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4" r:id="rId5"/>
    <p:sldMasterId id="2147483766" r:id="rId6"/>
  </p:sldMasterIdLst>
  <p:notesMasterIdLst>
    <p:notesMasterId r:id="rId19"/>
  </p:notesMasterIdLst>
  <p:handoutMasterIdLst>
    <p:handoutMasterId r:id="rId20"/>
  </p:handoutMasterIdLst>
  <p:sldIdLst>
    <p:sldId id="289" r:id="rId7"/>
    <p:sldId id="586" r:id="rId8"/>
    <p:sldId id="588" r:id="rId9"/>
    <p:sldId id="589" r:id="rId10"/>
    <p:sldId id="587" r:id="rId11"/>
    <p:sldId id="578" r:id="rId12"/>
    <p:sldId id="581" r:id="rId13"/>
    <p:sldId id="592" r:id="rId14"/>
    <p:sldId id="584" r:id="rId15"/>
    <p:sldId id="591" r:id="rId16"/>
    <p:sldId id="590" r:id="rId17"/>
    <p:sldId id="577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49" userDrawn="1">
          <p15:clr>
            <a:srgbClr val="A4A3A4"/>
          </p15:clr>
        </p15:guide>
        <p15:guide id="4" pos="7068" userDrawn="1">
          <p15:clr>
            <a:srgbClr val="A4A3A4"/>
          </p15:clr>
        </p15:guide>
        <p15:guide id="5" orient="horz" pos="13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6C9A04-CEC8-31B7-08C1-F747763AD5CF}" name="Joe Fordham" initials="JF" userId="S::jf17abz@herts.ac.uk::f4c5d585-2c78-4ae9-afd2-5804c0ff3817" providerId="AD"/>
  <p188:author id="{F7CC020B-9DF7-36B1-2CEA-97439789F042}" name="Christopher Dunks" initials="CD" userId="S::mcmqcd@herts.ac.uk::045fafe6-6a38-47fc-b41e-629368bf45b9" providerId="AD"/>
  <p188:author id="{D3DFE40D-0B7E-FEAE-C5B5-DD7449D1DC36}" name="Kieran Hogan" initials="KH" userId="S::kh20abu@herts.ac.uk::7f4970e3-0614-463d-8aa4-c1be4242ecb3" providerId="AD"/>
  <p188:author id="{6AE4941E-0026-555F-7525-C38C6FD63380}" name="Graham Ross" initials="GR" userId="S::gr14aam@herts.ac.uk::45a56ae6-2eff-473c-8c29-26cabeccfaa4" providerId="AD"/>
  <p188:author id="{DB31EC31-33AB-4B10-A255-8CD51508DED7}" name="Samantha Kelly" initials="SK" userId="S::sk19abk@herts.ac.uk::a2aa95f2-32a4-4e83-ab79-657bfe5a4ea6" providerId="AD"/>
  <p188:author id="{82A1DE3E-FBBA-A0FD-D675-46B2CE1E2666}" name="Kate Asante" initials="KA" userId="S::kb17aby@herts.ac.uk::e277d59f-f4f0-4f45-9f62-d7038f8ce58a" providerId="AD"/>
  <p188:author id="{0C27515A-D814-0E14-43E2-F9008AC67DF6}" name="Klara Foster" initials="KF" userId="S::kf16abg@herts.ac.uk::38e6828e-abc9-4e0c-b61a-0d614125d6f3" providerId="AD"/>
  <p188:author id="{4C8B3772-7C16-3409-BBAB-6B40ADB6BB64}" name="Daisy Way" initials="DW" userId="S::dw17aba@herts.ac.uk::e6b957b0-fab8-44ca-b292-b3ea27b6fe45" providerId="AD"/>
  <p188:author id="{AA662476-3B6D-1A11-5A3C-955DC3A01B85}" name="Natalie Worpole" initials="NW" userId="S::nw20aaf@herts.ac.uk::78c0829e-0773-4d61-b7c8-041701befa36" providerId="AD"/>
  <p188:author id="{9F190677-F7BD-615C-1A53-F71FCC04A090}" name="Ayo Kaffo" initials="AK" userId="S::ak23aie@herts.ac.uk::42f6b8f8-645b-412e-a1c6-503c90dbf6ab" providerId="AD"/>
  <p188:author id="{D56B2C7F-A6E0-70FF-C5A5-F591630028AD}" name="Yanina Aubrey-Gimenez" initials="YA" userId="S::ya20aav@herts.ac.uk::ab01409f-a533-4f32-bdc2-3d84b6ed3db7" providerId="AD"/>
  <p188:author id="{A395A098-416D-4367-8077-38CAF68AF93D}" name="Sarah Solati" initials="SS" userId="S::ss20aak@herts.ac.uk::f439537f-1b54-46ee-9c04-5f461daabb63" providerId="AD"/>
  <p188:author id="{9DF1D7CA-38AE-53F3-36EB-B07033BE83D6}" name="Viktoria Gal" initials="VG" userId="S::vg23aba@herts.ac.uk::7449cfaf-aaa9-46ac-991c-d56d8d8bf6a1" providerId="AD"/>
  <p188:author id="{B27212D7-3113-EBB0-EBD6-6D75BCF4F480}" name="Rachael White" initials="RW" userId="S::rw23aau@herts.ac.uk::d35ebadf-8f7d-45a5-8b12-6bd3e659e339" providerId="AD"/>
  <p188:author id="{B90F6FFE-44AE-B717-BB59-EDFA4D009B2D}" name="Sarah Bouvier" initials="SB" userId="S::sb16aeh@herts.ac.uk::57b40bae-bc67-40e1-91cd-84c12710cc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32"/>
    <a:srgbClr val="1295D8"/>
    <a:srgbClr val="A97CBE"/>
    <a:srgbClr val="85509A"/>
    <a:srgbClr val="714484"/>
    <a:srgbClr val="0073CF"/>
    <a:srgbClr val="30454F"/>
    <a:srgbClr val="004A5C"/>
    <a:srgbClr val="0093B6"/>
    <a:srgbClr val="00B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89"/>
      </p:cViewPr>
      <p:guideLst>
        <p:guide orient="horz" pos="2160"/>
        <p:guide pos="3840"/>
        <p:guide orient="horz" pos="3249"/>
        <p:guide pos="7068"/>
        <p:guide orient="horz" pos="13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DD09D-6F24-44FE-A009-6258174723D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50DD913-FDA8-46A1-9792-D75320CFBB11}">
      <dgm:prSet phldrT="[Text]" custT="1"/>
      <dgm:spPr/>
      <dgm:t>
        <a:bodyPr/>
        <a:lstStyle/>
        <a:p>
          <a:r>
            <a:rPr lang="en-GB" sz="2400" dirty="0"/>
            <a:t>Qualitative Mapping</a:t>
          </a:r>
        </a:p>
      </dgm:t>
    </dgm:pt>
    <dgm:pt modelId="{4B05B167-8491-4CC8-979E-17B32967178F}" type="parTrans" cxnId="{A3A3D713-E8F6-47B6-946F-0D9DD076311F}">
      <dgm:prSet/>
      <dgm:spPr/>
      <dgm:t>
        <a:bodyPr/>
        <a:lstStyle/>
        <a:p>
          <a:endParaRPr lang="en-GB"/>
        </a:p>
      </dgm:t>
    </dgm:pt>
    <dgm:pt modelId="{12EE9AED-7958-493A-8C60-86A4418BC32F}" type="sibTrans" cxnId="{A3A3D713-E8F6-47B6-946F-0D9DD076311F}">
      <dgm:prSet/>
      <dgm:spPr/>
      <dgm:t>
        <a:bodyPr/>
        <a:lstStyle/>
        <a:p>
          <a:endParaRPr lang="en-GB"/>
        </a:p>
      </dgm:t>
    </dgm:pt>
    <dgm:pt modelId="{E30D0969-52AB-4AA2-A802-EF8A237A1DC3}">
      <dgm:prSet phldrT="[Text]" custT="1"/>
      <dgm:spPr/>
      <dgm:t>
        <a:bodyPr/>
        <a:lstStyle/>
        <a:p>
          <a:r>
            <a:rPr lang="en-GB" sz="2400" dirty="0"/>
            <a:t>Data Collection and Analysis</a:t>
          </a:r>
        </a:p>
      </dgm:t>
    </dgm:pt>
    <dgm:pt modelId="{B8F59906-D3C8-48E5-82C8-ABBEE173E5B3}" type="parTrans" cxnId="{EFB02B1A-0227-4576-8B52-9C6F10B199E0}">
      <dgm:prSet/>
      <dgm:spPr/>
      <dgm:t>
        <a:bodyPr/>
        <a:lstStyle/>
        <a:p>
          <a:endParaRPr lang="en-GB"/>
        </a:p>
      </dgm:t>
    </dgm:pt>
    <dgm:pt modelId="{71EDDC8F-552D-426B-A4B9-7E6770E5F8DE}" type="sibTrans" cxnId="{EFB02B1A-0227-4576-8B52-9C6F10B199E0}">
      <dgm:prSet/>
      <dgm:spPr/>
      <dgm:t>
        <a:bodyPr/>
        <a:lstStyle/>
        <a:p>
          <a:endParaRPr lang="en-GB"/>
        </a:p>
      </dgm:t>
    </dgm:pt>
    <dgm:pt modelId="{CF7869B7-03CB-4095-BB1B-4615E9ADFD18}">
      <dgm:prSet phldrT="[Text]" custT="1"/>
      <dgm:spPr/>
      <dgm:t>
        <a:bodyPr/>
        <a:lstStyle/>
        <a:p>
          <a:r>
            <a:rPr lang="en-GB" sz="2400" dirty="0"/>
            <a:t>Development</a:t>
          </a:r>
        </a:p>
      </dgm:t>
    </dgm:pt>
    <dgm:pt modelId="{AAC5B0C3-E3B1-4539-AD2B-8CBEE3FBD46D}" type="parTrans" cxnId="{6F307FD5-BD36-40F8-A3DB-C6A626A0B31B}">
      <dgm:prSet/>
      <dgm:spPr/>
      <dgm:t>
        <a:bodyPr/>
        <a:lstStyle/>
        <a:p>
          <a:endParaRPr lang="en-GB"/>
        </a:p>
      </dgm:t>
    </dgm:pt>
    <dgm:pt modelId="{03BE9EF6-187D-4EB2-A66C-38C32654331C}" type="sibTrans" cxnId="{6F307FD5-BD36-40F8-A3DB-C6A626A0B31B}">
      <dgm:prSet/>
      <dgm:spPr/>
      <dgm:t>
        <a:bodyPr/>
        <a:lstStyle/>
        <a:p>
          <a:endParaRPr lang="en-GB"/>
        </a:p>
      </dgm:t>
    </dgm:pt>
    <dgm:pt modelId="{EFCC4DF7-F7A6-4384-9FCD-957FBAD0F97D}" type="pres">
      <dgm:prSet presAssocID="{BC8DD09D-6F24-44FE-A009-6258174723D6}" presName="Name0" presStyleCnt="0">
        <dgm:presLayoutVars>
          <dgm:dir/>
          <dgm:resizeHandles val="exact"/>
        </dgm:presLayoutVars>
      </dgm:prSet>
      <dgm:spPr/>
    </dgm:pt>
    <dgm:pt modelId="{388F8826-AC32-4D66-8E90-08E45264EF5D}" type="pres">
      <dgm:prSet presAssocID="{A50DD913-FDA8-46A1-9792-D75320CFBB11}" presName="node" presStyleLbl="node1" presStyleIdx="0" presStyleCnt="3" custLinFactNeighborX="2722" custLinFactNeighborY="605">
        <dgm:presLayoutVars>
          <dgm:bulletEnabled val="1"/>
        </dgm:presLayoutVars>
      </dgm:prSet>
      <dgm:spPr/>
    </dgm:pt>
    <dgm:pt modelId="{E8990ECB-E5B3-4334-B3F6-507BC9AE67EB}" type="pres">
      <dgm:prSet presAssocID="{12EE9AED-7958-493A-8C60-86A4418BC32F}" presName="sibTrans" presStyleLbl="sibTrans2D1" presStyleIdx="0" presStyleCnt="2"/>
      <dgm:spPr/>
    </dgm:pt>
    <dgm:pt modelId="{5EF47263-497E-4E17-9672-7350452EA710}" type="pres">
      <dgm:prSet presAssocID="{12EE9AED-7958-493A-8C60-86A4418BC32F}" presName="connectorText" presStyleLbl="sibTrans2D1" presStyleIdx="0" presStyleCnt="2"/>
      <dgm:spPr/>
    </dgm:pt>
    <dgm:pt modelId="{F628A298-A38C-4A38-92F8-2D0F9014AD42}" type="pres">
      <dgm:prSet presAssocID="{E30D0969-52AB-4AA2-A802-EF8A237A1DC3}" presName="node" presStyleLbl="node1" presStyleIdx="1" presStyleCnt="3" custLinFactNeighborY="0">
        <dgm:presLayoutVars>
          <dgm:bulletEnabled val="1"/>
        </dgm:presLayoutVars>
      </dgm:prSet>
      <dgm:spPr/>
    </dgm:pt>
    <dgm:pt modelId="{A29B35B4-331E-4456-A7AC-D99D66BBF6BD}" type="pres">
      <dgm:prSet presAssocID="{71EDDC8F-552D-426B-A4B9-7E6770E5F8DE}" presName="sibTrans" presStyleLbl="sibTrans2D1" presStyleIdx="1" presStyleCnt="2"/>
      <dgm:spPr/>
    </dgm:pt>
    <dgm:pt modelId="{209C0F29-E9A6-4461-95E9-B81E7EB185CA}" type="pres">
      <dgm:prSet presAssocID="{71EDDC8F-552D-426B-A4B9-7E6770E5F8DE}" presName="connectorText" presStyleLbl="sibTrans2D1" presStyleIdx="1" presStyleCnt="2"/>
      <dgm:spPr/>
    </dgm:pt>
    <dgm:pt modelId="{1FF9DE40-547C-4872-88E1-EFA85F066522}" type="pres">
      <dgm:prSet presAssocID="{CF7869B7-03CB-4095-BB1B-4615E9ADFD18}" presName="node" presStyleLbl="node1" presStyleIdx="2" presStyleCnt="3">
        <dgm:presLayoutVars>
          <dgm:bulletEnabled val="1"/>
        </dgm:presLayoutVars>
      </dgm:prSet>
      <dgm:spPr/>
    </dgm:pt>
  </dgm:ptLst>
  <dgm:cxnLst>
    <dgm:cxn modelId="{656D360D-5986-4AB0-A89C-14895075110A}" type="presOf" srcId="{12EE9AED-7958-493A-8C60-86A4418BC32F}" destId="{E8990ECB-E5B3-4334-B3F6-507BC9AE67EB}" srcOrd="0" destOrd="0" presId="urn:microsoft.com/office/officeart/2005/8/layout/process1"/>
    <dgm:cxn modelId="{5321B312-5709-4B53-89AF-DE6333BE6AD4}" type="presOf" srcId="{12EE9AED-7958-493A-8C60-86A4418BC32F}" destId="{5EF47263-497E-4E17-9672-7350452EA710}" srcOrd="1" destOrd="0" presId="urn:microsoft.com/office/officeart/2005/8/layout/process1"/>
    <dgm:cxn modelId="{A3A3D713-E8F6-47B6-946F-0D9DD076311F}" srcId="{BC8DD09D-6F24-44FE-A009-6258174723D6}" destId="{A50DD913-FDA8-46A1-9792-D75320CFBB11}" srcOrd="0" destOrd="0" parTransId="{4B05B167-8491-4CC8-979E-17B32967178F}" sibTransId="{12EE9AED-7958-493A-8C60-86A4418BC32F}"/>
    <dgm:cxn modelId="{EFB02B1A-0227-4576-8B52-9C6F10B199E0}" srcId="{BC8DD09D-6F24-44FE-A009-6258174723D6}" destId="{E30D0969-52AB-4AA2-A802-EF8A237A1DC3}" srcOrd="1" destOrd="0" parTransId="{B8F59906-D3C8-48E5-82C8-ABBEE173E5B3}" sibTransId="{71EDDC8F-552D-426B-A4B9-7E6770E5F8DE}"/>
    <dgm:cxn modelId="{FE4BE71D-BD2D-4757-9BE3-68BB1BAC05F3}" type="presOf" srcId="{A50DD913-FDA8-46A1-9792-D75320CFBB11}" destId="{388F8826-AC32-4D66-8E90-08E45264EF5D}" srcOrd="0" destOrd="0" presId="urn:microsoft.com/office/officeart/2005/8/layout/process1"/>
    <dgm:cxn modelId="{EBF50155-D265-4B2C-9767-0EF6C804039A}" type="presOf" srcId="{CF7869B7-03CB-4095-BB1B-4615E9ADFD18}" destId="{1FF9DE40-547C-4872-88E1-EFA85F066522}" srcOrd="0" destOrd="0" presId="urn:microsoft.com/office/officeart/2005/8/layout/process1"/>
    <dgm:cxn modelId="{75795A99-6825-4D60-9F71-8EAE97051FE1}" type="presOf" srcId="{E30D0969-52AB-4AA2-A802-EF8A237A1DC3}" destId="{F628A298-A38C-4A38-92F8-2D0F9014AD42}" srcOrd="0" destOrd="0" presId="urn:microsoft.com/office/officeart/2005/8/layout/process1"/>
    <dgm:cxn modelId="{1FEEBCBA-4469-4C8D-B8DC-573E35C0178B}" type="presOf" srcId="{71EDDC8F-552D-426B-A4B9-7E6770E5F8DE}" destId="{209C0F29-E9A6-4461-95E9-B81E7EB185CA}" srcOrd="1" destOrd="0" presId="urn:microsoft.com/office/officeart/2005/8/layout/process1"/>
    <dgm:cxn modelId="{F87F78BC-8B76-40E4-9027-49789300D74C}" type="presOf" srcId="{71EDDC8F-552D-426B-A4B9-7E6770E5F8DE}" destId="{A29B35B4-331E-4456-A7AC-D99D66BBF6BD}" srcOrd="0" destOrd="0" presId="urn:microsoft.com/office/officeart/2005/8/layout/process1"/>
    <dgm:cxn modelId="{6F307FD5-BD36-40F8-A3DB-C6A626A0B31B}" srcId="{BC8DD09D-6F24-44FE-A009-6258174723D6}" destId="{CF7869B7-03CB-4095-BB1B-4615E9ADFD18}" srcOrd="2" destOrd="0" parTransId="{AAC5B0C3-E3B1-4539-AD2B-8CBEE3FBD46D}" sibTransId="{03BE9EF6-187D-4EB2-A66C-38C32654331C}"/>
    <dgm:cxn modelId="{E5A8A2F9-A2B9-4E59-99AB-6BC2A866281E}" type="presOf" srcId="{BC8DD09D-6F24-44FE-A009-6258174723D6}" destId="{EFCC4DF7-F7A6-4384-9FCD-957FBAD0F97D}" srcOrd="0" destOrd="0" presId="urn:microsoft.com/office/officeart/2005/8/layout/process1"/>
    <dgm:cxn modelId="{1C1026E3-22AC-4227-A282-48BC93056680}" type="presParOf" srcId="{EFCC4DF7-F7A6-4384-9FCD-957FBAD0F97D}" destId="{388F8826-AC32-4D66-8E90-08E45264EF5D}" srcOrd="0" destOrd="0" presId="urn:microsoft.com/office/officeart/2005/8/layout/process1"/>
    <dgm:cxn modelId="{A062F613-ABF7-4BA9-AE0B-4BD03ECC7E28}" type="presParOf" srcId="{EFCC4DF7-F7A6-4384-9FCD-957FBAD0F97D}" destId="{E8990ECB-E5B3-4334-B3F6-507BC9AE67EB}" srcOrd="1" destOrd="0" presId="urn:microsoft.com/office/officeart/2005/8/layout/process1"/>
    <dgm:cxn modelId="{31A96162-6845-418F-AA40-A5E865448C28}" type="presParOf" srcId="{E8990ECB-E5B3-4334-B3F6-507BC9AE67EB}" destId="{5EF47263-497E-4E17-9672-7350452EA710}" srcOrd="0" destOrd="0" presId="urn:microsoft.com/office/officeart/2005/8/layout/process1"/>
    <dgm:cxn modelId="{5ECB1852-6299-4271-B382-04E11365602F}" type="presParOf" srcId="{EFCC4DF7-F7A6-4384-9FCD-957FBAD0F97D}" destId="{F628A298-A38C-4A38-92F8-2D0F9014AD42}" srcOrd="2" destOrd="0" presId="urn:microsoft.com/office/officeart/2005/8/layout/process1"/>
    <dgm:cxn modelId="{ABBD0714-D2EA-48D6-B6BE-300FB92597E0}" type="presParOf" srcId="{EFCC4DF7-F7A6-4384-9FCD-957FBAD0F97D}" destId="{A29B35B4-331E-4456-A7AC-D99D66BBF6BD}" srcOrd="3" destOrd="0" presId="urn:microsoft.com/office/officeart/2005/8/layout/process1"/>
    <dgm:cxn modelId="{3C69E902-192C-4575-8D36-DBB049D7A4F3}" type="presParOf" srcId="{A29B35B4-331E-4456-A7AC-D99D66BBF6BD}" destId="{209C0F29-E9A6-4461-95E9-B81E7EB185CA}" srcOrd="0" destOrd="0" presId="urn:microsoft.com/office/officeart/2005/8/layout/process1"/>
    <dgm:cxn modelId="{3974F8A0-A54F-40E9-9FFD-A31E4B86306F}" type="presParOf" srcId="{EFCC4DF7-F7A6-4384-9FCD-957FBAD0F97D}" destId="{1FF9DE40-547C-4872-88E1-EFA85F06652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F8826-AC32-4D66-8E90-08E45264EF5D}">
      <dsp:nvSpPr>
        <dsp:cNvPr id="0" name=""/>
        <dsp:cNvSpPr/>
      </dsp:nvSpPr>
      <dsp:spPr>
        <a:xfrm>
          <a:off x="30391" y="545648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Qualitative Mapping</a:t>
          </a:r>
        </a:p>
      </dsp:txBody>
      <dsp:txXfrm>
        <a:off x="67913" y="583170"/>
        <a:ext cx="2060143" cy="1206068"/>
      </dsp:txXfrm>
    </dsp:sp>
    <dsp:sp modelId="{E8990ECB-E5B3-4334-B3F6-507BC9AE67EB}">
      <dsp:nvSpPr>
        <dsp:cNvPr id="0" name=""/>
        <dsp:cNvSpPr/>
      </dsp:nvSpPr>
      <dsp:spPr>
        <a:xfrm rot="21591017">
          <a:off x="2373285" y="917533"/>
          <a:ext cx="44033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2373285" y="1023611"/>
        <a:ext cx="308237" cy="317716"/>
      </dsp:txXfrm>
    </dsp:sp>
    <dsp:sp modelId="{F628A298-A38C-4A38-92F8-2D0F9014AD42}">
      <dsp:nvSpPr>
        <dsp:cNvPr id="0" name=""/>
        <dsp:cNvSpPr/>
      </dsp:nvSpPr>
      <dsp:spPr>
        <a:xfrm>
          <a:off x="2996406" y="53789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Data Collection and Analysis</a:t>
          </a:r>
        </a:p>
      </dsp:txBody>
      <dsp:txXfrm>
        <a:off x="3033928" y="575419"/>
        <a:ext cx="2060143" cy="1206068"/>
      </dsp:txXfrm>
    </dsp:sp>
    <dsp:sp modelId="{A29B35B4-331E-4456-A7AC-D99D66BBF6BD}">
      <dsp:nvSpPr>
        <dsp:cNvPr id="0" name=""/>
        <dsp:cNvSpPr/>
      </dsp:nvSpPr>
      <dsp:spPr>
        <a:xfrm>
          <a:off x="5345112" y="91369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/>
        </a:p>
      </dsp:txBody>
      <dsp:txXfrm>
        <a:off x="5345112" y="1019595"/>
        <a:ext cx="316861" cy="317716"/>
      </dsp:txXfrm>
    </dsp:sp>
    <dsp:sp modelId="{1FF9DE40-547C-4872-88E1-EFA85F066522}">
      <dsp:nvSpPr>
        <dsp:cNvPr id="0" name=""/>
        <dsp:cNvSpPr/>
      </dsp:nvSpPr>
      <dsp:spPr>
        <a:xfrm>
          <a:off x="5985668" y="53789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Development</a:t>
          </a:r>
        </a:p>
      </dsp:txBody>
      <dsp:txXfrm>
        <a:off x="6023190" y="57541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8966F2-21A1-4B2B-ADA6-AD0BB447B7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468BB-CDF2-4507-B4EF-7B369D307A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AAC3A-BD1F-4A00-9099-74B95789FE00}" type="datetimeFigureOut">
              <a:rPr lang="en-GB" smtClean="0"/>
              <a:pPr/>
              <a:t>07/05/2024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BCF7D-6037-48D3-84E5-56B8B05521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9E732-656C-4BB5-ACCB-1568C5C66D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F51D9-0FEB-436E-9280-D6033F6035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84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59C8A-39F6-4045-9163-4042C4C26B15}" type="datetimeFigureOut">
              <a:rPr lang="en-GB" smtClean="0"/>
              <a:pPr/>
              <a:t>07/05/2024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0952-48CC-46D7-9FCD-59FAD40CC0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3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Hertfordshire logo">
            <a:extLst>
              <a:ext uri="{FF2B5EF4-FFF2-40B4-BE49-F238E27FC236}">
                <a16:creationId xmlns:a16="http://schemas.microsoft.com/office/drawing/2014/main" id="{16E4BB13-0D32-AA4A-BF91-2B76A7C18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000" y="2854800"/>
            <a:ext cx="6501600" cy="11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6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7C322-846C-9045-AD91-A93C82FC5A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2035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9ABCF9A5-761F-434B-BBB5-D788CB1E79D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40400" y="140400"/>
            <a:ext cx="11916000" cy="6580800"/>
          </a:xfr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0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6D5D-0892-4B4E-86D9-894852B1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(ADD VIA INSERT,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AA271-B0BA-42CD-A544-17AAB1FA2EEA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9880E3-4DE3-A642-9738-DF49DDCC9AC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70139" y="4079342"/>
            <a:ext cx="3144661" cy="2252134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F37D495-D835-8E4B-A177-5E12F893DDC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077200" y="4062209"/>
            <a:ext cx="3144661" cy="225213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b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</a:t>
            </a:r>
            <a:r>
              <a:rPr lang="en-US"/>
              <a:t>Text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6804C7E-983C-9246-90C0-AF8A0CE2CA8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23669" y="4062209"/>
            <a:ext cx="3144661" cy="225213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b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</a:t>
            </a:r>
            <a:r>
              <a:rPr lang="en-US"/>
              <a:t>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410427-8F1D-7541-9C05-AFDD3531678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62175" y="1640942"/>
            <a:ext cx="2160587" cy="2160588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8B7D5964-7A97-5742-8717-CCB747F84A0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15705" y="1640942"/>
            <a:ext cx="2160587" cy="2160588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344933FE-A401-A841-9AC3-B75285AA32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69236" y="1640942"/>
            <a:ext cx="2160587" cy="2160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31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2CE188-32E7-4242-9E44-E8055FC030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02" y="5511600"/>
            <a:ext cx="2242795" cy="39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81B53D-9933-445F-9B68-E730EB38A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844" y="1964352"/>
            <a:ext cx="11828559" cy="1051570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GB" sz="7386" spc="-3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8186"/>
              </a:lnSpc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BE80A-BFEC-E24A-B510-73A571F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79733"/>
            <a:ext cx="7176911" cy="23083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(ADD VIA INSERT, HEADER &amp; FOOTER)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25B4-144A-5B4A-8EAD-2022412D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79733"/>
            <a:ext cx="622800" cy="230832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7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FA50-852A-F29D-3F0F-409AFD88B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341438"/>
            <a:ext cx="5184775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4EB01-1BE4-AFF3-03D4-8A980ED5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8" y="1341438"/>
            <a:ext cx="5184774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1C3F3347-1652-27C3-83B5-925BE17FF1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5902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33/33/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FA50-852A-F29D-3F0F-409AFD88B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341438"/>
            <a:ext cx="3473438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4EB01-1BE4-AFF3-03D4-8A980ED5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83069" y="1341438"/>
            <a:ext cx="3377094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6050034-E38D-64E9-6C5A-94A029955BA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625" y="1341438"/>
            <a:ext cx="3377094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6580911-BFEE-F5A7-0FD5-8F9AF7E1D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2051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30/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FA50-852A-F29D-3F0F-409AFD88B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341438"/>
            <a:ext cx="3473438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4EB01-1BE4-AFF3-03D4-8A980ED5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5625" y="1341438"/>
            <a:ext cx="7004538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9CEAE5E5-4043-D371-FC40-202902A77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4903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FA50-852A-F29D-3F0F-409AFD88B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6724" y="1341438"/>
            <a:ext cx="3473438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4EB01-1BE4-AFF3-03D4-8A980ED5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1341438"/>
            <a:ext cx="7004538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FE1568D9-495A-1697-6F7B-F9C8C7A88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48171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FA50-852A-F29D-3F0F-409AFD88B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3045" y="1341438"/>
            <a:ext cx="5187117" cy="226799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9CFF57-8B6F-5FC9-94CA-1555AD75390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32324" y="1341438"/>
            <a:ext cx="5187117" cy="226799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489679-6810-6A0E-B214-CE039B57D31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32323" y="3966943"/>
            <a:ext cx="5187117" cy="226799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95A216-6A43-03DF-9235-09885B12C2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73046" y="3966943"/>
            <a:ext cx="5187117" cy="226799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itle Placeholder 6">
            <a:extLst>
              <a:ext uri="{FF2B5EF4-FFF2-40B4-BE49-F238E27FC236}">
                <a16:creationId xmlns:a16="http://schemas.microsoft.com/office/drawing/2014/main" id="{A4180580-E5CE-7F81-6446-5A33D9035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2789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: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6580911-BFEE-F5A7-0FD5-8F9AF7E1D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172836-3009-20E3-DA40-6C3FEACBA6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838" y="1750782"/>
            <a:ext cx="3191263" cy="88764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9E970A3-9B76-5E43-C3FB-15C7F30F3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836" y="2648118"/>
            <a:ext cx="3191263" cy="10653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BA2B73B-3CA1-E02B-8954-5F3E2DAE76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980" y="1750782"/>
            <a:ext cx="3191263" cy="88764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5D9D388-4998-48CC-8CFC-BA6D173FC2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978" y="2648118"/>
            <a:ext cx="3191263" cy="10653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4DF6A99-482C-45EE-B2CD-3DDD0FFB05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00407" y="1750782"/>
            <a:ext cx="3191263" cy="88764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4C427C6-BE1B-D559-21C0-1BC0404C74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0405" y="2648118"/>
            <a:ext cx="3191263" cy="10653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D71305A-9B66-093C-F802-B24414502F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838" y="3932007"/>
            <a:ext cx="3191263" cy="88764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544FC8E-08AA-0AD4-3FEB-D294C24B8B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836" y="4829343"/>
            <a:ext cx="3191263" cy="10653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2D4EA0C-83BA-9CA9-A370-6444BBCD79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8980" y="3932007"/>
            <a:ext cx="3191263" cy="88764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32B1713-896B-FE0F-A499-6265F6BF47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68978" y="4829343"/>
            <a:ext cx="3191263" cy="10653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F1A546A-EE1B-66B3-31E0-1CC9C890D6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00407" y="3932007"/>
            <a:ext cx="3191263" cy="88764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6D0948C-0FAD-7EFE-9C13-A4846AADF0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00405" y="4829343"/>
            <a:ext cx="3191263" cy="10653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1522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B53D-9933-445F-9B68-E730EB38A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999" y="2579715"/>
            <a:ext cx="10031157" cy="2160000"/>
          </a:xfrm>
        </p:spPr>
        <p:txBody>
          <a:bodyPr anchor="t" anchorCtr="0">
            <a:normAutofit/>
          </a:bodyPr>
          <a:lstStyle>
            <a:lvl1pPr algn="l">
              <a:lnSpc>
                <a:spcPts val="8000"/>
              </a:lnSpc>
              <a:defRPr sz="7500" b="1" kern="3000" spc="-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6B9F5-608F-4534-96F0-C3A5E1A638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4000" y="1890000"/>
            <a:ext cx="10031156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 b="1" kern="3000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E7B9-9AC6-4E42-A931-6FF91E64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79733"/>
            <a:ext cx="7176911" cy="23083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(ADD VIA INSERT, HEADER &amp; FOOTER)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6D645-6420-4785-8316-43EF780F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79733"/>
            <a:ext cx="622800" cy="230832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CF2CA0-CCE3-4304-8F31-4D1CC50BC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" y="5511600"/>
            <a:ext cx="2242800" cy="3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16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s: 33/33/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6580911-BFEE-F5A7-0FD5-8F9AF7E1D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9E970A3-9B76-5E43-C3FB-15C7F30F3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836" y="4030531"/>
            <a:ext cx="3191263" cy="276999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5D9D388-4998-48CC-8CFC-BA6D173FC2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978" y="4030531"/>
            <a:ext cx="3191263" cy="276999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4C427C6-BE1B-D559-21C0-1BC0404C74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0405" y="4030531"/>
            <a:ext cx="3191263" cy="276999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1F656D-808F-637F-926E-3895CAE464CE}"/>
              </a:ext>
            </a:extLst>
          </p:cNvPr>
          <p:cNvSpPr>
            <a:spLocks noChangeAspect="1"/>
          </p:cNvSpPr>
          <p:nvPr/>
        </p:nvSpPr>
        <p:spPr>
          <a:xfrm>
            <a:off x="5401212" y="2365714"/>
            <a:ext cx="1386000" cy="13871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EFF65A-7612-983C-E857-21AFA2F0C1C5}"/>
              </a:ext>
            </a:extLst>
          </p:cNvPr>
          <p:cNvSpPr>
            <a:spLocks noChangeAspect="1"/>
          </p:cNvSpPr>
          <p:nvPr userDrawn="1"/>
        </p:nvSpPr>
        <p:spPr>
          <a:xfrm>
            <a:off x="9169821" y="2365714"/>
            <a:ext cx="1386000" cy="138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0233EA-30F0-BDC2-1C69-608D0ACF6386}"/>
              </a:ext>
            </a:extLst>
          </p:cNvPr>
          <p:cNvSpPr>
            <a:spLocks noChangeAspect="1"/>
          </p:cNvSpPr>
          <p:nvPr/>
        </p:nvSpPr>
        <p:spPr>
          <a:xfrm>
            <a:off x="1638336" y="2365714"/>
            <a:ext cx="1386000" cy="138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3EF322-EC12-83D6-DF2C-E47F4B049D95}"/>
              </a:ext>
            </a:extLst>
          </p:cNvPr>
          <p:cNvSpPr txBox="1"/>
          <p:nvPr userDrawn="1"/>
        </p:nvSpPr>
        <p:spPr>
          <a:xfrm>
            <a:off x="5410520" y="2735547"/>
            <a:ext cx="13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>
                    <a:lumMod val="50000"/>
                  </a:schemeClr>
                </a:solidFill>
              </a:rPr>
              <a:t>PASTE ICON FROM ICON SECTION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E95085-6EA6-C444-D74F-2F1DCBF43DA9}"/>
              </a:ext>
            </a:extLst>
          </p:cNvPr>
          <p:cNvSpPr txBox="1"/>
          <p:nvPr userDrawn="1"/>
        </p:nvSpPr>
        <p:spPr>
          <a:xfrm>
            <a:off x="1638336" y="2735547"/>
            <a:ext cx="13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>
                    <a:lumMod val="50000"/>
                  </a:schemeClr>
                </a:solidFill>
              </a:rPr>
              <a:t>PASTE ICON FROM ICON SECTION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1050F2-959D-9DBA-8B88-6FB7FE8C97CE}"/>
              </a:ext>
            </a:extLst>
          </p:cNvPr>
          <p:cNvSpPr txBox="1"/>
          <p:nvPr userDrawn="1"/>
        </p:nvSpPr>
        <p:spPr>
          <a:xfrm>
            <a:off x="9169821" y="2735547"/>
            <a:ext cx="13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>
                    <a:lumMod val="50000"/>
                  </a:schemeClr>
                </a:solidFill>
              </a:rPr>
              <a:t>PASTE ICON FROM ICON SECTION</a:t>
            </a:r>
          </a:p>
        </p:txBody>
      </p:sp>
    </p:spTree>
    <p:extLst>
      <p:ext uri="{BB962C8B-B14F-4D97-AF65-F5344CB8AC3E}">
        <p14:creationId xmlns:p14="http://schemas.microsoft.com/office/powerpoint/2010/main" val="308350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k content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0400"/>
            <a:ext cx="6096000" cy="6717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8391FA9-616D-F8A0-5C0A-813ECA5B8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9" y="1341439"/>
            <a:ext cx="4981208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E14379-AF3A-DFB0-0AC7-E537582E9582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D0B44EF9-CA15-3D5F-4EF6-89C56740C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9" y="622238"/>
            <a:ext cx="4981208" cy="415498"/>
          </a:xfrm>
        </p:spPr>
        <p:txBody>
          <a:bodyPr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3163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block content with image (viole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8391FA9-616D-F8A0-5C0A-813ECA5B8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9" y="1341439"/>
            <a:ext cx="5003136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F617994B-D56A-8D33-A579-E62EA74CF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5003137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0151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block content with image (viole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8391FA9-616D-F8A0-5C0A-813ECA5B8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3225" y="1341439"/>
            <a:ext cx="4706938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F617994B-D56A-8D33-A579-E62EA74CF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3224" y="622238"/>
            <a:ext cx="4706939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49736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block content with image x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8391FA9-616D-F8A0-5C0A-813ECA5B8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9" y="1341439"/>
            <a:ext cx="4981208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76619-AE34-39B1-DCFE-DFACE1AC16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0399"/>
            <a:ext cx="6096000" cy="3288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2ECA2C9-06AC-E103-0A9E-A2B91E1F25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E14379-AF3A-DFB0-0AC7-E537582E9582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4F179A4-3CDD-A9CF-3E7F-99B140A5A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9" y="622238"/>
            <a:ext cx="4981208" cy="415498"/>
          </a:xfrm>
        </p:spPr>
        <p:txBody>
          <a:bodyPr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06188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block content with image x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76619-AE34-39B1-DCFE-DFACE1AC16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0399"/>
            <a:ext cx="6096000" cy="3288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2ECA2C9-06AC-E103-0A9E-A2B91E1F25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E14379-AF3A-DFB0-0AC7-E537582E9582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37BEFEE-EDAC-D8BE-AA05-7F5BADDA20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3225" y="1341439"/>
            <a:ext cx="4706938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40503100-E31F-A287-D16C-678D26022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3224" y="622238"/>
            <a:ext cx="4706939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70865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block content with image x2 (viole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8391FA9-616D-F8A0-5C0A-813ECA5B8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9" y="1341439"/>
            <a:ext cx="5003136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A096-D10F-BA5C-4519-8E50BCF39C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ACD25BEF-5BBF-CDB3-FD0E-CFBAADF2EE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5003137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24461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block content with image x2 (viole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A096-D10F-BA5C-4519-8E50BCF39C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336AA3D-9BDB-AF0F-9390-4BC2B20183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3225" y="1341439"/>
            <a:ext cx="4706938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B740DC23-7E35-4C98-9F7A-C1242C7B1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3224" y="622238"/>
            <a:ext cx="4706939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52076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pull quot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E0ABB1D3-8A76-D512-A549-E9D62F36A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vert="horz" lIns="720000" tIns="720000" rIns="720000" bIns="720000" rtlCol="0" anchor="ctr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0400"/>
            <a:ext cx="6096000" cy="6717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6DB9E-7A66-0DCE-14C5-5269C6887027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43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ull quot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E0ABB1D3-8A76-D512-A549-E9D62F36A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vert="horz" lIns="720000" tIns="720000" rIns="720000" bIns="720000" rtlCol="0" anchor="ctr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0400"/>
            <a:ext cx="6096000" cy="6717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6DB9E-7A66-0DCE-14C5-5269C6887027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1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C6B9F5-608F-4534-96F0-C3A5E1A63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000" y="1890000"/>
            <a:ext cx="7200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 b="1" kern="3000" spc="-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E7B9-9AC6-4E42-A931-6FF91E64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91022"/>
            <a:ext cx="7176911" cy="230832"/>
          </a:xfrm>
        </p:spPr>
        <p:txBody>
          <a:bodyPr>
            <a:noAutofit/>
          </a:bodyPr>
          <a:lstStyle>
            <a:lvl1pPr>
              <a:defRPr>
                <a:solidFill>
                  <a:srgbClr val="8F9898"/>
                </a:solidFill>
              </a:defRPr>
            </a:lvl1pPr>
          </a:lstStyle>
          <a:p>
            <a:r>
              <a:rPr lang="en-GB"/>
              <a:t>PRESENTATION TITLE (ADD VIA INSERT,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6D645-6420-4785-8316-43EF780F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91022"/>
            <a:ext cx="622800" cy="230832"/>
          </a:xfrm>
        </p:spPr>
        <p:txBody>
          <a:bodyPr wrap="square">
            <a:noAutofit/>
          </a:bodyPr>
          <a:lstStyle>
            <a:lvl1pPr>
              <a:defRPr>
                <a:solidFill>
                  <a:srgbClr val="8F9898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449821-0D0D-644D-97A3-D56097A9C6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999" y="2579715"/>
            <a:ext cx="10031157" cy="2160000"/>
          </a:xfrm>
        </p:spPr>
        <p:txBody>
          <a:bodyPr anchor="t" anchorCtr="0">
            <a:normAutofit/>
          </a:bodyPr>
          <a:lstStyle>
            <a:lvl1pPr algn="l">
              <a:lnSpc>
                <a:spcPts val="8000"/>
              </a:lnSpc>
              <a:defRPr sz="7500" b="1" kern="3000" spc="-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6EB17-8019-7B4E-B53C-76B057A7C31F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03EF50-F00F-9643-BE53-F0A5272FC4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998" y="5517266"/>
            <a:ext cx="2244881" cy="3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07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pull quote with image (viole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E0ABB1D3-8A76-D512-A549-E9D62F36A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vert="horz" lIns="720000" tIns="720000" rIns="720000" bIns="720000" rtlCol="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22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ull quote with image (viole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E0ABB1D3-8A76-D512-A549-E9D62F36A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vert="horz" lIns="720000" tIns="720000" rIns="720000" bIns="720000" rtlCol="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063848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ll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E0ABB1D3-8A76-D512-A549-E9D62F36A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20713"/>
            <a:ext cx="10728325" cy="5616576"/>
          </a:xfrm>
          <a:prstGeom prst="rect">
            <a:avLst/>
          </a:prstGeom>
        </p:spPr>
        <p:txBody>
          <a:bodyPr vert="horz" lIns="180000" tIns="180000" rIns="180000" bIns="180000" rtlCol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61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E87600-C159-2910-7D7E-7447F9AF7E92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D63A4-9900-0C26-B11C-2882EC0E47CC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38CDF813-AE46-AE39-9279-C1F133F3B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5101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slid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6DF0232-7BE7-C4E3-F21A-0026855E3A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077194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slide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02A5AD2-E41B-68A6-0B6A-854825490524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tIns="1044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2111081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: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F4088-C0F2-57FC-F2C6-EFC4754F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73" y="1972630"/>
            <a:ext cx="7861381" cy="4754637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2891222-9588-C4A4-B356-F8CF9B7472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5057" y="2551299"/>
            <a:ext cx="5102311" cy="3235973"/>
          </a:xfrm>
          <a:prstGeom prst="rect">
            <a:avLst/>
          </a:prstGeom>
        </p:spPr>
        <p:txBody>
          <a:bodyPr tIns="612000" anchor="ctr" anchorCtr="0"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screenshot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78464D-4517-811F-FC53-80F60C619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9" y="1341439"/>
            <a:ext cx="4248534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86EC0-8608-A0C5-F29F-C50C480AF40F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AE738-3F3E-44B2-EBDA-A555C44807AC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30B38B33-4F3D-3AC3-FCD0-6AF81F3BE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90713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: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78464D-4517-811F-FC53-80F60C619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8" y="1341439"/>
            <a:ext cx="5364161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86EC0-8608-A0C5-F29F-C50C480AF40F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AE738-3F3E-44B2-EBDA-A555C44807AC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ACD84-0F27-A227-F1B6-D913D0DB5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12" y="1050697"/>
            <a:ext cx="3267054" cy="5616734"/>
          </a:xfrm>
          <a:prstGeom prst="rect">
            <a:avLst/>
          </a:prstGeom>
        </p:spPr>
      </p:pic>
      <p:sp>
        <p:nvSpPr>
          <p:cNvPr id="9" name="Picture Placeholder 27">
            <a:extLst>
              <a:ext uri="{FF2B5EF4-FFF2-40B4-BE49-F238E27FC236}">
                <a16:creationId xmlns:a16="http://schemas.microsoft.com/office/drawing/2014/main" id="{A87DDBC9-7D6F-E589-CA0D-E37119EDF5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47993" y="1462023"/>
            <a:ext cx="2125150" cy="4628115"/>
          </a:xfrm>
          <a:custGeom>
            <a:avLst/>
            <a:gdLst>
              <a:gd name="connsiteX0" fmla="*/ 401892 w 3804428"/>
              <a:gd name="connsiteY0" fmla="*/ 0 h 8242616"/>
              <a:gd name="connsiteX1" fmla="*/ 787350 w 3804428"/>
              <a:gd name="connsiteY1" fmla="*/ 0 h 8242616"/>
              <a:gd name="connsiteX2" fmla="*/ 839948 w 3804428"/>
              <a:gd name="connsiteY2" fmla="*/ 52595 h 8242616"/>
              <a:gd name="connsiteX3" fmla="*/ 839948 w 3804428"/>
              <a:gd name="connsiteY3" fmla="*/ 83823 h 8242616"/>
              <a:gd name="connsiteX4" fmla="*/ 1061854 w 3804428"/>
              <a:gd name="connsiteY4" fmla="*/ 305708 h 8242616"/>
              <a:gd name="connsiteX5" fmla="*/ 2745040 w 3804428"/>
              <a:gd name="connsiteY5" fmla="*/ 305708 h 8242616"/>
              <a:gd name="connsiteX6" fmla="*/ 2964480 w 3804428"/>
              <a:gd name="connsiteY6" fmla="*/ 86288 h 8242616"/>
              <a:gd name="connsiteX7" fmla="*/ 2964480 w 3804428"/>
              <a:gd name="connsiteY7" fmla="*/ 51773 h 8242616"/>
              <a:gd name="connsiteX8" fmla="*/ 3017078 w 3804428"/>
              <a:gd name="connsiteY8" fmla="*/ 0 h 8242616"/>
              <a:gd name="connsiteX9" fmla="*/ 3403356 w 3804428"/>
              <a:gd name="connsiteY9" fmla="*/ 0 h 8242616"/>
              <a:gd name="connsiteX10" fmla="*/ 3804428 w 3804428"/>
              <a:gd name="connsiteY10" fmla="*/ 401036 h 8242616"/>
              <a:gd name="connsiteX11" fmla="*/ 3804428 w 3804428"/>
              <a:gd name="connsiteY11" fmla="*/ 7841580 h 8242616"/>
              <a:gd name="connsiteX12" fmla="*/ 3403356 w 3804428"/>
              <a:gd name="connsiteY12" fmla="*/ 8242616 h 8242616"/>
              <a:gd name="connsiteX13" fmla="*/ 401892 w 3804428"/>
              <a:gd name="connsiteY13" fmla="*/ 8242616 h 8242616"/>
              <a:gd name="connsiteX14" fmla="*/ 0 w 3804428"/>
              <a:gd name="connsiteY14" fmla="*/ 7841580 h 8242616"/>
              <a:gd name="connsiteX15" fmla="*/ 0 w 3804428"/>
              <a:gd name="connsiteY15" fmla="*/ 401036 h 8242616"/>
              <a:gd name="connsiteX16" fmla="*/ 401892 w 3804428"/>
              <a:gd name="connsiteY16" fmla="*/ 0 h 82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428" h="8242616">
                <a:moveTo>
                  <a:pt x="401892" y="0"/>
                </a:moveTo>
                <a:cubicBezTo>
                  <a:pt x="401892" y="0"/>
                  <a:pt x="401892" y="0"/>
                  <a:pt x="787350" y="0"/>
                </a:cubicBezTo>
                <a:cubicBezTo>
                  <a:pt x="816114" y="0"/>
                  <a:pt x="839948" y="23832"/>
                  <a:pt x="839948" y="52595"/>
                </a:cubicBezTo>
                <a:cubicBezTo>
                  <a:pt x="839948" y="52595"/>
                  <a:pt x="839948" y="52595"/>
                  <a:pt x="839948" y="83823"/>
                </a:cubicBezTo>
                <a:cubicBezTo>
                  <a:pt x="839948" y="206271"/>
                  <a:pt x="939394" y="305708"/>
                  <a:pt x="1061854" y="305708"/>
                </a:cubicBezTo>
                <a:cubicBezTo>
                  <a:pt x="1061854" y="305708"/>
                  <a:pt x="1061854" y="305708"/>
                  <a:pt x="2745040" y="305708"/>
                </a:cubicBezTo>
                <a:cubicBezTo>
                  <a:pt x="2866676" y="305708"/>
                  <a:pt x="2964480" y="207915"/>
                  <a:pt x="2964480" y="86288"/>
                </a:cubicBezTo>
                <a:cubicBezTo>
                  <a:pt x="2964480" y="86288"/>
                  <a:pt x="2964480" y="86288"/>
                  <a:pt x="2964480" y="51773"/>
                </a:cubicBezTo>
                <a:cubicBezTo>
                  <a:pt x="2964480" y="23010"/>
                  <a:pt x="2988314" y="0"/>
                  <a:pt x="3017078" y="0"/>
                </a:cubicBezTo>
                <a:cubicBezTo>
                  <a:pt x="3017078" y="0"/>
                  <a:pt x="3017078" y="0"/>
                  <a:pt x="3403356" y="0"/>
                </a:cubicBezTo>
                <a:cubicBezTo>
                  <a:pt x="3625262" y="0"/>
                  <a:pt x="3804428" y="179974"/>
                  <a:pt x="3804428" y="401036"/>
                </a:cubicBezTo>
                <a:cubicBezTo>
                  <a:pt x="3804428" y="401036"/>
                  <a:pt x="3804428" y="401036"/>
                  <a:pt x="3804428" y="7841580"/>
                </a:cubicBezTo>
                <a:cubicBezTo>
                  <a:pt x="3804428" y="8063464"/>
                  <a:pt x="3625262" y="8242616"/>
                  <a:pt x="3403356" y="8242616"/>
                </a:cubicBezTo>
                <a:cubicBezTo>
                  <a:pt x="3403356" y="8242616"/>
                  <a:pt x="3403356" y="8242616"/>
                  <a:pt x="401892" y="8242616"/>
                </a:cubicBezTo>
                <a:cubicBezTo>
                  <a:pt x="179988" y="8242616"/>
                  <a:pt x="0" y="8063464"/>
                  <a:pt x="0" y="7841580"/>
                </a:cubicBezTo>
                <a:cubicBezTo>
                  <a:pt x="0" y="7841580"/>
                  <a:pt x="0" y="7841580"/>
                  <a:pt x="0" y="401036"/>
                </a:cubicBezTo>
                <a:cubicBezTo>
                  <a:pt x="0" y="179974"/>
                  <a:pt x="179988" y="0"/>
                  <a:pt x="401892" y="0"/>
                </a:cubicBezTo>
                <a:close/>
              </a:path>
            </a:pathLst>
          </a:custGeom>
          <a:noFill/>
        </p:spPr>
        <p:txBody>
          <a:bodyPr wrap="square" tIns="61200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insert screenshot</a:t>
            </a:r>
          </a:p>
        </p:txBody>
      </p:sp>
      <p:sp>
        <p:nvSpPr>
          <p:cNvPr id="12" name="Title Placeholder 6">
            <a:extLst>
              <a:ext uri="{FF2B5EF4-FFF2-40B4-BE49-F238E27FC236}">
                <a16:creationId xmlns:a16="http://schemas.microsoft.com/office/drawing/2014/main" id="{F6D3D1F8-2F3B-7DB7-AC63-17E08558B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9667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EFDF-C1D9-C223-10FB-BBA4AACB11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8" y="2142520"/>
            <a:ext cx="10728325" cy="784830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Thanks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0DE21-9FDD-81B0-FEB8-222484B8A1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9" y="2927350"/>
            <a:ext cx="5364162" cy="576293"/>
          </a:xfrm>
        </p:spPr>
        <p:txBody>
          <a:bodyPr lIns="36000" tIns="144000">
            <a:sp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Supporting text </a:t>
            </a:r>
            <a:r>
              <a:rPr lang="en-GB" err="1"/>
              <a:t>eg.</a:t>
            </a:r>
            <a:r>
              <a:rPr lang="en-GB"/>
              <a:t> what’s next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F963B1-6B34-6EA5-AF6E-FFF49E9FF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839329"/>
            <a:ext cx="2242800" cy="3979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40AA43-13E0-DA4D-029E-59644836D8E4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518E5-0539-D93E-1E5A-971C4E36DE99}"/>
              </a:ext>
            </a:extLst>
          </p:cNvPr>
          <p:cNvSpPr txBox="1"/>
          <p:nvPr userDrawn="1"/>
        </p:nvSpPr>
        <p:spPr>
          <a:xfrm>
            <a:off x="9224442" y="6048401"/>
            <a:ext cx="223572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500">
                <a:solidFill>
                  <a:schemeClr val="bg1"/>
                </a:solidFill>
              </a:rPr>
              <a:t>herts.ac.uk</a:t>
            </a:r>
          </a:p>
        </p:txBody>
      </p:sp>
    </p:spTree>
    <p:extLst>
      <p:ext uri="{BB962C8B-B14F-4D97-AF65-F5344CB8AC3E}">
        <p14:creationId xmlns:p14="http://schemas.microsoft.com/office/powerpoint/2010/main" val="3096925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Hertfordshire logo">
            <a:extLst>
              <a:ext uri="{FF2B5EF4-FFF2-40B4-BE49-F238E27FC236}">
                <a16:creationId xmlns:a16="http://schemas.microsoft.com/office/drawing/2014/main" id="{16E4BB13-0D32-AA4A-BF91-2B76A7C18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000" y="2854800"/>
            <a:ext cx="6501600" cy="11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6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E49-0143-472F-897B-A7DAB87A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FBDFA-876B-4255-A301-F62F1EDD8D6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73668" y="2717444"/>
            <a:ext cx="4903200" cy="31752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4pPr>
              <a:defRPr/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0C709-1F3D-4B13-A290-4041A33FB1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6000" y="2717444"/>
            <a:ext cx="4456800" cy="3175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4pPr>
              <a:defRPr/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/>
              <a:t>Add Text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C9C5-E913-47B9-82DE-19676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(ADD VIA INSERT,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8F66-ECA3-4B00-A383-8D2B862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A19DAE-53D8-4F04-A4B9-B6EDFC23886D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6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805" userDrawn="1">
          <p15:clr>
            <a:srgbClr val="FBAE40"/>
          </p15:clr>
        </p15:guide>
        <p15:guide id="3" pos="3989" userDrawn="1">
          <p15:clr>
            <a:srgbClr val="FBAE40"/>
          </p15:clr>
        </p15:guide>
        <p15:guide id="4" pos="370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B53D-9933-445F-9B68-E730EB38A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999" y="2579715"/>
            <a:ext cx="10031157" cy="2160000"/>
          </a:xfrm>
        </p:spPr>
        <p:txBody>
          <a:bodyPr anchor="t" anchorCtr="0">
            <a:normAutofit/>
          </a:bodyPr>
          <a:lstStyle>
            <a:lvl1pPr algn="l">
              <a:lnSpc>
                <a:spcPts val="8000"/>
              </a:lnSpc>
              <a:defRPr sz="7500" b="1" kern="3000" spc="-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6B9F5-608F-4534-96F0-C3A5E1A638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4000" y="1890000"/>
            <a:ext cx="10031156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 b="1" kern="3000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E7B9-9AC6-4E42-A931-6FF91E64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79733"/>
            <a:ext cx="7176911" cy="23083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2021 CORPORATE CAMPAIGNS</a:t>
            </a:r>
          </a:p>
          <a:p>
            <a:r>
              <a:rPr lang="en-GB"/>
              <a:t>
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6D645-6420-4785-8316-43EF780F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79733"/>
            <a:ext cx="622800" cy="230832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CF2CA0-CCE3-4304-8F31-4D1CC50BC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0" y="5511600"/>
            <a:ext cx="2242800" cy="3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16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C6B9F5-608F-4534-96F0-C3A5E1A63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000" y="1890000"/>
            <a:ext cx="7200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 b="1" kern="3000" spc="-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E7B9-9AC6-4E42-A931-6FF91E64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91022"/>
            <a:ext cx="7176911" cy="230832"/>
          </a:xfrm>
        </p:spPr>
        <p:txBody>
          <a:bodyPr>
            <a:noAutofit/>
          </a:bodyPr>
          <a:lstStyle>
            <a:lvl1pPr>
              <a:defRPr>
                <a:solidFill>
                  <a:srgbClr val="8F9898"/>
                </a:solidFill>
              </a:defRPr>
            </a:lvl1pPr>
          </a:lstStyle>
          <a:p>
            <a:r>
              <a:rPr lang="en-GB"/>
              <a:t>2021 CORPORATE CAMPAIGNS</a:t>
            </a:r>
          </a:p>
          <a:p>
            <a:r>
              <a:rPr lang="en-GB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6D645-6420-4785-8316-43EF780F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91022"/>
            <a:ext cx="622800" cy="230832"/>
          </a:xfrm>
        </p:spPr>
        <p:txBody>
          <a:bodyPr wrap="square">
            <a:noAutofit/>
          </a:bodyPr>
          <a:lstStyle>
            <a:lvl1pPr>
              <a:defRPr>
                <a:solidFill>
                  <a:srgbClr val="8F9898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449821-0D0D-644D-97A3-D56097A9C6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3999" y="2579715"/>
            <a:ext cx="10031157" cy="2160000"/>
          </a:xfrm>
        </p:spPr>
        <p:txBody>
          <a:bodyPr anchor="t" anchorCtr="0">
            <a:normAutofit/>
          </a:bodyPr>
          <a:lstStyle>
            <a:lvl1pPr algn="l">
              <a:lnSpc>
                <a:spcPts val="8000"/>
              </a:lnSpc>
              <a:defRPr sz="7500" b="1" kern="3000" spc="-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6EB17-8019-7B4E-B53C-76B057A7C31F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03EF50-F00F-9643-BE53-F0A5272FC4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998" y="5517266"/>
            <a:ext cx="2244881" cy="3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078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E49-0143-472F-897B-A7DAB87A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FBDFA-876B-4255-A301-F62F1EDD8D6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73668" y="2717444"/>
            <a:ext cx="4903200" cy="31752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4pPr>
              <a:defRPr/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0C709-1F3D-4B13-A290-4041A33FB1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6000" y="2717444"/>
            <a:ext cx="4456800" cy="31752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4pPr>
              <a:defRPr/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/>
              <a:t>Add Text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C9C5-E913-47B9-82DE-19676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2021 CORPORATE CAMPAIGNS</a:t>
            </a:r>
          </a:p>
          <a:p>
            <a:r>
              <a:rPr lang="en-GB"/>
              <a:t>
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8F66-ECA3-4B00-A383-8D2B862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A19DAE-53D8-4F04-A4B9-B6EDFC23886D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6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805" userDrawn="1">
          <p15:clr>
            <a:srgbClr val="FBAE40"/>
          </p15:clr>
        </p15:guide>
        <p15:guide id="3" pos="3989" userDrawn="1">
          <p15:clr>
            <a:srgbClr val="FBAE40"/>
          </p15:clr>
        </p15:guide>
        <p15:guide id="4" pos="3705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70B5-BA04-4DB3-853D-A1C05ADF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0712-862D-4568-80A4-86117B8967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0139" y="2717600"/>
            <a:ext cx="10251722" cy="31752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6D5D-0892-4B4E-86D9-894852B1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2021 CORPORATE CAMPAIGNS</a:t>
            </a:r>
          </a:p>
          <a:p>
            <a:r>
              <a:rPr lang="en-GB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AA271-B0BA-42CD-A544-17AAB1FA2EEA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22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70B5-BA04-4DB3-853D-A1C05ADF8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775255"/>
            <a:ext cx="7361569" cy="365125"/>
          </a:xfrm>
        </p:spPr>
        <p:txBody>
          <a:bodyPr/>
          <a:lstStyle/>
          <a:p>
            <a:r>
              <a:rPr lang="en-US"/>
              <a:t>Click to add title.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0712-862D-4568-80A4-86117B8967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0139" y="1367692"/>
            <a:ext cx="10251722" cy="4923693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AA271-B0BA-42CD-A544-17AAB1FA2EEA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30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r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9D4C03-E8B1-644E-949B-F7AF91181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0139" y="1367692"/>
            <a:ext cx="10251722" cy="4923693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GB" dirty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Text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DA17D-AAE6-954F-93C6-90B8D7B80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775255"/>
            <a:ext cx="736156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620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E49-0143-472F-897B-A7DAB87A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0C709-1F3D-4B13-A290-4041A33FB1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835952" y="2728800"/>
            <a:ext cx="2959200" cy="3164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GB" spc="-100" baseline="0" dirty="0"/>
            </a:lvl4pPr>
            <a:lvl5pPr>
              <a:defRPr spc="-1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b="0"/>
              <a:t>Add Text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C9C5-E913-47B9-82DE-19676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2021 CORPORATE CAMPAIGNS</a:t>
            </a:r>
          </a:p>
          <a:p>
            <a:r>
              <a:rPr lang="en-GB"/>
              <a:t>
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8F66-ECA3-4B00-A383-8D2B862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4043F1-6F14-49BD-83CA-12B559ABC1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088" y="2728913"/>
            <a:ext cx="6400800" cy="412908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51C537-0174-43E5-8B81-C80AF1D06831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13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E49-0143-472F-897B-A7DAB87A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C9C5-E913-47B9-82DE-19676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2021 CORPORATE CAMPAIGNS</a:t>
            </a:r>
          </a:p>
          <a:p>
            <a:r>
              <a:rPr lang="en-GB"/>
              <a:t>
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8F66-ECA3-4B00-A383-8D2B862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FCF96-B7D6-4CCD-A4AE-46A67249D3BD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1F3B7A-B2BF-40FC-8EB2-F1C37D3164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53999" y="2728800"/>
            <a:ext cx="2959199" cy="3164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b="0"/>
              <a:t>Add Text</a:t>
            </a:r>
            <a:endParaRPr lang="en-GB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75B7A667-B99F-7A41-AAC3-ED24B9B1D92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78804" y="2728800"/>
            <a:ext cx="2959199" cy="3164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b="0"/>
              <a:t>Add Text</a:t>
            </a:r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3C1FF47-695D-B348-AF37-1ADF5736FA9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13975" y="2728800"/>
            <a:ext cx="2959199" cy="3164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b="0"/>
              <a:t>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47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7C322-846C-9045-AD91-A93C82FC5A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20352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9ABCF9A5-761F-434B-BBB5-D788CB1E79D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40400" y="140400"/>
            <a:ext cx="11916000" cy="6580800"/>
          </a:xfr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0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70B5-BA04-4DB3-853D-A1C05ADF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0712-862D-4568-80A4-86117B8967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0139" y="2717600"/>
            <a:ext cx="10251722" cy="31752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6D5D-0892-4B4E-86D9-894852B1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(ADD VIA INSERT,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AA271-B0BA-42CD-A544-17AAB1FA2EEA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221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6D5D-0892-4B4E-86D9-894852B1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2021 CORPORATE CAMPAIGNS</a:t>
            </a:r>
          </a:p>
          <a:p>
            <a:r>
              <a:rPr lang="en-GB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AA271-B0BA-42CD-A544-17AAB1FA2EEA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99880E3-4DE3-A642-9738-DF49DDCC9AC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70139" y="4079342"/>
            <a:ext cx="3144661" cy="2252134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F37D495-D835-8E4B-A177-5E12F893DDC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077200" y="4062209"/>
            <a:ext cx="3144661" cy="225213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b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</a:t>
            </a:r>
            <a:r>
              <a:rPr lang="en-US"/>
              <a:t>Text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6804C7E-983C-9246-90C0-AF8A0CE2CA8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23669" y="4062209"/>
            <a:ext cx="3144661" cy="225213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 lang="en-US" b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992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Add </a:t>
            </a:r>
            <a:r>
              <a:rPr lang="en-US"/>
              <a:t>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410427-8F1D-7541-9C05-AFDD3531678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62175" y="1640942"/>
            <a:ext cx="2160587" cy="2160588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8B7D5964-7A97-5742-8717-CCB747F84A0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15705" y="1640942"/>
            <a:ext cx="2160587" cy="2160588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344933FE-A401-A841-9AC3-B75285AA32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69236" y="1640942"/>
            <a:ext cx="2160587" cy="2160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31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2CE188-32E7-4242-9E44-E8055FC030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02" y="5511600"/>
            <a:ext cx="2242795" cy="39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81B53D-9933-445F-9B68-E730EB38A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844" y="1964352"/>
            <a:ext cx="11828559" cy="1051570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GB" sz="7386" spc="-3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8186"/>
              </a:lnSpc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BE80A-BFEC-E24A-B510-73A571F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289" y="779733"/>
            <a:ext cx="7176911" cy="23083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2021 CORPORATE CAMPAIGNS</a:t>
            </a:r>
          </a:p>
          <a:p>
            <a:r>
              <a:rPr lang="en-GB"/>
              <a:t>
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25B4-144A-5B4A-8EAD-2022412D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6400" y="779733"/>
            <a:ext cx="622800" cy="230832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70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9A4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Hertfordshire logo">
            <a:extLst>
              <a:ext uri="{FF2B5EF4-FFF2-40B4-BE49-F238E27FC236}">
                <a16:creationId xmlns:a16="http://schemas.microsoft.com/office/drawing/2014/main" id="{16E4BB13-0D32-AA4A-BF91-2B76A7C18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042" y="3007237"/>
            <a:ext cx="4753917" cy="8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39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EFDF-C1D9-C223-10FB-BBA4AACB11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8" y="1341438"/>
            <a:ext cx="10728325" cy="15859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0DE21-9FDD-81B0-FEB8-222484B8A1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9" y="2927350"/>
            <a:ext cx="5364162" cy="576293"/>
          </a:xfrm>
        </p:spPr>
        <p:txBody>
          <a:bodyPr lIns="36000" tIns="144000">
            <a:sp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Presentation subtitle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F963B1-6B34-6EA5-AF6E-FFF49E9FF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839329"/>
            <a:ext cx="2242800" cy="3979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40AA43-13E0-DA4D-029E-59644836D8E4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6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EFDF-C1D9-C223-10FB-BBA4AACB11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8" y="1341438"/>
            <a:ext cx="10728325" cy="15859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6000" b="1"/>
            </a:lvl1pPr>
          </a:lstStyle>
          <a:p>
            <a:r>
              <a:rPr lang="en-GB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0DE21-9FDD-81B0-FEB8-222484B8A1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9" y="2944556"/>
            <a:ext cx="5364162" cy="576293"/>
          </a:xfrm>
        </p:spPr>
        <p:txBody>
          <a:bodyPr lIns="36000" tIns="144000">
            <a:sp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Section 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611FB-CAE1-F1BC-F611-FA89BB78DC2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5CEFF-6637-AEB7-AC40-0B45FBEC531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D359C4-C34B-5A35-3743-EB904A102D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8" y="5776946"/>
            <a:ext cx="2438400" cy="5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42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F202A-BD67-64B9-9D95-789AE7171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41438"/>
            <a:ext cx="10728324" cy="4835525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CDCF1-F9DE-0A4E-FB5C-D4AAEECDFF03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4FCCA-585D-5BB7-D0DD-E31F43EC6D18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DB783B28-99B4-F609-2B19-DB9EFB3DF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92673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FA50-852A-F29D-3F0F-409AFD88B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341438"/>
            <a:ext cx="5184775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4EB01-1BE4-AFF3-03D4-8A980ED5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8" y="1341438"/>
            <a:ext cx="5184774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1C3F3347-1652-27C3-83B5-925BE17FF1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796581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33/33/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FA50-852A-F29D-3F0F-409AFD88B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341438"/>
            <a:ext cx="3473438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4EB01-1BE4-AFF3-03D4-8A980ED5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83069" y="1341438"/>
            <a:ext cx="3377094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6050034-E38D-64E9-6C5A-94A029955BA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625" y="1341438"/>
            <a:ext cx="3377094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6580911-BFEE-F5A7-0FD5-8F9AF7E1D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8460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30/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FA50-852A-F29D-3F0F-409AFD88B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341438"/>
            <a:ext cx="3473438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4EB01-1BE4-AFF3-03D4-8A980ED5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5625" y="1341438"/>
            <a:ext cx="7004538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9CEAE5E5-4043-D371-FC40-202902A77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22740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FA50-852A-F29D-3F0F-409AFD88B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6724" y="1341438"/>
            <a:ext cx="3473438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4EB01-1BE4-AFF3-03D4-8A980ED5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1341438"/>
            <a:ext cx="7004538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FE1568D9-495A-1697-6F7B-F9C8C7A88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287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70B5-BA04-4DB3-853D-A1C05ADF8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775255"/>
            <a:ext cx="7361569" cy="365125"/>
          </a:xfrm>
        </p:spPr>
        <p:txBody>
          <a:bodyPr/>
          <a:lstStyle/>
          <a:p>
            <a:r>
              <a:rPr lang="en-US"/>
              <a:t>Click to add title.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0712-862D-4568-80A4-86117B8967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0139" y="1367692"/>
            <a:ext cx="10251722" cy="4923693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GB" dirty="0"/>
            </a:lvl3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AA271-B0BA-42CD-A544-17AAB1FA2EEA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30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FA50-852A-F29D-3F0F-409AFD88B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3045" y="1341438"/>
            <a:ext cx="5187117" cy="226799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9CFF57-8B6F-5FC9-94CA-1555AD75390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32324" y="1341438"/>
            <a:ext cx="5187117" cy="226799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489679-6810-6A0E-B214-CE039B57D31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32323" y="3966943"/>
            <a:ext cx="5187117" cy="226799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95A216-6A43-03DF-9235-09885B12C2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73046" y="3966943"/>
            <a:ext cx="5187117" cy="2267994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itle Placeholder 6">
            <a:extLst>
              <a:ext uri="{FF2B5EF4-FFF2-40B4-BE49-F238E27FC236}">
                <a16:creationId xmlns:a16="http://schemas.microsoft.com/office/drawing/2014/main" id="{A4180580-E5CE-7F81-6446-5A33D9035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09338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: 33/33/3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6580911-BFEE-F5A7-0FD5-8F9AF7E1D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172836-3009-20E3-DA40-6C3FEACBA6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838" y="2312756"/>
            <a:ext cx="3191263" cy="1206053"/>
          </a:xfrm>
        </p:spPr>
        <p:txBody>
          <a:bodyPr>
            <a:noAutofit/>
          </a:bodyPr>
          <a:lstStyle>
            <a:lvl1pPr>
              <a:defRPr sz="7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9E970A3-9B76-5E43-C3FB-15C7F30F3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836" y="3544756"/>
            <a:ext cx="3191263" cy="27699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BA2B73B-3CA1-E02B-8954-5F3E2DAE76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980" y="2312756"/>
            <a:ext cx="3191263" cy="1206053"/>
          </a:xfrm>
        </p:spPr>
        <p:txBody>
          <a:bodyPr>
            <a:noAutofit/>
          </a:bodyPr>
          <a:lstStyle>
            <a:lvl1pPr>
              <a:defRPr sz="7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5D9D388-4998-48CC-8CFC-BA6D173FC2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978" y="3544756"/>
            <a:ext cx="3191263" cy="27699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4DF6A99-482C-45EE-B2CD-3DDD0FFB05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00407" y="2312756"/>
            <a:ext cx="3191263" cy="1206053"/>
          </a:xfrm>
        </p:spPr>
        <p:txBody>
          <a:bodyPr>
            <a:noAutofit/>
          </a:bodyPr>
          <a:lstStyle>
            <a:lvl1pPr>
              <a:defRPr sz="7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4C427C6-BE1B-D559-21C0-1BC0404C74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0405" y="3544756"/>
            <a:ext cx="3191263" cy="276999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28641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: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6580911-BFEE-F5A7-0FD5-8F9AF7E1D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172836-3009-20E3-DA40-6C3FEACBA6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838" y="1750782"/>
            <a:ext cx="3191263" cy="88764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9E970A3-9B76-5E43-C3FB-15C7F30F3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836" y="2648118"/>
            <a:ext cx="3191263" cy="10653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BA2B73B-3CA1-E02B-8954-5F3E2DAE76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980" y="1750782"/>
            <a:ext cx="3191263" cy="88764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5D9D388-4998-48CC-8CFC-BA6D173FC2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978" y="2648118"/>
            <a:ext cx="3191263" cy="10653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4DF6A99-482C-45EE-B2CD-3DDD0FFB05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00407" y="1750782"/>
            <a:ext cx="3191263" cy="88764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4C427C6-BE1B-D559-21C0-1BC0404C74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0405" y="2648118"/>
            <a:ext cx="3191263" cy="10653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D71305A-9B66-093C-F802-B24414502F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838" y="3932007"/>
            <a:ext cx="3191263" cy="88764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544FC8E-08AA-0AD4-3FEB-D294C24B8B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836" y="4829343"/>
            <a:ext cx="3191263" cy="10653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2D4EA0C-83BA-9CA9-A370-6444BBCD79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8980" y="3932007"/>
            <a:ext cx="3191263" cy="88764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32B1713-896B-FE0F-A499-6265F6BF47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68978" y="4829343"/>
            <a:ext cx="3191263" cy="10653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F1A546A-EE1B-66B3-31E0-1CC9C890D6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00407" y="3932007"/>
            <a:ext cx="3191263" cy="887644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6D0948C-0FAD-7EFE-9C13-A4846AADF0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00405" y="4829343"/>
            <a:ext cx="3191263" cy="106534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30873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: 33/33/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6580911-BFEE-F5A7-0FD5-8F9AF7E1D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9E970A3-9B76-5E43-C3FB-15C7F30F3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836" y="4030531"/>
            <a:ext cx="3191263" cy="276999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5D9D388-4998-48CC-8CFC-BA6D173FC2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978" y="4030531"/>
            <a:ext cx="3191263" cy="276999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4C427C6-BE1B-D559-21C0-1BC0404C74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0405" y="4030531"/>
            <a:ext cx="3191263" cy="276999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1F656D-808F-637F-926E-3895CAE464CE}"/>
              </a:ext>
            </a:extLst>
          </p:cNvPr>
          <p:cNvSpPr>
            <a:spLocks noChangeAspect="1"/>
          </p:cNvSpPr>
          <p:nvPr/>
        </p:nvSpPr>
        <p:spPr>
          <a:xfrm>
            <a:off x="5401212" y="2365714"/>
            <a:ext cx="1386000" cy="13871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EFF65A-7612-983C-E857-21AFA2F0C1C5}"/>
              </a:ext>
            </a:extLst>
          </p:cNvPr>
          <p:cNvSpPr>
            <a:spLocks noChangeAspect="1"/>
          </p:cNvSpPr>
          <p:nvPr userDrawn="1"/>
        </p:nvSpPr>
        <p:spPr>
          <a:xfrm>
            <a:off x="9169821" y="2365714"/>
            <a:ext cx="1386000" cy="138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0233EA-30F0-BDC2-1C69-608D0ACF6386}"/>
              </a:ext>
            </a:extLst>
          </p:cNvPr>
          <p:cNvSpPr>
            <a:spLocks noChangeAspect="1"/>
          </p:cNvSpPr>
          <p:nvPr/>
        </p:nvSpPr>
        <p:spPr>
          <a:xfrm>
            <a:off x="1638336" y="2365714"/>
            <a:ext cx="1386000" cy="138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3EF322-EC12-83D6-DF2C-E47F4B049D95}"/>
              </a:ext>
            </a:extLst>
          </p:cNvPr>
          <p:cNvSpPr txBox="1"/>
          <p:nvPr userDrawn="1"/>
        </p:nvSpPr>
        <p:spPr>
          <a:xfrm>
            <a:off x="5410520" y="2735547"/>
            <a:ext cx="13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>
                    <a:lumMod val="50000"/>
                  </a:schemeClr>
                </a:solidFill>
              </a:rPr>
              <a:t>PASTE ICON FROM ICON SECTION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E95085-6EA6-C444-D74F-2F1DCBF43DA9}"/>
              </a:ext>
            </a:extLst>
          </p:cNvPr>
          <p:cNvSpPr txBox="1"/>
          <p:nvPr userDrawn="1"/>
        </p:nvSpPr>
        <p:spPr>
          <a:xfrm>
            <a:off x="1638336" y="2735547"/>
            <a:ext cx="13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>
                    <a:lumMod val="50000"/>
                  </a:schemeClr>
                </a:solidFill>
              </a:rPr>
              <a:t>PASTE ICON FROM ICON SECTION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1050F2-959D-9DBA-8B88-6FB7FE8C97CE}"/>
              </a:ext>
            </a:extLst>
          </p:cNvPr>
          <p:cNvSpPr txBox="1"/>
          <p:nvPr userDrawn="1"/>
        </p:nvSpPr>
        <p:spPr>
          <a:xfrm>
            <a:off x="9169821" y="2735547"/>
            <a:ext cx="13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bg1">
                    <a:lumMod val="50000"/>
                  </a:schemeClr>
                </a:solidFill>
              </a:rPr>
              <a:t>PASTE ICON FROM ICON SECTION</a:t>
            </a:r>
          </a:p>
        </p:txBody>
      </p:sp>
    </p:spTree>
    <p:extLst>
      <p:ext uri="{BB962C8B-B14F-4D97-AF65-F5344CB8AC3E}">
        <p14:creationId xmlns:p14="http://schemas.microsoft.com/office/powerpoint/2010/main" val="3859314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: 2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E519BE9-342D-F181-ECB2-C1A7AEC2B0AD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C9449-69BE-AEF1-9E33-060495A481CE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6580911-BFEE-F5A7-0FD5-8F9AF7E1D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9E970A3-9B76-5E43-C3FB-15C7F30F3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57375" y="2251304"/>
            <a:ext cx="3848100" cy="246221"/>
          </a:xfrm>
        </p:spPr>
        <p:txBody>
          <a:bodyPr anchor="ctr" anchorCtr="0">
            <a:spAutoFit/>
          </a:bodyPr>
          <a:lstStyle>
            <a:lvl1pPr algn="l"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0233EA-30F0-BDC2-1C69-608D0ACF6386}"/>
              </a:ext>
            </a:extLst>
          </p:cNvPr>
          <p:cNvSpPr>
            <a:spLocks noChangeAspect="1"/>
          </p:cNvSpPr>
          <p:nvPr/>
        </p:nvSpPr>
        <p:spPr>
          <a:xfrm>
            <a:off x="731838" y="1883186"/>
            <a:ext cx="981039" cy="9810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E95085-6EA6-C444-D74F-2F1DCBF43DA9}"/>
              </a:ext>
            </a:extLst>
          </p:cNvPr>
          <p:cNvSpPr txBox="1"/>
          <p:nvPr userDrawn="1"/>
        </p:nvSpPr>
        <p:spPr>
          <a:xfrm>
            <a:off x="731838" y="1883185"/>
            <a:ext cx="981039" cy="9810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PASTE ICON FROM ICON SECTION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3E54556-F400-DB79-55CA-73889B1FDE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0475" y="2251304"/>
            <a:ext cx="3848100" cy="246221"/>
          </a:xfrm>
        </p:spPr>
        <p:txBody>
          <a:bodyPr anchor="ctr" anchorCtr="0">
            <a:spAutoFit/>
          </a:bodyPr>
          <a:lstStyle>
            <a:lvl1pPr algn="l"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F549EF-64F2-1B09-7F03-24DE45D4B2A6}"/>
              </a:ext>
            </a:extLst>
          </p:cNvPr>
          <p:cNvSpPr>
            <a:spLocks noChangeAspect="1"/>
          </p:cNvSpPr>
          <p:nvPr userDrawn="1"/>
        </p:nvSpPr>
        <p:spPr>
          <a:xfrm>
            <a:off x="6484938" y="1883186"/>
            <a:ext cx="981039" cy="9810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1A1BB1-71AE-B2DD-B7CD-4C5327393F03}"/>
              </a:ext>
            </a:extLst>
          </p:cNvPr>
          <p:cNvSpPr txBox="1"/>
          <p:nvPr userDrawn="1"/>
        </p:nvSpPr>
        <p:spPr>
          <a:xfrm>
            <a:off x="6484938" y="1883185"/>
            <a:ext cx="981039" cy="9810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PASTE ICON FROM ICON SECTION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C52317D6-4C96-3BF6-4B4E-14D86A6BFE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57375" y="3722864"/>
            <a:ext cx="3848100" cy="246221"/>
          </a:xfrm>
        </p:spPr>
        <p:txBody>
          <a:bodyPr anchor="ctr" anchorCtr="0">
            <a:spAutoFit/>
          </a:bodyPr>
          <a:lstStyle>
            <a:lvl1pPr algn="l"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12CDE01-0921-44D4-B114-ED23705D4D96}"/>
              </a:ext>
            </a:extLst>
          </p:cNvPr>
          <p:cNvSpPr>
            <a:spLocks noChangeAspect="1"/>
          </p:cNvSpPr>
          <p:nvPr userDrawn="1"/>
        </p:nvSpPr>
        <p:spPr>
          <a:xfrm>
            <a:off x="731838" y="3354746"/>
            <a:ext cx="981039" cy="9810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CD71A4-5AD1-195A-F04A-D67BEC47DD64}"/>
              </a:ext>
            </a:extLst>
          </p:cNvPr>
          <p:cNvSpPr txBox="1"/>
          <p:nvPr userDrawn="1"/>
        </p:nvSpPr>
        <p:spPr>
          <a:xfrm>
            <a:off x="731838" y="3354745"/>
            <a:ext cx="981039" cy="9810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PASTE ICON FROM ICON SECTION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8CF67927-03C2-E4FB-4B59-DBC5AC4C13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10475" y="3722864"/>
            <a:ext cx="3848100" cy="246221"/>
          </a:xfrm>
        </p:spPr>
        <p:txBody>
          <a:bodyPr anchor="ctr" anchorCtr="0">
            <a:spAutoFit/>
          </a:bodyPr>
          <a:lstStyle>
            <a:lvl1pPr algn="l"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F5BCED6-4726-C81A-3012-8C521E41F9CE}"/>
              </a:ext>
            </a:extLst>
          </p:cNvPr>
          <p:cNvSpPr>
            <a:spLocks noChangeAspect="1"/>
          </p:cNvSpPr>
          <p:nvPr userDrawn="1"/>
        </p:nvSpPr>
        <p:spPr>
          <a:xfrm>
            <a:off x="6484938" y="3354746"/>
            <a:ext cx="981039" cy="9810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4AF041-A893-A704-F2ED-3756F6C53629}"/>
              </a:ext>
            </a:extLst>
          </p:cNvPr>
          <p:cNvSpPr txBox="1"/>
          <p:nvPr userDrawn="1"/>
        </p:nvSpPr>
        <p:spPr>
          <a:xfrm>
            <a:off x="6484938" y="3354745"/>
            <a:ext cx="981039" cy="9810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PASTE ICON FROM ICON SECTION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4507A0D-A845-5A6A-33B3-43CDF4A7E4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57375" y="5195844"/>
            <a:ext cx="3848100" cy="246221"/>
          </a:xfrm>
        </p:spPr>
        <p:txBody>
          <a:bodyPr anchor="ctr" anchorCtr="0">
            <a:spAutoFit/>
          </a:bodyPr>
          <a:lstStyle>
            <a:lvl1pPr algn="l"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E1F90C7-0549-7355-5EB4-8456966F4FDB}"/>
              </a:ext>
            </a:extLst>
          </p:cNvPr>
          <p:cNvSpPr>
            <a:spLocks noChangeAspect="1"/>
          </p:cNvSpPr>
          <p:nvPr userDrawn="1"/>
        </p:nvSpPr>
        <p:spPr>
          <a:xfrm>
            <a:off x="731838" y="4827726"/>
            <a:ext cx="981039" cy="9810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0234FA-0C28-C184-9ADD-9104DC3FDD7F}"/>
              </a:ext>
            </a:extLst>
          </p:cNvPr>
          <p:cNvSpPr txBox="1"/>
          <p:nvPr userDrawn="1"/>
        </p:nvSpPr>
        <p:spPr>
          <a:xfrm>
            <a:off x="731838" y="4827725"/>
            <a:ext cx="981039" cy="9810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PASTE ICON FROM ICON SECTION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75C0776E-2A34-5845-906F-DA915B3674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10475" y="5195844"/>
            <a:ext cx="3848100" cy="246221"/>
          </a:xfrm>
        </p:spPr>
        <p:txBody>
          <a:bodyPr anchor="ctr" anchorCtr="0">
            <a:spAutoFit/>
          </a:bodyPr>
          <a:lstStyle>
            <a:lvl1pPr algn="l"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5381D7-04B9-B476-8D73-2C03639B2AFE}"/>
              </a:ext>
            </a:extLst>
          </p:cNvPr>
          <p:cNvSpPr>
            <a:spLocks noChangeAspect="1"/>
          </p:cNvSpPr>
          <p:nvPr userDrawn="1"/>
        </p:nvSpPr>
        <p:spPr>
          <a:xfrm>
            <a:off x="6484938" y="4827726"/>
            <a:ext cx="981039" cy="9810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6760BE-F280-169E-4B63-AAD6BD7153F1}"/>
              </a:ext>
            </a:extLst>
          </p:cNvPr>
          <p:cNvSpPr txBox="1"/>
          <p:nvPr userDrawn="1"/>
        </p:nvSpPr>
        <p:spPr>
          <a:xfrm>
            <a:off x="6484938" y="4827725"/>
            <a:ext cx="981039" cy="98103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PASTE ICON FROM ICON SECTION</a:t>
            </a:r>
          </a:p>
        </p:txBody>
      </p:sp>
    </p:spTree>
    <p:extLst>
      <p:ext uri="{BB962C8B-B14F-4D97-AF65-F5344CB8AC3E}">
        <p14:creationId xmlns:p14="http://schemas.microsoft.com/office/powerpoint/2010/main" val="4205195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content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0400"/>
            <a:ext cx="6096000" cy="6717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8391FA9-616D-F8A0-5C0A-813ECA5B8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9" y="1341439"/>
            <a:ext cx="4981208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E14379-AF3A-DFB0-0AC7-E537582E9582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D0B44EF9-CA15-3D5F-4EF6-89C56740C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9" y="622238"/>
            <a:ext cx="4981208" cy="415498"/>
          </a:xfrm>
        </p:spPr>
        <p:txBody>
          <a:bodyPr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009518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ock content with image (viole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8391FA9-616D-F8A0-5C0A-813ECA5B8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9" y="1341439"/>
            <a:ext cx="5003136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F617994B-D56A-8D33-A579-E62EA74CF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5003137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863706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lock content with image (viole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8391FA9-616D-F8A0-5C0A-813ECA5B8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3225" y="1341439"/>
            <a:ext cx="4706938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F617994B-D56A-8D33-A579-E62EA74CF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3224" y="622238"/>
            <a:ext cx="4706939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897599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ock content with image x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8391FA9-616D-F8A0-5C0A-813ECA5B8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9" y="1341439"/>
            <a:ext cx="4981208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76619-AE34-39B1-DCFE-DFACE1AC16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0399"/>
            <a:ext cx="6096000" cy="3288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2ECA2C9-06AC-E103-0A9E-A2B91E1F25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E14379-AF3A-DFB0-0AC7-E537582E9582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4F179A4-3CDD-A9CF-3E7F-99B140A5A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9" y="622238"/>
            <a:ext cx="4981208" cy="415498"/>
          </a:xfrm>
        </p:spPr>
        <p:txBody>
          <a:bodyPr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29117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lock content with image x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76619-AE34-39B1-DCFE-DFACE1AC16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0399"/>
            <a:ext cx="6096000" cy="3288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2ECA2C9-06AC-E103-0A9E-A2B91E1F25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E14379-AF3A-DFB0-0AC7-E537582E9582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37BEFEE-EDAC-D8BE-AA05-7F5BADDA20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3225" y="1341439"/>
            <a:ext cx="4706938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40503100-E31F-A287-D16C-678D26022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3224" y="622238"/>
            <a:ext cx="4706939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5221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r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428FC-C061-4730-9EA5-A52A004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9D4C03-E8B1-644E-949B-F7AF91181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0139" y="1367692"/>
            <a:ext cx="10251722" cy="4923693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GB" dirty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Text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EDA17D-AAE6-954F-93C6-90B8D7B80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775255"/>
            <a:ext cx="736156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6209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ock content with image x2 (viole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8391FA9-616D-F8A0-5C0A-813ECA5B8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9" y="1341439"/>
            <a:ext cx="5003136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A096-D10F-BA5C-4519-8E50BCF39C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ACD25BEF-5BBF-CDB3-FD0E-CFBAADF2EE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5003137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230067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lock content with image x2 (viole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A096-D10F-BA5C-4519-8E50BCF39C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336AA3D-9BDB-AF0F-9390-4BC2B20183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3225" y="1341439"/>
            <a:ext cx="4706938" cy="48958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B740DC23-7E35-4C98-9F7A-C1242C7B1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3224" y="622238"/>
            <a:ext cx="4706939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110361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ull quot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E0ABB1D3-8A76-D512-A549-E9D62F36A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vert="horz" lIns="720000" tIns="720000" rIns="720000" bIns="720000" rtlCol="0" anchor="ctr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0400"/>
            <a:ext cx="6096000" cy="6717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6DB9E-7A66-0DCE-14C5-5269C6887027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4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ull quot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E0ABB1D3-8A76-D512-A549-E9D62F36A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vert="horz" lIns="720000" tIns="720000" rIns="720000" bIns="720000" rtlCol="0" anchor="ctr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0400"/>
            <a:ext cx="6096000" cy="6717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6DB9E-7A66-0DCE-14C5-5269C6887027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403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ull quote with image (viole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E0ABB1D3-8A76-D512-A549-E9D62F36A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vert="horz" lIns="720000" tIns="720000" rIns="720000" bIns="720000" rtlCol="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589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ull quote with image (viole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E0ABB1D3-8A76-D512-A549-E9D62F36A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vert="horz" lIns="720000" tIns="720000" rIns="720000" bIns="720000" rtlCol="0" anchor="ctr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3AEEF5C-749A-E00E-E834-9671B07748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1462685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E0ABB1D3-8A76-D512-A549-E9D62F36A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20713"/>
            <a:ext cx="10728325" cy="5616576"/>
          </a:xfrm>
          <a:prstGeom prst="rect">
            <a:avLst/>
          </a:prstGeom>
        </p:spPr>
        <p:txBody>
          <a:bodyPr vert="horz" lIns="180000" tIns="180000" rIns="180000" bIns="180000" rtlCol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7486F-8A7C-5910-366E-80261A0C0FDE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511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E87600-C159-2910-7D7E-7447F9AF7E92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D63A4-9900-0C26-B11C-2882EC0E47CC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38CDF813-AE46-AE39-9279-C1F133F3B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24709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6DF0232-7BE7-C4E3-F21A-0026855E3A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tIns="1044000" bIns="0"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7137174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02A5AD2-E41B-68A6-0B6A-854825490524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tIns="1044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391741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E49-0143-472F-897B-A7DAB87A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0C709-1F3D-4B13-A290-4041A33FB1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835952" y="2728800"/>
            <a:ext cx="2959200" cy="3164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GB" spc="-100" baseline="0" dirty="0"/>
            </a:lvl4pPr>
            <a:lvl5pPr>
              <a:defRPr spc="-10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b="0"/>
              <a:t>Add Text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C9C5-E913-47B9-82DE-19676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(ADD VIA INSERT,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8F66-ECA3-4B00-A383-8D2B862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4043F1-6F14-49BD-83CA-12B559ABC1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088" y="2728913"/>
            <a:ext cx="6400800" cy="412908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51C537-0174-43E5-8B81-C80AF1D06831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137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: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F4088-C0F2-57FC-F2C6-EFC4754F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73" y="1972630"/>
            <a:ext cx="7861381" cy="4754637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2891222-9588-C4A4-B356-F8CF9B7472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5057" y="2551299"/>
            <a:ext cx="5102311" cy="3235973"/>
          </a:xfrm>
          <a:prstGeom prst="rect">
            <a:avLst/>
          </a:prstGeom>
        </p:spPr>
        <p:txBody>
          <a:bodyPr tIns="612000" anchor="ctr" anchorCtr="0"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insert screenshot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78464D-4517-811F-FC53-80F60C619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9" y="1341439"/>
            <a:ext cx="4248534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86EC0-8608-A0C5-F29F-C50C480AF40F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AE738-3F3E-44B2-EBDA-A555C44807AC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30B38B33-4F3D-3AC3-FCD0-6AF81F3BE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76604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: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78464D-4517-811F-FC53-80F60C619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8" y="1341439"/>
            <a:ext cx="5364161" cy="4895850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86EC0-8608-A0C5-F29F-C50C480AF40F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accent1"/>
                </a:solidFill>
              </a:rPr>
              <a:pPr algn="r"/>
              <a:t>‹#›</a:t>
            </a:fld>
            <a:endParaRPr lang="en-GB" sz="150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8AE738-3F3E-44B2-EBDA-A555C44807AC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rgbClr val="9A4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ACD84-0F27-A227-F1B6-D913D0DB5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12" y="1050697"/>
            <a:ext cx="3267054" cy="5616734"/>
          </a:xfrm>
          <a:prstGeom prst="rect">
            <a:avLst/>
          </a:prstGeom>
        </p:spPr>
      </p:pic>
      <p:sp>
        <p:nvSpPr>
          <p:cNvPr id="9" name="Picture Placeholder 27">
            <a:extLst>
              <a:ext uri="{FF2B5EF4-FFF2-40B4-BE49-F238E27FC236}">
                <a16:creationId xmlns:a16="http://schemas.microsoft.com/office/drawing/2014/main" id="{A87DDBC9-7D6F-E589-CA0D-E37119EDF5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47993" y="1462023"/>
            <a:ext cx="2125150" cy="4628115"/>
          </a:xfrm>
          <a:custGeom>
            <a:avLst/>
            <a:gdLst>
              <a:gd name="connsiteX0" fmla="*/ 401892 w 3804428"/>
              <a:gd name="connsiteY0" fmla="*/ 0 h 8242616"/>
              <a:gd name="connsiteX1" fmla="*/ 787350 w 3804428"/>
              <a:gd name="connsiteY1" fmla="*/ 0 h 8242616"/>
              <a:gd name="connsiteX2" fmla="*/ 839948 w 3804428"/>
              <a:gd name="connsiteY2" fmla="*/ 52595 h 8242616"/>
              <a:gd name="connsiteX3" fmla="*/ 839948 w 3804428"/>
              <a:gd name="connsiteY3" fmla="*/ 83823 h 8242616"/>
              <a:gd name="connsiteX4" fmla="*/ 1061854 w 3804428"/>
              <a:gd name="connsiteY4" fmla="*/ 305708 h 8242616"/>
              <a:gd name="connsiteX5" fmla="*/ 2745040 w 3804428"/>
              <a:gd name="connsiteY5" fmla="*/ 305708 h 8242616"/>
              <a:gd name="connsiteX6" fmla="*/ 2964480 w 3804428"/>
              <a:gd name="connsiteY6" fmla="*/ 86288 h 8242616"/>
              <a:gd name="connsiteX7" fmla="*/ 2964480 w 3804428"/>
              <a:gd name="connsiteY7" fmla="*/ 51773 h 8242616"/>
              <a:gd name="connsiteX8" fmla="*/ 3017078 w 3804428"/>
              <a:gd name="connsiteY8" fmla="*/ 0 h 8242616"/>
              <a:gd name="connsiteX9" fmla="*/ 3403356 w 3804428"/>
              <a:gd name="connsiteY9" fmla="*/ 0 h 8242616"/>
              <a:gd name="connsiteX10" fmla="*/ 3804428 w 3804428"/>
              <a:gd name="connsiteY10" fmla="*/ 401036 h 8242616"/>
              <a:gd name="connsiteX11" fmla="*/ 3804428 w 3804428"/>
              <a:gd name="connsiteY11" fmla="*/ 7841580 h 8242616"/>
              <a:gd name="connsiteX12" fmla="*/ 3403356 w 3804428"/>
              <a:gd name="connsiteY12" fmla="*/ 8242616 h 8242616"/>
              <a:gd name="connsiteX13" fmla="*/ 401892 w 3804428"/>
              <a:gd name="connsiteY13" fmla="*/ 8242616 h 8242616"/>
              <a:gd name="connsiteX14" fmla="*/ 0 w 3804428"/>
              <a:gd name="connsiteY14" fmla="*/ 7841580 h 8242616"/>
              <a:gd name="connsiteX15" fmla="*/ 0 w 3804428"/>
              <a:gd name="connsiteY15" fmla="*/ 401036 h 8242616"/>
              <a:gd name="connsiteX16" fmla="*/ 401892 w 3804428"/>
              <a:gd name="connsiteY16" fmla="*/ 0 h 82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428" h="8242616">
                <a:moveTo>
                  <a:pt x="401892" y="0"/>
                </a:moveTo>
                <a:cubicBezTo>
                  <a:pt x="401892" y="0"/>
                  <a:pt x="401892" y="0"/>
                  <a:pt x="787350" y="0"/>
                </a:cubicBezTo>
                <a:cubicBezTo>
                  <a:pt x="816114" y="0"/>
                  <a:pt x="839948" y="23832"/>
                  <a:pt x="839948" y="52595"/>
                </a:cubicBezTo>
                <a:cubicBezTo>
                  <a:pt x="839948" y="52595"/>
                  <a:pt x="839948" y="52595"/>
                  <a:pt x="839948" y="83823"/>
                </a:cubicBezTo>
                <a:cubicBezTo>
                  <a:pt x="839948" y="206271"/>
                  <a:pt x="939394" y="305708"/>
                  <a:pt x="1061854" y="305708"/>
                </a:cubicBezTo>
                <a:cubicBezTo>
                  <a:pt x="1061854" y="305708"/>
                  <a:pt x="1061854" y="305708"/>
                  <a:pt x="2745040" y="305708"/>
                </a:cubicBezTo>
                <a:cubicBezTo>
                  <a:pt x="2866676" y="305708"/>
                  <a:pt x="2964480" y="207915"/>
                  <a:pt x="2964480" y="86288"/>
                </a:cubicBezTo>
                <a:cubicBezTo>
                  <a:pt x="2964480" y="86288"/>
                  <a:pt x="2964480" y="86288"/>
                  <a:pt x="2964480" y="51773"/>
                </a:cubicBezTo>
                <a:cubicBezTo>
                  <a:pt x="2964480" y="23010"/>
                  <a:pt x="2988314" y="0"/>
                  <a:pt x="3017078" y="0"/>
                </a:cubicBezTo>
                <a:cubicBezTo>
                  <a:pt x="3017078" y="0"/>
                  <a:pt x="3017078" y="0"/>
                  <a:pt x="3403356" y="0"/>
                </a:cubicBezTo>
                <a:cubicBezTo>
                  <a:pt x="3625262" y="0"/>
                  <a:pt x="3804428" y="179974"/>
                  <a:pt x="3804428" y="401036"/>
                </a:cubicBezTo>
                <a:cubicBezTo>
                  <a:pt x="3804428" y="401036"/>
                  <a:pt x="3804428" y="401036"/>
                  <a:pt x="3804428" y="7841580"/>
                </a:cubicBezTo>
                <a:cubicBezTo>
                  <a:pt x="3804428" y="8063464"/>
                  <a:pt x="3625262" y="8242616"/>
                  <a:pt x="3403356" y="8242616"/>
                </a:cubicBezTo>
                <a:cubicBezTo>
                  <a:pt x="3403356" y="8242616"/>
                  <a:pt x="3403356" y="8242616"/>
                  <a:pt x="401892" y="8242616"/>
                </a:cubicBezTo>
                <a:cubicBezTo>
                  <a:pt x="179988" y="8242616"/>
                  <a:pt x="0" y="8063464"/>
                  <a:pt x="0" y="7841580"/>
                </a:cubicBezTo>
                <a:cubicBezTo>
                  <a:pt x="0" y="7841580"/>
                  <a:pt x="0" y="7841580"/>
                  <a:pt x="0" y="401036"/>
                </a:cubicBezTo>
                <a:cubicBezTo>
                  <a:pt x="0" y="179974"/>
                  <a:pt x="179988" y="0"/>
                  <a:pt x="401892" y="0"/>
                </a:cubicBezTo>
                <a:close/>
              </a:path>
            </a:pathLst>
          </a:custGeom>
          <a:noFill/>
        </p:spPr>
        <p:txBody>
          <a:bodyPr wrap="square" tIns="61200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insert screenshot</a:t>
            </a:r>
          </a:p>
        </p:txBody>
      </p:sp>
      <p:sp>
        <p:nvSpPr>
          <p:cNvPr id="12" name="Title Placeholder 6">
            <a:extLst>
              <a:ext uri="{FF2B5EF4-FFF2-40B4-BE49-F238E27FC236}">
                <a16:creationId xmlns:a16="http://schemas.microsoft.com/office/drawing/2014/main" id="{F6D3D1F8-2F3B-7DB7-AC63-17E08558B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266183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EFDF-C1D9-C223-10FB-BBA4AACB11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8" y="2142520"/>
            <a:ext cx="10728325" cy="784830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Thanks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0DE21-9FDD-81B0-FEB8-222484B8A1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9" y="2927350"/>
            <a:ext cx="5364162" cy="576293"/>
          </a:xfrm>
        </p:spPr>
        <p:txBody>
          <a:bodyPr lIns="36000" tIns="144000">
            <a:sp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Supporting text </a:t>
            </a:r>
            <a:r>
              <a:rPr lang="en-GB" err="1"/>
              <a:t>eg.</a:t>
            </a:r>
            <a:r>
              <a:rPr lang="en-GB"/>
              <a:t> what’s next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F963B1-6B34-6EA5-AF6E-FFF49E9FF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839329"/>
            <a:ext cx="2242800" cy="3979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40AA43-13E0-DA4D-029E-59644836D8E4}"/>
              </a:ext>
            </a:extLst>
          </p:cNvPr>
          <p:cNvSpPr txBox="1"/>
          <p:nvPr userDrawn="1"/>
        </p:nvSpPr>
        <p:spPr>
          <a:xfrm>
            <a:off x="10601739" y="687097"/>
            <a:ext cx="858424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9E98DC05-5784-D54C-BD1C-733B650F7831}" type="slidenum">
              <a:rPr lang="en-GB" sz="1500" smtClean="0">
                <a:solidFill>
                  <a:schemeClr val="bg1"/>
                </a:solidFill>
              </a:rPr>
              <a:pPr algn="r"/>
              <a:t>‹#›</a:t>
            </a:fld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518E5-0539-D93E-1E5A-971C4E36DE99}"/>
              </a:ext>
            </a:extLst>
          </p:cNvPr>
          <p:cNvSpPr txBox="1"/>
          <p:nvPr userDrawn="1"/>
        </p:nvSpPr>
        <p:spPr>
          <a:xfrm>
            <a:off x="9224442" y="6048401"/>
            <a:ext cx="2235720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500">
                <a:solidFill>
                  <a:schemeClr val="bg1"/>
                </a:solidFill>
              </a:rPr>
              <a:t>herts.ac.uk</a:t>
            </a:r>
          </a:p>
        </p:txBody>
      </p:sp>
    </p:spTree>
    <p:extLst>
      <p:ext uri="{BB962C8B-B14F-4D97-AF65-F5344CB8AC3E}">
        <p14:creationId xmlns:p14="http://schemas.microsoft.com/office/powerpoint/2010/main" val="253493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E49-0143-472F-897B-A7DAB87A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C9C5-E913-47B9-82DE-19676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(ADD VIA INSERT, HEADER &amp; FOOTER)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8F66-ECA3-4B00-A383-8D2B862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FCF96-B7D6-4CCD-A4AE-46A67249D3BD}"/>
              </a:ext>
            </a:extLst>
          </p:cNvPr>
          <p:cNvSpPr/>
          <p:nvPr userDrawn="1"/>
        </p:nvSpPr>
        <p:spPr>
          <a:xfrm>
            <a:off x="0" y="0"/>
            <a:ext cx="12192000" cy="1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1F3B7A-B2BF-40FC-8EB2-F1C37D3164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53999" y="2728800"/>
            <a:ext cx="2959199" cy="3164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b="0"/>
              <a:t>Add Text</a:t>
            </a:r>
            <a:endParaRPr lang="en-GB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75B7A667-B99F-7A41-AAC3-ED24B9B1D92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78804" y="2728800"/>
            <a:ext cx="2959199" cy="3164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b="0"/>
              <a:t>Add Text</a:t>
            </a:r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3C1FF47-695D-B348-AF37-1ADF5736FA9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13975" y="2728800"/>
            <a:ext cx="2959199" cy="316400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rgbClr val="20323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b="0"/>
              <a:t>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4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A62CF-E2B4-496D-829D-DCE37260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1890000"/>
            <a:ext cx="1027915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84EF4-0E07-4BF3-A4AB-3E8632AA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139" y="2717600"/>
            <a:ext cx="10279150" cy="317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 b="1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27A5D-B761-4C2F-97E6-5D8254424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0139" y="775255"/>
            <a:ext cx="7176911" cy="2308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 (ADD VIA INSERT, HEADER &amp; FOOTER)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61B1-4E4B-4F85-ACA3-C34023D70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1333" y="783355"/>
            <a:ext cx="1400528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677" r:id="rId3"/>
    <p:sldLayoutId id="2147483652" r:id="rId4"/>
    <p:sldLayoutId id="2147483682" r:id="rId5"/>
    <p:sldLayoutId id="2147483721" r:id="rId6"/>
    <p:sldLayoutId id="2147483722" r:id="rId7"/>
    <p:sldLayoutId id="2147483684" r:id="rId8"/>
    <p:sldLayoutId id="2147483685" r:id="rId9"/>
    <p:sldLayoutId id="2147483686" r:id="rId10"/>
    <p:sldLayoutId id="2147483723" r:id="rId11"/>
    <p:sldLayoutId id="2147483706" r:id="rId12"/>
    <p:sldLayoutId id="2147483697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5" r:id="rId19"/>
    <p:sldLayoutId id="2147483746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</p:sldLayoutIdLst>
  <p:hf hd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1" kern="2000" spc="-100" baseline="0">
          <a:solidFill>
            <a:srgbClr val="20323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80"/>
        </a:lnSpc>
        <a:spcBef>
          <a:spcPts val="0"/>
        </a:spcBef>
        <a:spcAft>
          <a:spcPts val="992"/>
        </a:spcAft>
        <a:buFont typeface="Arial" panose="020B0604020202020204" pitchFamily="34" charset="0"/>
        <a:buNone/>
        <a:defRPr sz="2400" b="1" kern="2000" spc="-100" baseline="0">
          <a:solidFill>
            <a:srgbClr val="20323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880"/>
        </a:lnSpc>
        <a:spcBef>
          <a:spcPts val="0"/>
        </a:spcBef>
        <a:spcAft>
          <a:spcPts val="992"/>
        </a:spcAft>
        <a:buFont typeface="Arial" panose="020B0604020202020204" pitchFamily="34" charset="0"/>
        <a:buNone/>
        <a:defRPr sz="2400" kern="2000" spc="-100" baseline="0">
          <a:solidFill>
            <a:srgbClr val="20323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2880"/>
        </a:lnSpc>
        <a:spcBef>
          <a:spcPts val="0"/>
        </a:spcBef>
        <a:spcAft>
          <a:spcPts val="992"/>
        </a:spcAft>
        <a:buFont typeface="Arial" panose="020B0604020202020204" pitchFamily="34" charset="0"/>
        <a:buChar char="■"/>
        <a:defRPr sz="2400" kern="2000" spc="-100" baseline="0">
          <a:solidFill>
            <a:srgbClr val="20323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16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rgbClr val="20323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16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rgbClr val="2032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076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604" userDrawn="1">
          <p15:clr>
            <a:srgbClr val="F26B43"/>
          </p15:clr>
        </p15:guide>
        <p15:guide id="10" orient="horz" pos="3712" userDrawn="1">
          <p15:clr>
            <a:srgbClr val="F26B43"/>
          </p15:clr>
        </p15:guide>
        <p15:guide id="11" orient="horz" pos="11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A62CF-E2B4-496D-829D-DCE37260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1890000"/>
            <a:ext cx="1027915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84EF4-0E07-4BF3-A4AB-3E8632AA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139" y="2717600"/>
            <a:ext cx="10279150" cy="317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 b="1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27A5D-B761-4C2F-97E6-5D8254424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0139" y="775255"/>
            <a:ext cx="7176911" cy="2308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2021 CORPORATE CAMPAIGNS</a:t>
            </a:r>
          </a:p>
          <a:p>
            <a:r>
              <a:rPr lang="en-GB"/>
              <a:t>
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61B1-4E4B-4F85-ACA3-C34023D70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1333" y="783355"/>
            <a:ext cx="1400528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55CA-84B7-41B1-B164-8BB439CC7C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1" kern="2000" spc="-100" baseline="0">
          <a:solidFill>
            <a:srgbClr val="20323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80"/>
        </a:lnSpc>
        <a:spcBef>
          <a:spcPts val="0"/>
        </a:spcBef>
        <a:spcAft>
          <a:spcPts val="992"/>
        </a:spcAft>
        <a:buFont typeface="Arial" panose="020B0604020202020204" pitchFamily="34" charset="0"/>
        <a:buNone/>
        <a:defRPr sz="2400" b="1" kern="2000" spc="-100" baseline="0">
          <a:solidFill>
            <a:srgbClr val="20323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880"/>
        </a:lnSpc>
        <a:spcBef>
          <a:spcPts val="0"/>
        </a:spcBef>
        <a:spcAft>
          <a:spcPts val="992"/>
        </a:spcAft>
        <a:buFont typeface="Arial" panose="020B0604020202020204" pitchFamily="34" charset="0"/>
        <a:buNone/>
        <a:defRPr sz="2400" kern="2000" spc="-100" baseline="0">
          <a:solidFill>
            <a:srgbClr val="20323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2880"/>
        </a:lnSpc>
        <a:spcBef>
          <a:spcPts val="0"/>
        </a:spcBef>
        <a:spcAft>
          <a:spcPts val="992"/>
        </a:spcAft>
        <a:buFont typeface="Arial" panose="020B0604020202020204" pitchFamily="34" charset="0"/>
        <a:buChar char="■"/>
        <a:defRPr sz="2400" kern="2000" spc="-100" baseline="0">
          <a:solidFill>
            <a:srgbClr val="20323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16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rgbClr val="20323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16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rgbClr val="2032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076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604" userDrawn="1">
          <p15:clr>
            <a:srgbClr val="F26B43"/>
          </p15:clr>
        </p15:guide>
        <p15:guide id="10" orient="horz" pos="3712" userDrawn="1">
          <p15:clr>
            <a:srgbClr val="F26B43"/>
          </p15:clr>
        </p15:guide>
        <p15:guide id="11" orient="horz" pos="11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2F3FB-3941-B1B0-81AF-09F9A0409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41438"/>
            <a:ext cx="10728324" cy="48958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2F8008-8A6A-5B08-639A-CDB7264B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622238"/>
            <a:ext cx="9869901" cy="4154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986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34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34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1431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74788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5" orient="horz" pos="391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orient="horz" pos="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AEE4-CC66-FE42-B0C3-2CC7AFD37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430" y="142264"/>
            <a:ext cx="10107827" cy="216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4000" dirty="0"/>
              <a:t>A Web-Based Decision Support Tool for Integrated Care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5DA97-5166-7F4B-BC83-F50AC8BED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643" y="2601799"/>
            <a:ext cx="11442357" cy="3474523"/>
          </a:xfrm>
        </p:spPr>
        <p:txBody>
          <a:bodyPr/>
          <a:lstStyle/>
          <a:p>
            <a:r>
              <a:rPr lang="en-GB" sz="2200" dirty="0"/>
              <a:t>Eren Demir</a:t>
            </a:r>
            <a:r>
              <a:rPr lang="en-GB" sz="2200" baseline="30000" dirty="0"/>
              <a:t>1</a:t>
            </a:r>
            <a:r>
              <a:rPr lang="en-GB" sz="2200" dirty="0"/>
              <a:t>, Richard Hammond</a:t>
            </a:r>
            <a:r>
              <a:rPr lang="en-GB" sz="2200" baseline="30000" dirty="0"/>
              <a:t>2 </a:t>
            </a:r>
            <a:r>
              <a:rPr lang="en-GB" sz="2200" dirty="0"/>
              <a:t>,Jennifer Beard</a:t>
            </a:r>
            <a:r>
              <a:rPr lang="en-GB" sz="2200" baseline="30000" dirty="0"/>
              <a:t>3</a:t>
            </a:r>
            <a:r>
              <a:rPr lang="en-GB" sz="2200" dirty="0"/>
              <a:t>, Usame Yakutcan</a:t>
            </a:r>
            <a:r>
              <a:rPr lang="en-GB" sz="2200" baseline="30000" dirty="0"/>
              <a:t>1</a:t>
            </a:r>
            <a:r>
              <a:rPr lang="en-GB" sz="2200" dirty="0"/>
              <a:t>, </a:t>
            </a:r>
            <a:r>
              <a:rPr lang="en-GB" sz="2200" dirty="0" err="1"/>
              <a:t>Zichong</a:t>
            </a:r>
            <a:r>
              <a:rPr lang="en-GB" sz="2200" dirty="0"/>
              <a:t> Lyu</a:t>
            </a:r>
            <a:r>
              <a:rPr lang="en-GB" sz="2200" baseline="30000" dirty="0"/>
              <a:t>1</a:t>
            </a:r>
            <a:r>
              <a:rPr lang="en-GB" sz="2200" dirty="0"/>
              <a:t>, Mark Lim</a:t>
            </a:r>
            <a:r>
              <a:rPr lang="en-GB" sz="2200" baseline="30000" dirty="0"/>
              <a:t>2</a:t>
            </a:r>
            <a:r>
              <a:rPr lang="en-GB" sz="2200" dirty="0"/>
              <a:t>, Alison Studer</a:t>
            </a:r>
            <a:r>
              <a:rPr lang="en-GB" sz="2200" baseline="30000" dirty="0"/>
              <a:t>2</a:t>
            </a:r>
            <a:r>
              <a:rPr lang="en-GB" sz="2200" dirty="0"/>
              <a:t>, Laura Moore</a:t>
            </a:r>
            <a:r>
              <a:rPr lang="en-GB" sz="2200" baseline="30000" dirty="0"/>
              <a:t>4</a:t>
            </a:r>
            <a:r>
              <a:rPr lang="en-GB" sz="2200" dirty="0"/>
              <a:t>, Carol Smith</a:t>
            </a:r>
            <a:r>
              <a:rPr lang="en-GB" sz="2200" baseline="30000" dirty="0"/>
              <a:t>4</a:t>
            </a:r>
            <a:r>
              <a:rPr lang="en-GB" sz="2200" dirty="0"/>
              <a:t>, and Rebecca Cornish</a:t>
            </a:r>
            <a:r>
              <a:rPr lang="en-GB" sz="2200" baseline="30000" dirty="0"/>
              <a:t>5</a:t>
            </a:r>
          </a:p>
          <a:p>
            <a:endParaRPr lang="en-GB" sz="2200" baseline="30000" dirty="0"/>
          </a:p>
          <a:p>
            <a:r>
              <a:rPr lang="en-GB" sz="2000" baseline="30000" dirty="0"/>
              <a:t>1</a:t>
            </a:r>
            <a:r>
              <a:rPr lang="en-GB" sz="2000" dirty="0"/>
              <a:t>Hertfordshire Business School,</a:t>
            </a:r>
            <a:r>
              <a:rPr lang="en-GB" sz="2000" baseline="30000" dirty="0"/>
              <a:t>2</a:t>
            </a:r>
            <a:r>
              <a:rPr lang="en-GB" sz="2000" dirty="0"/>
              <a:t>Hertfordshire and West Essex ICB, </a:t>
            </a:r>
            <a:r>
              <a:rPr lang="en-GB" sz="2000" baseline="30000" dirty="0"/>
              <a:t>3</a:t>
            </a:r>
            <a:r>
              <a:rPr lang="en-GB" sz="2000" dirty="0"/>
              <a:t>University of Hertfordshire, </a:t>
            </a:r>
            <a:r>
              <a:rPr lang="en-GB" sz="2000" baseline="30000" dirty="0"/>
              <a:t>4</a:t>
            </a:r>
            <a:r>
              <a:rPr lang="en-GB" sz="2000" dirty="0"/>
              <a:t>East and North Hertfordshire NHS Trust, and </a:t>
            </a:r>
            <a:r>
              <a:rPr lang="en-GB" sz="2000" baseline="30000" dirty="0"/>
              <a:t>5</a:t>
            </a:r>
            <a:r>
              <a:rPr lang="en-GB" sz="2000" dirty="0"/>
              <a:t>The Princess Alexandra Hospital NHS Trust</a:t>
            </a:r>
          </a:p>
          <a:p>
            <a:endParaRPr lang="es-ES" sz="2200" dirty="0"/>
          </a:p>
          <a:p>
            <a:r>
              <a:rPr lang="es-ES" sz="2200" dirty="0"/>
              <a:t>June 2024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524FF-AAC9-6E17-912B-D18A2C9A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582" y="5641851"/>
            <a:ext cx="1772164" cy="6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3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F5CE-A04E-195A-D3B1-30003896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56" y="687699"/>
            <a:ext cx="9656265" cy="365125"/>
          </a:xfrm>
        </p:spPr>
        <p:txBody>
          <a:bodyPr/>
          <a:lstStyle/>
          <a:p>
            <a:r>
              <a:rPr lang="en-US" dirty="0">
                <a:cs typeface="Arial"/>
              </a:rPr>
              <a:t>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43205-508A-A6D0-0C58-FC7FCF64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49" y="1444114"/>
            <a:ext cx="10257627" cy="4923693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en-GB" dirty="0"/>
              <a:t>Outcomes expected from the web-based DST are as follows: 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200" dirty="0"/>
              <a:t>Reduced waiting list size and wait for patients.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200" dirty="0"/>
              <a:t>Reduction in potential harm to patients and disease progression due to shorter waiting times.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200" dirty="0"/>
              <a:t>Improved utilisation of capacity in Outpatients, Diagnostics and Theatres.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200" dirty="0"/>
              <a:t>Move towards more system standardisation for clinical pathways reducing unwanted variation across the system.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200" dirty="0"/>
              <a:t>Financial benefits – better use of capacity, which could be reduced and closed or used for unmet demand.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200" dirty="0"/>
              <a:t>Wider social economic benefits with patients being able to return to society sooner.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GB" sz="2200" dirty="0"/>
              <a:t>Workforce supports the system strategy of Right People, Right Place every time.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2179-924D-F1BB-6F44-4FD63F2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F5CE-A04E-195A-D3B1-30003896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92" y="783355"/>
            <a:ext cx="9656265" cy="365125"/>
          </a:xfrm>
        </p:spPr>
        <p:txBody>
          <a:bodyPr/>
          <a:lstStyle/>
          <a:p>
            <a:r>
              <a:rPr lang="en-US" dirty="0">
                <a:cs typeface="Arial"/>
              </a:rPr>
              <a:t>Scaling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43205-508A-A6D0-0C58-FC7FCF64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76" y="1934307"/>
            <a:ext cx="10257627" cy="4923693"/>
          </a:xfrm>
        </p:spPr>
        <p:txBody>
          <a:bodyPr vert="horz" lIns="0" tIns="0" rIns="0" bIns="0" rtlCol="0" anchor="t"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We plan to validate the tool's effectiveness through local testing, ensuring its readiness for deployment.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The solution will be adaptable for easy customisation to other ICSs when required, offering the opportunity for national scalability.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This presents an opportunity for greater savings by eliminating the need for purchasing individual user licenses and software usually priced between £5,000 to £20,000 per license (per user). This excludes annual expenses for cloud-based server fees, ranging from £50,000 to £500,000 per year.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If the solution is scaled, a very high return on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2179-924D-F1BB-6F44-4FD63F2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6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2E98-913D-DA0E-C419-B56BFBFE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888" y="1953050"/>
            <a:ext cx="9911448" cy="784830"/>
          </a:xfrm>
        </p:spPr>
        <p:txBody>
          <a:bodyPr/>
          <a:lstStyle/>
          <a:p>
            <a:r>
              <a:rPr lang="en-GB" dirty="0"/>
              <a:t>Thank you, any 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C7E5B-A95B-F9D8-CDF0-2F7B7A8B8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90" y="5590385"/>
            <a:ext cx="1936921" cy="6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0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F5CE-A04E-195A-D3B1-30003896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76" y="649062"/>
            <a:ext cx="7361569" cy="365125"/>
          </a:xfrm>
        </p:spPr>
        <p:txBody>
          <a:bodyPr/>
          <a:lstStyle/>
          <a:p>
            <a:r>
              <a:rPr lang="en-US" dirty="0">
                <a:cs typeface="Arial"/>
              </a:rPr>
              <a:t>Current Landscape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43205-508A-A6D0-0C58-FC7FCF64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76" y="1395047"/>
            <a:ext cx="10257627" cy="498231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kern="2000" spc="-100" dirty="0">
                <a:cs typeface="Arial"/>
              </a:rPr>
              <a:t>Overview</a:t>
            </a:r>
          </a:p>
          <a:p>
            <a:pPr marL="673200" lvl="2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200" b="0" i="0" dirty="0">
                <a:solidFill>
                  <a:srgbClr val="374151"/>
                </a:solidFill>
                <a:effectLst/>
              </a:rPr>
              <a:t>HWE ICS supports 1.6 million people</a:t>
            </a:r>
          </a:p>
          <a:p>
            <a:pPr marL="673200" lvl="2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200" b="0" i="0" dirty="0">
                <a:solidFill>
                  <a:srgbClr val="374151"/>
                </a:solidFill>
                <a:effectLst/>
              </a:rPr>
              <a:t>Complex healthcare system with multiple referrers, providers, and clinical pathways</a:t>
            </a:r>
          </a:p>
          <a:p>
            <a:pPr marL="673200" lvl="2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200" b="0" i="0" dirty="0">
                <a:solidFill>
                  <a:srgbClr val="374151"/>
                </a:solidFill>
                <a:effectLst/>
              </a:rPr>
              <a:t>Lack of standardized pathways across the system.</a:t>
            </a:r>
          </a:p>
          <a:p>
            <a:pPr lvl="2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2200" b="0" i="0" dirty="0">
              <a:solidFill>
                <a:srgbClr val="374151"/>
              </a:solidFill>
              <a:effectLst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rgbClr val="374151"/>
                </a:solidFill>
              </a:rPr>
              <a:t>Current Situation</a:t>
            </a:r>
          </a:p>
          <a:p>
            <a:pPr marL="673200" lvl="2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374151"/>
                </a:solidFill>
              </a:rPr>
              <a:t>178,702 people on the referral to treatment waiting list</a:t>
            </a:r>
          </a:p>
          <a:p>
            <a:pPr marL="673200" lvl="2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374151"/>
                </a:solidFill>
              </a:rPr>
              <a:t>Some patients waiting in excess of 18 months</a:t>
            </a:r>
          </a:p>
          <a:p>
            <a:pPr marL="673200" lvl="2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200" dirty="0">
                <a:solidFill>
                  <a:srgbClr val="374151"/>
                </a:solidFill>
              </a:rPr>
              <a:t>Expected surge in demand for healthcare services in 2024/25:</a:t>
            </a:r>
          </a:p>
          <a:p>
            <a:pPr marL="800100" lvl="1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0" i="0" dirty="0">
                <a:solidFill>
                  <a:srgbClr val="374151"/>
                </a:solidFill>
                <a:effectLst/>
              </a:rPr>
              <a:t>735,298 new outpatient visits</a:t>
            </a:r>
          </a:p>
          <a:p>
            <a:pPr marL="800100" lvl="1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0" i="0" dirty="0">
                <a:solidFill>
                  <a:srgbClr val="374151"/>
                </a:solidFill>
                <a:effectLst/>
              </a:rPr>
              <a:t>1,159,172 follow-up appointments</a:t>
            </a:r>
          </a:p>
          <a:p>
            <a:pPr marL="800100" lvl="1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0" i="0" dirty="0">
                <a:solidFill>
                  <a:srgbClr val="374151"/>
                </a:solidFill>
                <a:effectLst/>
              </a:rPr>
              <a:t>606,518 </a:t>
            </a:r>
            <a:r>
              <a:rPr lang="en-GB" sz="2000" b="0" i="0">
                <a:solidFill>
                  <a:srgbClr val="374151"/>
                </a:solidFill>
                <a:effectLst/>
              </a:rPr>
              <a:t>diagnostic pathways </a:t>
            </a:r>
            <a:r>
              <a:rPr lang="en-GB" sz="2000" b="0" i="0" dirty="0">
                <a:solidFill>
                  <a:srgbClr val="374151"/>
                </a:solidFill>
                <a:effectLst/>
              </a:rPr>
              <a:t>and elective treatments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58900" lvl="2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1F1F1F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kern="2000" spc="-1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2179-924D-F1BB-6F44-4FD63F2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91B6A44-E1C7-4DD8-5C85-5CE958D4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94" y="3760007"/>
            <a:ext cx="2389077" cy="238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69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F5CE-A04E-195A-D3B1-30003896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76" y="649062"/>
            <a:ext cx="7361569" cy="365125"/>
          </a:xfrm>
        </p:spPr>
        <p:txBody>
          <a:bodyPr/>
          <a:lstStyle/>
          <a:p>
            <a:r>
              <a:rPr lang="en-US" dirty="0">
                <a:cs typeface="Arial"/>
              </a:rPr>
              <a:t>Primary Challenge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43205-508A-A6D0-0C58-FC7FCF64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76" y="1395047"/>
            <a:ext cx="6517911" cy="498231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2000" spc="-100" dirty="0">
                <a:cs typeface="Arial"/>
              </a:rPr>
              <a:t>Escalating demand for healthcare services leading to mounting waiting lists and surge in outpatient visits, diagnostic tests, and elective treatments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</a:rPr>
              <a:t>Multifaceted challenges across resource management, including:</a:t>
            </a:r>
          </a:p>
          <a:p>
            <a:pPr marL="558900" lvl="2" indent="-3429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374151"/>
                </a:solidFill>
                <a:effectLst/>
              </a:rPr>
              <a:t>Staffing</a:t>
            </a:r>
          </a:p>
          <a:p>
            <a:pPr marL="558900" lvl="2" indent="-3429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374151"/>
                </a:solidFill>
                <a:effectLst/>
              </a:rPr>
              <a:t>Theatre availability</a:t>
            </a:r>
          </a:p>
          <a:p>
            <a:pPr marL="558900" lvl="2" indent="-3429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374151"/>
                </a:solidFill>
                <a:effectLst/>
              </a:rPr>
              <a:t>Bed capacity</a:t>
            </a:r>
          </a:p>
          <a:p>
            <a:pPr marL="558900" lvl="2" indent="-3429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374151"/>
                </a:solidFill>
                <a:effectLst/>
              </a:rPr>
              <a:t>Clinic accessibility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kern="2000" spc="-1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2179-924D-F1BB-6F44-4FD63F2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" name="Picture 9" descr="A person walking on a blue arrow&#10;&#10;Description automatically generated">
            <a:extLst>
              <a:ext uri="{FF2B5EF4-FFF2-40B4-BE49-F238E27FC236}">
                <a16:creationId xmlns:a16="http://schemas.microsoft.com/office/drawing/2014/main" id="{965F7A0D-38E8-6A75-CE20-276656B3B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62" y="1714066"/>
            <a:ext cx="4344272" cy="4344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14048C-A721-A6DE-FB70-58C60710E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925" y="6100983"/>
            <a:ext cx="2096636" cy="5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9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F5CE-A04E-195A-D3B1-30003896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76" y="649062"/>
            <a:ext cx="7361569" cy="365125"/>
          </a:xfrm>
        </p:spPr>
        <p:txBody>
          <a:bodyPr/>
          <a:lstStyle/>
          <a:p>
            <a:r>
              <a:rPr lang="en-US" dirty="0">
                <a:cs typeface="Arial"/>
              </a:rPr>
              <a:t>Addressing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43205-508A-A6D0-0C58-FC7FCF64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76" y="1395047"/>
            <a:ext cx="7082115" cy="498231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2000" spc="-100" dirty="0">
                <a:cs typeface="Arial"/>
              </a:rPr>
              <a:t>Need for scenario planning to manage planned care effectively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2000" spc="-100" dirty="0">
                <a:cs typeface="Arial"/>
              </a:rPr>
              <a:t>It will be necessary to model a range of possible scenarios, such as:</a:t>
            </a:r>
          </a:p>
          <a:p>
            <a:pPr marL="558900" lvl="2" indent="-342900">
              <a:buFont typeface="Wingdings" panose="05000000000000000000" pitchFamily="2" charset="2"/>
              <a:buChar char="Ø"/>
            </a:pPr>
            <a:r>
              <a:rPr lang="en-GB" sz="2200" kern="2000" spc="-100" dirty="0">
                <a:cs typeface="Arial"/>
              </a:rPr>
              <a:t>Community diagnostic centres</a:t>
            </a:r>
          </a:p>
          <a:p>
            <a:pPr marL="558900" lvl="2" indent="-342900">
              <a:buFont typeface="Wingdings" panose="05000000000000000000" pitchFamily="2" charset="2"/>
              <a:buChar char="Ø"/>
            </a:pPr>
            <a:r>
              <a:rPr lang="en-GB" sz="2200" kern="2000" spc="-100" dirty="0">
                <a:cs typeface="Arial"/>
              </a:rPr>
              <a:t>Elective hubs</a:t>
            </a:r>
          </a:p>
          <a:p>
            <a:pPr marL="558900" lvl="2" indent="-342900">
              <a:buFont typeface="Wingdings" panose="05000000000000000000" pitchFamily="2" charset="2"/>
              <a:buChar char="Ø"/>
            </a:pPr>
            <a:r>
              <a:rPr lang="en-GB" sz="2200" kern="2000" spc="-100" dirty="0">
                <a:cs typeface="Arial"/>
              </a:rPr>
              <a:t>Changes in theatre sessions</a:t>
            </a:r>
          </a:p>
          <a:p>
            <a:pPr marL="558900" lvl="2" indent="-342900">
              <a:buFont typeface="Wingdings" panose="05000000000000000000" pitchFamily="2" charset="2"/>
              <a:buChar char="Ø"/>
            </a:pPr>
            <a:r>
              <a:rPr lang="en-GB" sz="2200" kern="2000" spc="-100" dirty="0">
                <a:cs typeface="Arial"/>
              </a:rPr>
              <a:t>Improved patient pathways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</a:t>
            </a:r>
            <a:r>
              <a:rPr lang="en-GB" kern="2000" spc="-100" dirty="0">
                <a:cs typeface="Arial"/>
              </a:rPr>
              <a:t>o alleviate waiting times and minimize disruptions caused by other system pressures.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2179-924D-F1BB-6F44-4FD63F2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 descr="A group of people holding a puzzle piece&#10;&#10;Description automatically generated">
            <a:extLst>
              <a:ext uri="{FF2B5EF4-FFF2-40B4-BE49-F238E27FC236}">
                <a16:creationId xmlns:a16="http://schemas.microsoft.com/office/drawing/2014/main" id="{DCEF415C-6231-58A7-2DD7-D30ECE217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27" y="1231004"/>
            <a:ext cx="4601183" cy="46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3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F5CE-A04E-195A-D3B1-30003896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76" y="649062"/>
            <a:ext cx="7361569" cy="365125"/>
          </a:xfrm>
        </p:spPr>
        <p:txBody>
          <a:bodyPr/>
          <a:lstStyle/>
          <a:p>
            <a:r>
              <a:rPr lang="en-US" dirty="0">
                <a:cs typeface="Arial"/>
              </a:rPr>
              <a:t>Aims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43205-508A-A6D0-0C58-FC7FCF64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76" y="2040658"/>
            <a:ext cx="10257627" cy="343283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2000" spc="-100" dirty="0">
                <a:cs typeface="Arial"/>
              </a:rPr>
              <a:t>Therefore, our </a:t>
            </a:r>
            <a:r>
              <a:rPr lang="en-GB" b="1" kern="2000" spc="-100" dirty="0">
                <a:cs typeface="Arial"/>
              </a:rPr>
              <a:t>core aim</a:t>
            </a:r>
            <a:r>
              <a:rPr lang="en-GB" kern="2000" spc="-100" dirty="0">
                <a:cs typeface="Arial"/>
              </a:rPr>
              <a:t> is to create a versatile and </a:t>
            </a:r>
            <a:r>
              <a:rPr lang="en-GB" b="1" kern="2000" spc="-100" dirty="0">
                <a:cs typeface="Arial"/>
              </a:rPr>
              <a:t>impactful</a:t>
            </a:r>
            <a:r>
              <a:rPr lang="en-GB" kern="2000" spc="-100" dirty="0">
                <a:cs typeface="Arial"/>
              </a:rPr>
              <a:t> web-based Decision Support Tool, hosted </a:t>
            </a:r>
            <a:r>
              <a:rPr lang="en-GB" dirty="0">
                <a:cs typeface="Arial"/>
              </a:rPr>
              <a:t>on NHS Servers,</a:t>
            </a:r>
            <a:r>
              <a:rPr lang="en-GB" kern="2000" spc="-100" dirty="0">
                <a:cs typeface="Arial"/>
              </a:rPr>
              <a:t> to tackle these </a:t>
            </a:r>
            <a:r>
              <a:rPr lang="en-GB" b="1" kern="2000" spc="-100" dirty="0">
                <a:cs typeface="Arial"/>
              </a:rPr>
              <a:t>critical challenges </a:t>
            </a:r>
            <a:r>
              <a:rPr lang="en-GB" kern="2000" spc="-100" dirty="0">
                <a:cs typeface="Arial"/>
              </a:rPr>
              <a:t>in HWE ICS.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2000" spc="-100" dirty="0">
                <a:cs typeface="Arial"/>
              </a:rPr>
              <a:t>This tool aims to </a:t>
            </a:r>
            <a:r>
              <a:rPr lang="en-GB" b="1" kern="2000" spc="-100" dirty="0">
                <a:cs typeface="Arial"/>
              </a:rPr>
              <a:t>evidence</a:t>
            </a:r>
            <a:r>
              <a:rPr lang="en-GB" kern="2000" spc="-100" dirty="0">
                <a:cs typeface="Arial"/>
              </a:rPr>
              <a:t> the potential impact of changes before their practical implementation, ensuring </a:t>
            </a:r>
            <a:r>
              <a:rPr lang="en-GB" b="1" kern="2000" spc="-100" dirty="0">
                <a:cs typeface="Arial"/>
              </a:rPr>
              <a:t>informed decision-making</a:t>
            </a:r>
            <a:r>
              <a:rPr lang="en-GB" kern="2000" spc="-100" dirty="0">
                <a:cs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2000" spc="-100" dirty="0">
                <a:cs typeface="Arial"/>
              </a:rPr>
              <a:t>Our ambition is for this tool to </a:t>
            </a:r>
            <a:r>
              <a:rPr lang="en-GB" sz="2400" dirty="0">
                <a:solidFill>
                  <a:srgbClr val="1F1F1F"/>
                </a:solidFill>
                <a:effectLst/>
                <a:ea typeface="Calibri" panose="020F0502020204030204" pitchFamily="34" charset="0"/>
              </a:rPr>
              <a:t>ascertain the most beneficial and efficient interventions, prioritising </a:t>
            </a:r>
            <a:r>
              <a:rPr lang="en-GB" sz="2400" b="1" dirty="0">
                <a:solidFill>
                  <a:srgbClr val="1F1F1F"/>
                </a:solidFill>
                <a:effectLst/>
                <a:ea typeface="Calibri" panose="020F0502020204030204" pitchFamily="34" charset="0"/>
              </a:rPr>
              <a:t>patient-centred care</a:t>
            </a:r>
            <a:r>
              <a:rPr lang="en-GB" sz="2400" dirty="0">
                <a:solidFill>
                  <a:srgbClr val="1F1F1F"/>
                </a:solidFill>
                <a:effectLst/>
                <a:ea typeface="Calibri" panose="020F0502020204030204" pitchFamily="34" charset="0"/>
              </a:rPr>
              <a:t>, improved patient outcomes, and effectiveness.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kern="2000" spc="-1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2179-924D-F1BB-6F44-4FD63F2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2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F5CE-A04E-195A-D3B1-30003896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76" y="649062"/>
            <a:ext cx="7361569" cy="365125"/>
          </a:xfrm>
        </p:spPr>
        <p:txBody>
          <a:bodyPr/>
          <a:lstStyle/>
          <a:p>
            <a:r>
              <a:rPr lang="en-US" dirty="0">
                <a:cs typeface="Arial"/>
              </a:rPr>
              <a:t>Key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43205-508A-A6D0-0C58-FC7FCF64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70" y="1419254"/>
            <a:ext cx="11655852" cy="492369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The web-based DST accessible on any device, will address pivotal questions, including but not limited to: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cs typeface="Arial"/>
              </a:rPr>
              <a:t>Do we have a demand-capacity gap at either specialty or Trust level based on current trends and at what stage of the pathway?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cs typeface="Arial"/>
              </a:rPr>
              <a:t>What impact could change in referral patterns have on our waiting lists, yearly activity planning and recovery planning?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cs typeface="Arial"/>
              </a:rPr>
              <a:t>How will current and future transformative changes impact the Trusts?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cs typeface="Arial"/>
              </a:rPr>
              <a:t> What constitutes an optimized and essential workforce?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cs typeface="Arial"/>
              </a:rPr>
              <a:t>How will changes, such as innovative care models and altered operational methodologies—like modifications in theatre sessions—affect quality and productivity?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cs typeface="Arial"/>
              </a:rPr>
              <a:t>Which interventions will enhance efficiency, effectiveness, capacity, and cost-effectiveness?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cs typeface="Arial"/>
              </a:rPr>
              <a:t>How can we use population health demographics to plan healthcare provision?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cs typeface="Arial"/>
              </a:rPr>
              <a:t>In what ways can we mitigate health inequalities and improve outcomes across demographic groups?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cs typeface="Arial"/>
              </a:rPr>
              <a:t>How do we identify the required number of non-human resources—such as diagnostic equipment, beds, theatre sessions, clinics, etc.—to meet current and future demands effectively?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2179-924D-F1BB-6F44-4FD63F2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2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F5CE-A04E-195A-D3B1-30003896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76" y="649062"/>
            <a:ext cx="10134059" cy="365125"/>
          </a:xfrm>
        </p:spPr>
        <p:txBody>
          <a:bodyPr/>
          <a:lstStyle/>
          <a:p>
            <a:r>
              <a:rPr lang="en-US" dirty="0">
                <a:cs typeface="Arial"/>
              </a:rPr>
              <a:t>The Developmental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43205-508A-A6D0-0C58-FC7FCF64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76" y="1608724"/>
            <a:ext cx="10257627" cy="4923693"/>
          </a:xfrm>
        </p:spPr>
        <p:txBody>
          <a:bodyPr vert="horz" lIns="0" tIns="0" rIns="0" bIns="0" rtlCol="0" anchor="t">
            <a:noAutofit/>
          </a:bodyPr>
          <a:lstStyle/>
          <a:p>
            <a:pPr marL="558900" lvl="2" indent="-342900">
              <a:buFont typeface="Arial" panose="020B0604020202020204" pitchFamily="34" charset="0"/>
              <a:buChar char="•"/>
            </a:pPr>
            <a:r>
              <a:rPr lang="en-GB" dirty="0"/>
              <a:t>This tool will be customised to capture the system wide patient pathway, to support integration care-friendly policies and interventions. </a:t>
            </a:r>
          </a:p>
          <a:p>
            <a:pPr marL="558900" lvl="2" indent="-342900">
              <a:buFont typeface="Arial" panose="020B0604020202020204" pitchFamily="34" charset="0"/>
              <a:buChar char="•"/>
            </a:pPr>
            <a:r>
              <a:rPr lang="en-GB" dirty="0"/>
              <a:t>This will involve</a:t>
            </a:r>
          </a:p>
          <a:p>
            <a:pPr lvl="1"/>
            <a:endParaRPr lang="en-GB" sz="2400" kern="2000" spc="-100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2179-924D-F1BB-6F44-4FD63F2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6F7FD5C-FA33-66D7-6907-BA523CE13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991926"/>
              </p:ext>
            </p:extLst>
          </p:nvPr>
        </p:nvGraphicFramePr>
        <p:xfrm>
          <a:off x="255005" y="2939819"/>
          <a:ext cx="8128000" cy="235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2FD4490-D4E5-5E81-78AA-2D740D20F656}"/>
              </a:ext>
            </a:extLst>
          </p:cNvPr>
          <p:cNvGrpSpPr/>
          <p:nvPr/>
        </p:nvGrpSpPr>
        <p:grpSpPr>
          <a:xfrm>
            <a:off x="8654049" y="3937880"/>
            <a:ext cx="452659" cy="529526"/>
            <a:chOff x="5345112" y="913690"/>
            <a:chExt cx="452659" cy="529526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D54962CF-91F8-0B5F-9BC0-F934E387A9DD}"/>
                </a:ext>
              </a:extLst>
            </p:cNvPr>
            <p:cNvSpPr/>
            <p:nvPr/>
          </p:nvSpPr>
          <p:spPr>
            <a:xfrm>
              <a:off x="5345112" y="913690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Arrow: Right 4">
              <a:extLst>
                <a:ext uri="{FF2B5EF4-FFF2-40B4-BE49-F238E27FC236}">
                  <a16:creationId xmlns:a16="http://schemas.microsoft.com/office/drawing/2014/main" id="{77F04E3C-250D-B490-3611-2826FF37469D}"/>
                </a:ext>
              </a:extLst>
            </p:cNvPr>
            <p:cNvSpPr txBox="1"/>
            <p:nvPr/>
          </p:nvSpPr>
          <p:spPr>
            <a:xfrm>
              <a:off x="5345112" y="1019595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400" kern="12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73CD6D-F390-37ED-FB31-C07012E1F405}"/>
              </a:ext>
            </a:extLst>
          </p:cNvPr>
          <p:cNvGrpSpPr/>
          <p:nvPr/>
        </p:nvGrpSpPr>
        <p:grpSpPr>
          <a:xfrm>
            <a:off x="9366222" y="3456596"/>
            <a:ext cx="2135187" cy="1281112"/>
            <a:chOff x="5985668" y="537897"/>
            <a:chExt cx="2135187" cy="128111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3A9019-3E9B-2484-8579-CBA6D7C5EAC3}"/>
                </a:ext>
              </a:extLst>
            </p:cNvPr>
            <p:cNvSpPr/>
            <p:nvPr/>
          </p:nvSpPr>
          <p:spPr>
            <a:xfrm>
              <a:off x="5985668" y="537897"/>
              <a:ext cx="2135187" cy="1281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68247ABA-8C85-EF5B-5425-835F225A53C4}"/>
                </a:ext>
              </a:extLst>
            </p:cNvPr>
            <p:cNvSpPr txBox="1"/>
            <p:nvPr/>
          </p:nvSpPr>
          <p:spPr>
            <a:xfrm>
              <a:off x="6023190" y="575419"/>
              <a:ext cx="2060143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Evaluation and Deployment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82115C5-5132-3068-BED7-D92384178D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1333" y="6074645"/>
            <a:ext cx="2096636" cy="5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F5CE-A04E-195A-D3B1-30003896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695" y="1554216"/>
            <a:ext cx="2553260" cy="365125"/>
          </a:xfrm>
        </p:spPr>
        <p:txBody>
          <a:bodyPr/>
          <a:lstStyle/>
          <a:p>
            <a:r>
              <a:rPr lang="en-US" dirty="0">
                <a:cs typeface="Arial"/>
              </a:rPr>
              <a:t>Web-based DST (An illustration)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2179-924D-F1BB-6F44-4FD63F2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02B02F-118B-79EE-7747-4ECB4B15B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99" y="144794"/>
            <a:ext cx="6725802" cy="3284206"/>
          </a:xfrm>
          <a:prstGeom prst="rect">
            <a:avLst/>
          </a:prstGeom>
        </p:spPr>
      </p:pic>
      <p:pic>
        <p:nvPicPr>
          <p:cNvPr id="10" name="image2.jpg" descr="Graphical user interface&#10;&#10;Description automatically generated">
            <a:extLst>
              <a:ext uri="{FF2B5EF4-FFF2-40B4-BE49-F238E27FC236}">
                <a16:creationId xmlns:a16="http://schemas.microsoft.com/office/drawing/2014/main" id="{0FF02B3D-6499-2065-19C5-0FB44C5C3F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1472" y="3561444"/>
            <a:ext cx="6816483" cy="3019318"/>
          </a:xfrm>
          <a:prstGeom prst="rect">
            <a:avLst/>
          </a:prstGeom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2CE97-1518-BC1C-A4F8-402ED8181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15" y="3467227"/>
            <a:ext cx="4104364" cy="33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7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F5CE-A04E-195A-D3B1-30003896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91" y="421748"/>
            <a:ext cx="2798879" cy="365125"/>
          </a:xfrm>
        </p:spPr>
        <p:txBody>
          <a:bodyPr/>
          <a:lstStyle/>
          <a:p>
            <a:r>
              <a:rPr lang="en-US" dirty="0">
                <a:cs typeface="Arial"/>
              </a:rPr>
              <a:t>Outputs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2179-924D-F1BB-6F44-4FD63F27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55CA-84B7-41B1-B164-8BB439CC7C6B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09666D-9339-9B23-CD55-BF9CBC4C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993" y="492862"/>
            <a:ext cx="7401007" cy="1866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E86174-4C01-19AE-5FB8-7371D3499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69" y="3798932"/>
            <a:ext cx="6664452" cy="10500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EB7D24-49EA-3113-6973-DA48378EB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548" y="2861776"/>
            <a:ext cx="6664452" cy="8412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81C480-CCDF-8F71-5F20-AB49E2FED2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056"/>
          <a:stretch/>
        </p:blipFill>
        <p:spPr>
          <a:xfrm>
            <a:off x="240318" y="5425861"/>
            <a:ext cx="5061256" cy="8412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1786C0-BAFC-E817-94FC-71E6D2553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548" y="4176416"/>
            <a:ext cx="6664452" cy="8412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DE34B8-0E9E-8C20-CA33-65B0BF1C0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7548" y="5315102"/>
            <a:ext cx="6664452" cy="1050036"/>
          </a:xfrm>
          <a:prstGeom prst="rect">
            <a:avLst/>
          </a:prstGeom>
        </p:spPr>
      </p:pic>
      <p:pic>
        <p:nvPicPr>
          <p:cNvPr id="30" name="Picture 29" descr="A computer screen with pink ribbon and graphs&#10;&#10;Description automatically generated">
            <a:extLst>
              <a:ext uri="{FF2B5EF4-FFF2-40B4-BE49-F238E27FC236}">
                <a16:creationId xmlns:a16="http://schemas.microsoft.com/office/drawing/2014/main" id="{E194BF67-C306-0749-AB83-96119EA6FD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51" y="604310"/>
            <a:ext cx="3296055" cy="32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13581"/>
      </p:ext>
    </p:extLst>
  </p:cSld>
  <p:clrMapOvr>
    <a:masterClrMapping/>
  </p:clrMapOvr>
</p:sld>
</file>

<file path=ppt/theme/theme1.xml><?xml version="1.0" encoding="utf-8"?>
<a:theme xmlns:a="http://schemas.openxmlformats.org/drawingml/2006/main" name="Herts Theme">
  <a:themeElements>
    <a:clrScheme name="Custom 2">
      <a:dk1>
        <a:srgbClr val="203232"/>
      </a:dk1>
      <a:lt1>
        <a:srgbClr val="FFFFFF"/>
      </a:lt1>
      <a:dk2>
        <a:srgbClr val="203232"/>
      </a:dk2>
      <a:lt2>
        <a:srgbClr val="FFFFFF"/>
      </a:lt2>
      <a:accent1>
        <a:srgbClr val="9C5FB5"/>
      </a:accent1>
      <a:accent2>
        <a:srgbClr val="00B9E4"/>
      </a:accent2>
      <a:accent3>
        <a:srgbClr val="F53F5B"/>
      </a:accent3>
      <a:accent4>
        <a:srgbClr val="0073CF"/>
      </a:accent4>
      <a:accent5>
        <a:srgbClr val="45B382"/>
      </a:accent5>
      <a:accent6>
        <a:srgbClr val="FFCF20"/>
      </a:accent6>
      <a:hlink>
        <a:srgbClr val="0073CF"/>
      </a:hlink>
      <a:folHlink>
        <a:srgbClr val="9C5F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rts Theme">
  <a:themeElements>
    <a:clrScheme name="Custom 2">
      <a:dk1>
        <a:srgbClr val="203232"/>
      </a:dk1>
      <a:lt1>
        <a:srgbClr val="FFFFFF"/>
      </a:lt1>
      <a:dk2>
        <a:srgbClr val="203232"/>
      </a:dk2>
      <a:lt2>
        <a:srgbClr val="FFFFFF"/>
      </a:lt2>
      <a:accent1>
        <a:srgbClr val="9C5FB5"/>
      </a:accent1>
      <a:accent2>
        <a:srgbClr val="00B9E4"/>
      </a:accent2>
      <a:accent3>
        <a:srgbClr val="F53F5B"/>
      </a:accent3>
      <a:accent4>
        <a:srgbClr val="0073CF"/>
      </a:accent4>
      <a:accent5>
        <a:srgbClr val="45B382"/>
      </a:accent5>
      <a:accent6>
        <a:srgbClr val="FFCF20"/>
      </a:accent6>
      <a:hlink>
        <a:srgbClr val="0073CF"/>
      </a:hlink>
      <a:folHlink>
        <a:srgbClr val="9C5F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Herts 20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A46CF"/>
      </a:accent1>
      <a:accent2>
        <a:srgbClr val="00B9E4"/>
      </a:accent2>
      <a:accent3>
        <a:srgbClr val="F53F5B"/>
      </a:accent3>
      <a:accent4>
        <a:srgbClr val="0073CF"/>
      </a:accent4>
      <a:accent5>
        <a:srgbClr val="45B382"/>
      </a:accent5>
      <a:accent6>
        <a:srgbClr val="FFCF20"/>
      </a:accent6>
      <a:hlink>
        <a:srgbClr val="9A46CF"/>
      </a:hlink>
      <a:folHlink>
        <a:srgbClr val="0073C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rts_main" id="{407EF36D-576D-6840-B552-B9AEE7CC90BB}" vid="{0969870C-16CA-C443-BA11-E44A981CCCF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BA85F447B164191BB36C258697B67" ma:contentTypeVersion="20" ma:contentTypeDescription="Create a new document." ma:contentTypeScope="" ma:versionID="dfed7aa17f90e169ea531504b4f8871d">
  <xsd:schema xmlns:xsd="http://www.w3.org/2001/XMLSchema" xmlns:xs="http://www.w3.org/2001/XMLSchema" xmlns:p="http://schemas.microsoft.com/office/2006/metadata/properties" xmlns:ns2="4ad138b4-2b68-4b70-945d-07f8f18b1c9a" xmlns:ns3="3c474641-ec36-472f-b125-6b1b0910eaa4" targetNamespace="http://schemas.microsoft.com/office/2006/metadata/properties" ma:root="true" ma:fieldsID="465e9d6d082226720c5f06b77115214e" ns2:_="" ns3:_="">
    <xsd:import namespace="4ad138b4-2b68-4b70-945d-07f8f18b1c9a"/>
    <xsd:import namespace="3c474641-ec36-472f-b125-6b1b0910ea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Information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138b4-2b68-4b70-945d-07f8f18b1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nformation" ma:index="12" nillable="true" ma:displayName="Information" ma:format="Dropdown" ma:internalName="Information">
      <xsd:simpleType>
        <xsd:restriction base="dms:Text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e0a39fc-eab5-4218-a4ea-be23ca52b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474641-ec36-472f-b125-6b1b0910ea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175645e-2251-4c0c-a68a-b328c89161bf}" ma:internalName="TaxCatchAll" ma:showField="CatchAllData" ma:web="3c474641-ec36-472f-b125-6b1b0910ea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 xmlns="4ad138b4-2b68-4b70-945d-07f8f18b1c9a" xsi:nil="true"/>
    <SharedWithUsers xmlns="3c474641-ec36-472f-b125-6b1b0910eaa4">
      <UserInfo>
        <DisplayName>Natalie Worpole</DisplayName>
        <AccountId>580</AccountId>
        <AccountType/>
      </UserInfo>
      <UserInfo>
        <DisplayName>Graham Ross</DisplayName>
        <AccountId>18</AccountId>
        <AccountType/>
      </UserInfo>
      <UserInfo>
        <DisplayName>John Senior</DisplayName>
        <AccountId>3169</AccountId>
        <AccountType/>
      </UserInfo>
      <UserInfo>
        <DisplayName>Jill Hollinshead</DisplayName>
        <AccountId>3257</AccountId>
        <AccountType/>
      </UserInfo>
      <UserInfo>
        <DisplayName>Linda Goodwin</DisplayName>
        <AccountId>4663</AccountId>
        <AccountType/>
      </UserInfo>
    </SharedWithUsers>
    <lcf76f155ced4ddcb4097134ff3c332f xmlns="4ad138b4-2b68-4b70-945d-07f8f18b1c9a">
      <Terms xmlns="http://schemas.microsoft.com/office/infopath/2007/PartnerControls"/>
    </lcf76f155ced4ddcb4097134ff3c332f>
    <TaxCatchAll xmlns="3c474641-ec36-472f-b125-6b1b0910ea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06B672-08E5-467B-B3FD-29D653057538}">
  <ds:schemaRefs>
    <ds:schemaRef ds:uri="3c474641-ec36-472f-b125-6b1b0910eaa4"/>
    <ds:schemaRef ds:uri="4ad138b4-2b68-4b70-945d-07f8f18b1c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DD1FC41-23C7-41B0-B5F9-BF4CD38AD2ED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4ad138b4-2b68-4b70-945d-07f8f18b1c9a"/>
    <ds:schemaRef ds:uri="3c474641-ec36-472f-b125-6b1b0910eaa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C521DD-2673-4EE6-BB9B-DC5C3320FF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761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Söhne</vt:lpstr>
      <vt:lpstr>Wingdings</vt:lpstr>
      <vt:lpstr>Herts Theme</vt:lpstr>
      <vt:lpstr>Herts Theme</vt:lpstr>
      <vt:lpstr>Custom Design</vt:lpstr>
      <vt:lpstr>A Web-Based Decision Support Tool for Integrated Care </vt:lpstr>
      <vt:lpstr>Current Landscape</vt:lpstr>
      <vt:lpstr>Primary Challenge</vt:lpstr>
      <vt:lpstr>Addressing Challenges</vt:lpstr>
      <vt:lpstr>Aims</vt:lpstr>
      <vt:lpstr>Key Objectives</vt:lpstr>
      <vt:lpstr>The Developmental Process</vt:lpstr>
      <vt:lpstr>Web-based DST (An illustration)</vt:lpstr>
      <vt:lpstr>Outputs</vt:lpstr>
      <vt:lpstr>Outcomes</vt:lpstr>
      <vt:lpstr>Scaling</vt:lpstr>
      <vt:lpstr>Thank you,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Harwood</dc:creator>
  <cp:lastModifiedBy>Jennifer Beard</cp:lastModifiedBy>
  <cp:revision>4</cp:revision>
  <cp:lastPrinted>2022-09-26T11:17:02Z</cp:lastPrinted>
  <dcterms:created xsi:type="dcterms:W3CDTF">2019-10-01T08:37:56Z</dcterms:created>
  <dcterms:modified xsi:type="dcterms:W3CDTF">2024-05-07T12:54:32Z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0x01010026DBA85F447B164191BB36C258697B67</vt:lpwstr>
  </property>
  <property fmtid="{D5CDD505-2E9C-101B-9397-08002B2CF9AE}" pid="3" name="MediaServiceImageTags">
    <vt:lpwstr/>
  </property>
</Properties>
</file>