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4"/>
    <p:sldMasterId id="2147483718" r:id="rId5"/>
  </p:sldMasterIdLst>
  <p:notesMasterIdLst>
    <p:notesMasterId r:id="rId18"/>
  </p:notesMasterIdLst>
  <p:sldIdLst>
    <p:sldId id="256" r:id="rId6"/>
    <p:sldId id="334" r:id="rId7"/>
    <p:sldId id="333" r:id="rId8"/>
    <p:sldId id="558" r:id="rId9"/>
    <p:sldId id="273" r:id="rId10"/>
    <p:sldId id="553" r:id="rId11"/>
    <p:sldId id="554" r:id="rId12"/>
    <p:sldId id="548" r:id="rId13"/>
    <p:sldId id="555" r:id="rId14"/>
    <p:sldId id="556" r:id="rId15"/>
    <p:sldId id="557" r:id="rId16"/>
    <p:sldId id="339" r:id="rId1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ccessible template" id="{825BF034-FC9E-403E-81F5-313439A947E5}">
          <p14:sldIdLst>
            <p14:sldId id="256"/>
            <p14:sldId id="334"/>
            <p14:sldId id="333"/>
            <p14:sldId id="558"/>
            <p14:sldId id="273"/>
            <p14:sldId id="553"/>
            <p14:sldId id="554"/>
            <p14:sldId id="548"/>
            <p14:sldId id="555"/>
            <p14:sldId id="556"/>
            <p14:sldId id="557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544" userDrawn="1">
          <p15:clr>
            <a:srgbClr val="A4A3A4"/>
          </p15:clr>
        </p15:guide>
        <p15:guide id="3" orient="horz" pos="14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wn, Linda" initials="BL" lastIdx="1" clrIdx="0">
    <p:extLst>
      <p:ext uri="{19B8F6BF-5375-455C-9EA6-DF929625EA0E}">
        <p15:presenceInfo xmlns:p15="http://schemas.microsoft.com/office/powerpoint/2012/main" userId="S::lb44@aru.ac.uk::a167035a-cdd4-484c-b1df-f11b5d30fce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FFF3"/>
    <a:srgbClr val="3FFF5A"/>
    <a:srgbClr val="F76D9B"/>
    <a:srgbClr val="E1623F"/>
    <a:srgbClr val="CC7BF9"/>
    <a:srgbClr val="EDA38F"/>
    <a:srgbClr val="EB701D"/>
    <a:srgbClr val="00A44A"/>
    <a:srgbClr val="0033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8F5272-8F5F-4827-A993-777814BDD4B0}" v="4" dt="2024-06-12T10:20:40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7" autoAdjust="0"/>
    <p:restoredTop sz="88041" autoAdjust="0"/>
  </p:normalViewPr>
  <p:slideViewPr>
    <p:cSldViewPr snapToGrid="0">
      <p:cViewPr varScale="1">
        <p:scale>
          <a:sx n="143" d="100"/>
          <a:sy n="143" d="100"/>
        </p:scale>
        <p:origin x="2280" y="102"/>
      </p:cViewPr>
      <p:guideLst>
        <p:guide orient="horz" pos="822"/>
        <p:guide pos="544"/>
        <p:guide orient="horz" pos="14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CDC213-3D6C-4648-82E9-7B9238826B8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2596A30-42D8-49D1-9E9D-6B3DA098EF8F}">
      <dgm:prSet phldrT="[Text]"/>
      <dgm:spPr/>
      <dgm:t>
        <a:bodyPr/>
        <a:lstStyle/>
        <a:p>
          <a:r>
            <a: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Better health management at home due to improved communication for the patient, relatives and carers involved at discharge </a:t>
          </a:r>
          <a:endParaRPr lang="en-GB" dirty="0"/>
        </a:p>
      </dgm:t>
    </dgm:pt>
    <dgm:pt modelId="{A2947263-4164-46D5-843C-47CEE7AEEACC}" type="parTrans" cxnId="{31214CCB-A439-44BA-952E-17A58FD36FBB}">
      <dgm:prSet/>
      <dgm:spPr/>
      <dgm:t>
        <a:bodyPr/>
        <a:lstStyle/>
        <a:p>
          <a:endParaRPr lang="en-GB"/>
        </a:p>
      </dgm:t>
    </dgm:pt>
    <dgm:pt modelId="{C6805C8C-B20B-43F2-A6CF-1304268EC93C}" type="sibTrans" cxnId="{31214CCB-A439-44BA-952E-17A58FD36FBB}">
      <dgm:prSet/>
      <dgm:spPr/>
      <dgm:t>
        <a:bodyPr/>
        <a:lstStyle/>
        <a:p>
          <a:endParaRPr lang="en-GB"/>
        </a:p>
      </dgm:t>
    </dgm:pt>
    <dgm:pt modelId="{0ABD1BC5-5240-49B4-AD52-A8EBAA21E139}">
      <dgm:prSet phldrT="[Text]"/>
      <dgm:spPr/>
      <dgm:t>
        <a:bodyPr/>
        <a:lstStyle/>
        <a:p>
          <a:r>
            <a:rPr lang="en-GB" dirty="0"/>
            <a:t>Reducing the chance of unplanned re-attendance and admittance to Hospital due to unclear discharge information</a:t>
          </a:r>
        </a:p>
      </dgm:t>
    </dgm:pt>
    <dgm:pt modelId="{31EE3590-BE38-4461-A224-1FB2B658D256}" type="parTrans" cxnId="{24D55493-A1D3-49AC-B77B-15FA012F69DE}">
      <dgm:prSet/>
      <dgm:spPr/>
      <dgm:t>
        <a:bodyPr/>
        <a:lstStyle/>
        <a:p>
          <a:endParaRPr lang="en-GB"/>
        </a:p>
      </dgm:t>
    </dgm:pt>
    <dgm:pt modelId="{3B5340B0-AE79-4C2B-941A-3B6B53C7EEE3}" type="sibTrans" cxnId="{24D55493-A1D3-49AC-B77B-15FA012F69DE}">
      <dgm:prSet/>
      <dgm:spPr/>
      <dgm:t>
        <a:bodyPr/>
        <a:lstStyle/>
        <a:p>
          <a:endParaRPr lang="en-GB"/>
        </a:p>
      </dgm:t>
    </dgm:pt>
    <dgm:pt modelId="{D368B8DA-5554-4528-98FC-591928FED73F}">
      <dgm:prSet phldrT="[Text]"/>
      <dgm:spPr/>
      <dgm:t>
        <a:bodyPr/>
        <a:lstStyle/>
        <a:p>
          <a:r>
            <a:rPr lang="en-GB" dirty="0"/>
            <a:t>Using a collaborative innovation to improve working practices and person-centred outcomes across the ICS using quality improvement methodologies</a:t>
          </a:r>
        </a:p>
      </dgm:t>
    </dgm:pt>
    <dgm:pt modelId="{200189E3-F930-439B-B56C-D83D8A40F574}" type="parTrans" cxnId="{EAC878E0-7B67-4897-8B84-39B4C511A3DE}">
      <dgm:prSet/>
      <dgm:spPr/>
      <dgm:t>
        <a:bodyPr/>
        <a:lstStyle/>
        <a:p>
          <a:endParaRPr lang="en-GB"/>
        </a:p>
      </dgm:t>
    </dgm:pt>
    <dgm:pt modelId="{E6713A91-A45F-42C7-A6AB-9542F3129703}" type="sibTrans" cxnId="{EAC878E0-7B67-4897-8B84-39B4C511A3DE}">
      <dgm:prSet/>
      <dgm:spPr/>
      <dgm:t>
        <a:bodyPr/>
        <a:lstStyle/>
        <a:p>
          <a:endParaRPr lang="en-GB"/>
        </a:p>
      </dgm:t>
    </dgm:pt>
    <dgm:pt modelId="{1D8905E1-7A0E-4FAB-A79E-04793B0BD850}">
      <dgm:prSet/>
      <dgm:spPr/>
      <dgm:t>
        <a:bodyPr/>
        <a:lstStyle/>
        <a:p>
          <a:r>
            <a:rPr lang="en-GB"/>
            <a:t>To empower patients to engage more confidently in their own care by increasing their understanding of their next care steps on discharge. </a:t>
          </a:r>
        </a:p>
      </dgm:t>
    </dgm:pt>
    <dgm:pt modelId="{9BBD7944-F2B8-4074-AE38-1FFAC2C2BB7E}" type="parTrans" cxnId="{51BCB459-206A-4FDE-8AAE-C77A7DE300DD}">
      <dgm:prSet/>
      <dgm:spPr/>
      <dgm:t>
        <a:bodyPr/>
        <a:lstStyle/>
        <a:p>
          <a:endParaRPr lang="en-GB"/>
        </a:p>
      </dgm:t>
    </dgm:pt>
    <dgm:pt modelId="{F87CA534-D9B9-45BB-8AFA-C5D91BE20BD1}" type="sibTrans" cxnId="{51BCB459-206A-4FDE-8AAE-C77A7DE300DD}">
      <dgm:prSet/>
      <dgm:spPr/>
      <dgm:t>
        <a:bodyPr/>
        <a:lstStyle/>
        <a:p>
          <a:endParaRPr lang="en-GB"/>
        </a:p>
      </dgm:t>
    </dgm:pt>
    <dgm:pt modelId="{73B2981B-FA55-429F-B71E-3FC90B9D18EB}" type="pres">
      <dgm:prSet presAssocID="{0ECDC213-3D6C-4648-82E9-7B9238826B8E}" presName="Name0" presStyleCnt="0">
        <dgm:presLayoutVars>
          <dgm:chMax val="7"/>
          <dgm:chPref val="7"/>
          <dgm:dir/>
        </dgm:presLayoutVars>
      </dgm:prSet>
      <dgm:spPr/>
    </dgm:pt>
    <dgm:pt modelId="{3A38F13D-5423-48DC-96C8-EF3B71E3DC81}" type="pres">
      <dgm:prSet presAssocID="{0ECDC213-3D6C-4648-82E9-7B9238826B8E}" presName="Name1" presStyleCnt="0"/>
      <dgm:spPr/>
    </dgm:pt>
    <dgm:pt modelId="{EE96A0AE-1606-4D0B-9A5D-273F9C147999}" type="pres">
      <dgm:prSet presAssocID="{0ECDC213-3D6C-4648-82E9-7B9238826B8E}" presName="cycle" presStyleCnt="0"/>
      <dgm:spPr/>
    </dgm:pt>
    <dgm:pt modelId="{2A5933CB-7CCD-4F57-8591-FCBBC80922CA}" type="pres">
      <dgm:prSet presAssocID="{0ECDC213-3D6C-4648-82E9-7B9238826B8E}" presName="srcNode" presStyleLbl="node1" presStyleIdx="0" presStyleCnt="4"/>
      <dgm:spPr/>
    </dgm:pt>
    <dgm:pt modelId="{0CE3B4D5-87EC-48CC-83EC-BE9AB7F361AF}" type="pres">
      <dgm:prSet presAssocID="{0ECDC213-3D6C-4648-82E9-7B9238826B8E}" presName="conn" presStyleLbl="parChTrans1D2" presStyleIdx="0" presStyleCnt="1"/>
      <dgm:spPr/>
    </dgm:pt>
    <dgm:pt modelId="{60A9A78D-9C29-4A3B-A162-32AA37FFB6F8}" type="pres">
      <dgm:prSet presAssocID="{0ECDC213-3D6C-4648-82E9-7B9238826B8E}" presName="extraNode" presStyleLbl="node1" presStyleIdx="0" presStyleCnt="4"/>
      <dgm:spPr/>
    </dgm:pt>
    <dgm:pt modelId="{0116CE45-170A-45AB-A094-88E72397B37F}" type="pres">
      <dgm:prSet presAssocID="{0ECDC213-3D6C-4648-82E9-7B9238826B8E}" presName="dstNode" presStyleLbl="node1" presStyleIdx="0" presStyleCnt="4"/>
      <dgm:spPr/>
    </dgm:pt>
    <dgm:pt modelId="{C00C4EF6-8D60-4DD5-93CA-DCD1DB29B5CD}" type="pres">
      <dgm:prSet presAssocID="{F2596A30-42D8-49D1-9E9D-6B3DA098EF8F}" presName="text_1" presStyleLbl="node1" presStyleIdx="0" presStyleCnt="4">
        <dgm:presLayoutVars>
          <dgm:bulletEnabled val="1"/>
        </dgm:presLayoutVars>
      </dgm:prSet>
      <dgm:spPr/>
    </dgm:pt>
    <dgm:pt modelId="{40DCCB2B-CDFA-4FD6-B9C2-5CFCA5DB09A8}" type="pres">
      <dgm:prSet presAssocID="{F2596A30-42D8-49D1-9E9D-6B3DA098EF8F}" presName="accent_1" presStyleCnt="0"/>
      <dgm:spPr/>
    </dgm:pt>
    <dgm:pt modelId="{49CB054C-58FA-4AF3-A5B0-B157DF497903}" type="pres">
      <dgm:prSet presAssocID="{F2596A30-42D8-49D1-9E9D-6B3DA098EF8F}" presName="accentRepeatNode" presStyleLbl="solidFgAcc1" presStyleIdx="0" presStyleCnt="4"/>
      <dgm:spPr/>
    </dgm:pt>
    <dgm:pt modelId="{61CD09BA-9227-416D-BA59-34692E1A6C3C}" type="pres">
      <dgm:prSet presAssocID="{1D8905E1-7A0E-4FAB-A79E-04793B0BD850}" presName="text_2" presStyleLbl="node1" presStyleIdx="1" presStyleCnt="4">
        <dgm:presLayoutVars>
          <dgm:bulletEnabled val="1"/>
        </dgm:presLayoutVars>
      </dgm:prSet>
      <dgm:spPr/>
    </dgm:pt>
    <dgm:pt modelId="{0CE848F5-0170-4C2C-ABE0-AF029CD526F4}" type="pres">
      <dgm:prSet presAssocID="{1D8905E1-7A0E-4FAB-A79E-04793B0BD850}" presName="accent_2" presStyleCnt="0"/>
      <dgm:spPr/>
    </dgm:pt>
    <dgm:pt modelId="{FBFC36B4-2B6C-451C-9AE3-20685D3D1464}" type="pres">
      <dgm:prSet presAssocID="{1D8905E1-7A0E-4FAB-A79E-04793B0BD850}" presName="accentRepeatNode" presStyleLbl="solidFgAcc1" presStyleIdx="1" presStyleCnt="4"/>
      <dgm:spPr/>
    </dgm:pt>
    <dgm:pt modelId="{45781DBB-918A-4B84-8AF2-F3F4BA06BA96}" type="pres">
      <dgm:prSet presAssocID="{0ABD1BC5-5240-49B4-AD52-A8EBAA21E139}" presName="text_3" presStyleLbl="node1" presStyleIdx="2" presStyleCnt="4">
        <dgm:presLayoutVars>
          <dgm:bulletEnabled val="1"/>
        </dgm:presLayoutVars>
      </dgm:prSet>
      <dgm:spPr/>
    </dgm:pt>
    <dgm:pt modelId="{C0422121-2FFE-4BE1-9512-23FC1640CB7E}" type="pres">
      <dgm:prSet presAssocID="{0ABD1BC5-5240-49B4-AD52-A8EBAA21E139}" presName="accent_3" presStyleCnt="0"/>
      <dgm:spPr/>
    </dgm:pt>
    <dgm:pt modelId="{5351F08C-3060-4619-A6F8-FB19DBAEA174}" type="pres">
      <dgm:prSet presAssocID="{0ABD1BC5-5240-49B4-AD52-A8EBAA21E139}" presName="accentRepeatNode" presStyleLbl="solidFgAcc1" presStyleIdx="2" presStyleCnt="4"/>
      <dgm:spPr/>
    </dgm:pt>
    <dgm:pt modelId="{479693F4-7D24-4960-A6BD-612F2DC05ED6}" type="pres">
      <dgm:prSet presAssocID="{D368B8DA-5554-4528-98FC-591928FED73F}" presName="text_4" presStyleLbl="node1" presStyleIdx="3" presStyleCnt="4">
        <dgm:presLayoutVars>
          <dgm:bulletEnabled val="1"/>
        </dgm:presLayoutVars>
      </dgm:prSet>
      <dgm:spPr/>
    </dgm:pt>
    <dgm:pt modelId="{4C0824B6-DD35-44EA-A4BE-EAA2AFE59423}" type="pres">
      <dgm:prSet presAssocID="{D368B8DA-5554-4528-98FC-591928FED73F}" presName="accent_4" presStyleCnt="0"/>
      <dgm:spPr/>
    </dgm:pt>
    <dgm:pt modelId="{45F94E49-8787-42D8-8DD2-134C67EECC5E}" type="pres">
      <dgm:prSet presAssocID="{D368B8DA-5554-4528-98FC-591928FED73F}" presName="accentRepeatNode" presStyleLbl="solidFgAcc1" presStyleIdx="3" presStyleCnt="4"/>
      <dgm:spPr/>
    </dgm:pt>
  </dgm:ptLst>
  <dgm:cxnLst>
    <dgm:cxn modelId="{3ADE862E-DC3D-4E60-9DF4-CC15DCC44E0B}" type="presOf" srcId="{0ECDC213-3D6C-4648-82E9-7B9238826B8E}" destId="{73B2981B-FA55-429F-B71E-3FC90B9D18EB}" srcOrd="0" destOrd="0" presId="urn:microsoft.com/office/officeart/2008/layout/VerticalCurvedList"/>
    <dgm:cxn modelId="{0ED85346-8D2D-45D2-BEB5-76C607048996}" type="presOf" srcId="{D368B8DA-5554-4528-98FC-591928FED73F}" destId="{479693F4-7D24-4960-A6BD-612F2DC05ED6}" srcOrd="0" destOrd="0" presId="urn:microsoft.com/office/officeart/2008/layout/VerticalCurvedList"/>
    <dgm:cxn modelId="{A1B83C50-EFA2-4F91-816B-4C0FC2880208}" type="presOf" srcId="{0ABD1BC5-5240-49B4-AD52-A8EBAA21E139}" destId="{45781DBB-918A-4B84-8AF2-F3F4BA06BA96}" srcOrd="0" destOrd="0" presId="urn:microsoft.com/office/officeart/2008/layout/VerticalCurvedList"/>
    <dgm:cxn modelId="{51BCB459-206A-4FDE-8AAE-C77A7DE300DD}" srcId="{0ECDC213-3D6C-4648-82E9-7B9238826B8E}" destId="{1D8905E1-7A0E-4FAB-A79E-04793B0BD850}" srcOrd="1" destOrd="0" parTransId="{9BBD7944-F2B8-4074-AE38-1FFAC2C2BB7E}" sibTransId="{F87CA534-D9B9-45BB-8AFA-C5D91BE20BD1}"/>
    <dgm:cxn modelId="{24D55493-A1D3-49AC-B77B-15FA012F69DE}" srcId="{0ECDC213-3D6C-4648-82E9-7B9238826B8E}" destId="{0ABD1BC5-5240-49B4-AD52-A8EBAA21E139}" srcOrd="2" destOrd="0" parTransId="{31EE3590-BE38-4461-A224-1FB2B658D256}" sibTransId="{3B5340B0-AE79-4C2B-941A-3B6B53C7EEE3}"/>
    <dgm:cxn modelId="{AF0BD5BC-585E-4AD4-9BB5-F26E07D69B74}" type="presOf" srcId="{F2596A30-42D8-49D1-9E9D-6B3DA098EF8F}" destId="{C00C4EF6-8D60-4DD5-93CA-DCD1DB29B5CD}" srcOrd="0" destOrd="0" presId="urn:microsoft.com/office/officeart/2008/layout/VerticalCurvedList"/>
    <dgm:cxn modelId="{58D622C6-8D95-4DEF-89A9-426158013FE4}" type="presOf" srcId="{C6805C8C-B20B-43F2-A6CF-1304268EC93C}" destId="{0CE3B4D5-87EC-48CC-83EC-BE9AB7F361AF}" srcOrd="0" destOrd="0" presId="urn:microsoft.com/office/officeart/2008/layout/VerticalCurvedList"/>
    <dgm:cxn modelId="{31214CCB-A439-44BA-952E-17A58FD36FBB}" srcId="{0ECDC213-3D6C-4648-82E9-7B9238826B8E}" destId="{F2596A30-42D8-49D1-9E9D-6B3DA098EF8F}" srcOrd="0" destOrd="0" parTransId="{A2947263-4164-46D5-843C-47CEE7AEEACC}" sibTransId="{C6805C8C-B20B-43F2-A6CF-1304268EC93C}"/>
    <dgm:cxn modelId="{1D5540D8-CC7F-4D23-8F79-D3CBB86C8001}" type="presOf" srcId="{1D8905E1-7A0E-4FAB-A79E-04793B0BD850}" destId="{61CD09BA-9227-416D-BA59-34692E1A6C3C}" srcOrd="0" destOrd="0" presId="urn:microsoft.com/office/officeart/2008/layout/VerticalCurvedList"/>
    <dgm:cxn modelId="{EAC878E0-7B67-4897-8B84-39B4C511A3DE}" srcId="{0ECDC213-3D6C-4648-82E9-7B9238826B8E}" destId="{D368B8DA-5554-4528-98FC-591928FED73F}" srcOrd="3" destOrd="0" parTransId="{200189E3-F930-439B-B56C-D83D8A40F574}" sibTransId="{E6713A91-A45F-42C7-A6AB-9542F3129703}"/>
    <dgm:cxn modelId="{195067A9-C8F6-4DE0-8B51-DA886C26CC2E}" type="presParOf" srcId="{73B2981B-FA55-429F-B71E-3FC90B9D18EB}" destId="{3A38F13D-5423-48DC-96C8-EF3B71E3DC81}" srcOrd="0" destOrd="0" presId="urn:microsoft.com/office/officeart/2008/layout/VerticalCurvedList"/>
    <dgm:cxn modelId="{70C65B22-74C0-4D93-829F-0C05F78D9B2C}" type="presParOf" srcId="{3A38F13D-5423-48DC-96C8-EF3B71E3DC81}" destId="{EE96A0AE-1606-4D0B-9A5D-273F9C147999}" srcOrd="0" destOrd="0" presId="urn:microsoft.com/office/officeart/2008/layout/VerticalCurvedList"/>
    <dgm:cxn modelId="{1D45AD8C-84C4-4B99-970A-A191479F240A}" type="presParOf" srcId="{EE96A0AE-1606-4D0B-9A5D-273F9C147999}" destId="{2A5933CB-7CCD-4F57-8591-FCBBC80922CA}" srcOrd="0" destOrd="0" presId="urn:microsoft.com/office/officeart/2008/layout/VerticalCurvedList"/>
    <dgm:cxn modelId="{003C54B6-6016-481F-846E-982ADCA644E9}" type="presParOf" srcId="{EE96A0AE-1606-4D0B-9A5D-273F9C147999}" destId="{0CE3B4D5-87EC-48CC-83EC-BE9AB7F361AF}" srcOrd="1" destOrd="0" presId="urn:microsoft.com/office/officeart/2008/layout/VerticalCurvedList"/>
    <dgm:cxn modelId="{D680CD61-2184-44E0-8E81-A5CEA8CC489B}" type="presParOf" srcId="{EE96A0AE-1606-4D0B-9A5D-273F9C147999}" destId="{60A9A78D-9C29-4A3B-A162-32AA37FFB6F8}" srcOrd="2" destOrd="0" presId="urn:microsoft.com/office/officeart/2008/layout/VerticalCurvedList"/>
    <dgm:cxn modelId="{BBCD0056-64DF-406B-AB41-DC9C9E4FA841}" type="presParOf" srcId="{EE96A0AE-1606-4D0B-9A5D-273F9C147999}" destId="{0116CE45-170A-45AB-A094-88E72397B37F}" srcOrd="3" destOrd="0" presId="urn:microsoft.com/office/officeart/2008/layout/VerticalCurvedList"/>
    <dgm:cxn modelId="{F8206CD1-DE07-4B38-A9D6-4A9CB63BEA54}" type="presParOf" srcId="{3A38F13D-5423-48DC-96C8-EF3B71E3DC81}" destId="{C00C4EF6-8D60-4DD5-93CA-DCD1DB29B5CD}" srcOrd="1" destOrd="0" presId="urn:microsoft.com/office/officeart/2008/layout/VerticalCurvedList"/>
    <dgm:cxn modelId="{93F2BEE5-3168-4C8A-A776-3476F8EB8691}" type="presParOf" srcId="{3A38F13D-5423-48DC-96C8-EF3B71E3DC81}" destId="{40DCCB2B-CDFA-4FD6-B9C2-5CFCA5DB09A8}" srcOrd="2" destOrd="0" presId="urn:microsoft.com/office/officeart/2008/layout/VerticalCurvedList"/>
    <dgm:cxn modelId="{B6D8D4CC-3F54-4CDC-8EFA-8165FF44BB5A}" type="presParOf" srcId="{40DCCB2B-CDFA-4FD6-B9C2-5CFCA5DB09A8}" destId="{49CB054C-58FA-4AF3-A5B0-B157DF497903}" srcOrd="0" destOrd="0" presId="urn:microsoft.com/office/officeart/2008/layout/VerticalCurvedList"/>
    <dgm:cxn modelId="{824E43C4-ED3A-4CAD-94A6-E6D6C5839C6B}" type="presParOf" srcId="{3A38F13D-5423-48DC-96C8-EF3B71E3DC81}" destId="{61CD09BA-9227-416D-BA59-34692E1A6C3C}" srcOrd="3" destOrd="0" presId="urn:microsoft.com/office/officeart/2008/layout/VerticalCurvedList"/>
    <dgm:cxn modelId="{5C94F72F-809D-4240-A923-FEAADCA9D95E}" type="presParOf" srcId="{3A38F13D-5423-48DC-96C8-EF3B71E3DC81}" destId="{0CE848F5-0170-4C2C-ABE0-AF029CD526F4}" srcOrd="4" destOrd="0" presId="urn:microsoft.com/office/officeart/2008/layout/VerticalCurvedList"/>
    <dgm:cxn modelId="{43ECAAE3-9012-440F-8919-C9F95FEE455B}" type="presParOf" srcId="{0CE848F5-0170-4C2C-ABE0-AF029CD526F4}" destId="{FBFC36B4-2B6C-451C-9AE3-20685D3D1464}" srcOrd="0" destOrd="0" presId="urn:microsoft.com/office/officeart/2008/layout/VerticalCurvedList"/>
    <dgm:cxn modelId="{E930B6F9-0BE2-4E45-ADDA-BAAE0A6D5D3A}" type="presParOf" srcId="{3A38F13D-5423-48DC-96C8-EF3B71E3DC81}" destId="{45781DBB-918A-4B84-8AF2-F3F4BA06BA96}" srcOrd="5" destOrd="0" presId="urn:microsoft.com/office/officeart/2008/layout/VerticalCurvedList"/>
    <dgm:cxn modelId="{E6C9814A-82FE-4502-8DC6-17061B732E08}" type="presParOf" srcId="{3A38F13D-5423-48DC-96C8-EF3B71E3DC81}" destId="{C0422121-2FFE-4BE1-9512-23FC1640CB7E}" srcOrd="6" destOrd="0" presId="urn:microsoft.com/office/officeart/2008/layout/VerticalCurvedList"/>
    <dgm:cxn modelId="{7F8BE223-E65D-4A83-BC0F-2D87F841DC7D}" type="presParOf" srcId="{C0422121-2FFE-4BE1-9512-23FC1640CB7E}" destId="{5351F08C-3060-4619-A6F8-FB19DBAEA174}" srcOrd="0" destOrd="0" presId="urn:microsoft.com/office/officeart/2008/layout/VerticalCurvedList"/>
    <dgm:cxn modelId="{BFA82E38-17AB-43E6-8730-1D8B9D07BC32}" type="presParOf" srcId="{3A38F13D-5423-48DC-96C8-EF3B71E3DC81}" destId="{479693F4-7D24-4960-A6BD-612F2DC05ED6}" srcOrd="7" destOrd="0" presId="urn:microsoft.com/office/officeart/2008/layout/VerticalCurvedList"/>
    <dgm:cxn modelId="{6BD93498-1E5F-440F-9D4C-3F6E9AB00572}" type="presParOf" srcId="{3A38F13D-5423-48DC-96C8-EF3B71E3DC81}" destId="{4C0824B6-DD35-44EA-A4BE-EAA2AFE59423}" srcOrd="8" destOrd="0" presId="urn:microsoft.com/office/officeart/2008/layout/VerticalCurvedList"/>
    <dgm:cxn modelId="{702EB3BD-E59F-4A97-9F4C-0187FD8CB635}" type="presParOf" srcId="{4C0824B6-DD35-44EA-A4BE-EAA2AFE59423}" destId="{45F94E49-8787-42D8-8DD2-134C67EECC5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9CE7B9-EC4E-4AA1-9F0D-F5D2F53E3E3F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07347B47-40C7-4B51-9875-56BBCE9D0B13}">
      <dgm:prSet phldrT="[Text]" custT="1"/>
      <dgm:spPr>
        <a:xfrm rot="10800000">
          <a:off x="0" y="3003"/>
          <a:ext cx="5571490" cy="1295675"/>
        </a:xfrm>
        <a:prstGeom prst="upArrowCallout">
          <a:avLst/>
        </a:prstGeom>
      </dgm:spPr>
      <dgm:t>
        <a:bodyPr/>
        <a:lstStyle/>
        <a:p>
          <a:pPr>
            <a:buNone/>
          </a:pPr>
          <a:r>
            <a:rPr lang="en-GB" sz="1500" b="1" dirty="0">
              <a:latin typeface="Calibri" panose="020F0502020204030204"/>
              <a:ea typeface="+mn-ea"/>
              <a:cs typeface="+mn-cs"/>
            </a:rPr>
            <a:t>WP 1: </a:t>
          </a:r>
          <a:r>
            <a:rPr lang="en-GB" sz="1500" dirty="0">
              <a:latin typeface="Calibri" panose="020F0502020204030204"/>
              <a:ea typeface="+mn-ea"/>
              <a:cs typeface="+mn-cs"/>
            </a:rPr>
            <a:t>Scoping clinical data and reviewing evidence</a:t>
          </a:r>
        </a:p>
      </dgm:t>
    </dgm:pt>
    <dgm:pt modelId="{A9FB87F6-8BAB-4EEB-80CC-CB23BB8AC1C0}" type="parTrans" cxnId="{BA18CF74-5503-4851-ABAF-DFDE408DEBAA}">
      <dgm:prSet/>
      <dgm:spPr/>
      <dgm:t>
        <a:bodyPr/>
        <a:lstStyle/>
        <a:p>
          <a:endParaRPr lang="en-GB" sz="1500"/>
        </a:p>
      </dgm:t>
    </dgm:pt>
    <dgm:pt modelId="{E5D98597-DA46-4D78-AE87-1C98A0372E0E}" type="sibTrans" cxnId="{BA18CF74-5503-4851-ABAF-DFDE408DEBAA}">
      <dgm:prSet/>
      <dgm:spPr/>
      <dgm:t>
        <a:bodyPr/>
        <a:lstStyle/>
        <a:p>
          <a:endParaRPr lang="en-GB" sz="1500"/>
        </a:p>
      </dgm:t>
    </dgm:pt>
    <dgm:pt modelId="{321D47E3-8686-496F-A8BB-B4E3EFDB4909}">
      <dgm:prSet phldrT="[Text]" custT="1"/>
      <dgm:spPr>
        <a:xfrm rot="10800000">
          <a:off x="0" y="1354816"/>
          <a:ext cx="5571490" cy="1224993"/>
        </a:xfrm>
        <a:prstGeom prst="upArrowCallout">
          <a:avLst/>
        </a:prstGeom>
      </dgm:spPr>
      <dgm:t>
        <a:bodyPr/>
        <a:lstStyle/>
        <a:p>
          <a:pPr>
            <a:buNone/>
          </a:pPr>
          <a:r>
            <a:rPr lang="en-GB" sz="1500" b="1" dirty="0">
              <a:latin typeface="Calibri" panose="020F0502020204030204"/>
              <a:ea typeface="+mn-ea"/>
              <a:cs typeface="+mn-cs"/>
            </a:rPr>
            <a:t>WP 2 Focus Groups</a:t>
          </a:r>
          <a:r>
            <a:rPr lang="en-GB" sz="1500" dirty="0">
              <a:latin typeface="Calibri" panose="020F0502020204030204"/>
              <a:ea typeface="+mn-ea"/>
              <a:cs typeface="+mn-cs"/>
            </a:rPr>
            <a:t>: Experience of current practice</a:t>
          </a:r>
        </a:p>
      </dgm:t>
    </dgm:pt>
    <dgm:pt modelId="{7C9F5901-ADCF-4176-B4AF-AA11E4A46B6C}" type="parTrans" cxnId="{009F27E7-8B35-4837-9DE3-813AF8AC9E30}">
      <dgm:prSet/>
      <dgm:spPr/>
      <dgm:t>
        <a:bodyPr/>
        <a:lstStyle/>
        <a:p>
          <a:endParaRPr lang="en-GB" sz="1500"/>
        </a:p>
      </dgm:t>
    </dgm:pt>
    <dgm:pt modelId="{2FDC8EAB-F14A-4C4B-A854-C16D25A9BC47}" type="sibTrans" cxnId="{009F27E7-8B35-4837-9DE3-813AF8AC9E30}">
      <dgm:prSet/>
      <dgm:spPr/>
      <dgm:t>
        <a:bodyPr/>
        <a:lstStyle/>
        <a:p>
          <a:endParaRPr lang="en-GB" sz="1500"/>
        </a:p>
      </dgm:t>
    </dgm:pt>
    <dgm:pt modelId="{1ECA04ED-C7A3-4D0A-8E13-E2FAFB7BA2B4}">
      <dgm:prSet phldrT="[Text]" custT="1"/>
      <dgm:spPr>
        <a:xfrm rot="10800000">
          <a:off x="0" y="2499776"/>
          <a:ext cx="5571490" cy="1224993"/>
        </a:xfrm>
        <a:prstGeom prst="upArrowCallout">
          <a:avLst/>
        </a:prstGeom>
      </dgm:spPr>
      <dgm:t>
        <a:bodyPr/>
        <a:lstStyle/>
        <a:p>
          <a:pPr>
            <a:buNone/>
          </a:pPr>
          <a:r>
            <a:rPr lang="en-GB" sz="1500" b="1" kern="1200" dirty="0">
              <a:latin typeface="Calibri" panose="020F0502020204030204"/>
              <a:ea typeface="+mn-ea"/>
              <a:cs typeface="+mn-cs"/>
            </a:rPr>
            <a:t>WP 3 Survey: </a:t>
          </a:r>
          <a:r>
            <a:rPr lang="en-GB" sz="1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Exploring</a:t>
          </a:r>
          <a:r>
            <a:rPr lang="en-GB" sz="1500" b="1" kern="1200" dirty="0">
              <a:latin typeface="Calibri" panose="020F0502020204030204"/>
              <a:ea typeface="+mn-ea"/>
              <a:cs typeface="+mn-cs"/>
            </a:rPr>
            <a:t> </a:t>
          </a:r>
          <a:r>
            <a:rPr lang="en-GB" sz="1500" kern="1200" dirty="0">
              <a:latin typeface="Calibri" panose="020F0502020204030204"/>
              <a:ea typeface="+mn-ea"/>
              <a:cs typeface="+mn-cs"/>
            </a:rPr>
            <a:t>digital literacy and digital readiness</a:t>
          </a:r>
        </a:p>
      </dgm:t>
    </dgm:pt>
    <dgm:pt modelId="{3F75658D-6E8C-4291-BFBC-3637E0D2F45A}" type="parTrans" cxnId="{4478F7AD-B390-4506-A352-DC44D5C96E76}">
      <dgm:prSet/>
      <dgm:spPr/>
      <dgm:t>
        <a:bodyPr/>
        <a:lstStyle/>
        <a:p>
          <a:endParaRPr lang="en-GB" sz="1500"/>
        </a:p>
      </dgm:t>
    </dgm:pt>
    <dgm:pt modelId="{012EADF4-CC1B-42F4-B44A-9E16EC5E106B}" type="sibTrans" cxnId="{4478F7AD-B390-4506-A352-DC44D5C96E76}">
      <dgm:prSet/>
      <dgm:spPr/>
      <dgm:t>
        <a:bodyPr/>
        <a:lstStyle/>
        <a:p>
          <a:endParaRPr lang="en-GB" sz="1500"/>
        </a:p>
      </dgm:t>
    </dgm:pt>
    <dgm:pt modelId="{81AAC31E-C223-4592-90F7-3AEE41C1D9C7}">
      <dgm:prSet phldrT="[Text]" custT="1"/>
      <dgm:spPr>
        <a:xfrm>
          <a:off x="0" y="3712822"/>
          <a:ext cx="5571490" cy="796484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en-GB" sz="1500" b="1" dirty="0">
              <a:latin typeface="Calibri" panose="020F0502020204030204"/>
              <a:ea typeface="+mn-ea"/>
              <a:cs typeface="+mn-cs"/>
            </a:rPr>
            <a:t>WP 4 feasibility RCT: </a:t>
          </a:r>
          <a:r>
            <a:rPr lang="en-GB" sz="1500" dirty="0">
              <a:latin typeface="Calibri" panose="020F0502020204030204"/>
              <a:ea typeface="+mn-ea"/>
              <a:cs typeface="+mn-cs"/>
            </a:rPr>
            <a:t>Evaluating acceptability and feasibility of video discharge using </a:t>
          </a:r>
          <a:r>
            <a:rPr lang="en-GB" sz="1500" b="1" dirty="0">
              <a:latin typeface="Calibri" panose="020F0502020204030204"/>
              <a:ea typeface="+mn-ea"/>
              <a:cs typeface="+mn-cs"/>
            </a:rPr>
            <a:t>Patient Know Best (PKB) app.</a:t>
          </a:r>
          <a:endParaRPr lang="en-GB" sz="1500" dirty="0">
            <a:latin typeface="Calibri" panose="020F0502020204030204"/>
            <a:ea typeface="+mn-ea"/>
            <a:cs typeface="+mn-cs"/>
          </a:endParaRPr>
        </a:p>
      </dgm:t>
    </dgm:pt>
    <dgm:pt modelId="{A0FFB06C-63E9-4426-8DB3-1C89087B0C2B}" type="parTrans" cxnId="{702E75EE-D398-4D09-8D63-46B3CD5BE8EB}">
      <dgm:prSet/>
      <dgm:spPr/>
      <dgm:t>
        <a:bodyPr/>
        <a:lstStyle/>
        <a:p>
          <a:endParaRPr lang="en-GB" sz="1500"/>
        </a:p>
      </dgm:t>
    </dgm:pt>
    <dgm:pt modelId="{3D608C3F-E325-4E95-BFBF-B9F60986FA92}" type="sibTrans" cxnId="{702E75EE-D398-4D09-8D63-46B3CD5BE8EB}">
      <dgm:prSet/>
      <dgm:spPr/>
      <dgm:t>
        <a:bodyPr/>
        <a:lstStyle/>
        <a:p>
          <a:endParaRPr lang="en-GB" sz="1500"/>
        </a:p>
      </dgm:t>
    </dgm:pt>
    <dgm:pt modelId="{360B5889-3ED5-4E48-9E0E-A0866235B3D0}" type="pres">
      <dgm:prSet presAssocID="{259CE7B9-EC4E-4AA1-9F0D-F5D2F53E3E3F}" presName="Name0" presStyleCnt="0">
        <dgm:presLayoutVars>
          <dgm:dir/>
          <dgm:animLvl val="lvl"/>
          <dgm:resizeHandles val="exact"/>
        </dgm:presLayoutVars>
      </dgm:prSet>
      <dgm:spPr/>
    </dgm:pt>
    <dgm:pt modelId="{58FF618D-CFB9-4D43-AA86-77019813F830}" type="pres">
      <dgm:prSet presAssocID="{81AAC31E-C223-4592-90F7-3AEE41C1D9C7}" presName="boxAndChildren" presStyleCnt="0"/>
      <dgm:spPr/>
    </dgm:pt>
    <dgm:pt modelId="{6F0694DB-650C-4752-B792-07503DE4E610}" type="pres">
      <dgm:prSet presAssocID="{81AAC31E-C223-4592-90F7-3AEE41C1D9C7}" presName="parentTextBox" presStyleLbl="node1" presStyleIdx="0" presStyleCnt="4"/>
      <dgm:spPr/>
    </dgm:pt>
    <dgm:pt modelId="{333293D1-2B2C-468A-88ED-270993FEE83A}" type="pres">
      <dgm:prSet presAssocID="{012EADF4-CC1B-42F4-B44A-9E16EC5E106B}" presName="sp" presStyleCnt="0"/>
      <dgm:spPr/>
    </dgm:pt>
    <dgm:pt modelId="{868F8265-D7B1-4D15-B0AE-3BE030E6805F}" type="pres">
      <dgm:prSet presAssocID="{1ECA04ED-C7A3-4D0A-8E13-E2FAFB7BA2B4}" presName="arrowAndChildren" presStyleCnt="0"/>
      <dgm:spPr/>
    </dgm:pt>
    <dgm:pt modelId="{8AE8EBDC-C08A-4F04-B72F-E1E548B04D75}" type="pres">
      <dgm:prSet presAssocID="{1ECA04ED-C7A3-4D0A-8E13-E2FAFB7BA2B4}" presName="parentTextArrow" presStyleLbl="node1" presStyleIdx="1" presStyleCnt="4"/>
      <dgm:spPr/>
    </dgm:pt>
    <dgm:pt modelId="{22340637-1FF9-4746-8CCC-25284F687988}" type="pres">
      <dgm:prSet presAssocID="{2FDC8EAB-F14A-4C4B-A854-C16D25A9BC47}" presName="sp" presStyleCnt="0"/>
      <dgm:spPr/>
    </dgm:pt>
    <dgm:pt modelId="{AD051D86-EE94-4710-8E9B-FD5D60F46790}" type="pres">
      <dgm:prSet presAssocID="{321D47E3-8686-496F-A8BB-B4E3EFDB4909}" presName="arrowAndChildren" presStyleCnt="0"/>
      <dgm:spPr/>
    </dgm:pt>
    <dgm:pt modelId="{748C9EE9-2FAF-41F7-8135-012A05764363}" type="pres">
      <dgm:prSet presAssocID="{321D47E3-8686-496F-A8BB-B4E3EFDB4909}" presName="parentTextArrow" presStyleLbl="node1" presStyleIdx="2" presStyleCnt="4" custLinFactNeighborX="138" custLinFactNeighborY="5558"/>
      <dgm:spPr/>
    </dgm:pt>
    <dgm:pt modelId="{FE267AAB-B69C-40BF-B2BC-DC6CA38F58FE}" type="pres">
      <dgm:prSet presAssocID="{E5D98597-DA46-4D78-AE87-1C98A0372E0E}" presName="sp" presStyleCnt="0"/>
      <dgm:spPr/>
    </dgm:pt>
    <dgm:pt modelId="{B60A8E25-CF0B-4757-9FF0-65A3EC6AFFBF}" type="pres">
      <dgm:prSet presAssocID="{07347B47-40C7-4B51-9875-56BBCE9D0B13}" presName="arrowAndChildren" presStyleCnt="0"/>
      <dgm:spPr/>
    </dgm:pt>
    <dgm:pt modelId="{EF80A2B2-2367-4953-8EC2-4EE764FB3B1B}" type="pres">
      <dgm:prSet presAssocID="{07347B47-40C7-4B51-9875-56BBCE9D0B13}" presName="parentTextArrow" presStyleLbl="node1" presStyleIdx="3" presStyleCnt="4" custLinFactNeighborX="-201" custLinFactNeighborY="11473"/>
      <dgm:spPr/>
    </dgm:pt>
  </dgm:ptLst>
  <dgm:cxnLst>
    <dgm:cxn modelId="{D04C2E1C-5E4D-41FA-91A0-2E796C3DC13B}" type="presOf" srcId="{81AAC31E-C223-4592-90F7-3AEE41C1D9C7}" destId="{6F0694DB-650C-4752-B792-07503DE4E610}" srcOrd="0" destOrd="0" presId="urn:microsoft.com/office/officeart/2005/8/layout/process4"/>
    <dgm:cxn modelId="{62E8F038-CF46-44EC-B9DE-C049C6547E12}" type="presOf" srcId="{259CE7B9-EC4E-4AA1-9F0D-F5D2F53E3E3F}" destId="{360B5889-3ED5-4E48-9E0E-A0866235B3D0}" srcOrd="0" destOrd="0" presId="urn:microsoft.com/office/officeart/2005/8/layout/process4"/>
    <dgm:cxn modelId="{BA18CF74-5503-4851-ABAF-DFDE408DEBAA}" srcId="{259CE7B9-EC4E-4AA1-9F0D-F5D2F53E3E3F}" destId="{07347B47-40C7-4B51-9875-56BBCE9D0B13}" srcOrd="0" destOrd="0" parTransId="{A9FB87F6-8BAB-4EEB-80CC-CB23BB8AC1C0}" sibTransId="{E5D98597-DA46-4D78-AE87-1C98A0372E0E}"/>
    <dgm:cxn modelId="{4478F7AD-B390-4506-A352-DC44D5C96E76}" srcId="{259CE7B9-EC4E-4AA1-9F0D-F5D2F53E3E3F}" destId="{1ECA04ED-C7A3-4D0A-8E13-E2FAFB7BA2B4}" srcOrd="2" destOrd="0" parTransId="{3F75658D-6E8C-4291-BFBC-3637E0D2F45A}" sibTransId="{012EADF4-CC1B-42F4-B44A-9E16EC5E106B}"/>
    <dgm:cxn modelId="{C5BF9FCE-A5C7-42D7-A9A3-30AD9C051052}" type="presOf" srcId="{1ECA04ED-C7A3-4D0A-8E13-E2FAFB7BA2B4}" destId="{8AE8EBDC-C08A-4F04-B72F-E1E548B04D75}" srcOrd="0" destOrd="0" presId="urn:microsoft.com/office/officeart/2005/8/layout/process4"/>
    <dgm:cxn modelId="{BCF10BD7-C335-422D-97FB-8672FD87A59F}" type="presOf" srcId="{321D47E3-8686-496F-A8BB-B4E3EFDB4909}" destId="{748C9EE9-2FAF-41F7-8135-012A05764363}" srcOrd="0" destOrd="0" presId="urn:microsoft.com/office/officeart/2005/8/layout/process4"/>
    <dgm:cxn modelId="{009F27E7-8B35-4837-9DE3-813AF8AC9E30}" srcId="{259CE7B9-EC4E-4AA1-9F0D-F5D2F53E3E3F}" destId="{321D47E3-8686-496F-A8BB-B4E3EFDB4909}" srcOrd="1" destOrd="0" parTransId="{7C9F5901-ADCF-4176-B4AF-AA11E4A46B6C}" sibTransId="{2FDC8EAB-F14A-4C4B-A854-C16D25A9BC47}"/>
    <dgm:cxn modelId="{702E75EE-D398-4D09-8D63-46B3CD5BE8EB}" srcId="{259CE7B9-EC4E-4AA1-9F0D-F5D2F53E3E3F}" destId="{81AAC31E-C223-4592-90F7-3AEE41C1D9C7}" srcOrd="3" destOrd="0" parTransId="{A0FFB06C-63E9-4426-8DB3-1C89087B0C2B}" sibTransId="{3D608C3F-E325-4E95-BFBF-B9F60986FA92}"/>
    <dgm:cxn modelId="{EE834DFA-A06A-4FB0-8269-ECE928FBA560}" type="presOf" srcId="{07347B47-40C7-4B51-9875-56BBCE9D0B13}" destId="{EF80A2B2-2367-4953-8EC2-4EE764FB3B1B}" srcOrd="0" destOrd="0" presId="urn:microsoft.com/office/officeart/2005/8/layout/process4"/>
    <dgm:cxn modelId="{EF6B2E43-5879-4B2D-9F2E-F96B77FB8B61}" type="presParOf" srcId="{360B5889-3ED5-4E48-9E0E-A0866235B3D0}" destId="{58FF618D-CFB9-4D43-AA86-77019813F830}" srcOrd="0" destOrd="0" presId="urn:microsoft.com/office/officeart/2005/8/layout/process4"/>
    <dgm:cxn modelId="{E36D7F72-FC17-467D-A06A-3E46B0707DD8}" type="presParOf" srcId="{58FF618D-CFB9-4D43-AA86-77019813F830}" destId="{6F0694DB-650C-4752-B792-07503DE4E610}" srcOrd="0" destOrd="0" presId="urn:microsoft.com/office/officeart/2005/8/layout/process4"/>
    <dgm:cxn modelId="{51C2BCC3-274B-47DE-9EEB-C25EA91B9135}" type="presParOf" srcId="{360B5889-3ED5-4E48-9E0E-A0866235B3D0}" destId="{333293D1-2B2C-468A-88ED-270993FEE83A}" srcOrd="1" destOrd="0" presId="urn:microsoft.com/office/officeart/2005/8/layout/process4"/>
    <dgm:cxn modelId="{5229135C-5ABB-47EF-BA3F-6636EE034A88}" type="presParOf" srcId="{360B5889-3ED5-4E48-9E0E-A0866235B3D0}" destId="{868F8265-D7B1-4D15-B0AE-3BE030E6805F}" srcOrd="2" destOrd="0" presId="urn:microsoft.com/office/officeart/2005/8/layout/process4"/>
    <dgm:cxn modelId="{A094834C-7AB3-4E6B-A400-6853D263E12F}" type="presParOf" srcId="{868F8265-D7B1-4D15-B0AE-3BE030E6805F}" destId="{8AE8EBDC-C08A-4F04-B72F-E1E548B04D75}" srcOrd="0" destOrd="0" presId="urn:microsoft.com/office/officeart/2005/8/layout/process4"/>
    <dgm:cxn modelId="{694D68C1-9E8F-4E84-9DA1-995B1CB8AD3C}" type="presParOf" srcId="{360B5889-3ED5-4E48-9E0E-A0866235B3D0}" destId="{22340637-1FF9-4746-8CCC-25284F687988}" srcOrd="3" destOrd="0" presId="urn:microsoft.com/office/officeart/2005/8/layout/process4"/>
    <dgm:cxn modelId="{EF7DCC45-A84A-4F0D-B966-B6295D093C92}" type="presParOf" srcId="{360B5889-3ED5-4E48-9E0E-A0866235B3D0}" destId="{AD051D86-EE94-4710-8E9B-FD5D60F46790}" srcOrd="4" destOrd="0" presId="urn:microsoft.com/office/officeart/2005/8/layout/process4"/>
    <dgm:cxn modelId="{AB9373AA-D042-4C99-B359-BC9426FE58B1}" type="presParOf" srcId="{AD051D86-EE94-4710-8E9B-FD5D60F46790}" destId="{748C9EE9-2FAF-41F7-8135-012A05764363}" srcOrd="0" destOrd="0" presId="urn:microsoft.com/office/officeart/2005/8/layout/process4"/>
    <dgm:cxn modelId="{DA648F22-87CB-4925-B37F-407CF7646A33}" type="presParOf" srcId="{360B5889-3ED5-4E48-9E0E-A0866235B3D0}" destId="{FE267AAB-B69C-40BF-B2BC-DC6CA38F58FE}" srcOrd="5" destOrd="0" presId="urn:microsoft.com/office/officeart/2005/8/layout/process4"/>
    <dgm:cxn modelId="{0C69E6A6-818B-4C0A-96BA-D37BA7958DF7}" type="presParOf" srcId="{360B5889-3ED5-4E48-9E0E-A0866235B3D0}" destId="{B60A8E25-CF0B-4757-9FF0-65A3EC6AFFBF}" srcOrd="6" destOrd="0" presId="urn:microsoft.com/office/officeart/2005/8/layout/process4"/>
    <dgm:cxn modelId="{0EDB4DD6-2DE9-4BED-9AB4-D7ADB081B41C}" type="presParOf" srcId="{B60A8E25-CF0B-4757-9FF0-65A3EC6AFFBF}" destId="{EF80A2B2-2367-4953-8EC2-4EE764FB3B1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AADF5B-0614-43D4-9BF6-656332866A59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848F9EC1-1188-4134-ACC3-2A2D2D8F22A3}">
      <dgm:prSet phldrT="[Text]"/>
      <dgm:spPr/>
      <dgm:t>
        <a:bodyPr/>
        <a:lstStyle/>
        <a:p>
          <a:r>
            <a:rPr lang="en-GB" dirty="0"/>
            <a:t>Intervention </a:t>
          </a:r>
        </a:p>
      </dgm:t>
    </dgm:pt>
    <dgm:pt modelId="{AD633E9F-56D9-4B5A-97A8-8123BD8F8776}" type="parTrans" cxnId="{C41C74C6-A8C7-49F2-9628-8DE291F85E14}">
      <dgm:prSet/>
      <dgm:spPr/>
      <dgm:t>
        <a:bodyPr/>
        <a:lstStyle/>
        <a:p>
          <a:endParaRPr lang="en-GB"/>
        </a:p>
      </dgm:t>
    </dgm:pt>
    <dgm:pt modelId="{C2AB91C2-0678-4CC3-8545-D99AD973918A}" type="sibTrans" cxnId="{C41C74C6-A8C7-49F2-9628-8DE291F85E14}">
      <dgm:prSet/>
      <dgm:spPr/>
      <dgm:t>
        <a:bodyPr/>
        <a:lstStyle/>
        <a:p>
          <a:endParaRPr lang="en-GB"/>
        </a:p>
      </dgm:t>
    </dgm:pt>
    <dgm:pt modelId="{53529A4E-584F-4F52-A01E-E554A3107B5D}">
      <dgm:prSet phldrT="[Text]"/>
      <dgm:spPr/>
      <dgm:t>
        <a:bodyPr/>
        <a:lstStyle/>
        <a:p>
          <a:r>
            <a:rPr lang="en-GB" dirty="0"/>
            <a:t>Cardiac patient </a:t>
          </a:r>
        </a:p>
        <a:p>
          <a:r>
            <a:rPr lang="en-GB" dirty="0"/>
            <a:t>15 patients receiving video record-discharge uploaded to PKB</a:t>
          </a:r>
        </a:p>
      </dgm:t>
    </dgm:pt>
    <dgm:pt modelId="{86D9BDFE-1A76-47EE-8E68-2D5D024B2CD0}" type="parTrans" cxnId="{26606DEB-0400-466D-9199-6D45150D7ED8}">
      <dgm:prSet/>
      <dgm:spPr/>
      <dgm:t>
        <a:bodyPr/>
        <a:lstStyle/>
        <a:p>
          <a:endParaRPr lang="en-GB"/>
        </a:p>
      </dgm:t>
    </dgm:pt>
    <dgm:pt modelId="{5B135600-D0BB-4634-9C6D-B15C3B295F55}" type="sibTrans" cxnId="{26606DEB-0400-466D-9199-6D45150D7ED8}">
      <dgm:prSet/>
      <dgm:spPr/>
      <dgm:t>
        <a:bodyPr/>
        <a:lstStyle/>
        <a:p>
          <a:endParaRPr lang="en-GB"/>
        </a:p>
      </dgm:t>
    </dgm:pt>
    <dgm:pt modelId="{EB682677-A858-434C-95B8-76B52361810C}">
      <dgm:prSet phldrT="[Text]"/>
      <dgm:spPr/>
      <dgm:t>
        <a:bodyPr/>
        <a:lstStyle/>
        <a:p>
          <a:r>
            <a:rPr lang="en-GB" dirty="0"/>
            <a:t>Older Adult  patients</a:t>
          </a:r>
        </a:p>
        <a:p>
          <a:r>
            <a:rPr lang="en-GB" dirty="0"/>
            <a:t>15 patients receiving video record-discharge uploaded to PKB</a:t>
          </a:r>
        </a:p>
      </dgm:t>
    </dgm:pt>
    <dgm:pt modelId="{CA1FAFD3-EA02-4F9C-B840-30CDB3A3F02A}" type="parTrans" cxnId="{0B7C7F81-BFBF-4C90-AFB5-1709AAED1385}">
      <dgm:prSet/>
      <dgm:spPr/>
      <dgm:t>
        <a:bodyPr/>
        <a:lstStyle/>
        <a:p>
          <a:endParaRPr lang="en-GB"/>
        </a:p>
      </dgm:t>
    </dgm:pt>
    <dgm:pt modelId="{665959BC-54C6-4425-870B-47073ADE7F9E}" type="sibTrans" cxnId="{0B7C7F81-BFBF-4C90-AFB5-1709AAED1385}">
      <dgm:prSet/>
      <dgm:spPr/>
      <dgm:t>
        <a:bodyPr/>
        <a:lstStyle/>
        <a:p>
          <a:endParaRPr lang="en-GB"/>
        </a:p>
      </dgm:t>
    </dgm:pt>
    <dgm:pt modelId="{318A57A6-C0F0-4180-BBC2-6A72D5528179}">
      <dgm:prSet phldrT="[Text]"/>
      <dgm:spPr/>
      <dgm:t>
        <a:bodyPr/>
        <a:lstStyle/>
        <a:p>
          <a:r>
            <a:rPr lang="en-GB" dirty="0"/>
            <a:t>Control </a:t>
          </a:r>
        </a:p>
      </dgm:t>
    </dgm:pt>
    <dgm:pt modelId="{A522FAF8-965D-45FD-8D19-3D994AB65FCF}" type="parTrans" cxnId="{CD0A3C29-A70E-4989-AE37-B9212C3C906A}">
      <dgm:prSet/>
      <dgm:spPr/>
      <dgm:t>
        <a:bodyPr/>
        <a:lstStyle/>
        <a:p>
          <a:endParaRPr lang="en-GB"/>
        </a:p>
      </dgm:t>
    </dgm:pt>
    <dgm:pt modelId="{B2CEDEEC-CC6E-488E-811E-06430FC33676}" type="sibTrans" cxnId="{CD0A3C29-A70E-4989-AE37-B9212C3C906A}">
      <dgm:prSet/>
      <dgm:spPr/>
      <dgm:t>
        <a:bodyPr/>
        <a:lstStyle/>
        <a:p>
          <a:endParaRPr lang="en-GB"/>
        </a:p>
      </dgm:t>
    </dgm:pt>
    <dgm:pt modelId="{D42EE172-E5E6-4CEC-8346-A519415ACF92}">
      <dgm:prSet phldrT="[Text]"/>
      <dgm:spPr/>
      <dgm:t>
        <a:bodyPr/>
        <a:lstStyle/>
        <a:p>
          <a:r>
            <a:rPr lang="en-GB" dirty="0"/>
            <a:t>15 cardiac patients receiving usual care</a:t>
          </a:r>
        </a:p>
      </dgm:t>
    </dgm:pt>
    <dgm:pt modelId="{6BA7DB56-7FF7-4B57-B374-9E9F3C7A302F}" type="parTrans" cxnId="{A5AC118A-5378-4125-8E4C-4FD26790AC8F}">
      <dgm:prSet/>
      <dgm:spPr/>
      <dgm:t>
        <a:bodyPr/>
        <a:lstStyle/>
        <a:p>
          <a:endParaRPr lang="en-GB"/>
        </a:p>
      </dgm:t>
    </dgm:pt>
    <dgm:pt modelId="{3F4EFB84-F518-47C8-AE68-6B381C1A88E0}" type="sibTrans" cxnId="{A5AC118A-5378-4125-8E4C-4FD26790AC8F}">
      <dgm:prSet/>
      <dgm:spPr/>
      <dgm:t>
        <a:bodyPr/>
        <a:lstStyle/>
        <a:p>
          <a:endParaRPr lang="en-GB"/>
        </a:p>
      </dgm:t>
    </dgm:pt>
    <dgm:pt modelId="{415C0883-18BD-4821-BAF7-877D884912C8}">
      <dgm:prSet phldrT="[Text]"/>
      <dgm:spPr/>
      <dgm:t>
        <a:bodyPr/>
        <a:lstStyle/>
        <a:p>
          <a:r>
            <a:rPr lang="en-GB" dirty="0"/>
            <a:t>15 Older Adult  patients receiving usual care</a:t>
          </a:r>
        </a:p>
      </dgm:t>
    </dgm:pt>
    <dgm:pt modelId="{34B42CDC-11D2-473B-89C6-09EF021F2A1B}" type="parTrans" cxnId="{01F032CF-831D-4832-AC68-70CBDF1F546E}">
      <dgm:prSet/>
      <dgm:spPr/>
      <dgm:t>
        <a:bodyPr/>
        <a:lstStyle/>
        <a:p>
          <a:endParaRPr lang="en-GB"/>
        </a:p>
      </dgm:t>
    </dgm:pt>
    <dgm:pt modelId="{5B13B321-F5C2-4C21-A611-82A7D7CBD17F}" type="sibTrans" cxnId="{01F032CF-831D-4832-AC68-70CBDF1F546E}">
      <dgm:prSet/>
      <dgm:spPr/>
      <dgm:t>
        <a:bodyPr/>
        <a:lstStyle/>
        <a:p>
          <a:endParaRPr lang="en-GB"/>
        </a:p>
      </dgm:t>
    </dgm:pt>
    <dgm:pt modelId="{E8EF192C-D9EC-4772-B5C0-47312EC301CC}">
      <dgm:prSet phldrT="[Text]"/>
      <dgm:spPr/>
      <dgm:t>
        <a:bodyPr/>
        <a:lstStyle/>
        <a:p>
          <a:r>
            <a:rPr lang="en-GB" dirty="0"/>
            <a:t>15 healthcare staff involved with video discharge</a:t>
          </a:r>
        </a:p>
      </dgm:t>
    </dgm:pt>
    <dgm:pt modelId="{44BACB2C-605D-43BE-AB0D-E36072580E22}" type="parTrans" cxnId="{50144E9B-0A28-4095-8DC4-F089F4983AA0}">
      <dgm:prSet/>
      <dgm:spPr/>
      <dgm:t>
        <a:bodyPr/>
        <a:lstStyle/>
        <a:p>
          <a:endParaRPr lang="en-GB"/>
        </a:p>
      </dgm:t>
    </dgm:pt>
    <dgm:pt modelId="{47F319C6-970B-43A8-972C-8919C40A72ED}" type="sibTrans" cxnId="{50144E9B-0A28-4095-8DC4-F089F4983AA0}">
      <dgm:prSet/>
      <dgm:spPr/>
      <dgm:t>
        <a:bodyPr/>
        <a:lstStyle/>
        <a:p>
          <a:endParaRPr lang="en-GB"/>
        </a:p>
      </dgm:t>
    </dgm:pt>
    <dgm:pt modelId="{2AF84B6B-72C7-4EF3-96D3-30222886C095}" type="pres">
      <dgm:prSet presAssocID="{C8AADF5B-0614-43D4-9BF6-656332866A5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85A7E35-7D86-4A12-9754-3A687A8E8F9A}" type="pres">
      <dgm:prSet presAssocID="{848F9EC1-1188-4134-ACC3-2A2D2D8F22A3}" presName="root" presStyleCnt="0"/>
      <dgm:spPr/>
    </dgm:pt>
    <dgm:pt modelId="{B4B68A86-F782-43B3-9F89-E4E7CC0E3F91}" type="pres">
      <dgm:prSet presAssocID="{848F9EC1-1188-4134-ACC3-2A2D2D8F22A3}" presName="rootComposite" presStyleCnt="0"/>
      <dgm:spPr/>
    </dgm:pt>
    <dgm:pt modelId="{0ADC5B26-9A9A-4EE5-BBAE-E804D8B60869}" type="pres">
      <dgm:prSet presAssocID="{848F9EC1-1188-4134-ACC3-2A2D2D8F22A3}" presName="rootText" presStyleLbl="node1" presStyleIdx="0" presStyleCnt="2"/>
      <dgm:spPr/>
    </dgm:pt>
    <dgm:pt modelId="{7913E77F-BB92-4FCC-9370-56C704D6296E}" type="pres">
      <dgm:prSet presAssocID="{848F9EC1-1188-4134-ACC3-2A2D2D8F22A3}" presName="rootConnector" presStyleLbl="node1" presStyleIdx="0" presStyleCnt="2"/>
      <dgm:spPr/>
    </dgm:pt>
    <dgm:pt modelId="{63AD326D-B4DE-445B-BA9A-9072F5BEAF16}" type="pres">
      <dgm:prSet presAssocID="{848F9EC1-1188-4134-ACC3-2A2D2D8F22A3}" presName="childShape" presStyleCnt="0"/>
      <dgm:spPr/>
    </dgm:pt>
    <dgm:pt modelId="{AFAD870A-3BAD-4F8A-AC8D-9B950831B1CD}" type="pres">
      <dgm:prSet presAssocID="{86D9BDFE-1A76-47EE-8E68-2D5D024B2CD0}" presName="Name13" presStyleLbl="parChTrans1D2" presStyleIdx="0" presStyleCnt="5"/>
      <dgm:spPr/>
    </dgm:pt>
    <dgm:pt modelId="{C16B8A51-2BA5-4938-BFE5-7CE5FF69909C}" type="pres">
      <dgm:prSet presAssocID="{53529A4E-584F-4F52-A01E-E554A3107B5D}" presName="childText" presStyleLbl="bgAcc1" presStyleIdx="0" presStyleCnt="5">
        <dgm:presLayoutVars>
          <dgm:bulletEnabled val="1"/>
        </dgm:presLayoutVars>
      </dgm:prSet>
      <dgm:spPr/>
    </dgm:pt>
    <dgm:pt modelId="{983130D2-84A3-411F-80A2-E4A8F4D60FA9}" type="pres">
      <dgm:prSet presAssocID="{CA1FAFD3-EA02-4F9C-B840-30CDB3A3F02A}" presName="Name13" presStyleLbl="parChTrans1D2" presStyleIdx="1" presStyleCnt="5"/>
      <dgm:spPr/>
    </dgm:pt>
    <dgm:pt modelId="{984C579F-F530-475E-8854-0F943B5E6D75}" type="pres">
      <dgm:prSet presAssocID="{EB682677-A858-434C-95B8-76B52361810C}" presName="childText" presStyleLbl="bgAcc1" presStyleIdx="1" presStyleCnt="5">
        <dgm:presLayoutVars>
          <dgm:bulletEnabled val="1"/>
        </dgm:presLayoutVars>
      </dgm:prSet>
      <dgm:spPr/>
    </dgm:pt>
    <dgm:pt modelId="{CE7F34F1-6C69-48F4-B35E-8CA0B912195B}" type="pres">
      <dgm:prSet presAssocID="{44BACB2C-605D-43BE-AB0D-E36072580E22}" presName="Name13" presStyleLbl="parChTrans1D2" presStyleIdx="2" presStyleCnt="5"/>
      <dgm:spPr/>
    </dgm:pt>
    <dgm:pt modelId="{AA2B423F-1251-4D9D-B7EB-C60AA8CDED5C}" type="pres">
      <dgm:prSet presAssocID="{E8EF192C-D9EC-4772-B5C0-47312EC301CC}" presName="childText" presStyleLbl="bgAcc1" presStyleIdx="2" presStyleCnt="5">
        <dgm:presLayoutVars>
          <dgm:bulletEnabled val="1"/>
        </dgm:presLayoutVars>
      </dgm:prSet>
      <dgm:spPr/>
    </dgm:pt>
    <dgm:pt modelId="{0A19CC81-E896-4687-909D-B50D45C05AAF}" type="pres">
      <dgm:prSet presAssocID="{318A57A6-C0F0-4180-BBC2-6A72D5528179}" presName="root" presStyleCnt="0"/>
      <dgm:spPr/>
    </dgm:pt>
    <dgm:pt modelId="{6AA1F9E8-EBCE-40F5-A4FE-BBE516D3A55B}" type="pres">
      <dgm:prSet presAssocID="{318A57A6-C0F0-4180-BBC2-6A72D5528179}" presName="rootComposite" presStyleCnt="0"/>
      <dgm:spPr/>
    </dgm:pt>
    <dgm:pt modelId="{38026838-54A1-4084-AB73-8E11FC4991BE}" type="pres">
      <dgm:prSet presAssocID="{318A57A6-C0F0-4180-BBC2-6A72D5528179}" presName="rootText" presStyleLbl="node1" presStyleIdx="1" presStyleCnt="2"/>
      <dgm:spPr/>
    </dgm:pt>
    <dgm:pt modelId="{5CD30BC4-68A9-4511-B5D5-482D7E480458}" type="pres">
      <dgm:prSet presAssocID="{318A57A6-C0F0-4180-BBC2-6A72D5528179}" presName="rootConnector" presStyleLbl="node1" presStyleIdx="1" presStyleCnt="2"/>
      <dgm:spPr/>
    </dgm:pt>
    <dgm:pt modelId="{E7E5AC2C-3E4C-404F-960E-1D638C6EC6B8}" type="pres">
      <dgm:prSet presAssocID="{318A57A6-C0F0-4180-BBC2-6A72D5528179}" presName="childShape" presStyleCnt="0"/>
      <dgm:spPr/>
    </dgm:pt>
    <dgm:pt modelId="{1A934ED4-834F-40A9-A4BF-06F8C358E26A}" type="pres">
      <dgm:prSet presAssocID="{6BA7DB56-7FF7-4B57-B374-9E9F3C7A302F}" presName="Name13" presStyleLbl="parChTrans1D2" presStyleIdx="3" presStyleCnt="5"/>
      <dgm:spPr/>
    </dgm:pt>
    <dgm:pt modelId="{E0ED74A8-7394-41D8-AA5C-EE63965FC2CB}" type="pres">
      <dgm:prSet presAssocID="{D42EE172-E5E6-4CEC-8346-A519415ACF92}" presName="childText" presStyleLbl="bgAcc1" presStyleIdx="3" presStyleCnt="5">
        <dgm:presLayoutVars>
          <dgm:bulletEnabled val="1"/>
        </dgm:presLayoutVars>
      </dgm:prSet>
      <dgm:spPr/>
    </dgm:pt>
    <dgm:pt modelId="{D2F13845-27A4-4DED-BC6A-6967A45E0509}" type="pres">
      <dgm:prSet presAssocID="{34B42CDC-11D2-473B-89C6-09EF021F2A1B}" presName="Name13" presStyleLbl="parChTrans1D2" presStyleIdx="4" presStyleCnt="5"/>
      <dgm:spPr/>
    </dgm:pt>
    <dgm:pt modelId="{3A3D1C27-412D-432C-B8E0-4529F4676388}" type="pres">
      <dgm:prSet presAssocID="{415C0883-18BD-4821-BAF7-877D884912C8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6408E910-55EA-454F-B2F8-3748C4DF4513}" type="presOf" srcId="{848F9EC1-1188-4134-ACC3-2A2D2D8F22A3}" destId="{0ADC5B26-9A9A-4EE5-BBAE-E804D8B60869}" srcOrd="0" destOrd="0" presId="urn:microsoft.com/office/officeart/2005/8/layout/hierarchy3"/>
    <dgm:cxn modelId="{C6903126-226E-4BA3-9666-B1E7D4CC4F07}" type="presOf" srcId="{86D9BDFE-1A76-47EE-8E68-2D5D024B2CD0}" destId="{AFAD870A-3BAD-4F8A-AC8D-9B950831B1CD}" srcOrd="0" destOrd="0" presId="urn:microsoft.com/office/officeart/2005/8/layout/hierarchy3"/>
    <dgm:cxn modelId="{CD0A3C29-A70E-4989-AE37-B9212C3C906A}" srcId="{C8AADF5B-0614-43D4-9BF6-656332866A59}" destId="{318A57A6-C0F0-4180-BBC2-6A72D5528179}" srcOrd="1" destOrd="0" parTransId="{A522FAF8-965D-45FD-8D19-3D994AB65FCF}" sibTransId="{B2CEDEEC-CC6E-488E-811E-06430FC33676}"/>
    <dgm:cxn modelId="{AF9CA53E-5B13-4CC4-A87F-D87FED64D521}" type="presOf" srcId="{44BACB2C-605D-43BE-AB0D-E36072580E22}" destId="{CE7F34F1-6C69-48F4-B35E-8CA0B912195B}" srcOrd="0" destOrd="0" presId="urn:microsoft.com/office/officeart/2005/8/layout/hierarchy3"/>
    <dgm:cxn modelId="{7613036B-3485-4236-AB86-A4440C971DE7}" type="presOf" srcId="{D42EE172-E5E6-4CEC-8346-A519415ACF92}" destId="{E0ED74A8-7394-41D8-AA5C-EE63965FC2CB}" srcOrd="0" destOrd="0" presId="urn:microsoft.com/office/officeart/2005/8/layout/hierarchy3"/>
    <dgm:cxn modelId="{4C37AA78-3DFA-4649-93DB-F586859CAEB9}" type="presOf" srcId="{EB682677-A858-434C-95B8-76B52361810C}" destId="{984C579F-F530-475E-8854-0F943B5E6D75}" srcOrd="0" destOrd="0" presId="urn:microsoft.com/office/officeart/2005/8/layout/hierarchy3"/>
    <dgm:cxn modelId="{0B7C7F81-BFBF-4C90-AFB5-1709AAED1385}" srcId="{848F9EC1-1188-4134-ACC3-2A2D2D8F22A3}" destId="{EB682677-A858-434C-95B8-76B52361810C}" srcOrd="1" destOrd="0" parTransId="{CA1FAFD3-EA02-4F9C-B840-30CDB3A3F02A}" sibTransId="{665959BC-54C6-4425-870B-47073ADE7F9E}"/>
    <dgm:cxn modelId="{A5AC118A-5378-4125-8E4C-4FD26790AC8F}" srcId="{318A57A6-C0F0-4180-BBC2-6A72D5528179}" destId="{D42EE172-E5E6-4CEC-8346-A519415ACF92}" srcOrd="0" destOrd="0" parTransId="{6BA7DB56-7FF7-4B57-B374-9E9F3C7A302F}" sibTransId="{3F4EFB84-F518-47C8-AE68-6B381C1A88E0}"/>
    <dgm:cxn modelId="{50144E9B-0A28-4095-8DC4-F089F4983AA0}" srcId="{848F9EC1-1188-4134-ACC3-2A2D2D8F22A3}" destId="{E8EF192C-D9EC-4772-B5C0-47312EC301CC}" srcOrd="2" destOrd="0" parTransId="{44BACB2C-605D-43BE-AB0D-E36072580E22}" sibTransId="{47F319C6-970B-43A8-972C-8919C40A72ED}"/>
    <dgm:cxn modelId="{A2364BA3-9A25-45D8-A219-1D89E956080F}" type="presOf" srcId="{E8EF192C-D9EC-4772-B5C0-47312EC301CC}" destId="{AA2B423F-1251-4D9D-B7EB-C60AA8CDED5C}" srcOrd="0" destOrd="0" presId="urn:microsoft.com/office/officeart/2005/8/layout/hierarchy3"/>
    <dgm:cxn modelId="{D9E869A6-5E62-4C8C-8B8B-6792F2D4BA20}" type="presOf" srcId="{848F9EC1-1188-4134-ACC3-2A2D2D8F22A3}" destId="{7913E77F-BB92-4FCC-9370-56C704D6296E}" srcOrd="1" destOrd="0" presId="urn:microsoft.com/office/officeart/2005/8/layout/hierarchy3"/>
    <dgm:cxn modelId="{04A457B1-F7DD-422C-9CED-CE9A60F4A7D4}" type="presOf" srcId="{318A57A6-C0F0-4180-BBC2-6A72D5528179}" destId="{38026838-54A1-4084-AB73-8E11FC4991BE}" srcOrd="0" destOrd="0" presId="urn:microsoft.com/office/officeart/2005/8/layout/hierarchy3"/>
    <dgm:cxn modelId="{25DED5B6-1F4C-44C3-871E-DEA8ED64F6C7}" type="presOf" srcId="{415C0883-18BD-4821-BAF7-877D884912C8}" destId="{3A3D1C27-412D-432C-B8E0-4529F4676388}" srcOrd="0" destOrd="0" presId="urn:microsoft.com/office/officeart/2005/8/layout/hierarchy3"/>
    <dgm:cxn modelId="{A3B129C0-D594-448E-8028-7E543D7BB9F6}" type="presOf" srcId="{C8AADF5B-0614-43D4-9BF6-656332866A59}" destId="{2AF84B6B-72C7-4EF3-96D3-30222886C095}" srcOrd="0" destOrd="0" presId="urn:microsoft.com/office/officeart/2005/8/layout/hierarchy3"/>
    <dgm:cxn modelId="{C41C74C6-A8C7-49F2-9628-8DE291F85E14}" srcId="{C8AADF5B-0614-43D4-9BF6-656332866A59}" destId="{848F9EC1-1188-4134-ACC3-2A2D2D8F22A3}" srcOrd="0" destOrd="0" parTransId="{AD633E9F-56D9-4B5A-97A8-8123BD8F8776}" sibTransId="{C2AB91C2-0678-4CC3-8545-D99AD973918A}"/>
    <dgm:cxn modelId="{E4E6D9CB-7361-4C94-9170-75AE8DB8E226}" type="presOf" srcId="{34B42CDC-11D2-473B-89C6-09EF021F2A1B}" destId="{D2F13845-27A4-4DED-BC6A-6967A45E0509}" srcOrd="0" destOrd="0" presId="urn:microsoft.com/office/officeart/2005/8/layout/hierarchy3"/>
    <dgm:cxn modelId="{01F032CF-831D-4832-AC68-70CBDF1F546E}" srcId="{318A57A6-C0F0-4180-BBC2-6A72D5528179}" destId="{415C0883-18BD-4821-BAF7-877D884912C8}" srcOrd="1" destOrd="0" parTransId="{34B42CDC-11D2-473B-89C6-09EF021F2A1B}" sibTransId="{5B13B321-F5C2-4C21-A611-82A7D7CBD17F}"/>
    <dgm:cxn modelId="{6B0E98D4-E826-421F-95B1-A1FCAB595637}" type="presOf" srcId="{CA1FAFD3-EA02-4F9C-B840-30CDB3A3F02A}" destId="{983130D2-84A3-411F-80A2-E4A8F4D60FA9}" srcOrd="0" destOrd="0" presId="urn:microsoft.com/office/officeart/2005/8/layout/hierarchy3"/>
    <dgm:cxn modelId="{6E9AAAE3-1937-4A8C-9A39-4F608A1A0CEA}" type="presOf" srcId="{318A57A6-C0F0-4180-BBC2-6A72D5528179}" destId="{5CD30BC4-68A9-4511-B5D5-482D7E480458}" srcOrd="1" destOrd="0" presId="urn:microsoft.com/office/officeart/2005/8/layout/hierarchy3"/>
    <dgm:cxn modelId="{26606DEB-0400-466D-9199-6D45150D7ED8}" srcId="{848F9EC1-1188-4134-ACC3-2A2D2D8F22A3}" destId="{53529A4E-584F-4F52-A01E-E554A3107B5D}" srcOrd="0" destOrd="0" parTransId="{86D9BDFE-1A76-47EE-8E68-2D5D024B2CD0}" sibTransId="{5B135600-D0BB-4634-9C6D-B15C3B295F55}"/>
    <dgm:cxn modelId="{6E0BAAF5-757C-4AAA-A728-DCD4E7B0CF62}" type="presOf" srcId="{6BA7DB56-7FF7-4B57-B374-9E9F3C7A302F}" destId="{1A934ED4-834F-40A9-A4BF-06F8C358E26A}" srcOrd="0" destOrd="0" presId="urn:microsoft.com/office/officeart/2005/8/layout/hierarchy3"/>
    <dgm:cxn modelId="{927FDFF5-DBC0-45F8-B24B-6BC9F45C02D8}" type="presOf" srcId="{53529A4E-584F-4F52-A01E-E554A3107B5D}" destId="{C16B8A51-2BA5-4938-BFE5-7CE5FF69909C}" srcOrd="0" destOrd="0" presId="urn:microsoft.com/office/officeart/2005/8/layout/hierarchy3"/>
    <dgm:cxn modelId="{D24A2A87-6616-4350-9F92-BC98BD8BD875}" type="presParOf" srcId="{2AF84B6B-72C7-4EF3-96D3-30222886C095}" destId="{585A7E35-7D86-4A12-9754-3A687A8E8F9A}" srcOrd="0" destOrd="0" presId="urn:microsoft.com/office/officeart/2005/8/layout/hierarchy3"/>
    <dgm:cxn modelId="{9531D347-65C9-48E9-8631-6C5CD607C60A}" type="presParOf" srcId="{585A7E35-7D86-4A12-9754-3A687A8E8F9A}" destId="{B4B68A86-F782-43B3-9F89-E4E7CC0E3F91}" srcOrd="0" destOrd="0" presId="urn:microsoft.com/office/officeart/2005/8/layout/hierarchy3"/>
    <dgm:cxn modelId="{8FECEDD2-BEBA-4CAE-83D5-759B45B55EEB}" type="presParOf" srcId="{B4B68A86-F782-43B3-9F89-E4E7CC0E3F91}" destId="{0ADC5B26-9A9A-4EE5-BBAE-E804D8B60869}" srcOrd="0" destOrd="0" presId="urn:microsoft.com/office/officeart/2005/8/layout/hierarchy3"/>
    <dgm:cxn modelId="{1CAC6C42-9369-4C63-B5EE-0E1B9D9936F6}" type="presParOf" srcId="{B4B68A86-F782-43B3-9F89-E4E7CC0E3F91}" destId="{7913E77F-BB92-4FCC-9370-56C704D6296E}" srcOrd="1" destOrd="0" presId="urn:microsoft.com/office/officeart/2005/8/layout/hierarchy3"/>
    <dgm:cxn modelId="{EBE44694-D463-47F1-B805-09DBF3660FB5}" type="presParOf" srcId="{585A7E35-7D86-4A12-9754-3A687A8E8F9A}" destId="{63AD326D-B4DE-445B-BA9A-9072F5BEAF16}" srcOrd="1" destOrd="0" presId="urn:microsoft.com/office/officeart/2005/8/layout/hierarchy3"/>
    <dgm:cxn modelId="{0D5315C8-D4FC-4AFF-B61A-944BE34A10BC}" type="presParOf" srcId="{63AD326D-B4DE-445B-BA9A-9072F5BEAF16}" destId="{AFAD870A-3BAD-4F8A-AC8D-9B950831B1CD}" srcOrd="0" destOrd="0" presId="urn:microsoft.com/office/officeart/2005/8/layout/hierarchy3"/>
    <dgm:cxn modelId="{289FECE6-08D1-4EB6-AE66-F012A369A6A8}" type="presParOf" srcId="{63AD326D-B4DE-445B-BA9A-9072F5BEAF16}" destId="{C16B8A51-2BA5-4938-BFE5-7CE5FF69909C}" srcOrd="1" destOrd="0" presId="urn:microsoft.com/office/officeart/2005/8/layout/hierarchy3"/>
    <dgm:cxn modelId="{53B2F110-164F-4223-9540-4D45AACB4AC8}" type="presParOf" srcId="{63AD326D-B4DE-445B-BA9A-9072F5BEAF16}" destId="{983130D2-84A3-411F-80A2-E4A8F4D60FA9}" srcOrd="2" destOrd="0" presId="urn:microsoft.com/office/officeart/2005/8/layout/hierarchy3"/>
    <dgm:cxn modelId="{D4F2CCE5-416B-40EE-BE85-AD71BFFF0017}" type="presParOf" srcId="{63AD326D-B4DE-445B-BA9A-9072F5BEAF16}" destId="{984C579F-F530-475E-8854-0F943B5E6D75}" srcOrd="3" destOrd="0" presId="urn:microsoft.com/office/officeart/2005/8/layout/hierarchy3"/>
    <dgm:cxn modelId="{B5AE11C9-39F5-473E-81C9-6266B203A92A}" type="presParOf" srcId="{63AD326D-B4DE-445B-BA9A-9072F5BEAF16}" destId="{CE7F34F1-6C69-48F4-B35E-8CA0B912195B}" srcOrd="4" destOrd="0" presId="urn:microsoft.com/office/officeart/2005/8/layout/hierarchy3"/>
    <dgm:cxn modelId="{E16B5128-E7C0-42C9-A3FA-ABF378CB69AA}" type="presParOf" srcId="{63AD326D-B4DE-445B-BA9A-9072F5BEAF16}" destId="{AA2B423F-1251-4D9D-B7EB-C60AA8CDED5C}" srcOrd="5" destOrd="0" presId="urn:microsoft.com/office/officeart/2005/8/layout/hierarchy3"/>
    <dgm:cxn modelId="{44A9CF26-266E-400E-BD89-07A8140E5FFD}" type="presParOf" srcId="{2AF84B6B-72C7-4EF3-96D3-30222886C095}" destId="{0A19CC81-E896-4687-909D-B50D45C05AAF}" srcOrd="1" destOrd="0" presId="urn:microsoft.com/office/officeart/2005/8/layout/hierarchy3"/>
    <dgm:cxn modelId="{4C683E4A-D19D-407B-BC45-3CE66C727ADF}" type="presParOf" srcId="{0A19CC81-E896-4687-909D-B50D45C05AAF}" destId="{6AA1F9E8-EBCE-40F5-A4FE-BBE516D3A55B}" srcOrd="0" destOrd="0" presId="urn:microsoft.com/office/officeart/2005/8/layout/hierarchy3"/>
    <dgm:cxn modelId="{03BA47D6-4663-465C-A123-39C61BE27CA5}" type="presParOf" srcId="{6AA1F9E8-EBCE-40F5-A4FE-BBE516D3A55B}" destId="{38026838-54A1-4084-AB73-8E11FC4991BE}" srcOrd="0" destOrd="0" presId="urn:microsoft.com/office/officeart/2005/8/layout/hierarchy3"/>
    <dgm:cxn modelId="{CF349369-9814-408A-80FC-F337F526A370}" type="presParOf" srcId="{6AA1F9E8-EBCE-40F5-A4FE-BBE516D3A55B}" destId="{5CD30BC4-68A9-4511-B5D5-482D7E480458}" srcOrd="1" destOrd="0" presId="urn:microsoft.com/office/officeart/2005/8/layout/hierarchy3"/>
    <dgm:cxn modelId="{54C62E32-FDB6-48C0-9F3E-8B955F560E69}" type="presParOf" srcId="{0A19CC81-E896-4687-909D-B50D45C05AAF}" destId="{E7E5AC2C-3E4C-404F-960E-1D638C6EC6B8}" srcOrd="1" destOrd="0" presId="urn:microsoft.com/office/officeart/2005/8/layout/hierarchy3"/>
    <dgm:cxn modelId="{19776AAF-392B-4773-97D0-39473B66F0F3}" type="presParOf" srcId="{E7E5AC2C-3E4C-404F-960E-1D638C6EC6B8}" destId="{1A934ED4-834F-40A9-A4BF-06F8C358E26A}" srcOrd="0" destOrd="0" presId="urn:microsoft.com/office/officeart/2005/8/layout/hierarchy3"/>
    <dgm:cxn modelId="{9C269EDE-930D-47AE-BA9D-C6307C37FA06}" type="presParOf" srcId="{E7E5AC2C-3E4C-404F-960E-1D638C6EC6B8}" destId="{E0ED74A8-7394-41D8-AA5C-EE63965FC2CB}" srcOrd="1" destOrd="0" presId="urn:microsoft.com/office/officeart/2005/8/layout/hierarchy3"/>
    <dgm:cxn modelId="{3092F4BD-EB20-47E1-8548-DAB39EC831A6}" type="presParOf" srcId="{E7E5AC2C-3E4C-404F-960E-1D638C6EC6B8}" destId="{D2F13845-27A4-4DED-BC6A-6967A45E0509}" srcOrd="2" destOrd="0" presId="urn:microsoft.com/office/officeart/2005/8/layout/hierarchy3"/>
    <dgm:cxn modelId="{B0141190-0E11-4445-A18E-B259FFA33D57}" type="presParOf" srcId="{E7E5AC2C-3E4C-404F-960E-1D638C6EC6B8}" destId="{3A3D1C27-412D-432C-B8E0-4529F467638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3B4D5-87EC-48CC-83EC-BE9AB7F361AF}">
      <dsp:nvSpPr>
        <dsp:cNvPr id="0" name=""/>
        <dsp:cNvSpPr/>
      </dsp:nvSpPr>
      <dsp:spPr>
        <a:xfrm>
          <a:off x="-5421964" y="-830229"/>
          <a:ext cx="6455978" cy="6455978"/>
        </a:xfrm>
        <a:prstGeom prst="blockArc">
          <a:avLst>
            <a:gd name="adj1" fmla="val 18900000"/>
            <a:gd name="adj2" fmla="val 2700000"/>
            <a:gd name="adj3" fmla="val 33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C4EF6-8D60-4DD5-93CA-DCD1DB29B5CD}">
      <dsp:nvSpPr>
        <dsp:cNvPr id="0" name=""/>
        <dsp:cNvSpPr/>
      </dsp:nvSpPr>
      <dsp:spPr>
        <a:xfrm>
          <a:off x="541331" y="368679"/>
          <a:ext cx="8027928" cy="7377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58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Better health management at home due to improved communication for the patient, relatives and carers involved at discharge </a:t>
          </a:r>
          <a:endParaRPr lang="en-GB" sz="1900" kern="1200" dirty="0"/>
        </a:p>
      </dsp:txBody>
      <dsp:txXfrm>
        <a:off x="541331" y="368679"/>
        <a:ext cx="8027928" cy="737742"/>
      </dsp:txXfrm>
    </dsp:sp>
    <dsp:sp modelId="{49CB054C-58FA-4AF3-A5B0-B157DF497903}">
      <dsp:nvSpPr>
        <dsp:cNvPr id="0" name=""/>
        <dsp:cNvSpPr/>
      </dsp:nvSpPr>
      <dsp:spPr>
        <a:xfrm>
          <a:off x="80242" y="276461"/>
          <a:ext cx="922178" cy="922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D09BA-9227-416D-BA59-34692E1A6C3C}">
      <dsp:nvSpPr>
        <dsp:cNvPr id="0" name=""/>
        <dsp:cNvSpPr/>
      </dsp:nvSpPr>
      <dsp:spPr>
        <a:xfrm>
          <a:off x="964296" y="1475485"/>
          <a:ext cx="7604963" cy="7377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58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To empower patients to engage more confidently in their own care by increasing their understanding of their next care steps on discharge. </a:t>
          </a:r>
        </a:p>
      </dsp:txBody>
      <dsp:txXfrm>
        <a:off x="964296" y="1475485"/>
        <a:ext cx="7604963" cy="737742"/>
      </dsp:txXfrm>
    </dsp:sp>
    <dsp:sp modelId="{FBFC36B4-2B6C-451C-9AE3-20685D3D1464}">
      <dsp:nvSpPr>
        <dsp:cNvPr id="0" name=""/>
        <dsp:cNvSpPr/>
      </dsp:nvSpPr>
      <dsp:spPr>
        <a:xfrm>
          <a:off x="503207" y="1383267"/>
          <a:ext cx="922178" cy="922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781DBB-918A-4B84-8AF2-F3F4BA06BA96}">
      <dsp:nvSpPr>
        <dsp:cNvPr id="0" name=""/>
        <dsp:cNvSpPr/>
      </dsp:nvSpPr>
      <dsp:spPr>
        <a:xfrm>
          <a:off x="964296" y="2582291"/>
          <a:ext cx="7604963" cy="7377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58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Reducing the chance of unplanned re-attendance and admittance to Hospital due to unclear discharge information</a:t>
          </a:r>
        </a:p>
      </dsp:txBody>
      <dsp:txXfrm>
        <a:off x="964296" y="2582291"/>
        <a:ext cx="7604963" cy="737742"/>
      </dsp:txXfrm>
    </dsp:sp>
    <dsp:sp modelId="{5351F08C-3060-4619-A6F8-FB19DBAEA174}">
      <dsp:nvSpPr>
        <dsp:cNvPr id="0" name=""/>
        <dsp:cNvSpPr/>
      </dsp:nvSpPr>
      <dsp:spPr>
        <a:xfrm>
          <a:off x="503207" y="2490073"/>
          <a:ext cx="922178" cy="922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693F4-7D24-4960-A6BD-612F2DC05ED6}">
      <dsp:nvSpPr>
        <dsp:cNvPr id="0" name=""/>
        <dsp:cNvSpPr/>
      </dsp:nvSpPr>
      <dsp:spPr>
        <a:xfrm>
          <a:off x="541331" y="3689097"/>
          <a:ext cx="8027928" cy="7377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5583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Using a collaborative innovation to improve working practices and person-centred outcomes across the ICS using quality improvement methodologies</a:t>
          </a:r>
        </a:p>
      </dsp:txBody>
      <dsp:txXfrm>
        <a:off x="541331" y="3689097"/>
        <a:ext cx="8027928" cy="737742"/>
      </dsp:txXfrm>
    </dsp:sp>
    <dsp:sp modelId="{45F94E49-8787-42D8-8DD2-134C67EECC5E}">
      <dsp:nvSpPr>
        <dsp:cNvPr id="0" name=""/>
        <dsp:cNvSpPr/>
      </dsp:nvSpPr>
      <dsp:spPr>
        <a:xfrm>
          <a:off x="80242" y="3596879"/>
          <a:ext cx="922178" cy="9221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0694DB-650C-4752-B792-07503DE4E610}">
      <dsp:nvSpPr>
        <dsp:cNvPr id="0" name=""/>
        <dsp:cNvSpPr/>
      </dsp:nvSpPr>
      <dsp:spPr>
        <a:xfrm>
          <a:off x="0" y="3701071"/>
          <a:ext cx="6220141" cy="80970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Calibri" panose="020F0502020204030204"/>
              <a:ea typeface="+mn-ea"/>
              <a:cs typeface="+mn-cs"/>
            </a:rPr>
            <a:t>WP 4 feasibility RCT: </a:t>
          </a:r>
          <a:r>
            <a:rPr lang="en-GB" sz="1500" kern="1200" dirty="0">
              <a:latin typeface="Calibri" panose="020F0502020204030204"/>
              <a:ea typeface="+mn-ea"/>
              <a:cs typeface="+mn-cs"/>
            </a:rPr>
            <a:t>Evaluating acceptability and feasibility of video discharge using </a:t>
          </a:r>
          <a:r>
            <a:rPr lang="en-GB" sz="1500" b="1" kern="1200" dirty="0">
              <a:latin typeface="Calibri" panose="020F0502020204030204"/>
              <a:ea typeface="+mn-ea"/>
              <a:cs typeface="+mn-cs"/>
            </a:rPr>
            <a:t>Patient Know Best (PKB) app.</a:t>
          </a:r>
          <a:endParaRPr lang="en-GB" sz="1500" kern="1200" dirty="0">
            <a:latin typeface="Calibri" panose="020F0502020204030204"/>
            <a:ea typeface="+mn-ea"/>
            <a:cs typeface="+mn-cs"/>
          </a:endParaRPr>
        </a:p>
      </dsp:txBody>
      <dsp:txXfrm>
        <a:off x="0" y="3701071"/>
        <a:ext cx="6220141" cy="809704"/>
      </dsp:txXfrm>
    </dsp:sp>
    <dsp:sp modelId="{8AE8EBDC-C08A-4F04-B72F-E1E548B04D75}">
      <dsp:nvSpPr>
        <dsp:cNvPr id="0" name=""/>
        <dsp:cNvSpPr/>
      </dsp:nvSpPr>
      <dsp:spPr>
        <a:xfrm rot="10800000">
          <a:off x="0" y="2467892"/>
          <a:ext cx="6220141" cy="1245324"/>
        </a:xfrm>
        <a:prstGeom prst="upArrowCallou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Calibri" panose="020F0502020204030204"/>
              <a:ea typeface="+mn-ea"/>
              <a:cs typeface="+mn-cs"/>
            </a:rPr>
            <a:t>WP 3 Survey: </a:t>
          </a:r>
          <a:r>
            <a:rPr lang="en-GB" sz="15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Exploring</a:t>
          </a:r>
          <a:r>
            <a:rPr lang="en-GB" sz="1500" b="1" kern="1200" dirty="0">
              <a:latin typeface="Calibri" panose="020F0502020204030204"/>
              <a:ea typeface="+mn-ea"/>
              <a:cs typeface="+mn-cs"/>
            </a:rPr>
            <a:t> </a:t>
          </a:r>
          <a:r>
            <a:rPr lang="en-GB" sz="1500" kern="1200" dirty="0">
              <a:latin typeface="Calibri" panose="020F0502020204030204"/>
              <a:ea typeface="+mn-ea"/>
              <a:cs typeface="+mn-cs"/>
            </a:rPr>
            <a:t>digital literacy and digital readiness</a:t>
          </a:r>
        </a:p>
      </dsp:txBody>
      <dsp:txXfrm rot="10800000">
        <a:off x="0" y="2467892"/>
        <a:ext cx="6220141" cy="809174"/>
      </dsp:txXfrm>
    </dsp:sp>
    <dsp:sp modelId="{748C9EE9-2FAF-41F7-8135-012A05764363}">
      <dsp:nvSpPr>
        <dsp:cNvPr id="0" name=""/>
        <dsp:cNvSpPr/>
      </dsp:nvSpPr>
      <dsp:spPr>
        <a:xfrm rot="10800000">
          <a:off x="0" y="1303928"/>
          <a:ext cx="6220141" cy="1245324"/>
        </a:xfrm>
        <a:prstGeom prst="upArrowCallou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Calibri" panose="020F0502020204030204"/>
              <a:ea typeface="+mn-ea"/>
              <a:cs typeface="+mn-cs"/>
            </a:rPr>
            <a:t>WP 2 Focus Groups</a:t>
          </a:r>
          <a:r>
            <a:rPr lang="en-GB" sz="1500" kern="1200" dirty="0">
              <a:latin typeface="Calibri" panose="020F0502020204030204"/>
              <a:ea typeface="+mn-ea"/>
              <a:cs typeface="+mn-cs"/>
            </a:rPr>
            <a:t>: Experience of current practice</a:t>
          </a:r>
        </a:p>
      </dsp:txBody>
      <dsp:txXfrm rot="10800000">
        <a:off x="0" y="1303928"/>
        <a:ext cx="6220141" cy="809174"/>
      </dsp:txXfrm>
    </dsp:sp>
    <dsp:sp modelId="{EF80A2B2-2367-4953-8EC2-4EE764FB3B1B}">
      <dsp:nvSpPr>
        <dsp:cNvPr id="0" name=""/>
        <dsp:cNvSpPr/>
      </dsp:nvSpPr>
      <dsp:spPr>
        <a:xfrm rot="10800000">
          <a:off x="0" y="144410"/>
          <a:ext cx="6220141" cy="1245324"/>
        </a:xfrm>
        <a:prstGeom prst="upArrowCallou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Calibri" panose="020F0502020204030204"/>
              <a:ea typeface="+mn-ea"/>
              <a:cs typeface="+mn-cs"/>
            </a:rPr>
            <a:t>WP 1: </a:t>
          </a:r>
          <a:r>
            <a:rPr lang="en-GB" sz="1500" kern="1200" dirty="0">
              <a:latin typeface="Calibri" panose="020F0502020204030204"/>
              <a:ea typeface="+mn-ea"/>
              <a:cs typeface="+mn-cs"/>
            </a:rPr>
            <a:t>Scoping clinical data and reviewing evidence</a:t>
          </a:r>
        </a:p>
      </dsp:txBody>
      <dsp:txXfrm rot="10800000">
        <a:off x="0" y="144410"/>
        <a:ext cx="6220141" cy="8091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C5B26-9A9A-4EE5-BBAE-E804D8B60869}">
      <dsp:nvSpPr>
        <dsp:cNvPr id="0" name=""/>
        <dsp:cNvSpPr/>
      </dsp:nvSpPr>
      <dsp:spPr>
        <a:xfrm>
          <a:off x="317064" y="1528"/>
          <a:ext cx="1414557" cy="70727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Intervention </a:t>
          </a:r>
        </a:p>
      </dsp:txBody>
      <dsp:txXfrm>
        <a:off x="337779" y="22243"/>
        <a:ext cx="1373127" cy="665848"/>
      </dsp:txXfrm>
    </dsp:sp>
    <dsp:sp modelId="{AFAD870A-3BAD-4F8A-AC8D-9B950831B1CD}">
      <dsp:nvSpPr>
        <dsp:cNvPr id="0" name=""/>
        <dsp:cNvSpPr/>
      </dsp:nvSpPr>
      <dsp:spPr>
        <a:xfrm>
          <a:off x="458519" y="708807"/>
          <a:ext cx="141455" cy="530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0459"/>
              </a:lnTo>
              <a:lnTo>
                <a:pt x="141455" y="5304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B8A51-2BA5-4938-BFE5-7CE5FF69909C}">
      <dsp:nvSpPr>
        <dsp:cNvPr id="0" name=""/>
        <dsp:cNvSpPr/>
      </dsp:nvSpPr>
      <dsp:spPr>
        <a:xfrm>
          <a:off x="599975" y="885627"/>
          <a:ext cx="1131646" cy="707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Cardiac patient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15 patients receiving video record-discharge uploaded to PKB</a:t>
          </a:r>
        </a:p>
      </dsp:txBody>
      <dsp:txXfrm>
        <a:off x="620690" y="906342"/>
        <a:ext cx="1090216" cy="665848"/>
      </dsp:txXfrm>
    </dsp:sp>
    <dsp:sp modelId="{983130D2-84A3-411F-80A2-E4A8F4D60FA9}">
      <dsp:nvSpPr>
        <dsp:cNvPr id="0" name=""/>
        <dsp:cNvSpPr/>
      </dsp:nvSpPr>
      <dsp:spPr>
        <a:xfrm>
          <a:off x="458519" y="708807"/>
          <a:ext cx="141455" cy="1414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4557"/>
              </a:lnTo>
              <a:lnTo>
                <a:pt x="141455" y="14145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C579F-F530-475E-8854-0F943B5E6D75}">
      <dsp:nvSpPr>
        <dsp:cNvPr id="0" name=""/>
        <dsp:cNvSpPr/>
      </dsp:nvSpPr>
      <dsp:spPr>
        <a:xfrm>
          <a:off x="599975" y="1769725"/>
          <a:ext cx="1131646" cy="707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450223"/>
              <a:satOff val="-10194"/>
              <a:lumOff val="24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Older Adult  patients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15 patients receiving video record-discharge uploaded to PKB</a:t>
          </a:r>
        </a:p>
      </dsp:txBody>
      <dsp:txXfrm>
        <a:off x="620690" y="1790440"/>
        <a:ext cx="1090216" cy="665848"/>
      </dsp:txXfrm>
    </dsp:sp>
    <dsp:sp modelId="{CE7F34F1-6C69-48F4-B35E-8CA0B912195B}">
      <dsp:nvSpPr>
        <dsp:cNvPr id="0" name=""/>
        <dsp:cNvSpPr/>
      </dsp:nvSpPr>
      <dsp:spPr>
        <a:xfrm>
          <a:off x="458519" y="708807"/>
          <a:ext cx="141455" cy="2298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8656"/>
              </a:lnTo>
              <a:lnTo>
                <a:pt x="141455" y="229865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B423F-1251-4D9D-B7EB-C60AA8CDED5C}">
      <dsp:nvSpPr>
        <dsp:cNvPr id="0" name=""/>
        <dsp:cNvSpPr/>
      </dsp:nvSpPr>
      <dsp:spPr>
        <a:xfrm>
          <a:off x="599975" y="2653824"/>
          <a:ext cx="1131646" cy="707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15 healthcare staff involved with video discharge</a:t>
          </a:r>
        </a:p>
      </dsp:txBody>
      <dsp:txXfrm>
        <a:off x="620690" y="2674539"/>
        <a:ext cx="1090216" cy="665848"/>
      </dsp:txXfrm>
    </dsp:sp>
    <dsp:sp modelId="{38026838-54A1-4084-AB73-8E11FC4991BE}">
      <dsp:nvSpPr>
        <dsp:cNvPr id="0" name=""/>
        <dsp:cNvSpPr/>
      </dsp:nvSpPr>
      <dsp:spPr>
        <a:xfrm>
          <a:off x="2085261" y="1528"/>
          <a:ext cx="1414557" cy="707278"/>
        </a:xfrm>
        <a:prstGeom prst="roundRect">
          <a:avLst>
            <a:gd name="adj" fmla="val 1000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Control </a:t>
          </a:r>
        </a:p>
      </dsp:txBody>
      <dsp:txXfrm>
        <a:off x="2105976" y="22243"/>
        <a:ext cx="1373127" cy="665848"/>
      </dsp:txXfrm>
    </dsp:sp>
    <dsp:sp modelId="{1A934ED4-834F-40A9-A4BF-06F8C358E26A}">
      <dsp:nvSpPr>
        <dsp:cNvPr id="0" name=""/>
        <dsp:cNvSpPr/>
      </dsp:nvSpPr>
      <dsp:spPr>
        <a:xfrm>
          <a:off x="2226716" y="708807"/>
          <a:ext cx="141455" cy="530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0459"/>
              </a:lnTo>
              <a:lnTo>
                <a:pt x="141455" y="5304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D74A8-7394-41D8-AA5C-EE63965FC2CB}">
      <dsp:nvSpPr>
        <dsp:cNvPr id="0" name=""/>
        <dsp:cNvSpPr/>
      </dsp:nvSpPr>
      <dsp:spPr>
        <a:xfrm>
          <a:off x="2368172" y="885627"/>
          <a:ext cx="1131646" cy="707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350668"/>
              <a:satOff val="-30583"/>
              <a:lumOff val="72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15 cardiac patients receiving usual care</a:t>
          </a:r>
        </a:p>
      </dsp:txBody>
      <dsp:txXfrm>
        <a:off x="2388887" y="906342"/>
        <a:ext cx="1090216" cy="665848"/>
      </dsp:txXfrm>
    </dsp:sp>
    <dsp:sp modelId="{D2F13845-27A4-4DED-BC6A-6967A45E0509}">
      <dsp:nvSpPr>
        <dsp:cNvPr id="0" name=""/>
        <dsp:cNvSpPr/>
      </dsp:nvSpPr>
      <dsp:spPr>
        <a:xfrm>
          <a:off x="2226716" y="708807"/>
          <a:ext cx="141455" cy="1414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4557"/>
              </a:lnTo>
              <a:lnTo>
                <a:pt x="141455" y="141455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D1C27-412D-432C-B8E0-4529F4676388}">
      <dsp:nvSpPr>
        <dsp:cNvPr id="0" name=""/>
        <dsp:cNvSpPr/>
      </dsp:nvSpPr>
      <dsp:spPr>
        <a:xfrm>
          <a:off x="2368172" y="1769725"/>
          <a:ext cx="1131646" cy="7072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15 Older Adult  patients receiving usual care</a:t>
          </a:r>
        </a:p>
      </dsp:txBody>
      <dsp:txXfrm>
        <a:off x="2388887" y="1790440"/>
        <a:ext cx="1090216" cy="665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9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9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r">
              <a:defRPr sz="1300"/>
            </a:lvl1pPr>
          </a:lstStyle>
          <a:p>
            <a:fld id="{4A2CD731-C9F1-4BFF-B86A-31626A0E2554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1" tIns="49521" rIns="99041" bIns="4952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9041" tIns="49521" rIns="99041" bIns="4952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6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6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r">
              <a:defRPr sz="1300"/>
            </a:lvl1pPr>
          </a:lstStyle>
          <a:p>
            <a:fld id="{9036AFBE-F1F1-43A9-BCC6-2E62D891AB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20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6AFBE-F1F1-43A9-BCC6-2E62D891AB0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517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36AFBE-F1F1-43A9-BCC6-2E62D891AB0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46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l">
              <a:lnSpc>
                <a:spcPct val="100000"/>
              </a:lnSpc>
              <a:defRPr sz="6000"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50619" y="6356355"/>
            <a:ext cx="874485" cy="365125"/>
          </a:xfrm>
        </p:spPr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l">
              <a:buNone/>
              <a:defRPr sz="2400" b="0" i="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9410" y="6356355"/>
            <a:ext cx="30861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57448" y="6356355"/>
            <a:ext cx="998195" cy="365125"/>
          </a:xfrm>
        </p:spPr>
        <p:txBody>
          <a:bodyPr/>
          <a:lstStyle/>
          <a:p>
            <a:fld id="{86F05CB3-8C01-4C1C-9A09-12C3928A561E}" type="datetime1">
              <a:rPr lang="en-GB" smtClean="0"/>
              <a:t>14/06/2024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88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B458B-BE9A-409C-987A-136EA64B3C8C}" type="datetime1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88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>
            <a:lvl1pPr>
              <a:defRPr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CD0A-6664-4BE9-BEFB-5B9FC8533850}" type="datetime1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178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841" y="1122363"/>
            <a:ext cx="7371159" cy="2387600"/>
          </a:xfr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841" y="3602038"/>
            <a:ext cx="7371159" cy="1655762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34498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4281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7526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0036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7949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0D11AFD2-379A-E343-808C-1E829097DF4D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3889773" y="982663"/>
            <a:ext cx="4560757" cy="489585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252352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448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b="0" i="0"/>
            </a:lvl1pPr>
            <a:lvl2pPr>
              <a:lnSpc>
                <a:spcPct val="100000"/>
              </a:lnSpc>
              <a:defRPr b="0" i="0"/>
            </a:lvl2pPr>
            <a:lvl3pPr>
              <a:lnSpc>
                <a:spcPct val="100000"/>
              </a:lnSpc>
              <a:defRPr b="0" i="0"/>
            </a:lvl3pPr>
            <a:lvl4pPr>
              <a:lnSpc>
                <a:spcPct val="100000"/>
              </a:lnSpc>
              <a:defRPr b="0" i="0"/>
            </a:lvl4pPr>
            <a:lvl5pPr>
              <a:lnSpc>
                <a:spcPct val="100000"/>
              </a:lnSpc>
              <a:defRPr b="0" i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96996-AC16-423D-AEEA-9BEA01FA1B0A}" type="datetime1">
              <a:rPr lang="en-GB" smtClean="0"/>
              <a:t>14/06/2024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32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94FDA-C2F5-46E1-9FD3-242A5AF72ECC}" type="datetime1">
              <a:rPr lang="en-GB" smtClean="0"/>
              <a:t>14/06/2024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2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9523"/>
            <a:ext cx="7886700" cy="756107"/>
          </a:xfrm>
        </p:spPr>
        <p:txBody>
          <a:bodyPr/>
          <a:lstStyle>
            <a:lvl1pPr>
              <a:defRPr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9FBC-CCDB-458F-9FF2-5A15AC77972D}" type="datetime1">
              <a:rPr lang="en-GB" smtClean="0"/>
              <a:t>14/06/2024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27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20538"/>
            <a:ext cx="7886700" cy="670155"/>
          </a:xfrm>
        </p:spPr>
        <p:txBody>
          <a:bodyPr/>
          <a:lstStyle>
            <a:lvl1pPr>
              <a:defRPr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90692"/>
            <a:ext cx="3868340" cy="814387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90687"/>
            <a:ext cx="3887391" cy="814388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4B3D2-88C0-446D-9992-D154B6336A48}" type="datetime1">
              <a:rPr lang="en-GB" smtClean="0"/>
              <a:t>14/06/2024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88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54A35-BE26-4B2D-AE62-D1966A259789}" type="datetime1">
              <a:rPr lang="en-GB" smtClean="0"/>
              <a:t>14/06/2024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45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EE7EA-202B-477A-BB17-ECFED2E24BFC}" type="datetime1">
              <a:rPr lang="en-GB" smtClean="0"/>
              <a:t>14/06/2024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71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34836"/>
            <a:ext cx="2949178" cy="922564"/>
          </a:xfrm>
        </p:spPr>
        <p:txBody>
          <a:bodyPr anchor="b"/>
          <a:lstStyle>
            <a:lvl1pPr>
              <a:defRPr sz="3200"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34838"/>
            <a:ext cx="4629150" cy="4726217"/>
          </a:xfrm>
        </p:spPr>
        <p:txBody>
          <a:bodyPr/>
          <a:lstStyle>
            <a:lvl1pPr>
              <a:defRPr sz="3200" b="0" i="0"/>
            </a:lvl1pPr>
            <a:lvl2pPr>
              <a:defRPr sz="2800" b="0" i="0"/>
            </a:lvl2pPr>
            <a:lvl3pPr>
              <a:defRPr sz="2400" b="0" i="0"/>
            </a:lvl3pPr>
            <a:lvl4pPr>
              <a:defRPr sz="2000" b="0" i="0"/>
            </a:lvl4pPr>
            <a:lvl5pPr>
              <a:defRPr sz="2000" b="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 b="0" i="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D4D4-BD5F-40C2-B594-408166D48662}" type="datetime1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 b="0" i="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 b="0" i="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 b="0" i="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BDE79-1D2E-4C99-ACDD-3934F08540DC}" type="datetime1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22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7431" y="6356355"/>
            <a:ext cx="18386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U Raleway" pitchFamily="2" charset="77"/>
              </a:defRPr>
            </a:lvl1pPr>
          </a:lstStyle>
          <a:p>
            <a:fld id="{B8F97BA7-099D-4BE9-BB68-6539423B816D}" type="datetime1">
              <a:rPr lang="en-GB" smtClean="0"/>
              <a:t>14/06/2024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U Raleway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U Raleway" pitchFamily="2" charset="77"/>
              </a:defRPr>
            </a:lvl1pPr>
          </a:lstStyle>
          <a:p>
            <a:fld id="{62EB5621-A25D-4A13-8CCD-BA9CB3FA636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433" y="2339246"/>
            <a:ext cx="7660918" cy="3656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4433" y="1242033"/>
            <a:ext cx="7660918" cy="962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60CBDC-4DCE-B347-9FE5-4CDD60467CB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16" y="175290"/>
            <a:ext cx="1341917" cy="88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1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003366"/>
          </a:solidFill>
          <a:latin typeface="ARU Raleway" pitchFamily="2" charset="77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3200" b="0" i="0" kern="1200">
          <a:solidFill>
            <a:srgbClr val="003366"/>
          </a:solidFill>
          <a:latin typeface="ARU Raleway" pitchFamily="2" charset="77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3000" b="0" i="0" kern="1200">
          <a:solidFill>
            <a:srgbClr val="003366"/>
          </a:solidFill>
          <a:latin typeface="ARU Raleway" pitchFamily="2" charset="77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600" b="0" i="0" kern="1200">
          <a:solidFill>
            <a:srgbClr val="003366"/>
          </a:solidFill>
          <a:latin typeface="ARU Raleway" pitchFamily="2" charset="77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200" b="0" i="0" kern="1200">
          <a:solidFill>
            <a:srgbClr val="003366"/>
          </a:solidFill>
          <a:latin typeface="ARU Raleway" pitchFamily="2" charset="77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03366"/>
          </a:solidFill>
          <a:latin typeface="ARU Raleway" pitchFamily="2" charset="77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3F8B12-918D-4C4D-9592-653697BEC04F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368363" y="5148251"/>
            <a:ext cx="1539063" cy="135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746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ARU Raisonne DemiBold" panose="020B0503040202040103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600" y="1122363"/>
            <a:ext cx="6858000" cy="2387600"/>
          </a:xfrm>
        </p:spPr>
        <p:txBody>
          <a:bodyPr>
            <a:normAutofit/>
          </a:bodyPr>
          <a:lstStyle/>
          <a:p>
            <a:pPr algn="ctr"/>
            <a:r>
              <a:rPr lang="en-GB" sz="3000" b="1" dirty="0">
                <a:solidFill>
                  <a:srgbClr val="003366"/>
                </a:solidFill>
              </a:rPr>
              <a:t>EPIIC Conference 2024</a:t>
            </a:r>
            <a:br>
              <a:rPr lang="en-GB" sz="4000" dirty="0">
                <a:solidFill>
                  <a:srgbClr val="003366"/>
                </a:solidFill>
              </a:rPr>
            </a:br>
            <a:br>
              <a:rPr lang="en-GB" sz="4000" dirty="0">
                <a:solidFill>
                  <a:srgbClr val="003366"/>
                </a:solidFill>
              </a:rPr>
            </a:br>
            <a:r>
              <a:rPr lang="en-GB" sz="4000" dirty="0">
                <a:solidFill>
                  <a:srgbClr val="003366"/>
                </a:solidFill>
              </a:rPr>
              <a:t>Information Sharing Project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4068617"/>
            <a:ext cx="7994650" cy="2149302"/>
          </a:xfrm>
        </p:spPr>
        <p:txBody>
          <a:bodyPr>
            <a:normAutofit/>
          </a:bodyPr>
          <a:lstStyle/>
          <a:p>
            <a:r>
              <a:rPr lang="en-GB" sz="1800" b="1" dirty="0">
                <a:latin typeface="Arial" panose="020B0604020202020204" pitchFamily="34" charset="0"/>
              </a:rPr>
              <a:t>Dr Naim Abdulmohdi,  </a:t>
            </a:r>
            <a:r>
              <a:rPr lang="en-GB" sz="1500" dirty="0">
                <a:latin typeface="Arial" panose="020B0604020202020204" pitchFamily="34" charset="0"/>
              </a:rPr>
              <a:t>Director of Quality Improvement Research. ARU. </a:t>
            </a:r>
          </a:p>
          <a:p>
            <a: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Dr Mary Edmonds, </a:t>
            </a:r>
            <a:r>
              <a:rPr lang="en-GB" sz="15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Deputy Dean for </a:t>
            </a:r>
            <a:r>
              <a:rPr lang="en-GB" sz="1500" dirty="0">
                <a:latin typeface="Arial" panose="020B0604020202020204" pitchFamily="34" charset="0"/>
                <a:ea typeface="Calibri" panose="020F0502020204030204" pitchFamily="34" charset="0"/>
              </a:rPr>
              <a:t>Practice Learning and Simulation, </a:t>
            </a:r>
            <a:r>
              <a:rPr lang="en-GB" sz="15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ARU </a:t>
            </a:r>
          </a:p>
          <a:p>
            <a:r>
              <a:rPr lang="en-GB" sz="1800" b="1" dirty="0">
                <a:latin typeface="Arial" panose="020B0604020202020204" pitchFamily="34" charset="0"/>
              </a:rPr>
              <a:t>Dr Sarah Crane, </a:t>
            </a:r>
            <a:r>
              <a:rPr lang="en-GB" sz="1500" dirty="0">
                <a:latin typeface="Arial" panose="020B0604020202020204" pitchFamily="34" charset="0"/>
              </a:rPr>
              <a:t>Associate Medical Director for development, </a:t>
            </a:r>
            <a:r>
              <a:rPr lang="en-GB" sz="1400" dirty="0">
                <a:latin typeface="Arial" panose="020B0604020202020204" pitchFamily="34" charset="0"/>
              </a:rPr>
              <a:t>Clinical Leadership &amp; Innovation Directorate, MSE ICB</a:t>
            </a:r>
            <a:endParaRPr lang="en-GB" sz="1200" dirty="0">
              <a:latin typeface="Arial" panose="020B0604020202020204" pitchFamily="34" charset="0"/>
            </a:endParaRPr>
          </a:p>
          <a:p>
            <a:endParaRPr lang="en-GB" sz="1500" dirty="0"/>
          </a:p>
        </p:txBody>
      </p:sp>
      <p:sp>
        <p:nvSpPr>
          <p:cNvPr id="4" name="Slide Number Placeholder 3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1</a:t>
            </a:fld>
            <a:endParaRPr lang="en-GB"/>
          </a:p>
        </p:txBody>
      </p:sp>
      <p:pic>
        <p:nvPicPr>
          <p:cNvPr id="1026" name="Picture 3" descr="Text&#10;&#10;Description automatically generated">
            <a:extLst>
              <a:ext uri="{FF2B5EF4-FFF2-40B4-BE49-F238E27FC236}">
                <a16:creationId xmlns:a16="http://schemas.microsoft.com/office/drawing/2014/main" id="{F70872EF-9C9F-2986-106F-EB4F207B1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256" y="276908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43A1FB-8F76-BC77-6B3A-387C766FFF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2353" y="6264970"/>
            <a:ext cx="1370630" cy="5797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A9CBBA-21D2-6804-0FB9-944EB58316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132" y="6153341"/>
            <a:ext cx="1720108" cy="6074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A7AEE7-7D6B-5EFA-D871-C66E1C209F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5100" y="6217919"/>
            <a:ext cx="1770310" cy="5428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1BDC4FC-854C-7E27-7828-120089A9E0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29256" y="6217919"/>
            <a:ext cx="2087669" cy="68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47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18"/>
    </mc:Choice>
    <mc:Fallback xmlns="">
      <p:transition spd="slow" advTm="891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C232D-DDE1-2670-87F1-49336C4A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WP4: Feasibility RCT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B0C53-670D-3B6B-F3E6-BCDA33899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433" y="2339246"/>
            <a:ext cx="4708660" cy="4114648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Exploring the feasibility of short-video recorded discharge using service user digital device.</a:t>
            </a:r>
          </a:p>
          <a:p>
            <a:endParaRPr lang="en-GB" dirty="0"/>
          </a:p>
          <a:p>
            <a:r>
              <a:rPr lang="en-GB" dirty="0"/>
              <a:t>Shared using Patient Knows Best</a:t>
            </a:r>
            <a:r>
              <a:rPr lang="en-GB" dirty="0">
                <a:solidFill>
                  <a:srgbClr val="FF0000"/>
                </a:solidFill>
              </a:rPr>
              <a:t> App</a:t>
            </a:r>
          </a:p>
          <a:p>
            <a:r>
              <a:rPr lang="en-GB" dirty="0"/>
              <a:t>Outcome measures </a:t>
            </a:r>
          </a:p>
          <a:p>
            <a:pPr lvl="1"/>
            <a:r>
              <a:rPr lang="en-GB" dirty="0"/>
              <a:t>Service users and staff acceptability and satisfaction </a:t>
            </a:r>
          </a:p>
          <a:p>
            <a:pPr lvl="1"/>
            <a:r>
              <a:rPr lang="en-GB" dirty="0"/>
              <a:t>Feasibility of intervention</a:t>
            </a:r>
          </a:p>
          <a:p>
            <a:pPr lvl="1"/>
            <a:r>
              <a:rPr lang="en-GB" dirty="0"/>
              <a:t>Service user’s confidence on Care Transition.</a:t>
            </a:r>
          </a:p>
          <a:p>
            <a:r>
              <a:rPr lang="en-GB" dirty="0"/>
              <a:t>60 Cardiology, cardiothoracic patient and elderly patients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Waiting NHS REC ethical approval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BED8D-19E5-8C77-4CDC-84444CA58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67962C3-A720-A82F-F188-2E32553561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3350937"/>
              </p:ext>
            </p:extLst>
          </p:nvPr>
        </p:nvGraphicFramePr>
        <p:xfrm>
          <a:off x="5327117" y="2595716"/>
          <a:ext cx="3816883" cy="3362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3" descr="Text&#10;&#10;Description automatically generated">
            <a:extLst>
              <a:ext uri="{FF2B5EF4-FFF2-40B4-BE49-F238E27FC236}">
                <a16:creationId xmlns:a16="http://schemas.microsoft.com/office/drawing/2014/main" id="{80E53A1C-0D68-5904-A196-0E448768F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18" y="464161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50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B039-6294-A961-5304-0884928CA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66272-3F88-60F8-AC6E-9606A84D5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39246"/>
            <a:ext cx="7905751" cy="3656106"/>
          </a:xfrm>
        </p:spPr>
        <p:txBody>
          <a:bodyPr>
            <a:normAutofit/>
          </a:bodyPr>
          <a:lstStyle/>
          <a:p>
            <a:r>
              <a:rPr lang="en-GB" sz="2400" dirty="0"/>
              <a:t>Fully complete recruitment of WP2-3 and start the analysis.</a:t>
            </a:r>
          </a:p>
          <a:p>
            <a:r>
              <a:rPr lang="en-GB" sz="2400" dirty="0"/>
              <a:t>Start recruiting for the feasibility study planned for June </a:t>
            </a:r>
          </a:p>
          <a:p>
            <a:r>
              <a:rPr lang="en-GB" sz="2400" dirty="0"/>
              <a:t>Support with the completion of the evaluation of the programme including demonstrating our positive collaborative working </a:t>
            </a:r>
          </a:p>
          <a:p>
            <a:r>
              <a:rPr lang="en-GB" sz="2400" dirty="0"/>
              <a:t>Consider the sustainability of this project moving forward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0D02E-4F17-1AF2-C6D1-D86AB576C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11</a:t>
            </a:fld>
            <a:endParaRPr lang="en-GB"/>
          </a:p>
        </p:txBody>
      </p:sp>
      <p:pic>
        <p:nvPicPr>
          <p:cNvPr id="5" name="Picture 3" descr="Text&#10;&#10;Description automatically generated">
            <a:extLst>
              <a:ext uri="{FF2B5EF4-FFF2-40B4-BE49-F238E27FC236}">
                <a16:creationId xmlns:a16="http://schemas.microsoft.com/office/drawing/2014/main" id="{1B2F3CA3-24E0-5315-F56E-CFFFE1B0E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18" y="464161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099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B46E03-9CBE-909B-6B46-CA4CB1385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990600"/>
            <a:ext cx="4876800" cy="4876800"/>
          </a:xfrm>
          <a:prstGeom prst="rect">
            <a:avLst/>
          </a:prstGeom>
        </p:spPr>
      </p:pic>
      <p:pic>
        <p:nvPicPr>
          <p:cNvPr id="5" name="Picture 3" descr="Text&#10;&#10;Description automatically generated">
            <a:extLst>
              <a:ext uri="{FF2B5EF4-FFF2-40B4-BE49-F238E27FC236}">
                <a16:creationId xmlns:a16="http://schemas.microsoft.com/office/drawing/2014/main" id="{C868CFC1-03C4-3C70-4D2F-1856D67AE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83" y="5867400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2069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1274C-73AA-A67A-2BD1-C92D517F6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432" y="1078896"/>
            <a:ext cx="7660918" cy="962281"/>
          </a:xfrm>
        </p:spPr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93B3B-3E1D-00E6-6130-A5C6612A1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433" y="2041177"/>
            <a:ext cx="7660917" cy="3954175"/>
          </a:xfrm>
        </p:spPr>
        <p:txBody>
          <a:bodyPr>
            <a:normAutofit fontScale="85000" lnSpcReduction="10000"/>
          </a:bodyPr>
          <a:lstStyle/>
          <a:p>
            <a:r>
              <a:rPr lang="en-GB" sz="2000" dirty="0"/>
              <a:t>One in five patients experiences adverse events during the transition from hospital to home, leading to an increase in avoidable emergency readmission.</a:t>
            </a:r>
          </a:p>
          <a:p>
            <a:endParaRPr lang="en-GB" sz="2000" dirty="0"/>
          </a:p>
          <a:p>
            <a:r>
              <a:rPr lang="en-GB" sz="2000" dirty="0"/>
              <a:t>The clarity and adequacy of the information shared during this transition verbally and via discharge summaries are key challenges.</a:t>
            </a:r>
          </a:p>
          <a:p>
            <a:endParaRPr lang="en-GB" sz="2000" dirty="0"/>
          </a:p>
          <a:p>
            <a:r>
              <a:rPr lang="en-GB" sz="2000" dirty="0"/>
              <a:t>Exploring the experiences of those involved, including patients/relatives, hospital and community staff, will help address the issues above and enhance the quality of care.</a:t>
            </a:r>
          </a:p>
          <a:p>
            <a:endParaRPr lang="en-GB" sz="2000" dirty="0"/>
          </a:p>
          <a:p>
            <a:r>
              <a:rPr lang="en-GB" sz="2000" dirty="0"/>
              <a:t>Leveraging information and communication technologies, such as mobile applications, presents an opportunity to enhance the transition of care and information sharing.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EFF363-2D36-1F6F-1495-D49CA67BA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2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6E0AA4-30F4-1C6D-47CE-81202F7E7FED}"/>
              </a:ext>
            </a:extLst>
          </p:cNvPr>
          <p:cNvSpPr txBox="1"/>
          <p:nvPr/>
        </p:nvSpPr>
        <p:spPr>
          <a:xfrm>
            <a:off x="854433" y="6230507"/>
            <a:ext cx="77728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3366"/>
                </a:solidFill>
                <a:latin typeface="ARU Raleway" pitchFamily="2" charset="77"/>
                <a:cs typeface="Arial" panose="020B0604020202020204" pitchFamily="34" charset="0"/>
              </a:rPr>
              <a:t>(Le </a:t>
            </a:r>
            <a:r>
              <a:rPr lang="en-GB" sz="1400" dirty="0" err="1">
                <a:solidFill>
                  <a:srgbClr val="003366"/>
                </a:solidFill>
                <a:latin typeface="ARU Raleway" pitchFamily="2" charset="77"/>
                <a:cs typeface="Arial" panose="020B0604020202020204" pitchFamily="34" charset="0"/>
              </a:rPr>
              <a:t>Berre</a:t>
            </a:r>
            <a:r>
              <a:rPr lang="en-GB" sz="1400" dirty="0">
                <a:solidFill>
                  <a:srgbClr val="003366"/>
                </a:solidFill>
                <a:latin typeface="ARU Raleway" pitchFamily="2" charset="77"/>
                <a:cs typeface="Arial" panose="020B0604020202020204" pitchFamily="34" charset="0"/>
              </a:rPr>
              <a:t> et al, 2017; Kapoor et al, 2019; Markiewicz et al, 2020; Hoek et al, 2021; Baxter et al, 2022) </a:t>
            </a:r>
          </a:p>
        </p:txBody>
      </p:sp>
      <p:pic>
        <p:nvPicPr>
          <p:cNvPr id="5" name="Picture 3" descr="Text&#10;&#10;Description automatically generated">
            <a:extLst>
              <a:ext uri="{FF2B5EF4-FFF2-40B4-BE49-F238E27FC236}">
                <a16:creationId xmlns:a16="http://schemas.microsoft.com/office/drawing/2014/main" id="{4DE6B678-1E97-C2FC-CCCC-D80BDB959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18" y="464161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877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297,800+ Workplace Collaboration Stock Illustrations, Royalty-Free Vector  Graphics &amp; Clip Art - iStock | Modern workplace collaboration, Workplace  collaboration online, Workplace collaboration technology">
            <a:extLst>
              <a:ext uri="{FF2B5EF4-FFF2-40B4-BE49-F238E27FC236}">
                <a16:creationId xmlns:a16="http://schemas.microsoft.com/office/drawing/2014/main" id="{6A4D3837-7CA4-6E71-5CB8-C3774B2DE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051" y="505284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5A72E7-FC8C-A318-9E80-CB58AA228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541" y="1071332"/>
            <a:ext cx="7660918" cy="962281"/>
          </a:xfrm>
        </p:spPr>
        <p:txBody>
          <a:bodyPr>
            <a:normAutofit/>
          </a:bodyPr>
          <a:lstStyle/>
          <a:p>
            <a:r>
              <a:rPr lang="en-GB" sz="3300" dirty="0"/>
              <a:t>Background &amp; purpose of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66D33-52C8-18EC-F333-AF10B0F7F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1273"/>
            <a:ext cx="6639829" cy="4508654"/>
          </a:xfrm>
        </p:spPr>
        <p:txBody>
          <a:bodyPr>
            <a:normAutofit fontScale="92500" lnSpcReduction="20000"/>
          </a:bodyPr>
          <a:lstStyle/>
          <a:p>
            <a:r>
              <a:rPr lang="en-GB" sz="2100" dirty="0"/>
              <a:t>The purpose of the project is to explore the use of technology to enhance information sharing and hospital discharge across Mid &amp; South Essex Foundation NHS Trust: a collaborative project with ARU and MSE ICS. </a:t>
            </a:r>
          </a:p>
          <a:p>
            <a:endParaRPr lang="en-GB" sz="2100" dirty="0"/>
          </a:p>
          <a:p>
            <a:r>
              <a:rPr lang="en-GB" sz="2100" dirty="0"/>
              <a:t>ARU &amp; MSE ICS have engaged with a wide range of key stakeholders and departments to support the development of the project, including but not limited to, MSEFT, Community Collaborative, Digital Teams &amp; Clinical Leads from across the Mid &amp; South Essex system.</a:t>
            </a:r>
          </a:p>
          <a:p>
            <a:endParaRPr lang="en-GB" sz="2100" dirty="0"/>
          </a:p>
          <a:p>
            <a:r>
              <a:rPr lang="en-GB" sz="2100" dirty="0"/>
              <a:t>This innovative concept would not have been possible without collaboration and positive engagement from our contributors and their commitment to deliver the project to benefit our patients 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75199-7FD8-FE90-9578-03FFC185D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3" descr="Text&#10;&#10;Description automatically generated">
            <a:extLst>
              <a:ext uri="{FF2B5EF4-FFF2-40B4-BE49-F238E27FC236}">
                <a16:creationId xmlns:a16="http://schemas.microsoft.com/office/drawing/2014/main" id="{B5EAA2E2-6EED-5DBB-8750-7FAF32AF5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919" y="505204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255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A3E74-9C84-0F68-4B36-3473C3082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432" y="1079693"/>
            <a:ext cx="7660918" cy="962281"/>
          </a:xfrm>
        </p:spPr>
        <p:txBody>
          <a:bodyPr/>
          <a:lstStyle/>
          <a:p>
            <a:r>
              <a:rPr lang="en-GB" dirty="0"/>
              <a:t>Aims of the project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DDDA0-46BA-ADFB-5916-E0845D8C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A5D8858-2950-3F1B-C5F6-0BD8F41B8F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0654120"/>
              </p:ext>
            </p:extLst>
          </p:nvPr>
        </p:nvGraphicFramePr>
        <p:xfrm>
          <a:off x="254000" y="1743397"/>
          <a:ext cx="8636000" cy="4795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3" descr="Text&#10;&#10;Description automatically generated">
            <a:extLst>
              <a:ext uri="{FF2B5EF4-FFF2-40B4-BE49-F238E27FC236}">
                <a16:creationId xmlns:a16="http://schemas.microsoft.com/office/drawing/2014/main" id="{14C4DD58-E0CD-0854-1ED2-C29B09894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595" y="136520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79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6A124-AEC9-4E34-B9DF-C38FDC900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432" y="890076"/>
            <a:ext cx="7660918" cy="962281"/>
          </a:xfrm>
        </p:spPr>
        <p:txBody>
          <a:bodyPr/>
          <a:lstStyle/>
          <a:p>
            <a:pPr algn="ctr"/>
            <a:r>
              <a:rPr lang="en-GB" dirty="0"/>
              <a:t>Project stages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20E18-D30A-432E-AE54-968A51BB6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93B805B-A828-EF18-8402-FA409F2F6D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4536016"/>
              </p:ext>
            </p:extLst>
          </p:nvPr>
        </p:nvGraphicFramePr>
        <p:xfrm>
          <a:off x="1574820" y="1668019"/>
          <a:ext cx="6220141" cy="4512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3" descr="Text&#10;&#10;Description automatically generated">
            <a:extLst>
              <a:ext uri="{FF2B5EF4-FFF2-40B4-BE49-F238E27FC236}">
                <a16:creationId xmlns:a16="http://schemas.microsoft.com/office/drawing/2014/main" id="{064A1F98-D04A-A611-5129-C90248951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18" y="464161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04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80"/>
    </mc:Choice>
    <mc:Fallback xmlns="">
      <p:transition spd="slow" advTm="251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82DEE-64F8-2CCC-926B-375FC2FE2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541" y="1030289"/>
            <a:ext cx="7660918" cy="962281"/>
          </a:xfrm>
        </p:spPr>
        <p:txBody>
          <a:bodyPr>
            <a:normAutofit/>
          </a:bodyPr>
          <a:lstStyle/>
          <a:p>
            <a:r>
              <a:rPr lang="en-GB" sz="3300" dirty="0"/>
              <a:t>WP 1a: Scoping practice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03A27-E0AA-8ECC-4623-760D6933C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433" y="2017579"/>
            <a:ext cx="7660918" cy="3977773"/>
          </a:xfrm>
        </p:spPr>
        <p:txBody>
          <a:bodyPr>
            <a:normAutofit fontScale="62500" lnSpcReduction="20000"/>
          </a:bodyPr>
          <a:lstStyle/>
          <a:p>
            <a:pPr marL="342911" indent="-457200"/>
            <a:r>
              <a:rPr lang="en-GB" dirty="0"/>
              <a:t>Current technology used </a:t>
            </a:r>
          </a:p>
          <a:p>
            <a:pPr marL="800100" lvl="1" indent="-457200"/>
            <a:r>
              <a:rPr lang="en-GB" dirty="0" err="1"/>
              <a:t>SystemOne</a:t>
            </a:r>
            <a:r>
              <a:rPr lang="en-GB" dirty="0"/>
              <a:t> (S1)/Primary Care TPP</a:t>
            </a:r>
          </a:p>
          <a:p>
            <a:pPr marL="1257288" lvl="2" indent="-457200"/>
            <a:r>
              <a:rPr lang="en-GB" dirty="0"/>
              <a:t>Accessible by community teams, GPs and patients.</a:t>
            </a:r>
          </a:p>
          <a:p>
            <a:pPr marL="1714477" lvl="3" indent="-457200"/>
            <a:r>
              <a:rPr lang="en-GB" dirty="0"/>
              <a:t>Not used by MSEFT hospital staff</a:t>
            </a:r>
          </a:p>
          <a:p>
            <a:pPr marL="1714477" lvl="3" indent="-457200"/>
            <a:r>
              <a:rPr lang="en-GB" dirty="0"/>
              <a:t>Not well integrated with the secondary care systems</a:t>
            </a:r>
          </a:p>
          <a:p>
            <a:pPr marL="1714477" lvl="3" indent="-457200"/>
            <a:endParaRPr lang="en-GB" dirty="0"/>
          </a:p>
          <a:p>
            <a:pPr marL="800100" lvl="1" indent="-457200"/>
            <a:r>
              <a:rPr lang="en-GB" dirty="0"/>
              <a:t>Patient knows Best App (PKB)</a:t>
            </a:r>
          </a:p>
          <a:p>
            <a:pPr marL="1257288" lvl="2" indent="-457200"/>
            <a:r>
              <a:rPr lang="en-GB" dirty="0"/>
              <a:t>Sharing information with patients to enhance patient experience</a:t>
            </a:r>
          </a:p>
          <a:p>
            <a:pPr marL="1257288" lvl="2" indent="-457200"/>
            <a:r>
              <a:rPr lang="en-GB" dirty="0"/>
              <a:t>Two-way communication functionality with hospital staff and patients.</a:t>
            </a:r>
          </a:p>
          <a:p>
            <a:pPr marL="1257288" lvl="2" indent="-457200"/>
            <a:r>
              <a:rPr lang="en-GB" dirty="0"/>
              <a:t>Limited functionality of sharing information between secondary and primary care healthcare professionals.</a:t>
            </a:r>
          </a:p>
          <a:p>
            <a:pPr marL="1257288" lvl="2" indent="-457200"/>
            <a:r>
              <a:rPr lang="en-GB" dirty="0"/>
              <a:t>In its early days of deployment </a:t>
            </a:r>
          </a:p>
          <a:p>
            <a:pPr marL="1257288" lvl="2" indent="-457200"/>
            <a:r>
              <a:rPr lang="en-GB" dirty="0"/>
              <a:t>Not fully integrated </a:t>
            </a:r>
          </a:p>
          <a:p>
            <a:pPr marL="800100" lvl="1" indent="-457200"/>
            <a:endParaRPr lang="en-GB" dirty="0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D7CEDCDC-BC40-60AB-0082-B10DE80FD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18" y="464161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31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35DE-E358-BAA7-0200-A130A4F0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WP 1a: Literature review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DF589-BC01-18CF-D3AB-B2457B96D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3445" y="2339246"/>
            <a:ext cx="3441906" cy="3318235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Experience of using technology</a:t>
            </a:r>
          </a:p>
          <a:p>
            <a:r>
              <a:rPr lang="en-GB" dirty="0"/>
              <a:t>User satisfaction</a:t>
            </a:r>
          </a:p>
          <a:p>
            <a:r>
              <a:rPr lang="en-GB" dirty="0"/>
              <a:t>Emergency readmission </a:t>
            </a:r>
          </a:p>
          <a:p>
            <a:r>
              <a:rPr lang="en-GB" dirty="0"/>
              <a:t>Medication adherence </a:t>
            </a:r>
          </a:p>
          <a:p>
            <a:r>
              <a:rPr lang="en-GB" dirty="0"/>
              <a:t>Rehabilitation </a:t>
            </a:r>
          </a:p>
          <a:p>
            <a:r>
              <a:rPr lang="en-GB" dirty="0"/>
              <a:t>QoL</a:t>
            </a:r>
          </a:p>
          <a:p>
            <a:r>
              <a:rPr lang="en-GB" dirty="0"/>
              <a:t>Clinical outcomes: pain, dyspnoea scales, disability index,.. etc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D56244-49CA-D7BC-0AA4-1B12F93FC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5621-A25D-4A13-8CCD-BA9CB3FA6369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16FED0-329A-02EE-3E10-6937F1FD6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03048"/>
              </p:ext>
            </p:extLst>
          </p:nvPr>
        </p:nvGraphicFramePr>
        <p:xfrm>
          <a:off x="854433" y="2339248"/>
          <a:ext cx="3971239" cy="3183322"/>
        </p:xfrm>
        <a:graphic>
          <a:graphicData uri="http://schemas.openxmlformats.org/drawingml/2006/table">
            <a:tbl>
              <a:tblPr firstRow="1" firstCol="1" bandRow="1"/>
              <a:tblGrid>
                <a:gridCol w="2183735">
                  <a:extLst>
                    <a:ext uri="{9D8B030D-6E8A-4147-A177-3AD203B41FA5}">
                      <a16:colId xmlns:a16="http://schemas.microsoft.com/office/drawing/2014/main" val="2275332695"/>
                    </a:ext>
                  </a:extLst>
                </a:gridCol>
                <a:gridCol w="1787504">
                  <a:extLst>
                    <a:ext uri="{9D8B030D-6E8A-4147-A177-3AD203B41FA5}">
                      <a16:colId xmlns:a16="http://schemas.microsoft.com/office/drawing/2014/main" val="1359146202"/>
                    </a:ext>
                  </a:extLst>
                </a:gridCol>
              </a:tblGrid>
              <a:tr h="827468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0" u="none" strike="noStrike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Technology </a:t>
                      </a:r>
                      <a:endParaRPr lang="en-US" sz="15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studies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53214"/>
                  </a:ext>
                </a:extLst>
              </a:tr>
              <a:tr h="3012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Telephone calls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081796"/>
                  </a:ext>
                </a:extLst>
              </a:tr>
              <a:tr h="3012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Apps</a:t>
                      </a:r>
                      <a:endParaRPr lang="en-US" sz="15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0274467"/>
                  </a:ext>
                </a:extLst>
              </a:tr>
              <a:tr h="313130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Tablet mobile device 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383801"/>
                  </a:ext>
                </a:extLst>
              </a:tr>
              <a:tr h="3012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Websites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9561394"/>
                  </a:ext>
                </a:extLst>
              </a:tr>
              <a:tr h="5364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Telemedicine/nursing/health care</a:t>
                      </a:r>
                      <a:endParaRPr lang="en-US" sz="15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9850873"/>
                  </a:ext>
                </a:extLst>
              </a:tr>
              <a:tr h="3012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Text messages 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9966607"/>
                  </a:ext>
                </a:extLst>
              </a:tr>
              <a:tr h="301254"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Videos</a:t>
                      </a:r>
                      <a:endParaRPr lang="en-US" sz="15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U Raleway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5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U Raleway" panose="00000500000000000000" pitchFamily="2" charset="0"/>
                      </a:endParaRPr>
                    </a:p>
                  </a:txBody>
                  <a:tcPr marL="77577" marR="77577" marT="10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254636"/>
                  </a:ext>
                </a:extLst>
              </a:tr>
            </a:tbl>
          </a:graphicData>
        </a:graphic>
      </p:graphicFrame>
      <p:pic>
        <p:nvPicPr>
          <p:cNvPr id="5" name="Picture 3" descr="Text&#10;&#10;Description automatically generated">
            <a:extLst>
              <a:ext uri="{FF2B5EF4-FFF2-40B4-BE49-F238E27FC236}">
                <a16:creationId xmlns:a16="http://schemas.microsoft.com/office/drawing/2014/main" id="{F35B5434-1469-4B29-2D89-0E284781D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18" y="464161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821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45323-BAEB-2974-CB6A-FDED4A85D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300" dirty="0"/>
              <a:t>WP 2: Focus Groups</a:t>
            </a:r>
            <a:br>
              <a:rPr lang="en-GB" sz="2250" dirty="0"/>
            </a:br>
            <a:endParaRPr lang="en-GB" sz="225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9B2F40-B97D-9CC9-CA25-758B33B11CEC}"/>
              </a:ext>
            </a:extLst>
          </p:cNvPr>
          <p:cNvSpPr txBox="1">
            <a:spLocks/>
          </p:cNvSpPr>
          <p:nvPr/>
        </p:nvSpPr>
        <p:spPr>
          <a:xfrm>
            <a:off x="588961" y="2082473"/>
            <a:ext cx="7660918" cy="4260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32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1pPr>
            <a:lvl2pPr marL="6857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2pPr>
            <a:lvl3pPr marL="1142971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3pPr>
            <a:lvl4pPr marL="1600160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4pPr>
            <a:lvl5pPr marL="2057349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Exploring service users’ experiences on the current use of technology for hospital discharge and their views on the process of the discharge</a:t>
            </a:r>
          </a:p>
          <a:p>
            <a:endParaRPr lang="en-GB" sz="2000" dirty="0"/>
          </a:p>
          <a:p>
            <a:r>
              <a:rPr lang="en-GB" sz="2000" dirty="0"/>
              <a:t>Exploring hospital and community staff experiences on the current use technology for hospital discharge and any barriers that they face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Face-face or online focus groups</a:t>
            </a:r>
          </a:p>
          <a:p>
            <a:endParaRPr lang="en-GB" sz="2000" dirty="0"/>
          </a:p>
          <a:p>
            <a:r>
              <a:rPr lang="en-GB" sz="2000" dirty="0"/>
              <a:t>Currently recruiting staff and patients to support with the focus groups</a:t>
            </a:r>
          </a:p>
        </p:txBody>
      </p:sp>
      <p:pic>
        <p:nvPicPr>
          <p:cNvPr id="3" name="Picture 3" descr="Text&#10;&#10;Description automatically generated">
            <a:extLst>
              <a:ext uri="{FF2B5EF4-FFF2-40B4-BE49-F238E27FC236}">
                <a16:creationId xmlns:a16="http://schemas.microsoft.com/office/drawing/2014/main" id="{D17E1B85-E6B1-95D5-10C7-7D2AD125A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18" y="464161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0136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45323-BAEB-2974-CB6A-FDED4A85D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300" dirty="0"/>
              <a:t>WP 3: Surveys </a:t>
            </a:r>
            <a:br>
              <a:rPr lang="en-GB" sz="2250" dirty="0"/>
            </a:br>
            <a:endParaRPr lang="en-GB" sz="225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49B2F40-B97D-9CC9-CA25-758B33B11CEC}"/>
              </a:ext>
            </a:extLst>
          </p:cNvPr>
          <p:cNvSpPr txBox="1">
            <a:spLocks/>
          </p:cNvSpPr>
          <p:nvPr/>
        </p:nvSpPr>
        <p:spPr>
          <a:xfrm>
            <a:off x="588961" y="2082473"/>
            <a:ext cx="7660918" cy="4260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32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1pPr>
            <a:lvl2pPr marL="6857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2pPr>
            <a:lvl3pPr marL="1142971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3pPr>
            <a:lvl4pPr marL="1600160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4pPr>
            <a:lvl5pPr marL="2057349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rgbClr val="003366"/>
                </a:solidFill>
                <a:latin typeface="ARU Raleway" pitchFamily="2" charset="77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Anonymised survey: service users and healthcare staff</a:t>
            </a:r>
          </a:p>
          <a:p>
            <a:endParaRPr lang="en-GB" sz="2000" dirty="0"/>
          </a:p>
          <a:p>
            <a:r>
              <a:rPr lang="en-GB" sz="2000" u="sng" dirty="0"/>
              <a:t>Service user survey</a:t>
            </a:r>
          </a:p>
          <a:p>
            <a:pPr lvl="1"/>
            <a:r>
              <a:rPr lang="en-GB" sz="1800" dirty="0"/>
              <a:t>Explore service user </a:t>
            </a:r>
            <a:r>
              <a:rPr lang="en-GB" sz="1800" b="1" dirty="0"/>
              <a:t>digital literacy and readiness </a:t>
            </a:r>
          </a:p>
          <a:p>
            <a:pPr lvl="1"/>
            <a:r>
              <a:rPr lang="en-GB" sz="1800" dirty="0"/>
              <a:t>General</a:t>
            </a:r>
            <a:r>
              <a:rPr lang="en-GB" sz="1800" b="1" dirty="0"/>
              <a:t> use</a:t>
            </a:r>
            <a:r>
              <a:rPr lang="en-GB" sz="1800" dirty="0"/>
              <a:t> of technology in general (mobile, apps, internet,. Etc)</a:t>
            </a:r>
          </a:p>
          <a:p>
            <a:pPr lvl="1"/>
            <a:r>
              <a:rPr lang="en-GB" sz="1800" dirty="0"/>
              <a:t>Their </a:t>
            </a:r>
            <a:r>
              <a:rPr lang="en-GB" sz="1800" b="1" dirty="0"/>
              <a:t>confidence</a:t>
            </a:r>
            <a:r>
              <a:rPr lang="en-GB" sz="1800" dirty="0"/>
              <a:t> of use of technology for discharge</a:t>
            </a:r>
          </a:p>
          <a:p>
            <a:pPr lvl="1"/>
            <a:r>
              <a:rPr lang="en-GB" sz="1800" dirty="0"/>
              <a:t>Perceived </a:t>
            </a:r>
            <a:r>
              <a:rPr lang="en-GB" sz="1800" b="1" dirty="0"/>
              <a:t>usefulness</a:t>
            </a:r>
            <a:r>
              <a:rPr lang="en-GB" sz="1800" dirty="0"/>
              <a:t> and </a:t>
            </a:r>
            <a:r>
              <a:rPr lang="en-GB" sz="1800" b="1" dirty="0"/>
              <a:t>ease of use</a:t>
            </a:r>
          </a:p>
          <a:p>
            <a:pPr marL="0" indent="0">
              <a:buNone/>
            </a:pPr>
            <a:r>
              <a:rPr lang="en-GB" sz="2000" dirty="0"/>
              <a:t> </a:t>
            </a:r>
          </a:p>
          <a:p>
            <a:r>
              <a:rPr lang="en-GB" sz="2000" u="sng" dirty="0"/>
              <a:t>Staff survey</a:t>
            </a:r>
          </a:p>
          <a:p>
            <a:pPr lvl="1"/>
            <a:r>
              <a:rPr lang="en-GB" sz="1800" b="1" dirty="0"/>
              <a:t>Attitudes</a:t>
            </a:r>
            <a:r>
              <a:rPr lang="en-GB" sz="1800" dirty="0"/>
              <a:t> for the use of technology for clinical work in general</a:t>
            </a:r>
          </a:p>
          <a:p>
            <a:pPr lvl="1"/>
            <a:r>
              <a:rPr lang="en-GB" sz="1800" b="1" dirty="0"/>
              <a:t>Familiarity</a:t>
            </a:r>
            <a:r>
              <a:rPr lang="en-GB" sz="1800" dirty="0"/>
              <a:t> and </a:t>
            </a:r>
            <a:r>
              <a:rPr lang="en-GB" sz="1800" b="1" dirty="0"/>
              <a:t>confidence</a:t>
            </a:r>
            <a:r>
              <a:rPr lang="en-GB" sz="1800" dirty="0"/>
              <a:t> in the technology for discharge </a:t>
            </a:r>
          </a:p>
          <a:p>
            <a:pPr lvl="1"/>
            <a:r>
              <a:rPr lang="en-GB" sz="1800" dirty="0"/>
              <a:t>Perceived </a:t>
            </a:r>
            <a:r>
              <a:rPr lang="en-GB" sz="1800" b="1" dirty="0"/>
              <a:t>usefulness</a:t>
            </a:r>
            <a:r>
              <a:rPr lang="en-GB" sz="1800" dirty="0"/>
              <a:t> </a:t>
            </a:r>
          </a:p>
          <a:p>
            <a:pPr marL="457189" lvl="1" indent="0">
              <a:buNone/>
            </a:pPr>
            <a:endParaRPr lang="en-GB" sz="1800" dirty="0"/>
          </a:p>
          <a:p>
            <a:r>
              <a:rPr lang="en-GB" sz="2000" dirty="0"/>
              <a:t>Currently recruiting</a:t>
            </a:r>
            <a:endParaRPr lang="en-GB" sz="1350" dirty="0"/>
          </a:p>
        </p:txBody>
      </p:sp>
      <p:pic>
        <p:nvPicPr>
          <p:cNvPr id="3" name="Picture 3" descr="Text&#10;&#10;Description automatically generated">
            <a:extLst>
              <a:ext uri="{FF2B5EF4-FFF2-40B4-BE49-F238E27FC236}">
                <a16:creationId xmlns:a16="http://schemas.microsoft.com/office/drawing/2014/main" id="{589E642D-E79B-0D4D-15D3-6D5E6AE5B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818" y="464161"/>
            <a:ext cx="2371564" cy="56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7168830"/>
      </p:ext>
    </p:extLst>
  </p:cSld>
  <p:clrMapOvr>
    <a:masterClrMapping/>
  </p:clrMapOvr>
</p:sld>
</file>

<file path=ppt/theme/theme1.xml><?xml version="1.0" encoding="utf-8"?>
<a:theme xmlns:a="http://schemas.openxmlformats.org/drawingml/2006/main" name="Staff PowerPoint Theme 201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310F940-E6DF-46E1-B75A-F5E52469142B}" vid="{7B8C4249-ED00-4D99-874A-E47390A1A6B3}"/>
    </a:ext>
  </a:extLst>
</a:theme>
</file>

<file path=ppt/theme/theme2.xml><?xml version="1.0" encoding="utf-8"?>
<a:theme xmlns:a="http://schemas.openxmlformats.org/drawingml/2006/main" name="3_ARU Brand">
  <a:themeElements>
    <a:clrScheme name="ARU">
      <a:dk1>
        <a:srgbClr val="061D48"/>
      </a:dk1>
      <a:lt1>
        <a:srgbClr val="FFD000"/>
      </a:lt1>
      <a:dk2>
        <a:srgbClr val="061D48"/>
      </a:dk2>
      <a:lt2>
        <a:srgbClr val="FFD000"/>
      </a:lt2>
      <a:accent1>
        <a:srgbClr val="CF4520"/>
      </a:accent1>
      <a:accent2>
        <a:srgbClr val="A6093C"/>
      </a:accent2>
      <a:accent3>
        <a:srgbClr val="5C068C"/>
      </a:accent3>
      <a:accent4>
        <a:srgbClr val="0077C8"/>
      </a:accent4>
      <a:accent5>
        <a:srgbClr val="008578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U Brand" id="{C89C5D2E-0A2A-D047-815A-E3C83815190A}" vid="{D5BE3479-13AD-C64A-A6D8-7F344855E75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358151CEE5DD469670A4BF90D62CF8" ma:contentTypeVersion="18" ma:contentTypeDescription="Create a new document." ma:contentTypeScope="" ma:versionID="837348e999b7d5b10791e316b051798f">
  <xsd:schema xmlns:xsd="http://www.w3.org/2001/XMLSchema" xmlns:xs="http://www.w3.org/2001/XMLSchema" xmlns:p="http://schemas.microsoft.com/office/2006/metadata/properties" xmlns:ns2="dfd276ee-0022-447e-8769-89c05d29db69" xmlns:ns3="604c1a93-422f-4eb8-a2a1-19a78cb280fb" xmlns:ns4="efc3e123-a60a-4a17-aaf1-487e28d9a3b3" targetNamespace="http://schemas.microsoft.com/office/2006/metadata/properties" ma:root="true" ma:fieldsID="a6ad899616058ab3d71a567aa9b29fbd" ns2:_="" ns3:_="" ns4:_="">
    <xsd:import namespace="dfd276ee-0022-447e-8769-89c05d29db69"/>
    <xsd:import namespace="604c1a93-422f-4eb8-a2a1-19a78cb280fb"/>
    <xsd:import namespace="efc3e123-a60a-4a17-aaf1-487e28d9a3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d276ee-0022-447e-8769-89c05d29db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1a27b9-f0cd-4770-b911-d8e1525d18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4c1a93-422f-4eb8-a2a1-19a78cb280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3e123-a60a-4a17-aaf1-487e28d9a3b3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89120749-4579-4d28-9304-7f52f4f23668}" ma:internalName="TaxCatchAll" ma:showField="CatchAllData" ma:web="604c1a93-422f-4eb8-a2a1-19a78cb280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c3e123-a60a-4a17-aaf1-487e28d9a3b3" xsi:nil="true"/>
    <lcf76f155ced4ddcb4097134ff3c332f xmlns="dfd276ee-0022-447e-8769-89c05d29db6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98155B-A262-4511-845B-12F8242AB7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d276ee-0022-447e-8769-89c05d29db69"/>
    <ds:schemaRef ds:uri="604c1a93-422f-4eb8-a2a1-19a78cb280fb"/>
    <ds:schemaRef ds:uri="efc3e123-a60a-4a17-aaf1-487e28d9a3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84A587-3D1F-441C-8892-D7204282FCC5}">
  <ds:schemaRefs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efc3e123-a60a-4a17-aaf1-487e28d9a3b3"/>
    <ds:schemaRef ds:uri="http://schemas.microsoft.com/office/2006/metadata/properties"/>
    <ds:schemaRef ds:uri="0bbd6377-e834-4c32-9e22-b001080b17c7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d2cedf8-d8c3-4325-b58a-df3b612c4ded"/>
    <ds:schemaRef ds:uri="dfd276ee-0022-447e-8769-89c05d29db69"/>
  </ds:schemaRefs>
</ds:datastoreItem>
</file>

<file path=customXml/itemProps3.xml><?xml version="1.0" encoding="utf-8"?>
<ds:datastoreItem xmlns:ds="http://schemas.openxmlformats.org/officeDocument/2006/customXml" ds:itemID="{94B30109-7145-44E4-9203-CC44CFAA2AD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f35c3da-39ae-4632-9ac1-afc2f25d2852}" enabled="0" method="" siteId="{5f35c3da-39ae-4632-9ac1-afc2f25d285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PowerPoint Staff Accessible Template ARU Raleway</Template>
  <TotalTime>18517</TotalTime>
  <Words>866</Words>
  <Application>Microsoft Office PowerPoint</Application>
  <PresentationFormat>On-screen Show (4:3)</PresentationFormat>
  <Paragraphs>124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ARU Raisonne DemiBold</vt:lpstr>
      <vt:lpstr>ARU Raleway</vt:lpstr>
      <vt:lpstr>Calibri</vt:lpstr>
      <vt:lpstr>Raleway</vt:lpstr>
      <vt:lpstr>Staff PowerPoint Theme 2019</vt:lpstr>
      <vt:lpstr>3_ARU Brand</vt:lpstr>
      <vt:lpstr>EPIIC Conference 2024  Information Sharing Project </vt:lpstr>
      <vt:lpstr>Context</vt:lpstr>
      <vt:lpstr>Background &amp; purpose of the project</vt:lpstr>
      <vt:lpstr>Aims of the project</vt:lpstr>
      <vt:lpstr>Project stages</vt:lpstr>
      <vt:lpstr>WP 1a: Scoping practice </vt:lpstr>
      <vt:lpstr>WP 1a: Literature review</vt:lpstr>
      <vt:lpstr>WP 2: Focus Groups </vt:lpstr>
      <vt:lpstr>WP 3: Surveys  </vt:lpstr>
      <vt:lpstr>WP4: Feasibility RCT</vt:lpstr>
      <vt:lpstr>Next steps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ARU Accessible Presentation Template</dc:title>
  <dc:creator>Brown, Linda</dc:creator>
  <cp:lastModifiedBy>Abdulmohdi, Naim</cp:lastModifiedBy>
  <cp:revision>10</cp:revision>
  <cp:lastPrinted>2020-05-14T09:18:45Z</cp:lastPrinted>
  <dcterms:created xsi:type="dcterms:W3CDTF">2023-02-01T14:24:07Z</dcterms:created>
  <dcterms:modified xsi:type="dcterms:W3CDTF">2024-06-14T14:17:15Z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0x01010042358151CEE5DD469670A4BF90D62CF8</vt:lpwstr>
  </property>
  <property fmtid="{D5CDD505-2E9C-101B-9397-08002B2CF9AE}" pid="3" name="MediaServiceImageTags">
    <vt:lpwstr/>
  </property>
</Properties>
</file>