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4"/>
    <p:sldMasterId id="2147483927" r:id="rId5"/>
    <p:sldMasterId id="2147483964" r:id="rId6"/>
  </p:sldMasterIdLst>
  <p:notesMasterIdLst>
    <p:notesMasterId r:id="rId20"/>
  </p:notesMasterIdLst>
  <p:handoutMasterIdLst>
    <p:handoutMasterId r:id="rId21"/>
  </p:handoutMasterIdLst>
  <p:sldIdLst>
    <p:sldId id="281" r:id="rId7"/>
    <p:sldId id="324" r:id="rId8"/>
    <p:sldId id="316" r:id="rId9"/>
    <p:sldId id="283" r:id="rId10"/>
    <p:sldId id="288" r:id="rId11"/>
    <p:sldId id="289" r:id="rId12"/>
    <p:sldId id="284" r:id="rId13"/>
    <p:sldId id="623" r:id="rId14"/>
    <p:sldId id="624" r:id="rId15"/>
    <p:sldId id="290" r:id="rId16"/>
    <p:sldId id="625" r:id="rId17"/>
    <p:sldId id="287" r:id="rId18"/>
    <p:sldId id="6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2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57285-B6FA-4B84-AB47-E2EABD2660E9}" v="24" dt="2025-03-13T17:19:22.730"/>
    <p1510:client id="{2256FB34-7432-48D5-84B7-12E546FF5926}" v="377" dt="2025-03-13T17:14:22.780"/>
    <p1510:client id="{A55D8686-BC35-BA91-EC86-C84F5A4B1E9E}" v="4" dt="2025-03-14T08:59:29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E27E8-1980-49E7-A71E-8D2FED182C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5B2503-6C18-460E-ADB7-7FF63FC9E86A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Health, Wellbeing and Care Hub</a:t>
          </a:r>
          <a:endParaRPr lang="en-GB"/>
        </a:p>
      </dgm:t>
    </dgm:pt>
    <dgm:pt modelId="{FCB546F8-60D9-4B7D-8738-2B0A21D0ED5D}" type="parTrans" cxnId="{07931560-5A11-4CC6-8D2D-A404A74E7381}">
      <dgm:prSet/>
      <dgm:spPr/>
      <dgm:t>
        <a:bodyPr/>
        <a:lstStyle/>
        <a:p>
          <a:endParaRPr lang="en-GB"/>
        </a:p>
      </dgm:t>
    </dgm:pt>
    <dgm:pt modelId="{9F6EA09D-CA1D-49C6-A9F8-3BB50556FAB7}" type="sibTrans" cxnId="{07931560-5A11-4CC6-8D2D-A404A74E7381}">
      <dgm:prSet/>
      <dgm:spPr/>
      <dgm:t>
        <a:bodyPr/>
        <a:lstStyle/>
        <a:p>
          <a:endParaRPr lang="en-GB"/>
        </a:p>
      </dgm:t>
    </dgm:pt>
    <dgm:pt modelId="{B50634DD-3AFE-4F1B-B8B4-EF6F7AAA96B6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Workforce Development</a:t>
          </a:r>
          <a:endParaRPr lang="en-GB"/>
        </a:p>
      </dgm:t>
    </dgm:pt>
    <dgm:pt modelId="{BD4E07F2-9072-4DDC-8A2B-54B62662C531}" type="parTrans" cxnId="{0B0F971D-1972-4FB3-8C7C-543C01FDB00E}">
      <dgm:prSet/>
      <dgm:spPr/>
      <dgm:t>
        <a:bodyPr/>
        <a:lstStyle/>
        <a:p>
          <a:endParaRPr lang="en-GB"/>
        </a:p>
      </dgm:t>
    </dgm:pt>
    <dgm:pt modelId="{0DCDF76F-3B05-4715-B9E0-0E90AFA9815B}" type="sibTrans" cxnId="{0B0F971D-1972-4FB3-8C7C-543C01FDB00E}">
      <dgm:prSet/>
      <dgm:spPr/>
      <dgm:t>
        <a:bodyPr/>
        <a:lstStyle/>
        <a:p>
          <a:endParaRPr lang="en-GB"/>
        </a:p>
      </dgm:t>
    </dgm:pt>
    <dgm:pt modelId="{8931D7A1-5B50-4EB7-9A8D-1B8754A6D7DB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Service Provision</a:t>
          </a:r>
          <a:endParaRPr lang="en-GB"/>
        </a:p>
      </dgm:t>
    </dgm:pt>
    <dgm:pt modelId="{DD7A7D6D-3878-40B1-8C51-3BFD56A992D5}" type="parTrans" cxnId="{4B94445C-739E-44BC-B0CB-C7DAC901D0DB}">
      <dgm:prSet/>
      <dgm:spPr/>
      <dgm:t>
        <a:bodyPr/>
        <a:lstStyle/>
        <a:p>
          <a:endParaRPr lang="en-GB"/>
        </a:p>
      </dgm:t>
    </dgm:pt>
    <dgm:pt modelId="{AB6423E6-7B01-4581-AAB5-6907070E89E4}" type="sibTrans" cxnId="{4B94445C-739E-44BC-B0CB-C7DAC901D0DB}">
      <dgm:prSet/>
      <dgm:spPr/>
      <dgm:t>
        <a:bodyPr/>
        <a:lstStyle/>
        <a:p>
          <a:endParaRPr lang="en-GB"/>
        </a:p>
      </dgm:t>
    </dgm:pt>
    <dgm:pt modelId="{6A3A8CB3-3FA4-4E88-8E82-D6F788398E3D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Clinical Research</a:t>
          </a:r>
          <a:endParaRPr lang="en-GB"/>
        </a:p>
      </dgm:t>
    </dgm:pt>
    <dgm:pt modelId="{0571455A-64EE-446D-9EBC-419A57EBB82A}" type="parTrans" cxnId="{83584F78-AB62-4533-85DE-43B189238FB3}">
      <dgm:prSet/>
      <dgm:spPr/>
      <dgm:t>
        <a:bodyPr/>
        <a:lstStyle/>
        <a:p>
          <a:endParaRPr lang="en-GB"/>
        </a:p>
      </dgm:t>
    </dgm:pt>
    <dgm:pt modelId="{E41F1ED8-E597-44D4-8814-3CAFC146754F}" type="sibTrans" cxnId="{83584F78-AB62-4533-85DE-43B189238FB3}">
      <dgm:prSet/>
      <dgm:spPr/>
      <dgm:t>
        <a:bodyPr/>
        <a:lstStyle/>
        <a:p>
          <a:endParaRPr lang="en-GB"/>
        </a:p>
      </dgm:t>
    </dgm:pt>
    <dgm:pt modelId="{1FEFE9F3-1228-4A7B-B4A3-7767EAA939D8}" type="pres">
      <dgm:prSet presAssocID="{45FE27E8-1980-49E7-A71E-8D2FED182C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8101C7C-101E-46C1-9AFE-E1C123835EF0}" type="pres">
      <dgm:prSet presAssocID="{385B2503-6C18-460E-ADB7-7FF63FC9E86A}" presName="hierRoot1" presStyleCnt="0">
        <dgm:presLayoutVars>
          <dgm:hierBranch val="init"/>
        </dgm:presLayoutVars>
      </dgm:prSet>
      <dgm:spPr/>
    </dgm:pt>
    <dgm:pt modelId="{0DE3EF10-2688-4FAF-99AD-3EDC2D823787}" type="pres">
      <dgm:prSet presAssocID="{385B2503-6C18-460E-ADB7-7FF63FC9E86A}" presName="rootComposite1" presStyleCnt="0"/>
      <dgm:spPr/>
    </dgm:pt>
    <dgm:pt modelId="{BD94B3F6-76C1-4201-938D-FA2DBA865C7B}" type="pres">
      <dgm:prSet presAssocID="{385B2503-6C18-460E-ADB7-7FF63FC9E86A}" presName="rootText1" presStyleLbl="node0" presStyleIdx="0" presStyleCnt="1">
        <dgm:presLayoutVars>
          <dgm:chPref val="3"/>
        </dgm:presLayoutVars>
      </dgm:prSet>
      <dgm:spPr/>
    </dgm:pt>
    <dgm:pt modelId="{973BA5FF-32CB-46D1-AFA8-3EC5BE2E999D}" type="pres">
      <dgm:prSet presAssocID="{385B2503-6C18-460E-ADB7-7FF63FC9E86A}" presName="rootConnector1" presStyleLbl="node1" presStyleIdx="0" presStyleCnt="0"/>
      <dgm:spPr/>
    </dgm:pt>
    <dgm:pt modelId="{F4485A5D-B7CE-4D55-A1D2-760141C05EC4}" type="pres">
      <dgm:prSet presAssocID="{385B2503-6C18-460E-ADB7-7FF63FC9E86A}" presName="hierChild2" presStyleCnt="0"/>
      <dgm:spPr/>
    </dgm:pt>
    <dgm:pt modelId="{CA13C554-EE03-4FC0-A953-55DBFB33A6A4}" type="pres">
      <dgm:prSet presAssocID="{BD4E07F2-9072-4DDC-8A2B-54B62662C531}" presName="Name37" presStyleLbl="parChTrans1D2" presStyleIdx="0" presStyleCnt="3"/>
      <dgm:spPr/>
    </dgm:pt>
    <dgm:pt modelId="{2549C6B3-632E-4862-AF32-3746C141C6A0}" type="pres">
      <dgm:prSet presAssocID="{B50634DD-3AFE-4F1B-B8B4-EF6F7AAA96B6}" presName="hierRoot2" presStyleCnt="0">
        <dgm:presLayoutVars>
          <dgm:hierBranch val="init"/>
        </dgm:presLayoutVars>
      </dgm:prSet>
      <dgm:spPr/>
    </dgm:pt>
    <dgm:pt modelId="{214ADFFB-B697-41A9-8E52-7355B4CA84F8}" type="pres">
      <dgm:prSet presAssocID="{B50634DD-3AFE-4F1B-B8B4-EF6F7AAA96B6}" presName="rootComposite" presStyleCnt="0"/>
      <dgm:spPr/>
    </dgm:pt>
    <dgm:pt modelId="{559B9D9B-4A28-4DDC-9D01-4D66EBE0713F}" type="pres">
      <dgm:prSet presAssocID="{B50634DD-3AFE-4F1B-B8B4-EF6F7AAA96B6}" presName="rootText" presStyleLbl="node2" presStyleIdx="0" presStyleCnt="3">
        <dgm:presLayoutVars>
          <dgm:chPref val="3"/>
        </dgm:presLayoutVars>
      </dgm:prSet>
      <dgm:spPr/>
    </dgm:pt>
    <dgm:pt modelId="{A65B0BB9-005F-4A06-B5BC-0A5B99ABF59F}" type="pres">
      <dgm:prSet presAssocID="{B50634DD-3AFE-4F1B-B8B4-EF6F7AAA96B6}" presName="rootConnector" presStyleLbl="node2" presStyleIdx="0" presStyleCnt="3"/>
      <dgm:spPr/>
    </dgm:pt>
    <dgm:pt modelId="{7F08662E-9EAC-4F29-8064-AE370030FCD2}" type="pres">
      <dgm:prSet presAssocID="{B50634DD-3AFE-4F1B-B8B4-EF6F7AAA96B6}" presName="hierChild4" presStyleCnt="0"/>
      <dgm:spPr/>
    </dgm:pt>
    <dgm:pt modelId="{5D1C7B14-563A-42E5-94C4-23A9AC73FA38}" type="pres">
      <dgm:prSet presAssocID="{B50634DD-3AFE-4F1B-B8B4-EF6F7AAA96B6}" presName="hierChild5" presStyleCnt="0"/>
      <dgm:spPr/>
    </dgm:pt>
    <dgm:pt modelId="{61D7CE5C-34F0-414D-9D7A-95F50D3A465C}" type="pres">
      <dgm:prSet presAssocID="{DD7A7D6D-3878-40B1-8C51-3BFD56A992D5}" presName="Name37" presStyleLbl="parChTrans1D2" presStyleIdx="1" presStyleCnt="3"/>
      <dgm:spPr/>
    </dgm:pt>
    <dgm:pt modelId="{D10CC4BE-2A01-468B-ACA0-4B4AC482E04F}" type="pres">
      <dgm:prSet presAssocID="{8931D7A1-5B50-4EB7-9A8D-1B8754A6D7DB}" presName="hierRoot2" presStyleCnt="0">
        <dgm:presLayoutVars>
          <dgm:hierBranch val="init"/>
        </dgm:presLayoutVars>
      </dgm:prSet>
      <dgm:spPr/>
    </dgm:pt>
    <dgm:pt modelId="{CF597F00-DB13-4DE1-B281-44A1BA161165}" type="pres">
      <dgm:prSet presAssocID="{8931D7A1-5B50-4EB7-9A8D-1B8754A6D7DB}" presName="rootComposite" presStyleCnt="0"/>
      <dgm:spPr/>
    </dgm:pt>
    <dgm:pt modelId="{07F5796C-7E7E-4BDC-B535-FC6DE5170A21}" type="pres">
      <dgm:prSet presAssocID="{8931D7A1-5B50-4EB7-9A8D-1B8754A6D7DB}" presName="rootText" presStyleLbl="node2" presStyleIdx="1" presStyleCnt="3">
        <dgm:presLayoutVars>
          <dgm:chPref val="3"/>
        </dgm:presLayoutVars>
      </dgm:prSet>
      <dgm:spPr/>
    </dgm:pt>
    <dgm:pt modelId="{E75D1CD5-88F2-4C37-A360-2CE0D746250E}" type="pres">
      <dgm:prSet presAssocID="{8931D7A1-5B50-4EB7-9A8D-1B8754A6D7DB}" presName="rootConnector" presStyleLbl="node2" presStyleIdx="1" presStyleCnt="3"/>
      <dgm:spPr/>
    </dgm:pt>
    <dgm:pt modelId="{87C43DA4-EA64-495E-88ED-6ABF1CA1A556}" type="pres">
      <dgm:prSet presAssocID="{8931D7A1-5B50-4EB7-9A8D-1B8754A6D7DB}" presName="hierChild4" presStyleCnt="0"/>
      <dgm:spPr/>
    </dgm:pt>
    <dgm:pt modelId="{43DBE71C-E7D8-4101-ACEA-8F49D2F27304}" type="pres">
      <dgm:prSet presAssocID="{8931D7A1-5B50-4EB7-9A8D-1B8754A6D7DB}" presName="hierChild5" presStyleCnt="0"/>
      <dgm:spPr/>
    </dgm:pt>
    <dgm:pt modelId="{90EA9CEB-B55D-457A-B3BC-D3B3CCB59420}" type="pres">
      <dgm:prSet presAssocID="{0571455A-64EE-446D-9EBC-419A57EBB82A}" presName="Name37" presStyleLbl="parChTrans1D2" presStyleIdx="2" presStyleCnt="3"/>
      <dgm:spPr/>
    </dgm:pt>
    <dgm:pt modelId="{C1262133-360D-4CF9-9901-C1127D335D5B}" type="pres">
      <dgm:prSet presAssocID="{6A3A8CB3-3FA4-4E88-8E82-D6F788398E3D}" presName="hierRoot2" presStyleCnt="0">
        <dgm:presLayoutVars>
          <dgm:hierBranch val="init"/>
        </dgm:presLayoutVars>
      </dgm:prSet>
      <dgm:spPr/>
    </dgm:pt>
    <dgm:pt modelId="{122E0415-4639-4D14-BDCA-9FE48533F39D}" type="pres">
      <dgm:prSet presAssocID="{6A3A8CB3-3FA4-4E88-8E82-D6F788398E3D}" presName="rootComposite" presStyleCnt="0"/>
      <dgm:spPr/>
    </dgm:pt>
    <dgm:pt modelId="{22896C44-5CEA-43BD-9A8A-DE7ACE0A84CD}" type="pres">
      <dgm:prSet presAssocID="{6A3A8CB3-3FA4-4E88-8E82-D6F788398E3D}" presName="rootText" presStyleLbl="node2" presStyleIdx="2" presStyleCnt="3">
        <dgm:presLayoutVars>
          <dgm:chPref val="3"/>
        </dgm:presLayoutVars>
      </dgm:prSet>
      <dgm:spPr/>
    </dgm:pt>
    <dgm:pt modelId="{D21C8314-D9B3-4F3A-9231-99296BE27DE5}" type="pres">
      <dgm:prSet presAssocID="{6A3A8CB3-3FA4-4E88-8E82-D6F788398E3D}" presName="rootConnector" presStyleLbl="node2" presStyleIdx="2" presStyleCnt="3"/>
      <dgm:spPr/>
    </dgm:pt>
    <dgm:pt modelId="{58E22D8D-227A-4482-9AC6-21C287281FE9}" type="pres">
      <dgm:prSet presAssocID="{6A3A8CB3-3FA4-4E88-8E82-D6F788398E3D}" presName="hierChild4" presStyleCnt="0"/>
      <dgm:spPr/>
    </dgm:pt>
    <dgm:pt modelId="{DB1BF7CD-3471-453C-87AC-E9A392C4C8E2}" type="pres">
      <dgm:prSet presAssocID="{6A3A8CB3-3FA4-4E88-8E82-D6F788398E3D}" presName="hierChild5" presStyleCnt="0"/>
      <dgm:spPr/>
    </dgm:pt>
    <dgm:pt modelId="{C603A9F5-009D-4EE6-9602-C2373A36A06E}" type="pres">
      <dgm:prSet presAssocID="{385B2503-6C18-460E-ADB7-7FF63FC9E86A}" presName="hierChild3" presStyleCnt="0"/>
      <dgm:spPr/>
    </dgm:pt>
  </dgm:ptLst>
  <dgm:cxnLst>
    <dgm:cxn modelId="{0B0F971D-1972-4FB3-8C7C-543C01FDB00E}" srcId="{385B2503-6C18-460E-ADB7-7FF63FC9E86A}" destId="{B50634DD-3AFE-4F1B-B8B4-EF6F7AAA96B6}" srcOrd="0" destOrd="0" parTransId="{BD4E07F2-9072-4DDC-8A2B-54B62662C531}" sibTransId="{0DCDF76F-3B05-4715-B9E0-0E90AFA9815B}"/>
    <dgm:cxn modelId="{CAEE7528-301E-4D12-A55B-36C6B40E60D0}" type="presOf" srcId="{45FE27E8-1980-49E7-A71E-8D2FED182CA3}" destId="{1FEFE9F3-1228-4A7B-B4A3-7767EAA939D8}" srcOrd="0" destOrd="0" presId="urn:microsoft.com/office/officeart/2005/8/layout/orgChart1"/>
    <dgm:cxn modelId="{AE516E2C-2B82-46EA-929A-008AE24F7FBF}" type="presOf" srcId="{DD7A7D6D-3878-40B1-8C51-3BFD56A992D5}" destId="{61D7CE5C-34F0-414D-9D7A-95F50D3A465C}" srcOrd="0" destOrd="0" presId="urn:microsoft.com/office/officeart/2005/8/layout/orgChart1"/>
    <dgm:cxn modelId="{4F789A2D-72A6-45D3-8BAD-DF8915F64B57}" type="presOf" srcId="{6A3A8CB3-3FA4-4E88-8E82-D6F788398E3D}" destId="{22896C44-5CEA-43BD-9A8A-DE7ACE0A84CD}" srcOrd="0" destOrd="0" presId="urn:microsoft.com/office/officeart/2005/8/layout/orgChart1"/>
    <dgm:cxn modelId="{4B94445C-739E-44BC-B0CB-C7DAC901D0DB}" srcId="{385B2503-6C18-460E-ADB7-7FF63FC9E86A}" destId="{8931D7A1-5B50-4EB7-9A8D-1B8754A6D7DB}" srcOrd="1" destOrd="0" parTransId="{DD7A7D6D-3878-40B1-8C51-3BFD56A992D5}" sibTransId="{AB6423E6-7B01-4581-AAB5-6907070E89E4}"/>
    <dgm:cxn modelId="{07931560-5A11-4CC6-8D2D-A404A74E7381}" srcId="{45FE27E8-1980-49E7-A71E-8D2FED182CA3}" destId="{385B2503-6C18-460E-ADB7-7FF63FC9E86A}" srcOrd="0" destOrd="0" parTransId="{FCB546F8-60D9-4B7D-8738-2B0A21D0ED5D}" sibTransId="{9F6EA09D-CA1D-49C6-A9F8-3BB50556FAB7}"/>
    <dgm:cxn modelId="{A0E77A41-CBC3-44CC-A32B-AE3DE1C7D5FD}" type="presOf" srcId="{B50634DD-3AFE-4F1B-B8B4-EF6F7AAA96B6}" destId="{A65B0BB9-005F-4A06-B5BC-0A5B99ABF59F}" srcOrd="1" destOrd="0" presId="urn:microsoft.com/office/officeart/2005/8/layout/orgChart1"/>
    <dgm:cxn modelId="{B9C5F942-1241-4526-8E7C-FE59DA4ED0FB}" type="presOf" srcId="{BD4E07F2-9072-4DDC-8A2B-54B62662C531}" destId="{CA13C554-EE03-4FC0-A953-55DBFB33A6A4}" srcOrd="0" destOrd="0" presId="urn:microsoft.com/office/officeart/2005/8/layout/orgChart1"/>
    <dgm:cxn modelId="{9DE7EE45-9F4B-43EA-8EB3-69E9A723B292}" type="presOf" srcId="{385B2503-6C18-460E-ADB7-7FF63FC9E86A}" destId="{973BA5FF-32CB-46D1-AFA8-3EC5BE2E999D}" srcOrd="1" destOrd="0" presId="urn:microsoft.com/office/officeart/2005/8/layout/orgChart1"/>
    <dgm:cxn modelId="{D036CC68-536F-434F-B57A-968206C80D1D}" type="presOf" srcId="{8931D7A1-5B50-4EB7-9A8D-1B8754A6D7DB}" destId="{07F5796C-7E7E-4BDC-B535-FC6DE5170A21}" srcOrd="0" destOrd="0" presId="urn:microsoft.com/office/officeart/2005/8/layout/orgChart1"/>
    <dgm:cxn modelId="{1DD49053-0029-4B67-8B2D-ADED3883CD5C}" type="presOf" srcId="{B50634DD-3AFE-4F1B-B8B4-EF6F7AAA96B6}" destId="{559B9D9B-4A28-4DDC-9D01-4D66EBE0713F}" srcOrd="0" destOrd="0" presId="urn:microsoft.com/office/officeart/2005/8/layout/orgChart1"/>
    <dgm:cxn modelId="{77C97355-9897-4F96-AA46-2406E78EA7D1}" type="presOf" srcId="{6A3A8CB3-3FA4-4E88-8E82-D6F788398E3D}" destId="{D21C8314-D9B3-4F3A-9231-99296BE27DE5}" srcOrd="1" destOrd="0" presId="urn:microsoft.com/office/officeart/2005/8/layout/orgChart1"/>
    <dgm:cxn modelId="{83584F78-AB62-4533-85DE-43B189238FB3}" srcId="{385B2503-6C18-460E-ADB7-7FF63FC9E86A}" destId="{6A3A8CB3-3FA4-4E88-8E82-D6F788398E3D}" srcOrd="2" destOrd="0" parTransId="{0571455A-64EE-446D-9EBC-419A57EBB82A}" sibTransId="{E41F1ED8-E597-44D4-8814-3CAFC146754F}"/>
    <dgm:cxn modelId="{3B629E87-7C52-445B-9921-5DF56B6B2EB4}" type="presOf" srcId="{8931D7A1-5B50-4EB7-9A8D-1B8754A6D7DB}" destId="{E75D1CD5-88F2-4C37-A360-2CE0D746250E}" srcOrd="1" destOrd="0" presId="urn:microsoft.com/office/officeart/2005/8/layout/orgChart1"/>
    <dgm:cxn modelId="{915B0D95-D447-40DA-9D2E-086C5696CBF0}" type="presOf" srcId="{0571455A-64EE-446D-9EBC-419A57EBB82A}" destId="{90EA9CEB-B55D-457A-B3BC-D3B3CCB59420}" srcOrd="0" destOrd="0" presId="urn:microsoft.com/office/officeart/2005/8/layout/orgChart1"/>
    <dgm:cxn modelId="{9FFBE3A0-B32D-46E1-B222-BF677DC8B117}" type="presOf" srcId="{385B2503-6C18-460E-ADB7-7FF63FC9E86A}" destId="{BD94B3F6-76C1-4201-938D-FA2DBA865C7B}" srcOrd="0" destOrd="0" presId="urn:microsoft.com/office/officeart/2005/8/layout/orgChart1"/>
    <dgm:cxn modelId="{F4F33C15-9D55-4DEB-B44F-2BE7A7D1DE48}" type="presParOf" srcId="{1FEFE9F3-1228-4A7B-B4A3-7767EAA939D8}" destId="{38101C7C-101E-46C1-9AFE-E1C123835EF0}" srcOrd="0" destOrd="0" presId="urn:microsoft.com/office/officeart/2005/8/layout/orgChart1"/>
    <dgm:cxn modelId="{01B4E8E3-9961-4A98-B3B9-8D5C9F6AD6E3}" type="presParOf" srcId="{38101C7C-101E-46C1-9AFE-E1C123835EF0}" destId="{0DE3EF10-2688-4FAF-99AD-3EDC2D823787}" srcOrd="0" destOrd="0" presId="urn:microsoft.com/office/officeart/2005/8/layout/orgChart1"/>
    <dgm:cxn modelId="{25EE2F48-73B1-42E1-A6B6-07A7C5F45093}" type="presParOf" srcId="{0DE3EF10-2688-4FAF-99AD-3EDC2D823787}" destId="{BD94B3F6-76C1-4201-938D-FA2DBA865C7B}" srcOrd="0" destOrd="0" presId="urn:microsoft.com/office/officeart/2005/8/layout/orgChart1"/>
    <dgm:cxn modelId="{72F1645D-8A76-4F03-A219-D07C5A9E5901}" type="presParOf" srcId="{0DE3EF10-2688-4FAF-99AD-3EDC2D823787}" destId="{973BA5FF-32CB-46D1-AFA8-3EC5BE2E999D}" srcOrd="1" destOrd="0" presId="urn:microsoft.com/office/officeart/2005/8/layout/orgChart1"/>
    <dgm:cxn modelId="{52C50566-E0C4-42A7-821F-86ACE599B625}" type="presParOf" srcId="{38101C7C-101E-46C1-9AFE-E1C123835EF0}" destId="{F4485A5D-B7CE-4D55-A1D2-760141C05EC4}" srcOrd="1" destOrd="0" presId="urn:microsoft.com/office/officeart/2005/8/layout/orgChart1"/>
    <dgm:cxn modelId="{46B53C43-DE96-4DE6-8F78-F19A3536CBB6}" type="presParOf" srcId="{F4485A5D-B7CE-4D55-A1D2-760141C05EC4}" destId="{CA13C554-EE03-4FC0-A953-55DBFB33A6A4}" srcOrd="0" destOrd="0" presId="urn:microsoft.com/office/officeart/2005/8/layout/orgChart1"/>
    <dgm:cxn modelId="{12CBD749-E815-4873-9B89-A9FFDCC58EA8}" type="presParOf" srcId="{F4485A5D-B7CE-4D55-A1D2-760141C05EC4}" destId="{2549C6B3-632E-4862-AF32-3746C141C6A0}" srcOrd="1" destOrd="0" presId="urn:microsoft.com/office/officeart/2005/8/layout/orgChart1"/>
    <dgm:cxn modelId="{EB3F1103-D484-4C07-AABD-72082BEC75B3}" type="presParOf" srcId="{2549C6B3-632E-4862-AF32-3746C141C6A0}" destId="{214ADFFB-B697-41A9-8E52-7355B4CA84F8}" srcOrd="0" destOrd="0" presId="urn:microsoft.com/office/officeart/2005/8/layout/orgChart1"/>
    <dgm:cxn modelId="{4B69AF9D-1411-47CB-80BC-9C6788BFAD2A}" type="presParOf" srcId="{214ADFFB-B697-41A9-8E52-7355B4CA84F8}" destId="{559B9D9B-4A28-4DDC-9D01-4D66EBE0713F}" srcOrd="0" destOrd="0" presId="urn:microsoft.com/office/officeart/2005/8/layout/orgChart1"/>
    <dgm:cxn modelId="{B7B220AC-864D-49E5-A30D-065BA20191B7}" type="presParOf" srcId="{214ADFFB-B697-41A9-8E52-7355B4CA84F8}" destId="{A65B0BB9-005F-4A06-B5BC-0A5B99ABF59F}" srcOrd="1" destOrd="0" presId="urn:microsoft.com/office/officeart/2005/8/layout/orgChart1"/>
    <dgm:cxn modelId="{CF6F8E47-D0DA-4221-8AC2-C445B1483C54}" type="presParOf" srcId="{2549C6B3-632E-4862-AF32-3746C141C6A0}" destId="{7F08662E-9EAC-4F29-8064-AE370030FCD2}" srcOrd="1" destOrd="0" presId="urn:microsoft.com/office/officeart/2005/8/layout/orgChart1"/>
    <dgm:cxn modelId="{6CA24729-6E3B-41DD-8569-D4A93B549475}" type="presParOf" srcId="{2549C6B3-632E-4862-AF32-3746C141C6A0}" destId="{5D1C7B14-563A-42E5-94C4-23A9AC73FA38}" srcOrd="2" destOrd="0" presId="urn:microsoft.com/office/officeart/2005/8/layout/orgChart1"/>
    <dgm:cxn modelId="{AAEAFAC9-1F03-43D9-AF08-74D76BA6CC9E}" type="presParOf" srcId="{F4485A5D-B7CE-4D55-A1D2-760141C05EC4}" destId="{61D7CE5C-34F0-414D-9D7A-95F50D3A465C}" srcOrd="2" destOrd="0" presId="urn:microsoft.com/office/officeart/2005/8/layout/orgChart1"/>
    <dgm:cxn modelId="{6F53ECB3-242A-42FE-9CC1-AE1CE65FFBAB}" type="presParOf" srcId="{F4485A5D-B7CE-4D55-A1D2-760141C05EC4}" destId="{D10CC4BE-2A01-468B-ACA0-4B4AC482E04F}" srcOrd="3" destOrd="0" presId="urn:microsoft.com/office/officeart/2005/8/layout/orgChart1"/>
    <dgm:cxn modelId="{BE73812E-24BD-423C-AFB5-94E6A40DB348}" type="presParOf" srcId="{D10CC4BE-2A01-468B-ACA0-4B4AC482E04F}" destId="{CF597F00-DB13-4DE1-B281-44A1BA161165}" srcOrd="0" destOrd="0" presId="urn:microsoft.com/office/officeart/2005/8/layout/orgChart1"/>
    <dgm:cxn modelId="{5C50C3A8-EA8C-4499-B872-BFB188F8226C}" type="presParOf" srcId="{CF597F00-DB13-4DE1-B281-44A1BA161165}" destId="{07F5796C-7E7E-4BDC-B535-FC6DE5170A21}" srcOrd="0" destOrd="0" presId="urn:microsoft.com/office/officeart/2005/8/layout/orgChart1"/>
    <dgm:cxn modelId="{D2975C9C-A243-4C1F-B932-79C987E78C2D}" type="presParOf" srcId="{CF597F00-DB13-4DE1-B281-44A1BA161165}" destId="{E75D1CD5-88F2-4C37-A360-2CE0D746250E}" srcOrd="1" destOrd="0" presId="urn:microsoft.com/office/officeart/2005/8/layout/orgChart1"/>
    <dgm:cxn modelId="{92EE5FFA-CBDC-43FB-8901-31A1ABAF64EE}" type="presParOf" srcId="{D10CC4BE-2A01-468B-ACA0-4B4AC482E04F}" destId="{87C43DA4-EA64-495E-88ED-6ABF1CA1A556}" srcOrd="1" destOrd="0" presId="urn:microsoft.com/office/officeart/2005/8/layout/orgChart1"/>
    <dgm:cxn modelId="{505AB35C-CB05-4880-AC60-99DF93FD1C32}" type="presParOf" srcId="{D10CC4BE-2A01-468B-ACA0-4B4AC482E04F}" destId="{43DBE71C-E7D8-4101-ACEA-8F49D2F27304}" srcOrd="2" destOrd="0" presId="urn:microsoft.com/office/officeart/2005/8/layout/orgChart1"/>
    <dgm:cxn modelId="{BC9B3816-486E-4322-8AF2-A5A8502A1678}" type="presParOf" srcId="{F4485A5D-B7CE-4D55-A1D2-760141C05EC4}" destId="{90EA9CEB-B55D-457A-B3BC-D3B3CCB59420}" srcOrd="4" destOrd="0" presId="urn:microsoft.com/office/officeart/2005/8/layout/orgChart1"/>
    <dgm:cxn modelId="{549E2AD5-94DC-4E0E-A726-35FFBA5B8DAF}" type="presParOf" srcId="{F4485A5D-B7CE-4D55-A1D2-760141C05EC4}" destId="{C1262133-360D-4CF9-9901-C1127D335D5B}" srcOrd="5" destOrd="0" presId="urn:microsoft.com/office/officeart/2005/8/layout/orgChart1"/>
    <dgm:cxn modelId="{6BA381D8-1D15-4903-8F96-3A74066DCA5E}" type="presParOf" srcId="{C1262133-360D-4CF9-9901-C1127D335D5B}" destId="{122E0415-4639-4D14-BDCA-9FE48533F39D}" srcOrd="0" destOrd="0" presId="urn:microsoft.com/office/officeart/2005/8/layout/orgChart1"/>
    <dgm:cxn modelId="{7800FBB6-C4A2-40E9-B2E3-4901B18F80FA}" type="presParOf" srcId="{122E0415-4639-4D14-BDCA-9FE48533F39D}" destId="{22896C44-5CEA-43BD-9A8A-DE7ACE0A84CD}" srcOrd="0" destOrd="0" presId="urn:microsoft.com/office/officeart/2005/8/layout/orgChart1"/>
    <dgm:cxn modelId="{EFD969A9-C840-41D9-A4DE-25EA3BCFC9CE}" type="presParOf" srcId="{122E0415-4639-4D14-BDCA-9FE48533F39D}" destId="{D21C8314-D9B3-4F3A-9231-99296BE27DE5}" srcOrd="1" destOrd="0" presId="urn:microsoft.com/office/officeart/2005/8/layout/orgChart1"/>
    <dgm:cxn modelId="{CA3DA1AB-49A8-4288-ADF7-FB420D05B229}" type="presParOf" srcId="{C1262133-360D-4CF9-9901-C1127D335D5B}" destId="{58E22D8D-227A-4482-9AC6-21C287281FE9}" srcOrd="1" destOrd="0" presId="urn:microsoft.com/office/officeart/2005/8/layout/orgChart1"/>
    <dgm:cxn modelId="{A0DE33F3-5084-4D3D-B810-34A1570CE100}" type="presParOf" srcId="{C1262133-360D-4CF9-9901-C1127D335D5B}" destId="{DB1BF7CD-3471-453C-87AC-E9A392C4C8E2}" srcOrd="2" destOrd="0" presId="urn:microsoft.com/office/officeart/2005/8/layout/orgChart1"/>
    <dgm:cxn modelId="{071ACFAF-979D-4E78-ADEB-257D0CEB0F89}" type="presParOf" srcId="{38101C7C-101E-46C1-9AFE-E1C123835EF0}" destId="{C603A9F5-009D-4EE6-9602-C2373A36A0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1F0966-CF8B-4A93-85F9-CDF30DD056A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5D0243E-F0DA-44FB-B067-2ADD9A5ABC3A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Promoting Mental Health and Wellbeing</a:t>
          </a:r>
          <a:endParaRPr lang="en-GB"/>
        </a:p>
      </dgm:t>
    </dgm:pt>
    <dgm:pt modelId="{D5447E1D-5304-4155-81D4-E8FFC91729BB}" type="parTrans" cxnId="{6A253C01-4D02-4EEB-8F5A-419090940A68}">
      <dgm:prSet/>
      <dgm:spPr/>
      <dgm:t>
        <a:bodyPr/>
        <a:lstStyle/>
        <a:p>
          <a:endParaRPr lang="en-GB"/>
        </a:p>
      </dgm:t>
    </dgm:pt>
    <dgm:pt modelId="{7BDC74A5-06A0-4DAA-8371-6CA098CFC827}" type="sibTrans" cxnId="{6A253C01-4D02-4EEB-8F5A-419090940A68}">
      <dgm:prSet/>
      <dgm:spPr/>
      <dgm:t>
        <a:bodyPr/>
        <a:lstStyle/>
        <a:p>
          <a:endParaRPr lang="en-GB"/>
        </a:p>
      </dgm:t>
    </dgm:pt>
    <dgm:pt modelId="{424D2BAD-30AE-475D-B9E1-92A69EEC01CA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Communication Support</a:t>
          </a:r>
          <a:endParaRPr lang="en-GB"/>
        </a:p>
      </dgm:t>
    </dgm:pt>
    <dgm:pt modelId="{7D88A8CB-62C5-4692-8860-4339610A2382}" type="parTrans" cxnId="{B70DB01E-C624-4E42-B210-93DC5575A9E9}">
      <dgm:prSet/>
      <dgm:spPr/>
      <dgm:t>
        <a:bodyPr/>
        <a:lstStyle/>
        <a:p>
          <a:endParaRPr lang="en-GB"/>
        </a:p>
      </dgm:t>
    </dgm:pt>
    <dgm:pt modelId="{4D72F200-77D5-4F25-B4A3-111357B91A06}" type="sibTrans" cxnId="{B70DB01E-C624-4E42-B210-93DC5575A9E9}">
      <dgm:prSet/>
      <dgm:spPr/>
      <dgm:t>
        <a:bodyPr/>
        <a:lstStyle/>
        <a:p>
          <a:endParaRPr lang="en-GB"/>
        </a:p>
      </dgm:t>
    </dgm:pt>
    <dgm:pt modelId="{C7AAC67D-624B-4160-8D2F-780077FAF29E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Knowledge Exchange</a:t>
          </a:r>
          <a:endParaRPr lang="en-GB"/>
        </a:p>
      </dgm:t>
    </dgm:pt>
    <dgm:pt modelId="{E132465A-11AE-4DAC-BCA2-583122AA45C9}" type="parTrans" cxnId="{979190A0-B1B2-4679-BA26-4ED4B7A7AE08}">
      <dgm:prSet/>
      <dgm:spPr/>
      <dgm:t>
        <a:bodyPr/>
        <a:lstStyle/>
        <a:p>
          <a:endParaRPr lang="en-GB"/>
        </a:p>
      </dgm:t>
    </dgm:pt>
    <dgm:pt modelId="{11756302-697E-49A2-8D9A-EC902C503B9E}" type="sibTrans" cxnId="{979190A0-B1B2-4679-BA26-4ED4B7A7AE08}">
      <dgm:prSet/>
      <dgm:spPr/>
      <dgm:t>
        <a:bodyPr/>
        <a:lstStyle/>
        <a:p>
          <a:endParaRPr lang="en-GB"/>
        </a:p>
      </dgm:t>
    </dgm:pt>
    <dgm:pt modelId="{89F9F8CC-C076-48A3-99CE-07587542CF0A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Facilitating Mobility</a:t>
          </a:r>
          <a:endParaRPr lang="en-GB"/>
        </a:p>
      </dgm:t>
    </dgm:pt>
    <dgm:pt modelId="{4DA9C181-B839-4D27-9D39-77ED06548D25}" type="parTrans" cxnId="{033EE53C-0E5F-4ED4-A37F-01EDC9B6CB7F}">
      <dgm:prSet/>
      <dgm:spPr/>
      <dgm:t>
        <a:bodyPr/>
        <a:lstStyle/>
        <a:p>
          <a:endParaRPr lang="en-GB"/>
        </a:p>
      </dgm:t>
    </dgm:pt>
    <dgm:pt modelId="{2B335CDE-C3B6-495B-B63E-703B751C762A}" type="sibTrans" cxnId="{033EE53C-0E5F-4ED4-A37F-01EDC9B6CB7F}">
      <dgm:prSet/>
      <dgm:spPr/>
      <dgm:t>
        <a:bodyPr/>
        <a:lstStyle/>
        <a:p>
          <a:endParaRPr lang="en-GB"/>
        </a:p>
      </dgm:t>
    </dgm:pt>
    <dgm:pt modelId="{42AB4B0A-DD0F-4678-81F4-75EC3B2AF926}">
      <dgm:prSet phldrT="[Text]"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Enhancing Cognition</a:t>
          </a:r>
          <a:endParaRPr lang="en-GB"/>
        </a:p>
      </dgm:t>
    </dgm:pt>
    <dgm:pt modelId="{624CD655-744E-49A0-A46E-DBCD085253BF}" type="parTrans" cxnId="{F111CC71-5FDE-466F-8332-B5C5717FD5C6}">
      <dgm:prSet/>
      <dgm:spPr/>
      <dgm:t>
        <a:bodyPr/>
        <a:lstStyle/>
        <a:p>
          <a:endParaRPr lang="en-GB"/>
        </a:p>
      </dgm:t>
    </dgm:pt>
    <dgm:pt modelId="{90D5B152-3A7F-46C5-AA31-5C5F17D725DD}" type="sibTrans" cxnId="{F111CC71-5FDE-466F-8332-B5C5717FD5C6}">
      <dgm:prSet/>
      <dgm:spPr/>
      <dgm:t>
        <a:bodyPr/>
        <a:lstStyle/>
        <a:p>
          <a:endParaRPr lang="en-GB"/>
        </a:p>
      </dgm:t>
    </dgm:pt>
    <dgm:pt modelId="{D790D6E3-455D-4AA0-90D5-6569D4139F3E}">
      <dgm:prSet phldr="0"/>
      <dgm:spPr/>
      <dgm:t>
        <a:bodyPr/>
        <a:lstStyle/>
        <a:p>
          <a:pPr rtl="0"/>
          <a:r>
            <a:rPr lang="en-GB">
              <a:latin typeface="Arial Black" panose="020B0A04020102020204"/>
            </a:rPr>
            <a:t>Negotiating Life</a:t>
          </a:r>
        </a:p>
      </dgm:t>
    </dgm:pt>
    <dgm:pt modelId="{74A4CAE1-2C2F-41F3-8893-049A40263524}" type="parTrans" cxnId="{8509781A-2D4C-49E0-8359-21F2BBAAA62E}">
      <dgm:prSet/>
      <dgm:spPr/>
    </dgm:pt>
    <dgm:pt modelId="{E3070807-9D90-4E1A-9F65-40E78593E7D6}" type="sibTrans" cxnId="{8509781A-2D4C-49E0-8359-21F2BBAAA62E}">
      <dgm:prSet/>
      <dgm:spPr/>
    </dgm:pt>
    <dgm:pt modelId="{A4555C0B-5795-4385-86D7-EE8BA7E0233E}" type="pres">
      <dgm:prSet presAssocID="{541F0966-CF8B-4A93-85F9-CDF30DD056AD}" presName="cycle" presStyleCnt="0">
        <dgm:presLayoutVars>
          <dgm:dir/>
          <dgm:resizeHandles val="exact"/>
        </dgm:presLayoutVars>
      </dgm:prSet>
      <dgm:spPr/>
    </dgm:pt>
    <dgm:pt modelId="{D2FE5663-B3D6-4EC1-A620-76F9652EDD87}" type="pres">
      <dgm:prSet presAssocID="{F5D0243E-F0DA-44FB-B067-2ADD9A5ABC3A}" presName="node" presStyleLbl="node1" presStyleIdx="0" presStyleCnt="6">
        <dgm:presLayoutVars>
          <dgm:bulletEnabled val="1"/>
        </dgm:presLayoutVars>
      </dgm:prSet>
      <dgm:spPr/>
    </dgm:pt>
    <dgm:pt modelId="{9DF3EBBC-DB91-4023-B8AE-DDF6332A0A44}" type="pres">
      <dgm:prSet presAssocID="{F5D0243E-F0DA-44FB-B067-2ADD9A5ABC3A}" presName="spNode" presStyleCnt="0"/>
      <dgm:spPr/>
    </dgm:pt>
    <dgm:pt modelId="{32B2F2F8-D448-4954-96D2-2B790B7A7E58}" type="pres">
      <dgm:prSet presAssocID="{7BDC74A5-06A0-4DAA-8371-6CA098CFC827}" presName="sibTrans" presStyleLbl="sibTrans1D1" presStyleIdx="0" presStyleCnt="6"/>
      <dgm:spPr/>
    </dgm:pt>
    <dgm:pt modelId="{E81C96EE-CFC5-44E5-975D-14B1509EF276}" type="pres">
      <dgm:prSet presAssocID="{424D2BAD-30AE-475D-B9E1-92A69EEC01CA}" presName="node" presStyleLbl="node1" presStyleIdx="1" presStyleCnt="6">
        <dgm:presLayoutVars>
          <dgm:bulletEnabled val="1"/>
        </dgm:presLayoutVars>
      </dgm:prSet>
      <dgm:spPr/>
    </dgm:pt>
    <dgm:pt modelId="{EBA3E79C-1C20-484E-8B49-E5850694A558}" type="pres">
      <dgm:prSet presAssocID="{424D2BAD-30AE-475D-B9E1-92A69EEC01CA}" presName="spNode" presStyleCnt="0"/>
      <dgm:spPr/>
    </dgm:pt>
    <dgm:pt modelId="{E15A782E-69A7-457A-B676-147732FD8C60}" type="pres">
      <dgm:prSet presAssocID="{4D72F200-77D5-4F25-B4A3-111357B91A06}" presName="sibTrans" presStyleLbl="sibTrans1D1" presStyleIdx="1" presStyleCnt="6"/>
      <dgm:spPr/>
    </dgm:pt>
    <dgm:pt modelId="{F6A3CB0D-B87C-4411-B496-66FB6338CE73}" type="pres">
      <dgm:prSet presAssocID="{C7AAC67D-624B-4160-8D2F-780077FAF29E}" presName="node" presStyleLbl="node1" presStyleIdx="2" presStyleCnt="6">
        <dgm:presLayoutVars>
          <dgm:bulletEnabled val="1"/>
        </dgm:presLayoutVars>
      </dgm:prSet>
      <dgm:spPr/>
    </dgm:pt>
    <dgm:pt modelId="{30B6B6F6-E732-4998-8431-C8535C68DC2E}" type="pres">
      <dgm:prSet presAssocID="{C7AAC67D-624B-4160-8D2F-780077FAF29E}" presName="spNode" presStyleCnt="0"/>
      <dgm:spPr/>
    </dgm:pt>
    <dgm:pt modelId="{1D3ABC55-1442-4C6E-8A4B-67D5BB4C8B04}" type="pres">
      <dgm:prSet presAssocID="{11756302-697E-49A2-8D9A-EC902C503B9E}" presName="sibTrans" presStyleLbl="sibTrans1D1" presStyleIdx="2" presStyleCnt="6"/>
      <dgm:spPr/>
    </dgm:pt>
    <dgm:pt modelId="{6018F6C0-5135-4538-9CF2-81EFD5AAEFE4}" type="pres">
      <dgm:prSet presAssocID="{89F9F8CC-C076-48A3-99CE-07587542CF0A}" presName="node" presStyleLbl="node1" presStyleIdx="3" presStyleCnt="6">
        <dgm:presLayoutVars>
          <dgm:bulletEnabled val="1"/>
        </dgm:presLayoutVars>
      </dgm:prSet>
      <dgm:spPr/>
    </dgm:pt>
    <dgm:pt modelId="{98DCFC52-B7C9-43E2-A352-726B01F347E5}" type="pres">
      <dgm:prSet presAssocID="{89F9F8CC-C076-48A3-99CE-07587542CF0A}" presName="spNode" presStyleCnt="0"/>
      <dgm:spPr/>
    </dgm:pt>
    <dgm:pt modelId="{856DEC8F-D055-4F8E-B06A-0F0FE32BC457}" type="pres">
      <dgm:prSet presAssocID="{2B335CDE-C3B6-495B-B63E-703B751C762A}" presName="sibTrans" presStyleLbl="sibTrans1D1" presStyleIdx="3" presStyleCnt="6"/>
      <dgm:spPr/>
    </dgm:pt>
    <dgm:pt modelId="{458A3D5F-AC3B-4474-893F-121C3B338393}" type="pres">
      <dgm:prSet presAssocID="{42AB4B0A-DD0F-4678-81F4-75EC3B2AF926}" presName="node" presStyleLbl="node1" presStyleIdx="4" presStyleCnt="6">
        <dgm:presLayoutVars>
          <dgm:bulletEnabled val="1"/>
        </dgm:presLayoutVars>
      </dgm:prSet>
      <dgm:spPr/>
    </dgm:pt>
    <dgm:pt modelId="{581F4B63-3DBF-4AD5-9FF0-84CBC579BBB3}" type="pres">
      <dgm:prSet presAssocID="{42AB4B0A-DD0F-4678-81F4-75EC3B2AF926}" presName="spNode" presStyleCnt="0"/>
      <dgm:spPr/>
    </dgm:pt>
    <dgm:pt modelId="{512EF6E5-04B5-4FED-9190-35E1C0EB67F3}" type="pres">
      <dgm:prSet presAssocID="{90D5B152-3A7F-46C5-AA31-5C5F17D725DD}" presName="sibTrans" presStyleLbl="sibTrans1D1" presStyleIdx="4" presStyleCnt="6"/>
      <dgm:spPr/>
    </dgm:pt>
    <dgm:pt modelId="{32B9273E-E6D1-4701-8709-9EEC27F99DEC}" type="pres">
      <dgm:prSet presAssocID="{D790D6E3-455D-4AA0-90D5-6569D4139F3E}" presName="node" presStyleLbl="node1" presStyleIdx="5" presStyleCnt="6">
        <dgm:presLayoutVars>
          <dgm:bulletEnabled val="1"/>
        </dgm:presLayoutVars>
      </dgm:prSet>
      <dgm:spPr/>
    </dgm:pt>
    <dgm:pt modelId="{0CB80DEC-CF5A-4CF2-97E2-F4A26D5E1AFF}" type="pres">
      <dgm:prSet presAssocID="{D790D6E3-455D-4AA0-90D5-6569D4139F3E}" presName="spNode" presStyleCnt="0"/>
      <dgm:spPr/>
    </dgm:pt>
    <dgm:pt modelId="{89FD014A-3E9A-4E63-95FF-5D9D7E8AE0AE}" type="pres">
      <dgm:prSet presAssocID="{E3070807-9D90-4E1A-9F65-40E78593E7D6}" presName="sibTrans" presStyleLbl="sibTrans1D1" presStyleIdx="5" presStyleCnt="6"/>
      <dgm:spPr/>
    </dgm:pt>
  </dgm:ptLst>
  <dgm:cxnLst>
    <dgm:cxn modelId="{6A253C01-4D02-4EEB-8F5A-419090940A68}" srcId="{541F0966-CF8B-4A93-85F9-CDF30DD056AD}" destId="{F5D0243E-F0DA-44FB-B067-2ADD9A5ABC3A}" srcOrd="0" destOrd="0" parTransId="{D5447E1D-5304-4155-81D4-E8FFC91729BB}" sibTransId="{7BDC74A5-06A0-4DAA-8371-6CA098CFC827}"/>
    <dgm:cxn modelId="{B7353F05-2770-4280-ADD9-CA0F5424192C}" type="presOf" srcId="{42AB4B0A-DD0F-4678-81F4-75EC3B2AF926}" destId="{458A3D5F-AC3B-4474-893F-121C3B338393}" srcOrd="0" destOrd="0" presId="urn:microsoft.com/office/officeart/2005/8/layout/cycle6"/>
    <dgm:cxn modelId="{72332E06-8766-4138-A3AE-E4FE8CB7F74A}" type="presOf" srcId="{C7AAC67D-624B-4160-8D2F-780077FAF29E}" destId="{F6A3CB0D-B87C-4411-B496-66FB6338CE73}" srcOrd="0" destOrd="0" presId="urn:microsoft.com/office/officeart/2005/8/layout/cycle6"/>
    <dgm:cxn modelId="{A312EF11-FD9B-4699-91E1-67E420BCC64A}" type="presOf" srcId="{424D2BAD-30AE-475D-B9E1-92A69EEC01CA}" destId="{E81C96EE-CFC5-44E5-975D-14B1509EF276}" srcOrd="0" destOrd="0" presId="urn:microsoft.com/office/officeart/2005/8/layout/cycle6"/>
    <dgm:cxn modelId="{8509781A-2D4C-49E0-8359-21F2BBAAA62E}" srcId="{541F0966-CF8B-4A93-85F9-CDF30DD056AD}" destId="{D790D6E3-455D-4AA0-90D5-6569D4139F3E}" srcOrd="5" destOrd="0" parTransId="{74A4CAE1-2C2F-41F3-8893-049A40263524}" sibTransId="{E3070807-9D90-4E1A-9F65-40E78593E7D6}"/>
    <dgm:cxn modelId="{C5D6A11B-F02E-4CE5-9442-B359EAD444BC}" type="presOf" srcId="{D790D6E3-455D-4AA0-90D5-6569D4139F3E}" destId="{32B9273E-E6D1-4701-8709-9EEC27F99DEC}" srcOrd="0" destOrd="0" presId="urn:microsoft.com/office/officeart/2005/8/layout/cycle6"/>
    <dgm:cxn modelId="{B70DB01E-C624-4E42-B210-93DC5575A9E9}" srcId="{541F0966-CF8B-4A93-85F9-CDF30DD056AD}" destId="{424D2BAD-30AE-475D-B9E1-92A69EEC01CA}" srcOrd="1" destOrd="0" parTransId="{7D88A8CB-62C5-4692-8860-4339610A2382}" sibTransId="{4D72F200-77D5-4F25-B4A3-111357B91A06}"/>
    <dgm:cxn modelId="{033EE53C-0E5F-4ED4-A37F-01EDC9B6CB7F}" srcId="{541F0966-CF8B-4A93-85F9-CDF30DD056AD}" destId="{89F9F8CC-C076-48A3-99CE-07587542CF0A}" srcOrd="3" destOrd="0" parTransId="{4DA9C181-B839-4D27-9D39-77ED06548D25}" sibTransId="{2B335CDE-C3B6-495B-B63E-703B751C762A}"/>
    <dgm:cxn modelId="{3715AF4D-5BF4-475F-A9DA-1847767A21BE}" type="presOf" srcId="{2B335CDE-C3B6-495B-B63E-703B751C762A}" destId="{856DEC8F-D055-4F8E-B06A-0F0FE32BC457}" srcOrd="0" destOrd="0" presId="urn:microsoft.com/office/officeart/2005/8/layout/cycle6"/>
    <dgm:cxn modelId="{F111CC71-5FDE-466F-8332-B5C5717FD5C6}" srcId="{541F0966-CF8B-4A93-85F9-CDF30DD056AD}" destId="{42AB4B0A-DD0F-4678-81F4-75EC3B2AF926}" srcOrd="4" destOrd="0" parTransId="{624CD655-744E-49A0-A46E-DBCD085253BF}" sibTransId="{90D5B152-3A7F-46C5-AA31-5C5F17D725DD}"/>
    <dgm:cxn modelId="{4D076E76-645C-47DB-ABFE-40D21102E50D}" type="presOf" srcId="{F5D0243E-F0DA-44FB-B067-2ADD9A5ABC3A}" destId="{D2FE5663-B3D6-4EC1-A620-76F9652EDD87}" srcOrd="0" destOrd="0" presId="urn:microsoft.com/office/officeart/2005/8/layout/cycle6"/>
    <dgm:cxn modelId="{6417E486-EC44-44C5-B6B6-8E94113D2A47}" type="presOf" srcId="{7BDC74A5-06A0-4DAA-8371-6CA098CFC827}" destId="{32B2F2F8-D448-4954-96D2-2B790B7A7E58}" srcOrd="0" destOrd="0" presId="urn:microsoft.com/office/officeart/2005/8/layout/cycle6"/>
    <dgm:cxn modelId="{EF01608E-8539-406A-A126-3651D7C08ADA}" type="presOf" srcId="{4D72F200-77D5-4F25-B4A3-111357B91A06}" destId="{E15A782E-69A7-457A-B676-147732FD8C60}" srcOrd="0" destOrd="0" presId="urn:microsoft.com/office/officeart/2005/8/layout/cycle6"/>
    <dgm:cxn modelId="{500D8495-43B1-4F38-B8A1-E3BC5FF5A06F}" type="presOf" srcId="{89F9F8CC-C076-48A3-99CE-07587542CF0A}" destId="{6018F6C0-5135-4538-9CF2-81EFD5AAEFE4}" srcOrd="0" destOrd="0" presId="urn:microsoft.com/office/officeart/2005/8/layout/cycle6"/>
    <dgm:cxn modelId="{64D8919F-867A-4007-A9D5-E888A12910DF}" type="presOf" srcId="{90D5B152-3A7F-46C5-AA31-5C5F17D725DD}" destId="{512EF6E5-04B5-4FED-9190-35E1C0EB67F3}" srcOrd="0" destOrd="0" presId="urn:microsoft.com/office/officeart/2005/8/layout/cycle6"/>
    <dgm:cxn modelId="{979190A0-B1B2-4679-BA26-4ED4B7A7AE08}" srcId="{541F0966-CF8B-4A93-85F9-CDF30DD056AD}" destId="{C7AAC67D-624B-4160-8D2F-780077FAF29E}" srcOrd="2" destOrd="0" parTransId="{E132465A-11AE-4DAC-BCA2-583122AA45C9}" sibTransId="{11756302-697E-49A2-8D9A-EC902C503B9E}"/>
    <dgm:cxn modelId="{8842B2A7-9975-44D4-BF8B-FB899AF23BD0}" type="presOf" srcId="{E3070807-9D90-4E1A-9F65-40E78593E7D6}" destId="{89FD014A-3E9A-4E63-95FF-5D9D7E8AE0AE}" srcOrd="0" destOrd="0" presId="urn:microsoft.com/office/officeart/2005/8/layout/cycle6"/>
    <dgm:cxn modelId="{FC240DE7-159D-4EE1-84C8-A2D9525702ED}" type="presOf" srcId="{11756302-697E-49A2-8D9A-EC902C503B9E}" destId="{1D3ABC55-1442-4C6E-8A4B-67D5BB4C8B04}" srcOrd="0" destOrd="0" presId="urn:microsoft.com/office/officeart/2005/8/layout/cycle6"/>
    <dgm:cxn modelId="{D4C8ECE8-DBE1-4E55-B0D8-86F162DC8DF1}" type="presOf" srcId="{541F0966-CF8B-4A93-85F9-CDF30DD056AD}" destId="{A4555C0B-5795-4385-86D7-EE8BA7E0233E}" srcOrd="0" destOrd="0" presId="urn:microsoft.com/office/officeart/2005/8/layout/cycle6"/>
    <dgm:cxn modelId="{A5C5D479-5BF4-45EA-B1B2-4DCE8589715B}" type="presParOf" srcId="{A4555C0B-5795-4385-86D7-EE8BA7E0233E}" destId="{D2FE5663-B3D6-4EC1-A620-76F9652EDD87}" srcOrd="0" destOrd="0" presId="urn:microsoft.com/office/officeart/2005/8/layout/cycle6"/>
    <dgm:cxn modelId="{411A8A9B-A60A-4E5C-A25F-59A9C85D0D41}" type="presParOf" srcId="{A4555C0B-5795-4385-86D7-EE8BA7E0233E}" destId="{9DF3EBBC-DB91-4023-B8AE-DDF6332A0A44}" srcOrd="1" destOrd="0" presId="urn:microsoft.com/office/officeart/2005/8/layout/cycle6"/>
    <dgm:cxn modelId="{BBD1B709-5046-418C-A3DB-C0688C064E2F}" type="presParOf" srcId="{A4555C0B-5795-4385-86D7-EE8BA7E0233E}" destId="{32B2F2F8-D448-4954-96D2-2B790B7A7E58}" srcOrd="2" destOrd="0" presId="urn:microsoft.com/office/officeart/2005/8/layout/cycle6"/>
    <dgm:cxn modelId="{099E1231-1F35-45FA-B537-C4C741B8EE05}" type="presParOf" srcId="{A4555C0B-5795-4385-86D7-EE8BA7E0233E}" destId="{E81C96EE-CFC5-44E5-975D-14B1509EF276}" srcOrd="3" destOrd="0" presId="urn:microsoft.com/office/officeart/2005/8/layout/cycle6"/>
    <dgm:cxn modelId="{83CA6DD2-F6A8-4726-94AE-0A916C3A0A6B}" type="presParOf" srcId="{A4555C0B-5795-4385-86D7-EE8BA7E0233E}" destId="{EBA3E79C-1C20-484E-8B49-E5850694A558}" srcOrd="4" destOrd="0" presId="urn:microsoft.com/office/officeart/2005/8/layout/cycle6"/>
    <dgm:cxn modelId="{8A537FCD-DCEC-4458-BA7F-CDC129DB2BAD}" type="presParOf" srcId="{A4555C0B-5795-4385-86D7-EE8BA7E0233E}" destId="{E15A782E-69A7-457A-B676-147732FD8C60}" srcOrd="5" destOrd="0" presId="urn:microsoft.com/office/officeart/2005/8/layout/cycle6"/>
    <dgm:cxn modelId="{437BE4A3-F944-4519-B4BF-6D42CEA4F6D4}" type="presParOf" srcId="{A4555C0B-5795-4385-86D7-EE8BA7E0233E}" destId="{F6A3CB0D-B87C-4411-B496-66FB6338CE73}" srcOrd="6" destOrd="0" presId="urn:microsoft.com/office/officeart/2005/8/layout/cycle6"/>
    <dgm:cxn modelId="{397D25F4-1F4D-424E-AF7F-12B98C34327B}" type="presParOf" srcId="{A4555C0B-5795-4385-86D7-EE8BA7E0233E}" destId="{30B6B6F6-E732-4998-8431-C8535C68DC2E}" srcOrd="7" destOrd="0" presId="urn:microsoft.com/office/officeart/2005/8/layout/cycle6"/>
    <dgm:cxn modelId="{34D178EE-45F4-4FD7-AF8E-0602DDA60D4F}" type="presParOf" srcId="{A4555C0B-5795-4385-86D7-EE8BA7E0233E}" destId="{1D3ABC55-1442-4C6E-8A4B-67D5BB4C8B04}" srcOrd="8" destOrd="0" presId="urn:microsoft.com/office/officeart/2005/8/layout/cycle6"/>
    <dgm:cxn modelId="{4067CFDD-EBF5-4D30-91CE-A5A059F7EFC2}" type="presParOf" srcId="{A4555C0B-5795-4385-86D7-EE8BA7E0233E}" destId="{6018F6C0-5135-4538-9CF2-81EFD5AAEFE4}" srcOrd="9" destOrd="0" presId="urn:microsoft.com/office/officeart/2005/8/layout/cycle6"/>
    <dgm:cxn modelId="{AB5F31B6-885F-4059-8B1D-4F619F811958}" type="presParOf" srcId="{A4555C0B-5795-4385-86D7-EE8BA7E0233E}" destId="{98DCFC52-B7C9-43E2-A352-726B01F347E5}" srcOrd="10" destOrd="0" presId="urn:microsoft.com/office/officeart/2005/8/layout/cycle6"/>
    <dgm:cxn modelId="{01BF93EC-D90C-4EF7-AE09-9DF31AC3243C}" type="presParOf" srcId="{A4555C0B-5795-4385-86D7-EE8BA7E0233E}" destId="{856DEC8F-D055-4F8E-B06A-0F0FE32BC457}" srcOrd="11" destOrd="0" presId="urn:microsoft.com/office/officeart/2005/8/layout/cycle6"/>
    <dgm:cxn modelId="{B313EE67-C450-4F30-8804-3645B49F4642}" type="presParOf" srcId="{A4555C0B-5795-4385-86D7-EE8BA7E0233E}" destId="{458A3D5F-AC3B-4474-893F-121C3B338393}" srcOrd="12" destOrd="0" presId="urn:microsoft.com/office/officeart/2005/8/layout/cycle6"/>
    <dgm:cxn modelId="{AEDA7858-73C9-4338-A404-0FF172F4CF20}" type="presParOf" srcId="{A4555C0B-5795-4385-86D7-EE8BA7E0233E}" destId="{581F4B63-3DBF-4AD5-9FF0-84CBC579BBB3}" srcOrd="13" destOrd="0" presId="urn:microsoft.com/office/officeart/2005/8/layout/cycle6"/>
    <dgm:cxn modelId="{ECF0C0C1-ADDA-4B31-8967-2F0E641831C1}" type="presParOf" srcId="{A4555C0B-5795-4385-86D7-EE8BA7E0233E}" destId="{512EF6E5-04B5-4FED-9190-35E1C0EB67F3}" srcOrd="14" destOrd="0" presId="urn:microsoft.com/office/officeart/2005/8/layout/cycle6"/>
    <dgm:cxn modelId="{EF01FB83-E2DF-4651-9AC2-383EB50B645A}" type="presParOf" srcId="{A4555C0B-5795-4385-86D7-EE8BA7E0233E}" destId="{32B9273E-E6D1-4701-8709-9EEC27F99DEC}" srcOrd="15" destOrd="0" presId="urn:microsoft.com/office/officeart/2005/8/layout/cycle6"/>
    <dgm:cxn modelId="{73B92B28-FA86-49F6-8C7A-417AE1F163B2}" type="presParOf" srcId="{A4555C0B-5795-4385-86D7-EE8BA7E0233E}" destId="{0CB80DEC-CF5A-4CF2-97E2-F4A26D5E1AFF}" srcOrd="16" destOrd="0" presId="urn:microsoft.com/office/officeart/2005/8/layout/cycle6"/>
    <dgm:cxn modelId="{0C3C15C1-8475-48D4-B073-2711A26765A0}" type="presParOf" srcId="{A4555C0B-5795-4385-86D7-EE8BA7E0233E}" destId="{89FD014A-3E9A-4E63-95FF-5D9D7E8AE0A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A9CEB-B55D-457A-B3BC-D3B3CCB59420}">
      <dsp:nvSpPr>
        <dsp:cNvPr id="0" name=""/>
        <dsp:cNvSpPr/>
      </dsp:nvSpPr>
      <dsp:spPr>
        <a:xfrm>
          <a:off x="4953000" y="3477334"/>
          <a:ext cx="3504283" cy="60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90"/>
              </a:lnTo>
              <a:lnTo>
                <a:pt x="3504283" y="304090"/>
              </a:lnTo>
              <a:lnTo>
                <a:pt x="3504283" y="608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7CE5C-34F0-414D-9D7A-95F50D3A465C}">
      <dsp:nvSpPr>
        <dsp:cNvPr id="0" name=""/>
        <dsp:cNvSpPr/>
      </dsp:nvSpPr>
      <dsp:spPr>
        <a:xfrm>
          <a:off x="4907280" y="3477334"/>
          <a:ext cx="91440" cy="6081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8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3C554-EE03-4FC0-A953-55DBFB33A6A4}">
      <dsp:nvSpPr>
        <dsp:cNvPr id="0" name=""/>
        <dsp:cNvSpPr/>
      </dsp:nvSpPr>
      <dsp:spPr>
        <a:xfrm>
          <a:off x="1448716" y="3477334"/>
          <a:ext cx="3504283" cy="608181"/>
        </a:xfrm>
        <a:custGeom>
          <a:avLst/>
          <a:gdLst/>
          <a:ahLst/>
          <a:cxnLst/>
          <a:rect l="0" t="0" r="0" b="0"/>
          <a:pathLst>
            <a:path>
              <a:moveTo>
                <a:pt x="3504283" y="0"/>
              </a:moveTo>
              <a:lnTo>
                <a:pt x="3504283" y="304090"/>
              </a:lnTo>
              <a:lnTo>
                <a:pt x="0" y="304090"/>
              </a:lnTo>
              <a:lnTo>
                <a:pt x="0" y="608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4B3F6-76C1-4201-938D-FA2DBA865C7B}">
      <dsp:nvSpPr>
        <dsp:cNvPr id="0" name=""/>
        <dsp:cNvSpPr/>
      </dsp:nvSpPr>
      <dsp:spPr>
        <a:xfrm>
          <a:off x="3504948" y="2029283"/>
          <a:ext cx="2896102" cy="1448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Black" panose="020B0A04020102020204"/>
            </a:rPr>
            <a:t>Health, Wellbeing and Care Hub</a:t>
          </a:r>
          <a:endParaRPr lang="en-GB" sz="1700" kern="1200"/>
        </a:p>
      </dsp:txBody>
      <dsp:txXfrm>
        <a:off x="3504948" y="2029283"/>
        <a:ext cx="2896102" cy="1448051"/>
      </dsp:txXfrm>
    </dsp:sp>
    <dsp:sp modelId="{559B9D9B-4A28-4DDC-9D01-4D66EBE0713F}">
      <dsp:nvSpPr>
        <dsp:cNvPr id="0" name=""/>
        <dsp:cNvSpPr/>
      </dsp:nvSpPr>
      <dsp:spPr>
        <a:xfrm>
          <a:off x="665" y="4085515"/>
          <a:ext cx="2896102" cy="1448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Black" panose="020B0A04020102020204"/>
            </a:rPr>
            <a:t>Workforce Development</a:t>
          </a:r>
          <a:endParaRPr lang="en-GB" sz="1700" kern="1200"/>
        </a:p>
      </dsp:txBody>
      <dsp:txXfrm>
        <a:off x="665" y="4085515"/>
        <a:ext cx="2896102" cy="1448051"/>
      </dsp:txXfrm>
    </dsp:sp>
    <dsp:sp modelId="{07F5796C-7E7E-4BDC-B535-FC6DE5170A21}">
      <dsp:nvSpPr>
        <dsp:cNvPr id="0" name=""/>
        <dsp:cNvSpPr/>
      </dsp:nvSpPr>
      <dsp:spPr>
        <a:xfrm>
          <a:off x="3504948" y="4085515"/>
          <a:ext cx="2896102" cy="1448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Black" panose="020B0A04020102020204"/>
            </a:rPr>
            <a:t>Service Provision</a:t>
          </a:r>
          <a:endParaRPr lang="en-GB" sz="1700" kern="1200"/>
        </a:p>
      </dsp:txBody>
      <dsp:txXfrm>
        <a:off x="3504948" y="4085515"/>
        <a:ext cx="2896102" cy="1448051"/>
      </dsp:txXfrm>
    </dsp:sp>
    <dsp:sp modelId="{22896C44-5CEA-43BD-9A8A-DE7ACE0A84CD}">
      <dsp:nvSpPr>
        <dsp:cNvPr id="0" name=""/>
        <dsp:cNvSpPr/>
      </dsp:nvSpPr>
      <dsp:spPr>
        <a:xfrm>
          <a:off x="7009232" y="4085515"/>
          <a:ext cx="2896102" cy="1448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Black" panose="020B0A04020102020204"/>
            </a:rPr>
            <a:t>Clinical Research</a:t>
          </a:r>
          <a:endParaRPr lang="en-GB" sz="1700" kern="1200"/>
        </a:p>
      </dsp:txBody>
      <dsp:txXfrm>
        <a:off x="7009232" y="4085515"/>
        <a:ext cx="2896102" cy="1448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E5663-B3D6-4EC1-A620-76F9652EDD87}">
      <dsp:nvSpPr>
        <dsp:cNvPr id="0" name=""/>
        <dsp:cNvSpPr/>
      </dsp:nvSpPr>
      <dsp:spPr>
        <a:xfrm>
          <a:off x="3749213" y="2208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Promoting Mental Health and Wellbeing</a:t>
          </a:r>
          <a:endParaRPr lang="en-GB" sz="900" kern="1200"/>
        </a:p>
      </dsp:txBody>
      <dsp:txXfrm>
        <a:off x="3799614" y="52609"/>
        <a:ext cx="1487621" cy="931673"/>
      </dsp:txXfrm>
    </dsp:sp>
    <dsp:sp modelId="{32B2F2F8-D448-4954-96D2-2B790B7A7E58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3238686" y="136739"/>
              </a:moveTo>
              <a:arcTo wR="2434303" hR="2434303" stAng="17357716" swAng="15028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C96EE-CFC5-44E5-975D-14B1509EF276}">
      <dsp:nvSpPr>
        <dsp:cNvPr id="0" name=""/>
        <dsp:cNvSpPr/>
      </dsp:nvSpPr>
      <dsp:spPr>
        <a:xfrm>
          <a:off x="5857381" y="1219360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Communication Support</a:t>
          </a:r>
          <a:endParaRPr lang="en-GB" sz="900" kern="1200"/>
        </a:p>
      </dsp:txBody>
      <dsp:txXfrm>
        <a:off x="5907782" y="1269761"/>
        <a:ext cx="1487621" cy="931673"/>
      </dsp:txXfrm>
    </dsp:sp>
    <dsp:sp modelId="{E15A782E-69A7-457A-B676-147732FD8C60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4769513" y="1746825"/>
              </a:moveTo>
              <a:arcTo wR="2434303" hR="2434303" stAng="20615745" swAng="19685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3CB0D-B87C-4411-B496-66FB6338CE73}">
      <dsp:nvSpPr>
        <dsp:cNvPr id="0" name=""/>
        <dsp:cNvSpPr/>
      </dsp:nvSpPr>
      <dsp:spPr>
        <a:xfrm>
          <a:off x="5857381" y="3653663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Knowledge Exchange</a:t>
          </a:r>
          <a:endParaRPr lang="en-GB" sz="900" kern="1200"/>
        </a:p>
      </dsp:txBody>
      <dsp:txXfrm>
        <a:off x="5907782" y="3704064"/>
        <a:ext cx="1487621" cy="931673"/>
      </dsp:txXfrm>
    </dsp:sp>
    <dsp:sp modelId="{1D3ABC55-1442-4C6E-8A4B-67D5BB4C8B04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4135769" y="4175236"/>
              </a:moveTo>
              <a:arcTo wR="2434303" hR="2434303" stAng="2739411" swAng="15028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8F6C0-5135-4538-9CF2-81EFD5AAEFE4}">
      <dsp:nvSpPr>
        <dsp:cNvPr id="0" name=""/>
        <dsp:cNvSpPr/>
      </dsp:nvSpPr>
      <dsp:spPr>
        <a:xfrm>
          <a:off x="3749213" y="4870815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Facilitating Mobility</a:t>
          </a:r>
          <a:endParaRPr lang="en-GB" sz="900" kern="1200"/>
        </a:p>
      </dsp:txBody>
      <dsp:txXfrm>
        <a:off x="3799614" y="4921216"/>
        <a:ext cx="1487621" cy="931673"/>
      </dsp:txXfrm>
    </dsp:sp>
    <dsp:sp modelId="{856DEC8F-D055-4F8E-B06A-0F0FE32BC457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1629920" y="4731867"/>
              </a:moveTo>
              <a:arcTo wR="2434303" hR="2434303" stAng="6557716" swAng="15028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A3D5F-AC3B-4474-893F-121C3B338393}">
      <dsp:nvSpPr>
        <dsp:cNvPr id="0" name=""/>
        <dsp:cNvSpPr/>
      </dsp:nvSpPr>
      <dsp:spPr>
        <a:xfrm>
          <a:off x="1641044" y="3653663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Enhancing Cognition</a:t>
          </a:r>
          <a:endParaRPr lang="en-GB" sz="900" kern="1200"/>
        </a:p>
      </dsp:txBody>
      <dsp:txXfrm>
        <a:off x="1691445" y="3704064"/>
        <a:ext cx="1487621" cy="931673"/>
      </dsp:txXfrm>
    </dsp:sp>
    <dsp:sp modelId="{512EF6E5-04B5-4FED-9190-35E1C0EB67F3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99093" y="3121781"/>
              </a:moveTo>
              <a:arcTo wR="2434303" hR="2434303" stAng="9815745" swAng="19685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9273E-E6D1-4701-8709-9EEC27F99DEC}">
      <dsp:nvSpPr>
        <dsp:cNvPr id="0" name=""/>
        <dsp:cNvSpPr/>
      </dsp:nvSpPr>
      <dsp:spPr>
        <a:xfrm>
          <a:off x="1641044" y="1219360"/>
          <a:ext cx="1588423" cy="1032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Black" panose="020B0A04020102020204"/>
            </a:rPr>
            <a:t>Negotiating Life</a:t>
          </a:r>
        </a:p>
      </dsp:txBody>
      <dsp:txXfrm>
        <a:off x="1691445" y="1269761"/>
        <a:ext cx="1487621" cy="931673"/>
      </dsp:txXfrm>
    </dsp:sp>
    <dsp:sp modelId="{89FD014A-3E9A-4E63-95FF-5D9D7E8AE0AE}">
      <dsp:nvSpPr>
        <dsp:cNvPr id="0" name=""/>
        <dsp:cNvSpPr/>
      </dsp:nvSpPr>
      <dsp:spPr>
        <a:xfrm>
          <a:off x="2109121" y="518446"/>
          <a:ext cx="4868607" cy="4868607"/>
        </a:xfrm>
        <a:custGeom>
          <a:avLst/>
          <a:gdLst/>
          <a:ahLst/>
          <a:cxnLst/>
          <a:rect l="0" t="0" r="0" b="0"/>
          <a:pathLst>
            <a:path>
              <a:moveTo>
                <a:pt x="732837" y="693370"/>
              </a:moveTo>
              <a:arcTo wR="2434303" hR="2434303" stAng="13539411" swAng="15028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2F9495-C47E-F74D-989E-66C515E250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A2327-043B-0C4B-9D3B-03D0073D6B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BA747-B8FF-874B-AED5-DE9F3E5B409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F2A69-9A3F-C84F-889B-609CAFD70C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799EC-65F5-104B-A92F-F8D6845946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1E54-08B8-294F-898B-644954DA2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8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6F6A5-7605-DF41-945B-909649E00EC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11D0F-7CCC-3448-8011-367F0D0A6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1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UoE_Logo_White" descr="Logo - University of Essex">
            <a:extLst>
              <a:ext uri="{FF2B5EF4-FFF2-40B4-BE49-F238E27FC236}">
                <a16:creationId xmlns:a16="http://schemas.microsoft.com/office/drawing/2014/main" id="{767DC880-C1D7-C443-9C81-8FEEA3D52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/>
              <a:t>Insert introduction text here</a:t>
            </a:r>
          </a:p>
        </p:txBody>
      </p:sp>
    </p:spTree>
    <p:extLst>
      <p:ext uri="{BB962C8B-B14F-4D97-AF65-F5344CB8AC3E}">
        <p14:creationId xmlns:p14="http://schemas.microsoft.com/office/powerpoint/2010/main" val="35675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9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and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5" name="Image_Caption 1">
            <a:extLst>
              <a:ext uri="{FF2B5EF4-FFF2-40B4-BE49-F238E27FC236}">
                <a16:creationId xmlns:a16="http://schemas.microsoft.com/office/drawing/2014/main" id="{541F36E1-1553-7845-B3E2-0ECD95ED7D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1164" y="1036800"/>
            <a:ext cx="2876550" cy="324178"/>
          </a:xfrm>
          <a:solidFill>
            <a:schemeClr val="bg1"/>
          </a:solidFill>
        </p:spPr>
        <p:txBody>
          <a:bodyPr tIns="36000" rIns="251999" bIns="72000" anchor="t" anchorCtr="0">
            <a:spAutoFit/>
          </a:bodyPr>
          <a:lstStyle>
            <a:lvl1pPr marL="6350" indent="0" algn="r">
              <a:buFontTx/>
              <a:buNone/>
              <a:defRPr sz="1200"/>
            </a:lvl1pPr>
            <a:lvl2pPr marL="269875" indent="0" algn="r">
              <a:buFontTx/>
              <a:buNone/>
              <a:defRPr sz="1200"/>
            </a:lvl2pPr>
            <a:lvl3pPr marL="450850" indent="0" algn="r">
              <a:buFontTx/>
              <a:buNone/>
              <a:defRPr sz="1200"/>
            </a:lvl3pPr>
            <a:lvl4pPr marL="623888" indent="0" algn="r">
              <a:buFontTx/>
              <a:buNone/>
              <a:defRPr sz="1200"/>
            </a:lvl4pPr>
            <a:lvl5pPr marL="804862" indent="0" algn="r">
              <a:buFontTx/>
              <a:buNone/>
              <a:defRPr sz="1200"/>
            </a:lvl5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3998" y="5730249"/>
            <a:ext cx="116840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lIns="144000" tIns="144000" rIns="144000" bIns="144000" anchor="b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Image_Caption 1">
            <a:extLst>
              <a:ext uri="{FF2B5EF4-FFF2-40B4-BE49-F238E27FC236}">
                <a16:creationId xmlns:a16="http://schemas.microsoft.com/office/drawing/2014/main" id="{B0F2228A-6C92-7348-B3AB-4D805D8894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21800" y="6149647"/>
            <a:ext cx="2870200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44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2" name="Feature_Box_2">
            <a:extLst>
              <a:ext uri="{FF2B5EF4-FFF2-40B4-BE49-F238E27FC236}">
                <a16:creationId xmlns:a16="http://schemas.microsoft.com/office/drawing/2014/main" id="{2836903F-A228-694C-B678-379D95CBF6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4896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3" name="Feature_Box_3">
            <a:extLst>
              <a:ext uri="{FF2B5EF4-FFF2-40B4-BE49-F238E27FC236}">
                <a16:creationId xmlns:a16="http://schemas.microsoft.com/office/drawing/2014/main" id="{A099B133-6CA1-6343-985F-1A751F73B3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54248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4" name="Feature_Box_4">
            <a:extLst>
              <a:ext uri="{FF2B5EF4-FFF2-40B4-BE49-F238E27FC236}">
                <a16:creationId xmlns:a16="http://schemas.microsoft.com/office/drawing/2014/main" id="{AC109010-13F9-D44E-AE30-6C9CDA42B8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3600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59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AD742024-086A-5F48-9393-FF97C14B9F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1185863"/>
            <a:ext cx="5468937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A65568DF-0675-7847-A98F-1D87DDC4AD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0" y="1857375"/>
            <a:ext cx="5468938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221413" y="890587"/>
            <a:ext cx="5716587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8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254001" y="890587"/>
            <a:ext cx="11684000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32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7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UoE_Logo_White" descr="Logo - University of Essex">
            <a:extLst>
              <a:ext uri="{FF2B5EF4-FFF2-40B4-BE49-F238E27FC236}">
                <a16:creationId xmlns:a16="http://schemas.microsoft.com/office/drawing/2014/main" id="{767DC880-C1D7-C443-9C81-8FEEA3D52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/>
              <a:t>Insert introduction text here</a:t>
            </a:r>
          </a:p>
        </p:txBody>
      </p:sp>
    </p:spTree>
    <p:extLst>
      <p:ext uri="{BB962C8B-B14F-4D97-AF65-F5344CB8AC3E}">
        <p14:creationId xmlns:p14="http://schemas.microsoft.com/office/powerpoint/2010/main" val="1584557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1362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A55F4C45-0842-0B45-BF3A-F0DB418A4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solidFill>
            <a:schemeClr val="bg1"/>
          </a:solidFill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Image_Caption 1">
            <a:extLst>
              <a:ext uri="{FF2B5EF4-FFF2-40B4-BE49-F238E27FC236}">
                <a16:creationId xmlns:a16="http://schemas.microsoft.com/office/drawing/2014/main" id="{77A15BBC-0BFB-9547-B1AA-FD422C4D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26879" y="6145855"/>
            <a:ext cx="2865121" cy="324178"/>
          </a:xfrm>
          <a:solidFill>
            <a:schemeClr val="bg1"/>
          </a:solidFill>
        </p:spPr>
        <p:txBody>
          <a:bodyPr wrap="square" lIns="72000" tIns="36000" rIns="251999" bIns="72000" anchor="b" anchorCtr="0">
            <a:spAutoFit/>
          </a:bodyPr>
          <a:lstStyle>
            <a:lvl1pPr marL="635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200" b="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B048D4B-0957-8543-950A-61FA61F907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99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A55F4C45-0842-0B45-BF3A-F0DB418A4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4" name="Video Placeholder 1">
            <a:extLst>
              <a:ext uri="{FF2B5EF4-FFF2-40B4-BE49-F238E27FC236}">
                <a16:creationId xmlns:a16="http://schemas.microsoft.com/office/drawing/2014/main" id="{638D1704-B2CA-5C47-B959-28C1FC6055CF}"/>
              </a:ext>
            </a:extLst>
          </p:cNvPr>
          <p:cNvSpPr>
            <a:spLocks noGrp="1"/>
          </p:cNvSpPr>
          <p:nvPr>
            <p:ph type="media" sz="quarter" idx="29"/>
          </p:nvPr>
        </p:nvSpPr>
        <p:spPr>
          <a:xfrm>
            <a:off x="0" y="890588"/>
            <a:ext cx="12192000" cy="5713412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Video_Caption 1">
            <a:extLst>
              <a:ext uri="{FF2B5EF4-FFF2-40B4-BE49-F238E27FC236}">
                <a16:creationId xmlns:a16="http://schemas.microsoft.com/office/drawing/2014/main" id="{77A15BBC-0BFB-9547-B1AA-FD422C4D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26879" y="6145855"/>
            <a:ext cx="2865121" cy="324178"/>
          </a:xfrm>
          <a:solidFill>
            <a:schemeClr val="bg1"/>
          </a:solidFill>
        </p:spPr>
        <p:txBody>
          <a:bodyPr wrap="square" lIns="72000" tIns="36000" rIns="251999" bIns="72000" anchor="b" anchorCtr="0">
            <a:spAutoFit/>
          </a:bodyPr>
          <a:lstStyle>
            <a:lvl1pPr marL="635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200" b="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B048D4B-0957-8543-950A-61FA61F907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9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mpari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597CB458-ECAA-F543-B762-CE04927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040512F9-FB20-344E-BC56-8DDE6C1772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1648" y="1306094"/>
            <a:ext cx="11436350" cy="736600"/>
          </a:xfrm>
        </p:spPr>
        <p:txBody>
          <a:bodyPr tIns="0" bIns="0"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A0A8366-F419-7E4A-8F7C-C6F8447A89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648" y="2042694"/>
            <a:ext cx="11436350" cy="403225"/>
          </a:xfrm>
        </p:spPr>
        <p:txBody>
          <a:bodyPr tIns="0" bIns="0"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/>
              <a:t>Your subtitle here</a:t>
            </a:r>
            <a:endParaRPr lang="en-US"/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4F48015D-A6A6-BD4D-AB39-19CCFCB8B88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2814220"/>
            <a:ext cx="6062400" cy="3789779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Image_Caption 1">
            <a:extLst>
              <a:ext uri="{FF2B5EF4-FFF2-40B4-BE49-F238E27FC236}">
                <a16:creationId xmlns:a16="http://schemas.microsoft.com/office/drawing/2014/main" id="{928181AC-A9B4-0F4A-B806-85756E8DF3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ABAA707-1D0F-904D-A6EF-485EE257C12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29602" y="2814220"/>
            <a:ext cx="6062400" cy="3789779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7" name="Image_Caption 2">
            <a:extLst>
              <a:ext uri="{FF2B5EF4-FFF2-40B4-BE49-F238E27FC236}">
                <a16:creationId xmlns:a16="http://schemas.microsoft.com/office/drawing/2014/main" id="{AEE3084D-262B-D444-BB09-122F86A0D5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6563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9180CA7-D6AD-3B4F-9CC8-C9E5358B7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19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BA1041B3-EEDD-B747-8B78-82F6A16D7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5" name="Body_Copy">
            <a:extLst>
              <a:ext uri="{FF2B5EF4-FFF2-40B4-BE49-F238E27FC236}">
                <a16:creationId xmlns:a16="http://schemas.microsoft.com/office/drawing/2014/main" id="{15E97B45-0FBC-0444-A384-1396982CD5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1563" y="890588"/>
            <a:ext cx="5808662" cy="3787775"/>
          </a:xfrm>
        </p:spPr>
        <p:txBody>
          <a:bodyPr lIns="144000" tIns="144000" rIns="144000" bIns="144000">
            <a:noAutofit/>
          </a:bodyPr>
          <a:lstStyle>
            <a:lvl1pPr marL="6350" indent="0">
              <a:buFontTx/>
              <a:buNone/>
              <a:defRPr sz="1800"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6062400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Image_Caption 1">
            <a:extLst>
              <a:ext uri="{FF2B5EF4-FFF2-40B4-BE49-F238E27FC236}">
                <a16:creationId xmlns:a16="http://schemas.microsoft.com/office/drawing/2014/main" id="{AF323BD3-548A-354D-ADA9-DA0462ADCE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681C19-525C-EB46-8C22-C426D373D10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9600" y="4746400"/>
            <a:ext cx="6062400" cy="18576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7" name="Image_Caption 2">
            <a:extLst>
              <a:ext uri="{FF2B5EF4-FFF2-40B4-BE49-F238E27FC236}">
                <a16:creationId xmlns:a16="http://schemas.microsoft.com/office/drawing/2014/main" id="{41C24D1E-9E96-1844-B2A6-13CA1411EAF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6563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38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701839F2-0501-2042-AA1A-339190F1F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B0246F9D-BBB4-F845-903B-9BCB6A3799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7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5" name="Image_Caption 1">
            <a:extLst>
              <a:ext uri="{FF2B5EF4-FFF2-40B4-BE49-F238E27FC236}">
                <a16:creationId xmlns:a16="http://schemas.microsoft.com/office/drawing/2014/main" id="{CB251433-45EA-0548-85FC-44C898DE784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EBC5486-0CC4-8447-8762-C88A95428B2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29602" y="890587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Image_Caption 2">
            <a:extLst>
              <a:ext uri="{FF2B5EF4-FFF2-40B4-BE49-F238E27FC236}">
                <a16:creationId xmlns:a16="http://schemas.microsoft.com/office/drawing/2014/main" id="{E6A7B5DF-8207-3443-B760-8C2272B9CE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7600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4F3CBD4-C3C4-CD4F-9BA5-B115DCEF02B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038" y="3781600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Image_Caption 3">
            <a:extLst>
              <a:ext uri="{FF2B5EF4-FFF2-40B4-BE49-F238E27FC236}">
                <a16:creationId xmlns:a16="http://schemas.microsoft.com/office/drawing/2014/main" id="{8C0B1AC2-5C59-004A-BBD3-ED977709A5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AE1E5D5-CDA1-504E-888B-B884A6EA672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128564" y="3781600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7" name="Image_Caption 4">
            <a:extLst>
              <a:ext uri="{FF2B5EF4-FFF2-40B4-BE49-F238E27FC236}">
                <a16:creationId xmlns:a16="http://schemas.microsoft.com/office/drawing/2014/main" id="{3000F666-1F5D-C740-81BD-EA9E4B2DF79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276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69AE64D-4D5D-1D44-9A53-63F44E948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9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4F9D373C-5C73-8E4B-8382-B53ED6AA7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E39BCACC-73E2-1B41-BE3D-FFB203F3C9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7"/>
            <a:ext cx="4017600" cy="57132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6" name="Image_Caption 1">
            <a:extLst>
              <a:ext uri="{FF2B5EF4-FFF2-40B4-BE49-F238E27FC236}">
                <a16:creationId xmlns:a16="http://schemas.microsoft.com/office/drawing/2014/main" id="{E9FF570A-BE24-9141-87FD-541A6610C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2162" y="613419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E0407-46FE-134C-A5EB-A1421349DA0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87018" y="890588"/>
            <a:ext cx="4017963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2">
            <a:extLst>
              <a:ext uri="{FF2B5EF4-FFF2-40B4-BE49-F238E27FC236}">
                <a16:creationId xmlns:a16="http://schemas.microsoft.com/office/drawing/2014/main" id="{A15A6A7C-316C-1041-96A6-582EEFA94A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41762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89F4D8E-583F-424A-AB00-EFE4131C9C2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087018" y="3781425"/>
            <a:ext cx="4017963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Image_Caption 3">
            <a:extLst>
              <a:ext uri="{FF2B5EF4-FFF2-40B4-BE49-F238E27FC236}">
                <a16:creationId xmlns:a16="http://schemas.microsoft.com/office/drawing/2014/main" id="{5873F71E-F244-B045-925D-7A21F05C700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41762" y="613419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C5C7401-B602-E348-9FA1-326B0C408A8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171656" y="890588"/>
            <a:ext cx="4017962" cy="2822575"/>
          </a:xfrm>
          <a:solidFill>
            <a:schemeClr val="bg1"/>
          </a:solidFill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Image_Caption 4">
            <a:extLst>
              <a:ext uri="{FF2B5EF4-FFF2-40B4-BE49-F238E27FC236}">
                <a16:creationId xmlns:a16="http://schemas.microsoft.com/office/drawing/2014/main" id="{5AB450AD-F789-564D-8046-E2973620FD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26563" y="3243184"/>
            <a:ext cx="2862262" cy="324178"/>
          </a:xfrm>
          <a:solidFill>
            <a:schemeClr val="bg1"/>
          </a:solidFill>
        </p:spPr>
        <p:txBody>
          <a:bodyPr lIns="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8B438B0-923A-D344-BB96-1E1293FEE95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171656" y="3781425"/>
            <a:ext cx="4017962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Image_Caption 5">
            <a:extLst>
              <a:ext uri="{FF2B5EF4-FFF2-40B4-BE49-F238E27FC236}">
                <a16:creationId xmlns:a16="http://schemas.microsoft.com/office/drawing/2014/main" id="{D3549A48-91FA-794D-A48D-ACF79A20F7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26563" y="6163353"/>
            <a:ext cx="2865437" cy="324178"/>
          </a:xfrm>
          <a:solidFill>
            <a:schemeClr val="bg1"/>
          </a:solidFill>
        </p:spPr>
        <p:txBody>
          <a:bodyPr wrap="square" lIns="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DFD619F-E9C0-804F-8D75-3339F1C38F5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35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2FD2AB6B-38F4-0849-BB0F-26EBCB570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CE8E0407-46FE-134C-A5EB-A1421349DA0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A15A6A7C-316C-1041-96A6-582EEFA94A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6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5628C3-E97E-0E42-8B96-49A48CA44E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06720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Image_Caption 2">
            <a:extLst>
              <a:ext uri="{FF2B5EF4-FFF2-40B4-BE49-F238E27FC236}">
                <a16:creationId xmlns:a16="http://schemas.microsoft.com/office/drawing/2014/main" id="{650A4448-9254-4147-A204-9F1E2D2474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688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2C8A29F9-D47B-3845-867C-03229EC596F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440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3">
            <a:extLst>
              <a:ext uri="{FF2B5EF4-FFF2-40B4-BE49-F238E27FC236}">
                <a16:creationId xmlns:a16="http://schemas.microsoft.com/office/drawing/2014/main" id="{2831C12D-5883-954D-976E-7988ED86C58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0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0CE9459-AA13-694B-B56E-396874D19F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196800" y="890587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4">
            <a:extLst>
              <a:ext uri="{FF2B5EF4-FFF2-40B4-BE49-F238E27FC236}">
                <a16:creationId xmlns:a16="http://schemas.microsoft.com/office/drawing/2014/main" id="{E8CF8A0E-5D06-EB46-BEE5-DE0912DA990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98450" y="3243183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76BE624-AB30-D146-A519-002083E8BEA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Image_Caption 5">
            <a:extLst>
              <a:ext uri="{FF2B5EF4-FFF2-40B4-BE49-F238E27FC236}">
                <a16:creationId xmlns:a16="http://schemas.microsoft.com/office/drawing/2014/main" id="{A48FE71E-44E3-CC41-979D-D74890C4AB2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016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B30F3EEA-EE8E-E540-A490-292CACC8829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06720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Image_Caption 6">
            <a:extLst>
              <a:ext uri="{FF2B5EF4-FFF2-40B4-BE49-F238E27FC236}">
                <a16:creationId xmlns:a16="http://schemas.microsoft.com/office/drawing/2014/main" id="{EC59CCA3-D9C7-7346-A272-F2028074C58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688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84C7FCD2-B82E-FC4C-8160-F2D38232EF3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13440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Image_Caption 7">
            <a:extLst>
              <a:ext uri="{FF2B5EF4-FFF2-40B4-BE49-F238E27FC236}">
                <a16:creationId xmlns:a16="http://schemas.microsoft.com/office/drawing/2014/main" id="{7285050C-E073-0046-B167-BC52645539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6360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1EF650E8-1577-0745-AFB0-DB5615DE919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9196800" y="3781424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Image_Caption 8">
            <a:extLst>
              <a:ext uri="{FF2B5EF4-FFF2-40B4-BE49-F238E27FC236}">
                <a16:creationId xmlns:a16="http://schemas.microsoft.com/office/drawing/2014/main" id="{A4D2CE44-C98F-8F42-B770-4658491F516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8450" y="6134020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BBEE3C4-4A6B-EF47-BF0F-7EB67A8CDA2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90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Any Questions?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5" y="2362155"/>
            <a:ext cx="4312920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5000">
                <a:solidFill>
                  <a:schemeClr val="bg1"/>
                </a:solidFill>
                <a:latin typeface="+mj-lt"/>
              </a:rPr>
              <a:t>Any</a:t>
            </a:r>
            <a:br>
              <a:rPr lang="en-GB" sz="5000">
                <a:solidFill>
                  <a:schemeClr val="bg1"/>
                </a:solidFill>
                <a:latin typeface="+mj-lt"/>
              </a:rPr>
            </a:br>
            <a:r>
              <a:rPr lang="en-GB" sz="5000">
                <a:solidFill>
                  <a:schemeClr val="bg1"/>
                </a:solidFill>
                <a:latin typeface="+mj-lt"/>
              </a:rPr>
              <a:t>questions?</a:t>
            </a:r>
            <a:endParaRPr lang="en-US" sz="5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contact details here</a:t>
            </a:r>
            <a:endParaRPr lang="en-US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80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Any Questions?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5" y="2362155"/>
            <a:ext cx="4312920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5000">
                <a:solidFill>
                  <a:schemeClr val="bg1"/>
                </a:solidFill>
                <a:latin typeface="+mj-lt"/>
              </a:rPr>
              <a:t>Any</a:t>
            </a:r>
            <a:br>
              <a:rPr lang="en-GB" sz="5000">
                <a:solidFill>
                  <a:schemeClr val="bg1"/>
                </a:solidFill>
                <a:latin typeface="+mj-lt"/>
              </a:rPr>
            </a:br>
            <a:r>
              <a:rPr lang="en-GB" sz="5000">
                <a:solidFill>
                  <a:schemeClr val="bg1"/>
                </a:solidFill>
                <a:latin typeface="+mj-lt"/>
              </a:rPr>
              <a:t>questions?</a:t>
            </a:r>
            <a:endParaRPr lang="en-US" sz="5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contact details here</a:t>
            </a:r>
            <a:endParaRPr lang="en-US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01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/>
              <a:t>Your section title here</a:t>
            </a:r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/>
              <a:t>Your subtitle here</a:t>
            </a:r>
            <a:endParaRPr lang="en-US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91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Thank you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4" y="2362155"/>
            <a:ext cx="5862955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6000">
                <a:solidFill>
                  <a:schemeClr val="bg1"/>
                </a:solidFill>
                <a:latin typeface="+mj-lt"/>
              </a:rPr>
              <a:t>Thank you</a:t>
            </a:r>
            <a:endParaRPr lang="en-US" sz="6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contact details here</a:t>
            </a:r>
            <a:endParaRPr lang="en-US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3811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Thank you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4" y="2362155"/>
            <a:ext cx="5862955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6000">
                <a:solidFill>
                  <a:schemeClr val="bg1"/>
                </a:solidFill>
                <a:latin typeface="+mj-lt"/>
              </a:rPr>
              <a:t>Thank you</a:t>
            </a:r>
            <a:endParaRPr lang="en-US" sz="6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your contact details here</a:t>
            </a:r>
            <a:endParaRPr lang="en-US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9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Slide, and Contin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/>
              <a:t>Your subtitle here</a:t>
            </a:r>
            <a:endParaRPr lang="en-US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6350" indent="0">
              <a:buNone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1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/>
              <a:t>Your section title here</a:t>
            </a:r>
            <a:endParaRPr lang="en-US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/>
              <a:t>Your subtitle here</a:t>
            </a:r>
            <a:endParaRPr lang="en-US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5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 Slide, and Contin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/>
              <a:t>Your subtitle here</a:t>
            </a:r>
            <a:endParaRPr lang="en-US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6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/>
              <a:t>Your title here</a:t>
            </a:r>
            <a:endParaRPr lang="en-US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5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5" r:id="rId7"/>
    <p:sldLayoutId id="2147483906" r:id="rId8"/>
    <p:sldLayoutId id="2147483907" r:id="rId9"/>
    <p:sldLayoutId id="2147483908" r:id="rId10"/>
    <p:sldLayoutId id="2147483912" r:id="rId11"/>
    <p:sldLayoutId id="2147483913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4001" r:id="rId20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6" r:id="rId3"/>
    <p:sldLayoutId id="2147483947" r:id="rId4"/>
    <p:sldLayoutId id="2147483948" r:id="rId5"/>
    <p:sldLayoutId id="2147483951" r:id="rId6"/>
    <p:sldLayoutId id="2147483952" r:id="rId7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/>
              <a:t>PowerPoint slide description here</a:t>
            </a:r>
            <a:endParaRPr lang="en-US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ex.ac.uk/centres-and-institutes/health-wellbeing-and-care-hub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healthwellbeingcare@essex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5B920-245A-87BB-8512-36E549E99A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795" y="701011"/>
            <a:ext cx="9502775" cy="5245101"/>
          </a:xfrm>
        </p:spPr>
        <p:txBody>
          <a:bodyPr/>
          <a:lstStyle/>
          <a:p>
            <a:pPr algn="ctr"/>
            <a:r>
              <a:rPr lang="en-GB" sz="4000"/>
              <a:t>Health, Wellbeing and Care Hub</a:t>
            </a:r>
          </a:p>
        </p:txBody>
      </p:sp>
      <p:pic>
        <p:nvPicPr>
          <p:cNvPr id="5" name="Picture 4" descr="A white building with many windows&#10;&#10;Description automatically generated">
            <a:extLst>
              <a:ext uri="{FF2B5EF4-FFF2-40B4-BE49-F238E27FC236}">
                <a16:creationId xmlns:a16="http://schemas.microsoft.com/office/drawing/2014/main" id="{8B1DA87B-79B2-3D84-E37A-13E8A37A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7" y="2649591"/>
            <a:ext cx="5350546" cy="350607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854F1F-D72C-29FC-EAB4-BB65810E5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169" y="2035900"/>
            <a:ext cx="2484148" cy="2484148"/>
          </a:xfrm>
          <a:prstGeom prst="rect">
            <a:avLst/>
          </a:prstGeom>
        </p:spPr>
      </p:pic>
      <p:pic>
        <p:nvPicPr>
          <p:cNvPr id="16" name="Picture 15" descr="A person wearing boxing gloves&#10;&#10;Description automatically generated">
            <a:extLst>
              <a:ext uri="{FF2B5EF4-FFF2-40B4-BE49-F238E27FC236}">
                <a16:creationId xmlns:a16="http://schemas.microsoft.com/office/drawing/2014/main" id="{27FF602A-5673-69F4-45FD-7FECE178F2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908" t="1507" r="18577" b="-1507"/>
          <a:stretch/>
        </p:blipFill>
        <p:spPr>
          <a:xfrm>
            <a:off x="6428197" y="4710505"/>
            <a:ext cx="2326736" cy="1996512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2C7EA3-9A30-7F40-CDD7-8A2D81DCD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64" t="27327" r="11979" b="6007"/>
          <a:stretch/>
        </p:blipFill>
        <p:spPr>
          <a:xfrm>
            <a:off x="6428197" y="2035900"/>
            <a:ext cx="2326736" cy="2484148"/>
          </a:xfrm>
          <a:prstGeom prst="rect">
            <a:avLst/>
          </a:prstGeom>
        </p:spPr>
      </p:pic>
      <p:pic>
        <p:nvPicPr>
          <p:cNvPr id="20" name="Picture 19" descr="A person sitting in a chair holding a device&#10;&#10;Description automatically generated">
            <a:extLst>
              <a:ext uri="{FF2B5EF4-FFF2-40B4-BE49-F238E27FC236}">
                <a16:creationId xmlns:a16="http://schemas.microsoft.com/office/drawing/2014/main" id="{9F06B7A4-AEEC-7CD5-AADA-941647021E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18" t="9574"/>
          <a:stretch/>
        </p:blipFill>
        <p:spPr>
          <a:xfrm rot="5400000">
            <a:off x="9023913" y="4925025"/>
            <a:ext cx="2038233" cy="15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07F41-B36C-EEEB-9D6B-21E01D282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061" y="726539"/>
            <a:ext cx="10493375" cy="736600"/>
          </a:xfrm>
        </p:spPr>
        <p:txBody>
          <a:bodyPr/>
          <a:lstStyle/>
          <a:p>
            <a:r>
              <a:rPr lang="en-GB"/>
              <a:t>Research Opportunities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02" y="1576526"/>
            <a:ext cx="10719884" cy="4952137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Part of </a:t>
            </a:r>
            <a:r>
              <a:rPr lang="en-GB" err="1"/>
              <a:t>UoE</a:t>
            </a:r>
            <a:r>
              <a:rPr lang="en-GB"/>
              <a:t> </a:t>
            </a:r>
            <a:r>
              <a:rPr lang="en-GB" b="1">
                <a:solidFill>
                  <a:schemeClr val="accent1"/>
                </a:solidFill>
              </a:rPr>
              <a:t>Impact Academy </a:t>
            </a:r>
            <a:r>
              <a:rPr lang="en-GB"/>
              <a:t>Leadership Forum</a:t>
            </a:r>
            <a:endParaRPr lang="en-US">
              <a:cs typeface="Arial"/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The Hub estate is being costed into pan-University research grants</a:t>
            </a:r>
            <a:endParaRPr lang="en-US">
              <a:cs typeface="Arial"/>
            </a:endParaRPr>
          </a:p>
          <a:p>
            <a:endParaRPr lang="en-GB">
              <a:solidFill>
                <a:srgbClr val="0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 b="1">
                <a:solidFill>
                  <a:schemeClr val="accent1"/>
                </a:solidFill>
              </a:rPr>
              <a:t>NIHR grant to host an ‘Acquired Brain Injury Social Care Network’ </a:t>
            </a:r>
            <a:r>
              <a:rPr lang="en-GB"/>
              <a:t>as part of the family of NIHR research incubator </a:t>
            </a:r>
            <a:r>
              <a:rPr lang="en-GB" b="1"/>
              <a:t>- </a:t>
            </a:r>
            <a:r>
              <a:rPr lang="en-GB"/>
              <a:t>PhD student to be hosted in the Hub</a:t>
            </a:r>
            <a:endParaRPr lang="en-US">
              <a:cs typeface="Arial" panose="020B0604020202020204"/>
            </a:endParaRPr>
          </a:p>
          <a:p>
            <a:endParaRPr lang="en-GB">
              <a:solidFill>
                <a:srgbClr val="000000"/>
              </a:solidFill>
              <a:cs typeface="Arial"/>
            </a:endParaRPr>
          </a:p>
          <a:p>
            <a:pPr marL="349250" indent="-342900">
              <a:buFont typeface="Wingdings" panose="05000000000000000000" pitchFamily="2" charset="2"/>
              <a:buChar char="q"/>
            </a:pPr>
            <a:r>
              <a:rPr lang="en-GB">
                <a:solidFill>
                  <a:srgbClr val="C00000"/>
                </a:solidFill>
                <a:cs typeface="Arial"/>
              </a:rPr>
              <a:t> </a:t>
            </a:r>
            <a:r>
              <a:rPr lang="en-GB"/>
              <a:t>Promoting undergraduate and postgraduate </a:t>
            </a:r>
            <a:r>
              <a:rPr lang="en-GB" b="1">
                <a:solidFill>
                  <a:schemeClr val="accent1"/>
                </a:solidFill>
              </a:rPr>
              <a:t>research projects</a:t>
            </a:r>
            <a:endParaRPr lang="en-GB">
              <a:solidFill>
                <a:schemeClr val="accent1"/>
              </a:solidFill>
              <a:cs typeface="Arial"/>
            </a:endParaRPr>
          </a:p>
          <a:p>
            <a:pPr marL="349250" indent="-342900">
              <a:buFont typeface="Wingdings" panose="05000000000000000000" pitchFamily="2" charset="2"/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Well-established</a:t>
            </a:r>
            <a:r>
              <a:rPr lang="en-GB"/>
              <a:t> links with </a:t>
            </a:r>
            <a:r>
              <a:rPr lang="en-GB" b="1">
                <a:solidFill>
                  <a:srgbClr val="C00000"/>
                </a:solidFill>
              </a:rPr>
              <a:t>Healthwatch Essex</a:t>
            </a:r>
            <a:endParaRPr lang="en-GB" b="1">
              <a:solidFill>
                <a:srgbClr val="C00000"/>
              </a:solidFill>
              <a:cs typeface="Arial"/>
            </a:endParaRPr>
          </a:p>
          <a:p>
            <a:endParaRPr lang="en-GB"/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6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F07D-76C5-606F-6CC1-684144E2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93EB3-F167-6C0D-B5C2-3FA4CDDD62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061" y="788778"/>
            <a:ext cx="10493375" cy="736600"/>
          </a:xfrm>
        </p:spPr>
        <p:txBody>
          <a:bodyPr/>
          <a:lstStyle/>
          <a:p>
            <a:r>
              <a:rPr lang="en-GB"/>
              <a:t>Research Opportunities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0F1F8-3FA6-7326-29E4-5EB86B5606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8061" y="1890721"/>
            <a:ext cx="10987628" cy="4971187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b="1">
                <a:solidFill>
                  <a:schemeClr val="accent1"/>
                </a:solidFill>
              </a:rPr>
              <a:t>Clinical research </a:t>
            </a:r>
            <a:r>
              <a:rPr lang="en-GB"/>
              <a:t>interest from national charities such as PDUK</a:t>
            </a:r>
            <a:endParaRPr lang="en-GB">
              <a:solidFill>
                <a:srgbClr val="000000"/>
              </a:solidFill>
              <a:cs typeface="Arial"/>
            </a:endParaRPr>
          </a:p>
          <a:p>
            <a:pPr marL="349250" indent="-342900">
              <a:buFont typeface="Wingdings" panose="05000000000000000000" pitchFamily="2" charset="2"/>
              <a:buChar char="q"/>
            </a:pPr>
            <a:r>
              <a:rPr lang="en-GB">
                <a:solidFill>
                  <a:srgbClr val="C00000"/>
                </a:solidFill>
                <a:cs typeface="Arial"/>
              </a:rPr>
              <a:t> </a:t>
            </a:r>
            <a:r>
              <a:rPr lang="en-GB" b="1">
                <a:solidFill>
                  <a:srgbClr val="C00000"/>
                </a:solidFill>
                <a:cs typeface="Arial"/>
              </a:rPr>
              <a:t>SEND screening tool</a:t>
            </a:r>
            <a:r>
              <a:rPr lang="en-GB">
                <a:solidFill>
                  <a:srgbClr val="C00000"/>
                </a:solidFill>
                <a:cs typeface="Arial"/>
              </a:rPr>
              <a:t> </a:t>
            </a:r>
            <a:r>
              <a:rPr lang="en-GB">
                <a:cs typeface="Arial"/>
              </a:rPr>
              <a:t>in collaboration with MSE ICB</a:t>
            </a:r>
          </a:p>
          <a:p>
            <a:pPr marL="349250" indent="-342900">
              <a:buFont typeface="Wingdings" panose="05000000000000000000" pitchFamily="2" charset="2"/>
              <a:buChar char="q"/>
            </a:pPr>
            <a:r>
              <a:rPr lang="en-GB">
                <a:solidFill>
                  <a:srgbClr val="C00000"/>
                </a:solidFill>
                <a:cs typeface="Arial"/>
              </a:rPr>
              <a:t> </a:t>
            </a:r>
            <a:r>
              <a:rPr lang="en-GB" b="1">
                <a:solidFill>
                  <a:srgbClr val="C00000"/>
                </a:solidFill>
                <a:cs typeface="Arial"/>
              </a:rPr>
              <a:t>Development of the POAT</a:t>
            </a:r>
            <a:r>
              <a:rPr lang="en-GB">
                <a:solidFill>
                  <a:srgbClr val="C00000"/>
                </a:solidFill>
                <a:cs typeface="Arial"/>
              </a:rPr>
              <a:t> </a:t>
            </a:r>
            <a:r>
              <a:rPr lang="en-GB">
                <a:cs typeface="Arial"/>
              </a:rPr>
              <a:t>– Profiling Outcomes Across Time  -outcome measures</a:t>
            </a:r>
          </a:p>
          <a:p>
            <a:endParaRPr lang="en-GB">
              <a:solidFill>
                <a:srgbClr val="000000"/>
              </a:solidFill>
              <a:cs typeface="Arial"/>
            </a:endParaRPr>
          </a:p>
          <a:p>
            <a:pPr marL="349250" indent="-342900">
              <a:buFont typeface="Wingdings" panose="05000000000000000000" pitchFamily="2" charset="2"/>
              <a:buChar char="q"/>
            </a:pPr>
            <a:r>
              <a:rPr lang="en-GB" b="1">
                <a:solidFill>
                  <a:srgbClr val="C00000"/>
                </a:solidFill>
              </a:rPr>
              <a:t>Research Innovation: </a:t>
            </a:r>
            <a:r>
              <a:rPr lang="en-GB"/>
              <a:t>Children and young people (CYP) in care with </a:t>
            </a:r>
            <a:r>
              <a:rPr lang="en-GB" b="1">
                <a:solidFill>
                  <a:srgbClr val="C00000"/>
                </a:solidFill>
              </a:rPr>
              <a:t>social care services</a:t>
            </a:r>
            <a:r>
              <a:rPr lang="en-GB"/>
              <a:t>, </a:t>
            </a:r>
            <a:r>
              <a:rPr lang="en-GB" b="1">
                <a:solidFill>
                  <a:schemeClr val="accent1"/>
                </a:solidFill>
              </a:rPr>
              <a:t>adults with Developmental Language Disorder </a:t>
            </a:r>
            <a:r>
              <a:rPr lang="en-GB"/>
              <a:t>and CYP in </a:t>
            </a:r>
            <a:r>
              <a:rPr lang="en-GB" b="1">
                <a:solidFill>
                  <a:schemeClr val="accent1"/>
                </a:solidFill>
              </a:rPr>
              <a:t>elective home education</a:t>
            </a:r>
            <a:r>
              <a:rPr lang="en-GB"/>
              <a:t>.</a:t>
            </a:r>
            <a:endParaRPr lang="en-GB" b="1">
              <a:solidFill>
                <a:schemeClr val="accent1"/>
              </a:solidFill>
              <a:cs typeface="Arial"/>
            </a:endParaRP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C183A-F024-B818-F3AE-D77FA16F7A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07F41-B36C-EEEB-9D6B-21E01D282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842" y="771874"/>
            <a:ext cx="10493375" cy="736600"/>
          </a:xfrm>
        </p:spPr>
        <p:txBody>
          <a:bodyPr/>
          <a:lstStyle/>
          <a:p>
            <a:r>
              <a:rPr lang="en-GB"/>
              <a:t>Other Successes &amp; Opportunities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842" y="1508474"/>
            <a:ext cx="10973659" cy="3878261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Short-listed for </a:t>
            </a:r>
            <a:r>
              <a:rPr lang="en-GB" b="1">
                <a:solidFill>
                  <a:srgbClr val="C00000"/>
                </a:solidFill>
              </a:rPr>
              <a:t>two SNEE ICB AHP awards </a:t>
            </a:r>
            <a:r>
              <a:rPr lang="en-GB"/>
              <a:t>– one for innovative student placement delivery and the 2</a:t>
            </a:r>
            <a:r>
              <a:rPr lang="en-GB" baseline="30000"/>
              <a:t>nd</a:t>
            </a:r>
            <a:r>
              <a:rPr lang="en-GB"/>
              <a:t> for student support worker of the year</a:t>
            </a:r>
            <a:endParaRPr lang="en-GB" b="1">
              <a:solidFill>
                <a:srgbClr val="7030A0"/>
              </a:solidFill>
            </a:endParaRPr>
          </a:p>
          <a:p>
            <a:pPr marL="349250" indent="-342900">
              <a:buChar char="q"/>
            </a:pPr>
            <a:r>
              <a:rPr lang="en-GB" b="1">
                <a:solidFill>
                  <a:srgbClr val="C00000"/>
                </a:solidFill>
              </a:rPr>
              <a:t>Mobilisation of new service offers </a:t>
            </a:r>
            <a:r>
              <a:rPr lang="en-GB"/>
              <a:t>– co-produced with our communities</a:t>
            </a:r>
            <a:endParaRPr lang="en-GB" b="1">
              <a:solidFill>
                <a:srgbClr val="7030A0"/>
              </a:solidFill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Submission of </a:t>
            </a:r>
            <a:r>
              <a:rPr lang="en-GB" b="1">
                <a:solidFill>
                  <a:srgbClr val="C00000"/>
                </a:solidFill>
              </a:rPr>
              <a:t>six abstracts </a:t>
            </a:r>
            <a:r>
              <a:rPr lang="en-GB"/>
              <a:t>to a national (</a:t>
            </a:r>
            <a:r>
              <a:rPr lang="en-GB" b="1">
                <a:solidFill>
                  <a:srgbClr val="C00000"/>
                </a:solidFill>
              </a:rPr>
              <a:t>Child Language Symposium - CLS</a:t>
            </a:r>
            <a:r>
              <a:rPr lang="en-GB"/>
              <a:t>) and international (</a:t>
            </a:r>
            <a:r>
              <a:rPr lang="en-GB" b="1">
                <a:solidFill>
                  <a:srgbClr val="C00000"/>
                </a:solidFill>
              </a:rPr>
              <a:t>International Association of Communication Sciences and Disorders - IALP</a:t>
            </a:r>
            <a:r>
              <a:rPr lang="en-GB"/>
              <a:t>) conference based on clinical research and practice undertaken in the Hub </a:t>
            </a:r>
            <a:endParaRPr lang="en-GB" b="1">
              <a:solidFill>
                <a:srgbClr val="7030A0"/>
              </a:solidFill>
              <a:cs typeface="Arial"/>
            </a:endParaRPr>
          </a:p>
          <a:p>
            <a:pPr marL="349250" indent="-342900">
              <a:buFont typeface="Arial" panose="020B0604020202020204" pitchFamily="34" charset="0"/>
              <a:buChar char="•"/>
            </a:pPr>
            <a:r>
              <a:rPr lang="en-GB"/>
              <a:t>Offering </a:t>
            </a:r>
            <a:r>
              <a:rPr lang="en-GB" b="1">
                <a:solidFill>
                  <a:srgbClr val="C00000"/>
                </a:solidFill>
              </a:rPr>
              <a:t>volunteer opportunities </a:t>
            </a:r>
            <a:r>
              <a:rPr lang="en-GB"/>
              <a:t>within clinical and administration services across the region and beyond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4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12622-57DF-7187-71EE-0487CFADB4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8456E1F0-0F0B-F6EB-36B0-E84EA79C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665" y="695325"/>
            <a:ext cx="6114044" cy="5619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834CF4-8BB3-378E-0472-FAE8493DDEAC}"/>
              </a:ext>
            </a:extLst>
          </p:cNvPr>
          <p:cNvSpPr txBox="1"/>
          <p:nvPr/>
        </p:nvSpPr>
        <p:spPr>
          <a:xfrm>
            <a:off x="1233813" y="1082457"/>
            <a:ext cx="34004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cs typeface="Arial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CE0D2-85A0-BA06-0A7D-411988CE8F68}"/>
              </a:ext>
            </a:extLst>
          </p:cNvPr>
          <p:cNvSpPr txBox="1"/>
          <p:nvPr/>
        </p:nvSpPr>
        <p:spPr>
          <a:xfrm>
            <a:off x="99947" y="2161392"/>
            <a:ext cx="5676900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rgbClr val="C00000"/>
                </a:solidFill>
                <a:cs typeface="Arial"/>
              </a:rPr>
              <a:t>Get in touch</a:t>
            </a:r>
          </a:p>
          <a:p>
            <a:endParaRPr lang="en-GB" sz="2800" b="1">
              <a:solidFill>
                <a:srgbClr val="C00000"/>
              </a:solidFill>
              <a:cs typeface="Arial"/>
            </a:endParaRPr>
          </a:p>
          <a:p>
            <a:r>
              <a:rPr lang="en-GB" sz="2800" b="1">
                <a:solidFill>
                  <a:srgbClr val="181818"/>
                </a:solidFill>
                <a:cs typeface="Arial"/>
              </a:rPr>
              <a:t>Health, Wellbeing and Care Hub</a:t>
            </a:r>
            <a:endParaRPr lang="en-GB" sz="2800">
              <a:cs typeface="Arial"/>
            </a:endParaRPr>
          </a:p>
          <a:p>
            <a:endParaRPr lang="en-GB">
              <a:cs typeface="Arial"/>
            </a:endParaRPr>
          </a:p>
          <a:p>
            <a:pPr algn="l"/>
            <a:r>
              <a:rPr lang="en-GB">
                <a:cs typeface="Arial"/>
              </a:rPr>
              <a:t>@EssexUni_HWCH</a:t>
            </a:r>
            <a:endParaRPr lang="en-GB"/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  <a:hlinkClick r:id="rId3"/>
              </a:rPr>
              <a:t>Health, Wellbeing and Care Hub | University of Essex</a:t>
            </a:r>
            <a:endParaRPr lang="en-GB"/>
          </a:p>
          <a:p>
            <a:endParaRPr lang="en-GB">
              <a:cs typeface="Arial"/>
            </a:endParaRPr>
          </a:p>
          <a:p>
            <a:r>
              <a:rPr lang="en-GB" err="1">
                <a:ea typeface="+mn-lt"/>
                <a:cs typeface="+mn-lt"/>
              </a:rPr>
              <a:t>Clingoe</a:t>
            </a:r>
            <a:r>
              <a:rPr lang="en-GB">
                <a:ea typeface="+mn-lt"/>
                <a:cs typeface="+mn-lt"/>
              </a:rPr>
              <a:t> House, Knowledge Gateway, University of Essex, Boundary Road, Colchester, CO4 3GS</a:t>
            </a:r>
            <a:endParaRPr lang="en-GB">
              <a:cs typeface="Arial"/>
            </a:endParaRPr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Telephone: 01206872460</a:t>
            </a:r>
            <a:endParaRPr lang="en-GB">
              <a:cs typeface="Arial"/>
            </a:endParaRPr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Email: </a:t>
            </a:r>
            <a:r>
              <a:rPr lang="en-GB">
                <a:solidFill>
                  <a:srgbClr val="622567"/>
                </a:solidFill>
                <a:ea typeface="+mn-lt"/>
                <a:cs typeface="+mn-lt"/>
                <a:hlinkClick r:id="rId4"/>
              </a:rPr>
              <a:t>healthwellbeingcare@essex.ac.uk</a:t>
            </a:r>
            <a:endParaRPr lang="en-GB"/>
          </a:p>
          <a:p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33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DFA4E-C86E-F893-BDA5-CC86DA8C7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8DBF97A9-36E3-5388-C3F4-9B15CA87DA27}"/>
              </a:ext>
            </a:extLst>
          </p:cNvPr>
          <p:cNvGraphicFramePr/>
          <p:nvPr/>
        </p:nvGraphicFramePr>
        <p:xfrm>
          <a:off x="1257300" y="-276225"/>
          <a:ext cx="9906000" cy="756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58" name="TextBox 857">
            <a:extLst>
              <a:ext uri="{FF2B5EF4-FFF2-40B4-BE49-F238E27FC236}">
                <a16:creationId xmlns:a16="http://schemas.microsoft.com/office/drawing/2014/main" id="{92AAADC3-E610-57A7-3055-0ECC3D887089}"/>
              </a:ext>
            </a:extLst>
          </p:cNvPr>
          <p:cNvSpPr txBox="1"/>
          <p:nvPr/>
        </p:nvSpPr>
        <p:spPr>
          <a:xfrm>
            <a:off x="4732948" y="581758"/>
            <a:ext cx="41890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rgbClr val="C00000"/>
                </a:solidFill>
                <a:cs typeface="Arial"/>
              </a:rPr>
              <a:t>The Three Pillars</a:t>
            </a:r>
          </a:p>
        </p:txBody>
      </p:sp>
    </p:spTree>
    <p:extLst>
      <p:ext uri="{BB962C8B-B14F-4D97-AF65-F5344CB8AC3E}">
        <p14:creationId xmlns:p14="http://schemas.microsoft.com/office/powerpoint/2010/main" val="258168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F77BF-711E-E25C-7EF0-C3FB51EE0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70740-2024-63FF-185B-2A6052BA93EC}"/>
              </a:ext>
            </a:extLst>
          </p:cNvPr>
          <p:cNvSpPr txBox="1"/>
          <p:nvPr/>
        </p:nvSpPr>
        <p:spPr>
          <a:xfrm>
            <a:off x="7792161" y="151540"/>
            <a:ext cx="219387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>
                <a:solidFill>
                  <a:srgbClr val="C00000"/>
                </a:solidFill>
                <a:cs typeface="Arial"/>
              </a:rPr>
              <a:t>Themes </a:t>
            </a:r>
            <a:endParaRPr lang="en-GB" sz="2800" b="1">
              <a:solidFill>
                <a:srgbClr val="C00000"/>
              </a:solidFill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D7DE554F-655D-6E28-AE09-90FA075D5B83}"/>
              </a:ext>
            </a:extLst>
          </p:cNvPr>
          <p:cNvSpPr/>
          <p:nvPr/>
        </p:nvSpPr>
        <p:spPr>
          <a:xfrm>
            <a:off x="4229764" y="1940219"/>
            <a:ext cx="2914650" cy="2981325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863FB1-55B9-CCD6-0D13-AF8D5610562A}"/>
              </a:ext>
            </a:extLst>
          </p:cNvPr>
          <p:cNvSpPr txBox="1"/>
          <p:nvPr/>
        </p:nvSpPr>
        <p:spPr>
          <a:xfrm>
            <a:off x="4425580" y="3005912"/>
            <a:ext cx="252589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>
                <a:cs typeface="Arial"/>
              </a:rPr>
              <a:t>Health, Wellbeing and Care Hub</a:t>
            </a:r>
          </a:p>
        </p:txBody>
      </p: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8B896C8F-7531-1620-CDB9-0A983B24B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670433"/>
              </p:ext>
            </p:extLst>
          </p:nvPr>
        </p:nvGraphicFramePr>
        <p:xfrm>
          <a:off x="1147652" y="409575"/>
          <a:ext cx="908685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49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07F41-B36C-EEEB-9D6B-21E01D282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6170" y="809906"/>
            <a:ext cx="10493375" cy="73660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GB"/>
              <a:t>Student and Service Update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6170" y="1622706"/>
            <a:ext cx="11274565" cy="4976812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Supported </a:t>
            </a:r>
            <a:r>
              <a:rPr lang="en-GB" b="1">
                <a:solidFill>
                  <a:srgbClr val="C00000"/>
                </a:solidFill>
              </a:rPr>
              <a:t>62 AHP and nursing student placements </a:t>
            </a:r>
            <a:r>
              <a:rPr lang="en-GB"/>
              <a:t>since January 2024 to date (including 3 x physio students from </a:t>
            </a:r>
            <a:r>
              <a:rPr lang="en-GB" err="1"/>
              <a:t>UoS</a:t>
            </a:r>
            <a:r>
              <a:rPr lang="en-GB"/>
              <a:t> and in discussions with ARU to take their students)</a:t>
            </a:r>
            <a:endParaRPr lang="en-US"/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Offered </a:t>
            </a:r>
            <a:r>
              <a:rPr lang="en-GB" b="1">
                <a:solidFill>
                  <a:srgbClr val="C00000"/>
                </a:solidFill>
              </a:rPr>
              <a:t>internships </a:t>
            </a:r>
            <a:r>
              <a:rPr lang="en-GB"/>
              <a:t>to BSc psychology students</a:t>
            </a:r>
            <a:endParaRPr lang="en-US"/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b="1">
                <a:solidFill>
                  <a:srgbClr val="C00000"/>
                </a:solidFill>
              </a:rPr>
              <a:t>80 new referrals</a:t>
            </a:r>
            <a:r>
              <a:rPr lang="en-GB"/>
              <a:t> accepted from the community</a:t>
            </a:r>
            <a:endParaRPr lang="en-GB">
              <a:cs typeface="Arial"/>
            </a:endParaRPr>
          </a:p>
          <a:p>
            <a:pPr marL="349250" indent="-342900">
              <a:buChar char="q"/>
            </a:pPr>
            <a:r>
              <a:rPr lang="en-GB" b="1">
                <a:solidFill>
                  <a:srgbClr val="C00000"/>
                </a:solidFill>
              </a:rPr>
              <a:t>690 clinical care contacts </a:t>
            </a:r>
            <a:r>
              <a:rPr lang="en-GB"/>
              <a:t>completed (22% of these were online clinics)</a:t>
            </a:r>
            <a:endParaRPr lang="en-GB">
              <a:cs typeface="Arial"/>
            </a:endParaRPr>
          </a:p>
          <a:p>
            <a:endParaRPr lang="en-GB">
              <a:solidFill>
                <a:srgbClr val="0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Commissioned to provide a </a:t>
            </a:r>
            <a:r>
              <a:rPr lang="en-GB" b="1">
                <a:solidFill>
                  <a:srgbClr val="C00000"/>
                </a:solidFill>
              </a:rPr>
              <a:t>pro-active frailty service </a:t>
            </a:r>
            <a:r>
              <a:rPr lang="en-GB"/>
              <a:t>via SNEE ICB in collaboration with Tendring Community Transport Service</a:t>
            </a:r>
            <a:endParaRPr lang="en-GB">
              <a:cs typeface="Arial"/>
            </a:endParaRPr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07F41-B36C-EEEB-9D6B-21E01D282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3028" y="736346"/>
            <a:ext cx="10493375" cy="736600"/>
          </a:xfrm>
        </p:spPr>
        <p:txBody>
          <a:bodyPr/>
          <a:lstStyle/>
          <a:p>
            <a:r>
              <a:rPr lang="en-GB"/>
              <a:t>Services Mobilised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028" y="1472946"/>
            <a:ext cx="10226206" cy="4976812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Move and Meet – Group</a:t>
            </a:r>
            <a:endParaRPr lang="en-US"/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Upper limb – Group</a:t>
            </a:r>
            <a:endParaRPr lang="en-US"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121 </a:t>
            </a:r>
            <a:r>
              <a:rPr lang="en-GB" sz="2000" b="1">
                <a:solidFill>
                  <a:srgbClr val="C00000"/>
                </a:solidFill>
              </a:rPr>
              <a:t>Physiotherapy</a:t>
            </a:r>
            <a:r>
              <a:rPr lang="en-GB" sz="2000"/>
              <a:t> – adults, including augmented reality (</a:t>
            </a:r>
            <a:r>
              <a:rPr lang="en-GB" sz="2000" err="1"/>
              <a:t>Strolll</a:t>
            </a:r>
            <a:r>
              <a:rPr lang="en-GB" sz="2000"/>
              <a:t>)</a:t>
            </a:r>
            <a:endParaRPr lang="en-US"/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121 </a:t>
            </a:r>
            <a:r>
              <a:rPr lang="en-GB" sz="2000" b="1">
                <a:solidFill>
                  <a:srgbClr val="C00000"/>
                </a:solidFill>
              </a:rPr>
              <a:t>Occupational Therapy </a:t>
            </a:r>
            <a:r>
              <a:rPr lang="en-GB" sz="2000"/>
              <a:t>– adults</a:t>
            </a:r>
            <a:endParaRPr lang="en-US">
              <a:cs typeface="Arial"/>
            </a:endParaRPr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121 </a:t>
            </a:r>
            <a:r>
              <a:rPr lang="en-GB" sz="2000" b="1">
                <a:solidFill>
                  <a:srgbClr val="C00000"/>
                </a:solidFill>
              </a:rPr>
              <a:t>Speech and Language Therapy</a:t>
            </a:r>
            <a:r>
              <a:rPr lang="en-GB" sz="2000"/>
              <a:t> – adults and children (including working in mainstream schools)</a:t>
            </a:r>
            <a:endParaRPr lang="en-US"/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Neuro-online clinics – </a:t>
            </a:r>
            <a:r>
              <a:rPr lang="en-GB" sz="2000" b="1">
                <a:solidFill>
                  <a:srgbClr val="C00000"/>
                </a:solidFill>
              </a:rPr>
              <a:t>NROC</a:t>
            </a:r>
            <a:endParaRPr lang="en-GB" sz="2000" b="1">
              <a:solidFill>
                <a:srgbClr val="000000"/>
              </a:solidFill>
            </a:endParaRPr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 b="1">
                <a:solidFill>
                  <a:srgbClr val="000000"/>
                </a:solidFill>
              </a:rPr>
              <a:t>Elective</a:t>
            </a:r>
            <a:r>
              <a:rPr lang="en-GB" sz="2000" b="1"/>
              <a:t> home education project</a:t>
            </a:r>
            <a:endParaRPr lang="en-GB" sz="2000" b="1">
              <a:cs typeface="Arial"/>
            </a:endParaRPr>
          </a:p>
          <a:p>
            <a:pPr marL="349250" indent="-342900">
              <a:buChar char="q"/>
            </a:pPr>
            <a:r>
              <a:rPr lang="en-GB" sz="2000" b="1">
                <a:solidFill>
                  <a:srgbClr val="C00000"/>
                </a:solidFill>
              </a:rPr>
              <a:t> </a:t>
            </a:r>
            <a:r>
              <a:rPr lang="en-GB" sz="2000" b="1"/>
              <a:t>Adults with developmental language disorder service</a:t>
            </a:r>
            <a:endParaRPr lang="en-GB" sz="2000" b="1">
              <a:cs typeface="Arial"/>
            </a:endParaRPr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Wiggle and Words</a:t>
            </a:r>
            <a:endParaRPr lang="en-GB" sz="2000" b="1"/>
          </a:p>
          <a:p>
            <a:pPr marL="349250" indent="-342900">
              <a:buChar char="q"/>
            </a:pPr>
            <a:r>
              <a:rPr lang="en-GB" sz="2000">
                <a:solidFill>
                  <a:srgbClr val="C00000"/>
                </a:solidFill>
              </a:rPr>
              <a:t> </a:t>
            </a:r>
            <a:r>
              <a:rPr lang="en-GB" sz="2000"/>
              <a:t>NHS health checks – </a:t>
            </a:r>
            <a:r>
              <a:rPr lang="en-GB" sz="2000" b="1">
                <a:solidFill>
                  <a:srgbClr val="C00000"/>
                </a:solidFill>
              </a:rPr>
              <a:t>Nursing </a:t>
            </a:r>
            <a:r>
              <a:rPr lang="en-GB" sz="2000"/>
              <a:t>students</a:t>
            </a:r>
            <a:endParaRPr lang="en-GB" sz="2000" b="1">
              <a:cs typeface="Arial"/>
            </a:endParaRPr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5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26742" y="5153392"/>
            <a:ext cx="1133880" cy="412675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5BF58A-6D20-750A-5A1D-DDA5566B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63" y="1089631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0A31B2A9-DDAD-A7D0-99A9-D45A35AE6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395C1872-88DF-2917-F36F-428B2D6EEF54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00798" y="2376050"/>
            <a:ext cx="1357746" cy="13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0100E373-9141-414E-9C7B-4CBACD7A2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1E449C54-C4A0-AC96-E10E-E45B28D763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6" descr="Stroke Association logo">
            <a:extLst>
              <a:ext uri="{FF2B5EF4-FFF2-40B4-BE49-F238E27FC236}">
                <a16:creationId xmlns:a16="http://schemas.microsoft.com/office/drawing/2014/main" id="{58EBC5F1-2D91-F81E-0E0C-CB16E4422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2926157"/>
            <a:ext cx="1112443" cy="111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2" name="Picture 18" descr="Image result for STROKE ASSOCIATION">
            <a:extLst>
              <a:ext uri="{FF2B5EF4-FFF2-40B4-BE49-F238E27FC236}">
                <a16:creationId xmlns:a16="http://schemas.microsoft.com/office/drawing/2014/main" id="{721690E6-8770-A51B-8C2E-E091BCD8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60" y="209885"/>
            <a:ext cx="16287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 logo">
            <a:extLst>
              <a:ext uri="{FF2B5EF4-FFF2-40B4-BE49-F238E27FC236}">
                <a16:creationId xmlns:a16="http://schemas.microsoft.com/office/drawing/2014/main" id="{D5B3AA2D-C372-57E4-3F28-E3FE3655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5" y="1231960"/>
            <a:ext cx="1441872" cy="13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F05E7221-2DF2-297E-0264-F75253FA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26" y="4743962"/>
            <a:ext cx="3119155" cy="4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4" descr="Parkinson's UK Logo">
            <a:extLst>
              <a:ext uri="{FF2B5EF4-FFF2-40B4-BE49-F238E27FC236}">
                <a16:creationId xmlns:a16="http://schemas.microsoft.com/office/drawing/2014/main" id="{85AF2E0F-4F10-D749-8A83-088B81F9B1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26" descr="Parkinson's UK Logo">
            <a:extLst>
              <a:ext uri="{FF2B5EF4-FFF2-40B4-BE49-F238E27FC236}">
                <a16:creationId xmlns:a16="http://schemas.microsoft.com/office/drawing/2014/main" id="{72EBA187-881D-D35D-530C-77638D8B8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2" name="Picture 28" descr="Image result for Parkinson's UK Logo">
            <a:extLst>
              <a:ext uri="{FF2B5EF4-FFF2-40B4-BE49-F238E27FC236}">
                <a16:creationId xmlns:a16="http://schemas.microsoft.com/office/drawing/2014/main" id="{E960D069-A072-1160-221A-6D378EA7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3" y="2419350"/>
            <a:ext cx="23050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HCRG care group">
            <a:extLst>
              <a:ext uri="{FF2B5EF4-FFF2-40B4-BE49-F238E27FC236}">
                <a16:creationId xmlns:a16="http://schemas.microsoft.com/office/drawing/2014/main" id="{60BB5D08-61F7-44E4-6A6C-DED9A479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47" y="3928458"/>
            <a:ext cx="2196331" cy="13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elp for others">
            <a:extLst>
              <a:ext uri="{FF2B5EF4-FFF2-40B4-BE49-F238E27FC236}">
                <a16:creationId xmlns:a16="http://schemas.microsoft.com/office/drawing/2014/main" id="{72B1849B-C01A-5903-BE57-48FB0F99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48" y="3100381"/>
            <a:ext cx="23907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related image detail. Welcome | L8guard">
            <a:extLst>
              <a:ext uri="{FF2B5EF4-FFF2-40B4-BE49-F238E27FC236}">
                <a16:creationId xmlns:a16="http://schemas.microsoft.com/office/drawing/2014/main" id="{2761008E-C6F4-6E09-39E0-46BA5A98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87" y="4291597"/>
            <a:ext cx="2324813" cy="9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olte logo">
            <a:extLst>
              <a:ext uri="{FF2B5EF4-FFF2-40B4-BE49-F238E27FC236}">
                <a16:creationId xmlns:a16="http://schemas.microsoft.com/office/drawing/2014/main" id="{B0627A48-4B7F-91F7-39B6-1A411571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85" y="3481605"/>
            <a:ext cx="3249628" cy="61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38" descr="What's On - Eco Festival - Colchester 2023">
            <a:extLst>
              <a:ext uri="{FF2B5EF4-FFF2-40B4-BE49-F238E27FC236}">
                <a16:creationId xmlns:a16="http://schemas.microsoft.com/office/drawing/2014/main" id="{AE17248D-5ECC-F257-593D-09480F568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0" descr="What's On - Eco Festival - Colchester 2023">
            <a:extLst>
              <a:ext uri="{FF2B5EF4-FFF2-40B4-BE49-F238E27FC236}">
                <a16:creationId xmlns:a16="http://schemas.microsoft.com/office/drawing/2014/main" id="{D098B7ED-7959-3A6F-1AEA-3A0699985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5183" y="41949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42">
            <a:extLst>
              <a:ext uri="{FF2B5EF4-FFF2-40B4-BE49-F238E27FC236}">
                <a16:creationId xmlns:a16="http://schemas.microsoft.com/office/drawing/2014/main" id="{3CD4A7FB-6283-99F1-C797-B7F2CEDB18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62142" y="5794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44">
            <a:extLst>
              <a:ext uri="{FF2B5EF4-FFF2-40B4-BE49-F238E27FC236}">
                <a16:creationId xmlns:a16="http://schemas.microsoft.com/office/drawing/2014/main" id="{A4518ECB-1B7A-6257-CE5A-1F2C14D27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E9173347-179A-A9B9-C42F-1ED8050D58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8051" y="1248650"/>
            <a:ext cx="1289364" cy="1289364"/>
          </a:xfrm>
          <a:prstGeom prst="rect">
            <a:avLst/>
          </a:prstGeom>
        </p:spPr>
      </p:pic>
      <p:sp>
        <p:nvSpPr>
          <p:cNvPr id="22" name="AutoShape 46">
            <a:extLst>
              <a:ext uri="{FF2B5EF4-FFF2-40B4-BE49-F238E27FC236}">
                <a16:creationId xmlns:a16="http://schemas.microsoft.com/office/drawing/2014/main" id="{E8A61F3A-811B-9FBB-DE85-BE9F344F9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AutoShape 48">
            <a:extLst>
              <a:ext uri="{FF2B5EF4-FFF2-40B4-BE49-F238E27FC236}">
                <a16:creationId xmlns:a16="http://schemas.microsoft.com/office/drawing/2014/main" id="{A701F5E8-83DC-4AD1-F7C9-34F7B8C6C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80675" y="53367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74" name="Picture 50">
            <a:extLst>
              <a:ext uri="{FF2B5EF4-FFF2-40B4-BE49-F238E27FC236}">
                <a16:creationId xmlns:a16="http://schemas.microsoft.com/office/drawing/2014/main" id="{47059168-8F1F-F67E-D043-A5AB7E08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92" y="5686844"/>
            <a:ext cx="1897509" cy="6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t James Surgery">
            <a:extLst>
              <a:ext uri="{FF2B5EF4-FFF2-40B4-BE49-F238E27FC236}">
                <a16:creationId xmlns:a16="http://schemas.microsoft.com/office/drawing/2014/main" id="{3850AE53-18D3-FC76-86DD-E88F883A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7" y="3925595"/>
            <a:ext cx="1252413" cy="11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mage result for TENDRING TRANSPORT SERVICE">
            <a:extLst>
              <a:ext uri="{FF2B5EF4-FFF2-40B4-BE49-F238E27FC236}">
                <a16:creationId xmlns:a16="http://schemas.microsoft.com/office/drawing/2014/main" id="{4FBAD082-7032-3DFE-06F1-B80395C7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97" y="5423104"/>
            <a:ext cx="19050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ome - CVS Tendring">
            <a:extLst>
              <a:ext uri="{FF2B5EF4-FFF2-40B4-BE49-F238E27FC236}">
                <a16:creationId xmlns:a16="http://schemas.microsoft.com/office/drawing/2014/main" id="{065F72F3-8C37-292B-9AD3-1C37929E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85" y="1959497"/>
            <a:ext cx="1648839" cy="11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Community360 - Colchester Neighbourhood Watch">
            <a:extLst>
              <a:ext uri="{FF2B5EF4-FFF2-40B4-BE49-F238E27FC236}">
                <a16:creationId xmlns:a16="http://schemas.microsoft.com/office/drawing/2014/main" id="{2160976E-D16B-DD00-CCA8-64BE5E47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6" y="5296415"/>
            <a:ext cx="1441872" cy="7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New Headway Suffolk base in Ipswich given green light for brain injury ...">
            <a:extLst>
              <a:ext uri="{FF2B5EF4-FFF2-40B4-BE49-F238E27FC236}">
                <a16:creationId xmlns:a16="http://schemas.microsoft.com/office/drawing/2014/main" id="{07FEC80A-638F-6C05-9A3B-A25A456B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53" y="1271126"/>
            <a:ext cx="2152530" cy="13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62" descr="Provide Children and Family Services">
            <a:extLst>
              <a:ext uri="{FF2B5EF4-FFF2-40B4-BE49-F238E27FC236}">
                <a16:creationId xmlns:a16="http://schemas.microsoft.com/office/drawing/2014/main" id="{9EA40497-DFD9-F30A-B2B6-D97D677C24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AutoShape 64" descr="Provide Children and Family Services">
            <a:extLst>
              <a:ext uri="{FF2B5EF4-FFF2-40B4-BE49-F238E27FC236}">
                <a16:creationId xmlns:a16="http://schemas.microsoft.com/office/drawing/2014/main" id="{C14455F4-B248-FCA2-1541-C8E5736DE7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674" y="52073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AutoShape 66" descr="Provide logo in white circle">
            <a:extLst>
              <a:ext uri="{FF2B5EF4-FFF2-40B4-BE49-F238E27FC236}">
                <a16:creationId xmlns:a16="http://schemas.microsoft.com/office/drawing/2014/main" id="{02E2FA1D-76CB-7452-1266-A9C8A79E0E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AutoShape 70">
            <a:extLst>
              <a:ext uri="{FF2B5EF4-FFF2-40B4-BE49-F238E27FC236}">
                <a16:creationId xmlns:a16="http://schemas.microsoft.com/office/drawing/2014/main" id="{51DCD830-1EA0-3ABB-7995-3CE779D3E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96" name="Picture 72" descr="Image result for PROVIDE ESSEX">
            <a:extLst>
              <a:ext uri="{FF2B5EF4-FFF2-40B4-BE49-F238E27FC236}">
                <a16:creationId xmlns:a16="http://schemas.microsoft.com/office/drawing/2014/main" id="{72C2FFC0-3FF3-3855-A5A1-A108191B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75" y="-7378"/>
            <a:ext cx="1447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Babygro">
            <a:extLst>
              <a:ext uri="{FF2B5EF4-FFF2-40B4-BE49-F238E27FC236}">
                <a16:creationId xmlns:a16="http://schemas.microsoft.com/office/drawing/2014/main" id="{518DB539-A0BA-D86B-D53D-6568653BD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71" y="5692916"/>
            <a:ext cx="2257425" cy="6667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00" name="Picture 76" descr="yarra services logo">
            <a:extLst>
              <a:ext uri="{FF2B5EF4-FFF2-40B4-BE49-F238E27FC236}">
                <a16:creationId xmlns:a16="http://schemas.microsoft.com/office/drawing/2014/main" id="{31A7678A-EDF2-5CFF-3408-6BBD9607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21" y="470613"/>
            <a:ext cx="1837021" cy="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>
            <a:extLst>
              <a:ext uri="{FF2B5EF4-FFF2-40B4-BE49-F238E27FC236}">
                <a16:creationId xmlns:a16="http://schemas.microsoft.com/office/drawing/2014/main" id="{F122C38E-8514-BB37-E2D1-519B2A68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13" y="5306152"/>
            <a:ext cx="947525" cy="11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Learn, Play, Discover">
            <a:extLst>
              <a:ext uri="{FF2B5EF4-FFF2-40B4-BE49-F238E27FC236}">
                <a16:creationId xmlns:a16="http://schemas.microsoft.com/office/drawing/2014/main" id="{00908350-9732-15FB-DAE1-2412FB0A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57" y="2853295"/>
            <a:ext cx="28575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2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07F41-B36C-EEEB-9D6B-21E01D282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3866" y="1082170"/>
            <a:ext cx="10493375" cy="736600"/>
          </a:xfrm>
        </p:spPr>
        <p:txBody>
          <a:bodyPr/>
          <a:lstStyle/>
          <a:p>
            <a:r>
              <a:rPr lang="en-GB"/>
              <a:t>CPD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3A269-E6B9-27BC-2DF8-3A0186C330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6348" y="1897569"/>
            <a:ext cx="10719303" cy="3878261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Hosting termly Hub </a:t>
            </a:r>
            <a:r>
              <a:rPr lang="en-GB" b="1">
                <a:solidFill>
                  <a:srgbClr val="C00000"/>
                </a:solidFill>
              </a:rPr>
              <a:t>lecture series</a:t>
            </a:r>
            <a:endParaRPr lang="en-US">
              <a:solidFill>
                <a:srgbClr val="000000"/>
              </a:solidFill>
            </a:endParaRPr>
          </a:p>
          <a:p>
            <a:endParaRPr lang="en-GB" b="1">
              <a:solidFill>
                <a:srgbClr val="C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Supporting</a:t>
            </a:r>
            <a:r>
              <a:rPr lang="en-GB"/>
              <a:t> </a:t>
            </a:r>
            <a:r>
              <a:rPr lang="en-GB" b="1">
                <a:solidFill>
                  <a:srgbClr val="C00000"/>
                </a:solidFill>
              </a:rPr>
              <a:t>Essex </a:t>
            </a:r>
            <a:r>
              <a:rPr lang="en-GB" b="1" err="1">
                <a:solidFill>
                  <a:srgbClr val="C00000"/>
                </a:solidFill>
              </a:rPr>
              <a:t>Babylab</a:t>
            </a:r>
            <a:r>
              <a:rPr lang="en-GB" b="1">
                <a:solidFill>
                  <a:srgbClr val="C00000"/>
                </a:solidFill>
              </a:rPr>
              <a:t> </a:t>
            </a:r>
            <a:r>
              <a:rPr lang="en-GB"/>
              <a:t>parent coffee mornings</a:t>
            </a:r>
            <a:endParaRPr lang="en-US"/>
          </a:p>
          <a:p>
            <a:endParaRPr lang="en-GB">
              <a:solidFill>
                <a:srgbClr val="0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Delivered full day CPD event in collaboration with Babygro and Psychology school </a:t>
            </a:r>
            <a:endParaRPr lang="en-US"/>
          </a:p>
          <a:p>
            <a:endParaRPr lang="en-GB">
              <a:solidFill>
                <a:srgbClr val="0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Regular evening seminars/</a:t>
            </a:r>
            <a:r>
              <a:rPr lang="en-GB" b="1">
                <a:solidFill>
                  <a:srgbClr val="C00000"/>
                </a:solidFill>
              </a:rPr>
              <a:t>webinars</a:t>
            </a:r>
            <a:r>
              <a:rPr lang="en-GB"/>
              <a:t> via Eventbrite</a:t>
            </a:r>
          </a:p>
          <a:p>
            <a:endParaRPr lang="en-GB" b="1">
              <a:solidFill>
                <a:srgbClr val="C00000"/>
              </a:solidFill>
              <a:cs typeface="Arial"/>
            </a:endParaRPr>
          </a:p>
          <a:p>
            <a:endParaRPr lang="en-GB">
              <a:cs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DDF70-BB17-5642-61DF-D9D1B5E31D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169" y="1348110"/>
            <a:ext cx="7536160" cy="1081087"/>
          </a:xfrm>
        </p:spPr>
        <p:txBody>
          <a:bodyPr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/>
                <a:cs typeface="Arial"/>
              </a:rPr>
              <a:t>Developing Child Trauma Awareness: Trauma Causes, Effects, and Interventions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75" r="6072"/>
          <a:stretch/>
        </p:blipFill>
        <p:spPr>
          <a:xfrm>
            <a:off x="-297" y="971760"/>
            <a:ext cx="4171285" cy="5481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4881B5-612B-4F36-A20A-B085C9A4FFCC}"/>
              </a:ext>
            </a:extLst>
          </p:cNvPr>
          <p:cNvSpPr/>
          <p:nvPr/>
        </p:nvSpPr>
        <p:spPr>
          <a:xfrm>
            <a:off x="5879976" y="3717032"/>
            <a:ext cx="6096000" cy="187743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sz="2800">
                <a:latin typeface="+mn-lt"/>
              </a:rPr>
              <a:t>Carol Westby, PhD, CCC-SLP</a:t>
            </a:r>
          </a:p>
          <a:p>
            <a:endParaRPr lang="en-US" sz="2800"/>
          </a:p>
          <a:p>
            <a:r>
              <a:rPr lang="en-US" sz="2000">
                <a:latin typeface="+mn-lt"/>
              </a:rPr>
              <a:t>Bilingual Multicultural Services</a:t>
            </a:r>
            <a:endParaRPr lang="en-US" sz="2000">
              <a:latin typeface="+mn-lt"/>
              <a:cs typeface="Arial"/>
            </a:endParaRPr>
          </a:p>
          <a:p>
            <a:r>
              <a:rPr lang="en-US" sz="2000">
                <a:latin typeface="+mn-lt"/>
              </a:rPr>
              <a:t>Albuquerque, NM 87106</a:t>
            </a:r>
            <a:endParaRPr lang="en-US" sz="2000">
              <a:latin typeface="+mn-lt"/>
              <a:cs typeface="Arial"/>
            </a:endParaRPr>
          </a:p>
          <a:p>
            <a:r>
              <a:rPr lang="en-US" sz="2000">
                <a:latin typeface="+mn-lt"/>
              </a:rPr>
              <a:t>mocha@unm.edu</a:t>
            </a:r>
            <a:endParaRPr lang="en-US" sz="20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88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76ABB-6443-70D1-3460-C9EB618FA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01E8-3D66-8960-981A-FD84D9E379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3866" y="1082170"/>
            <a:ext cx="10493375" cy="736600"/>
          </a:xfrm>
        </p:spPr>
        <p:txBody>
          <a:bodyPr/>
          <a:lstStyle/>
          <a:p>
            <a:r>
              <a:rPr lang="en-GB"/>
              <a:t>CPD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3C34-9847-45CD-0E20-8B4DC1FDE5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6348" y="1897569"/>
            <a:ext cx="10719303" cy="3878261"/>
          </a:xfrm>
        </p:spPr>
        <p:txBody>
          <a:bodyPr vert="horz" lIns="0" tIns="144000" rIns="0" bIns="0" rtlCol="0" anchor="t">
            <a:noAutofit/>
          </a:bodyPr>
          <a:lstStyle/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Hosting termly Hub </a:t>
            </a:r>
            <a:r>
              <a:rPr lang="en-GB" b="1">
                <a:solidFill>
                  <a:srgbClr val="C00000"/>
                </a:solidFill>
              </a:rPr>
              <a:t>lecture series</a:t>
            </a:r>
            <a:endParaRPr lang="en-US">
              <a:solidFill>
                <a:srgbClr val="000000"/>
              </a:solidFill>
            </a:endParaRPr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Supporting</a:t>
            </a:r>
            <a:r>
              <a:rPr lang="en-GB"/>
              <a:t> </a:t>
            </a:r>
            <a:r>
              <a:rPr lang="en-GB" b="1">
                <a:solidFill>
                  <a:srgbClr val="C00000"/>
                </a:solidFill>
              </a:rPr>
              <a:t>Essex </a:t>
            </a:r>
            <a:r>
              <a:rPr lang="en-GB" b="1" err="1">
                <a:solidFill>
                  <a:srgbClr val="C00000"/>
                </a:solidFill>
              </a:rPr>
              <a:t>Babylab</a:t>
            </a:r>
            <a:r>
              <a:rPr lang="en-GB" b="1">
                <a:solidFill>
                  <a:srgbClr val="C00000"/>
                </a:solidFill>
              </a:rPr>
              <a:t> </a:t>
            </a:r>
            <a:r>
              <a:rPr lang="en-GB"/>
              <a:t>parent coffee mornings</a:t>
            </a:r>
            <a:endParaRPr lang="en-US"/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Delivered full day CPD event in collaboration with Babygro and Psychology school </a:t>
            </a:r>
            <a:endParaRPr lang="en-US"/>
          </a:p>
          <a:p>
            <a:pPr marL="349250" indent="-342900">
              <a:buChar char="q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/>
              <a:t>Regular evening seminars/</a:t>
            </a:r>
            <a:r>
              <a:rPr lang="en-GB" b="1">
                <a:solidFill>
                  <a:srgbClr val="C00000"/>
                </a:solidFill>
              </a:rPr>
              <a:t>webinars</a:t>
            </a:r>
            <a:r>
              <a:rPr lang="en-GB"/>
              <a:t> via Eventbrite</a:t>
            </a:r>
          </a:p>
          <a:p>
            <a:endParaRPr lang="en-GB">
              <a:solidFill>
                <a:srgbClr val="000000"/>
              </a:solidFill>
              <a:cs typeface="Arial" panose="020B0604020202020204"/>
            </a:endParaRPr>
          </a:p>
          <a:p>
            <a:pPr marL="349250" indent="-342900">
              <a:buChar char="q"/>
            </a:pPr>
            <a:r>
              <a:rPr lang="en-GB" b="1">
                <a:solidFill>
                  <a:srgbClr val="C00000"/>
                </a:solidFill>
              </a:rPr>
              <a:t> </a:t>
            </a:r>
            <a:r>
              <a:rPr lang="en-GB" b="1"/>
              <a:t>Commissioned</a:t>
            </a:r>
            <a:r>
              <a:rPr lang="en-GB" b="1">
                <a:cs typeface="Arial" panose="020B0604020202020204"/>
              </a:rPr>
              <a:t> to provide online education to Sussex NHS Trust in offering online rehabilitation clinics</a:t>
            </a:r>
            <a:endParaRPr lang="en-GB">
              <a:cs typeface="Arial" panose="020B0604020202020204"/>
            </a:endParaRPr>
          </a:p>
          <a:p>
            <a:endParaRPr lang="en-GB"/>
          </a:p>
          <a:p>
            <a:endParaRPr lang="en-GB">
              <a:cs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7A97-D182-9C53-317E-B0C5F9F8BE5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91823"/>
      </p:ext>
    </p:extLst>
  </p:cSld>
  <p:clrMapOvr>
    <a:masterClrMapping/>
  </p:clrMapOvr>
</p:sld>
</file>

<file path=ppt/theme/theme1.xml><?xml version="1.0" encoding="utf-8"?>
<a:theme xmlns:a="http://schemas.openxmlformats.org/drawingml/2006/main" name="Text/Media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h" id="{A0A2580B-49FC-4342-BB82-4F3B07E0F1C9}" vid="{24E1FE93-DBF4-6E41-BD12-7199829D8CB3}"/>
    </a:ext>
  </a:extLst>
</a:theme>
</file>

<file path=ppt/theme/theme2.xml><?xml version="1.0" encoding="utf-8"?>
<a:theme xmlns:a="http://schemas.openxmlformats.org/drawingml/2006/main" name="Media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h" id="{A0A2580B-49FC-4342-BB82-4F3B07E0F1C9}" vid="{E1A0A4E8-9C8B-244F-A8BB-F43D8A27A71A}"/>
    </a:ext>
  </a:extLst>
</a:theme>
</file>

<file path=ppt/theme/theme3.xml><?xml version="1.0" encoding="utf-8"?>
<a:theme xmlns:a="http://schemas.openxmlformats.org/drawingml/2006/main" name="End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h" id="{A0A2580B-49FC-4342-BB82-4F3B07E0F1C9}" vid="{BBE50698-18A2-4941-A9C0-C386D61FA33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F6D1A38756524685579310B575C42D" ma:contentTypeVersion="12" ma:contentTypeDescription="Create a new document." ma:contentTypeScope="" ma:versionID="8e4e947296c288f642ebead362e2e0d5">
  <xsd:schema xmlns:xsd="http://www.w3.org/2001/XMLSchema" xmlns:xs="http://www.w3.org/2001/XMLSchema" xmlns:p="http://schemas.microsoft.com/office/2006/metadata/properties" xmlns:ns2="ca23f98c-2243-4df8-84b8-bb3f21f6ab9e" xmlns:ns3="4915df8a-1ceb-405f-aefb-99fcaac7c46a" targetNamespace="http://schemas.microsoft.com/office/2006/metadata/properties" ma:root="true" ma:fieldsID="312d9371c8ef8e12a85bf6ae98003edc" ns2:_="" ns3:_="">
    <xsd:import namespace="ca23f98c-2243-4df8-84b8-bb3f21f6ab9e"/>
    <xsd:import namespace="4915df8a-1ceb-405f-aefb-99fcaac7c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3f98c-2243-4df8-84b8-bb3f21f6a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9f734c2-a002-4061-b8a7-bb9e6a1a41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5df8a-1ceb-405f-aefb-99fcaac7c4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48aeda-d369-4963-a51a-03e9eeb32ee5}" ma:internalName="TaxCatchAll" ma:showField="CatchAllData" ma:web="4915df8a-1ceb-405f-aefb-99fcaac7c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23f98c-2243-4df8-84b8-bb3f21f6ab9e">
      <Terms xmlns="http://schemas.microsoft.com/office/infopath/2007/PartnerControls"/>
    </lcf76f155ced4ddcb4097134ff3c332f>
    <TaxCatchAll xmlns="4915df8a-1ceb-405f-aefb-99fcaac7c46a" xsi:nil="true"/>
  </documentManagement>
</p:properties>
</file>

<file path=customXml/itemProps1.xml><?xml version="1.0" encoding="utf-8"?>
<ds:datastoreItem xmlns:ds="http://schemas.openxmlformats.org/officeDocument/2006/customXml" ds:itemID="{C174A378-A40D-4D10-9A36-F1DBB1C7DA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29D430-C32A-4DA5-B308-A7F96EB67D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23f98c-2243-4df8-84b8-bb3f21f6ab9e"/>
    <ds:schemaRef ds:uri="4915df8a-1ceb-405f-aefb-99fcaac7c4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7D91BB-6FD8-4800-B5D5-2773EA19D436}">
  <ds:schemaRefs>
    <ds:schemaRef ds:uri="864fa2f1-e7a3-49ef-aac9-27da4f2d26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a23f98c-2243-4df8-84b8-bb3f21f6ab9e"/>
    <ds:schemaRef ds:uri="4915df8a-1ceb-405f-aefb-99fcaac7c4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0</TotalTime>
  <Words>603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System Font Regular</vt:lpstr>
      <vt:lpstr>Wingdings</vt:lpstr>
      <vt:lpstr>Text/Media Slides</vt:lpstr>
      <vt:lpstr>Media Slides</vt:lpstr>
      <vt:lpstr>End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Child Trauma Awareness: Trauma Causes, Effects, and 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Whithair, Alexandra E G</dc:creator>
  <cp:lastModifiedBy>Brosnan-Thompson, Jennifer</cp:lastModifiedBy>
  <cp:revision>7</cp:revision>
  <dcterms:created xsi:type="dcterms:W3CDTF">2025-02-12T16:16:28Z</dcterms:created>
  <dcterms:modified xsi:type="dcterms:W3CDTF">2025-03-18T16:14:14Z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0x010100BAF6D1A38756524685579310B575C42D</vt:lpwstr>
  </property>
  <property fmtid="{D5CDD505-2E9C-101B-9397-08002B2CF9AE}" pid="3" name="MediaServiceImageTags">
    <vt:lpwstr/>
  </property>
</Properties>
</file>