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2"/>
  </p:notesMasterIdLst>
  <p:sldIdLst>
    <p:sldId id="258" r:id="rId6"/>
    <p:sldId id="306" r:id="rId7"/>
    <p:sldId id="296" r:id="rId8"/>
    <p:sldId id="309" r:id="rId9"/>
    <p:sldId id="311" r:id="rId10"/>
    <p:sldId id="312" r:id="rId11"/>
    <p:sldId id="313" r:id="rId12"/>
    <p:sldId id="265" r:id="rId13"/>
    <p:sldId id="268" r:id="rId14"/>
    <p:sldId id="285" r:id="rId15"/>
    <p:sldId id="297" r:id="rId16"/>
    <p:sldId id="270" r:id="rId17"/>
    <p:sldId id="316" r:id="rId18"/>
    <p:sldId id="289" r:id="rId19"/>
    <p:sldId id="314" r:id="rId20"/>
    <p:sldId id="30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9D158A-F710-2553-09E6-5306A82591CE}" v="104" dt="2025-03-12T16:07:09.142"/>
    <p1510:client id="{A1252EEA-6762-4CFF-9F3E-E7D4ECBA19FC}" v="265" dt="2025-03-12T16:02:28.158"/>
    <p1510:client id="{C6BC9A00-E6D0-49BE-85CD-FDCF02A5EAA6}" v="297" dt="2025-03-13T09:57:30.611"/>
    <p1510:client id="{D9AB73A2-6CBB-E65F-CE4B-CC56213C7B3B}" v="43" dt="2025-03-13T10:04:10.639"/>
    <p1510:client id="{E5547BA4-71A0-51CB-0BE9-47AD4C01E3C2}" v="168" dt="2025-03-12T15:11:51.308"/>
    <p1510:client id="{EA4FA0E5-0E57-FE8A-695F-156D65E5291C}" v="1009" dt="2025-03-12T17:07:55.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B96B3A-39BA-4712-9F26-24F27825BEC3}"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D84D441D-48C4-414D-BD72-88B66620CFF5}">
      <dgm:prSet phldrT="[Text]"/>
      <dgm:spPr>
        <a:solidFill>
          <a:schemeClr val="accent6"/>
        </a:solidFill>
      </dgm:spPr>
      <dgm:t>
        <a:bodyPr/>
        <a:lstStyle/>
        <a:p>
          <a:pPr algn="ctr"/>
          <a:r>
            <a:rPr lang="en-GB"/>
            <a:t>Health priorities for all</a:t>
          </a:r>
        </a:p>
      </dgm:t>
    </dgm:pt>
    <dgm:pt modelId="{7A9414F6-8C55-437B-98BF-0DA3F3EC2E77}" type="parTrans" cxnId="{2BE646DB-2B76-45A0-A857-5FB72BDD6C97}">
      <dgm:prSet/>
      <dgm:spPr/>
      <dgm:t>
        <a:bodyPr/>
        <a:lstStyle/>
        <a:p>
          <a:pPr algn="ctr"/>
          <a:endParaRPr lang="en-GB"/>
        </a:p>
      </dgm:t>
    </dgm:pt>
    <dgm:pt modelId="{538768E6-09A9-4E9D-8117-91F138059E89}" type="sibTrans" cxnId="{2BE646DB-2B76-45A0-A857-5FB72BDD6C97}">
      <dgm:prSet/>
      <dgm:spPr/>
      <dgm:t>
        <a:bodyPr/>
        <a:lstStyle/>
        <a:p>
          <a:pPr algn="ctr"/>
          <a:endParaRPr lang="en-GB"/>
        </a:p>
      </dgm:t>
    </dgm:pt>
    <dgm:pt modelId="{1AFB2C46-4B29-4D00-87E4-206A6FFDAEE5}">
      <dgm:prSet phldrT="[Text]"/>
      <dgm:spPr/>
      <dgm:t>
        <a:bodyPr/>
        <a:lstStyle/>
        <a:p>
          <a:pPr algn="ctr"/>
          <a:r>
            <a:rPr lang="en-GB"/>
            <a:t>Research evidence to inform</a:t>
          </a:r>
        </a:p>
      </dgm:t>
    </dgm:pt>
    <dgm:pt modelId="{7E538754-FC54-40E2-856E-5C4A1A311F45}" type="parTrans" cxnId="{20F80583-9E13-4830-A07E-79EDEDA11C65}">
      <dgm:prSet/>
      <dgm:spPr/>
      <dgm:t>
        <a:bodyPr/>
        <a:lstStyle/>
        <a:p>
          <a:pPr algn="ctr"/>
          <a:endParaRPr lang="en-GB"/>
        </a:p>
      </dgm:t>
    </dgm:pt>
    <dgm:pt modelId="{6E9C1B45-166F-4B20-9A91-3085C4B858B6}" type="sibTrans" cxnId="{20F80583-9E13-4830-A07E-79EDEDA11C65}">
      <dgm:prSet/>
      <dgm:spPr/>
      <dgm:t>
        <a:bodyPr/>
        <a:lstStyle/>
        <a:p>
          <a:pPr algn="ctr"/>
          <a:endParaRPr lang="en-GB"/>
        </a:p>
      </dgm:t>
    </dgm:pt>
    <dgm:pt modelId="{16D79AFF-B26D-4F4D-A937-C333CF81370C}">
      <dgm:prSet phldrT="[Text]"/>
      <dgm:spPr/>
      <dgm:t>
        <a:bodyPr/>
        <a:lstStyle/>
        <a:p>
          <a:pPr algn="ctr"/>
          <a:r>
            <a:rPr lang="en-GB"/>
            <a:t>Research activity to fill gaps</a:t>
          </a:r>
        </a:p>
      </dgm:t>
    </dgm:pt>
    <dgm:pt modelId="{5FD6CD4D-8778-4A72-AEE0-399C50AEC02B}" type="parTrans" cxnId="{CBC882C7-2DD8-4046-A525-F7A4A582A028}">
      <dgm:prSet/>
      <dgm:spPr/>
      <dgm:t>
        <a:bodyPr/>
        <a:lstStyle/>
        <a:p>
          <a:pPr algn="ctr"/>
          <a:endParaRPr lang="en-GB"/>
        </a:p>
      </dgm:t>
    </dgm:pt>
    <dgm:pt modelId="{EFDD1689-72DC-439B-92B8-9C6487A7562A}" type="sibTrans" cxnId="{CBC882C7-2DD8-4046-A525-F7A4A582A028}">
      <dgm:prSet/>
      <dgm:spPr/>
      <dgm:t>
        <a:bodyPr/>
        <a:lstStyle/>
        <a:p>
          <a:pPr algn="ctr"/>
          <a:endParaRPr lang="en-GB"/>
        </a:p>
      </dgm:t>
    </dgm:pt>
    <dgm:pt modelId="{EC6A0A8A-5175-4716-B2AC-62C2608D09F7}">
      <dgm:prSet phldrT="[Text]"/>
      <dgm:spPr/>
      <dgm:t>
        <a:bodyPr/>
        <a:lstStyle/>
        <a:p>
          <a:pPr algn="ctr"/>
          <a:r>
            <a:rPr lang="en-GB"/>
            <a:t>Research workforce</a:t>
          </a:r>
        </a:p>
      </dgm:t>
    </dgm:pt>
    <dgm:pt modelId="{991B82DE-6B86-41B7-A9F8-892EF4EF6384}" type="parTrans" cxnId="{8A9080EB-348A-4D96-80A1-D5CCC6A19341}">
      <dgm:prSet/>
      <dgm:spPr/>
      <dgm:t>
        <a:bodyPr/>
        <a:lstStyle/>
        <a:p>
          <a:pPr algn="ctr"/>
          <a:endParaRPr lang="en-GB"/>
        </a:p>
      </dgm:t>
    </dgm:pt>
    <dgm:pt modelId="{80760123-B3DA-4F87-BF78-B8B33C554573}" type="sibTrans" cxnId="{8A9080EB-348A-4D96-80A1-D5CCC6A19341}">
      <dgm:prSet/>
      <dgm:spPr/>
      <dgm:t>
        <a:bodyPr/>
        <a:lstStyle/>
        <a:p>
          <a:pPr algn="ctr"/>
          <a:endParaRPr lang="en-GB"/>
        </a:p>
      </dgm:t>
    </dgm:pt>
    <dgm:pt modelId="{5C0E03EC-9B27-41F9-919C-695AE6B1D787}">
      <dgm:prSet phldrT="[Text]"/>
      <dgm:spPr/>
      <dgm:t>
        <a:bodyPr/>
        <a:lstStyle/>
        <a:p>
          <a:pPr algn="ctr" rtl="0"/>
          <a:r>
            <a:rPr lang="en-GB">
              <a:latin typeface="Aptos Display" panose="02110004020202020204"/>
            </a:rPr>
            <a:t>Generation and use of Innovation</a:t>
          </a:r>
          <a:endParaRPr lang="en-GB"/>
        </a:p>
      </dgm:t>
    </dgm:pt>
    <dgm:pt modelId="{7286ECD2-72DA-4A29-AECC-F9D698D43545}" type="parTrans" cxnId="{2D3F8B02-1FB4-42FA-A25E-B1FEFF391E43}">
      <dgm:prSet/>
      <dgm:spPr/>
      <dgm:t>
        <a:bodyPr/>
        <a:lstStyle/>
        <a:p>
          <a:pPr algn="ctr"/>
          <a:endParaRPr lang="en-GB"/>
        </a:p>
      </dgm:t>
    </dgm:pt>
    <dgm:pt modelId="{41E7EC5E-1AF7-4A04-BDB6-145D44DD3136}" type="sibTrans" cxnId="{2D3F8B02-1FB4-42FA-A25E-B1FEFF391E43}">
      <dgm:prSet/>
      <dgm:spPr/>
      <dgm:t>
        <a:bodyPr/>
        <a:lstStyle/>
        <a:p>
          <a:pPr algn="ctr"/>
          <a:endParaRPr lang="en-GB"/>
        </a:p>
      </dgm:t>
    </dgm:pt>
    <dgm:pt modelId="{F79C88F8-81D2-47D2-93B9-08E7B5F72033}">
      <dgm:prSet phldrT="[Text]"/>
      <dgm:spPr/>
      <dgm:t>
        <a:bodyPr/>
        <a:lstStyle/>
        <a:p>
          <a:pPr algn="ctr"/>
          <a:r>
            <a:rPr lang="en-GB"/>
            <a:t>Service transformation</a:t>
          </a:r>
        </a:p>
        <a:p>
          <a:pPr algn="ctr"/>
          <a:endParaRPr lang="en-GB"/>
        </a:p>
      </dgm:t>
    </dgm:pt>
    <dgm:pt modelId="{E0E364F1-E5B9-488C-8DEB-842989ADBB6E}" type="parTrans" cxnId="{F18B0972-310C-42A5-9CBB-4FA6C108B088}">
      <dgm:prSet/>
      <dgm:spPr/>
      <dgm:t>
        <a:bodyPr/>
        <a:lstStyle/>
        <a:p>
          <a:pPr algn="ctr"/>
          <a:endParaRPr lang="en-GB"/>
        </a:p>
      </dgm:t>
    </dgm:pt>
    <dgm:pt modelId="{C3CA133E-A47D-4279-AB7C-3C3079C090C6}" type="sibTrans" cxnId="{F18B0972-310C-42A5-9CBB-4FA6C108B088}">
      <dgm:prSet/>
      <dgm:spPr/>
      <dgm:t>
        <a:bodyPr/>
        <a:lstStyle/>
        <a:p>
          <a:pPr algn="ctr"/>
          <a:endParaRPr lang="en-GB"/>
        </a:p>
      </dgm:t>
    </dgm:pt>
    <dgm:pt modelId="{758C1907-82BA-4B7D-BC8F-373B1227FE19}">
      <dgm:prSet phldrT="[Text]"/>
      <dgm:spPr/>
      <dgm:t>
        <a:bodyPr/>
        <a:lstStyle/>
        <a:p>
          <a:pPr algn="ctr"/>
          <a:r>
            <a:rPr lang="en-GB"/>
            <a:t>Evaluate to know what works </a:t>
          </a:r>
        </a:p>
      </dgm:t>
    </dgm:pt>
    <dgm:pt modelId="{2031CF0A-E325-4D90-9EF8-D13B5EE4A927}" type="parTrans" cxnId="{C43ADDF5-425F-48C5-814A-85516BA7A54F}">
      <dgm:prSet/>
      <dgm:spPr/>
      <dgm:t>
        <a:bodyPr/>
        <a:lstStyle/>
        <a:p>
          <a:pPr algn="ctr"/>
          <a:endParaRPr lang="en-GB"/>
        </a:p>
      </dgm:t>
    </dgm:pt>
    <dgm:pt modelId="{C65DC172-1D42-443A-BADA-D39AD6EACAC4}" type="sibTrans" cxnId="{C43ADDF5-425F-48C5-814A-85516BA7A54F}">
      <dgm:prSet/>
      <dgm:spPr/>
      <dgm:t>
        <a:bodyPr/>
        <a:lstStyle/>
        <a:p>
          <a:pPr algn="ctr"/>
          <a:endParaRPr lang="en-GB"/>
        </a:p>
      </dgm:t>
    </dgm:pt>
    <dgm:pt modelId="{10A5B906-7C11-492F-8E3E-5B9113BB3BD8}" type="pres">
      <dgm:prSet presAssocID="{B9B96B3A-39BA-4712-9F26-24F27825BEC3}" presName="Name0" presStyleCnt="0">
        <dgm:presLayoutVars>
          <dgm:chMax val="1"/>
          <dgm:chPref val="1"/>
          <dgm:dir/>
          <dgm:animOne val="branch"/>
          <dgm:animLvl val="lvl"/>
        </dgm:presLayoutVars>
      </dgm:prSet>
      <dgm:spPr/>
    </dgm:pt>
    <dgm:pt modelId="{7A44C592-116A-485B-9DE1-6BB616622329}" type="pres">
      <dgm:prSet presAssocID="{D84D441D-48C4-414D-BD72-88B66620CFF5}" presName="Parent" presStyleLbl="node0" presStyleIdx="0" presStyleCnt="1">
        <dgm:presLayoutVars>
          <dgm:chMax val="6"/>
          <dgm:chPref val="6"/>
        </dgm:presLayoutVars>
      </dgm:prSet>
      <dgm:spPr/>
    </dgm:pt>
    <dgm:pt modelId="{CF9EA723-52F5-440F-919C-956C8A9BEB9B}" type="pres">
      <dgm:prSet presAssocID="{1AFB2C46-4B29-4D00-87E4-206A6FFDAEE5}" presName="Accent1" presStyleCnt="0"/>
      <dgm:spPr/>
    </dgm:pt>
    <dgm:pt modelId="{F8B6DB79-CC19-428A-8BB4-60B1BE624730}" type="pres">
      <dgm:prSet presAssocID="{1AFB2C46-4B29-4D00-87E4-206A6FFDAEE5}" presName="Accent" presStyleLbl="bgShp" presStyleIdx="0" presStyleCnt="6"/>
      <dgm:spPr/>
    </dgm:pt>
    <dgm:pt modelId="{278237E0-8A01-40DE-BDF6-F9867D57129A}" type="pres">
      <dgm:prSet presAssocID="{1AFB2C46-4B29-4D00-87E4-206A6FFDAEE5}" presName="Child1" presStyleLbl="node1" presStyleIdx="0" presStyleCnt="6">
        <dgm:presLayoutVars>
          <dgm:chMax val="0"/>
          <dgm:chPref val="0"/>
          <dgm:bulletEnabled val="1"/>
        </dgm:presLayoutVars>
      </dgm:prSet>
      <dgm:spPr/>
    </dgm:pt>
    <dgm:pt modelId="{E96B1491-0B4C-4658-A18E-52E652E86353}" type="pres">
      <dgm:prSet presAssocID="{16D79AFF-B26D-4F4D-A937-C333CF81370C}" presName="Accent2" presStyleCnt="0"/>
      <dgm:spPr/>
    </dgm:pt>
    <dgm:pt modelId="{5A9AA4F3-6F9C-4026-8E3A-799C3B8EB676}" type="pres">
      <dgm:prSet presAssocID="{16D79AFF-B26D-4F4D-A937-C333CF81370C}" presName="Accent" presStyleLbl="bgShp" presStyleIdx="1" presStyleCnt="6"/>
      <dgm:spPr/>
    </dgm:pt>
    <dgm:pt modelId="{6543D701-F6EF-4E36-8367-95A6DCAE26A9}" type="pres">
      <dgm:prSet presAssocID="{16D79AFF-B26D-4F4D-A937-C333CF81370C}" presName="Child2" presStyleLbl="node1" presStyleIdx="1" presStyleCnt="6">
        <dgm:presLayoutVars>
          <dgm:chMax val="0"/>
          <dgm:chPref val="0"/>
          <dgm:bulletEnabled val="1"/>
        </dgm:presLayoutVars>
      </dgm:prSet>
      <dgm:spPr/>
    </dgm:pt>
    <dgm:pt modelId="{49D82ED4-F136-481E-8BB8-C53C1017B995}" type="pres">
      <dgm:prSet presAssocID="{EC6A0A8A-5175-4716-B2AC-62C2608D09F7}" presName="Accent3" presStyleCnt="0"/>
      <dgm:spPr/>
    </dgm:pt>
    <dgm:pt modelId="{A58DC11D-B4A4-40A8-90A0-A2F4A717AB71}" type="pres">
      <dgm:prSet presAssocID="{EC6A0A8A-5175-4716-B2AC-62C2608D09F7}" presName="Accent" presStyleLbl="bgShp" presStyleIdx="2" presStyleCnt="6"/>
      <dgm:spPr/>
    </dgm:pt>
    <dgm:pt modelId="{DE58EE43-1219-4E05-A6A3-60BF23B7B47B}" type="pres">
      <dgm:prSet presAssocID="{EC6A0A8A-5175-4716-B2AC-62C2608D09F7}" presName="Child3" presStyleLbl="node1" presStyleIdx="2" presStyleCnt="6">
        <dgm:presLayoutVars>
          <dgm:chMax val="0"/>
          <dgm:chPref val="0"/>
          <dgm:bulletEnabled val="1"/>
        </dgm:presLayoutVars>
      </dgm:prSet>
      <dgm:spPr/>
    </dgm:pt>
    <dgm:pt modelId="{BFB0DBC1-C81D-4D65-9F16-48D42EBF7308}" type="pres">
      <dgm:prSet presAssocID="{5C0E03EC-9B27-41F9-919C-695AE6B1D787}" presName="Accent4" presStyleCnt="0"/>
      <dgm:spPr/>
    </dgm:pt>
    <dgm:pt modelId="{535228DA-0A67-44B6-953B-D24EB9108C3B}" type="pres">
      <dgm:prSet presAssocID="{5C0E03EC-9B27-41F9-919C-695AE6B1D787}" presName="Accent" presStyleLbl="bgShp" presStyleIdx="3" presStyleCnt="6"/>
      <dgm:spPr/>
    </dgm:pt>
    <dgm:pt modelId="{C8F9E0F5-5183-446F-ADC3-A716A63161A2}" type="pres">
      <dgm:prSet presAssocID="{5C0E03EC-9B27-41F9-919C-695AE6B1D787}" presName="Child4" presStyleLbl="node1" presStyleIdx="3" presStyleCnt="6">
        <dgm:presLayoutVars>
          <dgm:chMax val="0"/>
          <dgm:chPref val="0"/>
          <dgm:bulletEnabled val="1"/>
        </dgm:presLayoutVars>
      </dgm:prSet>
      <dgm:spPr/>
    </dgm:pt>
    <dgm:pt modelId="{7D19E1DE-3552-420D-B0D0-A3CD0041388E}" type="pres">
      <dgm:prSet presAssocID="{F79C88F8-81D2-47D2-93B9-08E7B5F72033}" presName="Accent5" presStyleCnt="0"/>
      <dgm:spPr/>
    </dgm:pt>
    <dgm:pt modelId="{BA0650D7-4722-4359-A551-1DA9D4A0CDD9}" type="pres">
      <dgm:prSet presAssocID="{F79C88F8-81D2-47D2-93B9-08E7B5F72033}" presName="Accent" presStyleLbl="bgShp" presStyleIdx="4" presStyleCnt="6"/>
      <dgm:spPr/>
    </dgm:pt>
    <dgm:pt modelId="{7356B74B-2953-4154-B24D-36767D59631D}" type="pres">
      <dgm:prSet presAssocID="{F79C88F8-81D2-47D2-93B9-08E7B5F72033}" presName="Child5" presStyleLbl="node1" presStyleIdx="4" presStyleCnt="6">
        <dgm:presLayoutVars>
          <dgm:chMax val="0"/>
          <dgm:chPref val="0"/>
          <dgm:bulletEnabled val="1"/>
        </dgm:presLayoutVars>
      </dgm:prSet>
      <dgm:spPr/>
    </dgm:pt>
    <dgm:pt modelId="{3348882D-3AE5-4A2F-A286-018C8A1C106E}" type="pres">
      <dgm:prSet presAssocID="{758C1907-82BA-4B7D-BC8F-373B1227FE19}" presName="Accent6" presStyleCnt="0"/>
      <dgm:spPr/>
    </dgm:pt>
    <dgm:pt modelId="{9D169342-1CFC-4EDA-A2B0-128FB77487C1}" type="pres">
      <dgm:prSet presAssocID="{758C1907-82BA-4B7D-BC8F-373B1227FE19}" presName="Accent" presStyleLbl="bgShp" presStyleIdx="5" presStyleCnt="6"/>
      <dgm:spPr/>
    </dgm:pt>
    <dgm:pt modelId="{8D507A1E-9B31-4D57-A5FA-AB640D1D48FD}" type="pres">
      <dgm:prSet presAssocID="{758C1907-82BA-4B7D-BC8F-373B1227FE19}" presName="Child6" presStyleLbl="node1" presStyleIdx="5" presStyleCnt="6">
        <dgm:presLayoutVars>
          <dgm:chMax val="0"/>
          <dgm:chPref val="0"/>
          <dgm:bulletEnabled val="1"/>
        </dgm:presLayoutVars>
      </dgm:prSet>
      <dgm:spPr/>
    </dgm:pt>
  </dgm:ptLst>
  <dgm:cxnLst>
    <dgm:cxn modelId="{2D3F8B02-1FB4-42FA-A25E-B1FEFF391E43}" srcId="{D84D441D-48C4-414D-BD72-88B66620CFF5}" destId="{5C0E03EC-9B27-41F9-919C-695AE6B1D787}" srcOrd="3" destOrd="0" parTransId="{7286ECD2-72DA-4A29-AECC-F9D698D43545}" sibTransId="{41E7EC5E-1AF7-4A04-BDB6-145D44DD3136}"/>
    <dgm:cxn modelId="{B5290B69-8B2B-4FD4-971A-65EF51768605}" type="presOf" srcId="{758C1907-82BA-4B7D-BC8F-373B1227FE19}" destId="{8D507A1E-9B31-4D57-A5FA-AB640D1D48FD}" srcOrd="0" destOrd="0" presId="urn:microsoft.com/office/officeart/2011/layout/HexagonRadial"/>
    <dgm:cxn modelId="{7D739369-6E81-4414-A8C7-1A93135A685D}" type="presOf" srcId="{EC6A0A8A-5175-4716-B2AC-62C2608D09F7}" destId="{DE58EE43-1219-4E05-A6A3-60BF23B7B47B}" srcOrd="0" destOrd="0" presId="urn:microsoft.com/office/officeart/2011/layout/HexagonRadial"/>
    <dgm:cxn modelId="{3203D649-5EE3-4D42-BA20-C69D3BAD0B59}" type="presOf" srcId="{B9B96B3A-39BA-4712-9F26-24F27825BEC3}" destId="{10A5B906-7C11-492F-8E3E-5B9113BB3BD8}" srcOrd="0" destOrd="0" presId="urn:microsoft.com/office/officeart/2011/layout/HexagonRadial"/>
    <dgm:cxn modelId="{F18B0972-310C-42A5-9CBB-4FA6C108B088}" srcId="{D84D441D-48C4-414D-BD72-88B66620CFF5}" destId="{F79C88F8-81D2-47D2-93B9-08E7B5F72033}" srcOrd="4" destOrd="0" parTransId="{E0E364F1-E5B9-488C-8DEB-842989ADBB6E}" sibTransId="{C3CA133E-A47D-4279-AB7C-3C3079C090C6}"/>
    <dgm:cxn modelId="{2FEFAF54-8DA9-44E6-A512-B9E08BE9FA5F}" type="presOf" srcId="{5C0E03EC-9B27-41F9-919C-695AE6B1D787}" destId="{C8F9E0F5-5183-446F-ADC3-A716A63161A2}" srcOrd="0" destOrd="0" presId="urn:microsoft.com/office/officeart/2011/layout/HexagonRadial"/>
    <dgm:cxn modelId="{20F80583-9E13-4830-A07E-79EDEDA11C65}" srcId="{D84D441D-48C4-414D-BD72-88B66620CFF5}" destId="{1AFB2C46-4B29-4D00-87E4-206A6FFDAEE5}" srcOrd="0" destOrd="0" parTransId="{7E538754-FC54-40E2-856E-5C4A1A311F45}" sibTransId="{6E9C1B45-166F-4B20-9A91-3085C4B858B6}"/>
    <dgm:cxn modelId="{25A18A83-386E-466E-9CEC-07D646A0599A}" type="presOf" srcId="{F79C88F8-81D2-47D2-93B9-08E7B5F72033}" destId="{7356B74B-2953-4154-B24D-36767D59631D}" srcOrd="0" destOrd="0" presId="urn:microsoft.com/office/officeart/2011/layout/HexagonRadial"/>
    <dgm:cxn modelId="{2B7F1185-76B6-43A9-AB66-C28E93D83102}" type="presOf" srcId="{16D79AFF-B26D-4F4D-A937-C333CF81370C}" destId="{6543D701-F6EF-4E36-8367-95A6DCAE26A9}" srcOrd="0" destOrd="0" presId="urn:microsoft.com/office/officeart/2011/layout/HexagonRadial"/>
    <dgm:cxn modelId="{420D8B8B-BA44-40E5-A5BE-610B4A7AF80E}" type="presOf" srcId="{D84D441D-48C4-414D-BD72-88B66620CFF5}" destId="{7A44C592-116A-485B-9DE1-6BB616622329}" srcOrd="0" destOrd="0" presId="urn:microsoft.com/office/officeart/2011/layout/HexagonRadial"/>
    <dgm:cxn modelId="{CBC882C7-2DD8-4046-A525-F7A4A582A028}" srcId="{D84D441D-48C4-414D-BD72-88B66620CFF5}" destId="{16D79AFF-B26D-4F4D-A937-C333CF81370C}" srcOrd="1" destOrd="0" parTransId="{5FD6CD4D-8778-4A72-AEE0-399C50AEC02B}" sibTransId="{EFDD1689-72DC-439B-92B8-9C6487A7562A}"/>
    <dgm:cxn modelId="{6CFAB6C8-FA1A-47CB-80F3-14018C6583CC}" type="presOf" srcId="{1AFB2C46-4B29-4D00-87E4-206A6FFDAEE5}" destId="{278237E0-8A01-40DE-BDF6-F9867D57129A}" srcOrd="0" destOrd="0" presId="urn:microsoft.com/office/officeart/2011/layout/HexagonRadial"/>
    <dgm:cxn modelId="{2BE646DB-2B76-45A0-A857-5FB72BDD6C97}" srcId="{B9B96B3A-39BA-4712-9F26-24F27825BEC3}" destId="{D84D441D-48C4-414D-BD72-88B66620CFF5}" srcOrd="0" destOrd="0" parTransId="{7A9414F6-8C55-437B-98BF-0DA3F3EC2E77}" sibTransId="{538768E6-09A9-4E9D-8117-91F138059E89}"/>
    <dgm:cxn modelId="{8A9080EB-348A-4D96-80A1-D5CCC6A19341}" srcId="{D84D441D-48C4-414D-BD72-88B66620CFF5}" destId="{EC6A0A8A-5175-4716-B2AC-62C2608D09F7}" srcOrd="2" destOrd="0" parTransId="{991B82DE-6B86-41B7-A9F8-892EF4EF6384}" sibTransId="{80760123-B3DA-4F87-BF78-B8B33C554573}"/>
    <dgm:cxn modelId="{C43ADDF5-425F-48C5-814A-85516BA7A54F}" srcId="{D84D441D-48C4-414D-BD72-88B66620CFF5}" destId="{758C1907-82BA-4B7D-BC8F-373B1227FE19}" srcOrd="5" destOrd="0" parTransId="{2031CF0A-E325-4D90-9EF8-D13B5EE4A927}" sibTransId="{C65DC172-1D42-443A-BADA-D39AD6EACAC4}"/>
    <dgm:cxn modelId="{61BAE685-ACF4-4EDF-B59B-1AA17A2E5899}" type="presParOf" srcId="{10A5B906-7C11-492F-8E3E-5B9113BB3BD8}" destId="{7A44C592-116A-485B-9DE1-6BB616622329}" srcOrd="0" destOrd="0" presId="urn:microsoft.com/office/officeart/2011/layout/HexagonRadial"/>
    <dgm:cxn modelId="{D4501F35-EA4B-4E39-B648-4B465C01BA1B}" type="presParOf" srcId="{10A5B906-7C11-492F-8E3E-5B9113BB3BD8}" destId="{CF9EA723-52F5-440F-919C-956C8A9BEB9B}" srcOrd="1" destOrd="0" presId="urn:microsoft.com/office/officeart/2011/layout/HexagonRadial"/>
    <dgm:cxn modelId="{B663BD11-80F6-4B9C-8FF2-F144F186A61C}" type="presParOf" srcId="{CF9EA723-52F5-440F-919C-956C8A9BEB9B}" destId="{F8B6DB79-CC19-428A-8BB4-60B1BE624730}" srcOrd="0" destOrd="0" presId="urn:microsoft.com/office/officeart/2011/layout/HexagonRadial"/>
    <dgm:cxn modelId="{D7BE24B6-503A-4786-BCCE-1149FB28ACD8}" type="presParOf" srcId="{10A5B906-7C11-492F-8E3E-5B9113BB3BD8}" destId="{278237E0-8A01-40DE-BDF6-F9867D57129A}" srcOrd="2" destOrd="0" presId="urn:microsoft.com/office/officeart/2011/layout/HexagonRadial"/>
    <dgm:cxn modelId="{DC3666D8-231F-4582-8D7B-783353087FE2}" type="presParOf" srcId="{10A5B906-7C11-492F-8E3E-5B9113BB3BD8}" destId="{E96B1491-0B4C-4658-A18E-52E652E86353}" srcOrd="3" destOrd="0" presId="urn:microsoft.com/office/officeart/2011/layout/HexagonRadial"/>
    <dgm:cxn modelId="{B9B89E36-DAE6-43E5-BF9E-E26A7A882DB0}" type="presParOf" srcId="{E96B1491-0B4C-4658-A18E-52E652E86353}" destId="{5A9AA4F3-6F9C-4026-8E3A-799C3B8EB676}" srcOrd="0" destOrd="0" presId="urn:microsoft.com/office/officeart/2011/layout/HexagonRadial"/>
    <dgm:cxn modelId="{8A93C3DA-F846-407F-A5E7-4D0434D0E5AF}" type="presParOf" srcId="{10A5B906-7C11-492F-8E3E-5B9113BB3BD8}" destId="{6543D701-F6EF-4E36-8367-95A6DCAE26A9}" srcOrd="4" destOrd="0" presId="urn:microsoft.com/office/officeart/2011/layout/HexagonRadial"/>
    <dgm:cxn modelId="{132321AB-435F-4F39-9988-D3E4F3461E99}" type="presParOf" srcId="{10A5B906-7C11-492F-8E3E-5B9113BB3BD8}" destId="{49D82ED4-F136-481E-8BB8-C53C1017B995}" srcOrd="5" destOrd="0" presId="urn:microsoft.com/office/officeart/2011/layout/HexagonRadial"/>
    <dgm:cxn modelId="{84AA32E3-621E-4787-8787-E5840C2709BB}" type="presParOf" srcId="{49D82ED4-F136-481E-8BB8-C53C1017B995}" destId="{A58DC11D-B4A4-40A8-90A0-A2F4A717AB71}" srcOrd="0" destOrd="0" presId="urn:microsoft.com/office/officeart/2011/layout/HexagonRadial"/>
    <dgm:cxn modelId="{420DE44B-1AD3-4C58-B7F6-79485257A3C8}" type="presParOf" srcId="{10A5B906-7C11-492F-8E3E-5B9113BB3BD8}" destId="{DE58EE43-1219-4E05-A6A3-60BF23B7B47B}" srcOrd="6" destOrd="0" presId="urn:microsoft.com/office/officeart/2011/layout/HexagonRadial"/>
    <dgm:cxn modelId="{2CAD4C64-CDA6-4B49-B5FF-AD5A57882CFD}" type="presParOf" srcId="{10A5B906-7C11-492F-8E3E-5B9113BB3BD8}" destId="{BFB0DBC1-C81D-4D65-9F16-48D42EBF7308}" srcOrd="7" destOrd="0" presId="urn:microsoft.com/office/officeart/2011/layout/HexagonRadial"/>
    <dgm:cxn modelId="{4288AC75-12C5-4E82-B416-9AB08952A318}" type="presParOf" srcId="{BFB0DBC1-C81D-4D65-9F16-48D42EBF7308}" destId="{535228DA-0A67-44B6-953B-D24EB9108C3B}" srcOrd="0" destOrd="0" presId="urn:microsoft.com/office/officeart/2011/layout/HexagonRadial"/>
    <dgm:cxn modelId="{BED6E576-514F-4FC8-8A1E-406CB09DC25A}" type="presParOf" srcId="{10A5B906-7C11-492F-8E3E-5B9113BB3BD8}" destId="{C8F9E0F5-5183-446F-ADC3-A716A63161A2}" srcOrd="8" destOrd="0" presId="urn:microsoft.com/office/officeart/2011/layout/HexagonRadial"/>
    <dgm:cxn modelId="{807B65ED-F7DC-463B-BA48-9BF3C3954654}" type="presParOf" srcId="{10A5B906-7C11-492F-8E3E-5B9113BB3BD8}" destId="{7D19E1DE-3552-420D-B0D0-A3CD0041388E}" srcOrd="9" destOrd="0" presId="urn:microsoft.com/office/officeart/2011/layout/HexagonRadial"/>
    <dgm:cxn modelId="{811D76DD-52EB-415A-AA95-D29831036E62}" type="presParOf" srcId="{7D19E1DE-3552-420D-B0D0-A3CD0041388E}" destId="{BA0650D7-4722-4359-A551-1DA9D4A0CDD9}" srcOrd="0" destOrd="0" presId="urn:microsoft.com/office/officeart/2011/layout/HexagonRadial"/>
    <dgm:cxn modelId="{864D8087-75DA-4E05-B008-E29A6B7A2944}" type="presParOf" srcId="{10A5B906-7C11-492F-8E3E-5B9113BB3BD8}" destId="{7356B74B-2953-4154-B24D-36767D59631D}" srcOrd="10" destOrd="0" presId="urn:microsoft.com/office/officeart/2011/layout/HexagonRadial"/>
    <dgm:cxn modelId="{9A4B21B8-0B2B-4AD8-89A8-B585709A1BC9}" type="presParOf" srcId="{10A5B906-7C11-492F-8E3E-5B9113BB3BD8}" destId="{3348882D-3AE5-4A2F-A286-018C8A1C106E}" srcOrd="11" destOrd="0" presId="urn:microsoft.com/office/officeart/2011/layout/HexagonRadial"/>
    <dgm:cxn modelId="{8C206268-85C8-419A-8866-B35922449A07}" type="presParOf" srcId="{3348882D-3AE5-4A2F-A286-018C8A1C106E}" destId="{9D169342-1CFC-4EDA-A2B0-128FB77487C1}" srcOrd="0" destOrd="0" presId="urn:microsoft.com/office/officeart/2011/layout/HexagonRadial"/>
    <dgm:cxn modelId="{2A251803-A81E-47FA-9A15-232BE06E1BC0}" type="presParOf" srcId="{10A5B906-7C11-492F-8E3E-5B9113BB3BD8}" destId="{8D507A1E-9B31-4D57-A5FA-AB640D1D48FD}"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4C592-116A-485B-9DE1-6BB616622329}">
      <dsp:nvSpPr>
        <dsp:cNvPr id="0" name=""/>
        <dsp:cNvSpPr/>
      </dsp:nvSpPr>
      <dsp:spPr>
        <a:xfrm>
          <a:off x="4397899" y="1748061"/>
          <a:ext cx="2221862" cy="1922001"/>
        </a:xfrm>
        <a:prstGeom prst="hexagon">
          <a:avLst>
            <a:gd name="adj" fmla="val 28570"/>
            <a:gd name="vf" fmla="val 11547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Health priorities for all</a:t>
          </a:r>
        </a:p>
      </dsp:txBody>
      <dsp:txXfrm>
        <a:off x="4766093" y="2066564"/>
        <a:ext cx="1485474" cy="1284995"/>
      </dsp:txXfrm>
    </dsp:sp>
    <dsp:sp modelId="{5A9AA4F3-6F9C-4026-8E3A-799C3B8EB676}">
      <dsp:nvSpPr>
        <dsp:cNvPr id="0" name=""/>
        <dsp:cNvSpPr/>
      </dsp:nvSpPr>
      <dsp:spPr>
        <a:xfrm>
          <a:off x="5789212" y="828514"/>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8237E0-8A01-40DE-BDF6-F9867D57129A}">
      <dsp:nvSpPr>
        <dsp:cNvPr id="0" name=""/>
        <dsp:cNvSpPr/>
      </dsp:nvSpPr>
      <dsp:spPr>
        <a:xfrm>
          <a:off x="4602565" y="0"/>
          <a:ext cx="1820800" cy="157520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Research evidence to inform</a:t>
          </a:r>
        </a:p>
      </dsp:txBody>
      <dsp:txXfrm>
        <a:off x="4904310" y="261045"/>
        <a:ext cx="1217310" cy="1053116"/>
      </dsp:txXfrm>
    </dsp:sp>
    <dsp:sp modelId="{A58DC11D-B4A4-40A8-90A0-A2F4A717AB71}">
      <dsp:nvSpPr>
        <dsp:cNvPr id="0" name=""/>
        <dsp:cNvSpPr/>
      </dsp:nvSpPr>
      <dsp:spPr>
        <a:xfrm>
          <a:off x="6767576" y="2178846"/>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43D701-F6EF-4E36-8367-95A6DCAE26A9}">
      <dsp:nvSpPr>
        <dsp:cNvPr id="0" name=""/>
        <dsp:cNvSpPr/>
      </dsp:nvSpPr>
      <dsp:spPr>
        <a:xfrm>
          <a:off x="6272451" y="968857"/>
          <a:ext cx="1820800" cy="157520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Research activity to fill gaps</a:t>
          </a:r>
        </a:p>
      </dsp:txBody>
      <dsp:txXfrm>
        <a:off x="6574196" y="1229902"/>
        <a:ext cx="1217310" cy="1053116"/>
      </dsp:txXfrm>
    </dsp:sp>
    <dsp:sp modelId="{535228DA-0A67-44B6-953B-D24EB9108C3B}">
      <dsp:nvSpPr>
        <dsp:cNvPr id="0" name=""/>
        <dsp:cNvSpPr/>
      </dsp:nvSpPr>
      <dsp:spPr>
        <a:xfrm>
          <a:off x="6087941" y="3703117"/>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58EE43-1219-4E05-A6A3-60BF23B7B47B}">
      <dsp:nvSpPr>
        <dsp:cNvPr id="0" name=""/>
        <dsp:cNvSpPr/>
      </dsp:nvSpPr>
      <dsp:spPr>
        <a:xfrm>
          <a:off x="6272451" y="2873519"/>
          <a:ext cx="1820800" cy="157520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Research workforce</a:t>
          </a:r>
        </a:p>
      </dsp:txBody>
      <dsp:txXfrm>
        <a:off x="6574196" y="3134564"/>
        <a:ext cx="1217310" cy="1053116"/>
      </dsp:txXfrm>
    </dsp:sp>
    <dsp:sp modelId="{BA0650D7-4722-4359-A551-1DA9D4A0CDD9}">
      <dsp:nvSpPr>
        <dsp:cNvPr id="0" name=""/>
        <dsp:cNvSpPr/>
      </dsp:nvSpPr>
      <dsp:spPr>
        <a:xfrm>
          <a:off x="4402034" y="3861342"/>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F9E0F5-5183-446F-ADC3-A716A63161A2}">
      <dsp:nvSpPr>
        <dsp:cNvPr id="0" name=""/>
        <dsp:cNvSpPr/>
      </dsp:nvSpPr>
      <dsp:spPr>
        <a:xfrm>
          <a:off x="4602565" y="3843460"/>
          <a:ext cx="1820800" cy="157520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GB" sz="1500" kern="1200">
              <a:latin typeface="Aptos Display" panose="02110004020202020204"/>
            </a:rPr>
            <a:t>Generation and use of Innovation</a:t>
          </a:r>
          <a:endParaRPr lang="en-GB" sz="1500" kern="1200"/>
        </a:p>
      </dsp:txBody>
      <dsp:txXfrm>
        <a:off x="4904310" y="4104505"/>
        <a:ext cx="1217310" cy="1053116"/>
      </dsp:txXfrm>
    </dsp:sp>
    <dsp:sp modelId="{9D169342-1CFC-4EDA-A2B0-128FB77487C1}">
      <dsp:nvSpPr>
        <dsp:cNvPr id="0" name=""/>
        <dsp:cNvSpPr/>
      </dsp:nvSpPr>
      <dsp:spPr>
        <a:xfrm>
          <a:off x="3407648" y="2511552"/>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56B74B-2953-4154-B24D-36767D59631D}">
      <dsp:nvSpPr>
        <dsp:cNvPr id="0" name=""/>
        <dsp:cNvSpPr/>
      </dsp:nvSpPr>
      <dsp:spPr>
        <a:xfrm>
          <a:off x="2924927" y="2874602"/>
          <a:ext cx="1820800" cy="157520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Service transformation</a:t>
          </a:r>
        </a:p>
        <a:p>
          <a:pPr marL="0" lvl="0" indent="0" algn="ctr" defTabSz="666750">
            <a:lnSpc>
              <a:spcPct val="90000"/>
            </a:lnSpc>
            <a:spcBef>
              <a:spcPct val="0"/>
            </a:spcBef>
            <a:spcAft>
              <a:spcPct val="35000"/>
            </a:spcAft>
            <a:buNone/>
          </a:pPr>
          <a:endParaRPr lang="en-GB" sz="1500" kern="1200"/>
        </a:p>
      </dsp:txBody>
      <dsp:txXfrm>
        <a:off x="3226672" y="3135647"/>
        <a:ext cx="1217310" cy="1053116"/>
      </dsp:txXfrm>
    </dsp:sp>
    <dsp:sp modelId="{8D507A1E-9B31-4D57-A5FA-AB640D1D48FD}">
      <dsp:nvSpPr>
        <dsp:cNvPr id="0" name=""/>
        <dsp:cNvSpPr/>
      </dsp:nvSpPr>
      <dsp:spPr>
        <a:xfrm>
          <a:off x="2924927" y="966690"/>
          <a:ext cx="1820800" cy="157520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Evaluate to know what works </a:t>
          </a:r>
        </a:p>
      </dsp:txBody>
      <dsp:txXfrm>
        <a:off x="3226672" y="1227735"/>
        <a:ext cx="1217310" cy="105311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EA2018-E059-4ABB-8302-8303F5BD0E93}" type="datetimeFigureOut">
              <a:rPr lang="en-GB" smtClean="0"/>
              <a:t>14/03/2025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D43EDD-6634-4084-A52F-7E76020792FE}" type="slidenum">
              <a:rPr lang="en-GB" smtClean="0"/>
              <a:t>‹#›</a:t>
            </a:fld>
            <a:endParaRPr lang="en-GB"/>
          </a:p>
        </p:txBody>
      </p:sp>
    </p:spTree>
    <p:extLst>
      <p:ext uri="{BB962C8B-B14F-4D97-AF65-F5344CB8AC3E}">
        <p14:creationId xmlns:p14="http://schemas.microsoft.com/office/powerpoint/2010/main" val="2952492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461F4-C12A-93C5-3D91-7142219D3D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379B250-CC49-95E5-4684-AD8405DA42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3889775-A7BA-1997-B68F-86D7E7779928}"/>
              </a:ext>
            </a:extLst>
          </p:cNvPr>
          <p:cNvSpPr>
            <a:spLocks noGrp="1"/>
          </p:cNvSpPr>
          <p:nvPr>
            <p:ph type="dt" sz="half" idx="10"/>
          </p:nvPr>
        </p:nvSpPr>
        <p:spPr/>
        <p:txBody>
          <a:bodyPr/>
          <a:lstStyle/>
          <a:p>
            <a:fld id="{735C9129-5AE5-4EAE-B037-539598426843}" type="datetimeFigureOut">
              <a:rPr lang="en-GB" smtClean="0"/>
              <a:t>14/03/2025</a:t>
            </a:fld>
            <a:endParaRPr lang="en-GB"/>
          </a:p>
        </p:txBody>
      </p:sp>
      <p:sp>
        <p:nvSpPr>
          <p:cNvPr id="5" name="Footer Placeholder 4">
            <a:extLst>
              <a:ext uri="{FF2B5EF4-FFF2-40B4-BE49-F238E27FC236}">
                <a16:creationId xmlns:a16="http://schemas.microsoft.com/office/drawing/2014/main" id="{7474FFBF-23A2-3CD4-3D57-8C2808077B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13E661-E055-34AE-344B-1A389B960859}"/>
              </a:ext>
            </a:extLst>
          </p:cNvPr>
          <p:cNvSpPr>
            <a:spLocks noGrp="1"/>
          </p:cNvSpPr>
          <p:nvPr>
            <p:ph type="sldNum" sz="quarter" idx="12"/>
          </p:nvPr>
        </p:nvSpPr>
        <p:spPr/>
        <p:txBody>
          <a:bodyPr/>
          <a:lstStyle/>
          <a:p>
            <a:fld id="{863CBF53-507B-4C1D-984A-BDB501D123FF}" type="slidenum">
              <a:rPr lang="en-GB" smtClean="0"/>
              <a:t>‹#›</a:t>
            </a:fld>
            <a:endParaRPr lang="en-GB"/>
          </a:p>
        </p:txBody>
      </p:sp>
    </p:spTree>
    <p:extLst>
      <p:ext uri="{BB962C8B-B14F-4D97-AF65-F5344CB8AC3E}">
        <p14:creationId xmlns:p14="http://schemas.microsoft.com/office/powerpoint/2010/main" val="2338162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A1C34-FFED-2F4F-C5EB-38887213D3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BEEF91-E171-A8AA-59FA-33743AC50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237075-7C76-FB13-A741-7ADA954C1CE0}"/>
              </a:ext>
            </a:extLst>
          </p:cNvPr>
          <p:cNvSpPr>
            <a:spLocks noGrp="1"/>
          </p:cNvSpPr>
          <p:nvPr>
            <p:ph type="dt" sz="half" idx="10"/>
          </p:nvPr>
        </p:nvSpPr>
        <p:spPr/>
        <p:txBody>
          <a:bodyPr/>
          <a:lstStyle/>
          <a:p>
            <a:fld id="{735C9129-5AE5-4EAE-B037-539598426843}" type="datetimeFigureOut">
              <a:rPr lang="en-GB" smtClean="0"/>
              <a:t>14/03/2025</a:t>
            </a:fld>
            <a:endParaRPr lang="en-GB"/>
          </a:p>
        </p:txBody>
      </p:sp>
      <p:sp>
        <p:nvSpPr>
          <p:cNvPr id="5" name="Footer Placeholder 4">
            <a:extLst>
              <a:ext uri="{FF2B5EF4-FFF2-40B4-BE49-F238E27FC236}">
                <a16:creationId xmlns:a16="http://schemas.microsoft.com/office/drawing/2014/main" id="{5695479A-5CCE-8C82-5BEC-AF48D94208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6376CC-7BED-A007-4234-E415DA335EF3}"/>
              </a:ext>
            </a:extLst>
          </p:cNvPr>
          <p:cNvSpPr>
            <a:spLocks noGrp="1"/>
          </p:cNvSpPr>
          <p:nvPr>
            <p:ph type="sldNum" sz="quarter" idx="12"/>
          </p:nvPr>
        </p:nvSpPr>
        <p:spPr/>
        <p:txBody>
          <a:bodyPr/>
          <a:lstStyle/>
          <a:p>
            <a:fld id="{863CBF53-507B-4C1D-984A-BDB501D123FF}" type="slidenum">
              <a:rPr lang="en-GB" smtClean="0"/>
              <a:t>‹#›</a:t>
            </a:fld>
            <a:endParaRPr lang="en-GB"/>
          </a:p>
        </p:txBody>
      </p:sp>
    </p:spTree>
    <p:extLst>
      <p:ext uri="{BB962C8B-B14F-4D97-AF65-F5344CB8AC3E}">
        <p14:creationId xmlns:p14="http://schemas.microsoft.com/office/powerpoint/2010/main" val="1341892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2D8479-803D-02E0-FC76-F56522C87C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FCA7085-4BA0-7B8A-AEF1-90326165DD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322DCB-C6C8-1867-6C41-7DBA087E5A41}"/>
              </a:ext>
            </a:extLst>
          </p:cNvPr>
          <p:cNvSpPr>
            <a:spLocks noGrp="1"/>
          </p:cNvSpPr>
          <p:nvPr>
            <p:ph type="dt" sz="half" idx="10"/>
          </p:nvPr>
        </p:nvSpPr>
        <p:spPr/>
        <p:txBody>
          <a:bodyPr/>
          <a:lstStyle/>
          <a:p>
            <a:fld id="{735C9129-5AE5-4EAE-B037-539598426843}" type="datetimeFigureOut">
              <a:rPr lang="en-GB" smtClean="0"/>
              <a:t>14/03/2025</a:t>
            </a:fld>
            <a:endParaRPr lang="en-GB"/>
          </a:p>
        </p:txBody>
      </p:sp>
      <p:sp>
        <p:nvSpPr>
          <p:cNvPr id="5" name="Footer Placeholder 4">
            <a:extLst>
              <a:ext uri="{FF2B5EF4-FFF2-40B4-BE49-F238E27FC236}">
                <a16:creationId xmlns:a16="http://schemas.microsoft.com/office/drawing/2014/main" id="{CF5A7D1D-AE72-3EC5-63A0-D09000FAD9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4F9A3E-0195-6844-616F-9B1155BE6ABC}"/>
              </a:ext>
            </a:extLst>
          </p:cNvPr>
          <p:cNvSpPr>
            <a:spLocks noGrp="1"/>
          </p:cNvSpPr>
          <p:nvPr>
            <p:ph type="sldNum" sz="quarter" idx="12"/>
          </p:nvPr>
        </p:nvSpPr>
        <p:spPr/>
        <p:txBody>
          <a:bodyPr/>
          <a:lstStyle/>
          <a:p>
            <a:fld id="{863CBF53-507B-4C1D-984A-BDB501D123FF}" type="slidenum">
              <a:rPr lang="en-GB" smtClean="0"/>
              <a:t>‹#›</a:t>
            </a:fld>
            <a:endParaRPr lang="en-GB"/>
          </a:p>
        </p:txBody>
      </p:sp>
    </p:spTree>
    <p:extLst>
      <p:ext uri="{BB962C8B-B14F-4D97-AF65-F5344CB8AC3E}">
        <p14:creationId xmlns:p14="http://schemas.microsoft.com/office/powerpoint/2010/main" val="2198264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FC33464-0FEC-68D9-AA1F-C29BB74A0C9B}"/>
              </a:ext>
            </a:extLst>
          </p:cNvPr>
          <p:cNvSpPr/>
          <p:nvPr userDrawn="1"/>
        </p:nvSpPr>
        <p:spPr>
          <a:xfrm>
            <a:off x="0" y="0"/>
            <a:ext cx="12192000" cy="16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8BE5B0C-C28C-9063-C2B2-DF97255C48C4}"/>
              </a:ext>
            </a:extLst>
          </p:cNvPr>
          <p:cNvSpPr>
            <a:spLocks noGrp="1"/>
          </p:cNvSpPr>
          <p:nvPr>
            <p:ph type="ctrTitle"/>
          </p:nvPr>
        </p:nvSpPr>
        <p:spPr>
          <a:xfrm>
            <a:off x="453600" y="1947920"/>
            <a:ext cx="5371200" cy="1961679"/>
          </a:xfrm>
        </p:spPr>
        <p:txBody>
          <a:bodyPr anchor="b">
            <a:normAutofit/>
          </a:bodyPr>
          <a:lstStyle>
            <a:lvl1pPr algn="l">
              <a:defRPr sz="2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92E6076-F0F7-D954-8553-8E27913E9B57}"/>
              </a:ext>
            </a:extLst>
          </p:cNvPr>
          <p:cNvSpPr>
            <a:spLocks noGrp="1"/>
          </p:cNvSpPr>
          <p:nvPr>
            <p:ph type="subTitle" idx="1"/>
          </p:nvPr>
        </p:nvSpPr>
        <p:spPr>
          <a:xfrm>
            <a:off x="453600" y="4204800"/>
            <a:ext cx="5371200" cy="1053000"/>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07A4F4E-EBD0-4398-E5CA-33B458F86DB2}"/>
              </a:ext>
            </a:extLst>
          </p:cNvPr>
          <p:cNvSpPr>
            <a:spLocks noGrp="1"/>
          </p:cNvSpPr>
          <p:nvPr>
            <p:ph type="dt" sz="half" idx="10"/>
          </p:nvPr>
        </p:nvSpPr>
        <p:spPr/>
        <p:txBody>
          <a:bodyPr/>
          <a:lstStyle>
            <a:lvl1pPr>
              <a:defRPr>
                <a:solidFill>
                  <a:schemeClr val="bg1"/>
                </a:solidFill>
              </a:defRPr>
            </a:lvl1pPr>
          </a:lstStyle>
          <a:p>
            <a:fld id="{E8FB2C52-EA41-6F47-9888-AA140085CA19}" type="datetimeFigureOut">
              <a:rPr lang="en-GB" smtClean="0"/>
              <a:pPr/>
              <a:t>14/03/2025</a:t>
            </a:fld>
            <a:endParaRPr lang="en-GB"/>
          </a:p>
        </p:txBody>
      </p:sp>
      <p:sp>
        <p:nvSpPr>
          <p:cNvPr id="5" name="Footer Placeholder 4">
            <a:extLst>
              <a:ext uri="{FF2B5EF4-FFF2-40B4-BE49-F238E27FC236}">
                <a16:creationId xmlns:a16="http://schemas.microsoft.com/office/drawing/2014/main" id="{3B344787-EC7B-7C8D-8914-F29CB9D1C93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AC8770B7-D587-3A7E-4AEE-8026B5CFA727}"/>
              </a:ext>
            </a:extLst>
          </p:cNvPr>
          <p:cNvSpPr>
            <a:spLocks noGrp="1"/>
          </p:cNvSpPr>
          <p:nvPr>
            <p:ph type="sldNum" sz="quarter" idx="12"/>
          </p:nvPr>
        </p:nvSpPr>
        <p:spPr/>
        <p:txBody>
          <a:bodyPr/>
          <a:lstStyle>
            <a:lvl1pPr>
              <a:defRPr>
                <a:solidFill>
                  <a:schemeClr val="bg1"/>
                </a:solidFill>
              </a:defRPr>
            </a:lvl1pPr>
          </a:lstStyle>
          <a:p>
            <a:fld id="{2052134C-DD39-9A46-9E9D-A910E1364561}" type="slidenum">
              <a:rPr lang="en-GB" smtClean="0"/>
              <a:pPr/>
              <a:t>‹#›</a:t>
            </a:fld>
            <a:endParaRPr lang="en-GB"/>
          </a:p>
        </p:txBody>
      </p:sp>
      <p:sp>
        <p:nvSpPr>
          <p:cNvPr id="10" name="Title 1">
            <a:extLst>
              <a:ext uri="{FF2B5EF4-FFF2-40B4-BE49-F238E27FC236}">
                <a16:creationId xmlns:a16="http://schemas.microsoft.com/office/drawing/2014/main" id="{CEFCA30A-4A91-AE7F-9BBE-45B4C84DB326}"/>
              </a:ext>
            </a:extLst>
          </p:cNvPr>
          <p:cNvSpPr txBox="1">
            <a:spLocks/>
          </p:cNvSpPr>
          <p:nvPr userDrawn="1"/>
        </p:nvSpPr>
        <p:spPr>
          <a:xfrm>
            <a:off x="370298" y="5735638"/>
            <a:ext cx="2819302" cy="72532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a:lstStyle>
          <a:p>
            <a:r>
              <a:rPr lang="en-GB" sz="2200"/>
              <a:t>Working together</a:t>
            </a:r>
            <a:br>
              <a:rPr lang="en-GB" sz="2200" b="0"/>
            </a:br>
            <a:r>
              <a:rPr lang="en-GB" sz="2200" b="0"/>
              <a:t>for a healthier future</a:t>
            </a:r>
          </a:p>
        </p:txBody>
      </p:sp>
      <p:grpSp>
        <p:nvGrpSpPr>
          <p:cNvPr id="22" name="Group 21">
            <a:extLst>
              <a:ext uri="{FF2B5EF4-FFF2-40B4-BE49-F238E27FC236}">
                <a16:creationId xmlns:a16="http://schemas.microsoft.com/office/drawing/2014/main" id="{43569E4E-A10F-F5FC-5F9D-47AD78A780C1}"/>
              </a:ext>
            </a:extLst>
          </p:cNvPr>
          <p:cNvGrpSpPr/>
          <p:nvPr userDrawn="1"/>
        </p:nvGrpSpPr>
        <p:grpSpPr>
          <a:xfrm>
            <a:off x="6102830" y="694065"/>
            <a:ext cx="4699112" cy="5970259"/>
            <a:chOff x="6102830" y="694065"/>
            <a:chExt cx="4699112" cy="5970259"/>
          </a:xfrm>
        </p:grpSpPr>
        <p:grpSp>
          <p:nvGrpSpPr>
            <p:cNvPr id="12" name="Group 11">
              <a:extLst>
                <a:ext uri="{FF2B5EF4-FFF2-40B4-BE49-F238E27FC236}">
                  <a16:creationId xmlns:a16="http://schemas.microsoft.com/office/drawing/2014/main" id="{45E45926-0426-B18F-740C-87D85A61AEA9}"/>
                </a:ext>
              </a:extLst>
            </p:cNvPr>
            <p:cNvGrpSpPr/>
            <p:nvPr userDrawn="1"/>
          </p:nvGrpSpPr>
          <p:grpSpPr>
            <a:xfrm>
              <a:off x="6179124" y="2894519"/>
              <a:ext cx="2676876" cy="3113407"/>
              <a:chOff x="8526325" y="2717706"/>
              <a:chExt cx="1755642" cy="2041943"/>
            </a:xfrm>
          </p:grpSpPr>
          <p:sp>
            <p:nvSpPr>
              <p:cNvPr id="13" name="Freeform 12">
                <a:extLst>
                  <a:ext uri="{FF2B5EF4-FFF2-40B4-BE49-F238E27FC236}">
                    <a16:creationId xmlns:a16="http://schemas.microsoft.com/office/drawing/2014/main" id="{B59FBC28-51BA-935B-3C4B-3FD800C9653C}"/>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 name="Freeform 13">
                <a:extLst>
                  <a:ext uri="{FF2B5EF4-FFF2-40B4-BE49-F238E27FC236}">
                    <a16:creationId xmlns:a16="http://schemas.microsoft.com/office/drawing/2014/main" id="{8A86505A-1025-6FFE-AAA2-A994C3393FE3}"/>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5" name="Group 14">
              <a:extLst>
                <a:ext uri="{FF2B5EF4-FFF2-40B4-BE49-F238E27FC236}">
                  <a16:creationId xmlns:a16="http://schemas.microsoft.com/office/drawing/2014/main" id="{589ECC8A-3FE4-2539-43E7-C4BA11D262FB}"/>
                </a:ext>
              </a:extLst>
            </p:cNvPr>
            <p:cNvGrpSpPr/>
            <p:nvPr userDrawn="1"/>
          </p:nvGrpSpPr>
          <p:grpSpPr>
            <a:xfrm>
              <a:off x="7575924" y="2109719"/>
              <a:ext cx="2676876" cy="3113407"/>
              <a:chOff x="8526325" y="2717706"/>
              <a:chExt cx="1755642" cy="2041943"/>
            </a:xfrm>
          </p:grpSpPr>
          <p:sp>
            <p:nvSpPr>
              <p:cNvPr id="16" name="Freeform 15">
                <a:extLst>
                  <a:ext uri="{FF2B5EF4-FFF2-40B4-BE49-F238E27FC236}">
                    <a16:creationId xmlns:a16="http://schemas.microsoft.com/office/drawing/2014/main" id="{D184AF44-B23F-1CAD-555C-C864A5DDC30A}"/>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FEB5C3BE-07D0-B4C2-7FF6-0F370EE37484}"/>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pic>
          <p:nvPicPr>
            <p:cNvPr id="18" name="Picture 17" descr="A picture containing text, gauge&#10;&#10;Description automatically generated">
              <a:extLst>
                <a:ext uri="{FF2B5EF4-FFF2-40B4-BE49-F238E27FC236}">
                  <a16:creationId xmlns:a16="http://schemas.microsoft.com/office/drawing/2014/main" id="{5AE1D3AC-6A00-3C84-96D1-0EC07BC7F2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84957" y="3804608"/>
              <a:ext cx="2946187" cy="2859716"/>
            </a:xfrm>
            <a:prstGeom prst="rect">
              <a:avLst/>
            </a:prstGeom>
          </p:spPr>
        </p:pic>
        <p:pic>
          <p:nvPicPr>
            <p:cNvPr id="19" name="Picture 18">
              <a:extLst>
                <a:ext uri="{FF2B5EF4-FFF2-40B4-BE49-F238E27FC236}">
                  <a16:creationId xmlns:a16="http://schemas.microsoft.com/office/drawing/2014/main" id="{F27CB4BF-E872-4BC7-D2F1-2B4CDBA3E26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02830" y="1680148"/>
              <a:ext cx="2946187" cy="2859716"/>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42286051-A1CA-4ABF-86FD-B60AE6E7766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52520" y="694065"/>
              <a:ext cx="2952363" cy="2859716"/>
            </a:xfrm>
            <a:prstGeom prst="rect">
              <a:avLst/>
            </a:prstGeom>
          </p:spPr>
        </p:pic>
        <p:pic>
          <p:nvPicPr>
            <p:cNvPr id="21" name="Picture 20">
              <a:extLst>
                <a:ext uri="{FF2B5EF4-FFF2-40B4-BE49-F238E27FC236}">
                  <a16:creationId xmlns:a16="http://schemas.microsoft.com/office/drawing/2014/main" id="{31FDAC0E-228C-3242-4478-CF0260860140}"/>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778719" y="3034012"/>
              <a:ext cx="2023223" cy="2859716"/>
            </a:xfrm>
            <a:prstGeom prst="rect">
              <a:avLst/>
            </a:prstGeom>
          </p:spPr>
        </p:pic>
      </p:grpSp>
      <p:pic>
        <p:nvPicPr>
          <p:cNvPr id="24" name="Picture 23" descr="A picture containing diagram&#10;&#10;Description automatically generated">
            <a:extLst>
              <a:ext uri="{FF2B5EF4-FFF2-40B4-BE49-F238E27FC236}">
                <a16:creationId xmlns:a16="http://schemas.microsoft.com/office/drawing/2014/main" id="{D2A0942E-C8B9-8058-0C65-440EFED2220C}"/>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86553" y="7200"/>
            <a:ext cx="3816894" cy="1592296"/>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930292E2-4296-DFC5-CFE0-9CEA9CF6714F}"/>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790330" y="6476"/>
            <a:ext cx="2181515" cy="1421588"/>
          </a:xfrm>
          <a:prstGeom prst="rect">
            <a:avLst/>
          </a:prstGeom>
        </p:spPr>
      </p:pic>
    </p:spTree>
    <p:extLst>
      <p:ext uri="{BB962C8B-B14F-4D97-AF65-F5344CB8AC3E}">
        <p14:creationId xmlns:p14="http://schemas.microsoft.com/office/powerpoint/2010/main" val="1730332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E5B0C-C28C-9063-C2B2-DF97255C48C4}"/>
              </a:ext>
            </a:extLst>
          </p:cNvPr>
          <p:cNvSpPr>
            <a:spLocks noGrp="1"/>
          </p:cNvSpPr>
          <p:nvPr>
            <p:ph type="ctrTitle"/>
          </p:nvPr>
        </p:nvSpPr>
        <p:spPr>
          <a:xfrm>
            <a:off x="453600" y="1599495"/>
            <a:ext cx="5371200" cy="2310104"/>
          </a:xfrm>
        </p:spPr>
        <p:txBody>
          <a:bodyPr anchor="b">
            <a:normAutofit/>
          </a:bodyPr>
          <a:lstStyle>
            <a:lvl1pPr algn="l">
              <a:defRPr sz="2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92E6076-F0F7-D954-8553-8E27913E9B57}"/>
              </a:ext>
            </a:extLst>
          </p:cNvPr>
          <p:cNvSpPr>
            <a:spLocks noGrp="1"/>
          </p:cNvSpPr>
          <p:nvPr>
            <p:ph type="subTitle" idx="1"/>
          </p:nvPr>
        </p:nvSpPr>
        <p:spPr>
          <a:xfrm>
            <a:off x="453600" y="4204800"/>
            <a:ext cx="5371200" cy="1053000"/>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07A4F4E-EBD0-4398-E5CA-33B458F86DB2}"/>
              </a:ext>
            </a:extLst>
          </p:cNvPr>
          <p:cNvSpPr>
            <a:spLocks noGrp="1"/>
          </p:cNvSpPr>
          <p:nvPr>
            <p:ph type="dt" sz="half" idx="10"/>
          </p:nvPr>
        </p:nvSpPr>
        <p:spPr/>
        <p:txBody>
          <a:bodyPr/>
          <a:lstStyle>
            <a:lvl1pPr>
              <a:defRPr>
                <a:solidFill>
                  <a:schemeClr val="bg1"/>
                </a:solidFill>
              </a:defRPr>
            </a:lvl1pPr>
          </a:lstStyle>
          <a:p>
            <a:fld id="{E8FB2C52-EA41-6F47-9888-AA140085CA19}" type="datetimeFigureOut">
              <a:rPr lang="en-GB" smtClean="0"/>
              <a:pPr/>
              <a:t>14/03/2025</a:t>
            </a:fld>
            <a:endParaRPr lang="en-GB"/>
          </a:p>
        </p:txBody>
      </p:sp>
      <p:sp>
        <p:nvSpPr>
          <p:cNvPr id="5" name="Footer Placeholder 4">
            <a:extLst>
              <a:ext uri="{FF2B5EF4-FFF2-40B4-BE49-F238E27FC236}">
                <a16:creationId xmlns:a16="http://schemas.microsoft.com/office/drawing/2014/main" id="{3B344787-EC7B-7C8D-8914-F29CB9D1C93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AC8770B7-D587-3A7E-4AEE-8026B5CFA727}"/>
              </a:ext>
            </a:extLst>
          </p:cNvPr>
          <p:cNvSpPr>
            <a:spLocks noGrp="1"/>
          </p:cNvSpPr>
          <p:nvPr>
            <p:ph type="sldNum" sz="quarter" idx="12"/>
          </p:nvPr>
        </p:nvSpPr>
        <p:spPr/>
        <p:txBody>
          <a:bodyPr/>
          <a:lstStyle>
            <a:lvl1pPr>
              <a:defRPr>
                <a:solidFill>
                  <a:schemeClr val="bg1"/>
                </a:solidFill>
              </a:defRPr>
            </a:lvl1pPr>
          </a:lstStyle>
          <a:p>
            <a:fld id="{2052134C-DD39-9A46-9E9D-A910E1364561}" type="slidenum">
              <a:rPr lang="en-GB" smtClean="0"/>
              <a:pPr/>
              <a:t>‹#›</a:t>
            </a:fld>
            <a:endParaRPr lang="en-GB"/>
          </a:p>
        </p:txBody>
      </p:sp>
      <p:sp>
        <p:nvSpPr>
          <p:cNvPr id="10" name="Title 1">
            <a:extLst>
              <a:ext uri="{FF2B5EF4-FFF2-40B4-BE49-F238E27FC236}">
                <a16:creationId xmlns:a16="http://schemas.microsoft.com/office/drawing/2014/main" id="{CEFCA30A-4A91-AE7F-9BBE-45B4C84DB326}"/>
              </a:ext>
            </a:extLst>
          </p:cNvPr>
          <p:cNvSpPr txBox="1">
            <a:spLocks/>
          </p:cNvSpPr>
          <p:nvPr userDrawn="1"/>
        </p:nvSpPr>
        <p:spPr>
          <a:xfrm>
            <a:off x="370298" y="5735638"/>
            <a:ext cx="2819302" cy="72532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a:lstStyle>
          <a:p>
            <a:r>
              <a:rPr lang="en-GB" sz="2200"/>
              <a:t>Working together</a:t>
            </a:r>
            <a:br>
              <a:rPr lang="en-GB" sz="2200" b="0"/>
            </a:br>
            <a:r>
              <a:rPr lang="en-GB" sz="2200" b="0"/>
              <a:t>for a healthier future</a:t>
            </a:r>
          </a:p>
        </p:txBody>
      </p:sp>
      <p:grpSp>
        <p:nvGrpSpPr>
          <p:cNvPr id="12" name="Group 11">
            <a:extLst>
              <a:ext uri="{FF2B5EF4-FFF2-40B4-BE49-F238E27FC236}">
                <a16:creationId xmlns:a16="http://schemas.microsoft.com/office/drawing/2014/main" id="{45E45926-0426-B18F-740C-87D85A61AEA9}"/>
              </a:ext>
            </a:extLst>
          </p:cNvPr>
          <p:cNvGrpSpPr/>
          <p:nvPr userDrawn="1"/>
        </p:nvGrpSpPr>
        <p:grpSpPr>
          <a:xfrm>
            <a:off x="6179124" y="2894519"/>
            <a:ext cx="2676876" cy="3113407"/>
            <a:chOff x="8526325" y="2717706"/>
            <a:chExt cx="1755642" cy="2041943"/>
          </a:xfrm>
        </p:grpSpPr>
        <p:sp>
          <p:nvSpPr>
            <p:cNvPr id="13" name="Freeform 12">
              <a:extLst>
                <a:ext uri="{FF2B5EF4-FFF2-40B4-BE49-F238E27FC236}">
                  <a16:creationId xmlns:a16="http://schemas.microsoft.com/office/drawing/2014/main" id="{B59FBC28-51BA-935B-3C4B-3FD800C9653C}"/>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 name="Freeform 13">
              <a:extLst>
                <a:ext uri="{FF2B5EF4-FFF2-40B4-BE49-F238E27FC236}">
                  <a16:creationId xmlns:a16="http://schemas.microsoft.com/office/drawing/2014/main" id="{8A86505A-1025-6FFE-AAA2-A994C3393FE3}"/>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5" name="Group 14">
            <a:extLst>
              <a:ext uri="{FF2B5EF4-FFF2-40B4-BE49-F238E27FC236}">
                <a16:creationId xmlns:a16="http://schemas.microsoft.com/office/drawing/2014/main" id="{589ECC8A-3FE4-2539-43E7-C4BA11D262FB}"/>
              </a:ext>
            </a:extLst>
          </p:cNvPr>
          <p:cNvGrpSpPr/>
          <p:nvPr userDrawn="1"/>
        </p:nvGrpSpPr>
        <p:grpSpPr>
          <a:xfrm>
            <a:off x="7575924" y="2109719"/>
            <a:ext cx="2676876" cy="3113407"/>
            <a:chOff x="8526325" y="2717706"/>
            <a:chExt cx="1755642" cy="2041943"/>
          </a:xfrm>
        </p:grpSpPr>
        <p:sp>
          <p:nvSpPr>
            <p:cNvPr id="16" name="Freeform 15">
              <a:extLst>
                <a:ext uri="{FF2B5EF4-FFF2-40B4-BE49-F238E27FC236}">
                  <a16:creationId xmlns:a16="http://schemas.microsoft.com/office/drawing/2014/main" id="{D184AF44-B23F-1CAD-555C-C864A5DDC30A}"/>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FEB5C3BE-07D0-B4C2-7FF6-0F370EE37484}"/>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pic>
        <p:nvPicPr>
          <p:cNvPr id="18" name="Picture 17" descr="A picture containing text, gauge&#10;&#10;Description automatically generated">
            <a:extLst>
              <a:ext uri="{FF2B5EF4-FFF2-40B4-BE49-F238E27FC236}">
                <a16:creationId xmlns:a16="http://schemas.microsoft.com/office/drawing/2014/main" id="{5AE1D3AC-6A00-3C84-96D1-0EC07BC7F2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84957" y="3804608"/>
            <a:ext cx="2946187" cy="2859716"/>
          </a:xfrm>
          <a:prstGeom prst="rect">
            <a:avLst/>
          </a:prstGeom>
        </p:spPr>
      </p:pic>
      <p:pic>
        <p:nvPicPr>
          <p:cNvPr id="19" name="Picture 18">
            <a:extLst>
              <a:ext uri="{FF2B5EF4-FFF2-40B4-BE49-F238E27FC236}">
                <a16:creationId xmlns:a16="http://schemas.microsoft.com/office/drawing/2014/main" id="{F27CB4BF-E872-4BC7-D2F1-2B4CDBA3E26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02830" y="1680148"/>
            <a:ext cx="2946187" cy="2859716"/>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42286051-A1CA-4ABF-86FD-B60AE6E7766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52520" y="694065"/>
            <a:ext cx="2952363" cy="2859716"/>
          </a:xfrm>
          <a:prstGeom prst="rect">
            <a:avLst/>
          </a:prstGeom>
        </p:spPr>
      </p:pic>
      <p:pic>
        <p:nvPicPr>
          <p:cNvPr id="21" name="Picture 20">
            <a:extLst>
              <a:ext uri="{FF2B5EF4-FFF2-40B4-BE49-F238E27FC236}">
                <a16:creationId xmlns:a16="http://schemas.microsoft.com/office/drawing/2014/main" id="{31FDAC0E-228C-3242-4478-CF0260860140}"/>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778719" y="3034012"/>
            <a:ext cx="2023223" cy="2859716"/>
          </a:xfrm>
          <a:prstGeom prst="rect">
            <a:avLst/>
          </a:prstGeom>
        </p:spPr>
      </p:pic>
      <p:pic>
        <p:nvPicPr>
          <p:cNvPr id="24" name="Picture 23">
            <a:extLst>
              <a:ext uri="{FF2B5EF4-FFF2-40B4-BE49-F238E27FC236}">
                <a16:creationId xmlns:a16="http://schemas.microsoft.com/office/drawing/2014/main" id="{D2A0942E-C8B9-8058-0C65-440EFED2220C}"/>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186553" y="7200"/>
            <a:ext cx="3816894" cy="1592295"/>
          </a:xfrm>
          <a:prstGeom prst="rect">
            <a:avLst/>
          </a:prstGeom>
        </p:spPr>
      </p:pic>
    </p:spTree>
    <p:extLst>
      <p:ext uri="{BB962C8B-B14F-4D97-AF65-F5344CB8AC3E}">
        <p14:creationId xmlns:p14="http://schemas.microsoft.com/office/powerpoint/2010/main" val="874104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EC8A4-E593-80EF-8864-D36DABC5579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14EA3A9-0011-4FBE-A316-599C06133A3E}"/>
              </a:ext>
            </a:extLst>
          </p:cNvPr>
          <p:cNvSpPr>
            <a:spLocks noGrp="1"/>
          </p:cNvSpPr>
          <p:nvPr>
            <p:ph idx="1"/>
          </p:nvPr>
        </p:nvSpPr>
        <p:spPr>
          <a:xfrm>
            <a:off x="453600" y="1825625"/>
            <a:ext cx="11368102" cy="37687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F1C80CD-E50C-1C8E-CAB2-DE816B487676}"/>
              </a:ext>
            </a:extLst>
          </p:cNvPr>
          <p:cNvSpPr>
            <a:spLocks noGrp="1"/>
          </p:cNvSpPr>
          <p:nvPr>
            <p:ph type="dt" sz="half" idx="10"/>
          </p:nvPr>
        </p:nvSpPr>
        <p:spPr/>
        <p:txBody>
          <a:bodyPr/>
          <a:lstStyle/>
          <a:p>
            <a:fld id="{E8FB2C52-EA41-6F47-9888-AA140085CA19}" type="datetimeFigureOut">
              <a:rPr lang="en-GB" smtClean="0"/>
              <a:t>14/03/2025</a:t>
            </a:fld>
            <a:endParaRPr lang="en-GB"/>
          </a:p>
        </p:txBody>
      </p:sp>
      <p:sp>
        <p:nvSpPr>
          <p:cNvPr id="5" name="Footer Placeholder 4">
            <a:extLst>
              <a:ext uri="{FF2B5EF4-FFF2-40B4-BE49-F238E27FC236}">
                <a16:creationId xmlns:a16="http://schemas.microsoft.com/office/drawing/2014/main" id="{4FBCB2FD-F076-F1AC-A9FF-BA38511B64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E01FB6-AFF0-ECA1-1E59-BFB0B4765E8F}"/>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7" name="Picture 6" descr="A picture containing diagram&#10;&#10;Description automatically generated">
            <a:extLst>
              <a:ext uri="{FF2B5EF4-FFF2-40B4-BE49-F238E27FC236}">
                <a16:creationId xmlns:a16="http://schemas.microsoft.com/office/drawing/2014/main" id="{54F837D3-6F8D-1DD1-92A6-AAC89F08ED8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8" name="Picture 7">
            <a:extLst>
              <a:ext uri="{FF2B5EF4-FFF2-40B4-BE49-F238E27FC236}">
                <a16:creationId xmlns:a16="http://schemas.microsoft.com/office/drawing/2014/main" id="{58253B18-0F0B-FB17-CB70-6AC84EBCFC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420238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545E-3F9F-95A4-77D4-E0C2EF4D629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8D991B9-C2C7-B256-3BD5-A133E8D194E2}"/>
              </a:ext>
            </a:extLst>
          </p:cNvPr>
          <p:cNvSpPr>
            <a:spLocks noGrp="1"/>
          </p:cNvSpPr>
          <p:nvPr>
            <p:ph sz="half" idx="1"/>
          </p:nvPr>
        </p:nvSpPr>
        <p:spPr>
          <a:xfrm>
            <a:off x="458920" y="1825625"/>
            <a:ext cx="5560880" cy="38280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FA5DF38-81DA-66B2-017F-644E08004A9E}"/>
              </a:ext>
            </a:extLst>
          </p:cNvPr>
          <p:cNvSpPr>
            <a:spLocks noGrp="1"/>
          </p:cNvSpPr>
          <p:nvPr>
            <p:ph sz="half" idx="2"/>
          </p:nvPr>
        </p:nvSpPr>
        <p:spPr>
          <a:xfrm>
            <a:off x="6177600" y="1825625"/>
            <a:ext cx="5644102" cy="38280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C43E54D-7E8B-E0A5-E2FF-771E9D3A1BAD}"/>
              </a:ext>
            </a:extLst>
          </p:cNvPr>
          <p:cNvSpPr>
            <a:spLocks noGrp="1"/>
          </p:cNvSpPr>
          <p:nvPr>
            <p:ph type="dt" sz="half" idx="10"/>
          </p:nvPr>
        </p:nvSpPr>
        <p:spPr/>
        <p:txBody>
          <a:bodyPr/>
          <a:lstStyle/>
          <a:p>
            <a:fld id="{E8FB2C52-EA41-6F47-9888-AA140085CA19}" type="datetimeFigureOut">
              <a:rPr lang="en-GB" smtClean="0"/>
              <a:t>14/03/2025</a:t>
            </a:fld>
            <a:endParaRPr lang="en-GB"/>
          </a:p>
        </p:txBody>
      </p:sp>
      <p:sp>
        <p:nvSpPr>
          <p:cNvPr id="6" name="Footer Placeholder 5">
            <a:extLst>
              <a:ext uri="{FF2B5EF4-FFF2-40B4-BE49-F238E27FC236}">
                <a16:creationId xmlns:a16="http://schemas.microsoft.com/office/drawing/2014/main" id="{21D2E62C-AC2B-EE4C-E9C3-49AFC99B7B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7A081B-5D37-46D7-C679-550A7703039C}"/>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8" name="Picture 7" descr="A picture containing diagram&#10;&#10;Description automatically generated">
            <a:extLst>
              <a:ext uri="{FF2B5EF4-FFF2-40B4-BE49-F238E27FC236}">
                <a16:creationId xmlns:a16="http://schemas.microsoft.com/office/drawing/2014/main" id="{3A809ACB-F590-06A9-06C9-C5F9E7D65D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9" name="Picture 8">
            <a:extLst>
              <a:ext uri="{FF2B5EF4-FFF2-40B4-BE49-F238E27FC236}">
                <a16:creationId xmlns:a16="http://schemas.microsoft.com/office/drawing/2014/main" id="{9A6F96FB-03E6-4A59-4569-A7A73AE618D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3717964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21FD-95D2-3AB0-A350-BA126D5E84A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37FC4EE-DFE1-7369-5C4C-5408C1B01475}"/>
              </a:ext>
            </a:extLst>
          </p:cNvPr>
          <p:cNvSpPr>
            <a:spLocks noGrp="1"/>
          </p:cNvSpPr>
          <p:nvPr>
            <p:ph type="dt" sz="half" idx="10"/>
          </p:nvPr>
        </p:nvSpPr>
        <p:spPr/>
        <p:txBody>
          <a:bodyPr/>
          <a:lstStyle/>
          <a:p>
            <a:fld id="{E8FB2C52-EA41-6F47-9888-AA140085CA19}" type="datetimeFigureOut">
              <a:rPr lang="en-GB" smtClean="0"/>
              <a:t>14/03/2025</a:t>
            </a:fld>
            <a:endParaRPr lang="en-GB"/>
          </a:p>
        </p:txBody>
      </p:sp>
      <p:sp>
        <p:nvSpPr>
          <p:cNvPr id="4" name="Footer Placeholder 3">
            <a:extLst>
              <a:ext uri="{FF2B5EF4-FFF2-40B4-BE49-F238E27FC236}">
                <a16:creationId xmlns:a16="http://schemas.microsoft.com/office/drawing/2014/main" id="{0D2D43B7-F301-D796-8CA2-C17B4DA4D1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DA73BF-C204-A7AC-B80C-786485068658}"/>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13" name="Picture 12" descr="A picture containing diagram&#10;&#10;Description automatically generated">
            <a:extLst>
              <a:ext uri="{FF2B5EF4-FFF2-40B4-BE49-F238E27FC236}">
                <a16:creationId xmlns:a16="http://schemas.microsoft.com/office/drawing/2014/main" id="{C47D36F1-A032-519C-B7DA-981CDE40D99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14" name="Picture 13">
            <a:extLst>
              <a:ext uri="{FF2B5EF4-FFF2-40B4-BE49-F238E27FC236}">
                <a16:creationId xmlns:a16="http://schemas.microsoft.com/office/drawing/2014/main" id="{65A62A72-618D-770D-89B7-03AFD09C320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3553283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ust mosa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21FD-95D2-3AB0-A350-BA126D5E84A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37FC4EE-DFE1-7369-5C4C-5408C1B01475}"/>
              </a:ext>
            </a:extLst>
          </p:cNvPr>
          <p:cNvSpPr>
            <a:spLocks noGrp="1"/>
          </p:cNvSpPr>
          <p:nvPr>
            <p:ph type="dt" sz="half" idx="10"/>
          </p:nvPr>
        </p:nvSpPr>
        <p:spPr/>
        <p:txBody>
          <a:bodyPr/>
          <a:lstStyle/>
          <a:p>
            <a:fld id="{E8FB2C52-EA41-6F47-9888-AA140085CA19}" type="datetimeFigureOut">
              <a:rPr lang="en-GB" smtClean="0"/>
              <a:t>14/03/2025</a:t>
            </a:fld>
            <a:endParaRPr lang="en-GB"/>
          </a:p>
        </p:txBody>
      </p:sp>
      <p:sp>
        <p:nvSpPr>
          <p:cNvPr id="4" name="Footer Placeholder 3">
            <a:extLst>
              <a:ext uri="{FF2B5EF4-FFF2-40B4-BE49-F238E27FC236}">
                <a16:creationId xmlns:a16="http://schemas.microsoft.com/office/drawing/2014/main" id="{0D2D43B7-F301-D796-8CA2-C17B4DA4D1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DA73BF-C204-A7AC-B80C-786485068658}"/>
              </a:ext>
            </a:extLst>
          </p:cNvPr>
          <p:cNvSpPr>
            <a:spLocks noGrp="1"/>
          </p:cNvSpPr>
          <p:nvPr>
            <p:ph type="sldNum" sz="quarter" idx="12"/>
          </p:nvPr>
        </p:nvSpPr>
        <p:spPr/>
        <p:txBody>
          <a:bodyPr/>
          <a:lstStyle/>
          <a:p>
            <a:fld id="{2052134C-DD39-9A46-9E9D-A910E1364561}" type="slidenum">
              <a:rPr lang="en-GB" smtClean="0"/>
              <a:t>‹#›</a:t>
            </a:fld>
            <a:endParaRPr lang="en-GB"/>
          </a:p>
        </p:txBody>
      </p:sp>
      <p:grpSp>
        <p:nvGrpSpPr>
          <p:cNvPr id="10" name="Group 9">
            <a:extLst>
              <a:ext uri="{FF2B5EF4-FFF2-40B4-BE49-F238E27FC236}">
                <a16:creationId xmlns:a16="http://schemas.microsoft.com/office/drawing/2014/main" id="{77763BFF-33C1-8A55-E909-5A3CB60697D0}"/>
              </a:ext>
            </a:extLst>
          </p:cNvPr>
          <p:cNvGrpSpPr/>
          <p:nvPr userDrawn="1"/>
        </p:nvGrpSpPr>
        <p:grpSpPr>
          <a:xfrm>
            <a:off x="-551619" y="5904638"/>
            <a:ext cx="17689729" cy="591260"/>
            <a:chOff x="-236029" y="5904638"/>
            <a:chExt cx="17689729" cy="591260"/>
          </a:xfrm>
        </p:grpSpPr>
        <p:pic>
          <p:nvPicPr>
            <p:cNvPr id="11" name="Picture 10">
              <a:extLst>
                <a:ext uri="{FF2B5EF4-FFF2-40B4-BE49-F238E27FC236}">
                  <a16:creationId xmlns:a16="http://schemas.microsoft.com/office/drawing/2014/main" id="{A1D5BAC6-1A92-BCC9-E179-66255D82C8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6029" y="5904638"/>
              <a:ext cx="8837102" cy="591260"/>
            </a:xfrm>
            <a:prstGeom prst="rect">
              <a:avLst/>
            </a:prstGeom>
          </p:spPr>
        </p:pic>
        <p:pic>
          <p:nvPicPr>
            <p:cNvPr id="12" name="Picture 11">
              <a:extLst>
                <a:ext uri="{FF2B5EF4-FFF2-40B4-BE49-F238E27FC236}">
                  <a16:creationId xmlns:a16="http://schemas.microsoft.com/office/drawing/2014/main" id="{6F799EAB-D2C1-C325-15FB-1FC8C3A8D27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16598" y="5904638"/>
              <a:ext cx="8837102" cy="591260"/>
            </a:xfrm>
            <a:prstGeom prst="rect">
              <a:avLst/>
            </a:prstGeom>
          </p:spPr>
        </p:pic>
      </p:grpSp>
    </p:spTree>
    <p:extLst>
      <p:ext uri="{BB962C8B-B14F-4D97-AF65-F5344CB8AC3E}">
        <p14:creationId xmlns:p14="http://schemas.microsoft.com/office/powerpoint/2010/main" val="3825019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43479B-79C0-0C48-18E9-987834875041}"/>
              </a:ext>
            </a:extLst>
          </p:cNvPr>
          <p:cNvSpPr>
            <a:spLocks noGrp="1"/>
          </p:cNvSpPr>
          <p:nvPr>
            <p:ph type="dt" sz="half" idx="10"/>
          </p:nvPr>
        </p:nvSpPr>
        <p:spPr/>
        <p:txBody>
          <a:bodyPr/>
          <a:lstStyle/>
          <a:p>
            <a:fld id="{E8FB2C52-EA41-6F47-9888-AA140085CA19}" type="datetimeFigureOut">
              <a:rPr lang="en-GB" smtClean="0"/>
              <a:t>14/03/2025</a:t>
            </a:fld>
            <a:endParaRPr lang="en-GB"/>
          </a:p>
        </p:txBody>
      </p:sp>
      <p:sp>
        <p:nvSpPr>
          <p:cNvPr id="3" name="Footer Placeholder 2">
            <a:extLst>
              <a:ext uri="{FF2B5EF4-FFF2-40B4-BE49-F238E27FC236}">
                <a16:creationId xmlns:a16="http://schemas.microsoft.com/office/drawing/2014/main" id="{42C020AB-AACD-FB05-4E8D-2EE79EAD636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CF0AE3-AC71-EA8E-4FB1-E3218F9B91C3}"/>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20" name="Picture 19" descr="A picture containing diagram&#10;&#10;Description automatically generated">
            <a:extLst>
              <a:ext uri="{FF2B5EF4-FFF2-40B4-BE49-F238E27FC236}">
                <a16:creationId xmlns:a16="http://schemas.microsoft.com/office/drawing/2014/main" id="{3AAA1621-7E3B-71FE-8B5B-836425E964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21" name="Picture 20">
            <a:extLst>
              <a:ext uri="{FF2B5EF4-FFF2-40B4-BE49-F238E27FC236}">
                <a16:creationId xmlns:a16="http://schemas.microsoft.com/office/drawing/2014/main" id="{96138E40-E1E6-1740-8262-BF4B87F80CF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1790255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CD7B8-64B2-077E-A497-F5C5120C3A55}"/>
              </a:ext>
            </a:extLst>
          </p:cNvPr>
          <p:cNvSpPr>
            <a:spLocks noGrp="1"/>
          </p:cNvSpPr>
          <p:nvPr>
            <p:ph type="title"/>
          </p:nvPr>
        </p:nvSpPr>
        <p:spPr>
          <a:xfrm>
            <a:off x="460800" y="457200"/>
            <a:ext cx="431122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AC457F0-2811-1B90-42E2-2AFC42A45BCA}"/>
              </a:ext>
            </a:extLst>
          </p:cNvPr>
          <p:cNvSpPr>
            <a:spLocks noGrp="1"/>
          </p:cNvSpPr>
          <p:nvPr>
            <p:ph idx="1"/>
          </p:nvPr>
        </p:nvSpPr>
        <p:spPr>
          <a:xfrm>
            <a:off x="5183188" y="987425"/>
            <a:ext cx="6638514" cy="4563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B6FCABF-7CDF-35B2-FE0F-168EA661B373}"/>
              </a:ext>
            </a:extLst>
          </p:cNvPr>
          <p:cNvSpPr>
            <a:spLocks noGrp="1"/>
          </p:cNvSpPr>
          <p:nvPr>
            <p:ph type="body" sz="half" idx="2"/>
          </p:nvPr>
        </p:nvSpPr>
        <p:spPr>
          <a:xfrm>
            <a:off x="460800" y="2057400"/>
            <a:ext cx="4311225" cy="356925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B95FC1-AB49-DEAA-A03A-4827F02F2D96}"/>
              </a:ext>
            </a:extLst>
          </p:cNvPr>
          <p:cNvSpPr>
            <a:spLocks noGrp="1"/>
          </p:cNvSpPr>
          <p:nvPr>
            <p:ph type="dt" sz="half" idx="10"/>
          </p:nvPr>
        </p:nvSpPr>
        <p:spPr/>
        <p:txBody>
          <a:bodyPr/>
          <a:lstStyle/>
          <a:p>
            <a:fld id="{E8FB2C52-EA41-6F47-9888-AA140085CA19}" type="datetimeFigureOut">
              <a:rPr lang="en-GB" smtClean="0"/>
              <a:t>14/03/2025</a:t>
            </a:fld>
            <a:endParaRPr lang="en-GB"/>
          </a:p>
        </p:txBody>
      </p:sp>
      <p:sp>
        <p:nvSpPr>
          <p:cNvPr id="6" name="Footer Placeholder 5">
            <a:extLst>
              <a:ext uri="{FF2B5EF4-FFF2-40B4-BE49-F238E27FC236}">
                <a16:creationId xmlns:a16="http://schemas.microsoft.com/office/drawing/2014/main" id="{6254A998-6928-50DE-BD70-165B0E03D9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3B6AD8-D852-AD08-8095-3AC3ED987128}"/>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10" name="Picture 9" descr="A picture containing diagram&#10;&#10;Description automatically generated">
            <a:extLst>
              <a:ext uri="{FF2B5EF4-FFF2-40B4-BE49-F238E27FC236}">
                <a16:creationId xmlns:a16="http://schemas.microsoft.com/office/drawing/2014/main" id="{CBEBE530-54E4-A2F7-4B1D-4917FB6DBAA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11" name="Picture 10">
            <a:extLst>
              <a:ext uri="{FF2B5EF4-FFF2-40B4-BE49-F238E27FC236}">
                <a16:creationId xmlns:a16="http://schemas.microsoft.com/office/drawing/2014/main" id="{18B2D7B5-592B-1F99-9BD4-098DB196E9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2899338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6A97-C2AA-6027-7186-672F58520A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4D5B90-C9AD-BA45-9657-ECA1F7C677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E45028-6B0B-905A-D71A-FBE4ED492EB5}"/>
              </a:ext>
            </a:extLst>
          </p:cNvPr>
          <p:cNvSpPr>
            <a:spLocks noGrp="1"/>
          </p:cNvSpPr>
          <p:nvPr>
            <p:ph type="dt" sz="half" idx="10"/>
          </p:nvPr>
        </p:nvSpPr>
        <p:spPr/>
        <p:txBody>
          <a:bodyPr/>
          <a:lstStyle/>
          <a:p>
            <a:fld id="{735C9129-5AE5-4EAE-B037-539598426843}" type="datetimeFigureOut">
              <a:rPr lang="en-GB" smtClean="0"/>
              <a:t>14/03/2025</a:t>
            </a:fld>
            <a:endParaRPr lang="en-GB"/>
          </a:p>
        </p:txBody>
      </p:sp>
      <p:sp>
        <p:nvSpPr>
          <p:cNvPr id="5" name="Footer Placeholder 4">
            <a:extLst>
              <a:ext uri="{FF2B5EF4-FFF2-40B4-BE49-F238E27FC236}">
                <a16:creationId xmlns:a16="http://schemas.microsoft.com/office/drawing/2014/main" id="{A02BD776-B6E2-54D3-538D-7DC134938F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F0E86-493F-D5DF-C8A4-42122994B453}"/>
              </a:ext>
            </a:extLst>
          </p:cNvPr>
          <p:cNvSpPr>
            <a:spLocks noGrp="1"/>
          </p:cNvSpPr>
          <p:nvPr>
            <p:ph type="sldNum" sz="quarter" idx="12"/>
          </p:nvPr>
        </p:nvSpPr>
        <p:spPr/>
        <p:txBody>
          <a:bodyPr/>
          <a:lstStyle/>
          <a:p>
            <a:fld id="{863CBF53-507B-4C1D-984A-BDB501D123FF}" type="slidenum">
              <a:rPr lang="en-GB" smtClean="0"/>
              <a:t>‹#›</a:t>
            </a:fld>
            <a:endParaRPr lang="en-GB"/>
          </a:p>
        </p:txBody>
      </p:sp>
    </p:spTree>
    <p:extLst>
      <p:ext uri="{BB962C8B-B14F-4D97-AF65-F5344CB8AC3E}">
        <p14:creationId xmlns:p14="http://schemas.microsoft.com/office/powerpoint/2010/main" val="4030813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CF98-1BCC-DF9F-C273-95DABBD1825E}"/>
              </a:ext>
            </a:extLst>
          </p:cNvPr>
          <p:cNvSpPr>
            <a:spLocks noGrp="1"/>
          </p:cNvSpPr>
          <p:nvPr>
            <p:ph type="title"/>
          </p:nvPr>
        </p:nvSpPr>
        <p:spPr>
          <a:xfrm>
            <a:off x="460800" y="457200"/>
            <a:ext cx="431122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9C5A5CE-70CC-D8D7-C552-5B24898BD824}"/>
              </a:ext>
            </a:extLst>
          </p:cNvPr>
          <p:cNvSpPr>
            <a:spLocks noGrp="1"/>
          </p:cNvSpPr>
          <p:nvPr>
            <p:ph type="pic" idx="1"/>
          </p:nvPr>
        </p:nvSpPr>
        <p:spPr>
          <a:xfrm>
            <a:off x="5183188" y="457201"/>
            <a:ext cx="6638514" cy="517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25B3AA-7E32-A72D-CEF2-1FB8B30B156B}"/>
              </a:ext>
            </a:extLst>
          </p:cNvPr>
          <p:cNvSpPr>
            <a:spLocks noGrp="1"/>
          </p:cNvSpPr>
          <p:nvPr>
            <p:ph type="body" sz="half" idx="2"/>
          </p:nvPr>
        </p:nvSpPr>
        <p:spPr>
          <a:xfrm>
            <a:off x="460800" y="2057400"/>
            <a:ext cx="4311225" cy="3577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356E2D1-753A-CB6C-E42C-47CE5F799173}"/>
              </a:ext>
            </a:extLst>
          </p:cNvPr>
          <p:cNvSpPr>
            <a:spLocks noGrp="1"/>
          </p:cNvSpPr>
          <p:nvPr>
            <p:ph type="dt" sz="half" idx="10"/>
          </p:nvPr>
        </p:nvSpPr>
        <p:spPr/>
        <p:txBody>
          <a:bodyPr/>
          <a:lstStyle/>
          <a:p>
            <a:fld id="{E8FB2C52-EA41-6F47-9888-AA140085CA19}" type="datetimeFigureOut">
              <a:rPr lang="en-GB" smtClean="0"/>
              <a:t>14/03/2025</a:t>
            </a:fld>
            <a:endParaRPr lang="en-GB"/>
          </a:p>
        </p:txBody>
      </p:sp>
      <p:sp>
        <p:nvSpPr>
          <p:cNvPr id="6" name="Footer Placeholder 5">
            <a:extLst>
              <a:ext uri="{FF2B5EF4-FFF2-40B4-BE49-F238E27FC236}">
                <a16:creationId xmlns:a16="http://schemas.microsoft.com/office/drawing/2014/main" id="{34F3A70F-47A7-6E0E-95C1-BDCA23EAB1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681E75-192F-309D-818D-8D807DCA54F5}"/>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10" name="Picture 9" descr="A picture containing diagram&#10;&#10;Description automatically generated">
            <a:extLst>
              <a:ext uri="{FF2B5EF4-FFF2-40B4-BE49-F238E27FC236}">
                <a16:creationId xmlns:a16="http://schemas.microsoft.com/office/drawing/2014/main" id="{5E145656-EC62-D82E-D929-944901072E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11" name="Picture 10">
            <a:extLst>
              <a:ext uri="{FF2B5EF4-FFF2-40B4-BE49-F238E27FC236}">
                <a16:creationId xmlns:a16="http://schemas.microsoft.com/office/drawing/2014/main" id="{9DB04F9E-AD6B-A10D-F730-7A9DD53A199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2522131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only">
    <p:bg>
      <p:bgPr>
        <a:blipFill dpi="0" rotWithShape="1">
          <a:blip r:embed="rId2" cstate="print">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2EE6DB-D3C1-C77B-12FB-399E9B33981E}"/>
              </a:ext>
            </a:extLst>
          </p:cNvPr>
          <p:cNvSpPr/>
          <p:nvPr userDrawn="1"/>
        </p:nvSpPr>
        <p:spPr>
          <a:xfrm>
            <a:off x="0" y="4328160"/>
            <a:ext cx="12192000" cy="2529840"/>
          </a:xfrm>
          <a:prstGeom prst="rect">
            <a:avLst/>
          </a:prstGeom>
          <a:gradFill>
            <a:gsLst>
              <a:gs pos="0">
                <a:schemeClr val="bg1">
                  <a:lumMod val="0"/>
                  <a:lumOff val="100000"/>
                  <a:alpha val="0"/>
                </a:schemeClr>
              </a:gs>
              <a:gs pos="88000">
                <a:schemeClr val="tx1">
                  <a:alpha val="4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328259BA-1BF6-DA04-FC4C-074CF073608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73600" y="5653719"/>
            <a:ext cx="2671200" cy="1114345"/>
          </a:xfrm>
          <a:prstGeom prst="rect">
            <a:avLst/>
          </a:prstGeom>
        </p:spPr>
      </p:pic>
    </p:spTree>
    <p:extLst>
      <p:ext uri="{BB962C8B-B14F-4D97-AF65-F5344CB8AC3E}">
        <p14:creationId xmlns:p14="http://schemas.microsoft.com/office/powerpoint/2010/main" val="944053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1F028-CAFA-690D-5FFF-35A28EB06380}"/>
              </a:ext>
            </a:extLst>
          </p:cNvPr>
          <p:cNvSpPr>
            <a:spLocks noGrp="1"/>
          </p:cNvSpPr>
          <p:nvPr>
            <p:ph type="title"/>
          </p:nvPr>
        </p:nvSpPr>
        <p:spPr/>
        <p:txBody>
          <a:bodyPr/>
          <a:lstStyle/>
          <a:p>
            <a:r>
              <a:rPr lang="en-GB"/>
              <a:t>Click to edit Master title style</a:t>
            </a:r>
          </a:p>
        </p:txBody>
      </p:sp>
      <p:grpSp>
        <p:nvGrpSpPr>
          <p:cNvPr id="110" name="Group 109">
            <a:extLst>
              <a:ext uri="{FF2B5EF4-FFF2-40B4-BE49-F238E27FC236}">
                <a16:creationId xmlns:a16="http://schemas.microsoft.com/office/drawing/2014/main" id="{12D23A1B-3BF5-A3BE-C76D-612A65C6B490}"/>
              </a:ext>
            </a:extLst>
          </p:cNvPr>
          <p:cNvGrpSpPr/>
          <p:nvPr userDrawn="1"/>
        </p:nvGrpSpPr>
        <p:grpSpPr>
          <a:xfrm>
            <a:off x="528061" y="2671684"/>
            <a:ext cx="3035751" cy="4085166"/>
            <a:chOff x="453600" y="1975769"/>
            <a:chExt cx="3035751" cy="4085166"/>
          </a:xfrm>
        </p:grpSpPr>
        <p:grpSp>
          <p:nvGrpSpPr>
            <p:cNvPr id="108" name="Group 107">
              <a:extLst>
                <a:ext uri="{FF2B5EF4-FFF2-40B4-BE49-F238E27FC236}">
                  <a16:creationId xmlns:a16="http://schemas.microsoft.com/office/drawing/2014/main" id="{7ABB0857-F820-E671-7D59-B6F765F8C751}"/>
                </a:ext>
              </a:extLst>
            </p:cNvPr>
            <p:cNvGrpSpPr/>
            <p:nvPr userDrawn="1"/>
          </p:nvGrpSpPr>
          <p:grpSpPr>
            <a:xfrm>
              <a:off x="453600" y="1975769"/>
              <a:ext cx="2023834" cy="2338604"/>
              <a:chOff x="453600" y="1975769"/>
              <a:chExt cx="2023834" cy="2338604"/>
            </a:xfrm>
          </p:grpSpPr>
          <p:sp>
            <p:nvSpPr>
              <p:cNvPr id="7" name="Freeform 6">
                <a:extLst>
                  <a:ext uri="{FF2B5EF4-FFF2-40B4-BE49-F238E27FC236}">
                    <a16:creationId xmlns:a16="http://schemas.microsoft.com/office/drawing/2014/main" id="{671DB64A-1B85-65AA-6868-1479B869A8BA}"/>
                  </a:ext>
                </a:extLst>
              </p:cNvPr>
              <p:cNvSpPr/>
              <p:nvPr/>
            </p:nvSpPr>
            <p:spPr>
              <a:xfrm>
                <a:off x="453600" y="1975769"/>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8" name="Freeform 7">
                <a:extLst>
                  <a:ext uri="{FF2B5EF4-FFF2-40B4-BE49-F238E27FC236}">
                    <a16:creationId xmlns:a16="http://schemas.microsoft.com/office/drawing/2014/main" id="{2B5711F5-4BD7-1AA4-8903-DE2FF34E8F01}"/>
                  </a:ext>
                </a:extLst>
              </p:cNvPr>
              <p:cNvSpPr/>
              <p:nvPr/>
            </p:nvSpPr>
            <p:spPr>
              <a:xfrm>
                <a:off x="491275" y="2052639"/>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0" name="Freeform 9">
                <a:extLst>
                  <a:ext uri="{FF2B5EF4-FFF2-40B4-BE49-F238E27FC236}">
                    <a16:creationId xmlns:a16="http://schemas.microsoft.com/office/drawing/2014/main" id="{13AE8B31-921E-F1F1-FBD2-AECCC6CA353B}"/>
                  </a:ext>
                </a:extLst>
              </p:cNvPr>
              <p:cNvSpPr/>
              <p:nvPr/>
            </p:nvSpPr>
            <p:spPr>
              <a:xfrm>
                <a:off x="1502129" y="2052639"/>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2" name="Freeform 11">
                <a:extLst>
                  <a:ext uri="{FF2B5EF4-FFF2-40B4-BE49-F238E27FC236}">
                    <a16:creationId xmlns:a16="http://schemas.microsoft.com/office/drawing/2014/main" id="{0F6088E6-ACC8-A20D-5753-A83925EF2A64}"/>
                  </a:ext>
                </a:extLst>
              </p:cNvPr>
              <p:cNvSpPr/>
              <p:nvPr/>
            </p:nvSpPr>
            <p:spPr>
              <a:xfrm>
                <a:off x="551738" y="3188671"/>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09" name="Group 108">
              <a:extLst>
                <a:ext uri="{FF2B5EF4-FFF2-40B4-BE49-F238E27FC236}">
                  <a16:creationId xmlns:a16="http://schemas.microsoft.com/office/drawing/2014/main" id="{8B74E49D-0B3F-86B8-776C-DF7D9F25474D}"/>
                </a:ext>
              </a:extLst>
            </p:cNvPr>
            <p:cNvGrpSpPr/>
            <p:nvPr userDrawn="1"/>
          </p:nvGrpSpPr>
          <p:grpSpPr>
            <a:xfrm>
              <a:off x="1465517" y="3722331"/>
              <a:ext cx="2023834" cy="2338604"/>
              <a:chOff x="1465517" y="3722331"/>
              <a:chExt cx="2023834" cy="2338604"/>
            </a:xfrm>
          </p:grpSpPr>
          <p:sp>
            <p:nvSpPr>
              <p:cNvPr id="31" name="Freeform 30">
                <a:extLst>
                  <a:ext uri="{FF2B5EF4-FFF2-40B4-BE49-F238E27FC236}">
                    <a16:creationId xmlns:a16="http://schemas.microsoft.com/office/drawing/2014/main" id="{75D578EC-479E-E95F-BA55-E57F5FA585F5}"/>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32" name="Freeform 31">
                <a:extLst>
                  <a:ext uri="{FF2B5EF4-FFF2-40B4-BE49-F238E27FC236}">
                    <a16:creationId xmlns:a16="http://schemas.microsoft.com/office/drawing/2014/main" id="{76583236-6720-1DFF-BBA0-AA9980DE3C19}"/>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34" name="Freeform 33">
                <a:extLst>
                  <a:ext uri="{FF2B5EF4-FFF2-40B4-BE49-F238E27FC236}">
                    <a16:creationId xmlns:a16="http://schemas.microsoft.com/office/drawing/2014/main" id="{A162237E-F0AA-B366-DCAB-DEBC79C52FC7}"/>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36" name="Freeform 35">
                <a:extLst>
                  <a:ext uri="{FF2B5EF4-FFF2-40B4-BE49-F238E27FC236}">
                    <a16:creationId xmlns:a16="http://schemas.microsoft.com/office/drawing/2014/main" id="{38269649-EB04-55C5-3162-81DE468861B3}"/>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grpSp>
        <p:nvGrpSpPr>
          <p:cNvPr id="122" name="Group 121">
            <a:extLst>
              <a:ext uri="{FF2B5EF4-FFF2-40B4-BE49-F238E27FC236}">
                <a16:creationId xmlns:a16="http://schemas.microsoft.com/office/drawing/2014/main" id="{89B5EF14-33B3-348F-39CC-EA1CD0FEE9D6}"/>
              </a:ext>
            </a:extLst>
          </p:cNvPr>
          <p:cNvGrpSpPr/>
          <p:nvPr userDrawn="1"/>
        </p:nvGrpSpPr>
        <p:grpSpPr>
          <a:xfrm>
            <a:off x="2551069" y="2671684"/>
            <a:ext cx="3035751" cy="4085166"/>
            <a:chOff x="453600" y="1975769"/>
            <a:chExt cx="3035751" cy="4085166"/>
          </a:xfrm>
        </p:grpSpPr>
        <p:grpSp>
          <p:nvGrpSpPr>
            <p:cNvPr id="123" name="Group 122">
              <a:extLst>
                <a:ext uri="{FF2B5EF4-FFF2-40B4-BE49-F238E27FC236}">
                  <a16:creationId xmlns:a16="http://schemas.microsoft.com/office/drawing/2014/main" id="{70C90FD8-8A86-6327-9CFC-65E67A502FD4}"/>
                </a:ext>
              </a:extLst>
            </p:cNvPr>
            <p:cNvGrpSpPr/>
            <p:nvPr userDrawn="1"/>
          </p:nvGrpSpPr>
          <p:grpSpPr>
            <a:xfrm>
              <a:off x="453600" y="1975769"/>
              <a:ext cx="2023834" cy="2338604"/>
              <a:chOff x="453600" y="1975769"/>
              <a:chExt cx="2023834" cy="2338604"/>
            </a:xfrm>
          </p:grpSpPr>
          <p:sp>
            <p:nvSpPr>
              <p:cNvPr id="129" name="Freeform 128">
                <a:extLst>
                  <a:ext uri="{FF2B5EF4-FFF2-40B4-BE49-F238E27FC236}">
                    <a16:creationId xmlns:a16="http://schemas.microsoft.com/office/drawing/2014/main" id="{12581A93-6B17-32E4-5A0A-9A224B76B71B}"/>
                  </a:ext>
                </a:extLst>
              </p:cNvPr>
              <p:cNvSpPr/>
              <p:nvPr/>
            </p:nvSpPr>
            <p:spPr>
              <a:xfrm>
                <a:off x="453600" y="1975769"/>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30" name="Freeform 129">
                <a:extLst>
                  <a:ext uri="{FF2B5EF4-FFF2-40B4-BE49-F238E27FC236}">
                    <a16:creationId xmlns:a16="http://schemas.microsoft.com/office/drawing/2014/main" id="{AB251C02-A01B-BEDD-C986-E1AD3D6018FB}"/>
                  </a:ext>
                </a:extLst>
              </p:cNvPr>
              <p:cNvSpPr/>
              <p:nvPr/>
            </p:nvSpPr>
            <p:spPr>
              <a:xfrm>
                <a:off x="491275" y="2052639"/>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31" name="Freeform 130">
                <a:extLst>
                  <a:ext uri="{FF2B5EF4-FFF2-40B4-BE49-F238E27FC236}">
                    <a16:creationId xmlns:a16="http://schemas.microsoft.com/office/drawing/2014/main" id="{47102A30-B51E-6350-1DC1-F635866C2F9F}"/>
                  </a:ext>
                </a:extLst>
              </p:cNvPr>
              <p:cNvSpPr/>
              <p:nvPr/>
            </p:nvSpPr>
            <p:spPr>
              <a:xfrm>
                <a:off x="1502129" y="2052639"/>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32" name="Freeform 131">
                <a:extLst>
                  <a:ext uri="{FF2B5EF4-FFF2-40B4-BE49-F238E27FC236}">
                    <a16:creationId xmlns:a16="http://schemas.microsoft.com/office/drawing/2014/main" id="{9AFFA867-3917-A4B6-EEEF-3AA1B91D9E60}"/>
                  </a:ext>
                </a:extLst>
              </p:cNvPr>
              <p:cNvSpPr/>
              <p:nvPr/>
            </p:nvSpPr>
            <p:spPr>
              <a:xfrm>
                <a:off x="551738" y="3188671"/>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24" name="Group 123">
              <a:extLst>
                <a:ext uri="{FF2B5EF4-FFF2-40B4-BE49-F238E27FC236}">
                  <a16:creationId xmlns:a16="http://schemas.microsoft.com/office/drawing/2014/main" id="{CDC15192-7D00-35B5-8B48-7AB8350B046C}"/>
                </a:ext>
              </a:extLst>
            </p:cNvPr>
            <p:cNvGrpSpPr/>
            <p:nvPr userDrawn="1"/>
          </p:nvGrpSpPr>
          <p:grpSpPr>
            <a:xfrm>
              <a:off x="1465517" y="3722331"/>
              <a:ext cx="2023834" cy="2338604"/>
              <a:chOff x="1465517" y="3722331"/>
              <a:chExt cx="2023834" cy="2338604"/>
            </a:xfrm>
          </p:grpSpPr>
          <p:sp>
            <p:nvSpPr>
              <p:cNvPr id="125" name="Freeform 124">
                <a:extLst>
                  <a:ext uri="{FF2B5EF4-FFF2-40B4-BE49-F238E27FC236}">
                    <a16:creationId xmlns:a16="http://schemas.microsoft.com/office/drawing/2014/main" id="{AA00FECE-6CBA-325F-CE92-3001486DEAA9}"/>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26" name="Freeform 125">
                <a:extLst>
                  <a:ext uri="{FF2B5EF4-FFF2-40B4-BE49-F238E27FC236}">
                    <a16:creationId xmlns:a16="http://schemas.microsoft.com/office/drawing/2014/main" id="{0C579BF5-3956-FCC0-C630-A202DC9986CF}"/>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27" name="Freeform 126">
                <a:extLst>
                  <a:ext uri="{FF2B5EF4-FFF2-40B4-BE49-F238E27FC236}">
                    <a16:creationId xmlns:a16="http://schemas.microsoft.com/office/drawing/2014/main" id="{CBE4F493-D5E5-94CD-141E-B62A7AFB7364}"/>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28" name="Freeform 127">
                <a:extLst>
                  <a:ext uri="{FF2B5EF4-FFF2-40B4-BE49-F238E27FC236}">
                    <a16:creationId xmlns:a16="http://schemas.microsoft.com/office/drawing/2014/main" id="{243BA382-E792-445A-3532-9B92B7BA605E}"/>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grpSp>
        <p:nvGrpSpPr>
          <p:cNvPr id="133" name="Group 132">
            <a:extLst>
              <a:ext uri="{FF2B5EF4-FFF2-40B4-BE49-F238E27FC236}">
                <a16:creationId xmlns:a16="http://schemas.microsoft.com/office/drawing/2014/main" id="{282BECD4-903B-1BEA-99B6-0856A74DFF6A}"/>
              </a:ext>
            </a:extLst>
          </p:cNvPr>
          <p:cNvGrpSpPr/>
          <p:nvPr userDrawn="1"/>
        </p:nvGrpSpPr>
        <p:grpSpPr>
          <a:xfrm>
            <a:off x="4574078" y="2671684"/>
            <a:ext cx="3035751" cy="4085166"/>
            <a:chOff x="453600" y="1975769"/>
            <a:chExt cx="3035751" cy="4085166"/>
          </a:xfrm>
        </p:grpSpPr>
        <p:grpSp>
          <p:nvGrpSpPr>
            <p:cNvPr id="134" name="Group 133">
              <a:extLst>
                <a:ext uri="{FF2B5EF4-FFF2-40B4-BE49-F238E27FC236}">
                  <a16:creationId xmlns:a16="http://schemas.microsoft.com/office/drawing/2014/main" id="{101A0FDC-6DA2-F822-82C0-248F14492B2A}"/>
                </a:ext>
              </a:extLst>
            </p:cNvPr>
            <p:cNvGrpSpPr/>
            <p:nvPr userDrawn="1"/>
          </p:nvGrpSpPr>
          <p:grpSpPr>
            <a:xfrm>
              <a:off x="453600" y="1975769"/>
              <a:ext cx="2023834" cy="2338604"/>
              <a:chOff x="453600" y="1975769"/>
              <a:chExt cx="2023834" cy="2338604"/>
            </a:xfrm>
          </p:grpSpPr>
          <p:sp>
            <p:nvSpPr>
              <p:cNvPr id="140" name="Freeform 139">
                <a:extLst>
                  <a:ext uri="{FF2B5EF4-FFF2-40B4-BE49-F238E27FC236}">
                    <a16:creationId xmlns:a16="http://schemas.microsoft.com/office/drawing/2014/main" id="{8570C6FE-D4A3-8BA5-9268-1414569775C5}"/>
                  </a:ext>
                </a:extLst>
              </p:cNvPr>
              <p:cNvSpPr/>
              <p:nvPr/>
            </p:nvSpPr>
            <p:spPr>
              <a:xfrm>
                <a:off x="453600" y="1975769"/>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1" name="Freeform 140">
                <a:extLst>
                  <a:ext uri="{FF2B5EF4-FFF2-40B4-BE49-F238E27FC236}">
                    <a16:creationId xmlns:a16="http://schemas.microsoft.com/office/drawing/2014/main" id="{513C5CAC-CFA0-BA14-D79F-195F25527F66}"/>
                  </a:ext>
                </a:extLst>
              </p:cNvPr>
              <p:cNvSpPr/>
              <p:nvPr/>
            </p:nvSpPr>
            <p:spPr>
              <a:xfrm>
                <a:off x="491275" y="2052639"/>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2" name="Freeform 141">
                <a:extLst>
                  <a:ext uri="{FF2B5EF4-FFF2-40B4-BE49-F238E27FC236}">
                    <a16:creationId xmlns:a16="http://schemas.microsoft.com/office/drawing/2014/main" id="{E9D8B78D-BE77-EEFA-8195-FD1F19F3A84E}"/>
                  </a:ext>
                </a:extLst>
              </p:cNvPr>
              <p:cNvSpPr/>
              <p:nvPr/>
            </p:nvSpPr>
            <p:spPr>
              <a:xfrm>
                <a:off x="1502129" y="2052639"/>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3" name="Freeform 142">
                <a:extLst>
                  <a:ext uri="{FF2B5EF4-FFF2-40B4-BE49-F238E27FC236}">
                    <a16:creationId xmlns:a16="http://schemas.microsoft.com/office/drawing/2014/main" id="{EF3A3F80-3D24-7641-92EA-261D4880DA4E}"/>
                  </a:ext>
                </a:extLst>
              </p:cNvPr>
              <p:cNvSpPr/>
              <p:nvPr/>
            </p:nvSpPr>
            <p:spPr>
              <a:xfrm>
                <a:off x="551738" y="3188671"/>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35" name="Group 134">
              <a:extLst>
                <a:ext uri="{FF2B5EF4-FFF2-40B4-BE49-F238E27FC236}">
                  <a16:creationId xmlns:a16="http://schemas.microsoft.com/office/drawing/2014/main" id="{937BE035-6A77-239D-AFA9-27D17A636E64}"/>
                </a:ext>
              </a:extLst>
            </p:cNvPr>
            <p:cNvGrpSpPr/>
            <p:nvPr userDrawn="1"/>
          </p:nvGrpSpPr>
          <p:grpSpPr>
            <a:xfrm>
              <a:off x="1465517" y="3722331"/>
              <a:ext cx="2023834" cy="2338604"/>
              <a:chOff x="1465517" y="3722331"/>
              <a:chExt cx="2023834" cy="2338604"/>
            </a:xfrm>
          </p:grpSpPr>
          <p:sp>
            <p:nvSpPr>
              <p:cNvPr id="136" name="Freeform 135">
                <a:extLst>
                  <a:ext uri="{FF2B5EF4-FFF2-40B4-BE49-F238E27FC236}">
                    <a16:creationId xmlns:a16="http://schemas.microsoft.com/office/drawing/2014/main" id="{5D42CE29-ADDA-C510-3F54-1B8F2FAA565D}"/>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37" name="Freeform 136">
                <a:extLst>
                  <a:ext uri="{FF2B5EF4-FFF2-40B4-BE49-F238E27FC236}">
                    <a16:creationId xmlns:a16="http://schemas.microsoft.com/office/drawing/2014/main" id="{01A8AF44-4AA3-9F5E-420C-84D24808BB35}"/>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38" name="Freeform 137">
                <a:extLst>
                  <a:ext uri="{FF2B5EF4-FFF2-40B4-BE49-F238E27FC236}">
                    <a16:creationId xmlns:a16="http://schemas.microsoft.com/office/drawing/2014/main" id="{8D409F57-AF45-BE58-6EED-922F35CB3D38}"/>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39" name="Freeform 138">
                <a:extLst>
                  <a:ext uri="{FF2B5EF4-FFF2-40B4-BE49-F238E27FC236}">
                    <a16:creationId xmlns:a16="http://schemas.microsoft.com/office/drawing/2014/main" id="{1B36455B-00C7-AF77-1375-A2400B167747}"/>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grpSp>
        <p:nvGrpSpPr>
          <p:cNvPr id="144" name="Group 143">
            <a:extLst>
              <a:ext uri="{FF2B5EF4-FFF2-40B4-BE49-F238E27FC236}">
                <a16:creationId xmlns:a16="http://schemas.microsoft.com/office/drawing/2014/main" id="{181B00CB-8915-9D18-A942-9BBEBB5E1355}"/>
              </a:ext>
            </a:extLst>
          </p:cNvPr>
          <p:cNvGrpSpPr/>
          <p:nvPr userDrawn="1"/>
        </p:nvGrpSpPr>
        <p:grpSpPr>
          <a:xfrm>
            <a:off x="6597086" y="2671684"/>
            <a:ext cx="3035751" cy="4085166"/>
            <a:chOff x="453600" y="1975769"/>
            <a:chExt cx="3035751" cy="4085166"/>
          </a:xfrm>
        </p:grpSpPr>
        <p:grpSp>
          <p:nvGrpSpPr>
            <p:cNvPr id="145" name="Group 144">
              <a:extLst>
                <a:ext uri="{FF2B5EF4-FFF2-40B4-BE49-F238E27FC236}">
                  <a16:creationId xmlns:a16="http://schemas.microsoft.com/office/drawing/2014/main" id="{A97050DC-3032-47CD-BEA3-B8E3EEA36700}"/>
                </a:ext>
              </a:extLst>
            </p:cNvPr>
            <p:cNvGrpSpPr/>
            <p:nvPr userDrawn="1"/>
          </p:nvGrpSpPr>
          <p:grpSpPr>
            <a:xfrm>
              <a:off x="453600" y="1975769"/>
              <a:ext cx="2023834" cy="2338604"/>
              <a:chOff x="453600" y="1975769"/>
              <a:chExt cx="2023834" cy="2338604"/>
            </a:xfrm>
          </p:grpSpPr>
          <p:sp>
            <p:nvSpPr>
              <p:cNvPr id="151" name="Freeform 150">
                <a:extLst>
                  <a:ext uri="{FF2B5EF4-FFF2-40B4-BE49-F238E27FC236}">
                    <a16:creationId xmlns:a16="http://schemas.microsoft.com/office/drawing/2014/main" id="{2735D1BC-6F0F-C5CF-4171-0069A21647A5}"/>
                  </a:ext>
                </a:extLst>
              </p:cNvPr>
              <p:cNvSpPr/>
              <p:nvPr/>
            </p:nvSpPr>
            <p:spPr>
              <a:xfrm>
                <a:off x="453600" y="1975769"/>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52" name="Freeform 151">
                <a:extLst>
                  <a:ext uri="{FF2B5EF4-FFF2-40B4-BE49-F238E27FC236}">
                    <a16:creationId xmlns:a16="http://schemas.microsoft.com/office/drawing/2014/main" id="{107F18B1-4D4E-45CB-D9AF-3B03DB9F4EF3}"/>
                  </a:ext>
                </a:extLst>
              </p:cNvPr>
              <p:cNvSpPr/>
              <p:nvPr/>
            </p:nvSpPr>
            <p:spPr>
              <a:xfrm>
                <a:off x="491275" y="2052639"/>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53" name="Freeform 152">
                <a:extLst>
                  <a:ext uri="{FF2B5EF4-FFF2-40B4-BE49-F238E27FC236}">
                    <a16:creationId xmlns:a16="http://schemas.microsoft.com/office/drawing/2014/main" id="{E45F0179-255B-7BB7-68D5-641087A550EB}"/>
                  </a:ext>
                </a:extLst>
              </p:cNvPr>
              <p:cNvSpPr/>
              <p:nvPr/>
            </p:nvSpPr>
            <p:spPr>
              <a:xfrm>
                <a:off x="1502129" y="2052639"/>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54" name="Freeform 153">
                <a:extLst>
                  <a:ext uri="{FF2B5EF4-FFF2-40B4-BE49-F238E27FC236}">
                    <a16:creationId xmlns:a16="http://schemas.microsoft.com/office/drawing/2014/main" id="{A0473382-3F99-79AA-F6CF-1F2A35C64F7C}"/>
                  </a:ext>
                </a:extLst>
              </p:cNvPr>
              <p:cNvSpPr/>
              <p:nvPr/>
            </p:nvSpPr>
            <p:spPr>
              <a:xfrm>
                <a:off x="551738" y="3188671"/>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46" name="Group 145">
              <a:extLst>
                <a:ext uri="{FF2B5EF4-FFF2-40B4-BE49-F238E27FC236}">
                  <a16:creationId xmlns:a16="http://schemas.microsoft.com/office/drawing/2014/main" id="{F7DCC72E-8AE6-E5EF-8141-47B7B6EEEC10}"/>
                </a:ext>
              </a:extLst>
            </p:cNvPr>
            <p:cNvGrpSpPr/>
            <p:nvPr userDrawn="1"/>
          </p:nvGrpSpPr>
          <p:grpSpPr>
            <a:xfrm>
              <a:off x="1465517" y="3722331"/>
              <a:ext cx="2023834" cy="2338604"/>
              <a:chOff x="1465517" y="3722331"/>
              <a:chExt cx="2023834" cy="2338604"/>
            </a:xfrm>
          </p:grpSpPr>
          <p:sp>
            <p:nvSpPr>
              <p:cNvPr id="147" name="Freeform 146">
                <a:extLst>
                  <a:ext uri="{FF2B5EF4-FFF2-40B4-BE49-F238E27FC236}">
                    <a16:creationId xmlns:a16="http://schemas.microsoft.com/office/drawing/2014/main" id="{0A8D4EFB-5C0C-2CD4-31E5-FA22865E837A}"/>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8" name="Freeform 147">
                <a:extLst>
                  <a:ext uri="{FF2B5EF4-FFF2-40B4-BE49-F238E27FC236}">
                    <a16:creationId xmlns:a16="http://schemas.microsoft.com/office/drawing/2014/main" id="{752BA792-0F2B-9356-2649-BBAF753A2041}"/>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9" name="Freeform 148">
                <a:extLst>
                  <a:ext uri="{FF2B5EF4-FFF2-40B4-BE49-F238E27FC236}">
                    <a16:creationId xmlns:a16="http://schemas.microsoft.com/office/drawing/2014/main" id="{9A9F9BD9-0204-A635-D450-2958673BAE46}"/>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50" name="Freeform 149">
                <a:extLst>
                  <a:ext uri="{FF2B5EF4-FFF2-40B4-BE49-F238E27FC236}">
                    <a16:creationId xmlns:a16="http://schemas.microsoft.com/office/drawing/2014/main" id="{AD06D6C1-EE20-4727-9B63-C915388F0773}"/>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grpSp>
        <p:nvGrpSpPr>
          <p:cNvPr id="155" name="Group 154">
            <a:extLst>
              <a:ext uri="{FF2B5EF4-FFF2-40B4-BE49-F238E27FC236}">
                <a16:creationId xmlns:a16="http://schemas.microsoft.com/office/drawing/2014/main" id="{88CBCD4E-47CE-BBA6-47E8-2CCA3710254A}"/>
              </a:ext>
            </a:extLst>
          </p:cNvPr>
          <p:cNvGrpSpPr/>
          <p:nvPr userDrawn="1"/>
        </p:nvGrpSpPr>
        <p:grpSpPr>
          <a:xfrm>
            <a:off x="8628188" y="2671684"/>
            <a:ext cx="3035751" cy="4085166"/>
            <a:chOff x="453600" y="1975769"/>
            <a:chExt cx="3035751" cy="4085166"/>
          </a:xfrm>
        </p:grpSpPr>
        <p:grpSp>
          <p:nvGrpSpPr>
            <p:cNvPr id="156" name="Group 155">
              <a:extLst>
                <a:ext uri="{FF2B5EF4-FFF2-40B4-BE49-F238E27FC236}">
                  <a16:creationId xmlns:a16="http://schemas.microsoft.com/office/drawing/2014/main" id="{D0E4194A-59F5-5FDC-FA19-8C1136767B5C}"/>
                </a:ext>
              </a:extLst>
            </p:cNvPr>
            <p:cNvGrpSpPr/>
            <p:nvPr userDrawn="1"/>
          </p:nvGrpSpPr>
          <p:grpSpPr>
            <a:xfrm>
              <a:off x="453600" y="1975769"/>
              <a:ext cx="2023834" cy="2338604"/>
              <a:chOff x="453600" y="1975769"/>
              <a:chExt cx="2023834" cy="2338604"/>
            </a:xfrm>
          </p:grpSpPr>
          <p:sp>
            <p:nvSpPr>
              <p:cNvPr id="162" name="Freeform 161">
                <a:extLst>
                  <a:ext uri="{FF2B5EF4-FFF2-40B4-BE49-F238E27FC236}">
                    <a16:creationId xmlns:a16="http://schemas.microsoft.com/office/drawing/2014/main" id="{E07C0CAF-65F0-54FC-73E8-960CD0047E79}"/>
                  </a:ext>
                </a:extLst>
              </p:cNvPr>
              <p:cNvSpPr/>
              <p:nvPr/>
            </p:nvSpPr>
            <p:spPr>
              <a:xfrm>
                <a:off x="453600" y="1975769"/>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63" name="Freeform 162">
                <a:extLst>
                  <a:ext uri="{FF2B5EF4-FFF2-40B4-BE49-F238E27FC236}">
                    <a16:creationId xmlns:a16="http://schemas.microsoft.com/office/drawing/2014/main" id="{B1D80526-0660-58B2-851D-5468299BF725}"/>
                  </a:ext>
                </a:extLst>
              </p:cNvPr>
              <p:cNvSpPr/>
              <p:nvPr/>
            </p:nvSpPr>
            <p:spPr>
              <a:xfrm>
                <a:off x="491275" y="2052639"/>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64" name="Freeform 163">
                <a:extLst>
                  <a:ext uri="{FF2B5EF4-FFF2-40B4-BE49-F238E27FC236}">
                    <a16:creationId xmlns:a16="http://schemas.microsoft.com/office/drawing/2014/main" id="{07426E50-C765-896C-8F7D-A71ABDEE1434}"/>
                  </a:ext>
                </a:extLst>
              </p:cNvPr>
              <p:cNvSpPr/>
              <p:nvPr/>
            </p:nvSpPr>
            <p:spPr>
              <a:xfrm>
                <a:off x="1502129" y="2052639"/>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65" name="Freeform 164">
                <a:extLst>
                  <a:ext uri="{FF2B5EF4-FFF2-40B4-BE49-F238E27FC236}">
                    <a16:creationId xmlns:a16="http://schemas.microsoft.com/office/drawing/2014/main" id="{6BB0DC56-43E1-4478-F4C1-AF74D3AC0525}"/>
                  </a:ext>
                </a:extLst>
              </p:cNvPr>
              <p:cNvSpPr/>
              <p:nvPr/>
            </p:nvSpPr>
            <p:spPr>
              <a:xfrm>
                <a:off x="551738" y="3188671"/>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57" name="Group 156">
              <a:extLst>
                <a:ext uri="{FF2B5EF4-FFF2-40B4-BE49-F238E27FC236}">
                  <a16:creationId xmlns:a16="http://schemas.microsoft.com/office/drawing/2014/main" id="{1B54305E-6A7D-0F35-0707-DF65336D3E57}"/>
                </a:ext>
              </a:extLst>
            </p:cNvPr>
            <p:cNvGrpSpPr/>
            <p:nvPr userDrawn="1"/>
          </p:nvGrpSpPr>
          <p:grpSpPr>
            <a:xfrm>
              <a:off x="1465517" y="3722331"/>
              <a:ext cx="2023834" cy="2338604"/>
              <a:chOff x="1465517" y="3722331"/>
              <a:chExt cx="2023834" cy="2338604"/>
            </a:xfrm>
          </p:grpSpPr>
          <p:sp>
            <p:nvSpPr>
              <p:cNvPr id="158" name="Freeform 157">
                <a:extLst>
                  <a:ext uri="{FF2B5EF4-FFF2-40B4-BE49-F238E27FC236}">
                    <a16:creationId xmlns:a16="http://schemas.microsoft.com/office/drawing/2014/main" id="{5F9BB29D-1AD8-F8E0-4CF9-6CB67B2DB199}"/>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59" name="Freeform 158">
                <a:extLst>
                  <a:ext uri="{FF2B5EF4-FFF2-40B4-BE49-F238E27FC236}">
                    <a16:creationId xmlns:a16="http://schemas.microsoft.com/office/drawing/2014/main" id="{30A42E1C-2403-C9A3-C0F9-CBF396537135}"/>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60" name="Freeform 159">
                <a:extLst>
                  <a:ext uri="{FF2B5EF4-FFF2-40B4-BE49-F238E27FC236}">
                    <a16:creationId xmlns:a16="http://schemas.microsoft.com/office/drawing/2014/main" id="{2605ECD5-84F8-80A4-C169-7BEF425BE07B}"/>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61" name="Freeform 160">
                <a:extLst>
                  <a:ext uri="{FF2B5EF4-FFF2-40B4-BE49-F238E27FC236}">
                    <a16:creationId xmlns:a16="http://schemas.microsoft.com/office/drawing/2014/main" id="{527BC8BA-68BB-F853-7351-5E630CCC0D71}"/>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grpSp>
        <p:nvGrpSpPr>
          <p:cNvPr id="225" name="Group 224">
            <a:extLst>
              <a:ext uri="{FF2B5EF4-FFF2-40B4-BE49-F238E27FC236}">
                <a16:creationId xmlns:a16="http://schemas.microsoft.com/office/drawing/2014/main" id="{817F9607-5C3A-DEA2-FDD9-6BBC957E5B10}"/>
              </a:ext>
            </a:extLst>
          </p:cNvPr>
          <p:cNvGrpSpPr/>
          <p:nvPr userDrawn="1"/>
        </p:nvGrpSpPr>
        <p:grpSpPr>
          <a:xfrm>
            <a:off x="1539978" y="930579"/>
            <a:ext cx="2023834" cy="2338604"/>
            <a:chOff x="1465517" y="3722331"/>
            <a:chExt cx="2023834" cy="2338604"/>
          </a:xfrm>
        </p:grpSpPr>
        <p:sp>
          <p:nvSpPr>
            <p:cNvPr id="226" name="Freeform 225">
              <a:extLst>
                <a:ext uri="{FF2B5EF4-FFF2-40B4-BE49-F238E27FC236}">
                  <a16:creationId xmlns:a16="http://schemas.microsoft.com/office/drawing/2014/main" id="{F8E95551-809E-1FE5-9B0C-CE4C53E0929F}"/>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27" name="Freeform 226">
              <a:extLst>
                <a:ext uri="{FF2B5EF4-FFF2-40B4-BE49-F238E27FC236}">
                  <a16:creationId xmlns:a16="http://schemas.microsoft.com/office/drawing/2014/main" id="{E36C128A-C37C-0FB0-DF82-031B06083F63}"/>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28" name="Freeform 227">
              <a:extLst>
                <a:ext uri="{FF2B5EF4-FFF2-40B4-BE49-F238E27FC236}">
                  <a16:creationId xmlns:a16="http://schemas.microsoft.com/office/drawing/2014/main" id="{175CB0EA-AC73-AC12-D774-496CA04A2DD9}"/>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29" name="Freeform 228">
              <a:extLst>
                <a:ext uri="{FF2B5EF4-FFF2-40B4-BE49-F238E27FC236}">
                  <a16:creationId xmlns:a16="http://schemas.microsoft.com/office/drawing/2014/main" id="{6AA66990-268A-55F7-8A77-A7C079A374D6}"/>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215" name="Group 214">
            <a:extLst>
              <a:ext uri="{FF2B5EF4-FFF2-40B4-BE49-F238E27FC236}">
                <a16:creationId xmlns:a16="http://schemas.microsoft.com/office/drawing/2014/main" id="{E43DFCB5-2042-3553-82B2-EE1ACA996DDA}"/>
              </a:ext>
            </a:extLst>
          </p:cNvPr>
          <p:cNvGrpSpPr/>
          <p:nvPr userDrawn="1"/>
        </p:nvGrpSpPr>
        <p:grpSpPr>
          <a:xfrm>
            <a:off x="3562986" y="930579"/>
            <a:ext cx="2023834" cy="2338604"/>
            <a:chOff x="1465517" y="3722331"/>
            <a:chExt cx="2023834" cy="2338604"/>
          </a:xfrm>
        </p:grpSpPr>
        <p:sp>
          <p:nvSpPr>
            <p:cNvPr id="216" name="Freeform 215">
              <a:extLst>
                <a:ext uri="{FF2B5EF4-FFF2-40B4-BE49-F238E27FC236}">
                  <a16:creationId xmlns:a16="http://schemas.microsoft.com/office/drawing/2014/main" id="{F73A6EFC-D6D2-3481-2CE0-5E7AA9DF6B82}"/>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17" name="Freeform 216">
              <a:extLst>
                <a:ext uri="{FF2B5EF4-FFF2-40B4-BE49-F238E27FC236}">
                  <a16:creationId xmlns:a16="http://schemas.microsoft.com/office/drawing/2014/main" id="{E770F655-9EF9-8868-48F0-CB51E2600400}"/>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18" name="Freeform 217">
              <a:extLst>
                <a:ext uri="{FF2B5EF4-FFF2-40B4-BE49-F238E27FC236}">
                  <a16:creationId xmlns:a16="http://schemas.microsoft.com/office/drawing/2014/main" id="{093383E9-5FDC-4A68-E5CA-4CEE5C40C621}"/>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19" name="Freeform 218">
              <a:extLst>
                <a:ext uri="{FF2B5EF4-FFF2-40B4-BE49-F238E27FC236}">
                  <a16:creationId xmlns:a16="http://schemas.microsoft.com/office/drawing/2014/main" id="{16FE8FBF-225C-FE3C-F16B-057398D94FDA}"/>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205" name="Group 204">
            <a:extLst>
              <a:ext uri="{FF2B5EF4-FFF2-40B4-BE49-F238E27FC236}">
                <a16:creationId xmlns:a16="http://schemas.microsoft.com/office/drawing/2014/main" id="{8682743D-D225-A1DC-E342-C6A42FC3121A}"/>
              </a:ext>
            </a:extLst>
          </p:cNvPr>
          <p:cNvGrpSpPr/>
          <p:nvPr userDrawn="1"/>
        </p:nvGrpSpPr>
        <p:grpSpPr>
          <a:xfrm>
            <a:off x="5585995" y="930579"/>
            <a:ext cx="2023834" cy="2338604"/>
            <a:chOff x="1465517" y="3722331"/>
            <a:chExt cx="2023834" cy="2338604"/>
          </a:xfrm>
        </p:grpSpPr>
        <p:sp>
          <p:nvSpPr>
            <p:cNvPr id="206" name="Freeform 205">
              <a:extLst>
                <a:ext uri="{FF2B5EF4-FFF2-40B4-BE49-F238E27FC236}">
                  <a16:creationId xmlns:a16="http://schemas.microsoft.com/office/drawing/2014/main" id="{448024C6-38F9-F454-DAB0-E9B6BB48D614}"/>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07" name="Freeform 206">
              <a:extLst>
                <a:ext uri="{FF2B5EF4-FFF2-40B4-BE49-F238E27FC236}">
                  <a16:creationId xmlns:a16="http://schemas.microsoft.com/office/drawing/2014/main" id="{606DD687-E28D-85C3-FF7F-B3786D7412D5}"/>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08" name="Freeform 207">
              <a:extLst>
                <a:ext uri="{FF2B5EF4-FFF2-40B4-BE49-F238E27FC236}">
                  <a16:creationId xmlns:a16="http://schemas.microsoft.com/office/drawing/2014/main" id="{F4EABBFD-BB9D-12D3-C774-A8C3D5E1DA39}"/>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09" name="Freeform 208">
              <a:extLst>
                <a:ext uri="{FF2B5EF4-FFF2-40B4-BE49-F238E27FC236}">
                  <a16:creationId xmlns:a16="http://schemas.microsoft.com/office/drawing/2014/main" id="{3AF348A5-7131-53ED-049E-A617F8F2B40A}"/>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95" name="Group 194">
            <a:extLst>
              <a:ext uri="{FF2B5EF4-FFF2-40B4-BE49-F238E27FC236}">
                <a16:creationId xmlns:a16="http://schemas.microsoft.com/office/drawing/2014/main" id="{F670C43D-E8F7-E8FE-813F-51B7D16392DF}"/>
              </a:ext>
            </a:extLst>
          </p:cNvPr>
          <p:cNvGrpSpPr/>
          <p:nvPr userDrawn="1"/>
        </p:nvGrpSpPr>
        <p:grpSpPr>
          <a:xfrm>
            <a:off x="7609003" y="930579"/>
            <a:ext cx="2023834" cy="2338604"/>
            <a:chOff x="1465517" y="3722331"/>
            <a:chExt cx="2023834" cy="2338604"/>
          </a:xfrm>
        </p:grpSpPr>
        <p:sp>
          <p:nvSpPr>
            <p:cNvPr id="196" name="Freeform 195">
              <a:extLst>
                <a:ext uri="{FF2B5EF4-FFF2-40B4-BE49-F238E27FC236}">
                  <a16:creationId xmlns:a16="http://schemas.microsoft.com/office/drawing/2014/main" id="{893DBB24-8331-CEC1-649C-30292192B656}"/>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97" name="Freeform 196">
              <a:extLst>
                <a:ext uri="{FF2B5EF4-FFF2-40B4-BE49-F238E27FC236}">
                  <a16:creationId xmlns:a16="http://schemas.microsoft.com/office/drawing/2014/main" id="{BF250A7C-734F-A8A1-6FB2-C90D3DB929E2}"/>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98" name="Freeform 197">
              <a:extLst>
                <a:ext uri="{FF2B5EF4-FFF2-40B4-BE49-F238E27FC236}">
                  <a16:creationId xmlns:a16="http://schemas.microsoft.com/office/drawing/2014/main" id="{91259801-EBE3-BC3D-79FF-71BC66408B34}"/>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99" name="Freeform 198">
              <a:extLst>
                <a:ext uri="{FF2B5EF4-FFF2-40B4-BE49-F238E27FC236}">
                  <a16:creationId xmlns:a16="http://schemas.microsoft.com/office/drawing/2014/main" id="{45417FA5-327C-B62E-24A8-877679942208}"/>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85" name="Group 184">
            <a:extLst>
              <a:ext uri="{FF2B5EF4-FFF2-40B4-BE49-F238E27FC236}">
                <a16:creationId xmlns:a16="http://schemas.microsoft.com/office/drawing/2014/main" id="{5F3A0793-D96F-E33A-C690-F2841DDD9C36}"/>
              </a:ext>
            </a:extLst>
          </p:cNvPr>
          <p:cNvGrpSpPr/>
          <p:nvPr userDrawn="1"/>
        </p:nvGrpSpPr>
        <p:grpSpPr>
          <a:xfrm>
            <a:off x="9640105" y="930579"/>
            <a:ext cx="2023834" cy="2338604"/>
            <a:chOff x="1465517" y="3722331"/>
            <a:chExt cx="2023834" cy="2338604"/>
          </a:xfrm>
        </p:grpSpPr>
        <p:sp>
          <p:nvSpPr>
            <p:cNvPr id="186" name="Freeform 185">
              <a:extLst>
                <a:ext uri="{FF2B5EF4-FFF2-40B4-BE49-F238E27FC236}">
                  <a16:creationId xmlns:a16="http://schemas.microsoft.com/office/drawing/2014/main" id="{3CC5364A-244F-823F-7772-F2FDE9557C43}"/>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87" name="Freeform 186">
              <a:extLst>
                <a:ext uri="{FF2B5EF4-FFF2-40B4-BE49-F238E27FC236}">
                  <a16:creationId xmlns:a16="http://schemas.microsoft.com/office/drawing/2014/main" id="{662A5A56-A3D6-1BF9-1104-02945D247F59}"/>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88" name="Freeform 187">
              <a:extLst>
                <a:ext uri="{FF2B5EF4-FFF2-40B4-BE49-F238E27FC236}">
                  <a16:creationId xmlns:a16="http://schemas.microsoft.com/office/drawing/2014/main" id="{150DE836-BD64-2375-C157-8FA25CDDE1A0}"/>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89" name="Freeform 188">
              <a:extLst>
                <a:ext uri="{FF2B5EF4-FFF2-40B4-BE49-F238E27FC236}">
                  <a16:creationId xmlns:a16="http://schemas.microsoft.com/office/drawing/2014/main" id="{D00ECB00-867B-295B-D4FD-A953212237C9}"/>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1157160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BB843-5BD4-01A4-240B-747CA3F1B7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1FB8368-0A31-3F90-6E6D-99C283A3E2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26A039-550B-326B-818E-6F994E8FDDD0}"/>
              </a:ext>
            </a:extLst>
          </p:cNvPr>
          <p:cNvSpPr>
            <a:spLocks noGrp="1"/>
          </p:cNvSpPr>
          <p:nvPr>
            <p:ph type="dt" sz="half" idx="10"/>
          </p:nvPr>
        </p:nvSpPr>
        <p:spPr/>
        <p:txBody>
          <a:bodyPr/>
          <a:lstStyle/>
          <a:p>
            <a:fld id="{735C9129-5AE5-4EAE-B037-539598426843}" type="datetimeFigureOut">
              <a:rPr lang="en-GB" smtClean="0"/>
              <a:t>14/03/2025</a:t>
            </a:fld>
            <a:endParaRPr lang="en-GB"/>
          </a:p>
        </p:txBody>
      </p:sp>
      <p:sp>
        <p:nvSpPr>
          <p:cNvPr id="5" name="Footer Placeholder 4">
            <a:extLst>
              <a:ext uri="{FF2B5EF4-FFF2-40B4-BE49-F238E27FC236}">
                <a16:creationId xmlns:a16="http://schemas.microsoft.com/office/drawing/2014/main" id="{E13E30BD-873E-D26E-5B6B-472DF14FAC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7B20FF-9D55-2028-DA26-DF093677DB95}"/>
              </a:ext>
            </a:extLst>
          </p:cNvPr>
          <p:cNvSpPr>
            <a:spLocks noGrp="1"/>
          </p:cNvSpPr>
          <p:nvPr>
            <p:ph type="sldNum" sz="quarter" idx="12"/>
          </p:nvPr>
        </p:nvSpPr>
        <p:spPr/>
        <p:txBody>
          <a:bodyPr/>
          <a:lstStyle/>
          <a:p>
            <a:fld id="{863CBF53-507B-4C1D-984A-BDB501D123FF}" type="slidenum">
              <a:rPr lang="en-GB" smtClean="0"/>
              <a:t>‹#›</a:t>
            </a:fld>
            <a:endParaRPr lang="en-GB"/>
          </a:p>
        </p:txBody>
      </p:sp>
    </p:spTree>
    <p:extLst>
      <p:ext uri="{BB962C8B-B14F-4D97-AF65-F5344CB8AC3E}">
        <p14:creationId xmlns:p14="http://schemas.microsoft.com/office/powerpoint/2010/main" val="517449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5115E-E7D3-2568-9EB9-D1F8E2C79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790676-481B-D17A-243D-A35E27B231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781E207-48EF-E1A5-BB60-A03A70C7D6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40A3136-21F8-CCC6-038B-450B3995A07B}"/>
              </a:ext>
            </a:extLst>
          </p:cNvPr>
          <p:cNvSpPr>
            <a:spLocks noGrp="1"/>
          </p:cNvSpPr>
          <p:nvPr>
            <p:ph type="dt" sz="half" idx="10"/>
          </p:nvPr>
        </p:nvSpPr>
        <p:spPr/>
        <p:txBody>
          <a:bodyPr/>
          <a:lstStyle/>
          <a:p>
            <a:fld id="{735C9129-5AE5-4EAE-B037-539598426843}" type="datetimeFigureOut">
              <a:rPr lang="en-GB" smtClean="0"/>
              <a:t>14/03/2025</a:t>
            </a:fld>
            <a:endParaRPr lang="en-GB"/>
          </a:p>
        </p:txBody>
      </p:sp>
      <p:sp>
        <p:nvSpPr>
          <p:cNvPr id="6" name="Footer Placeholder 5">
            <a:extLst>
              <a:ext uri="{FF2B5EF4-FFF2-40B4-BE49-F238E27FC236}">
                <a16:creationId xmlns:a16="http://schemas.microsoft.com/office/drawing/2014/main" id="{AE584384-2A20-4E7F-7B22-96DB948EB6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528378-0A81-2517-AE6B-B280AB9DCF2E}"/>
              </a:ext>
            </a:extLst>
          </p:cNvPr>
          <p:cNvSpPr>
            <a:spLocks noGrp="1"/>
          </p:cNvSpPr>
          <p:nvPr>
            <p:ph type="sldNum" sz="quarter" idx="12"/>
          </p:nvPr>
        </p:nvSpPr>
        <p:spPr/>
        <p:txBody>
          <a:bodyPr/>
          <a:lstStyle/>
          <a:p>
            <a:fld id="{863CBF53-507B-4C1D-984A-BDB501D123FF}" type="slidenum">
              <a:rPr lang="en-GB" smtClean="0"/>
              <a:t>‹#›</a:t>
            </a:fld>
            <a:endParaRPr lang="en-GB"/>
          </a:p>
        </p:txBody>
      </p:sp>
    </p:spTree>
    <p:extLst>
      <p:ext uri="{BB962C8B-B14F-4D97-AF65-F5344CB8AC3E}">
        <p14:creationId xmlns:p14="http://schemas.microsoft.com/office/powerpoint/2010/main" val="3596266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43DA5-AB88-4B33-A440-C374C131986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7B6581-B060-7DD4-05AE-69BD89A25B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70AEEB-5133-72C5-DE1C-7F2FC4F9B2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F4F41A5-AD4D-AC9C-A43C-2E6FBA7D44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8D4649-E1A3-73C8-4158-3104990280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007FC46-1382-D17C-BCF1-91D887F47CAD}"/>
              </a:ext>
            </a:extLst>
          </p:cNvPr>
          <p:cNvSpPr>
            <a:spLocks noGrp="1"/>
          </p:cNvSpPr>
          <p:nvPr>
            <p:ph type="dt" sz="half" idx="10"/>
          </p:nvPr>
        </p:nvSpPr>
        <p:spPr/>
        <p:txBody>
          <a:bodyPr/>
          <a:lstStyle/>
          <a:p>
            <a:fld id="{735C9129-5AE5-4EAE-B037-539598426843}" type="datetimeFigureOut">
              <a:rPr lang="en-GB" smtClean="0"/>
              <a:t>14/03/2025</a:t>
            </a:fld>
            <a:endParaRPr lang="en-GB"/>
          </a:p>
        </p:txBody>
      </p:sp>
      <p:sp>
        <p:nvSpPr>
          <p:cNvPr id="8" name="Footer Placeholder 7">
            <a:extLst>
              <a:ext uri="{FF2B5EF4-FFF2-40B4-BE49-F238E27FC236}">
                <a16:creationId xmlns:a16="http://schemas.microsoft.com/office/drawing/2014/main" id="{898CBBFE-0A56-E40C-4356-363730C865A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310961C-E594-1647-2DA2-9B2CCBDF864E}"/>
              </a:ext>
            </a:extLst>
          </p:cNvPr>
          <p:cNvSpPr>
            <a:spLocks noGrp="1"/>
          </p:cNvSpPr>
          <p:nvPr>
            <p:ph type="sldNum" sz="quarter" idx="12"/>
          </p:nvPr>
        </p:nvSpPr>
        <p:spPr/>
        <p:txBody>
          <a:bodyPr/>
          <a:lstStyle/>
          <a:p>
            <a:fld id="{863CBF53-507B-4C1D-984A-BDB501D123FF}" type="slidenum">
              <a:rPr lang="en-GB" smtClean="0"/>
              <a:t>‹#›</a:t>
            </a:fld>
            <a:endParaRPr lang="en-GB"/>
          </a:p>
        </p:txBody>
      </p:sp>
    </p:spTree>
    <p:extLst>
      <p:ext uri="{BB962C8B-B14F-4D97-AF65-F5344CB8AC3E}">
        <p14:creationId xmlns:p14="http://schemas.microsoft.com/office/powerpoint/2010/main" val="4027577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3F95-ED8B-B8B2-8F2C-F9806F353BA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509D086-92B4-C921-EDEB-B0DFBB8C6D09}"/>
              </a:ext>
            </a:extLst>
          </p:cNvPr>
          <p:cNvSpPr>
            <a:spLocks noGrp="1"/>
          </p:cNvSpPr>
          <p:nvPr>
            <p:ph type="dt" sz="half" idx="10"/>
          </p:nvPr>
        </p:nvSpPr>
        <p:spPr/>
        <p:txBody>
          <a:bodyPr/>
          <a:lstStyle/>
          <a:p>
            <a:fld id="{735C9129-5AE5-4EAE-B037-539598426843}" type="datetimeFigureOut">
              <a:rPr lang="en-GB" smtClean="0"/>
              <a:t>14/03/2025</a:t>
            </a:fld>
            <a:endParaRPr lang="en-GB"/>
          </a:p>
        </p:txBody>
      </p:sp>
      <p:sp>
        <p:nvSpPr>
          <p:cNvPr id="4" name="Footer Placeholder 3">
            <a:extLst>
              <a:ext uri="{FF2B5EF4-FFF2-40B4-BE49-F238E27FC236}">
                <a16:creationId xmlns:a16="http://schemas.microsoft.com/office/drawing/2014/main" id="{1DBE8EA0-1C94-7BD7-6549-F9D678BB026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8213D33-84F6-1A0D-75C9-252D55261197}"/>
              </a:ext>
            </a:extLst>
          </p:cNvPr>
          <p:cNvSpPr>
            <a:spLocks noGrp="1"/>
          </p:cNvSpPr>
          <p:nvPr>
            <p:ph type="sldNum" sz="quarter" idx="12"/>
          </p:nvPr>
        </p:nvSpPr>
        <p:spPr/>
        <p:txBody>
          <a:bodyPr/>
          <a:lstStyle/>
          <a:p>
            <a:fld id="{863CBF53-507B-4C1D-984A-BDB501D123FF}" type="slidenum">
              <a:rPr lang="en-GB" smtClean="0"/>
              <a:t>‹#›</a:t>
            </a:fld>
            <a:endParaRPr lang="en-GB"/>
          </a:p>
        </p:txBody>
      </p:sp>
    </p:spTree>
    <p:extLst>
      <p:ext uri="{BB962C8B-B14F-4D97-AF65-F5344CB8AC3E}">
        <p14:creationId xmlns:p14="http://schemas.microsoft.com/office/powerpoint/2010/main" val="1681926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CCFDC8-4F76-7833-B0F2-2AE32787ADD1}"/>
              </a:ext>
            </a:extLst>
          </p:cNvPr>
          <p:cNvSpPr>
            <a:spLocks noGrp="1"/>
          </p:cNvSpPr>
          <p:nvPr>
            <p:ph type="dt" sz="half" idx="10"/>
          </p:nvPr>
        </p:nvSpPr>
        <p:spPr/>
        <p:txBody>
          <a:bodyPr/>
          <a:lstStyle/>
          <a:p>
            <a:fld id="{735C9129-5AE5-4EAE-B037-539598426843}" type="datetimeFigureOut">
              <a:rPr lang="en-GB" smtClean="0"/>
              <a:t>14/03/2025</a:t>
            </a:fld>
            <a:endParaRPr lang="en-GB"/>
          </a:p>
        </p:txBody>
      </p:sp>
      <p:sp>
        <p:nvSpPr>
          <p:cNvPr id="3" name="Footer Placeholder 2">
            <a:extLst>
              <a:ext uri="{FF2B5EF4-FFF2-40B4-BE49-F238E27FC236}">
                <a16:creationId xmlns:a16="http://schemas.microsoft.com/office/drawing/2014/main" id="{1EBAA416-E4D3-5283-3EFD-1D10163FB7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7B850E2-4E30-5F4B-9E0D-A7AAC029B4B2}"/>
              </a:ext>
            </a:extLst>
          </p:cNvPr>
          <p:cNvSpPr>
            <a:spLocks noGrp="1"/>
          </p:cNvSpPr>
          <p:nvPr>
            <p:ph type="sldNum" sz="quarter" idx="12"/>
          </p:nvPr>
        </p:nvSpPr>
        <p:spPr/>
        <p:txBody>
          <a:bodyPr/>
          <a:lstStyle/>
          <a:p>
            <a:fld id="{863CBF53-507B-4C1D-984A-BDB501D123FF}" type="slidenum">
              <a:rPr lang="en-GB" smtClean="0"/>
              <a:t>‹#›</a:t>
            </a:fld>
            <a:endParaRPr lang="en-GB"/>
          </a:p>
        </p:txBody>
      </p:sp>
    </p:spTree>
    <p:extLst>
      <p:ext uri="{BB962C8B-B14F-4D97-AF65-F5344CB8AC3E}">
        <p14:creationId xmlns:p14="http://schemas.microsoft.com/office/powerpoint/2010/main" val="364283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E2D04-EB1C-E75B-8872-EF7A25FC61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EAFDED3-D744-43BC-481D-9584600725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4A782A0-BFDC-719F-2F5F-E77CDC73A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7145EC-58F7-2A01-7935-C84736FE9568}"/>
              </a:ext>
            </a:extLst>
          </p:cNvPr>
          <p:cNvSpPr>
            <a:spLocks noGrp="1"/>
          </p:cNvSpPr>
          <p:nvPr>
            <p:ph type="dt" sz="half" idx="10"/>
          </p:nvPr>
        </p:nvSpPr>
        <p:spPr/>
        <p:txBody>
          <a:bodyPr/>
          <a:lstStyle/>
          <a:p>
            <a:fld id="{735C9129-5AE5-4EAE-B037-539598426843}" type="datetimeFigureOut">
              <a:rPr lang="en-GB" smtClean="0"/>
              <a:t>14/03/2025</a:t>
            </a:fld>
            <a:endParaRPr lang="en-GB"/>
          </a:p>
        </p:txBody>
      </p:sp>
      <p:sp>
        <p:nvSpPr>
          <p:cNvPr id="6" name="Footer Placeholder 5">
            <a:extLst>
              <a:ext uri="{FF2B5EF4-FFF2-40B4-BE49-F238E27FC236}">
                <a16:creationId xmlns:a16="http://schemas.microsoft.com/office/drawing/2014/main" id="{8D30A419-85E9-609B-C447-E4C2F14A1D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148173-41C2-FB41-F292-B846F83CA3D5}"/>
              </a:ext>
            </a:extLst>
          </p:cNvPr>
          <p:cNvSpPr>
            <a:spLocks noGrp="1"/>
          </p:cNvSpPr>
          <p:nvPr>
            <p:ph type="sldNum" sz="quarter" idx="12"/>
          </p:nvPr>
        </p:nvSpPr>
        <p:spPr/>
        <p:txBody>
          <a:bodyPr/>
          <a:lstStyle/>
          <a:p>
            <a:fld id="{863CBF53-507B-4C1D-984A-BDB501D123FF}" type="slidenum">
              <a:rPr lang="en-GB" smtClean="0"/>
              <a:t>‹#›</a:t>
            </a:fld>
            <a:endParaRPr lang="en-GB"/>
          </a:p>
        </p:txBody>
      </p:sp>
    </p:spTree>
    <p:extLst>
      <p:ext uri="{BB962C8B-B14F-4D97-AF65-F5344CB8AC3E}">
        <p14:creationId xmlns:p14="http://schemas.microsoft.com/office/powerpoint/2010/main" val="3732155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59B5-271D-966A-DC01-41B4B3C8C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D4FCE57-1602-E94D-6E78-DA53CB85F3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2667AB0-F401-AF4B-D047-46067C979A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E26A83-8FC6-E143-8DB1-781E24339B47}"/>
              </a:ext>
            </a:extLst>
          </p:cNvPr>
          <p:cNvSpPr>
            <a:spLocks noGrp="1"/>
          </p:cNvSpPr>
          <p:nvPr>
            <p:ph type="dt" sz="half" idx="10"/>
          </p:nvPr>
        </p:nvSpPr>
        <p:spPr/>
        <p:txBody>
          <a:bodyPr/>
          <a:lstStyle/>
          <a:p>
            <a:fld id="{735C9129-5AE5-4EAE-B037-539598426843}" type="datetimeFigureOut">
              <a:rPr lang="en-GB" smtClean="0"/>
              <a:t>14/03/2025</a:t>
            </a:fld>
            <a:endParaRPr lang="en-GB"/>
          </a:p>
        </p:txBody>
      </p:sp>
      <p:sp>
        <p:nvSpPr>
          <p:cNvPr id="6" name="Footer Placeholder 5">
            <a:extLst>
              <a:ext uri="{FF2B5EF4-FFF2-40B4-BE49-F238E27FC236}">
                <a16:creationId xmlns:a16="http://schemas.microsoft.com/office/drawing/2014/main" id="{E12A6E09-11A0-E980-3E30-6FF0FE1E25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0AFA89-3EF2-0143-5A61-FA2AAB294B40}"/>
              </a:ext>
            </a:extLst>
          </p:cNvPr>
          <p:cNvSpPr>
            <a:spLocks noGrp="1"/>
          </p:cNvSpPr>
          <p:nvPr>
            <p:ph type="sldNum" sz="quarter" idx="12"/>
          </p:nvPr>
        </p:nvSpPr>
        <p:spPr/>
        <p:txBody>
          <a:bodyPr/>
          <a:lstStyle/>
          <a:p>
            <a:fld id="{863CBF53-507B-4C1D-984A-BDB501D123FF}" type="slidenum">
              <a:rPr lang="en-GB" smtClean="0"/>
              <a:t>‹#›</a:t>
            </a:fld>
            <a:endParaRPr lang="en-GB"/>
          </a:p>
        </p:txBody>
      </p:sp>
    </p:spTree>
    <p:extLst>
      <p:ext uri="{BB962C8B-B14F-4D97-AF65-F5344CB8AC3E}">
        <p14:creationId xmlns:p14="http://schemas.microsoft.com/office/powerpoint/2010/main" val="3242528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5FAF04-98F1-CCF4-5909-0B842D76A3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268C1E-74EF-C077-D8CC-0FAE1D27A2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B696E5-06A8-5161-F83C-11835F85FA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C9129-5AE5-4EAE-B037-539598426843}" type="datetimeFigureOut">
              <a:rPr lang="en-GB" smtClean="0"/>
              <a:t>14/03/2025</a:t>
            </a:fld>
            <a:endParaRPr lang="en-GB"/>
          </a:p>
        </p:txBody>
      </p:sp>
      <p:sp>
        <p:nvSpPr>
          <p:cNvPr id="5" name="Footer Placeholder 4">
            <a:extLst>
              <a:ext uri="{FF2B5EF4-FFF2-40B4-BE49-F238E27FC236}">
                <a16:creationId xmlns:a16="http://schemas.microsoft.com/office/drawing/2014/main" id="{93F59641-407D-DC82-84F4-185ED75BBE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4F375F5-DBC5-51B8-24E1-61F65A7413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3CBF53-507B-4C1D-984A-BDB501D123FF}" type="slidenum">
              <a:rPr lang="en-GB" smtClean="0"/>
              <a:t>‹#›</a:t>
            </a:fld>
            <a:endParaRPr lang="en-GB"/>
          </a:p>
        </p:txBody>
      </p:sp>
    </p:spTree>
    <p:extLst>
      <p:ext uri="{BB962C8B-B14F-4D97-AF65-F5344CB8AC3E}">
        <p14:creationId xmlns:p14="http://schemas.microsoft.com/office/powerpoint/2010/main" val="788436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F20A4B-E24B-B929-F3B7-6F010CBEFD1D}"/>
              </a:ext>
            </a:extLst>
          </p:cNvPr>
          <p:cNvSpPr>
            <a:spLocks noGrp="1"/>
          </p:cNvSpPr>
          <p:nvPr>
            <p:ph type="title"/>
          </p:nvPr>
        </p:nvSpPr>
        <p:spPr>
          <a:xfrm>
            <a:off x="453600" y="365125"/>
            <a:ext cx="11368102" cy="1325563"/>
          </a:xfrm>
          <a:prstGeom prst="rect">
            <a:avLst/>
          </a:prstGeom>
        </p:spPr>
        <p:txBody>
          <a:bodyPr vert="horz" lIns="91440" tIns="45720" rIns="91440" bIns="45720" rtlCol="0" anchor="t">
            <a:normAutofit/>
          </a:bodyPr>
          <a:lstStyle/>
          <a:p>
            <a:r>
              <a:rPr lang="en-GB"/>
              <a:t>Click to edit Master title style</a:t>
            </a:r>
          </a:p>
        </p:txBody>
      </p:sp>
      <p:sp>
        <p:nvSpPr>
          <p:cNvPr id="3" name="Text Placeholder 2">
            <a:extLst>
              <a:ext uri="{FF2B5EF4-FFF2-40B4-BE49-F238E27FC236}">
                <a16:creationId xmlns:a16="http://schemas.microsoft.com/office/drawing/2014/main" id="{0865D54C-334A-4CAB-3906-A5AD3F98A2E9}"/>
              </a:ext>
            </a:extLst>
          </p:cNvPr>
          <p:cNvSpPr>
            <a:spLocks noGrp="1"/>
          </p:cNvSpPr>
          <p:nvPr>
            <p:ph type="body" idx="1"/>
          </p:nvPr>
        </p:nvSpPr>
        <p:spPr>
          <a:xfrm>
            <a:off x="453600" y="1825625"/>
            <a:ext cx="1136810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579C2A1-FC46-E6FC-F098-E930DF2C82DE}"/>
              </a:ext>
            </a:extLst>
          </p:cNvPr>
          <p:cNvSpPr>
            <a:spLocks noGrp="1"/>
          </p:cNvSpPr>
          <p:nvPr>
            <p:ph type="dt" sz="half" idx="2"/>
          </p:nvPr>
        </p:nvSpPr>
        <p:spPr>
          <a:xfrm>
            <a:off x="2984600" y="6356350"/>
            <a:ext cx="24760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E8FB2C52-EA41-6F47-9888-AA140085CA19}" type="datetimeFigureOut">
              <a:rPr lang="en-GB" smtClean="0"/>
              <a:pPr/>
              <a:t>14/03/2025</a:t>
            </a:fld>
            <a:endParaRPr lang="en-GB"/>
          </a:p>
        </p:txBody>
      </p:sp>
      <p:sp>
        <p:nvSpPr>
          <p:cNvPr id="5" name="Footer Placeholder 4">
            <a:extLst>
              <a:ext uri="{FF2B5EF4-FFF2-40B4-BE49-F238E27FC236}">
                <a16:creationId xmlns:a16="http://schemas.microsoft.com/office/drawing/2014/main" id="{375C6CBB-15F2-BB90-32A6-B5F2FD7643AE}"/>
              </a:ext>
            </a:extLst>
          </p:cNvPr>
          <p:cNvSpPr>
            <a:spLocks noGrp="1"/>
          </p:cNvSpPr>
          <p:nvPr>
            <p:ph type="ftr" sz="quarter" idx="3"/>
          </p:nvPr>
        </p:nvSpPr>
        <p:spPr>
          <a:xfrm>
            <a:off x="5824800" y="6356350"/>
            <a:ext cx="42264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B7C8291D-F1AF-809E-39B4-53F2B11FE038}"/>
              </a:ext>
            </a:extLst>
          </p:cNvPr>
          <p:cNvSpPr>
            <a:spLocks noGrp="1"/>
          </p:cNvSpPr>
          <p:nvPr>
            <p:ph type="sldNum" sz="quarter" idx="4"/>
          </p:nvPr>
        </p:nvSpPr>
        <p:spPr>
          <a:xfrm>
            <a:off x="10396799" y="6356350"/>
            <a:ext cx="1424903"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052134C-DD39-9A46-9E9D-A910E1364561}" type="slidenum">
              <a:rPr lang="en-GB" smtClean="0"/>
              <a:pPr/>
              <a:t>‹#›</a:t>
            </a:fld>
            <a:endParaRPr lang="en-GB"/>
          </a:p>
        </p:txBody>
      </p:sp>
    </p:spTree>
    <p:extLst>
      <p:ext uri="{BB962C8B-B14F-4D97-AF65-F5344CB8AC3E}">
        <p14:creationId xmlns:p14="http://schemas.microsoft.com/office/powerpoint/2010/main" val="2230262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hertsandwestessex.ics.nhs.uk/documents/research-innovation-and-evaluation-strategy/"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hertsandwestessex.ics.nhs.uk/our-work/research-innovation-and-evaluation/"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2.emf"/><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hweicbhv.researchandinnovation@nhs.net" TargetMode="External"/><Relationship Id="rId1" Type="http://schemas.openxmlformats.org/officeDocument/2006/relationships/slideLayout" Target="../slideLayouts/slideLayout2.xml"/><Relationship Id="rId4" Type="http://schemas.openxmlformats.org/officeDocument/2006/relationships/hyperlink" Target="https://www.hertsandwestessex.ics.nhs.uk/our-work/research-innovation-and-evalua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england.nhs.uk/long-read/maximising-the-benefits-of-research/#:~:text=The%20ICB%20duty%20builds%20on,of%20activities%20to%20enable%20research."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C294FA-6E92-D191-32B6-A5EE161E17EB}"/>
              </a:ext>
            </a:extLst>
          </p:cNvPr>
          <p:cNvSpPr>
            <a:spLocks noGrp="1"/>
          </p:cNvSpPr>
          <p:nvPr>
            <p:ph type="ctrTitle"/>
          </p:nvPr>
        </p:nvSpPr>
        <p:spPr>
          <a:xfrm>
            <a:off x="378373" y="2000250"/>
            <a:ext cx="7318567" cy="3477271"/>
          </a:xfrm>
        </p:spPr>
        <p:txBody>
          <a:bodyPr>
            <a:normAutofit fontScale="90000"/>
          </a:bodyPr>
          <a:lstStyle/>
          <a:p>
            <a:r>
              <a:rPr lang="en-GB" sz="2000" dirty="0">
                <a:latin typeface="Arial"/>
                <a:cs typeface="Arial"/>
              </a:rPr>
              <a:t>University of Hertfordshire ICS Partnership</a:t>
            </a:r>
            <a:br>
              <a:rPr lang="en-GB" dirty="0"/>
            </a:br>
            <a:br>
              <a:rPr lang="en-GB" dirty="0"/>
            </a:br>
            <a:br>
              <a:rPr lang="en-GB" dirty="0"/>
            </a:br>
            <a:r>
              <a:rPr lang="en-GB" sz="3200" b="1" dirty="0">
                <a:latin typeface="Arial"/>
                <a:cs typeface="Arial"/>
              </a:rPr>
              <a:t>Research and Innovation </a:t>
            </a:r>
            <a:br>
              <a:rPr lang="en-GB" sz="3200" b="1" dirty="0"/>
            </a:br>
            <a:r>
              <a:rPr lang="en-GB" sz="3200" b="1" dirty="0">
                <a:latin typeface="Arial"/>
                <a:cs typeface="Arial"/>
              </a:rPr>
              <a:t>Hub update</a:t>
            </a:r>
            <a:br>
              <a:rPr lang="en-GB" sz="3200" b="1" dirty="0"/>
            </a:br>
            <a:br>
              <a:rPr lang="en-GB" dirty="0"/>
            </a:br>
            <a:br>
              <a:rPr lang="en-GB" dirty="0"/>
            </a:br>
            <a:r>
              <a:rPr lang="en-GB" dirty="0">
                <a:latin typeface="Arial"/>
                <a:cs typeface="Arial"/>
              </a:rPr>
              <a:t>Phillip Smith, Fiona Smith</a:t>
            </a:r>
            <a:br>
              <a:rPr lang="en-GB" dirty="0"/>
            </a:br>
            <a:r>
              <a:rPr lang="en-GB" dirty="0">
                <a:latin typeface="Arial"/>
                <a:cs typeface="Arial"/>
              </a:rPr>
              <a:t>Head of Research and Innovation </a:t>
            </a:r>
            <a:br>
              <a:rPr lang="en-GB" dirty="0"/>
            </a:br>
            <a:r>
              <a:rPr lang="en-GB" dirty="0">
                <a:latin typeface="Arial"/>
                <a:cs typeface="Arial"/>
              </a:rPr>
              <a:t>Hertfordshire and West Essex ICB</a:t>
            </a:r>
            <a:r>
              <a:rPr lang="en-GB" sz="1800" dirty="0">
                <a:effectLst/>
                <a:latin typeface="Calibri"/>
                <a:ea typeface="Calibri"/>
                <a:cs typeface="Arial"/>
              </a:rPr>
              <a:t>)</a:t>
            </a:r>
            <a:endParaRPr lang="en-GB" sz="2200" dirty="0">
              <a:latin typeface="Calibri"/>
              <a:ea typeface="Calibri"/>
              <a:cs typeface="Arial"/>
            </a:endParaRPr>
          </a:p>
        </p:txBody>
      </p:sp>
      <p:pic>
        <p:nvPicPr>
          <p:cNvPr id="2" name="Picture 1" descr="UH_LOGO_BLACK_P_PRO.BLACK_CMYK_1115.ai">
            <a:extLst>
              <a:ext uri="{FF2B5EF4-FFF2-40B4-BE49-F238E27FC236}">
                <a16:creationId xmlns:a16="http://schemas.microsoft.com/office/drawing/2014/main" id="{73F63B26-33CD-24A1-AD2F-DC907A899163}"/>
              </a:ext>
            </a:extLst>
          </p:cNvPr>
          <p:cNvPicPr>
            <a:picLocks noChangeAspect="1"/>
          </p:cNvPicPr>
          <p:nvPr/>
        </p:nvPicPr>
        <p:blipFill>
          <a:blip r:embed="rId2" cstate="screen">
            <a:extLst>
              <a:ext uri="{28A0092B-C50C-407E-A947-70E740481C1C}">
                <a14:useLocalDpi xmlns:a14="http://schemas.microsoft.com/office/drawing/2010/main"/>
              </a:ext>
            </a:extLst>
          </a:blip>
          <a:srcRect l="3175" r="2"/>
          <a:stretch>
            <a:fillRect/>
          </a:stretch>
        </p:blipFill>
        <p:spPr bwMode="auto">
          <a:xfrm>
            <a:off x="4037656" y="279311"/>
            <a:ext cx="3950060" cy="87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a:extLst>
              <a:ext uri="{FF2B5EF4-FFF2-40B4-BE49-F238E27FC236}">
                <a16:creationId xmlns:a16="http://schemas.microsoft.com/office/drawing/2014/main" id="{2F6E134A-E67E-45A2-69B4-98886C6ED5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03"/>
          <a:stretch/>
        </p:blipFill>
        <p:spPr bwMode="auto">
          <a:xfrm>
            <a:off x="9753600" y="279311"/>
            <a:ext cx="2149273" cy="1193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a circle and text&#10;&#10;Description automatically generated">
            <a:extLst>
              <a:ext uri="{FF2B5EF4-FFF2-40B4-BE49-F238E27FC236}">
                <a16:creationId xmlns:a16="http://schemas.microsoft.com/office/drawing/2014/main" id="{4247AA1F-884F-2280-E46C-72B9D3568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7930" y="5361993"/>
            <a:ext cx="1527336" cy="1226970"/>
          </a:xfrm>
          <a:prstGeom prst="rect">
            <a:avLst/>
          </a:prstGeom>
        </p:spPr>
      </p:pic>
    </p:spTree>
    <p:extLst>
      <p:ext uri="{BB962C8B-B14F-4D97-AF65-F5344CB8AC3E}">
        <p14:creationId xmlns:p14="http://schemas.microsoft.com/office/powerpoint/2010/main" val="2383289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73D9-9B1E-D845-26AB-FFAAED39C437}"/>
              </a:ext>
            </a:extLst>
          </p:cNvPr>
          <p:cNvSpPr>
            <a:spLocks noGrp="1"/>
          </p:cNvSpPr>
          <p:nvPr>
            <p:ph type="title"/>
          </p:nvPr>
        </p:nvSpPr>
        <p:spPr>
          <a:xfrm>
            <a:off x="838200" y="365125"/>
            <a:ext cx="10526973" cy="1029862"/>
          </a:xfrm>
        </p:spPr>
        <p:txBody>
          <a:bodyPr>
            <a:normAutofit fontScale="90000"/>
          </a:bodyPr>
          <a:lstStyle/>
          <a:p>
            <a:r>
              <a:rPr lang="en-GB" dirty="0">
                <a:latin typeface="Arial"/>
                <a:cs typeface="Arial"/>
              </a:rPr>
              <a:t>Our two-year plan</a:t>
            </a:r>
            <a:br>
              <a:rPr lang="en-GB" dirty="0">
                <a:latin typeface="Arial"/>
              </a:rPr>
            </a:br>
            <a:endParaRPr lang="en-GB" b="1">
              <a:latin typeface="Arial"/>
              <a:cs typeface="Arial"/>
            </a:endParaRPr>
          </a:p>
        </p:txBody>
      </p:sp>
      <p:sp>
        <p:nvSpPr>
          <p:cNvPr id="9" name="TextBox 8">
            <a:extLst>
              <a:ext uri="{FF2B5EF4-FFF2-40B4-BE49-F238E27FC236}">
                <a16:creationId xmlns:a16="http://schemas.microsoft.com/office/drawing/2014/main" id="{AB7DF5BE-38E2-DB20-43F0-1D3A212C11B3}"/>
              </a:ext>
            </a:extLst>
          </p:cNvPr>
          <p:cNvSpPr txBox="1"/>
          <p:nvPr/>
        </p:nvSpPr>
        <p:spPr>
          <a:xfrm>
            <a:off x="467495" y="1224609"/>
            <a:ext cx="11239373" cy="5262979"/>
          </a:xfrm>
          <a:prstGeom prst="rect">
            <a:avLst/>
          </a:prstGeom>
          <a:noFill/>
        </p:spPr>
        <p:txBody>
          <a:bodyPr wrap="square" lIns="91440" tIns="45720" rIns="91440" bIns="45720" rtlCol="0" anchor="t">
            <a:spAutoFit/>
          </a:bodyPr>
          <a:lstStyle/>
          <a:p>
            <a:pPr marL="457200" lvl="0" indent="-457200">
              <a:buSzPts val="1000"/>
              <a:buAutoNum type="arabicParenR"/>
              <a:tabLst>
                <a:tab pos="457200" algn="l"/>
              </a:tabLst>
            </a:pPr>
            <a:r>
              <a:rPr lang="en-GB" sz="2400" dirty="0">
                <a:solidFill>
                  <a:srgbClr val="242424"/>
                </a:solidFill>
                <a:effectLst/>
                <a:latin typeface="Arial"/>
                <a:ea typeface="Times New Roman" panose="02020603050405020304" pitchFamily="18" charset="0"/>
                <a:cs typeface="Calibri"/>
              </a:rPr>
              <a:t>Establish H&amp;WE ICB Governance </a:t>
            </a:r>
            <a:endParaRPr lang="en-US"/>
          </a:p>
          <a:p>
            <a:pPr marL="457200" lvl="0" indent="-457200">
              <a:buSzPts val="1000"/>
              <a:buAutoNum type="arabicParenR"/>
              <a:tabLst>
                <a:tab pos="457200" algn="l"/>
              </a:tabLst>
            </a:pPr>
            <a:r>
              <a:rPr lang="en-GB" sz="2400" dirty="0">
                <a:solidFill>
                  <a:srgbClr val="242424"/>
                </a:solidFill>
                <a:latin typeface="Arial"/>
                <a:ea typeface="Times New Roman" panose="02020603050405020304" pitchFamily="18" charset="0"/>
                <a:cs typeface="Calibri"/>
              </a:rPr>
              <a:t>Create the H&amp;WE ICS Research and Innovation hub </a:t>
            </a:r>
          </a:p>
          <a:p>
            <a:pPr marL="457200" lvl="0" indent="-457200">
              <a:buSzPts val="1000"/>
              <a:buAutoNum type="arabicParenR"/>
              <a:tabLst>
                <a:tab pos="457200" algn="l"/>
              </a:tabLst>
            </a:pPr>
            <a:r>
              <a:rPr lang="en-GB" sz="2400" dirty="0">
                <a:solidFill>
                  <a:srgbClr val="242424"/>
                </a:solidFill>
                <a:latin typeface="Arial"/>
                <a:ea typeface="Times New Roman" panose="02020603050405020304" pitchFamily="18" charset="0"/>
                <a:cs typeface="Calibri"/>
              </a:rPr>
              <a:t>D</a:t>
            </a:r>
            <a:r>
              <a:rPr lang="en-GB" sz="2400" dirty="0">
                <a:solidFill>
                  <a:srgbClr val="242424"/>
                </a:solidFill>
                <a:effectLst/>
                <a:latin typeface="Arial"/>
                <a:ea typeface="Times New Roman" panose="02020603050405020304" pitchFamily="18" charset="0"/>
                <a:cs typeface="Calibri"/>
              </a:rPr>
              <a:t>evelop and implement a cohesive research and innovation strategy </a:t>
            </a:r>
          </a:p>
          <a:p>
            <a:pPr marL="457200" lvl="0" indent="-457200">
              <a:buSzPts val="1000"/>
              <a:buAutoNum type="arabicParenR"/>
              <a:tabLst>
                <a:tab pos="457200" algn="l"/>
              </a:tabLst>
            </a:pPr>
            <a:r>
              <a:rPr lang="en-GB" sz="2400" spc="10" dirty="0">
                <a:solidFill>
                  <a:srgbClr val="262626"/>
                </a:solidFill>
                <a:latin typeface="Arial"/>
                <a:ea typeface="Times New Roman" panose="02020603050405020304" pitchFamily="18" charset="0"/>
                <a:cs typeface="Calibri"/>
              </a:rPr>
              <a:t>A</a:t>
            </a:r>
            <a:r>
              <a:rPr lang="en-GB" sz="2400" spc="10" dirty="0">
                <a:solidFill>
                  <a:srgbClr val="262626"/>
                </a:solidFill>
                <a:effectLst/>
                <a:latin typeface="Arial"/>
                <a:ea typeface="Times New Roman" panose="02020603050405020304" pitchFamily="18" charset="0"/>
                <a:cs typeface="Calibri"/>
              </a:rPr>
              <a:t>ctively support and develop our existing research workforce, develop research capabilities where none currently exist and further expand research into non-NHS </a:t>
            </a:r>
            <a:r>
              <a:rPr lang="en-GB" sz="2400" spc="10" dirty="0">
                <a:solidFill>
                  <a:srgbClr val="262626"/>
                </a:solidFill>
                <a:latin typeface="Arial"/>
                <a:ea typeface="Times New Roman" panose="02020603050405020304" pitchFamily="18" charset="0"/>
                <a:cs typeface="Calibri"/>
              </a:rPr>
              <a:t>settings</a:t>
            </a:r>
            <a:endParaRPr lang="en-GB" sz="2400" dirty="0">
              <a:effectLst/>
              <a:latin typeface="Arial"/>
              <a:ea typeface="Calibri" panose="020F0502020204030204" pitchFamily="34" charset="0"/>
              <a:cs typeface="Calibri"/>
            </a:endParaRPr>
          </a:p>
          <a:p>
            <a:pPr marL="457200" lvl="0" indent="-457200">
              <a:buSzPts val="1000"/>
              <a:buAutoNum type="arabicParenR"/>
              <a:tabLst>
                <a:tab pos="457200" algn="l"/>
              </a:tabLst>
            </a:pPr>
            <a:r>
              <a:rPr lang="en-GB" sz="2400" dirty="0">
                <a:solidFill>
                  <a:srgbClr val="242424"/>
                </a:solidFill>
                <a:latin typeface="Arial"/>
                <a:ea typeface="Times New Roman" panose="02020603050405020304" pitchFamily="18" charset="0"/>
                <a:cs typeface="Calibri"/>
              </a:rPr>
              <a:t>Enhance our r</a:t>
            </a:r>
            <a:r>
              <a:rPr lang="en-GB" sz="2400" dirty="0">
                <a:solidFill>
                  <a:srgbClr val="242424"/>
                </a:solidFill>
                <a:effectLst/>
                <a:latin typeface="Arial"/>
                <a:ea typeface="Times New Roman" panose="02020603050405020304" pitchFamily="18" charset="0"/>
                <a:cs typeface="Calibri"/>
              </a:rPr>
              <a:t>esearch portfolio to </a:t>
            </a:r>
            <a:r>
              <a:rPr lang="en-GB" sz="2400" spc="10" dirty="0">
                <a:solidFill>
                  <a:srgbClr val="262626"/>
                </a:solidFill>
                <a:effectLst/>
                <a:latin typeface="Arial"/>
                <a:ea typeface="Times New Roman" panose="02020603050405020304" pitchFamily="18" charset="0"/>
                <a:cs typeface="Calibri"/>
              </a:rPr>
              <a:t>support strategic objectives</a:t>
            </a:r>
            <a:r>
              <a:rPr lang="en-GB" sz="2400" spc="10" dirty="0">
                <a:solidFill>
                  <a:srgbClr val="262626"/>
                </a:solidFill>
                <a:latin typeface="Arial"/>
                <a:ea typeface="Times New Roman" panose="02020603050405020304" pitchFamily="18" charset="0"/>
                <a:cs typeface="Calibri"/>
              </a:rPr>
              <a:t>, </a:t>
            </a:r>
            <a:r>
              <a:rPr lang="en-GB" sz="2400" spc="10" dirty="0">
                <a:solidFill>
                  <a:srgbClr val="262626"/>
                </a:solidFill>
                <a:effectLst/>
                <a:latin typeface="Arial"/>
                <a:ea typeface="Times New Roman" panose="02020603050405020304" pitchFamily="18" charset="0"/>
                <a:cs typeface="Calibri"/>
              </a:rPr>
              <a:t>sustainability and a quality service to meet the research needs of key collaborators and stakeholders, especially public health</a:t>
            </a:r>
            <a:endParaRPr lang="en-GB" sz="2400">
              <a:effectLst/>
              <a:latin typeface="Arial"/>
              <a:ea typeface="Calibri" panose="020F0502020204030204" pitchFamily="34" charset="0"/>
              <a:cs typeface="Calibri"/>
            </a:endParaRPr>
          </a:p>
          <a:p>
            <a:pPr marL="457200" indent="-457200">
              <a:buSzPts val="1000"/>
              <a:buAutoNum type="arabicParenR"/>
              <a:tabLst>
                <a:tab pos="457200" algn="l"/>
              </a:tabLst>
            </a:pPr>
            <a:r>
              <a:rPr lang="en-GB" sz="2400" spc="10" dirty="0">
                <a:solidFill>
                  <a:srgbClr val="262626"/>
                </a:solidFill>
                <a:latin typeface="Arial"/>
                <a:ea typeface="Times New Roman" panose="02020603050405020304" pitchFamily="18" charset="0"/>
                <a:cs typeface="Calibri"/>
              </a:rPr>
              <a:t>A</a:t>
            </a:r>
            <a:r>
              <a:rPr lang="en-GB" sz="2400" spc="10" dirty="0">
                <a:solidFill>
                  <a:srgbClr val="262626"/>
                </a:solidFill>
                <a:effectLst/>
                <a:latin typeface="Arial"/>
                <a:ea typeface="Times New Roman" panose="02020603050405020304" pitchFamily="18" charset="0"/>
                <a:cs typeface="Calibri"/>
              </a:rPr>
              <a:t>chieve </a:t>
            </a:r>
            <a:r>
              <a:rPr lang="en-GB" sz="2400" spc="10" dirty="0">
                <a:solidFill>
                  <a:srgbClr val="262626"/>
                </a:solidFill>
                <a:latin typeface="Arial"/>
                <a:ea typeface="Times New Roman" panose="02020603050405020304" pitchFamily="18" charset="0"/>
                <a:cs typeface="Calibri"/>
              </a:rPr>
              <a:t>financial sustainability</a:t>
            </a:r>
            <a:r>
              <a:rPr lang="en-GB" sz="2400" spc="10" dirty="0">
                <a:solidFill>
                  <a:srgbClr val="262626"/>
                </a:solidFill>
                <a:effectLst/>
                <a:latin typeface="Arial"/>
                <a:ea typeface="Times New Roman" panose="02020603050405020304" pitchFamily="18" charset="0"/>
                <a:cs typeface="Calibri"/>
              </a:rPr>
              <a:t> </a:t>
            </a:r>
          </a:p>
          <a:p>
            <a:pPr marL="457200" lvl="0" indent="-457200">
              <a:buSzPts val="1000"/>
              <a:buAutoNum type="arabicParenR"/>
              <a:tabLst>
                <a:tab pos="457200" algn="l"/>
              </a:tabLst>
            </a:pPr>
            <a:r>
              <a:rPr lang="en-GB" sz="2400" spc="10" dirty="0">
                <a:solidFill>
                  <a:srgbClr val="262626"/>
                </a:solidFill>
                <a:latin typeface="Arial"/>
                <a:ea typeface="Times New Roman" panose="02020603050405020304" pitchFamily="18" charset="0"/>
                <a:cs typeface="Calibri"/>
              </a:rPr>
              <a:t>E</a:t>
            </a:r>
            <a:r>
              <a:rPr lang="en-GB" sz="2400" spc="10" dirty="0">
                <a:solidFill>
                  <a:srgbClr val="262626"/>
                </a:solidFill>
                <a:effectLst/>
                <a:latin typeface="Arial"/>
                <a:ea typeface="Times New Roman" panose="02020603050405020304" pitchFamily="18" charset="0"/>
                <a:cs typeface="Calibri"/>
              </a:rPr>
              <a:t>nsure effective communication to our partners and residents</a:t>
            </a:r>
            <a:endParaRPr lang="en-GB" sz="2400">
              <a:effectLst/>
              <a:latin typeface="Arial"/>
              <a:ea typeface="Calibri" panose="020F0502020204030204" pitchFamily="34" charset="0"/>
              <a:cs typeface="Calibri"/>
            </a:endParaRPr>
          </a:p>
          <a:p>
            <a:pPr marL="457200" lvl="0" indent="-457200">
              <a:buSzPts val="1000"/>
              <a:buAutoNum type="arabicParenR"/>
              <a:tabLst>
                <a:tab pos="457200" algn="l"/>
              </a:tabLst>
            </a:pPr>
            <a:r>
              <a:rPr lang="en-GB" sz="2400" spc="10" dirty="0">
                <a:solidFill>
                  <a:srgbClr val="262626"/>
                </a:solidFill>
                <a:latin typeface="Arial"/>
                <a:ea typeface="Times New Roman" panose="02020603050405020304" pitchFamily="18" charset="0"/>
                <a:cs typeface="Calibri"/>
              </a:rPr>
              <a:t>P</a:t>
            </a:r>
            <a:r>
              <a:rPr lang="en-GB" sz="2400" spc="10" dirty="0">
                <a:solidFill>
                  <a:srgbClr val="262626"/>
                </a:solidFill>
                <a:effectLst/>
                <a:latin typeface="Arial"/>
                <a:ea typeface="Times New Roman" panose="02020603050405020304" pitchFamily="18" charset="0"/>
                <a:cs typeface="Calibri"/>
              </a:rPr>
              <a:t>romote innovation</a:t>
            </a:r>
            <a:r>
              <a:rPr lang="en-GB" sz="2400" spc="10" dirty="0">
                <a:solidFill>
                  <a:srgbClr val="262626"/>
                </a:solidFill>
                <a:latin typeface="Arial"/>
                <a:ea typeface="Times New Roman" panose="02020603050405020304" pitchFamily="18" charset="0"/>
                <a:cs typeface="Calibri"/>
              </a:rPr>
              <a:t> </a:t>
            </a:r>
            <a:r>
              <a:rPr lang="en-GB" sz="2400" spc="10" dirty="0">
                <a:solidFill>
                  <a:srgbClr val="262626"/>
                </a:solidFill>
                <a:effectLst/>
                <a:latin typeface="Arial"/>
                <a:ea typeface="Times New Roman" panose="02020603050405020304" pitchFamily="18" charset="0"/>
                <a:cs typeface="Calibri"/>
              </a:rPr>
              <a:t>to improve patient experience and help reduce particular pressures</a:t>
            </a:r>
            <a:endParaRPr lang="en-GB" sz="2400">
              <a:effectLst/>
              <a:latin typeface="Arial"/>
              <a:ea typeface="Calibri" panose="020F0502020204030204" pitchFamily="34" charset="0"/>
              <a:cs typeface="Calibri"/>
            </a:endParaRPr>
          </a:p>
          <a:p>
            <a:pPr marL="457200" indent="-457200">
              <a:buSzPts val="1000"/>
              <a:buAutoNum type="arabicParenR"/>
              <a:tabLst>
                <a:tab pos="457200" algn="l"/>
              </a:tabLst>
            </a:pPr>
            <a:r>
              <a:rPr lang="en-GB" sz="2400" spc="10" dirty="0">
                <a:solidFill>
                  <a:srgbClr val="262626"/>
                </a:solidFill>
                <a:latin typeface="Arial"/>
                <a:ea typeface="Times New Roman" panose="02020603050405020304" pitchFamily="18" charset="0"/>
                <a:cs typeface="Calibri"/>
              </a:rPr>
              <a:t>A</a:t>
            </a:r>
            <a:r>
              <a:rPr lang="en-GB" sz="2400" spc="10" dirty="0">
                <a:solidFill>
                  <a:srgbClr val="262626"/>
                </a:solidFill>
                <a:effectLst/>
                <a:latin typeface="Arial"/>
                <a:ea typeface="Times New Roman" panose="02020603050405020304" pitchFamily="18" charset="0"/>
                <a:cs typeface="Calibri"/>
              </a:rPr>
              <a:t>ct on best practice recommendations to address specific inclusion barriers</a:t>
            </a:r>
          </a:p>
        </p:txBody>
      </p:sp>
    </p:spTree>
    <p:extLst>
      <p:ext uri="{BB962C8B-B14F-4D97-AF65-F5344CB8AC3E}">
        <p14:creationId xmlns:p14="http://schemas.microsoft.com/office/powerpoint/2010/main" val="3575809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1F083-412C-5031-49A4-62D883F98B4D}"/>
              </a:ext>
            </a:extLst>
          </p:cNvPr>
          <p:cNvSpPr>
            <a:spLocks noGrp="1"/>
          </p:cNvSpPr>
          <p:nvPr>
            <p:ph type="title"/>
          </p:nvPr>
        </p:nvSpPr>
        <p:spPr>
          <a:xfrm>
            <a:off x="838200" y="173363"/>
            <a:ext cx="10515600" cy="1325563"/>
          </a:xfrm>
        </p:spPr>
        <p:txBody>
          <a:bodyPr>
            <a:normAutofit/>
          </a:bodyPr>
          <a:lstStyle/>
          <a:p>
            <a:r>
              <a:rPr lang="en-GB" sz="3200" dirty="0">
                <a:hlinkClick r:id="rId2"/>
              </a:rPr>
              <a:t>H&amp;WE ICS Research and Innovation Strategy</a:t>
            </a:r>
            <a:endParaRPr lang="en-GB" sz="3200" dirty="0"/>
          </a:p>
        </p:txBody>
      </p:sp>
      <p:pic>
        <p:nvPicPr>
          <p:cNvPr id="5" name="Content Placeholder 4">
            <a:extLst>
              <a:ext uri="{FF2B5EF4-FFF2-40B4-BE49-F238E27FC236}">
                <a16:creationId xmlns:a16="http://schemas.microsoft.com/office/drawing/2014/main" id="{B8CBD7A4-35DE-4902-3169-86B922B74EE1}"/>
              </a:ext>
            </a:extLst>
          </p:cNvPr>
          <p:cNvPicPr>
            <a:picLocks noGrp="1" noChangeAspect="1"/>
          </p:cNvPicPr>
          <p:nvPr>
            <p:ph idx="1"/>
          </p:nvPr>
        </p:nvPicPr>
        <p:blipFill rotWithShape="1">
          <a:blip r:embed="rId3"/>
          <a:srcRect l="42776" t="11515" r="24258" b="8047"/>
          <a:stretch/>
        </p:blipFill>
        <p:spPr>
          <a:xfrm>
            <a:off x="1027386" y="1284637"/>
            <a:ext cx="3934398" cy="5400000"/>
          </a:xfrm>
        </p:spPr>
      </p:pic>
      <p:pic>
        <p:nvPicPr>
          <p:cNvPr id="7" name="Picture 6">
            <a:extLst>
              <a:ext uri="{FF2B5EF4-FFF2-40B4-BE49-F238E27FC236}">
                <a16:creationId xmlns:a16="http://schemas.microsoft.com/office/drawing/2014/main" id="{0F0CDD8F-7976-9D3E-CDEC-34F2D353CBC8}"/>
              </a:ext>
            </a:extLst>
          </p:cNvPr>
          <p:cNvPicPr>
            <a:picLocks noChangeAspect="1"/>
          </p:cNvPicPr>
          <p:nvPr/>
        </p:nvPicPr>
        <p:blipFill rotWithShape="1">
          <a:blip r:embed="rId4"/>
          <a:srcRect l="41875" t="13111" r="24583" b="6444"/>
          <a:stretch/>
        </p:blipFill>
        <p:spPr>
          <a:xfrm>
            <a:off x="6771489" y="1284637"/>
            <a:ext cx="4002763" cy="5400000"/>
          </a:xfrm>
          <a:prstGeom prst="rect">
            <a:avLst/>
          </a:prstGeom>
        </p:spPr>
      </p:pic>
    </p:spTree>
    <p:extLst>
      <p:ext uri="{BB962C8B-B14F-4D97-AF65-F5344CB8AC3E}">
        <p14:creationId xmlns:p14="http://schemas.microsoft.com/office/powerpoint/2010/main" val="2272380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C7D5-4901-780E-C9DB-6593E988E73D}"/>
              </a:ext>
            </a:extLst>
          </p:cNvPr>
          <p:cNvSpPr>
            <a:spLocks noGrp="1"/>
          </p:cNvSpPr>
          <p:nvPr>
            <p:ph type="title"/>
          </p:nvPr>
        </p:nvSpPr>
        <p:spPr>
          <a:xfrm>
            <a:off x="171782" y="943334"/>
            <a:ext cx="5924218" cy="4831301"/>
          </a:xfrm>
        </p:spPr>
        <p:txBody>
          <a:bodyPr>
            <a:noAutofit/>
          </a:bodyPr>
          <a:lstStyle/>
          <a:p>
            <a:pPr algn="ctr"/>
            <a:r>
              <a:rPr lang="en-GB" dirty="0">
                <a:latin typeface="Arial"/>
                <a:cs typeface="Arial"/>
              </a:rPr>
              <a:t>Our practice of change </a:t>
            </a:r>
            <a:br>
              <a:rPr lang="en-GB" dirty="0">
                <a:latin typeface="Arial"/>
                <a:cs typeface="Arial"/>
              </a:rPr>
            </a:br>
            <a:br>
              <a:rPr lang="en-GB" dirty="0">
                <a:latin typeface="Arial"/>
                <a:cs typeface="Arial"/>
              </a:rPr>
            </a:br>
            <a:r>
              <a:rPr lang="en-GB" i="1" dirty="0">
                <a:latin typeface="Arial"/>
                <a:cs typeface="Arial"/>
              </a:rPr>
              <a:t>Turning ideas to </a:t>
            </a:r>
            <a:br>
              <a:rPr lang="en-GB" i="1" dirty="0">
                <a:latin typeface="Arial"/>
                <a:cs typeface="Arial"/>
              </a:rPr>
            </a:br>
            <a:br>
              <a:rPr lang="en-GB" i="1" dirty="0">
                <a:latin typeface="Arial"/>
                <a:cs typeface="Arial"/>
              </a:rPr>
            </a:br>
            <a:r>
              <a:rPr lang="en-GB" i="1" dirty="0">
                <a:latin typeface="Arial"/>
                <a:cs typeface="Arial"/>
              </a:rPr>
              <a:t>action to </a:t>
            </a:r>
            <a:br>
              <a:rPr lang="en-GB" i="1" dirty="0">
                <a:latin typeface="Arial"/>
                <a:cs typeface="Arial"/>
              </a:rPr>
            </a:br>
            <a:br>
              <a:rPr lang="en-GB" i="1" dirty="0">
                <a:latin typeface="Arial"/>
                <a:cs typeface="Arial"/>
              </a:rPr>
            </a:br>
            <a:r>
              <a:rPr lang="en-GB" i="1" dirty="0">
                <a:latin typeface="Arial"/>
                <a:cs typeface="Arial"/>
              </a:rPr>
              <a:t>impact to </a:t>
            </a:r>
            <a:br>
              <a:rPr lang="en-GB" i="1" dirty="0">
                <a:latin typeface="Arial"/>
                <a:cs typeface="Arial"/>
              </a:rPr>
            </a:br>
            <a:br>
              <a:rPr lang="en-GB" i="1" dirty="0">
                <a:latin typeface="Arial"/>
                <a:cs typeface="Arial"/>
              </a:rPr>
            </a:br>
            <a:r>
              <a:rPr lang="en-GB" i="1" dirty="0">
                <a:latin typeface="Arial"/>
                <a:cs typeface="Arial"/>
              </a:rPr>
              <a:t>benefit all residents</a:t>
            </a:r>
            <a:endParaRPr lang="en-US" i="1" dirty="0"/>
          </a:p>
        </p:txBody>
      </p:sp>
      <p:graphicFrame>
        <p:nvGraphicFramePr>
          <p:cNvPr id="7" name="Diagram 6">
            <a:extLst>
              <a:ext uri="{FF2B5EF4-FFF2-40B4-BE49-F238E27FC236}">
                <a16:creationId xmlns:a16="http://schemas.microsoft.com/office/drawing/2014/main" id="{F64FE4BC-650A-F534-12D2-1CCE515EFDA3}"/>
              </a:ext>
            </a:extLst>
          </p:cNvPr>
          <p:cNvGraphicFramePr/>
          <p:nvPr>
            <p:extLst>
              <p:ext uri="{D42A27DB-BD31-4B8C-83A1-F6EECF244321}">
                <p14:modId xmlns:p14="http://schemas.microsoft.com/office/powerpoint/2010/main" val="1715844622"/>
              </p:ext>
            </p:extLst>
          </p:nvPr>
        </p:nvGraphicFramePr>
        <p:xfrm>
          <a:off x="3356399" y="724673"/>
          <a:ext cx="1101817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0470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C7D5-4901-780E-C9DB-6593E988E73D}"/>
              </a:ext>
            </a:extLst>
          </p:cNvPr>
          <p:cNvSpPr>
            <a:spLocks noGrp="1"/>
          </p:cNvSpPr>
          <p:nvPr>
            <p:ph type="title"/>
          </p:nvPr>
        </p:nvSpPr>
        <p:spPr>
          <a:xfrm>
            <a:off x="624021" y="528960"/>
            <a:ext cx="4969704" cy="998159"/>
          </a:xfrm>
        </p:spPr>
        <p:txBody>
          <a:bodyPr>
            <a:noAutofit/>
          </a:bodyPr>
          <a:lstStyle/>
          <a:p>
            <a:pPr algn="ctr"/>
            <a:r>
              <a:rPr lang="en-GB" dirty="0">
                <a:latin typeface="Arial"/>
                <a:cs typeface="Arial"/>
              </a:rPr>
              <a:t>National exemplar</a:t>
            </a:r>
            <a:endParaRPr lang="en-US" dirty="0"/>
          </a:p>
        </p:txBody>
      </p:sp>
      <p:sp>
        <p:nvSpPr>
          <p:cNvPr id="6" name="TextBox 5">
            <a:extLst>
              <a:ext uri="{FF2B5EF4-FFF2-40B4-BE49-F238E27FC236}">
                <a16:creationId xmlns:a16="http://schemas.microsoft.com/office/drawing/2014/main" id="{361B81F8-F62C-625F-1E3B-61058451BF57}"/>
              </a:ext>
            </a:extLst>
          </p:cNvPr>
          <p:cNvSpPr txBox="1"/>
          <p:nvPr/>
        </p:nvSpPr>
        <p:spPr>
          <a:xfrm>
            <a:off x="3108873" y="2536378"/>
            <a:ext cx="6097712" cy="1200329"/>
          </a:xfrm>
          <a:prstGeom prst="rect">
            <a:avLst/>
          </a:prstGeom>
          <a:noFill/>
        </p:spPr>
        <p:txBody>
          <a:bodyPr wrap="square">
            <a:spAutoFit/>
          </a:bodyPr>
          <a:lstStyle/>
          <a:p>
            <a:pPr algn="l"/>
            <a:br>
              <a:rPr lang="en-GB" b="0" i="0">
                <a:solidFill>
                  <a:srgbClr val="252423"/>
                </a:solidFill>
                <a:effectLst/>
                <a:latin typeface="-apple-system"/>
              </a:rPr>
            </a:br>
            <a:endParaRPr lang="en-GB" b="0" i="0">
              <a:solidFill>
                <a:srgbClr val="252423"/>
              </a:solidFill>
              <a:effectLst/>
              <a:latin typeface="-apple-system"/>
            </a:endParaRPr>
          </a:p>
          <a:p>
            <a:br>
              <a:rPr lang="en-GB" b="0" i="0">
                <a:solidFill>
                  <a:srgbClr val="252423"/>
                </a:solidFill>
                <a:effectLst/>
                <a:latin typeface="-apple-system"/>
              </a:rPr>
            </a:br>
            <a:endParaRPr lang="en-GB"/>
          </a:p>
        </p:txBody>
      </p:sp>
      <p:pic>
        <p:nvPicPr>
          <p:cNvPr id="4" name="Picture 3">
            <a:extLst>
              <a:ext uri="{FF2B5EF4-FFF2-40B4-BE49-F238E27FC236}">
                <a16:creationId xmlns:a16="http://schemas.microsoft.com/office/drawing/2014/main" id="{EE01B10F-E786-814D-184A-31D5227720DD}"/>
              </a:ext>
            </a:extLst>
          </p:cNvPr>
          <p:cNvPicPr>
            <a:picLocks noChangeAspect="1"/>
          </p:cNvPicPr>
          <p:nvPr/>
        </p:nvPicPr>
        <p:blipFill>
          <a:blip r:embed="rId2"/>
          <a:srcRect l="39954" t="34722" r="22750" b="17023"/>
          <a:stretch/>
        </p:blipFill>
        <p:spPr>
          <a:xfrm>
            <a:off x="6659217" y="2167873"/>
            <a:ext cx="5532783" cy="4026596"/>
          </a:xfrm>
          <a:prstGeom prst="rect">
            <a:avLst/>
          </a:prstGeom>
        </p:spPr>
      </p:pic>
      <p:pic>
        <p:nvPicPr>
          <p:cNvPr id="8" name="Picture 7">
            <a:extLst>
              <a:ext uri="{FF2B5EF4-FFF2-40B4-BE49-F238E27FC236}">
                <a16:creationId xmlns:a16="http://schemas.microsoft.com/office/drawing/2014/main" id="{D2E6901B-CB32-064A-FCD4-D0BDF50B0B23}"/>
              </a:ext>
            </a:extLst>
          </p:cNvPr>
          <p:cNvPicPr>
            <a:picLocks noChangeAspect="1"/>
          </p:cNvPicPr>
          <p:nvPr/>
        </p:nvPicPr>
        <p:blipFill>
          <a:blip r:embed="rId3"/>
          <a:srcRect l="29833" t="14667" r="33500" b="62176"/>
          <a:stretch/>
        </p:blipFill>
        <p:spPr>
          <a:xfrm>
            <a:off x="7511094" y="623357"/>
            <a:ext cx="3829027" cy="1360264"/>
          </a:xfrm>
          <a:prstGeom prst="rect">
            <a:avLst/>
          </a:prstGeom>
        </p:spPr>
      </p:pic>
      <p:sp>
        <p:nvSpPr>
          <p:cNvPr id="10" name="TextBox 9">
            <a:extLst>
              <a:ext uri="{FF2B5EF4-FFF2-40B4-BE49-F238E27FC236}">
                <a16:creationId xmlns:a16="http://schemas.microsoft.com/office/drawing/2014/main" id="{8BF18B13-F3F0-8CEE-E297-EB9E16ABE236}"/>
              </a:ext>
            </a:extLst>
          </p:cNvPr>
          <p:cNvSpPr txBox="1"/>
          <p:nvPr/>
        </p:nvSpPr>
        <p:spPr>
          <a:xfrm>
            <a:off x="681977" y="1590456"/>
            <a:ext cx="5618922" cy="4093428"/>
          </a:xfrm>
          <a:prstGeom prst="rect">
            <a:avLst/>
          </a:prstGeom>
          <a:noFill/>
        </p:spPr>
        <p:txBody>
          <a:bodyPr wrap="square">
            <a:spAutoFit/>
          </a:bodyPr>
          <a:lstStyle/>
          <a:p>
            <a:pPr algn="l" fontAlgn="base"/>
            <a:r>
              <a:rPr lang="en-GB" sz="2000" b="1" i="0" dirty="0">
                <a:solidFill>
                  <a:srgbClr val="262F3D"/>
                </a:solidFill>
                <a:effectLst/>
                <a:latin typeface="Arial" panose="020B0604020202020204" pitchFamily="34" charset="0"/>
                <a:cs typeface="Arial" panose="020B0604020202020204" pitchFamily="34" charset="0"/>
              </a:rPr>
              <a:t>How ICBs can support research and embed evidence?</a:t>
            </a:r>
            <a:endParaRPr lang="en-GB" sz="2000" b="0" i="0" dirty="0">
              <a:solidFill>
                <a:srgbClr val="262F3D"/>
              </a:solidFill>
              <a:effectLst/>
              <a:latin typeface="Arial" panose="020B0604020202020204" pitchFamily="34" charset="0"/>
              <a:cs typeface="Arial" panose="020B0604020202020204" pitchFamily="34" charset="0"/>
            </a:endParaRPr>
          </a:p>
          <a:p>
            <a:pPr algn="l" fontAlgn="base"/>
            <a:r>
              <a:rPr lang="en-GB" sz="2000" b="0" i="0" dirty="0">
                <a:solidFill>
                  <a:srgbClr val="262F3D"/>
                </a:solidFill>
                <a:effectLst/>
                <a:latin typeface="Arial" panose="020B0604020202020204" pitchFamily="34" charset="0"/>
                <a:cs typeface="Arial" panose="020B0604020202020204" pitchFamily="34" charset="0"/>
              </a:rPr>
              <a:t>This workshop aims to enhance the understanding of the role of Integrated Care Boards (ICBs) to both support and embed research.  The objectives include </a:t>
            </a:r>
          </a:p>
          <a:p>
            <a:pPr marL="342900" indent="-342900" algn="l" fontAlgn="base">
              <a:buFont typeface="+mj-lt"/>
              <a:buAutoNum type="arabicParenR"/>
            </a:pPr>
            <a:r>
              <a:rPr lang="en-GB" sz="2000" b="0" i="0" dirty="0">
                <a:solidFill>
                  <a:srgbClr val="262F3D"/>
                </a:solidFill>
                <a:effectLst/>
                <a:latin typeface="Arial" panose="020B0604020202020204" pitchFamily="34" charset="0"/>
                <a:cs typeface="Arial" panose="020B0604020202020204" pitchFamily="34" charset="0"/>
              </a:rPr>
              <a:t>identifying practical actions to support research and embed evidence, </a:t>
            </a:r>
          </a:p>
          <a:p>
            <a:pPr marL="342900" indent="-342900" algn="l" fontAlgn="base">
              <a:buFont typeface="+mj-lt"/>
              <a:buAutoNum type="arabicParenR"/>
            </a:pPr>
            <a:r>
              <a:rPr lang="en-GB" sz="2000" b="0" i="0" dirty="0">
                <a:solidFill>
                  <a:srgbClr val="262F3D"/>
                </a:solidFill>
                <a:effectLst/>
                <a:latin typeface="Arial" panose="020B0604020202020204" pitchFamily="34" charset="0"/>
                <a:cs typeface="Arial" panose="020B0604020202020204" pitchFamily="34" charset="0"/>
              </a:rPr>
              <a:t>gathering feedback from experienced attendees on implementing these actions, and</a:t>
            </a:r>
          </a:p>
          <a:p>
            <a:pPr marL="342900" indent="-342900" algn="l" fontAlgn="base">
              <a:buFont typeface="+mj-lt"/>
              <a:buAutoNum type="arabicParenR"/>
            </a:pPr>
            <a:r>
              <a:rPr lang="en-GB" sz="2000" b="0" i="0" dirty="0">
                <a:solidFill>
                  <a:srgbClr val="262F3D"/>
                </a:solidFill>
                <a:effectLst/>
                <a:latin typeface="Arial" panose="020B0604020202020204" pitchFamily="34" charset="0"/>
                <a:cs typeface="Arial" panose="020B0604020202020204" pitchFamily="34" charset="0"/>
              </a:rPr>
              <a:t> capturing insights to support the creation of a future summary document. </a:t>
            </a:r>
          </a:p>
        </p:txBody>
      </p:sp>
      <p:pic>
        <p:nvPicPr>
          <p:cNvPr id="11" name="Picture 10" descr="UH_LOGO_BLACK_P_PRO.BLACK_CMYK_1115.ai">
            <a:extLst>
              <a:ext uri="{FF2B5EF4-FFF2-40B4-BE49-F238E27FC236}">
                <a16:creationId xmlns:a16="http://schemas.microsoft.com/office/drawing/2014/main" id="{D3F5509B-6715-C994-1D9E-294D5CAA77FA}"/>
              </a:ext>
            </a:extLst>
          </p:cNvPr>
          <p:cNvPicPr>
            <a:picLocks noChangeAspect="1"/>
          </p:cNvPicPr>
          <p:nvPr/>
        </p:nvPicPr>
        <p:blipFill>
          <a:blip r:embed="rId4" cstate="screen">
            <a:extLst>
              <a:ext uri="{28A0092B-C50C-407E-A947-70E740481C1C}">
                <a14:useLocalDpi xmlns:a14="http://schemas.microsoft.com/office/drawing/2010/main"/>
              </a:ext>
            </a:extLst>
          </a:blip>
          <a:srcRect l="3175" r="2"/>
          <a:stretch>
            <a:fillRect/>
          </a:stretch>
        </p:blipFill>
        <p:spPr bwMode="auto">
          <a:xfrm>
            <a:off x="1440874" y="5718808"/>
            <a:ext cx="4331678" cy="9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6781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9B10B-FDE6-62DC-F89D-FEE356C94C6D}"/>
              </a:ext>
            </a:extLst>
          </p:cNvPr>
          <p:cNvSpPr>
            <a:spLocks noGrp="1"/>
          </p:cNvSpPr>
          <p:nvPr>
            <p:ph type="title"/>
          </p:nvPr>
        </p:nvSpPr>
        <p:spPr>
          <a:xfrm>
            <a:off x="347598" y="365126"/>
            <a:ext cx="11423736" cy="1033224"/>
          </a:xfrm>
        </p:spPr>
        <p:txBody>
          <a:bodyPr>
            <a:normAutofit/>
          </a:bodyPr>
          <a:lstStyle/>
          <a:p>
            <a:r>
              <a:rPr lang="en-GB" dirty="0">
                <a:latin typeface="Arial"/>
                <a:cs typeface="Arial"/>
              </a:rPr>
              <a:t>Progress against strategic objectives (1 of 2)</a:t>
            </a:r>
            <a:endParaRPr lang="en-US" dirty="0"/>
          </a:p>
        </p:txBody>
      </p:sp>
      <p:sp>
        <p:nvSpPr>
          <p:cNvPr id="3" name="Content Placeholder 2">
            <a:extLst>
              <a:ext uri="{FF2B5EF4-FFF2-40B4-BE49-F238E27FC236}">
                <a16:creationId xmlns:a16="http://schemas.microsoft.com/office/drawing/2014/main" id="{8AF20490-79EF-7E1B-9EB5-E56E9C8611EE}"/>
              </a:ext>
            </a:extLst>
          </p:cNvPr>
          <p:cNvSpPr>
            <a:spLocks noGrp="1"/>
          </p:cNvSpPr>
          <p:nvPr>
            <p:ph idx="1"/>
          </p:nvPr>
        </p:nvSpPr>
        <p:spPr>
          <a:xfrm>
            <a:off x="838200" y="1253331"/>
            <a:ext cx="10515600" cy="4351338"/>
          </a:xfrm>
        </p:spPr>
        <p:txBody>
          <a:bodyPr vert="horz" lIns="91440" tIns="45720" rIns="91440" bIns="45720" rtlCol="0" anchor="t">
            <a:normAutofit/>
          </a:bodyPr>
          <a:lstStyle/>
          <a:p>
            <a:pPr marL="0" indent="0">
              <a:lnSpc>
                <a:spcPct val="120000"/>
              </a:lnSpc>
              <a:spcBef>
                <a:spcPts val="0"/>
              </a:spcBef>
              <a:spcAft>
                <a:spcPts val="1000"/>
              </a:spcAft>
              <a:buNone/>
            </a:pPr>
            <a:endParaRPr lang="en-GB" sz="11200" dirty="0">
              <a:latin typeface="Arial"/>
              <a:ea typeface="PMingLiU"/>
              <a:cs typeface="Calibri"/>
            </a:endParaRPr>
          </a:p>
          <a:p>
            <a:endParaRPr lang="en-GB" dirty="0"/>
          </a:p>
        </p:txBody>
      </p:sp>
      <p:graphicFrame>
        <p:nvGraphicFramePr>
          <p:cNvPr id="5" name="Table 4">
            <a:extLst>
              <a:ext uri="{FF2B5EF4-FFF2-40B4-BE49-F238E27FC236}">
                <a16:creationId xmlns:a16="http://schemas.microsoft.com/office/drawing/2014/main" id="{41C7DA5E-3DBA-590B-5D7A-CC24A46F36F6}"/>
              </a:ext>
            </a:extLst>
          </p:cNvPr>
          <p:cNvGraphicFramePr>
            <a:graphicFrameLocks noGrp="1"/>
          </p:cNvGraphicFramePr>
          <p:nvPr>
            <p:extLst>
              <p:ext uri="{D42A27DB-BD31-4B8C-83A1-F6EECF244321}">
                <p14:modId xmlns:p14="http://schemas.microsoft.com/office/powerpoint/2010/main" val="3873212612"/>
              </p:ext>
            </p:extLst>
          </p:nvPr>
        </p:nvGraphicFramePr>
        <p:xfrm>
          <a:off x="443552" y="1273791"/>
          <a:ext cx="11329005" cy="4736090"/>
        </p:xfrm>
        <a:graphic>
          <a:graphicData uri="http://schemas.openxmlformats.org/drawingml/2006/table">
            <a:tbl>
              <a:tblPr bandRow="1">
                <a:tableStyleId>{5C22544A-7EE6-4342-B048-85BDC9FD1C3A}</a:tableStyleId>
              </a:tblPr>
              <a:tblGrid>
                <a:gridCol w="6914367">
                  <a:extLst>
                    <a:ext uri="{9D8B030D-6E8A-4147-A177-3AD203B41FA5}">
                      <a16:colId xmlns:a16="http://schemas.microsoft.com/office/drawing/2014/main" val="466893310"/>
                    </a:ext>
                  </a:extLst>
                </a:gridCol>
                <a:gridCol w="4414638">
                  <a:extLst>
                    <a:ext uri="{9D8B030D-6E8A-4147-A177-3AD203B41FA5}">
                      <a16:colId xmlns:a16="http://schemas.microsoft.com/office/drawing/2014/main" val="4211256785"/>
                    </a:ext>
                  </a:extLst>
                </a:gridCol>
              </a:tblGrid>
              <a:tr h="438410">
                <a:tc>
                  <a:txBody>
                    <a:bodyPr/>
                    <a:lstStyle/>
                    <a:p>
                      <a:pPr algn="l" rtl="0" fontAlgn="base">
                        <a:lnSpc>
                          <a:spcPts val="1200"/>
                        </a:lnSpc>
                        <a:buNone/>
                      </a:pPr>
                      <a:r>
                        <a:rPr lang="en-GB" sz="1800" b="1" i="0" dirty="0">
                          <a:effectLst/>
                          <a:latin typeface="Arial"/>
                        </a:rPr>
                        <a:t>Objective</a:t>
                      </a:r>
                      <a:r>
                        <a:rPr lang="en-GB" sz="1800" b="0" i="0" dirty="0">
                          <a:effectLst/>
                          <a:latin typeface="Arial"/>
                        </a:rPr>
                        <a:t>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200"/>
                        </a:lnSpc>
                        <a:buNone/>
                      </a:pPr>
                      <a:r>
                        <a:rPr lang="en-GB" sz="1800" b="1" i="0" dirty="0">
                          <a:effectLst/>
                          <a:latin typeface="Arial"/>
                        </a:rPr>
                        <a:t>10</a:t>
                      </a:r>
                      <a:r>
                        <a:rPr lang="en-GB" sz="1800" b="1" i="0" baseline="30000" dirty="0">
                          <a:effectLst/>
                          <a:latin typeface="Arial"/>
                        </a:rPr>
                        <a:t>th</a:t>
                      </a:r>
                      <a:r>
                        <a:rPr lang="en-GB" sz="1800" b="1" i="0" dirty="0">
                          <a:effectLst/>
                          <a:latin typeface="Arial"/>
                        </a:rPr>
                        <a:t> Mar 2025 Status</a:t>
                      </a:r>
                      <a:r>
                        <a:rPr lang="en-GB" sz="1800" b="0" i="0" dirty="0">
                          <a:effectLst/>
                          <a:latin typeface="Arial"/>
                        </a:rPr>
                        <a:t>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6402309"/>
                  </a:ext>
                </a:extLst>
              </a:tr>
              <a:tr h="400832">
                <a:tc>
                  <a:txBody>
                    <a:bodyPr/>
                    <a:lstStyle/>
                    <a:p>
                      <a:pPr algn="l" rtl="0" fontAlgn="base">
                        <a:lnSpc>
                          <a:spcPct val="100000"/>
                        </a:lnSpc>
                        <a:buNone/>
                      </a:pPr>
                      <a:r>
                        <a:rPr lang="en-GB" sz="1800" b="0" i="0" dirty="0">
                          <a:effectLst/>
                          <a:latin typeface="Arial"/>
                        </a:rPr>
                        <a:t>1. Embed HWE ICB R&amp;I SLT Governance with terms of reference to enable discharge of legal duties and risk management.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200"/>
                        </a:lnSpc>
                        <a:buNone/>
                      </a:pPr>
                      <a:r>
                        <a:rPr lang="en-GB" sz="1800" b="0" i="0" dirty="0">
                          <a:effectLst/>
                          <a:latin typeface="Arial"/>
                        </a:rPr>
                        <a:t>Initial terms of reference established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6430732"/>
                  </a:ext>
                </a:extLst>
              </a:tr>
              <a:tr h="190500">
                <a:tc>
                  <a:txBody>
                    <a:bodyPr/>
                    <a:lstStyle/>
                    <a:p>
                      <a:pPr algn="l" rtl="0" fontAlgn="base">
                        <a:lnSpc>
                          <a:spcPct val="100000"/>
                        </a:lnSpc>
                        <a:buNone/>
                      </a:pPr>
                      <a:r>
                        <a:rPr lang="en-GB" sz="1800" b="0" i="0" dirty="0">
                          <a:effectLst/>
                          <a:latin typeface="Arial"/>
                        </a:rPr>
                        <a:t>2. Create the HWE ICS Research and Innovation (R&amp;I) hub to co-ordinate and deliver activities.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200"/>
                        </a:lnSpc>
                        <a:buNone/>
                      </a:pPr>
                      <a:r>
                        <a:rPr lang="en-GB" sz="1800" b="0" i="0" dirty="0">
                          <a:effectLst/>
                          <a:latin typeface="Arial"/>
                        </a:rPr>
                        <a:t>Achieved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7822334"/>
                  </a:ext>
                </a:extLst>
              </a:tr>
              <a:tr h="190500">
                <a:tc>
                  <a:txBody>
                    <a:bodyPr/>
                    <a:lstStyle/>
                    <a:p>
                      <a:pPr algn="l" rtl="0" fontAlgn="base">
                        <a:lnSpc>
                          <a:spcPct val="100000"/>
                        </a:lnSpc>
                        <a:buNone/>
                      </a:pPr>
                      <a:r>
                        <a:rPr lang="en-GB" sz="1800" b="0" i="0" dirty="0">
                          <a:effectLst/>
                          <a:latin typeface="Arial"/>
                        </a:rPr>
                        <a:t>3. Develop and implement a cohesive research strategy to deliver research at the highest possible level in response to identified ICS priorities.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buNone/>
                      </a:pPr>
                      <a:r>
                        <a:rPr lang="en-GB" sz="1800" b="0" i="0" dirty="0">
                          <a:effectLst/>
                          <a:latin typeface="Arial"/>
                        </a:rPr>
                        <a:t>Strategy developed and implementation started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9839647"/>
                  </a:ext>
                </a:extLst>
              </a:tr>
              <a:tr h="638827">
                <a:tc>
                  <a:txBody>
                    <a:bodyPr/>
                    <a:lstStyle/>
                    <a:p>
                      <a:pPr algn="l" rtl="0" fontAlgn="base">
                        <a:lnSpc>
                          <a:spcPct val="100000"/>
                        </a:lnSpc>
                        <a:buNone/>
                      </a:pPr>
                      <a:r>
                        <a:rPr lang="en-GB" sz="1800" b="0" i="0" dirty="0">
                          <a:effectLst/>
                          <a:latin typeface="Arial"/>
                        </a:rPr>
                        <a:t>4. Enhance our collective research portfolio to support strategic objectives, sustainability (both financial and environmental) and a quality service to meet the research needs of key collaborators and stakeholders, especially public health.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buNone/>
                      </a:pPr>
                      <a:r>
                        <a:rPr lang="en-GB" sz="1800" b="0" i="0" dirty="0">
                          <a:effectLst/>
                          <a:latin typeface="Arial"/>
                        </a:rPr>
                        <a:t>Assessment of NHS research activity. </a:t>
                      </a:r>
                    </a:p>
                    <a:p>
                      <a:pPr algn="l" rtl="0" fontAlgn="base">
                        <a:lnSpc>
                          <a:spcPct val="100000"/>
                        </a:lnSpc>
                        <a:buNone/>
                      </a:pPr>
                      <a:r>
                        <a:rPr lang="en-GB" sz="1800" b="0" i="0" dirty="0">
                          <a:effectLst/>
                          <a:latin typeface="Arial"/>
                        </a:rPr>
                        <a:t>Provision of advice service</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2575993"/>
                  </a:ext>
                </a:extLst>
              </a:tr>
              <a:tr h="190500">
                <a:tc>
                  <a:txBody>
                    <a:bodyPr/>
                    <a:lstStyle/>
                    <a:p>
                      <a:pPr algn="l" rtl="0" fontAlgn="base">
                        <a:lnSpc>
                          <a:spcPct val="100000"/>
                        </a:lnSpc>
                        <a:buNone/>
                      </a:pPr>
                      <a:r>
                        <a:rPr lang="en-GB" sz="1800" b="0" i="0" dirty="0">
                          <a:effectLst/>
                          <a:latin typeface="Arial"/>
                        </a:rPr>
                        <a:t>5. Actively support and develop our existing research workforce, develop research capabilities where none currently exist and further expand research into non-NHS setting.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buNone/>
                      </a:pPr>
                      <a:r>
                        <a:rPr lang="en-GB" sz="1800" b="0" i="0" dirty="0">
                          <a:solidFill>
                            <a:srgbClr val="000000"/>
                          </a:solidFill>
                          <a:effectLst/>
                          <a:latin typeface="Arial"/>
                        </a:rPr>
                        <a:t>Assessment of workforce in progress.    </a:t>
                      </a:r>
                      <a:endParaRPr lang="en-GB" sz="1800" b="0" i="0" dirty="0">
                        <a:effectLst/>
                        <a:latin typeface="Arial"/>
                      </a:endParaRPr>
                    </a:p>
                    <a:p>
                      <a:pPr algn="l" rtl="0" fontAlgn="base">
                        <a:lnSpc>
                          <a:spcPct val="100000"/>
                        </a:lnSpc>
                        <a:buNone/>
                      </a:pPr>
                      <a:r>
                        <a:rPr lang="en-GB" sz="1800" b="0" i="0" dirty="0">
                          <a:solidFill>
                            <a:srgbClr val="000000"/>
                          </a:solidFill>
                          <a:effectLst/>
                          <a:latin typeface="Arial"/>
                        </a:rPr>
                        <a:t>Promotion of research in new settings such as schools </a:t>
                      </a:r>
                      <a:endParaRPr lang="en-GB" sz="1800" b="0" i="0" dirty="0">
                        <a:effectLst/>
                        <a:latin typeface="Arial"/>
                      </a:endParaRP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8869731"/>
                  </a:ext>
                </a:extLst>
              </a:tr>
            </a:tbl>
          </a:graphicData>
        </a:graphic>
      </p:graphicFrame>
    </p:spTree>
    <p:extLst>
      <p:ext uri="{BB962C8B-B14F-4D97-AF65-F5344CB8AC3E}">
        <p14:creationId xmlns:p14="http://schemas.microsoft.com/office/powerpoint/2010/main" val="343817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C3DBB-0A3A-B14C-0AFF-96B6C125E9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A14BA5-07EE-288A-A6BF-E40F643CCE98}"/>
              </a:ext>
            </a:extLst>
          </p:cNvPr>
          <p:cNvSpPr>
            <a:spLocks noGrp="1"/>
          </p:cNvSpPr>
          <p:nvPr>
            <p:ph type="title"/>
          </p:nvPr>
        </p:nvSpPr>
        <p:spPr>
          <a:xfrm>
            <a:off x="347598" y="365126"/>
            <a:ext cx="11423736" cy="1033224"/>
          </a:xfrm>
        </p:spPr>
        <p:txBody>
          <a:bodyPr>
            <a:normAutofit/>
          </a:bodyPr>
          <a:lstStyle/>
          <a:p>
            <a:r>
              <a:rPr lang="en-GB" dirty="0">
                <a:latin typeface="Arial"/>
                <a:cs typeface="Arial"/>
              </a:rPr>
              <a:t>Progress against strategic objectives (2 of 2)</a:t>
            </a:r>
            <a:endParaRPr lang="en-US" dirty="0"/>
          </a:p>
        </p:txBody>
      </p:sp>
      <p:sp>
        <p:nvSpPr>
          <p:cNvPr id="3" name="Content Placeholder 2">
            <a:extLst>
              <a:ext uri="{FF2B5EF4-FFF2-40B4-BE49-F238E27FC236}">
                <a16:creationId xmlns:a16="http://schemas.microsoft.com/office/drawing/2014/main" id="{525152EA-39F7-42C4-21AC-3D07F9C63A82}"/>
              </a:ext>
            </a:extLst>
          </p:cNvPr>
          <p:cNvSpPr>
            <a:spLocks noGrp="1"/>
          </p:cNvSpPr>
          <p:nvPr>
            <p:ph idx="1"/>
          </p:nvPr>
        </p:nvSpPr>
        <p:spPr>
          <a:xfrm>
            <a:off x="838200" y="1253331"/>
            <a:ext cx="10515600" cy="4351338"/>
          </a:xfrm>
        </p:spPr>
        <p:txBody>
          <a:bodyPr vert="horz" lIns="91440" tIns="45720" rIns="91440" bIns="45720" rtlCol="0" anchor="t">
            <a:normAutofit/>
          </a:bodyPr>
          <a:lstStyle/>
          <a:p>
            <a:pPr marL="0" indent="0">
              <a:lnSpc>
                <a:spcPct val="120000"/>
              </a:lnSpc>
              <a:spcBef>
                <a:spcPts val="0"/>
              </a:spcBef>
              <a:spcAft>
                <a:spcPts val="1000"/>
              </a:spcAft>
              <a:buNone/>
            </a:pPr>
            <a:endParaRPr lang="en-GB" sz="11200" dirty="0">
              <a:latin typeface="Arial"/>
              <a:ea typeface="PMingLiU"/>
              <a:cs typeface="Calibri"/>
            </a:endParaRPr>
          </a:p>
          <a:p>
            <a:endParaRPr lang="en-GB" dirty="0"/>
          </a:p>
        </p:txBody>
      </p:sp>
      <p:graphicFrame>
        <p:nvGraphicFramePr>
          <p:cNvPr id="5" name="Table 4">
            <a:extLst>
              <a:ext uri="{FF2B5EF4-FFF2-40B4-BE49-F238E27FC236}">
                <a16:creationId xmlns:a16="http://schemas.microsoft.com/office/drawing/2014/main" id="{17EFED5C-84D4-A2A8-D4F1-7BB0E0706F14}"/>
              </a:ext>
            </a:extLst>
          </p:cNvPr>
          <p:cNvGraphicFramePr>
            <a:graphicFrameLocks noGrp="1"/>
          </p:cNvGraphicFramePr>
          <p:nvPr>
            <p:extLst>
              <p:ext uri="{D42A27DB-BD31-4B8C-83A1-F6EECF244321}">
                <p14:modId xmlns:p14="http://schemas.microsoft.com/office/powerpoint/2010/main" val="1283852158"/>
              </p:ext>
            </p:extLst>
          </p:nvPr>
        </p:nvGraphicFramePr>
        <p:xfrm>
          <a:off x="448849" y="1283917"/>
          <a:ext cx="11329006" cy="5253333"/>
        </p:xfrm>
        <a:graphic>
          <a:graphicData uri="http://schemas.openxmlformats.org/drawingml/2006/table">
            <a:tbl>
              <a:tblPr bandRow="1">
                <a:tableStyleId>{5C22544A-7EE6-4342-B048-85BDC9FD1C3A}</a:tableStyleId>
              </a:tblPr>
              <a:tblGrid>
                <a:gridCol w="6876789">
                  <a:extLst>
                    <a:ext uri="{9D8B030D-6E8A-4147-A177-3AD203B41FA5}">
                      <a16:colId xmlns:a16="http://schemas.microsoft.com/office/drawing/2014/main" val="466893310"/>
                    </a:ext>
                  </a:extLst>
                </a:gridCol>
                <a:gridCol w="4452217">
                  <a:extLst>
                    <a:ext uri="{9D8B030D-6E8A-4147-A177-3AD203B41FA5}">
                      <a16:colId xmlns:a16="http://schemas.microsoft.com/office/drawing/2014/main" val="4211256785"/>
                    </a:ext>
                  </a:extLst>
                </a:gridCol>
              </a:tblGrid>
              <a:tr h="321040">
                <a:tc>
                  <a:txBody>
                    <a:bodyPr/>
                    <a:lstStyle/>
                    <a:p>
                      <a:pPr algn="l" rtl="0" fontAlgn="base">
                        <a:lnSpc>
                          <a:spcPts val="1200"/>
                        </a:lnSpc>
                        <a:buNone/>
                      </a:pPr>
                      <a:r>
                        <a:rPr lang="en-GB" sz="1800" b="1" i="0" dirty="0">
                          <a:effectLst/>
                          <a:latin typeface="Arial"/>
                        </a:rPr>
                        <a:t>Objective</a:t>
                      </a:r>
                      <a:r>
                        <a:rPr lang="en-GB" sz="1800" b="0" i="0" dirty="0">
                          <a:effectLst/>
                          <a:latin typeface="Arial"/>
                        </a:rPr>
                        <a:t>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200"/>
                        </a:lnSpc>
                        <a:buNone/>
                      </a:pPr>
                      <a:r>
                        <a:rPr lang="en-GB" sz="1800" b="1" i="0" dirty="0">
                          <a:effectLst/>
                          <a:latin typeface="Arial"/>
                        </a:rPr>
                        <a:t>10</a:t>
                      </a:r>
                      <a:r>
                        <a:rPr lang="en-GB" sz="1800" b="1" i="0" baseline="30000" dirty="0">
                          <a:effectLst/>
                          <a:latin typeface="Arial"/>
                        </a:rPr>
                        <a:t>th</a:t>
                      </a:r>
                      <a:r>
                        <a:rPr lang="en-GB" sz="1800" b="1" i="0" dirty="0">
                          <a:effectLst/>
                          <a:latin typeface="Arial"/>
                        </a:rPr>
                        <a:t> Mar 2025 Status</a:t>
                      </a:r>
                      <a:r>
                        <a:rPr lang="en-GB" sz="1800" b="0" i="0" dirty="0">
                          <a:effectLst/>
                          <a:latin typeface="Arial"/>
                        </a:rPr>
                        <a:t>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6402309"/>
                  </a:ext>
                </a:extLst>
              </a:tr>
              <a:tr h="654923">
                <a:tc>
                  <a:txBody>
                    <a:bodyPr/>
                    <a:lstStyle/>
                    <a:p>
                      <a:pPr algn="l" rtl="0" fontAlgn="base">
                        <a:lnSpc>
                          <a:spcPct val="100000"/>
                        </a:lnSpc>
                        <a:buNone/>
                      </a:pPr>
                      <a:r>
                        <a:rPr lang="en-GB" sz="1800" b="0" i="0" dirty="0">
                          <a:effectLst/>
                          <a:latin typeface="Arial"/>
                        </a:rPr>
                        <a:t>6. Achieve financial sustainability by accessing national funding streams and external opportunities.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buNone/>
                      </a:pPr>
                      <a:r>
                        <a:rPr lang="en-GB" sz="1800" b="0" i="0" dirty="0">
                          <a:solidFill>
                            <a:srgbClr val="000000"/>
                          </a:solidFill>
                          <a:effectLst/>
                          <a:latin typeface="Arial"/>
                        </a:rPr>
                        <a:t>Initial income.  Charging model and the use of UH cost centre</a:t>
                      </a:r>
                      <a:endParaRPr lang="en-GB" sz="1800" b="0" i="0" dirty="0">
                        <a:effectLst/>
                        <a:latin typeface="Arial"/>
                      </a:endParaRP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9989895"/>
                  </a:ext>
                </a:extLst>
              </a:tr>
              <a:tr h="1219954">
                <a:tc>
                  <a:txBody>
                    <a:bodyPr/>
                    <a:lstStyle/>
                    <a:p>
                      <a:pPr algn="l" rtl="0" fontAlgn="base">
                        <a:lnSpc>
                          <a:spcPct val="100000"/>
                        </a:lnSpc>
                        <a:buNone/>
                      </a:pPr>
                      <a:r>
                        <a:rPr lang="en-GB" sz="1800" b="0" i="0" dirty="0">
                          <a:effectLst/>
                          <a:latin typeface="Arial"/>
                        </a:rPr>
                        <a:t>7. Ensure effective communication to our partners and all residents making research and innovation accessible and relevant, with the aim of achieving engagement with underserved communities and those with seldom heard voices.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buNone/>
                      </a:pPr>
                      <a:r>
                        <a:rPr lang="en-GB" sz="1800" b="0" i="0" dirty="0">
                          <a:solidFill>
                            <a:srgbClr val="000000"/>
                          </a:solidFill>
                          <a:effectLst/>
                          <a:latin typeface="Arial"/>
                        </a:rPr>
                        <a:t>HWE ICS and UH ICS websites live.  </a:t>
                      </a:r>
                    </a:p>
                    <a:p>
                      <a:pPr algn="l" rtl="0" fontAlgn="base">
                        <a:lnSpc>
                          <a:spcPct val="100000"/>
                        </a:lnSpc>
                        <a:buNone/>
                      </a:pPr>
                      <a:r>
                        <a:rPr lang="en-GB" sz="1800" b="0" i="0" dirty="0">
                          <a:solidFill>
                            <a:srgbClr val="000000"/>
                          </a:solidFill>
                          <a:effectLst/>
                          <a:latin typeface="Arial"/>
                        </a:rPr>
                        <a:t>Newsletter produced for HWE ICS and also for UH (internal)</a:t>
                      </a:r>
                      <a:endParaRPr lang="en-GB" sz="1800" b="0" i="0" dirty="0">
                        <a:effectLst/>
                        <a:latin typeface="Arial"/>
                      </a:endParaRPr>
                    </a:p>
                    <a:p>
                      <a:pPr lvl="0" algn="l">
                        <a:lnSpc>
                          <a:spcPct val="100000"/>
                        </a:lnSpc>
                        <a:buNone/>
                      </a:pPr>
                      <a:r>
                        <a:rPr lang="en-GB" sz="1800" b="0" i="0" dirty="0">
                          <a:solidFill>
                            <a:srgbClr val="000000"/>
                          </a:solidFill>
                          <a:effectLst/>
                          <a:latin typeface="Arial"/>
                        </a:rPr>
                        <a:t>Delivery of Research Engagement Network (REN) programme</a:t>
                      </a:r>
                      <a:endParaRPr lang="en-GB" sz="1800" b="0" i="0" dirty="0">
                        <a:effectLst/>
                        <a:latin typeface="Arial"/>
                      </a:endParaRP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1766400"/>
                  </a:ext>
                </a:extLst>
              </a:tr>
              <a:tr h="937439">
                <a:tc>
                  <a:txBody>
                    <a:bodyPr/>
                    <a:lstStyle/>
                    <a:p>
                      <a:pPr algn="l" rtl="0" fontAlgn="base">
                        <a:lnSpc>
                          <a:spcPct val="100000"/>
                        </a:lnSpc>
                        <a:buNone/>
                      </a:pPr>
                      <a:r>
                        <a:rPr lang="en-GB" sz="1800" b="0" i="0" dirty="0">
                          <a:effectLst/>
                          <a:latin typeface="Arial"/>
                        </a:rPr>
                        <a:t>8. Promote innovation, initially using a readiness assessment of our organisations, to improve patient experience and help improve outcomes.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buNone/>
                      </a:pPr>
                      <a:r>
                        <a:rPr lang="en-GB" sz="1800" b="0" i="0" dirty="0">
                          <a:solidFill>
                            <a:srgbClr val="000000"/>
                          </a:solidFill>
                          <a:effectLst/>
                          <a:latin typeface="Arial"/>
                        </a:rPr>
                        <a:t>Promoted the use of innovation and contributed to a guidance document for ICBs </a:t>
                      </a:r>
                      <a:endParaRPr lang="en-GB" sz="1800" b="0" i="0" dirty="0">
                        <a:effectLst/>
                        <a:latin typeface="Arial"/>
                      </a:endParaRP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9702880"/>
                  </a:ext>
                </a:extLst>
              </a:tr>
              <a:tr h="939452">
                <a:tc>
                  <a:txBody>
                    <a:bodyPr/>
                    <a:lstStyle/>
                    <a:p>
                      <a:pPr algn="l" rtl="0" fontAlgn="base">
                        <a:lnSpc>
                          <a:spcPct val="100000"/>
                        </a:lnSpc>
                        <a:buNone/>
                      </a:pPr>
                      <a:r>
                        <a:rPr lang="en-GB" sz="1800" b="0" i="0" dirty="0">
                          <a:effectLst/>
                          <a:latin typeface="Arial"/>
                        </a:rPr>
                        <a:t>9. Act on best practice recommendations to address specific inclusion barriers to participating in research. This will build on our research engagement network development.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buNone/>
                      </a:pPr>
                      <a:r>
                        <a:rPr lang="en-GB" sz="1800" b="0" i="0" dirty="0">
                          <a:solidFill>
                            <a:srgbClr val="000000"/>
                          </a:solidFill>
                          <a:effectLst/>
                          <a:latin typeface="Arial"/>
                        </a:rPr>
                        <a:t>Research Engagement Network (REN)  </a:t>
                      </a:r>
                      <a:endParaRPr lang="en-GB" sz="1800" b="0" i="0" dirty="0">
                        <a:effectLst/>
                        <a:latin typeface="Arial"/>
                      </a:endParaRPr>
                    </a:p>
                    <a:p>
                      <a:pPr algn="l" rtl="0" fontAlgn="base">
                        <a:lnSpc>
                          <a:spcPct val="100000"/>
                        </a:lnSpc>
                        <a:buNone/>
                      </a:pPr>
                      <a:r>
                        <a:rPr lang="en-GB" sz="1800" b="0" i="0" dirty="0">
                          <a:solidFill>
                            <a:srgbClr val="000000"/>
                          </a:solidFill>
                          <a:effectLst/>
                          <a:latin typeface="Arial"/>
                        </a:rPr>
                        <a:t>Additional PARITY funding  #BePartofResearch</a:t>
                      </a:r>
                      <a:endParaRPr lang="en-GB" sz="1800" b="0" i="0" dirty="0">
                        <a:effectLst/>
                        <a:latin typeface="Arial"/>
                      </a:endParaRP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4627549"/>
                  </a:ext>
                </a:extLst>
              </a:tr>
              <a:tr h="937439">
                <a:tc>
                  <a:txBody>
                    <a:bodyPr/>
                    <a:lstStyle/>
                    <a:p>
                      <a:pPr algn="l" rtl="0" fontAlgn="base">
                        <a:lnSpc>
                          <a:spcPct val="100000"/>
                        </a:lnSpc>
                        <a:buNone/>
                      </a:pPr>
                      <a:r>
                        <a:rPr lang="en-GB" sz="1800" b="0" i="0" dirty="0">
                          <a:effectLst/>
                          <a:latin typeface="Arial"/>
                        </a:rPr>
                        <a:t>10.  </a:t>
                      </a:r>
                      <a:r>
                        <a:rPr lang="en-GB" sz="1800" b="0" i="0" dirty="0">
                          <a:solidFill>
                            <a:srgbClr val="000000"/>
                          </a:solidFill>
                          <a:effectLst/>
                          <a:latin typeface="Arial"/>
                        </a:rPr>
                        <a:t>Develop success indicators to measure progress, deliver transparent governance, and demonstrate contribution our five-year forward plan.  </a:t>
                      </a:r>
                      <a:endParaRPr lang="en-GB" sz="1800" b="0" i="0" dirty="0">
                        <a:effectLst/>
                        <a:latin typeface="Arial"/>
                      </a:endParaRP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buNone/>
                      </a:pPr>
                      <a:r>
                        <a:rPr lang="en-GB" sz="1800" b="0" i="0" dirty="0">
                          <a:solidFill>
                            <a:srgbClr val="000000"/>
                          </a:solidFill>
                          <a:effectLst/>
                          <a:latin typeface="Arial"/>
                        </a:rPr>
                        <a:t>Initial indicators via HEWE ICS Research Strategy group </a:t>
                      </a:r>
                      <a:endParaRPr lang="en-GB" sz="1800" b="0" i="0" dirty="0">
                        <a:effectLst/>
                        <a:latin typeface="Arial"/>
                      </a:endParaRP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7314461"/>
                  </a:ext>
                </a:extLst>
              </a:tr>
            </a:tbl>
          </a:graphicData>
        </a:graphic>
      </p:graphicFrame>
    </p:spTree>
    <p:extLst>
      <p:ext uri="{BB962C8B-B14F-4D97-AF65-F5344CB8AC3E}">
        <p14:creationId xmlns:p14="http://schemas.microsoft.com/office/powerpoint/2010/main" val="1058693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DD3A19-59D2-3297-B3CE-5E411BCD6E2A}"/>
              </a:ext>
            </a:extLst>
          </p:cNvPr>
          <p:cNvSpPr>
            <a:spLocks noGrp="1"/>
          </p:cNvSpPr>
          <p:nvPr>
            <p:ph idx="1"/>
          </p:nvPr>
        </p:nvSpPr>
        <p:spPr>
          <a:xfrm>
            <a:off x="584200" y="1874718"/>
            <a:ext cx="6261100" cy="4829176"/>
          </a:xfrm>
        </p:spPr>
        <p:txBody>
          <a:bodyPr vert="horz" lIns="91440" tIns="45720" rIns="91440" bIns="45720" rtlCol="0" anchor="t">
            <a:normAutofit lnSpcReduction="10000"/>
          </a:bodyPr>
          <a:lstStyle/>
          <a:p>
            <a:pPr marL="0" indent="0">
              <a:lnSpc>
                <a:spcPct val="120000"/>
              </a:lnSpc>
              <a:buNone/>
            </a:pPr>
            <a:r>
              <a:rPr lang="en-GB" sz="3000" dirty="0">
                <a:latin typeface="Arial"/>
                <a:cs typeface="Arial"/>
              </a:rPr>
              <a:t>Summary</a:t>
            </a:r>
            <a:endParaRPr lang="en-US" sz="1700" dirty="0"/>
          </a:p>
          <a:p>
            <a:pPr>
              <a:lnSpc>
                <a:spcPct val="110000"/>
              </a:lnSpc>
            </a:pPr>
            <a:r>
              <a:rPr lang="en-GB" sz="2000" dirty="0">
                <a:latin typeface="Arial"/>
                <a:cs typeface="Arial"/>
              </a:rPr>
              <a:t>UH ICS funding secured to embed UH as an anchor institute </a:t>
            </a:r>
            <a:endParaRPr lang="en-GB" dirty="0">
              <a:latin typeface="Arial"/>
              <a:cs typeface="Arial"/>
            </a:endParaRPr>
          </a:p>
          <a:p>
            <a:pPr>
              <a:lnSpc>
                <a:spcPct val="110000"/>
              </a:lnSpc>
            </a:pPr>
            <a:r>
              <a:rPr lang="en-GB" sz="2000" dirty="0">
                <a:latin typeface="Arial"/>
                <a:cs typeface="Arial"/>
              </a:rPr>
              <a:t>Research and innovation strategy in place</a:t>
            </a:r>
          </a:p>
          <a:p>
            <a:pPr>
              <a:lnSpc>
                <a:spcPct val="110000"/>
              </a:lnSpc>
              <a:spcBef>
                <a:spcPts val="0"/>
              </a:spcBef>
            </a:pPr>
            <a:r>
              <a:rPr lang="en-GB" sz="2000" dirty="0">
                <a:latin typeface="Arial"/>
                <a:cs typeface="Arial"/>
              </a:rPr>
              <a:t>System working established to promote research and innovation i.e. the facilitation and promotion of research in matters relevant to the health service, and the use in the health service of evidence obtained from research. </a:t>
            </a:r>
            <a:endParaRPr lang="en-GB" sz="2000" dirty="0">
              <a:latin typeface="Arial"/>
              <a:ea typeface="Calibri" panose="020F0502020204030204"/>
              <a:cs typeface="Arial"/>
            </a:endParaRPr>
          </a:p>
          <a:p>
            <a:pPr>
              <a:lnSpc>
                <a:spcPct val="110000"/>
              </a:lnSpc>
              <a:spcBef>
                <a:spcPts val="0"/>
              </a:spcBef>
            </a:pPr>
            <a:r>
              <a:rPr lang="en-GB" sz="2000" dirty="0">
                <a:latin typeface="Arial"/>
                <a:cs typeface="Arial"/>
              </a:rPr>
              <a:t>Significant progress, more to do</a:t>
            </a:r>
          </a:p>
          <a:p>
            <a:pPr>
              <a:lnSpc>
                <a:spcPct val="110000"/>
              </a:lnSpc>
              <a:spcBef>
                <a:spcPts val="0"/>
              </a:spcBef>
            </a:pPr>
            <a:r>
              <a:rPr lang="en-GB" sz="2000" dirty="0">
                <a:latin typeface="Arial"/>
                <a:cs typeface="Arial"/>
              </a:rPr>
              <a:t>More details on our public </a:t>
            </a:r>
            <a:r>
              <a:rPr lang="en-GB" sz="2000" dirty="0">
                <a:latin typeface="Arial"/>
                <a:cs typeface="Arial"/>
                <a:hlinkClick r:id="rId2"/>
              </a:rPr>
              <a:t>website</a:t>
            </a:r>
            <a:endParaRPr lang="en-GB" sz="2000" dirty="0">
              <a:latin typeface="Arial"/>
              <a:cs typeface="Arial"/>
            </a:endParaRPr>
          </a:p>
          <a:p>
            <a:pPr>
              <a:lnSpc>
                <a:spcPct val="110000"/>
              </a:lnSpc>
              <a:spcBef>
                <a:spcPts val="0"/>
              </a:spcBef>
            </a:pPr>
            <a:r>
              <a:rPr lang="en-GB" sz="2000" dirty="0">
                <a:latin typeface="Arial"/>
                <a:ea typeface="Calibri" panose="020F0502020204030204"/>
                <a:cs typeface="Arial"/>
              </a:rPr>
              <a:t>We are very happy to discuss this further</a:t>
            </a:r>
          </a:p>
          <a:p>
            <a:pPr marL="0" indent="0">
              <a:lnSpc>
                <a:spcPct val="110000"/>
              </a:lnSpc>
              <a:spcBef>
                <a:spcPts val="0"/>
              </a:spcBef>
              <a:buNone/>
            </a:pPr>
            <a:r>
              <a:rPr lang="en-GB" sz="2000" dirty="0">
                <a:solidFill>
                  <a:srgbClr val="0462C1"/>
                </a:solidFill>
                <a:latin typeface="Arial"/>
                <a:ea typeface="Calibri" panose="020F0502020204030204"/>
                <a:cs typeface="Arial"/>
              </a:rPr>
              <a:t>hweicbhv.researchandinnovation@nhs.net </a:t>
            </a:r>
          </a:p>
          <a:p>
            <a:pPr>
              <a:lnSpc>
                <a:spcPct val="110000"/>
              </a:lnSpc>
              <a:spcBef>
                <a:spcPts val="0"/>
              </a:spcBef>
            </a:pPr>
            <a:endParaRPr lang="en-GB" sz="2000" dirty="0">
              <a:latin typeface="Arial"/>
              <a:cs typeface="Arial"/>
            </a:endParaRPr>
          </a:p>
        </p:txBody>
      </p:sp>
      <p:pic>
        <p:nvPicPr>
          <p:cNvPr id="6" name="Picture 5" descr="A group of people standing in front of a banner&#10;&#10;AI-generated content may be incorrect.">
            <a:extLst>
              <a:ext uri="{FF2B5EF4-FFF2-40B4-BE49-F238E27FC236}">
                <a16:creationId xmlns:a16="http://schemas.microsoft.com/office/drawing/2014/main" id="{12908E96-DF2E-26A3-3FD4-32739C607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307" y="2316995"/>
            <a:ext cx="4792133" cy="3594100"/>
          </a:xfrm>
          <a:prstGeom prst="rect">
            <a:avLst/>
          </a:prstGeom>
        </p:spPr>
      </p:pic>
      <p:pic>
        <p:nvPicPr>
          <p:cNvPr id="3077" name="Picture 5">
            <a:extLst>
              <a:ext uri="{FF2B5EF4-FFF2-40B4-BE49-F238E27FC236}">
                <a16:creationId xmlns:a16="http://schemas.microsoft.com/office/drawing/2014/main" id="{58C47A00-549A-2C5F-FBD8-C09AD348E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68" t="-267" r="75954" b="45"/>
          <a:stretch/>
        </p:blipFill>
        <p:spPr bwMode="auto">
          <a:xfrm>
            <a:off x="585077" y="298462"/>
            <a:ext cx="1922089" cy="13131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UH_LOGO_BLACK_P_PRO.BLACK_CMYK_1115.ai">
            <a:extLst>
              <a:ext uri="{FF2B5EF4-FFF2-40B4-BE49-F238E27FC236}">
                <a16:creationId xmlns:a16="http://schemas.microsoft.com/office/drawing/2014/main" id="{4158D66B-E76F-5BE6-E178-409FB8ACE161}"/>
              </a:ext>
            </a:extLst>
          </p:cNvPr>
          <p:cNvPicPr>
            <a:picLocks noChangeAspect="1"/>
          </p:cNvPicPr>
          <p:nvPr/>
        </p:nvPicPr>
        <p:blipFill>
          <a:blip r:embed="rId5" cstate="screen">
            <a:extLst>
              <a:ext uri="{28A0092B-C50C-407E-A947-70E740481C1C}">
                <a14:useLocalDpi xmlns:a14="http://schemas.microsoft.com/office/drawing/2010/main"/>
              </a:ext>
            </a:extLst>
          </a:blip>
          <a:srcRect l="3175" r="2"/>
          <a:stretch>
            <a:fillRect/>
          </a:stretch>
        </p:blipFill>
        <p:spPr bwMode="auto">
          <a:xfrm>
            <a:off x="2557803" y="298462"/>
            <a:ext cx="4287497" cy="94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A white background with black dots&#10;&#10;AI-generated content may be incorrect.">
            <a:extLst>
              <a:ext uri="{FF2B5EF4-FFF2-40B4-BE49-F238E27FC236}">
                <a16:creationId xmlns:a16="http://schemas.microsoft.com/office/drawing/2014/main" id="{87659CFA-2376-5DB7-BA22-3E2D6E79A3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8599"/>
          <a:stretch/>
        </p:blipFill>
        <p:spPr bwMode="auto">
          <a:xfrm>
            <a:off x="9592599" y="480431"/>
            <a:ext cx="2217786" cy="1310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logo with a circle and text&#10;&#10;Description automatically generated">
            <a:extLst>
              <a:ext uri="{FF2B5EF4-FFF2-40B4-BE49-F238E27FC236}">
                <a16:creationId xmlns:a16="http://schemas.microsoft.com/office/drawing/2014/main" id="{AA7EC341-A362-7739-4A94-06E5BB1DEA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0038" y="341174"/>
            <a:ext cx="1527336" cy="1226970"/>
          </a:xfrm>
          <a:prstGeom prst="rect">
            <a:avLst/>
          </a:prstGeom>
        </p:spPr>
      </p:pic>
    </p:spTree>
    <p:extLst>
      <p:ext uri="{BB962C8B-B14F-4D97-AF65-F5344CB8AC3E}">
        <p14:creationId xmlns:p14="http://schemas.microsoft.com/office/powerpoint/2010/main" val="2334165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75F53-52B6-F6C0-56C8-BF987141F005}"/>
              </a:ext>
            </a:extLst>
          </p:cNvPr>
          <p:cNvSpPr>
            <a:spLocks noGrp="1"/>
          </p:cNvSpPr>
          <p:nvPr>
            <p:ph type="title"/>
          </p:nvPr>
        </p:nvSpPr>
        <p:spPr>
          <a:xfrm>
            <a:off x="214907" y="2406213"/>
            <a:ext cx="6825226" cy="1325563"/>
          </a:xfrm>
        </p:spPr>
        <p:txBody>
          <a:bodyPr vert="horz" lIns="91440" tIns="45720" rIns="91440" bIns="45720" rtlCol="0" anchor="ctr">
            <a:noAutofit/>
          </a:bodyPr>
          <a:lstStyle/>
          <a:p>
            <a:pPr algn="ctr"/>
            <a:r>
              <a:rPr lang="en-GB" sz="3600" dirty="0">
                <a:latin typeface="Arial"/>
                <a:cs typeface="Arial"/>
              </a:rPr>
              <a:t>The </a:t>
            </a:r>
            <a:r>
              <a:rPr lang="en-US" sz="3600" dirty="0">
                <a:solidFill>
                  <a:srgbClr val="242424"/>
                </a:solidFill>
                <a:latin typeface="Arial"/>
                <a:ea typeface="Calibri"/>
                <a:cs typeface="Calibri"/>
              </a:rPr>
              <a:t>University of Hertfordshire Integrated Care System (UHICS) Partnership </a:t>
            </a:r>
            <a:r>
              <a:rPr lang="en-US" sz="3600" err="1">
                <a:solidFill>
                  <a:srgbClr val="242424"/>
                </a:solidFill>
                <a:latin typeface="Arial"/>
                <a:ea typeface="Calibri"/>
                <a:cs typeface="Calibri"/>
              </a:rPr>
              <a:t>Programme</a:t>
            </a:r>
            <a:r>
              <a:rPr lang="en-US" sz="3600" dirty="0">
                <a:solidFill>
                  <a:srgbClr val="242424"/>
                </a:solidFill>
                <a:latin typeface="Arial"/>
                <a:ea typeface="Calibri"/>
                <a:cs typeface="Calibri"/>
              </a:rPr>
              <a:t> Research and Innovation hub</a:t>
            </a:r>
            <a:br>
              <a:rPr lang="en-US" sz="3600" dirty="0">
                <a:latin typeface="Arial"/>
                <a:ea typeface="Calibri"/>
                <a:cs typeface="Calibri"/>
              </a:rPr>
            </a:br>
            <a:br>
              <a:rPr lang="en-US" sz="3600" dirty="0">
                <a:latin typeface="Arial"/>
                <a:ea typeface="Calibri"/>
                <a:cs typeface="Calibri"/>
              </a:rPr>
            </a:br>
            <a:r>
              <a:rPr lang="en-US" sz="3600" dirty="0">
                <a:solidFill>
                  <a:srgbClr val="242424"/>
                </a:solidFill>
                <a:latin typeface="Arial"/>
                <a:ea typeface="Calibri"/>
                <a:cs typeface="Calibri"/>
              </a:rPr>
              <a:t>19th March 2025</a:t>
            </a:r>
            <a:endParaRPr lang="en-US" sz="3600" dirty="0">
              <a:latin typeface="Arial"/>
              <a:ea typeface="Calibri Light" panose="020F0302020204030204"/>
              <a:cs typeface="Calibri Light" panose="020F0302020204030204"/>
            </a:endParaRPr>
          </a:p>
        </p:txBody>
      </p:sp>
      <p:pic>
        <p:nvPicPr>
          <p:cNvPr id="8" name="Content Placeholder 7" descr="A screenshot of a computer&#10;&#10;AI-generated content may be incorrect.">
            <a:extLst>
              <a:ext uri="{FF2B5EF4-FFF2-40B4-BE49-F238E27FC236}">
                <a16:creationId xmlns:a16="http://schemas.microsoft.com/office/drawing/2014/main" id="{6111032C-D406-3317-00C2-B682BDBF337B}"/>
              </a:ext>
            </a:extLst>
          </p:cNvPr>
          <p:cNvPicPr>
            <a:picLocks noGrp="1" noChangeAspect="1"/>
          </p:cNvPicPr>
          <p:nvPr>
            <p:ph idx="1"/>
          </p:nvPr>
        </p:nvPicPr>
        <p:blipFill>
          <a:blip r:embed="rId2"/>
          <a:srcRect l="42224" t="12843" r="24761" b="35327"/>
          <a:stretch/>
        </p:blipFill>
        <p:spPr>
          <a:xfrm>
            <a:off x="7159722" y="1351381"/>
            <a:ext cx="4320025" cy="3867861"/>
          </a:xfrm>
        </p:spPr>
      </p:pic>
      <p:pic>
        <p:nvPicPr>
          <p:cNvPr id="3" name="Picture 2" descr="A logo with a circle and text&#10;&#10;Description automatically generated">
            <a:extLst>
              <a:ext uri="{FF2B5EF4-FFF2-40B4-BE49-F238E27FC236}">
                <a16:creationId xmlns:a16="http://schemas.microsoft.com/office/drawing/2014/main" id="{46FDF24F-BF90-665C-2512-7FB07521C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408" y="5009426"/>
            <a:ext cx="1527336" cy="1226970"/>
          </a:xfrm>
          <a:prstGeom prst="rect">
            <a:avLst/>
          </a:prstGeom>
        </p:spPr>
      </p:pic>
      <p:sp>
        <p:nvSpPr>
          <p:cNvPr id="4" name="Slide Number Placeholder 3">
            <a:extLst>
              <a:ext uri="{FF2B5EF4-FFF2-40B4-BE49-F238E27FC236}">
                <a16:creationId xmlns:a16="http://schemas.microsoft.com/office/drawing/2014/main" id="{0FBC4E4C-DF82-4E10-D5F9-9EDF63AC2E1E}"/>
              </a:ext>
            </a:extLst>
          </p:cNvPr>
          <p:cNvSpPr>
            <a:spLocks noGrp="1"/>
          </p:cNvSpPr>
          <p:nvPr>
            <p:ph type="sldNum" sz="quarter" idx="12"/>
          </p:nvPr>
        </p:nvSpPr>
        <p:spPr/>
        <p:txBody>
          <a:bodyPr/>
          <a:lstStyle/>
          <a:p>
            <a:fld id="{863CBF53-507B-4C1D-984A-BDB501D123FF}" type="slidenum">
              <a:rPr lang="en-GB" smtClean="0"/>
              <a:t>2</a:t>
            </a:fld>
            <a:endParaRPr lang="en-GB"/>
          </a:p>
        </p:txBody>
      </p:sp>
    </p:spTree>
    <p:extLst>
      <p:ext uri="{BB962C8B-B14F-4D97-AF65-F5344CB8AC3E}">
        <p14:creationId xmlns:p14="http://schemas.microsoft.com/office/powerpoint/2010/main" val="3103453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6EF0-C7CE-CC22-BB57-B1377DE97627}"/>
              </a:ext>
            </a:extLst>
          </p:cNvPr>
          <p:cNvSpPr>
            <a:spLocks noGrp="1"/>
          </p:cNvSpPr>
          <p:nvPr>
            <p:ph type="title"/>
          </p:nvPr>
        </p:nvSpPr>
        <p:spPr/>
        <p:txBody>
          <a:bodyPr>
            <a:normAutofit/>
          </a:bodyPr>
          <a:lstStyle/>
          <a:p>
            <a:r>
              <a:rPr lang="en-GB" dirty="0">
                <a:latin typeface="Arial"/>
                <a:cs typeface="Arial"/>
              </a:rPr>
              <a:t>Purpose of this presentation</a:t>
            </a:r>
            <a:endParaRPr lang="en-US"/>
          </a:p>
        </p:txBody>
      </p:sp>
      <p:sp>
        <p:nvSpPr>
          <p:cNvPr id="3" name="Content Placeholder 2">
            <a:extLst>
              <a:ext uri="{FF2B5EF4-FFF2-40B4-BE49-F238E27FC236}">
                <a16:creationId xmlns:a16="http://schemas.microsoft.com/office/drawing/2014/main" id="{226A27F3-8998-04B9-8785-26ACEC3E8769}"/>
              </a:ext>
            </a:extLst>
          </p:cNvPr>
          <p:cNvSpPr>
            <a:spLocks noGrp="1"/>
          </p:cNvSpPr>
          <p:nvPr>
            <p:ph idx="1"/>
          </p:nvPr>
        </p:nvSpPr>
        <p:spPr>
          <a:xfrm>
            <a:off x="875556" y="1690688"/>
            <a:ext cx="5721626" cy="4351338"/>
          </a:xfrm>
        </p:spPr>
        <p:txBody>
          <a:bodyPr vert="horz" lIns="91440" tIns="45720" rIns="91440" bIns="45720" rtlCol="0" anchor="t">
            <a:normAutofit lnSpcReduction="10000"/>
          </a:bodyPr>
          <a:lstStyle/>
          <a:p>
            <a:r>
              <a:rPr lang="en-GB" dirty="0">
                <a:latin typeface="Arial"/>
                <a:cs typeface="Arial"/>
              </a:rPr>
              <a:t>To give you an update on the Research and Innovation Hub </a:t>
            </a:r>
            <a:endParaRPr lang="en-GB" dirty="0">
              <a:latin typeface="Arial"/>
              <a:ea typeface="Calibri Light"/>
              <a:cs typeface="Arial"/>
            </a:endParaRPr>
          </a:p>
          <a:p>
            <a:r>
              <a:rPr lang="en-GB" dirty="0">
                <a:latin typeface="Arial"/>
                <a:cs typeface="Arial"/>
              </a:rPr>
              <a:t>To promote awareness to colleagues across both the HWE ICB, the University of Hertfordshire and wider and stimulate discussion</a:t>
            </a:r>
            <a:endParaRPr lang="en-GB" dirty="0">
              <a:latin typeface="Arial"/>
              <a:ea typeface="Calibri Light"/>
              <a:cs typeface="Arial"/>
            </a:endParaRPr>
          </a:p>
          <a:p>
            <a:r>
              <a:rPr lang="en-GB" dirty="0">
                <a:latin typeface="Arial"/>
                <a:cs typeface="Arial"/>
              </a:rPr>
              <a:t>We are very happy to discuss further, please contact us via </a:t>
            </a:r>
            <a:r>
              <a:rPr lang="en-GB" i="0" u="none" strike="noStrike" baseline="0" dirty="0">
                <a:solidFill>
                  <a:srgbClr val="0462C1"/>
                </a:solidFill>
                <a:latin typeface="Arial"/>
                <a:cs typeface="Arial"/>
                <a:hlinkClick r:id="rId2"/>
              </a:rPr>
              <a:t>hweicbhv.researchandinnovation@nhs.net</a:t>
            </a:r>
            <a:endParaRPr lang="en-GB" i="0" u="none" strike="noStrike" baseline="0" dirty="0">
              <a:solidFill>
                <a:srgbClr val="0462C1"/>
              </a:solidFill>
              <a:latin typeface="Arial"/>
              <a:cs typeface="Arial"/>
            </a:endParaRPr>
          </a:p>
        </p:txBody>
      </p:sp>
      <p:pic>
        <p:nvPicPr>
          <p:cNvPr id="7" name="Picture 6">
            <a:extLst>
              <a:ext uri="{FF2B5EF4-FFF2-40B4-BE49-F238E27FC236}">
                <a16:creationId xmlns:a16="http://schemas.microsoft.com/office/drawing/2014/main" id="{B569E98D-B554-F9A2-29A2-8B31C778DE80}"/>
              </a:ext>
            </a:extLst>
          </p:cNvPr>
          <p:cNvPicPr>
            <a:picLocks noChangeAspect="1"/>
          </p:cNvPicPr>
          <p:nvPr/>
        </p:nvPicPr>
        <p:blipFill>
          <a:blip r:embed="rId3"/>
          <a:srcRect l="24796" t="17681" r="31916" b="8406"/>
          <a:stretch/>
        </p:blipFill>
        <p:spPr>
          <a:xfrm>
            <a:off x="7414591" y="2520280"/>
            <a:ext cx="4164213" cy="3999528"/>
          </a:xfrm>
          <a:prstGeom prst="rect">
            <a:avLst/>
          </a:prstGeom>
        </p:spPr>
      </p:pic>
      <p:sp>
        <p:nvSpPr>
          <p:cNvPr id="5" name="TextBox 4">
            <a:extLst>
              <a:ext uri="{FF2B5EF4-FFF2-40B4-BE49-F238E27FC236}">
                <a16:creationId xmlns:a16="http://schemas.microsoft.com/office/drawing/2014/main" id="{17A76570-0ABA-2F1B-388B-E8528FAFB564}"/>
              </a:ext>
            </a:extLst>
          </p:cNvPr>
          <p:cNvSpPr txBox="1"/>
          <p:nvPr/>
        </p:nvSpPr>
        <p:spPr>
          <a:xfrm>
            <a:off x="7822095" y="1551540"/>
            <a:ext cx="3071192" cy="954107"/>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More details on </a:t>
            </a:r>
          </a:p>
          <a:p>
            <a:pPr algn="ctr"/>
            <a:r>
              <a:rPr lang="en-GB" sz="2800" dirty="0">
                <a:latin typeface="Arial" panose="020B0604020202020204" pitchFamily="34" charset="0"/>
                <a:cs typeface="Arial" panose="020B0604020202020204" pitchFamily="34" charset="0"/>
              </a:rPr>
              <a:t>our public </a:t>
            </a:r>
            <a:r>
              <a:rPr lang="en-GB" sz="2800" dirty="0">
                <a:latin typeface="Arial" panose="020B0604020202020204" pitchFamily="34" charset="0"/>
                <a:cs typeface="Arial" panose="020B0604020202020204" pitchFamily="34" charset="0"/>
                <a:hlinkClick r:id="rId4"/>
              </a:rPr>
              <a:t>website</a:t>
            </a:r>
            <a:endParaRPr lang="en-GB" dirty="0"/>
          </a:p>
        </p:txBody>
      </p:sp>
    </p:spTree>
    <p:extLst>
      <p:ext uri="{BB962C8B-B14F-4D97-AF65-F5344CB8AC3E}">
        <p14:creationId xmlns:p14="http://schemas.microsoft.com/office/powerpoint/2010/main" val="1740388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646AA-7F6D-73FD-902E-09AAB20DA3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3DFEE7-9E91-C425-A92E-08223D584BC2}"/>
              </a:ext>
            </a:extLst>
          </p:cNvPr>
          <p:cNvSpPr>
            <a:spLocks noGrp="1"/>
          </p:cNvSpPr>
          <p:nvPr>
            <p:ph type="title"/>
          </p:nvPr>
        </p:nvSpPr>
        <p:spPr>
          <a:xfrm>
            <a:off x="342296" y="365125"/>
            <a:ext cx="11374361" cy="1325563"/>
          </a:xfrm>
        </p:spPr>
        <p:txBody>
          <a:bodyPr>
            <a:normAutofit/>
          </a:bodyPr>
          <a:lstStyle/>
          <a:p>
            <a:r>
              <a:rPr lang="en-GB" dirty="0">
                <a:latin typeface="Arial"/>
                <a:cs typeface="Arial"/>
              </a:rPr>
              <a:t>Purpose of the Research and Innovation Hub</a:t>
            </a:r>
          </a:p>
        </p:txBody>
      </p:sp>
      <p:sp>
        <p:nvSpPr>
          <p:cNvPr id="3" name="Content Placeholder 2">
            <a:extLst>
              <a:ext uri="{FF2B5EF4-FFF2-40B4-BE49-F238E27FC236}">
                <a16:creationId xmlns:a16="http://schemas.microsoft.com/office/drawing/2014/main" id="{A1F25DCF-85AE-893E-2A40-07903E6772ED}"/>
              </a:ext>
            </a:extLst>
          </p:cNvPr>
          <p:cNvSpPr>
            <a:spLocks noGrp="1"/>
          </p:cNvSpPr>
          <p:nvPr>
            <p:ph idx="1"/>
          </p:nvPr>
        </p:nvSpPr>
        <p:spPr>
          <a:xfrm>
            <a:off x="838200" y="1711405"/>
            <a:ext cx="6551086" cy="4624781"/>
          </a:xfrm>
        </p:spPr>
        <p:txBody>
          <a:bodyPr vert="horz" lIns="91440" tIns="45720" rIns="91440" bIns="45720" rtlCol="0" anchor="t">
            <a:normAutofit fontScale="85000" lnSpcReduction="20000"/>
          </a:bodyPr>
          <a:lstStyle/>
          <a:p>
            <a:pPr marL="0" indent="0">
              <a:lnSpc>
                <a:spcPct val="110000"/>
              </a:lnSpc>
              <a:buNone/>
            </a:pPr>
            <a:r>
              <a:rPr lang="en-GB" sz="2400" dirty="0">
                <a:solidFill>
                  <a:srgbClr val="242424"/>
                </a:solidFill>
                <a:latin typeface="Arial"/>
                <a:ea typeface="Calibri"/>
                <a:cs typeface="Calibri"/>
              </a:rPr>
              <a:t>To make the best use of the university's expertise to support the delivery of the Hertfordshire and West Essex Research and Innovation strategy.  </a:t>
            </a:r>
            <a:endParaRPr lang="en-US" sz="2400">
              <a:latin typeface="Arial"/>
              <a:ea typeface="Calibri"/>
              <a:cs typeface="Calibri"/>
            </a:endParaRPr>
          </a:p>
          <a:p>
            <a:pPr marL="0" indent="0">
              <a:lnSpc>
                <a:spcPct val="110000"/>
              </a:lnSpc>
              <a:buNone/>
            </a:pPr>
            <a:r>
              <a:rPr lang="en-GB" sz="2400" dirty="0">
                <a:latin typeface="Arial"/>
                <a:ea typeface="Calibri"/>
                <a:cs typeface="Calibri"/>
              </a:rPr>
              <a:t>The implementation of the strategy will bring several benefits to residents: </a:t>
            </a:r>
            <a:endParaRPr lang="en-US" sz="2400">
              <a:latin typeface="Arial"/>
              <a:ea typeface="Calibri"/>
              <a:cs typeface="Calibri"/>
            </a:endParaRPr>
          </a:p>
          <a:p>
            <a:pPr marL="0" indent="0">
              <a:lnSpc>
                <a:spcPct val="110000"/>
              </a:lnSpc>
              <a:buNone/>
            </a:pPr>
            <a:r>
              <a:rPr lang="en-GB" sz="2400" dirty="0">
                <a:latin typeface="Arial"/>
                <a:ea typeface="Calibri"/>
                <a:cs typeface="Calibri"/>
              </a:rPr>
              <a:t>1) enhanced healthcare services, </a:t>
            </a:r>
            <a:endParaRPr lang="en-US" sz="2400">
              <a:latin typeface="Arial"/>
              <a:ea typeface="Calibri"/>
              <a:cs typeface="Calibri"/>
            </a:endParaRPr>
          </a:p>
          <a:p>
            <a:pPr marL="0" indent="0">
              <a:lnSpc>
                <a:spcPct val="110000"/>
              </a:lnSpc>
              <a:buNone/>
            </a:pPr>
            <a:r>
              <a:rPr lang="en-GB" sz="2400" dirty="0">
                <a:latin typeface="Arial"/>
                <a:ea typeface="Calibri"/>
                <a:cs typeface="Calibri"/>
              </a:rPr>
              <a:t>2) more inclusive research, </a:t>
            </a:r>
            <a:endParaRPr lang="en-US" sz="2400">
              <a:latin typeface="Arial"/>
              <a:ea typeface="Calibri"/>
              <a:cs typeface="Calibri"/>
            </a:endParaRPr>
          </a:p>
          <a:p>
            <a:pPr marL="0" indent="0">
              <a:lnSpc>
                <a:spcPct val="110000"/>
              </a:lnSpc>
              <a:buNone/>
            </a:pPr>
            <a:r>
              <a:rPr lang="en-GB" sz="2400" dirty="0">
                <a:latin typeface="Arial"/>
                <a:ea typeface="Calibri"/>
                <a:cs typeface="Calibri"/>
              </a:rPr>
              <a:t>3) increased community involvement, </a:t>
            </a:r>
            <a:endParaRPr lang="en-US" sz="2400">
              <a:latin typeface="Arial"/>
              <a:ea typeface="Calibri"/>
              <a:cs typeface="Calibri"/>
            </a:endParaRPr>
          </a:p>
          <a:p>
            <a:pPr marL="0" indent="0">
              <a:lnSpc>
                <a:spcPct val="110000"/>
              </a:lnSpc>
              <a:buNone/>
            </a:pPr>
            <a:r>
              <a:rPr lang="en-GB" sz="2400" dirty="0">
                <a:latin typeface="Arial"/>
                <a:ea typeface="Calibri"/>
                <a:cs typeface="Calibri"/>
              </a:rPr>
              <a:t>4) more relevant workforce development, </a:t>
            </a:r>
            <a:endParaRPr lang="en-US" sz="2400">
              <a:latin typeface="Arial"/>
              <a:ea typeface="Calibri"/>
              <a:cs typeface="Calibri"/>
            </a:endParaRPr>
          </a:p>
          <a:p>
            <a:pPr marL="0" indent="0">
              <a:lnSpc>
                <a:spcPct val="110000"/>
              </a:lnSpc>
              <a:buNone/>
            </a:pPr>
            <a:r>
              <a:rPr lang="en-GB" sz="2400" dirty="0">
                <a:latin typeface="Arial"/>
                <a:ea typeface="Calibri"/>
                <a:cs typeface="Calibri"/>
              </a:rPr>
              <a:t>5) improved health outcomes and </a:t>
            </a:r>
            <a:endParaRPr lang="en-US" sz="2400">
              <a:latin typeface="Arial"/>
              <a:ea typeface="Calibri"/>
              <a:cs typeface="Calibri"/>
            </a:endParaRPr>
          </a:p>
          <a:p>
            <a:pPr marL="0" indent="0">
              <a:lnSpc>
                <a:spcPct val="110000"/>
              </a:lnSpc>
              <a:buNone/>
            </a:pPr>
            <a:r>
              <a:rPr lang="en-GB" sz="2400" dirty="0">
                <a:latin typeface="Arial"/>
                <a:ea typeface="Calibri"/>
                <a:cs typeface="Calibri"/>
              </a:rPr>
              <a:t>6) better economic benefits (which also promotes health outcomes). </a:t>
            </a:r>
          </a:p>
        </p:txBody>
      </p:sp>
      <p:pic>
        <p:nvPicPr>
          <p:cNvPr id="4" name="Picture 3" descr="A group of banners on a wall&#10;&#10;AI-generated content may be incorrect.">
            <a:extLst>
              <a:ext uri="{FF2B5EF4-FFF2-40B4-BE49-F238E27FC236}">
                <a16:creationId xmlns:a16="http://schemas.microsoft.com/office/drawing/2014/main" id="{C4985D14-4551-43DB-E29F-654646F9988F}"/>
              </a:ext>
            </a:extLst>
          </p:cNvPr>
          <p:cNvPicPr>
            <a:picLocks noChangeAspect="1"/>
          </p:cNvPicPr>
          <p:nvPr/>
        </p:nvPicPr>
        <p:blipFill>
          <a:blip r:embed="rId2"/>
          <a:srcRect l="10485" t="10182" r="11032"/>
          <a:stretch/>
        </p:blipFill>
        <p:spPr>
          <a:xfrm>
            <a:off x="7548331" y="2816977"/>
            <a:ext cx="4043396" cy="3520509"/>
          </a:xfrm>
          <a:prstGeom prst="rect">
            <a:avLst/>
          </a:prstGeom>
        </p:spPr>
      </p:pic>
      <p:pic>
        <p:nvPicPr>
          <p:cNvPr id="6" name="Picture 5" descr="UH_LOGO_BLACK_P_PRO.BLACK_CMYK_1115.ai">
            <a:extLst>
              <a:ext uri="{FF2B5EF4-FFF2-40B4-BE49-F238E27FC236}">
                <a16:creationId xmlns:a16="http://schemas.microsoft.com/office/drawing/2014/main" id="{257ADD93-A5D1-DBAA-A50F-92432407247F}"/>
              </a:ext>
            </a:extLst>
          </p:cNvPr>
          <p:cNvPicPr>
            <a:picLocks noChangeAspect="1"/>
          </p:cNvPicPr>
          <p:nvPr/>
        </p:nvPicPr>
        <p:blipFill>
          <a:blip r:embed="rId3" cstate="screen">
            <a:extLst>
              <a:ext uri="{28A0092B-C50C-407E-A947-70E740481C1C}">
                <a14:useLocalDpi xmlns:a14="http://schemas.microsoft.com/office/drawing/2010/main"/>
              </a:ext>
            </a:extLst>
          </a:blip>
          <a:srcRect l="3175" r="2"/>
          <a:stretch>
            <a:fillRect/>
          </a:stretch>
        </p:blipFill>
        <p:spPr bwMode="auto">
          <a:xfrm>
            <a:off x="7403792" y="1596313"/>
            <a:ext cx="4331678" cy="9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488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658C0-E8BD-029F-A8CB-5445004449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A196F1-8618-1C49-B18F-F8A53D4F8256}"/>
              </a:ext>
            </a:extLst>
          </p:cNvPr>
          <p:cNvSpPr>
            <a:spLocks noGrp="1"/>
          </p:cNvSpPr>
          <p:nvPr>
            <p:ph type="title"/>
          </p:nvPr>
        </p:nvSpPr>
        <p:spPr>
          <a:xfrm>
            <a:off x="838200" y="365125"/>
            <a:ext cx="10515600" cy="1063625"/>
          </a:xfrm>
        </p:spPr>
        <p:txBody>
          <a:bodyPr/>
          <a:lstStyle/>
          <a:p>
            <a:r>
              <a:rPr lang="en-GB" dirty="0">
                <a:latin typeface="Arial"/>
                <a:cs typeface="Arial"/>
              </a:rPr>
              <a:t>The UH ICS funded support</a:t>
            </a:r>
          </a:p>
        </p:txBody>
      </p:sp>
      <p:sp>
        <p:nvSpPr>
          <p:cNvPr id="3" name="Content Placeholder 2">
            <a:extLst>
              <a:ext uri="{FF2B5EF4-FFF2-40B4-BE49-F238E27FC236}">
                <a16:creationId xmlns:a16="http://schemas.microsoft.com/office/drawing/2014/main" id="{B56080DD-6D8C-F7FC-D30C-D056846321EC}"/>
              </a:ext>
            </a:extLst>
          </p:cNvPr>
          <p:cNvSpPr>
            <a:spLocks noGrp="1"/>
          </p:cNvSpPr>
          <p:nvPr>
            <p:ph idx="1"/>
          </p:nvPr>
        </p:nvSpPr>
        <p:spPr>
          <a:xfrm>
            <a:off x="705152" y="1428633"/>
            <a:ext cx="5869740" cy="4278270"/>
          </a:xfrm>
        </p:spPr>
        <p:txBody>
          <a:bodyPr vert="horz" lIns="91440" tIns="45720" rIns="91440" bIns="45720" rtlCol="0" anchor="t">
            <a:normAutofit fontScale="92500"/>
          </a:bodyPr>
          <a:lstStyle/>
          <a:p>
            <a:pPr marL="0" indent="0">
              <a:lnSpc>
                <a:spcPct val="115000"/>
              </a:lnSpc>
              <a:spcAft>
                <a:spcPts val="1000"/>
              </a:spcAft>
              <a:buNone/>
            </a:pPr>
            <a:r>
              <a:rPr lang="en-GB" dirty="0">
                <a:effectLst/>
                <a:latin typeface="Arial"/>
                <a:ea typeface="PMingLiU"/>
                <a:cs typeface="Calibri"/>
              </a:rPr>
              <a:t>2 x new research co-ordinator roles with 0.2 FTE managerial support</a:t>
            </a:r>
          </a:p>
          <a:p>
            <a:pPr marL="0" indent="0">
              <a:lnSpc>
                <a:spcPct val="115000"/>
              </a:lnSpc>
              <a:spcAft>
                <a:spcPts val="1000"/>
              </a:spcAft>
              <a:buNone/>
            </a:pPr>
            <a:r>
              <a:rPr lang="en-GB" i="1" dirty="0">
                <a:effectLst/>
                <a:latin typeface="Arial"/>
                <a:ea typeface="PMingLiU"/>
                <a:cs typeface="Calibri"/>
              </a:rPr>
              <a:t>Having the co-ordinating resource based in Hertfordshire University further joins up the HWEICS research and innovation network providing access to the world leading research skills in the university.</a:t>
            </a:r>
          </a:p>
          <a:p>
            <a:pPr>
              <a:lnSpc>
                <a:spcPct val="115000"/>
              </a:lnSpc>
              <a:spcAft>
                <a:spcPts val="1000"/>
              </a:spcAft>
            </a:pPr>
            <a:endParaRPr lang="en-GB" sz="3300" dirty="0">
              <a:effectLst/>
              <a:latin typeface="Calibri" panose="020F0502020204030204" pitchFamily="34" charset="0"/>
              <a:ea typeface="PMingLiU" panose="02020500000000000000" pitchFamily="18" charset="-120"/>
              <a:cs typeface="Calibri" panose="020F0502020204030204" pitchFamily="34" charset="0"/>
            </a:endParaRPr>
          </a:p>
          <a:p>
            <a:endParaRPr lang="en-GB" dirty="0"/>
          </a:p>
        </p:txBody>
      </p:sp>
      <p:pic>
        <p:nvPicPr>
          <p:cNvPr id="8" name="Picture 7" descr="A group of women standing in front of a sign&#10;&#10;AI-generated content may be incorrect.">
            <a:extLst>
              <a:ext uri="{FF2B5EF4-FFF2-40B4-BE49-F238E27FC236}">
                <a16:creationId xmlns:a16="http://schemas.microsoft.com/office/drawing/2014/main" id="{76193A10-9C59-973E-3095-41BB03B8074D}"/>
              </a:ext>
            </a:extLst>
          </p:cNvPr>
          <p:cNvPicPr>
            <a:picLocks noChangeAspect="1"/>
          </p:cNvPicPr>
          <p:nvPr/>
        </p:nvPicPr>
        <p:blipFill>
          <a:blip r:embed="rId2"/>
          <a:srcRect l="8140" t="29733" r="41" b="5315"/>
          <a:stretch/>
        </p:blipFill>
        <p:spPr>
          <a:xfrm>
            <a:off x="7421157" y="2384823"/>
            <a:ext cx="4401296" cy="4095014"/>
          </a:xfrm>
          <a:prstGeom prst="rect">
            <a:avLst/>
          </a:prstGeom>
        </p:spPr>
      </p:pic>
      <p:pic>
        <p:nvPicPr>
          <p:cNvPr id="5" name="Picture 4" descr="UH_LOGO_BLACK_P_PRO.BLACK_CMYK_1115.ai">
            <a:extLst>
              <a:ext uri="{FF2B5EF4-FFF2-40B4-BE49-F238E27FC236}">
                <a16:creationId xmlns:a16="http://schemas.microsoft.com/office/drawing/2014/main" id="{0C418ACF-883D-5567-8448-8F0C45716828}"/>
              </a:ext>
            </a:extLst>
          </p:cNvPr>
          <p:cNvPicPr>
            <a:picLocks noChangeAspect="1"/>
          </p:cNvPicPr>
          <p:nvPr/>
        </p:nvPicPr>
        <p:blipFill>
          <a:blip r:embed="rId3" cstate="screen">
            <a:extLst>
              <a:ext uri="{28A0092B-C50C-407E-A947-70E740481C1C}">
                <a14:useLocalDpi xmlns:a14="http://schemas.microsoft.com/office/drawing/2010/main"/>
              </a:ext>
            </a:extLst>
          </a:blip>
          <a:srcRect l="3175" r="2"/>
          <a:stretch>
            <a:fillRect/>
          </a:stretch>
        </p:blipFill>
        <p:spPr bwMode="auto">
          <a:xfrm>
            <a:off x="7415887" y="1426980"/>
            <a:ext cx="4331678" cy="9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33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220B4-5605-12DC-A107-6033F92A36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BD4D6C-F3A0-42D3-4AC8-5801F57768A2}"/>
              </a:ext>
            </a:extLst>
          </p:cNvPr>
          <p:cNvSpPr>
            <a:spLocks noGrp="1"/>
          </p:cNvSpPr>
          <p:nvPr>
            <p:ph type="title"/>
          </p:nvPr>
        </p:nvSpPr>
        <p:spPr>
          <a:xfrm>
            <a:off x="499534" y="365125"/>
            <a:ext cx="11217123" cy="1063625"/>
          </a:xfrm>
        </p:spPr>
        <p:txBody>
          <a:bodyPr>
            <a:normAutofit fontScale="90000"/>
          </a:bodyPr>
          <a:lstStyle/>
          <a:p>
            <a:r>
              <a:rPr lang="en-GB" dirty="0">
                <a:solidFill>
                  <a:srgbClr val="242424"/>
                </a:solidFill>
                <a:latin typeface="Arial"/>
                <a:cs typeface="Arial"/>
              </a:rPr>
              <a:t>Hertfordshire and West Essex Integrated Care System</a:t>
            </a:r>
            <a:endParaRPr lang="en-US" dirty="0">
              <a:latin typeface="Arial"/>
              <a:cs typeface="Arial"/>
            </a:endParaRPr>
          </a:p>
        </p:txBody>
      </p:sp>
      <p:sp>
        <p:nvSpPr>
          <p:cNvPr id="3" name="Content Placeholder 2">
            <a:extLst>
              <a:ext uri="{FF2B5EF4-FFF2-40B4-BE49-F238E27FC236}">
                <a16:creationId xmlns:a16="http://schemas.microsoft.com/office/drawing/2014/main" id="{B3D0B9E7-9E9B-A9B3-696F-A761683EF761}"/>
              </a:ext>
            </a:extLst>
          </p:cNvPr>
          <p:cNvSpPr>
            <a:spLocks noGrp="1"/>
          </p:cNvSpPr>
          <p:nvPr>
            <p:ph idx="1"/>
          </p:nvPr>
        </p:nvSpPr>
        <p:spPr>
          <a:xfrm>
            <a:off x="474260" y="1719972"/>
            <a:ext cx="6859202" cy="4289643"/>
          </a:xfrm>
        </p:spPr>
        <p:txBody>
          <a:bodyPr vert="horz" lIns="91440" tIns="45720" rIns="91440" bIns="45720" rtlCol="0" anchor="t">
            <a:normAutofit fontScale="85000" lnSpcReduction="20000"/>
          </a:bodyPr>
          <a:lstStyle/>
          <a:p>
            <a:pPr>
              <a:lnSpc>
                <a:spcPct val="120000"/>
              </a:lnSpc>
              <a:spcBef>
                <a:spcPts val="0"/>
              </a:spcBef>
              <a:buFont typeface="Arial"/>
              <a:buChar char="•"/>
            </a:pPr>
            <a:r>
              <a:rPr lang="en-GB" dirty="0">
                <a:solidFill>
                  <a:srgbClr val="242424"/>
                </a:solidFill>
                <a:latin typeface="Arial"/>
                <a:ea typeface="Calibri Light"/>
                <a:cs typeface="Calibri Light"/>
              </a:rPr>
              <a:t>The H&amp;EWE ICS plans and delivers health and social care services to just over 1.6 million. </a:t>
            </a:r>
            <a:endParaRPr lang="en-US">
              <a:effectLst/>
              <a:latin typeface="Arial"/>
              <a:ea typeface="Calibri Light"/>
              <a:cs typeface="Calibri Light"/>
            </a:endParaRPr>
          </a:p>
          <a:p>
            <a:pPr>
              <a:lnSpc>
                <a:spcPct val="120000"/>
              </a:lnSpc>
              <a:spcBef>
                <a:spcPts val="0"/>
              </a:spcBef>
              <a:buFont typeface="Arial"/>
              <a:buChar char="•"/>
            </a:pPr>
            <a:r>
              <a:rPr lang="en-GB" dirty="0">
                <a:solidFill>
                  <a:srgbClr val="242424"/>
                </a:solidFill>
                <a:latin typeface="Arial"/>
                <a:ea typeface="Calibri Light"/>
                <a:cs typeface="Calibri Light"/>
              </a:rPr>
              <a:t>The system brings together a wide range of organisations, committed to a shared vision of working together to improve the health and wellbeing of </a:t>
            </a:r>
            <a:r>
              <a:rPr lang="en-GB" dirty="0">
                <a:solidFill>
                  <a:srgbClr val="242424"/>
                </a:solidFill>
                <a:effectLst/>
                <a:latin typeface="Arial"/>
                <a:ea typeface="Calibri Light"/>
                <a:cs typeface="Calibri Light"/>
              </a:rPr>
              <a:t>the </a:t>
            </a:r>
            <a:r>
              <a:rPr lang="en-GB" dirty="0">
                <a:solidFill>
                  <a:srgbClr val="242424"/>
                </a:solidFill>
                <a:latin typeface="Arial"/>
                <a:ea typeface="Calibri Light"/>
                <a:cs typeface="Calibri Light"/>
              </a:rPr>
              <a:t>people who live </a:t>
            </a:r>
            <a:r>
              <a:rPr lang="en-GB" dirty="0">
                <a:solidFill>
                  <a:srgbClr val="242424"/>
                </a:solidFill>
                <a:effectLst/>
                <a:latin typeface="Arial"/>
                <a:ea typeface="Calibri Light"/>
                <a:cs typeface="Calibri Light"/>
              </a:rPr>
              <a:t>in </a:t>
            </a:r>
            <a:r>
              <a:rPr lang="en-GB" dirty="0">
                <a:solidFill>
                  <a:srgbClr val="242424"/>
                </a:solidFill>
                <a:latin typeface="Arial"/>
                <a:ea typeface="Calibri Light"/>
                <a:cs typeface="Calibri Light"/>
              </a:rPr>
              <a:t>our area.  </a:t>
            </a:r>
            <a:endParaRPr lang="en-US">
              <a:latin typeface="Arial"/>
              <a:ea typeface="Calibri Light"/>
              <a:cs typeface="Calibri Light"/>
            </a:endParaRPr>
          </a:p>
          <a:p>
            <a:pPr>
              <a:lnSpc>
                <a:spcPct val="120000"/>
              </a:lnSpc>
              <a:spcBef>
                <a:spcPts val="0"/>
              </a:spcBef>
              <a:buFont typeface="Arial"/>
              <a:buChar char="•"/>
            </a:pPr>
            <a:r>
              <a:rPr lang="en-GB" dirty="0">
                <a:solidFill>
                  <a:srgbClr val="242424"/>
                </a:solidFill>
                <a:latin typeface="Arial"/>
                <a:ea typeface="Calibri Light"/>
                <a:cs typeface="Calibri Light"/>
              </a:rPr>
              <a:t>H&amp;EWE ICS has the ambition to become a national exemplar for </a:t>
            </a:r>
            <a:r>
              <a:rPr lang="en-GB" dirty="0">
                <a:solidFill>
                  <a:srgbClr val="242424"/>
                </a:solidFill>
                <a:effectLst/>
                <a:latin typeface="Arial"/>
                <a:ea typeface="Calibri Light"/>
                <a:cs typeface="Calibri Light"/>
              </a:rPr>
              <a:t>the </a:t>
            </a:r>
            <a:r>
              <a:rPr lang="en-GB" dirty="0">
                <a:solidFill>
                  <a:srgbClr val="242424"/>
                </a:solidFill>
                <a:latin typeface="Arial"/>
                <a:ea typeface="Calibri Light"/>
                <a:cs typeface="Calibri Light"/>
              </a:rPr>
              <a:t>generation and use of </a:t>
            </a:r>
            <a:r>
              <a:rPr lang="en-GB" dirty="0">
                <a:solidFill>
                  <a:srgbClr val="242424"/>
                </a:solidFill>
                <a:effectLst/>
                <a:latin typeface="Arial"/>
                <a:ea typeface="Calibri Light"/>
                <a:cs typeface="Calibri Light"/>
              </a:rPr>
              <a:t>research and innovation to </a:t>
            </a:r>
            <a:r>
              <a:rPr lang="en-GB" dirty="0">
                <a:solidFill>
                  <a:srgbClr val="242424"/>
                </a:solidFill>
                <a:latin typeface="Arial"/>
                <a:ea typeface="Calibri Light"/>
                <a:cs typeface="Calibri Light"/>
              </a:rPr>
              <a:t>enhance or redesign services to better meet our local priorities </a:t>
            </a:r>
            <a:r>
              <a:rPr lang="en-GB" dirty="0">
                <a:solidFill>
                  <a:srgbClr val="242424"/>
                </a:solidFill>
                <a:effectLst/>
                <a:latin typeface="Arial"/>
                <a:ea typeface="Calibri Light"/>
                <a:cs typeface="Calibri Light"/>
              </a:rPr>
              <a:t>in </a:t>
            </a:r>
            <a:r>
              <a:rPr lang="en-GB" dirty="0">
                <a:solidFill>
                  <a:srgbClr val="242424"/>
                </a:solidFill>
                <a:latin typeface="Arial"/>
                <a:ea typeface="Calibri Light"/>
                <a:cs typeface="Calibri Light"/>
              </a:rPr>
              <a:t>a more inclusive way</a:t>
            </a:r>
            <a:r>
              <a:rPr lang="en-GB" dirty="0">
                <a:solidFill>
                  <a:srgbClr val="242424"/>
                </a:solidFill>
                <a:effectLst/>
                <a:latin typeface="Arial"/>
                <a:ea typeface="Calibri Light"/>
                <a:cs typeface="Calibri Light"/>
              </a:rPr>
              <a:t>.</a:t>
            </a:r>
            <a:endParaRPr lang="en-GB" dirty="0">
              <a:solidFill>
                <a:srgbClr val="242424"/>
              </a:solidFill>
              <a:latin typeface="Arial"/>
              <a:ea typeface="Calibri Light"/>
              <a:cs typeface="Calibri Light"/>
            </a:endParaRPr>
          </a:p>
          <a:p>
            <a:pPr>
              <a:lnSpc>
                <a:spcPct val="120000"/>
              </a:lnSpc>
              <a:spcBef>
                <a:spcPts val="0"/>
              </a:spcBef>
            </a:pPr>
            <a:endParaRPr lang="en-GB" sz="3300" dirty="0">
              <a:effectLst/>
              <a:latin typeface="Calibri" panose="020F0502020204030204" pitchFamily="34" charset="0"/>
              <a:ea typeface="PMingLiU" panose="02020500000000000000" pitchFamily="18" charset="-120"/>
              <a:cs typeface="Calibri" panose="020F0502020204030204" pitchFamily="34" charset="0"/>
            </a:endParaRPr>
          </a:p>
          <a:p>
            <a:endParaRPr lang="en-GB" dirty="0"/>
          </a:p>
        </p:txBody>
      </p:sp>
      <p:pic>
        <p:nvPicPr>
          <p:cNvPr id="5" name="Picture 4" descr="A screenshot of a computer&#10;&#10;AI-generated content may be incorrect.">
            <a:extLst>
              <a:ext uri="{FF2B5EF4-FFF2-40B4-BE49-F238E27FC236}">
                <a16:creationId xmlns:a16="http://schemas.microsoft.com/office/drawing/2014/main" id="{BB884DBE-B26A-205C-7026-FCFC8C16A407}"/>
              </a:ext>
            </a:extLst>
          </p:cNvPr>
          <p:cNvPicPr>
            <a:picLocks noChangeAspect="1"/>
          </p:cNvPicPr>
          <p:nvPr/>
        </p:nvPicPr>
        <p:blipFill rotWithShape="1">
          <a:blip r:embed="rId2"/>
          <a:srcRect l="54766" t="34443" r="7500" b="17917"/>
          <a:stretch/>
        </p:blipFill>
        <p:spPr>
          <a:xfrm>
            <a:off x="7327717" y="3288236"/>
            <a:ext cx="4395238" cy="3161046"/>
          </a:xfrm>
          <a:prstGeom prst="rect">
            <a:avLst/>
          </a:prstGeom>
        </p:spPr>
      </p:pic>
      <p:pic>
        <p:nvPicPr>
          <p:cNvPr id="7" name="Content Placeholder 8" descr="A screenshot of a computer&#10;&#10;AI-generated content may be incorrect.">
            <a:extLst>
              <a:ext uri="{FF2B5EF4-FFF2-40B4-BE49-F238E27FC236}">
                <a16:creationId xmlns:a16="http://schemas.microsoft.com/office/drawing/2014/main" id="{37C1EF89-4F65-5E66-D313-B37ADAE46436}"/>
              </a:ext>
            </a:extLst>
          </p:cNvPr>
          <p:cNvPicPr>
            <a:picLocks noChangeAspect="1"/>
          </p:cNvPicPr>
          <p:nvPr/>
        </p:nvPicPr>
        <p:blipFill rotWithShape="1">
          <a:blip r:embed="rId3"/>
          <a:srcRect l="1364" t="13206" r="65391" b="63152"/>
          <a:stretch/>
        </p:blipFill>
        <p:spPr>
          <a:xfrm>
            <a:off x="7768803" y="1706499"/>
            <a:ext cx="3947238" cy="1576476"/>
          </a:xfrm>
          <a:prstGeom prst="rect">
            <a:avLst/>
          </a:prstGeom>
        </p:spPr>
      </p:pic>
    </p:spTree>
    <p:extLst>
      <p:ext uri="{BB962C8B-B14F-4D97-AF65-F5344CB8AC3E}">
        <p14:creationId xmlns:p14="http://schemas.microsoft.com/office/powerpoint/2010/main" val="1195923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9B434-9EC1-C422-50EB-82ACB1A9C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6DB486-B213-D3BE-D9CA-5D10484D7FB5}"/>
              </a:ext>
            </a:extLst>
          </p:cNvPr>
          <p:cNvSpPr>
            <a:spLocks noGrp="1"/>
          </p:cNvSpPr>
          <p:nvPr>
            <p:ph type="title"/>
          </p:nvPr>
        </p:nvSpPr>
        <p:spPr>
          <a:xfrm>
            <a:off x="838200" y="365125"/>
            <a:ext cx="10515600" cy="1063625"/>
          </a:xfrm>
        </p:spPr>
        <p:txBody>
          <a:bodyPr>
            <a:noAutofit/>
          </a:bodyPr>
          <a:lstStyle/>
          <a:p>
            <a:r>
              <a:rPr lang="en-GB" sz="4000" dirty="0">
                <a:latin typeface="Arial"/>
                <a:cs typeface="Arial"/>
              </a:rPr>
              <a:t>Legal duties on ICBs around the facilitation and promotion of research</a:t>
            </a:r>
            <a:endParaRPr lang="en-US" sz="4000">
              <a:latin typeface="Arial"/>
              <a:cs typeface="Arial"/>
            </a:endParaRPr>
          </a:p>
        </p:txBody>
      </p:sp>
      <p:sp>
        <p:nvSpPr>
          <p:cNvPr id="3" name="Content Placeholder 2">
            <a:extLst>
              <a:ext uri="{FF2B5EF4-FFF2-40B4-BE49-F238E27FC236}">
                <a16:creationId xmlns:a16="http://schemas.microsoft.com/office/drawing/2014/main" id="{73753C59-E502-FBA7-3A12-453ECAE2B5AF}"/>
              </a:ext>
            </a:extLst>
          </p:cNvPr>
          <p:cNvSpPr>
            <a:spLocks noGrp="1"/>
          </p:cNvSpPr>
          <p:nvPr>
            <p:ph idx="1"/>
          </p:nvPr>
        </p:nvSpPr>
        <p:spPr>
          <a:xfrm>
            <a:off x="644857" y="1709534"/>
            <a:ext cx="5567340" cy="4288708"/>
          </a:xfrm>
        </p:spPr>
        <p:txBody>
          <a:bodyPr vert="horz" lIns="91440" tIns="45720" rIns="91440" bIns="45720" rtlCol="0" anchor="t">
            <a:normAutofit fontScale="85000" lnSpcReduction="20000"/>
          </a:bodyPr>
          <a:lstStyle/>
          <a:p>
            <a:pPr marL="0" indent="0">
              <a:lnSpc>
                <a:spcPct val="120000"/>
              </a:lnSpc>
              <a:spcBef>
                <a:spcPts val="0"/>
              </a:spcBef>
              <a:buNone/>
            </a:pPr>
            <a:r>
              <a:rPr lang="en-GB" sz="3000" dirty="0">
                <a:solidFill>
                  <a:srgbClr val="000000"/>
                </a:solidFill>
                <a:latin typeface="Arial"/>
                <a:ea typeface="Calibri"/>
                <a:cs typeface="Calibri"/>
              </a:rPr>
              <a:t>The Health and Care Act 2022 sets new legal duties on ICBs around </a:t>
            </a:r>
            <a:endParaRPr lang="en-US" sz="3000">
              <a:solidFill>
                <a:srgbClr val="000000"/>
              </a:solidFill>
              <a:latin typeface="Arial"/>
              <a:ea typeface="Calibri"/>
              <a:cs typeface="Calibri"/>
            </a:endParaRPr>
          </a:p>
          <a:p>
            <a:pPr marL="514350" indent="-514350">
              <a:lnSpc>
                <a:spcPct val="120000"/>
              </a:lnSpc>
              <a:spcBef>
                <a:spcPts val="0"/>
              </a:spcBef>
              <a:buAutoNum type="arabicParenR"/>
            </a:pPr>
            <a:r>
              <a:rPr lang="en-GB" sz="3000" dirty="0">
                <a:solidFill>
                  <a:srgbClr val="000000"/>
                </a:solidFill>
                <a:latin typeface="Arial"/>
                <a:ea typeface="Calibri"/>
                <a:cs typeface="Calibri"/>
              </a:rPr>
              <a:t>the facilitation and promotion of research in matters relevant to the health service, and </a:t>
            </a:r>
            <a:endParaRPr lang="en-US" sz="3000">
              <a:solidFill>
                <a:srgbClr val="000000"/>
              </a:solidFill>
              <a:latin typeface="Arial"/>
              <a:ea typeface="Calibri"/>
              <a:cs typeface="Calibri"/>
            </a:endParaRPr>
          </a:p>
          <a:p>
            <a:pPr marL="514350" indent="-514350">
              <a:lnSpc>
                <a:spcPct val="120000"/>
              </a:lnSpc>
              <a:spcBef>
                <a:spcPts val="0"/>
              </a:spcBef>
              <a:buAutoNum type="arabicParenR"/>
            </a:pPr>
            <a:r>
              <a:rPr lang="en-GB" sz="3000" dirty="0">
                <a:solidFill>
                  <a:srgbClr val="000000"/>
                </a:solidFill>
                <a:effectLst/>
                <a:latin typeface="Arial"/>
                <a:ea typeface="Calibri"/>
                <a:cs typeface="Calibri"/>
              </a:rPr>
              <a:t>the </a:t>
            </a:r>
            <a:r>
              <a:rPr lang="en-GB" sz="3000" dirty="0">
                <a:solidFill>
                  <a:srgbClr val="000000"/>
                </a:solidFill>
                <a:latin typeface="Arial"/>
                <a:ea typeface="Calibri"/>
                <a:cs typeface="Calibri"/>
              </a:rPr>
              <a:t>use in the health service of evidence obtained from </a:t>
            </a:r>
            <a:r>
              <a:rPr lang="en-GB" sz="3000" dirty="0">
                <a:solidFill>
                  <a:srgbClr val="000000"/>
                </a:solidFill>
                <a:effectLst/>
                <a:latin typeface="Arial"/>
                <a:ea typeface="Calibri"/>
                <a:cs typeface="Calibri"/>
              </a:rPr>
              <a:t>research</a:t>
            </a:r>
            <a:r>
              <a:rPr lang="en-GB" sz="3000" dirty="0">
                <a:solidFill>
                  <a:srgbClr val="000000"/>
                </a:solidFill>
                <a:latin typeface="Arial"/>
                <a:ea typeface="Calibri"/>
                <a:cs typeface="Calibri"/>
              </a:rPr>
              <a:t>. </a:t>
            </a:r>
            <a:endParaRPr lang="en-US" sz="3000">
              <a:solidFill>
                <a:srgbClr val="000000"/>
              </a:solidFill>
              <a:latin typeface="Arial"/>
              <a:ea typeface="Calibri"/>
              <a:cs typeface="Calibri"/>
            </a:endParaRPr>
          </a:p>
          <a:p>
            <a:pPr marL="514350" indent="-514350">
              <a:lnSpc>
                <a:spcPct val="120000"/>
              </a:lnSpc>
              <a:spcBef>
                <a:spcPts val="0"/>
              </a:spcBef>
              <a:buAutoNum type="arabicParenR"/>
            </a:pPr>
            <a:endParaRPr lang="en-GB" sz="3000" dirty="0">
              <a:solidFill>
                <a:srgbClr val="000000"/>
              </a:solidFill>
              <a:latin typeface="Arial"/>
              <a:ea typeface="Calibri"/>
              <a:cs typeface="Calibri"/>
            </a:endParaRPr>
          </a:p>
          <a:p>
            <a:pPr marL="0" indent="0">
              <a:lnSpc>
                <a:spcPct val="120000"/>
              </a:lnSpc>
              <a:spcBef>
                <a:spcPts val="0"/>
              </a:spcBef>
              <a:buNone/>
            </a:pPr>
            <a:r>
              <a:rPr lang="en-GB" sz="3000" dirty="0">
                <a:solidFill>
                  <a:srgbClr val="000000"/>
                </a:solidFill>
                <a:latin typeface="Arial"/>
                <a:ea typeface="Calibri"/>
                <a:cs typeface="Calibri"/>
                <a:hlinkClick r:id="rId2"/>
              </a:rPr>
              <a:t>NHS England guidance </a:t>
            </a:r>
            <a:r>
              <a:rPr lang="en-GB" sz="3000" dirty="0">
                <a:solidFill>
                  <a:srgbClr val="000000"/>
                </a:solidFill>
                <a:latin typeface="Arial"/>
                <a:ea typeface="Calibri"/>
                <a:cs typeface="Calibri"/>
              </a:rPr>
              <a:t>available</a:t>
            </a:r>
            <a:r>
              <a:rPr lang="en-GB" sz="3000" dirty="0">
                <a:solidFill>
                  <a:srgbClr val="000000"/>
                </a:solidFill>
                <a:effectLst/>
                <a:latin typeface="Arial"/>
                <a:ea typeface="Calibri"/>
                <a:cs typeface="Calibri"/>
              </a:rPr>
              <a:t>.</a:t>
            </a:r>
            <a:endParaRPr lang="en-GB" sz="3000" dirty="0">
              <a:solidFill>
                <a:srgbClr val="000000"/>
              </a:solidFill>
              <a:latin typeface="Arial"/>
              <a:ea typeface="Calibri"/>
              <a:cs typeface="Calibri"/>
            </a:endParaRPr>
          </a:p>
          <a:p>
            <a:pPr>
              <a:lnSpc>
                <a:spcPct val="115000"/>
              </a:lnSpc>
              <a:spcAft>
                <a:spcPts val="1000"/>
              </a:spcAft>
            </a:pPr>
            <a:endParaRPr lang="en-GB" sz="3300" dirty="0">
              <a:effectLst/>
              <a:latin typeface="Calibri" panose="020F0502020204030204" pitchFamily="34" charset="0"/>
              <a:ea typeface="PMingLiU" panose="02020500000000000000" pitchFamily="18" charset="-120"/>
              <a:cs typeface="Calibri" panose="020F0502020204030204" pitchFamily="34" charset="0"/>
            </a:endParaRPr>
          </a:p>
          <a:p>
            <a:endParaRPr lang="en-GB" dirty="0"/>
          </a:p>
        </p:txBody>
      </p:sp>
      <p:pic>
        <p:nvPicPr>
          <p:cNvPr id="11" name="Picture 10" descr="A screenshot of a computer&#10;&#10;AI-generated content may be incorrect.">
            <a:extLst>
              <a:ext uri="{FF2B5EF4-FFF2-40B4-BE49-F238E27FC236}">
                <a16:creationId xmlns:a16="http://schemas.microsoft.com/office/drawing/2014/main" id="{D5E97EE1-0479-0659-417B-179E93959412}"/>
              </a:ext>
            </a:extLst>
          </p:cNvPr>
          <p:cNvPicPr>
            <a:picLocks noChangeAspect="1"/>
          </p:cNvPicPr>
          <p:nvPr/>
        </p:nvPicPr>
        <p:blipFill>
          <a:blip r:embed="rId3"/>
          <a:srcRect l="24090" t="21891" r="31372" b="7297"/>
          <a:stretch/>
        </p:blipFill>
        <p:spPr>
          <a:xfrm>
            <a:off x="6641911" y="1569493"/>
            <a:ext cx="5429988" cy="4856367"/>
          </a:xfrm>
          <a:prstGeom prst="rect">
            <a:avLst/>
          </a:prstGeom>
        </p:spPr>
      </p:pic>
    </p:spTree>
    <p:extLst>
      <p:ext uri="{BB962C8B-B14F-4D97-AF65-F5344CB8AC3E}">
        <p14:creationId xmlns:p14="http://schemas.microsoft.com/office/powerpoint/2010/main" val="2532013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E4E99-F35B-CFCC-18E3-06F8F158C59B}"/>
              </a:ext>
            </a:extLst>
          </p:cNvPr>
          <p:cNvSpPr>
            <a:spLocks noGrp="1"/>
          </p:cNvSpPr>
          <p:nvPr>
            <p:ph type="title"/>
          </p:nvPr>
        </p:nvSpPr>
        <p:spPr>
          <a:xfrm>
            <a:off x="838199" y="289559"/>
            <a:ext cx="10725149" cy="1325563"/>
          </a:xfrm>
        </p:spPr>
        <p:txBody>
          <a:bodyPr>
            <a:normAutofit/>
          </a:bodyPr>
          <a:lstStyle/>
          <a:p>
            <a:r>
              <a:rPr lang="en-GB" dirty="0">
                <a:latin typeface="Arial"/>
                <a:cs typeface="Calibri"/>
              </a:rPr>
              <a:t>A theory of change to fill a gap…</a:t>
            </a:r>
          </a:p>
        </p:txBody>
      </p:sp>
      <p:graphicFrame>
        <p:nvGraphicFramePr>
          <p:cNvPr id="4" name="Table 4">
            <a:extLst>
              <a:ext uri="{FF2B5EF4-FFF2-40B4-BE49-F238E27FC236}">
                <a16:creationId xmlns:a16="http://schemas.microsoft.com/office/drawing/2014/main" id="{F033F177-5594-74CD-39A5-0747F39B2BC9}"/>
              </a:ext>
            </a:extLst>
          </p:cNvPr>
          <p:cNvGraphicFramePr>
            <a:graphicFrameLocks noGrp="1"/>
          </p:cNvGraphicFramePr>
          <p:nvPr>
            <p:ph idx="1"/>
            <p:extLst>
              <p:ext uri="{D42A27DB-BD31-4B8C-83A1-F6EECF244321}">
                <p14:modId xmlns:p14="http://schemas.microsoft.com/office/powerpoint/2010/main" val="1461609130"/>
              </p:ext>
            </p:extLst>
          </p:nvPr>
        </p:nvGraphicFramePr>
        <p:xfrm>
          <a:off x="838200" y="1421779"/>
          <a:ext cx="10744200" cy="4444879"/>
        </p:xfrm>
        <a:graphic>
          <a:graphicData uri="http://schemas.openxmlformats.org/drawingml/2006/table">
            <a:tbl>
              <a:tblPr firstRow="1" bandRow="1">
                <a:tableStyleId>{5C22544A-7EE6-4342-B048-85BDC9FD1C3A}</a:tableStyleId>
              </a:tblPr>
              <a:tblGrid>
                <a:gridCol w="5527813">
                  <a:extLst>
                    <a:ext uri="{9D8B030D-6E8A-4147-A177-3AD203B41FA5}">
                      <a16:colId xmlns:a16="http://schemas.microsoft.com/office/drawing/2014/main" val="1803853462"/>
                    </a:ext>
                  </a:extLst>
                </a:gridCol>
                <a:gridCol w="272498">
                  <a:extLst>
                    <a:ext uri="{9D8B030D-6E8A-4147-A177-3AD203B41FA5}">
                      <a16:colId xmlns:a16="http://schemas.microsoft.com/office/drawing/2014/main" val="3492079565"/>
                    </a:ext>
                  </a:extLst>
                </a:gridCol>
                <a:gridCol w="4943889">
                  <a:extLst>
                    <a:ext uri="{9D8B030D-6E8A-4147-A177-3AD203B41FA5}">
                      <a16:colId xmlns:a16="http://schemas.microsoft.com/office/drawing/2014/main" val="3694859398"/>
                    </a:ext>
                  </a:extLst>
                </a:gridCol>
              </a:tblGrid>
              <a:tr h="396560">
                <a:tc>
                  <a:txBody>
                    <a:bodyPr/>
                    <a:lstStyle/>
                    <a:p>
                      <a:r>
                        <a:rPr lang="en-GB" sz="1600" dirty="0">
                          <a:latin typeface="Arial"/>
                        </a:rPr>
                        <a:t> 2024 situation</a:t>
                      </a:r>
                    </a:p>
                  </a:txBody>
                  <a:tcPr/>
                </a:tc>
                <a:tc>
                  <a:txBody>
                    <a:bodyPr/>
                    <a:lstStyle/>
                    <a:p>
                      <a:endParaRPr lang="en-GB" sz="1600" dirty="0"/>
                    </a:p>
                  </a:txBody>
                  <a:tcPr>
                    <a:solidFill>
                      <a:schemeClr val="bg1"/>
                    </a:solidFill>
                  </a:tcPr>
                </a:tc>
                <a:tc>
                  <a:txBody>
                    <a:bodyPr/>
                    <a:lstStyle/>
                    <a:p>
                      <a:r>
                        <a:rPr lang="en-GB" sz="1600" dirty="0">
                          <a:latin typeface="Arial"/>
                        </a:rPr>
                        <a:t>NHS England expectation</a:t>
                      </a:r>
                    </a:p>
                  </a:txBody>
                  <a:tcPr/>
                </a:tc>
                <a:extLst>
                  <a:ext uri="{0D108BD9-81ED-4DB2-BD59-A6C34878D82A}">
                    <a16:rowId xmlns:a16="http://schemas.microsoft.com/office/drawing/2014/main" val="66833754"/>
                  </a:ext>
                </a:extLst>
              </a:tr>
              <a:tr h="594841">
                <a:tc>
                  <a:txBody>
                    <a:bodyPr/>
                    <a:lstStyle/>
                    <a:p>
                      <a:pPr marL="285750" indent="-285750">
                        <a:buFont typeface="Arial" panose="020B0604020202020204" pitchFamily="34" charset="0"/>
                        <a:buChar char="•"/>
                      </a:pPr>
                      <a:r>
                        <a:rPr lang="en-GB" sz="1600" dirty="0">
                          <a:latin typeface="Arial"/>
                        </a:rPr>
                        <a:t>A modest level of research (proportion of population) with &lt; 60 % of research aligned with ICS priorities.</a:t>
                      </a:r>
                    </a:p>
                  </a:txBody>
                  <a:tcPr/>
                </a:tc>
                <a:tc>
                  <a:txBody>
                    <a:bodyPr/>
                    <a:lstStyle/>
                    <a:p>
                      <a:endParaRPr lang="en-GB" sz="1600" dirty="0"/>
                    </a:p>
                  </a:txBody>
                  <a:tcPr>
                    <a:solidFill>
                      <a:schemeClr val="bg1"/>
                    </a:solidFill>
                  </a:tcPr>
                </a:tc>
                <a:tc>
                  <a:txBody>
                    <a:bodyPr/>
                    <a:lstStyle/>
                    <a:p>
                      <a:pPr marL="285750" indent="-285750" algn="l">
                        <a:buFont typeface="Arial" panose="020B0604020202020204" pitchFamily="34" charset="0"/>
                        <a:buChar char="•"/>
                      </a:pPr>
                      <a:r>
                        <a:rPr lang="en-GB" sz="1600" b="0" dirty="0">
                          <a:solidFill>
                            <a:schemeClr val="tx1"/>
                          </a:solidFill>
                          <a:latin typeface="Arial"/>
                        </a:rPr>
                        <a:t>Do more research, particularly of local relevance to our residents</a:t>
                      </a:r>
                    </a:p>
                  </a:txBody>
                  <a:tcPr/>
                </a:tc>
                <a:extLst>
                  <a:ext uri="{0D108BD9-81ED-4DB2-BD59-A6C34878D82A}">
                    <a16:rowId xmlns:a16="http://schemas.microsoft.com/office/drawing/2014/main" val="3703597076"/>
                  </a:ext>
                </a:extLst>
              </a:tr>
              <a:tr h="594841">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GB" sz="1600" dirty="0">
                          <a:latin typeface="Arial"/>
                        </a:rPr>
                        <a:t>Most ICS organisations are research active </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GB" sz="1600" dirty="0">
                          <a:latin typeface="Arial"/>
                        </a:rPr>
                        <a:t>Research participation is not currently inclusive</a:t>
                      </a:r>
                    </a:p>
                  </a:txBody>
                  <a:tcPr/>
                </a:tc>
                <a:tc>
                  <a:txBody>
                    <a:bodyPr/>
                    <a:lstStyle/>
                    <a:p>
                      <a:endParaRPr lang="en-GB" sz="1600" dirty="0"/>
                    </a:p>
                  </a:txBody>
                  <a:tcP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solidFill>
                            <a:schemeClr val="tx1"/>
                          </a:solidFill>
                          <a:latin typeface="Arial"/>
                        </a:rPr>
                        <a:t>Improve system ability to deliver research for </a:t>
                      </a:r>
                      <a:r>
                        <a:rPr lang="en-GB" sz="1600" b="0" i="1" dirty="0">
                          <a:solidFill>
                            <a:schemeClr val="tx1"/>
                          </a:solidFill>
                          <a:latin typeface="Arial"/>
                        </a:rPr>
                        <a:t>all people in all settings </a:t>
                      </a:r>
                      <a:r>
                        <a:rPr lang="en-GB" sz="1600" b="0" i="1" u="sng" dirty="0">
                          <a:solidFill>
                            <a:schemeClr val="tx1"/>
                          </a:solidFill>
                          <a:latin typeface="Arial"/>
                        </a:rPr>
                        <a:t>(especially Public Health)</a:t>
                      </a:r>
                    </a:p>
                  </a:txBody>
                  <a:tcPr/>
                </a:tc>
                <a:extLst>
                  <a:ext uri="{0D108BD9-81ED-4DB2-BD59-A6C34878D82A}">
                    <a16:rowId xmlns:a16="http://schemas.microsoft.com/office/drawing/2014/main" val="1825515737"/>
                  </a:ext>
                </a:extLst>
              </a:tr>
              <a:tr h="594841">
                <a:tc>
                  <a:txBody>
                    <a:bodyPr/>
                    <a:lstStyle/>
                    <a:p>
                      <a:pPr marL="285750" indent="-285750">
                        <a:buFont typeface="Arial" panose="020B0604020202020204" pitchFamily="34" charset="0"/>
                        <a:buChar char="•"/>
                      </a:pPr>
                      <a:r>
                        <a:rPr lang="en-GB" sz="1600" dirty="0">
                          <a:latin typeface="Arial"/>
                        </a:rPr>
                        <a:t>Many expert individuals but gaps in many settings.</a:t>
                      </a:r>
                    </a:p>
                    <a:p>
                      <a:pPr marL="285750" indent="-285750">
                        <a:buFont typeface="Arial" panose="020B0604020202020204" pitchFamily="34" charset="0"/>
                        <a:buChar char="•"/>
                      </a:pPr>
                      <a:r>
                        <a:rPr lang="en-GB" sz="1600" dirty="0">
                          <a:latin typeface="Arial"/>
                        </a:rPr>
                        <a:t>No system-wide approach to workforce development.</a:t>
                      </a:r>
                    </a:p>
                  </a:txBody>
                  <a:tcPr/>
                </a:tc>
                <a:tc>
                  <a:txBody>
                    <a:bodyPr/>
                    <a:lstStyle/>
                    <a:p>
                      <a:endParaRPr lang="en-GB" sz="1600" dirty="0"/>
                    </a:p>
                  </a:txBody>
                  <a:tcP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latin typeface="Arial"/>
                        </a:rPr>
                        <a:t>Co-ordinate and develop the research workforce across all settings</a:t>
                      </a:r>
                    </a:p>
                  </a:txBody>
                  <a:tcPr/>
                </a:tc>
                <a:extLst>
                  <a:ext uri="{0D108BD9-81ED-4DB2-BD59-A6C34878D82A}">
                    <a16:rowId xmlns:a16="http://schemas.microsoft.com/office/drawing/2014/main" val="4251340924"/>
                  </a:ext>
                </a:extLst>
              </a:tr>
              <a:tr h="594841">
                <a:tc>
                  <a:txBody>
                    <a:bodyPr/>
                    <a:lstStyle/>
                    <a:p>
                      <a:pPr marL="285750" indent="-285750">
                        <a:buFont typeface="Arial" panose="020B0604020202020204" pitchFamily="34" charset="0"/>
                        <a:buChar char="•"/>
                      </a:pPr>
                      <a:r>
                        <a:rPr lang="en-GB" sz="1600" dirty="0">
                          <a:latin typeface="Arial"/>
                        </a:rPr>
                        <a:t>No systematic use of research and innovation to enhance services and to support service redesign  </a:t>
                      </a:r>
                    </a:p>
                  </a:txBody>
                  <a:tcPr/>
                </a:tc>
                <a:tc>
                  <a:txBody>
                    <a:bodyPr/>
                    <a:lstStyle/>
                    <a:p>
                      <a:endParaRPr lang="en-GB" sz="1600" dirty="0"/>
                    </a:p>
                  </a:txBody>
                  <a:tcPr>
                    <a:solidFill>
                      <a:schemeClr val="bg1"/>
                    </a:solid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GB" sz="1600" b="0" dirty="0">
                          <a:solidFill>
                            <a:schemeClr val="tx1"/>
                          </a:solidFill>
                          <a:latin typeface="Arial"/>
                        </a:rPr>
                        <a:t>Improve system ability to use research and  innovation for better population health outcomes</a:t>
                      </a:r>
                    </a:p>
                  </a:txBody>
                  <a:tcPr/>
                </a:tc>
                <a:extLst>
                  <a:ext uri="{0D108BD9-81ED-4DB2-BD59-A6C34878D82A}">
                    <a16:rowId xmlns:a16="http://schemas.microsoft.com/office/drawing/2014/main" val="2181711045"/>
                  </a:ext>
                </a:extLst>
              </a:tr>
              <a:tr h="594841">
                <a:tc>
                  <a:txBody>
                    <a:bodyPr/>
                    <a:lstStyle/>
                    <a:p>
                      <a:pPr marL="285750" indent="-285750">
                        <a:buFont typeface="Arial" panose="020B0604020202020204" pitchFamily="34" charset="0"/>
                        <a:buChar char="•"/>
                      </a:pPr>
                      <a:r>
                        <a:rPr lang="en-GB" sz="1600" dirty="0">
                          <a:latin typeface="Arial"/>
                        </a:rPr>
                        <a:t>H&amp;WE ICS Research and innovation lead post funded but not yet filled.</a:t>
                      </a:r>
                    </a:p>
                  </a:txBody>
                  <a:tcPr/>
                </a:tc>
                <a:tc>
                  <a:txBody>
                    <a:bodyPr/>
                    <a:lstStyle/>
                    <a:p>
                      <a:endParaRPr lang="en-GB" sz="1600" dirty="0"/>
                    </a:p>
                  </a:txBody>
                  <a:tcPr>
                    <a:solidFill>
                      <a:schemeClr val="bg1"/>
                    </a:solidFill>
                  </a:tcPr>
                </a:tc>
                <a:tc>
                  <a:txBody>
                    <a:bodyPr/>
                    <a:lstStyle/>
                    <a:p>
                      <a:pPr marL="285750" indent="-285750" algn="l">
                        <a:buFont typeface="Arial" panose="020B0604020202020204" pitchFamily="34" charset="0"/>
                        <a:buChar char="•"/>
                      </a:pPr>
                      <a:r>
                        <a:rPr lang="en-GB" sz="1600" b="0" dirty="0">
                          <a:solidFill>
                            <a:schemeClr val="tx1"/>
                          </a:solidFill>
                          <a:latin typeface="Arial"/>
                        </a:rPr>
                        <a:t>Co-ordinate activity within and collaborate nationally to better meet local priorities and needs</a:t>
                      </a:r>
                    </a:p>
                  </a:txBody>
                  <a:tcPr/>
                </a:tc>
                <a:extLst>
                  <a:ext uri="{0D108BD9-81ED-4DB2-BD59-A6C34878D82A}">
                    <a16:rowId xmlns:a16="http://schemas.microsoft.com/office/drawing/2014/main" val="3838613381"/>
                  </a:ext>
                </a:extLst>
              </a:tr>
              <a:tr h="845995">
                <a:tc>
                  <a:txBody>
                    <a:bodyPr/>
                    <a:lstStyle/>
                    <a:p>
                      <a:pPr marL="285750" indent="-285750">
                        <a:buFont typeface="Arial" panose="020B0604020202020204" pitchFamily="34" charset="0"/>
                        <a:buChar char="•"/>
                      </a:pPr>
                      <a:r>
                        <a:rPr lang="en-GB" sz="1600" dirty="0">
                          <a:latin typeface="Arial"/>
                        </a:rPr>
                        <a:t>Ability to generate external income; </a:t>
                      </a:r>
                      <a:r>
                        <a:rPr lang="en-GB" sz="1600" b="1" dirty="0">
                          <a:latin typeface="Arial"/>
                        </a:rPr>
                        <a:t>one-off additional resource </a:t>
                      </a:r>
                      <a:r>
                        <a:rPr lang="en-GB" sz="1600" dirty="0">
                          <a:latin typeface="Arial"/>
                        </a:rPr>
                        <a:t>needed to make step-change to </a:t>
                      </a:r>
                      <a:r>
                        <a:rPr lang="en-GB" sz="1600" b="0" dirty="0">
                          <a:solidFill>
                            <a:schemeClr val="tx1"/>
                          </a:solidFill>
                          <a:latin typeface="Arial"/>
                        </a:rPr>
                        <a:t>financial sustainability.</a:t>
                      </a:r>
                      <a:endParaRPr lang="en-GB" sz="1600" dirty="0">
                        <a:latin typeface="Arial"/>
                      </a:endParaRPr>
                    </a:p>
                  </a:txBody>
                  <a:tcPr/>
                </a:tc>
                <a:tc>
                  <a:txBody>
                    <a:bodyPr/>
                    <a:lstStyle/>
                    <a:p>
                      <a:endParaRPr lang="en-GB" sz="1600" dirty="0"/>
                    </a:p>
                  </a:txBody>
                  <a:tcP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solidFill>
                            <a:schemeClr val="tx1"/>
                          </a:solidFill>
                          <a:latin typeface="Arial"/>
                        </a:rPr>
                        <a:t>Ensure financial sustainability</a:t>
                      </a:r>
                    </a:p>
                  </a:txBody>
                  <a:tcPr/>
                </a:tc>
                <a:extLst>
                  <a:ext uri="{0D108BD9-81ED-4DB2-BD59-A6C34878D82A}">
                    <a16:rowId xmlns:a16="http://schemas.microsoft.com/office/drawing/2014/main" val="2285623951"/>
                  </a:ext>
                </a:extLst>
              </a:tr>
            </a:tbl>
          </a:graphicData>
        </a:graphic>
      </p:graphicFrame>
      <p:sp>
        <p:nvSpPr>
          <p:cNvPr id="8" name="TextBox 7">
            <a:extLst>
              <a:ext uri="{FF2B5EF4-FFF2-40B4-BE49-F238E27FC236}">
                <a16:creationId xmlns:a16="http://schemas.microsoft.com/office/drawing/2014/main" id="{564FB34C-DB84-D70B-832B-3E6C0EF89FA0}"/>
              </a:ext>
            </a:extLst>
          </p:cNvPr>
          <p:cNvSpPr txBox="1"/>
          <p:nvPr/>
        </p:nvSpPr>
        <p:spPr>
          <a:xfrm>
            <a:off x="833750" y="5790534"/>
            <a:ext cx="10733537" cy="830997"/>
          </a:xfrm>
          <a:prstGeom prst="rect">
            <a:avLst/>
          </a:prstGeom>
          <a:solidFill>
            <a:schemeClr val="bg1"/>
          </a:solidFill>
        </p:spPr>
        <p:txBody>
          <a:bodyPr wrap="square" lIns="91440" tIns="45720" rIns="91440" bIns="45720" anchor="t">
            <a:spAutoFit/>
          </a:bodyPr>
          <a:lstStyle/>
          <a:p>
            <a:pPr algn="ctr"/>
            <a:r>
              <a:rPr lang="en-GB" sz="2400" b="1" dirty="0">
                <a:latin typeface="Arial"/>
                <a:cs typeface="Arial"/>
              </a:rPr>
              <a:t>We want to bridge this gap for all residents in the Hertfordshire and West Essex integrated care system</a:t>
            </a:r>
          </a:p>
        </p:txBody>
      </p:sp>
    </p:spTree>
    <p:extLst>
      <p:ext uri="{BB962C8B-B14F-4D97-AF65-F5344CB8AC3E}">
        <p14:creationId xmlns:p14="http://schemas.microsoft.com/office/powerpoint/2010/main" val="2491753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DC12-2264-16E1-87CF-98C4DC1DB18E}"/>
              </a:ext>
            </a:extLst>
          </p:cNvPr>
          <p:cNvSpPr>
            <a:spLocks noGrp="1"/>
          </p:cNvSpPr>
          <p:nvPr>
            <p:ph type="title"/>
          </p:nvPr>
        </p:nvSpPr>
        <p:spPr>
          <a:xfrm>
            <a:off x="593035" y="300831"/>
            <a:ext cx="11019181" cy="1325563"/>
          </a:xfrm>
        </p:spPr>
        <p:txBody>
          <a:bodyPr>
            <a:normAutofit/>
          </a:bodyPr>
          <a:lstStyle/>
          <a:p>
            <a:pPr algn="ctr"/>
            <a:r>
              <a:rPr lang="en-GB" dirty="0">
                <a:latin typeface="Arial"/>
                <a:cs typeface="Arial"/>
              </a:rPr>
              <a:t>Research and Innovation Hub to bridge the gap</a:t>
            </a:r>
            <a:endParaRPr lang="en-US">
              <a:latin typeface="Arial"/>
              <a:cs typeface="Arial"/>
            </a:endParaRPr>
          </a:p>
        </p:txBody>
      </p:sp>
      <p:sp>
        <p:nvSpPr>
          <p:cNvPr id="3" name="Content Placeholder 2">
            <a:extLst>
              <a:ext uri="{FF2B5EF4-FFF2-40B4-BE49-F238E27FC236}">
                <a16:creationId xmlns:a16="http://schemas.microsoft.com/office/drawing/2014/main" id="{530A51DA-CCB6-EBBB-C55D-33DEFBED32AD}"/>
              </a:ext>
            </a:extLst>
          </p:cNvPr>
          <p:cNvSpPr>
            <a:spLocks noGrp="1"/>
          </p:cNvSpPr>
          <p:nvPr>
            <p:ph idx="1"/>
          </p:nvPr>
        </p:nvSpPr>
        <p:spPr/>
        <p:txBody>
          <a:bodyPr/>
          <a:lstStyle/>
          <a:p>
            <a:endParaRPr lang="en-GB" dirty="0"/>
          </a:p>
          <a:p>
            <a:endParaRPr lang="en-GB" dirty="0"/>
          </a:p>
        </p:txBody>
      </p:sp>
      <p:sp>
        <p:nvSpPr>
          <p:cNvPr id="4" name="Rectangle 3">
            <a:extLst>
              <a:ext uri="{FF2B5EF4-FFF2-40B4-BE49-F238E27FC236}">
                <a16:creationId xmlns:a16="http://schemas.microsoft.com/office/drawing/2014/main" id="{F9B6EACA-B93C-4B54-DAE6-D41D56623B09}"/>
              </a:ext>
            </a:extLst>
          </p:cNvPr>
          <p:cNvSpPr/>
          <p:nvPr/>
        </p:nvSpPr>
        <p:spPr>
          <a:xfrm>
            <a:off x="6334125" y="3017945"/>
            <a:ext cx="5015157" cy="141021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dirty="0"/>
              <a:t>Research Engagement Network Development </a:t>
            </a:r>
          </a:p>
        </p:txBody>
      </p:sp>
      <p:sp>
        <p:nvSpPr>
          <p:cNvPr id="5" name="Rectangle 4">
            <a:extLst>
              <a:ext uri="{FF2B5EF4-FFF2-40B4-BE49-F238E27FC236}">
                <a16:creationId xmlns:a16="http://schemas.microsoft.com/office/drawing/2014/main" id="{F70641F9-A826-5DC5-B9DD-D8592A01CFAE}"/>
              </a:ext>
            </a:extLst>
          </p:cNvPr>
          <p:cNvSpPr/>
          <p:nvPr/>
        </p:nvSpPr>
        <p:spPr>
          <a:xfrm>
            <a:off x="838200" y="2177954"/>
            <a:ext cx="10511082" cy="70505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dirty="0"/>
              <a:t>ICB Research and Innovation lead</a:t>
            </a:r>
          </a:p>
        </p:txBody>
      </p:sp>
      <p:sp>
        <p:nvSpPr>
          <p:cNvPr id="6" name="Rectangle 5">
            <a:extLst>
              <a:ext uri="{FF2B5EF4-FFF2-40B4-BE49-F238E27FC236}">
                <a16:creationId xmlns:a16="http://schemas.microsoft.com/office/drawing/2014/main" id="{17125271-DAD8-1F67-5984-765CAAD63F7F}"/>
              </a:ext>
            </a:extLst>
          </p:cNvPr>
          <p:cNvSpPr/>
          <p:nvPr/>
        </p:nvSpPr>
        <p:spPr>
          <a:xfrm>
            <a:off x="838200" y="3017945"/>
            <a:ext cx="5393296" cy="141021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dirty="0"/>
              <a:t>Virtual Research and Innovation Office </a:t>
            </a:r>
            <a:endParaRPr lang="en-GB" sz="2400" dirty="0">
              <a:cs typeface="Calibri"/>
            </a:endParaRPr>
          </a:p>
        </p:txBody>
      </p:sp>
      <p:sp>
        <p:nvSpPr>
          <p:cNvPr id="7" name="Rectangle 6">
            <a:extLst>
              <a:ext uri="{FF2B5EF4-FFF2-40B4-BE49-F238E27FC236}">
                <a16:creationId xmlns:a16="http://schemas.microsoft.com/office/drawing/2014/main" id="{DE72399F-AEE1-6CD7-A384-7C7172DEA548}"/>
              </a:ext>
            </a:extLst>
          </p:cNvPr>
          <p:cNvSpPr/>
          <p:nvPr/>
        </p:nvSpPr>
        <p:spPr>
          <a:xfrm>
            <a:off x="847084" y="4950108"/>
            <a:ext cx="10511082" cy="141021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dirty="0">
              <a:solidFill>
                <a:schemeClr val="bg1"/>
              </a:solidFill>
            </a:endParaRPr>
          </a:p>
          <a:p>
            <a:pPr algn="ctr"/>
            <a:r>
              <a:rPr lang="en-GB" sz="2400" dirty="0">
                <a:solidFill>
                  <a:schemeClr val="bg1"/>
                </a:solidFill>
              </a:rPr>
              <a:t>Research and Innovation commitment from across the ICS and beyond (to include the public, service users, patients and residents)</a:t>
            </a:r>
            <a:endParaRPr lang="en-GB" sz="2400" dirty="0">
              <a:solidFill>
                <a:schemeClr val="bg1"/>
              </a:solidFill>
              <a:cs typeface="Calibri"/>
            </a:endParaRPr>
          </a:p>
          <a:p>
            <a:pPr algn="ctr"/>
            <a:endParaRPr lang="en-GB" sz="3200" dirty="0">
              <a:solidFill>
                <a:sysClr val="windowText" lastClr="000000"/>
              </a:solidFill>
            </a:endParaRPr>
          </a:p>
        </p:txBody>
      </p:sp>
      <p:sp>
        <p:nvSpPr>
          <p:cNvPr id="8" name="Rectangle 7">
            <a:extLst>
              <a:ext uri="{FF2B5EF4-FFF2-40B4-BE49-F238E27FC236}">
                <a16:creationId xmlns:a16="http://schemas.microsoft.com/office/drawing/2014/main" id="{122E0C73-9A40-9088-E909-B525280C04F2}"/>
              </a:ext>
            </a:extLst>
          </p:cNvPr>
          <p:cNvSpPr/>
          <p:nvPr/>
        </p:nvSpPr>
        <p:spPr>
          <a:xfrm>
            <a:off x="586409" y="1983101"/>
            <a:ext cx="11025807" cy="45605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045AEEA0-4E16-9D46-748B-C8E6E998361C}"/>
              </a:ext>
            </a:extLst>
          </p:cNvPr>
          <p:cNvPicPr>
            <a:picLocks noChangeAspect="1"/>
          </p:cNvPicPr>
          <p:nvPr/>
        </p:nvPicPr>
        <p:blipFill rotWithShape="1">
          <a:blip r:embed="rId2"/>
          <a:srcRect l="7968" t="11250" r="73438" b="79861"/>
          <a:stretch/>
        </p:blipFill>
        <p:spPr>
          <a:xfrm>
            <a:off x="4522353" y="4164121"/>
            <a:ext cx="3520915" cy="946802"/>
          </a:xfrm>
          <a:prstGeom prst="rect">
            <a:avLst/>
          </a:prstGeom>
        </p:spPr>
      </p:pic>
    </p:spTree>
    <p:extLst>
      <p:ext uri="{BB962C8B-B14F-4D97-AF65-F5344CB8AC3E}">
        <p14:creationId xmlns:p14="http://schemas.microsoft.com/office/powerpoint/2010/main" val="3542881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HWEICS">
      <a:dk1>
        <a:srgbClr val="000000"/>
      </a:dk1>
      <a:lt1>
        <a:srgbClr val="FFFFFF"/>
      </a:lt1>
      <a:dk2>
        <a:srgbClr val="007265"/>
      </a:dk2>
      <a:lt2>
        <a:srgbClr val="E7E6E6"/>
      </a:lt2>
      <a:accent1>
        <a:srgbClr val="FF504E"/>
      </a:accent1>
      <a:accent2>
        <a:srgbClr val="009CD8"/>
      </a:accent2>
      <a:accent3>
        <a:srgbClr val="70309F"/>
      </a:accent3>
      <a:accent4>
        <a:srgbClr val="F46403"/>
      </a:accent4>
      <a:accent5>
        <a:srgbClr val="AE2572"/>
      </a:accent5>
      <a:accent6>
        <a:srgbClr val="FEC000"/>
      </a:accent6>
      <a:hlink>
        <a:srgbClr val="00B2F6"/>
      </a:hlink>
      <a:folHlink>
        <a:srgbClr val="E330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354a0bc-6c4d-4b86-bb9a-f58a9b3a5881">
      <Terms xmlns="http://schemas.microsoft.com/office/infopath/2007/PartnerControls"/>
    </lcf76f155ced4ddcb4097134ff3c332f>
    <TaxCatchAll xmlns="6fe3b327-dfa2-4605-ae81-ddd0bb398fd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34852B7C34E546A65DD61B65FB1542" ma:contentTypeVersion="13" ma:contentTypeDescription="Create a new document." ma:contentTypeScope="" ma:versionID="bd0e64831cc951dee070802dbc9471e9">
  <xsd:schema xmlns:xsd="http://www.w3.org/2001/XMLSchema" xmlns:xs="http://www.w3.org/2001/XMLSchema" xmlns:p="http://schemas.microsoft.com/office/2006/metadata/properties" xmlns:ns2="d354a0bc-6c4d-4b86-bb9a-f58a9b3a5881" xmlns:ns3="6fe3b327-dfa2-4605-ae81-ddd0bb398fd1" targetNamespace="http://schemas.microsoft.com/office/2006/metadata/properties" ma:root="true" ma:fieldsID="2d77e6553a94dbe5f0c1eb0bfdbd0a25" ns2:_="" ns3:_="">
    <xsd:import namespace="d354a0bc-6c4d-4b86-bb9a-f58a9b3a5881"/>
    <xsd:import namespace="6fe3b327-dfa2-4605-ae81-ddd0bb398fd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54a0bc-6c4d-4b86-bb9a-f58a9b3a58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e3b327-dfa2-4605-ae81-ddd0bb398fd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7ef49ba7-64e9-4607-8dcc-eeb9c028902b}" ma:internalName="TaxCatchAll" ma:showField="CatchAllData" ma:web="6fe3b327-dfa2-4605-ae81-ddd0bb398f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A36033-5C02-4686-BAAB-DF167E062A38}">
  <ds:schemaRefs>
    <ds:schemaRef ds:uri="http://www.w3.org/XML/1998/namespace"/>
    <ds:schemaRef ds:uri="http://purl.org/dc/terms/"/>
    <ds:schemaRef ds:uri="6fe3b327-dfa2-4605-ae81-ddd0bb398fd1"/>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d354a0bc-6c4d-4b86-bb9a-f58a9b3a588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0BDB66F-B90B-4808-AD22-55DEA1524B6B}">
  <ds:schemaRefs>
    <ds:schemaRef ds:uri="http://schemas.microsoft.com/sharepoint/v3/contenttype/forms"/>
  </ds:schemaRefs>
</ds:datastoreItem>
</file>

<file path=customXml/itemProps3.xml><?xml version="1.0" encoding="utf-8"?>
<ds:datastoreItem xmlns:ds="http://schemas.openxmlformats.org/officeDocument/2006/customXml" ds:itemID="{6FFE4C1D-EAE2-4F4F-B55B-D77941E341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54a0bc-6c4d-4b86-bb9a-f58a9b3a5881"/>
    <ds:schemaRef ds:uri="6fe3b327-dfa2-4605-ae81-ddd0bb398f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410</TotalTime>
  <Words>1357</Words>
  <Application>Microsoft Office PowerPoint</Application>
  <PresentationFormat>Widescreen</PresentationFormat>
  <Paragraphs>121</Paragraphs>
  <Slides>16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-apple-system</vt:lpstr>
      <vt:lpstr>Aptos</vt:lpstr>
      <vt:lpstr>Aptos Display</vt:lpstr>
      <vt:lpstr>Arial</vt:lpstr>
      <vt:lpstr>Calibri</vt:lpstr>
      <vt:lpstr>Calibri Light</vt:lpstr>
      <vt:lpstr>Office Theme</vt:lpstr>
      <vt:lpstr>1_Office Theme</vt:lpstr>
      <vt:lpstr>University of Hertfordshire ICS Partnership   Research and Innovation  Hub update   Phillip Smith, Fiona Smith Head of Research and Innovation  Hertfordshire and West Essex ICB)</vt:lpstr>
      <vt:lpstr>The University of Hertfordshire Integrated Care System (UHICS) Partnership Programme Research and Innovation hub  19th March 2025</vt:lpstr>
      <vt:lpstr>Purpose of this presentation</vt:lpstr>
      <vt:lpstr>Purpose of the Research and Innovation Hub</vt:lpstr>
      <vt:lpstr>The UH ICS funded support</vt:lpstr>
      <vt:lpstr>Hertfordshire and West Essex Integrated Care System</vt:lpstr>
      <vt:lpstr>Legal duties on ICBs around the facilitation and promotion of research</vt:lpstr>
      <vt:lpstr>A theory of change to fill a gap…</vt:lpstr>
      <vt:lpstr>Research and Innovation Hub to bridge the gap</vt:lpstr>
      <vt:lpstr>Our two-year plan </vt:lpstr>
      <vt:lpstr>H&amp;WE ICS Research and Innovation Strategy</vt:lpstr>
      <vt:lpstr>Our practice of change   Turning ideas to   action to   impact to   benefit all residents</vt:lpstr>
      <vt:lpstr>National exemplar</vt:lpstr>
      <vt:lpstr>Progress against strategic objectives (1 of 2)</vt:lpstr>
      <vt:lpstr>Progress against strategic objectives (2 of 2)</vt:lpstr>
      <vt:lpstr>PowerPoint Presentation</vt:lpstr>
    </vt:vector>
  </TitlesOfParts>
  <Company>East and North Hertfordshire NHS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Phillip (EAST AND NORTH HERTFORDSHIRE NHS TRUST)</dc:creator>
  <cp:lastModifiedBy>Brosnan-Thompson, Jennifer</cp:lastModifiedBy>
  <cp:revision>462</cp:revision>
  <dcterms:created xsi:type="dcterms:W3CDTF">2024-09-04T07:20:19Z</dcterms:created>
  <dcterms:modified xsi:type="dcterms:W3CDTF">2025-03-14T08:08:43Z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0x010100C934852B7C34E546A65DD61B65FB1542</vt:lpwstr>
  </property>
  <property fmtid="{D5CDD505-2E9C-101B-9397-08002B2CF9AE}" pid="3" name="MediaServiceImageTags">
    <vt:lpwstr/>
  </property>
</Properties>
</file>