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317" r:id="rId3"/>
    <p:sldId id="331" r:id="rId4"/>
    <p:sldId id="333" r:id="rId5"/>
    <p:sldId id="326" r:id="rId6"/>
    <p:sldId id="327" r:id="rId7"/>
    <p:sldId id="329" r:id="rId8"/>
    <p:sldId id="334" r:id="rId9"/>
    <p:sldId id="322" r:id="rId10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E11891-872A-7A5D-7CBA-04F1019D4066}" name="Janes, Gillian" initials="JG" userId="S::gj18@aru.ac.uk::b974b9ef-0a8d-4693-aa5b-89e84d1cac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D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FA70A-3DCF-40B9-AE9E-D5ABA2D57BC0}" v="5" dt="2024-06-18T16:54:56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4" autoAdjust="0"/>
    <p:restoredTop sz="64279" autoAdjust="0"/>
  </p:normalViewPr>
  <p:slideViewPr>
    <p:cSldViewPr snapToGrid="0">
      <p:cViewPr varScale="1">
        <p:scale>
          <a:sx n="71" d="100"/>
          <a:sy n="71" d="100"/>
        </p:scale>
        <p:origin x="13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3ED3663-840F-4159-9E5A-EB012B4340F4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60D01C3-EC6C-4B76-A634-322A89539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4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921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47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411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74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2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D01C3-EC6C-4B76-A634-322A89539DC9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811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502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527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D01C3-EC6C-4B76-A634-322A89539DC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42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2F690-7A01-91C0-E604-2B8CE4723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73812-E93F-81D1-1B8D-E7F89A7CB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8D215-A695-29ED-95A4-AE44D70D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66DDD-3C33-56A0-F363-68668DB3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126FC-B8AE-CB73-C5B8-CC9E9ABC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76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1E42-FAB1-8575-766E-2A8327E6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4CDF7-243E-737F-4A04-A3856FA04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2A903-B41A-9712-DEF1-729FEB02B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86699-4A94-9124-1B91-37B8E061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6A53-0165-978D-59CC-486E7B37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56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BA7C0-4274-A7B0-78DB-9E4B466DE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1F125-AD74-9DA6-C112-9771E6007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F5B9D-E264-1C90-026D-ABDD0E5A5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0FC54-8461-C4E4-07B8-C23A3006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E741D-986D-5DDB-F3DD-8B77E962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09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0736-7E06-85E6-52F5-FE174B70B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39BFA-6F0E-9B9B-A9C0-B9EE08C8C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BD2F8-05DE-B4DF-59C5-7C9F0970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A725D-9F3B-C7B7-D125-EEE27DAE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3AEF-C24C-B4F4-0A67-4D4A4696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61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F1D3-902C-AE18-A816-22EA10B6D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998FC-134D-AC38-B71E-57EB94C34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CE46A-C52A-553A-7E0D-826353BD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D51E5-D311-D758-A8C8-37823291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9721D-6AEA-778E-80EB-E36E77A4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8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0BC66-4493-0758-5C9A-BF0DFC1D4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5062A-208F-CFBD-0777-395FEE524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C27A-0EF2-EED0-DC3C-96AFDA615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EF8DA-706F-35D9-FF2C-E0E148C0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42B45-BC4C-9380-18E3-E5D676D8C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3D309-8B90-0A82-A691-E6C3EC676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80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826C-32B0-A828-F9C3-EAE3DBD7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0F5E5-9C07-B7F3-6301-4230ED863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98477-25E6-7E31-5DA8-368E16D2A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03EC99-15D6-5293-5FDD-025349A3D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1B8CB3-0A6B-7EEF-A33E-6D93FFF55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EFED97-5A7D-7052-35DB-4CBFCD8F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F1BF9A-BB64-3688-68F8-ABF1FB65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0FB460-6980-AEA2-2A39-AEEAE654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5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34AC5-2A34-90DB-041C-97AB00CF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043F39-85C9-E018-C5C2-6AECB104D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7B143-84AD-431F-6F34-3BBA9409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FB677-CCDA-6D3F-5571-4CE1DCE2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6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422D0-01F4-5689-BE66-2CA18F6B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52ACA-518A-183E-2DCB-689688B3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E1738-1386-A1EF-3D4F-AACDF9A0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4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BED4-C0A5-FB83-3A00-E4D89BAE6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DCCF7-8571-A0E3-5BEB-EB8C07454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8D41A-80BC-D60B-FD6E-EA8E9337E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B7D54-E6D1-E916-DC8D-6445CFB3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B359F-79A5-F427-0F4B-C42EED86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AF237-DA0C-8663-E8E8-979FFE94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21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16D82-881D-8B8D-8071-621CD7DE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41C46-57F7-6648-BD3E-1F45E4C38E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EAE0D-2D31-A680-7D1F-1ACA475D6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724D2-2B76-7ADA-7EEA-ACD03E14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06161-4009-620E-FA29-22FE8D1D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5DCC-CB3D-14D2-C0CE-D53EEF4B0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4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1D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8320B-4686-0A5E-84B5-7A5F3440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68534-984C-4591-012A-07175177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29724-F3E4-5519-F235-C185918CE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182B2-1AD4-4C08-A536-26D9B326C48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065F9-5491-EE7A-C8A2-40896E55D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215B-C094-4FA4-32FB-C8D9959D2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5091-F7AF-41FC-B49A-91CDC4C2E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and.nhs.uk/2019/07/nhs-rolls-out-staff-retention-scheme-as-part-of-the-long-term-pla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illian.Janes@aru.ac.u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mailto:lynn.prendergas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CC4D-DBAA-77EF-9109-D0FFC539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030" y="1268730"/>
            <a:ext cx="11241937" cy="1519969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Delivering evidence-informed workforce innovation through partnership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endParaRPr lang="en-GB" sz="3100" dirty="0">
              <a:solidFill>
                <a:schemeClr val="bg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B67F98A-6F11-CC98-B481-17AD6720EC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58819" y="5144279"/>
            <a:ext cx="2267909" cy="127417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6EC49E8-7B28-FE05-797C-DC02632283A1}"/>
              </a:ext>
            </a:extLst>
          </p:cNvPr>
          <p:cNvSpPr txBox="1">
            <a:spLocks/>
          </p:cNvSpPr>
          <p:nvPr/>
        </p:nvSpPr>
        <p:spPr>
          <a:xfrm>
            <a:off x="4458640" y="6537836"/>
            <a:ext cx="4092664" cy="3201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sz="2000" dirty="0">
                <a:solidFill>
                  <a:schemeClr val="bg1"/>
                </a:solidFill>
              </a:rPr>
              <a:t>   </a:t>
            </a:r>
            <a:r>
              <a:rPr lang="en-GB" sz="1400" dirty="0">
                <a:solidFill>
                  <a:schemeClr val="bg1"/>
                </a:solidFill>
              </a:rPr>
              <a:t>EPIIC Conference 20</a:t>
            </a:r>
            <a:r>
              <a:rPr lang="en-GB" sz="1400" baseline="30000" dirty="0">
                <a:solidFill>
                  <a:schemeClr val="bg1"/>
                </a:solidFill>
              </a:rPr>
              <a:t>th</a:t>
            </a:r>
            <a:r>
              <a:rPr lang="en-GB" sz="1400" dirty="0">
                <a:solidFill>
                  <a:schemeClr val="bg1"/>
                </a:solidFill>
              </a:rPr>
              <a:t> June 2024</a:t>
            </a:r>
          </a:p>
        </p:txBody>
      </p:sp>
      <p:pic>
        <p:nvPicPr>
          <p:cNvPr id="3" name="Picture 2" descr="Mid and South Essex Integrated Care System">
            <a:extLst>
              <a:ext uri="{FF2B5EF4-FFF2-40B4-BE49-F238E27FC236}">
                <a16:creationId xmlns:a16="http://schemas.microsoft.com/office/drawing/2014/main" id="{C708275D-3666-0793-A5D0-1875A361B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9" y="5532802"/>
            <a:ext cx="1456831" cy="76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id and South Essex NHS Foundation Trust Profile ...">
            <a:extLst>
              <a:ext uri="{FF2B5EF4-FFF2-40B4-BE49-F238E27FC236}">
                <a16:creationId xmlns:a16="http://schemas.microsoft.com/office/drawing/2014/main" id="{352F0EE3-C4B0-234D-864E-A170735F7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711" y="5327994"/>
            <a:ext cx="1208577" cy="109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20BA21-49BF-97D2-CD3E-F026E6E77FA5}"/>
              </a:ext>
            </a:extLst>
          </p:cNvPr>
          <p:cNvSpPr txBox="1"/>
          <p:nvPr/>
        </p:nvSpPr>
        <p:spPr>
          <a:xfrm>
            <a:off x="1614698" y="2124366"/>
            <a:ext cx="2853726" cy="13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160223-5F47-195A-FEAE-68CC47D14B75}"/>
              </a:ext>
            </a:extLst>
          </p:cNvPr>
          <p:cNvSpPr txBox="1"/>
          <p:nvPr/>
        </p:nvSpPr>
        <p:spPr>
          <a:xfrm>
            <a:off x="608858" y="2574294"/>
            <a:ext cx="2853726" cy="13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15A3C6-FA4E-CE8B-4F3D-71A0DFB53CEF}"/>
              </a:ext>
            </a:extLst>
          </p:cNvPr>
          <p:cNvSpPr txBox="1"/>
          <p:nvPr/>
        </p:nvSpPr>
        <p:spPr>
          <a:xfrm>
            <a:off x="622980" y="3348398"/>
            <a:ext cx="5679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Dr Gillian Janes</a:t>
            </a:r>
          </a:p>
          <a:p>
            <a:r>
              <a:rPr lang="en-GB" sz="2000" dirty="0">
                <a:solidFill>
                  <a:schemeClr val="bg1"/>
                </a:solidFill>
              </a:rPr>
              <a:t>Professor of Nursing &amp; Quality Improvement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088AC9-C40B-8A33-E736-DB31784AC9DD}"/>
              </a:ext>
            </a:extLst>
          </p:cNvPr>
          <p:cNvSpPr txBox="1"/>
          <p:nvPr/>
        </p:nvSpPr>
        <p:spPr>
          <a:xfrm>
            <a:off x="7072732" y="3348398"/>
            <a:ext cx="45104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Dr Lynn Prendergast</a:t>
            </a:r>
          </a:p>
          <a:p>
            <a:r>
              <a:rPr lang="en-US" sz="20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MSE Clinical Lead, Clinical Leadership and Innovation Directorate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6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A113-C8AF-AABD-9DEE-035A4EAF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815"/>
            <a:ext cx="10515600" cy="730029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0736390-4B9A-20C3-706B-8BBA8A7F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717"/>
            <a:ext cx="11070265" cy="42872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Brief background to the project</a:t>
            </a:r>
          </a:p>
          <a:p>
            <a:pPr marL="457200" lvl="1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Leveraging the principles for success</a:t>
            </a:r>
          </a:p>
          <a:p>
            <a:pPr marL="457200" lvl="1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Addressing challenges and maintaining momentum</a:t>
            </a:r>
          </a:p>
          <a:p>
            <a:pPr marL="457200" lvl="1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240326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A113-C8AF-AABD-9DEE-035A4EAF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953" y="237535"/>
            <a:ext cx="10515600" cy="730029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Brief background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0736390-4B9A-20C3-706B-8BBA8A7F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00417" y="967564"/>
            <a:ext cx="12192000" cy="5890436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lnSpc>
                <a:spcPct val="120000"/>
              </a:lnSpc>
              <a:buSzPct val="91503"/>
              <a:buNone/>
            </a:pPr>
            <a:r>
              <a:rPr lang="en-GB" sz="4400" dirty="0">
                <a:solidFill>
                  <a:schemeClr val="accent4"/>
                </a:solidFill>
              </a:rPr>
              <a:t>Changing health needs &amp; primary care </a:t>
            </a:r>
            <a:r>
              <a:rPr lang="en-GB" sz="2300" dirty="0">
                <a:solidFill>
                  <a:schemeClr val="bg1"/>
                </a:solidFill>
              </a:rPr>
              <a:t>(Fuller report 2022, Morris et al 2023, Raymond et al 2024, CORE 20Plus5)</a:t>
            </a:r>
          </a:p>
          <a:p>
            <a:pPr marL="457200" lvl="1" indent="0">
              <a:lnSpc>
                <a:spcPct val="120000"/>
              </a:lnSpc>
              <a:buSzPct val="91503"/>
              <a:buNone/>
            </a:pPr>
            <a:endParaRPr lang="en-GB" sz="2300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120000"/>
              </a:lnSpc>
              <a:buSzPct val="91503"/>
              <a:buNone/>
            </a:pPr>
            <a:r>
              <a:rPr lang="en-GB" sz="4400" dirty="0">
                <a:solidFill>
                  <a:schemeClr val="accent4"/>
                </a:solidFill>
              </a:rPr>
              <a:t>Workforce challenges and national response e.g.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Improving staff retention </a:t>
            </a:r>
            <a:r>
              <a:rPr lang="en-GB" sz="2900" dirty="0">
                <a:solidFill>
                  <a:schemeClr val="bg1"/>
                </a:solidFill>
              </a:rPr>
              <a:t>(NHS England 2019, NHS Employers 2022)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De-medicalising care </a:t>
            </a:r>
            <a:r>
              <a:rPr lang="en-GB" sz="2900" dirty="0">
                <a:solidFill>
                  <a:schemeClr val="bg1"/>
                </a:solidFill>
              </a:rPr>
              <a:t>(Fuller report, 2022)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Legacy nurse evaluations </a:t>
            </a:r>
            <a:r>
              <a:rPr lang="en-GB" sz="2900" dirty="0">
                <a:solidFill>
                  <a:schemeClr val="bg1"/>
                </a:solidFill>
              </a:rPr>
              <a:t>(Hardy, 2022, Haines et al, 2021)</a:t>
            </a:r>
          </a:p>
          <a:p>
            <a:pPr marL="914400" lvl="2" indent="0">
              <a:lnSpc>
                <a:spcPct val="120000"/>
              </a:lnSpc>
              <a:buSzPct val="91503"/>
              <a:buNone/>
            </a:pPr>
            <a:endParaRPr lang="en-GB" sz="2900" dirty="0">
              <a:solidFill>
                <a:schemeClr val="bg1"/>
              </a:solidFill>
            </a:endParaRPr>
          </a:p>
          <a:p>
            <a:pPr marL="450850" lvl="2" indent="-87313">
              <a:lnSpc>
                <a:spcPct val="120000"/>
              </a:lnSpc>
              <a:buSzPct val="91503"/>
              <a:buNone/>
              <a:tabLst>
                <a:tab pos="450850" algn="l"/>
              </a:tabLst>
            </a:pPr>
            <a:r>
              <a:rPr lang="en-GB" sz="4400" dirty="0">
                <a:solidFill>
                  <a:schemeClr val="accent4"/>
                </a:solidFill>
              </a:rPr>
              <a:t>Local workforce planning focus:</a:t>
            </a:r>
          </a:p>
          <a:p>
            <a:pPr marL="1165225" lvl="1" indent="-263525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Population health needs</a:t>
            </a:r>
          </a:p>
          <a:p>
            <a:pPr marL="1165225" lvl="1" indent="-263525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Previous experience and evidence re ARRS roles and Legacy Practitioners </a:t>
            </a:r>
          </a:p>
          <a:p>
            <a:pPr marL="1165225" lvl="1" indent="-263525">
              <a:lnSpc>
                <a:spcPct val="120000"/>
              </a:lnSpc>
              <a:spcBef>
                <a:spcPts val="0"/>
              </a:spcBef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Engagement with local system leaders </a:t>
            </a:r>
          </a:p>
          <a:p>
            <a:pPr marL="901700" lvl="1" indent="0">
              <a:lnSpc>
                <a:spcPct val="120000"/>
              </a:lnSpc>
              <a:buSzPct val="91503"/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GB" sz="3200" dirty="0">
                <a:solidFill>
                  <a:schemeClr val="bg1"/>
                </a:solidFill>
              </a:rPr>
              <a:t>      </a:t>
            </a:r>
            <a:r>
              <a:rPr lang="en-GB" sz="4400" dirty="0">
                <a:solidFill>
                  <a:schemeClr val="accent4"/>
                </a:solidFill>
              </a:rPr>
              <a:t>Community Academy project aims:</a:t>
            </a:r>
          </a:p>
          <a:p>
            <a:pPr marL="1165225" lvl="1" indent="-263525" algn="just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GB" sz="3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Improving patient experience </a:t>
            </a:r>
          </a:p>
          <a:p>
            <a:pPr marL="1165225" lvl="1" indent="-263525"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36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Improving population health </a:t>
            </a:r>
          </a:p>
          <a:p>
            <a:pPr marL="1165225" lvl="1" indent="-263525" algn="just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GB" sz="3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Ensuring sustainable use of resources </a:t>
            </a:r>
            <a:endParaRPr lang="en-GB" sz="36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sz="200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marL="457200" lvl="1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6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4BA0DA4E-2A99-55BB-C2CE-73BC69B674F0}"/>
              </a:ext>
            </a:extLst>
          </p:cNvPr>
          <p:cNvGrpSpPr/>
          <p:nvPr/>
        </p:nvGrpSpPr>
        <p:grpSpPr>
          <a:xfrm>
            <a:off x="4757825" y="913055"/>
            <a:ext cx="7315242" cy="5633205"/>
            <a:chOff x="6326900" y="208512"/>
            <a:chExt cx="7048915" cy="534398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42CEA44-59AB-04A5-F271-4024BDA047A1}"/>
                </a:ext>
              </a:extLst>
            </p:cNvPr>
            <p:cNvSpPr/>
            <p:nvPr/>
          </p:nvSpPr>
          <p:spPr>
            <a:xfrm>
              <a:off x="6326900" y="208512"/>
              <a:ext cx="7048915" cy="53439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EC84073B-E593-A6ED-A13C-3BBD0DCA95C5}"/>
                </a:ext>
              </a:extLst>
            </p:cNvPr>
            <p:cNvSpPr txBox="1"/>
            <p:nvPr/>
          </p:nvSpPr>
          <p:spPr>
            <a:xfrm>
              <a:off x="8419764" y="763683"/>
              <a:ext cx="3916647" cy="7139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defTabSz="2844800">
                <a:spcBef>
                  <a:spcPct val="0"/>
                </a:spcBef>
                <a:buNone/>
              </a:pPr>
              <a:r>
                <a:rPr lang="en-GB" sz="2800" b="1" dirty="0">
                  <a:solidFill>
                    <a:schemeClr val="bg1"/>
                  </a:solidFill>
                </a:rPr>
                <a:t>Legacy Practitioners (LPs)</a:t>
              </a:r>
            </a:p>
            <a:p>
              <a:pPr marL="0" lvl="0" indent="0" defTabSz="2844800">
                <a:spcBef>
                  <a:spcPct val="0"/>
                </a:spcBef>
                <a:buNone/>
              </a:pPr>
              <a:r>
                <a:rPr lang="en-GB" sz="2800" b="1" kern="1200" dirty="0">
                  <a:solidFill>
                    <a:schemeClr val="bg1"/>
                  </a:solidFill>
                </a:rPr>
                <a:t>              expansion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1F87EE8-5F22-33BE-3347-C086160328C3}"/>
                </a:ext>
              </a:extLst>
            </p:cNvPr>
            <p:cNvSpPr txBox="1"/>
            <p:nvPr/>
          </p:nvSpPr>
          <p:spPr>
            <a:xfrm>
              <a:off x="8939318" y="1715858"/>
              <a:ext cx="3916647" cy="32409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5600" indent="-3556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3 Partner provider organisations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New legacy MH SW and SALT roles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Action Learning Sets with established LPs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Multi-method stakeholder evaluation: primary &amp; secondary data sources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820123-771E-4ED7-B0CE-8347884F3BA8}"/>
              </a:ext>
            </a:extLst>
          </p:cNvPr>
          <p:cNvGrpSpPr/>
          <p:nvPr/>
        </p:nvGrpSpPr>
        <p:grpSpPr>
          <a:xfrm>
            <a:off x="116862" y="939699"/>
            <a:ext cx="7398699" cy="5633205"/>
            <a:chOff x="-74824" y="1013771"/>
            <a:chExt cx="7607927" cy="544354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BB451-D432-2C61-827F-3F32BD7383C3}"/>
                </a:ext>
              </a:extLst>
            </p:cNvPr>
            <p:cNvGrpSpPr/>
            <p:nvPr/>
          </p:nvGrpSpPr>
          <p:grpSpPr>
            <a:xfrm>
              <a:off x="-74824" y="1013771"/>
              <a:ext cx="7607927" cy="5443543"/>
              <a:chOff x="1112849" y="-500407"/>
              <a:chExt cx="5169218" cy="4351344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D4D7A676-07A3-6DC6-B305-1223B0741EF4}"/>
                  </a:ext>
                </a:extLst>
              </p:cNvPr>
              <p:cNvSpPr/>
              <p:nvPr/>
            </p:nvSpPr>
            <p:spPr>
              <a:xfrm>
                <a:off x="1112849" y="-500407"/>
                <a:ext cx="5169218" cy="4351344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Oval 4">
                <a:extLst>
                  <a:ext uri="{FF2B5EF4-FFF2-40B4-BE49-F238E27FC236}">
                    <a16:creationId xmlns:a16="http://schemas.microsoft.com/office/drawing/2014/main" id="{C6479355-DF46-B98A-6DED-05D93C437D5C}"/>
                  </a:ext>
                </a:extLst>
              </p:cNvPr>
              <p:cNvSpPr txBox="1"/>
              <p:nvPr/>
            </p:nvSpPr>
            <p:spPr>
              <a:xfrm>
                <a:off x="2200270" y="221729"/>
                <a:ext cx="2415954" cy="49007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defTabSz="2844800">
                  <a:spcBef>
                    <a:spcPct val="0"/>
                  </a:spcBef>
                  <a:buNone/>
                </a:pPr>
                <a:r>
                  <a:rPr lang="en-GB" sz="2800" b="1" kern="1200" dirty="0">
                    <a:solidFill>
                      <a:schemeClr val="bg1"/>
                    </a:solidFill>
                  </a:rPr>
                  <a:t>ARRS </a:t>
                </a:r>
                <a:r>
                  <a:rPr lang="en-GB" sz="2400" b="1" kern="1200" dirty="0">
                    <a:solidFill>
                      <a:schemeClr val="bg1"/>
                    </a:solidFill>
                  </a:rPr>
                  <a:t>(</a:t>
                </a:r>
                <a:r>
                  <a:rPr lang="en-GB" sz="2400" b="1" dirty="0">
                    <a:solidFill>
                      <a:schemeClr val="bg1"/>
                    </a:solidFill>
                  </a:rPr>
                  <a:t>Additional Roles Reimbursement Scheme) </a:t>
                </a:r>
                <a:r>
                  <a:rPr lang="en-GB" sz="2800" b="1" dirty="0">
                    <a:solidFill>
                      <a:schemeClr val="bg1"/>
                    </a:solidFill>
                  </a:rPr>
                  <a:t>o</a:t>
                </a:r>
                <a:r>
                  <a:rPr lang="en-GB" sz="2800" b="1" kern="1200" dirty="0">
                    <a:solidFill>
                      <a:schemeClr val="bg1"/>
                    </a:solidFill>
                  </a:rPr>
                  <a:t>ptimisation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A355872-787A-86D8-F67C-AFF62D27CC0A}"/>
                </a:ext>
              </a:extLst>
            </p:cNvPr>
            <p:cNvSpPr txBox="1"/>
            <p:nvPr/>
          </p:nvSpPr>
          <p:spPr>
            <a:xfrm>
              <a:off x="298749" y="3258115"/>
              <a:ext cx="4485565" cy="2141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FCP &amp; Personalised Care roles 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4 PCNs across 4 MSE Alliances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GB" sz="2400" dirty="0">
                  <a:solidFill>
                    <a:schemeClr val="bg1"/>
                  </a:solidFill>
                </a:rPr>
                <a:t>Multi-method stakeholder evaluation: primary &amp; secondary data sources</a:t>
              </a:r>
            </a:p>
            <a:p>
              <a:endParaRPr lang="en-GB" dirty="0"/>
            </a:p>
          </p:txBody>
        </p:sp>
      </p:grpSp>
      <p:sp>
        <p:nvSpPr>
          <p:cNvPr id="7" name="Oval 4">
            <a:extLst>
              <a:ext uri="{FF2B5EF4-FFF2-40B4-BE49-F238E27FC236}">
                <a16:creationId xmlns:a16="http://schemas.microsoft.com/office/drawing/2014/main" id="{6304FE02-7CE9-4A65-294F-CEF7314E787C}"/>
              </a:ext>
            </a:extLst>
          </p:cNvPr>
          <p:cNvSpPr txBox="1"/>
          <p:nvPr/>
        </p:nvSpPr>
        <p:spPr>
          <a:xfrm>
            <a:off x="4757825" y="1529297"/>
            <a:ext cx="2711122" cy="416662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b="1" kern="1200" dirty="0"/>
              <a:t>ICB, MSE FT &amp;</a:t>
            </a:r>
          </a:p>
          <a:p>
            <a:pPr marL="0" lvl="0" indent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b="1" dirty="0"/>
              <a:t>ARU team</a:t>
            </a:r>
            <a:endParaRPr lang="en-GB" sz="2400" b="1" kern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47987E-A764-9D40-B47C-99D0E313458C}"/>
              </a:ext>
            </a:extLst>
          </p:cNvPr>
          <p:cNvSpPr txBox="1"/>
          <p:nvPr/>
        </p:nvSpPr>
        <p:spPr>
          <a:xfrm>
            <a:off x="3594736" y="126587"/>
            <a:ext cx="6097904" cy="712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20000"/>
              </a:lnSpc>
              <a:buSzPct val="91503"/>
            </a:pPr>
            <a:r>
              <a:rPr lang="en-GB" sz="3600" dirty="0">
                <a:solidFill>
                  <a:schemeClr val="bg1"/>
                </a:solidFill>
              </a:rPr>
              <a:t>Complex interventions</a:t>
            </a:r>
          </a:p>
        </p:txBody>
      </p:sp>
    </p:spTree>
    <p:extLst>
      <p:ext uri="{BB962C8B-B14F-4D97-AF65-F5344CB8AC3E}">
        <p14:creationId xmlns:p14="http://schemas.microsoft.com/office/powerpoint/2010/main" val="17662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6B04-CB5F-3E8C-B789-57F97F580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322"/>
            <a:ext cx="10515600" cy="4540850"/>
          </a:xfrm>
        </p:spPr>
        <p:txBody>
          <a:bodyPr>
            <a:normAutofit/>
          </a:bodyPr>
          <a:lstStyle/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accent4"/>
                </a:solidFill>
              </a:rPr>
              <a:t>Horizon scanning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bg1"/>
                </a:solidFill>
              </a:rPr>
              <a:t>Building on previous success 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accent4"/>
                </a:solidFill>
              </a:rPr>
              <a:t>Mutual commitment 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bg1"/>
                </a:solidFill>
              </a:rPr>
              <a:t>Relationship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accent4"/>
                </a:solidFill>
              </a:rPr>
              <a:t>Shared vision and situational awareness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bg1"/>
                </a:solidFill>
              </a:rPr>
              <a:t>Proactive, continuing engagement </a:t>
            </a:r>
          </a:p>
          <a:p>
            <a:pPr marL="538163" indent="-538163">
              <a:buFont typeface="Wingdings" panose="05000000000000000000" pitchFamily="2" charset="2"/>
              <a:buChar char="ü"/>
            </a:pPr>
            <a:r>
              <a:rPr lang="en-GB" sz="3600" dirty="0">
                <a:solidFill>
                  <a:schemeClr val="accent4"/>
                </a:solidFill>
              </a:rPr>
              <a:t>Maintain focus on the end goal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DD7E47-7A00-B81B-7C7D-A4A50561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13" y="445036"/>
            <a:ext cx="11728179" cy="591583"/>
          </a:xfrm>
        </p:spPr>
        <p:txBody>
          <a:bodyPr>
            <a:normAutofit fontScale="90000"/>
          </a:bodyPr>
          <a:lstStyle/>
          <a:p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000" b="1" dirty="0">
                <a:solidFill>
                  <a:schemeClr val="bg1"/>
                </a:solidFill>
              </a:rPr>
              <a:t>Leveraging the principles for success </a:t>
            </a:r>
            <a:br>
              <a:rPr lang="en-GB" sz="3600" b="1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(</a:t>
            </a:r>
            <a:r>
              <a:rPr lang="en-GB" sz="1800" dirty="0" err="1">
                <a:solidFill>
                  <a:schemeClr val="bg1"/>
                </a:solidFill>
              </a:rPr>
              <a:t>eg</a:t>
            </a:r>
            <a:r>
              <a:rPr lang="en-GB" sz="1800" dirty="0">
                <a:solidFill>
                  <a:schemeClr val="bg1"/>
                </a:solidFill>
              </a:rPr>
              <a:t> Burgess et al 2022</a:t>
            </a:r>
            <a:r>
              <a:rPr lang="en-GB" sz="1800" b="1" dirty="0">
                <a:solidFill>
                  <a:schemeClr val="bg1"/>
                </a:solidFill>
              </a:rPr>
              <a:t>, </a:t>
            </a:r>
            <a:r>
              <a:rPr lang="en-GB" sz="1800" dirty="0">
                <a:solidFill>
                  <a:schemeClr val="bg1"/>
                </a:solidFill>
              </a:rPr>
              <a:t>MacLeod et al, 2020, Tweed et al, 2018, Rowe and Hogarth, 2005)</a:t>
            </a:r>
            <a:br>
              <a:rPr lang="en-GB" sz="4400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7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6B04-CB5F-3E8C-B789-57F97F580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97" y="1472394"/>
            <a:ext cx="11351536" cy="5184629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Partnership approach </a:t>
            </a:r>
          </a:p>
          <a:p>
            <a:r>
              <a:rPr lang="en-GB" sz="3200" dirty="0">
                <a:solidFill>
                  <a:schemeClr val="accent4"/>
                </a:solidFill>
              </a:rPr>
              <a:t>Patient and Public Involvement activities and practitioner ‘critical friends’ </a:t>
            </a:r>
          </a:p>
          <a:p>
            <a:r>
              <a:rPr lang="en-GB" sz="3200" dirty="0">
                <a:solidFill>
                  <a:schemeClr val="bg1"/>
                </a:solidFill>
              </a:rPr>
              <a:t>Changing context</a:t>
            </a:r>
          </a:p>
          <a:p>
            <a:r>
              <a:rPr lang="en-GB" sz="3200" dirty="0">
                <a:solidFill>
                  <a:schemeClr val="accent4"/>
                </a:solidFill>
              </a:rPr>
              <a:t>Blended approach </a:t>
            </a:r>
          </a:p>
          <a:p>
            <a:r>
              <a:rPr lang="en-GB" sz="3200" dirty="0">
                <a:solidFill>
                  <a:schemeClr val="bg1"/>
                </a:solidFill>
              </a:rPr>
              <a:t>Delivering the innovation </a:t>
            </a:r>
          </a:p>
          <a:p>
            <a:r>
              <a:rPr lang="en-GB" sz="3200" dirty="0">
                <a:solidFill>
                  <a:schemeClr val="accent4"/>
                </a:solidFill>
              </a:rPr>
              <a:t>Designing and implementing the evaluation</a:t>
            </a:r>
          </a:p>
          <a:p>
            <a:r>
              <a:rPr lang="en-GB" sz="3200" dirty="0">
                <a:solidFill>
                  <a:schemeClr val="bg1"/>
                </a:solidFill>
              </a:rPr>
              <a:t>Access to information/data sharing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7DD7E47-7A00-B81B-7C7D-A4A50561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84125"/>
            <a:ext cx="10985205" cy="778866"/>
          </a:xfrm>
        </p:spPr>
        <p:txBody>
          <a:bodyPr>
            <a:normAutofit fontScale="90000"/>
          </a:bodyPr>
          <a:lstStyle/>
          <a:p>
            <a:br>
              <a:rPr lang="en-GB" sz="4400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Addressing challenges and maintaining momentum</a:t>
            </a:r>
            <a:br>
              <a:rPr lang="en-GB" sz="4400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29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0AE2-AC05-10FE-F597-CF11BD1F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074"/>
            <a:ext cx="10515600" cy="874952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Next steps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B57C6-5413-FDD3-12FE-9808FA5E9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145"/>
            <a:ext cx="10515600" cy="46246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500" dirty="0">
                <a:solidFill>
                  <a:schemeClr val="accent4"/>
                </a:solidFill>
              </a:rPr>
              <a:t>ARRS Optimisation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ARRS staff delivering the clinical service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Evaluation research study approved and underway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chemeClr val="accent4"/>
                </a:solidFill>
              </a:rPr>
              <a:t>Legacy Practitioners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- Legacy roles SW/SALT supporting service delivery to improve recruitment and retention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Induction complete and Action Learning sets underway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Evaluation research study design finalised and approvals in progress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3500" dirty="0">
                <a:solidFill>
                  <a:schemeClr val="accent4"/>
                </a:solidFill>
              </a:rPr>
              <a:t>Collation and dissemination of learning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0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F194-2EC2-EF58-E4AC-656CA9B6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864" y="164709"/>
            <a:ext cx="2089237" cy="74969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C971-EB8C-629C-EC5E-7AE3C1A4F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206" y="676404"/>
            <a:ext cx="11449832" cy="57995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bg1"/>
                </a:solidFill>
              </a:rPr>
              <a:t>B</a:t>
            </a:r>
            <a:r>
              <a:rPr lang="en-GB" sz="1400" b="1" dirty="0">
                <a:solidFill>
                  <a:schemeClr val="bg1"/>
                </a:solidFill>
              </a:rPr>
              <a:t>urgess</a:t>
            </a:r>
            <a:r>
              <a:rPr lang="en-GB" sz="1400" dirty="0">
                <a:solidFill>
                  <a:schemeClr val="bg1"/>
                </a:solidFill>
              </a:rPr>
              <a:t> N., Currie, G., Crump, B., Dawson, A., (2022) Leading change across a healthcare system: How to build improvement capability and foster a culture of continuous improvement, Report of the Evaluation of the NHS-VMI partnership, Warwick Business School. </a:t>
            </a:r>
            <a:endParaRPr lang="en-GB" sz="1400" b="0" i="0" dirty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en-GB" sz="1400" b="1" i="0" dirty="0">
                <a:solidFill>
                  <a:schemeClr val="bg1"/>
                </a:solidFill>
                <a:effectLst/>
              </a:rPr>
              <a:t>Craig 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P, Dieppe P, Macintyre S, Michie S, Nazareth I, </a:t>
            </a:r>
            <a:r>
              <a:rPr lang="en-GB" sz="1400" b="0" i="0" dirty="0" err="1">
                <a:solidFill>
                  <a:schemeClr val="bg1"/>
                </a:solidFill>
                <a:effectLst/>
              </a:rPr>
              <a:t>Petticrew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 M (2008</a:t>
            </a:r>
            <a:r>
              <a:rPr lang="en-GB" sz="1400" dirty="0">
                <a:solidFill>
                  <a:schemeClr val="bg1"/>
                </a:solidFill>
              </a:rPr>
              <a:t>)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 Developing and evaluating complex interventions: the new Medical Research Council guidance. BMJ, 337</a:t>
            </a:r>
          </a:p>
          <a:p>
            <a:pPr marL="0" indent="0">
              <a:buNone/>
            </a:pPr>
            <a:r>
              <a:rPr lang="en-GB" sz="1400" b="1" dirty="0">
                <a:solidFill>
                  <a:schemeClr val="bg1"/>
                </a:solidFill>
              </a:rPr>
              <a:t>Fuller</a:t>
            </a:r>
            <a:r>
              <a:rPr lang="en-GB" sz="1400" dirty="0">
                <a:solidFill>
                  <a:schemeClr val="bg1"/>
                </a:solidFill>
              </a:rPr>
              <a:t> C  (2022) Next steps for primary care: Fuller stocktake report. London, NHS England, NHS Improvement</a:t>
            </a:r>
          </a:p>
          <a:p>
            <a:pPr marL="0" indent="0">
              <a:buNone/>
            </a:pPr>
            <a:r>
              <a:rPr lang="en-GB" sz="1400" b="1" dirty="0">
                <a:solidFill>
                  <a:schemeClr val="bg1"/>
                </a:solidFill>
              </a:rPr>
              <a:t>NHS England/Improvement </a:t>
            </a:r>
            <a:r>
              <a:rPr lang="en-GB" sz="1400" dirty="0">
                <a:solidFill>
                  <a:schemeClr val="bg1"/>
                </a:solidFill>
              </a:rPr>
              <a:t>( 2021) CORE 20Plus5 – an approach to reducing healthcare inequalities. London, NHS England, NHS Improvement</a:t>
            </a:r>
          </a:p>
          <a:p>
            <a:pPr marL="0" indent="0" algn="l">
              <a:buNone/>
            </a:pPr>
            <a:r>
              <a:rPr lang="en-GB" sz="1400" b="1" i="0" dirty="0">
                <a:solidFill>
                  <a:schemeClr val="bg1"/>
                </a:solidFill>
                <a:effectLst/>
              </a:rPr>
              <a:t>Haines </a:t>
            </a:r>
            <a:r>
              <a:rPr lang="en-GB" sz="1400" i="0" dirty="0">
                <a:solidFill>
                  <a:schemeClr val="bg1"/>
                </a:solidFill>
                <a:effectLst/>
              </a:rPr>
              <a:t>S, Evans K, Timmons S, Cutler E 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(2021) </a:t>
            </a:r>
            <a:r>
              <a:rPr lang="en-GB" sz="1400" b="0" i="0" u="none" strike="noStrike" baseline="0" dirty="0">
                <a:solidFill>
                  <a:schemeClr val="bg1"/>
                </a:solidFill>
              </a:rPr>
              <a:t>A service improvement project of a legacy nurse programme to improve the retention of late career nurses.</a:t>
            </a:r>
            <a:r>
              <a:rPr lang="en-GB" sz="1400" b="0" i="0" u="none" strike="noStrike" baseline="0" dirty="0"/>
              <a:t>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Journal of Research in Nursing, 26(7) 648–681</a:t>
            </a:r>
            <a:endParaRPr lang="en-GB" sz="1400" i="0" dirty="0">
              <a:solidFill>
                <a:schemeClr val="bg1"/>
              </a:solidFill>
              <a:effectLst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b="1" i="0" dirty="0">
                <a:solidFill>
                  <a:schemeClr val="bg1"/>
                </a:solidFill>
                <a:effectLst/>
              </a:rPr>
              <a:t>Hardy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 S </a:t>
            </a:r>
            <a:r>
              <a:rPr lang="en-GB" sz="1400" i="0" dirty="0">
                <a:solidFill>
                  <a:schemeClr val="bg1"/>
                </a:solidFill>
                <a:effectLst/>
              </a:rPr>
              <a:t>(2023)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A case study evaluation of the legacy practitioner role: implications for system and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i="0" u="none" strike="noStrike" baseline="0" dirty="0">
                <a:solidFill>
                  <a:schemeClr val="bg1"/>
                </a:solidFill>
              </a:rPr>
              <a:t>workforce transformation. International Practice Development Journal, 13(1) </a:t>
            </a:r>
            <a:r>
              <a:rPr lang="en-GB" sz="1400" b="0" i="0" u="none" strike="noStrike" baseline="0" dirty="0">
                <a:solidFill>
                  <a:schemeClr val="bg1"/>
                </a:solidFill>
              </a:rPr>
              <a:t>doi.org/10.19043/ipdj.131.007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b="1" i="0" dirty="0">
                <a:solidFill>
                  <a:schemeClr val="bg1"/>
                </a:solidFill>
                <a:effectLst/>
              </a:rPr>
              <a:t>MacLeod</a:t>
            </a:r>
            <a:r>
              <a:rPr lang="en-GB" sz="1400" i="0" dirty="0">
                <a:solidFill>
                  <a:schemeClr val="bg1"/>
                </a:solidFill>
                <a:effectLst/>
              </a:rPr>
              <a:t>, M.L., Hanlon, N., Reay, T., </a:t>
            </a:r>
            <a:r>
              <a:rPr lang="en-GB" sz="1400" i="0" dirty="0" err="1">
                <a:solidFill>
                  <a:schemeClr val="bg1"/>
                </a:solidFill>
                <a:effectLst/>
              </a:rPr>
              <a:t>Snadden</a:t>
            </a:r>
            <a:r>
              <a:rPr lang="en-GB" sz="1400" i="0" dirty="0">
                <a:solidFill>
                  <a:schemeClr val="bg1"/>
                </a:solidFill>
                <a:effectLst/>
              </a:rPr>
              <a:t>, D. and Ulrich, C., 2020. Partnering for change: How a health authority, physicians, and communities work together to transform primary healthcare services. Journal of health organization and management, 34(3), pp.255-272.</a:t>
            </a:r>
          </a:p>
          <a:p>
            <a:pPr marL="0" indent="0" algn="l">
              <a:buNone/>
            </a:pPr>
            <a:r>
              <a:rPr lang="en-GB" sz="1400" b="1" dirty="0">
                <a:solidFill>
                  <a:schemeClr val="bg1"/>
                </a:solidFill>
              </a:rPr>
              <a:t>Morris</a:t>
            </a:r>
            <a:r>
              <a:rPr lang="en-GB" sz="1400" dirty="0">
                <a:solidFill>
                  <a:schemeClr val="bg1"/>
                </a:solidFill>
              </a:rPr>
              <a:t> J, Schlepper L, Dayan M, Jefferies D,  Maguire D, Merry L, </a:t>
            </a:r>
            <a:r>
              <a:rPr lang="en-GB" sz="1400" dirty="0" err="1">
                <a:solidFill>
                  <a:schemeClr val="bg1"/>
                </a:solidFill>
              </a:rPr>
              <a:t>Wellings</a:t>
            </a:r>
            <a:r>
              <a:rPr lang="en-GB" sz="1400" dirty="0">
                <a:solidFill>
                  <a:schemeClr val="bg1"/>
                </a:solidFill>
              </a:rPr>
              <a:t> D (2023) 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Public satisfaction with the NHS and social care in 2022: Results from the British Social Attitudes survey. London, Kings Fund/Nuffield Trust</a:t>
            </a:r>
            <a:endParaRPr lang="en-GB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400" b="1" dirty="0">
                <a:solidFill>
                  <a:schemeClr val="bg1"/>
                </a:solidFill>
              </a:rPr>
              <a:t>NHS England </a:t>
            </a:r>
            <a:r>
              <a:rPr lang="en-GB" sz="1400" dirty="0">
                <a:solidFill>
                  <a:schemeClr val="bg1"/>
                </a:solidFill>
              </a:rPr>
              <a:t>(2019) NHS Retention Programme </a:t>
            </a:r>
            <a:r>
              <a:rPr lang="en-GB" sz="1050" dirty="0">
                <a:hlinkClick r:id="rId3"/>
              </a:rPr>
              <a:t>NHS England » NHS rolls out staff retention scheme as part of the Long Term Plan</a:t>
            </a:r>
            <a:endParaRPr lang="en-GB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400" b="1" i="0" dirty="0">
                <a:solidFill>
                  <a:schemeClr val="bg1"/>
                </a:solidFill>
                <a:effectLst/>
              </a:rPr>
              <a:t>NHS Employers </a:t>
            </a:r>
            <a:r>
              <a:rPr lang="en-GB" sz="1400" b="0" i="0" dirty="0">
                <a:solidFill>
                  <a:schemeClr val="bg1"/>
                </a:solidFill>
                <a:effectLst/>
              </a:rPr>
              <a:t>(2022) Improving staff retention: A guide fo</a:t>
            </a:r>
            <a:r>
              <a:rPr lang="en-GB" sz="1400" dirty="0">
                <a:solidFill>
                  <a:schemeClr val="bg1"/>
                </a:solidFill>
              </a:rPr>
              <a:t>r line managers and employers. London, NHS Employers</a:t>
            </a:r>
            <a:endParaRPr lang="en-GB" sz="1400" b="0" i="0" dirty="0">
              <a:solidFill>
                <a:schemeClr val="bg1"/>
              </a:solidFill>
              <a:effectLst/>
            </a:endParaRPr>
          </a:p>
          <a:p>
            <a:pPr marL="0" indent="0" algn="l">
              <a:buNone/>
            </a:pPr>
            <a:r>
              <a:rPr lang="en-GB" sz="1400" b="1" dirty="0">
                <a:solidFill>
                  <a:schemeClr val="bg1"/>
                </a:solidFill>
              </a:rPr>
              <a:t>Raymond</a:t>
            </a:r>
            <a:r>
              <a:rPr lang="en-GB" sz="1400" dirty="0">
                <a:solidFill>
                  <a:schemeClr val="bg1"/>
                </a:solidFill>
              </a:rPr>
              <a:t> A,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 Watt T, Douglas HR,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 Head A, </a:t>
            </a:r>
            <a:r>
              <a:rPr lang="en-GB" sz="1400" i="0" u="none" strike="noStrike" baseline="0" dirty="0" err="1">
                <a:solidFill>
                  <a:schemeClr val="bg1"/>
                </a:solidFill>
              </a:rPr>
              <a:t>Kypridemos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 C, Rachet-</a:t>
            </a:r>
            <a:r>
              <a:rPr lang="en-GB" sz="1400" i="0" u="none" strike="noStrike" baseline="0" dirty="0" err="1">
                <a:solidFill>
                  <a:schemeClr val="bg1"/>
                </a:solidFill>
              </a:rPr>
              <a:t>Jacquet</a:t>
            </a:r>
            <a:r>
              <a:rPr lang="en-GB" sz="1400" dirty="0">
                <a:solidFill>
                  <a:schemeClr val="bg1"/>
                </a:solidFill>
              </a:rPr>
              <a:t> L (2024) 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Health inequalities in 2040: REAL Centre </a:t>
            </a:r>
            <a:r>
              <a:rPr lang="en-GB" sz="1400" dirty="0">
                <a:solidFill>
                  <a:schemeClr val="bg1"/>
                </a:solidFill>
              </a:rPr>
              <a:t>I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nsight Report: </a:t>
            </a:r>
            <a:r>
              <a:rPr lang="en-GB" sz="1400" dirty="0">
                <a:solidFill>
                  <a:schemeClr val="bg1"/>
                </a:solidFill>
              </a:rPr>
              <a:t>C</a:t>
            </a:r>
            <a:r>
              <a:rPr lang="en-GB" sz="1400" i="0" u="none" strike="noStrike" baseline="0" dirty="0">
                <a:solidFill>
                  <a:schemeClr val="bg1"/>
                </a:solidFill>
              </a:rPr>
              <a:t>urrent and projected patterns of illness by deprivation in England. London, The Health Foundation</a:t>
            </a:r>
          </a:p>
          <a:p>
            <a:pPr marL="0" indent="0" algn="l">
              <a:buNone/>
            </a:pPr>
            <a:r>
              <a:rPr lang="en-GB" sz="1400" b="1" dirty="0">
                <a:solidFill>
                  <a:schemeClr val="bg1"/>
                </a:solidFill>
                <a:effectLst/>
              </a:rPr>
              <a:t>Rowe, A. </a:t>
            </a:r>
            <a:r>
              <a:rPr lang="en-GB" sz="1400" dirty="0">
                <a:solidFill>
                  <a:schemeClr val="bg1"/>
                </a:solidFill>
                <a:effectLst/>
              </a:rPr>
              <a:t>and Hogarth, A., 2005. Use of complex adaptive systems metaphor to achieve professional and organizational change. Journal of advanced nursing, 51(4), pp.396-405.</a:t>
            </a:r>
          </a:p>
          <a:p>
            <a:pPr marL="0" indent="0" algn="l">
              <a:buNone/>
            </a:pPr>
            <a:r>
              <a:rPr lang="en-GB" sz="1400" b="1" dirty="0">
                <a:solidFill>
                  <a:schemeClr val="bg1"/>
                </a:solidFill>
                <a:effectLst/>
              </a:rPr>
              <a:t>Tweed, </a:t>
            </a:r>
            <a:r>
              <a:rPr lang="en-GB" sz="1400" dirty="0">
                <a:solidFill>
                  <a:schemeClr val="bg1"/>
                </a:solidFill>
                <a:effectLst/>
              </a:rPr>
              <a:t>A., </a:t>
            </a:r>
            <a:r>
              <a:rPr lang="en-GB" sz="1400" dirty="0" err="1">
                <a:solidFill>
                  <a:schemeClr val="bg1"/>
                </a:solidFill>
                <a:effectLst/>
              </a:rPr>
              <a:t>Singfield</a:t>
            </a:r>
            <a:r>
              <a:rPr lang="en-GB" sz="1400" dirty="0">
                <a:solidFill>
                  <a:schemeClr val="bg1"/>
                </a:solidFill>
                <a:effectLst/>
              </a:rPr>
              <a:t>, A., Taylor, J.R., Gilbert, L. and Mount, P., 2018. Creating allegiance: leading transformational change within the NHS. BMJ Leader, 2(3).</a:t>
            </a:r>
            <a:endParaRPr lang="en-GB" sz="1400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386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E2851-6913-9B84-2866-1D99C75C3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GB" sz="3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3600" dirty="0">
                <a:solidFill>
                  <a:schemeClr val="bg1"/>
                </a:solidFill>
              </a:rPr>
              <a:t>Thankyou and Questions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Gillian.Janes@aru.ac.uk</a:t>
            </a:r>
            <a:r>
              <a:rPr lang="en-GB" sz="2400" dirty="0">
                <a:solidFill>
                  <a:schemeClr val="bg1"/>
                </a:solidFill>
              </a:rPr>
              <a:t>         </a:t>
            </a:r>
            <a:r>
              <a:rPr lang="en-GB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lynn.prendergast@nhs.net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                                   @DrGillianJanes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D0BC3F0-57EF-6CC6-DFBB-6430F69894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9306" y="5539876"/>
            <a:ext cx="2267909" cy="12741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B90BB1-9731-0FAC-198E-6947240089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4258" y="4111757"/>
            <a:ext cx="413009" cy="27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f35c3da-39ae-4632-9ac1-afc2f25d2852}" enabled="0" method="" siteId="{5f35c3da-39ae-4632-9ac1-afc2f25d285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13090</TotalTime>
  <Words>902</Words>
  <Application>Microsoft Office PowerPoint</Application>
  <PresentationFormat>Widescreen</PresentationFormat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Times New Roman</vt:lpstr>
      <vt:lpstr>Wingdings</vt:lpstr>
      <vt:lpstr>Office Theme</vt:lpstr>
      <vt:lpstr>  Delivering evidence-informed workforce innovation through partnership   </vt:lpstr>
      <vt:lpstr>Plan</vt:lpstr>
      <vt:lpstr>Brief background</vt:lpstr>
      <vt:lpstr>PowerPoint Presentation</vt:lpstr>
      <vt:lpstr> Leveraging the principles for success  (eg Burgess et al 2022, MacLeod et al, 2020, Tweed et al, 2018, Rowe and Hogarth, 2005) </vt:lpstr>
      <vt:lpstr> Addressing challenges and maintaining momentum </vt:lpstr>
      <vt:lpstr>Next steps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Shape Research Together</dc:title>
  <dc:creator>Timoshenko, Kseniia</dc:creator>
  <cp:lastModifiedBy>Janes, Gillian</cp:lastModifiedBy>
  <cp:revision>16</cp:revision>
  <cp:lastPrinted>2024-01-30T16:25:33Z</cp:lastPrinted>
  <dcterms:created xsi:type="dcterms:W3CDTF">2023-09-27T12:44:59Z</dcterms:created>
  <dcterms:modified xsi:type="dcterms:W3CDTF">2024-06-18T16:57:35Z</dcterms:modified>
</cp:coreProperties>
</file>