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9FD9EF1-7FA0-4A9C-B390-DD1AF6C8A07B}">
          <p14:sldIdLst>
            <p14:sldId id="256"/>
            <p14:sldId id="265"/>
            <p14:sldId id="257"/>
            <p14:sldId id="258"/>
            <p14:sldId id="259"/>
            <p14:sldId id="260"/>
            <p14:sldId id="261"/>
            <p14:sldId id="262"/>
            <p14:sldId id="263"/>
            <p14:sldId id="264"/>
            <p14:sldId id="266"/>
            <p14:sldId id="267"/>
            <p14:sldId id="268"/>
            <p14:sldId id="269"/>
            <p14:sldId id="270"/>
            <p14:sldId id="271"/>
            <p14:sldId id="272"/>
            <p14:sldId id="273"/>
            <p14:sldId id="274"/>
            <p14:sldId id="277"/>
            <p14:sldId id="275"/>
            <p14:sldId id="276"/>
            <p14:sldId id="278"/>
            <p14:sldId id="279"/>
            <p14:sldId id="280"/>
            <p14:sldId id="281"/>
            <p14:sldId id="28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648" autoAdjust="0"/>
  </p:normalViewPr>
  <p:slideViewPr>
    <p:cSldViewPr>
      <p:cViewPr varScale="1">
        <p:scale>
          <a:sx n="107" d="100"/>
          <a:sy n="107" d="100"/>
        </p:scale>
        <p:origin x="808" y="1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E99963-B770-4F09-BF22-BDAC4DB354C0}" type="datetimeFigureOut">
              <a:rPr lang="en-US" smtClean="0"/>
              <a:t>10/26/18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723714-57AC-4A3F-8EB0-8233AEE59A3C}" type="slidenum">
              <a:rPr lang="en-US" smtClean="0"/>
              <a:t>‹#›</a:t>
            </a:fld>
            <a:endParaRPr lang="en-US" dirty="0"/>
          </a:p>
        </p:txBody>
      </p:sp>
    </p:spTree>
    <p:extLst>
      <p:ext uri="{BB962C8B-B14F-4D97-AF65-F5344CB8AC3E}">
        <p14:creationId xmlns:p14="http://schemas.microsoft.com/office/powerpoint/2010/main" val="2247646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76723714-57AC-4A3F-8EB0-8233AEE59A3C}" type="slidenum">
              <a:rPr lang="en-US" smtClean="0"/>
              <a:t>1</a:t>
            </a:fld>
            <a:endParaRPr lang="en-US" dirty="0"/>
          </a:p>
        </p:txBody>
      </p:sp>
    </p:spTree>
    <p:extLst>
      <p:ext uri="{BB962C8B-B14F-4D97-AF65-F5344CB8AC3E}">
        <p14:creationId xmlns:p14="http://schemas.microsoft.com/office/powerpoint/2010/main" val="3106853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5C9112-B08A-4BB9-9D42-FEE6083E1BCA}" type="datetime1">
              <a:rPr lang="en-US" smtClean="0"/>
              <a:t>10/26/18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1259161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A8B6C6-501D-4ED6-9E5E-6EFB3ED7C843}" type="datetime1">
              <a:rPr lang="en-US" smtClean="0"/>
              <a:t>10/26/18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1712556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D69651-C5DD-46A6-BA51-CD4A4B72D00E}" type="datetime1">
              <a:rPr lang="en-US" smtClean="0"/>
              <a:t>10/26/18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7889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EE48E0-4CAF-4A60-9D76-ABC86574C99B}" type="datetime1">
              <a:rPr lang="en-US" smtClean="0"/>
              <a:t>10/26/18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715564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C9F073-026F-4930-A7AC-103E5FB4536F}" type="datetime1">
              <a:rPr lang="en-US" smtClean="0"/>
              <a:t>10/26/18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327140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E4B736-D6A4-47BE-8747-867F2F78B8ED}" type="datetime1">
              <a:rPr lang="en-US" smtClean="0"/>
              <a:t>10/26/18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377938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9B3B7C-C920-46BA-B8A8-D3A06DDCBA21}" type="datetime1">
              <a:rPr lang="en-US" smtClean="0"/>
              <a:t>10/26/18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3021732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572EFC-B67D-486B-83D5-F5E9965BF01A}" type="datetime1">
              <a:rPr lang="en-US" smtClean="0"/>
              <a:t>10/26/18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3153267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46CCC7-D04D-4BEE-B5C9-A72FBF3A40D4}" type="datetime1">
              <a:rPr lang="en-US" smtClean="0"/>
              <a:t>10/26/18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172805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6CF0E3-E54A-4329-9211-6110478D5628}" type="datetime1">
              <a:rPr lang="en-US" smtClean="0"/>
              <a:t>10/26/18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127994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1AAA7B-BFC6-4902-94BF-CA7F42C55FCE}" type="datetime1">
              <a:rPr lang="en-US" smtClean="0"/>
              <a:t>10/26/18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56058-0FF2-4EE8-90C6-32FD99A7C665}" type="slidenum">
              <a:rPr lang="en-US" smtClean="0"/>
              <a:t>‹#›</a:t>
            </a:fld>
            <a:endParaRPr lang="en-US" dirty="0"/>
          </a:p>
        </p:txBody>
      </p:sp>
    </p:spTree>
    <p:extLst>
      <p:ext uri="{BB962C8B-B14F-4D97-AF65-F5344CB8AC3E}">
        <p14:creationId xmlns:p14="http://schemas.microsoft.com/office/powerpoint/2010/main" val="153529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17E9B-E82A-4815-B2DE-93251D453BB6}" type="datetime1">
              <a:rPr lang="en-US" smtClean="0"/>
              <a:t>10/26/18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56058-0FF2-4EE8-90C6-32FD99A7C665}" type="slidenum">
              <a:rPr lang="en-US" smtClean="0"/>
              <a:t>‹#›</a:t>
            </a:fld>
            <a:endParaRPr lang="en-US" dirty="0"/>
          </a:p>
        </p:txBody>
      </p:sp>
    </p:spTree>
    <p:extLst>
      <p:ext uri="{BB962C8B-B14F-4D97-AF65-F5344CB8AC3E}">
        <p14:creationId xmlns:p14="http://schemas.microsoft.com/office/powerpoint/2010/main" val="1574121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SMART Goals: How to Make sure </a:t>
            </a:r>
          </a:p>
        </p:txBody>
      </p:sp>
      <p:sp>
        <p:nvSpPr>
          <p:cNvPr id="3" name="Subtitle 2"/>
          <p:cNvSpPr>
            <a:spLocks noGrp="1"/>
          </p:cNvSpPr>
          <p:nvPr>
            <p:ph type="subTitle" idx="1"/>
          </p:nvPr>
        </p:nvSpPr>
        <p:spPr/>
        <p:txBody>
          <a:bodyPr>
            <a:normAutofit fontScale="70000" lnSpcReduction="20000"/>
          </a:bodyPr>
          <a:lstStyle/>
          <a:p>
            <a:r>
              <a:rPr lang="en-US" dirty="0"/>
              <a:t>Revanette Gilmore</a:t>
            </a:r>
          </a:p>
          <a:p>
            <a:r>
              <a:rPr lang="en-US" dirty="0"/>
              <a:t>Special Education Advocate</a:t>
            </a:r>
          </a:p>
          <a:p>
            <a:r>
              <a:rPr lang="en-US" dirty="0"/>
              <a:t>443 520-9854</a:t>
            </a:r>
          </a:p>
          <a:p>
            <a:endParaRPr lang="en-US" dirty="0"/>
          </a:p>
          <a:p>
            <a:r>
              <a:rPr lang="en-US" dirty="0"/>
              <a:t>April 29</a:t>
            </a:r>
            <a:r>
              <a:rPr lang="en-US"/>
              <a:t>, 2018</a:t>
            </a:r>
            <a:endParaRPr lang="en-US" dirty="0"/>
          </a:p>
          <a:p>
            <a:endParaRPr lang="en-US" dirty="0"/>
          </a:p>
        </p:txBody>
      </p:sp>
      <p:sp>
        <p:nvSpPr>
          <p:cNvPr id="4" name="Slide Number Placeholder 3"/>
          <p:cNvSpPr>
            <a:spLocks noGrp="1"/>
          </p:cNvSpPr>
          <p:nvPr>
            <p:ph type="sldNum" sz="quarter" idx="12"/>
          </p:nvPr>
        </p:nvSpPr>
        <p:spPr/>
        <p:txBody>
          <a:bodyPr/>
          <a:lstStyle/>
          <a:p>
            <a:fld id="{18156058-0FF2-4EE8-90C6-32FD99A7C665}" type="slidenum">
              <a:rPr lang="en-US" smtClean="0"/>
              <a:t>1</a:t>
            </a:fld>
            <a:endParaRPr lang="en-US" dirty="0"/>
          </a:p>
        </p:txBody>
      </p:sp>
    </p:spTree>
    <p:extLst>
      <p:ext uri="{BB962C8B-B14F-4D97-AF65-F5344CB8AC3E}">
        <p14:creationId xmlns:p14="http://schemas.microsoft.com/office/powerpoint/2010/main" val="1604574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far and by when?</a:t>
            </a:r>
          </a:p>
        </p:txBody>
      </p:sp>
      <p:sp>
        <p:nvSpPr>
          <p:cNvPr id="3" name="Content Placeholder 2"/>
          <p:cNvSpPr>
            <a:spLocks noGrp="1"/>
          </p:cNvSpPr>
          <p:nvPr>
            <p:ph idx="1"/>
          </p:nvPr>
        </p:nvSpPr>
        <p:spPr/>
        <p:txBody>
          <a:bodyPr/>
          <a:lstStyle/>
          <a:p>
            <a:pPr marL="0" indent="0">
              <a:buNone/>
            </a:pPr>
            <a:r>
              <a:rPr lang="en-US" dirty="0"/>
              <a:t> </a:t>
            </a:r>
          </a:p>
          <a:p>
            <a:pPr marL="0" indent="0">
              <a:buNone/>
            </a:pPr>
            <a:r>
              <a:rPr lang="en-US" dirty="0"/>
              <a:t>The annual goals will guide instruction, serve as a basis to measure progress and report to parents, and serve as a guide to determine if the supports and services being provided to the student are appropriate and effective.</a:t>
            </a:r>
          </a:p>
        </p:txBody>
      </p:sp>
      <p:sp>
        <p:nvSpPr>
          <p:cNvPr id="4" name="Slide Number Placeholder 3"/>
          <p:cNvSpPr>
            <a:spLocks noGrp="1"/>
          </p:cNvSpPr>
          <p:nvPr>
            <p:ph type="sldNum" sz="quarter" idx="12"/>
          </p:nvPr>
        </p:nvSpPr>
        <p:spPr/>
        <p:txBody>
          <a:bodyPr/>
          <a:lstStyle/>
          <a:p>
            <a:fld id="{18156058-0FF2-4EE8-90C6-32FD99A7C665}" type="slidenum">
              <a:rPr lang="en-US" smtClean="0"/>
              <a:t>10</a:t>
            </a:fld>
            <a:endParaRPr lang="en-US" dirty="0"/>
          </a:p>
        </p:txBody>
      </p:sp>
    </p:spTree>
    <p:extLst>
      <p:ext uri="{BB962C8B-B14F-4D97-AF65-F5344CB8AC3E}">
        <p14:creationId xmlns:p14="http://schemas.microsoft.com/office/powerpoint/2010/main" val="458658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Indicators</a:t>
            </a:r>
          </a:p>
        </p:txBody>
      </p:sp>
      <p:sp>
        <p:nvSpPr>
          <p:cNvPr id="3" name="Content Placeholder 2"/>
          <p:cNvSpPr>
            <a:spLocks noGrp="1"/>
          </p:cNvSpPr>
          <p:nvPr>
            <p:ph idx="1"/>
          </p:nvPr>
        </p:nvSpPr>
        <p:spPr/>
        <p:txBody>
          <a:bodyPr>
            <a:normAutofit fontScale="92500" lnSpcReduction="10000"/>
          </a:bodyPr>
          <a:lstStyle/>
          <a:p>
            <a:r>
              <a:rPr lang="en-US" dirty="0"/>
              <a:t>It states what the student is expected to do by the end of the year the IEP is in effect,</a:t>
            </a:r>
          </a:p>
          <a:p>
            <a:r>
              <a:rPr lang="en-US" dirty="0"/>
              <a:t>It takes a student from his base line behavior (PLOP) to a level of performance expected by the end of the year,</a:t>
            </a:r>
          </a:p>
          <a:p>
            <a:r>
              <a:rPr lang="en-US" dirty="0"/>
              <a:t>Written in language that is understandable to parents and educators,</a:t>
            </a:r>
          </a:p>
          <a:p>
            <a:r>
              <a:rPr lang="en-US" dirty="0"/>
              <a:t>Describes the skill, behavior or knowledge the student will demonstrate and to what extent it will be demonstrated.</a:t>
            </a:r>
          </a:p>
        </p:txBody>
      </p:sp>
      <p:sp>
        <p:nvSpPr>
          <p:cNvPr id="4" name="Slide Number Placeholder 3"/>
          <p:cNvSpPr>
            <a:spLocks noGrp="1"/>
          </p:cNvSpPr>
          <p:nvPr>
            <p:ph type="sldNum" sz="quarter" idx="12"/>
          </p:nvPr>
        </p:nvSpPr>
        <p:spPr/>
        <p:txBody>
          <a:bodyPr/>
          <a:lstStyle/>
          <a:p>
            <a:fld id="{18156058-0FF2-4EE8-90C6-32FD99A7C665}" type="slidenum">
              <a:rPr lang="en-US" smtClean="0"/>
              <a:t>11</a:t>
            </a:fld>
            <a:endParaRPr lang="en-US" dirty="0"/>
          </a:p>
        </p:txBody>
      </p:sp>
    </p:spTree>
    <p:extLst>
      <p:ext uri="{BB962C8B-B14F-4D97-AF65-F5344CB8AC3E}">
        <p14:creationId xmlns:p14="http://schemas.microsoft.com/office/powerpoint/2010/main" val="2291248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                           One year from now:</a:t>
            </a:r>
          </a:p>
          <a:p>
            <a:pPr marL="0" indent="0">
              <a:buNone/>
            </a:pPr>
            <a:r>
              <a:rPr lang="en-US" dirty="0"/>
              <a:t> Angie will independently write 10 sentences with correct punctuations.</a:t>
            </a:r>
          </a:p>
          <a:p>
            <a:pPr marL="0" indent="0">
              <a:buNone/>
            </a:pPr>
            <a:endParaRPr lang="en-US" dirty="0"/>
          </a:p>
          <a:p>
            <a:pPr marL="0" indent="0">
              <a:buNone/>
            </a:pPr>
            <a:r>
              <a:rPr lang="en-US" dirty="0"/>
              <a:t>Jane with one prompt, will correctly  follow two steps to solve 10 grade level math word problems.</a:t>
            </a:r>
          </a:p>
          <a:p>
            <a:pPr marL="0" indent="0">
              <a:buNone/>
            </a:pPr>
            <a:endParaRPr lang="en-US" dirty="0"/>
          </a:p>
          <a:p>
            <a:pPr marL="0" indent="0">
              <a:buNone/>
            </a:pPr>
            <a:r>
              <a:rPr lang="en-US" dirty="0"/>
              <a:t>Matthew will use a graphic organizer and highlighter to identify 4 supporting details in a grade level passage.</a:t>
            </a:r>
          </a:p>
        </p:txBody>
      </p:sp>
      <p:sp>
        <p:nvSpPr>
          <p:cNvPr id="4" name="Slide Number Placeholder 3"/>
          <p:cNvSpPr>
            <a:spLocks noGrp="1"/>
          </p:cNvSpPr>
          <p:nvPr>
            <p:ph type="sldNum" sz="quarter" idx="12"/>
          </p:nvPr>
        </p:nvSpPr>
        <p:spPr/>
        <p:txBody>
          <a:bodyPr/>
          <a:lstStyle/>
          <a:p>
            <a:fld id="{18156058-0FF2-4EE8-90C6-32FD99A7C665}" type="slidenum">
              <a:rPr lang="en-US" smtClean="0"/>
              <a:t>12</a:t>
            </a:fld>
            <a:endParaRPr lang="en-US" dirty="0"/>
          </a:p>
        </p:txBody>
      </p:sp>
    </p:spTree>
    <p:extLst>
      <p:ext uri="{BB962C8B-B14F-4D97-AF65-F5344CB8AC3E}">
        <p14:creationId xmlns:p14="http://schemas.microsoft.com/office/powerpoint/2010/main" val="183933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Benchmarks</a:t>
            </a:r>
          </a:p>
        </p:txBody>
      </p:sp>
      <p:sp>
        <p:nvSpPr>
          <p:cNvPr id="3" name="Content Placeholder 2"/>
          <p:cNvSpPr>
            <a:spLocks noGrp="1"/>
          </p:cNvSpPr>
          <p:nvPr>
            <p:ph idx="1"/>
          </p:nvPr>
        </p:nvSpPr>
        <p:spPr/>
        <p:txBody>
          <a:bodyPr>
            <a:normAutofit/>
          </a:bodyPr>
          <a:lstStyle/>
          <a:p>
            <a:pPr marL="0" indent="0">
              <a:buNone/>
            </a:pPr>
            <a:r>
              <a:rPr lang="en-US" dirty="0"/>
              <a:t>Objectives: Break down the skills or steps necessary to accomplish the goal in a step by step manner</a:t>
            </a:r>
          </a:p>
          <a:p>
            <a:pPr marL="0" indent="0">
              <a:buNone/>
            </a:pPr>
            <a:r>
              <a:rPr lang="en-US" dirty="0"/>
              <a:t>Benchmarks: designate a target time period for behavior/skill to occur.</a:t>
            </a:r>
          </a:p>
          <a:p>
            <a:pPr marL="0" indent="0">
              <a:buNone/>
            </a:pPr>
            <a:r>
              <a:rPr lang="en-US" dirty="0"/>
              <a:t>Generally an annual goal would not include both objectives and bench marks.</a:t>
            </a:r>
          </a:p>
          <a:p>
            <a:pPr marL="0" indent="0">
              <a:buNone/>
            </a:pPr>
            <a:r>
              <a:rPr lang="en-US" dirty="0"/>
              <a:t>Choosing one or the other is a team decision.</a:t>
            </a:r>
          </a:p>
          <a:p>
            <a:endParaRPr lang="en-US" dirty="0"/>
          </a:p>
          <a:p>
            <a:endParaRPr lang="en-US" dirty="0"/>
          </a:p>
        </p:txBody>
      </p:sp>
      <p:sp>
        <p:nvSpPr>
          <p:cNvPr id="4" name="Slide Number Placeholder 3"/>
          <p:cNvSpPr>
            <a:spLocks noGrp="1"/>
          </p:cNvSpPr>
          <p:nvPr>
            <p:ph type="sldNum" sz="quarter" idx="12"/>
          </p:nvPr>
        </p:nvSpPr>
        <p:spPr/>
        <p:txBody>
          <a:bodyPr/>
          <a:lstStyle/>
          <a:p>
            <a:fld id="{18156058-0FF2-4EE8-90C6-32FD99A7C665}" type="slidenum">
              <a:rPr lang="en-US" smtClean="0"/>
              <a:t>13</a:t>
            </a:fld>
            <a:endParaRPr lang="en-US" dirty="0"/>
          </a:p>
        </p:txBody>
      </p:sp>
    </p:spTree>
    <p:extLst>
      <p:ext uri="{BB962C8B-B14F-4D97-AF65-F5344CB8AC3E}">
        <p14:creationId xmlns:p14="http://schemas.microsoft.com/office/powerpoint/2010/main" val="3417651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marL="0" indent="0">
              <a:buNone/>
            </a:pPr>
            <a:r>
              <a:rPr lang="en-US" dirty="0"/>
              <a:t> Annual Goal – Remain in reading group for entire period and ask for help when work is difficult.</a:t>
            </a:r>
          </a:p>
          <a:p>
            <a:pPr marL="0" indent="0">
              <a:buNone/>
            </a:pPr>
            <a:r>
              <a:rPr lang="en-US" dirty="0"/>
              <a:t>  Objectives:</a:t>
            </a:r>
          </a:p>
          <a:p>
            <a:pPr marL="0" indent="0">
              <a:buNone/>
            </a:pPr>
            <a:r>
              <a:rPr lang="en-US" dirty="0"/>
              <a:t>    identify what makes the student upset ,</a:t>
            </a:r>
          </a:p>
          <a:p>
            <a:pPr marL="0" indent="0">
              <a:buNone/>
            </a:pPr>
            <a:r>
              <a:rPr lang="en-US" dirty="0"/>
              <a:t>    identify physical signs of being upset,</a:t>
            </a:r>
          </a:p>
          <a:p>
            <a:pPr marL="0" indent="0">
              <a:buNone/>
            </a:pPr>
            <a:r>
              <a:rPr lang="en-US" dirty="0"/>
              <a:t>    identify strategy to use; raise hand,</a:t>
            </a:r>
          </a:p>
          <a:p>
            <a:pPr marL="0" indent="0">
              <a:buNone/>
            </a:pPr>
            <a:r>
              <a:rPr lang="en-US" dirty="0"/>
              <a:t>    student raises his hand when upset.</a:t>
            </a:r>
          </a:p>
        </p:txBody>
      </p:sp>
      <p:sp>
        <p:nvSpPr>
          <p:cNvPr id="4" name="Slide Number Placeholder 3"/>
          <p:cNvSpPr>
            <a:spLocks noGrp="1"/>
          </p:cNvSpPr>
          <p:nvPr>
            <p:ph type="sldNum" sz="quarter" idx="12"/>
          </p:nvPr>
        </p:nvSpPr>
        <p:spPr/>
        <p:txBody>
          <a:bodyPr/>
          <a:lstStyle/>
          <a:p>
            <a:fld id="{18156058-0FF2-4EE8-90C6-32FD99A7C665}" type="slidenum">
              <a:rPr lang="en-US" smtClean="0"/>
              <a:t>14</a:t>
            </a:fld>
            <a:endParaRPr lang="en-US" dirty="0"/>
          </a:p>
        </p:txBody>
      </p:sp>
    </p:spTree>
    <p:extLst>
      <p:ext uri="{BB962C8B-B14F-4D97-AF65-F5344CB8AC3E}">
        <p14:creationId xmlns:p14="http://schemas.microsoft.com/office/powerpoint/2010/main" val="583179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Benchmarks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Milestones that the student will demonstrate that will lead to the annual goal.</a:t>
            </a:r>
          </a:p>
          <a:p>
            <a:pPr marL="0" indent="0">
              <a:buNone/>
            </a:pPr>
            <a:endParaRPr lang="en-US" dirty="0"/>
          </a:p>
          <a:p>
            <a:pPr marL="0" indent="0">
              <a:buNone/>
            </a:pPr>
            <a:r>
              <a:rPr lang="en-US" dirty="0"/>
              <a:t>   Benchmarks:</a:t>
            </a:r>
          </a:p>
          <a:p>
            <a:pPr marL="0" indent="0">
              <a:buNone/>
            </a:pPr>
            <a:r>
              <a:rPr lang="en-US" dirty="0"/>
              <a:t>   By November, student will remain in reading class for 15 minutes,</a:t>
            </a:r>
          </a:p>
          <a:p>
            <a:pPr marL="0" indent="0">
              <a:buNone/>
            </a:pPr>
            <a:r>
              <a:rPr lang="en-US" dirty="0"/>
              <a:t>   By February, student will remain in class for 25    minutes,</a:t>
            </a:r>
          </a:p>
          <a:p>
            <a:pPr marL="0" indent="0">
              <a:buNone/>
            </a:pPr>
            <a:r>
              <a:rPr lang="en-US" dirty="0"/>
              <a:t>   By April, student will remain in class for 35 minutes,</a:t>
            </a:r>
          </a:p>
          <a:p>
            <a:pPr marL="0" indent="0">
              <a:buNone/>
            </a:pPr>
            <a:r>
              <a:rPr lang="en-US" dirty="0"/>
              <a:t>   By June, student will remain in class for the whole class period.</a:t>
            </a:r>
          </a:p>
        </p:txBody>
      </p:sp>
      <p:sp>
        <p:nvSpPr>
          <p:cNvPr id="4" name="Slide Number Placeholder 3"/>
          <p:cNvSpPr>
            <a:spLocks noGrp="1"/>
          </p:cNvSpPr>
          <p:nvPr>
            <p:ph type="sldNum" sz="quarter" idx="12"/>
          </p:nvPr>
        </p:nvSpPr>
        <p:spPr/>
        <p:txBody>
          <a:bodyPr/>
          <a:lstStyle/>
          <a:p>
            <a:fld id="{18156058-0FF2-4EE8-90C6-32FD99A7C665}" type="slidenum">
              <a:rPr lang="en-US" smtClean="0"/>
              <a:t>15</a:t>
            </a:fld>
            <a:endParaRPr lang="en-US" dirty="0"/>
          </a:p>
        </p:txBody>
      </p:sp>
    </p:spTree>
    <p:extLst>
      <p:ext uri="{BB962C8B-B14F-4D97-AF65-F5344CB8AC3E}">
        <p14:creationId xmlns:p14="http://schemas.microsoft.com/office/powerpoint/2010/main" val="568220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they help</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They are derived from the annual goal,</a:t>
            </a:r>
          </a:p>
          <a:p>
            <a:r>
              <a:rPr lang="en-US" dirty="0"/>
              <a:t>Smaller and more manageable learning steps/tasks on the way to achieving goal,</a:t>
            </a:r>
          </a:p>
          <a:p>
            <a:r>
              <a:rPr lang="en-US" dirty="0"/>
              <a:t>Helps parents and teachers monitor progress toward annual goal, and to know when you may need to revise the instructional needs in the IEP,</a:t>
            </a:r>
          </a:p>
          <a:p>
            <a:r>
              <a:rPr lang="en-US" dirty="0"/>
              <a:t>Describes the amount of progress expected in segments.</a:t>
            </a:r>
          </a:p>
        </p:txBody>
      </p:sp>
      <p:sp>
        <p:nvSpPr>
          <p:cNvPr id="4" name="Slide Number Placeholder 3"/>
          <p:cNvSpPr>
            <a:spLocks noGrp="1"/>
          </p:cNvSpPr>
          <p:nvPr>
            <p:ph type="sldNum" sz="quarter" idx="12"/>
          </p:nvPr>
        </p:nvSpPr>
        <p:spPr/>
        <p:txBody>
          <a:bodyPr/>
          <a:lstStyle/>
          <a:p>
            <a:fld id="{18156058-0FF2-4EE8-90C6-32FD99A7C665}" type="slidenum">
              <a:rPr lang="en-US" smtClean="0"/>
              <a:t>16</a:t>
            </a:fld>
            <a:endParaRPr lang="en-US" dirty="0"/>
          </a:p>
        </p:txBody>
      </p:sp>
    </p:spTree>
    <p:extLst>
      <p:ext uri="{BB962C8B-B14F-4D97-AF65-F5344CB8AC3E}">
        <p14:creationId xmlns:p14="http://schemas.microsoft.com/office/powerpoint/2010/main" val="2745701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a:t>
            </a:r>
          </a:p>
        </p:txBody>
      </p:sp>
      <p:sp>
        <p:nvSpPr>
          <p:cNvPr id="3" name="Content Placeholder 2"/>
          <p:cNvSpPr>
            <a:spLocks noGrp="1"/>
          </p:cNvSpPr>
          <p:nvPr>
            <p:ph idx="1"/>
          </p:nvPr>
        </p:nvSpPr>
        <p:spPr/>
        <p:txBody>
          <a:bodyPr/>
          <a:lstStyle/>
          <a:p>
            <a:pPr marL="0" indent="0">
              <a:buNone/>
            </a:pPr>
            <a:r>
              <a:rPr lang="en-US" dirty="0"/>
              <a:t>Objectives or benchmarks must be measurable and use language that will allow a count for what the student does:</a:t>
            </a:r>
          </a:p>
          <a:p>
            <a:pPr marL="0" indent="0">
              <a:buNone/>
            </a:pPr>
            <a:r>
              <a:rPr lang="en-US" dirty="0"/>
              <a:t>              The student will write or,</a:t>
            </a:r>
          </a:p>
          <a:p>
            <a:pPr marL="0" indent="0">
              <a:buNone/>
            </a:pPr>
            <a:r>
              <a:rPr lang="en-US" dirty="0"/>
              <a:t>              The student will read.</a:t>
            </a:r>
          </a:p>
          <a:p>
            <a:pPr marL="0" indent="0">
              <a:buNone/>
            </a:pPr>
            <a:r>
              <a:rPr lang="en-US" dirty="0"/>
              <a:t>It does not include phrases such as:</a:t>
            </a:r>
          </a:p>
          <a:p>
            <a:pPr marL="0" indent="0">
              <a:buNone/>
            </a:pPr>
            <a:r>
              <a:rPr lang="en-US" dirty="0"/>
              <a:t>               The student will understand or,</a:t>
            </a:r>
          </a:p>
          <a:p>
            <a:pPr marL="0" indent="0">
              <a:buNone/>
            </a:pPr>
            <a:r>
              <a:rPr lang="en-US" dirty="0"/>
              <a:t>               The student will appreciate.</a:t>
            </a:r>
          </a:p>
        </p:txBody>
      </p:sp>
      <p:sp>
        <p:nvSpPr>
          <p:cNvPr id="4" name="Slide Number Placeholder 3"/>
          <p:cNvSpPr>
            <a:spLocks noGrp="1"/>
          </p:cNvSpPr>
          <p:nvPr>
            <p:ph type="sldNum" sz="quarter" idx="12"/>
          </p:nvPr>
        </p:nvSpPr>
        <p:spPr/>
        <p:txBody>
          <a:bodyPr/>
          <a:lstStyle/>
          <a:p>
            <a:fld id="{18156058-0FF2-4EE8-90C6-32FD99A7C665}" type="slidenum">
              <a:rPr lang="en-US" smtClean="0"/>
              <a:t>17</a:t>
            </a:fld>
            <a:endParaRPr lang="en-US" dirty="0"/>
          </a:p>
        </p:txBody>
      </p:sp>
    </p:spTree>
    <p:extLst>
      <p:ext uri="{BB962C8B-B14F-4D97-AF65-F5344CB8AC3E}">
        <p14:creationId xmlns:p14="http://schemas.microsoft.com/office/powerpoint/2010/main" val="4002427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Evaluative measures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  Measurement:</a:t>
            </a:r>
          </a:p>
          <a:p>
            <a:pPr marL="0" indent="0">
              <a:buNone/>
            </a:pPr>
            <a:r>
              <a:rPr lang="en-US" dirty="0"/>
              <a:t>               frequency – 9 out of 10 trials</a:t>
            </a:r>
          </a:p>
          <a:p>
            <a:pPr marL="0" indent="0">
              <a:buNone/>
            </a:pPr>
            <a:r>
              <a:rPr lang="en-US" dirty="0"/>
              <a:t>                duration – for 10, 15 or 20 minutes</a:t>
            </a:r>
          </a:p>
          <a:p>
            <a:pPr marL="0" indent="0">
              <a:buNone/>
            </a:pPr>
            <a:r>
              <a:rPr lang="en-US" dirty="0"/>
              <a:t>                distance  – 20 feet</a:t>
            </a:r>
          </a:p>
          <a:p>
            <a:pPr marL="0" indent="0">
              <a:buNone/>
            </a:pPr>
            <a:r>
              <a:rPr lang="en-US" dirty="0"/>
              <a:t>                accuracy - 80%</a:t>
            </a:r>
          </a:p>
          <a:p>
            <a:pPr marL="0" indent="0">
              <a:buNone/>
            </a:pPr>
            <a:r>
              <a:rPr lang="en-US" dirty="0"/>
              <a:t>Period of time:</a:t>
            </a:r>
          </a:p>
          <a:p>
            <a:pPr marL="0" indent="0">
              <a:buNone/>
            </a:pPr>
            <a:r>
              <a:rPr lang="en-US" dirty="0"/>
              <a:t>             number of days – over 3 consecutive days</a:t>
            </a:r>
          </a:p>
          <a:p>
            <a:pPr marL="0" indent="0">
              <a:buNone/>
            </a:pPr>
            <a:r>
              <a:rPr lang="en-US" dirty="0"/>
              <a:t>             number of weeks – over a four week period</a:t>
            </a:r>
          </a:p>
          <a:p>
            <a:pPr marL="0" indent="0">
              <a:buNone/>
            </a:pPr>
            <a:r>
              <a:rPr lang="en-US" dirty="0"/>
              <a:t>             occasions – during math,  reading </a:t>
            </a:r>
          </a:p>
          <a:p>
            <a:pPr marL="0" indent="0">
              <a:buNone/>
            </a:pPr>
            <a:r>
              <a:rPr lang="en-US" dirty="0"/>
              <a:t>             Fewer than 5 times a day</a:t>
            </a:r>
          </a:p>
          <a:p>
            <a:pPr marL="0" indent="0">
              <a:buNone/>
            </a:pPr>
            <a:r>
              <a:rPr lang="en-US" dirty="0"/>
              <a:t>             50 correct responses in 1 minute</a:t>
            </a:r>
          </a:p>
          <a:p>
            <a:pPr marL="0" indent="0">
              <a:buNone/>
            </a:pPr>
            <a:endParaRPr lang="en-US" dirty="0"/>
          </a:p>
        </p:txBody>
      </p:sp>
      <p:sp>
        <p:nvSpPr>
          <p:cNvPr id="4" name="Slide Number Placeholder 3"/>
          <p:cNvSpPr>
            <a:spLocks noGrp="1"/>
          </p:cNvSpPr>
          <p:nvPr>
            <p:ph type="sldNum" sz="quarter" idx="12"/>
          </p:nvPr>
        </p:nvSpPr>
        <p:spPr/>
        <p:txBody>
          <a:bodyPr/>
          <a:lstStyle/>
          <a:p>
            <a:fld id="{18156058-0FF2-4EE8-90C6-32FD99A7C665}" type="slidenum">
              <a:rPr lang="en-US" smtClean="0"/>
              <a:t>18</a:t>
            </a:fld>
            <a:endParaRPr lang="en-US" dirty="0"/>
          </a:p>
        </p:txBody>
      </p:sp>
    </p:spTree>
    <p:extLst>
      <p:ext uri="{BB962C8B-B14F-4D97-AF65-F5344CB8AC3E}">
        <p14:creationId xmlns:p14="http://schemas.microsoft.com/office/powerpoint/2010/main" val="3375085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Progress</a:t>
            </a:r>
          </a:p>
        </p:txBody>
      </p:sp>
      <p:sp>
        <p:nvSpPr>
          <p:cNvPr id="3" name="Content Placeholder 2"/>
          <p:cNvSpPr>
            <a:spLocks noGrp="1"/>
          </p:cNvSpPr>
          <p:nvPr>
            <p:ph idx="1"/>
          </p:nvPr>
        </p:nvSpPr>
        <p:spPr/>
        <p:txBody>
          <a:bodyPr/>
          <a:lstStyle/>
          <a:p>
            <a:pPr marL="0" indent="0">
              <a:buNone/>
            </a:pPr>
            <a:r>
              <a:rPr lang="en-US" dirty="0"/>
              <a:t> An evaluation procedure must provide an objective method in which students behavior or skill will be measured or observed.</a:t>
            </a:r>
          </a:p>
          <a:p>
            <a:r>
              <a:rPr lang="en-US" dirty="0"/>
              <a:t>Structured observations</a:t>
            </a:r>
          </a:p>
          <a:p>
            <a:r>
              <a:rPr lang="en-US" dirty="0"/>
              <a:t>Student self monitoring checklists</a:t>
            </a:r>
          </a:p>
          <a:p>
            <a:r>
              <a:rPr lang="en-US" dirty="0"/>
              <a:t>Tests, quizzes</a:t>
            </a:r>
          </a:p>
          <a:p>
            <a:r>
              <a:rPr lang="en-US" dirty="0"/>
              <a:t>Behavior charting</a:t>
            </a:r>
          </a:p>
          <a:p>
            <a:r>
              <a:rPr lang="en-US" dirty="0"/>
              <a:t>Work samples</a:t>
            </a:r>
          </a:p>
          <a:p>
            <a:endParaRPr lang="en-US" dirty="0"/>
          </a:p>
        </p:txBody>
      </p:sp>
      <p:sp>
        <p:nvSpPr>
          <p:cNvPr id="4" name="Slide Number Placeholder 3"/>
          <p:cNvSpPr>
            <a:spLocks noGrp="1"/>
          </p:cNvSpPr>
          <p:nvPr>
            <p:ph type="sldNum" sz="quarter" idx="12"/>
          </p:nvPr>
        </p:nvSpPr>
        <p:spPr/>
        <p:txBody>
          <a:bodyPr/>
          <a:lstStyle/>
          <a:p>
            <a:fld id="{18156058-0FF2-4EE8-90C6-32FD99A7C665}" type="slidenum">
              <a:rPr lang="en-US" smtClean="0"/>
              <a:t>19</a:t>
            </a:fld>
            <a:endParaRPr lang="en-US" dirty="0"/>
          </a:p>
        </p:txBody>
      </p:sp>
    </p:spTree>
    <p:extLst>
      <p:ext uri="{BB962C8B-B14F-4D97-AF65-F5344CB8AC3E}">
        <p14:creationId xmlns:p14="http://schemas.microsoft.com/office/powerpoint/2010/main" val="4096696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a:t>
            </a:r>
          </a:p>
        </p:txBody>
      </p:sp>
      <p:sp>
        <p:nvSpPr>
          <p:cNvPr id="3" name="Content Placeholder 2"/>
          <p:cNvSpPr>
            <a:spLocks noGrp="1"/>
          </p:cNvSpPr>
          <p:nvPr>
            <p:ph idx="1"/>
          </p:nvPr>
        </p:nvSpPr>
        <p:spPr/>
        <p:txBody>
          <a:bodyPr/>
          <a:lstStyle/>
          <a:p>
            <a:pPr marL="0" indent="0">
              <a:buNone/>
            </a:pPr>
            <a:r>
              <a:rPr lang="en-US" dirty="0"/>
              <a:t> </a:t>
            </a:r>
          </a:p>
          <a:p>
            <a:pPr marL="0" indent="0">
              <a:buNone/>
            </a:pPr>
            <a:r>
              <a:rPr lang="en-US" dirty="0"/>
              <a:t>The goals on a student’s IEP should relate to the need for specially designed instruction to address the student’s disability needs and those needs that interfere with the student’s ability to participate and progress in the general education curriculum.</a:t>
            </a:r>
          </a:p>
        </p:txBody>
      </p:sp>
      <p:sp>
        <p:nvSpPr>
          <p:cNvPr id="4" name="Slide Number Placeholder 3"/>
          <p:cNvSpPr>
            <a:spLocks noGrp="1"/>
          </p:cNvSpPr>
          <p:nvPr>
            <p:ph type="sldNum" sz="quarter" idx="12"/>
          </p:nvPr>
        </p:nvSpPr>
        <p:spPr/>
        <p:txBody>
          <a:bodyPr/>
          <a:lstStyle/>
          <a:p>
            <a:fld id="{18156058-0FF2-4EE8-90C6-32FD99A7C665}" type="slidenum">
              <a:rPr lang="en-US" smtClean="0"/>
              <a:t>2</a:t>
            </a:fld>
            <a:endParaRPr lang="en-US" dirty="0"/>
          </a:p>
        </p:txBody>
      </p:sp>
    </p:spTree>
    <p:extLst>
      <p:ext uri="{BB962C8B-B14F-4D97-AF65-F5344CB8AC3E}">
        <p14:creationId xmlns:p14="http://schemas.microsoft.com/office/powerpoint/2010/main" val="177167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Measurable objective</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To compose three-paragraph themes of fifteen or more sentences using a spell checker, with 80% or better use of spelling over 5 consecutive trials as recorded by the teacher weekly.</a:t>
            </a:r>
          </a:p>
        </p:txBody>
      </p:sp>
      <p:sp>
        <p:nvSpPr>
          <p:cNvPr id="4" name="Slide Number Placeholder 3"/>
          <p:cNvSpPr>
            <a:spLocks noGrp="1"/>
          </p:cNvSpPr>
          <p:nvPr>
            <p:ph type="sldNum" sz="quarter" idx="12"/>
          </p:nvPr>
        </p:nvSpPr>
        <p:spPr/>
        <p:txBody>
          <a:bodyPr/>
          <a:lstStyle/>
          <a:p>
            <a:fld id="{18156058-0FF2-4EE8-90C6-32FD99A7C665}" type="slidenum">
              <a:rPr lang="en-US" smtClean="0"/>
              <a:t>20</a:t>
            </a:fld>
            <a:endParaRPr lang="en-US" dirty="0"/>
          </a:p>
        </p:txBody>
      </p:sp>
    </p:spTree>
    <p:extLst>
      <p:ext uri="{BB962C8B-B14F-4D97-AF65-F5344CB8AC3E}">
        <p14:creationId xmlns:p14="http://schemas.microsoft.com/office/powerpoint/2010/main" val="1287386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Alternate ways to measure progress</a:t>
            </a:r>
          </a:p>
        </p:txBody>
      </p:sp>
      <p:sp>
        <p:nvSpPr>
          <p:cNvPr id="3" name="Content Placeholder 2"/>
          <p:cNvSpPr>
            <a:spLocks noGrp="1"/>
          </p:cNvSpPr>
          <p:nvPr>
            <p:ph idx="1"/>
          </p:nvPr>
        </p:nvSpPr>
        <p:spPr/>
        <p:txBody>
          <a:bodyPr/>
          <a:lstStyle/>
          <a:p>
            <a:pPr marL="0" indent="0">
              <a:buNone/>
            </a:pPr>
            <a:r>
              <a:rPr lang="en-US" dirty="0"/>
              <a:t>Not all children demonstrate mastery of skills in the same way. If the team agrees this should be documented in the IEP.</a:t>
            </a:r>
          </a:p>
          <a:p>
            <a:pPr marL="0" indent="0">
              <a:buNone/>
            </a:pPr>
            <a:endParaRPr lang="en-US" dirty="0"/>
          </a:p>
          <a:p>
            <a:pPr marL="0" indent="0">
              <a:buNone/>
            </a:pPr>
            <a:r>
              <a:rPr lang="en-US" dirty="0"/>
              <a:t>Can include, but not limited to; projects, tape recordings, drawings, oral presentation vs written.</a:t>
            </a:r>
          </a:p>
        </p:txBody>
      </p:sp>
      <p:sp>
        <p:nvSpPr>
          <p:cNvPr id="4" name="Slide Number Placeholder 3"/>
          <p:cNvSpPr>
            <a:spLocks noGrp="1"/>
          </p:cNvSpPr>
          <p:nvPr>
            <p:ph type="sldNum" sz="quarter" idx="12"/>
          </p:nvPr>
        </p:nvSpPr>
        <p:spPr/>
        <p:txBody>
          <a:bodyPr/>
          <a:lstStyle/>
          <a:p>
            <a:fld id="{18156058-0FF2-4EE8-90C6-32FD99A7C665}" type="slidenum">
              <a:rPr lang="en-US" smtClean="0"/>
              <a:t>21</a:t>
            </a:fld>
            <a:endParaRPr lang="en-US" dirty="0"/>
          </a:p>
        </p:txBody>
      </p:sp>
    </p:spTree>
    <p:extLst>
      <p:ext uri="{BB962C8B-B14F-4D97-AF65-F5344CB8AC3E}">
        <p14:creationId xmlns:p14="http://schemas.microsoft.com/office/powerpoint/2010/main" val="1331179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Progress reporting periods</a:t>
            </a:r>
          </a:p>
        </p:txBody>
      </p:sp>
      <p:sp>
        <p:nvSpPr>
          <p:cNvPr id="3" name="Content Placeholder 2"/>
          <p:cNvSpPr>
            <a:spLocks noGrp="1"/>
          </p:cNvSpPr>
          <p:nvPr>
            <p:ph idx="1"/>
          </p:nvPr>
        </p:nvSpPr>
        <p:spPr/>
        <p:txBody>
          <a:bodyPr>
            <a:normAutofit lnSpcReduction="10000"/>
          </a:bodyPr>
          <a:lstStyle/>
          <a:p>
            <a:r>
              <a:rPr lang="en-US" dirty="0"/>
              <a:t>Weekly, monthly teacher reports</a:t>
            </a:r>
          </a:p>
          <a:p>
            <a:r>
              <a:rPr lang="en-US" dirty="0"/>
              <a:t>Quarterly through IEP report card</a:t>
            </a:r>
          </a:p>
          <a:p>
            <a:r>
              <a:rPr lang="en-US" dirty="0"/>
              <a:t>Individualized home school communication plan</a:t>
            </a:r>
          </a:p>
          <a:p>
            <a:r>
              <a:rPr lang="en-US" dirty="0"/>
              <a:t>Parent/ teacher conferences</a:t>
            </a:r>
          </a:p>
          <a:p>
            <a:r>
              <a:rPr lang="en-US" dirty="0"/>
              <a:t>Daily homework check in</a:t>
            </a:r>
          </a:p>
          <a:p>
            <a:r>
              <a:rPr lang="en-US" dirty="0"/>
              <a:t>School connection , e.g. BCPSone. Edline</a:t>
            </a:r>
          </a:p>
          <a:p>
            <a:r>
              <a:rPr lang="en-US" dirty="0"/>
              <a:t>emails</a:t>
            </a:r>
          </a:p>
        </p:txBody>
      </p:sp>
      <p:sp>
        <p:nvSpPr>
          <p:cNvPr id="4" name="Slide Number Placeholder 3"/>
          <p:cNvSpPr>
            <a:spLocks noGrp="1"/>
          </p:cNvSpPr>
          <p:nvPr>
            <p:ph type="sldNum" sz="quarter" idx="12"/>
          </p:nvPr>
        </p:nvSpPr>
        <p:spPr/>
        <p:txBody>
          <a:bodyPr/>
          <a:lstStyle/>
          <a:p>
            <a:fld id="{18156058-0FF2-4EE8-90C6-32FD99A7C665}" type="slidenum">
              <a:rPr lang="en-US" smtClean="0"/>
              <a:t>22</a:t>
            </a:fld>
            <a:endParaRPr lang="en-US" dirty="0"/>
          </a:p>
        </p:txBody>
      </p:sp>
    </p:spTree>
    <p:extLst>
      <p:ext uri="{BB962C8B-B14F-4D97-AF65-F5344CB8AC3E}">
        <p14:creationId xmlns:p14="http://schemas.microsoft.com/office/powerpoint/2010/main" val="1619557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Know</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All areas affected by a students disability may </a:t>
            </a:r>
          </a:p>
          <a:p>
            <a:pPr marL="0" indent="0">
              <a:buNone/>
            </a:pPr>
            <a:r>
              <a:rPr lang="en-US" dirty="0"/>
              <a:t>not need a goal and may be addressed by a supplementary aid, service or accommodation.</a:t>
            </a:r>
          </a:p>
          <a:p>
            <a:pPr marL="0" indent="0">
              <a:buNone/>
            </a:pPr>
            <a:endParaRPr lang="en-US" dirty="0"/>
          </a:p>
          <a:p>
            <a:pPr marL="0" indent="0">
              <a:buNone/>
            </a:pPr>
            <a:r>
              <a:rPr lang="en-US" dirty="0"/>
              <a:t>This still needs to be documented in the IEP, with a description of service, location and manner provided, by who and frequency.</a:t>
            </a:r>
          </a:p>
          <a:p>
            <a:pPr marL="0" indent="0">
              <a:buNone/>
            </a:pPr>
            <a:endParaRPr lang="en-US" dirty="0"/>
          </a:p>
          <a:p>
            <a:pPr marL="0" indent="0">
              <a:buNone/>
            </a:pPr>
            <a:r>
              <a:rPr lang="en-US" dirty="0"/>
              <a:t>E.g. – frequent checks for understanding, support to initiate and maintain attention, chunking or breaking down of material.</a:t>
            </a:r>
          </a:p>
          <a:p>
            <a:pPr marL="0" indent="0">
              <a:buNone/>
            </a:pPr>
            <a:endParaRPr lang="en-US" dirty="0"/>
          </a:p>
        </p:txBody>
      </p:sp>
      <p:sp>
        <p:nvSpPr>
          <p:cNvPr id="4" name="Slide Number Placeholder 3"/>
          <p:cNvSpPr>
            <a:spLocks noGrp="1"/>
          </p:cNvSpPr>
          <p:nvPr>
            <p:ph type="sldNum" sz="quarter" idx="12"/>
          </p:nvPr>
        </p:nvSpPr>
        <p:spPr/>
        <p:txBody>
          <a:bodyPr/>
          <a:lstStyle/>
          <a:p>
            <a:fld id="{18156058-0FF2-4EE8-90C6-32FD99A7C665}" type="slidenum">
              <a:rPr lang="en-US" smtClean="0"/>
              <a:t>23</a:t>
            </a:fld>
            <a:endParaRPr lang="en-US" dirty="0"/>
          </a:p>
        </p:txBody>
      </p:sp>
    </p:spTree>
    <p:extLst>
      <p:ext uri="{BB962C8B-B14F-4D97-AF65-F5344CB8AC3E}">
        <p14:creationId xmlns:p14="http://schemas.microsoft.com/office/powerpoint/2010/main" val="1393656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Short term objectives and annual goals are required components of the IEP, a meeting must be held with all required team members if any of these needed to be changed.</a:t>
            </a:r>
          </a:p>
          <a:p>
            <a:pPr marL="0" indent="0">
              <a:buNone/>
            </a:pPr>
            <a:r>
              <a:rPr lang="en-US" dirty="0"/>
              <a:t>This meeting can be called by the school and/or parent.</a:t>
            </a:r>
          </a:p>
          <a:p>
            <a:pPr marL="0" indent="0">
              <a:buNone/>
            </a:pPr>
            <a:r>
              <a:rPr lang="en-US" dirty="0"/>
              <a:t>All goals and objectives are for one year if they are not achieved within that time frame the team must meet to determine additional needs and/or changes to instruction, accommodations or placement.</a:t>
            </a:r>
          </a:p>
        </p:txBody>
      </p:sp>
      <p:sp>
        <p:nvSpPr>
          <p:cNvPr id="4" name="Slide Number Placeholder 3"/>
          <p:cNvSpPr>
            <a:spLocks noGrp="1"/>
          </p:cNvSpPr>
          <p:nvPr>
            <p:ph type="sldNum" sz="quarter" idx="12"/>
          </p:nvPr>
        </p:nvSpPr>
        <p:spPr/>
        <p:txBody>
          <a:bodyPr/>
          <a:lstStyle/>
          <a:p>
            <a:fld id="{18156058-0FF2-4EE8-90C6-32FD99A7C665}" type="slidenum">
              <a:rPr lang="en-US" smtClean="0"/>
              <a:t>24</a:t>
            </a:fld>
            <a:endParaRPr lang="en-US" dirty="0"/>
          </a:p>
        </p:txBody>
      </p:sp>
    </p:spTree>
    <p:extLst>
      <p:ext uri="{BB962C8B-B14F-4D97-AF65-F5344CB8AC3E}">
        <p14:creationId xmlns:p14="http://schemas.microsoft.com/office/powerpoint/2010/main" val="1404584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so important?</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Goals are used in making decisions regarding a students education and the effectiveness of the student’s IEP.</a:t>
            </a:r>
          </a:p>
          <a:p>
            <a:pPr marL="0" indent="0">
              <a:buNone/>
            </a:pPr>
            <a:r>
              <a:rPr lang="en-US" dirty="0"/>
              <a:t>Provides in the moment understanding of a students progress towards post HS outcomes.</a:t>
            </a:r>
          </a:p>
          <a:p>
            <a:pPr marL="0" indent="0">
              <a:buNone/>
            </a:pPr>
            <a:r>
              <a:rPr lang="en-US" dirty="0"/>
              <a:t>Drives the planning process for a student.</a:t>
            </a:r>
          </a:p>
        </p:txBody>
      </p:sp>
      <p:sp>
        <p:nvSpPr>
          <p:cNvPr id="4" name="Slide Number Placeholder 3"/>
          <p:cNvSpPr>
            <a:spLocks noGrp="1"/>
          </p:cNvSpPr>
          <p:nvPr>
            <p:ph type="sldNum" sz="quarter" idx="12"/>
          </p:nvPr>
        </p:nvSpPr>
        <p:spPr/>
        <p:txBody>
          <a:bodyPr/>
          <a:lstStyle/>
          <a:p>
            <a:fld id="{18156058-0FF2-4EE8-90C6-32FD99A7C665}" type="slidenum">
              <a:rPr lang="en-US" smtClean="0"/>
              <a:t>25</a:t>
            </a:fld>
            <a:endParaRPr lang="en-US" dirty="0"/>
          </a:p>
        </p:txBody>
      </p:sp>
    </p:spTree>
    <p:extLst>
      <p:ext uri="{BB962C8B-B14F-4D97-AF65-F5344CB8AC3E}">
        <p14:creationId xmlns:p14="http://schemas.microsoft.com/office/powerpoint/2010/main" val="91613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SMART about goals do you feel?</a:t>
            </a:r>
          </a:p>
        </p:txBody>
      </p:sp>
      <p:sp>
        <p:nvSpPr>
          <p:cNvPr id="3" name="Content Placeholder 2"/>
          <p:cNvSpPr>
            <a:spLocks noGrp="1"/>
          </p:cNvSpPr>
          <p:nvPr>
            <p:ph idx="1"/>
          </p:nvPr>
        </p:nvSpPr>
        <p:spPr/>
        <p:txBody>
          <a:bodyPr/>
          <a:lstStyle/>
          <a:p>
            <a:pPr marL="0" indent="0">
              <a:buNone/>
            </a:pPr>
            <a:r>
              <a:rPr lang="en-US" dirty="0"/>
              <a:t>      </a:t>
            </a:r>
          </a:p>
          <a:p>
            <a:pPr marL="0" indent="0">
              <a:buNone/>
            </a:pPr>
            <a:endParaRPr lang="en-US" dirty="0"/>
          </a:p>
          <a:p>
            <a:pPr marL="0" indent="0">
              <a:buNone/>
            </a:pPr>
            <a:r>
              <a:rPr lang="en-US" dirty="0"/>
              <a:t>                     Questions &amp; answers</a:t>
            </a:r>
          </a:p>
          <a:p>
            <a:pPr marL="0" indent="0">
              <a:buNone/>
            </a:pPr>
            <a:endParaRPr lang="en-US" dirty="0"/>
          </a:p>
          <a:p>
            <a:pPr marL="0" indent="0">
              <a:buNone/>
            </a:pPr>
            <a:r>
              <a:rPr lang="en-US" dirty="0"/>
              <a:t>                           THANK YOU!!</a:t>
            </a:r>
          </a:p>
        </p:txBody>
      </p:sp>
      <p:sp>
        <p:nvSpPr>
          <p:cNvPr id="4" name="Slide Number Placeholder 3"/>
          <p:cNvSpPr>
            <a:spLocks noGrp="1"/>
          </p:cNvSpPr>
          <p:nvPr>
            <p:ph type="sldNum" sz="quarter" idx="12"/>
          </p:nvPr>
        </p:nvSpPr>
        <p:spPr/>
        <p:txBody>
          <a:bodyPr/>
          <a:lstStyle/>
          <a:p>
            <a:fld id="{18156058-0FF2-4EE8-90C6-32FD99A7C665}" type="slidenum">
              <a:rPr lang="en-US" smtClean="0"/>
              <a:t>26</a:t>
            </a:fld>
            <a:endParaRPr lang="en-US" dirty="0"/>
          </a:p>
        </p:txBody>
      </p:sp>
    </p:spTree>
    <p:extLst>
      <p:ext uri="{BB962C8B-B14F-4D97-AF65-F5344CB8AC3E}">
        <p14:creationId xmlns:p14="http://schemas.microsoft.com/office/powerpoint/2010/main" val="3220509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dirty="0"/>
              <a:t>IDEA – Individuals with Disability Education Act                      </a:t>
            </a:r>
          </a:p>
          <a:p>
            <a:pPr marL="0" indent="0">
              <a:buNone/>
            </a:pPr>
            <a:r>
              <a:rPr lang="en-US" dirty="0"/>
              <a:t>Wrightslaw</a:t>
            </a:r>
          </a:p>
          <a:p>
            <a:pPr marL="0" indent="0">
              <a:buNone/>
            </a:pPr>
            <a:r>
              <a:rPr lang="en-US" dirty="0"/>
              <a:t>COMAR Regulations for Special Education Students</a:t>
            </a:r>
          </a:p>
          <a:p>
            <a:pPr marL="0" indent="0">
              <a:buNone/>
            </a:pPr>
            <a:r>
              <a:rPr lang="en-US" dirty="0"/>
              <a:t>CEC – Council For Exceptional Students               National Association of Special Education  Teachers</a:t>
            </a:r>
          </a:p>
          <a:p>
            <a:pPr marL="0" indent="0">
              <a:buNone/>
            </a:pPr>
            <a:r>
              <a:rPr lang="en-US" dirty="0"/>
              <a:t>                    </a:t>
            </a:r>
          </a:p>
        </p:txBody>
      </p:sp>
      <p:sp>
        <p:nvSpPr>
          <p:cNvPr id="4" name="Slide Number Placeholder 3"/>
          <p:cNvSpPr>
            <a:spLocks noGrp="1"/>
          </p:cNvSpPr>
          <p:nvPr>
            <p:ph type="sldNum" sz="quarter" idx="12"/>
          </p:nvPr>
        </p:nvSpPr>
        <p:spPr/>
        <p:txBody>
          <a:bodyPr/>
          <a:lstStyle/>
          <a:p>
            <a:fld id="{18156058-0FF2-4EE8-90C6-32FD99A7C665}" type="slidenum">
              <a:rPr lang="en-US" smtClean="0"/>
              <a:t>27</a:t>
            </a:fld>
            <a:endParaRPr lang="en-US" dirty="0"/>
          </a:p>
        </p:txBody>
      </p:sp>
    </p:spTree>
    <p:extLst>
      <p:ext uri="{BB962C8B-B14F-4D97-AF65-F5344CB8AC3E}">
        <p14:creationId xmlns:p14="http://schemas.microsoft.com/office/powerpoint/2010/main" val="1286824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a:t>
            </a:r>
          </a:p>
        </p:txBody>
      </p:sp>
      <p:sp>
        <p:nvSpPr>
          <p:cNvPr id="3" name="Content Placeholder 2"/>
          <p:cNvSpPr>
            <a:spLocks noGrp="1"/>
          </p:cNvSpPr>
          <p:nvPr>
            <p:ph idx="1"/>
          </p:nvPr>
        </p:nvSpPr>
        <p:spPr/>
        <p:txBody>
          <a:bodyPr/>
          <a:lstStyle/>
          <a:p>
            <a:r>
              <a:rPr lang="en-US" dirty="0"/>
              <a:t>Individualized Education Program ( IEP) goals cannot be broad statements about what a child will accomplish.</a:t>
            </a:r>
          </a:p>
          <a:p>
            <a:r>
              <a:rPr lang="en-US" dirty="0"/>
              <a:t>Goals should be designed to address the needs indentified in the statement of your childs present level of academic achievement and functional performance.</a:t>
            </a:r>
          </a:p>
        </p:txBody>
      </p:sp>
      <p:sp>
        <p:nvSpPr>
          <p:cNvPr id="4" name="Slide Number Placeholder 3"/>
          <p:cNvSpPr>
            <a:spLocks noGrp="1"/>
          </p:cNvSpPr>
          <p:nvPr>
            <p:ph type="sldNum" sz="quarter" idx="12"/>
          </p:nvPr>
        </p:nvSpPr>
        <p:spPr/>
        <p:txBody>
          <a:bodyPr/>
          <a:lstStyle/>
          <a:p>
            <a:fld id="{18156058-0FF2-4EE8-90C6-32FD99A7C665}" type="slidenum">
              <a:rPr lang="en-US" smtClean="0"/>
              <a:t>3</a:t>
            </a:fld>
            <a:endParaRPr lang="en-US" dirty="0"/>
          </a:p>
        </p:txBody>
      </p:sp>
    </p:spTree>
    <p:extLst>
      <p:ext uri="{BB962C8B-B14F-4D97-AF65-F5344CB8AC3E}">
        <p14:creationId xmlns:p14="http://schemas.microsoft.com/office/powerpoint/2010/main" val="1331699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Goals are:</a:t>
            </a:r>
          </a:p>
        </p:txBody>
      </p:sp>
      <p:sp>
        <p:nvSpPr>
          <p:cNvPr id="3" name="Content Placeholder 2"/>
          <p:cNvSpPr>
            <a:spLocks noGrp="1"/>
          </p:cNvSpPr>
          <p:nvPr>
            <p:ph idx="1"/>
          </p:nvPr>
        </p:nvSpPr>
        <p:spPr/>
        <p:txBody>
          <a:bodyPr>
            <a:normAutofit/>
          </a:bodyPr>
          <a:lstStyle/>
          <a:p>
            <a:pPr marL="0" indent="0">
              <a:buNone/>
            </a:pPr>
            <a:r>
              <a:rPr lang="en-US" dirty="0"/>
              <a:t>                                 </a:t>
            </a:r>
          </a:p>
          <a:p>
            <a:pPr marL="0" indent="0">
              <a:buNone/>
            </a:pPr>
            <a:r>
              <a:rPr lang="en-US" dirty="0"/>
              <a:t>                                 Specific</a:t>
            </a:r>
          </a:p>
          <a:p>
            <a:pPr marL="0" indent="0">
              <a:buNone/>
            </a:pPr>
            <a:r>
              <a:rPr lang="en-US" dirty="0"/>
              <a:t>                              Measurable</a:t>
            </a:r>
          </a:p>
          <a:p>
            <a:pPr marL="0" indent="0">
              <a:buNone/>
            </a:pPr>
            <a:r>
              <a:rPr lang="en-US" dirty="0"/>
              <a:t>                              Attainable</a:t>
            </a:r>
          </a:p>
          <a:p>
            <a:pPr marL="0" indent="0">
              <a:buNone/>
            </a:pPr>
            <a:r>
              <a:rPr lang="en-US" dirty="0"/>
              <a:t>                                Realistic</a:t>
            </a:r>
          </a:p>
          <a:p>
            <a:pPr marL="0" indent="0">
              <a:buNone/>
            </a:pPr>
            <a:r>
              <a:rPr lang="en-US" dirty="0"/>
              <a:t>                                Timely</a:t>
            </a:r>
          </a:p>
        </p:txBody>
      </p:sp>
      <p:sp>
        <p:nvSpPr>
          <p:cNvPr id="4" name="Slide Number Placeholder 3"/>
          <p:cNvSpPr>
            <a:spLocks noGrp="1"/>
          </p:cNvSpPr>
          <p:nvPr>
            <p:ph type="sldNum" sz="quarter" idx="12"/>
          </p:nvPr>
        </p:nvSpPr>
        <p:spPr/>
        <p:txBody>
          <a:bodyPr/>
          <a:lstStyle/>
          <a:p>
            <a:fld id="{18156058-0FF2-4EE8-90C6-32FD99A7C665}" type="slidenum">
              <a:rPr lang="en-US" smtClean="0"/>
              <a:t>4</a:t>
            </a:fld>
            <a:endParaRPr lang="en-US" dirty="0"/>
          </a:p>
        </p:txBody>
      </p:sp>
    </p:spTree>
    <p:extLst>
      <p:ext uri="{BB962C8B-B14F-4D97-AF65-F5344CB8AC3E}">
        <p14:creationId xmlns:p14="http://schemas.microsoft.com/office/powerpoint/2010/main" val="4258603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 you start?</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                        Gather &amp; Review Data</a:t>
            </a:r>
          </a:p>
          <a:p>
            <a:pPr marL="0" indent="0">
              <a:buNone/>
            </a:pPr>
            <a:endParaRPr lang="en-US" dirty="0"/>
          </a:p>
          <a:p>
            <a:pPr marL="0" indent="0">
              <a:buNone/>
            </a:pPr>
            <a:r>
              <a:rPr lang="en-US" dirty="0"/>
              <a:t> Work samples,</a:t>
            </a:r>
          </a:p>
          <a:p>
            <a:pPr marL="0" indent="0">
              <a:buNone/>
            </a:pPr>
            <a:r>
              <a:rPr lang="en-US" dirty="0"/>
              <a:t> Formal &amp; informal school assessments,</a:t>
            </a:r>
          </a:p>
          <a:p>
            <a:pPr marL="0" indent="0">
              <a:buNone/>
            </a:pPr>
            <a:r>
              <a:rPr lang="en-US" dirty="0"/>
              <a:t> Curriculum based assessments,</a:t>
            </a:r>
          </a:p>
          <a:p>
            <a:pPr marL="0" indent="0">
              <a:buNone/>
            </a:pPr>
            <a:r>
              <a:rPr lang="en-US" dirty="0"/>
              <a:t> Report cards,</a:t>
            </a:r>
          </a:p>
          <a:p>
            <a:pPr marL="0" indent="0">
              <a:buNone/>
            </a:pPr>
            <a:r>
              <a:rPr lang="en-US" dirty="0"/>
              <a:t> Evaluation and assessment results, ( school based &amp;   private),</a:t>
            </a:r>
          </a:p>
          <a:p>
            <a:pPr marL="0" indent="0">
              <a:buNone/>
            </a:pPr>
            <a:r>
              <a:rPr lang="en-US" dirty="0"/>
              <a:t> Observations ( both school and home),</a:t>
            </a:r>
          </a:p>
          <a:p>
            <a:pPr marL="0" indent="0">
              <a:buNone/>
            </a:pPr>
            <a:r>
              <a:rPr lang="en-US" dirty="0"/>
              <a:t> Progress reports from outside service providers</a:t>
            </a:r>
          </a:p>
          <a:p>
            <a:pPr marL="0" indent="0">
              <a:buNone/>
            </a:pPr>
            <a:r>
              <a:rPr lang="en-US" dirty="0"/>
              <a:t> ( tutors, therapists).</a:t>
            </a:r>
          </a:p>
        </p:txBody>
      </p:sp>
      <p:sp>
        <p:nvSpPr>
          <p:cNvPr id="4" name="Slide Number Placeholder 3"/>
          <p:cNvSpPr>
            <a:spLocks noGrp="1"/>
          </p:cNvSpPr>
          <p:nvPr>
            <p:ph type="sldNum" sz="quarter" idx="12"/>
          </p:nvPr>
        </p:nvSpPr>
        <p:spPr/>
        <p:txBody>
          <a:bodyPr/>
          <a:lstStyle/>
          <a:p>
            <a:fld id="{18156058-0FF2-4EE8-90C6-32FD99A7C665}" type="slidenum">
              <a:rPr lang="en-US" smtClean="0"/>
              <a:t>5</a:t>
            </a:fld>
            <a:endParaRPr lang="en-US" dirty="0"/>
          </a:p>
        </p:txBody>
      </p:sp>
    </p:spTree>
    <p:extLst>
      <p:ext uri="{BB962C8B-B14F-4D97-AF65-F5344CB8AC3E}">
        <p14:creationId xmlns:p14="http://schemas.microsoft.com/office/powerpoint/2010/main" val="129810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Present Level of Academic Achievement &amp; Functional Performance</a:t>
            </a:r>
          </a:p>
        </p:txBody>
      </p:sp>
      <p:sp>
        <p:nvSpPr>
          <p:cNvPr id="3" name="Content Placeholder 2"/>
          <p:cNvSpPr>
            <a:spLocks noGrp="1"/>
          </p:cNvSpPr>
          <p:nvPr>
            <p:ph idx="1"/>
          </p:nvPr>
        </p:nvSpPr>
        <p:spPr>
          <a:xfrm>
            <a:off x="304800" y="2321305"/>
            <a:ext cx="8229600" cy="4525963"/>
          </a:xfrm>
        </p:spPr>
        <p:txBody>
          <a:bodyPr>
            <a:normAutofit lnSpcReduction="10000"/>
          </a:bodyPr>
          <a:lstStyle/>
          <a:p>
            <a:pPr marL="0" indent="0">
              <a:buNone/>
            </a:pPr>
            <a:r>
              <a:rPr lang="en-US" dirty="0"/>
              <a:t>                        Section II of the IEP</a:t>
            </a:r>
          </a:p>
          <a:p>
            <a:r>
              <a:rPr lang="en-US" dirty="0"/>
              <a:t>Document needs by area,</a:t>
            </a:r>
          </a:p>
          <a:p>
            <a:r>
              <a:rPr lang="en-US" dirty="0"/>
              <a:t>Includes all areas affected by the disability,</a:t>
            </a:r>
          </a:p>
          <a:p>
            <a:r>
              <a:rPr lang="en-US" dirty="0"/>
              <a:t>Includes  data sources by date, strengths, needs, and instructional grade level performance,</a:t>
            </a:r>
          </a:p>
          <a:p>
            <a:r>
              <a:rPr lang="en-US" dirty="0"/>
              <a:t>Box is checked “yes” or “no” for whether or not it impacts students achievement in that area.</a:t>
            </a:r>
          </a:p>
        </p:txBody>
      </p:sp>
      <p:sp>
        <p:nvSpPr>
          <p:cNvPr id="4" name="Slide Number Placeholder 3"/>
          <p:cNvSpPr>
            <a:spLocks noGrp="1"/>
          </p:cNvSpPr>
          <p:nvPr>
            <p:ph type="sldNum" sz="quarter" idx="12"/>
          </p:nvPr>
        </p:nvSpPr>
        <p:spPr/>
        <p:txBody>
          <a:bodyPr/>
          <a:lstStyle/>
          <a:p>
            <a:fld id="{18156058-0FF2-4EE8-90C6-32FD99A7C665}" type="slidenum">
              <a:rPr lang="en-US" smtClean="0"/>
              <a:t>6</a:t>
            </a:fld>
            <a:endParaRPr lang="en-US" dirty="0"/>
          </a:p>
        </p:txBody>
      </p:sp>
    </p:spTree>
    <p:extLst>
      <p:ext uri="{BB962C8B-B14F-4D97-AF65-F5344CB8AC3E}">
        <p14:creationId xmlns:p14="http://schemas.microsoft.com/office/powerpoint/2010/main" val="338930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IEP team should write goals that:</a:t>
            </a:r>
          </a:p>
        </p:txBody>
      </p:sp>
      <p:sp>
        <p:nvSpPr>
          <p:cNvPr id="3" name="Content Placeholder 2"/>
          <p:cNvSpPr>
            <a:spLocks noGrp="1"/>
          </p:cNvSpPr>
          <p:nvPr>
            <p:ph idx="1"/>
          </p:nvPr>
        </p:nvSpPr>
        <p:spPr/>
        <p:txBody>
          <a:bodyPr/>
          <a:lstStyle/>
          <a:p>
            <a:r>
              <a:rPr lang="en-US" dirty="0"/>
              <a:t>Show a direct relationship to the present levels of educational performance,</a:t>
            </a:r>
          </a:p>
          <a:p>
            <a:r>
              <a:rPr lang="en-US" dirty="0"/>
              <a:t>Describe only what a student can reasonably be expected to accomplish within one school year,</a:t>
            </a:r>
          </a:p>
          <a:p>
            <a:r>
              <a:rPr lang="en-US" dirty="0"/>
              <a:t>Written in measurable terms,</a:t>
            </a:r>
          </a:p>
          <a:p>
            <a:r>
              <a:rPr lang="en-US" dirty="0"/>
              <a:t>Prepares the student for desired post school activities, (college bound, trade program)</a:t>
            </a:r>
          </a:p>
        </p:txBody>
      </p:sp>
      <p:sp>
        <p:nvSpPr>
          <p:cNvPr id="4" name="Slide Number Placeholder 3"/>
          <p:cNvSpPr>
            <a:spLocks noGrp="1"/>
          </p:cNvSpPr>
          <p:nvPr>
            <p:ph type="sldNum" sz="quarter" idx="12"/>
          </p:nvPr>
        </p:nvSpPr>
        <p:spPr/>
        <p:txBody>
          <a:bodyPr/>
          <a:lstStyle/>
          <a:p>
            <a:fld id="{18156058-0FF2-4EE8-90C6-32FD99A7C665}" type="slidenum">
              <a:rPr lang="en-US" smtClean="0"/>
              <a:t>7</a:t>
            </a:fld>
            <a:endParaRPr lang="en-US" dirty="0"/>
          </a:p>
        </p:txBody>
      </p:sp>
    </p:spTree>
    <p:extLst>
      <p:ext uri="{BB962C8B-B14F-4D97-AF65-F5344CB8AC3E}">
        <p14:creationId xmlns:p14="http://schemas.microsoft.com/office/powerpoint/2010/main" val="366543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Goal should NOT:</a:t>
            </a:r>
          </a:p>
        </p:txBody>
      </p:sp>
      <p:sp>
        <p:nvSpPr>
          <p:cNvPr id="3" name="Content Placeholder 2"/>
          <p:cNvSpPr>
            <a:spLocks noGrp="1"/>
          </p:cNvSpPr>
          <p:nvPr>
            <p:ph idx="1"/>
          </p:nvPr>
        </p:nvSpPr>
        <p:spPr/>
        <p:txBody>
          <a:bodyPr/>
          <a:lstStyle/>
          <a:p>
            <a:r>
              <a:rPr lang="en-US" dirty="0"/>
              <a:t>Be a restatement of the general education curriculum </a:t>
            </a:r>
          </a:p>
          <a:p>
            <a:pPr marL="0" indent="0">
              <a:buNone/>
            </a:pPr>
            <a:r>
              <a:rPr lang="en-US" dirty="0"/>
              <a:t>                          </a:t>
            </a:r>
            <a:r>
              <a:rPr lang="en-US" i="1" dirty="0"/>
              <a:t>It should</a:t>
            </a:r>
            <a:r>
              <a:rPr lang="en-US" dirty="0"/>
              <a:t>:</a:t>
            </a:r>
          </a:p>
          <a:p>
            <a:pPr marL="0" indent="0">
              <a:buNone/>
            </a:pPr>
            <a:r>
              <a:rPr lang="en-US" dirty="0"/>
              <a:t>Address what skill the student requires to master the content of the curriculum. </a:t>
            </a:r>
          </a:p>
          <a:p>
            <a:pPr marL="0" indent="0">
              <a:buNone/>
            </a:pPr>
            <a:r>
              <a:rPr lang="en-US" dirty="0"/>
              <a:t>Instead of what curriculum content does the student need to master.</a:t>
            </a:r>
          </a:p>
        </p:txBody>
      </p:sp>
      <p:sp>
        <p:nvSpPr>
          <p:cNvPr id="4" name="Slide Number Placeholder 3"/>
          <p:cNvSpPr>
            <a:spLocks noGrp="1"/>
          </p:cNvSpPr>
          <p:nvPr>
            <p:ph type="sldNum" sz="quarter" idx="12"/>
          </p:nvPr>
        </p:nvSpPr>
        <p:spPr/>
        <p:txBody>
          <a:bodyPr/>
          <a:lstStyle/>
          <a:p>
            <a:fld id="{18156058-0FF2-4EE8-90C6-32FD99A7C665}" type="slidenum">
              <a:rPr lang="en-US" smtClean="0"/>
              <a:t>8</a:t>
            </a:fld>
            <a:endParaRPr lang="en-US" dirty="0"/>
          </a:p>
        </p:txBody>
      </p:sp>
    </p:spTree>
    <p:extLst>
      <p:ext uri="{BB962C8B-B14F-4D97-AF65-F5344CB8AC3E}">
        <p14:creationId xmlns:p14="http://schemas.microsoft.com/office/powerpoint/2010/main" val="3877178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Goal Example</a:t>
            </a:r>
          </a:p>
        </p:txBody>
      </p:sp>
      <p:sp>
        <p:nvSpPr>
          <p:cNvPr id="3" name="Content Placeholder 2"/>
          <p:cNvSpPr>
            <a:spLocks noGrp="1"/>
          </p:cNvSpPr>
          <p:nvPr>
            <p:ph idx="1"/>
          </p:nvPr>
        </p:nvSpPr>
        <p:spPr/>
        <p:txBody>
          <a:bodyPr/>
          <a:lstStyle/>
          <a:p>
            <a:pPr marL="0" indent="0">
              <a:buNone/>
            </a:pPr>
            <a:r>
              <a:rPr lang="en-US" dirty="0"/>
              <a:t>    Present level – Below grade level expectations in written expression.</a:t>
            </a:r>
          </a:p>
          <a:p>
            <a:r>
              <a:rPr lang="en-US" dirty="0"/>
              <a:t>Goal should focus on developing the written expressive skills, ( e.g. using outlines, graphic organizers) rather than the curriculum goal for write an essay about economy.</a:t>
            </a:r>
          </a:p>
        </p:txBody>
      </p:sp>
      <p:sp>
        <p:nvSpPr>
          <p:cNvPr id="4" name="Slide Number Placeholder 3"/>
          <p:cNvSpPr>
            <a:spLocks noGrp="1"/>
          </p:cNvSpPr>
          <p:nvPr>
            <p:ph type="sldNum" sz="quarter" idx="12"/>
          </p:nvPr>
        </p:nvSpPr>
        <p:spPr/>
        <p:txBody>
          <a:bodyPr/>
          <a:lstStyle/>
          <a:p>
            <a:fld id="{18156058-0FF2-4EE8-90C6-32FD99A7C665}" type="slidenum">
              <a:rPr lang="en-US" smtClean="0"/>
              <a:t>9</a:t>
            </a:fld>
            <a:endParaRPr lang="en-US" dirty="0"/>
          </a:p>
        </p:txBody>
      </p:sp>
    </p:spTree>
    <p:extLst>
      <p:ext uri="{BB962C8B-B14F-4D97-AF65-F5344CB8AC3E}">
        <p14:creationId xmlns:p14="http://schemas.microsoft.com/office/powerpoint/2010/main" val="21090535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1391</Words>
  <Application>Microsoft Macintosh PowerPoint</Application>
  <PresentationFormat>On-screen Show (4:3)</PresentationFormat>
  <Paragraphs>193</Paragraphs>
  <Slides>27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SMART Goals: How to Make sure </vt:lpstr>
      <vt:lpstr>Goals</vt:lpstr>
      <vt:lpstr>Goals</vt:lpstr>
      <vt:lpstr>SMART Goals are:</vt:lpstr>
      <vt:lpstr>Where do you start?</vt:lpstr>
      <vt:lpstr>Present Level of Academic Achievement &amp; Functional Performance</vt:lpstr>
      <vt:lpstr>IEP team should write goals that:</vt:lpstr>
      <vt:lpstr>A Goal should NOT:</vt:lpstr>
      <vt:lpstr>Written Goal Example</vt:lpstr>
      <vt:lpstr>How far and by when?</vt:lpstr>
      <vt:lpstr>Indicators</vt:lpstr>
      <vt:lpstr>Examples </vt:lpstr>
      <vt:lpstr>Objectives/ Benchmarks</vt:lpstr>
      <vt:lpstr>Objectives</vt:lpstr>
      <vt:lpstr>Benchmarks</vt:lpstr>
      <vt:lpstr>How they help </vt:lpstr>
      <vt:lpstr>Language</vt:lpstr>
      <vt:lpstr>Evaluative measures </vt:lpstr>
      <vt:lpstr>Progress</vt:lpstr>
      <vt:lpstr>Measurable objective</vt:lpstr>
      <vt:lpstr>Alternate ways to measure progress</vt:lpstr>
      <vt:lpstr>Progress reporting periods</vt:lpstr>
      <vt:lpstr>Things to Know</vt:lpstr>
      <vt:lpstr>Continued…</vt:lpstr>
      <vt:lpstr>Why so important?</vt:lpstr>
      <vt:lpstr>How SMART about goals do you feel?</vt:lpstr>
      <vt:lpstr>References</vt:lpstr>
    </vt:vector>
  </TitlesOfParts>
  <Company>SOM</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My Goals Measure Up?</dc:title>
  <dc:creator>Anesthesiology Dept</dc:creator>
  <cp:lastModifiedBy>Beth Stolte</cp:lastModifiedBy>
  <cp:revision>29</cp:revision>
  <dcterms:created xsi:type="dcterms:W3CDTF">2018-04-26T15:02:28Z</dcterms:created>
  <dcterms:modified xsi:type="dcterms:W3CDTF">2018-10-26T17:41:59Z</dcterms:modified>
</cp:coreProperties>
</file>