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notesMasterIdLst>
    <p:notesMasterId r:id="rId51"/>
  </p:notesMasterIdLst>
  <p:sldIdLst>
    <p:sldId id="256" r:id="rId2"/>
    <p:sldId id="257" r:id="rId3"/>
    <p:sldId id="260" r:id="rId4"/>
    <p:sldId id="289" r:id="rId5"/>
    <p:sldId id="277" r:id="rId6"/>
    <p:sldId id="278" r:id="rId7"/>
    <p:sldId id="283" r:id="rId8"/>
    <p:sldId id="273" r:id="rId9"/>
    <p:sldId id="286" r:id="rId10"/>
    <p:sldId id="271" r:id="rId11"/>
    <p:sldId id="272" r:id="rId12"/>
    <p:sldId id="274" r:id="rId13"/>
    <p:sldId id="275" r:id="rId14"/>
    <p:sldId id="276" r:id="rId15"/>
    <p:sldId id="285" r:id="rId16"/>
    <p:sldId id="279" r:id="rId17"/>
    <p:sldId id="280" r:id="rId18"/>
    <p:sldId id="291" r:id="rId19"/>
    <p:sldId id="302" r:id="rId20"/>
    <p:sldId id="292" r:id="rId21"/>
    <p:sldId id="294" r:id="rId22"/>
    <p:sldId id="293" r:id="rId23"/>
    <p:sldId id="295" r:id="rId24"/>
    <p:sldId id="300" r:id="rId25"/>
    <p:sldId id="299" r:id="rId26"/>
    <p:sldId id="296" r:id="rId27"/>
    <p:sldId id="297" r:id="rId28"/>
    <p:sldId id="313" r:id="rId29"/>
    <p:sldId id="314" r:id="rId30"/>
    <p:sldId id="315" r:id="rId31"/>
    <p:sldId id="298" r:id="rId32"/>
    <p:sldId id="281" r:id="rId33"/>
    <p:sldId id="270" r:id="rId34"/>
    <p:sldId id="305" r:id="rId35"/>
    <p:sldId id="268" r:id="rId36"/>
    <p:sldId id="284" r:id="rId37"/>
    <p:sldId id="287" r:id="rId38"/>
    <p:sldId id="303" r:id="rId39"/>
    <p:sldId id="306" r:id="rId40"/>
    <p:sldId id="307" r:id="rId41"/>
    <p:sldId id="304" r:id="rId42"/>
    <p:sldId id="308" r:id="rId43"/>
    <p:sldId id="312" r:id="rId44"/>
    <p:sldId id="316" r:id="rId45"/>
    <p:sldId id="317" r:id="rId46"/>
    <p:sldId id="318" r:id="rId47"/>
    <p:sldId id="319" r:id="rId48"/>
    <p:sldId id="320" r:id="rId49"/>
    <p:sldId id="321" r:id="rId50"/>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75535" autoAdjust="0"/>
  </p:normalViewPr>
  <p:slideViewPr>
    <p:cSldViewPr snapToGrid="0">
      <p:cViewPr varScale="1">
        <p:scale>
          <a:sx n="84" d="100"/>
          <a:sy n="84" d="100"/>
        </p:scale>
        <p:origin x="712"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B73837-33DD-41E2-BD9A-AC9D8D1FCB6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95CF832-ABB5-4B97-8A59-CDE553F88170}">
      <dgm:prSet phldrT="[Text]" custT="1"/>
      <dgm:spPr/>
      <dgm:t>
        <a:bodyPr/>
        <a:lstStyle/>
        <a:p>
          <a:r>
            <a:rPr lang="en-US" sz="2000" dirty="0"/>
            <a:t>School-based teams – Problem Solve</a:t>
          </a:r>
        </a:p>
      </dgm:t>
    </dgm:pt>
    <dgm:pt modelId="{4C770C74-232C-4038-B70A-E21A0A5270CD}" type="parTrans" cxnId="{22728893-4E26-4E81-A5AA-8CDE6E6B47EF}">
      <dgm:prSet/>
      <dgm:spPr/>
      <dgm:t>
        <a:bodyPr/>
        <a:lstStyle/>
        <a:p>
          <a:endParaRPr lang="en-US"/>
        </a:p>
      </dgm:t>
    </dgm:pt>
    <dgm:pt modelId="{CCB33809-FBFC-47B4-8EAF-A19BFAE555EA}" type="sibTrans" cxnId="{22728893-4E26-4E81-A5AA-8CDE6E6B47EF}">
      <dgm:prSet/>
      <dgm:spPr/>
      <dgm:t>
        <a:bodyPr/>
        <a:lstStyle/>
        <a:p>
          <a:endParaRPr lang="en-US"/>
        </a:p>
      </dgm:t>
    </dgm:pt>
    <dgm:pt modelId="{77F3A5C6-AD91-4902-90AE-B1D7B6562D31}">
      <dgm:prSet phldrT="[Text]" custT="1"/>
      <dgm:spPr/>
      <dgm:t>
        <a:bodyPr/>
        <a:lstStyle/>
        <a:p>
          <a:r>
            <a:rPr lang="en-US" sz="1800" dirty="0"/>
            <a:t>School Psychologist reaches out to DSE Resource Teacher</a:t>
          </a:r>
        </a:p>
      </dgm:t>
    </dgm:pt>
    <dgm:pt modelId="{7E51C434-F5F0-4412-9841-B972B40B861B}" type="parTrans" cxnId="{F57CF9DE-DD33-4437-BD94-43ECCE55795B}">
      <dgm:prSet/>
      <dgm:spPr/>
      <dgm:t>
        <a:bodyPr/>
        <a:lstStyle/>
        <a:p>
          <a:endParaRPr lang="en-US"/>
        </a:p>
      </dgm:t>
    </dgm:pt>
    <dgm:pt modelId="{F2D70CC7-F30A-48B0-B216-80AD92E1326C}" type="sibTrans" cxnId="{F57CF9DE-DD33-4437-BD94-43ECCE55795B}">
      <dgm:prSet/>
      <dgm:spPr/>
      <dgm:t>
        <a:bodyPr/>
        <a:lstStyle/>
        <a:p>
          <a:endParaRPr lang="en-US"/>
        </a:p>
      </dgm:t>
    </dgm:pt>
    <dgm:pt modelId="{455A3DD0-B1B1-42EE-83D1-959F6A5475AE}">
      <dgm:prSet phldrT="[Text]" custT="1"/>
      <dgm:spPr/>
      <dgm:t>
        <a:bodyPr/>
        <a:lstStyle/>
        <a:p>
          <a:r>
            <a:rPr lang="en-US" sz="1600" dirty="0"/>
            <a:t>DSE Resource Teacher determines if there is an academic or behavioral need.</a:t>
          </a:r>
        </a:p>
      </dgm:t>
    </dgm:pt>
    <dgm:pt modelId="{4BE893FD-B770-4119-9D28-961AC517E6A3}" type="parTrans" cxnId="{0D3E79CF-311D-4F41-8AED-DBA8A76DFBBD}">
      <dgm:prSet/>
      <dgm:spPr/>
      <dgm:t>
        <a:bodyPr/>
        <a:lstStyle/>
        <a:p>
          <a:endParaRPr lang="en-US"/>
        </a:p>
      </dgm:t>
    </dgm:pt>
    <dgm:pt modelId="{0FBC7FC0-3EED-45E3-B66D-375BB2966DF2}" type="sibTrans" cxnId="{0D3E79CF-311D-4F41-8AED-DBA8A76DFBBD}">
      <dgm:prSet/>
      <dgm:spPr/>
      <dgm:t>
        <a:bodyPr/>
        <a:lstStyle/>
        <a:p>
          <a:endParaRPr lang="en-US"/>
        </a:p>
      </dgm:t>
    </dgm:pt>
    <dgm:pt modelId="{C4BF8544-8F5D-45C4-A356-5105890584CA}">
      <dgm:prSet phldrT="[Text]" custT="1"/>
      <dgm:spPr/>
      <dgm:t>
        <a:bodyPr/>
        <a:lstStyle/>
        <a:p>
          <a:r>
            <a:rPr lang="en-US" sz="1800" dirty="0"/>
            <a:t>If academic need, Resource Teacher provides support</a:t>
          </a:r>
        </a:p>
      </dgm:t>
    </dgm:pt>
    <dgm:pt modelId="{B733B02B-3A98-45E4-90BF-482E19AC8FEF}" type="parTrans" cxnId="{BB00AA40-790B-4060-B865-42396CD971D6}">
      <dgm:prSet/>
      <dgm:spPr/>
      <dgm:t>
        <a:bodyPr/>
        <a:lstStyle/>
        <a:p>
          <a:endParaRPr lang="en-US"/>
        </a:p>
      </dgm:t>
    </dgm:pt>
    <dgm:pt modelId="{40BFB16C-C525-4739-9FF0-1C4F92599EDE}" type="sibTrans" cxnId="{BB00AA40-790B-4060-B865-42396CD971D6}">
      <dgm:prSet/>
      <dgm:spPr/>
      <dgm:t>
        <a:bodyPr/>
        <a:lstStyle/>
        <a:p>
          <a:endParaRPr lang="en-US"/>
        </a:p>
      </dgm:t>
    </dgm:pt>
    <dgm:pt modelId="{A9D0E359-24C7-479C-B8CB-C0E01B3F0D9A}">
      <dgm:prSet phldrT="[Text]" custT="1"/>
      <dgm:spPr/>
      <dgm:t>
        <a:bodyPr/>
        <a:lstStyle/>
        <a:p>
          <a:r>
            <a:rPr lang="en-US" sz="1800" dirty="0"/>
            <a:t>If behavioral need, fills out referral to Behavior Specialist</a:t>
          </a:r>
        </a:p>
      </dgm:t>
    </dgm:pt>
    <dgm:pt modelId="{B9A153B7-DBFC-47AC-9A26-7BB1C89F1368}" type="parTrans" cxnId="{6604B6D0-5907-402E-97BA-DE19751C58A3}">
      <dgm:prSet/>
      <dgm:spPr/>
      <dgm:t>
        <a:bodyPr/>
        <a:lstStyle/>
        <a:p>
          <a:endParaRPr lang="en-US"/>
        </a:p>
      </dgm:t>
    </dgm:pt>
    <dgm:pt modelId="{828D32B9-2A76-40C8-9C46-EB2D3A91A2F7}" type="sibTrans" cxnId="{6604B6D0-5907-402E-97BA-DE19751C58A3}">
      <dgm:prSet/>
      <dgm:spPr/>
      <dgm:t>
        <a:bodyPr/>
        <a:lstStyle/>
        <a:p>
          <a:endParaRPr lang="en-US"/>
        </a:p>
      </dgm:t>
    </dgm:pt>
    <dgm:pt modelId="{870D8116-8408-4220-9BC2-D6902099D07F}">
      <dgm:prSet phldrT="[Text]" custT="1"/>
      <dgm:spPr/>
      <dgm:t>
        <a:bodyPr/>
        <a:lstStyle/>
        <a:p>
          <a:r>
            <a:rPr lang="en-US" sz="1600" dirty="0"/>
            <a:t>If additional academic supports are needed, fills out referral to BCBA</a:t>
          </a:r>
        </a:p>
      </dgm:t>
    </dgm:pt>
    <dgm:pt modelId="{88A2BE0D-1821-4166-8C94-38F8551B1282}" type="parTrans" cxnId="{08C07990-7077-4AC4-B4D3-B84DCCE3CB47}">
      <dgm:prSet/>
      <dgm:spPr/>
      <dgm:t>
        <a:bodyPr/>
        <a:lstStyle/>
        <a:p>
          <a:endParaRPr lang="en-US"/>
        </a:p>
      </dgm:t>
    </dgm:pt>
    <dgm:pt modelId="{77152D75-D72B-44B3-B0F4-187A50053367}" type="sibTrans" cxnId="{08C07990-7077-4AC4-B4D3-B84DCCE3CB47}">
      <dgm:prSet/>
      <dgm:spPr/>
      <dgm:t>
        <a:bodyPr/>
        <a:lstStyle/>
        <a:p>
          <a:endParaRPr lang="en-US"/>
        </a:p>
      </dgm:t>
    </dgm:pt>
    <dgm:pt modelId="{F70956D6-00F0-4A89-BE90-D1FCA4557CDB}">
      <dgm:prSet phldrT="[Text]" custT="1"/>
      <dgm:spPr/>
      <dgm:t>
        <a:bodyPr/>
        <a:lstStyle/>
        <a:p>
          <a:r>
            <a:rPr lang="en-US" sz="1600" dirty="0"/>
            <a:t>Behavior Specialist involved</a:t>
          </a:r>
        </a:p>
      </dgm:t>
    </dgm:pt>
    <dgm:pt modelId="{3DC8D76B-9878-4EAC-AB7C-06E616E54955}" type="parTrans" cxnId="{33C83D30-1B16-40FE-9135-4564507AAE6D}">
      <dgm:prSet/>
      <dgm:spPr/>
      <dgm:t>
        <a:bodyPr/>
        <a:lstStyle/>
        <a:p>
          <a:endParaRPr lang="en-US"/>
        </a:p>
      </dgm:t>
    </dgm:pt>
    <dgm:pt modelId="{8DAF7DA0-3048-42C6-9550-BEAFD49F7C1A}" type="sibTrans" cxnId="{33C83D30-1B16-40FE-9135-4564507AAE6D}">
      <dgm:prSet/>
      <dgm:spPr/>
      <dgm:t>
        <a:bodyPr/>
        <a:lstStyle/>
        <a:p>
          <a:endParaRPr lang="en-US"/>
        </a:p>
      </dgm:t>
    </dgm:pt>
    <dgm:pt modelId="{713A84DB-A2B6-4710-BE01-B962EF7938B9}">
      <dgm:prSet phldrT="[Text]"/>
      <dgm:spPr/>
      <dgm:t>
        <a:bodyPr/>
        <a:lstStyle/>
        <a:p>
          <a:r>
            <a:rPr lang="en-US" dirty="0"/>
            <a:t>If additional supports are needed, Behavior Specialist fills out referral to BCBA</a:t>
          </a:r>
        </a:p>
      </dgm:t>
    </dgm:pt>
    <dgm:pt modelId="{AA0D6B2B-6840-4BCD-9EB9-A628919262D3}" type="parTrans" cxnId="{F9F74AAC-C1D6-44E2-BACA-D081A6122463}">
      <dgm:prSet/>
      <dgm:spPr/>
      <dgm:t>
        <a:bodyPr/>
        <a:lstStyle/>
        <a:p>
          <a:endParaRPr lang="en-US"/>
        </a:p>
      </dgm:t>
    </dgm:pt>
    <dgm:pt modelId="{04BFE09C-8003-4F92-BFB1-657D8EAA4119}" type="sibTrans" cxnId="{F9F74AAC-C1D6-44E2-BACA-D081A6122463}">
      <dgm:prSet/>
      <dgm:spPr/>
      <dgm:t>
        <a:bodyPr/>
        <a:lstStyle/>
        <a:p>
          <a:endParaRPr lang="en-US"/>
        </a:p>
      </dgm:t>
    </dgm:pt>
    <dgm:pt modelId="{A9842DA4-582F-4A36-BE44-AF5886EBA24B}" type="pres">
      <dgm:prSet presAssocID="{30B73837-33DD-41E2-BD9A-AC9D8D1FCB6C}" presName="hierChild1" presStyleCnt="0">
        <dgm:presLayoutVars>
          <dgm:orgChart val="1"/>
          <dgm:chPref val="1"/>
          <dgm:dir/>
          <dgm:animOne val="branch"/>
          <dgm:animLvl val="lvl"/>
          <dgm:resizeHandles/>
        </dgm:presLayoutVars>
      </dgm:prSet>
      <dgm:spPr/>
    </dgm:pt>
    <dgm:pt modelId="{0651DDC2-F54A-4756-8A65-61A9B9D6C2AF}" type="pres">
      <dgm:prSet presAssocID="{F95CF832-ABB5-4B97-8A59-CDE553F88170}" presName="hierRoot1" presStyleCnt="0">
        <dgm:presLayoutVars>
          <dgm:hierBranch val="init"/>
        </dgm:presLayoutVars>
      </dgm:prSet>
      <dgm:spPr/>
    </dgm:pt>
    <dgm:pt modelId="{CC94D001-D9D4-44B4-A8BE-94C5E9C9E40D}" type="pres">
      <dgm:prSet presAssocID="{F95CF832-ABB5-4B97-8A59-CDE553F88170}" presName="rootComposite1" presStyleCnt="0"/>
      <dgm:spPr/>
    </dgm:pt>
    <dgm:pt modelId="{5ACBCF86-7F3E-4E4F-9F4C-88D2547897E4}" type="pres">
      <dgm:prSet presAssocID="{F95CF832-ABB5-4B97-8A59-CDE553F88170}" presName="rootText1" presStyleLbl="node0" presStyleIdx="0" presStyleCnt="1" custScaleX="475862">
        <dgm:presLayoutVars>
          <dgm:chPref val="3"/>
        </dgm:presLayoutVars>
      </dgm:prSet>
      <dgm:spPr/>
    </dgm:pt>
    <dgm:pt modelId="{0ED0802E-F264-45D1-9BA4-AFB543C4AAFE}" type="pres">
      <dgm:prSet presAssocID="{F95CF832-ABB5-4B97-8A59-CDE553F88170}" presName="rootConnector1" presStyleLbl="node1" presStyleIdx="0" presStyleCnt="0"/>
      <dgm:spPr/>
    </dgm:pt>
    <dgm:pt modelId="{E5500C6A-6D54-44F0-BE06-6376A43D37D5}" type="pres">
      <dgm:prSet presAssocID="{F95CF832-ABB5-4B97-8A59-CDE553F88170}" presName="hierChild2" presStyleCnt="0"/>
      <dgm:spPr/>
    </dgm:pt>
    <dgm:pt modelId="{88CE46D3-2A40-4DE3-9917-D353FED6C776}" type="pres">
      <dgm:prSet presAssocID="{7E51C434-F5F0-4412-9841-B972B40B861B}" presName="Name37" presStyleLbl="parChTrans1D2" presStyleIdx="0" presStyleCnt="1"/>
      <dgm:spPr/>
    </dgm:pt>
    <dgm:pt modelId="{DA07F077-9CA4-4921-BA76-6939DADEC95E}" type="pres">
      <dgm:prSet presAssocID="{77F3A5C6-AD91-4902-90AE-B1D7B6562D31}" presName="hierRoot2" presStyleCnt="0">
        <dgm:presLayoutVars>
          <dgm:hierBranch val="init"/>
        </dgm:presLayoutVars>
      </dgm:prSet>
      <dgm:spPr/>
    </dgm:pt>
    <dgm:pt modelId="{E95B9C6B-527F-4845-9530-AC9958F1C440}" type="pres">
      <dgm:prSet presAssocID="{77F3A5C6-AD91-4902-90AE-B1D7B6562D31}" presName="rootComposite" presStyleCnt="0"/>
      <dgm:spPr/>
    </dgm:pt>
    <dgm:pt modelId="{98F4C0B3-2574-4E74-9602-B2FB77D69FDD}" type="pres">
      <dgm:prSet presAssocID="{77F3A5C6-AD91-4902-90AE-B1D7B6562D31}" presName="rootText" presStyleLbl="node2" presStyleIdx="0" presStyleCnt="1" custScaleX="473345">
        <dgm:presLayoutVars>
          <dgm:chPref val="3"/>
        </dgm:presLayoutVars>
      </dgm:prSet>
      <dgm:spPr/>
    </dgm:pt>
    <dgm:pt modelId="{35D3A17F-6E0A-4968-8844-B53F9E464F2F}" type="pres">
      <dgm:prSet presAssocID="{77F3A5C6-AD91-4902-90AE-B1D7B6562D31}" presName="rootConnector" presStyleLbl="node2" presStyleIdx="0" presStyleCnt="1"/>
      <dgm:spPr/>
    </dgm:pt>
    <dgm:pt modelId="{0ABD2E4D-BFB4-4328-843D-182E4E2E6EEF}" type="pres">
      <dgm:prSet presAssocID="{77F3A5C6-AD91-4902-90AE-B1D7B6562D31}" presName="hierChild4" presStyleCnt="0"/>
      <dgm:spPr/>
    </dgm:pt>
    <dgm:pt modelId="{48F9BC97-7243-4431-AB0E-90A284AEAA2A}" type="pres">
      <dgm:prSet presAssocID="{4BE893FD-B770-4119-9D28-961AC517E6A3}" presName="Name37" presStyleLbl="parChTrans1D3" presStyleIdx="0" presStyleCnt="1"/>
      <dgm:spPr/>
    </dgm:pt>
    <dgm:pt modelId="{840BF1AB-B7FF-4707-82C9-2D45D400AC20}" type="pres">
      <dgm:prSet presAssocID="{455A3DD0-B1B1-42EE-83D1-959F6A5475AE}" presName="hierRoot2" presStyleCnt="0">
        <dgm:presLayoutVars>
          <dgm:hierBranch val="init"/>
        </dgm:presLayoutVars>
      </dgm:prSet>
      <dgm:spPr/>
    </dgm:pt>
    <dgm:pt modelId="{05D3E745-D43B-430A-BC17-32CB6ADB2B42}" type="pres">
      <dgm:prSet presAssocID="{455A3DD0-B1B1-42EE-83D1-959F6A5475AE}" presName="rootComposite" presStyleCnt="0"/>
      <dgm:spPr/>
    </dgm:pt>
    <dgm:pt modelId="{C0E5C3B5-5E3D-4B89-B9F6-469F5F069E4F}" type="pres">
      <dgm:prSet presAssocID="{455A3DD0-B1B1-42EE-83D1-959F6A5475AE}" presName="rootText" presStyleLbl="node3" presStyleIdx="0" presStyleCnt="1" custScaleX="473345">
        <dgm:presLayoutVars>
          <dgm:chPref val="3"/>
        </dgm:presLayoutVars>
      </dgm:prSet>
      <dgm:spPr/>
    </dgm:pt>
    <dgm:pt modelId="{490117B2-65FD-468E-8C7B-3E1A7BB2CB28}" type="pres">
      <dgm:prSet presAssocID="{455A3DD0-B1B1-42EE-83D1-959F6A5475AE}" presName="rootConnector" presStyleLbl="node3" presStyleIdx="0" presStyleCnt="1"/>
      <dgm:spPr/>
    </dgm:pt>
    <dgm:pt modelId="{34A976B6-58FB-455E-9A1A-F4866AE9132B}" type="pres">
      <dgm:prSet presAssocID="{455A3DD0-B1B1-42EE-83D1-959F6A5475AE}" presName="hierChild4" presStyleCnt="0"/>
      <dgm:spPr/>
    </dgm:pt>
    <dgm:pt modelId="{80A756CE-3DD7-4482-BE8F-19D1DB7EA4BE}" type="pres">
      <dgm:prSet presAssocID="{B733B02B-3A98-45E4-90BF-482E19AC8FEF}" presName="Name37" presStyleLbl="parChTrans1D4" presStyleIdx="0" presStyleCnt="5"/>
      <dgm:spPr/>
    </dgm:pt>
    <dgm:pt modelId="{98878F7C-1B18-4D7E-8670-6F765AC1CA84}" type="pres">
      <dgm:prSet presAssocID="{C4BF8544-8F5D-45C4-A356-5105890584CA}" presName="hierRoot2" presStyleCnt="0">
        <dgm:presLayoutVars>
          <dgm:hierBranch val="init"/>
        </dgm:presLayoutVars>
      </dgm:prSet>
      <dgm:spPr/>
    </dgm:pt>
    <dgm:pt modelId="{C1BCD588-F64F-4264-AB67-CB62106E189D}" type="pres">
      <dgm:prSet presAssocID="{C4BF8544-8F5D-45C4-A356-5105890584CA}" presName="rootComposite" presStyleCnt="0"/>
      <dgm:spPr/>
    </dgm:pt>
    <dgm:pt modelId="{F86BD0CF-ECCC-4208-B07B-53CD1682046A}" type="pres">
      <dgm:prSet presAssocID="{C4BF8544-8F5D-45C4-A356-5105890584CA}" presName="rootText" presStyleLbl="node4" presStyleIdx="0" presStyleCnt="5" custScaleX="409034" custLinFactNeighborX="-95336" custLinFactNeighborY="-8539">
        <dgm:presLayoutVars>
          <dgm:chPref val="3"/>
        </dgm:presLayoutVars>
      </dgm:prSet>
      <dgm:spPr/>
    </dgm:pt>
    <dgm:pt modelId="{1F4ED5D2-E8AF-4301-A7CC-6D4714BF55D7}" type="pres">
      <dgm:prSet presAssocID="{C4BF8544-8F5D-45C4-A356-5105890584CA}" presName="rootConnector" presStyleLbl="node4" presStyleIdx="0" presStyleCnt="5"/>
      <dgm:spPr/>
    </dgm:pt>
    <dgm:pt modelId="{4CF00DD3-DBF7-45A3-B3BE-5D778F125DEC}" type="pres">
      <dgm:prSet presAssocID="{C4BF8544-8F5D-45C4-A356-5105890584CA}" presName="hierChild4" presStyleCnt="0"/>
      <dgm:spPr/>
    </dgm:pt>
    <dgm:pt modelId="{A34224E3-2C75-403B-B6B1-E8C7D87286F8}" type="pres">
      <dgm:prSet presAssocID="{88A2BE0D-1821-4166-8C94-38F8551B1282}" presName="Name37" presStyleLbl="parChTrans1D4" presStyleIdx="1" presStyleCnt="5"/>
      <dgm:spPr/>
    </dgm:pt>
    <dgm:pt modelId="{360A48BE-A43C-4958-866B-D141DD92FC84}" type="pres">
      <dgm:prSet presAssocID="{870D8116-8408-4220-9BC2-D6902099D07F}" presName="hierRoot2" presStyleCnt="0">
        <dgm:presLayoutVars>
          <dgm:hierBranch val="init"/>
        </dgm:presLayoutVars>
      </dgm:prSet>
      <dgm:spPr/>
    </dgm:pt>
    <dgm:pt modelId="{0EEF4ADC-C37D-47F5-823B-A45198BD3D89}" type="pres">
      <dgm:prSet presAssocID="{870D8116-8408-4220-9BC2-D6902099D07F}" presName="rootComposite" presStyleCnt="0"/>
      <dgm:spPr/>
    </dgm:pt>
    <dgm:pt modelId="{A5AF49BB-7DDE-4A5D-BFA6-04BD6BC2A4F4}" type="pres">
      <dgm:prSet presAssocID="{870D8116-8408-4220-9BC2-D6902099D07F}" presName="rootText" presStyleLbl="node4" presStyleIdx="1" presStyleCnt="5" custScaleX="235656" custScaleY="190842" custLinFactX="-27433" custLinFactNeighborX="-100000" custLinFactNeighborY="11134">
        <dgm:presLayoutVars>
          <dgm:chPref val="3"/>
        </dgm:presLayoutVars>
      </dgm:prSet>
      <dgm:spPr/>
    </dgm:pt>
    <dgm:pt modelId="{6C999F0D-09F7-40B8-8174-35D1EA15AD83}" type="pres">
      <dgm:prSet presAssocID="{870D8116-8408-4220-9BC2-D6902099D07F}" presName="rootConnector" presStyleLbl="node4" presStyleIdx="1" presStyleCnt="5"/>
      <dgm:spPr/>
    </dgm:pt>
    <dgm:pt modelId="{FFAA52F9-275B-4CE1-90C1-EEBD1116A726}" type="pres">
      <dgm:prSet presAssocID="{870D8116-8408-4220-9BC2-D6902099D07F}" presName="hierChild4" presStyleCnt="0"/>
      <dgm:spPr/>
    </dgm:pt>
    <dgm:pt modelId="{05442D84-CD97-45E3-8D4F-D7E84F7ED12D}" type="pres">
      <dgm:prSet presAssocID="{870D8116-8408-4220-9BC2-D6902099D07F}" presName="hierChild5" presStyleCnt="0"/>
      <dgm:spPr/>
    </dgm:pt>
    <dgm:pt modelId="{E8B6C38E-FF66-47B8-BC99-CDFB3BF9197F}" type="pres">
      <dgm:prSet presAssocID="{C4BF8544-8F5D-45C4-A356-5105890584CA}" presName="hierChild5" presStyleCnt="0"/>
      <dgm:spPr/>
    </dgm:pt>
    <dgm:pt modelId="{A2F0B851-AB2A-4ADD-B536-7D660A439250}" type="pres">
      <dgm:prSet presAssocID="{B9A153B7-DBFC-47AC-9A26-7BB1C89F1368}" presName="Name37" presStyleLbl="parChTrans1D4" presStyleIdx="2" presStyleCnt="5"/>
      <dgm:spPr/>
    </dgm:pt>
    <dgm:pt modelId="{164076FB-EF39-4CBD-9AD6-0AAE36323195}" type="pres">
      <dgm:prSet presAssocID="{A9D0E359-24C7-479C-B8CB-C0E01B3F0D9A}" presName="hierRoot2" presStyleCnt="0">
        <dgm:presLayoutVars>
          <dgm:hierBranch val="init"/>
        </dgm:presLayoutVars>
      </dgm:prSet>
      <dgm:spPr/>
    </dgm:pt>
    <dgm:pt modelId="{2DC385C0-20B8-404B-900D-8F271BFD4C66}" type="pres">
      <dgm:prSet presAssocID="{A9D0E359-24C7-479C-B8CB-C0E01B3F0D9A}" presName="rootComposite" presStyleCnt="0"/>
      <dgm:spPr/>
    </dgm:pt>
    <dgm:pt modelId="{B43C7D71-FBF1-43F0-8A28-DD029165C21D}" type="pres">
      <dgm:prSet presAssocID="{A9D0E359-24C7-479C-B8CB-C0E01B3F0D9A}" presName="rootText" presStyleLbl="node4" presStyleIdx="2" presStyleCnt="5" custScaleX="419171" custLinFactNeighborX="48922" custLinFactNeighborY="-8539">
        <dgm:presLayoutVars>
          <dgm:chPref val="3"/>
        </dgm:presLayoutVars>
      </dgm:prSet>
      <dgm:spPr/>
    </dgm:pt>
    <dgm:pt modelId="{0F81C6B8-E336-4214-B566-F6CB37F549E2}" type="pres">
      <dgm:prSet presAssocID="{A9D0E359-24C7-479C-B8CB-C0E01B3F0D9A}" presName="rootConnector" presStyleLbl="node4" presStyleIdx="2" presStyleCnt="5"/>
      <dgm:spPr/>
    </dgm:pt>
    <dgm:pt modelId="{E7E4FB96-5D72-48A3-A4F3-5CBBEB047B32}" type="pres">
      <dgm:prSet presAssocID="{A9D0E359-24C7-479C-B8CB-C0E01B3F0D9A}" presName="hierChild4" presStyleCnt="0"/>
      <dgm:spPr/>
    </dgm:pt>
    <dgm:pt modelId="{A1402651-9A8C-4DB8-9D73-F92D897A60C2}" type="pres">
      <dgm:prSet presAssocID="{3DC8D76B-9878-4EAC-AB7C-06E616E54955}" presName="Name37" presStyleLbl="parChTrans1D4" presStyleIdx="3" presStyleCnt="5"/>
      <dgm:spPr/>
    </dgm:pt>
    <dgm:pt modelId="{88CF724A-D763-4F48-B824-CCBBB104976F}" type="pres">
      <dgm:prSet presAssocID="{F70956D6-00F0-4A89-BE90-D1FCA4557CDB}" presName="hierRoot2" presStyleCnt="0">
        <dgm:presLayoutVars>
          <dgm:hierBranch val="init"/>
        </dgm:presLayoutVars>
      </dgm:prSet>
      <dgm:spPr/>
    </dgm:pt>
    <dgm:pt modelId="{9B471849-C4B1-48E1-91C4-5D8847D7A0F8}" type="pres">
      <dgm:prSet presAssocID="{F70956D6-00F0-4A89-BE90-D1FCA4557CDB}" presName="rootComposite" presStyleCnt="0"/>
      <dgm:spPr/>
    </dgm:pt>
    <dgm:pt modelId="{DF91D6CF-01F9-497C-A7A7-E0117DB3E803}" type="pres">
      <dgm:prSet presAssocID="{F70956D6-00F0-4A89-BE90-D1FCA4557CDB}" presName="rootText" presStyleLbl="node4" presStyleIdx="3" presStyleCnt="5" custScaleX="190477" custLinFactNeighborX="50282" custLinFactNeighborY="-25090">
        <dgm:presLayoutVars>
          <dgm:chPref val="3"/>
        </dgm:presLayoutVars>
      </dgm:prSet>
      <dgm:spPr/>
    </dgm:pt>
    <dgm:pt modelId="{E3D6C8ED-5EFB-49AB-8B29-AF2826184FE0}" type="pres">
      <dgm:prSet presAssocID="{F70956D6-00F0-4A89-BE90-D1FCA4557CDB}" presName="rootConnector" presStyleLbl="node4" presStyleIdx="3" presStyleCnt="5"/>
      <dgm:spPr/>
    </dgm:pt>
    <dgm:pt modelId="{7373639B-45D6-4FDF-BBAA-7F2F61D14F31}" type="pres">
      <dgm:prSet presAssocID="{F70956D6-00F0-4A89-BE90-D1FCA4557CDB}" presName="hierChild4" presStyleCnt="0"/>
      <dgm:spPr/>
    </dgm:pt>
    <dgm:pt modelId="{CE499A02-4573-4ABD-A7C8-B9D9787FD533}" type="pres">
      <dgm:prSet presAssocID="{AA0D6B2B-6840-4BCD-9EB9-A628919262D3}" presName="Name37" presStyleLbl="parChTrans1D4" presStyleIdx="4" presStyleCnt="5"/>
      <dgm:spPr/>
    </dgm:pt>
    <dgm:pt modelId="{F56FF388-0284-4A3C-98E7-EA50CB517850}" type="pres">
      <dgm:prSet presAssocID="{713A84DB-A2B6-4710-BE01-B962EF7938B9}" presName="hierRoot2" presStyleCnt="0">
        <dgm:presLayoutVars>
          <dgm:hierBranch val="init"/>
        </dgm:presLayoutVars>
      </dgm:prSet>
      <dgm:spPr/>
    </dgm:pt>
    <dgm:pt modelId="{CD9C1AC1-7FBD-46B0-9A19-9860E3677BA1}" type="pres">
      <dgm:prSet presAssocID="{713A84DB-A2B6-4710-BE01-B962EF7938B9}" presName="rootComposite" presStyleCnt="0"/>
      <dgm:spPr/>
    </dgm:pt>
    <dgm:pt modelId="{83C6671C-CF5C-4F83-8C62-5608FBA4CF36}" type="pres">
      <dgm:prSet presAssocID="{713A84DB-A2B6-4710-BE01-B962EF7938B9}" presName="rootText" presStyleLbl="node4" presStyleIdx="4" presStyleCnt="5" custScaleX="220717" custScaleY="134462" custLinFactNeighborX="24688" custLinFactNeighborY="401">
        <dgm:presLayoutVars>
          <dgm:chPref val="3"/>
        </dgm:presLayoutVars>
      </dgm:prSet>
      <dgm:spPr/>
    </dgm:pt>
    <dgm:pt modelId="{2A0151B8-0BBC-4C6F-9E04-01DFF9365813}" type="pres">
      <dgm:prSet presAssocID="{713A84DB-A2B6-4710-BE01-B962EF7938B9}" presName="rootConnector" presStyleLbl="node4" presStyleIdx="4" presStyleCnt="5"/>
      <dgm:spPr/>
    </dgm:pt>
    <dgm:pt modelId="{0CE8BEFF-C455-408B-A14E-2E2FA39ED72B}" type="pres">
      <dgm:prSet presAssocID="{713A84DB-A2B6-4710-BE01-B962EF7938B9}" presName="hierChild4" presStyleCnt="0"/>
      <dgm:spPr/>
    </dgm:pt>
    <dgm:pt modelId="{6C8B2884-7D62-40CE-8D47-997101230597}" type="pres">
      <dgm:prSet presAssocID="{713A84DB-A2B6-4710-BE01-B962EF7938B9}" presName="hierChild5" presStyleCnt="0"/>
      <dgm:spPr/>
    </dgm:pt>
    <dgm:pt modelId="{4B6D0BF5-7E96-4AA5-882B-F9ECFF525375}" type="pres">
      <dgm:prSet presAssocID="{F70956D6-00F0-4A89-BE90-D1FCA4557CDB}" presName="hierChild5" presStyleCnt="0"/>
      <dgm:spPr/>
    </dgm:pt>
    <dgm:pt modelId="{A1B115D4-F163-4AA6-901C-0FF4B9EA2DA2}" type="pres">
      <dgm:prSet presAssocID="{A9D0E359-24C7-479C-B8CB-C0E01B3F0D9A}" presName="hierChild5" presStyleCnt="0"/>
      <dgm:spPr/>
    </dgm:pt>
    <dgm:pt modelId="{1052C2F7-092F-454C-806E-4663FE2EF6B5}" type="pres">
      <dgm:prSet presAssocID="{455A3DD0-B1B1-42EE-83D1-959F6A5475AE}" presName="hierChild5" presStyleCnt="0"/>
      <dgm:spPr/>
    </dgm:pt>
    <dgm:pt modelId="{BBE109FF-854A-4CE6-B812-9CC281CCA504}" type="pres">
      <dgm:prSet presAssocID="{77F3A5C6-AD91-4902-90AE-B1D7B6562D31}" presName="hierChild5" presStyleCnt="0"/>
      <dgm:spPr/>
    </dgm:pt>
    <dgm:pt modelId="{B5E2B2CA-F0F3-478B-85D8-52628F1B116C}" type="pres">
      <dgm:prSet presAssocID="{F95CF832-ABB5-4B97-8A59-CDE553F88170}" presName="hierChild3" presStyleCnt="0"/>
      <dgm:spPr/>
    </dgm:pt>
  </dgm:ptLst>
  <dgm:cxnLst>
    <dgm:cxn modelId="{224D0A06-95CC-4EBB-9C76-ED7436C8EED5}" type="presOf" srcId="{713A84DB-A2B6-4710-BE01-B962EF7938B9}" destId="{83C6671C-CF5C-4F83-8C62-5608FBA4CF36}" srcOrd="0" destOrd="0" presId="urn:microsoft.com/office/officeart/2005/8/layout/orgChart1"/>
    <dgm:cxn modelId="{A3734A17-BFFF-4E0D-8346-F8AFAC3ABA7A}" type="presOf" srcId="{77F3A5C6-AD91-4902-90AE-B1D7B6562D31}" destId="{98F4C0B3-2574-4E74-9602-B2FB77D69FDD}" srcOrd="0" destOrd="0" presId="urn:microsoft.com/office/officeart/2005/8/layout/orgChart1"/>
    <dgm:cxn modelId="{2D9F241C-E2A6-45B5-A250-23A647F17EA2}" type="presOf" srcId="{455A3DD0-B1B1-42EE-83D1-959F6A5475AE}" destId="{490117B2-65FD-468E-8C7B-3E1A7BB2CB28}" srcOrd="1" destOrd="0" presId="urn:microsoft.com/office/officeart/2005/8/layout/orgChart1"/>
    <dgm:cxn modelId="{5E87FB23-2AEE-4D88-A086-2BD9D9E87DE4}" type="presOf" srcId="{B9A153B7-DBFC-47AC-9A26-7BB1C89F1368}" destId="{A2F0B851-AB2A-4ADD-B536-7D660A439250}" srcOrd="0" destOrd="0" presId="urn:microsoft.com/office/officeart/2005/8/layout/orgChart1"/>
    <dgm:cxn modelId="{57EC872E-1544-4575-AE8D-0A1868DE511F}" type="presOf" srcId="{A9D0E359-24C7-479C-B8CB-C0E01B3F0D9A}" destId="{B43C7D71-FBF1-43F0-8A28-DD029165C21D}" srcOrd="0" destOrd="0" presId="urn:microsoft.com/office/officeart/2005/8/layout/orgChart1"/>
    <dgm:cxn modelId="{33C83D30-1B16-40FE-9135-4564507AAE6D}" srcId="{A9D0E359-24C7-479C-B8CB-C0E01B3F0D9A}" destId="{F70956D6-00F0-4A89-BE90-D1FCA4557CDB}" srcOrd="0" destOrd="0" parTransId="{3DC8D76B-9878-4EAC-AB7C-06E616E54955}" sibTransId="{8DAF7DA0-3048-42C6-9550-BEAFD49F7C1A}"/>
    <dgm:cxn modelId="{4F7EFC3C-567D-4155-AE9C-6EFFBC71492A}" type="presOf" srcId="{C4BF8544-8F5D-45C4-A356-5105890584CA}" destId="{1F4ED5D2-E8AF-4301-A7CC-6D4714BF55D7}" srcOrd="1" destOrd="0" presId="urn:microsoft.com/office/officeart/2005/8/layout/orgChart1"/>
    <dgm:cxn modelId="{BB00AA40-790B-4060-B865-42396CD971D6}" srcId="{455A3DD0-B1B1-42EE-83D1-959F6A5475AE}" destId="{C4BF8544-8F5D-45C4-A356-5105890584CA}" srcOrd="0" destOrd="0" parTransId="{B733B02B-3A98-45E4-90BF-482E19AC8FEF}" sibTransId="{40BFB16C-C525-4739-9FF0-1C4F92599EDE}"/>
    <dgm:cxn modelId="{4108E54D-4B4C-4816-8124-AF829BF979C6}" type="presOf" srcId="{77F3A5C6-AD91-4902-90AE-B1D7B6562D31}" destId="{35D3A17F-6E0A-4968-8844-B53F9E464F2F}" srcOrd="1" destOrd="0" presId="urn:microsoft.com/office/officeart/2005/8/layout/orgChart1"/>
    <dgm:cxn modelId="{DBE3A94F-4C82-4810-96C1-F4ECC942CD8A}" type="presOf" srcId="{F95CF832-ABB5-4B97-8A59-CDE553F88170}" destId="{5ACBCF86-7F3E-4E4F-9F4C-88D2547897E4}" srcOrd="0" destOrd="0" presId="urn:microsoft.com/office/officeart/2005/8/layout/orgChart1"/>
    <dgm:cxn modelId="{80EC4F5E-78D8-4E57-A605-1354625BE77D}" type="presOf" srcId="{C4BF8544-8F5D-45C4-A356-5105890584CA}" destId="{F86BD0CF-ECCC-4208-B07B-53CD1682046A}" srcOrd="0" destOrd="0" presId="urn:microsoft.com/office/officeart/2005/8/layout/orgChart1"/>
    <dgm:cxn modelId="{97DE3A68-C526-4EB3-ADED-64D166E54C0E}" type="presOf" srcId="{B733B02B-3A98-45E4-90BF-482E19AC8FEF}" destId="{80A756CE-3DD7-4482-BE8F-19D1DB7EA4BE}" srcOrd="0" destOrd="0" presId="urn:microsoft.com/office/officeart/2005/8/layout/orgChart1"/>
    <dgm:cxn modelId="{1134F66B-D6FA-4B64-884A-DCBAEBEC161D}" type="presOf" srcId="{3DC8D76B-9878-4EAC-AB7C-06E616E54955}" destId="{A1402651-9A8C-4DB8-9D73-F92D897A60C2}" srcOrd="0" destOrd="0" presId="urn:microsoft.com/office/officeart/2005/8/layout/orgChart1"/>
    <dgm:cxn modelId="{87562481-A1A4-4BA3-AAA9-60248695CF32}" type="presOf" srcId="{455A3DD0-B1B1-42EE-83D1-959F6A5475AE}" destId="{C0E5C3B5-5E3D-4B89-B9F6-469F5F069E4F}" srcOrd="0" destOrd="0" presId="urn:microsoft.com/office/officeart/2005/8/layout/orgChart1"/>
    <dgm:cxn modelId="{3F930385-126E-4EDC-9939-A6751676D28C}" type="presOf" srcId="{F70956D6-00F0-4A89-BE90-D1FCA4557CDB}" destId="{DF91D6CF-01F9-497C-A7A7-E0117DB3E803}" srcOrd="0" destOrd="0" presId="urn:microsoft.com/office/officeart/2005/8/layout/orgChart1"/>
    <dgm:cxn modelId="{08C07990-7077-4AC4-B4D3-B84DCCE3CB47}" srcId="{C4BF8544-8F5D-45C4-A356-5105890584CA}" destId="{870D8116-8408-4220-9BC2-D6902099D07F}" srcOrd="0" destOrd="0" parTransId="{88A2BE0D-1821-4166-8C94-38F8551B1282}" sibTransId="{77152D75-D72B-44B3-B0F4-187A50053367}"/>
    <dgm:cxn modelId="{22728893-4E26-4E81-A5AA-8CDE6E6B47EF}" srcId="{30B73837-33DD-41E2-BD9A-AC9D8D1FCB6C}" destId="{F95CF832-ABB5-4B97-8A59-CDE553F88170}" srcOrd="0" destOrd="0" parTransId="{4C770C74-232C-4038-B70A-E21A0A5270CD}" sibTransId="{CCB33809-FBFC-47B4-8EAF-A19BFAE555EA}"/>
    <dgm:cxn modelId="{5FF43FA3-4EE5-4036-82E4-530823C5D1AC}" type="presOf" srcId="{870D8116-8408-4220-9BC2-D6902099D07F}" destId="{A5AF49BB-7DDE-4A5D-BFA6-04BD6BC2A4F4}" srcOrd="0" destOrd="0" presId="urn:microsoft.com/office/officeart/2005/8/layout/orgChart1"/>
    <dgm:cxn modelId="{28674DA5-634E-4B1B-A8A0-F39B4538E9A3}" type="presOf" srcId="{AA0D6B2B-6840-4BCD-9EB9-A628919262D3}" destId="{CE499A02-4573-4ABD-A7C8-B9D9787FD533}" srcOrd="0" destOrd="0" presId="urn:microsoft.com/office/officeart/2005/8/layout/orgChart1"/>
    <dgm:cxn modelId="{F9F74AAC-C1D6-44E2-BACA-D081A6122463}" srcId="{F70956D6-00F0-4A89-BE90-D1FCA4557CDB}" destId="{713A84DB-A2B6-4710-BE01-B962EF7938B9}" srcOrd="0" destOrd="0" parTransId="{AA0D6B2B-6840-4BCD-9EB9-A628919262D3}" sibTransId="{04BFE09C-8003-4F92-BFB1-657D8EAA4119}"/>
    <dgm:cxn modelId="{175111B1-B0C7-48BA-A51B-D51EEF718185}" type="presOf" srcId="{F70956D6-00F0-4A89-BE90-D1FCA4557CDB}" destId="{E3D6C8ED-5EFB-49AB-8B29-AF2826184FE0}" srcOrd="1" destOrd="0" presId="urn:microsoft.com/office/officeart/2005/8/layout/orgChart1"/>
    <dgm:cxn modelId="{7F088FB1-A71A-4DAD-890D-2739E18B24CA}" type="presOf" srcId="{7E51C434-F5F0-4412-9841-B972B40B861B}" destId="{88CE46D3-2A40-4DE3-9917-D353FED6C776}" srcOrd="0" destOrd="0" presId="urn:microsoft.com/office/officeart/2005/8/layout/orgChart1"/>
    <dgm:cxn modelId="{CAA11EBD-E8C3-46CF-9A54-2D4E5AD66915}" type="presOf" srcId="{4BE893FD-B770-4119-9D28-961AC517E6A3}" destId="{48F9BC97-7243-4431-AB0E-90A284AEAA2A}" srcOrd="0" destOrd="0" presId="urn:microsoft.com/office/officeart/2005/8/layout/orgChart1"/>
    <dgm:cxn modelId="{7C212FBF-E17F-4729-AFC7-DDBD0DAA02CB}" type="presOf" srcId="{F95CF832-ABB5-4B97-8A59-CDE553F88170}" destId="{0ED0802E-F264-45D1-9BA4-AFB543C4AAFE}" srcOrd="1" destOrd="0" presId="urn:microsoft.com/office/officeart/2005/8/layout/orgChart1"/>
    <dgm:cxn modelId="{0D3E79CF-311D-4F41-8AED-DBA8A76DFBBD}" srcId="{77F3A5C6-AD91-4902-90AE-B1D7B6562D31}" destId="{455A3DD0-B1B1-42EE-83D1-959F6A5475AE}" srcOrd="0" destOrd="0" parTransId="{4BE893FD-B770-4119-9D28-961AC517E6A3}" sibTransId="{0FBC7FC0-3EED-45E3-B66D-375BB2966DF2}"/>
    <dgm:cxn modelId="{6604B6D0-5907-402E-97BA-DE19751C58A3}" srcId="{455A3DD0-B1B1-42EE-83D1-959F6A5475AE}" destId="{A9D0E359-24C7-479C-B8CB-C0E01B3F0D9A}" srcOrd="1" destOrd="0" parTransId="{B9A153B7-DBFC-47AC-9A26-7BB1C89F1368}" sibTransId="{828D32B9-2A76-40C8-9C46-EB2D3A91A2F7}"/>
    <dgm:cxn modelId="{F57CF9DE-DD33-4437-BD94-43ECCE55795B}" srcId="{F95CF832-ABB5-4B97-8A59-CDE553F88170}" destId="{77F3A5C6-AD91-4902-90AE-B1D7B6562D31}" srcOrd="0" destOrd="0" parTransId="{7E51C434-F5F0-4412-9841-B972B40B861B}" sibTransId="{F2D70CC7-F30A-48B0-B216-80AD92E1326C}"/>
    <dgm:cxn modelId="{B43104E0-78C8-48FF-8E48-7BAF0B51BF3A}" type="presOf" srcId="{870D8116-8408-4220-9BC2-D6902099D07F}" destId="{6C999F0D-09F7-40B8-8174-35D1EA15AD83}" srcOrd="1" destOrd="0" presId="urn:microsoft.com/office/officeart/2005/8/layout/orgChart1"/>
    <dgm:cxn modelId="{EAA83CE6-4D5C-4439-82F9-135B09BCE3B4}" type="presOf" srcId="{A9D0E359-24C7-479C-B8CB-C0E01B3F0D9A}" destId="{0F81C6B8-E336-4214-B566-F6CB37F549E2}" srcOrd="1" destOrd="0" presId="urn:microsoft.com/office/officeart/2005/8/layout/orgChart1"/>
    <dgm:cxn modelId="{C9456FEF-43FC-4E9D-9097-EDACBD6A06AB}" type="presOf" srcId="{88A2BE0D-1821-4166-8C94-38F8551B1282}" destId="{A34224E3-2C75-403B-B6B1-E8C7D87286F8}" srcOrd="0" destOrd="0" presId="urn:microsoft.com/office/officeart/2005/8/layout/orgChart1"/>
    <dgm:cxn modelId="{CA6A02F2-5EAD-4320-B395-B67FDA21DFCC}" type="presOf" srcId="{30B73837-33DD-41E2-BD9A-AC9D8D1FCB6C}" destId="{A9842DA4-582F-4A36-BE44-AF5886EBA24B}" srcOrd="0" destOrd="0" presId="urn:microsoft.com/office/officeart/2005/8/layout/orgChart1"/>
    <dgm:cxn modelId="{B38927F4-5713-4389-92E0-8978077CBE14}" type="presOf" srcId="{713A84DB-A2B6-4710-BE01-B962EF7938B9}" destId="{2A0151B8-0BBC-4C6F-9E04-01DFF9365813}" srcOrd="1" destOrd="0" presId="urn:microsoft.com/office/officeart/2005/8/layout/orgChart1"/>
    <dgm:cxn modelId="{FB063E6D-5BF2-40FC-AD92-BD0FF0C15F2F}" type="presParOf" srcId="{A9842DA4-582F-4A36-BE44-AF5886EBA24B}" destId="{0651DDC2-F54A-4756-8A65-61A9B9D6C2AF}" srcOrd="0" destOrd="0" presId="urn:microsoft.com/office/officeart/2005/8/layout/orgChart1"/>
    <dgm:cxn modelId="{A7F07F57-2405-4824-8E76-83991ACB6F9C}" type="presParOf" srcId="{0651DDC2-F54A-4756-8A65-61A9B9D6C2AF}" destId="{CC94D001-D9D4-44B4-A8BE-94C5E9C9E40D}" srcOrd="0" destOrd="0" presId="urn:microsoft.com/office/officeart/2005/8/layout/orgChart1"/>
    <dgm:cxn modelId="{5B2EEF39-A8BE-44B5-AD94-54762C2866B3}" type="presParOf" srcId="{CC94D001-D9D4-44B4-A8BE-94C5E9C9E40D}" destId="{5ACBCF86-7F3E-4E4F-9F4C-88D2547897E4}" srcOrd="0" destOrd="0" presId="urn:microsoft.com/office/officeart/2005/8/layout/orgChart1"/>
    <dgm:cxn modelId="{40571CED-7596-420A-957E-7634E5C7AA44}" type="presParOf" srcId="{CC94D001-D9D4-44B4-A8BE-94C5E9C9E40D}" destId="{0ED0802E-F264-45D1-9BA4-AFB543C4AAFE}" srcOrd="1" destOrd="0" presId="urn:microsoft.com/office/officeart/2005/8/layout/orgChart1"/>
    <dgm:cxn modelId="{767BE703-4709-4B1B-9C49-4ABCE947C6CB}" type="presParOf" srcId="{0651DDC2-F54A-4756-8A65-61A9B9D6C2AF}" destId="{E5500C6A-6D54-44F0-BE06-6376A43D37D5}" srcOrd="1" destOrd="0" presId="urn:microsoft.com/office/officeart/2005/8/layout/orgChart1"/>
    <dgm:cxn modelId="{AF428789-6807-46C7-9795-29AEFF64FB4A}" type="presParOf" srcId="{E5500C6A-6D54-44F0-BE06-6376A43D37D5}" destId="{88CE46D3-2A40-4DE3-9917-D353FED6C776}" srcOrd="0" destOrd="0" presId="urn:microsoft.com/office/officeart/2005/8/layout/orgChart1"/>
    <dgm:cxn modelId="{F332D064-3A2A-49DB-98E8-20572D323A4A}" type="presParOf" srcId="{E5500C6A-6D54-44F0-BE06-6376A43D37D5}" destId="{DA07F077-9CA4-4921-BA76-6939DADEC95E}" srcOrd="1" destOrd="0" presId="urn:microsoft.com/office/officeart/2005/8/layout/orgChart1"/>
    <dgm:cxn modelId="{622A6BC9-A19E-4A38-B554-B56B47BDDA1A}" type="presParOf" srcId="{DA07F077-9CA4-4921-BA76-6939DADEC95E}" destId="{E95B9C6B-527F-4845-9530-AC9958F1C440}" srcOrd="0" destOrd="0" presId="urn:microsoft.com/office/officeart/2005/8/layout/orgChart1"/>
    <dgm:cxn modelId="{6CA281D4-DA9B-49B2-AEA9-421DF56ADFBE}" type="presParOf" srcId="{E95B9C6B-527F-4845-9530-AC9958F1C440}" destId="{98F4C0B3-2574-4E74-9602-B2FB77D69FDD}" srcOrd="0" destOrd="0" presId="urn:microsoft.com/office/officeart/2005/8/layout/orgChart1"/>
    <dgm:cxn modelId="{B70AA02B-8EB1-454A-86D2-16F4A95CE3CA}" type="presParOf" srcId="{E95B9C6B-527F-4845-9530-AC9958F1C440}" destId="{35D3A17F-6E0A-4968-8844-B53F9E464F2F}" srcOrd="1" destOrd="0" presId="urn:microsoft.com/office/officeart/2005/8/layout/orgChart1"/>
    <dgm:cxn modelId="{758170C1-36F4-4CD1-9FBA-97B4F143A8C6}" type="presParOf" srcId="{DA07F077-9CA4-4921-BA76-6939DADEC95E}" destId="{0ABD2E4D-BFB4-4328-843D-182E4E2E6EEF}" srcOrd="1" destOrd="0" presId="urn:microsoft.com/office/officeart/2005/8/layout/orgChart1"/>
    <dgm:cxn modelId="{22113C49-BEFE-49A8-8E8C-A78CB26EC240}" type="presParOf" srcId="{0ABD2E4D-BFB4-4328-843D-182E4E2E6EEF}" destId="{48F9BC97-7243-4431-AB0E-90A284AEAA2A}" srcOrd="0" destOrd="0" presId="urn:microsoft.com/office/officeart/2005/8/layout/orgChart1"/>
    <dgm:cxn modelId="{5ABAAFB7-B266-4757-87B9-D17B58954CFE}" type="presParOf" srcId="{0ABD2E4D-BFB4-4328-843D-182E4E2E6EEF}" destId="{840BF1AB-B7FF-4707-82C9-2D45D400AC20}" srcOrd="1" destOrd="0" presId="urn:microsoft.com/office/officeart/2005/8/layout/orgChart1"/>
    <dgm:cxn modelId="{21871E2B-26E1-4A71-B3FC-AF4CE2E6E2EC}" type="presParOf" srcId="{840BF1AB-B7FF-4707-82C9-2D45D400AC20}" destId="{05D3E745-D43B-430A-BC17-32CB6ADB2B42}" srcOrd="0" destOrd="0" presId="urn:microsoft.com/office/officeart/2005/8/layout/orgChart1"/>
    <dgm:cxn modelId="{2E905D09-1B52-4A1E-8244-34A236560227}" type="presParOf" srcId="{05D3E745-D43B-430A-BC17-32CB6ADB2B42}" destId="{C0E5C3B5-5E3D-4B89-B9F6-469F5F069E4F}" srcOrd="0" destOrd="0" presId="urn:microsoft.com/office/officeart/2005/8/layout/orgChart1"/>
    <dgm:cxn modelId="{B99D1904-7968-42E7-953A-CE0BE9578740}" type="presParOf" srcId="{05D3E745-D43B-430A-BC17-32CB6ADB2B42}" destId="{490117B2-65FD-468E-8C7B-3E1A7BB2CB28}" srcOrd="1" destOrd="0" presId="urn:microsoft.com/office/officeart/2005/8/layout/orgChart1"/>
    <dgm:cxn modelId="{9CBA23B6-D81F-403D-B602-C5EF535413C0}" type="presParOf" srcId="{840BF1AB-B7FF-4707-82C9-2D45D400AC20}" destId="{34A976B6-58FB-455E-9A1A-F4866AE9132B}" srcOrd="1" destOrd="0" presId="urn:microsoft.com/office/officeart/2005/8/layout/orgChart1"/>
    <dgm:cxn modelId="{67B44857-ED19-4040-B215-E20C44D2EB55}" type="presParOf" srcId="{34A976B6-58FB-455E-9A1A-F4866AE9132B}" destId="{80A756CE-3DD7-4482-BE8F-19D1DB7EA4BE}" srcOrd="0" destOrd="0" presId="urn:microsoft.com/office/officeart/2005/8/layout/orgChart1"/>
    <dgm:cxn modelId="{42ECE792-B43A-4128-B5BD-B7EDA846B839}" type="presParOf" srcId="{34A976B6-58FB-455E-9A1A-F4866AE9132B}" destId="{98878F7C-1B18-4D7E-8670-6F765AC1CA84}" srcOrd="1" destOrd="0" presId="urn:microsoft.com/office/officeart/2005/8/layout/orgChart1"/>
    <dgm:cxn modelId="{7A73E418-4949-4E6B-ADA0-8443406EA85B}" type="presParOf" srcId="{98878F7C-1B18-4D7E-8670-6F765AC1CA84}" destId="{C1BCD588-F64F-4264-AB67-CB62106E189D}" srcOrd="0" destOrd="0" presId="urn:microsoft.com/office/officeart/2005/8/layout/orgChart1"/>
    <dgm:cxn modelId="{1D6E5E81-D4EC-4E78-A489-AD51558A02D5}" type="presParOf" srcId="{C1BCD588-F64F-4264-AB67-CB62106E189D}" destId="{F86BD0CF-ECCC-4208-B07B-53CD1682046A}" srcOrd="0" destOrd="0" presId="urn:microsoft.com/office/officeart/2005/8/layout/orgChart1"/>
    <dgm:cxn modelId="{48923C72-D701-46C3-9A38-108C4AEED21A}" type="presParOf" srcId="{C1BCD588-F64F-4264-AB67-CB62106E189D}" destId="{1F4ED5D2-E8AF-4301-A7CC-6D4714BF55D7}" srcOrd="1" destOrd="0" presId="urn:microsoft.com/office/officeart/2005/8/layout/orgChart1"/>
    <dgm:cxn modelId="{5AF333D7-BA72-4D6A-AA2F-B5A450658C1C}" type="presParOf" srcId="{98878F7C-1B18-4D7E-8670-6F765AC1CA84}" destId="{4CF00DD3-DBF7-45A3-B3BE-5D778F125DEC}" srcOrd="1" destOrd="0" presId="urn:microsoft.com/office/officeart/2005/8/layout/orgChart1"/>
    <dgm:cxn modelId="{C61FB42A-EA88-41ED-B590-77D522C321A4}" type="presParOf" srcId="{4CF00DD3-DBF7-45A3-B3BE-5D778F125DEC}" destId="{A34224E3-2C75-403B-B6B1-E8C7D87286F8}" srcOrd="0" destOrd="0" presId="urn:microsoft.com/office/officeart/2005/8/layout/orgChart1"/>
    <dgm:cxn modelId="{05B4D52E-9617-4E1C-B930-CA5531FBD20B}" type="presParOf" srcId="{4CF00DD3-DBF7-45A3-B3BE-5D778F125DEC}" destId="{360A48BE-A43C-4958-866B-D141DD92FC84}" srcOrd="1" destOrd="0" presId="urn:microsoft.com/office/officeart/2005/8/layout/orgChart1"/>
    <dgm:cxn modelId="{35D565DC-6AD0-45BE-8770-7DD926CAF761}" type="presParOf" srcId="{360A48BE-A43C-4958-866B-D141DD92FC84}" destId="{0EEF4ADC-C37D-47F5-823B-A45198BD3D89}" srcOrd="0" destOrd="0" presId="urn:microsoft.com/office/officeart/2005/8/layout/orgChart1"/>
    <dgm:cxn modelId="{43616AB3-5E34-437D-B64A-7AFDB781DC7A}" type="presParOf" srcId="{0EEF4ADC-C37D-47F5-823B-A45198BD3D89}" destId="{A5AF49BB-7DDE-4A5D-BFA6-04BD6BC2A4F4}" srcOrd="0" destOrd="0" presId="urn:microsoft.com/office/officeart/2005/8/layout/orgChart1"/>
    <dgm:cxn modelId="{AB95212A-2BFB-4C6C-9CF3-D6E14ADC6DD6}" type="presParOf" srcId="{0EEF4ADC-C37D-47F5-823B-A45198BD3D89}" destId="{6C999F0D-09F7-40B8-8174-35D1EA15AD83}" srcOrd="1" destOrd="0" presId="urn:microsoft.com/office/officeart/2005/8/layout/orgChart1"/>
    <dgm:cxn modelId="{8586B956-FEBF-4AD0-92A4-2D6886BE12F0}" type="presParOf" srcId="{360A48BE-A43C-4958-866B-D141DD92FC84}" destId="{FFAA52F9-275B-4CE1-90C1-EEBD1116A726}" srcOrd="1" destOrd="0" presId="urn:microsoft.com/office/officeart/2005/8/layout/orgChart1"/>
    <dgm:cxn modelId="{1F9D4DA7-7E10-42E2-9259-D2552C1999E0}" type="presParOf" srcId="{360A48BE-A43C-4958-866B-D141DD92FC84}" destId="{05442D84-CD97-45E3-8D4F-D7E84F7ED12D}" srcOrd="2" destOrd="0" presId="urn:microsoft.com/office/officeart/2005/8/layout/orgChart1"/>
    <dgm:cxn modelId="{B5EF8983-C4FE-407F-B910-F7C1E41C5CAF}" type="presParOf" srcId="{98878F7C-1B18-4D7E-8670-6F765AC1CA84}" destId="{E8B6C38E-FF66-47B8-BC99-CDFB3BF9197F}" srcOrd="2" destOrd="0" presId="urn:microsoft.com/office/officeart/2005/8/layout/orgChart1"/>
    <dgm:cxn modelId="{311E02CE-2B26-4213-B057-B31CD75463CB}" type="presParOf" srcId="{34A976B6-58FB-455E-9A1A-F4866AE9132B}" destId="{A2F0B851-AB2A-4ADD-B536-7D660A439250}" srcOrd="2" destOrd="0" presId="urn:microsoft.com/office/officeart/2005/8/layout/orgChart1"/>
    <dgm:cxn modelId="{77E54049-7A76-4546-BCB1-91A14AC0CAB6}" type="presParOf" srcId="{34A976B6-58FB-455E-9A1A-F4866AE9132B}" destId="{164076FB-EF39-4CBD-9AD6-0AAE36323195}" srcOrd="3" destOrd="0" presId="urn:microsoft.com/office/officeart/2005/8/layout/orgChart1"/>
    <dgm:cxn modelId="{31B3EC22-5DD2-4140-8416-1D9E51A5616B}" type="presParOf" srcId="{164076FB-EF39-4CBD-9AD6-0AAE36323195}" destId="{2DC385C0-20B8-404B-900D-8F271BFD4C66}" srcOrd="0" destOrd="0" presId="urn:microsoft.com/office/officeart/2005/8/layout/orgChart1"/>
    <dgm:cxn modelId="{21FB4113-0A90-42C4-BB48-8D71AACEE5FC}" type="presParOf" srcId="{2DC385C0-20B8-404B-900D-8F271BFD4C66}" destId="{B43C7D71-FBF1-43F0-8A28-DD029165C21D}" srcOrd="0" destOrd="0" presId="urn:microsoft.com/office/officeart/2005/8/layout/orgChart1"/>
    <dgm:cxn modelId="{BDC663A0-D67E-4695-BBF0-4D1D7BD386EE}" type="presParOf" srcId="{2DC385C0-20B8-404B-900D-8F271BFD4C66}" destId="{0F81C6B8-E336-4214-B566-F6CB37F549E2}" srcOrd="1" destOrd="0" presId="urn:microsoft.com/office/officeart/2005/8/layout/orgChart1"/>
    <dgm:cxn modelId="{C3BAF4E9-AA7D-4F2E-879A-D884DBD26A6A}" type="presParOf" srcId="{164076FB-EF39-4CBD-9AD6-0AAE36323195}" destId="{E7E4FB96-5D72-48A3-A4F3-5CBBEB047B32}" srcOrd="1" destOrd="0" presId="urn:microsoft.com/office/officeart/2005/8/layout/orgChart1"/>
    <dgm:cxn modelId="{0E901504-147B-413D-B732-4A8D04DF7300}" type="presParOf" srcId="{E7E4FB96-5D72-48A3-A4F3-5CBBEB047B32}" destId="{A1402651-9A8C-4DB8-9D73-F92D897A60C2}" srcOrd="0" destOrd="0" presId="urn:microsoft.com/office/officeart/2005/8/layout/orgChart1"/>
    <dgm:cxn modelId="{45766533-99F5-4AC2-AEE9-6CFAC6747DA6}" type="presParOf" srcId="{E7E4FB96-5D72-48A3-A4F3-5CBBEB047B32}" destId="{88CF724A-D763-4F48-B824-CCBBB104976F}" srcOrd="1" destOrd="0" presId="urn:microsoft.com/office/officeart/2005/8/layout/orgChart1"/>
    <dgm:cxn modelId="{33674CE9-FE99-4FD9-BF6B-9389CACEE3CE}" type="presParOf" srcId="{88CF724A-D763-4F48-B824-CCBBB104976F}" destId="{9B471849-C4B1-48E1-91C4-5D8847D7A0F8}" srcOrd="0" destOrd="0" presId="urn:microsoft.com/office/officeart/2005/8/layout/orgChart1"/>
    <dgm:cxn modelId="{ED507F81-CD23-4974-A9CF-69833E51B739}" type="presParOf" srcId="{9B471849-C4B1-48E1-91C4-5D8847D7A0F8}" destId="{DF91D6CF-01F9-497C-A7A7-E0117DB3E803}" srcOrd="0" destOrd="0" presId="urn:microsoft.com/office/officeart/2005/8/layout/orgChart1"/>
    <dgm:cxn modelId="{00F17F82-667E-4085-9B6F-2136807C24D7}" type="presParOf" srcId="{9B471849-C4B1-48E1-91C4-5D8847D7A0F8}" destId="{E3D6C8ED-5EFB-49AB-8B29-AF2826184FE0}" srcOrd="1" destOrd="0" presId="urn:microsoft.com/office/officeart/2005/8/layout/orgChart1"/>
    <dgm:cxn modelId="{9DC9DFE3-9286-4747-BAF3-28D5ABFEB4A7}" type="presParOf" srcId="{88CF724A-D763-4F48-B824-CCBBB104976F}" destId="{7373639B-45D6-4FDF-BBAA-7F2F61D14F31}" srcOrd="1" destOrd="0" presId="urn:microsoft.com/office/officeart/2005/8/layout/orgChart1"/>
    <dgm:cxn modelId="{80383BA2-27AF-4547-BAD5-FB0B3A4BDE78}" type="presParOf" srcId="{7373639B-45D6-4FDF-BBAA-7F2F61D14F31}" destId="{CE499A02-4573-4ABD-A7C8-B9D9787FD533}" srcOrd="0" destOrd="0" presId="urn:microsoft.com/office/officeart/2005/8/layout/orgChart1"/>
    <dgm:cxn modelId="{1EEFCFBF-D4D4-466E-9EE2-AD716F582C3F}" type="presParOf" srcId="{7373639B-45D6-4FDF-BBAA-7F2F61D14F31}" destId="{F56FF388-0284-4A3C-98E7-EA50CB517850}" srcOrd="1" destOrd="0" presId="urn:microsoft.com/office/officeart/2005/8/layout/orgChart1"/>
    <dgm:cxn modelId="{9160F475-7988-400D-86C2-AED18D75CE6D}" type="presParOf" srcId="{F56FF388-0284-4A3C-98E7-EA50CB517850}" destId="{CD9C1AC1-7FBD-46B0-9A19-9860E3677BA1}" srcOrd="0" destOrd="0" presId="urn:microsoft.com/office/officeart/2005/8/layout/orgChart1"/>
    <dgm:cxn modelId="{B469ED98-50AF-43D4-B2AB-814ADDBFF463}" type="presParOf" srcId="{CD9C1AC1-7FBD-46B0-9A19-9860E3677BA1}" destId="{83C6671C-CF5C-4F83-8C62-5608FBA4CF36}" srcOrd="0" destOrd="0" presId="urn:microsoft.com/office/officeart/2005/8/layout/orgChart1"/>
    <dgm:cxn modelId="{2574B35A-91AD-4EFB-B297-E3F7426AD59B}" type="presParOf" srcId="{CD9C1AC1-7FBD-46B0-9A19-9860E3677BA1}" destId="{2A0151B8-0BBC-4C6F-9E04-01DFF9365813}" srcOrd="1" destOrd="0" presId="urn:microsoft.com/office/officeart/2005/8/layout/orgChart1"/>
    <dgm:cxn modelId="{2F27DC94-E7E1-474A-BF4F-F5D0D2AB9C37}" type="presParOf" srcId="{F56FF388-0284-4A3C-98E7-EA50CB517850}" destId="{0CE8BEFF-C455-408B-A14E-2E2FA39ED72B}" srcOrd="1" destOrd="0" presId="urn:microsoft.com/office/officeart/2005/8/layout/orgChart1"/>
    <dgm:cxn modelId="{06CEE2B0-5062-4C10-88E2-B448E1F7019C}" type="presParOf" srcId="{F56FF388-0284-4A3C-98E7-EA50CB517850}" destId="{6C8B2884-7D62-40CE-8D47-997101230597}" srcOrd="2" destOrd="0" presId="urn:microsoft.com/office/officeart/2005/8/layout/orgChart1"/>
    <dgm:cxn modelId="{47D63E9D-C4DB-410D-A416-50F3036BE768}" type="presParOf" srcId="{88CF724A-D763-4F48-B824-CCBBB104976F}" destId="{4B6D0BF5-7E96-4AA5-882B-F9ECFF525375}" srcOrd="2" destOrd="0" presId="urn:microsoft.com/office/officeart/2005/8/layout/orgChart1"/>
    <dgm:cxn modelId="{60EC4064-FAC1-4C37-B2CF-509468734E4E}" type="presParOf" srcId="{164076FB-EF39-4CBD-9AD6-0AAE36323195}" destId="{A1B115D4-F163-4AA6-901C-0FF4B9EA2DA2}" srcOrd="2" destOrd="0" presId="urn:microsoft.com/office/officeart/2005/8/layout/orgChart1"/>
    <dgm:cxn modelId="{93DEB87F-CA18-4070-B33A-EAFAF59A5494}" type="presParOf" srcId="{840BF1AB-B7FF-4707-82C9-2D45D400AC20}" destId="{1052C2F7-092F-454C-806E-4663FE2EF6B5}" srcOrd="2" destOrd="0" presId="urn:microsoft.com/office/officeart/2005/8/layout/orgChart1"/>
    <dgm:cxn modelId="{C4266CF5-9494-498F-A51A-7CCC812A0AB2}" type="presParOf" srcId="{DA07F077-9CA4-4921-BA76-6939DADEC95E}" destId="{BBE109FF-854A-4CE6-B812-9CC281CCA504}" srcOrd="2" destOrd="0" presId="urn:microsoft.com/office/officeart/2005/8/layout/orgChart1"/>
    <dgm:cxn modelId="{56CAC7D6-CAD4-47F7-960E-8655FF24DB7A}" type="presParOf" srcId="{0651DDC2-F54A-4756-8A65-61A9B9D6C2AF}" destId="{B5E2B2CA-F0F3-478B-85D8-52628F1B116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499A02-4573-4ABD-A7C8-B9D9787FD533}">
      <dsp:nvSpPr>
        <dsp:cNvPr id="0" name=""/>
        <dsp:cNvSpPr/>
      </dsp:nvSpPr>
      <dsp:spPr>
        <a:xfrm>
          <a:off x="7765186" y="3688662"/>
          <a:ext cx="91440" cy="772478"/>
        </a:xfrm>
        <a:custGeom>
          <a:avLst/>
          <a:gdLst/>
          <a:ahLst/>
          <a:cxnLst/>
          <a:rect l="0" t="0" r="0" b="0"/>
          <a:pathLst>
            <a:path>
              <a:moveTo>
                <a:pt x="45720" y="0"/>
              </a:moveTo>
              <a:lnTo>
                <a:pt x="45720" y="772478"/>
              </a:lnTo>
              <a:lnTo>
                <a:pt x="79865" y="772478"/>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402651-9A8C-4DB8-9D73-F92D897A60C2}">
      <dsp:nvSpPr>
        <dsp:cNvPr id="0" name=""/>
        <dsp:cNvSpPr/>
      </dsp:nvSpPr>
      <dsp:spPr>
        <a:xfrm>
          <a:off x="8623326" y="2969354"/>
          <a:ext cx="91440" cy="145921"/>
        </a:xfrm>
        <a:custGeom>
          <a:avLst/>
          <a:gdLst/>
          <a:ahLst/>
          <a:cxnLst/>
          <a:rect l="0" t="0" r="0" b="0"/>
          <a:pathLst>
            <a:path>
              <a:moveTo>
                <a:pt x="45720" y="0"/>
              </a:moveTo>
              <a:lnTo>
                <a:pt x="45720" y="25509"/>
              </a:lnTo>
              <a:lnTo>
                <a:pt x="61316" y="25509"/>
              </a:lnTo>
              <a:lnTo>
                <a:pt x="61316" y="145921"/>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F0B851-AB2A-4ADD-B536-7D660A439250}">
      <dsp:nvSpPr>
        <dsp:cNvPr id="0" name=""/>
        <dsp:cNvSpPr/>
      </dsp:nvSpPr>
      <dsp:spPr>
        <a:xfrm>
          <a:off x="5642263" y="2204107"/>
          <a:ext cx="3026782" cy="191860"/>
        </a:xfrm>
        <a:custGeom>
          <a:avLst/>
          <a:gdLst/>
          <a:ahLst/>
          <a:cxnLst/>
          <a:rect l="0" t="0" r="0" b="0"/>
          <a:pathLst>
            <a:path>
              <a:moveTo>
                <a:pt x="0" y="0"/>
              </a:moveTo>
              <a:lnTo>
                <a:pt x="0" y="71449"/>
              </a:lnTo>
              <a:lnTo>
                <a:pt x="3026782" y="71449"/>
              </a:lnTo>
              <a:lnTo>
                <a:pt x="3026782" y="19186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4224E3-2C75-403B-B6B1-E8C7D87286F8}">
      <dsp:nvSpPr>
        <dsp:cNvPr id="0" name=""/>
        <dsp:cNvSpPr/>
      </dsp:nvSpPr>
      <dsp:spPr>
        <a:xfrm>
          <a:off x="423349" y="2969354"/>
          <a:ext cx="91440" cy="900756"/>
        </a:xfrm>
        <a:custGeom>
          <a:avLst/>
          <a:gdLst/>
          <a:ahLst/>
          <a:cxnLst/>
          <a:rect l="0" t="0" r="0" b="0"/>
          <a:pathLst>
            <a:path>
              <a:moveTo>
                <a:pt x="45720" y="0"/>
              </a:moveTo>
              <a:lnTo>
                <a:pt x="45720" y="900756"/>
              </a:lnTo>
              <a:lnTo>
                <a:pt x="60990" y="900756"/>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A756CE-3DD7-4482-BE8F-19D1DB7EA4BE}">
      <dsp:nvSpPr>
        <dsp:cNvPr id="0" name=""/>
        <dsp:cNvSpPr/>
      </dsp:nvSpPr>
      <dsp:spPr>
        <a:xfrm>
          <a:off x="2345346" y="2204107"/>
          <a:ext cx="3296916" cy="191860"/>
        </a:xfrm>
        <a:custGeom>
          <a:avLst/>
          <a:gdLst/>
          <a:ahLst/>
          <a:cxnLst/>
          <a:rect l="0" t="0" r="0" b="0"/>
          <a:pathLst>
            <a:path>
              <a:moveTo>
                <a:pt x="3296916" y="0"/>
              </a:moveTo>
              <a:lnTo>
                <a:pt x="3296916" y="71449"/>
              </a:lnTo>
              <a:lnTo>
                <a:pt x="0" y="71449"/>
              </a:lnTo>
              <a:lnTo>
                <a:pt x="0" y="19186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9BC97-7243-4431-AB0E-90A284AEAA2A}">
      <dsp:nvSpPr>
        <dsp:cNvPr id="0" name=""/>
        <dsp:cNvSpPr/>
      </dsp:nvSpPr>
      <dsp:spPr>
        <a:xfrm>
          <a:off x="5596543" y="1389897"/>
          <a:ext cx="91440" cy="240822"/>
        </a:xfrm>
        <a:custGeom>
          <a:avLst/>
          <a:gdLst/>
          <a:ahLst/>
          <a:cxnLst/>
          <a:rect l="0" t="0" r="0" b="0"/>
          <a:pathLst>
            <a:path>
              <a:moveTo>
                <a:pt x="45720" y="0"/>
              </a:moveTo>
              <a:lnTo>
                <a:pt x="45720" y="240822"/>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CE46D3-2A40-4DE3-9917-D353FED6C776}">
      <dsp:nvSpPr>
        <dsp:cNvPr id="0" name=""/>
        <dsp:cNvSpPr/>
      </dsp:nvSpPr>
      <dsp:spPr>
        <a:xfrm>
          <a:off x="5596543" y="575688"/>
          <a:ext cx="91440" cy="240822"/>
        </a:xfrm>
        <a:custGeom>
          <a:avLst/>
          <a:gdLst/>
          <a:ahLst/>
          <a:cxnLst/>
          <a:rect l="0" t="0" r="0" b="0"/>
          <a:pathLst>
            <a:path>
              <a:moveTo>
                <a:pt x="45720" y="0"/>
              </a:moveTo>
              <a:lnTo>
                <a:pt x="45720" y="24082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BCF86-7F3E-4E4F-9F4C-88D2547897E4}">
      <dsp:nvSpPr>
        <dsp:cNvPr id="0" name=""/>
        <dsp:cNvSpPr/>
      </dsp:nvSpPr>
      <dsp:spPr>
        <a:xfrm>
          <a:off x="2913733" y="2301"/>
          <a:ext cx="5457059"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School-based teams – Problem Solve</a:t>
          </a:r>
        </a:p>
      </dsp:txBody>
      <dsp:txXfrm>
        <a:off x="2913733" y="2301"/>
        <a:ext cx="5457059" cy="573386"/>
      </dsp:txXfrm>
    </dsp:sp>
    <dsp:sp modelId="{98F4C0B3-2574-4E74-9602-B2FB77D69FDD}">
      <dsp:nvSpPr>
        <dsp:cNvPr id="0" name=""/>
        <dsp:cNvSpPr/>
      </dsp:nvSpPr>
      <dsp:spPr>
        <a:xfrm>
          <a:off x="2928165" y="816511"/>
          <a:ext cx="5428195"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School Psychologist reaches out to DSE Resource Teacher</a:t>
          </a:r>
        </a:p>
      </dsp:txBody>
      <dsp:txXfrm>
        <a:off x="2928165" y="816511"/>
        <a:ext cx="5428195" cy="573386"/>
      </dsp:txXfrm>
    </dsp:sp>
    <dsp:sp modelId="{C0E5C3B5-5E3D-4B89-B9F6-469F5F069E4F}">
      <dsp:nvSpPr>
        <dsp:cNvPr id="0" name=""/>
        <dsp:cNvSpPr/>
      </dsp:nvSpPr>
      <dsp:spPr>
        <a:xfrm>
          <a:off x="2928165" y="1630720"/>
          <a:ext cx="5428195"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DSE Resource Teacher determines if there is an academic or behavioral need.</a:t>
          </a:r>
        </a:p>
      </dsp:txBody>
      <dsp:txXfrm>
        <a:off x="2928165" y="1630720"/>
        <a:ext cx="5428195" cy="573386"/>
      </dsp:txXfrm>
    </dsp:sp>
    <dsp:sp modelId="{F86BD0CF-ECCC-4208-B07B-53CD1682046A}">
      <dsp:nvSpPr>
        <dsp:cNvPr id="0" name=""/>
        <dsp:cNvSpPr/>
      </dsp:nvSpPr>
      <dsp:spPr>
        <a:xfrm>
          <a:off x="0" y="2395967"/>
          <a:ext cx="4690693"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If academic need, Resource Teacher provides support</a:t>
          </a:r>
        </a:p>
      </dsp:txBody>
      <dsp:txXfrm>
        <a:off x="0" y="2395967"/>
        <a:ext cx="4690693" cy="573386"/>
      </dsp:txXfrm>
    </dsp:sp>
    <dsp:sp modelId="{A5AF49BB-7DDE-4A5D-BFA6-04BD6BC2A4F4}">
      <dsp:nvSpPr>
        <dsp:cNvPr id="0" name=""/>
        <dsp:cNvSpPr/>
      </dsp:nvSpPr>
      <dsp:spPr>
        <a:xfrm>
          <a:off x="484339" y="3322979"/>
          <a:ext cx="2702440" cy="10942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If additional academic supports are needed, fills out referral to BCBA</a:t>
          </a:r>
        </a:p>
      </dsp:txBody>
      <dsp:txXfrm>
        <a:off x="484339" y="3322979"/>
        <a:ext cx="2702440" cy="1094262"/>
      </dsp:txXfrm>
    </dsp:sp>
    <dsp:sp modelId="{B43C7D71-FBF1-43F0-8A28-DD029165C21D}">
      <dsp:nvSpPr>
        <dsp:cNvPr id="0" name=""/>
        <dsp:cNvSpPr/>
      </dsp:nvSpPr>
      <dsp:spPr>
        <a:xfrm>
          <a:off x="6265575" y="2395967"/>
          <a:ext cx="4806942"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If behavioral need, fills out referral to Behavior Specialist</a:t>
          </a:r>
        </a:p>
      </dsp:txBody>
      <dsp:txXfrm>
        <a:off x="6265575" y="2395967"/>
        <a:ext cx="4806942" cy="573386"/>
      </dsp:txXfrm>
    </dsp:sp>
    <dsp:sp modelId="{DF91D6CF-01F9-497C-A7A7-E0117DB3E803}">
      <dsp:nvSpPr>
        <dsp:cNvPr id="0" name=""/>
        <dsp:cNvSpPr/>
      </dsp:nvSpPr>
      <dsp:spPr>
        <a:xfrm>
          <a:off x="7592472" y="3115275"/>
          <a:ext cx="2184339" cy="5733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Behavior Specialist involved</a:t>
          </a:r>
        </a:p>
      </dsp:txBody>
      <dsp:txXfrm>
        <a:off x="7592472" y="3115275"/>
        <a:ext cx="2184339" cy="573386"/>
      </dsp:txXfrm>
    </dsp:sp>
    <dsp:sp modelId="{83C6671C-CF5C-4F83-8C62-5608FBA4CF36}">
      <dsp:nvSpPr>
        <dsp:cNvPr id="0" name=""/>
        <dsp:cNvSpPr/>
      </dsp:nvSpPr>
      <dsp:spPr>
        <a:xfrm>
          <a:off x="7845052" y="4075647"/>
          <a:ext cx="2531124" cy="77098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If additional supports are needed, Behavior Specialist fills out referral to BCBA</a:t>
          </a:r>
        </a:p>
      </dsp:txBody>
      <dsp:txXfrm>
        <a:off x="7845052" y="4075647"/>
        <a:ext cx="2531124" cy="77098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8102" y="0"/>
            <a:ext cx="2982119" cy="466435"/>
          </a:xfrm>
          <a:prstGeom prst="rect">
            <a:avLst/>
          </a:prstGeom>
        </p:spPr>
        <p:txBody>
          <a:bodyPr vert="horz" lIns="91440" tIns="45720" rIns="91440" bIns="45720" rtlCol="0"/>
          <a:lstStyle>
            <a:lvl1pPr algn="r">
              <a:defRPr sz="1200"/>
            </a:lvl1pPr>
          </a:lstStyle>
          <a:p>
            <a:fld id="{AB01FEAA-55C0-4BB3-9775-7CB63ADB3E54}" type="datetimeFigureOut">
              <a:rPr lang="en-US" smtClean="0"/>
              <a:t>10/26/18</a:t>
            </a:fld>
            <a:endParaRPr lang="en-US"/>
          </a:p>
        </p:txBody>
      </p:sp>
      <p:sp>
        <p:nvSpPr>
          <p:cNvPr id="4" name="Slide Image Placeholder 3"/>
          <p:cNvSpPr>
            <a:spLocks noGrp="1" noRot="1" noChangeAspect="1"/>
          </p:cNvSpPr>
          <p:nvPr>
            <p:ph type="sldImg" idx="2"/>
          </p:nvPr>
        </p:nvSpPr>
        <p:spPr>
          <a:xfrm>
            <a:off x="652463" y="1162050"/>
            <a:ext cx="5576887"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4"/>
          </a:xfrm>
          <a:prstGeom prst="rect">
            <a:avLst/>
          </a:prstGeom>
        </p:spPr>
        <p:txBody>
          <a:bodyPr vert="horz" lIns="91440" tIns="45720" rIns="91440" bIns="45720" rtlCol="0" anchor="b"/>
          <a:lstStyle>
            <a:lvl1pPr algn="r">
              <a:defRPr sz="1200"/>
            </a:lvl1pPr>
          </a:lstStyle>
          <a:p>
            <a:fld id="{7D6DC928-62C4-4DFD-8FB9-F01B2483C04C}" type="slidenum">
              <a:rPr lang="en-US" smtClean="0"/>
              <a:t>‹#›</a:t>
            </a:fld>
            <a:endParaRPr lang="en-US"/>
          </a:p>
        </p:txBody>
      </p:sp>
    </p:spTree>
    <p:extLst>
      <p:ext uri="{BB962C8B-B14F-4D97-AF65-F5344CB8AC3E}">
        <p14:creationId xmlns:p14="http://schemas.microsoft.com/office/powerpoint/2010/main" val="327706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Kimberly Lund, M.S., BCBA, LBA, has spent the majority of career in nonpublic special education focused on preventing and managing challenging behaviors.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 have worked in the areas of behavior management programming within the school, home and community settings.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 currently serve individuals from 3- 85 years of age, with a variety of diagnoses and need.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 conducts Functional Behavior Assessments (FBAs), creates, implements and oversees Behavior Intervention Plans (BIPs) as well as create and oversee ABA programs in family homes.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DDA</a:t>
            </a: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a:t>
            </a:fld>
            <a:endParaRPr lang="en-US"/>
          </a:p>
        </p:txBody>
      </p:sp>
    </p:spTree>
    <p:extLst>
      <p:ext uri="{BB962C8B-B14F-4D97-AF65-F5344CB8AC3E}">
        <p14:creationId xmlns:p14="http://schemas.microsoft.com/office/powerpoint/2010/main" val="4028865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 student with a disability may </a:t>
            </a:r>
            <a:r>
              <a:rPr lang="en-US" sz="1200" b="1" dirty="0"/>
              <a:t>be removed for more than 10 consecutive school days for a violation of school rules </a:t>
            </a:r>
            <a:r>
              <a:rPr lang="en-US" sz="1200" dirty="0"/>
              <a:t>to the same extent removal is applied to students without disabilities if the student's IEP teams determines that the behavior subject to the removal is not a manifestation of the student's disability, in accordance with Regulation .08 of this chapter.</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On the date a student with a disability is removed from the student's current placement for a violation of a code of student conduct in accordance with Regulation .03B or .05 of this chapter, school personnel shall:</a:t>
            </a:r>
          </a:p>
          <a:p>
            <a:r>
              <a:rPr lang="en-US" sz="1200" b="0" i="0" kern="1200" dirty="0">
                <a:solidFill>
                  <a:schemeClr val="tx1"/>
                </a:solidFill>
                <a:effectLst/>
                <a:latin typeface="+mn-lt"/>
                <a:ea typeface="+mn-ea"/>
                <a:cs typeface="+mn-cs"/>
              </a:rPr>
              <a:t>A. Notify the parents of the decision; and</a:t>
            </a:r>
          </a:p>
          <a:p>
            <a:r>
              <a:rPr lang="en-US" sz="1200" b="0" i="0" kern="1200" dirty="0">
                <a:solidFill>
                  <a:schemeClr val="tx1"/>
                </a:solidFill>
                <a:effectLst/>
                <a:latin typeface="+mn-lt"/>
                <a:ea typeface="+mn-ea"/>
                <a:cs typeface="+mn-cs"/>
              </a:rPr>
              <a:t>B. Provide the parents with the procedural safeguards notice in accordance with COMAR 13A.05.01.11A.</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10</a:t>
            </a:fld>
            <a:endParaRPr lang="en-US"/>
          </a:p>
        </p:txBody>
      </p:sp>
    </p:spTree>
    <p:extLst>
      <p:ext uri="{BB962C8B-B14F-4D97-AF65-F5344CB8AC3E}">
        <p14:creationId xmlns:p14="http://schemas.microsoft.com/office/powerpoint/2010/main" val="2562845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kern="1200" dirty="0">
                <a:solidFill>
                  <a:schemeClr val="tx1"/>
                </a:solidFill>
                <a:effectLst/>
                <a:latin typeface="+mn-lt"/>
                <a:ea typeface="+mn-ea"/>
                <a:cs typeface="+mn-cs"/>
              </a:rPr>
              <a:t>On the date a student with a disability is removed from the student's current placement for a violation of a code of student conduct in accordance with Regulation .03B or .05 of this chapter, school personnel shall:</a:t>
            </a:r>
          </a:p>
          <a:p>
            <a:r>
              <a:rPr lang="en-US" sz="1000" b="0" i="0" kern="1200" dirty="0">
                <a:solidFill>
                  <a:schemeClr val="tx1"/>
                </a:solidFill>
                <a:effectLst/>
                <a:latin typeface="+mn-lt"/>
                <a:ea typeface="+mn-ea"/>
                <a:cs typeface="+mn-cs"/>
              </a:rPr>
              <a:t>A. Notify the parents of the decision; and</a:t>
            </a:r>
          </a:p>
          <a:p>
            <a:r>
              <a:rPr lang="en-US" sz="1000" b="0" i="0" kern="1200" dirty="0">
                <a:solidFill>
                  <a:schemeClr val="tx1"/>
                </a:solidFill>
                <a:effectLst/>
                <a:latin typeface="+mn-lt"/>
                <a:ea typeface="+mn-ea"/>
                <a:cs typeface="+mn-cs"/>
              </a:rPr>
              <a:t>B. Provide the parents with the procedural safeguards notice in accordance with COMAR 13A.05.01.11A.</a:t>
            </a:r>
          </a:p>
          <a:p>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C. If the student with a disability has a behavioral intervention plan, the IEP team shall meet within 10 business days of the removal to review the plan to address the behavior that resulted in the removal, and determine if:</a:t>
            </a:r>
          </a:p>
          <a:p>
            <a:r>
              <a:rPr lang="en-US" sz="1000" b="0" i="0" kern="1200" dirty="0">
                <a:solidFill>
                  <a:schemeClr val="tx1"/>
                </a:solidFill>
                <a:effectLst/>
                <a:latin typeface="+mn-lt"/>
                <a:ea typeface="+mn-ea"/>
                <a:cs typeface="+mn-cs"/>
              </a:rPr>
              <a:t>(1) The behavioral intervention plan needs to be modified; or</a:t>
            </a:r>
          </a:p>
          <a:p>
            <a:r>
              <a:rPr lang="en-US" sz="1000" b="0" i="0" kern="1200" dirty="0">
                <a:solidFill>
                  <a:schemeClr val="tx1"/>
                </a:solidFill>
                <a:effectLst/>
                <a:latin typeface="+mn-lt"/>
                <a:ea typeface="+mn-ea"/>
                <a:cs typeface="+mn-cs"/>
              </a:rPr>
              <a:t>(2) The implementation of the behavioral intervention plan needs to be modified to address the behavior.</a:t>
            </a:r>
          </a:p>
          <a:p>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D. For subsequent disciplinary removals of the student beyond the first 10 school days the student is removed during the school year, the IEP team shall meet to review the student's behavioral intervention plan as set forth in §C of this regulation.</a:t>
            </a:r>
          </a:p>
          <a:p>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E. The IEP team shall modify the behavioral implementation plan and its implementation to the extent the IEP team determines necessary.</a:t>
            </a:r>
          </a:p>
          <a:p>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F. Meetings of the IEP team as set forth in §A of this regulation and in Regulation .08B of this chapter may be conducted at the same IEP team meeting.</a:t>
            </a:r>
          </a:p>
        </p:txBody>
      </p:sp>
      <p:sp>
        <p:nvSpPr>
          <p:cNvPr id="4" name="Slide Number Placeholder 3"/>
          <p:cNvSpPr>
            <a:spLocks noGrp="1"/>
          </p:cNvSpPr>
          <p:nvPr>
            <p:ph type="sldNum" sz="quarter" idx="10"/>
          </p:nvPr>
        </p:nvSpPr>
        <p:spPr/>
        <p:txBody>
          <a:bodyPr/>
          <a:lstStyle/>
          <a:p>
            <a:fld id="{7D6DC928-62C4-4DFD-8FB9-F01B2483C04C}" type="slidenum">
              <a:rPr lang="en-US" smtClean="0"/>
              <a:t>11</a:t>
            </a:fld>
            <a:endParaRPr lang="en-US"/>
          </a:p>
        </p:txBody>
      </p:sp>
    </p:spTree>
    <p:extLst>
      <p:ext uri="{BB962C8B-B14F-4D97-AF65-F5344CB8AC3E}">
        <p14:creationId xmlns:p14="http://schemas.microsoft.com/office/powerpoint/2010/main" val="141427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050" b="0" i="0" kern="1200" dirty="0">
                <a:solidFill>
                  <a:schemeClr val="tx1"/>
                </a:solidFill>
                <a:effectLst/>
                <a:latin typeface="+mn-lt"/>
                <a:ea typeface="+mn-ea"/>
                <a:cs typeface="+mn-cs"/>
              </a:rPr>
              <a:t>Back to the point of: is the behavior a manifestation of the student’s disability?</a:t>
            </a:r>
          </a:p>
          <a:p>
            <a:pPr marL="228600" indent="-228600">
              <a:buAutoNum type="alphaUcPeriod"/>
            </a:pPr>
            <a:endParaRPr lang="en-US" sz="1050" b="0" i="0" kern="1200" dirty="0">
              <a:solidFill>
                <a:schemeClr val="tx1"/>
              </a:solidFill>
              <a:effectLst/>
              <a:latin typeface="+mn-lt"/>
              <a:ea typeface="+mn-ea"/>
              <a:cs typeface="+mn-cs"/>
            </a:endParaRPr>
          </a:p>
          <a:p>
            <a:pPr marL="228600" indent="-228600">
              <a:buAutoNum type="alphaUcPeriod"/>
            </a:pPr>
            <a:r>
              <a:rPr lang="en-US" sz="1050" b="0" i="0" kern="1200" dirty="0">
                <a:solidFill>
                  <a:schemeClr val="tx1"/>
                </a:solidFill>
                <a:effectLst/>
                <a:latin typeface="+mn-lt"/>
                <a:ea typeface="+mn-ea"/>
                <a:cs typeface="+mn-cs"/>
              </a:rPr>
              <a:t>The IEP team shall meet to determine whether a student's behavior that resulted in a disciplinary removal is a manifestation of the student's disability each time the student is subject to a removal:</a:t>
            </a:r>
          </a:p>
          <a:p>
            <a:pPr marL="228600" indent="-228600">
              <a:buAutoNum type="alphaUcPeriod"/>
            </a:pPr>
            <a:endParaRPr lang="en-US" sz="1050" b="0" i="0" kern="1200" dirty="0">
              <a:solidFill>
                <a:schemeClr val="tx1"/>
              </a:solidFill>
              <a:effectLst/>
              <a:latin typeface="+mn-lt"/>
              <a:ea typeface="+mn-ea"/>
              <a:cs typeface="+mn-cs"/>
            </a:endParaRPr>
          </a:p>
          <a:p>
            <a:r>
              <a:rPr lang="en-US" sz="1050" b="0" i="0" kern="1200" dirty="0">
                <a:solidFill>
                  <a:schemeClr val="tx1"/>
                </a:solidFill>
                <a:effectLst/>
                <a:latin typeface="+mn-lt"/>
                <a:ea typeface="+mn-ea"/>
                <a:cs typeface="+mn-cs"/>
              </a:rPr>
              <a:t>B. The IEP team shall meet within 10 school days of the date when school personnel take disciplinary action for the removal of a student with a disability as set forth in §A of this regulation to determine:</a:t>
            </a:r>
          </a:p>
          <a:p>
            <a:r>
              <a:rPr lang="en-US" sz="1050" b="0" i="0" kern="1200" dirty="0">
                <a:solidFill>
                  <a:schemeClr val="tx1"/>
                </a:solidFill>
                <a:effectLst/>
                <a:latin typeface="+mn-lt"/>
                <a:ea typeface="+mn-ea"/>
                <a:cs typeface="+mn-cs"/>
              </a:rPr>
              <a:t>(1) Whether the student's behavior that resulted in disciplinary removal is a manifestation of the student's disability; and</a:t>
            </a:r>
          </a:p>
          <a:p>
            <a:r>
              <a:rPr lang="en-US" sz="1050" b="0" i="0" kern="1200" dirty="0">
                <a:solidFill>
                  <a:schemeClr val="tx1"/>
                </a:solidFill>
                <a:effectLst/>
                <a:latin typeface="+mn-lt"/>
                <a:ea typeface="+mn-ea"/>
                <a:cs typeface="+mn-cs"/>
              </a:rPr>
              <a:t>(2) The services to be provided during the removal in accordance with Regulation .06C of this chapter to ensure the provision of FAPE.</a:t>
            </a:r>
          </a:p>
          <a:p>
            <a:endParaRPr lang="en-US" sz="1050" b="0" i="0" kern="1200" dirty="0">
              <a:solidFill>
                <a:schemeClr val="tx1"/>
              </a:solidFill>
              <a:effectLst/>
              <a:latin typeface="+mn-lt"/>
              <a:ea typeface="+mn-ea"/>
              <a:cs typeface="+mn-cs"/>
            </a:endParaRPr>
          </a:p>
          <a:p>
            <a:r>
              <a:rPr lang="en-US" sz="1050" b="0" i="0" kern="1200" dirty="0">
                <a:solidFill>
                  <a:schemeClr val="tx1"/>
                </a:solidFill>
                <a:effectLst/>
                <a:latin typeface="+mn-lt"/>
                <a:ea typeface="+mn-ea"/>
                <a:cs typeface="+mn-cs"/>
              </a:rPr>
              <a:t>C. In determining whether the student's behavior was a manifestation of the student's disability, the IEP team shall review:</a:t>
            </a:r>
          </a:p>
          <a:p>
            <a:r>
              <a:rPr lang="en-US" sz="1050" b="0" i="0" kern="1200" dirty="0">
                <a:solidFill>
                  <a:schemeClr val="tx1"/>
                </a:solidFill>
                <a:effectLst/>
                <a:latin typeface="+mn-lt"/>
                <a:ea typeface="+mn-ea"/>
                <a:cs typeface="+mn-cs"/>
              </a:rPr>
              <a:t>(1) All relevant information in the student's file;</a:t>
            </a:r>
          </a:p>
          <a:p>
            <a:r>
              <a:rPr lang="en-US" sz="1050" b="0" i="0" kern="1200" dirty="0">
                <a:solidFill>
                  <a:schemeClr val="tx1"/>
                </a:solidFill>
                <a:effectLst/>
                <a:latin typeface="+mn-lt"/>
                <a:ea typeface="+mn-ea"/>
                <a:cs typeface="+mn-cs"/>
              </a:rPr>
              <a:t>(2) Any teacher observations;</a:t>
            </a:r>
          </a:p>
          <a:p>
            <a:r>
              <a:rPr lang="en-US" sz="1050" b="0" i="0" kern="1200" dirty="0">
                <a:solidFill>
                  <a:schemeClr val="tx1"/>
                </a:solidFill>
                <a:effectLst/>
                <a:latin typeface="+mn-lt"/>
                <a:ea typeface="+mn-ea"/>
                <a:cs typeface="+mn-cs"/>
              </a:rPr>
              <a:t>(3) Any relevant information supplied by the parents; and</a:t>
            </a:r>
          </a:p>
          <a:p>
            <a:r>
              <a:rPr lang="en-US" sz="1050" b="0" i="0" kern="1200" dirty="0">
                <a:solidFill>
                  <a:schemeClr val="tx1"/>
                </a:solidFill>
                <a:effectLst/>
                <a:latin typeface="+mn-lt"/>
                <a:ea typeface="+mn-ea"/>
                <a:cs typeface="+mn-cs"/>
              </a:rPr>
              <a:t>(4) The student's IEP.</a:t>
            </a:r>
          </a:p>
        </p:txBody>
      </p:sp>
      <p:sp>
        <p:nvSpPr>
          <p:cNvPr id="4" name="Slide Number Placeholder 3"/>
          <p:cNvSpPr>
            <a:spLocks noGrp="1"/>
          </p:cNvSpPr>
          <p:nvPr>
            <p:ph type="sldNum" sz="quarter" idx="10"/>
          </p:nvPr>
        </p:nvSpPr>
        <p:spPr/>
        <p:txBody>
          <a:bodyPr/>
          <a:lstStyle/>
          <a:p>
            <a:fld id="{7D6DC928-62C4-4DFD-8FB9-F01B2483C04C}" type="slidenum">
              <a:rPr lang="en-US" smtClean="0"/>
              <a:t>12</a:t>
            </a:fld>
            <a:endParaRPr lang="en-US"/>
          </a:p>
        </p:txBody>
      </p:sp>
    </p:spTree>
    <p:extLst>
      <p:ext uri="{BB962C8B-B14F-4D97-AF65-F5344CB8AC3E}">
        <p14:creationId xmlns:p14="http://schemas.microsoft.com/office/powerpoint/2010/main" val="135873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 To determine that the behavior subject to the disciplinary action is a manifestation of the student's disability, the IEP team and other qualified personnel must make the determination that the student's behavior was:</a:t>
            </a:r>
          </a:p>
          <a:p>
            <a:r>
              <a:rPr lang="en-US" sz="1200" b="0" i="0" kern="1200" dirty="0">
                <a:solidFill>
                  <a:schemeClr val="tx1"/>
                </a:solidFill>
                <a:effectLst/>
                <a:latin typeface="+mn-lt"/>
                <a:ea typeface="+mn-ea"/>
                <a:cs typeface="+mn-cs"/>
              </a:rPr>
              <a:t>(1) Caused by or had a direct and substantial relationship to the student's disability; or</a:t>
            </a:r>
          </a:p>
          <a:p>
            <a:r>
              <a:rPr lang="en-US" sz="1200" b="0" i="0" kern="1200" dirty="0">
                <a:solidFill>
                  <a:schemeClr val="tx1"/>
                </a:solidFill>
                <a:effectLst/>
                <a:latin typeface="+mn-lt"/>
                <a:ea typeface="+mn-ea"/>
                <a:cs typeface="+mn-cs"/>
              </a:rPr>
              <a:t>(2) The direct result of the public agency's failure to implement the student's IEP.</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 If the IEP team determines the student's conduct was the direct result of the public agency's failure to implement the student's IEP, the public agency shall take immediate steps to remedy those deficiencies in accordance with 34 CFR §300.530(e)(3).</a:t>
            </a:r>
          </a:p>
          <a:p>
            <a:r>
              <a:rPr lang="en-US" sz="1200" b="0" i="0" kern="1200" dirty="0">
                <a:solidFill>
                  <a:schemeClr val="tx1"/>
                </a:solidFill>
                <a:effectLst/>
                <a:latin typeface="+mn-lt"/>
                <a:ea typeface="+mn-ea"/>
                <a:cs typeface="+mn-cs"/>
              </a:rPr>
              <a:t>F. If any of the determinations set forth in §D of this regulation are made, the IEP team shall consider the behavior a manifestation of the student's disability.</a:t>
            </a:r>
          </a:p>
          <a:p>
            <a:pPr marL="0" indent="0">
              <a:buNone/>
            </a:pP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13</a:t>
            </a:fld>
            <a:endParaRPr lang="en-US"/>
          </a:p>
        </p:txBody>
      </p:sp>
    </p:spTree>
    <p:extLst>
      <p:ext uri="{BB962C8B-B14F-4D97-AF65-F5344CB8AC3E}">
        <p14:creationId xmlns:p14="http://schemas.microsoft.com/office/powerpoint/2010/main" val="2128381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0" i="0" kern="1200" dirty="0">
                <a:solidFill>
                  <a:schemeClr val="tx1"/>
                </a:solidFill>
                <a:effectLst/>
                <a:latin typeface="+mn-lt"/>
                <a:ea typeface="+mn-ea"/>
                <a:cs typeface="+mn-cs"/>
              </a:rPr>
              <a:t>I. On initiation of disciplinary actions as set forth in §H of this regulation, the principal shall transmit the student's special education and disciplinary records to the local school superintendent.</a:t>
            </a: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14</a:t>
            </a:fld>
            <a:endParaRPr lang="en-US"/>
          </a:p>
        </p:txBody>
      </p:sp>
    </p:spTree>
    <p:extLst>
      <p:ext uri="{BB962C8B-B14F-4D97-AF65-F5344CB8AC3E}">
        <p14:creationId xmlns:p14="http://schemas.microsoft.com/office/powerpoint/2010/main" val="2297384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15</a:t>
            </a:fld>
            <a:endParaRPr lang="en-US"/>
          </a:p>
        </p:txBody>
      </p:sp>
    </p:spTree>
    <p:extLst>
      <p:ext uri="{BB962C8B-B14F-4D97-AF65-F5344CB8AC3E}">
        <p14:creationId xmlns:p14="http://schemas.microsoft.com/office/powerpoint/2010/main" val="1414366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 "Physical restraint" does not include:</a:t>
            </a:r>
          </a:p>
          <a:p>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Briefly holding a student to calm or comfort the student;</a:t>
            </a:r>
          </a:p>
          <a:p>
            <a:r>
              <a:rPr lang="en-US" sz="1200" b="0" i="0" kern="1200" dirty="0">
                <a:solidFill>
                  <a:schemeClr val="tx1"/>
                </a:solidFill>
                <a:effectLst/>
                <a:latin typeface="+mn-lt"/>
                <a:ea typeface="+mn-ea"/>
                <a:cs typeface="+mn-cs"/>
              </a:rPr>
              <a:t>(ii) Holding a student's hand or arm to escort the student safely from one area to another;</a:t>
            </a:r>
          </a:p>
          <a:p>
            <a:r>
              <a:rPr lang="en-US" sz="1200" b="0" i="0" kern="1200" dirty="0">
                <a:solidFill>
                  <a:schemeClr val="tx1"/>
                </a:solidFill>
                <a:effectLst/>
                <a:latin typeface="+mn-lt"/>
                <a:ea typeface="+mn-ea"/>
                <a:cs typeface="+mn-cs"/>
              </a:rPr>
              <a:t>(iii) Moving a disruptive student who is unwilling to leave the area if other methods such as counseling have been unsuccessful; or</a:t>
            </a:r>
          </a:p>
          <a:p>
            <a:r>
              <a:rPr lang="en-US" sz="1200" b="0" i="0" kern="1200" dirty="0">
                <a:solidFill>
                  <a:schemeClr val="tx1"/>
                </a:solidFill>
                <a:effectLst/>
                <a:latin typeface="+mn-lt"/>
                <a:ea typeface="+mn-ea"/>
                <a:cs typeface="+mn-cs"/>
              </a:rPr>
              <a:t>(iv) Intervening in a fight in accordance with Education Article §7-307, Annotated Code of Maryland.</a:t>
            </a:r>
          </a:p>
          <a:p>
            <a:pPr marL="0" indent="0">
              <a:buNone/>
            </a:pPr>
            <a:endParaRPr lang="en-US" dirty="0"/>
          </a:p>
          <a:p>
            <a:r>
              <a:rPr lang="en-US" sz="1200" b="0" i="0" kern="1200" dirty="0">
                <a:solidFill>
                  <a:schemeClr val="tx1"/>
                </a:solidFill>
                <a:effectLst/>
                <a:latin typeface="+mn-lt"/>
                <a:ea typeface="+mn-ea"/>
                <a:cs typeface="+mn-cs"/>
              </a:rPr>
              <a:t>(b) "Mechanical restraint" does not include a protective or stabilizing device.</a:t>
            </a:r>
          </a:p>
          <a:p>
            <a:pPr marL="0" indent="0">
              <a:buNone/>
            </a:pPr>
            <a:endParaRPr lang="en-US" dirty="0"/>
          </a:p>
          <a:p>
            <a:pPr marL="0" indent="0">
              <a:buNone/>
            </a:pPr>
            <a:r>
              <a:rPr lang="en-US" sz="1200" b="0" i="0" kern="1200" dirty="0">
                <a:solidFill>
                  <a:schemeClr val="tx1"/>
                </a:solidFill>
                <a:effectLst/>
                <a:latin typeface="+mn-lt"/>
                <a:ea typeface="+mn-ea"/>
                <a:cs typeface="+mn-cs"/>
              </a:rPr>
              <a:t>(17) "Seclusion" means the confinement of a student alone in a room from which the student is physically prevented from leaving.</a:t>
            </a: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16</a:t>
            </a:fld>
            <a:endParaRPr lang="en-US"/>
          </a:p>
        </p:txBody>
      </p:sp>
    </p:spTree>
    <p:extLst>
      <p:ext uri="{BB962C8B-B14F-4D97-AF65-F5344CB8AC3E}">
        <p14:creationId xmlns:p14="http://schemas.microsoft.com/office/powerpoint/2010/main" val="817819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 Referral to a Pupil Services or IEP Team.</a:t>
            </a:r>
          </a:p>
          <a:p>
            <a:r>
              <a:rPr lang="en-US" sz="1200" b="0" i="0" kern="1200" dirty="0">
                <a:solidFill>
                  <a:schemeClr val="tx1"/>
                </a:solidFill>
                <a:effectLst/>
                <a:latin typeface="+mn-lt"/>
                <a:ea typeface="+mn-ea"/>
                <a:cs typeface="+mn-cs"/>
              </a:rPr>
              <a:t>(1) If restraint or seclusion is used for a student who has not been identified as a student with a disability, the student shall immediately be referred to the school's pupil services team or an IEP team.</a:t>
            </a:r>
          </a:p>
          <a:p>
            <a:endParaRPr lang="en-US" dirty="0"/>
          </a:p>
          <a:p>
            <a:r>
              <a:rPr lang="en-US" sz="1200" b="0" i="0" kern="1200" dirty="0">
                <a:solidFill>
                  <a:schemeClr val="tx1"/>
                </a:solidFill>
                <a:effectLst/>
                <a:latin typeface="+mn-lt"/>
                <a:ea typeface="+mn-ea"/>
                <a:cs typeface="+mn-cs"/>
              </a:rPr>
              <a:t>(3) If restraint or seclusion is used for a student with a disability, and the IEP or behavior intervention plan includes the use of restraint or seclusion, the student's IEP or behavior intervention plan shall specify how often the IEP team shall meet to review or revise, as appropriate, the student's IEP or behavior intervention plan, in accordance with COMAR 13A.05.01 and 13A.08.03.</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(4) When an IEP team meets to review or revise a student's IEP or behavior intervention plan, as specified in §C(3) of this regulation, the IEP team shall consider:</a:t>
            </a:r>
          </a:p>
          <a:p>
            <a:r>
              <a:rPr lang="en-US" sz="1200" b="0" i="0" kern="1200" dirty="0">
                <a:solidFill>
                  <a:schemeClr val="tx1"/>
                </a:solidFill>
                <a:effectLst/>
                <a:latin typeface="+mn-lt"/>
                <a:ea typeface="+mn-ea"/>
                <a:cs typeface="+mn-cs"/>
              </a:rPr>
              <a:t>(a) Existing health, physical, psychological, and psychosocial information;</a:t>
            </a:r>
          </a:p>
          <a:p>
            <a:r>
              <a:rPr lang="en-US" sz="1200" b="0" i="0" kern="1200" dirty="0">
                <a:solidFill>
                  <a:schemeClr val="tx1"/>
                </a:solidFill>
                <a:effectLst/>
                <a:latin typeface="+mn-lt"/>
                <a:ea typeface="+mn-ea"/>
                <a:cs typeface="+mn-cs"/>
              </a:rPr>
              <a:t>(b) Information provided by the parent;</a:t>
            </a:r>
          </a:p>
          <a:p>
            <a:r>
              <a:rPr lang="en-US" sz="1200" b="0" i="0" kern="1200" dirty="0">
                <a:solidFill>
                  <a:schemeClr val="tx1"/>
                </a:solidFill>
                <a:effectLst/>
                <a:latin typeface="+mn-lt"/>
                <a:ea typeface="+mn-ea"/>
                <a:cs typeface="+mn-cs"/>
              </a:rPr>
              <a:t>(c) Observations by teachers and related service providers; and</a:t>
            </a:r>
          </a:p>
          <a:p>
            <a:r>
              <a:rPr lang="en-US" sz="1200" b="0" i="0" kern="1200" dirty="0">
                <a:solidFill>
                  <a:schemeClr val="tx1"/>
                </a:solidFill>
                <a:effectLst/>
                <a:latin typeface="+mn-lt"/>
                <a:ea typeface="+mn-ea"/>
                <a:cs typeface="+mn-cs"/>
              </a:rPr>
              <a:t>(d) The student's current placement.</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17</a:t>
            </a:fld>
            <a:endParaRPr lang="en-US"/>
          </a:p>
        </p:txBody>
      </p:sp>
    </p:spTree>
    <p:extLst>
      <p:ext uri="{BB962C8B-B14F-4D97-AF65-F5344CB8AC3E}">
        <p14:creationId xmlns:p14="http://schemas.microsoft.com/office/powerpoint/2010/main" val="80400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a:t>
            </a:r>
            <a:r>
              <a:rPr lang="en-US" baseline="0" dirty="0"/>
              <a:t> as stated in COMAR</a:t>
            </a:r>
          </a:p>
          <a:p>
            <a:endParaRPr lang="en-US" baseline="0" dirty="0"/>
          </a:p>
          <a:p>
            <a:r>
              <a:rPr lang="en-US" baseline="0" dirty="0"/>
              <a:t>CONSIDER!</a:t>
            </a: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18</a:t>
            </a:fld>
            <a:endParaRPr lang="en-US"/>
          </a:p>
        </p:txBody>
      </p:sp>
    </p:spTree>
    <p:extLst>
      <p:ext uri="{BB962C8B-B14F-4D97-AF65-F5344CB8AC3E}">
        <p14:creationId xmlns:p14="http://schemas.microsoft.com/office/powerpoint/2010/main" val="1490332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19</a:t>
            </a:fld>
            <a:endParaRPr lang="en-US"/>
          </a:p>
        </p:txBody>
      </p:sp>
    </p:spTree>
    <p:extLst>
      <p:ext uri="{BB962C8B-B14F-4D97-AF65-F5344CB8AC3E}">
        <p14:creationId xmlns:p14="http://schemas.microsoft.com/office/powerpoint/2010/main" val="2213020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When is a Functional Behavior Assessment appropriate  versus when is it required?</a:t>
            </a:r>
          </a:p>
          <a:p>
            <a:pPr lvl="1"/>
            <a:endParaRPr lang="en-US" sz="1200" dirty="0"/>
          </a:p>
          <a:p>
            <a:r>
              <a:rPr lang="en-US" sz="1200" dirty="0"/>
              <a:t>This is dictated</a:t>
            </a:r>
            <a:r>
              <a:rPr lang="en-US" sz="1200" baseline="0" dirty="0"/>
              <a:t> by COMAR, IDEA and policy</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2</a:t>
            </a:fld>
            <a:endParaRPr lang="en-US"/>
          </a:p>
        </p:txBody>
      </p:sp>
    </p:spTree>
    <p:extLst>
      <p:ext uri="{BB962C8B-B14F-4D97-AF65-F5344CB8AC3E}">
        <p14:creationId xmlns:p14="http://schemas.microsoft.com/office/powerpoint/2010/main" val="19072664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20</a:t>
            </a:fld>
            <a:endParaRPr lang="en-US"/>
          </a:p>
        </p:txBody>
      </p:sp>
    </p:spTree>
    <p:extLst>
      <p:ext uri="{BB962C8B-B14F-4D97-AF65-F5344CB8AC3E}">
        <p14:creationId xmlns:p14="http://schemas.microsoft.com/office/powerpoint/2010/main" val="91841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When a student displays behaviors that impede his or her learning or that of others, the appropriate school team considers </a:t>
            </a:r>
          </a:p>
          <a:p>
            <a:endParaRPr lang="en-US" sz="1000" b="1" dirty="0"/>
          </a:p>
          <a:p>
            <a:r>
              <a:rPr lang="en-US" sz="1000" dirty="0"/>
              <a:t>Strategies including positive behavior interventions, strategies, and supports to address the behaviors are considered</a:t>
            </a:r>
          </a:p>
          <a:p>
            <a:endParaRPr lang="en-US" sz="1000" dirty="0"/>
          </a:p>
          <a:p>
            <a:r>
              <a:rPr lang="en-US" sz="1000" dirty="0"/>
              <a:t>The school team reviews the student’s response to his or her instructional program (including special education services and supports for students with IEPs and accommodations for students with a 504 Plan), the positive school-wide discipline plan, and strategic school-wide behavior strategies and support for all students.</a:t>
            </a:r>
          </a:p>
          <a:p>
            <a:endParaRPr lang="en-US" sz="1000" dirty="0"/>
          </a:p>
          <a:p>
            <a:r>
              <a:rPr lang="en-US" sz="1000" b="1" dirty="0"/>
              <a:t>The processes described are followed for all students presenting with challenging behaviors. </a:t>
            </a:r>
          </a:p>
          <a:p>
            <a:endParaRPr lang="en-US" sz="1000" dirty="0"/>
          </a:p>
          <a:p>
            <a:r>
              <a:rPr lang="en-US" sz="1000" dirty="0"/>
              <a:t>The school team meets to review all pertinent data when a student continues to display challenging behaviors that impede his or her learning or the learning of others despite school-wide or individualized interventions. The school team considers whether or not the student is suspected of having an educational disability. </a:t>
            </a:r>
          </a:p>
          <a:p>
            <a:endParaRPr lang="en-US" sz="1000" dirty="0"/>
          </a:p>
          <a:p>
            <a:r>
              <a:rPr lang="en-US" sz="1000" dirty="0"/>
              <a:t>For those students receiving special education services, the IEP team determines if assessments are needed to identify an additional educational disability. Throughout the referral process the behavior intervention planning continues. </a:t>
            </a:r>
          </a:p>
          <a:p>
            <a:r>
              <a:rPr lang="en-US" sz="1000"/>
              <a:t>The </a:t>
            </a:r>
            <a:r>
              <a:rPr lang="en-US" sz="1000" dirty="0"/>
              <a:t>school team also considers the need to conduct a FBA. Any recommended assessments are completed at the same time that a FBA is conducted and BIP is developed. </a:t>
            </a:r>
          </a:p>
        </p:txBody>
      </p:sp>
      <p:sp>
        <p:nvSpPr>
          <p:cNvPr id="4" name="Slide Number Placeholder 3"/>
          <p:cNvSpPr>
            <a:spLocks noGrp="1"/>
          </p:cNvSpPr>
          <p:nvPr>
            <p:ph type="sldNum" sz="quarter" idx="10"/>
          </p:nvPr>
        </p:nvSpPr>
        <p:spPr/>
        <p:txBody>
          <a:bodyPr/>
          <a:lstStyle/>
          <a:p>
            <a:fld id="{7D6DC928-62C4-4DFD-8FB9-F01B2483C04C}" type="slidenum">
              <a:rPr lang="en-US" smtClean="0"/>
              <a:t>21</a:t>
            </a:fld>
            <a:endParaRPr lang="en-US"/>
          </a:p>
        </p:txBody>
      </p:sp>
    </p:spTree>
    <p:extLst>
      <p:ext uri="{BB962C8B-B14F-4D97-AF65-F5344CB8AC3E}">
        <p14:creationId xmlns:p14="http://schemas.microsoft.com/office/powerpoint/2010/main" val="20744113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22</a:t>
            </a:fld>
            <a:endParaRPr lang="en-US"/>
          </a:p>
        </p:txBody>
      </p:sp>
    </p:spTree>
    <p:extLst>
      <p:ext uri="{BB962C8B-B14F-4D97-AF65-F5344CB8AC3E}">
        <p14:creationId xmlns:p14="http://schemas.microsoft.com/office/powerpoint/2010/main" val="1536659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Reiterating the manifestation piece</a:t>
            </a:r>
          </a:p>
        </p:txBody>
      </p:sp>
      <p:sp>
        <p:nvSpPr>
          <p:cNvPr id="4" name="Slide Number Placeholder 3"/>
          <p:cNvSpPr>
            <a:spLocks noGrp="1"/>
          </p:cNvSpPr>
          <p:nvPr>
            <p:ph type="sldNum" sz="quarter" idx="10"/>
          </p:nvPr>
        </p:nvSpPr>
        <p:spPr/>
        <p:txBody>
          <a:bodyPr/>
          <a:lstStyle/>
          <a:p>
            <a:fld id="{7D6DC928-62C4-4DFD-8FB9-F01B2483C04C}" type="slidenum">
              <a:rPr lang="en-US" smtClean="0"/>
              <a:t>23</a:t>
            </a:fld>
            <a:endParaRPr lang="en-US"/>
          </a:p>
        </p:txBody>
      </p:sp>
    </p:spTree>
    <p:extLst>
      <p:ext uri="{BB962C8B-B14F-4D97-AF65-F5344CB8AC3E}">
        <p14:creationId xmlns:p14="http://schemas.microsoft.com/office/powerpoint/2010/main" val="3732375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24</a:t>
            </a:fld>
            <a:endParaRPr lang="en-US"/>
          </a:p>
        </p:txBody>
      </p:sp>
    </p:spTree>
    <p:extLst>
      <p:ext uri="{BB962C8B-B14F-4D97-AF65-F5344CB8AC3E}">
        <p14:creationId xmlns:p14="http://schemas.microsoft.com/office/powerpoint/2010/main" val="9997358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a:t>
            </a:r>
            <a:r>
              <a:rPr lang="en-US" baseline="0" dirty="0"/>
              <a:t> can request…and the team will CONSIDER IT</a:t>
            </a:r>
          </a:p>
          <a:p>
            <a:endParaRPr lang="en-US" baseline="0" dirty="0"/>
          </a:p>
          <a:p>
            <a:r>
              <a:rPr lang="en-US" baseline="0" dirty="0"/>
              <a:t>This should be discussed when looking at the students academic progress and placement</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25</a:t>
            </a:fld>
            <a:endParaRPr lang="en-US"/>
          </a:p>
        </p:txBody>
      </p:sp>
    </p:spTree>
    <p:extLst>
      <p:ext uri="{BB962C8B-B14F-4D97-AF65-F5344CB8AC3E}">
        <p14:creationId xmlns:p14="http://schemas.microsoft.com/office/powerpoint/2010/main" val="3192918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26</a:t>
            </a:fld>
            <a:endParaRPr lang="en-US"/>
          </a:p>
        </p:txBody>
      </p:sp>
    </p:spTree>
    <p:extLst>
      <p:ext uri="{BB962C8B-B14F-4D97-AF65-F5344CB8AC3E}">
        <p14:creationId xmlns:p14="http://schemas.microsoft.com/office/powerpoint/2010/main" val="38949768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27</a:t>
            </a:fld>
            <a:endParaRPr lang="en-US"/>
          </a:p>
        </p:txBody>
      </p:sp>
    </p:spTree>
    <p:extLst>
      <p:ext uri="{BB962C8B-B14F-4D97-AF65-F5344CB8AC3E}">
        <p14:creationId xmlns:p14="http://schemas.microsoft.com/office/powerpoint/2010/main" val="272415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we’ve talked about policies, laws and requirements…</a:t>
            </a:r>
          </a:p>
          <a:p>
            <a:endParaRPr lang="en-US" dirty="0"/>
          </a:p>
          <a:p>
            <a:r>
              <a:rPr lang="en-US" dirty="0"/>
              <a:t>So on to best practice.</a:t>
            </a:r>
            <a:r>
              <a:rPr lang="en-US" baseline="0" dirty="0"/>
              <a:t> </a:t>
            </a:r>
          </a:p>
          <a:p>
            <a:r>
              <a:rPr lang="en-US" baseline="0" dirty="0"/>
              <a:t>What the professionals should be CONSIDERING when faced with the already described circumstances</a:t>
            </a: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28</a:t>
            </a:fld>
            <a:endParaRPr lang="en-US"/>
          </a:p>
        </p:txBody>
      </p:sp>
    </p:spTree>
    <p:extLst>
      <p:ext uri="{BB962C8B-B14F-4D97-AF65-F5344CB8AC3E}">
        <p14:creationId xmlns:p14="http://schemas.microsoft.com/office/powerpoint/2010/main" val="2108783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29</a:t>
            </a:fld>
            <a:endParaRPr lang="en-US"/>
          </a:p>
        </p:txBody>
      </p:sp>
    </p:spTree>
    <p:extLst>
      <p:ext uri="{BB962C8B-B14F-4D97-AF65-F5344CB8AC3E}">
        <p14:creationId xmlns:p14="http://schemas.microsoft.com/office/powerpoint/2010/main" val="3273190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Code of Maryland Regulations, often referred to as </a:t>
            </a:r>
            <a:r>
              <a:rPr lang="en-US" sz="1200" b="1" kern="1200" dirty="0">
                <a:solidFill>
                  <a:schemeClr val="tx1"/>
                </a:solidFill>
                <a:effectLst/>
                <a:latin typeface="+mn-lt"/>
                <a:ea typeface="+mn-ea"/>
                <a:cs typeface="+mn-cs"/>
              </a:rPr>
              <a:t>COMAR</a:t>
            </a:r>
            <a:r>
              <a:rPr lang="en-US" sz="1200" kern="1200" dirty="0">
                <a:solidFill>
                  <a:schemeClr val="tx1"/>
                </a:solidFill>
                <a:effectLst/>
                <a:latin typeface="+mn-lt"/>
                <a:ea typeface="+mn-ea"/>
                <a:cs typeface="+mn-cs"/>
              </a:rPr>
              <a:t>, is the official compilation of all administrative regulations issued by agencies of the state of Maryland.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will be looking at</a:t>
            </a:r>
            <a:r>
              <a:rPr lang="en-US" sz="1200" kern="1200" baseline="0" dirty="0">
                <a:solidFill>
                  <a:schemeClr val="tx1"/>
                </a:solidFill>
                <a:effectLst/>
                <a:latin typeface="+mn-lt"/>
                <a:ea typeface="+mn-ea"/>
                <a:cs typeface="+mn-cs"/>
              </a:rPr>
              <a:t> Title 13A Department of education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This will help us see what should happen before an FBA and when an FBA will be required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Individuals with Disabilities Education Act (</a:t>
            </a:r>
            <a:r>
              <a:rPr lang="en-US" sz="1200" b="1" i="0" kern="1200" dirty="0">
                <a:solidFill>
                  <a:schemeClr val="tx1"/>
                </a:solidFill>
                <a:effectLst/>
                <a:latin typeface="+mn-lt"/>
                <a:ea typeface="+mn-ea"/>
                <a:cs typeface="+mn-cs"/>
              </a:rPr>
              <a:t>IDEA</a:t>
            </a:r>
            <a:r>
              <a:rPr lang="en-US" sz="1200" b="0" i="0" kern="1200" dirty="0">
                <a:solidFill>
                  <a:schemeClr val="tx1"/>
                </a:solidFill>
                <a:effectLst/>
                <a:latin typeface="+mn-lt"/>
                <a:ea typeface="+mn-ea"/>
                <a:cs typeface="+mn-cs"/>
              </a:rPr>
              <a:t>) is a four-part (A-D) piece of American legislation that ensures students with a disability are provided with Free Appropriate Public Education (FAPE) that is tailored to their individual needs.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3</a:t>
            </a:fld>
            <a:endParaRPr lang="en-US"/>
          </a:p>
        </p:txBody>
      </p:sp>
    </p:spTree>
    <p:extLst>
      <p:ext uri="{BB962C8B-B14F-4D97-AF65-F5344CB8AC3E}">
        <p14:creationId xmlns:p14="http://schemas.microsoft.com/office/powerpoint/2010/main" val="38253419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about placement and more intrusive interventions.</a:t>
            </a:r>
          </a:p>
        </p:txBody>
      </p:sp>
      <p:sp>
        <p:nvSpPr>
          <p:cNvPr id="4" name="Slide Number Placeholder 3"/>
          <p:cNvSpPr>
            <a:spLocks noGrp="1"/>
          </p:cNvSpPr>
          <p:nvPr>
            <p:ph type="sldNum" sz="quarter" idx="10"/>
          </p:nvPr>
        </p:nvSpPr>
        <p:spPr/>
        <p:txBody>
          <a:bodyPr/>
          <a:lstStyle/>
          <a:p>
            <a:fld id="{7D6DC928-62C4-4DFD-8FB9-F01B2483C04C}" type="slidenum">
              <a:rPr lang="en-US" smtClean="0"/>
              <a:t>30</a:t>
            </a:fld>
            <a:endParaRPr lang="en-US"/>
          </a:p>
        </p:txBody>
      </p:sp>
    </p:spTree>
    <p:extLst>
      <p:ext uri="{BB962C8B-B14F-4D97-AF65-F5344CB8AC3E}">
        <p14:creationId xmlns:p14="http://schemas.microsoft.com/office/powerpoint/2010/main" val="30663222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31</a:t>
            </a:fld>
            <a:endParaRPr lang="en-US"/>
          </a:p>
        </p:txBody>
      </p:sp>
    </p:spTree>
    <p:extLst>
      <p:ext uri="{BB962C8B-B14F-4D97-AF65-F5344CB8AC3E}">
        <p14:creationId xmlns:p14="http://schemas.microsoft.com/office/powerpoint/2010/main" val="20151732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 Each public agency and nonpublic school shall annually review policies and procedures and provide them to school personnel and parents as described in COMAR 13A.08.01.</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 Professional Development.</a:t>
            </a:r>
          </a:p>
          <a:p>
            <a:r>
              <a:rPr lang="en-US" sz="1200" b="0" i="0" kern="1200" dirty="0">
                <a:solidFill>
                  <a:schemeClr val="tx1"/>
                </a:solidFill>
                <a:effectLst/>
                <a:latin typeface="+mn-lt"/>
                <a:ea typeface="+mn-ea"/>
                <a:cs typeface="+mn-cs"/>
              </a:rPr>
              <a:t>(3) The school personnel described in §C(2) of this regulation shall receive training in current professionally accepted practices and standards regarding:</a:t>
            </a:r>
          </a:p>
          <a:p>
            <a:r>
              <a:rPr lang="en-US" sz="1200" b="0" i="0" kern="1200" dirty="0">
                <a:solidFill>
                  <a:schemeClr val="tx1"/>
                </a:solidFill>
                <a:effectLst/>
                <a:latin typeface="+mn-lt"/>
                <a:ea typeface="+mn-ea"/>
                <a:cs typeface="+mn-cs"/>
              </a:rPr>
              <a:t>(a) Positive behavior interventions strategies and supports, including methods for identifying and defusing potentially dangerous behavior;</a:t>
            </a:r>
          </a:p>
          <a:p>
            <a:r>
              <a:rPr lang="en-US" sz="1200" b="0" i="0" kern="1200" dirty="0">
                <a:solidFill>
                  <a:schemeClr val="tx1"/>
                </a:solidFill>
                <a:effectLst/>
                <a:latin typeface="+mn-lt"/>
                <a:ea typeface="+mn-ea"/>
                <a:cs typeface="+mn-cs"/>
              </a:rPr>
              <a:t>(b) Functional behavior assessment and behavior intervention planning;</a:t>
            </a:r>
          </a:p>
          <a:p>
            <a:r>
              <a:rPr lang="en-US" sz="1200" b="0" i="0" kern="1200" dirty="0">
                <a:solidFill>
                  <a:schemeClr val="tx1"/>
                </a:solidFill>
                <a:effectLst/>
                <a:latin typeface="+mn-lt"/>
                <a:ea typeface="+mn-ea"/>
                <a:cs typeface="+mn-cs"/>
              </a:rPr>
              <a:t>(c) Exclusion;</a:t>
            </a:r>
          </a:p>
          <a:p>
            <a:r>
              <a:rPr lang="en-US" sz="1200" b="0" i="0" kern="1200" dirty="0">
                <a:solidFill>
                  <a:schemeClr val="tx1"/>
                </a:solidFill>
                <a:effectLst/>
                <a:latin typeface="+mn-lt"/>
                <a:ea typeface="+mn-ea"/>
                <a:cs typeface="+mn-cs"/>
              </a:rPr>
              <a:t>(d) Restraint and alternatives to restraint;</a:t>
            </a:r>
          </a:p>
          <a:p>
            <a:r>
              <a:rPr lang="en-US" sz="1200" b="0" i="0" kern="1200" dirty="0">
                <a:solidFill>
                  <a:schemeClr val="tx1"/>
                </a:solidFill>
                <a:effectLst/>
                <a:latin typeface="+mn-lt"/>
                <a:ea typeface="+mn-ea"/>
                <a:cs typeface="+mn-cs"/>
              </a:rPr>
              <a:t>(e) Seclusion; and</a:t>
            </a:r>
          </a:p>
          <a:p>
            <a:r>
              <a:rPr lang="en-US" sz="1200" b="0" i="0" kern="1200" dirty="0">
                <a:solidFill>
                  <a:schemeClr val="tx1"/>
                </a:solidFill>
                <a:effectLst/>
                <a:latin typeface="+mn-lt"/>
                <a:ea typeface="+mn-ea"/>
                <a:cs typeface="+mn-cs"/>
              </a:rPr>
              <a:t>(f) Symptoms of physical distress and positional asphyxia.</a:t>
            </a:r>
          </a:p>
          <a:p>
            <a:r>
              <a:rPr lang="en-US" sz="1200" b="0" i="0" kern="1200" dirty="0">
                <a:solidFill>
                  <a:schemeClr val="tx1"/>
                </a:solidFill>
                <a:effectLst/>
                <a:latin typeface="+mn-lt"/>
                <a:ea typeface="+mn-ea"/>
                <a:cs typeface="+mn-cs"/>
              </a:rPr>
              <a:t>4) The professional development described in §C(3) of this regulation shall include a written examination and physical demonstration of proficiency in the described skills and competencies.</a:t>
            </a:r>
          </a:p>
        </p:txBody>
      </p:sp>
      <p:sp>
        <p:nvSpPr>
          <p:cNvPr id="4" name="Slide Number Placeholder 3"/>
          <p:cNvSpPr>
            <a:spLocks noGrp="1"/>
          </p:cNvSpPr>
          <p:nvPr>
            <p:ph type="sldNum" sz="quarter" idx="10"/>
          </p:nvPr>
        </p:nvSpPr>
        <p:spPr/>
        <p:txBody>
          <a:bodyPr/>
          <a:lstStyle/>
          <a:p>
            <a:fld id="{7D6DC928-62C4-4DFD-8FB9-F01B2483C04C}" type="slidenum">
              <a:rPr lang="en-US" smtClean="0"/>
              <a:t>32</a:t>
            </a:fld>
            <a:endParaRPr lang="en-US"/>
          </a:p>
        </p:txBody>
      </p:sp>
    </p:spTree>
    <p:extLst>
      <p:ext uri="{BB962C8B-B14F-4D97-AF65-F5344CB8AC3E}">
        <p14:creationId xmlns:p14="http://schemas.microsoft.com/office/powerpoint/2010/main" val="14356813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include but not be limited to:</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 The Pupil Services Program shall focus on the health, personal, interpersonal, academic, and career development of students.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 </a:t>
            </a:r>
            <a:r>
              <a:rPr lang="en-US" sz="1200" b="1" i="0" kern="1200" dirty="0">
                <a:solidFill>
                  <a:schemeClr val="tx1"/>
                </a:solidFill>
                <a:effectLst/>
                <a:latin typeface="+mn-lt"/>
                <a:ea typeface="+mn-ea"/>
                <a:cs typeface="+mn-cs"/>
              </a:rPr>
              <a:t>Each local school system shall develop and implement a plan to determine the Pupil Services Program needs of students.</a:t>
            </a:r>
          </a:p>
          <a:p>
            <a:r>
              <a:rPr lang="en-US" sz="1200" b="0" i="0" kern="1200" dirty="0">
                <a:solidFill>
                  <a:schemeClr val="tx1"/>
                </a:solidFill>
                <a:effectLst/>
                <a:latin typeface="+mn-lt"/>
                <a:ea typeface="+mn-ea"/>
                <a:cs typeface="+mn-cs"/>
              </a:rPr>
              <a:t>D. Each local school system shall define, develop, implement, and evaluate its Pupil Services Program. The Pupil Services Program may: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(1) Use preventive and remedial approaches to meet student needs; and</a:t>
            </a:r>
          </a:p>
          <a:p>
            <a:r>
              <a:rPr lang="en-US" sz="1200" b="0" i="0" kern="1200" dirty="0">
                <a:solidFill>
                  <a:schemeClr val="tx1"/>
                </a:solidFill>
                <a:effectLst/>
                <a:latin typeface="+mn-lt"/>
                <a:ea typeface="+mn-ea"/>
                <a:cs typeface="+mn-cs"/>
              </a:rPr>
              <a:t>(2) Include alternative and supplemental programs for students at risk.</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33</a:t>
            </a:fld>
            <a:endParaRPr lang="en-US"/>
          </a:p>
        </p:txBody>
      </p:sp>
    </p:spTree>
    <p:extLst>
      <p:ext uri="{BB962C8B-B14F-4D97-AF65-F5344CB8AC3E}">
        <p14:creationId xmlns:p14="http://schemas.microsoft.com/office/powerpoint/2010/main" val="2466073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School Counseling Program is a planned, systematic program of counseling, consulting, appraisal, information, and placement services for students, grades K-12. The services provided are intended to help a student:</a:t>
            </a:r>
          </a:p>
          <a:p>
            <a:pPr marL="228600" indent="-228600">
              <a:buAutoNum type="alphaUcPeriod"/>
            </a:pPr>
            <a:endParaRPr lang="en-US" sz="1200" b="0" i="0" kern="1200" dirty="0">
              <a:solidFill>
                <a:schemeClr val="tx1"/>
              </a:solidFill>
              <a:effectLst/>
              <a:latin typeface="+mn-lt"/>
              <a:ea typeface="+mn-ea"/>
              <a:cs typeface="+mn-cs"/>
            </a:endParaRPr>
          </a:p>
          <a:p>
            <a:pPr marL="228600" indent="-228600">
              <a:buAutoNum type="alphaUcPeriod"/>
            </a:pPr>
            <a:r>
              <a:rPr lang="en-US" sz="1200" b="0" i="0" kern="1200" dirty="0">
                <a:solidFill>
                  <a:schemeClr val="tx1"/>
                </a:solidFill>
                <a:effectLst/>
                <a:latin typeface="+mn-lt"/>
                <a:ea typeface="+mn-ea"/>
                <a:cs typeface="+mn-cs"/>
              </a:rPr>
              <a:t>The Pupil Personnel Program is a systematic approach to programs and services that use the resources of the home, school, and community to enhance the social adjustment of students. These programs are designed to address a student's academic, personal, and physical needs by providing comprehensive casework management</a:t>
            </a:r>
          </a:p>
          <a:p>
            <a:r>
              <a:rPr lang="en-US" sz="1200" b="0" i="0" kern="1200" dirty="0">
                <a:solidFill>
                  <a:schemeClr val="tx1"/>
                </a:solidFill>
                <a:effectLst/>
                <a:latin typeface="+mn-lt"/>
                <a:ea typeface="+mn-ea"/>
                <a:cs typeface="+mn-cs"/>
              </a:rPr>
              <a:t>B. Pupil Personnel Program interventions to meet a student's needs may include:</a:t>
            </a:r>
          </a:p>
          <a:p>
            <a:r>
              <a:rPr lang="en-US" sz="1200" b="0" i="0" kern="1200" dirty="0">
                <a:solidFill>
                  <a:schemeClr val="tx1"/>
                </a:solidFill>
                <a:effectLst/>
                <a:latin typeface="+mn-lt"/>
                <a:ea typeface="+mn-ea"/>
                <a:cs typeface="+mn-cs"/>
              </a:rPr>
              <a:t>(1) Consultation with school staff and parents;</a:t>
            </a:r>
          </a:p>
          <a:p>
            <a:r>
              <a:rPr lang="en-US" sz="1200" b="0" i="0" kern="1200" dirty="0">
                <a:solidFill>
                  <a:schemeClr val="tx1"/>
                </a:solidFill>
                <a:effectLst/>
                <a:latin typeface="+mn-lt"/>
                <a:ea typeface="+mn-ea"/>
                <a:cs typeface="+mn-cs"/>
              </a:rPr>
              <a:t>(2) Assumption of a liaison role between home, school, and community;</a:t>
            </a:r>
          </a:p>
          <a:p>
            <a:r>
              <a:rPr lang="en-US" sz="1200" b="0" i="0" kern="1200" dirty="0">
                <a:solidFill>
                  <a:schemeClr val="tx1"/>
                </a:solidFill>
                <a:effectLst/>
                <a:latin typeface="+mn-lt"/>
                <a:ea typeface="+mn-ea"/>
                <a:cs typeface="+mn-cs"/>
              </a:rPr>
              <a:t>(3) Home visits;</a:t>
            </a:r>
          </a:p>
          <a:p>
            <a:r>
              <a:rPr lang="en-US" sz="1200" b="0" i="0" kern="1200" dirty="0">
                <a:solidFill>
                  <a:schemeClr val="tx1"/>
                </a:solidFill>
                <a:effectLst/>
                <a:latin typeface="+mn-lt"/>
                <a:ea typeface="+mn-ea"/>
                <a:cs typeface="+mn-cs"/>
              </a:rPr>
              <a:t>(4) Evaluation of social and educational adjustment; and</a:t>
            </a:r>
          </a:p>
          <a:p>
            <a:r>
              <a:rPr lang="en-US" sz="1200" b="0" i="0" kern="1200" dirty="0">
                <a:solidFill>
                  <a:schemeClr val="tx1"/>
                </a:solidFill>
                <a:effectLst/>
                <a:latin typeface="+mn-lt"/>
                <a:ea typeface="+mn-ea"/>
                <a:cs typeface="+mn-cs"/>
              </a:rPr>
              <a:t>(5) Assistance with the implementation of laws and regulations pertaining to rights and responsibilities of students</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34</a:t>
            </a:fld>
            <a:endParaRPr lang="en-US"/>
          </a:p>
        </p:txBody>
      </p:sp>
    </p:spTree>
    <p:extLst>
      <p:ext uri="{BB962C8B-B14F-4D97-AF65-F5344CB8AC3E}">
        <p14:creationId xmlns:p14="http://schemas.microsoft.com/office/powerpoint/2010/main" val="10579572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UcPeriod"/>
            </a:pPr>
            <a:r>
              <a:rPr lang="en-US" sz="1200" b="0" i="0" kern="1200" dirty="0">
                <a:solidFill>
                  <a:schemeClr val="tx1"/>
                </a:solidFill>
                <a:effectLst/>
                <a:latin typeface="+mn-lt"/>
                <a:ea typeface="+mn-ea"/>
                <a:cs typeface="+mn-cs"/>
              </a:rPr>
              <a:t>The School Psychology Program is a comprehensive continuum of services and activities based on psychological principles. The goal of the program is to prevent or remediate educational, emotional, or behavioral problems by identifying, analyzing, and reporting psychoeducational needs through consultation, observation, or through psychological and educational assessment.</a:t>
            </a:r>
          </a:p>
          <a:p>
            <a:pPr marL="228600" indent="-228600">
              <a:buAutoNum type="alphaUcPeriod"/>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D6DC928-62C4-4DFD-8FB9-F01B2483C04C}" type="slidenum">
              <a:rPr lang="en-US" smtClean="0"/>
              <a:t>35</a:t>
            </a:fld>
            <a:endParaRPr lang="en-US"/>
          </a:p>
        </p:txBody>
      </p:sp>
    </p:spTree>
    <p:extLst>
      <p:ext uri="{BB962C8B-B14F-4D97-AF65-F5344CB8AC3E}">
        <p14:creationId xmlns:p14="http://schemas.microsoft.com/office/powerpoint/2010/main" val="289512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Howard County Public School System</a:t>
            </a:r>
          </a:p>
          <a:p>
            <a:endParaRPr lang="en-US" dirty="0"/>
          </a:p>
          <a:p>
            <a:r>
              <a:rPr lang="en-US" dirty="0"/>
              <a:t>Positive Behavior Support – A continuum of positive interventions, strategies, and supports that teach appropriate behaviors and replace inappropriate behaviors. </a:t>
            </a:r>
          </a:p>
          <a:p>
            <a:endParaRPr lang="en-US" dirty="0"/>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36</a:t>
            </a:fld>
            <a:endParaRPr lang="en-US"/>
          </a:p>
        </p:txBody>
      </p:sp>
    </p:spTree>
    <p:extLst>
      <p:ext uri="{BB962C8B-B14F-4D97-AF65-F5344CB8AC3E}">
        <p14:creationId xmlns:p14="http://schemas.microsoft.com/office/powerpoint/2010/main" val="756854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Howard County Public School System</a:t>
            </a:r>
          </a:p>
          <a:p>
            <a:endParaRPr lang="en-US" dirty="0"/>
          </a:p>
          <a:p>
            <a:r>
              <a:rPr lang="en-US" sz="1200" b="0" i="0" kern="1200" dirty="0">
                <a:solidFill>
                  <a:schemeClr val="tx1"/>
                </a:solidFill>
                <a:effectLst/>
                <a:latin typeface="+mn-lt"/>
                <a:ea typeface="+mn-ea"/>
                <a:cs typeface="+mn-cs"/>
              </a:rPr>
              <a:t>"Positive behavioral interventions and support program (PBIS)" means the research-based, systems approach method adopted by the State Board to:</a:t>
            </a:r>
          </a:p>
          <a:p>
            <a:r>
              <a:rPr lang="en-US" sz="1200" b="0" i="0" kern="1200" dirty="0">
                <a:solidFill>
                  <a:schemeClr val="tx1"/>
                </a:solidFill>
                <a:effectLst/>
                <a:latin typeface="+mn-lt"/>
                <a:ea typeface="+mn-ea"/>
                <a:cs typeface="+mn-cs"/>
              </a:rPr>
              <a:t>(a) Build capacity among school staff to adopt and sustain the use of positive, effective practices to create learning environments where teachers can teach and students can learn; and</a:t>
            </a:r>
          </a:p>
          <a:p>
            <a:r>
              <a:rPr lang="en-US" sz="1200" b="0" i="0" kern="1200" dirty="0">
                <a:solidFill>
                  <a:schemeClr val="tx1"/>
                </a:solidFill>
                <a:effectLst/>
                <a:latin typeface="+mn-lt"/>
                <a:ea typeface="+mn-ea"/>
                <a:cs typeface="+mn-cs"/>
              </a:rPr>
              <a:t>(b) Improve the link between research-validated practices and the environments in which teaching and learning occur.</a:t>
            </a:r>
          </a:p>
        </p:txBody>
      </p:sp>
      <p:sp>
        <p:nvSpPr>
          <p:cNvPr id="4" name="Slide Number Placeholder 3"/>
          <p:cNvSpPr>
            <a:spLocks noGrp="1"/>
          </p:cNvSpPr>
          <p:nvPr>
            <p:ph type="sldNum" sz="quarter" idx="10"/>
          </p:nvPr>
        </p:nvSpPr>
        <p:spPr/>
        <p:txBody>
          <a:bodyPr/>
          <a:lstStyle/>
          <a:p>
            <a:fld id="{7D6DC928-62C4-4DFD-8FB9-F01B2483C04C}" type="slidenum">
              <a:rPr lang="en-US" smtClean="0"/>
              <a:t>37</a:t>
            </a:fld>
            <a:endParaRPr lang="en-US"/>
          </a:p>
        </p:txBody>
      </p:sp>
    </p:spTree>
    <p:extLst>
      <p:ext uri="{BB962C8B-B14F-4D97-AF65-F5344CB8AC3E}">
        <p14:creationId xmlns:p14="http://schemas.microsoft.com/office/powerpoint/2010/main" val="17230984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Referral for Support from the Department of Special Education for Students with IEPs:</a:t>
            </a:r>
          </a:p>
          <a:p>
            <a:pPr marL="0" indent="0">
              <a:buNone/>
            </a:pPr>
            <a:endParaRPr lang="en-US" dirty="0"/>
          </a:p>
          <a:p>
            <a:pPr marL="0" indent="0">
              <a:buNone/>
            </a:pPr>
            <a:r>
              <a:rPr lang="en-US" dirty="0"/>
              <a:t>When a student with an IEP exhibits challenging behavior and the school-based personnel need additional assistance</a:t>
            </a:r>
          </a:p>
          <a:p>
            <a:r>
              <a:rPr lang="en-US" dirty="0"/>
              <a:t>Department of Special Education (DSE) resource teacher is contacted.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DSE resource teacher can assist the team in designing academic interventions and behavioral supports. </a:t>
            </a:r>
          </a:p>
          <a:p>
            <a:endParaRPr lang="en-US" dirty="0"/>
          </a:p>
          <a:p>
            <a:r>
              <a:rPr lang="en-US" dirty="0"/>
              <a:t>When necessary, the IEP team, including the school psychologist and the DSE resource teacher, may request services from a DSE behavior specialist. </a:t>
            </a:r>
          </a:p>
          <a:p>
            <a:endParaRPr lang="en-US" dirty="0"/>
          </a:p>
          <a:p>
            <a:pPr marL="0" indent="0">
              <a:buNone/>
            </a:pPr>
            <a:r>
              <a:rPr lang="en-US" dirty="0"/>
              <a:t>Students who display a pattern of behaviors that are considered dangerous to self or others, are frequently requiring removal from learning situations or suspension, or are noted to be significantly disruptive to their learning or the learning of others may warrant referral to the DSE behavior specialist.</a:t>
            </a:r>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38</a:t>
            </a:fld>
            <a:endParaRPr lang="en-US"/>
          </a:p>
        </p:txBody>
      </p:sp>
    </p:spTree>
    <p:extLst>
      <p:ext uri="{BB962C8B-B14F-4D97-AF65-F5344CB8AC3E}">
        <p14:creationId xmlns:p14="http://schemas.microsoft.com/office/powerpoint/2010/main" val="33849041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DSE resource teacher may accompany the behavior specialist to meet with the school staff, observe the student, and review the student’s progress. </a:t>
            </a:r>
            <a:r>
              <a:rPr lang="en-US" b="1" dirty="0"/>
              <a:t>This option may be indicated when the student displays concurrent learning and behavior concerns. </a:t>
            </a:r>
          </a:p>
        </p:txBody>
      </p:sp>
      <p:sp>
        <p:nvSpPr>
          <p:cNvPr id="4" name="Slide Number Placeholder 3"/>
          <p:cNvSpPr>
            <a:spLocks noGrp="1"/>
          </p:cNvSpPr>
          <p:nvPr>
            <p:ph type="sldNum" sz="quarter" idx="10"/>
          </p:nvPr>
        </p:nvSpPr>
        <p:spPr/>
        <p:txBody>
          <a:bodyPr/>
          <a:lstStyle/>
          <a:p>
            <a:fld id="{7D6DC928-62C4-4DFD-8FB9-F01B2483C04C}" type="slidenum">
              <a:rPr lang="en-US" smtClean="0"/>
              <a:t>39</a:t>
            </a:fld>
            <a:endParaRPr lang="en-US"/>
          </a:p>
        </p:txBody>
      </p:sp>
    </p:spTree>
    <p:extLst>
      <p:ext uri="{BB962C8B-B14F-4D97-AF65-F5344CB8AC3E}">
        <p14:creationId xmlns:p14="http://schemas.microsoft.com/office/powerpoint/2010/main" val="2916128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a:t>
            </a:r>
            <a:r>
              <a:rPr lang="en-US" baseline="0" dirty="0"/>
              <a:t> some of their policies and procedures</a:t>
            </a:r>
          </a:p>
          <a:p>
            <a:endParaRPr lang="en-US" baseline="0" dirty="0"/>
          </a:p>
          <a:p>
            <a:r>
              <a:rPr lang="en-US" dirty="0"/>
              <a:t>http://www.hcpss.org/f/special/handbook/appc_guidelines_for_conducting_fba_and_developing_bip.pdf</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https://www.hcpss.org/f/board/policies/9400.pdf</a:t>
            </a:r>
          </a:p>
          <a:p>
            <a:endParaRPr lang="en-US" dirty="0"/>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4</a:t>
            </a:fld>
            <a:endParaRPr lang="en-US"/>
          </a:p>
        </p:txBody>
      </p:sp>
    </p:spTree>
    <p:extLst>
      <p:ext uri="{BB962C8B-B14F-4D97-AF65-F5344CB8AC3E}">
        <p14:creationId xmlns:p14="http://schemas.microsoft.com/office/powerpoint/2010/main" val="61894665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Parental involvement will continue to be encouraged to further support the student. The behavior specialist will keep the student’s case manager, Special Education Instructional Team Leader, and/or school administrator(s) informed of the recommendations, implementation status, and student’s progress.</a:t>
            </a:r>
            <a:endParaRPr lang="en-US" b="1" dirty="0"/>
          </a:p>
        </p:txBody>
      </p:sp>
      <p:sp>
        <p:nvSpPr>
          <p:cNvPr id="4" name="Slide Number Placeholder 3"/>
          <p:cNvSpPr>
            <a:spLocks noGrp="1"/>
          </p:cNvSpPr>
          <p:nvPr>
            <p:ph type="sldNum" sz="quarter" idx="10"/>
          </p:nvPr>
        </p:nvSpPr>
        <p:spPr/>
        <p:txBody>
          <a:bodyPr/>
          <a:lstStyle/>
          <a:p>
            <a:fld id="{7D6DC928-62C4-4DFD-8FB9-F01B2483C04C}" type="slidenum">
              <a:rPr lang="en-US" smtClean="0"/>
              <a:t>40</a:t>
            </a:fld>
            <a:endParaRPr lang="en-US"/>
          </a:p>
        </p:txBody>
      </p:sp>
    </p:spTree>
    <p:extLst>
      <p:ext uri="{BB962C8B-B14F-4D97-AF65-F5344CB8AC3E}">
        <p14:creationId xmlns:p14="http://schemas.microsoft.com/office/powerpoint/2010/main" val="6419366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student displays behaviors that impede his or her learning or that of others, the appropriate school team considers </a:t>
            </a:r>
            <a:r>
              <a:rPr lang="en-US" b="1" dirty="0"/>
              <a:t>ABOVE 1 and 2</a:t>
            </a:r>
            <a:endParaRPr lang="en-US" dirty="0"/>
          </a:p>
          <a:p>
            <a:endParaRPr lang="en-US" dirty="0"/>
          </a:p>
          <a:p>
            <a:r>
              <a:rPr lang="en-US" b="1" dirty="0"/>
              <a:t>The processes described are followed for all students presenting with challenging behaviors. For those students with IEPs or 504 Plans, the following process needs to be conducted using formal IEP or 504 procedures. </a:t>
            </a:r>
          </a:p>
          <a:p>
            <a:endParaRPr lang="en-US" dirty="0"/>
          </a:p>
          <a:p>
            <a:r>
              <a:rPr lang="en-US" dirty="0"/>
              <a:t>Then points 3-5</a:t>
            </a:r>
          </a:p>
          <a:p>
            <a:endParaRPr lang="en-US" dirty="0"/>
          </a:p>
          <a:p>
            <a:r>
              <a:rPr lang="en-US" dirty="0"/>
              <a:t>For those students who do not receive special education services, a referral is made to the IEP team to determine if the student is a student with a disability by considering if assessments are needed. For those students receiving special education services, the IEP team determines if assessments are needed to identify an additional educational disability. Throughout the referral process the behavior intervention planning continues. </a:t>
            </a:r>
          </a:p>
          <a:p>
            <a:endParaRPr lang="en-US" dirty="0"/>
          </a:p>
          <a:p>
            <a:r>
              <a:rPr lang="en-US" dirty="0"/>
              <a:t>The school team also considers the need to conduct a FBA. Any recommended assessments are completed at the same time that a FBA is conducted and BIP is developed. </a:t>
            </a:r>
          </a:p>
        </p:txBody>
      </p:sp>
      <p:sp>
        <p:nvSpPr>
          <p:cNvPr id="4" name="Slide Number Placeholder 3"/>
          <p:cNvSpPr>
            <a:spLocks noGrp="1"/>
          </p:cNvSpPr>
          <p:nvPr>
            <p:ph type="sldNum" sz="quarter" idx="10"/>
          </p:nvPr>
        </p:nvSpPr>
        <p:spPr/>
        <p:txBody>
          <a:bodyPr/>
          <a:lstStyle/>
          <a:p>
            <a:fld id="{7D6DC928-62C4-4DFD-8FB9-F01B2483C04C}" type="slidenum">
              <a:rPr lang="en-US" smtClean="0"/>
              <a:t>41</a:t>
            </a:fld>
            <a:endParaRPr lang="en-US"/>
          </a:p>
        </p:txBody>
      </p:sp>
    </p:spTree>
    <p:extLst>
      <p:ext uri="{BB962C8B-B14F-4D97-AF65-F5344CB8AC3E}">
        <p14:creationId xmlns:p14="http://schemas.microsoft.com/office/powerpoint/2010/main" val="2437914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Work Services in Schools The Howard County Public School System provides school social work services to students with a disability who have been identified as needing those services through pupil personnel workers, school health service providers, behavior specialists, crisis intervention teachers, nurses, and school psychologists.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Additional information may be obtained from the Office of Student Services (410-313-6662).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Special Education Programs and Services</a:t>
            </a:r>
          </a:p>
        </p:txBody>
      </p:sp>
      <p:sp>
        <p:nvSpPr>
          <p:cNvPr id="4" name="Slide Number Placeholder 3"/>
          <p:cNvSpPr>
            <a:spLocks noGrp="1"/>
          </p:cNvSpPr>
          <p:nvPr>
            <p:ph type="sldNum" sz="quarter" idx="10"/>
          </p:nvPr>
        </p:nvSpPr>
        <p:spPr/>
        <p:txBody>
          <a:bodyPr/>
          <a:lstStyle/>
          <a:p>
            <a:fld id="{7D6DC928-62C4-4DFD-8FB9-F01B2483C04C}" type="slidenum">
              <a:rPr lang="en-US" smtClean="0"/>
              <a:t>42</a:t>
            </a:fld>
            <a:endParaRPr lang="en-US"/>
          </a:p>
        </p:txBody>
      </p:sp>
    </p:spTree>
    <p:extLst>
      <p:ext uri="{BB962C8B-B14F-4D97-AF65-F5344CB8AC3E}">
        <p14:creationId xmlns:p14="http://schemas.microsoft.com/office/powerpoint/2010/main" val="27385628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Related to PREVENTION or EARLY INTERVENTION</a:t>
            </a:r>
          </a:p>
          <a:p>
            <a:endParaRPr lang="en-US" dirty="0"/>
          </a:p>
          <a:p>
            <a:r>
              <a:rPr lang="en-US" dirty="0"/>
              <a:t>Looking at realistic expectations of the classroom and school supports</a:t>
            </a:r>
          </a:p>
        </p:txBody>
      </p:sp>
      <p:sp>
        <p:nvSpPr>
          <p:cNvPr id="4" name="Slide Number Placeholder 3"/>
          <p:cNvSpPr>
            <a:spLocks noGrp="1"/>
          </p:cNvSpPr>
          <p:nvPr>
            <p:ph type="sldNum" sz="quarter" idx="10"/>
          </p:nvPr>
        </p:nvSpPr>
        <p:spPr/>
        <p:txBody>
          <a:bodyPr/>
          <a:lstStyle/>
          <a:p>
            <a:fld id="{7D6DC928-62C4-4DFD-8FB9-F01B2483C04C}" type="slidenum">
              <a:rPr lang="en-US" smtClean="0"/>
              <a:t>43</a:t>
            </a:fld>
            <a:endParaRPr lang="en-US"/>
          </a:p>
        </p:txBody>
      </p:sp>
    </p:spTree>
    <p:extLst>
      <p:ext uri="{BB962C8B-B14F-4D97-AF65-F5344CB8AC3E}">
        <p14:creationId xmlns:p14="http://schemas.microsoft.com/office/powerpoint/2010/main" val="18971084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PROACTIVE!!!  This is the core of </a:t>
            </a:r>
            <a:r>
              <a:rPr lang="en-US" dirty="0" err="1"/>
              <a:t>bx</a:t>
            </a:r>
            <a:r>
              <a:rPr lang="en-US" dirty="0"/>
              <a:t>, not crisis response.</a:t>
            </a:r>
            <a:r>
              <a:rPr lang="en-US" baseline="0" dirty="0"/>
              <a:t> </a:t>
            </a:r>
          </a:p>
          <a:p>
            <a:r>
              <a:rPr lang="en-US" baseline="0" dirty="0"/>
              <a:t>Expectations: state, display them clearly, black and white</a:t>
            </a:r>
          </a:p>
          <a:p>
            <a:r>
              <a:rPr lang="en-US" baseline="0" dirty="0"/>
              <a:t>Structure: systematic, learnable, consistent, predictable</a:t>
            </a:r>
          </a:p>
          <a:p>
            <a:r>
              <a:rPr lang="en-US" baseline="0" dirty="0"/>
              <a:t>Organization:  avoid chaos, promotes independence</a:t>
            </a:r>
          </a:p>
          <a:p>
            <a:r>
              <a:rPr lang="en-US" baseline="0" dirty="0"/>
              <a:t>Be Prepared – helps avoid </a:t>
            </a:r>
            <a:r>
              <a:rPr lang="en-US" baseline="0" dirty="0" err="1"/>
              <a:t>dt</a:t>
            </a:r>
            <a:r>
              <a:rPr lang="en-US" baseline="0" dirty="0"/>
              <a:t>, prevent confusion and frustration</a:t>
            </a:r>
          </a:p>
          <a:p>
            <a:r>
              <a:rPr lang="en-US" baseline="0" dirty="0"/>
              <a:t>Have a plan: a schedule, what happens first, next – again, be prepared</a:t>
            </a:r>
          </a:p>
          <a:p>
            <a:r>
              <a:rPr lang="en-US" baseline="0" dirty="0"/>
              <a:t>Catch them being good</a:t>
            </a:r>
          </a:p>
          <a:p>
            <a:r>
              <a:rPr lang="en-US" baseline="0" dirty="0"/>
              <a:t>Avoid bribery</a:t>
            </a:r>
            <a:endParaRPr lang="en-US" dirty="0"/>
          </a:p>
          <a:p>
            <a:r>
              <a:rPr lang="en-US" dirty="0"/>
              <a:t>PRAISE every 10 to 1 negative</a:t>
            </a:r>
          </a:p>
          <a:p>
            <a:endParaRPr lang="en-US" dirty="0"/>
          </a:p>
          <a:p>
            <a:r>
              <a:rPr lang="en-US" dirty="0"/>
              <a:t>Many of these things should be happening across the board, but as an individual student requires, are these attributes being considered?</a:t>
            </a:r>
          </a:p>
        </p:txBody>
      </p:sp>
      <p:sp>
        <p:nvSpPr>
          <p:cNvPr id="4" name="Slide Number Placeholder 3"/>
          <p:cNvSpPr>
            <a:spLocks noGrp="1"/>
          </p:cNvSpPr>
          <p:nvPr>
            <p:ph type="sldNum" sz="quarter" idx="10"/>
          </p:nvPr>
        </p:nvSpPr>
        <p:spPr/>
        <p:txBody>
          <a:bodyPr/>
          <a:lstStyle/>
          <a:p>
            <a:fld id="{7D6DC928-62C4-4DFD-8FB9-F01B2483C04C}" type="slidenum">
              <a:rPr lang="en-US" smtClean="0"/>
              <a:t>44</a:t>
            </a:fld>
            <a:endParaRPr lang="en-US"/>
          </a:p>
        </p:txBody>
      </p:sp>
    </p:spTree>
    <p:extLst>
      <p:ext uri="{BB962C8B-B14F-4D97-AF65-F5344CB8AC3E}">
        <p14:creationId xmlns:p14="http://schemas.microsoft.com/office/powerpoint/2010/main" val="181741037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4894" indent="-285750">
              <a:buFont typeface="Arial" pitchFamily="34" charset="0"/>
              <a:buChar char="•"/>
            </a:pPr>
            <a:r>
              <a:rPr lang="en-US" dirty="0"/>
              <a:t>Basic Needs include: </a:t>
            </a:r>
            <a:r>
              <a:rPr lang="en-US" sz="1200" dirty="0"/>
              <a:t>Hunger, Thirst, Fatigue, Pain, Hygiene, Comfort, Mobility</a:t>
            </a:r>
          </a:p>
          <a:p>
            <a:endParaRPr lang="en-US" dirty="0"/>
          </a:p>
          <a:p>
            <a:pPr marL="294894" indent="-285750">
              <a:buFont typeface="Arial" pitchFamily="34" charset="0"/>
              <a:buChar char="•"/>
            </a:pPr>
            <a:r>
              <a:rPr lang="en-US" dirty="0"/>
              <a:t>Communication: Talked to Speech…</a:t>
            </a:r>
            <a:r>
              <a:rPr lang="en-US" sz="1200" dirty="0"/>
              <a:t>Can they understand you?</a:t>
            </a:r>
          </a:p>
          <a:p>
            <a:pPr marL="294894" indent="-285750">
              <a:buFont typeface="Arial" pitchFamily="34" charset="0"/>
              <a:buChar char="•"/>
            </a:pPr>
            <a:r>
              <a:rPr lang="en-US" sz="1200" dirty="0"/>
              <a:t>Can you understand them?</a:t>
            </a:r>
          </a:p>
          <a:p>
            <a:pPr marL="294894" indent="-285750">
              <a:buFont typeface="Arial" pitchFamily="34" charset="0"/>
              <a:buChar char="•"/>
            </a:pPr>
            <a:r>
              <a:rPr lang="en-US" sz="1200" dirty="0"/>
              <a:t>What are you saying and is that the same as what they are hearing?</a:t>
            </a:r>
          </a:p>
          <a:p>
            <a:endParaRPr lang="en-US" dirty="0"/>
          </a:p>
          <a:p>
            <a:r>
              <a:rPr lang="en-US" dirty="0"/>
              <a:t>Structured environment. Organization, comfort – 7 senses</a:t>
            </a:r>
          </a:p>
          <a:p>
            <a:endParaRPr lang="en-US" dirty="0"/>
          </a:p>
          <a:p>
            <a:r>
              <a:rPr lang="en-US" dirty="0"/>
              <a:t>Pre-teaching</a:t>
            </a:r>
          </a:p>
          <a:p>
            <a:r>
              <a:rPr lang="en-US" dirty="0"/>
              <a:t>Prerequisite skills</a:t>
            </a:r>
          </a:p>
          <a:p>
            <a:pPr lvl="1"/>
            <a:r>
              <a:rPr lang="en-US" dirty="0"/>
              <a:t>Do they know each step?</a:t>
            </a:r>
          </a:p>
          <a:p>
            <a:pPr lvl="1"/>
            <a:r>
              <a:rPr lang="en-US" dirty="0"/>
              <a:t>Do you need to teach steps first?</a:t>
            </a:r>
          </a:p>
          <a:p>
            <a:pPr marL="109728" indent="0">
              <a:buNone/>
            </a:pPr>
            <a:endParaRPr lang="en-US" dirty="0"/>
          </a:p>
          <a:p>
            <a:r>
              <a:rPr lang="en-US" dirty="0"/>
              <a:t>Plan ahead</a:t>
            </a:r>
          </a:p>
          <a:p>
            <a:pPr lvl="1"/>
            <a:r>
              <a:rPr lang="en-US" dirty="0"/>
              <a:t>When and How?</a:t>
            </a:r>
          </a:p>
          <a:p>
            <a:endParaRPr lang="en-US" dirty="0"/>
          </a:p>
          <a:p>
            <a:r>
              <a:rPr lang="en-US" dirty="0"/>
              <a:t>BX is communication – ways of trying to get attention, access to something they want, to get away from something they don’t want (is the work to hard, confusing, </a:t>
            </a:r>
            <a:r>
              <a:rPr lang="en-US" dirty="0" err="1"/>
              <a:t>etc</a:t>
            </a:r>
            <a:r>
              <a:rPr lang="en-US" dirty="0"/>
              <a:t>).</a:t>
            </a:r>
          </a:p>
        </p:txBody>
      </p:sp>
      <p:sp>
        <p:nvSpPr>
          <p:cNvPr id="4" name="Slide Number Placeholder 3"/>
          <p:cNvSpPr>
            <a:spLocks noGrp="1"/>
          </p:cNvSpPr>
          <p:nvPr>
            <p:ph type="sldNum" sz="quarter" idx="10"/>
          </p:nvPr>
        </p:nvSpPr>
        <p:spPr/>
        <p:txBody>
          <a:bodyPr/>
          <a:lstStyle/>
          <a:p>
            <a:fld id="{7D6DC928-62C4-4DFD-8FB9-F01B2483C04C}" type="slidenum">
              <a:rPr lang="en-US" smtClean="0"/>
              <a:t>45</a:t>
            </a:fld>
            <a:endParaRPr lang="en-US"/>
          </a:p>
        </p:txBody>
      </p:sp>
    </p:spTree>
    <p:extLst>
      <p:ext uri="{BB962C8B-B14F-4D97-AF65-F5344CB8AC3E}">
        <p14:creationId xmlns:p14="http://schemas.microsoft.com/office/powerpoint/2010/main" val="310871060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a classroom based system, or a star on a work sheet?</a:t>
            </a:r>
          </a:p>
          <a:p>
            <a:endParaRPr lang="en-US" dirty="0"/>
          </a:p>
          <a:p>
            <a:r>
              <a:rPr lang="en-US" dirty="0"/>
              <a:t>Praise for meeting expectations? Social praise, again more than corrections</a:t>
            </a:r>
          </a:p>
          <a:p>
            <a:endParaRPr lang="en-US" dirty="0"/>
          </a:p>
          <a:p>
            <a:r>
              <a:rPr lang="en-US" dirty="0"/>
              <a:t>These things don’t have to be formal, or they can be. </a:t>
            </a:r>
          </a:p>
          <a:p>
            <a:r>
              <a:rPr lang="en-US" dirty="0"/>
              <a:t>Systems in place =</a:t>
            </a:r>
          </a:p>
          <a:p>
            <a:r>
              <a:rPr lang="en-US" dirty="0"/>
              <a:t>PBIS</a:t>
            </a:r>
          </a:p>
        </p:txBody>
      </p:sp>
      <p:sp>
        <p:nvSpPr>
          <p:cNvPr id="4" name="Slide Number Placeholder 3"/>
          <p:cNvSpPr>
            <a:spLocks noGrp="1"/>
          </p:cNvSpPr>
          <p:nvPr>
            <p:ph type="sldNum" sz="quarter" idx="10"/>
          </p:nvPr>
        </p:nvSpPr>
        <p:spPr/>
        <p:txBody>
          <a:bodyPr/>
          <a:lstStyle/>
          <a:p>
            <a:fld id="{7D6DC928-62C4-4DFD-8FB9-F01B2483C04C}" type="slidenum">
              <a:rPr lang="en-US" smtClean="0"/>
              <a:t>46</a:t>
            </a:fld>
            <a:endParaRPr lang="en-US"/>
          </a:p>
        </p:txBody>
      </p:sp>
    </p:spTree>
    <p:extLst>
      <p:ext uri="{BB962C8B-B14F-4D97-AF65-F5344CB8AC3E}">
        <p14:creationId xmlns:p14="http://schemas.microsoft.com/office/powerpoint/2010/main" val="350873638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6DC928-62C4-4DFD-8FB9-F01B2483C04C}" type="slidenum">
              <a:rPr lang="en-US" smtClean="0"/>
              <a:t>47</a:t>
            </a:fld>
            <a:endParaRPr lang="en-US"/>
          </a:p>
        </p:txBody>
      </p:sp>
    </p:spTree>
    <p:extLst>
      <p:ext uri="{BB962C8B-B14F-4D97-AF65-F5344CB8AC3E}">
        <p14:creationId xmlns:p14="http://schemas.microsoft.com/office/powerpoint/2010/main" val="28948778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10"/>
          </p:nvPr>
        </p:nvSpPr>
        <p:spPr/>
        <p:txBody>
          <a:bodyPr/>
          <a:lstStyle/>
          <a:p>
            <a:fld id="{7D6DC928-62C4-4DFD-8FB9-F01B2483C04C}" type="slidenum">
              <a:rPr lang="en-US" smtClean="0"/>
              <a:t>48</a:t>
            </a:fld>
            <a:endParaRPr lang="en-US"/>
          </a:p>
        </p:txBody>
      </p:sp>
    </p:spTree>
    <p:extLst>
      <p:ext uri="{BB962C8B-B14F-4D97-AF65-F5344CB8AC3E}">
        <p14:creationId xmlns:p14="http://schemas.microsoft.com/office/powerpoint/2010/main" val="4548637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49</a:t>
            </a:fld>
            <a:endParaRPr lang="en-US"/>
          </a:p>
        </p:txBody>
      </p:sp>
    </p:spTree>
    <p:extLst>
      <p:ext uri="{BB962C8B-B14F-4D97-AF65-F5344CB8AC3E}">
        <p14:creationId xmlns:p14="http://schemas.microsoft.com/office/powerpoint/2010/main" val="2024722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a few definitions</a:t>
            </a:r>
          </a:p>
          <a:p>
            <a:endParaRPr lang="en-US" dirty="0"/>
          </a:p>
          <a:p>
            <a:r>
              <a:rPr lang="en-US" dirty="0"/>
              <a:t>FBA- targeting problem behavior </a:t>
            </a:r>
          </a:p>
          <a:p>
            <a:pPr marL="285750" indent="-285750">
              <a:buAutoNum type="romanLcPeriod"/>
            </a:pPr>
            <a:r>
              <a:rPr lang="en-US" dirty="0"/>
              <a:t>The reason</a:t>
            </a:r>
          </a:p>
          <a:p>
            <a:pPr marL="285750" indent="-285750">
              <a:buAutoNum type="romanLcPeriod"/>
            </a:pPr>
            <a:r>
              <a:rPr lang="en-US" dirty="0"/>
              <a:t>Define the behavior</a:t>
            </a:r>
          </a:p>
          <a:p>
            <a:pPr marL="285750" indent="-285750">
              <a:buAutoNum type="romanLcPeriod"/>
            </a:pPr>
            <a:r>
              <a:rPr lang="en-US" dirty="0"/>
              <a:t>Antecedents /triggers</a:t>
            </a:r>
          </a:p>
          <a:p>
            <a:pPr marL="285750" indent="-285750">
              <a:buAutoNum type="romanLcPeriod"/>
            </a:pPr>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5</a:t>
            </a:fld>
            <a:endParaRPr lang="en-US"/>
          </a:p>
        </p:txBody>
      </p:sp>
    </p:spTree>
    <p:extLst>
      <p:ext uri="{BB962C8B-B14F-4D97-AF65-F5344CB8AC3E}">
        <p14:creationId xmlns:p14="http://schemas.microsoft.com/office/powerpoint/2010/main" val="2850161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PROACTIVE!</a:t>
            </a:r>
          </a:p>
        </p:txBody>
      </p:sp>
      <p:sp>
        <p:nvSpPr>
          <p:cNvPr id="4" name="Slide Number Placeholder 3"/>
          <p:cNvSpPr>
            <a:spLocks noGrp="1"/>
          </p:cNvSpPr>
          <p:nvPr>
            <p:ph type="sldNum" sz="quarter" idx="10"/>
          </p:nvPr>
        </p:nvSpPr>
        <p:spPr/>
        <p:txBody>
          <a:bodyPr/>
          <a:lstStyle/>
          <a:p>
            <a:fld id="{7D6DC928-62C4-4DFD-8FB9-F01B2483C04C}" type="slidenum">
              <a:rPr lang="en-US" smtClean="0"/>
              <a:t>6</a:t>
            </a:fld>
            <a:endParaRPr lang="en-US"/>
          </a:p>
        </p:txBody>
      </p:sp>
    </p:spTree>
    <p:extLst>
      <p:ext uri="{BB962C8B-B14F-4D97-AF65-F5344CB8AC3E}">
        <p14:creationId xmlns:p14="http://schemas.microsoft.com/office/powerpoint/2010/main" val="397268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Howard County Public School System</a:t>
            </a:r>
          </a:p>
          <a:p>
            <a:endParaRPr lang="en-US" dirty="0"/>
          </a:p>
          <a:p>
            <a:r>
              <a:rPr lang="en-US" dirty="0"/>
              <a:t>Better specified that the BIP is developed as a result of the FBA</a:t>
            </a:r>
          </a:p>
          <a:p>
            <a:endParaRPr lang="en-US" dirty="0"/>
          </a:p>
          <a:p>
            <a:r>
              <a:rPr lang="en-US" dirty="0"/>
              <a:t>Now that we have reviewed the definitions and all dictating agencies seem to be on the same page…</a:t>
            </a:r>
          </a:p>
        </p:txBody>
      </p:sp>
      <p:sp>
        <p:nvSpPr>
          <p:cNvPr id="4" name="Slide Number Placeholder 3"/>
          <p:cNvSpPr>
            <a:spLocks noGrp="1"/>
          </p:cNvSpPr>
          <p:nvPr>
            <p:ph type="sldNum" sz="quarter" idx="10"/>
          </p:nvPr>
        </p:nvSpPr>
        <p:spPr/>
        <p:txBody>
          <a:bodyPr/>
          <a:lstStyle/>
          <a:p>
            <a:fld id="{7D6DC928-62C4-4DFD-8FB9-F01B2483C04C}" type="slidenum">
              <a:rPr lang="en-US" smtClean="0"/>
              <a:t>7</a:t>
            </a:fld>
            <a:endParaRPr lang="en-US"/>
          </a:p>
        </p:txBody>
      </p:sp>
    </p:spTree>
    <p:extLst>
      <p:ext uri="{BB962C8B-B14F-4D97-AF65-F5344CB8AC3E}">
        <p14:creationId xmlns:p14="http://schemas.microsoft.com/office/powerpoint/2010/main" val="2954388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So focused on the FBA…as that comes first, </a:t>
            </a:r>
          </a:p>
          <a:p>
            <a:endParaRPr lang="en-US" sz="1200" dirty="0"/>
          </a:p>
          <a:p>
            <a:r>
              <a:rPr lang="en-US" sz="1200" dirty="0"/>
              <a:t>1.A student with a disability may be removed for more than 10 consecutive school days for a violation of school rules to the same extent removal is applied to students without disabilities if the student's IEP teams determines that the behavior subject to the </a:t>
            </a:r>
            <a:r>
              <a:rPr lang="en-US" sz="1200" b="1" dirty="0"/>
              <a:t>removal is not a manifestation of the student's disability</a:t>
            </a:r>
            <a:r>
              <a:rPr lang="en-US" sz="1200" dirty="0"/>
              <a:t>, </a:t>
            </a:r>
          </a:p>
          <a:p>
            <a:endParaRPr lang="en-US" sz="1200" dirty="0"/>
          </a:p>
          <a:p>
            <a:endParaRPr lang="en-US" sz="1200" dirty="0"/>
          </a:p>
          <a:p>
            <a:r>
              <a:rPr lang="en-US" sz="1200" dirty="0"/>
              <a:t>2.Use of seclusion and/or restraint that</a:t>
            </a:r>
            <a:r>
              <a:rPr lang="en-US" sz="1200" baseline="0" dirty="0"/>
              <a:t> is not already include in an IEP or BIP</a:t>
            </a:r>
          </a:p>
          <a:p>
            <a:endParaRPr lang="en-US" sz="1200" baseline="0" dirty="0"/>
          </a:p>
          <a:p>
            <a:r>
              <a:rPr lang="en-US" dirty="0"/>
              <a:t>3.strategies including positive behavior interventions, strategies, and supports to address the behaviors. </a:t>
            </a:r>
            <a:endParaRPr lang="en-US" sz="1200" baseline="0" dirty="0"/>
          </a:p>
          <a:p>
            <a:endParaRPr lang="en-US" dirty="0"/>
          </a:p>
        </p:txBody>
      </p:sp>
      <p:sp>
        <p:nvSpPr>
          <p:cNvPr id="4" name="Slide Number Placeholder 3"/>
          <p:cNvSpPr>
            <a:spLocks noGrp="1"/>
          </p:cNvSpPr>
          <p:nvPr>
            <p:ph type="sldNum" sz="quarter" idx="10"/>
          </p:nvPr>
        </p:nvSpPr>
        <p:spPr/>
        <p:txBody>
          <a:bodyPr/>
          <a:lstStyle/>
          <a:p>
            <a:fld id="{7D6DC928-62C4-4DFD-8FB9-F01B2483C04C}" type="slidenum">
              <a:rPr lang="en-US" smtClean="0"/>
              <a:t>8</a:t>
            </a:fld>
            <a:endParaRPr lang="en-US"/>
          </a:p>
        </p:txBody>
      </p:sp>
    </p:spTree>
    <p:extLst>
      <p:ext uri="{BB962C8B-B14F-4D97-AF65-F5344CB8AC3E}">
        <p14:creationId xmlns:p14="http://schemas.microsoft.com/office/powerpoint/2010/main" val="1201761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suspension</a:t>
            </a:r>
          </a:p>
        </p:txBody>
      </p:sp>
      <p:sp>
        <p:nvSpPr>
          <p:cNvPr id="4" name="Slide Number Placeholder 3"/>
          <p:cNvSpPr>
            <a:spLocks noGrp="1"/>
          </p:cNvSpPr>
          <p:nvPr>
            <p:ph type="sldNum" sz="quarter" idx="10"/>
          </p:nvPr>
        </p:nvSpPr>
        <p:spPr/>
        <p:txBody>
          <a:bodyPr/>
          <a:lstStyle/>
          <a:p>
            <a:fld id="{7D6DC928-62C4-4DFD-8FB9-F01B2483C04C}" type="slidenum">
              <a:rPr lang="en-US" smtClean="0"/>
              <a:t>9</a:t>
            </a:fld>
            <a:endParaRPr lang="en-US"/>
          </a:p>
        </p:txBody>
      </p:sp>
    </p:spTree>
    <p:extLst>
      <p:ext uri="{BB962C8B-B14F-4D97-AF65-F5344CB8AC3E}">
        <p14:creationId xmlns:p14="http://schemas.microsoft.com/office/powerpoint/2010/main" val="2326964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B61BEF0D-F0BB-DE4B-95CE-6DB70DBA9567}" type="datetimeFigureOut">
              <a:rPr lang="en-US" smtClean="0"/>
              <a:pPr/>
              <a:t>10/26/18</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948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756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61BEF0D-F0BB-DE4B-95CE-6DB70DBA9567}" type="datetimeFigureOut">
              <a:rPr lang="en-US" smtClean="0"/>
              <a:pPr/>
              <a:t>10/26/18</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816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533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B61BEF0D-F0BB-DE4B-95CE-6DB70DBA9567}" type="datetimeFigureOut">
              <a:rPr lang="en-US" smtClean="0"/>
              <a:pPr/>
              <a:t>10/26/18</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748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765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940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30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077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07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733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61BEF0D-F0BB-DE4B-95CE-6DB70DBA9567}" type="datetimeFigureOut">
              <a:rPr lang="en-US" smtClean="0"/>
              <a:pPr/>
              <a:t>10/26/18</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40043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97BB8-9EFB-4C33-8668-ADB22C616BF7}"/>
              </a:ext>
            </a:extLst>
          </p:cNvPr>
          <p:cNvSpPr>
            <a:spLocks noGrp="1"/>
          </p:cNvSpPr>
          <p:nvPr>
            <p:ph type="ctrTitle"/>
          </p:nvPr>
        </p:nvSpPr>
        <p:spPr/>
        <p:txBody>
          <a:bodyPr>
            <a:noAutofit/>
          </a:bodyPr>
          <a:lstStyle/>
          <a:p>
            <a:r>
              <a:rPr lang="en-US" sz="4400" dirty="0"/>
              <a:t>Functional behavior assessments and behavior intervention plans </a:t>
            </a:r>
            <a:br>
              <a:rPr lang="en-US" sz="4400" dirty="0"/>
            </a:br>
            <a:r>
              <a:rPr lang="en-US" sz="4400" dirty="0"/>
              <a:t>in schools</a:t>
            </a:r>
          </a:p>
        </p:txBody>
      </p:sp>
      <p:sp>
        <p:nvSpPr>
          <p:cNvPr id="3" name="Subtitle 2">
            <a:extLst>
              <a:ext uri="{FF2B5EF4-FFF2-40B4-BE49-F238E27FC236}">
                <a16:creationId xmlns:a16="http://schemas.microsoft.com/office/drawing/2014/main" id="{6091B1E0-7955-4F50-9FC9-EB01A3CBAED0}"/>
              </a:ext>
            </a:extLst>
          </p:cNvPr>
          <p:cNvSpPr>
            <a:spLocks noGrp="1"/>
          </p:cNvSpPr>
          <p:nvPr>
            <p:ph type="subTitle" idx="1"/>
          </p:nvPr>
        </p:nvSpPr>
        <p:spPr/>
        <p:txBody>
          <a:bodyPr/>
          <a:lstStyle/>
          <a:p>
            <a:r>
              <a:rPr lang="en-US" dirty="0"/>
              <a:t>Kimberly Lund, M.S., BCBA</a:t>
            </a:r>
          </a:p>
        </p:txBody>
      </p:sp>
    </p:spTree>
    <p:extLst>
      <p:ext uri="{BB962C8B-B14F-4D97-AF65-F5344CB8AC3E}">
        <p14:creationId xmlns:p14="http://schemas.microsoft.com/office/powerpoint/2010/main" val="307159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206240"/>
          </a:xfrm>
        </p:spPr>
        <p:txBody>
          <a:bodyPr>
            <a:normAutofit/>
          </a:bodyPr>
          <a:lstStyle/>
          <a:p>
            <a:pPr marL="0" indent="0">
              <a:lnSpc>
                <a:spcPct val="100000"/>
              </a:lnSpc>
              <a:spcBef>
                <a:spcPts val="0"/>
              </a:spcBef>
              <a:spcAft>
                <a:spcPts val="0"/>
              </a:spcAft>
              <a:buNone/>
            </a:pPr>
            <a:r>
              <a:rPr lang="en-US" dirty="0"/>
              <a:t>Chapter 13A.08.03. Discipline of Students with Disabilities</a:t>
            </a:r>
          </a:p>
          <a:p>
            <a:pPr marL="0" indent="0">
              <a:lnSpc>
                <a:spcPct val="100000"/>
              </a:lnSpc>
              <a:spcBef>
                <a:spcPts val="0"/>
              </a:spcBef>
              <a:spcAft>
                <a:spcPts val="0"/>
              </a:spcAft>
              <a:buNone/>
            </a:pPr>
            <a:r>
              <a:rPr lang="en-US" dirty="0"/>
              <a:t>	Section. 13a.08.03.03. Authority of School Personnel — Removal of a Student with a Disability</a:t>
            </a:r>
          </a:p>
          <a:p>
            <a:pPr marL="0" indent="0">
              <a:buNone/>
            </a:pPr>
            <a:endParaRPr lang="en-US" dirty="0"/>
          </a:p>
          <a:p>
            <a:pPr marL="0" indent="0">
              <a:buNone/>
            </a:pPr>
            <a:r>
              <a:rPr lang="en-US" sz="2400" dirty="0"/>
              <a:t>(5) A student with a disability removed consistent with §B(4) of this regulation shall:</a:t>
            </a:r>
          </a:p>
          <a:p>
            <a:pPr marL="0" indent="0">
              <a:buNone/>
            </a:pPr>
            <a:r>
              <a:rPr lang="en-US" sz="2400" dirty="0"/>
              <a:t>(a) Continue to receive educational services in another setting, so as to enable the student to continue to participate in the general education curriculum and progress toward meeting the goals set out in the student's IEP; and</a:t>
            </a:r>
          </a:p>
          <a:p>
            <a:pPr marL="0" indent="0">
              <a:buNone/>
            </a:pPr>
            <a:r>
              <a:rPr lang="en-US" sz="2400" dirty="0"/>
              <a:t>(b) Receive, as appropriate, a functional behavioral assessment and behavioral intervention services and modifications designed to address the behavior violation to prevent its recurrence.</a:t>
            </a:r>
          </a:p>
          <a:p>
            <a:pPr marL="0" indent="0">
              <a:buNone/>
            </a:pPr>
            <a:endParaRPr lang="en-US" sz="2400" dirty="0"/>
          </a:p>
          <a:p>
            <a:pPr marL="0" indent="0">
              <a:buNone/>
            </a:pPr>
            <a:endParaRPr lang="en-US" dirty="0"/>
          </a:p>
        </p:txBody>
      </p:sp>
      <p:pic>
        <p:nvPicPr>
          <p:cNvPr id="12290" name="Picture 1" descr="bullet">
            <a:extLst>
              <a:ext uri="{FF2B5EF4-FFF2-40B4-BE49-F238E27FC236}">
                <a16:creationId xmlns:a16="http://schemas.microsoft.com/office/drawing/2014/main" id="{3154122D-BF9B-4885-BE00-35692348BB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2493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fontScale="92500" lnSpcReduction="10000"/>
          </a:bodyPr>
          <a:lstStyle/>
          <a:p>
            <a:pPr marL="0" indent="0">
              <a:lnSpc>
                <a:spcPct val="100000"/>
              </a:lnSpc>
              <a:spcBef>
                <a:spcPts val="0"/>
              </a:spcBef>
              <a:spcAft>
                <a:spcPts val="0"/>
              </a:spcAft>
              <a:buNone/>
            </a:pPr>
            <a:r>
              <a:rPr lang="en-US" dirty="0"/>
              <a:t>Chapter 13A.08.03. Discipline of Students with Disabilities</a:t>
            </a:r>
          </a:p>
          <a:p>
            <a:pPr marL="0" indent="0">
              <a:lnSpc>
                <a:spcPct val="100000"/>
              </a:lnSpc>
              <a:spcBef>
                <a:spcPts val="0"/>
              </a:spcBef>
              <a:spcAft>
                <a:spcPts val="0"/>
              </a:spcAft>
              <a:buNone/>
            </a:pPr>
            <a:r>
              <a:rPr lang="en-US" dirty="0"/>
              <a:t>	Section. 13a.08.03.07. Responsibilities of the IEP Team</a:t>
            </a:r>
          </a:p>
          <a:p>
            <a:pPr marL="0" indent="0">
              <a:buNone/>
            </a:pPr>
            <a:endParaRPr lang="en-US" dirty="0"/>
          </a:p>
          <a:p>
            <a:pPr marL="0" indent="0">
              <a:buNone/>
            </a:pPr>
            <a:r>
              <a:rPr lang="en-US" sz="2400" dirty="0"/>
              <a:t>A. The IEP team shall meet within 10 business days of the removal of a student with a disability to develop an assessment plan if the IEP team has not:</a:t>
            </a:r>
          </a:p>
          <a:p>
            <a:pPr marL="0" indent="0">
              <a:buNone/>
            </a:pPr>
            <a:r>
              <a:rPr lang="en-US" sz="2400" dirty="0"/>
              <a:t>(1) Conducted a functional behavioral assessment; and</a:t>
            </a:r>
          </a:p>
          <a:p>
            <a:pPr marL="0" indent="0">
              <a:buNone/>
            </a:pPr>
            <a:r>
              <a:rPr lang="en-US" sz="2400" dirty="0"/>
              <a:t>(2) Implemented a behavioral intervention plan to address the behavior before the behavior occurred that resulted in the student's removal as set forth in Regulation .03B or .05 of this chapter.</a:t>
            </a:r>
          </a:p>
          <a:p>
            <a:pPr marL="0" indent="0">
              <a:buNone/>
            </a:pPr>
            <a:r>
              <a:rPr lang="en-US" sz="2400" dirty="0"/>
              <a:t>B. As soon as possible after the completion of the assessments determined appropriate by the IEP team as set forth in §A of this regulation, the IEP team shall meet to:</a:t>
            </a:r>
          </a:p>
          <a:p>
            <a:pPr marL="0" indent="0">
              <a:buNone/>
            </a:pPr>
            <a:r>
              <a:rPr lang="en-US" sz="2400" dirty="0"/>
              <a:t>(1) Develop appropriate behavioral interventions to address the behavior; and</a:t>
            </a:r>
          </a:p>
          <a:p>
            <a:pPr marL="0" indent="0">
              <a:buNone/>
            </a:pPr>
            <a:r>
              <a:rPr lang="en-US" sz="2400" dirty="0"/>
              <a:t>(2) Implement the behavioral intervention plan</a:t>
            </a:r>
          </a:p>
          <a:p>
            <a:pPr marL="0" indent="0">
              <a:buNone/>
            </a:pPr>
            <a:endParaRPr lang="en-US" sz="2400" dirty="0"/>
          </a:p>
          <a:p>
            <a:pPr marL="0" indent="0">
              <a:buNone/>
            </a:pPr>
            <a:endParaRPr lang="en-US" sz="2400" dirty="0"/>
          </a:p>
          <a:p>
            <a:pPr marL="0" indent="0">
              <a:buNone/>
            </a:pPr>
            <a:endParaRPr lang="en-US" dirty="0"/>
          </a:p>
        </p:txBody>
      </p:sp>
      <p:pic>
        <p:nvPicPr>
          <p:cNvPr id="13314" name="Picture 1" descr="bullet">
            <a:extLst>
              <a:ext uri="{FF2B5EF4-FFF2-40B4-BE49-F238E27FC236}">
                <a16:creationId xmlns:a16="http://schemas.microsoft.com/office/drawing/2014/main" id="{EA251232-7D01-43C1-8F30-37FAD1987D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718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13A.08.03. Discipline of Students with Disabilities</a:t>
            </a:r>
          </a:p>
          <a:p>
            <a:pPr marL="0" indent="0">
              <a:lnSpc>
                <a:spcPct val="100000"/>
              </a:lnSpc>
              <a:spcBef>
                <a:spcPts val="0"/>
              </a:spcBef>
              <a:spcAft>
                <a:spcPts val="0"/>
              </a:spcAft>
              <a:buNone/>
            </a:pPr>
            <a:r>
              <a:rPr lang="en-US" dirty="0"/>
              <a:t>	</a:t>
            </a:r>
          </a:p>
          <a:p>
            <a:pPr marL="0" indent="0">
              <a:lnSpc>
                <a:spcPct val="100000"/>
              </a:lnSpc>
              <a:spcBef>
                <a:spcPts val="0"/>
              </a:spcBef>
              <a:spcAft>
                <a:spcPts val="0"/>
              </a:spcAft>
              <a:buNone/>
            </a:pPr>
            <a:r>
              <a:rPr lang="en-US" sz="2400" dirty="0"/>
              <a:t>As Mentioned in Section. 13a.08.03.03. Authority of School Personnel — Removal of a Student with a Disability</a:t>
            </a:r>
          </a:p>
          <a:p>
            <a:pPr marL="0" indent="0">
              <a:buNone/>
            </a:pPr>
            <a:endParaRPr lang="en-US" sz="2400" dirty="0"/>
          </a:p>
          <a:p>
            <a:pPr marL="0" indent="0">
              <a:buNone/>
            </a:pPr>
            <a:r>
              <a:rPr lang="en-US" sz="2400" dirty="0"/>
              <a:t>A student with a disability may be removed for more than 10 consecutive school days for a violation of school rules to the same extent removal is applied to students without disabilities if the student's IEP teams determines that the behavior subject to the removal is not a </a:t>
            </a:r>
            <a:r>
              <a:rPr lang="en-US" sz="2400" b="1" u="sng" dirty="0"/>
              <a:t>manifestation </a:t>
            </a:r>
            <a:r>
              <a:rPr lang="en-US" sz="2400" dirty="0"/>
              <a:t>of the student's disability, in accordance with Regulation .08 of this chapter.</a:t>
            </a:r>
          </a:p>
          <a:p>
            <a:pPr marL="0" indent="0">
              <a:buNone/>
            </a:pPr>
            <a:endParaRPr lang="en-US" sz="2400" dirty="0"/>
          </a:p>
          <a:p>
            <a:pPr marL="0" indent="0">
              <a:lnSpc>
                <a:spcPct val="100000"/>
              </a:lnSpc>
              <a:spcBef>
                <a:spcPts val="0"/>
              </a:spcBef>
              <a:spcAft>
                <a:spcPts val="0"/>
              </a:spcAft>
              <a:buNone/>
            </a:pPr>
            <a:endParaRPr lang="en-US" sz="2400" dirty="0"/>
          </a:p>
          <a:p>
            <a:pPr marL="0" indent="0">
              <a:buNone/>
            </a:pPr>
            <a:endParaRPr lang="en-US" sz="2400" dirty="0"/>
          </a:p>
          <a:p>
            <a:pPr marL="0" indent="0">
              <a:buNone/>
            </a:pPr>
            <a:endParaRPr lang="en-US" dirty="0"/>
          </a:p>
        </p:txBody>
      </p:sp>
      <p:pic>
        <p:nvPicPr>
          <p:cNvPr id="14338" name="Picture 1" descr="bullet">
            <a:extLst>
              <a:ext uri="{FF2B5EF4-FFF2-40B4-BE49-F238E27FC236}">
                <a16:creationId xmlns:a16="http://schemas.microsoft.com/office/drawing/2014/main" id="{04DCFB0A-A46B-4F57-AB2D-2CAE00C7C8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662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13A.08.03. Discipline of Students with Disabilities</a:t>
            </a:r>
          </a:p>
          <a:p>
            <a:pPr marL="0" indent="0">
              <a:lnSpc>
                <a:spcPct val="100000"/>
              </a:lnSpc>
              <a:spcBef>
                <a:spcPts val="0"/>
              </a:spcBef>
              <a:spcAft>
                <a:spcPts val="0"/>
              </a:spcAft>
              <a:buNone/>
            </a:pPr>
            <a:r>
              <a:rPr lang="en-US" sz="2400" dirty="0"/>
              <a:t>	Section. 13a.08.03.08. Manifestation Determination</a:t>
            </a:r>
          </a:p>
          <a:p>
            <a:pPr marL="0" indent="0">
              <a:buNone/>
            </a:pPr>
            <a:r>
              <a:rPr lang="en-US" sz="2400" dirty="0"/>
              <a:t>G. If the IEP team determines that the student's behavior is a manifestation of the student's disability, the IEP team shall, as appropriate:</a:t>
            </a:r>
          </a:p>
          <a:p>
            <a:pPr marL="0" indent="0">
              <a:buNone/>
            </a:pPr>
            <a:r>
              <a:rPr lang="en-US" sz="2400" dirty="0"/>
              <a:t>(1) Conduct a functional behavioral assessment and implement a behavioral intervention plan if the public agency had not conducted such assessments prior to a disciplinary removal in accordance with Regulation .03B or .05 of this chapter;</a:t>
            </a:r>
          </a:p>
          <a:p>
            <a:pPr marL="0" indent="0">
              <a:buNone/>
            </a:pPr>
            <a:r>
              <a:rPr lang="en-US" sz="2400" dirty="0"/>
              <a:t>(2) Review the student's behavioral intervention plan and modify it, if necessary, to address the behavior; and</a:t>
            </a:r>
          </a:p>
          <a:p>
            <a:pPr marL="0" indent="0">
              <a:buNone/>
            </a:pPr>
            <a:r>
              <a:rPr lang="en-US" sz="2400" dirty="0"/>
              <a:t>(3) Return the student to the student's placement from which the student was removed unless the parent and the public agency agree to a change of placement as part of a modification of the student's behavioral intervention plan.</a:t>
            </a:r>
          </a:p>
          <a:p>
            <a:pPr marL="0" indent="0">
              <a:buNone/>
            </a:pPr>
            <a:endParaRPr lang="en-US" sz="2400" dirty="0"/>
          </a:p>
          <a:p>
            <a:pPr marL="0" indent="0">
              <a:lnSpc>
                <a:spcPct val="100000"/>
              </a:lnSpc>
              <a:spcBef>
                <a:spcPts val="0"/>
              </a:spcBef>
              <a:spcAft>
                <a:spcPts val="0"/>
              </a:spcAft>
              <a:buNone/>
            </a:pPr>
            <a:endParaRPr lang="en-US" sz="2400" dirty="0"/>
          </a:p>
          <a:p>
            <a:pPr marL="0" indent="0">
              <a:buNone/>
            </a:pPr>
            <a:endParaRPr lang="en-US" sz="2400" dirty="0"/>
          </a:p>
          <a:p>
            <a:pPr marL="0" indent="0">
              <a:buNone/>
            </a:pPr>
            <a:endParaRPr lang="en-US" dirty="0"/>
          </a:p>
        </p:txBody>
      </p:sp>
      <p:pic>
        <p:nvPicPr>
          <p:cNvPr id="15362" name="Picture 1" descr="bullet">
            <a:extLst>
              <a:ext uri="{FF2B5EF4-FFF2-40B4-BE49-F238E27FC236}">
                <a16:creationId xmlns:a16="http://schemas.microsoft.com/office/drawing/2014/main" id="{2B04F073-B5A8-4888-8DCC-39CFEF883E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941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13A.08.03. Discipline of Students with Disabilities</a:t>
            </a:r>
          </a:p>
          <a:p>
            <a:pPr marL="0" indent="0">
              <a:lnSpc>
                <a:spcPct val="100000"/>
              </a:lnSpc>
              <a:spcBef>
                <a:spcPts val="0"/>
              </a:spcBef>
              <a:spcAft>
                <a:spcPts val="0"/>
              </a:spcAft>
              <a:buNone/>
            </a:pPr>
            <a:r>
              <a:rPr lang="en-US" sz="2400" dirty="0"/>
              <a:t>	Section. 13a.08.03.08. Manifestation Determination</a:t>
            </a:r>
          </a:p>
          <a:p>
            <a:pPr marL="0" indent="0">
              <a:buNone/>
            </a:pPr>
            <a:r>
              <a:rPr lang="en-US" sz="2400" dirty="0"/>
              <a:t>H. If the IEP team determines that the behavior is not a manifestation of the student's disability:</a:t>
            </a:r>
          </a:p>
          <a:p>
            <a:pPr marL="0" indent="0">
              <a:buNone/>
            </a:pPr>
            <a:r>
              <a:rPr lang="en-US" sz="2400" dirty="0"/>
              <a:t>(1) The student may be disciplined in the same manner as students without disabilities, including a period of suspension or expulsion, as set forth in COMAR 13A.08.01.11C; and</a:t>
            </a:r>
          </a:p>
          <a:p>
            <a:pPr marL="0" indent="0">
              <a:buNone/>
            </a:pPr>
            <a:r>
              <a:rPr lang="en-US" sz="2400" dirty="0"/>
              <a:t>(2) The IEP team shall determine the extent to which services are necessary during the period of suspension or expulsion to enable the student to appropriately:</a:t>
            </a:r>
          </a:p>
          <a:p>
            <a:pPr marL="0" indent="0">
              <a:buNone/>
            </a:pPr>
            <a:r>
              <a:rPr lang="en-US" sz="2400" dirty="0"/>
              <a:t>(a) Progress in the general curriculum; and</a:t>
            </a:r>
          </a:p>
          <a:p>
            <a:pPr marL="0" indent="0">
              <a:buNone/>
            </a:pPr>
            <a:r>
              <a:rPr lang="en-US" sz="2400" dirty="0"/>
              <a:t>(b) Advance toward achieving the goals of the student's IEP.</a:t>
            </a:r>
          </a:p>
        </p:txBody>
      </p:sp>
      <p:pic>
        <p:nvPicPr>
          <p:cNvPr id="16386" name="Picture 1" descr="bullet">
            <a:extLst>
              <a:ext uri="{FF2B5EF4-FFF2-40B4-BE49-F238E27FC236}">
                <a16:creationId xmlns:a16="http://schemas.microsoft.com/office/drawing/2014/main" id="{CA6899BA-6652-46AF-A0DA-6D5DBB30BE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20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 2: use of seclusion or restraint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95045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13A.08.04. Student Behavior Interventions</a:t>
            </a:r>
          </a:p>
          <a:p>
            <a:pPr marL="0" indent="0">
              <a:lnSpc>
                <a:spcPct val="100000"/>
              </a:lnSpc>
              <a:spcBef>
                <a:spcPts val="0"/>
              </a:spcBef>
              <a:spcAft>
                <a:spcPts val="0"/>
              </a:spcAft>
              <a:buNone/>
            </a:pPr>
            <a:r>
              <a:rPr lang="en-US" sz="2400" dirty="0"/>
              <a:t>	Section. 13a.08.04.05. General Requirements for the Use of Restraint or Seclusion</a:t>
            </a:r>
          </a:p>
          <a:p>
            <a:pPr marL="0" indent="0">
              <a:lnSpc>
                <a:spcPct val="100000"/>
              </a:lnSpc>
              <a:spcBef>
                <a:spcPts val="0"/>
              </a:spcBef>
              <a:spcAft>
                <a:spcPts val="0"/>
              </a:spcAft>
              <a:buNone/>
            </a:pPr>
            <a:endParaRPr lang="en-US" sz="2400" dirty="0"/>
          </a:p>
          <a:p>
            <a:pPr marL="0" indent="0">
              <a:lnSpc>
                <a:spcPct val="100000"/>
              </a:lnSpc>
              <a:spcBef>
                <a:spcPts val="0"/>
              </a:spcBef>
              <a:spcAft>
                <a:spcPts val="0"/>
              </a:spcAft>
              <a:buNone/>
            </a:pPr>
            <a:endParaRPr lang="en-US" sz="2400" dirty="0"/>
          </a:p>
          <a:p>
            <a:pPr marL="0" indent="0">
              <a:buNone/>
            </a:pPr>
            <a:r>
              <a:rPr lang="en-US" sz="2400" dirty="0"/>
              <a:t>“Physical restraint" means the use of physical force, without the use of any device or material, that restricts the free movement of all or a portion of a student's body.</a:t>
            </a:r>
          </a:p>
          <a:p>
            <a:pPr marL="0" indent="0">
              <a:buNone/>
            </a:pPr>
            <a:endParaRPr lang="en-US" sz="2400" dirty="0"/>
          </a:p>
          <a:p>
            <a:pPr marL="0" indent="0">
              <a:buNone/>
            </a:pPr>
            <a:r>
              <a:rPr lang="en-US" sz="2400" dirty="0"/>
              <a:t>"Seclusion" means the confinement of a student alone in a room from which the student is physically prevented from leaving.</a:t>
            </a:r>
          </a:p>
        </p:txBody>
      </p:sp>
      <p:pic>
        <p:nvPicPr>
          <p:cNvPr id="17410" name="Picture 1" descr="bullet">
            <a:extLst>
              <a:ext uri="{FF2B5EF4-FFF2-40B4-BE49-F238E27FC236}">
                <a16:creationId xmlns:a16="http://schemas.microsoft.com/office/drawing/2014/main" id="{D6995AE6-7649-411E-8504-7EF299C980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232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13A.08.04. Student Behavior Interventions</a:t>
            </a:r>
          </a:p>
          <a:p>
            <a:pPr marL="0" indent="0">
              <a:lnSpc>
                <a:spcPct val="100000"/>
              </a:lnSpc>
              <a:spcBef>
                <a:spcPts val="0"/>
              </a:spcBef>
              <a:spcAft>
                <a:spcPts val="0"/>
              </a:spcAft>
              <a:buNone/>
            </a:pPr>
            <a:r>
              <a:rPr lang="en-US" sz="2400" dirty="0"/>
              <a:t>	Section. 13a.08.04.05. General Requirements for the Use of Restraint or Seclusion</a:t>
            </a:r>
          </a:p>
          <a:p>
            <a:pPr marL="0" indent="0">
              <a:buNone/>
            </a:pPr>
            <a:r>
              <a:rPr lang="en-US" sz="2400" dirty="0"/>
              <a:t>(2) If restraint or seclusion is used for a student with a disability, and the student's IEP or behavior intervention plan does not include the use of restraint or seclusion, the IEP team shall meet, in accordance with COMAR 13A.08.03, within 10 business days of the incident to consider:</a:t>
            </a:r>
          </a:p>
          <a:p>
            <a:pPr marL="0" indent="0">
              <a:buNone/>
            </a:pPr>
            <a:r>
              <a:rPr lang="en-US" sz="2400" dirty="0"/>
              <a:t>	(a) The need for a functional behavioral assessment;</a:t>
            </a:r>
          </a:p>
          <a:p>
            <a:pPr marL="0" indent="0">
              <a:buNone/>
            </a:pPr>
            <a:r>
              <a:rPr lang="en-US" sz="2400" dirty="0"/>
              <a:t>	(b) Developing appropriate behavioral interventions; and</a:t>
            </a:r>
          </a:p>
          <a:p>
            <a:pPr marL="0" indent="0">
              <a:buNone/>
            </a:pPr>
            <a:r>
              <a:rPr lang="en-US" sz="2400" dirty="0"/>
              <a:t>	(c) Implementing a behavioral intervention plan.</a:t>
            </a:r>
          </a:p>
          <a:p>
            <a:pPr marL="0" indent="0">
              <a:lnSpc>
                <a:spcPct val="100000"/>
              </a:lnSpc>
              <a:spcBef>
                <a:spcPts val="0"/>
              </a:spcBef>
              <a:spcAft>
                <a:spcPts val="0"/>
              </a:spcAft>
              <a:buNone/>
            </a:pPr>
            <a:endParaRPr lang="en-US" sz="2400" dirty="0"/>
          </a:p>
        </p:txBody>
      </p:sp>
      <p:pic>
        <p:nvPicPr>
          <p:cNvPr id="18434" name="Picture 1" descr="bullet">
            <a:extLst>
              <a:ext uri="{FF2B5EF4-FFF2-40B4-BE49-F238E27FC236}">
                <a16:creationId xmlns:a16="http://schemas.microsoft.com/office/drawing/2014/main" id="{10DCD8B9-6D61-4C87-9527-F2E106A9C8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224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Policy 9400 Student Behavior Intervention</a:t>
            </a:r>
          </a:p>
        </p:txBody>
      </p:sp>
      <p:sp>
        <p:nvSpPr>
          <p:cNvPr id="3" name="Content Placeholder 2"/>
          <p:cNvSpPr>
            <a:spLocks noGrp="1"/>
          </p:cNvSpPr>
          <p:nvPr>
            <p:ph idx="1"/>
          </p:nvPr>
        </p:nvSpPr>
        <p:spPr/>
        <p:txBody>
          <a:bodyPr/>
          <a:lstStyle/>
          <a:p>
            <a:pPr marL="0" indent="0">
              <a:buNone/>
            </a:pPr>
            <a:r>
              <a:rPr lang="en-US" dirty="0"/>
              <a:t>B. If physical restraint or seclusion is used for a student with a disability, and the student’s IEP or BIP does not include the use of physical restraint or seclusion, the IEP team will meet, within 10 business days of the incident to consider: </a:t>
            </a:r>
          </a:p>
          <a:p>
            <a:pPr marL="457200" indent="-457200">
              <a:buAutoNum type="arabicPeriod"/>
            </a:pPr>
            <a:r>
              <a:rPr lang="en-US" dirty="0"/>
              <a:t>The need for an FBA; </a:t>
            </a:r>
          </a:p>
          <a:p>
            <a:pPr marL="457200" indent="-457200">
              <a:buAutoNum type="arabicPeriod"/>
            </a:pPr>
            <a:r>
              <a:rPr lang="en-US" dirty="0"/>
              <a:t>Developing appropriate behavioral interventions; and </a:t>
            </a:r>
          </a:p>
          <a:p>
            <a:pPr marL="457200" indent="-457200">
              <a:buAutoNum type="arabicPeriod"/>
            </a:pPr>
            <a:r>
              <a:rPr lang="en-US" dirty="0"/>
              <a:t>Implementing a BIP.</a:t>
            </a:r>
          </a:p>
        </p:txBody>
      </p:sp>
    </p:spTree>
    <p:extLst>
      <p:ext uri="{BB962C8B-B14F-4D97-AF65-F5344CB8AC3E}">
        <p14:creationId xmlns:p14="http://schemas.microsoft.com/office/powerpoint/2010/main" val="3575090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284176"/>
            <a:ext cx="10425890" cy="1508760"/>
          </a:xfrm>
        </p:spPr>
        <p:txBody>
          <a:bodyPr>
            <a:normAutofit/>
          </a:bodyPr>
          <a:lstStyle/>
          <a:p>
            <a:r>
              <a:rPr lang="en-US" dirty="0"/>
              <a:t>HCPSS: Procedures and Guidelines for Special Education and Related Services</a:t>
            </a:r>
          </a:p>
        </p:txBody>
      </p:sp>
      <p:sp>
        <p:nvSpPr>
          <p:cNvPr id="3" name="Content Placeholder 2"/>
          <p:cNvSpPr>
            <a:spLocks noGrp="1"/>
          </p:cNvSpPr>
          <p:nvPr>
            <p:ph idx="1"/>
          </p:nvPr>
        </p:nvSpPr>
        <p:spPr/>
        <p:txBody>
          <a:bodyPr/>
          <a:lstStyle/>
          <a:p>
            <a:pPr marL="0" indent="0">
              <a:buNone/>
            </a:pPr>
            <a:r>
              <a:rPr lang="en-US" dirty="0"/>
              <a:t>Restraint or Seclusion: In an emergency situation, if restraint or seclusion is used for a student with a disability, and the student’s IEP or behavior intervention plan (BIP) does not include the use of restraint or seclusion, the IEP team shall meet within 10 business days of the incident to consider: </a:t>
            </a:r>
          </a:p>
          <a:p>
            <a:pPr marL="0" indent="0">
              <a:buNone/>
            </a:pPr>
            <a:r>
              <a:rPr lang="en-US" dirty="0"/>
              <a:t>• The need for a functional behavioral assessment (FBA); </a:t>
            </a:r>
          </a:p>
          <a:p>
            <a:pPr marL="0" indent="0">
              <a:buNone/>
            </a:pPr>
            <a:r>
              <a:rPr lang="en-US" dirty="0"/>
              <a:t>• Developing appropriate behavioral interventions; and </a:t>
            </a:r>
          </a:p>
          <a:p>
            <a:pPr marL="0" indent="0">
              <a:buNone/>
            </a:pPr>
            <a:r>
              <a:rPr lang="en-US" dirty="0"/>
              <a:t>• Implementing a behavior intervention plan (BIP). If the student’s IEP or BIP includes the use of restraint or seclusion, the student’s IEP or BIP must specify how often</a:t>
            </a:r>
          </a:p>
        </p:txBody>
      </p:sp>
    </p:spTree>
    <p:extLst>
      <p:ext uri="{BB962C8B-B14F-4D97-AF65-F5344CB8AC3E}">
        <p14:creationId xmlns:p14="http://schemas.microsoft.com/office/powerpoint/2010/main" val="4293848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A861-E5C2-4A51-9A95-B671F5035134}"/>
              </a:ext>
            </a:extLst>
          </p:cNvPr>
          <p:cNvSpPr>
            <a:spLocks noGrp="1"/>
          </p:cNvSpPr>
          <p:nvPr>
            <p:ph type="title"/>
          </p:nvPr>
        </p:nvSpPr>
        <p:spPr>
          <a:xfrm>
            <a:off x="1202919" y="284176"/>
            <a:ext cx="9784080" cy="1508760"/>
          </a:xfrm>
        </p:spPr>
        <p:txBody>
          <a:bodyPr>
            <a:normAutofit/>
          </a:bodyPr>
          <a:lstStyle/>
          <a:p>
            <a:r>
              <a:rPr lang="en-US" sz="4800" dirty="0"/>
              <a:t>When it comes to challenging behaviors…</a:t>
            </a:r>
          </a:p>
        </p:txBody>
      </p:sp>
      <p:sp>
        <p:nvSpPr>
          <p:cNvPr id="3" name="Content Placeholder 2">
            <a:extLst>
              <a:ext uri="{FF2B5EF4-FFF2-40B4-BE49-F238E27FC236}">
                <a16:creationId xmlns:a16="http://schemas.microsoft.com/office/drawing/2014/main" id="{402008C8-B06A-438D-BAC4-2D036111EF51}"/>
              </a:ext>
            </a:extLst>
          </p:cNvPr>
          <p:cNvSpPr>
            <a:spLocks noGrp="1"/>
          </p:cNvSpPr>
          <p:nvPr>
            <p:ph idx="1"/>
          </p:nvPr>
        </p:nvSpPr>
        <p:spPr>
          <a:xfrm>
            <a:off x="1202919" y="2339163"/>
            <a:ext cx="9784080" cy="4234662"/>
          </a:xfrm>
        </p:spPr>
        <p:txBody>
          <a:bodyPr>
            <a:normAutofit/>
          </a:bodyPr>
          <a:lstStyle/>
          <a:p>
            <a:pPr marL="0" indent="0">
              <a:buNone/>
            </a:pPr>
            <a:r>
              <a:rPr lang="en-US" sz="3600" dirty="0"/>
              <a:t>When is a Functional Behavior Assessment and Behavior Intervention Plan Required?</a:t>
            </a:r>
            <a:endParaRPr lang="en-US" sz="3600" b="1" dirty="0"/>
          </a:p>
          <a:p>
            <a:pPr marL="0" indent="0">
              <a:buNone/>
            </a:pPr>
            <a:endParaRPr lang="en-US" sz="3600" dirty="0"/>
          </a:p>
          <a:p>
            <a:pPr marL="0" indent="0">
              <a:buNone/>
            </a:pPr>
            <a:r>
              <a:rPr lang="en-US" sz="3600" dirty="0"/>
              <a:t>What should happen first… before we get here?</a:t>
            </a:r>
          </a:p>
          <a:p>
            <a:pPr marL="228600" lvl="1" indent="0">
              <a:buNone/>
            </a:pPr>
            <a:endParaRPr lang="en-US" sz="3600" dirty="0"/>
          </a:p>
          <a:p>
            <a:pPr lvl="1"/>
            <a:endParaRPr lang="en-US" sz="3600" dirty="0"/>
          </a:p>
          <a:p>
            <a:pPr lvl="1"/>
            <a:endParaRPr lang="en-US" sz="3600" dirty="0"/>
          </a:p>
        </p:txBody>
      </p:sp>
    </p:spTree>
    <p:extLst>
      <p:ext uri="{BB962C8B-B14F-4D97-AF65-F5344CB8AC3E}">
        <p14:creationId xmlns:p14="http://schemas.microsoft.com/office/powerpoint/2010/main" val="4108358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 3: Behaviors IMPEDE Learning </a:t>
            </a:r>
          </a:p>
        </p:txBody>
      </p:sp>
      <p:sp>
        <p:nvSpPr>
          <p:cNvPr id="3" name="Text Placeholder 2"/>
          <p:cNvSpPr>
            <a:spLocks noGrp="1"/>
          </p:cNvSpPr>
          <p:nvPr>
            <p:ph type="body" idx="1"/>
          </p:nvPr>
        </p:nvSpPr>
        <p:spPr/>
        <p:txBody>
          <a:bodyPr/>
          <a:lstStyle/>
          <a:p>
            <a:r>
              <a:rPr lang="en-US" dirty="0"/>
              <a:t>For the student or others</a:t>
            </a:r>
          </a:p>
        </p:txBody>
      </p:sp>
    </p:spTree>
    <p:extLst>
      <p:ext uri="{BB962C8B-B14F-4D97-AF65-F5344CB8AC3E}">
        <p14:creationId xmlns:p14="http://schemas.microsoft.com/office/powerpoint/2010/main" val="1285869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Guidelines for FBA/BIP</a:t>
            </a:r>
          </a:p>
        </p:txBody>
      </p:sp>
      <p:sp>
        <p:nvSpPr>
          <p:cNvPr id="3" name="Content Placeholder 2"/>
          <p:cNvSpPr>
            <a:spLocks noGrp="1"/>
          </p:cNvSpPr>
          <p:nvPr>
            <p:ph idx="1"/>
          </p:nvPr>
        </p:nvSpPr>
        <p:spPr>
          <a:xfrm>
            <a:off x="723014" y="2032462"/>
            <a:ext cx="10263985" cy="4846320"/>
          </a:xfrm>
        </p:spPr>
        <p:txBody>
          <a:bodyPr>
            <a:normAutofit/>
          </a:bodyPr>
          <a:lstStyle/>
          <a:p>
            <a:pPr marL="0" indent="0">
              <a:buNone/>
            </a:pPr>
            <a:r>
              <a:rPr lang="en-US" sz="3600" dirty="0"/>
              <a:t>The Student Continues to Display Challenging Behavior Despite Intervention</a:t>
            </a:r>
          </a:p>
          <a:p>
            <a:pPr marL="0" indent="0">
              <a:buNone/>
            </a:pPr>
            <a:endParaRPr lang="en-US" sz="3600" dirty="0"/>
          </a:p>
          <a:p>
            <a:pPr marL="0" indent="0">
              <a:buNone/>
            </a:pPr>
            <a:r>
              <a:rPr lang="en-US" sz="2800" dirty="0"/>
              <a:t>The school team will consider the need to conduct a FBA.</a:t>
            </a:r>
          </a:p>
          <a:p>
            <a:endParaRPr lang="en-US" sz="3600" dirty="0"/>
          </a:p>
          <a:p>
            <a:pPr marL="0" indent="0">
              <a:buNone/>
            </a:pPr>
            <a:endParaRPr lang="en-US" sz="3600" dirty="0"/>
          </a:p>
        </p:txBody>
      </p:sp>
    </p:spTree>
    <p:extLst>
      <p:ext uri="{BB962C8B-B14F-4D97-AF65-F5344CB8AC3E}">
        <p14:creationId xmlns:p14="http://schemas.microsoft.com/office/powerpoint/2010/main" val="731228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HCPSS Guidelines for FBA/BIP</a:t>
            </a:r>
          </a:p>
        </p:txBody>
      </p:sp>
      <p:sp>
        <p:nvSpPr>
          <p:cNvPr id="3" name="Content Placeholder 2"/>
          <p:cNvSpPr>
            <a:spLocks noGrp="1"/>
          </p:cNvSpPr>
          <p:nvPr>
            <p:ph idx="1"/>
          </p:nvPr>
        </p:nvSpPr>
        <p:spPr>
          <a:xfrm>
            <a:off x="1202919" y="2011680"/>
            <a:ext cx="9784080" cy="4617720"/>
          </a:xfrm>
        </p:spPr>
        <p:txBody>
          <a:bodyPr>
            <a:normAutofit/>
          </a:bodyPr>
          <a:lstStyle/>
          <a:p>
            <a:pPr marL="0" indent="0">
              <a:buNone/>
            </a:pPr>
            <a:r>
              <a:rPr lang="en-US" sz="2800" dirty="0"/>
              <a:t>If the school team determines that a FBA is not currently needed, the team considers any adjustments to the student plan, 504 Plan, or IEP that are necessary to address the student’s challenging behaviors.</a:t>
            </a:r>
          </a:p>
          <a:p>
            <a:pPr marL="0" indent="0">
              <a:buNone/>
            </a:pPr>
            <a:endParaRPr lang="en-US" sz="2800" dirty="0"/>
          </a:p>
          <a:p>
            <a:pPr marL="0" indent="0">
              <a:buNone/>
            </a:pPr>
            <a:endParaRPr lang="en-US" sz="2800" dirty="0"/>
          </a:p>
          <a:p>
            <a:pPr marL="0" indent="0">
              <a:buNone/>
            </a:pPr>
            <a:r>
              <a:rPr lang="en-US" sz="2800" dirty="0"/>
              <a:t>If the team determines that a FBA is necessary, the team, including the school psychologist, will be designated to conduct a FBA in collaboration with parents. </a:t>
            </a:r>
          </a:p>
        </p:txBody>
      </p:sp>
    </p:spTree>
    <p:extLst>
      <p:ext uri="{BB962C8B-B14F-4D97-AF65-F5344CB8AC3E}">
        <p14:creationId xmlns:p14="http://schemas.microsoft.com/office/powerpoint/2010/main" val="1729532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Also indicated in IDEA</a:t>
            </a:r>
          </a:p>
        </p:txBody>
      </p:sp>
      <p:sp>
        <p:nvSpPr>
          <p:cNvPr id="3" name="Content Placeholder 2"/>
          <p:cNvSpPr>
            <a:spLocks noGrp="1"/>
          </p:cNvSpPr>
          <p:nvPr>
            <p:ph idx="1"/>
          </p:nvPr>
        </p:nvSpPr>
        <p:spPr/>
        <p:txBody>
          <a:bodyPr>
            <a:normAutofit/>
          </a:bodyPr>
          <a:lstStyle/>
          <a:p>
            <a:pPr marL="0" indent="0">
              <a:buNone/>
            </a:pPr>
            <a:r>
              <a:rPr lang="en-US" sz="2800" dirty="0"/>
              <a:t>Schools are expected to use the FBA process proactively and to intervene early to prevent serious problem behaviors: </a:t>
            </a:r>
          </a:p>
          <a:p>
            <a:pPr marL="0" indent="0">
              <a:buNone/>
            </a:pPr>
            <a:endParaRPr lang="en-US" sz="2800" dirty="0"/>
          </a:p>
          <a:p>
            <a:pPr marL="0" indent="0">
              <a:buNone/>
            </a:pPr>
            <a:r>
              <a:rPr lang="en-US" sz="2800" dirty="0"/>
              <a:t>The IDEA states that a BIP based on a FBA should be consider when developing the IEP if a student’s behavior interferes with their learning or the learning of others.</a:t>
            </a:r>
          </a:p>
        </p:txBody>
      </p:sp>
    </p:spTree>
    <p:extLst>
      <p:ext uri="{BB962C8B-B14F-4D97-AF65-F5344CB8AC3E}">
        <p14:creationId xmlns:p14="http://schemas.microsoft.com/office/powerpoint/2010/main" val="1729278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94560"/>
            <a:ext cx="12192000" cy="1737360"/>
          </a:xfrm>
        </p:spPr>
        <p:txBody>
          <a:bodyPr/>
          <a:lstStyle/>
          <a:p>
            <a:r>
              <a:rPr lang="en-US" sz="5000" dirty="0"/>
              <a:t>But are there any other situations that might require a FBA?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46625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Policy 9400 Student Behavior Intervention</a:t>
            </a:r>
          </a:p>
        </p:txBody>
      </p:sp>
      <p:sp>
        <p:nvSpPr>
          <p:cNvPr id="3" name="Content Placeholder 2"/>
          <p:cNvSpPr>
            <a:spLocks noGrp="1"/>
          </p:cNvSpPr>
          <p:nvPr>
            <p:ph idx="1"/>
          </p:nvPr>
        </p:nvSpPr>
        <p:spPr>
          <a:xfrm>
            <a:off x="1202919" y="2011680"/>
            <a:ext cx="9784080" cy="4846320"/>
          </a:xfrm>
        </p:spPr>
        <p:txBody>
          <a:bodyPr/>
          <a:lstStyle/>
          <a:p>
            <a:pPr marL="0" indent="0">
              <a:buNone/>
            </a:pPr>
            <a:r>
              <a:rPr lang="en-US" dirty="0"/>
              <a:t>STANDARDS</a:t>
            </a:r>
          </a:p>
          <a:p>
            <a:pPr marL="457200" indent="-457200">
              <a:buAutoNum type="alphaUcPeriod"/>
            </a:pPr>
            <a:r>
              <a:rPr lang="en-US" dirty="0"/>
              <a:t>Parents and school staff members may at any time request a meeting in order to, among other things: </a:t>
            </a:r>
          </a:p>
          <a:p>
            <a:pPr marL="0" indent="0">
              <a:buNone/>
            </a:pPr>
            <a:r>
              <a:rPr lang="en-US" dirty="0"/>
              <a:t>	1. Conduct an FBA </a:t>
            </a:r>
          </a:p>
          <a:p>
            <a:pPr marL="0" indent="0">
              <a:buNone/>
            </a:pPr>
            <a:r>
              <a:rPr lang="en-US" dirty="0"/>
              <a:t>	2. Develop, review, or revise a student’s BIP.</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55516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Review</a:t>
            </a:r>
          </a:p>
        </p:txBody>
      </p:sp>
      <p:sp>
        <p:nvSpPr>
          <p:cNvPr id="3" name="Text Placeholder 2"/>
          <p:cNvSpPr>
            <a:spLocks noGrp="1"/>
          </p:cNvSpPr>
          <p:nvPr>
            <p:ph type="body" idx="1"/>
          </p:nvPr>
        </p:nvSpPr>
        <p:spPr/>
        <p:txBody>
          <a:bodyPr/>
          <a:lstStyle/>
          <a:p>
            <a:r>
              <a:rPr lang="en-US" dirty="0"/>
              <a:t>When is an FBA “REQUIRED”</a:t>
            </a:r>
          </a:p>
        </p:txBody>
      </p:sp>
    </p:spTree>
    <p:extLst>
      <p:ext uri="{BB962C8B-B14F-4D97-AF65-F5344CB8AC3E}">
        <p14:creationId xmlns:p14="http://schemas.microsoft.com/office/powerpoint/2010/main" val="4125408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possible reasons:</a:t>
            </a:r>
          </a:p>
        </p:txBody>
      </p:sp>
      <p:sp>
        <p:nvSpPr>
          <p:cNvPr id="4" name="Content Placeholder 2"/>
          <p:cNvSpPr>
            <a:spLocks noGrp="1"/>
          </p:cNvSpPr>
          <p:nvPr>
            <p:ph idx="1"/>
          </p:nvPr>
        </p:nvSpPr>
        <p:spPr>
          <a:xfrm>
            <a:off x="270164" y="2032461"/>
            <a:ext cx="11596254" cy="4451465"/>
          </a:xfrm>
        </p:spPr>
        <p:txBody>
          <a:bodyPr>
            <a:noAutofit/>
          </a:bodyPr>
          <a:lstStyle/>
          <a:p>
            <a:r>
              <a:rPr lang="en-US" sz="2800" dirty="0"/>
              <a:t>Student has been removed from program for 10 consecutive days</a:t>
            </a:r>
          </a:p>
          <a:p>
            <a:pPr lvl="3"/>
            <a:r>
              <a:rPr lang="en-US" sz="2000" dirty="0"/>
              <a:t>If APPRORIATE </a:t>
            </a:r>
          </a:p>
          <a:p>
            <a:pPr lvl="1"/>
            <a:endParaRPr lang="en-US" sz="2800" dirty="0"/>
          </a:p>
          <a:p>
            <a:r>
              <a:rPr lang="en-US" sz="2800" dirty="0"/>
              <a:t>If restraint or seclusion is used and it is not already indicated in the IEP or BIP</a:t>
            </a:r>
          </a:p>
          <a:p>
            <a:pPr lvl="3"/>
            <a:r>
              <a:rPr lang="en-US" sz="2000" dirty="0"/>
              <a:t>It will be CONSIDERED</a:t>
            </a:r>
          </a:p>
          <a:p>
            <a:pPr marL="685800" lvl="3" indent="0">
              <a:buNone/>
            </a:pPr>
            <a:endParaRPr lang="en-US" sz="2000" dirty="0"/>
          </a:p>
          <a:p>
            <a:r>
              <a:rPr lang="en-US" sz="2800" dirty="0"/>
              <a:t>When behaviors impede the students learning or that of others</a:t>
            </a:r>
          </a:p>
          <a:p>
            <a:pPr lvl="5"/>
            <a:r>
              <a:rPr lang="en-US" sz="2000" dirty="0"/>
              <a:t>The team needs to exhaust all other interventions</a:t>
            </a:r>
          </a:p>
          <a:p>
            <a:pPr lvl="5"/>
            <a:endParaRPr lang="en-US" sz="2000" dirty="0"/>
          </a:p>
          <a:p>
            <a:pPr marL="0" lvl="5" indent="0"/>
            <a:r>
              <a:rPr lang="en-US" sz="2800" dirty="0"/>
              <a:t>Team member or parent requests</a:t>
            </a:r>
          </a:p>
          <a:p>
            <a:pPr marL="1056000" lvl="5" indent="0">
              <a:buNone/>
            </a:pPr>
            <a:endParaRPr lang="en-US" sz="2000" dirty="0"/>
          </a:p>
          <a:p>
            <a:pPr lvl="5"/>
            <a:endParaRPr lang="en-US" sz="2000" dirty="0"/>
          </a:p>
        </p:txBody>
      </p:sp>
    </p:spTree>
    <p:extLst>
      <p:ext uri="{BB962C8B-B14F-4D97-AF65-F5344CB8AC3E}">
        <p14:creationId xmlns:p14="http://schemas.microsoft.com/office/powerpoint/2010/main" val="1124177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best practice?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18415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a:t>
            </a:r>
            <a:r>
              <a:rPr lang="en-US" dirty="0" err="1"/>
              <a:t>fba</a:t>
            </a:r>
            <a:r>
              <a:rPr lang="en-US" dirty="0"/>
              <a:t> might be appropriate when:</a:t>
            </a:r>
          </a:p>
        </p:txBody>
      </p:sp>
      <p:sp>
        <p:nvSpPr>
          <p:cNvPr id="3" name="Content Placeholder 2"/>
          <p:cNvSpPr>
            <a:spLocks noGrp="1"/>
          </p:cNvSpPr>
          <p:nvPr>
            <p:ph idx="1"/>
          </p:nvPr>
        </p:nvSpPr>
        <p:spPr/>
        <p:txBody>
          <a:bodyPr>
            <a:noAutofit/>
          </a:bodyPr>
          <a:lstStyle/>
          <a:p>
            <a:pPr marL="0" indent="0">
              <a:buNone/>
            </a:pPr>
            <a:r>
              <a:rPr lang="en-US" sz="2400" dirty="0"/>
              <a:t>In general, if a student’s challenging behavior is interfering with their own learning, or the learning of others, or if the behavior is harmful/dangerous to self or others people, a FBA should be completed and a behavior intervention plan (BIP) should be developed.</a:t>
            </a:r>
          </a:p>
          <a:p>
            <a:pPr marL="0" indent="0">
              <a:buNone/>
            </a:pPr>
            <a:endParaRPr lang="en-US" sz="2400" dirty="0"/>
          </a:p>
          <a:p>
            <a:pPr marL="0" indent="0">
              <a:buNone/>
            </a:pPr>
            <a:endParaRPr lang="en-US" sz="2400" dirty="0"/>
          </a:p>
          <a:p>
            <a:pPr marL="0" indent="0">
              <a:buNone/>
            </a:pPr>
            <a:r>
              <a:rPr lang="en-US" sz="2400" dirty="0"/>
              <a:t>Additionally, if a person has a BIP and the plan is being implemented </a:t>
            </a:r>
            <a:r>
              <a:rPr lang="en-US" sz="2400" i="1" dirty="0"/>
              <a:t>correctly</a:t>
            </a:r>
            <a:r>
              <a:rPr lang="en-US" sz="2400" dirty="0"/>
              <a:t> but the behavior has not improved, it may be time for an additional or revised FBA.</a:t>
            </a:r>
          </a:p>
          <a:p>
            <a:endParaRPr lang="en-US" sz="2400" dirty="0"/>
          </a:p>
        </p:txBody>
      </p:sp>
    </p:spTree>
    <p:extLst>
      <p:ext uri="{BB962C8B-B14F-4D97-AF65-F5344CB8AC3E}">
        <p14:creationId xmlns:p14="http://schemas.microsoft.com/office/powerpoint/2010/main" val="2226239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F21C9-FDEB-414E-A5CB-43D86F326C87}"/>
              </a:ext>
            </a:extLst>
          </p:cNvPr>
          <p:cNvSpPr>
            <a:spLocks noGrp="1"/>
          </p:cNvSpPr>
          <p:nvPr>
            <p:ph type="title"/>
          </p:nvPr>
        </p:nvSpPr>
        <p:spPr/>
        <p:txBody>
          <a:bodyPr/>
          <a:lstStyle/>
          <a:p>
            <a:r>
              <a:rPr lang="en-US" dirty="0"/>
              <a:t>COMAR and IDEA</a:t>
            </a:r>
          </a:p>
        </p:txBody>
      </p:sp>
      <p:sp>
        <p:nvSpPr>
          <p:cNvPr id="3" name="Text Placeholder 2">
            <a:extLst>
              <a:ext uri="{FF2B5EF4-FFF2-40B4-BE49-F238E27FC236}">
                <a16:creationId xmlns:a16="http://schemas.microsoft.com/office/drawing/2014/main" id="{F3FB8001-88D8-44E2-95B4-3A24119A1C4C}"/>
              </a:ext>
            </a:extLst>
          </p:cNvPr>
          <p:cNvSpPr>
            <a:spLocks noGrp="1"/>
          </p:cNvSpPr>
          <p:nvPr>
            <p:ph type="body" idx="1"/>
          </p:nvPr>
        </p:nvSpPr>
        <p:spPr>
          <a:xfrm>
            <a:off x="347472" y="3911827"/>
            <a:ext cx="11503152" cy="319931"/>
          </a:xfrm>
        </p:spPr>
        <p:txBody>
          <a:bodyPr>
            <a:noAutofit/>
          </a:bodyPr>
          <a:lstStyle/>
          <a:p>
            <a:endParaRPr lang="en-US" sz="2400" dirty="0"/>
          </a:p>
        </p:txBody>
      </p:sp>
    </p:spTree>
    <p:extLst>
      <p:ext uri="{BB962C8B-B14F-4D97-AF65-F5344CB8AC3E}">
        <p14:creationId xmlns:p14="http://schemas.microsoft.com/office/powerpoint/2010/main" val="6950331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considerations</a:t>
            </a:r>
          </a:p>
        </p:txBody>
      </p:sp>
      <p:sp>
        <p:nvSpPr>
          <p:cNvPr id="3" name="Content Placeholder 2"/>
          <p:cNvSpPr>
            <a:spLocks noGrp="1"/>
          </p:cNvSpPr>
          <p:nvPr>
            <p:ph idx="1"/>
          </p:nvPr>
        </p:nvSpPr>
        <p:spPr/>
        <p:txBody>
          <a:bodyPr>
            <a:normAutofit/>
          </a:bodyPr>
          <a:lstStyle/>
          <a:p>
            <a:pPr marL="0" indent="0">
              <a:buNone/>
            </a:pPr>
            <a:r>
              <a:rPr lang="en-US" sz="2800" dirty="0"/>
              <a:t>When a behavior interferes with academic or social progress, practitioners should consider a FBA as a viable option. A FBA should not be reserved solely for students who receive special education services or have a particular disability.</a:t>
            </a:r>
          </a:p>
        </p:txBody>
      </p:sp>
    </p:spTree>
    <p:extLst>
      <p:ext uri="{BB962C8B-B14F-4D97-AF65-F5344CB8AC3E}">
        <p14:creationId xmlns:p14="http://schemas.microsoft.com/office/powerpoint/2010/main" val="2554862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94560"/>
            <a:ext cx="12192000" cy="1737360"/>
          </a:xfrm>
        </p:spPr>
        <p:txBody>
          <a:bodyPr/>
          <a:lstStyle/>
          <a:p>
            <a:r>
              <a:rPr lang="en-US" sz="5400" dirty="0"/>
              <a:t>what should happen first?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16214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sz="3200" dirty="0">
                <a:solidFill>
                  <a:schemeClr val="bg1"/>
                </a:solidFill>
              </a:rPr>
              <a:t>Subtitle 08. STUDENTS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374072" y="2011680"/>
            <a:ext cx="11817927" cy="4846320"/>
          </a:xfrm>
        </p:spPr>
        <p:txBody>
          <a:bodyPr>
            <a:normAutofit/>
          </a:bodyPr>
          <a:lstStyle/>
          <a:p>
            <a:pPr marL="0" indent="0">
              <a:lnSpc>
                <a:spcPct val="100000"/>
              </a:lnSpc>
              <a:spcBef>
                <a:spcPts val="0"/>
              </a:spcBef>
              <a:spcAft>
                <a:spcPts val="0"/>
              </a:spcAft>
              <a:buNone/>
            </a:pPr>
            <a:r>
              <a:rPr lang="en-US" dirty="0"/>
              <a:t>Chapter 13A.08.04. Student Behavior Interventions</a:t>
            </a:r>
          </a:p>
          <a:p>
            <a:pPr marL="0" indent="0">
              <a:lnSpc>
                <a:spcPct val="100000"/>
              </a:lnSpc>
              <a:spcBef>
                <a:spcPts val="0"/>
              </a:spcBef>
              <a:spcAft>
                <a:spcPts val="0"/>
              </a:spcAft>
              <a:buNone/>
            </a:pPr>
            <a:r>
              <a:rPr lang="en-US" sz="2400" dirty="0"/>
              <a:t>	Section. 13a.08.04.06. Administrative Procedures</a:t>
            </a:r>
          </a:p>
          <a:p>
            <a:pPr marL="0" indent="0">
              <a:buNone/>
            </a:pPr>
            <a:r>
              <a:rPr lang="en-US" sz="2400" dirty="0"/>
              <a:t>A. Each public agency and nonpublic school shall develop policies and procedures to address:</a:t>
            </a:r>
          </a:p>
          <a:p>
            <a:pPr marL="0" indent="0">
              <a:buNone/>
            </a:pPr>
            <a:r>
              <a:rPr lang="en-US" sz="2400" dirty="0"/>
              <a:t>(1) A </a:t>
            </a:r>
            <a:r>
              <a:rPr lang="en-US" sz="2400" b="1" u="sng" dirty="0"/>
              <a:t>continuum of positive behavioral interventions, strategies</a:t>
            </a:r>
            <a:r>
              <a:rPr lang="en-US" sz="2400" dirty="0"/>
              <a:t>, and supports for use by school personnel before exclusion, restraint, or seclusion;</a:t>
            </a:r>
          </a:p>
          <a:p>
            <a:pPr marL="0" indent="0">
              <a:buNone/>
            </a:pPr>
            <a:r>
              <a:rPr lang="en-US" sz="2400" dirty="0"/>
              <a:t>(2) The prevention of self-injurious behaviors;</a:t>
            </a:r>
          </a:p>
          <a:p>
            <a:pPr marL="0" indent="0">
              <a:buNone/>
            </a:pPr>
            <a:r>
              <a:rPr lang="en-US" sz="2400" dirty="0"/>
              <a:t>(3) Methods for identifying and defusing potentially dangerous behavior;</a:t>
            </a:r>
          </a:p>
          <a:p>
            <a:pPr marL="0" indent="0">
              <a:buNone/>
            </a:pPr>
            <a:r>
              <a:rPr lang="en-US" sz="2400" dirty="0"/>
              <a:t>(4) The use and documentation of exclusion consistent with Regulation .04 of this chapter;</a:t>
            </a:r>
          </a:p>
          <a:p>
            <a:pPr marL="0" indent="0">
              <a:buNone/>
            </a:pPr>
            <a:r>
              <a:rPr lang="en-US" sz="2400" dirty="0"/>
              <a:t>(5) The use of restraint consistent with Regulation .05A of this chapter; and</a:t>
            </a:r>
          </a:p>
          <a:p>
            <a:pPr marL="0" indent="0">
              <a:buNone/>
            </a:pPr>
            <a:r>
              <a:rPr lang="en-US" sz="2400" dirty="0"/>
              <a:t>(6) The use of seclusion consistent with Regulation .05B of this chapter.</a:t>
            </a:r>
          </a:p>
          <a:p>
            <a:pPr marL="0" indent="0">
              <a:buNone/>
            </a:pPr>
            <a:endParaRPr lang="en-US" sz="2400" dirty="0"/>
          </a:p>
        </p:txBody>
      </p:sp>
      <p:pic>
        <p:nvPicPr>
          <p:cNvPr id="19458" name="Picture 1" descr="bullet">
            <a:extLst>
              <a:ext uri="{FF2B5EF4-FFF2-40B4-BE49-F238E27FC236}">
                <a16:creationId xmlns:a16="http://schemas.microsoft.com/office/drawing/2014/main" id="{993C6BCE-9CB8-4678-8A81-2FD7A02938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933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sz="3200" dirty="0">
                <a:solidFill>
                  <a:schemeClr val="bg1"/>
                </a:solidFill>
              </a:rPr>
              <a:t>Subtitle 05. SPECIAL INSTRUCTIONAL PROGRAMS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p:txBody>
          <a:bodyPr/>
          <a:lstStyle/>
          <a:p>
            <a:pPr marL="0" indent="0">
              <a:buNone/>
            </a:pPr>
            <a:r>
              <a:rPr lang="en-US" dirty="0"/>
              <a:t>Chapter 13A.05.05 Programs for Pupils</a:t>
            </a:r>
          </a:p>
          <a:p>
            <a:pPr marL="0" indent="0">
              <a:buNone/>
            </a:pPr>
            <a:endParaRPr lang="en-US" dirty="0"/>
          </a:p>
          <a:p>
            <a:pPr marL="0" indent="0">
              <a:buNone/>
            </a:pPr>
            <a:r>
              <a:rPr lang="en-US" dirty="0"/>
              <a:t>The School System is required to have coordinated program of student services:</a:t>
            </a:r>
          </a:p>
          <a:p>
            <a:r>
              <a:rPr lang="en-US" dirty="0"/>
              <a:t>School Counseling</a:t>
            </a:r>
          </a:p>
          <a:p>
            <a:r>
              <a:rPr lang="en-US" dirty="0"/>
              <a:t>Pupil Personnel</a:t>
            </a:r>
          </a:p>
          <a:p>
            <a:r>
              <a:rPr lang="en-US" dirty="0"/>
              <a:t>School Psychology</a:t>
            </a:r>
          </a:p>
          <a:p>
            <a:r>
              <a:rPr lang="en-US" dirty="0"/>
              <a:t>Health Services </a:t>
            </a:r>
          </a:p>
        </p:txBody>
      </p:sp>
      <p:pic>
        <p:nvPicPr>
          <p:cNvPr id="11266" name="Picture 1" descr="bullet">
            <a:extLst>
              <a:ext uri="{FF2B5EF4-FFF2-40B4-BE49-F238E27FC236}">
                <a16:creationId xmlns:a16="http://schemas.microsoft.com/office/drawing/2014/main" id="{AEBFD349-7366-4560-9B80-946862B18D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71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sz="3200" dirty="0">
                <a:solidFill>
                  <a:schemeClr val="bg1"/>
                </a:solidFill>
              </a:rPr>
              <a:t>Subtitle 05. SPECIAL INSTRUCTIONAL PROGRAMS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p:txBody>
          <a:bodyPr/>
          <a:lstStyle/>
          <a:p>
            <a:pPr marL="0" indent="0">
              <a:buNone/>
            </a:pPr>
            <a:r>
              <a:rPr lang="en-US" dirty="0"/>
              <a:t>Chapter 13A.05.05 Programs for Pupils</a:t>
            </a:r>
          </a:p>
          <a:p>
            <a:pPr marL="0" indent="0">
              <a:buNone/>
            </a:pPr>
            <a:endParaRPr lang="en-US" dirty="0"/>
          </a:p>
          <a:p>
            <a:pPr marL="0" indent="0">
              <a:buNone/>
            </a:pPr>
            <a:r>
              <a:rPr lang="en-US" dirty="0"/>
              <a:t>The School System is required to have coordinated program of student services:</a:t>
            </a:r>
          </a:p>
          <a:p>
            <a:r>
              <a:rPr lang="en-US" dirty="0"/>
              <a:t>School Counseling</a:t>
            </a:r>
          </a:p>
          <a:p>
            <a:r>
              <a:rPr lang="en-US" dirty="0"/>
              <a:t>Pupil Personnel</a:t>
            </a:r>
          </a:p>
          <a:p>
            <a:r>
              <a:rPr lang="en-US" dirty="0"/>
              <a:t>School Psychology</a:t>
            </a:r>
          </a:p>
          <a:p>
            <a:r>
              <a:rPr lang="en-US" dirty="0"/>
              <a:t>Health Services </a:t>
            </a:r>
          </a:p>
        </p:txBody>
      </p:sp>
      <p:pic>
        <p:nvPicPr>
          <p:cNvPr id="11266" name="Picture 1" descr="bullet">
            <a:extLst>
              <a:ext uri="{FF2B5EF4-FFF2-40B4-BE49-F238E27FC236}">
                <a16:creationId xmlns:a16="http://schemas.microsoft.com/office/drawing/2014/main" id="{AEBFD349-7366-4560-9B80-946862B18D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764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6A9A-F794-478B-9C62-EE470A2B32D0}"/>
              </a:ext>
            </a:extLst>
          </p:cNvPr>
          <p:cNvSpPr>
            <a:spLocks noGrp="1"/>
          </p:cNvSpPr>
          <p:nvPr>
            <p:ph type="title"/>
          </p:nvPr>
        </p:nvSpPr>
        <p:spPr/>
        <p:txBody>
          <a:bodyPr>
            <a:noAutofit/>
          </a:bodyPr>
          <a:lstStyle/>
          <a:p>
            <a:r>
              <a:rPr lang="en-US" sz="3200" dirty="0">
                <a:solidFill>
                  <a:schemeClr val="bg1"/>
                </a:solidFill>
              </a:rPr>
              <a:t>Subtitle 05. SPECIAL INSTRUCTIONAL PROGRAMS</a:t>
            </a:r>
          </a:p>
        </p:txBody>
      </p:sp>
      <p:sp>
        <p:nvSpPr>
          <p:cNvPr id="3" name="Content Placeholder 2">
            <a:extLst>
              <a:ext uri="{FF2B5EF4-FFF2-40B4-BE49-F238E27FC236}">
                <a16:creationId xmlns:a16="http://schemas.microsoft.com/office/drawing/2014/main" id="{CB426354-95AF-418A-A777-5F0ADBB9EAE6}"/>
              </a:ext>
            </a:extLst>
          </p:cNvPr>
          <p:cNvSpPr>
            <a:spLocks noGrp="1"/>
          </p:cNvSpPr>
          <p:nvPr>
            <p:ph idx="1"/>
          </p:nvPr>
        </p:nvSpPr>
        <p:spPr>
          <a:xfrm>
            <a:off x="1202918" y="2011680"/>
            <a:ext cx="10399801" cy="4612640"/>
          </a:xfrm>
        </p:spPr>
        <p:txBody>
          <a:bodyPr>
            <a:normAutofit/>
          </a:bodyPr>
          <a:lstStyle/>
          <a:p>
            <a:pPr marL="0" indent="0">
              <a:lnSpc>
                <a:spcPct val="100000"/>
              </a:lnSpc>
              <a:spcBef>
                <a:spcPts val="0"/>
              </a:spcBef>
              <a:spcAft>
                <a:spcPts val="0"/>
              </a:spcAft>
              <a:buNone/>
            </a:pPr>
            <a:r>
              <a:rPr lang="en-US" dirty="0"/>
              <a:t>Chapter 13A.05.05 Programs for Pupils</a:t>
            </a:r>
          </a:p>
          <a:p>
            <a:pPr marL="0" indent="0">
              <a:lnSpc>
                <a:spcPct val="100000"/>
              </a:lnSpc>
              <a:spcBef>
                <a:spcPts val="0"/>
              </a:spcBef>
              <a:spcAft>
                <a:spcPts val="0"/>
              </a:spcAft>
              <a:buNone/>
            </a:pPr>
            <a:r>
              <a:rPr lang="en-US" dirty="0"/>
              <a:t>	Section 13a.05.05.04. School Psychology Program</a:t>
            </a:r>
          </a:p>
          <a:p>
            <a:pPr marL="0" indent="0">
              <a:buNone/>
            </a:pPr>
            <a:r>
              <a:rPr lang="en-US" dirty="0"/>
              <a:t>B. School Psychological Program interventions to meet a student's needs may include:</a:t>
            </a:r>
          </a:p>
          <a:p>
            <a:pPr marL="0" indent="0">
              <a:buNone/>
            </a:pPr>
            <a:r>
              <a:rPr lang="en-US" dirty="0"/>
              <a:t>(1) Consultation with school staff and parents on issues involving psychological principles as applicable to program and curriculum development, the learning process, and student development;</a:t>
            </a:r>
          </a:p>
          <a:p>
            <a:pPr marL="0" indent="0">
              <a:buNone/>
            </a:pPr>
            <a:r>
              <a:rPr lang="en-US" dirty="0"/>
              <a:t>(2) Group or individual counseling with a student or parents;</a:t>
            </a:r>
          </a:p>
          <a:p>
            <a:pPr marL="0" indent="0">
              <a:buNone/>
            </a:pPr>
            <a:r>
              <a:rPr lang="en-US" dirty="0"/>
              <a:t>(3) Consultation with private and community resources and the school to integrate psychoeducational data for student adjustment; and</a:t>
            </a:r>
          </a:p>
          <a:p>
            <a:pPr marL="0" indent="0">
              <a:buNone/>
            </a:pPr>
            <a:r>
              <a:rPr lang="en-US" dirty="0"/>
              <a:t>(4) Staff development activities to help apply psychological principles to education</a:t>
            </a:r>
          </a:p>
        </p:txBody>
      </p:sp>
      <p:pic>
        <p:nvPicPr>
          <p:cNvPr id="9218" name="Picture 1" descr="bullet">
            <a:extLst>
              <a:ext uri="{FF2B5EF4-FFF2-40B4-BE49-F238E27FC236}">
                <a16:creationId xmlns:a16="http://schemas.microsoft.com/office/drawing/2014/main" id="{AEE6ECEF-D956-4ECF-9D70-E34FA95D16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7625" cy="4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67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Policy 9400 Student Behavior Intervention</a:t>
            </a:r>
          </a:p>
        </p:txBody>
      </p:sp>
      <p:sp>
        <p:nvSpPr>
          <p:cNvPr id="3" name="Content Placeholder 2"/>
          <p:cNvSpPr>
            <a:spLocks noGrp="1"/>
          </p:cNvSpPr>
          <p:nvPr>
            <p:ph idx="1"/>
          </p:nvPr>
        </p:nvSpPr>
        <p:spPr>
          <a:xfrm>
            <a:off x="1202919" y="2011680"/>
            <a:ext cx="9784080" cy="4846320"/>
          </a:xfrm>
        </p:spPr>
        <p:txBody>
          <a:bodyPr>
            <a:noAutofit/>
          </a:bodyPr>
          <a:lstStyle/>
          <a:p>
            <a:pPr marL="457200" indent="-457200">
              <a:buAutoNum type="alphaUcPeriod"/>
            </a:pPr>
            <a:r>
              <a:rPr lang="en-US" sz="2800" dirty="0"/>
              <a:t>Staff members will use effective classroom management strategies followed by a continuum of positive behavior interventions, strategies, and supports to increase or decrease targeted student behavior. </a:t>
            </a:r>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61663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Policy 9400 Student Behavior Intervention</a:t>
            </a:r>
          </a:p>
        </p:txBody>
      </p:sp>
      <p:sp>
        <p:nvSpPr>
          <p:cNvPr id="3" name="Content Placeholder 2"/>
          <p:cNvSpPr>
            <a:spLocks noGrp="1"/>
          </p:cNvSpPr>
          <p:nvPr>
            <p:ph idx="1"/>
          </p:nvPr>
        </p:nvSpPr>
        <p:spPr>
          <a:xfrm>
            <a:off x="540327" y="2032462"/>
            <a:ext cx="11263746" cy="4846320"/>
          </a:xfrm>
        </p:spPr>
        <p:txBody>
          <a:bodyPr>
            <a:noAutofit/>
          </a:bodyPr>
          <a:lstStyle/>
          <a:p>
            <a:pPr marL="457200" indent="-457200">
              <a:buAutoNum type="alphaUcPeriod"/>
            </a:pPr>
            <a:r>
              <a:rPr lang="en-US" sz="2400" dirty="0"/>
              <a:t>To ensure a positive, safe, and orderly educational environment the following continuum of positive behavior interventions, strategies, and supports is encouraged: </a:t>
            </a:r>
          </a:p>
          <a:p>
            <a:pPr marL="457200" indent="-457200">
              <a:buAutoNum type="arabicPeriod"/>
            </a:pPr>
            <a:r>
              <a:rPr lang="en-US" sz="2400" dirty="0"/>
              <a:t>Schoolwide Positive Behavior Intervention Supports (PBIS) program. </a:t>
            </a:r>
          </a:p>
          <a:p>
            <a:pPr marL="457200" indent="-457200">
              <a:buAutoNum type="arabicPeriod"/>
            </a:pPr>
            <a:r>
              <a:rPr lang="en-US" sz="2400" dirty="0"/>
              <a:t>Good classroom management practices. </a:t>
            </a:r>
          </a:p>
          <a:p>
            <a:pPr marL="457200" indent="-457200">
              <a:buAutoNum type="arabicPeriod"/>
            </a:pPr>
            <a:r>
              <a:rPr lang="en-US" sz="2400" dirty="0"/>
              <a:t>Positive behavior interventions, strategies, and supports developed by teams and specialists. </a:t>
            </a:r>
          </a:p>
          <a:p>
            <a:pPr marL="457200" indent="-457200">
              <a:buAutoNum type="arabicPeriod"/>
            </a:pPr>
            <a:r>
              <a:rPr lang="en-US" sz="2400" dirty="0"/>
              <a:t>Additional interventions as developed after a Functional Behavior Assessment (FBA) and implementation of a Behavior Intervention Plan (BIP).</a:t>
            </a:r>
          </a:p>
          <a:p>
            <a:pPr marL="457200" indent="-457200">
              <a:buAutoNum type="arabicPeriod"/>
            </a:pPr>
            <a:r>
              <a:rPr lang="en-US" sz="2400" dirty="0"/>
              <a:t>Use of de-escalation techniques as described in crisis intervention standards. </a:t>
            </a:r>
          </a:p>
          <a:p>
            <a:pPr marL="457200" indent="-457200">
              <a:buAutoNum type="arabicPeriod"/>
            </a:pPr>
            <a:r>
              <a:rPr lang="en-US" sz="2400" dirty="0"/>
              <a:t>Restorative Practices.</a:t>
            </a:r>
          </a:p>
        </p:txBody>
      </p:sp>
    </p:spTree>
    <p:extLst>
      <p:ext uri="{BB962C8B-B14F-4D97-AF65-F5344CB8AC3E}">
        <p14:creationId xmlns:p14="http://schemas.microsoft.com/office/powerpoint/2010/main" val="1221905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Continuum of supports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1579972"/>
              </p:ext>
            </p:extLst>
          </p:nvPr>
        </p:nvGraphicFramePr>
        <p:xfrm>
          <a:off x="498764" y="2004305"/>
          <a:ext cx="11284527" cy="4846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4508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Guidelines for FBA/BIP</a:t>
            </a:r>
          </a:p>
        </p:txBody>
      </p:sp>
      <p:sp>
        <p:nvSpPr>
          <p:cNvPr id="3" name="Content Placeholder 2"/>
          <p:cNvSpPr>
            <a:spLocks noGrp="1"/>
          </p:cNvSpPr>
          <p:nvPr>
            <p:ph idx="1"/>
          </p:nvPr>
        </p:nvSpPr>
        <p:spPr>
          <a:xfrm>
            <a:off x="498764" y="2011679"/>
            <a:ext cx="11076709" cy="4700848"/>
          </a:xfrm>
        </p:spPr>
        <p:txBody>
          <a:bodyPr>
            <a:normAutofit/>
          </a:bodyPr>
          <a:lstStyle/>
          <a:p>
            <a:pPr marL="0" indent="0">
              <a:buNone/>
            </a:pPr>
            <a:r>
              <a:rPr lang="en-US" sz="2800" dirty="0"/>
              <a:t>Services Provided by the DSE Resource Teacher and Behavior Specialist – </a:t>
            </a:r>
          </a:p>
          <a:p>
            <a:pPr marL="0" indent="0">
              <a:buNone/>
            </a:pPr>
            <a:r>
              <a:rPr lang="en-US" sz="2400" dirty="0"/>
              <a:t>Upon receipt of the referral form the following options will be considered:</a:t>
            </a:r>
          </a:p>
          <a:p>
            <a:endParaRPr lang="en-US" sz="1600" dirty="0"/>
          </a:p>
          <a:p>
            <a:r>
              <a:rPr lang="en-US" sz="2400" dirty="0"/>
              <a:t>The DSE resource teacher may accompany the behavior specialist to meet with the school staff, observe the student, and review the student’s progress. </a:t>
            </a:r>
          </a:p>
          <a:p>
            <a:r>
              <a:rPr lang="en-US" sz="2400" dirty="0"/>
              <a:t>The behavior specialist meets with the school staff, reviews records, and observes the student and a plan for support is developed. </a:t>
            </a:r>
          </a:p>
          <a:p>
            <a:r>
              <a:rPr lang="en-US" sz="2400" dirty="0"/>
              <a:t>Following contact and observation by the behavior specialist, the DSE resource teacher may be asked to join the behavior specialist and school team to determine strategies needed. </a:t>
            </a:r>
          </a:p>
        </p:txBody>
      </p:sp>
    </p:spTree>
    <p:extLst>
      <p:ext uri="{BB962C8B-B14F-4D97-AF65-F5344CB8AC3E}">
        <p14:creationId xmlns:p14="http://schemas.microsoft.com/office/powerpoint/2010/main" val="352414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HOWARD County Public School system Policy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96153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Guidelines for FBA/BIP</a:t>
            </a:r>
          </a:p>
        </p:txBody>
      </p:sp>
      <p:sp>
        <p:nvSpPr>
          <p:cNvPr id="3" name="Content Placeholder 2"/>
          <p:cNvSpPr>
            <a:spLocks noGrp="1"/>
          </p:cNvSpPr>
          <p:nvPr>
            <p:ph idx="1"/>
          </p:nvPr>
        </p:nvSpPr>
        <p:spPr>
          <a:xfrm>
            <a:off x="498764" y="2011679"/>
            <a:ext cx="11076709" cy="4700848"/>
          </a:xfrm>
        </p:spPr>
        <p:txBody>
          <a:bodyPr>
            <a:normAutofit/>
          </a:bodyPr>
          <a:lstStyle/>
          <a:p>
            <a:pPr marL="0" indent="0">
              <a:buNone/>
            </a:pPr>
            <a:r>
              <a:rPr lang="en-US" sz="2800" dirty="0"/>
              <a:t>Services Provided by the DSE Resource Teacher and Behavior Specialist (continued)– </a:t>
            </a:r>
          </a:p>
          <a:p>
            <a:r>
              <a:rPr lang="en-US" sz="2400" dirty="0"/>
              <a:t>The resource teacher will assist the team in addressing instructional and learning concerns. </a:t>
            </a:r>
          </a:p>
          <a:p>
            <a:r>
              <a:rPr lang="en-US" sz="2400" dirty="0"/>
              <a:t>The behavior specialist, with the assistance of the DSE resource teacher, will work collaboratively with the school-based team to review previous interventions, assist with completing or reviewing a FBA or BIP, and, if needed, facilitate completion of revisions and modifications. </a:t>
            </a:r>
          </a:p>
          <a:p>
            <a:r>
              <a:rPr lang="en-US" sz="2400" dirty="0"/>
              <a:t>When needed, the behavior specialist and resource teacher will model or demonstrate strategies and interventions identified to assist the student.</a:t>
            </a:r>
          </a:p>
        </p:txBody>
      </p:sp>
    </p:spTree>
    <p:extLst>
      <p:ext uri="{BB962C8B-B14F-4D97-AF65-F5344CB8AC3E}">
        <p14:creationId xmlns:p14="http://schemas.microsoft.com/office/powerpoint/2010/main" val="502113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Guidelines for FBA/BIP</a:t>
            </a:r>
          </a:p>
        </p:txBody>
      </p:sp>
      <p:sp>
        <p:nvSpPr>
          <p:cNvPr id="3" name="Content Placeholder 2"/>
          <p:cNvSpPr>
            <a:spLocks noGrp="1"/>
          </p:cNvSpPr>
          <p:nvPr>
            <p:ph idx="1"/>
          </p:nvPr>
        </p:nvSpPr>
        <p:spPr>
          <a:xfrm>
            <a:off x="1202919" y="2032462"/>
            <a:ext cx="9784080" cy="4846320"/>
          </a:xfrm>
        </p:spPr>
        <p:txBody>
          <a:bodyPr>
            <a:normAutofit fontScale="92500" lnSpcReduction="10000"/>
          </a:bodyPr>
          <a:lstStyle/>
          <a:p>
            <a:pPr marL="0" indent="0">
              <a:buNone/>
            </a:pPr>
            <a:r>
              <a:rPr lang="en-US" dirty="0"/>
              <a:t>Student Continues to Display Challenging Behavior Despite Intervention</a:t>
            </a:r>
          </a:p>
          <a:p>
            <a:pPr marL="0" indent="0">
              <a:buNone/>
            </a:pPr>
            <a:endParaRPr lang="en-US" dirty="0"/>
          </a:p>
          <a:p>
            <a:r>
              <a:rPr lang="en-US" dirty="0"/>
              <a:t>Strategies including positive behavior interventions, strategies, and supports to address the behaviors are considered</a:t>
            </a:r>
          </a:p>
          <a:p>
            <a:r>
              <a:rPr lang="en-US" dirty="0"/>
              <a:t>The school team reviews the student’s response to his or her instructional program (including special education services and supports for students with IEPs and accommodations for students with a 504 Plan), the positive school-wide discipline plan, and strategic school-wide behavior strategies and support for all students.</a:t>
            </a:r>
          </a:p>
          <a:p>
            <a:r>
              <a:rPr lang="en-US" dirty="0"/>
              <a:t>The school team meets to review all pertinent data when a student continues to display challenging behaviors that impede his or her learning or the learning of others despite school-wide or individualized interventions. </a:t>
            </a:r>
          </a:p>
          <a:p>
            <a:r>
              <a:rPr lang="en-US" dirty="0"/>
              <a:t>The school team considers whether or not the student is suspected of having an educational disability. </a:t>
            </a:r>
          </a:p>
          <a:p>
            <a:r>
              <a:rPr lang="en-US" dirty="0"/>
              <a:t>The school team also considers the need to conduct a FBA.</a:t>
            </a:r>
          </a:p>
          <a:p>
            <a:endParaRPr lang="en-US" dirty="0"/>
          </a:p>
          <a:p>
            <a:pPr marL="0" indent="0">
              <a:buNone/>
            </a:pPr>
            <a:endParaRPr lang="en-US" dirty="0"/>
          </a:p>
        </p:txBody>
      </p:sp>
    </p:spTree>
    <p:extLst>
      <p:ext uri="{BB962C8B-B14F-4D97-AF65-F5344CB8AC3E}">
        <p14:creationId xmlns:p14="http://schemas.microsoft.com/office/powerpoint/2010/main" val="3444230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981" y="284176"/>
            <a:ext cx="10363201" cy="1508760"/>
          </a:xfrm>
        </p:spPr>
        <p:txBody>
          <a:bodyPr/>
          <a:lstStyle/>
          <a:p>
            <a:r>
              <a:rPr lang="en-US" dirty="0"/>
              <a:t>HCPSS: Social Work Services in Schools </a:t>
            </a:r>
          </a:p>
        </p:txBody>
      </p:sp>
      <p:sp>
        <p:nvSpPr>
          <p:cNvPr id="3" name="Content Placeholder 2"/>
          <p:cNvSpPr>
            <a:spLocks noGrp="1"/>
          </p:cNvSpPr>
          <p:nvPr>
            <p:ph idx="1"/>
          </p:nvPr>
        </p:nvSpPr>
        <p:spPr>
          <a:xfrm>
            <a:off x="1202919" y="2011680"/>
            <a:ext cx="9784080" cy="4846320"/>
          </a:xfrm>
        </p:spPr>
        <p:txBody>
          <a:bodyPr>
            <a:normAutofit fontScale="92500" lnSpcReduction="10000"/>
          </a:bodyPr>
          <a:lstStyle/>
          <a:p>
            <a:pPr marL="0" indent="0">
              <a:buNone/>
            </a:pPr>
            <a:r>
              <a:rPr lang="en-US" sz="3300" dirty="0"/>
              <a:t>School Social Work Services include:</a:t>
            </a:r>
          </a:p>
          <a:p>
            <a:pPr marL="0" indent="0">
              <a:buNone/>
            </a:pPr>
            <a:r>
              <a:rPr lang="en-US" dirty="0"/>
              <a:t>Preparation of a social or developmental history for a student with a disability</a:t>
            </a:r>
          </a:p>
          <a:p>
            <a:pPr marL="0" indent="0">
              <a:buNone/>
            </a:pPr>
            <a:r>
              <a:rPr lang="en-US" dirty="0"/>
              <a:t>Group and individual counseling with the student </a:t>
            </a:r>
          </a:p>
          <a:p>
            <a:pPr marL="0" indent="0">
              <a:buNone/>
            </a:pPr>
            <a:r>
              <a:rPr lang="en-US" dirty="0"/>
              <a:t>Family counseling</a:t>
            </a:r>
          </a:p>
          <a:p>
            <a:pPr marL="0" indent="0">
              <a:buNone/>
            </a:pPr>
            <a:r>
              <a:rPr lang="en-US" dirty="0"/>
              <a:t>Behavioral counseling</a:t>
            </a:r>
          </a:p>
          <a:p>
            <a:pPr marL="0" indent="0">
              <a:buNone/>
            </a:pPr>
            <a:r>
              <a:rPr lang="en-US" dirty="0"/>
              <a:t>Social Skills Development </a:t>
            </a:r>
          </a:p>
          <a:p>
            <a:pPr marL="0" indent="0">
              <a:buNone/>
            </a:pPr>
            <a:r>
              <a:rPr lang="en-US" dirty="0"/>
              <a:t>Crisis Intervention</a:t>
            </a:r>
          </a:p>
          <a:p>
            <a:pPr marL="0" indent="0">
              <a:buNone/>
            </a:pPr>
            <a:r>
              <a:rPr lang="en-US" dirty="0"/>
              <a:t>Coordination of school and community resources to support a student’s educational program </a:t>
            </a:r>
          </a:p>
          <a:p>
            <a:pPr marL="0" indent="0">
              <a:buNone/>
            </a:pPr>
            <a:r>
              <a:rPr lang="en-US" dirty="0"/>
              <a:t>Counseling to address adjustment issues in the student’s life that could affect the student’s adjustment in school </a:t>
            </a:r>
          </a:p>
          <a:p>
            <a:pPr marL="0" indent="0">
              <a:buNone/>
            </a:pPr>
            <a:r>
              <a:rPr lang="en-US" dirty="0"/>
              <a:t>Consultation and coordination with family, school staff, and community agencies. </a:t>
            </a:r>
          </a:p>
        </p:txBody>
      </p:sp>
    </p:spTree>
    <p:extLst>
      <p:ext uri="{BB962C8B-B14F-4D97-AF65-F5344CB8AC3E}">
        <p14:creationId xmlns:p14="http://schemas.microsoft.com/office/powerpoint/2010/main" val="28727746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472" y="2194560"/>
            <a:ext cx="11375136" cy="1737360"/>
          </a:xfrm>
        </p:spPr>
        <p:txBody>
          <a:bodyPr/>
          <a:lstStyle/>
          <a:p>
            <a:r>
              <a:rPr lang="en-US" dirty="0"/>
              <a:t>Let’s try to be more specific</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75912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lstStyle/>
          <a:p>
            <a:pPr marL="0" indent="0">
              <a:buNone/>
            </a:pPr>
            <a:r>
              <a:rPr lang="en-US" sz="3200" dirty="0"/>
              <a:t>Classroom and School Based Strategies:</a:t>
            </a:r>
          </a:p>
          <a:p>
            <a:r>
              <a:rPr lang="en-US" dirty="0"/>
              <a:t>Expectations</a:t>
            </a:r>
          </a:p>
          <a:p>
            <a:r>
              <a:rPr lang="en-US" dirty="0"/>
              <a:t>Structure</a:t>
            </a:r>
          </a:p>
          <a:p>
            <a:r>
              <a:rPr lang="en-US" dirty="0"/>
              <a:t>Organization</a:t>
            </a:r>
          </a:p>
          <a:p>
            <a:r>
              <a:rPr lang="en-US" dirty="0"/>
              <a:t>Be Prepared</a:t>
            </a:r>
          </a:p>
          <a:p>
            <a:r>
              <a:rPr lang="en-US" dirty="0"/>
              <a:t>Have a Plan</a:t>
            </a:r>
          </a:p>
          <a:p>
            <a:r>
              <a:rPr lang="en-US" dirty="0"/>
              <a:t>Reinforcement </a:t>
            </a:r>
          </a:p>
          <a:p>
            <a:pPr marL="0" indent="0">
              <a:buNone/>
            </a:pPr>
            <a:endParaRPr lang="en-US" dirty="0"/>
          </a:p>
        </p:txBody>
      </p:sp>
    </p:spTree>
    <p:extLst>
      <p:ext uri="{BB962C8B-B14F-4D97-AF65-F5344CB8AC3E}">
        <p14:creationId xmlns:p14="http://schemas.microsoft.com/office/powerpoint/2010/main" val="17470412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CACF3-A5FB-4700-B058-BFC45EC24FA5}"/>
              </a:ext>
            </a:extLst>
          </p:cNvPr>
          <p:cNvSpPr>
            <a:spLocks noGrp="1"/>
          </p:cNvSpPr>
          <p:nvPr>
            <p:ph type="title"/>
          </p:nvPr>
        </p:nvSpPr>
        <p:spPr/>
        <p:txBody>
          <a:bodyPr/>
          <a:lstStyle/>
          <a:p>
            <a:r>
              <a:rPr lang="en-US" dirty="0"/>
              <a:t>Address the following areas:</a:t>
            </a:r>
          </a:p>
        </p:txBody>
      </p:sp>
      <p:sp>
        <p:nvSpPr>
          <p:cNvPr id="3" name="Content Placeholder 2">
            <a:extLst>
              <a:ext uri="{FF2B5EF4-FFF2-40B4-BE49-F238E27FC236}">
                <a16:creationId xmlns:a16="http://schemas.microsoft.com/office/drawing/2014/main" id="{31CE0556-384B-4DF8-8204-FD920685C9CD}"/>
              </a:ext>
            </a:extLst>
          </p:cNvPr>
          <p:cNvSpPr>
            <a:spLocks noGrp="1"/>
          </p:cNvSpPr>
          <p:nvPr>
            <p:ph idx="1"/>
          </p:nvPr>
        </p:nvSpPr>
        <p:spPr/>
        <p:txBody>
          <a:bodyPr>
            <a:normAutofit/>
          </a:bodyPr>
          <a:lstStyle/>
          <a:p>
            <a:pPr lvl="1"/>
            <a:r>
              <a:rPr lang="en-US" sz="3600" dirty="0"/>
              <a:t>Basic Needs</a:t>
            </a:r>
          </a:p>
          <a:p>
            <a:pPr lvl="1"/>
            <a:r>
              <a:rPr lang="en-US" sz="3600" dirty="0"/>
              <a:t>Communication</a:t>
            </a:r>
          </a:p>
          <a:p>
            <a:pPr lvl="1"/>
            <a:r>
              <a:rPr lang="en-US" sz="3600" dirty="0"/>
              <a:t>Environmental Factors</a:t>
            </a:r>
          </a:p>
          <a:p>
            <a:pPr lvl="1"/>
            <a:r>
              <a:rPr lang="en-US" sz="3600" dirty="0"/>
              <a:t>Identify Triggers</a:t>
            </a:r>
          </a:p>
          <a:p>
            <a:pPr lvl="1"/>
            <a:r>
              <a:rPr lang="en-US" sz="3600" dirty="0"/>
              <a:t>Pre-teaching</a:t>
            </a:r>
          </a:p>
          <a:p>
            <a:endParaRPr lang="en-US" sz="3600" dirty="0"/>
          </a:p>
        </p:txBody>
      </p:sp>
    </p:spTree>
    <p:extLst>
      <p:ext uri="{BB962C8B-B14F-4D97-AF65-F5344CB8AC3E}">
        <p14:creationId xmlns:p14="http://schemas.microsoft.com/office/powerpoint/2010/main" val="819288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1AB9-0D1B-46E3-82DC-4C8556DC94F6}"/>
              </a:ext>
            </a:extLst>
          </p:cNvPr>
          <p:cNvSpPr>
            <a:spLocks noGrp="1"/>
          </p:cNvSpPr>
          <p:nvPr>
            <p:ph type="title"/>
          </p:nvPr>
        </p:nvSpPr>
        <p:spPr/>
        <p:txBody>
          <a:bodyPr/>
          <a:lstStyle/>
          <a:p>
            <a:r>
              <a:rPr lang="en-US" dirty="0"/>
              <a:t>Strategies and interventions</a:t>
            </a:r>
          </a:p>
        </p:txBody>
      </p:sp>
      <p:sp>
        <p:nvSpPr>
          <p:cNvPr id="3" name="Content Placeholder 2">
            <a:extLst>
              <a:ext uri="{FF2B5EF4-FFF2-40B4-BE49-F238E27FC236}">
                <a16:creationId xmlns:a16="http://schemas.microsoft.com/office/drawing/2014/main" id="{F36FB75D-8A41-4036-BB54-0A72E5E471C5}"/>
              </a:ext>
            </a:extLst>
          </p:cNvPr>
          <p:cNvSpPr>
            <a:spLocks noGrp="1"/>
          </p:cNvSpPr>
          <p:nvPr>
            <p:ph idx="1"/>
          </p:nvPr>
        </p:nvSpPr>
        <p:spPr/>
        <p:txBody>
          <a:bodyPr>
            <a:normAutofit/>
          </a:bodyPr>
          <a:lstStyle/>
          <a:p>
            <a:pPr marL="0" indent="0">
              <a:buNone/>
            </a:pPr>
            <a:r>
              <a:rPr lang="en-US" sz="6000" dirty="0"/>
              <a:t>Reinforcement </a:t>
            </a:r>
          </a:p>
          <a:p>
            <a:pPr marL="0" indent="0">
              <a:buNone/>
            </a:pPr>
            <a:endParaRPr lang="en-US" sz="6000" dirty="0"/>
          </a:p>
          <a:p>
            <a:pPr marL="0" indent="0">
              <a:buNone/>
            </a:pPr>
            <a:r>
              <a:rPr lang="en-US" sz="4000" dirty="0"/>
              <a:t>in combination with everything else.</a:t>
            </a:r>
            <a:endParaRPr lang="en-US" sz="3600" dirty="0"/>
          </a:p>
        </p:txBody>
      </p:sp>
    </p:spTree>
    <p:extLst>
      <p:ext uri="{BB962C8B-B14F-4D97-AF65-F5344CB8AC3E}">
        <p14:creationId xmlns:p14="http://schemas.microsoft.com/office/powerpoint/2010/main" val="22124854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CDCC1-C40F-48A0-9D9D-41E3BBE31C8A}"/>
              </a:ext>
            </a:extLst>
          </p:cNvPr>
          <p:cNvSpPr>
            <a:spLocks noGrp="1"/>
          </p:cNvSpPr>
          <p:nvPr>
            <p:ph type="title"/>
          </p:nvPr>
        </p:nvSpPr>
        <p:spPr/>
        <p:txBody>
          <a:bodyPr/>
          <a:lstStyle/>
          <a:p>
            <a:r>
              <a:rPr lang="en-US" dirty="0"/>
              <a:t>In closing</a:t>
            </a:r>
          </a:p>
        </p:txBody>
      </p:sp>
      <p:sp>
        <p:nvSpPr>
          <p:cNvPr id="3" name="Text Placeholder 2">
            <a:extLst>
              <a:ext uri="{FF2B5EF4-FFF2-40B4-BE49-F238E27FC236}">
                <a16:creationId xmlns:a16="http://schemas.microsoft.com/office/drawing/2014/main" id="{0C2FCB5E-1059-40A3-9BDA-65F1F2914A7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7652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DC28D-A451-409D-825E-C05A682EA31F}"/>
              </a:ext>
            </a:extLst>
          </p:cNvPr>
          <p:cNvSpPr>
            <a:spLocks noGrp="1"/>
          </p:cNvSpPr>
          <p:nvPr>
            <p:ph type="title"/>
          </p:nvPr>
        </p:nvSpPr>
        <p:spPr>
          <a:xfrm>
            <a:off x="323850" y="284176"/>
            <a:ext cx="11430000" cy="1508760"/>
          </a:xfrm>
        </p:spPr>
        <p:txBody>
          <a:bodyPr/>
          <a:lstStyle/>
          <a:p>
            <a:r>
              <a:rPr lang="en-US" dirty="0"/>
              <a:t>Managing challenging behaviors in school</a:t>
            </a:r>
          </a:p>
        </p:txBody>
      </p:sp>
      <p:sp>
        <p:nvSpPr>
          <p:cNvPr id="3" name="Content Placeholder 2">
            <a:extLst>
              <a:ext uri="{FF2B5EF4-FFF2-40B4-BE49-F238E27FC236}">
                <a16:creationId xmlns:a16="http://schemas.microsoft.com/office/drawing/2014/main" id="{A7896170-0211-44CC-ACF3-C09463AF4EAE}"/>
              </a:ext>
            </a:extLst>
          </p:cNvPr>
          <p:cNvSpPr>
            <a:spLocks noGrp="1"/>
          </p:cNvSpPr>
          <p:nvPr>
            <p:ph idx="1"/>
          </p:nvPr>
        </p:nvSpPr>
        <p:spPr>
          <a:xfrm>
            <a:off x="323850" y="2011680"/>
            <a:ext cx="11430000" cy="4206240"/>
          </a:xfrm>
        </p:spPr>
        <p:txBody>
          <a:bodyPr>
            <a:normAutofit/>
          </a:bodyPr>
          <a:lstStyle/>
          <a:p>
            <a:r>
              <a:rPr lang="en-US" sz="3600" dirty="0"/>
              <a:t>Classroom strategies</a:t>
            </a:r>
          </a:p>
          <a:p>
            <a:endParaRPr lang="en-US" sz="3600" dirty="0"/>
          </a:p>
          <a:p>
            <a:r>
              <a:rPr lang="en-US" sz="3600" dirty="0"/>
              <a:t>Referrals to the Resource Teacher and Behavior Specialist</a:t>
            </a:r>
          </a:p>
          <a:p>
            <a:endParaRPr lang="en-US" sz="3600" dirty="0"/>
          </a:p>
          <a:p>
            <a:r>
              <a:rPr lang="en-US" sz="3600" dirty="0"/>
              <a:t>Conduct an FBA</a:t>
            </a:r>
          </a:p>
          <a:p>
            <a:endParaRPr lang="en-US" sz="3600" dirty="0"/>
          </a:p>
        </p:txBody>
      </p:sp>
    </p:spTree>
    <p:extLst>
      <p:ext uri="{BB962C8B-B14F-4D97-AF65-F5344CB8AC3E}">
        <p14:creationId xmlns:p14="http://schemas.microsoft.com/office/powerpoint/2010/main" val="2877468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E9552-EC69-4652-B8C1-10A0EE5D9184}"/>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2B2BEE12-2B37-4079-873A-CE021092E070}"/>
              </a:ext>
            </a:extLst>
          </p:cNvPr>
          <p:cNvSpPr>
            <a:spLocks noGrp="1"/>
          </p:cNvSpPr>
          <p:nvPr>
            <p:ph type="body" idx="1"/>
          </p:nvPr>
        </p:nvSpPr>
        <p:spPr/>
        <p:txBody>
          <a:bodyPr/>
          <a:lstStyle/>
          <a:p>
            <a:r>
              <a:rPr lang="en-US" dirty="0"/>
              <a:t>Kimberly@SnowflakesABA.com</a:t>
            </a:r>
          </a:p>
        </p:txBody>
      </p:sp>
    </p:spTree>
    <p:extLst>
      <p:ext uri="{BB962C8B-B14F-4D97-AF65-F5344CB8AC3E}">
        <p14:creationId xmlns:p14="http://schemas.microsoft.com/office/powerpoint/2010/main" val="189552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Functional Behavior assessment… according to </a:t>
            </a:r>
            <a:r>
              <a:rPr lang="en-US" dirty="0" err="1"/>
              <a:t>comar</a:t>
            </a:r>
            <a:r>
              <a:rPr lang="en-US" dirty="0"/>
              <a:t>:</a:t>
            </a:r>
          </a:p>
        </p:txBody>
      </p:sp>
      <p:sp>
        <p:nvSpPr>
          <p:cNvPr id="3" name="Content Placeholder 2"/>
          <p:cNvSpPr>
            <a:spLocks noGrp="1"/>
          </p:cNvSpPr>
          <p:nvPr>
            <p:ph idx="1"/>
          </p:nvPr>
        </p:nvSpPr>
        <p:spPr>
          <a:xfrm>
            <a:off x="1202919" y="2011680"/>
            <a:ext cx="9784080" cy="4846320"/>
          </a:xfrm>
        </p:spPr>
        <p:txBody>
          <a:bodyPr>
            <a:normAutofit/>
          </a:bodyPr>
          <a:lstStyle/>
          <a:p>
            <a:pPr marL="0" indent="0">
              <a:buNone/>
            </a:pPr>
            <a:r>
              <a:rPr lang="en-US" dirty="0"/>
              <a:t>13a.08.04.02</a:t>
            </a:r>
          </a:p>
          <a:p>
            <a:pPr marL="0" indent="0">
              <a:buNone/>
            </a:pPr>
            <a:r>
              <a:rPr lang="en-US" dirty="0"/>
              <a:t>(5) Functional Behavior Assessment.</a:t>
            </a:r>
          </a:p>
          <a:p>
            <a:pPr marL="0" indent="0">
              <a:buNone/>
            </a:pPr>
            <a:r>
              <a:rPr lang="en-US" dirty="0"/>
              <a:t>(a) "Functional behavior assessment" means the systematic process of gathering information to guide the development of an effective and efficient behavior intervention plan for the problem behavior.</a:t>
            </a:r>
          </a:p>
          <a:p>
            <a:pPr marL="0" indent="0">
              <a:buNone/>
            </a:pPr>
            <a:r>
              <a:rPr lang="en-US" dirty="0"/>
              <a:t>(b) "Functional behavior assessment" includes the:</a:t>
            </a:r>
          </a:p>
          <a:p>
            <a:pPr marL="0" indent="0">
              <a:buNone/>
            </a:pPr>
            <a:r>
              <a:rPr lang="en-US" dirty="0"/>
              <a:t>      (</a:t>
            </a:r>
            <a:r>
              <a:rPr lang="en-US" dirty="0" err="1"/>
              <a:t>i</a:t>
            </a:r>
            <a:r>
              <a:rPr lang="en-US" dirty="0"/>
              <a:t>) Identification of the functions of the problem behavior for the student;</a:t>
            </a:r>
          </a:p>
          <a:p>
            <a:pPr marL="0" indent="0">
              <a:buNone/>
            </a:pPr>
            <a:r>
              <a:rPr lang="en-US" dirty="0"/>
              <a:t>      (ii) Description of the problem behavior exhibited in the educational setting; and</a:t>
            </a:r>
          </a:p>
          <a:p>
            <a:pPr marL="0" indent="0">
              <a:buNone/>
            </a:pPr>
            <a:r>
              <a:rPr lang="en-US" dirty="0"/>
              <a:t>      (iii) Identification of environmental and other factors and settings that                         contribute to or predict the occurrence, nonoccurrence, and maintenance of the behavior over time.</a:t>
            </a:r>
          </a:p>
        </p:txBody>
      </p:sp>
    </p:spTree>
    <p:extLst>
      <p:ext uri="{BB962C8B-B14F-4D97-AF65-F5344CB8AC3E}">
        <p14:creationId xmlns:p14="http://schemas.microsoft.com/office/powerpoint/2010/main" val="14609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Behavior intervention plan …according to </a:t>
            </a:r>
            <a:r>
              <a:rPr lang="en-US" dirty="0" err="1"/>
              <a:t>comar</a:t>
            </a:r>
            <a:r>
              <a:rPr lang="en-US" dirty="0"/>
              <a:t>:</a:t>
            </a:r>
          </a:p>
        </p:txBody>
      </p:sp>
      <p:sp>
        <p:nvSpPr>
          <p:cNvPr id="3" name="Content Placeholder 2"/>
          <p:cNvSpPr>
            <a:spLocks noGrp="1"/>
          </p:cNvSpPr>
          <p:nvPr>
            <p:ph idx="1"/>
          </p:nvPr>
        </p:nvSpPr>
        <p:spPr>
          <a:xfrm>
            <a:off x="1202919" y="2011680"/>
            <a:ext cx="9784080" cy="4846320"/>
          </a:xfrm>
        </p:spPr>
        <p:txBody>
          <a:bodyPr>
            <a:normAutofit/>
          </a:bodyPr>
          <a:lstStyle/>
          <a:p>
            <a:pPr marL="0" indent="0">
              <a:buNone/>
            </a:pPr>
            <a:r>
              <a:rPr lang="en-US" dirty="0"/>
              <a:t>13a.08.04.02</a:t>
            </a:r>
          </a:p>
          <a:p>
            <a:pPr marL="0" indent="0">
              <a:buNone/>
            </a:pPr>
            <a:r>
              <a:rPr lang="en-US" dirty="0"/>
              <a:t>(1) "Behavior intervention plan" means a proactive plan designed to address problem behaviors exhibited by a student in the educational setting through the use of positive behavioral interventions, strategies, and supports.</a:t>
            </a:r>
          </a:p>
        </p:txBody>
      </p:sp>
    </p:spTree>
    <p:extLst>
      <p:ext uri="{BB962C8B-B14F-4D97-AF65-F5344CB8AC3E}">
        <p14:creationId xmlns:p14="http://schemas.microsoft.com/office/powerpoint/2010/main" val="424046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Hcpss</a:t>
            </a:r>
            <a:r>
              <a:rPr lang="en-US" dirty="0"/>
              <a:t>: Policy 9400 Student Behavior Intervention</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Functional Behavior Assessment (FBA) – A systematic process of gathering information to guide the development of an effective and efficient BIP. </a:t>
            </a:r>
          </a:p>
          <a:p>
            <a:pPr marL="0" indent="0">
              <a:buNone/>
            </a:pPr>
            <a:r>
              <a:rPr lang="en-US" dirty="0"/>
              <a:t>Behavior Intervention Plan (BIP) – A course of action developed as a result of a Functional Behavioral Assessment (FBA) for a specific student using positive behavioral interventions, strategies, and supports, to address problem behaviors exhibited by the student in the education setting.</a:t>
            </a:r>
          </a:p>
          <a:p>
            <a:pPr marL="0" indent="0">
              <a:buNone/>
            </a:pPr>
            <a:endParaRPr lang="en-US" dirty="0"/>
          </a:p>
          <a:p>
            <a:pPr marL="0" indent="0">
              <a:buNone/>
            </a:pPr>
            <a:endParaRPr lang="en-US" dirty="0"/>
          </a:p>
          <a:p>
            <a:pPr marL="0" indent="0">
              <a:buNone/>
            </a:pPr>
            <a:r>
              <a:rPr lang="en-US" dirty="0"/>
              <a:t>https://www.hcpss.org/f/board/policies/9400.pdf</a:t>
            </a:r>
          </a:p>
        </p:txBody>
      </p:sp>
    </p:spTree>
    <p:extLst>
      <p:ext uri="{BB962C8B-B14F-4D97-AF65-F5344CB8AC3E}">
        <p14:creationId xmlns:p14="http://schemas.microsoft.com/office/powerpoint/2010/main" val="2239180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Is a FBA Required?</a:t>
            </a:r>
          </a:p>
        </p:txBody>
      </p:sp>
      <p:sp>
        <p:nvSpPr>
          <p:cNvPr id="3" name="Content Placeholder 2"/>
          <p:cNvSpPr>
            <a:spLocks noGrp="1"/>
          </p:cNvSpPr>
          <p:nvPr>
            <p:ph idx="1"/>
          </p:nvPr>
        </p:nvSpPr>
        <p:spPr>
          <a:xfrm>
            <a:off x="477982" y="2011680"/>
            <a:ext cx="11714018" cy="4206240"/>
          </a:xfrm>
        </p:spPr>
        <p:txBody>
          <a:bodyPr>
            <a:noAutofit/>
          </a:bodyPr>
          <a:lstStyle/>
          <a:p>
            <a:r>
              <a:rPr lang="en-US" sz="2800" dirty="0"/>
              <a:t>Student has been removed from program for 10 consecutive days</a:t>
            </a:r>
          </a:p>
          <a:p>
            <a:pPr lvl="3"/>
            <a:r>
              <a:rPr lang="en-US" sz="2000" dirty="0"/>
              <a:t>If APPRORIATE </a:t>
            </a:r>
          </a:p>
          <a:p>
            <a:pPr lvl="1"/>
            <a:endParaRPr lang="en-US" sz="2800" dirty="0"/>
          </a:p>
          <a:p>
            <a:r>
              <a:rPr lang="en-US" sz="2800" dirty="0"/>
              <a:t>If restraint or seclusion is used and it is not already indicated in the IEP or BIP</a:t>
            </a:r>
          </a:p>
          <a:p>
            <a:pPr lvl="3"/>
            <a:r>
              <a:rPr lang="en-US" sz="2000" dirty="0"/>
              <a:t>It will be CONSIDERED</a:t>
            </a:r>
          </a:p>
          <a:p>
            <a:pPr marL="685800" lvl="3" indent="0">
              <a:buNone/>
            </a:pPr>
            <a:endParaRPr lang="en-US" sz="2000" dirty="0"/>
          </a:p>
          <a:p>
            <a:r>
              <a:rPr lang="en-US" sz="2800" dirty="0"/>
              <a:t>When behaviors impede the students learning or that of others</a:t>
            </a:r>
          </a:p>
          <a:p>
            <a:pPr lvl="5"/>
            <a:r>
              <a:rPr lang="en-US" sz="2000" dirty="0"/>
              <a:t>The team needs to exhaust all other interventions</a:t>
            </a:r>
          </a:p>
          <a:p>
            <a:pPr lvl="5"/>
            <a:endParaRPr lang="en-US" sz="2000" dirty="0"/>
          </a:p>
        </p:txBody>
      </p:sp>
    </p:spTree>
    <p:extLst>
      <p:ext uri="{BB962C8B-B14F-4D97-AF65-F5344CB8AC3E}">
        <p14:creationId xmlns:p14="http://schemas.microsoft.com/office/powerpoint/2010/main" val="32611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 1: Removed from program</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26903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16358</TotalTime>
  <Words>5015</Words>
  <Application>Microsoft Macintosh PowerPoint</Application>
  <PresentationFormat>Widescreen</PresentationFormat>
  <Paragraphs>540</Paragraphs>
  <Slides>49</Slides>
  <Notes>49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Corbel</vt:lpstr>
      <vt:lpstr>Wingdings</vt:lpstr>
      <vt:lpstr>Banded</vt:lpstr>
      <vt:lpstr>Functional behavior assessments and behavior intervention plans  in schools</vt:lpstr>
      <vt:lpstr>When it comes to challenging behaviors…</vt:lpstr>
      <vt:lpstr>COMAR and IDEA</vt:lpstr>
      <vt:lpstr>HOWARD County Public School system Policy</vt:lpstr>
      <vt:lpstr>What is a Functional Behavior assessment… according to comar:</vt:lpstr>
      <vt:lpstr>What is a Behavior intervention plan …according to comar:</vt:lpstr>
      <vt:lpstr>Hcpss: Policy 9400 Student Behavior Intervention</vt:lpstr>
      <vt:lpstr>When Is a FBA Required?</vt:lpstr>
      <vt:lpstr>Reason 1: Removed from program</vt:lpstr>
      <vt:lpstr>Subtitle 08. STUDENTS</vt:lpstr>
      <vt:lpstr>Subtitle 08. STUDENTS</vt:lpstr>
      <vt:lpstr>Subtitle 08. STUDENTS</vt:lpstr>
      <vt:lpstr>Subtitle 08. STUDENTS</vt:lpstr>
      <vt:lpstr>Subtitle 08. STUDENTS</vt:lpstr>
      <vt:lpstr>Reason 2: use of seclusion or restraint</vt:lpstr>
      <vt:lpstr>Subtitle 08. STUDENTS</vt:lpstr>
      <vt:lpstr>Subtitle 08. STUDENTS</vt:lpstr>
      <vt:lpstr>Policy 9400 Student Behavior Intervention</vt:lpstr>
      <vt:lpstr>HCPSS: Procedures and Guidelines for Special Education and Related Services</vt:lpstr>
      <vt:lpstr>Reason 3: Behaviors IMPEDE Learning </vt:lpstr>
      <vt:lpstr>HCPSS Guidelines for FBA/BIP</vt:lpstr>
      <vt:lpstr>HCPSS Guidelines for FBA/BIP</vt:lpstr>
      <vt:lpstr>Also indicated in IDEA</vt:lpstr>
      <vt:lpstr>But are there any other situations that might require a FBA?</vt:lpstr>
      <vt:lpstr>Policy 9400 Student Behavior Intervention</vt:lpstr>
      <vt:lpstr>To Review</vt:lpstr>
      <vt:lpstr>The possible reasons:</vt:lpstr>
      <vt:lpstr>what’s best practice?</vt:lpstr>
      <vt:lpstr>A fba might be appropriate when:</vt:lpstr>
      <vt:lpstr>More considerations</vt:lpstr>
      <vt:lpstr>what should happen first?</vt:lpstr>
      <vt:lpstr>Subtitle 08. STUDENTS</vt:lpstr>
      <vt:lpstr>Subtitle 05. SPECIAL INSTRUCTIONAL PROGRAMS</vt:lpstr>
      <vt:lpstr>Subtitle 05. SPECIAL INSTRUCTIONAL PROGRAMS</vt:lpstr>
      <vt:lpstr>Subtitle 05. SPECIAL INSTRUCTIONAL PROGRAMS</vt:lpstr>
      <vt:lpstr>Policy 9400 Student Behavior Intervention</vt:lpstr>
      <vt:lpstr>Policy 9400 Student Behavior Intervention</vt:lpstr>
      <vt:lpstr>HCPSS: Continuum of supports</vt:lpstr>
      <vt:lpstr>HCPSS Guidelines for FBA/BIP</vt:lpstr>
      <vt:lpstr>HCPSS Guidelines for FBA/BIP</vt:lpstr>
      <vt:lpstr>HCPSS Guidelines for FBA/BIP</vt:lpstr>
      <vt:lpstr>HCPSS: Social Work Services in Schools </vt:lpstr>
      <vt:lpstr>Let’s try to be more specific</vt:lpstr>
      <vt:lpstr>prevention</vt:lpstr>
      <vt:lpstr>Address the following areas:</vt:lpstr>
      <vt:lpstr>Strategies and interventions</vt:lpstr>
      <vt:lpstr>In closing</vt:lpstr>
      <vt:lpstr>Managing challenging behaviors in school</vt:lpstr>
      <vt:lpstr>Thank you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Would my child benefit from a fba/bip?</dc:title>
  <dc:creator>Kimberly Lund</dc:creator>
  <cp:lastModifiedBy>Beth Stolte</cp:lastModifiedBy>
  <cp:revision>85</cp:revision>
  <cp:lastPrinted>2018-04-29T16:56:23Z</cp:lastPrinted>
  <dcterms:created xsi:type="dcterms:W3CDTF">2018-04-17T02:30:24Z</dcterms:created>
  <dcterms:modified xsi:type="dcterms:W3CDTF">2018-10-26T17:41:13Z</dcterms:modified>
</cp:coreProperties>
</file>