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embeddedFontLst>
    <p:embeddedFont>
      <p:font typeface="Roboto" panose="02000000000000000000"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1.fntdata"/><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a762bf3584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a762bf3584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a762bf3584_0_8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a762bf3584_0_8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a762bf3584_0_8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a762bf3584_0_8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a762bf3584_0_1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a762bf3584_0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a762bf3584_0_2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a762bf3584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a762bf3584_0_3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a762bf3584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a762bf3584_0_4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a762bf3584_0_4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a762bf3584_0_4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a762bf3584_0_4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a762bf3584_0_5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a762bf3584_0_5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a762bf3584_0_6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a762bf3584_0_6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a762bf3584_0_7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a762bf3584_0_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54"/>
        <p:cNvGrpSpPr/>
        <p:nvPr/>
      </p:nvGrpSpPr>
      <p:grpSpPr>
        <a:xfrm>
          <a:off x="0" y="0"/>
          <a:ext cx="0" cy="0"/>
          <a:chOff x="0" y="0"/>
          <a:chExt cx="0" cy="0"/>
        </a:xfrm>
      </p:grpSpPr>
      <p:grpSp>
        <p:nvGrpSpPr>
          <p:cNvPr id="55" name="Google Shape;55;p14"/>
          <p:cNvGrpSpPr/>
          <p:nvPr/>
        </p:nvGrpSpPr>
        <p:grpSpPr>
          <a:xfrm>
            <a:off x="6098378" y="5"/>
            <a:ext cx="3045625" cy="2030570"/>
            <a:chOff x="6098378" y="5"/>
            <a:chExt cx="3045625" cy="2030570"/>
          </a:xfrm>
        </p:grpSpPr>
        <p:sp>
          <p:nvSpPr>
            <p:cNvPr id="56" name="Google Shape;56;p14"/>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4"/>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4"/>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4"/>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4"/>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Google Shape;61;p14"/>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62" name="Google Shape;62;p14"/>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2100"/>
              <a:buNone/>
              <a:defRPr sz="2100">
                <a:solidFill>
                  <a:schemeClr val="lt1"/>
                </a:solidFill>
              </a:defRPr>
            </a:lvl1pPr>
            <a:lvl2pPr lvl="1" rtl="0">
              <a:lnSpc>
                <a:spcPct val="100000"/>
              </a:lnSpc>
              <a:spcBef>
                <a:spcPts val="0"/>
              </a:spcBef>
              <a:spcAft>
                <a:spcPts val="0"/>
              </a:spcAft>
              <a:buClr>
                <a:schemeClr val="lt1"/>
              </a:buClr>
              <a:buSzPts val="2100"/>
              <a:buNone/>
              <a:defRPr sz="2100">
                <a:solidFill>
                  <a:schemeClr val="lt1"/>
                </a:solidFill>
              </a:defRPr>
            </a:lvl2pPr>
            <a:lvl3pPr lvl="2" rtl="0">
              <a:lnSpc>
                <a:spcPct val="100000"/>
              </a:lnSpc>
              <a:spcBef>
                <a:spcPts val="0"/>
              </a:spcBef>
              <a:spcAft>
                <a:spcPts val="0"/>
              </a:spcAft>
              <a:buClr>
                <a:schemeClr val="lt1"/>
              </a:buClr>
              <a:buSzPts val="2100"/>
              <a:buNone/>
              <a:defRPr sz="2100">
                <a:solidFill>
                  <a:schemeClr val="lt1"/>
                </a:solidFill>
              </a:defRPr>
            </a:lvl3pPr>
            <a:lvl4pPr lvl="3" rtl="0">
              <a:lnSpc>
                <a:spcPct val="100000"/>
              </a:lnSpc>
              <a:spcBef>
                <a:spcPts val="0"/>
              </a:spcBef>
              <a:spcAft>
                <a:spcPts val="0"/>
              </a:spcAft>
              <a:buClr>
                <a:schemeClr val="lt1"/>
              </a:buClr>
              <a:buSzPts val="2100"/>
              <a:buNone/>
              <a:defRPr sz="2100">
                <a:solidFill>
                  <a:schemeClr val="lt1"/>
                </a:solidFill>
              </a:defRPr>
            </a:lvl4pPr>
            <a:lvl5pPr lvl="4" rtl="0">
              <a:lnSpc>
                <a:spcPct val="100000"/>
              </a:lnSpc>
              <a:spcBef>
                <a:spcPts val="0"/>
              </a:spcBef>
              <a:spcAft>
                <a:spcPts val="0"/>
              </a:spcAft>
              <a:buClr>
                <a:schemeClr val="lt1"/>
              </a:buClr>
              <a:buSzPts val="2100"/>
              <a:buNone/>
              <a:defRPr sz="2100">
                <a:solidFill>
                  <a:schemeClr val="lt1"/>
                </a:solidFill>
              </a:defRPr>
            </a:lvl5pPr>
            <a:lvl6pPr lvl="5" rtl="0">
              <a:lnSpc>
                <a:spcPct val="100000"/>
              </a:lnSpc>
              <a:spcBef>
                <a:spcPts val="0"/>
              </a:spcBef>
              <a:spcAft>
                <a:spcPts val="0"/>
              </a:spcAft>
              <a:buClr>
                <a:schemeClr val="lt1"/>
              </a:buClr>
              <a:buSzPts val="2100"/>
              <a:buNone/>
              <a:defRPr sz="2100">
                <a:solidFill>
                  <a:schemeClr val="lt1"/>
                </a:solidFill>
              </a:defRPr>
            </a:lvl6pPr>
            <a:lvl7pPr lvl="6" rtl="0">
              <a:lnSpc>
                <a:spcPct val="100000"/>
              </a:lnSpc>
              <a:spcBef>
                <a:spcPts val="0"/>
              </a:spcBef>
              <a:spcAft>
                <a:spcPts val="0"/>
              </a:spcAft>
              <a:buClr>
                <a:schemeClr val="lt1"/>
              </a:buClr>
              <a:buSzPts val="2100"/>
              <a:buNone/>
              <a:defRPr sz="2100">
                <a:solidFill>
                  <a:schemeClr val="lt1"/>
                </a:solidFill>
              </a:defRPr>
            </a:lvl7pPr>
            <a:lvl8pPr lvl="7" rtl="0">
              <a:lnSpc>
                <a:spcPct val="100000"/>
              </a:lnSpc>
              <a:spcBef>
                <a:spcPts val="0"/>
              </a:spcBef>
              <a:spcAft>
                <a:spcPts val="0"/>
              </a:spcAft>
              <a:buClr>
                <a:schemeClr val="lt1"/>
              </a:buClr>
              <a:buSzPts val="2100"/>
              <a:buNone/>
              <a:defRPr sz="2100">
                <a:solidFill>
                  <a:schemeClr val="lt1"/>
                </a:solidFill>
              </a:defRPr>
            </a:lvl8pPr>
            <a:lvl9pPr lvl="8"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64"/>
        <p:cNvGrpSpPr/>
        <p:nvPr/>
      </p:nvGrpSpPr>
      <p:grpSpPr>
        <a:xfrm>
          <a:off x="0" y="0"/>
          <a:ext cx="0" cy="0"/>
          <a:chOff x="0" y="0"/>
          <a:chExt cx="0" cy="0"/>
        </a:xfrm>
      </p:grpSpPr>
      <p:grpSp>
        <p:nvGrpSpPr>
          <p:cNvPr id="65" name="Google Shape;65;p15"/>
          <p:cNvGrpSpPr/>
          <p:nvPr/>
        </p:nvGrpSpPr>
        <p:grpSpPr>
          <a:xfrm>
            <a:off x="6098378" y="5"/>
            <a:ext cx="3045625" cy="2030570"/>
            <a:chOff x="6098378" y="5"/>
            <a:chExt cx="3045625" cy="2030570"/>
          </a:xfrm>
        </p:grpSpPr>
        <p:sp>
          <p:nvSpPr>
            <p:cNvPr id="66" name="Google Shape;66;p15"/>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5"/>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5"/>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5"/>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5"/>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 name="Google Shape;71;p15"/>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72" name="Google Shape;72;p1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3"/>
        <p:cNvGrpSpPr/>
        <p:nvPr/>
      </p:nvGrpSpPr>
      <p:grpSpPr>
        <a:xfrm>
          <a:off x="0" y="0"/>
          <a:ext cx="0" cy="0"/>
          <a:chOff x="0" y="0"/>
          <a:chExt cx="0" cy="0"/>
        </a:xfrm>
      </p:grpSpPr>
      <p:grpSp>
        <p:nvGrpSpPr>
          <p:cNvPr id="74" name="Google Shape;74;p16"/>
          <p:cNvGrpSpPr/>
          <p:nvPr/>
        </p:nvGrpSpPr>
        <p:grpSpPr>
          <a:xfrm>
            <a:off x="0" y="3903669"/>
            <a:ext cx="9144000" cy="1239925"/>
            <a:chOff x="0" y="3903669"/>
            <a:chExt cx="9144000" cy="1239925"/>
          </a:xfrm>
        </p:grpSpPr>
        <p:sp>
          <p:nvSpPr>
            <p:cNvPr id="75" name="Google Shape;75;p16"/>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6"/>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6"/>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6"/>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6"/>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Google Shape;80;p1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1" name="Google Shape;81;p1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2" name="Google Shape;82;p1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5" name="Google Shape;85;p17"/>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6" name="Google Shape;86;p17"/>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7" name="Google Shape;87;p1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8"/>
        <p:cNvGrpSpPr/>
        <p:nvPr/>
      </p:nvGrpSpPr>
      <p:grpSpPr>
        <a:xfrm>
          <a:off x="0" y="0"/>
          <a:ext cx="0" cy="0"/>
          <a:chOff x="0" y="0"/>
          <a:chExt cx="0" cy="0"/>
        </a:xfrm>
      </p:grpSpPr>
      <p:sp>
        <p:nvSpPr>
          <p:cNvPr id="89" name="Google Shape;89;p1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0" name="Google Shape;90;p1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3" name="Google Shape;93;p19"/>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94" name="Google Shape;94;p1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95"/>
        <p:cNvGrpSpPr/>
        <p:nvPr/>
      </p:nvGrpSpPr>
      <p:grpSpPr>
        <a:xfrm>
          <a:off x="0" y="0"/>
          <a:ext cx="0" cy="0"/>
          <a:chOff x="0" y="0"/>
          <a:chExt cx="0" cy="0"/>
        </a:xfrm>
      </p:grpSpPr>
      <p:grpSp>
        <p:nvGrpSpPr>
          <p:cNvPr id="96" name="Google Shape;96;p20"/>
          <p:cNvGrpSpPr/>
          <p:nvPr/>
        </p:nvGrpSpPr>
        <p:grpSpPr>
          <a:xfrm>
            <a:off x="6098378" y="5"/>
            <a:ext cx="3045625" cy="2030570"/>
            <a:chOff x="6098378" y="5"/>
            <a:chExt cx="3045625" cy="2030570"/>
          </a:xfrm>
        </p:grpSpPr>
        <p:sp>
          <p:nvSpPr>
            <p:cNvPr id="97" name="Google Shape;97;p20"/>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0"/>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0"/>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0"/>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0"/>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102;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03" name="Google Shape;103;p2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4"/>
        <p:cNvGrpSpPr/>
        <p:nvPr/>
      </p:nvGrpSpPr>
      <p:grpSpPr>
        <a:xfrm>
          <a:off x="0" y="0"/>
          <a:ext cx="0" cy="0"/>
          <a:chOff x="0" y="0"/>
          <a:chExt cx="0" cy="0"/>
        </a:xfrm>
      </p:grpSpPr>
      <p:sp>
        <p:nvSpPr>
          <p:cNvPr id="105" name="Google Shape;105;p21"/>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6" name="Google Shape;106;p21"/>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107" name="Google Shape;107;p21"/>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08" name="Google Shape;108;p21"/>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9" name="Google Shape;109;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110" name="Google Shape;110;p2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22"/>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13" name="Google Shape;113;p2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14"/>
        <p:cNvGrpSpPr/>
        <p:nvPr/>
      </p:nvGrpSpPr>
      <p:grpSpPr>
        <a:xfrm>
          <a:off x="0" y="0"/>
          <a:ext cx="0" cy="0"/>
          <a:chOff x="0" y="0"/>
          <a:chExt cx="0" cy="0"/>
        </a:xfrm>
      </p:grpSpPr>
      <p:grpSp>
        <p:nvGrpSpPr>
          <p:cNvPr id="115" name="Google Shape;115;p23"/>
          <p:cNvGrpSpPr/>
          <p:nvPr/>
        </p:nvGrpSpPr>
        <p:grpSpPr>
          <a:xfrm>
            <a:off x="6098378" y="5"/>
            <a:ext cx="3045625" cy="2030570"/>
            <a:chOff x="6098378" y="5"/>
            <a:chExt cx="3045625" cy="2030570"/>
          </a:xfrm>
        </p:grpSpPr>
        <p:sp>
          <p:nvSpPr>
            <p:cNvPr id="116" name="Google Shape;116;p2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23"/>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2000"/>
              <a:buNone/>
              <a:defRPr sz="120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22" name="Google Shape;122;p23"/>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Clr>
                <a:schemeClr val="lt1"/>
              </a:buClr>
              <a:buSzPts val="1800"/>
              <a:buChar char="●"/>
              <a:defRPr>
                <a:solidFill>
                  <a:schemeClr val="lt1"/>
                </a:solidFill>
              </a:defRPr>
            </a:lvl1pPr>
            <a:lvl2pPr marL="914400" lvl="1" indent="-317500" algn="ctr" rtl="0">
              <a:spcBef>
                <a:spcPts val="1600"/>
              </a:spcBef>
              <a:spcAft>
                <a:spcPts val="0"/>
              </a:spcAft>
              <a:buClr>
                <a:schemeClr val="lt1"/>
              </a:buClr>
              <a:buSzPts val="1400"/>
              <a:buChar char="○"/>
              <a:defRPr>
                <a:solidFill>
                  <a:schemeClr val="lt1"/>
                </a:solidFill>
              </a:defRPr>
            </a:lvl2pPr>
            <a:lvl3pPr marL="1371600" lvl="2" indent="-317500" algn="ctr" rtl="0">
              <a:spcBef>
                <a:spcPts val="1600"/>
              </a:spcBef>
              <a:spcAft>
                <a:spcPts val="0"/>
              </a:spcAft>
              <a:buClr>
                <a:schemeClr val="lt1"/>
              </a:buClr>
              <a:buSzPts val="1400"/>
              <a:buChar char="■"/>
              <a:defRPr>
                <a:solidFill>
                  <a:schemeClr val="lt1"/>
                </a:solidFill>
              </a:defRPr>
            </a:lvl3pPr>
            <a:lvl4pPr marL="1828800" lvl="3" indent="-317500" algn="ctr" rtl="0">
              <a:spcBef>
                <a:spcPts val="1600"/>
              </a:spcBef>
              <a:spcAft>
                <a:spcPts val="0"/>
              </a:spcAft>
              <a:buClr>
                <a:schemeClr val="lt1"/>
              </a:buClr>
              <a:buSzPts val="1400"/>
              <a:buChar char="●"/>
              <a:defRPr>
                <a:solidFill>
                  <a:schemeClr val="lt1"/>
                </a:solidFill>
              </a:defRPr>
            </a:lvl4pPr>
            <a:lvl5pPr marL="2286000" lvl="4" indent="-317500" algn="ctr" rtl="0">
              <a:spcBef>
                <a:spcPts val="1600"/>
              </a:spcBef>
              <a:spcAft>
                <a:spcPts val="0"/>
              </a:spcAft>
              <a:buClr>
                <a:schemeClr val="lt1"/>
              </a:buClr>
              <a:buSzPts val="1400"/>
              <a:buChar char="○"/>
              <a:defRPr>
                <a:solidFill>
                  <a:schemeClr val="lt1"/>
                </a:solidFill>
              </a:defRPr>
            </a:lvl5pPr>
            <a:lvl6pPr marL="2743200" lvl="5" indent="-317500" algn="ctr" rtl="0">
              <a:spcBef>
                <a:spcPts val="1600"/>
              </a:spcBef>
              <a:spcAft>
                <a:spcPts val="0"/>
              </a:spcAft>
              <a:buClr>
                <a:schemeClr val="lt1"/>
              </a:buClr>
              <a:buSzPts val="1400"/>
              <a:buChar char="■"/>
              <a:defRPr>
                <a:solidFill>
                  <a:schemeClr val="lt1"/>
                </a:solidFill>
              </a:defRPr>
            </a:lvl6pPr>
            <a:lvl7pPr marL="3200400" lvl="6" indent="-317500" algn="ctr" rtl="0">
              <a:spcBef>
                <a:spcPts val="1600"/>
              </a:spcBef>
              <a:spcAft>
                <a:spcPts val="0"/>
              </a:spcAft>
              <a:buClr>
                <a:schemeClr val="lt1"/>
              </a:buClr>
              <a:buSzPts val="1400"/>
              <a:buChar char="●"/>
              <a:defRPr>
                <a:solidFill>
                  <a:schemeClr val="lt1"/>
                </a:solidFill>
              </a:defRPr>
            </a:lvl7pPr>
            <a:lvl8pPr marL="3657600" lvl="7" indent="-317500" algn="ctr" rtl="0">
              <a:spcBef>
                <a:spcPts val="1600"/>
              </a:spcBef>
              <a:spcAft>
                <a:spcPts val="0"/>
              </a:spcAft>
              <a:buClr>
                <a:schemeClr val="lt1"/>
              </a:buClr>
              <a:buSzPts val="1400"/>
              <a:buChar char="○"/>
              <a:defRPr>
                <a:solidFill>
                  <a:schemeClr val="lt1"/>
                </a:solidFill>
              </a:defRPr>
            </a:lvl8pPr>
            <a:lvl9pPr marL="4114800" lvl="8" indent="-317500" algn="ctr" rtl="0">
              <a:spcBef>
                <a:spcPts val="1600"/>
              </a:spcBef>
              <a:spcAft>
                <a:spcPts val="1600"/>
              </a:spcAft>
              <a:buClr>
                <a:schemeClr val="lt1"/>
              </a:buClr>
              <a:buSzPts val="1400"/>
              <a:buChar char="■"/>
              <a:defRPr>
                <a:solidFill>
                  <a:schemeClr val="lt1"/>
                </a:solidFill>
              </a:defRPr>
            </a:lvl9pPr>
          </a:lstStyle>
          <a:p>
            <a:endParaRPr/>
          </a:p>
        </p:txBody>
      </p:sp>
      <p:sp>
        <p:nvSpPr>
          <p:cNvPr id="123" name="Google Shape;123;p2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4"/>
        <p:cNvGrpSpPr/>
        <p:nvPr/>
      </p:nvGrpSpPr>
      <p:grpSpPr>
        <a:xfrm>
          <a:off x="0" y="0"/>
          <a:ext cx="0" cy="0"/>
          <a:chOff x="0" y="0"/>
          <a:chExt cx="0" cy="0"/>
        </a:xfrm>
      </p:grpSpPr>
      <p:sp>
        <p:nvSpPr>
          <p:cNvPr id="125" name="Google Shape;125;p2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52" name="Google Shape;52;p13"/>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rtl="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1"/>
                </a:solidFill>
                <a:latin typeface="Roboto"/>
                <a:ea typeface="Roboto"/>
                <a:cs typeface="Roboto"/>
                <a:sym typeface="Roboto"/>
              </a:defRPr>
            </a:lvl1pPr>
            <a:lvl2pPr lvl="1" algn="r" rtl="0">
              <a:buNone/>
              <a:defRPr sz="1000">
                <a:solidFill>
                  <a:schemeClr val="lt1"/>
                </a:solidFill>
                <a:latin typeface="Roboto"/>
                <a:ea typeface="Roboto"/>
                <a:cs typeface="Roboto"/>
                <a:sym typeface="Roboto"/>
              </a:defRPr>
            </a:lvl2pPr>
            <a:lvl3pPr lvl="2" algn="r" rtl="0">
              <a:buNone/>
              <a:defRPr sz="1000">
                <a:solidFill>
                  <a:schemeClr val="lt1"/>
                </a:solidFill>
                <a:latin typeface="Roboto"/>
                <a:ea typeface="Roboto"/>
                <a:cs typeface="Roboto"/>
                <a:sym typeface="Roboto"/>
              </a:defRPr>
            </a:lvl3pPr>
            <a:lvl4pPr lvl="3" algn="r" rtl="0">
              <a:buNone/>
              <a:defRPr sz="1000">
                <a:solidFill>
                  <a:schemeClr val="lt1"/>
                </a:solidFill>
                <a:latin typeface="Roboto"/>
                <a:ea typeface="Roboto"/>
                <a:cs typeface="Roboto"/>
                <a:sym typeface="Roboto"/>
              </a:defRPr>
            </a:lvl4pPr>
            <a:lvl5pPr lvl="4" algn="r" rtl="0">
              <a:buNone/>
              <a:defRPr sz="1000">
                <a:solidFill>
                  <a:schemeClr val="lt1"/>
                </a:solidFill>
                <a:latin typeface="Roboto"/>
                <a:ea typeface="Roboto"/>
                <a:cs typeface="Roboto"/>
                <a:sym typeface="Roboto"/>
              </a:defRPr>
            </a:lvl5pPr>
            <a:lvl6pPr lvl="5" algn="r" rtl="0">
              <a:buNone/>
              <a:defRPr sz="1000">
                <a:solidFill>
                  <a:schemeClr val="lt1"/>
                </a:solidFill>
                <a:latin typeface="Roboto"/>
                <a:ea typeface="Roboto"/>
                <a:cs typeface="Roboto"/>
                <a:sym typeface="Roboto"/>
              </a:defRPr>
            </a:lvl6pPr>
            <a:lvl7pPr lvl="6" algn="r" rtl="0">
              <a:buNone/>
              <a:defRPr sz="1000">
                <a:solidFill>
                  <a:schemeClr val="lt1"/>
                </a:solidFill>
                <a:latin typeface="Roboto"/>
                <a:ea typeface="Roboto"/>
                <a:cs typeface="Roboto"/>
                <a:sym typeface="Roboto"/>
              </a:defRPr>
            </a:lvl7pPr>
            <a:lvl8pPr lvl="7" algn="r" rtl="0">
              <a:buNone/>
              <a:defRPr sz="1000">
                <a:solidFill>
                  <a:schemeClr val="lt1"/>
                </a:solidFill>
                <a:latin typeface="Roboto"/>
                <a:ea typeface="Roboto"/>
                <a:cs typeface="Roboto"/>
                <a:sym typeface="Roboto"/>
              </a:defRPr>
            </a:lvl8pPr>
            <a:lvl9pPr lvl="8" algn="r" rtl="0">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5"/>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400"/>
              <a:t>SECAC Report to the HCPSS Board of Education</a:t>
            </a:r>
            <a:endParaRPr sz="4400"/>
          </a:p>
        </p:txBody>
      </p:sp>
      <p:sp>
        <p:nvSpPr>
          <p:cNvPr id="131" name="Google Shape;131;p25"/>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November 5, 2020</a:t>
            </a:r>
            <a:endParaRPr/>
          </a:p>
        </p:txBody>
      </p:sp>
      <p:sp>
        <p:nvSpPr>
          <p:cNvPr id="132" name="Google Shape;132;p25"/>
          <p:cNvSpPr txBox="1">
            <a:spLocks noGrp="1"/>
          </p:cNvSpPr>
          <p:nvPr>
            <p:ph type="subTitle" idx="1"/>
          </p:nvPr>
        </p:nvSpPr>
        <p:spPr>
          <a:xfrm>
            <a:off x="434600" y="3802600"/>
            <a:ext cx="8520600" cy="102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Stephanie Carr, Mai Hall</a:t>
            </a:r>
            <a:endParaRPr/>
          </a:p>
          <a:p>
            <a:pPr marL="0" lvl="0" indent="0" algn="l" rtl="0">
              <a:spcBef>
                <a:spcPts val="0"/>
              </a:spcBef>
              <a:spcAft>
                <a:spcPts val="0"/>
              </a:spcAft>
              <a:buNone/>
            </a:pPr>
            <a:r>
              <a:rPr lang="en"/>
              <a:t>Co-Chairs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Priorities and Concerns (virtual, brick &amp; mortar)</a:t>
            </a:r>
            <a:endParaRPr/>
          </a:p>
        </p:txBody>
      </p:sp>
      <p:sp>
        <p:nvSpPr>
          <p:cNvPr id="188" name="Google Shape;188;p34"/>
          <p:cNvSpPr txBox="1">
            <a:spLocks noGrp="1"/>
          </p:cNvSpPr>
          <p:nvPr>
            <p:ph type="body" idx="1"/>
          </p:nvPr>
        </p:nvSpPr>
        <p:spPr>
          <a:xfrm>
            <a:off x="311700" y="1017800"/>
            <a:ext cx="8520600" cy="39246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chemeClr val="accent2"/>
              </a:buClr>
              <a:buSzPts val="1600"/>
              <a:buAutoNum type="arabicPeriod"/>
            </a:pPr>
            <a:r>
              <a:rPr lang="en" sz="1600">
                <a:solidFill>
                  <a:schemeClr val="accent2"/>
                </a:solidFill>
              </a:rPr>
              <a:t>Lack of progress, regression</a:t>
            </a:r>
            <a:endParaRPr sz="1600">
              <a:solidFill>
                <a:schemeClr val="accent2"/>
              </a:solidFill>
            </a:endParaRPr>
          </a:p>
          <a:p>
            <a:pPr marL="914400" lvl="1" indent="-317500" algn="l" rtl="0">
              <a:spcBef>
                <a:spcPts val="0"/>
              </a:spcBef>
              <a:spcAft>
                <a:spcPts val="0"/>
              </a:spcAft>
              <a:buClr>
                <a:schemeClr val="accent2"/>
              </a:buClr>
              <a:buSzPts val="1400"/>
              <a:buAutoNum type="alphaLcPeriod"/>
            </a:pPr>
            <a:r>
              <a:rPr lang="en">
                <a:solidFill>
                  <a:schemeClr val="accent2"/>
                </a:solidFill>
              </a:rPr>
              <a:t>Appropriateness of IEP</a:t>
            </a:r>
            <a:endParaRPr>
              <a:solidFill>
                <a:schemeClr val="accent2"/>
              </a:solidFill>
            </a:endParaRPr>
          </a:p>
          <a:p>
            <a:pPr marL="914400" lvl="1" indent="-317500" algn="l" rtl="0">
              <a:spcBef>
                <a:spcPts val="0"/>
              </a:spcBef>
              <a:spcAft>
                <a:spcPts val="0"/>
              </a:spcAft>
              <a:buClr>
                <a:schemeClr val="accent2"/>
              </a:buClr>
              <a:buSzPts val="1400"/>
              <a:buAutoNum type="alphaLcPeriod"/>
            </a:pPr>
            <a:r>
              <a:rPr lang="en">
                <a:solidFill>
                  <a:schemeClr val="accent2"/>
                </a:solidFill>
              </a:rPr>
              <a:t>Compensatory services</a:t>
            </a:r>
            <a:endParaRPr>
              <a:solidFill>
                <a:schemeClr val="accent2"/>
              </a:solidFill>
            </a:endParaRPr>
          </a:p>
          <a:p>
            <a:pPr marL="914400" lvl="1" indent="-317500" algn="l" rtl="0">
              <a:spcBef>
                <a:spcPts val="0"/>
              </a:spcBef>
              <a:spcAft>
                <a:spcPts val="0"/>
              </a:spcAft>
              <a:buClr>
                <a:schemeClr val="accent2"/>
              </a:buClr>
              <a:buSzPts val="1400"/>
              <a:buAutoNum type="alphaLcPeriod"/>
            </a:pPr>
            <a:r>
              <a:rPr lang="en">
                <a:solidFill>
                  <a:schemeClr val="accent2"/>
                </a:solidFill>
              </a:rPr>
              <a:t>Summer services</a:t>
            </a:r>
            <a:endParaRPr>
              <a:solidFill>
                <a:schemeClr val="accent2"/>
              </a:solidFill>
            </a:endParaRPr>
          </a:p>
          <a:p>
            <a:pPr marL="914400" lvl="1" indent="-317500" algn="l" rtl="0">
              <a:spcBef>
                <a:spcPts val="0"/>
              </a:spcBef>
              <a:spcAft>
                <a:spcPts val="0"/>
              </a:spcAft>
              <a:buClr>
                <a:schemeClr val="accent2"/>
              </a:buClr>
              <a:buSzPts val="1400"/>
              <a:buAutoNum type="alphaLcPeriod"/>
            </a:pPr>
            <a:r>
              <a:rPr lang="en">
                <a:solidFill>
                  <a:schemeClr val="accent2"/>
                </a:solidFill>
              </a:rPr>
              <a:t>Small group offerings</a:t>
            </a:r>
            <a:endParaRPr>
              <a:solidFill>
                <a:schemeClr val="accent2"/>
              </a:solidFill>
            </a:endParaRPr>
          </a:p>
          <a:p>
            <a:pPr marL="457200" lvl="0" indent="-330200" algn="l" rtl="0">
              <a:spcBef>
                <a:spcPts val="0"/>
              </a:spcBef>
              <a:spcAft>
                <a:spcPts val="0"/>
              </a:spcAft>
              <a:buClr>
                <a:schemeClr val="accent2"/>
              </a:buClr>
              <a:buSzPts val="1600"/>
              <a:buAutoNum type="arabicPeriod"/>
            </a:pPr>
            <a:r>
              <a:rPr lang="en" sz="1600">
                <a:solidFill>
                  <a:schemeClr val="accent2"/>
                </a:solidFill>
              </a:rPr>
              <a:t>Professional Development</a:t>
            </a:r>
            <a:endParaRPr sz="1600">
              <a:solidFill>
                <a:schemeClr val="accent2"/>
              </a:solidFill>
            </a:endParaRPr>
          </a:p>
          <a:p>
            <a:pPr marL="914400" lvl="1" indent="-317500" algn="l" rtl="0">
              <a:spcBef>
                <a:spcPts val="0"/>
              </a:spcBef>
              <a:spcAft>
                <a:spcPts val="0"/>
              </a:spcAft>
              <a:buClr>
                <a:schemeClr val="accent2"/>
              </a:buClr>
              <a:buSzPts val="1400"/>
              <a:buAutoNum type="alphaLcPeriod"/>
            </a:pPr>
            <a:r>
              <a:rPr lang="en">
                <a:solidFill>
                  <a:schemeClr val="accent2"/>
                </a:solidFill>
              </a:rPr>
              <a:t>Reading</a:t>
            </a:r>
            <a:endParaRPr>
              <a:solidFill>
                <a:schemeClr val="accent2"/>
              </a:solidFill>
            </a:endParaRPr>
          </a:p>
          <a:p>
            <a:pPr marL="1371600" lvl="2" indent="-317500" algn="l" rtl="0">
              <a:spcBef>
                <a:spcPts val="0"/>
              </a:spcBef>
              <a:spcAft>
                <a:spcPts val="0"/>
              </a:spcAft>
              <a:buClr>
                <a:schemeClr val="accent2"/>
              </a:buClr>
              <a:buSzPts val="1400"/>
              <a:buAutoNum type="romanLcPeriod"/>
            </a:pPr>
            <a:r>
              <a:rPr lang="en">
                <a:solidFill>
                  <a:schemeClr val="accent2"/>
                </a:solidFill>
              </a:rPr>
              <a:t>Train ES general educators to screen kindergarteners for reading</a:t>
            </a:r>
            <a:endParaRPr>
              <a:solidFill>
                <a:schemeClr val="accent2"/>
              </a:solidFill>
            </a:endParaRPr>
          </a:p>
          <a:p>
            <a:pPr marL="1371600" lvl="2" indent="-317500" algn="l" rtl="0">
              <a:spcBef>
                <a:spcPts val="0"/>
              </a:spcBef>
              <a:spcAft>
                <a:spcPts val="0"/>
              </a:spcAft>
              <a:buClr>
                <a:schemeClr val="accent2"/>
              </a:buClr>
              <a:buSzPts val="1400"/>
              <a:buAutoNum type="romanLcPeriod"/>
            </a:pPr>
            <a:r>
              <a:rPr lang="en">
                <a:solidFill>
                  <a:schemeClr val="accent2"/>
                </a:solidFill>
              </a:rPr>
              <a:t>Train secondary general educators to identify reading gaps/possible disabilities</a:t>
            </a:r>
            <a:endParaRPr>
              <a:solidFill>
                <a:schemeClr val="accent2"/>
              </a:solidFill>
            </a:endParaRPr>
          </a:p>
          <a:p>
            <a:pPr marL="914400" lvl="1" indent="-317500" algn="l" rtl="0">
              <a:lnSpc>
                <a:spcPct val="115000"/>
              </a:lnSpc>
              <a:spcBef>
                <a:spcPts val="0"/>
              </a:spcBef>
              <a:spcAft>
                <a:spcPts val="0"/>
              </a:spcAft>
              <a:buClr>
                <a:schemeClr val="accent2"/>
              </a:buClr>
              <a:buSzPts val="1400"/>
              <a:buAutoNum type="alphaLcPeriod"/>
            </a:pPr>
            <a:r>
              <a:rPr lang="en">
                <a:solidFill>
                  <a:schemeClr val="accent2"/>
                </a:solidFill>
              </a:rPr>
              <a:t>Appropriate behavior and safety training for all applicable staff</a:t>
            </a:r>
            <a:endParaRPr>
              <a:solidFill>
                <a:schemeClr val="accent2"/>
              </a:solidFill>
            </a:endParaRPr>
          </a:p>
          <a:p>
            <a:pPr marL="1371600" lvl="2" indent="-317500" algn="l" rtl="0">
              <a:lnSpc>
                <a:spcPct val="115000"/>
              </a:lnSpc>
              <a:spcBef>
                <a:spcPts val="0"/>
              </a:spcBef>
              <a:spcAft>
                <a:spcPts val="0"/>
              </a:spcAft>
              <a:buClr>
                <a:schemeClr val="accent2"/>
              </a:buClr>
              <a:buSzPts val="1400"/>
              <a:buAutoNum type="romanLcPeriod"/>
            </a:pPr>
            <a:r>
              <a:rPr lang="en">
                <a:solidFill>
                  <a:schemeClr val="accent2"/>
                </a:solidFill>
              </a:rPr>
              <a:t>Safety care</a:t>
            </a:r>
            <a:endParaRPr>
              <a:solidFill>
                <a:schemeClr val="accent2"/>
              </a:solidFill>
            </a:endParaRPr>
          </a:p>
          <a:p>
            <a:pPr marL="1371600" lvl="2" indent="-317500" algn="l" rtl="0">
              <a:lnSpc>
                <a:spcPct val="115000"/>
              </a:lnSpc>
              <a:spcBef>
                <a:spcPts val="0"/>
              </a:spcBef>
              <a:spcAft>
                <a:spcPts val="0"/>
              </a:spcAft>
              <a:buClr>
                <a:schemeClr val="accent2"/>
              </a:buClr>
              <a:buSzPts val="1400"/>
              <a:buAutoNum type="romanLcPeriod"/>
            </a:pPr>
            <a:r>
              <a:rPr lang="en">
                <a:solidFill>
                  <a:schemeClr val="accent2"/>
                </a:solidFill>
              </a:rPr>
              <a:t>De-escalation, proper restraints</a:t>
            </a:r>
            <a:endParaRPr>
              <a:solidFill>
                <a:schemeClr val="accent2"/>
              </a:solidFill>
            </a:endParaRPr>
          </a:p>
          <a:p>
            <a:pPr marL="914400" lvl="1" indent="-317500" algn="l" rtl="0">
              <a:lnSpc>
                <a:spcPct val="115000"/>
              </a:lnSpc>
              <a:spcBef>
                <a:spcPts val="0"/>
              </a:spcBef>
              <a:spcAft>
                <a:spcPts val="0"/>
              </a:spcAft>
              <a:buClr>
                <a:schemeClr val="accent2"/>
              </a:buClr>
              <a:buSzPts val="1400"/>
              <a:buAutoNum type="alphaLcPeriod"/>
            </a:pPr>
            <a:r>
              <a:rPr lang="en">
                <a:solidFill>
                  <a:schemeClr val="accent2"/>
                </a:solidFill>
              </a:rPr>
              <a:t>DEI Training</a:t>
            </a:r>
            <a:endParaRPr>
              <a:solidFill>
                <a:schemeClr val="accent2"/>
              </a:solidFill>
            </a:endParaRPr>
          </a:p>
          <a:p>
            <a:pPr marL="1371600" lvl="2" indent="-317500" algn="l" rtl="0">
              <a:lnSpc>
                <a:spcPct val="115000"/>
              </a:lnSpc>
              <a:spcBef>
                <a:spcPts val="0"/>
              </a:spcBef>
              <a:spcAft>
                <a:spcPts val="0"/>
              </a:spcAft>
              <a:buClr>
                <a:schemeClr val="accent2"/>
              </a:buClr>
              <a:buSzPts val="1400"/>
              <a:buAutoNum type="romanLcPeriod"/>
            </a:pPr>
            <a:r>
              <a:rPr lang="en">
                <a:solidFill>
                  <a:schemeClr val="accent2"/>
                </a:solidFill>
              </a:rPr>
              <a:t>Training currently not mandatory - recommend changing that</a:t>
            </a:r>
            <a:endParaRPr>
              <a:solidFill>
                <a:schemeClr val="accent2"/>
              </a:solidFill>
            </a:endParaRPr>
          </a:p>
          <a:p>
            <a:pPr marL="1371600" lvl="2" indent="-317500" algn="l" rtl="0">
              <a:lnSpc>
                <a:spcPct val="115000"/>
              </a:lnSpc>
              <a:spcBef>
                <a:spcPts val="0"/>
              </a:spcBef>
              <a:spcAft>
                <a:spcPts val="0"/>
              </a:spcAft>
              <a:buClr>
                <a:schemeClr val="accent2"/>
              </a:buClr>
              <a:buSzPts val="1400"/>
              <a:buAutoNum type="romanLcPeriod"/>
            </a:pPr>
            <a:r>
              <a:rPr lang="en">
                <a:solidFill>
                  <a:schemeClr val="accent2"/>
                </a:solidFill>
              </a:rPr>
              <a:t>Would help disproportionalities</a:t>
            </a:r>
            <a:endParaRPr>
              <a:solidFill>
                <a:schemeClr val="accent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35"/>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600"/>
              <a:t>Thank you for your consideration and time</a:t>
            </a:r>
            <a:endParaRPr sz="2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IDEA and FAPE</a:t>
            </a:r>
            <a:endParaRPr/>
          </a:p>
        </p:txBody>
      </p:sp>
      <p:sp>
        <p:nvSpPr>
          <p:cNvPr id="138" name="Google Shape;138;p2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None/>
            </a:pPr>
            <a:r>
              <a:rPr lang="en" sz="1600">
                <a:solidFill>
                  <a:schemeClr val="accent2"/>
                </a:solidFill>
              </a:rPr>
              <a:t>Individuals with Disabilities Education Act (IDEA) is a federal law that makes available “a </a:t>
            </a:r>
            <a:r>
              <a:rPr lang="en" sz="1600" b="1">
                <a:solidFill>
                  <a:schemeClr val="accent2"/>
                </a:solidFill>
              </a:rPr>
              <a:t>free appropriate public education</a:t>
            </a:r>
            <a:r>
              <a:rPr lang="en" sz="1600">
                <a:solidFill>
                  <a:schemeClr val="accent2"/>
                </a:solidFill>
              </a:rPr>
              <a:t> (FAPE) to eligible children with disabilities throughout the nation and ensures special education and related services to those children.”</a:t>
            </a:r>
            <a:endParaRPr sz="1600">
              <a:solidFill>
                <a:schemeClr val="accent2"/>
              </a:solidFill>
            </a:endParaRPr>
          </a:p>
          <a:p>
            <a:pPr marL="0" lvl="0" indent="0" algn="l" rtl="0">
              <a:lnSpc>
                <a:spcPct val="107916"/>
              </a:lnSpc>
              <a:spcBef>
                <a:spcPts val="800"/>
              </a:spcBef>
              <a:spcAft>
                <a:spcPts val="0"/>
              </a:spcAft>
              <a:buNone/>
            </a:pPr>
            <a:r>
              <a:rPr lang="en" sz="1600">
                <a:solidFill>
                  <a:schemeClr val="accent2"/>
                </a:solidFill>
              </a:rPr>
              <a:t>FAPE means special education and related services that are: </a:t>
            </a:r>
            <a:endParaRPr sz="1600">
              <a:solidFill>
                <a:schemeClr val="accent2"/>
              </a:solidFill>
            </a:endParaRPr>
          </a:p>
          <a:p>
            <a:pPr marL="457200" lvl="0" indent="-330200" algn="l" rtl="0">
              <a:lnSpc>
                <a:spcPct val="107916"/>
              </a:lnSpc>
              <a:spcBef>
                <a:spcPts val="800"/>
              </a:spcBef>
              <a:spcAft>
                <a:spcPts val="0"/>
              </a:spcAft>
              <a:buClr>
                <a:schemeClr val="accent2"/>
              </a:buClr>
              <a:buSzPts val="1600"/>
              <a:buChar char="●"/>
            </a:pPr>
            <a:r>
              <a:rPr lang="en" sz="1600">
                <a:solidFill>
                  <a:schemeClr val="accent2"/>
                </a:solidFill>
              </a:rPr>
              <a:t>provided at public expense; </a:t>
            </a:r>
            <a:endParaRPr sz="1600">
              <a:solidFill>
                <a:schemeClr val="accent2"/>
              </a:solidFill>
            </a:endParaRPr>
          </a:p>
          <a:p>
            <a:pPr marL="457200" lvl="0" indent="-330200" algn="l" rtl="0">
              <a:lnSpc>
                <a:spcPct val="107916"/>
              </a:lnSpc>
              <a:spcBef>
                <a:spcPts val="0"/>
              </a:spcBef>
              <a:spcAft>
                <a:spcPts val="0"/>
              </a:spcAft>
              <a:buClr>
                <a:schemeClr val="accent2"/>
              </a:buClr>
              <a:buSzPts val="1600"/>
              <a:buChar char="●"/>
            </a:pPr>
            <a:r>
              <a:rPr lang="en" sz="1600">
                <a:solidFill>
                  <a:schemeClr val="accent2"/>
                </a:solidFill>
              </a:rPr>
              <a:t>meet the standards of the State Education Agency; </a:t>
            </a:r>
            <a:endParaRPr sz="1600">
              <a:solidFill>
                <a:schemeClr val="accent2"/>
              </a:solidFill>
            </a:endParaRPr>
          </a:p>
          <a:p>
            <a:pPr marL="457200" lvl="0" indent="-330200" algn="l" rtl="0">
              <a:lnSpc>
                <a:spcPct val="107916"/>
              </a:lnSpc>
              <a:spcBef>
                <a:spcPts val="0"/>
              </a:spcBef>
              <a:spcAft>
                <a:spcPts val="0"/>
              </a:spcAft>
              <a:buClr>
                <a:schemeClr val="accent2"/>
              </a:buClr>
              <a:buSzPts val="1600"/>
              <a:buChar char="●"/>
            </a:pPr>
            <a:r>
              <a:rPr lang="en" sz="1600">
                <a:solidFill>
                  <a:schemeClr val="accent2"/>
                </a:solidFill>
              </a:rPr>
              <a:t>include an appropriate education; and </a:t>
            </a:r>
            <a:endParaRPr sz="1600">
              <a:solidFill>
                <a:schemeClr val="accent2"/>
              </a:solidFill>
            </a:endParaRPr>
          </a:p>
          <a:p>
            <a:pPr marL="457200" lvl="0" indent="-330200" algn="l" rtl="0">
              <a:lnSpc>
                <a:spcPct val="107916"/>
              </a:lnSpc>
              <a:spcBef>
                <a:spcPts val="0"/>
              </a:spcBef>
              <a:spcAft>
                <a:spcPts val="0"/>
              </a:spcAft>
              <a:buClr>
                <a:schemeClr val="accent2"/>
              </a:buClr>
              <a:buSzPts val="1600"/>
              <a:buChar char="●"/>
            </a:pPr>
            <a:r>
              <a:rPr lang="en" sz="1600">
                <a:solidFill>
                  <a:schemeClr val="accent2"/>
                </a:solidFill>
              </a:rPr>
              <a:t>are provided in conformity with an IEP that meets the student’s needs that result from the disability to enable the student to be involved in and make progress in the general education curriculum. (34 CFR §300.17). </a:t>
            </a:r>
            <a:endParaRPr sz="1600">
              <a:solidFill>
                <a:schemeClr val="accent2"/>
              </a:solidFill>
            </a:endParaRPr>
          </a:p>
          <a:p>
            <a:pPr marL="0" lvl="0" indent="0" algn="l" rtl="0">
              <a:lnSpc>
                <a:spcPct val="107916"/>
              </a:lnSpc>
              <a:spcBef>
                <a:spcPts val="800"/>
              </a:spcBef>
              <a:spcAft>
                <a:spcPts val="0"/>
              </a:spcAft>
              <a:buNone/>
            </a:pPr>
            <a:endParaRPr sz="1200">
              <a:solidFill>
                <a:srgbClr val="000000"/>
              </a:solidFill>
              <a:latin typeface="Times New Roman"/>
              <a:ea typeface="Times New Roman"/>
              <a:cs typeface="Times New Roman"/>
              <a:sym typeface="Times New Roman"/>
            </a:endParaRPr>
          </a:p>
          <a:p>
            <a:pPr marL="0" lvl="0" indent="0" algn="l" rtl="0">
              <a:lnSpc>
                <a:spcPct val="107916"/>
              </a:lnSpc>
              <a:spcBef>
                <a:spcPts val="800"/>
              </a:spcBef>
              <a:spcAft>
                <a:spcPts val="0"/>
              </a:spcAft>
              <a:buNone/>
            </a:pPr>
            <a:endParaRPr sz="1200">
              <a:solidFill>
                <a:srgbClr val="000000"/>
              </a:solidFill>
              <a:latin typeface="Times New Roman"/>
              <a:ea typeface="Times New Roman"/>
              <a:cs typeface="Times New Roman"/>
              <a:sym typeface="Times New Roman"/>
            </a:endParaRPr>
          </a:p>
          <a:p>
            <a:pPr marL="0" lvl="0" indent="0" algn="l" rtl="0">
              <a:lnSpc>
                <a:spcPct val="107916"/>
              </a:lnSpc>
              <a:spcBef>
                <a:spcPts val="800"/>
              </a:spcBef>
              <a:spcAft>
                <a:spcPts val="0"/>
              </a:spcAft>
              <a:buNone/>
            </a:pPr>
            <a:endParaRPr sz="1200">
              <a:solidFill>
                <a:srgbClr val="000000"/>
              </a:solidFill>
              <a:latin typeface="Times New Roman"/>
              <a:ea typeface="Times New Roman"/>
              <a:cs typeface="Times New Roman"/>
              <a:sym typeface="Times New Roman"/>
            </a:endParaRPr>
          </a:p>
          <a:p>
            <a:pPr marL="0" lvl="0" indent="0" algn="l" rtl="0">
              <a:lnSpc>
                <a:spcPct val="107916"/>
              </a:lnSpc>
              <a:spcBef>
                <a:spcPts val="800"/>
              </a:spcBef>
              <a:spcAft>
                <a:spcPts val="800"/>
              </a:spcAft>
              <a:buNone/>
            </a:pP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COVID and Special Education</a:t>
            </a:r>
            <a:endParaRPr/>
          </a:p>
        </p:txBody>
      </p:sp>
      <p:sp>
        <p:nvSpPr>
          <p:cNvPr id="144" name="Google Shape;144;p27"/>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accent2"/>
                </a:solidFill>
              </a:rPr>
              <a:t>MSDE Technical Assistance Bulletins (TABs) issued in 2020 address COVID-19.</a:t>
            </a:r>
            <a:endParaRPr sz="1600">
              <a:solidFill>
                <a:schemeClr val="accent2"/>
              </a:solidFill>
            </a:endParaRPr>
          </a:p>
          <a:p>
            <a:pPr marL="0" lvl="0" indent="0" algn="l" rtl="0">
              <a:spcBef>
                <a:spcPts val="1600"/>
              </a:spcBef>
              <a:spcAft>
                <a:spcPts val="0"/>
              </a:spcAft>
              <a:buNone/>
            </a:pPr>
            <a:r>
              <a:rPr lang="en" sz="1600">
                <a:solidFill>
                  <a:schemeClr val="accent2"/>
                </a:solidFill>
              </a:rPr>
              <a:t>TAB #20-01 issued March 30, 2020 states:</a:t>
            </a:r>
            <a:endParaRPr sz="1600">
              <a:solidFill>
                <a:schemeClr val="accent2"/>
              </a:solidFill>
            </a:endParaRPr>
          </a:p>
          <a:p>
            <a:pPr marL="457200" lvl="0" indent="0" algn="l" rtl="0">
              <a:lnSpc>
                <a:spcPct val="115000"/>
              </a:lnSpc>
              <a:spcBef>
                <a:spcPts val="1600"/>
              </a:spcBef>
              <a:spcAft>
                <a:spcPts val="0"/>
              </a:spcAft>
              <a:buNone/>
            </a:pPr>
            <a:r>
              <a:rPr lang="en" sz="1600">
                <a:solidFill>
                  <a:schemeClr val="accent2"/>
                </a:solidFill>
              </a:rPr>
              <a:t>The United States Department of Education (DOE) has issued multiple guidance documents.  (see report for a list)</a:t>
            </a:r>
            <a:endParaRPr sz="1600">
              <a:solidFill>
                <a:schemeClr val="accent2"/>
              </a:solidFill>
            </a:endParaRPr>
          </a:p>
          <a:p>
            <a:pPr marL="457200" lvl="0" indent="0" algn="l" rtl="0">
              <a:lnSpc>
                <a:spcPct val="115000"/>
              </a:lnSpc>
              <a:spcBef>
                <a:spcPts val="0"/>
              </a:spcBef>
              <a:spcAft>
                <a:spcPts val="0"/>
              </a:spcAft>
              <a:buNone/>
            </a:pPr>
            <a:r>
              <a:rPr lang="en" sz="1600">
                <a:solidFill>
                  <a:schemeClr val="accent2"/>
                </a:solidFill>
              </a:rPr>
              <a:t>Federal guidance is clear “</a:t>
            </a:r>
            <a:r>
              <a:rPr lang="en" sz="1600" b="1">
                <a:solidFill>
                  <a:schemeClr val="accent2"/>
                </a:solidFill>
              </a:rPr>
              <a:t>that the national health crisis does not abridge the rights of students with disabilities to a Free Appropriate Public Education (FAPE) and equal opportunity to educational services as their non-disabled peers, as required under the Individuals with Disabilities Education Act (IDEA), Section 504 of the Rehabilitation Act (Section 504), and Title II of the Americans with Disabilities Act (ADA).”</a:t>
            </a:r>
            <a:endParaRPr sz="1600" b="1">
              <a:solidFill>
                <a:schemeClr val="accent2"/>
              </a:solidFill>
            </a:endParaRPr>
          </a:p>
          <a:p>
            <a:pPr marL="0" lvl="0" indent="0" algn="l" rtl="0">
              <a:spcBef>
                <a:spcPts val="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Parent Perspective</a:t>
            </a:r>
            <a:endParaRPr/>
          </a:p>
        </p:txBody>
      </p:sp>
      <p:sp>
        <p:nvSpPr>
          <p:cNvPr id="150" name="Google Shape;150;p28"/>
          <p:cNvSpPr txBox="1">
            <a:spLocks noGrp="1"/>
          </p:cNvSpPr>
          <p:nvPr>
            <p:ph type="body" idx="1"/>
          </p:nvPr>
        </p:nvSpPr>
        <p:spPr>
          <a:xfrm>
            <a:off x="311700" y="1301175"/>
            <a:ext cx="8520600" cy="353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accent2"/>
                </a:solidFill>
              </a:rPr>
              <a:t>SECAC issued a survey, received 91 responses with the majority in elementary school.</a:t>
            </a:r>
            <a:endParaRPr sz="1900">
              <a:solidFill>
                <a:schemeClr val="accent2"/>
              </a:solidFill>
            </a:endParaRPr>
          </a:p>
          <a:p>
            <a:pPr marL="0" lvl="0" indent="0" algn="l" rtl="0">
              <a:spcBef>
                <a:spcPts val="1600"/>
              </a:spcBef>
              <a:spcAft>
                <a:spcPts val="0"/>
              </a:spcAft>
              <a:buNone/>
            </a:pPr>
            <a:r>
              <a:rPr lang="en" sz="1900">
                <a:solidFill>
                  <a:schemeClr val="accent2"/>
                </a:solidFill>
              </a:rPr>
              <a:t>Questions covered many topics:</a:t>
            </a:r>
            <a:endParaRPr sz="1900">
              <a:solidFill>
                <a:schemeClr val="accent2"/>
              </a:solidFill>
            </a:endParaRPr>
          </a:p>
          <a:p>
            <a:pPr marL="457200" lvl="0" indent="-349250" algn="l" rtl="0">
              <a:lnSpc>
                <a:spcPct val="107916"/>
              </a:lnSpc>
              <a:spcBef>
                <a:spcPts val="1600"/>
              </a:spcBef>
              <a:spcAft>
                <a:spcPts val="0"/>
              </a:spcAft>
              <a:buClr>
                <a:schemeClr val="accent2"/>
              </a:buClr>
              <a:buSzPts val="1900"/>
              <a:buChar char="●"/>
            </a:pPr>
            <a:r>
              <a:rPr lang="en" sz="1900">
                <a:solidFill>
                  <a:schemeClr val="accent2"/>
                </a:solidFill>
              </a:rPr>
              <a:t>family (work status, use of childcare, use of supplemental services); </a:t>
            </a:r>
            <a:endParaRPr sz="1900">
              <a:solidFill>
                <a:schemeClr val="accent2"/>
              </a:solidFill>
            </a:endParaRPr>
          </a:p>
          <a:p>
            <a:pPr marL="457200" lvl="0" indent="-349250" algn="l" rtl="0">
              <a:lnSpc>
                <a:spcPct val="107916"/>
              </a:lnSpc>
              <a:spcBef>
                <a:spcPts val="0"/>
              </a:spcBef>
              <a:spcAft>
                <a:spcPts val="0"/>
              </a:spcAft>
              <a:buClr>
                <a:schemeClr val="accent2"/>
              </a:buClr>
              <a:buSzPts val="1900"/>
              <a:buChar char="●"/>
            </a:pPr>
            <a:r>
              <a:rPr lang="en" sz="1900">
                <a:solidFill>
                  <a:schemeClr val="accent2"/>
                </a:solidFill>
              </a:rPr>
              <a:t>navigating technology; </a:t>
            </a:r>
            <a:endParaRPr sz="1900">
              <a:solidFill>
                <a:schemeClr val="accent2"/>
              </a:solidFill>
            </a:endParaRPr>
          </a:p>
          <a:p>
            <a:pPr marL="457200" lvl="0" indent="-349250" algn="l" rtl="0">
              <a:lnSpc>
                <a:spcPct val="107916"/>
              </a:lnSpc>
              <a:spcBef>
                <a:spcPts val="0"/>
              </a:spcBef>
              <a:spcAft>
                <a:spcPts val="0"/>
              </a:spcAft>
              <a:buClr>
                <a:schemeClr val="accent2"/>
              </a:buClr>
              <a:buSzPts val="1900"/>
              <a:buChar char="●"/>
            </a:pPr>
            <a:r>
              <a:rPr lang="en" sz="1900">
                <a:solidFill>
                  <a:schemeClr val="accent2"/>
                </a:solidFill>
              </a:rPr>
              <a:t>overall satisfaction with services and the school system</a:t>
            </a:r>
            <a:endParaRPr sz="1900">
              <a:solidFill>
                <a:schemeClr val="accent2"/>
              </a:solidFill>
            </a:endParaRPr>
          </a:p>
          <a:p>
            <a:pPr marL="457200" lvl="0" indent="-349250" algn="l" rtl="0">
              <a:lnSpc>
                <a:spcPct val="107916"/>
              </a:lnSpc>
              <a:spcBef>
                <a:spcPts val="0"/>
              </a:spcBef>
              <a:spcAft>
                <a:spcPts val="0"/>
              </a:spcAft>
              <a:buClr>
                <a:schemeClr val="accent2"/>
              </a:buClr>
              <a:buSzPts val="1900"/>
              <a:buChar char="●"/>
            </a:pPr>
            <a:r>
              <a:rPr lang="en" sz="1900">
                <a:solidFill>
                  <a:schemeClr val="accent2"/>
                </a:solidFill>
              </a:rPr>
              <a:t>concerns about social-emotional development.  </a:t>
            </a:r>
            <a:endParaRPr sz="1900">
              <a:solidFill>
                <a:schemeClr val="accent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9"/>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Survey Results - Satisfaction</a:t>
            </a:r>
            <a:endParaRPr/>
          </a:p>
        </p:txBody>
      </p:sp>
      <p:pic>
        <p:nvPicPr>
          <p:cNvPr id="156" name="Google Shape;156;p29" descr="Forms response chart. Question title: What is your satisfaction with special education services in the virtual learning environment?. Number of responses: 84 responses."/>
          <p:cNvPicPr preferRelativeResize="0"/>
          <p:nvPr/>
        </p:nvPicPr>
        <p:blipFill>
          <a:blip r:embed="rId3">
            <a:alphaModFix/>
          </a:blip>
          <a:stretch>
            <a:fillRect/>
          </a:stretch>
        </p:blipFill>
        <p:spPr>
          <a:xfrm>
            <a:off x="454150" y="1385175"/>
            <a:ext cx="3926001" cy="2518375"/>
          </a:xfrm>
          <a:prstGeom prst="rect">
            <a:avLst/>
          </a:prstGeom>
          <a:noFill/>
          <a:ln>
            <a:noFill/>
          </a:ln>
        </p:spPr>
      </p:pic>
      <p:pic>
        <p:nvPicPr>
          <p:cNvPr id="157" name="Google Shape;157;p29" descr="Forms response chart. Question title: What is your satisfaction with related services (PT, OT, Speech, behavioral supports) in the virtual learning environment?. Number of responses: 80 responses."/>
          <p:cNvPicPr preferRelativeResize="0"/>
          <p:nvPr/>
        </p:nvPicPr>
        <p:blipFill>
          <a:blip r:embed="rId4">
            <a:alphaModFix/>
          </a:blip>
          <a:stretch>
            <a:fillRect/>
          </a:stretch>
        </p:blipFill>
        <p:spPr>
          <a:xfrm>
            <a:off x="4729600" y="1565150"/>
            <a:ext cx="3981150" cy="21584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Survey Results - ASDM and Teacher Support</a:t>
            </a:r>
            <a:endParaRPr/>
          </a:p>
        </p:txBody>
      </p:sp>
      <p:pic>
        <p:nvPicPr>
          <p:cNvPr id="163" name="Google Shape;163;p30" descr="Forms response chart. Question title: Are you satisfied with your child's Alternative Service Delivery Model (ASDM)?. Number of responses: 85 responses."/>
          <p:cNvPicPr preferRelativeResize="0"/>
          <p:nvPr/>
        </p:nvPicPr>
        <p:blipFill>
          <a:blip r:embed="rId3">
            <a:alphaModFix/>
          </a:blip>
          <a:stretch>
            <a:fillRect/>
          </a:stretch>
        </p:blipFill>
        <p:spPr>
          <a:xfrm>
            <a:off x="122925" y="953875"/>
            <a:ext cx="5943600" cy="2505075"/>
          </a:xfrm>
          <a:prstGeom prst="rect">
            <a:avLst/>
          </a:prstGeom>
          <a:noFill/>
          <a:ln>
            <a:noFill/>
          </a:ln>
        </p:spPr>
      </p:pic>
      <p:pic>
        <p:nvPicPr>
          <p:cNvPr id="164" name="Google Shape;164;p30" descr="Forms response chart. Question title: Is the IEP team available for questions/concerns and flexible for meeting times?. Number of responses: 82 responses."/>
          <p:cNvPicPr preferRelativeResize="0"/>
          <p:nvPr/>
        </p:nvPicPr>
        <p:blipFill>
          <a:blip r:embed="rId4">
            <a:alphaModFix/>
          </a:blip>
          <a:stretch>
            <a:fillRect/>
          </a:stretch>
        </p:blipFill>
        <p:spPr>
          <a:xfrm>
            <a:off x="3200400" y="2192575"/>
            <a:ext cx="5943600" cy="2505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Survey Results</a:t>
            </a:r>
            <a:endParaRPr/>
          </a:p>
        </p:txBody>
      </p:sp>
      <p:pic>
        <p:nvPicPr>
          <p:cNvPr id="170" name="Google Shape;170;p31" descr="Forms response chart. Question title: If your child has been offered in person learning, are you satisfied with what was offered?. Number of responses: 88 responses."/>
          <p:cNvPicPr preferRelativeResize="0"/>
          <p:nvPr/>
        </p:nvPicPr>
        <p:blipFill>
          <a:blip r:embed="rId3">
            <a:alphaModFix/>
          </a:blip>
          <a:stretch>
            <a:fillRect/>
          </a:stretch>
        </p:blipFill>
        <p:spPr>
          <a:xfrm>
            <a:off x="1312600" y="1239950"/>
            <a:ext cx="5300474" cy="2388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Survey Results</a:t>
            </a:r>
            <a:endParaRPr/>
          </a:p>
        </p:txBody>
      </p:sp>
      <p:sp>
        <p:nvSpPr>
          <p:cNvPr id="176" name="Google Shape;176;p32"/>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2"/>
                </a:solidFill>
              </a:rPr>
              <a:t>Of the 91 respondents:</a:t>
            </a:r>
            <a:endParaRPr>
              <a:solidFill>
                <a:schemeClr val="accent2"/>
              </a:solidFill>
            </a:endParaRPr>
          </a:p>
          <a:p>
            <a:pPr marL="457200" lvl="0" indent="-342900" algn="l" rtl="0">
              <a:spcBef>
                <a:spcPts val="1600"/>
              </a:spcBef>
              <a:spcAft>
                <a:spcPts val="0"/>
              </a:spcAft>
              <a:buClr>
                <a:schemeClr val="accent2"/>
              </a:buClr>
              <a:buSzPts val="1800"/>
              <a:buChar char="●"/>
            </a:pPr>
            <a:r>
              <a:rPr lang="en">
                <a:solidFill>
                  <a:schemeClr val="accent2"/>
                </a:solidFill>
              </a:rPr>
              <a:t>99% have one more adults working either from home or outside the home.</a:t>
            </a:r>
            <a:endParaRPr>
              <a:solidFill>
                <a:schemeClr val="accent2"/>
              </a:solidFill>
            </a:endParaRPr>
          </a:p>
          <a:p>
            <a:pPr marL="457200" lvl="0" indent="-342900" algn="l" rtl="0">
              <a:spcBef>
                <a:spcPts val="0"/>
              </a:spcBef>
              <a:spcAft>
                <a:spcPts val="0"/>
              </a:spcAft>
              <a:buClr>
                <a:schemeClr val="accent2"/>
              </a:buClr>
              <a:buSzPts val="1800"/>
              <a:buChar char="●"/>
            </a:pPr>
            <a:r>
              <a:rPr lang="en">
                <a:solidFill>
                  <a:schemeClr val="accent2"/>
                </a:solidFill>
              </a:rPr>
              <a:t>Many have two or more adults working either from home or outside the home.</a:t>
            </a:r>
            <a:endParaRPr>
              <a:solidFill>
                <a:schemeClr val="accent2"/>
              </a:solidFill>
            </a:endParaRPr>
          </a:p>
          <a:p>
            <a:pPr marL="457200" lvl="0" indent="-342900" algn="l" rtl="0">
              <a:spcBef>
                <a:spcPts val="0"/>
              </a:spcBef>
              <a:spcAft>
                <a:spcPts val="0"/>
              </a:spcAft>
              <a:buClr>
                <a:schemeClr val="accent2"/>
              </a:buClr>
              <a:buSzPts val="1800"/>
              <a:buChar char="●"/>
            </a:pPr>
            <a:r>
              <a:rPr lang="en">
                <a:solidFill>
                  <a:schemeClr val="accent2"/>
                </a:solidFill>
              </a:rPr>
              <a:t>7% are using a childcare center</a:t>
            </a:r>
            <a:endParaRPr>
              <a:solidFill>
                <a:schemeClr val="accent2"/>
              </a:solidFill>
            </a:endParaRPr>
          </a:p>
          <a:p>
            <a:pPr marL="457200" lvl="0" indent="-342900" algn="l" rtl="0">
              <a:spcBef>
                <a:spcPts val="0"/>
              </a:spcBef>
              <a:spcAft>
                <a:spcPts val="0"/>
              </a:spcAft>
              <a:buClr>
                <a:schemeClr val="accent2"/>
              </a:buClr>
              <a:buSzPts val="1800"/>
              <a:buChar char="●"/>
            </a:pPr>
            <a:r>
              <a:rPr lang="en">
                <a:solidFill>
                  <a:schemeClr val="accent2"/>
                </a:solidFill>
              </a:rPr>
              <a:t>20% are waiting for an evaluation from the school system</a:t>
            </a:r>
            <a:endParaRPr>
              <a:solidFill>
                <a:schemeClr val="accent2"/>
              </a:solidFill>
            </a:endParaRPr>
          </a:p>
          <a:p>
            <a:pPr marL="0" lvl="0" indent="0" algn="l" rtl="0">
              <a:spcBef>
                <a:spcPts val="1600"/>
              </a:spcBef>
              <a:spcAft>
                <a:spcPts val="1600"/>
              </a:spcAft>
              <a:buNone/>
            </a:pPr>
            <a:r>
              <a:rPr lang="en"/>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3"/>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Survey Results - Additional Comments</a:t>
            </a:r>
            <a:endParaRPr/>
          </a:p>
        </p:txBody>
      </p:sp>
      <p:sp>
        <p:nvSpPr>
          <p:cNvPr id="182" name="Google Shape;182;p33"/>
          <p:cNvSpPr txBox="1">
            <a:spLocks noGrp="1"/>
          </p:cNvSpPr>
          <p:nvPr>
            <p:ph type="body" idx="1"/>
          </p:nvPr>
        </p:nvSpPr>
        <p:spPr>
          <a:xfrm>
            <a:off x="219850" y="1117475"/>
            <a:ext cx="8520600" cy="340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chemeClr val="accent2"/>
                </a:solidFill>
              </a:rPr>
              <a:t>“</a:t>
            </a:r>
            <a:r>
              <a:rPr lang="en" sz="1500">
                <a:solidFill>
                  <a:schemeClr val="accent2"/>
                </a:solidFill>
              </a:rPr>
              <a:t>We have experienced 2 worlds. In elementary, the special ed staff has been communicative and as helpful as they can be given the limitations….. The middle school experience was the complete opposite.  After reaching out before school started, we have been met with nothing but obstacles and refusals by teaching staff….. We ended up withdrawing our 6th grader from HCPSS….. Had the school offered recordings of lessons to be viewed outside of school hours or adapted attendance policies, he likely would have been able to participate in HCPSS but the Board of Ed and Superintendent did not leave any other options for non-traditional students.  A failure on their part to support our kids.”</a:t>
            </a:r>
            <a:endParaRPr sz="1500">
              <a:solidFill>
                <a:schemeClr val="accent2"/>
              </a:solidFill>
            </a:endParaRPr>
          </a:p>
          <a:p>
            <a:pPr marL="0" lvl="0" indent="0" algn="l" rtl="0">
              <a:spcBef>
                <a:spcPts val="0"/>
              </a:spcBef>
              <a:spcAft>
                <a:spcPts val="0"/>
              </a:spcAft>
              <a:buNone/>
            </a:pPr>
            <a:endParaRPr sz="1500">
              <a:solidFill>
                <a:schemeClr val="accent2"/>
              </a:solidFill>
            </a:endParaRPr>
          </a:p>
          <a:p>
            <a:pPr marL="0" lvl="0" indent="0" algn="l" rtl="0">
              <a:spcBef>
                <a:spcPts val="0"/>
              </a:spcBef>
              <a:spcAft>
                <a:spcPts val="0"/>
              </a:spcAft>
              <a:buNone/>
            </a:pPr>
            <a:r>
              <a:rPr lang="en" sz="1500">
                <a:solidFill>
                  <a:schemeClr val="accent2"/>
                </a:solidFill>
              </a:rPr>
              <a:t>“The virtual groups highlight his disability and none of his strengths; the presence of “peers” exacerbates this.”</a:t>
            </a:r>
            <a:endParaRPr sz="1500">
              <a:solidFill>
                <a:schemeClr val="accent2"/>
              </a:solidFill>
            </a:endParaRPr>
          </a:p>
          <a:p>
            <a:pPr marL="0" lvl="0" indent="0" algn="l" rtl="0">
              <a:spcBef>
                <a:spcPts val="0"/>
              </a:spcBef>
              <a:spcAft>
                <a:spcPts val="0"/>
              </a:spcAft>
              <a:buNone/>
            </a:pPr>
            <a:endParaRPr sz="1500">
              <a:solidFill>
                <a:schemeClr val="accent2"/>
              </a:solidFill>
            </a:endParaRPr>
          </a:p>
          <a:p>
            <a:pPr marL="0" lvl="0" indent="0" algn="l" rtl="0">
              <a:spcBef>
                <a:spcPts val="0"/>
              </a:spcBef>
              <a:spcAft>
                <a:spcPts val="0"/>
              </a:spcAft>
              <a:buNone/>
            </a:pPr>
            <a:r>
              <a:rPr lang="en" sz="1700">
                <a:solidFill>
                  <a:schemeClr val="accent2"/>
                </a:solidFill>
              </a:rPr>
              <a:t>“We are all failing.”</a:t>
            </a:r>
            <a:endParaRPr sz="1500">
              <a:solidFill>
                <a:schemeClr val="accent2"/>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617</Words>
  <Application>Microsoft Macintosh PowerPoint</Application>
  <PresentationFormat>On-screen Show (16:9)</PresentationFormat>
  <Paragraphs>58</Paragraphs>
  <Slides>11</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Roboto</vt:lpstr>
      <vt:lpstr>Times New Roman</vt:lpstr>
      <vt:lpstr>Arial</vt:lpstr>
      <vt:lpstr>Simple Light</vt:lpstr>
      <vt:lpstr>Geometric</vt:lpstr>
      <vt:lpstr>SECAC Report to the HCPSS Board of Education</vt:lpstr>
      <vt:lpstr>IDEA and FAPE</vt:lpstr>
      <vt:lpstr>COVID and Special Education</vt:lpstr>
      <vt:lpstr>Parent Perspective</vt:lpstr>
      <vt:lpstr>Survey Results - Satisfaction</vt:lpstr>
      <vt:lpstr>Survey Results - ASDM and Teacher Support</vt:lpstr>
      <vt:lpstr>Survey Results</vt:lpstr>
      <vt:lpstr>Survey Results</vt:lpstr>
      <vt:lpstr>Survey Results - Additional Comments</vt:lpstr>
      <vt:lpstr>Priorities and Concerns (virtual, brick &amp; mortar)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SECAC Report to the HCPSS Board of Education</dc:title>
  <cp:lastModifiedBy>Elizabeth Stolte</cp:lastModifiedBy>
  <cp:revision>1</cp:revision>
  <dcterms:modified xsi:type="dcterms:W3CDTF">2020-11-10T19:06:03Z</dcterms:modified>
</cp:coreProperties>
</file>