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Merriweather" pitchFamily="2" charset="77"/>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2iMgxGfGUaS7myGDMME1zsQjKs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3AFBEC-BD48-4CDF-8D36-1D326D8EA2EB}">
  <a:tblStyle styleId="{A43AFBEC-BD48-4CDF-8D36-1D326D8EA2EB}"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6F6E6"/>
          </a:solidFill>
        </a:fill>
      </a:tcStyle>
    </a:wholeTbl>
    <a:band1H>
      <a:tcTxStyle b="off" i="off"/>
      <a:tcStyle>
        <a:tcBdr/>
        <a:fill>
          <a:solidFill>
            <a:srgbClr val="ECECCA"/>
          </a:solidFill>
        </a:fill>
      </a:tcStyle>
    </a:band1H>
    <a:band2H>
      <a:tcTxStyle b="off" i="off"/>
      <a:tcStyle>
        <a:tcBdr/>
      </a:tcStyle>
    </a:band2H>
    <a:band1V>
      <a:tcTxStyle b="off" i="off"/>
      <a:tcStyle>
        <a:tcBdr/>
        <a:fill>
          <a:solidFill>
            <a:srgbClr val="ECECCA"/>
          </a:solidFill>
        </a:fill>
      </a:tcStyle>
    </a:band1V>
    <a:band2V>
      <a:tcTxStyle b="off" i="off"/>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9592"/>
  </p:normalViewPr>
  <p:slideViewPr>
    <p:cSldViewPr snapToGrid="0">
      <p:cViewPr varScale="1">
        <p:scale>
          <a:sx n="100" d="100"/>
          <a:sy n="100" d="100"/>
        </p:scale>
        <p:origin x="25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Finally, here is an example of a program modification or support for school personnel described in a weekly allotment of minutes.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r>
              <a:rPr lang="en-US" sz="1110"/>
              <a:t>Putting everything we have discussed together, here are a few key concepts to keep in mind as you develop IEP statements describing a student’s services.   </a:t>
            </a:r>
            <a:endParaRPr/>
          </a:p>
          <a:p>
            <a:pPr marL="0" lvl="0" indent="0" algn="l" rtl="0">
              <a:lnSpc>
                <a:spcPct val="90000"/>
              </a:lnSpc>
              <a:spcBef>
                <a:spcPts val="0"/>
              </a:spcBef>
              <a:spcAft>
                <a:spcPts val="0"/>
              </a:spcAft>
              <a:buSzPts val="1400"/>
              <a:buNone/>
            </a:pPr>
            <a:endParaRPr sz="1110"/>
          </a:p>
          <a:p>
            <a:pPr marL="0" lvl="0" indent="0" algn="l" rtl="0">
              <a:lnSpc>
                <a:spcPct val="90000"/>
              </a:lnSpc>
              <a:spcBef>
                <a:spcPts val="0"/>
              </a:spcBef>
              <a:spcAft>
                <a:spcPts val="0"/>
              </a:spcAft>
              <a:buSzPts val="1400"/>
              <a:buNone/>
            </a:pPr>
            <a:r>
              <a:rPr lang="en-US" sz="1110"/>
              <a:t>Most importantly, each service must address the student’s unique educational needs</a:t>
            </a:r>
            <a:endParaRPr/>
          </a:p>
          <a:p>
            <a:pPr marL="0" lvl="0" indent="0" algn="l" rtl="0">
              <a:lnSpc>
                <a:spcPct val="90000"/>
              </a:lnSpc>
              <a:spcBef>
                <a:spcPts val="0"/>
              </a:spcBef>
              <a:spcAft>
                <a:spcPts val="0"/>
              </a:spcAft>
              <a:buSzPts val="1400"/>
              <a:buNone/>
            </a:pPr>
            <a:r>
              <a:rPr lang="en-US" sz="1110"/>
              <a:t>The student’s unique educational needs drive the IEP team’s decision about the services the student will receive. Federal guidance on implementing IDEA is clear . The student’s need must be the focus.  The services can not be based solely on factors such as the availability of staff,  the established service delivery model,  or administrative convenience. </a:t>
            </a:r>
            <a:endParaRPr/>
          </a:p>
          <a:p>
            <a:pPr marL="457200" lvl="1" indent="0" algn="l" rtl="0">
              <a:lnSpc>
                <a:spcPct val="90000"/>
              </a:lnSpc>
              <a:spcBef>
                <a:spcPts val="0"/>
              </a:spcBef>
              <a:spcAft>
                <a:spcPts val="0"/>
              </a:spcAft>
              <a:buSzPts val="1400"/>
              <a:buNone/>
            </a:pPr>
            <a:endParaRPr sz="1110"/>
          </a:p>
          <a:p>
            <a:pPr marL="457200" lvl="1" indent="0" algn="l" rtl="0">
              <a:lnSpc>
                <a:spcPct val="90000"/>
              </a:lnSpc>
              <a:spcBef>
                <a:spcPts val="0"/>
              </a:spcBef>
              <a:spcAft>
                <a:spcPts val="0"/>
              </a:spcAft>
              <a:buClr>
                <a:schemeClr val="dk1"/>
              </a:buClr>
              <a:buSzPts val="1110"/>
              <a:buFont typeface="Noto Sans Symbols"/>
              <a:buNone/>
            </a:pPr>
            <a:r>
              <a:rPr lang="en-US" sz="1110"/>
              <a:t>Background:   </a:t>
            </a:r>
            <a:endParaRPr/>
          </a:p>
          <a:p>
            <a:pPr marL="457200" lvl="1" indent="0" algn="l" rtl="0">
              <a:lnSpc>
                <a:spcPct val="90000"/>
              </a:lnSpc>
              <a:spcBef>
                <a:spcPts val="0"/>
              </a:spcBef>
              <a:spcAft>
                <a:spcPts val="0"/>
              </a:spcAft>
              <a:buClr>
                <a:schemeClr val="dk1"/>
              </a:buClr>
              <a:buSzPts val="1110"/>
              <a:buFont typeface="Noto Sans Symbols"/>
              <a:buNone/>
            </a:pPr>
            <a:r>
              <a:rPr lang="en-US" sz="1110"/>
              <a:t>A student’s  placement (including the amount and frequency of special education services)  “…</a:t>
            </a:r>
            <a:r>
              <a:rPr lang="en-US" sz="1110" i="1"/>
              <a:t>must be individually determined on the basis of each child’s abilities and needs …, and not solely on factors such as category of disability, severity of disability, availability of special education and related services, configuration of the service delivery system, availability of space, or administrative convenience</a:t>
            </a:r>
            <a:r>
              <a:rPr lang="en-US" sz="1110"/>
              <a:t>”   (Federal Register 71(156)  p. 46588- discussion section from regulations implementing IDEA, 34 CFR 300)  </a:t>
            </a:r>
            <a:endParaRPr/>
          </a:p>
          <a:p>
            <a:pPr marL="0" lvl="0" indent="0" algn="l" rtl="0">
              <a:lnSpc>
                <a:spcPct val="90000"/>
              </a:lnSpc>
              <a:spcBef>
                <a:spcPts val="0"/>
              </a:spcBef>
              <a:spcAft>
                <a:spcPts val="0"/>
              </a:spcAft>
              <a:buSzPts val="1400"/>
              <a:buNone/>
            </a:pPr>
            <a:r>
              <a:rPr lang="en-US" sz="1110"/>
              <a:t>	</a:t>
            </a:r>
            <a:endParaRPr/>
          </a:p>
        </p:txBody>
      </p:sp>
      <p:sp>
        <p:nvSpPr>
          <p:cNvPr id="161" name="Google Shape;16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1200"/>
              <a:t>Overview of Section 504</a:t>
            </a:r>
            <a:endParaRPr sz="1200"/>
          </a:p>
        </p:txBody>
      </p:sp>
      <p:sp>
        <p:nvSpPr>
          <p:cNvPr id="177" name="Google Shape;17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What accommodations are allowed under Section 504?</a:t>
            </a:r>
            <a:endParaRPr/>
          </a:p>
          <a:p>
            <a:pPr marL="0" lvl="0" indent="0" algn="l" rtl="0">
              <a:lnSpc>
                <a:spcPct val="100000"/>
              </a:lnSpc>
              <a:spcBef>
                <a:spcPts val="0"/>
              </a:spcBef>
              <a:spcAft>
                <a:spcPts val="0"/>
              </a:spcAft>
              <a:buSzPts val="1400"/>
              <a:buNone/>
            </a:pPr>
            <a:endParaRPr/>
          </a:p>
        </p:txBody>
      </p:sp>
      <p:sp>
        <p:nvSpPr>
          <p:cNvPr id="185" name="Google Shape;185;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a:t>Overview of Section 504</a:t>
            </a:r>
            <a:endParaRPr/>
          </a:p>
          <a:p>
            <a:pPr marL="0" lvl="0" indent="0" algn="l" rtl="0">
              <a:lnSpc>
                <a:spcPct val="100000"/>
              </a:lnSpc>
              <a:spcBef>
                <a:spcPts val="0"/>
              </a:spcBef>
              <a:spcAft>
                <a:spcPts val="0"/>
              </a:spcAft>
              <a:buSzPts val="1400"/>
              <a:buNone/>
            </a:pPr>
            <a:endParaRPr/>
          </a:p>
        </p:txBody>
      </p:sp>
      <p:sp>
        <p:nvSpPr>
          <p:cNvPr id="200" name="Google Shape;20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a:t>Overview of Section 504</a:t>
            </a:r>
            <a:endParaRPr/>
          </a:p>
          <a:p>
            <a:pPr marL="0" lvl="0" indent="0" algn="l" rtl="0">
              <a:lnSpc>
                <a:spcPct val="100000"/>
              </a:lnSpc>
              <a:spcBef>
                <a:spcPts val="0"/>
              </a:spcBef>
              <a:spcAft>
                <a:spcPts val="0"/>
              </a:spcAft>
              <a:buSzPts val="1400"/>
              <a:buNone/>
            </a:pPr>
            <a:endParaRPr/>
          </a:p>
        </p:txBody>
      </p:sp>
      <p:sp>
        <p:nvSpPr>
          <p:cNvPr id="208" name="Google Shape;208;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First, what is “special education?”  </a:t>
            </a:r>
            <a:endParaRPr/>
          </a:p>
          <a:p>
            <a:pPr marL="0" lvl="0" indent="0" algn="l" rtl="0">
              <a:lnSpc>
                <a:spcPct val="100000"/>
              </a:lnSpc>
              <a:spcBef>
                <a:spcPts val="0"/>
              </a:spcBef>
              <a:spcAft>
                <a:spcPts val="0"/>
              </a:spcAft>
              <a:buSzPts val="1400"/>
              <a:buNone/>
            </a:pPr>
            <a:r>
              <a:rPr lang="en-US"/>
              <a:t>Special education is specially designed instruction to meet the unique needs of a student with a disability which is provided at no cost to the student or the student’s parent by appropriately licensed staff.  It is provided in the classroom, in the home, in hospitals and institutions, and in other settings.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definition comes from both federal and state law.  The federal special education law citation begins with 34 CFR 300.  This is the citation in the Code of Federal Regulations implementing IDEA. </a:t>
            </a:r>
            <a:endParaRPr/>
          </a:p>
        </p:txBody>
      </p:sp>
      <p:sp>
        <p:nvSpPr>
          <p:cNvPr id="94" name="Google Shape;9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So why is “Amount/Frequency” an important area to look at in terms of procedural compliance?  Well, for a number of reasons!  </a:t>
            </a:r>
            <a:endParaRPr/>
          </a:p>
          <a:p>
            <a:pPr marL="0" lvl="0" indent="0" algn="l" rtl="0">
              <a:lnSpc>
                <a:spcPct val="100000"/>
              </a:lnSpc>
              <a:spcBef>
                <a:spcPts val="0"/>
              </a:spcBef>
              <a:spcAft>
                <a:spcPts val="0"/>
              </a:spcAft>
              <a:buSzPts val="1400"/>
              <a:buNone/>
            </a:pPr>
            <a:r>
              <a:rPr lang="en-US"/>
              <a:t>First of all, let’s start with what’s most important: the kids we work with. Every student with a disability has the right to a Free Appropriate Public Education provided at no cost to the parent (referred to as FAPE).  FAPE is the heart of IDEA and the basis of special education,  To provide FAPE, we start with the student’s needs and then develop a specific program, which is clearly documented on the IEP, to meet those needs. </a:t>
            </a:r>
            <a:endParaRPr/>
          </a:p>
          <a:p>
            <a:pPr marL="0" lvl="0" indent="0" algn="l" rtl="0">
              <a:lnSpc>
                <a:spcPct val="100000"/>
              </a:lnSpc>
              <a:spcBef>
                <a:spcPts val="0"/>
              </a:spcBef>
              <a:spcAft>
                <a:spcPts val="0"/>
              </a:spcAft>
              <a:buSzPts val="1400"/>
              <a:buNone/>
            </a:pPr>
            <a:r>
              <a:rPr lang="en-US"/>
              <a:t>Each individualized education program team (or IEP team) is responsible for developing an IEP that includes clear statements of the services to be provided to the student based on each student’s unique needs. The law states the IEP must include the projected dates for implementation of all services and their anticipated amount,  frequency, location, and duration.  This is required as part of an LEA’s obligation to provide FAPE,  and it is why “Amount/Frequency “is so important.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01" name="Google Shape;101;p3: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
        <p:nvSpPr>
          <p:cNvPr id="102" name="Google Shape;10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“Supplementary Aids and Services” are aids, services, and other supports provided in general education classes or in other education-related settings to enable a student with a disability to be educated with students without disabilities to the maximum extent appropriate.  These may include things such as assistive technology and specific modifications that are made for a particular student in general education or other settings.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One big tip: please </a:t>
            </a:r>
            <a:r>
              <a:rPr lang="en-US" b="1" u="sng"/>
              <a:t>do not </a:t>
            </a:r>
            <a:r>
              <a:rPr lang="en-US"/>
              <a:t>list “modified assignments” without describing exactly what modification is required!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 name="Google Shape;12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And finally, “program modifications or supports for school personnel.”  These items are just that;  services or activities provided </a:t>
            </a:r>
            <a:r>
              <a:rPr lang="en-US" b="1" u="sng"/>
              <a:t>to school personnel </a:t>
            </a:r>
            <a:r>
              <a:rPr lang="en-US"/>
              <a:t>on the </a:t>
            </a:r>
            <a:r>
              <a:rPr lang="en-US" u="sng"/>
              <a:t>behalf </a:t>
            </a:r>
            <a:r>
              <a:rPr lang="en-US"/>
              <a:t>of students.  The key to this item is, “Is it for school personnel”?   If so, it should be listed in this section.  These items include things like specific kinds of training opportunities, consultation between staff, etc. The important thing to remember about these items are to be specific enough that everyone knows what is going to be done, by whom, where, and when.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First, whenever possible, the IEP should describe services using daily allotments of hours or minutes.  If the student’s unique needs are such that daily allotments of hours or minutes are not appropriate, the IEP should describe services in weekly allotments of time;  Such as when a service is only provided once per week.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However, some services are impossible to describe using specific allotments of time.  In this situation the IEP must clearly describe the circumstances under which the service will be provided.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Next we will go through some examples of acceptable descriptions of services using this guidance.</a:t>
            </a:r>
            <a:endParaRPr/>
          </a:p>
          <a:p>
            <a:pPr marL="0" lvl="0" indent="0" algn="l" rtl="0">
              <a:lnSpc>
                <a:spcPct val="100000"/>
              </a:lnSpc>
              <a:spcBef>
                <a:spcPts val="0"/>
              </a:spcBef>
              <a:spcAft>
                <a:spcPts val="0"/>
              </a:spcAft>
              <a:buSzPts val="1400"/>
              <a:buNone/>
            </a:pPr>
            <a:endParaRPr/>
          </a:p>
        </p:txBody>
      </p:sp>
      <p:sp>
        <p:nvSpPr>
          <p:cNvPr id="132" name="Google Shape;13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These examples use daily or weekly allotments of hours or minutes to describe special education services.  Each clearly describe how much of the service will be provided (the amount), how often will the service be provided (frequency), where the service will be provided (location) and how long will the service be provided (duration).  You will note in these examples the duration is listed as “IEP term.”  While this is often the case for services in IEPs, it is important for IEP teams to understand students may require services to be provided for a different duration.  We provide an example of this on the next slide.  </a:t>
            </a:r>
            <a:endParaRPr/>
          </a:p>
          <a:p>
            <a:pPr marL="0" lvl="0" indent="0" algn="l" rtl="0">
              <a:lnSpc>
                <a:spcPct val="100000"/>
              </a:lnSpc>
              <a:spcBef>
                <a:spcPts val="0"/>
              </a:spcBef>
              <a:spcAft>
                <a:spcPts val="0"/>
              </a:spcAft>
              <a:buSzPts val="1400"/>
              <a:buNone/>
            </a:pPr>
            <a:r>
              <a:rPr lang="en-US"/>
              <a:t>The services in these examples are appropriately described in hours or minutes.  They are anticipated to occur in established, recurring time periods in established locations during typical school days and weeks. </a:t>
            </a:r>
            <a:endParaRPr/>
          </a:p>
          <a:p>
            <a:pPr marL="0" lvl="0" indent="0" algn="l" rtl="0">
              <a:lnSpc>
                <a:spcPct val="100000"/>
              </a:lnSpc>
              <a:spcBef>
                <a:spcPts val="0"/>
              </a:spcBef>
              <a:spcAft>
                <a:spcPts val="0"/>
              </a:spcAft>
              <a:buSzPts val="1400"/>
              <a:buNone/>
            </a:pPr>
            <a:endParaRPr/>
          </a:p>
        </p:txBody>
      </p:sp>
      <p:sp>
        <p:nvSpPr>
          <p:cNvPr id="139" name="Google Shape;13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6" name="Google Shape;14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Here is an example of a supplementary aids and service described in a daily allotment of minutes.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sp>
        <p:nvSpPr>
          <p:cNvPr id="14" name="Google Shape;14;ga148afdfd3_1_145"/>
          <p:cNvSpPr/>
          <p:nvPr/>
        </p:nvSpPr>
        <p:spPr>
          <a:xfrm>
            <a:off x="-125" y="0"/>
            <a:ext cx="9144250"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5" name="Google Shape;15;ga148afdfd3_1_145"/>
          <p:cNvSpPr txBox="1">
            <a:spLocks noGrp="1"/>
          </p:cNvSpPr>
          <p:nvPr>
            <p:ph type="ctrTitle"/>
          </p:nvPr>
        </p:nvSpPr>
        <p:spPr>
          <a:xfrm>
            <a:off x="311700" y="719633"/>
            <a:ext cx="8520600" cy="171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6" name="Google Shape;16;ga148afdfd3_1_145"/>
          <p:cNvSpPr txBox="1">
            <a:spLocks noGrp="1"/>
          </p:cNvSpPr>
          <p:nvPr>
            <p:ph type="subTitle" idx="1"/>
          </p:nvPr>
        </p:nvSpPr>
        <p:spPr>
          <a:xfrm>
            <a:off x="311700" y="2504747"/>
            <a:ext cx="4242600" cy="984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7" name="Google Shape;17;ga148afdfd3_1_14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67"/>
        <p:cNvGrpSpPr/>
        <p:nvPr/>
      </p:nvGrpSpPr>
      <p:grpSpPr>
        <a:xfrm>
          <a:off x="0" y="0"/>
          <a:ext cx="0" cy="0"/>
          <a:chOff x="0" y="0"/>
          <a:chExt cx="0" cy="0"/>
        </a:xfrm>
      </p:grpSpPr>
      <p:sp>
        <p:nvSpPr>
          <p:cNvPr id="68" name="Google Shape;68;ga148afdfd3_1_177"/>
          <p:cNvSpPr txBox="1">
            <a:spLocks noGrp="1"/>
          </p:cNvSpPr>
          <p:nvPr>
            <p:ph type="title"/>
          </p:nvPr>
        </p:nvSpPr>
        <p:spPr>
          <a:xfrm>
            <a:off x="311675" y="1064800"/>
            <a:ext cx="6247800" cy="4728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69" name="Google Shape;69;ga148afdfd3_1_17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ga148afdfd3_1_180"/>
          <p:cNvSpPr/>
          <p:nvPr/>
        </p:nvSpPr>
        <p:spPr>
          <a:xfrm>
            <a:off x="0" y="0"/>
            <a:ext cx="4572000" cy="6858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ga148afdfd3_1_180"/>
          <p:cNvSpPr txBox="1">
            <a:spLocks noGrp="1"/>
          </p:cNvSpPr>
          <p:nvPr>
            <p:ph type="title"/>
          </p:nvPr>
        </p:nvSpPr>
        <p:spPr>
          <a:xfrm>
            <a:off x="311300" y="667900"/>
            <a:ext cx="3704400" cy="273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73" name="Google Shape;73;ga148afdfd3_1_180"/>
          <p:cNvSpPr txBox="1">
            <a:spLocks noGrp="1"/>
          </p:cNvSpPr>
          <p:nvPr>
            <p:ph type="subTitle" idx="1"/>
          </p:nvPr>
        </p:nvSpPr>
        <p:spPr>
          <a:xfrm>
            <a:off x="304800" y="3502300"/>
            <a:ext cx="3704400" cy="123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74" name="Google Shape;74;ga148afdfd3_1_180"/>
          <p:cNvSpPr txBox="1">
            <a:spLocks noGrp="1"/>
          </p:cNvSpPr>
          <p:nvPr>
            <p:ph type="body" idx="2"/>
          </p:nvPr>
        </p:nvSpPr>
        <p:spPr>
          <a:xfrm>
            <a:off x="4879025" y="667900"/>
            <a:ext cx="3954000" cy="54819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75" name="Google Shape;75;ga148afdfd3_1_18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6"/>
        <p:cNvGrpSpPr/>
        <p:nvPr/>
      </p:nvGrpSpPr>
      <p:grpSpPr>
        <a:xfrm>
          <a:off x="0" y="0"/>
          <a:ext cx="0" cy="0"/>
          <a:chOff x="0" y="0"/>
          <a:chExt cx="0" cy="0"/>
        </a:xfrm>
      </p:grpSpPr>
      <p:sp>
        <p:nvSpPr>
          <p:cNvPr id="77" name="Google Shape;77;ga148afdfd3_1_186"/>
          <p:cNvSpPr/>
          <p:nvPr/>
        </p:nvSpPr>
        <p:spPr>
          <a:xfrm>
            <a:off x="0" y="5825333"/>
            <a:ext cx="9144000" cy="1032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ga148afdfd3_1_186"/>
          <p:cNvSpPr txBox="1">
            <a:spLocks noGrp="1"/>
          </p:cNvSpPr>
          <p:nvPr>
            <p:ph type="body" idx="1"/>
          </p:nvPr>
        </p:nvSpPr>
        <p:spPr>
          <a:xfrm>
            <a:off x="311700" y="6028533"/>
            <a:ext cx="7979400" cy="614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79" name="Google Shape;79;ga148afdfd3_1_18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80"/>
        <p:cNvGrpSpPr/>
        <p:nvPr/>
      </p:nvGrpSpPr>
      <p:grpSpPr>
        <a:xfrm>
          <a:off x="0" y="0"/>
          <a:ext cx="0" cy="0"/>
          <a:chOff x="0" y="0"/>
          <a:chExt cx="0" cy="0"/>
        </a:xfrm>
      </p:grpSpPr>
      <p:sp>
        <p:nvSpPr>
          <p:cNvPr id="81" name="Google Shape;81;ga148afdfd3_1_190"/>
          <p:cNvSpPr txBox="1">
            <a:spLocks noGrp="1"/>
          </p:cNvSpPr>
          <p:nvPr>
            <p:ph type="title" hasCustomPrompt="1"/>
          </p:nvPr>
        </p:nvSpPr>
        <p:spPr>
          <a:xfrm>
            <a:off x="311750" y="1108233"/>
            <a:ext cx="5334900" cy="1659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82" name="Google Shape;82;ga148afdfd3_1_190"/>
          <p:cNvSpPr txBox="1">
            <a:spLocks noGrp="1"/>
          </p:cNvSpPr>
          <p:nvPr>
            <p:ph type="body" idx="1"/>
          </p:nvPr>
        </p:nvSpPr>
        <p:spPr>
          <a:xfrm>
            <a:off x="311700" y="2828567"/>
            <a:ext cx="5334900" cy="12567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1600"/>
              </a:spcBef>
              <a:spcAft>
                <a:spcPts val="0"/>
              </a:spcAft>
              <a:buClr>
                <a:schemeClr val="accent2"/>
              </a:buClr>
              <a:buSzPts val="1100"/>
              <a:buChar char="○"/>
              <a:defRPr>
                <a:solidFill>
                  <a:schemeClr val="accent2"/>
                </a:solidFill>
              </a:defRPr>
            </a:lvl2pPr>
            <a:lvl3pPr marL="1371600" lvl="2" indent="-298450" algn="l">
              <a:lnSpc>
                <a:spcPct val="115000"/>
              </a:lnSpc>
              <a:spcBef>
                <a:spcPts val="1600"/>
              </a:spcBef>
              <a:spcAft>
                <a:spcPts val="0"/>
              </a:spcAft>
              <a:buClr>
                <a:schemeClr val="accent2"/>
              </a:buClr>
              <a:buSzPts val="1100"/>
              <a:buChar char="■"/>
              <a:defRPr>
                <a:solidFill>
                  <a:schemeClr val="accent2"/>
                </a:solidFill>
              </a:defRPr>
            </a:lvl3pPr>
            <a:lvl4pPr marL="1828800" lvl="3" indent="-298450" algn="l">
              <a:lnSpc>
                <a:spcPct val="115000"/>
              </a:lnSpc>
              <a:spcBef>
                <a:spcPts val="1600"/>
              </a:spcBef>
              <a:spcAft>
                <a:spcPts val="0"/>
              </a:spcAft>
              <a:buClr>
                <a:schemeClr val="accent2"/>
              </a:buClr>
              <a:buSzPts val="1100"/>
              <a:buChar char="●"/>
              <a:defRPr>
                <a:solidFill>
                  <a:schemeClr val="accent2"/>
                </a:solidFill>
              </a:defRPr>
            </a:lvl4pPr>
            <a:lvl5pPr marL="2286000" lvl="4" indent="-298450" algn="l">
              <a:lnSpc>
                <a:spcPct val="115000"/>
              </a:lnSpc>
              <a:spcBef>
                <a:spcPts val="1600"/>
              </a:spcBef>
              <a:spcAft>
                <a:spcPts val="0"/>
              </a:spcAft>
              <a:buClr>
                <a:schemeClr val="accent2"/>
              </a:buClr>
              <a:buSzPts val="1100"/>
              <a:buChar char="○"/>
              <a:defRPr>
                <a:solidFill>
                  <a:schemeClr val="accent2"/>
                </a:solidFill>
              </a:defRPr>
            </a:lvl5pPr>
            <a:lvl6pPr marL="2743200" lvl="5" indent="-298450" algn="l">
              <a:lnSpc>
                <a:spcPct val="115000"/>
              </a:lnSpc>
              <a:spcBef>
                <a:spcPts val="1600"/>
              </a:spcBef>
              <a:spcAft>
                <a:spcPts val="0"/>
              </a:spcAft>
              <a:buClr>
                <a:schemeClr val="accent2"/>
              </a:buClr>
              <a:buSzPts val="1100"/>
              <a:buChar char="■"/>
              <a:defRPr>
                <a:solidFill>
                  <a:schemeClr val="accent2"/>
                </a:solidFill>
              </a:defRPr>
            </a:lvl6pPr>
            <a:lvl7pPr marL="3200400" lvl="6" indent="-298450" algn="l">
              <a:lnSpc>
                <a:spcPct val="115000"/>
              </a:lnSpc>
              <a:spcBef>
                <a:spcPts val="1600"/>
              </a:spcBef>
              <a:spcAft>
                <a:spcPts val="0"/>
              </a:spcAft>
              <a:buClr>
                <a:schemeClr val="accent2"/>
              </a:buClr>
              <a:buSzPts val="1100"/>
              <a:buChar char="●"/>
              <a:defRPr>
                <a:solidFill>
                  <a:schemeClr val="accent2"/>
                </a:solidFill>
              </a:defRPr>
            </a:lvl7pPr>
            <a:lvl8pPr marL="3657600" lvl="7" indent="-298450" algn="l">
              <a:lnSpc>
                <a:spcPct val="115000"/>
              </a:lnSpc>
              <a:spcBef>
                <a:spcPts val="1600"/>
              </a:spcBef>
              <a:spcAft>
                <a:spcPts val="0"/>
              </a:spcAft>
              <a:buClr>
                <a:schemeClr val="accent2"/>
              </a:buClr>
              <a:buSzPts val="1100"/>
              <a:buChar char="○"/>
              <a:defRPr>
                <a:solidFill>
                  <a:schemeClr val="accent2"/>
                </a:solidFill>
              </a:defRPr>
            </a:lvl8pPr>
            <a:lvl9pPr marL="4114800" lvl="8" indent="-298450" algn="l">
              <a:lnSpc>
                <a:spcPct val="115000"/>
              </a:lnSpc>
              <a:spcBef>
                <a:spcPts val="1600"/>
              </a:spcBef>
              <a:spcAft>
                <a:spcPts val="1600"/>
              </a:spcAft>
              <a:buClr>
                <a:schemeClr val="accent2"/>
              </a:buClr>
              <a:buSzPts val="1100"/>
              <a:buChar char="■"/>
              <a:defRPr>
                <a:solidFill>
                  <a:schemeClr val="accent2"/>
                </a:solidFill>
              </a:defRPr>
            </a:lvl9pPr>
          </a:lstStyle>
          <a:p>
            <a:endParaRPr/>
          </a:p>
        </p:txBody>
      </p:sp>
      <p:sp>
        <p:nvSpPr>
          <p:cNvPr id="83" name="Google Shape;83;ga148afdfd3_1_19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ga148afdfd3_1_19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a148afdfd3_1_196"/>
          <p:cNvSpPr txBox="1">
            <a:spLocks noGrp="1"/>
          </p:cNvSpPr>
          <p:nvPr>
            <p:ph type="title"/>
          </p:nvPr>
        </p:nvSpPr>
        <p:spPr>
          <a:xfrm>
            <a:off x="457200" y="533400"/>
            <a:ext cx="8229600" cy="1143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ga148afdfd3_1_196"/>
          <p:cNvSpPr txBox="1">
            <a:spLocks noGrp="1"/>
          </p:cNvSpPr>
          <p:nvPr>
            <p:ph type="body" idx="1"/>
          </p:nvPr>
        </p:nvSpPr>
        <p:spPr>
          <a:xfrm>
            <a:off x="457200" y="1828800"/>
            <a:ext cx="8229600" cy="4302000"/>
          </a:xfrm>
          <a:prstGeom prst="rect">
            <a:avLst/>
          </a:prstGeom>
          <a:noFill/>
          <a:ln>
            <a:noFill/>
          </a:ln>
        </p:spPr>
        <p:txBody>
          <a:bodyPr spcFirstLastPara="1" wrap="square" lIns="91425" tIns="45700" rIns="91425" bIns="45700" anchor="t" anchorCtr="0">
            <a:noAutofit/>
          </a:bodyPr>
          <a:lstStyle>
            <a:lvl1pPr marL="457200" lvl="0" indent="-308610" algn="l">
              <a:lnSpc>
                <a:spcPct val="115000"/>
              </a:lnSpc>
              <a:spcBef>
                <a:spcPts val="360"/>
              </a:spcBef>
              <a:spcAft>
                <a:spcPts val="0"/>
              </a:spcAft>
              <a:buSzPts val="1260"/>
              <a:buChar char="●"/>
              <a:defRPr/>
            </a:lvl1pPr>
            <a:lvl2pPr marL="914400" lvl="1" indent="-314325" algn="l">
              <a:lnSpc>
                <a:spcPct val="115000"/>
              </a:lnSpc>
              <a:spcBef>
                <a:spcPts val="360"/>
              </a:spcBef>
              <a:spcAft>
                <a:spcPts val="0"/>
              </a:spcAft>
              <a:buSzPts val="1350"/>
              <a:buChar char="○"/>
              <a:defRPr/>
            </a:lvl2pPr>
            <a:lvl3pPr marL="1371600" lvl="2" indent="-302894" algn="l">
              <a:lnSpc>
                <a:spcPct val="115000"/>
              </a:lnSpc>
              <a:spcBef>
                <a:spcPts val="360"/>
              </a:spcBef>
              <a:spcAft>
                <a:spcPts val="0"/>
              </a:spcAft>
              <a:buSzPts val="1170"/>
              <a:buChar char="■"/>
              <a:defRPr/>
            </a:lvl3pPr>
            <a:lvl4pPr marL="1828800" lvl="3" indent="-314325" algn="l">
              <a:lnSpc>
                <a:spcPct val="115000"/>
              </a:lnSpc>
              <a:spcBef>
                <a:spcPts val="360"/>
              </a:spcBef>
              <a:spcAft>
                <a:spcPts val="0"/>
              </a:spcAft>
              <a:buSzPts val="1350"/>
              <a:buChar char="●"/>
              <a:defRPr/>
            </a:lvl4pPr>
            <a:lvl5pPr marL="2286000" lvl="4" indent="-285750" algn="l">
              <a:lnSpc>
                <a:spcPct val="115000"/>
              </a:lnSpc>
              <a:spcBef>
                <a:spcPts val="360"/>
              </a:spcBef>
              <a:spcAft>
                <a:spcPts val="0"/>
              </a:spcAft>
              <a:buSzPts val="900"/>
              <a:buChar char="○"/>
              <a:defRPr/>
            </a:lvl5pPr>
            <a:lvl6pPr marL="2743200" lvl="5" indent="-285750" algn="l">
              <a:lnSpc>
                <a:spcPct val="115000"/>
              </a:lnSpc>
              <a:spcBef>
                <a:spcPts val="360"/>
              </a:spcBef>
              <a:spcAft>
                <a:spcPts val="0"/>
              </a:spcAft>
              <a:buSzPts val="900"/>
              <a:buChar char="■"/>
              <a:defRPr/>
            </a:lvl6pPr>
            <a:lvl7pPr marL="3200400" lvl="6" indent="-285750" algn="l">
              <a:lnSpc>
                <a:spcPct val="115000"/>
              </a:lnSpc>
              <a:spcBef>
                <a:spcPts val="360"/>
              </a:spcBef>
              <a:spcAft>
                <a:spcPts val="0"/>
              </a:spcAft>
              <a:buSzPts val="900"/>
              <a:buChar char="●"/>
              <a:defRPr/>
            </a:lvl7pPr>
            <a:lvl8pPr marL="3657600" lvl="7" indent="-285750" algn="l">
              <a:lnSpc>
                <a:spcPct val="115000"/>
              </a:lnSpc>
              <a:spcBef>
                <a:spcPts val="360"/>
              </a:spcBef>
              <a:spcAft>
                <a:spcPts val="0"/>
              </a:spcAft>
              <a:buSzPts val="900"/>
              <a:buChar char="○"/>
              <a:defRPr/>
            </a:lvl8pPr>
            <a:lvl9pPr marL="4114800" lvl="8" indent="-285750" algn="l">
              <a:lnSpc>
                <a:spcPct val="115000"/>
              </a:lnSpc>
              <a:spcBef>
                <a:spcPts val="360"/>
              </a:spcBef>
              <a:spcAft>
                <a:spcPts val="0"/>
              </a:spcAft>
              <a:buSzPts val="900"/>
              <a:buChar char="■"/>
              <a:defRPr/>
            </a:lvl9pPr>
          </a:lstStyle>
          <a:p>
            <a:endParaRPr/>
          </a:p>
        </p:txBody>
      </p:sp>
      <p:sp>
        <p:nvSpPr>
          <p:cNvPr id="21" name="Google Shape;21;ga148afdfd3_1_196"/>
          <p:cNvSpPr txBox="1">
            <a:spLocks noGrp="1"/>
          </p:cNvSpPr>
          <p:nvPr>
            <p:ph type="dt" idx="10"/>
          </p:nvPr>
        </p:nvSpPr>
        <p:spPr>
          <a:xfrm>
            <a:off x="457200" y="6248400"/>
            <a:ext cx="16764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a148afdfd3_1_19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a148afdfd3_1_196"/>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ga148afdfd3_1_20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ga148afdfd3_1_202"/>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15000"/>
              </a:lnSpc>
              <a:spcBef>
                <a:spcPts val="480"/>
              </a:spcBef>
              <a:spcAft>
                <a:spcPts val="0"/>
              </a:spcAft>
              <a:buSzPts val="1680"/>
              <a:buNone/>
              <a:defRPr sz="2400" b="1"/>
            </a:lvl1pPr>
            <a:lvl2pPr marL="914400" lvl="1" indent="-228600" algn="l">
              <a:lnSpc>
                <a:spcPct val="115000"/>
              </a:lnSpc>
              <a:spcBef>
                <a:spcPts val="400"/>
              </a:spcBef>
              <a:spcAft>
                <a:spcPts val="0"/>
              </a:spcAft>
              <a:buSzPts val="1500"/>
              <a:buNone/>
              <a:defRPr sz="2000" b="1"/>
            </a:lvl2pPr>
            <a:lvl3pPr marL="1371600" lvl="2" indent="-228600" algn="l">
              <a:lnSpc>
                <a:spcPct val="115000"/>
              </a:lnSpc>
              <a:spcBef>
                <a:spcPts val="360"/>
              </a:spcBef>
              <a:spcAft>
                <a:spcPts val="0"/>
              </a:spcAft>
              <a:buSzPts val="1170"/>
              <a:buNone/>
              <a:defRPr sz="1800" b="1"/>
            </a:lvl3pPr>
            <a:lvl4pPr marL="1828800" lvl="3" indent="-228600" algn="l">
              <a:lnSpc>
                <a:spcPct val="115000"/>
              </a:lnSpc>
              <a:spcBef>
                <a:spcPts val="320"/>
              </a:spcBef>
              <a:spcAft>
                <a:spcPts val="0"/>
              </a:spcAft>
              <a:buSzPts val="1200"/>
              <a:buNone/>
              <a:defRPr sz="1600" b="1"/>
            </a:lvl4pPr>
            <a:lvl5pPr marL="2286000" lvl="4" indent="-228600" algn="l">
              <a:lnSpc>
                <a:spcPct val="115000"/>
              </a:lnSpc>
              <a:spcBef>
                <a:spcPts val="320"/>
              </a:spcBef>
              <a:spcAft>
                <a:spcPts val="0"/>
              </a:spcAft>
              <a:buSzPts val="800"/>
              <a:buNone/>
              <a:defRPr sz="1600" b="1"/>
            </a:lvl5pPr>
            <a:lvl6pPr marL="2743200" lvl="5" indent="-228600" algn="l">
              <a:lnSpc>
                <a:spcPct val="115000"/>
              </a:lnSpc>
              <a:spcBef>
                <a:spcPts val="320"/>
              </a:spcBef>
              <a:spcAft>
                <a:spcPts val="0"/>
              </a:spcAft>
              <a:buSzPts val="800"/>
              <a:buNone/>
              <a:defRPr sz="1600" b="1"/>
            </a:lvl6pPr>
            <a:lvl7pPr marL="3200400" lvl="6" indent="-228600" algn="l">
              <a:lnSpc>
                <a:spcPct val="115000"/>
              </a:lnSpc>
              <a:spcBef>
                <a:spcPts val="320"/>
              </a:spcBef>
              <a:spcAft>
                <a:spcPts val="0"/>
              </a:spcAft>
              <a:buSzPts val="800"/>
              <a:buNone/>
              <a:defRPr sz="1600" b="1"/>
            </a:lvl7pPr>
            <a:lvl8pPr marL="3657600" lvl="7" indent="-228600" algn="l">
              <a:lnSpc>
                <a:spcPct val="115000"/>
              </a:lnSpc>
              <a:spcBef>
                <a:spcPts val="320"/>
              </a:spcBef>
              <a:spcAft>
                <a:spcPts val="0"/>
              </a:spcAft>
              <a:buSzPts val="800"/>
              <a:buNone/>
              <a:defRPr sz="1600" b="1"/>
            </a:lvl8pPr>
            <a:lvl9pPr marL="4114800" lvl="8" indent="-228600" algn="l">
              <a:lnSpc>
                <a:spcPct val="115000"/>
              </a:lnSpc>
              <a:spcBef>
                <a:spcPts val="320"/>
              </a:spcBef>
              <a:spcAft>
                <a:spcPts val="0"/>
              </a:spcAft>
              <a:buSzPts val="800"/>
              <a:buNone/>
              <a:defRPr sz="1600" b="1"/>
            </a:lvl9pPr>
          </a:lstStyle>
          <a:p>
            <a:endParaRPr/>
          </a:p>
        </p:txBody>
      </p:sp>
      <p:sp>
        <p:nvSpPr>
          <p:cNvPr id="27" name="Google Shape;27;ga148afdfd3_1_202"/>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35280" algn="l">
              <a:lnSpc>
                <a:spcPct val="115000"/>
              </a:lnSpc>
              <a:spcBef>
                <a:spcPts val="480"/>
              </a:spcBef>
              <a:spcAft>
                <a:spcPts val="0"/>
              </a:spcAft>
              <a:buSzPts val="1680"/>
              <a:buChar char="●"/>
              <a:defRPr sz="2400"/>
            </a:lvl1pPr>
            <a:lvl2pPr marL="914400" lvl="1" indent="-323850" algn="l">
              <a:lnSpc>
                <a:spcPct val="115000"/>
              </a:lnSpc>
              <a:spcBef>
                <a:spcPts val="400"/>
              </a:spcBef>
              <a:spcAft>
                <a:spcPts val="0"/>
              </a:spcAft>
              <a:buSzPts val="1500"/>
              <a:buChar char="○"/>
              <a:defRPr sz="2000"/>
            </a:lvl2pPr>
            <a:lvl3pPr marL="1371600" lvl="2" indent="-302894" algn="l">
              <a:lnSpc>
                <a:spcPct val="115000"/>
              </a:lnSpc>
              <a:spcBef>
                <a:spcPts val="360"/>
              </a:spcBef>
              <a:spcAft>
                <a:spcPts val="0"/>
              </a:spcAft>
              <a:buSzPts val="1170"/>
              <a:buChar char="■"/>
              <a:defRPr sz="1800"/>
            </a:lvl3pPr>
            <a:lvl4pPr marL="1828800" lvl="3" indent="-304800" algn="l">
              <a:lnSpc>
                <a:spcPct val="115000"/>
              </a:lnSpc>
              <a:spcBef>
                <a:spcPts val="320"/>
              </a:spcBef>
              <a:spcAft>
                <a:spcPts val="0"/>
              </a:spcAft>
              <a:buSzPts val="1200"/>
              <a:buChar char="●"/>
              <a:defRPr sz="1600"/>
            </a:lvl4pPr>
            <a:lvl5pPr marL="2286000" lvl="4" indent="-279400" algn="l">
              <a:lnSpc>
                <a:spcPct val="115000"/>
              </a:lnSpc>
              <a:spcBef>
                <a:spcPts val="320"/>
              </a:spcBef>
              <a:spcAft>
                <a:spcPts val="0"/>
              </a:spcAft>
              <a:buSzPts val="800"/>
              <a:buChar char="○"/>
              <a:defRPr sz="1600"/>
            </a:lvl5pPr>
            <a:lvl6pPr marL="2743200" lvl="5" indent="-279400" algn="l">
              <a:lnSpc>
                <a:spcPct val="115000"/>
              </a:lnSpc>
              <a:spcBef>
                <a:spcPts val="320"/>
              </a:spcBef>
              <a:spcAft>
                <a:spcPts val="0"/>
              </a:spcAft>
              <a:buSzPts val="800"/>
              <a:buChar char="■"/>
              <a:defRPr sz="1600"/>
            </a:lvl6pPr>
            <a:lvl7pPr marL="3200400" lvl="6" indent="-279400" algn="l">
              <a:lnSpc>
                <a:spcPct val="115000"/>
              </a:lnSpc>
              <a:spcBef>
                <a:spcPts val="320"/>
              </a:spcBef>
              <a:spcAft>
                <a:spcPts val="0"/>
              </a:spcAft>
              <a:buSzPts val="800"/>
              <a:buChar char="●"/>
              <a:defRPr sz="1600"/>
            </a:lvl7pPr>
            <a:lvl8pPr marL="3657600" lvl="7" indent="-279400" algn="l">
              <a:lnSpc>
                <a:spcPct val="115000"/>
              </a:lnSpc>
              <a:spcBef>
                <a:spcPts val="320"/>
              </a:spcBef>
              <a:spcAft>
                <a:spcPts val="0"/>
              </a:spcAft>
              <a:buSzPts val="800"/>
              <a:buChar char="○"/>
              <a:defRPr sz="1600"/>
            </a:lvl8pPr>
            <a:lvl9pPr marL="4114800" lvl="8" indent="-279400" algn="l">
              <a:lnSpc>
                <a:spcPct val="115000"/>
              </a:lnSpc>
              <a:spcBef>
                <a:spcPts val="320"/>
              </a:spcBef>
              <a:spcAft>
                <a:spcPts val="0"/>
              </a:spcAft>
              <a:buSzPts val="800"/>
              <a:buChar char="■"/>
              <a:defRPr sz="1600"/>
            </a:lvl9pPr>
          </a:lstStyle>
          <a:p>
            <a:endParaRPr/>
          </a:p>
        </p:txBody>
      </p:sp>
      <p:sp>
        <p:nvSpPr>
          <p:cNvPr id="28" name="Google Shape;28;ga148afdfd3_1_202"/>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15000"/>
              </a:lnSpc>
              <a:spcBef>
                <a:spcPts val="480"/>
              </a:spcBef>
              <a:spcAft>
                <a:spcPts val="0"/>
              </a:spcAft>
              <a:buSzPts val="1680"/>
              <a:buNone/>
              <a:defRPr sz="2400" b="1"/>
            </a:lvl1pPr>
            <a:lvl2pPr marL="914400" lvl="1" indent="-228600" algn="l">
              <a:lnSpc>
                <a:spcPct val="115000"/>
              </a:lnSpc>
              <a:spcBef>
                <a:spcPts val="400"/>
              </a:spcBef>
              <a:spcAft>
                <a:spcPts val="0"/>
              </a:spcAft>
              <a:buSzPts val="1500"/>
              <a:buNone/>
              <a:defRPr sz="2000" b="1"/>
            </a:lvl2pPr>
            <a:lvl3pPr marL="1371600" lvl="2" indent="-228600" algn="l">
              <a:lnSpc>
                <a:spcPct val="115000"/>
              </a:lnSpc>
              <a:spcBef>
                <a:spcPts val="360"/>
              </a:spcBef>
              <a:spcAft>
                <a:spcPts val="0"/>
              </a:spcAft>
              <a:buSzPts val="1170"/>
              <a:buNone/>
              <a:defRPr sz="1800" b="1"/>
            </a:lvl3pPr>
            <a:lvl4pPr marL="1828800" lvl="3" indent="-228600" algn="l">
              <a:lnSpc>
                <a:spcPct val="115000"/>
              </a:lnSpc>
              <a:spcBef>
                <a:spcPts val="320"/>
              </a:spcBef>
              <a:spcAft>
                <a:spcPts val="0"/>
              </a:spcAft>
              <a:buSzPts val="1200"/>
              <a:buNone/>
              <a:defRPr sz="1600" b="1"/>
            </a:lvl4pPr>
            <a:lvl5pPr marL="2286000" lvl="4" indent="-228600" algn="l">
              <a:lnSpc>
                <a:spcPct val="115000"/>
              </a:lnSpc>
              <a:spcBef>
                <a:spcPts val="320"/>
              </a:spcBef>
              <a:spcAft>
                <a:spcPts val="0"/>
              </a:spcAft>
              <a:buSzPts val="800"/>
              <a:buNone/>
              <a:defRPr sz="1600" b="1"/>
            </a:lvl5pPr>
            <a:lvl6pPr marL="2743200" lvl="5" indent="-228600" algn="l">
              <a:lnSpc>
                <a:spcPct val="115000"/>
              </a:lnSpc>
              <a:spcBef>
                <a:spcPts val="320"/>
              </a:spcBef>
              <a:spcAft>
                <a:spcPts val="0"/>
              </a:spcAft>
              <a:buSzPts val="800"/>
              <a:buNone/>
              <a:defRPr sz="1600" b="1"/>
            </a:lvl6pPr>
            <a:lvl7pPr marL="3200400" lvl="6" indent="-228600" algn="l">
              <a:lnSpc>
                <a:spcPct val="115000"/>
              </a:lnSpc>
              <a:spcBef>
                <a:spcPts val="320"/>
              </a:spcBef>
              <a:spcAft>
                <a:spcPts val="0"/>
              </a:spcAft>
              <a:buSzPts val="800"/>
              <a:buNone/>
              <a:defRPr sz="1600" b="1"/>
            </a:lvl7pPr>
            <a:lvl8pPr marL="3657600" lvl="7" indent="-228600" algn="l">
              <a:lnSpc>
                <a:spcPct val="115000"/>
              </a:lnSpc>
              <a:spcBef>
                <a:spcPts val="320"/>
              </a:spcBef>
              <a:spcAft>
                <a:spcPts val="0"/>
              </a:spcAft>
              <a:buSzPts val="800"/>
              <a:buNone/>
              <a:defRPr sz="1600" b="1"/>
            </a:lvl8pPr>
            <a:lvl9pPr marL="4114800" lvl="8" indent="-228600" algn="l">
              <a:lnSpc>
                <a:spcPct val="115000"/>
              </a:lnSpc>
              <a:spcBef>
                <a:spcPts val="320"/>
              </a:spcBef>
              <a:spcAft>
                <a:spcPts val="0"/>
              </a:spcAft>
              <a:buSzPts val="800"/>
              <a:buNone/>
              <a:defRPr sz="1600" b="1"/>
            </a:lvl9pPr>
          </a:lstStyle>
          <a:p>
            <a:endParaRPr/>
          </a:p>
        </p:txBody>
      </p:sp>
      <p:sp>
        <p:nvSpPr>
          <p:cNvPr id="29" name="Google Shape;29;ga148afdfd3_1_202"/>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35280" algn="l">
              <a:lnSpc>
                <a:spcPct val="115000"/>
              </a:lnSpc>
              <a:spcBef>
                <a:spcPts val="480"/>
              </a:spcBef>
              <a:spcAft>
                <a:spcPts val="0"/>
              </a:spcAft>
              <a:buSzPts val="1680"/>
              <a:buChar char="●"/>
              <a:defRPr sz="2400"/>
            </a:lvl1pPr>
            <a:lvl2pPr marL="914400" lvl="1" indent="-323850" algn="l">
              <a:lnSpc>
                <a:spcPct val="115000"/>
              </a:lnSpc>
              <a:spcBef>
                <a:spcPts val="400"/>
              </a:spcBef>
              <a:spcAft>
                <a:spcPts val="0"/>
              </a:spcAft>
              <a:buSzPts val="1500"/>
              <a:buChar char="○"/>
              <a:defRPr sz="2000"/>
            </a:lvl2pPr>
            <a:lvl3pPr marL="1371600" lvl="2" indent="-302894" algn="l">
              <a:lnSpc>
                <a:spcPct val="115000"/>
              </a:lnSpc>
              <a:spcBef>
                <a:spcPts val="360"/>
              </a:spcBef>
              <a:spcAft>
                <a:spcPts val="0"/>
              </a:spcAft>
              <a:buSzPts val="1170"/>
              <a:buChar char="■"/>
              <a:defRPr sz="1800"/>
            </a:lvl3pPr>
            <a:lvl4pPr marL="1828800" lvl="3" indent="-304800" algn="l">
              <a:lnSpc>
                <a:spcPct val="115000"/>
              </a:lnSpc>
              <a:spcBef>
                <a:spcPts val="320"/>
              </a:spcBef>
              <a:spcAft>
                <a:spcPts val="0"/>
              </a:spcAft>
              <a:buSzPts val="1200"/>
              <a:buChar char="●"/>
              <a:defRPr sz="1600"/>
            </a:lvl4pPr>
            <a:lvl5pPr marL="2286000" lvl="4" indent="-279400" algn="l">
              <a:lnSpc>
                <a:spcPct val="115000"/>
              </a:lnSpc>
              <a:spcBef>
                <a:spcPts val="320"/>
              </a:spcBef>
              <a:spcAft>
                <a:spcPts val="0"/>
              </a:spcAft>
              <a:buSzPts val="800"/>
              <a:buChar char="○"/>
              <a:defRPr sz="1600"/>
            </a:lvl5pPr>
            <a:lvl6pPr marL="2743200" lvl="5" indent="-279400" algn="l">
              <a:lnSpc>
                <a:spcPct val="115000"/>
              </a:lnSpc>
              <a:spcBef>
                <a:spcPts val="320"/>
              </a:spcBef>
              <a:spcAft>
                <a:spcPts val="0"/>
              </a:spcAft>
              <a:buSzPts val="800"/>
              <a:buChar char="■"/>
              <a:defRPr sz="1600"/>
            </a:lvl6pPr>
            <a:lvl7pPr marL="3200400" lvl="6" indent="-279400" algn="l">
              <a:lnSpc>
                <a:spcPct val="115000"/>
              </a:lnSpc>
              <a:spcBef>
                <a:spcPts val="320"/>
              </a:spcBef>
              <a:spcAft>
                <a:spcPts val="0"/>
              </a:spcAft>
              <a:buSzPts val="800"/>
              <a:buChar char="●"/>
              <a:defRPr sz="1600"/>
            </a:lvl7pPr>
            <a:lvl8pPr marL="3657600" lvl="7" indent="-279400" algn="l">
              <a:lnSpc>
                <a:spcPct val="115000"/>
              </a:lnSpc>
              <a:spcBef>
                <a:spcPts val="320"/>
              </a:spcBef>
              <a:spcAft>
                <a:spcPts val="0"/>
              </a:spcAft>
              <a:buSzPts val="800"/>
              <a:buChar char="○"/>
              <a:defRPr sz="1600"/>
            </a:lvl8pPr>
            <a:lvl9pPr marL="4114800" lvl="8" indent="-279400" algn="l">
              <a:lnSpc>
                <a:spcPct val="115000"/>
              </a:lnSpc>
              <a:spcBef>
                <a:spcPts val="320"/>
              </a:spcBef>
              <a:spcAft>
                <a:spcPts val="0"/>
              </a:spcAft>
              <a:buSzPts val="800"/>
              <a:buChar char="■"/>
              <a:defRPr sz="1600"/>
            </a:lvl9pPr>
          </a:lstStyle>
          <a:p>
            <a:endParaRPr/>
          </a:p>
        </p:txBody>
      </p:sp>
      <p:sp>
        <p:nvSpPr>
          <p:cNvPr id="30" name="Google Shape;30;ga148afdfd3_1_202"/>
          <p:cNvSpPr txBox="1">
            <a:spLocks noGrp="1"/>
          </p:cNvSpPr>
          <p:nvPr>
            <p:ph type="dt" idx="10"/>
          </p:nvPr>
        </p:nvSpPr>
        <p:spPr>
          <a:xfrm>
            <a:off x="457200" y="6248400"/>
            <a:ext cx="16764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ga148afdfd3_1_20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ga148afdfd3_1_202"/>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ga148afdfd3_1_168"/>
          <p:cNvSpPr/>
          <p:nvPr/>
        </p:nvSpPr>
        <p:spPr>
          <a:xfrm>
            <a:off x="0" y="0"/>
            <a:ext cx="9144000" cy="1702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ga148afdfd3_1_168"/>
          <p:cNvSpPr txBox="1">
            <a:spLocks noGrp="1"/>
          </p:cNvSpPr>
          <p:nvPr>
            <p:ph type="title"/>
          </p:nvPr>
        </p:nvSpPr>
        <p:spPr>
          <a:xfrm>
            <a:off x="311725" y="667900"/>
            <a:ext cx="8520600" cy="83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36" name="Google Shape;36;ga148afdfd3_1_16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ga148afdfd3_1_211"/>
          <p:cNvSpPr txBox="1">
            <a:spLocks noGrp="1"/>
          </p:cNvSpPr>
          <p:nvPr>
            <p:ph type="title"/>
          </p:nvPr>
        </p:nvSpPr>
        <p:spPr>
          <a:xfrm>
            <a:off x="457200" y="533400"/>
            <a:ext cx="8229600" cy="1143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ga148afdfd3_1_211"/>
          <p:cNvSpPr txBox="1">
            <a:spLocks noGrp="1"/>
          </p:cNvSpPr>
          <p:nvPr>
            <p:ph type="body" idx="1"/>
          </p:nvPr>
        </p:nvSpPr>
        <p:spPr>
          <a:xfrm>
            <a:off x="457200" y="1828800"/>
            <a:ext cx="4038600" cy="4302000"/>
          </a:xfrm>
          <a:prstGeom prst="rect">
            <a:avLst/>
          </a:prstGeom>
          <a:noFill/>
          <a:ln>
            <a:noFill/>
          </a:ln>
        </p:spPr>
        <p:txBody>
          <a:bodyPr spcFirstLastPara="1" wrap="square" lIns="91425" tIns="45700" rIns="91425" bIns="45700" anchor="t" anchorCtr="0">
            <a:noAutofit/>
          </a:bodyPr>
          <a:lstStyle>
            <a:lvl1pPr marL="457200" lvl="0" indent="-353060" algn="l">
              <a:lnSpc>
                <a:spcPct val="115000"/>
              </a:lnSpc>
              <a:spcBef>
                <a:spcPts val="560"/>
              </a:spcBef>
              <a:spcAft>
                <a:spcPts val="0"/>
              </a:spcAft>
              <a:buSzPts val="1960"/>
              <a:buChar char="●"/>
              <a:defRPr sz="2800"/>
            </a:lvl1pPr>
            <a:lvl2pPr marL="914400" lvl="1" indent="-342900" algn="l">
              <a:lnSpc>
                <a:spcPct val="115000"/>
              </a:lnSpc>
              <a:spcBef>
                <a:spcPts val="480"/>
              </a:spcBef>
              <a:spcAft>
                <a:spcPts val="0"/>
              </a:spcAft>
              <a:buSzPts val="1800"/>
              <a:buChar char="○"/>
              <a:defRPr sz="2400"/>
            </a:lvl2pPr>
            <a:lvl3pPr marL="1371600" lvl="2" indent="-311150" algn="l">
              <a:lnSpc>
                <a:spcPct val="115000"/>
              </a:lnSpc>
              <a:spcBef>
                <a:spcPts val="400"/>
              </a:spcBef>
              <a:spcAft>
                <a:spcPts val="0"/>
              </a:spcAft>
              <a:buSzPts val="1300"/>
              <a:buChar char="■"/>
              <a:defRPr sz="2000"/>
            </a:lvl3pPr>
            <a:lvl4pPr marL="1828800" lvl="3" indent="-314325" algn="l">
              <a:lnSpc>
                <a:spcPct val="115000"/>
              </a:lnSpc>
              <a:spcBef>
                <a:spcPts val="360"/>
              </a:spcBef>
              <a:spcAft>
                <a:spcPts val="0"/>
              </a:spcAft>
              <a:buSzPts val="1350"/>
              <a:buChar char="●"/>
              <a:defRPr sz="1800"/>
            </a:lvl4pPr>
            <a:lvl5pPr marL="2286000" lvl="4" indent="-285750" algn="l">
              <a:lnSpc>
                <a:spcPct val="115000"/>
              </a:lnSpc>
              <a:spcBef>
                <a:spcPts val="360"/>
              </a:spcBef>
              <a:spcAft>
                <a:spcPts val="0"/>
              </a:spcAft>
              <a:buSzPts val="900"/>
              <a:buChar char="○"/>
              <a:defRPr sz="1800"/>
            </a:lvl5pPr>
            <a:lvl6pPr marL="2743200" lvl="5" indent="-285750" algn="l">
              <a:lnSpc>
                <a:spcPct val="115000"/>
              </a:lnSpc>
              <a:spcBef>
                <a:spcPts val="360"/>
              </a:spcBef>
              <a:spcAft>
                <a:spcPts val="0"/>
              </a:spcAft>
              <a:buSzPts val="900"/>
              <a:buChar char="■"/>
              <a:defRPr sz="1800"/>
            </a:lvl6pPr>
            <a:lvl7pPr marL="3200400" lvl="6" indent="-285750" algn="l">
              <a:lnSpc>
                <a:spcPct val="115000"/>
              </a:lnSpc>
              <a:spcBef>
                <a:spcPts val="360"/>
              </a:spcBef>
              <a:spcAft>
                <a:spcPts val="0"/>
              </a:spcAft>
              <a:buSzPts val="900"/>
              <a:buChar char="●"/>
              <a:defRPr sz="1800"/>
            </a:lvl7pPr>
            <a:lvl8pPr marL="3657600" lvl="7" indent="-285750" algn="l">
              <a:lnSpc>
                <a:spcPct val="115000"/>
              </a:lnSpc>
              <a:spcBef>
                <a:spcPts val="360"/>
              </a:spcBef>
              <a:spcAft>
                <a:spcPts val="0"/>
              </a:spcAft>
              <a:buSzPts val="900"/>
              <a:buChar char="○"/>
              <a:defRPr sz="1800"/>
            </a:lvl8pPr>
            <a:lvl9pPr marL="4114800" lvl="8" indent="-285750" algn="l">
              <a:lnSpc>
                <a:spcPct val="115000"/>
              </a:lnSpc>
              <a:spcBef>
                <a:spcPts val="360"/>
              </a:spcBef>
              <a:spcAft>
                <a:spcPts val="0"/>
              </a:spcAft>
              <a:buSzPts val="900"/>
              <a:buChar char="■"/>
              <a:defRPr sz="1800"/>
            </a:lvl9pPr>
          </a:lstStyle>
          <a:p>
            <a:endParaRPr/>
          </a:p>
        </p:txBody>
      </p:sp>
      <p:sp>
        <p:nvSpPr>
          <p:cNvPr id="40" name="Google Shape;40;ga148afdfd3_1_211"/>
          <p:cNvSpPr txBox="1">
            <a:spLocks noGrp="1"/>
          </p:cNvSpPr>
          <p:nvPr>
            <p:ph type="body" idx="2"/>
          </p:nvPr>
        </p:nvSpPr>
        <p:spPr>
          <a:xfrm>
            <a:off x="4648200" y="1828800"/>
            <a:ext cx="4038600" cy="4302000"/>
          </a:xfrm>
          <a:prstGeom prst="rect">
            <a:avLst/>
          </a:prstGeom>
          <a:noFill/>
          <a:ln>
            <a:noFill/>
          </a:ln>
        </p:spPr>
        <p:txBody>
          <a:bodyPr spcFirstLastPara="1" wrap="square" lIns="91425" tIns="45700" rIns="91425" bIns="45700" anchor="t" anchorCtr="0">
            <a:noAutofit/>
          </a:bodyPr>
          <a:lstStyle>
            <a:lvl1pPr marL="457200" lvl="0" indent="-353060" algn="l">
              <a:lnSpc>
                <a:spcPct val="115000"/>
              </a:lnSpc>
              <a:spcBef>
                <a:spcPts val="560"/>
              </a:spcBef>
              <a:spcAft>
                <a:spcPts val="0"/>
              </a:spcAft>
              <a:buSzPts val="1960"/>
              <a:buChar char="●"/>
              <a:defRPr sz="2800"/>
            </a:lvl1pPr>
            <a:lvl2pPr marL="914400" lvl="1" indent="-342900" algn="l">
              <a:lnSpc>
                <a:spcPct val="115000"/>
              </a:lnSpc>
              <a:spcBef>
                <a:spcPts val="480"/>
              </a:spcBef>
              <a:spcAft>
                <a:spcPts val="0"/>
              </a:spcAft>
              <a:buSzPts val="1800"/>
              <a:buChar char="○"/>
              <a:defRPr sz="2400"/>
            </a:lvl2pPr>
            <a:lvl3pPr marL="1371600" lvl="2" indent="-311150" algn="l">
              <a:lnSpc>
                <a:spcPct val="115000"/>
              </a:lnSpc>
              <a:spcBef>
                <a:spcPts val="400"/>
              </a:spcBef>
              <a:spcAft>
                <a:spcPts val="0"/>
              </a:spcAft>
              <a:buSzPts val="1300"/>
              <a:buChar char="■"/>
              <a:defRPr sz="2000"/>
            </a:lvl3pPr>
            <a:lvl4pPr marL="1828800" lvl="3" indent="-314325" algn="l">
              <a:lnSpc>
                <a:spcPct val="115000"/>
              </a:lnSpc>
              <a:spcBef>
                <a:spcPts val="360"/>
              </a:spcBef>
              <a:spcAft>
                <a:spcPts val="0"/>
              </a:spcAft>
              <a:buSzPts val="1350"/>
              <a:buChar char="●"/>
              <a:defRPr sz="1800"/>
            </a:lvl4pPr>
            <a:lvl5pPr marL="2286000" lvl="4" indent="-285750" algn="l">
              <a:lnSpc>
                <a:spcPct val="115000"/>
              </a:lnSpc>
              <a:spcBef>
                <a:spcPts val="360"/>
              </a:spcBef>
              <a:spcAft>
                <a:spcPts val="0"/>
              </a:spcAft>
              <a:buSzPts val="900"/>
              <a:buChar char="○"/>
              <a:defRPr sz="1800"/>
            </a:lvl5pPr>
            <a:lvl6pPr marL="2743200" lvl="5" indent="-285750" algn="l">
              <a:lnSpc>
                <a:spcPct val="115000"/>
              </a:lnSpc>
              <a:spcBef>
                <a:spcPts val="360"/>
              </a:spcBef>
              <a:spcAft>
                <a:spcPts val="0"/>
              </a:spcAft>
              <a:buSzPts val="900"/>
              <a:buChar char="■"/>
              <a:defRPr sz="1800"/>
            </a:lvl6pPr>
            <a:lvl7pPr marL="3200400" lvl="6" indent="-285750" algn="l">
              <a:lnSpc>
                <a:spcPct val="115000"/>
              </a:lnSpc>
              <a:spcBef>
                <a:spcPts val="360"/>
              </a:spcBef>
              <a:spcAft>
                <a:spcPts val="0"/>
              </a:spcAft>
              <a:buSzPts val="900"/>
              <a:buChar char="●"/>
              <a:defRPr sz="1800"/>
            </a:lvl7pPr>
            <a:lvl8pPr marL="3657600" lvl="7" indent="-285750" algn="l">
              <a:lnSpc>
                <a:spcPct val="115000"/>
              </a:lnSpc>
              <a:spcBef>
                <a:spcPts val="360"/>
              </a:spcBef>
              <a:spcAft>
                <a:spcPts val="0"/>
              </a:spcAft>
              <a:buSzPts val="900"/>
              <a:buChar char="○"/>
              <a:defRPr sz="1800"/>
            </a:lvl8pPr>
            <a:lvl9pPr marL="4114800" lvl="8" indent="-285750" algn="l">
              <a:lnSpc>
                <a:spcPct val="115000"/>
              </a:lnSpc>
              <a:spcBef>
                <a:spcPts val="360"/>
              </a:spcBef>
              <a:spcAft>
                <a:spcPts val="0"/>
              </a:spcAft>
              <a:buSzPts val="900"/>
              <a:buChar char="■"/>
              <a:defRPr sz="1800"/>
            </a:lvl9pPr>
          </a:lstStyle>
          <a:p>
            <a:endParaRPr/>
          </a:p>
        </p:txBody>
      </p:sp>
      <p:sp>
        <p:nvSpPr>
          <p:cNvPr id="41" name="Google Shape;41;ga148afdfd3_1_211"/>
          <p:cNvSpPr txBox="1">
            <a:spLocks noGrp="1"/>
          </p:cNvSpPr>
          <p:nvPr>
            <p:ph type="dt" idx="10"/>
          </p:nvPr>
        </p:nvSpPr>
        <p:spPr>
          <a:xfrm>
            <a:off x="457200" y="6248400"/>
            <a:ext cx="16764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ga148afdfd3_1_2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ga148afdfd3_1_211"/>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4"/>
        <p:cNvGrpSpPr/>
        <p:nvPr/>
      </p:nvGrpSpPr>
      <p:grpSpPr>
        <a:xfrm>
          <a:off x="0" y="0"/>
          <a:ext cx="0" cy="0"/>
          <a:chOff x="0" y="0"/>
          <a:chExt cx="0" cy="0"/>
        </a:xfrm>
      </p:grpSpPr>
      <p:sp>
        <p:nvSpPr>
          <p:cNvPr id="45" name="Google Shape;45;ga148afdfd3_1_150"/>
          <p:cNvSpPr/>
          <p:nvPr/>
        </p:nvSpPr>
        <p:spPr>
          <a:xfrm>
            <a:off x="0" y="64132"/>
            <a:ext cx="9144250"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46" name="Google Shape;46;ga148afdfd3_1_150"/>
          <p:cNvSpPr/>
          <p:nvPr/>
        </p:nvSpPr>
        <p:spPr>
          <a:xfrm>
            <a:off x="0" y="0"/>
            <a:ext cx="9144250"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47" name="Google Shape;47;ga148afdfd3_1_150"/>
          <p:cNvSpPr txBox="1">
            <a:spLocks noGrp="1"/>
          </p:cNvSpPr>
          <p:nvPr>
            <p:ph type="title"/>
          </p:nvPr>
        </p:nvSpPr>
        <p:spPr>
          <a:xfrm>
            <a:off x="311700" y="719633"/>
            <a:ext cx="8520600" cy="171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48" name="Google Shape;48;ga148afdfd3_1_15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ga148afdfd3_1_155"/>
          <p:cNvSpPr/>
          <p:nvPr/>
        </p:nvSpPr>
        <p:spPr>
          <a:xfrm>
            <a:off x="0" y="0"/>
            <a:ext cx="4314000" cy="6858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ga148afdfd3_1_155"/>
          <p:cNvSpPr/>
          <p:nvPr/>
        </p:nvSpPr>
        <p:spPr>
          <a:xfrm>
            <a:off x="0" y="58833"/>
            <a:ext cx="4313625" cy="5865687"/>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52" name="Google Shape;52;ga148afdfd3_1_155"/>
          <p:cNvSpPr/>
          <p:nvPr/>
        </p:nvSpPr>
        <p:spPr>
          <a:xfrm>
            <a:off x="-125" y="0"/>
            <a:ext cx="4316900" cy="5860653"/>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53" name="Google Shape;53;ga148afdfd3_1_155"/>
          <p:cNvSpPr txBox="1">
            <a:spLocks noGrp="1"/>
          </p:cNvSpPr>
          <p:nvPr>
            <p:ph type="title"/>
          </p:nvPr>
        </p:nvSpPr>
        <p:spPr>
          <a:xfrm>
            <a:off x="311725" y="667900"/>
            <a:ext cx="3706500" cy="3345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54" name="Google Shape;54;ga148afdfd3_1_155"/>
          <p:cNvSpPr txBox="1">
            <a:spLocks noGrp="1"/>
          </p:cNvSpPr>
          <p:nvPr>
            <p:ph type="body" idx="1"/>
          </p:nvPr>
        </p:nvSpPr>
        <p:spPr>
          <a:xfrm>
            <a:off x="4644675" y="667900"/>
            <a:ext cx="4166400" cy="54648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55" name="Google Shape;55;ga148afdfd3_1_15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ga148afdfd3_1_162"/>
          <p:cNvSpPr/>
          <p:nvPr/>
        </p:nvSpPr>
        <p:spPr>
          <a:xfrm>
            <a:off x="0" y="0"/>
            <a:ext cx="9144000" cy="1702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ga148afdfd3_1_162"/>
          <p:cNvSpPr txBox="1">
            <a:spLocks noGrp="1"/>
          </p:cNvSpPr>
          <p:nvPr>
            <p:ph type="title"/>
          </p:nvPr>
        </p:nvSpPr>
        <p:spPr>
          <a:xfrm>
            <a:off x="311725" y="667900"/>
            <a:ext cx="8520600" cy="83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59" name="Google Shape;59;ga148afdfd3_1_162"/>
          <p:cNvSpPr txBox="1">
            <a:spLocks noGrp="1"/>
          </p:cNvSpPr>
          <p:nvPr>
            <p:ph type="body" idx="1"/>
          </p:nvPr>
        </p:nvSpPr>
        <p:spPr>
          <a:xfrm>
            <a:off x="311700" y="2007600"/>
            <a:ext cx="3999900" cy="41016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60" name="Google Shape;60;ga148afdfd3_1_162"/>
          <p:cNvSpPr txBox="1">
            <a:spLocks noGrp="1"/>
          </p:cNvSpPr>
          <p:nvPr>
            <p:ph type="body" idx="2"/>
          </p:nvPr>
        </p:nvSpPr>
        <p:spPr>
          <a:xfrm>
            <a:off x="4832400" y="2007600"/>
            <a:ext cx="3999900" cy="41016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61" name="Google Shape;61;ga148afdfd3_1_16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sp>
        <p:nvSpPr>
          <p:cNvPr id="63" name="Google Shape;63;ga148afdfd3_1_172"/>
          <p:cNvSpPr/>
          <p:nvPr/>
        </p:nvSpPr>
        <p:spPr>
          <a:xfrm>
            <a:off x="0" y="0"/>
            <a:ext cx="3764400" cy="6858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ga148afdfd3_1_172"/>
          <p:cNvSpPr txBox="1">
            <a:spLocks noGrp="1"/>
          </p:cNvSpPr>
          <p:nvPr>
            <p:ph type="title"/>
          </p:nvPr>
        </p:nvSpPr>
        <p:spPr>
          <a:xfrm>
            <a:off x="311725" y="667900"/>
            <a:ext cx="3127500" cy="243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65" name="Google Shape;65;ga148afdfd3_1_172"/>
          <p:cNvSpPr txBox="1">
            <a:spLocks noGrp="1"/>
          </p:cNvSpPr>
          <p:nvPr>
            <p:ph type="body" idx="1"/>
          </p:nvPr>
        </p:nvSpPr>
        <p:spPr>
          <a:xfrm>
            <a:off x="311700" y="3187533"/>
            <a:ext cx="3127500" cy="30639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1600"/>
              </a:spcBef>
              <a:spcAft>
                <a:spcPts val="0"/>
              </a:spcAft>
              <a:buClr>
                <a:schemeClr val="accent2"/>
              </a:buClr>
              <a:buSzPts val="1100"/>
              <a:buChar char="○"/>
              <a:defRPr>
                <a:solidFill>
                  <a:schemeClr val="accent2"/>
                </a:solidFill>
              </a:defRPr>
            </a:lvl2pPr>
            <a:lvl3pPr marL="1371600" lvl="2" indent="-298450" algn="l">
              <a:lnSpc>
                <a:spcPct val="115000"/>
              </a:lnSpc>
              <a:spcBef>
                <a:spcPts val="1600"/>
              </a:spcBef>
              <a:spcAft>
                <a:spcPts val="0"/>
              </a:spcAft>
              <a:buClr>
                <a:schemeClr val="accent2"/>
              </a:buClr>
              <a:buSzPts val="1100"/>
              <a:buChar char="■"/>
              <a:defRPr>
                <a:solidFill>
                  <a:schemeClr val="accent2"/>
                </a:solidFill>
              </a:defRPr>
            </a:lvl3pPr>
            <a:lvl4pPr marL="1828800" lvl="3" indent="-298450" algn="l">
              <a:lnSpc>
                <a:spcPct val="115000"/>
              </a:lnSpc>
              <a:spcBef>
                <a:spcPts val="1600"/>
              </a:spcBef>
              <a:spcAft>
                <a:spcPts val="0"/>
              </a:spcAft>
              <a:buClr>
                <a:schemeClr val="accent2"/>
              </a:buClr>
              <a:buSzPts val="1100"/>
              <a:buChar char="●"/>
              <a:defRPr>
                <a:solidFill>
                  <a:schemeClr val="accent2"/>
                </a:solidFill>
              </a:defRPr>
            </a:lvl4pPr>
            <a:lvl5pPr marL="2286000" lvl="4" indent="-298450" algn="l">
              <a:lnSpc>
                <a:spcPct val="115000"/>
              </a:lnSpc>
              <a:spcBef>
                <a:spcPts val="1600"/>
              </a:spcBef>
              <a:spcAft>
                <a:spcPts val="0"/>
              </a:spcAft>
              <a:buClr>
                <a:schemeClr val="accent2"/>
              </a:buClr>
              <a:buSzPts val="1100"/>
              <a:buChar char="○"/>
              <a:defRPr>
                <a:solidFill>
                  <a:schemeClr val="accent2"/>
                </a:solidFill>
              </a:defRPr>
            </a:lvl5pPr>
            <a:lvl6pPr marL="2743200" lvl="5" indent="-298450" algn="l">
              <a:lnSpc>
                <a:spcPct val="115000"/>
              </a:lnSpc>
              <a:spcBef>
                <a:spcPts val="1600"/>
              </a:spcBef>
              <a:spcAft>
                <a:spcPts val="0"/>
              </a:spcAft>
              <a:buClr>
                <a:schemeClr val="accent2"/>
              </a:buClr>
              <a:buSzPts val="1100"/>
              <a:buChar char="■"/>
              <a:defRPr>
                <a:solidFill>
                  <a:schemeClr val="accent2"/>
                </a:solidFill>
              </a:defRPr>
            </a:lvl6pPr>
            <a:lvl7pPr marL="3200400" lvl="6" indent="-298450" algn="l">
              <a:lnSpc>
                <a:spcPct val="115000"/>
              </a:lnSpc>
              <a:spcBef>
                <a:spcPts val="1600"/>
              </a:spcBef>
              <a:spcAft>
                <a:spcPts val="0"/>
              </a:spcAft>
              <a:buClr>
                <a:schemeClr val="accent2"/>
              </a:buClr>
              <a:buSzPts val="1100"/>
              <a:buChar char="●"/>
              <a:defRPr>
                <a:solidFill>
                  <a:schemeClr val="accent2"/>
                </a:solidFill>
              </a:defRPr>
            </a:lvl7pPr>
            <a:lvl8pPr marL="3657600" lvl="7" indent="-298450" algn="l">
              <a:lnSpc>
                <a:spcPct val="115000"/>
              </a:lnSpc>
              <a:spcBef>
                <a:spcPts val="1600"/>
              </a:spcBef>
              <a:spcAft>
                <a:spcPts val="0"/>
              </a:spcAft>
              <a:buClr>
                <a:schemeClr val="accent2"/>
              </a:buClr>
              <a:buSzPts val="1100"/>
              <a:buChar char="○"/>
              <a:defRPr>
                <a:solidFill>
                  <a:schemeClr val="accent2"/>
                </a:solidFill>
              </a:defRPr>
            </a:lvl8pPr>
            <a:lvl9pPr marL="4114800" lvl="8" indent="-298450" algn="l">
              <a:lnSpc>
                <a:spcPct val="115000"/>
              </a:lnSpc>
              <a:spcBef>
                <a:spcPts val="1600"/>
              </a:spcBef>
              <a:spcAft>
                <a:spcPts val="1600"/>
              </a:spcAft>
              <a:buClr>
                <a:schemeClr val="accent2"/>
              </a:buClr>
              <a:buSzPts val="1100"/>
              <a:buChar char="■"/>
              <a:defRPr>
                <a:solidFill>
                  <a:schemeClr val="accent2"/>
                </a:solidFill>
              </a:defRPr>
            </a:lvl9pPr>
          </a:lstStyle>
          <a:p>
            <a:endParaRPr/>
          </a:p>
        </p:txBody>
      </p:sp>
      <p:sp>
        <p:nvSpPr>
          <p:cNvPr id="66" name="Google Shape;66;ga148afdfd3_1_17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9"/>
        <p:cNvGrpSpPr/>
        <p:nvPr/>
      </p:nvGrpSpPr>
      <p:grpSpPr>
        <a:xfrm>
          <a:off x="0" y="0"/>
          <a:ext cx="0" cy="0"/>
          <a:chOff x="0" y="0"/>
          <a:chExt cx="0" cy="0"/>
        </a:xfrm>
      </p:grpSpPr>
      <p:sp>
        <p:nvSpPr>
          <p:cNvPr id="10" name="Google Shape;10;ga148afdfd3_1_14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9pPr>
          </a:lstStyle>
          <a:p>
            <a:endParaRPr/>
          </a:p>
        </p:txBody>
      </p:sp>
      <p:sp>
        <p:nvSpPr>
          <p:cNvPr id="11" name="Google Shape;11;ga148afdfd3_1_14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160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12" name="Google Shape;12;ga148afdfd3_1_14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311700" y="1160908"/>
            <a:ext cx="8520600" cy="1710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3600"/>
              <a:buNone/>
            </a:pPr>
            <a:r>
              <a:rPr lang="en-US" sz="4400" b="1">
                <a:solidFill>
                  <a:schemeClr val="dk1"/>
                </a:solidFill>
              </a:rPr>
              <a:t>Courageous Conversations: </a:t>
            </a:r>
            <a:endParaRPr sz="4400" b="1">
              <a:solidFill>
                <a:schemeClr val="dk1"/>
              </a:solidFill>
            </a:endParaRPr>
          </a:p>
          <a:p>
            <a:pPr marL="0" lvl="0" indent="0" algn="ctr" rtl="0">
              <a:lnSpc>
                <a:spcPct val="100000"/>
              </a:lnSpc>
              <a:spcBef>
                <a:spcPts val="0"/>
              </a:spcBef>
              <a:spcAft>
                <a:spcPts val="0"/>
              </a:spcAft>
              <a:buSzPts val="3600"/>
              <a:buNone/>
            </a:pPr>
            <a:endParaRPr sz="4400" b="1">
              <a:solidFill>
                <a:schemeClr val="dk1"/>
              </a:solidFill>
            </a:endParaRPr>
          </a:p>
          <a:p>
            <a:pPr marL="0" lvl="0" indent="0" algn="ctr" rtl="0">
              <a:lnSpc>
                <a:spcPct val="100000"/>
              </a:lnSpc>
              <a:spcBef>
                <a:spcPts val="0"/>
              </a:spcBef>
              <a:spcAft>
                <a:spcPts val="0"/>
              </a:spcAft>
              <a:buSzPts val="3600"/>
              <a:buNone/>
            </a:pPr>
            <a:r>
              <a:rPr lang="en-US" sz="4400" b="1">
                <a:solidFill>
                  <a:schemeClr val="dk1"/>
                </a:solidFill>
              </a:rPr>
              <a:t>Questions you can and should ask at the IEP Meeting</a:t>
            </a:r>
            <a:endParaRPr sz="4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3"/>
          <p:cNvSpPr txBox="1">
            <a:spLocks noGrp="1"/>
          </p:cNvSpPr>
          <p:nvPr>
            <p:ph type="body" idx="1"/>
          </p:nvPr>
        </p:nvSpPr>
        <p:spPr>
          <a:xfrm>
            <a:off x="457200" y="1828800"/>
            <a:ext cx="8229600" cy="4302125"/>
          </a:xfrm>
          <a:prstGeom prst="rect">
            <a:avLst/>
          </a:prstGeom>
          <a:noFill/>
          <a:ln>
            <a:noFill/>
          </a:ln>
        </p:spPr>
        <p:txBody>
          <a:bodyPr spcFirstLastPara="1" wrap="square" lIns="91425" tIns="45700" rIns="91425" bIns="45700" anchor="t" anchorCtr="0">
            <a:noAutofit/>
          </a:bodyPr>
          <a:lstStyle/>
          <a:p>
            <a:pPr marL="469900" lvl="0" indent="-327660" algn="l" rtl="0">
              <a:lnSpc>
                <a:spcPct val="115000"/>
              </a:lnSpc>
              <a:spcBef>
                <a:spcPts val="0"/>
              </a:spcBef>
              <a:spcAft>
                <a:spcPts val="0"/>
              </a:spcAft>
              <a:buSzPts val="2240"/>
              <a:buNone/>
            </a:pPr>
            <a:endParaRPr/>
          </a:p>
        </p:txBody>
      </p:sp>
      <p:sp>
        <p:nvSpPr>
          <p:cNvPr id="156" name="Google Shape;156;p13"/>
          <p:cNvSpPr txBox="1">
            <a:spLocks noGrp="1"/>
          </p:cNvSpPr>
          <p:nvPr>
            <p:ph type="title"/>
          </p:nvPr>
        </p:nvSpPr>
        <p:spPr>
          <a:xfrm>
            <a:off x="304800" y="277813"/>
            <a:ext cx="8610600" cy="101758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800"/>
              <a:buNone/>
            </a:pPr>
            <a:r>
              <a:rPr lang="en-US" sz="3060"/>
              <a:t>Daily or Weekly Allotments of Hours or Minutes–Program Modifications or Supports</a:t>
            </a:r>
            <a:endParaRPr/>
          </a:p>
        </p:txBody>
      </p:sp>
      <p:graphicFrame>
        <p:nvGraphicFramePr>
          <p:cNvPr id="157" name="Google Shape;157;p13"/>
          <p:cNvGraphicFramePr/>
          <p:nvPr/>
        </p:nvGraphicFramePr>
        <p:xfrm>
          <a:off x="228600" y="1828800"/>
          <a:ext cx="8763000" cy="4138200"/>
        </p:xfrm>
        <a:graphic>
          <a:graphicData uri="http://schemas.openxmlformats.org/drawingml/2006/table">
            <a:tbl>
              <a:tblPr firstRow="1" bandRow="1">
                <a:noFill/>
                <a:tableStyleId>{A43AFBEC-BD48-4CDF-8D36-1D326D8EA2EB}</a:tableStyleId>
              </a:tblPr>
              <a:tblGrid>
                <a:gridCol w="2538825">
                  <a:extLst>
                    <a:ext uri="{9D8B030D-6E8A-4147-A177-3AD203B41FA5}">
                      <a16:colId xmlns:a16="http://schemas.microsoft.com/office/drawing/2014/main" val="20000"/>
                    </a:ext>
                  </a:extLst>
                </a:gridCol>
                <a:gridCol w="1842675">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990600">
                <a:tc>
                  <a:txBody>
                    <a:bodyPr/>
                    <a:lstStyle/>
                    <a:p>
                      <a:pPr marL="0" marR="0" lvl="0" indent="0" algn="l" rtl="0">
                        <a:lnSpc>
                          <a:spcPct val="100000"/>
                        </a:lnSpc>
                        <a:spcBef>
                          <a:spcPts val="0"/>
                        </a:spcBef>
                        <a:spcAft>
                          <a:spcPts val="0"/>
                        </a:spcAft>
                        <a:buClr>
                          <a:srgbClr val="FFFFFF"/>
                        </a:buClr>
                        <a:buSzPts val="1700"/>
                        <a:buFont typeface="Times New Roman"/>
                        <a:buNone/>
                      </a:pPr>
                      <a:r>
                        <a:rPr lang="en-US" sz="1700" b="1" i="0" u="none" strike="noStrike" cap="none">
                          <a:solidFill>
                            <a:srgbClr val="FFFFFF"/>
                          </a:solidFill>
                          <a:latin typeface="Times New Roman"/>
                          <a:ea typeface="Times New Roman"/>
                          <a:cs typeface="Times New Roman"/>
                          <a:sym typeface="Times New Roman"/>
                        </a:rPr>
                        <a:t>Program Modifications or Supports</a:t>
                      </a:r>
                      <a:endParaRPr sz="1700" b="1" i="0" u="none" strike="noStrike" cap="none">
                        <a:solidFill>
                          <a:srgbClr val="FFFFFF"/>
                        </a:solidFill>
                        <a:latin typeface="Times New Roman"/>
                        <a:ea typeface="Times New Roman"/>
                        <a:cs typeface="Times New Roman"/>
                        <a:sym typeface="Times New Roman"/>
                      </a:endParaRPr>
                    </a:p>
                  </a:txBody>
                  <a:tcPr marL="0" marR="0" marT="0" marB="0" anchor="ct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Frequency/</a:t>
                      </a:r>
                      <a:endParaRPr sz="1400" u="none" strike="noStrike" cap="none"/>
                    </a:p>
                    <a:p>
                      <a:pPr marL="0" marR="0" lvl="0" indent="0" algn="l" rtl="0">
                        <a:lnSpc>
                          <a:spcPct val="100000"/>
                        </a:lnSpc>
                        <a:spcBef>
                          <a:spcPts val="0"/>
                        </a:spcBef>
                        <a:spcAft>
                          <a:spcPts val="0"/>
                        </a:spcAft>
                        <a:buClr>
                          <a:srgbClr val="000000"/>
                        </a:buClr>
                        <a:buSzPts val="1700"/>
                        <a:buFont typeface="Arial"/>
                        <a:buNone/>
                      </a:pPr>
                      <a:r>
                        <a:rPr lang="en-US" sz="1700" u="none" strike="noStrike" cap="none"/>
                        <a:t>Amount</a:t>
                      </a:r>
                      <a:endParaRPr sz="17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Location</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Duration</a:t>
                      </a:r>
                      <a:endParaRPr sz="1800" u="none" strike="noStrike" cap="none"/>
                    </a:p>
                  </a:txBody>
                  <a:tcPr marL="91450" marR="91450" marT="45725" marB="45725" anchor="ctr"/>
                </a:tc>
                <a:extLst>
                  <a:ext uri="{0D108BD9-81ED-4DB2-BD59-A6C34878D82A}">
                    <a16:rowId xmlns:a16="http://schemas.microsoft.com/office/drawing/2014/main" val="10000"/>
                  </a:ext>
                </a:extLst>
              </a:tr>
              <a:tr h="31476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General education teacher and special educator to consult on student’s sensory diet </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10 minutes weekly </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General education classroom </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IEP Term</a:t>
                      </a:r>
                      <a:endParaRPr sz="2400" u="none" strike="noStrike" cap="none"/>
                    </a:p>
                  </a:txBody>
                  <a:tcPr marL="91450" marR="91450" marT="45725" marB="45725"/>
                </a:tc>
                <a:extLst>
                  <a:ext uri="{0D108BD9-81ED-4DB2-BD59-A6C34878D82A}">
                    <a16:rowId xmlns:a16="http://schemas.microsoft.com/office/drawing/2014/main" val="10001"/>
                  </a:ext>
                </a:extLst>
              </a:tr>
            </a:tbl>
          </a:graphicData>
        </a:graphic>
      </p:graphicFrame>
      <p:sp>
        <p:nvSpPr>
          <p:cNvPr id="158" name="Google Shape;158;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t>Property of KaySi Educators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6"/>
          <p:cNvSpPr txBox="1">
            <a:spLocks noGrp="1"/>
          </p:cNvSpPr>
          <p:nvPr>
            <p:ph type="body" idx="1"/>
          </p:nvPr>
        </p:nvSpPr>
        <p:spPr>
          <a:xfrm>
            <a:off x="153325" y="1201550"/>
            <a:ext cx="8809500" cy="4302000"/>
          </a:xfrm>
          <a:prstGeom prst="rect">
            <a:avLst/>
          </a:prstGeom>
          <a:noFill/>
          <a:ln>
            <a:noFill/>
          </a:ln>
        </p:spPr>
        <p:txBody>
          <a:bodyPr spcFirstLastPara="1" wrap="square" lIns="91425" tIns="45700" rIns="91425" bIns="45700" anchor="t" anchorCtr="0">
            <a:noAutofit/>
          </a:bodyPr>
          <a:lstStyle/>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The student’s unique educational needs drive the IEP team’s determination of services to be provided.</a:t>
            </a:r>
            <a:endParaRPr sz="2400">
              <a:latin typeface="Merriweather"/>
              <a:ea typeface="Merriweather"/>
              <a:cs typeface="Merriweather"/>
              <a:sym typeface="Merriweather"/>
            </a:endParaRPr>
          </a:p>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To be clearly stated, the description of each service listed on the IEP must answer the following questions:</a:t>
            </a:r>
            <a:endParaRPr sz="2400">
              <a:latin typeface="Merriweather"/>
              <a:ea typeface="Merriweather"/>
              <a:cs typeface="Merriweather"/>
              <a:sym typeface="Merriweather"/>
            </a:endParaRPr>
          </a:p>
          <a:p>
            <a:pPr marL="908050" lvl="1" indent="-503237" algn="l" rtl="0">
              <a:lnSpc>
                <a:spcPct val="115000"/>
              </a:lnSpc>
              <a:spcBef>
                <a:spcPts val="560"/>
              </a:spcBef>
              <a:spcAft>
                <a:spcPts val="0"/>
              </a:spcAft>
              <a:buSzPts val="2400"/>
              <a:buFont typeface="Merriweather"/>
              <a:buChar char="○"/>
            </a:pPr>
            <a:r>
              <a:rPr lang="en-US" sz="2400">
                <a:latin typeface="Merriweather"/>
                <a:ea typeface="Merriweather"/>
                <a:cs typeface="Merriweather"/>
                <a:sym typeface="Merriweather"/>
              </a:rPr>
              <a:t>How much of the service will be provided (the amount)? </a:t>
            </a:r>
            <a:endParaRPr sz="2400">
              <a:latin typeface="Merriweather"/>
              <a:ea typeface="Merriweather"/>
              <a:cs typeface="Merriweather"/>
              <a:sym typeface="Merriweather"/>
            </a:endParaRPr>
          </a:p>
          <a:p>
            <a:pPr marL="908050" lvl="1" indent="-503237" algn="l" rtl="0">
              <a:lnSpc>
                <a:spcPct val="115000"/>
              </a:lnSpc>
              <a:spcBef>
                <a:spcPts val="560"/>
              </a:spcBef>
              <a:spcAft>
                <a:spcPts val="0"/>
              </a:spcAft>
              <a:buSzPts val="2400"/>
              <a:buFont typeface="Merriweather"/>
              <a:buChar char="○"/>
            </a:pPr>
            <a:r>
              <a:rPr lang="en-US" sz="2400">
                <a:latin typeface="Merriweather"/>
                <a:ea typeface="Merriweather"/>
                <a:cs typeface="Merriweather"/>
                <a:sym typeface="Merriweather"/>
              </a:rPr>
              <a:t>How often will the service be provided (the frequency)? </a:t>
            </a:r>
            <a:endParaRPr sz="2400">
              <a:latin typeface="Merriweather"/>
              <a:ea typeface="Merriweather"/>
              <a:cs typeface="Merriweather"/>
              <a:sym typeface="Merriweather"/>
            </a:endParaRPr>
          </a:p>
          <a:p>
            <a:pPr marL="908050" lvl="1" indent="-503237" algn="l" rtl="0">
              <a:lnSpc>
                <a:spcPct val="115000"/>
              </a:lnSpc>
              <a:spcBef>
                <a:spcPts val="560"/>
              </a:spcBef>
              <a:spcAft>
                <a:spcPts val="0"/>
              </a:spcAft>
              <a:buSzPts val="2400"/>
              <a:buFont typeface="Merriweather"/>
              <a:buChar char="○"/>
            </a:pPr>
            <a:r>
              <a:rPr lang="en-US" sz="2400">
                <a:latin typeface="Merriweather"/>
                <a:ea typeface="Merriweather"/>
                <a:cs typeface="Merriweather"/>
                <a:sym typeface="Merriweather"/>
              </a:rPr>
              <a:t>Where will the service be provided (the location)?</a:t>
            </a:r>
            <a:endParaRPr sz="2400">
              <a:latin typeface="Merriweather"/>
              <a:ea typeface="Merriweather"/>
              <a:cs typeface="Merriweather"/>
              <a:sym typeface="Merriweather"/>
            </a:endParaRPr>
          </a:p>
          <a:p>
            <a:pPr marL="908050" lvl="1" indent="-503237" algn="l" rtl="0">
              <a:lnSpc>
                <a:spcPct val="115000"/>
              </a:lnSpc>
              <a:spcBef>
                <a:spcPts val="560"/>
              </a:spcBef>
              <a:spcAft>
                <a:spcPts val="0"/>
              </a:spcAft>
              <a:buSzPts val="2400"/>
              <a:buFont typeface="Merriweather"/>
              <a:buChar char="○"/>
            </a:pPr>
            <a:r>
              <a:rPr lang="en-US" sz="2400">
                <a:latin typeface="Merriweather"/>
                <a:ea typeface="Merriweather"/>
                <a:cs typeface="Merriweather"/>
                <a:sym typeface="Merriweather"/>
              </a:rPr>
              <a:t>How long will the service be provided (the duration)?</a:t>
            </a:r>
            <a:endParaRPr sz="2400">
              <a:latin typeface="Merriweather"/>
              <a:ea typeface="Merriweather"/>
              <a:cs typeface="Merriweather"/>
              <a:sym typeface="Merriweather"/>
            </a:endParaRPr>
          </a:p>
        </p:txBody>
      </p:sp>
      <p:sp>
        <p:nvSpPr>
          <p:cNvPr id="164" name="Google Shape;164;p16"/>
          <p:cNvSpPr txBox="1">
            <a:spLocks noGrp="1"/>
          </p:cNvSpPr>
          <p:nvPr>
            <p:ph type="title"/>
          </p:nvPr>
        </p:nvSpPr>
        <p:spPr>
          <a:xfrm>
            <a:off x="248100" y="0"/>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sz="3800"/>
              <a:t>In Summary…</a:t>
            </a:r>
            <a:endParaRPr sz="3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457200" y="533400"/>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sz="6000"/>
              <a:t>Questions</a:t>
            </a:r>
            <a:endParaRPr sz="6000"/>
          </a:p>
        </p:txBody>
      </p:sp>
      <p:pic>
        <p:nvPicPr>
          <p:cNvPr id="171" name="Google Shape;171;p24" descr="C:\Documents and Settings\klstump\Local Settings\Temporary Internet Files\Content.IE5\KXACNJ19\MC900434403[1].wmf"/>
          <p:cNvPicPr preferRelativeResize="0">
            <a:picLocks noGrp="1"/>
          </p:cNvPicPr>
          <p:nvPr>
            <p:ph type="body" idx="1"/>
          </p:nvPr>
        </p:nvPicPr>
        <p:blipFill rotWithShape="1">
          <a:blip r:embed="rId3">
            <a:alphaModFix/>
          </a:blip>
          <a:srcRect/>
          <a:stretch/>
        </p:blipFill>
        <p:spPr>
          <a:xfrm>
            <a:off x="2514600" y="2590800"/>
            <a:ext cx="3652838" cy="3302611"/>
          </a:xfrm>
          <a:prstGeom prst="rect">
            <a:avLst/>
          </a:prstGeom>
          <a:noFill/>
          <a:ln>
            <a:noFill/>
          </a:ln>
        </p:spPr>
      </p:pic>
      <p:pic>
        <p:nvPicPr>
          <p:cNvPr id="172" name="Google Shape;172;p24" descr="C:\Documents and Settings\klstump\Local Settings\Temporary Internet Files\Content.IE5\KXACNJ19\MC900434403[1].wmf"/>
          <p:cNvPicPr preferRelativeResize="0"/>
          <p:nvPr/>
        </p:nvPicPr>
        <p:blipFill rotWithShape="1">
          <a:blip r:embed="rId4">
            <a:alphaModFix/>
          </a:blip>
          <a:srcRect/>
          <a:stretch/>
        </p:blipFill>
        <p:spPr>
          <a:xfrm>
            <a:off x="1981200" y="2133600"/>
            <a:ext cx="4953000" cy="381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122650" y="568325"/>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br>
              <a:rPr lang="en-US" u="sng">
                <a:latin typeface="Arial"/>
                <a:ea typeface="Arial"/>
                <a:cs typeface="Arial"/>
                <a:sym typeface="Arial"/>
              </a:rPr>
            </a:br>
            <a:br>
              <a:rPr lang="en-US" u="sng">
                <a:latin typeface="Arial"/>
                <a:ea typeface="Arial"/>
                <a:cs typeface="Arial"/>
                <a:sym typeface="Arial"/>
              </a:rPr>
            </a:br>
            <a:br>
              <a:rPr lang="en-US" u="sng">
                <a:latin typeface="Arial"/>
                <a:ea typeface="Arial"/>
                <a:cs typeface="Arial"/>
                <a:sym typeface="Arial"/>
              </a:rPr>
            </a:br>
            <a:r>
              <a:rPr lang="en-US" sz="3800"/>
              <a:t>What is my student’s current level?</a:t>
            </a:r>
            <a:endParaRPr sz="3800"/>
          </a:p>
        </p:txBody>
      </p:sp>
      <p:sp>
        <p:nvSpPr>
          <p:cNvPr id="180" name="Google Shape;180;p25"/>
          <p:cNvSpPr txBox="1">
            <a:spLocks noGrp="1"/>
          </p:cNvSpPr>
          <p:nvPr>
            <p:ph type="body" idx="1"/>
          </p:nvPr>
        </p:nvSpPr>
        <p:spPr>
          <a:xfrm>
            <a:off x="457200" y="1828800"/>
            <a:ext cx="8229600" cy="4302125"/>
          </a:xfrm>
          <a:prstGeom prst="rect">
            <a:avLst/>
          </a:prstGeom>
          <a:noFill/>
          <a:ln>
            <a:noFill/>
          </a:ln>
        </p:spPr>
        <p:txBody>
          <a:bodyPr spcFirstLastPara="1" wrap="square" lIns="91425" tIns="45700" rIns="91425" bIns="45700" anchor="t" anchorCtr="0">
            <a:noAutofit/>
          </a:bodyPr>
          <a:lstStyle/>
          <a:p>
            <a:pPr marL="469900" lvl="0" indent="-469900" algn="l" rtl="0">
              <a:lnSpc>
                <a:spcPct val="115000"/>
              </a:lnSpc>
              <a:spcBef>
                <a:spcPts val="640"/>
              </a:spcBef>
              <a:spcAft>
                <a:spcPts val="0"/>
              </a:spcAft>
              <a:buSzPts val="2400"/>
              <a:buFont typeface="Merriweather"/>
              <a:buChar char="●"/>
            </a:pPr>
            <a:r>
              <a:rPr lang="en-US" sz="2400">
                <a:latin typeface="Merriweather"/>
                <a:ea typeface="Merriweather"/>
                <a:cs typeface="Merriweather"/>
                <a:sym typeface="Merriweather"/>
              </a:rPr>
              <a:t>What grade are they performing in math and reading?</a:t>
            </a:r>
            <a:endParaRPr sz="2400">
              <a:latin typeface="Merriweather"/>
              <a:ea typeface="Merriweather"/>
              <a:cs typeface="Merriweather"/>
              <a:sym typeface="Merriweather"/>
            </a:endParaRPr>
          </a:p>
          <a:p>
            <a:pPr marL="469900" lvl="0" indent="-469900" algn="l" rtl="0">
              <a:lnSpc>
                <a:spcPct val="115000"/>
              </a:lnSpc>
              <a:spcBef>
                <a:spcPts val="640"/>
              </a:spcBef>
              <a:spcAft>
                <a:spcPts val="0"/>
              </a:spcAft>
              <a:buSzPts val="2400"/>
              <a:buFont typeface="Merriweather"/>
              <a:buChar char="●"/>
            </a:pPr>
            <a:r>
              <a:rPr lang="en-US" sz="2400">
                <a:latin typeface="Merriweather"/>
                <a:ea typeface="Merriweather"/>
                <a:cs typeface="Merriweather"/>
                <a:sym typeface="Merriweather"/>
              </a:rPr>
              <a:t>What is there expected growth during this IEP?</a:t>
            </a:r>
            <a:endParaRPr sz="2400">
              <a:latin typeface="Merriweather"/>
              <a:ea typeface="Merriweather"/>
              <a:cs typeface="Merriweather"/>
              <a:sym typeface="Merriweather"/>
            </a:endParaRPr>
          </a:p>
          <a:p>
            <a:pPr marL="469900" lvl="0" indent="-469900" algn="l" rtl="0">
              <a:lnSpc>
                <a:spcPct val="115000"/>
              </a:lnSpc>
              <a:spcBef>
                <a:spcPts val="640"/>
              </a:spcBef>
              <a:spcAft>
                <a:spcPts val="0"/>
              </a:spcAft>
              <a:buSzPts val="2400"/>
              <a:buFont typeface="Merriweather"/>
              <a:buChar char="●"/>
            </a:pPr>
            <a:r>
              <a:rPr lang="en-US" sz="2400">
                <a:latin typeface="Merriweather"/>
                <a:ea typeface="Merriweather"/>
                <a:cs typeface="Merriweather"/>
                <a:sym typeface="Merriweather"/>
              </a:rPr>
              <a:t>Can they make this growth with their non-disabled peers?</a:t>
            </a:r>
            <a:endParaRPr sz="2400">
              <a:latin typeface="Merriweather"/>
              <a:ea typeface="Merriweather"/>
              <a:cs typeface="Merriweather"/>
              <a:sym typeface="Merriweather"/>
            </a:endParaRPr>
          </a:p>
          <a:p>
            <a:pPr marL="469900" lvl="0" indent="-469900" algn="l" rtl="0">
              <a:lnSpc>
                <a:spcPct val="115000"/>
              </a:lnSpc>
              <a:spcBef>
                <a:spcPts val="640"/>
              </a:spcBef>
              <a:spcAft>
                <a:spcPts val="0"/>
              </a:spcAft>
              <a:buSzPts val="2400"/>
              <a:buFont typeface="Merriweather"/>
              <a:buChar char="●"/>
            </a:pPr>
            <a:r>
              <a:rPr lang="en-US" sz="2400">
                <a:latin typeface="Merriweather"/>
                <a:ea typeface="Merriweather"/>
                <a:cs typeface="Merriweather"/>
                <a:sym typeface="Merriweather"/>
              </a:rPr>
              <a:t>Why or Why not?</a:t>
            </a:r>
            <a:endParaRPr sz="2400">
              <a:latin typeface="Merriweather"/>
              <a:ea typeface="Merriweather"/>
              <a:cs typeface="Merriweather"/>
              <a:sym typeface="Merriweather"/>
            </a:endParaRPr>
          </a:p>
          <a:p>
            <a:pPr marL="469900" lvl="0" indent="-389890" algn="l" rtl="0">
              <a:lnSpc>
                <a:spcPct val="115000"/>
              </a:lnSpc>
              <a:spcBef>
                <a:spcPts val="360"/>
              </a:spcBef>
              <a:spcAft>
                <a:spcPts val="0"/>
              </a:spcAft>
              <a:buSzPts val="1260"/>
              <a:buNone/>
            </a:pP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457200" y="533400"/>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sz="3800"/>
              <a:t>Accommodations</a:t>
            </a:r>
            <a:endParaRPr sz="3800"/>
          </a:p>
        </p:txBody>
      </p:sp>
      <p:sp>
        <p:nvSpPr>
          <p:cNvPr id="188" name="Google Shape;188;p33"/>
          <p:cNvSpPr txBox="1">
            <a:spLocks noGrp="1"/>
          </p:cNvSpPr>
          <p:nvPr>
            <p:ph type="body" idx="1"/>
          </p:nvPr>
        </p:nvSpPr>
        <p:spPr>
          <a:xfrm>
            <a:off x="457200" y="1828800"/>
            <a:ext cx="8229600" cy="4302125"/>
          </a:xfrm>
          <a:prstGeom prst="rect">
            <a:avLst/>
          </a:prstGeom>
          <a:noFill/>
          <a:ln>
            <a:noFill/>
          </a:ln>
        </p:spPr>
        <p:txBody>
          <a:bodyPr spcFirstLastPara="1" wrap="square" lIns="91425" tIns="45700" rIns="91425" bIns="45700" anchor="t" anchorCtr="0">
            <a:noAutofit/>
          </a:bodyPr>
          <a:lstStyle/>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Each child’s needs are determined individually.</a:t>
            </a:r>
            <a:endParaRPr sz="2400">
              <a:latin typeface="Merriweather"/>
              <a:ea typeface="Merriweather"/>
              <a:cs typeface="Merriweather"/>
              <a:sym typeface="Merriweather"/>
            </a:endParaRPr>
          </a:p>
          <a:p>
            <a:pPr marL="469900" lvl="0" indent="-469900" algn="l" rtl="0">
              <a:lnSpc>
                <a:spcPct val="115000"/>
              </a:lnSpc>
              <a:spcBef>
                <a:spcPts val="640"/>
              </a:spcBef>
              <a:spcAft>
                <a:spcPts val="0"/>
              </a:spcAft>
              <a:buSzPts val="2400"/>
              <a:buFont typeface="Merriweather"/>
              <a:buChar char="●"/>
            </a:pPr>
            <a:r>
              <a:rPr lang="en-US" sz="2400">
                <a:latin typeface="Merriweather"/>
                <a:ea typeface="Merriweather"/>
                <a:cs typeface="Merriweather"/>
                <a:sym typeface="Merriweather"/>
              </a:rPr>
              <a:t>Based on the nature of the disabling condition and what that child needs in order to have an equal opportunity to compete when compared to the non-disabled.</a:t>
            </a:r>
            <a:endParaRPr sz="2400">
              <a:latin typeface="Merriweather"/>
              <a:ea typeface="Merriweather"/>
              <a:cs typeface="Merriweather"/>
              <a:sym typeface="Merriweather"/>
            </a:endParaRPr>
          </a:p>
          <a:p>
            <a:pPr marL="469900" lvl="0" indent="-327660" algn="l" rtl="0">
              <a:lnSpc>
                <a:spcPct val="115000"/>
              </a:lnSpc>
              <a:spcBef>
                <a:spcPts val="640"/>
              </a:spcBef>
              <a:spcAft>
                <a:spcPts val="0"/>
              </a:spcAft>
              <a:buSzPts val="224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353125" y="884675"/>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sz="3800">
                <a:latin typeface="Times New Roman"/>
                <a:ea typeface="Times New Roman"/>
                <a:cs typeface="Times New Roman"/>
                <a:sym typeface="Times New Roman"/>
              </a:rPr>
              <a:t>Accommodations that may be used, but are not limited to, include:</a:t>
            </a:r>
            <a:br>
              <a:rPr lang="en-US">
                <a:latin typeface="Arial"/>
                <a:ea typeface="Arial"/>
                <a:cs typeface="Arial"/>
                <a:sym typeface="Arial"/>
              </a:rPr>
            </a:br>
            <a:endParaRPr/>
          </a:p>
        </p:txBody>
      </p:sp>
      <p:sp>
        <p:nvSpPr>
          <p:cNvPr id="195" name="Google Shape;195;p34"/>
          <p:cNvSpPr txBox="1">
            <a:spLocks noGrp="1"/>
          </p:cNvSpPr>
          <p:nvPr>
            <p:ph type="body" idx="1"/>
          </p:nvPr>
        </p:nvSpPr>
        <p:spPr>
          <a:xfrm>
            <a:off x="236975" y="1619725"/>
            <a:ext cx="8739900" cy="4302000"/>
          </a:xfrm>
          <a:prstGeom prst="rect">
            <a:avLst/>
          </a:prstGeom>
          <a:noFill/>
          <a:ln>
            <a:noFill/>
          </a:ln>
        </p:spPr>
        <p:txBody>
          <a:bodyPr spcFirstLastPara="1" wrap="square" lIns="91425" tIns="45700" rIns="91425" bIns="45700" anchor="t" anchorCtr="0">
            <a:noAutofit/>
          </a:bodyPr>
          <a:lstStyle/>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Highlighted textbooks</a:t>
            </a:r>
            <a:endParaRPr sz="2400">
              <a:latin typeface="Merriweather"/>
              <a:ea typeface="Merriweather"/>
              <a:cs typeface="Merriweather"/>
              <a:sym typeface="Merriweather"/>
            </a:endParaRPr>
          </a:p>
          <a:p>
            <a:pPr marL="469900" lvl="0" indent="-469900" algn="l" rtl="0">
              <a:lnSpc>
                <a:spcPct val="115000"/>
              </a:lnSpc>
              <a:spcBef>
                <a:spcPts val="400"/>
              </a:spcBef>
              <a:spcAft>
                <a:spcPts val="0"/>
              </a:spcAft>
              <a:buSzPts val="2400"/>
              <a:buFont typeface="Merriweather"/>
              <a:buChar char="●"/>
            </a:pPr>
            <a:r>
              <a:rPr lang="en-US" sz="2400">
                <a:latin typeface="Merriweather"/>
                <a:ea typeface="Merriweather"/>
                <a:cs typeface="Merriweather"/>
                <a:sym typeface="Merriweather"/>
              </a:rPr>
              <a:t>Extended time on tests or assignments</a:t>
            </a:r>
            <a:endParaRPr sz="2400">
              <a:latin typeface="Merriweather"/>
              <a:ea typeface="Merriweather"/>
              <a:cs typeface="Merriweather"/>
              <a:sym typeface="Merriweather"/>
            </a:endParaRPr>
          </a:p>
          <a:p>
            <a:pPr marL="469900" lvl="0" indent="-469900" algn="l" rtl="0">
              <a:lnSpc>
                <a:spcPct val="115000"/>
              </a:lnSpc>
              <a:spcBef>
                <a:spcPts val="400"/>
              </a:spcBef>
              <a:spcAft>
                <a:spcPts val="0"/>
              </a:spcAft>
              <a:buSzPts val="2400"/>
              <a:buFont typeface="Merriweather"/>
              <a:buChar char="●"/>
            </a:pPr>
            <a:r>
              <a:rPr lang="en-US" sz="2400">
                <a:latin typeface="Merriweather"/>
                <a:ea typeface="Merriweather"/>
                <a:cs typeface="Merriweather"/>
                <a:sym typeface="Merriweather"/>
              </a:rPr>
              <a:t>Peer assistance with note taking</a:t>
            </a:r>
            <a:endParaRPr sz="2400">
              <a:latin typeface="Merriweather"/>
              <a:ea typeface="Merriweather"/>
              <a:cs typeface="Merriweather"/>
              <a:sym typeface="Merriweather"/>
            </a:endParaRPr>
          </a:p>
          <a:p>
            <a:pPr marL="469900" lvl="0" indent="-469900" algn="l" rtl="0">
              <a:lnSpc>
                <a:spcPct val="115000"/>
              </a:lnSpc>
              <a:spcBef>
                <a:spcPts val="400"/>
              </a:spcBef>
              <a:spcAft>
                <a:spcPts val="0"/>
              </a:spcAft>
              <a:buSzPts val="2400"/>
              <a:buFont typeface="Merriweather"/>
              <a:buChar char="●"/>
            </a:pPr>
            <a:r>
              <a:rPr lang="en-US" sz="2400">
                <a:latin typeface="Merriweather"/>
                <a:ea typeface="Merriweather"/>
                <a:cs typeface="Merriweather"/>
                <a:sym typeface="Merriweather"/>
              </a:rPr>
              <a:t>Frequent feedback</a:t>
            </a:r>
            <a:endParaRPr sz="2400">
              <a:latin typeface="Merriweather"/>
              <a:ea typeface="Merriweather"/>
              <a:cs typeface="Merriweather"/>
              <a:sym typeface="Merriweather"/>
            </a:endParaRPr>
          </a:p>
          <a:p>
            <a:pPr marL="469900" lvl="0" indent="-469900" algn="l" rtl="0">
              <a:lnSpc>
                <a:spcPct val="115000"/>
              </a:lnSpc>
              <a:spcBef>
                <a:spcPts val="400"/>
              </a:spcBef>
              <a:spcAft>
                <a:spcPts val="0"/>
              </a:spcAft>
              <a:buSzPts val="2400"/>
              <a:buFont typeface="Merriweather"/>
              <a:buChar char="●"/>
            </a:pPr>
            <a:r>
              <a:rPr lang="en-US" sz="2400">
                <a:latin typeface="Merriweather"/>
                <a:ea typeface="Merriweather"/>
                <a:cs typeface="Merriweather"/>
                <a:sym typeface="Merriweather"/>
              </a:rPr>
              <a:t>Extra set of textbooks for home use</a:t>
            </a:r>
            <a:endParaRPr sz="2400">
              <a:latin typeface="Merriweather"/>
              <a:ea typeface="Merriweather"/>
              <a:cs typeface="Merriweather"/>
              <a:sym typeface="Merriweather"/>
            </a:endParaRPr>
          </a:p>
          <a:p>
            <a:pPr marL="469900" lvl="0" indent="-469900" algn="l" rtl="0">
              <a:lnSpc>
                <a:spcPct val="115000"/>
              </a:lnSpc>
              <a:spcBef>
                <a:spcPts val="400"/>
              </a:spcBef>
              <a:spcAft>
                <a:spcPts val="0"/>
              </a:spcAft>
              <a:buSzPts val="2400"/>
              <a:buFont typeface="Merriweather"/>
              <a:buChar char="●"/>
            </a:pPr>
            <a:r>
              <a:rPr lang="en-US" sz="2400">
                <a:latin typeface="Merriweather"/>
                <a:ea typeface="Merriweather"/>
                <a:cs typeface="Merriweather"/>
                <a:sym typeface="Merriweather"/>
              </a:rPr>
              <a:t>Computer-aided instruction</a:t>
            </a:r>
            <a:endParaRPr sz="2400">
              <a:latin typeface="Merriweather"/>
              <a:ea typeface="Merriweather"/>
              <a:cs typeface="Merriweather"/>
              <a:sym typeface="Merriweather"/>
            </a:endParaRPr>
          </a:p>
          <a:p>
            <a:pPr marL="469900" lvl="0" indent="-469900" algn="l" rtl="0">
              <a:lnSpc>
                <a:spcPct val="115000"/>
              </a:lnSpc>
              <a:spcBef>
                <a:spcPts val="400"/>
              </a:spcBef>
              <a:spcAft>
                <a:spcPts val="0"/>
              </a:spcAft>
              <a:buSzPts val="2400"/>
              <a:buFont typeface="Merriweather"/>
              <a:buChar char="●"/>
            </a:pPr>
            <a:r>
              <a:rPr lang="en-US" sz="2400">
                <a:latin typeface="Merriweather"/>
                <a:ea typeface="Merriweather"/>
                <a:cs typeface="Merriweather"/>
                <a:sym typeface="Merriweather"/>
              </a:rPr>
              <a:t>Enlarged print</a:t>
            </a:r>
            <a:endParaRPr sz="2400">
              <a:latin typeface="Merriweather"/>
              <a:ea typeface="Merriweather"/>
              <a:cs typeface="Merriweather"/>
              <a:sym typeface="Merriweather"/>
            </a:endParaRPr>
          </a:p>
          <a:p>
            <a:pPr marL="469900" lvl="0" indent="-469900" algn="l" rtl="0">
              <a:lnSpc>
                <a:spcPct val="115000"/>
              </a:lnSpc>
              <a:spcBef>
                <a:spcPts val="400"/>
              </a:spcBef>
              <a:spcAft>
                <a:spcPts val="0"/>
              </a:spcAft>
              <a:buSzPts val="2400"/>
              <a:buFont typeface="Merriweather"/>
              <a:buChar char="●"/>
            </a:pPr>
            <a:r>
              <a:rPr lang="en-US" sz="2400">
                <a:latin typeface="Merriweather"/>
                <a:ea typeface="Merriweather"/>
                <a:cs typeface="Merriweather"/>
                <a:sym typeface="Merriweather"/>
              </a:rPr>
              <a:t>Positive reinforcements/Behavior intervention plans</a:t>
            </a:r>
            <a:endParaRPr sz="2400">
              <a:latin typeface="Merriweather"/>
              <a:ea typeface="Merriweather"/>
              <a:cs typeface="Merriweather"/>
              <a:sym typeface="Merriweather"/>
            </a:endParaRPr>
          </a:p>
          <a:p>
            <a:pPr marL="469900" lvl="0" indent="-469900" algn="l" rtl="0">
              <a:lnSpc>
                <a:spcPct val="115000"/>
              </a:lnSpc>
              <a:spcBef>
                <a:spcPts val="400"/>
              </a:spcBef>
              <a:spcAft>
                <a:spcPts val="0"/>
              </a:spcAft>
              <a:buSzPts val="2400"/>
              <a:buFont typeface="Merriweather"/>
              <a:buChar char="●"/>
            </a:pPr>
            <a:r>
              <a:rPr lang="en-US" sz="2400">
                <a:latin typeface="Merriweather"/>
                <a:ea typeface="Merriweather"/>
                <a:cs typeface="Merriweather"/>
                <a:sym typeface="Merriweather"/>
              </a:rPr>
              <a:t>Rearranging class schedules</a:t>
            </a:r>
            <a:endParaRPr sz="2400">
              <a:latin typeface="Merriweather"/>
              <a:ea typeface="Merriweather"/>
              <a:cs typeface="Merriweather"/>
              <a:sym typeface="Merriweather"/>
            </a:endParaRPr>
          </a:p>
          <a:p>
            <a:pPr marL="469900" lvl="0" indent="-469900" algn="l" rtl="0">
              <a:lnSpc>
                <a:spcPct val="115000"/>
              </a:lnSpc>
              <a:spcBef>
                <a:spcPts val="400"/>
              </a:spcBef>
              <a:spcAft>
                <a:spcPts val="0"/>
              </a:spcAft>
              <a:buSzPts val="2400"/>
              <a:buFont typeface="Merriweather"/>
              <a:buChar char="●"/>
            </a:pPr>
            <a:r>
              <a:rPr lang="en-US" sz="2400">
                <a:latin typeface="Merriweather"/>
                <a:ea typeface="Merriweather"/>
                <a:cs typeface="Merriweather"/>
                <a:sym typeface="Merriweather"/>
              </a:rPr>
              <a:t>Visual aids</a:t>
            </a:r>
            <a:endParaRPr sz="2400">
              <a:latin typeface="Merriweather"/>
              <a:ea typeface="Merriweather"/>
              <a:cs typeface="Merriweather"/>
              <a:sym typeface="Merriweather"/>
            </a:endParaRPr>
          </a:p>
          <a:p>
            <a:pPr marL="469900" lvl="0" indent="-469900" algn="l" rtl="0">
              <a:lnSpc>
                <a:spcPct val="115000"/>
              </a:lnSpc>
              <a:spcBef>
                <a:spcPts val="400"/>
              </a:spcBef>
              <a:spcAft>
                <a:spcPts val="0"/>
              </a:spcAft>
              <a:buSzPts val="2400"/>
              <a:buFont typeface="Merriweather"/>
              <a:buChar char="●"/>
            </a:pPr>
            <a:r>
              <a:rPr lang="en-US" sz="2400">
                <a:latin typeface="Merriweather"/>
                <a:ea typeface="Merriweather"/>
                <a:cs typeface="Merriweather"/>
                <a:sym typeface="Merriweather"/>
              </a:rPr>
              <a:t>Preferred seating assignments</a:t>
            </a:r>
            <a:endParaRPr sz="2400">
              <a:latin typeface="Merriweather"/>
              <a:ea typeface="Merriweather"/>
              <a:cs typeface="Merriweather"/>
              <a:sym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457200" y="533400"/>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sz="3800"/>
              <a:t>What accommodations are being given?</a:t>
            </a:r>
            <a:endParaRPr sz="3800"/>
          </a:p>
        </p:txBody>
      </p:sp>
      <p:sp>
        <p:nvSpPr>
          <p:cNvPr id="203" name="Google Shape;203;p27"/>
          <p:cNvSpPr txBox="1">
            <a:spLocks noGrp="1"/>
          </p:cNvSpPr>
          <p:nvPr>
            <p:ph type="body" idx="1"/>
          </p:nvPr>
        </p:nvSpPr>
        <p:spPr>
          <a:xfrm>
            <a:off x="457200" y="1828800"/>
            <a:ext cx="8229600" cy="4302125"/>
          </a:xfrm>
          <a:prstGeom prst="rect">
            <a:avLst/>
          </a:prstGeom>
          <a:noFill/>
          <a:ln>
            <a:noFill/>
          </a:ln>
        </p:spPr>
        <p:txBody>
          <a:bodyPr spcFirstLastPara="1" wrap="square" lIns="91425" tIns="45700" rIns="91425" bIns="45700" anchor="t" anchorCtr="0">
            <a:noAutofit/>
          </a:bodyPr>
          <a:lstStyle/>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Why these accommodations?</a:t>
            </a:r>
            <a:endParaRPr sz="2400">
              <a:latin typeface="Merriweather"/>
              <a:ea typeface="Merriweather"/>
              <a:cs typeface="Merriweather"/>
              <a:sym typeface="Merriweather"/>
            </a:endParaRPr>
          </a:p>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How do I know they are correct for my student?</a:t>
            </a:r>
            <a:endParaRPr sz="2400">
              <a:latin typeface="Merriweather"/>
              <a:ea typeface="Merriweather"/>
              <a:cs typeface="Merriweather"/>
              <a:sym typeface="Merriweather"/>
            </a:endParaRPr>
          </a:p>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Can I have more accommodations for the IEP?</a:t>
            </a:r>
            <a:endParaRPr sz="2400">
              <a:latin typeface="Merriweather"/>
              <a:ea typeface="Merriweather"/>
              <a:cs typeface="Merriweather"/>
              <a:sym typeface="Merriweather"/>
            </a:endParaRPr>
          </a:p>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Can I have less accommodations for the IEP?</a:t>
            </a:r>
            <a:endParaRPr sz="2400">
              <a:latin typeface="Merriweather"/>
              <a:ea typeface="Merriweather"/>
              <a:cs typeface="Merriweather"/>
              <a:sym typeface="Merriweather"/>
            </a:endParaRPr>
          </a:p>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Who decided these accommodations?</a:t>
            </a:r>
            <a:endParaRPr sz="2400">
              <a:latin typeface="Merriweather"/>
              <a:ea typeface="Merriweather"/>
              <a:cs typeface="Merriweather"/>
              <a:sym typeface="Merriweathe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457200" y="685800"/>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sz="3800"/>
              <a:t>What does the LRE mean?</a:t>
            </a:r>
            <a:endParaRPr sz="3800"/>
          </a:p>
        </p:txBody>
      </p:sp>
      <p:sp>
        <p:nvSpPr>
          <p:cNvPr id="211" name="Google Shape;211;p28"/>
          <p:cNvSpPr txBox="1">
            <a:spLocks noGrp="1"/>
          </p:cNvSpPr>
          <p:nvPr>
            <p:ph type="body" idx="1"/>
          </p:nvPr>
        </p:nvSpPr>
        <p:spPr>
          <a:xfrm>
            <a:off x="457200" y="1828800"/>
            <a:ext cx="8229600" cy="4302125"/>
          </a:xfrm>
          <a:prstGeom prst="rect">
            <a:avLst/>
          </a:prstGeom>
          <a:noFill/>
          <a:ln>
            <a:noFill/>
          </a:ln>
        </p:spPr>
        <p:txBody>
          <a:bodyPr spcFirstLastPara="1" wrap="square" lIns="91425" tIns="45700" rIns="91425" bIns="45700" anchor="t" anchorCtr="0">
            <a:noAutofit/>
          </a:bodyPr>
          <a:lstStyle/>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Who will teach my child?</a:t>
            </a:r>
            <a:endParaRPr sz="2400">
              <a:latin typeface="Merriweather"/>
              <a:ea typeface="Merriweather"/>
              <a:cs typeface="Merriweather"/>
              <a:sym typeface="Merriweather"/>
            </a:endParaRPr>
          </a:p>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What classes will be taught by a Special Educator?</a:t>
            </a:r>
            <a:endParaRPr sz="2400">
              <a:latin typeface="Merriweather"/>
              <a:ea typeface="Merriweather"/>
              <a:cs typeface="Merriweather"/>
              <a:sym typeface="Merriweather"/>
            </a:endParaRPr>
          </a:p>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Can my child have all Special Education teachers?</a:t>
            </a:r>
            <a:endParaRPr sz="2400">
              <a:latin typeface="Merriweather"/>
              <a:ea typeface="Merriweather"/>
              <a:cs typeface="Merriweather"/>
              <a:sym typeface="Merriweather"/>
            </a:endParaRPr>
          </a:p>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Can my child have more services?</a:t>
            </a:r>
            <a:endParaRPr sz="2400">
              <a:latin typeface="Merriweather"/>
              <a:ea typeface="Merriweather"/>
              <a:cs typeface="Merriweather"/>
              <a:sym typeface="Merriweather"/>
            </a:endParaRPr>
          </a:p>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Why or why not?</a:t>
            </a:r>
            <a:endParaRPr sz="2400">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body" idx="1"/>
          </p:nvPr>
        </p:nvSpPr>
        <p:spPr>
          <a:xfrm>
            <a:off x="457200" y="1828800"/>
            <a:ext cx="8229600" cy="4302125"/>
          </a:xfrm>
          <a:prstGeom prst="rect">
            <a:avLst/>
          </a:prstGeom>
          <a:noFill/>
          <a:ln>
            <a:noFill/>
          </a:ln>
        </p:spPr>
        <p:txBody>
          <a:bodyPr spcFirstLastPara="1" wrap="square" lIns="91425" tIns="45700" rIns="91425" bIns="45700" anchor="t" anchorCtr="0">
            <a:noAutofit/>
          </a:bodyPr>
          <a:lstStyle/>
          <a:p>
            <a:pPr marL="469900" lvl="0" indent="-469900" algn="l" rtl="0">
              <a:lnSpc>
                <a:spcPct val="115000"/>
              </a:lnSpc>
              <a:spcBef>
                <a:spcPts val="0"/>
              </a:spcBef>
              <a:spcAft>
                <a:spcPts val="0"/>
              </a:spcAft>
              <a:buSzPts val="3000"/>
              <a:buFont typeface="Merriweather"/>
              <a:buChar char="●"/>
            </a:pPr>
            <a:r>
              <a:rPr lang="en-US" sz="3000">
                <a:latin typeface="Merriweather"/>
                <a:ea typeface="Merriweather"/>
                <a:cs typeface="Merriweather"/>
                <a:sym typeface="Merriweather"/>
              </a:rPr>
              <a:t>Specially designed instruction to meet the unique needs of a student with a disability which is provided at no cost to the student or the student’s parent by appropriately licensed staff.  It is provided in the classroom, in the home, in hospitals and institutions, and in other settings.</a:t>
            </a:r>
            <a:endParaRPr sz="3000">
              <a:latin typeface="Merriweather"/>
              <a:ea typeface="Merriweather"/>
              <a:cs typeface="Merriweather"/>
              <a:sym typeface="Merriweather"/>
            </a:endParaRPr>
          </a:p>
        </p:txBody>
      </p:sp>
      <p:sp>
        <p:nvSpPr>
          <p:cNvPr id="97" name="Google Shape;97;p5"/>
          <p:cNvSpPr txBox="1">
            <a:spLocks noGrp="1"/>
          </p:cNvSpPr>
          <p:nvPr>
            <p:ph type="title"/>
          </p:nvPr>
        </p:nvSpPr>
        <p:spPr>
          <a:xfrm>
            <a:off x="457200" y="533400"/>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sz="3800"/>
              <a:t>“Special Education” is</a:t>
            </a:r>
            <a:endParaRPr sz="3800"/>
          </a:p>
        </p:txBody>
      </p:sp>
      <p:sp>
        <p:nvSpPr>
          <p:cNvPr id="98" name="Google Shape;98;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body" idx="1"/>
          </p:nvPr>
        </p:nvSpPr>
        <p:spPr>
          <a:xfrm>
            <a:off x="457200" y="1828800"/>
            <a:ext cx="8229600" cy="4302125"/>
          </a:xfrm>
          <a:prstGeom prst="rect">
            <a:avLst/>
          </a:prstGeom>
          <a:noFill/>
          <a:ln>
            <a:noFill/>
          </a:ln>
        </p:spPr>
        <p:txBody>
          <a:bodyPr spcFirstLastPara="1" wrap="square" lIns="91425" tIns="45700" rIns="91425" bIns="45700" anchor="t" anchorCtr="0">
            <a:noAutofit/>
          </a:bodyPr>
          <a:lstStyle/>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FAPE: All students enrolled in public school have the right to a…</a:t>
            </a:r>
            <a:endParaRPr sz="2400">
              <a:latin typeface="Merriweather"/>
              <a:ea typeface="Merriweather"/>
              <a:cs typeface="Merriweather"/>
              <a:sym typeface="Merriweather"/>
            </a:endParaRPr>
          </a:p>
          <a:p>
            <a:pPr marL="908050" lvl="1" indent="-455612" algn="l" rtl="0">
              <a:lnSpc>
                <a:spcPct val="115000"/>
              </a:lnSpc>
              <a:spcBef>
                <a:spcPts val="560"/>
              </a:spcBef>
              <a:spcAft>
                <a:spcPts val="0"/>
              </a:spcAft>
              <a:buSzPts val="2400"/>
              <a:buChar char="○"/>
            </a:pPr>
            <a:r>
              <a:rPr lang="en-US" sz="2400" b="1">
                <a:latin typeface="Merriweather"/>
                <a:ea typeface="Merriweather"/>
                <a:cs typeface="Merriweather"/>
                <a:sym typeface="Merriweather"/>
              </a:rPr>
              <a:t>F</a:t>
            </a:r>
            <a:r>
              <a:rPr lang="en-US" sz="2400">
                <a:latin typeface="Merriweather"/>
                <a:ea typeface="Merriweather"/>
                <a:cs typeface="Merriweather"/>
                <a:sym typeface="Merriweather"/>
              </a:rPr>
              <a:t>ree</a:t>
            </a:r>
            <a:endParaRPr sz="2400">
              <a:latin typeface="Merriweather"/>
              <a:ea typeface="Merriweather"/>
              <a:cs typeface="Merriweather"/>
              <a:sym typeface="Merriweather"/>
            </a:endParaRPr>
          </a:p>
          <a:p>
            <a:pPr marL="908050" lvl="1" indent="-455612" algn="l" rtl="0">
              <a:lnSpc>
                <a:spcPct val="115000"/>
              </a:lnSpc>
              <a:spcBef>
                <a:spcPts val="560"/>
              </a:spcBef>
              <a:spcAft>
                <a:spcPts val="0"/>
              </a:spcAft>
              <a:buSzPts val="2400"/>
              <a:buChar char="○"/>
            </a:pPr>
            <a:r>
              <a:rPr lang="en-US" sz="2400" b="1">
                <a:latin typeface="Merriweather"/>
                <a:ea typeface="Merriweather"/>
                <a:cs typeface="Merriweather"/>
                <a:sym typeface="Merriweather"/>
              </a:rPr>
              <a:t>A</a:t>
            </a:r>
            <a:r>
              <a:rPr lang="en-US" sz="2400">
                <a:latin typeface="Merriweather"/>
                <a:ea typeface="Merriweather"/>
                <a:cs typeface="Merriweather"/>
                <a:sym typeface="Merriweather"/>
              </a:rPr>
              <a:t>ppropriate</a:t>
            </a:r>
            <a:endParaRPr sz="2400">
              <a:latin typeface="Merriweather"/>
              <a:ea typeface="Merriweather"/>
              <a:cs typeface="Merriweather"/>
              <a:sym typeface="Merriweather"/>
            </a:endParaRPr>
          </a:p>
          <a:p>
            <a:pPr marL="908050" lvl="1" indent="-455612" algn="l" rtl="0">
              <a:lnSpc>
                <a:spcPct val="115000"/>
              </a:lnSpc>
              <a:spcBef>
                <a:spcPts val="560"/>
              </a:spcBef>
              <a:spcAft>
                <a:spcPts val="0"/>
              </a:spcAft>
              <a:buSzPts val="2400"/>
              <a:buChar char="○"/>
            </a:pPr>
            <a:r>
              <a:rPr lang="en-US" sz="2400" b="1">
                <a:latin typeface="Merriweather"/>
                <a:ea typeface="Merriweather"/>
                <a:cs typeface="Merriweather"/>
                <a:sym typeface="Merriweather"/>
              </a:rPr>
              <a:t>P</a:t>
            </a:r>
            <a:r>
              <a:rPr lang="en-US" sz="2400">
                <a:latin typeface="Merriweather"/>
                <a:ea typeface="Merriweather"/>
                <a:cs typeface="Merriweather"/>
                <a:sym typeface="Merriweather"/>
              </a:rPr>
              <a:t>ublic </a:t>
            </a:r>
            <a:endParaRPr sz="2400">
              <a:latin typeface="Merriweather"/>
              <a:ea typeface="Merriweather"/>
              <a:cs typeface="Merriweather"/>
              <a:sym typeface="Merriweather"/>
            </a:endParaRPr>
          </a:p>
          <a:p>
            <a:pPr marL="908050" lvl="1" indent="-455612" algn="l" rtl="0">
              <a:lnSpc>
                <a:spcPct val="115000"/>
              </a:lnSpc>
              <a:spcBef>
                <a:spcPts val="560"/>
              </a:spcBef>
              <a:spcAft>
                <a:spcPts val="0"/>
              </a:spcAft>
              <a:buSzPts val="2400"/>
              <a:buChar char="○"/>
            </a:pPr>
            <a:r>
              <a:rPr lang="en-US" sz="2400" b="1">
                <a:latin typeface="Merriweather"/>
                <a:ea typeface="Merriweather"/>
                <a:cs typeface="Merriweather"/>
                <a:sym typeface="Merriweather"/>
              </a:rPr>
              <a:t>E</a:t>
            </a:r>
            <a:r>
              <a:rPr lang="en-US" sz="2400">
                <a:latin typeface="Merriweather"/>
                <a:ea typeface="Merriweather"/>
                <a:cs typeface="Merriweather"/>
                <a:sym typeface="Merriweather"/>
              </a:rPr>
              <a:t>ducation</a:t>
            </a:r>
            <a:endParaRPr sz="2400">
              <a:latin typeface="Merriweather"/>
              <a:ea typeface="Merriweather"/>
              <a:cs typeface="Merriweather"/>
              <a:sym typeface="Merriweather"/>
            </a:endParaRPr>
          </a:p>
          <a:p>
            <a:pPr marL="469900" lvl="0" indent="-469900" algn="l" rtl="0">
              <a:lnSpc>
                <a:spcPct val="115000"/>
              </a:lnSpc>
              <a:spcBef>
                <a:spcPts val="640"/>
              </a:spcBef>
              <a:spcAft>
                <a:spcPts val="0"/>
              </a:spcAft>
              <a:buSzPts val="2400"/>
              <a:buFont typeface="Merriweather"/>
              <a:buChar char="●"/>
            </a:pPr>
            <a:r>
              <a:rPr lang="en-US" sz="2400">
                <a:latin typeface="Merriweather"/>
                <a:ea typeface="Merriweather"/>
                <a:cs typeface="Merriweather"/>
                <a:sym typeface="Merriweather"/>
              </a:rPr>
              <a:t>The IEP is the legal document that describes how the LEA will provide FAPE to the student in accordance with IDEA.</a:t>
            </a:r>
            <a:endParaRPr sz="2400">
              <a:latin typeface="Merriweather"/>
              <a:ea typeface="Merriweather"/>
              <a:cs typeface="Merriweather"/>
              <a:sym typeface="Merriweather"/>
            </a:endParaRPr>
          </a:p>
        </p:txBody>
      </p:sp>
      <p:sp>
        <p:nvSpPr>
          <p:cNvPr id="105" name="Google Shape;105;p3"/>
          <p:cNvSpPr txBox="1">
            <a:spLocks noGrp="1"/>
          </p:cNvSpPr>
          <p:nvPr>
            <p:ph type="title"/>
          </p:nvPr>
        </p:nvSpPr>
        <p:spPr>
          <a:xfrm>
            <a:off x="457200" y="533400"/>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sz="3800"/>
              <a:t>Why is this important?</a:t>
            </a:r>
            <a:endParaRPr sz="3800"/>
          </a:p>
        </p:txBody>
      </p:sp>
      <p:sp>
        <p:nvSpPr>
          <p:cNvPr id="106" name="Google Shape;106;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SzPts val="1680"/>
              <a:buNone/>
            </a:pPr>
            <a:r>
              <a:rPr lang="en-US">
                <a:latin typeface="Merriweather"/>
                <a:ea typeface="Merriweather"/>
                <a:cs typeface="Merriweather"/>
                <a:sym typeface="Merriweather"/>
              </a:rPr>
              <a:t>Specially Designed Instruction (SDI)</a:t>
            </a:r>
            <a:endParaRPr>
              <a:latin typeface="Merriweather"/>
              <a:ea typeface="Merriweather"/>
              <a:cs typeface="Merriweather"/>
              <a:sym typeface="Merriweather"/>
            </a:endParaRPr>
          </a:p>
        </p:txBody>
      </p:sp>
      <p:sp>
        <p:nvSpPr>
          <p:cNvPr id="112" name="Google Shape;112;p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SzPts val="1680"/>
              <a:buNone/>
            </a:pPr>
            <a:r>
              <a:rPr lang="en-US">
                <a:latin typeface="Merriweather"/>
                <a:ea typeface="Merriweather"/>
                <a:cs typeface="Merriweather"/>
                <a:sym typeface="Merriweather"/>
              </a:rPr>
              <a:t>Supplementary Aids and Services (SAS)</a:t>
            </a:r>
            <a:endParaRPr>
              <a:latin typeface="Merriweather"/>
              <a:ea typeface="Merriweather"/>
              <a:cs typeface="Merriweather"/>
              <a:sym typeface="Merriweather"/>
            </a:endParaRPr>
          </a:p>
        </p:txBody>
      </p:sp>
      <p:sp>
        <p:nvSpPr>
          <p:cNvPr id="113" name="Google Shape;113;p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p>
            <a:pPr marL="469900" lvl="0" indent="-469900" algn="l" rtl="0">
              <a:lnSpc>
                <a:spcPct val="115000"/>
              </a:lnSpc>
              <a:spcBef>
                <a:spcPts val="0"/>
              </a:spcBef>
              <a:spcAft>
                <a:spcPts val="0"/>
              </a:spcAft>
              <a:buSzPts val="1680"/>
              <a:buChar char="●"/>
            </a:pPr>
            <a:r>
              <a:rPr lang="en-US" sz="2400">
                <a:latin typeface="Merriweather"/>
                <a:ea typeface="Merriweather"/>
                <a:cs typeface="Merriweather"/>
                <a:sym typeface="Merriweather"/>
              </a:rPr>
              <a:t>in its simplest form is “</a:t>
            </a:r>
            <a:r>
              <a:rPr lang="en-US" sz="2400" b="1">
                <a:latin typeface="Merriweather"/>
                <a:ea typeface="Merriweather"/>
                <a:cs typeface="Merriweather"/>
                <a:sym typeface="Merriweather"/>
              </a:rPr>
              <a:t>what the teacher does</a:t>
            </a:r>
            <a:r>
              <a:rPr lang="en-US" sz="2400">
                <a:latin typeface="Merriweather"/>
                <a:ea typeface="Merriweather"/>
                <a:cs typeface="Merriweather"/>
                <a:sym typeface="Merriweather"/>
              </a:rPr>
              <a:t>” to instruct, assess, and re-teach the student in… means adapting as appropriate content, methodology, or delivery of instruction...</a:t>
            </a:r>
            <a:endParaRPr>
              <a:latin typeface="Merriweather"/>
              <a:ea typeface="Merriweather"/>
              <a:cs typeface="Merriweather"/>
              <a:sym typeface="Merriweather"/>
            </a:endParaRPr>
          </a:p>
          <a:p>
            <a:pPr marL="469900" lvl="0" indent="-363220" algn="l" rtl="0">
              <a:lnSpc>
                <a:spcPct val="115000"/>
              </a:lnSpc>
              <a:spcBef>
                <a:spcPts val="480"/>
              </a:spcBef>
              <a:spcAft>
                <a:spcPts val="0"/>
              </a:spcAft>
              <a:buSzPts val="1680"/>
              <a:buNone/>
            </a:pPr>
            <a:endParaRPr/>
          </a:p>
        </p:txBody>
      </p:sp>
      <p:sp>
        <p:nvSpPr>
          <p:cNvPr id="114" name="Google Shape;114;p2"/>
          <p:cNvSpPr txBox="1">
            <a:spLocks noGrp="1"/>
          </p:cNvSpPr>
          <p:nvPr>
            <p:ph type="body" idx="4"/>
          </p:nvPr>
        </p:nvSpPr>
        <p:spPr>
          <a:xfrm>
            <a:off x="4497400" y="2174875"/>
            <a:ext cx="4189500" cy="3951300"/>
          </a:xfrm>
          <a:prstGeom prst="rect">
            <a:avLst/>
          </a:prstGeom>
          <a:noFill/>
          <a:ln>
            <a:noFill/>
          </a:ln>
        </p:spPr>
        <p:txBody>
          <a:bodyPr spcFirstLastPara="1" wrap="square" lIns="91425" tIns="45700" rIns="91425" bIns="45700" anchor="t" anchorCtr="0">
            <a:noAutofit/>
          </a:bodyPr>
          <a:lstStyle/>
          <a:p>
            <a:pPr marL="469900" lvl="0" indent="-469900" algn="l" rtl="0">
              <a:lnSpc>
                <a:spcPct val="115000"/>
              </a:lnSpc>
              <a:spcBef>
                <a:spcPts val="0"/>
              </a:spcBef>
              <a:spcAft>
                <a:spcPts val="0"/>
              </a:spcAft>
              <a:buSzPts val="1680"/>
              <a:buChar char="●"/>
            </a:pPr>
            <a:r>
              <a:rPr lang="en-US" sz="2400">
                <a:latin typeface="Merriweather"/>
                <a:ea typeface="Merriweather"/>
                <a:cs typeface="Merriweather"/>
                <a:sym typeface="Merriweather"/>
              </a:rPr>
              <a:t>in its simplest form is “</a:t>
            </a:r>
            <a:r>
              <a:rPr lang="en-US" sz="2400" b="1">
                <a:latin typeface="Merriweather"/>
                <a:ea typeface="Merriweather"/>
                <a:cs typeface="Merriweather"/>
                <a:sym typeface="Merriweather"/>
              </a:rPr>
              <a:t>what the student needs” </a:t>
            </a:r>
            <a:r>
              <a:rPr lang="en-US" sz="2400">
                <a:latin typeface="Merriweather"/>
                <a:ea typeface="Merriweather"/>
                <a:cs typeface="Merriweather"/>
                <a:sym typeface="Merriweather"/>
              </a:rPr>
              <a:t>including strategies, aids, and services in order to learn on a fair level with her or his peers… means aids, services, and other supports provided</a:t>
            </a:r>
            <a:endParaRPr>
              <a:latin typeface="Merriweather"/>
              <a:ea typeface="Merriweather"/>
              <a:cs typeface="Merriweather"/>
              <a:sym typeface="Merriweather"/>
            </a:endParaRPr>
          </a:p>
          <a:p>
            <a:pPr marL="469900" lvl="0" indent="-363220" algn="l" rtl="0">
              <a:lnSpc>
                <a:spcPct val="115000"/>
              </a:lnSpc>
              <a:spcBef>
                <a:spcPts val="480"/>
              </a:spcBef>
              <a:spcAft>
                <a:spcPts val="0"/>
              </a:spcAft>
              <a:buSzPts val="1680"/>
              <a:buNone/>
            </a:pPr>
            <a:endParaRPr/>
          </a:p>
        </p:txBody>
      </p:sp>
      <p:sp>
        <p:nvSpPr>
          <p:cNvPr id="115" name="Google Shape;115;p2"/>
          <p:cNvSpPr txBox="1">
            <a:spLocks noGrp="1"/>
          </p:cNvSpPr>
          <p:nvPr>
            <p:ph type="title"/>
          </p:nvPr>
        </p:nvSpPr>
        <p:spPr>
          <a:xfrm>
            <a:off x="401425" y="107363"/>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sz="3800"/>
              <a:t>Review</a:t>
            </a:r>
            <a:endParaRPr sz="3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body" idx="1"/>
          </p:nvPr>
        </p:nvSpPr>
        <p:spPr>
          <a:xfrm>
            <a:off x="457200" y="1828800"/>
            <a:ext cx="8229600" cy="4302125"/>
          </a:xfrm>
          <a:prstGeom prst="rect">
            <a:avLst/>
          </a:prstGeom>
          <a:noFill/>
          <a:ln>
            <a:noFill/>
          </a:ln>
        </p:spPr>
        <p:txBody>
          <a:bodyPr spcFirstLastPara="1" wrap="square" lIns="91425" tIns="45700" rIns="91425" bIns="45700" anchor="t" anchorCtr="0">
            <a:noAutofit/>
          </a:bodyPr>
          <a:lstStyle/>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Aids, services, and other supports provided in general education classes or in other education-related settings to enable a student with a disability to be educated with students without disabilities to the maximum extent appropriate.</a:t>
            </a:r>
            <a:endParaRPr sz="2400">
              <a:latin typeface="Merriweather"/>
              <a:ea typeface="Merriweather"/>
              <a:cs typeface="Merriweather"/>
              <a:sym typeface="Merriweather"/>
            </a:endParaRPr>
          </a:p>
          <a:p>
            <a:pPr marL="469900" lvl="0" indent="-469900" algn="l" rtl="0">
              <a:lnSpc>
                <a:spcPct val="115000"/>
              </a:lnSpc>
              <a:spcBef>
                <a:spcPts val="640"/>
              </a:spcBef>
              <a:spcAft>
                <a:spcPts val="0"/>
              </a:spcAft>
              <a:buSzPts val="2400"/>
              <a:buFont typeface="Merriweather"/>
              <a:buChar char="●"/>
            </a:pPr>
            <a:r>
              <a:rPr lang="en-US" sz="2400">
                <a:latin typeface="Merriweather"/>
                <a:ea typeface="Merriweather"/>
                <a:cs typeface="Merriweather"/>
                <a:sym typeface="Merriweather"/>
              </a:rPr>
              <a:t>May include assistive technology devices, specific modifications made to assignments, etc.</a:t>
            </a:r>
            <a:endParaRPr sz="2400">
              <a:latin typeface="Merriweather"/>
              <a:ea typeface="Merriweather"/>
              <a:cs typeface="Merriweather"/>
              <a:sym typeface="Merriweather"/>
            </a:endParaRPr>
          </a:p>
        </p:txBody>
      </p:sp>
      <p:sp>
        <p:nvSpPr>
          <p:cNvPr id="121" name="Google Shape;121;p6"/>
          <p:cNvSpPr txBox="1">
            <a:spLocks noGrp="1"/>
          </p:cNvSpPr>
          <p:nvPr>
            <p:ph type="title"/>
          </p:nvPr>
        </p:nvSpPr>
        <p:spPr>
          <a:xfrm>
            <a:off x="304800" y="277813"/>
            <a:ext cx="86868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sz="3800"/>
              <a:t>“Supplementary Aids &amp; Services” are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a:spLocks noGrp="1"/>
          </p:cNvSpPr>
          <p:nvPr>
            <p:ph type="body" idx="1"/>
          </p:nvPr>
        </p:nvSpPr>
        <p:spPr>
          <a:xfrm>
            <a:off x="457200" y="2316675"/>
            <a:ext cx="8229600" cy="4302000"/>
          </a:xfrm>
          <a:prstGeom prst="rect">
            <a:avLst/>
          </a:prstGeom>
          <a:noFill/>
          <a:ln>
            <a:noFill/>
          </a:ln>
        </p:spPr>
        <p:txBody>
          <a:bodyPr spcFirstLastPara="1" wrap="square" lIns="91425" tIns="45700" rIns="91425" bIns="45700" anchor="t" anchorCtr="0">
            <a:noAutofit/>
          </a:bodyPr>
          <a:lstStyle/>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Services or activities provided to school personnel on the behalf of students.</a:t>
            </a:r>
            <a:endParaRPr sz="2400">
              <a:latin typeface="Merriweather"/>
              <a:ea typeface="Merriweather"/>
              <a:cs typeface="Merriweather"/>
              <a:sym typeface="Merriweather"/>
            </a:endParaRPr>
          </a:p>
          <a:p>
            <a:pPr marL="469900" lvl="0" indent="-469900" algn="l" rtl="0">
              <a:lnSpc>
                <a:spcPct val="115000"/>
              </a:lnSpc>
              <a:spcBef>
                <a:spcPts val="640"/>
              </a:spcBef>
              <a:spcAft>
                <a:spcPts val="0"/>
              </a:spcAft>
              <a:buSzPts val="2400"/>
              <a:buFont typeface="Merriweather"/>
              <a:buChar char="●"/>
            </a:pPr>
            <a:r>
              <a:rPr lang="en-US" sz="2400">
                <a:latin typeface="Merriweather"/>
                <a:ea typeface="Merriweather"/>
                <a:cs typeface="Merriweather"/>
                <a:sym typeface="Merriweather"/>
              </a:rPr>
              <a:t>May include training, consultation, etc. </a:t>
            </a:r>
            <a:endParaRPr sz="2400">
              <a:latin typeface="Merriweather"/>
              <a:ea typeface="Merriweather"/>
              <a:cs typeface="Merriweather"/>
              <a:sym typeface="Merriweather"/>
            </a:endParaRPr>
          </a:p>
        </p:txBody>
      </p:sp>
      <p:sp>
        <p:nvSpPr>
          <p:cNvPr id="128" name="Google Shape;128;p7"/>
          <p:cNvSpPr txBox="1">
            <a:spLocks noGrp="1"/>
          </p:cNvSpPr>
          <p:nvPr>
            <p:ph type="title"/>
          </p:nvPr>
        </p:nvSpPr>
        <p:spPr>
          <a:xfrm>
            <a:off x="359600" y="937650"/>
            <a:ext cx="8229600" cy="1143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800"/>
              <a:buNone/>
            </a:pPr>
            <a:r>
              <a:rPr lang="en-US" sz="3959"/>
              <a:t>“</a:t>
            </a:r>
            <a:r>
              <a:rPr lang="en-US" sz="3800"/>
              <a:t>Program Modifications or Supports for School Personnel” are</a:t>
            </a:r>
            <a:endParaRPr sz="3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a:spLocks noGrp="1"/>
          </p:cNvSpPr>
          <p:nvPr>
            <p:ph type="body" idx="1"/>
          </p:nvPr>
        </p:nvSpPr>
        <p:spPr>
          <a:xfrm>
            <a:off x="457200" y="1828800"/>
            <a:ext cx="8229600" cy="4302125"/>
          </a:xfrm>
          <a:prstGeom prst="rect">
            <a:avLst/>
          </a:prstGeom>
          <a:noFill/>
          <a:ln>
            <a:noFill/>
          </a:ln>
        </p:spPr>
        <p:txBody>
          <a:bodyPr spcFirstLastPara="1" wrap="square" lIns="91425" tIns="45700" rIns="91425" bIns="45700" anchor="t" anchorCtr="0">
            <a:noAutofit/>
          </a:bodyPr>
          <a:lstStyle/>
          <a:p>
            <a:pPr marL="469900" lvl="0" indent="-469900" algn="l" rtl="0">
              <a:lnSpc>
                <a:spcPct val="115000"/>
              </a:lnSpc>
              <a:spcBef>
                <a:spcPts val="0"/>
              </a:spcBef>
              <a:spcAft>
                <a:spcPts val="0"/>
              </a:spcAft>
              <a:buSzPts val="2400"/>
              <a:buFont typeface="Merriweather"/>
              <a:buChar char="●"/>
            </a:pPr>
            <a:r>
              <a:rPr lang="en-US" sz="2400">
                <a:latin typeface="Merriweather"/>
                <a:ea typeface="Merriweather"/>
                <a:cs typeface="Merriweather"/>
                <a:sym typeface="Merriweather"/>
              </a:rPr>
              <a:t>Whenever possible, the IEP should describe services using daily allotments of hours or minutes.</a:t>
            </a:r>
            <a:endParaRPr sz="2400">
              <a:latin typeface="Merriweather"/>
              <a:ea typeface="Merriweather"/>
              <a:cs typeface="Merriweather"/>
              <a:sym typeface="Merriweather"/>
            </a:endParaRPr>
          </a:p>
          <a:p>
            <a:pPr marL="469900" lvl="0" indent="-469900" algn="l" rtl="0">
              <a:lnSpc>
                <a:spcPct val="115000"/>
              </a:lnSpc>
              <a:spcBef>
                <a:spcPts val="560"/>
              </a:spcBef>
              <a:spcAft>
                <a:spcPts val="0"/>
              </a:spcAft>
              <a:buSzPts val="2400"/>
              <a:buFont typeface="Merriweather"/>
              <a:buChar char="●"/>
            </a:pPr>
            <a:r>
              <a:rPr lang="en-US" sz="2400">
                <a:latin typeface="Merriweather"/>
                <a:ea typeface="Merriweather"/>
                <a:cs typeface="Merriweather"/>
                <a:sym typeface="Merriweather"/>
              </a:rPr>
              <a:t>If the student’s unique needs are such that daily allotments are not appropriate, the IEP should describe services in weekly allotments of time.</a:t>
            </a:r>
            <a:endParaRPr sz="2400">
              <a:latin typeface="Merriweather"/>
              <a:ea typeface="Merriweather"/>
              <a:cs typeface="Merriweather"/>
              <a:sym typeface="Merriweather"/>
            </a:endParaRPr>
          </a:p>
          <a:p>
            <a:pPr marL="469900" lvl="0" indent="-469900" algn="l" rtl="0">
              <a:lnSpc>
                <a:spcPct val="115000"/>
              </a:lnSpc>
              <a:spcBef>
                <a:spcPts val="560"/>
              </a:spcBef>
              <a:spcAft>
                <a:spcPts val="0"/>
              </a:spcAft>
              <a:buSzPts val="2400"/>
              <a:buFont typeface="Merriweather"/>
              <a:buChar char="●"/>
            </a:pPr>
            <a:r>
              <a:rPr lang="en-US" sz="2400">
                <a:latin typeface="Merriweather"/>
                <a:ea typeface="Merriweather"/>
                <a:cs typeface="Merriweather"/>
                <a:sym typeface="Merriweather"/>
              </a:rPr>
              <a:t>If it is impossible to describe the service in allotments of time, the IEP must clearly describe the circumstances under which it will be provided.</a:t>
            </a:r>
            <a:endParaRPr sz="2400">
              <a:latin typeface="Merriweather"/>
              <a:ea typeface="Merriweather"/>
              <a:cs typeface="Merriweather"/>
              <a:sym typeface="Merriweather"/>
            </a:endParaRPr>
          </a:p>
        </p:txBody>
      </p:sp>
      <p:sp>
        <p:nvSpPr>
          <p:cNvPr id="135" name="Google Shape;135;p10"/>
          <p:cNvSpPr txBox="1">
            <a:spLocks noGrp="1"/>
          </p:cNvSpPr>
          <p:nvPr>
            <p:ph type="title"/>
          </p:nvPr>
        </p:nvSpPr>
        <p:spPr>
          <a:xfrm>
            <a:off x="457200" y="533400"/>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sz="3800"/>
              <a:t>General Guidance on Services</a:t>
            </a:r>
            <a:endParaRPr sz="3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1"/>
          <p:cNvSpPr txBox="1">
            <a:spLocks noGrp="1"/>
          </p:cNvSpPr>
          <p:nvPr>
            <p:ph type="title"/>
          </p:nvPr>
        </p:nvSpPr>
        <p:spPr>
          <a:xfrm>
            <a:off x="311725" y="667900"/>
            <a:ext cx="8520600" cy="831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800"/>
              <a:buNone/>
            </a:pPr>
            <a:r>
              <a:rPr lang="en-US" sz="3240"/>
              <a:t>Daily or Weekly Allotments of Hours or Minutes – Special Education</a:t>
            </a:r>
            <a:endParaRPr/>
          </a:p>
        </p:txBody>
      </p:sp>
      <p:graphicFrame>
        <p:nvGraphicFramePr>
          <p:cNvPr id="142" name="Google Shape;142;p11"/>
          <p:cNvGraphicFramePr/>
          <p:nvPr/>
        </p:nvGraphicFramePr>
        <p:xfrm>
          <a:off x="381000" y="1600200"/>
          <a:ext cx="8458200" cy="4804335"/>
        </p:xfrm>
        <a:graphic>
          <a:graphicData uri="http://schemas.openxmlformats.org/drawingml/2006/table">
            <a:tbl>
              <a:tblPr firstRow="1" bandRow="1">
                <a:noFill/>
                <a:tableStyleId>{A43AFBEC-BD48-4CDF-8D36-1D326D8EA2EB}</a:tableStyleId>
              </a:tblPr>
              <a:tblGrid>
                <a:gridCol w="211455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tblGrid>
              <a:tr h="672725">
                <a:tc>
                  <a:txBody>
                    <a:bodyPr/>
                    <a:lstStyle/>
                    <a:p>
                      <a:pPr marL="0" marR="0" lvl="0" indent="0" algn="l" rtl="0">
                        <a:lnSpc>
                          <a:spcPct val="100000"/>
                        </a:lnSpc>
                        <a:spcBef>
                          <a:spcPts val="0"/>
                        </a:spcBef>
                        <a:spcAft>
                          <a:spcPts val="0"/>
                        </a:spcAft>
                        <a:buClr>
                          <a:srgbClr val="FFFFFF"/>
                        </a:buClr>
                        <a:buSzPts val="1800"/>
                        <a:buFont typeface="Times New Roman"/>
                        <a:buNone/>
                      </a:pPr>
                      <a:r>
                        <a:rPr lang="en-US" sz="1800" b="1" i="0" u="none" strike="noStrike" cap="none">
                          <a:solidFill>
                            <a:srgbClr val="FFFFFF"/>
                          </a:solidFill>
                          <a:latin typeface="Times New Roman"/>
                          <a:ea typeface="Times New Roman"/>
                          <a:cs typeface="Times New Roman"/>
                          <a:sym typeface="Times New Roman"/>
                        </a:rPr>
                        <a:t>Special Education</a:t>
                      </a:r>
                      <a:endParaRPr sz="2400" u="none" strike="noStrike" cap="none">
                        <a:solidFill>
                          <a:srgbClr val="000000"/>
                        </a:solidFill>
                      </a:endParaRPr>
                    </a:p>
                  </a:txBody>
                  <a:tcPr marL="45725" marR="45725"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Frequency/</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Amount</a:t>
                      </a:r>
                      <a:endParaRPr sz="1800" u="none" strike="noStrike" cap="none">
                        <a:solidFill>
                          <a:srgbClr val="000000"/>
                        </a:solidFill>
                      </a:endParaRPr>
                    </a:p>
                  </a:txBody>
                  <a:tcPr marL="45725" marR="45725"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Location</a:t>
                      </a:r>
                      <a:endParaRPr sz="1800" u="none" strike="noStrike" cap="none">
                        <a:solidFill>
                          <a:srgbClr val="000000"/>
                        </a:solidFill>
                      </a:endParaRPr>
                    </a:p>
                  </a:txBody>
                  <a:tcPr marL="45725" marR="45725"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Duration</a:t>
                      </a:r>
                      <a:endParaRPr sz="1800" u="none" strike="noStrike" cap="none">
                        <a:solidFill>
                          <a:srgbClr val="000000"/>
                        </a:solidFill>
                      </a:endParaRPr>
                    </a:p>
                  </a:txBody>
                  <a:tcPr marL="45725" marR="45725" marT="45725" marB="45725" anchor="ctr"/>
                </a:tc>
                <a:extLst>
                  <a:ext uri="{0D108BD9-81ED-4DB2-BD59-A6C34878D82A}">
                    <a16:rowId xmlns:a16="http://schemas.microsoft.com/office/drawing/2014/main" val="10000"/>
                  </a:ext>
                </a:extLst>
              </a:tr>
              <a:tr h="1601750">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Small group math instruction to reinforce concepts </a:t>
                      </a:r>
                      <a:endParaRPr sz="2200" u="none" strike="noStrike" cap="none">
                        <a:solidFill>
                          <a:srgbClr val="000000"/>
                        </a:solidFill>
                        <a:latin typeface="Times New Roman"/>
                        <a:ea typeface="Times New Roman"/>
                        <a:cs typeface="Times New Roman"/>
                        <a:sym typeface="Times New Roman"/>
                      </a:endParaRPr>
                    </a:p>
                  </a:txBody>
                  <a:tcPr marL="45725" marR="45725"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three times per week; 20 minutes</a:t>
                      </a:r>
                      <a:endParaRPr sz="2200" u="none" strike="noStrike" cap="none">
                        <a:solidFill>
                          <a:srgbClr val="000000"/>
                        </a:solidFill>
                      </a:endParaRPr>
                    </a:p>
                  </a:txBody>
                  <a:tcPr marL="45725" marR="45725"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General education classroom </a:t>
                      </a:r>
                      <a:endParaRPr sz="2200" u="none" strike="noStrike" cap="none">
                        <a:solidFill>
                          <a:srgbClr val="000000"/>
                        </a:solidFill>
                      </a:endParaRPr>
                    </a:p>
                  </a:txBody>
                  <a:tcPr marL="45725" marR="45725"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IEP term </a:t>
                      </a:r>
                      <a:endParaRPr sz="2200" u="none" strike="noStrike" cap="none">
                        <a:solidFill>
                          <a:srgbClr val="000000"/>
                        </a:solidFill>
                      </a:endParaRPr>
                    </a:p>
                  </a:txBody>
                  <a:tcPr marL="45725" marR="45725" marT="45725" marB="45725"/>
                </a:tc>
                <a:extLst>
                  <a:ext uri="{0D108BD9-81ED-4DB2-BD59-A6C34878D82A}">
                    <a16:rowId xmlns:a16="http://schemas.microsoft.com/office/drawing/2014/main" val="10001"/>
                  </a:ext>
                </a:extLst>
              </a:tr>
              <a:tr h="1697850">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Individualized instruction in reading and written expression </a:t>
                      </a:r>
                      <a:endParaRPr sz="2200" u="none" strike="noStrike" cap="none">
                        <a:solidFill>
                          <a:srgbClr val="000000"/>
                        </a:solidFill>
                      </a:endParaRPr>
                    </a:p>
                  </a:txBody>
                  <a:tcPr marL="45725" marR="45725"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five days per week; 40 minutes</a:t>
                      </a:r>
                      <a:endParaRPr sz="2200" u="none" strike="noStrike" cap="none">
                        <a:solidFill>
                          <a:srgbClr val="000000"/>
                        </a:solidFill>
                      </a:endParaRPr>
                    </a:p>
                  </a:txBody>
                  <a:tcPr marL="45725" marR="45725"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Special education classroom</a:t>
                      </a:r>
                      <a:endParaRPr sz="2200" u="none" strike="noStrike" cap="none">
                        <a:solidFill>
                          <a:srgbClr val="000000"/>
                        </a:solidFill>
                        <a:latin typeface="Times New Roman"/>
                        <a:ea typeface="Times New Roman"/>
                        <a:cs typeface="Times New Roman"/>
                        <a:sym typeface="Times New Roman"/>
                      </a:endParaRPr>
                    </a:p>
                  </a:txBody>
                  <a:tcPr marL="45725" marR="45725"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IEP term </a:t>
                      </a:r>
                      <a:endParaRPr sz="2200" u="none" strike="noStrike" cap="none">
                        <a:solidFill>
                          <a:srgbClr val="000000"/>
                        </a:solidFill>
                      </a:endParaRPr>
                    </a:p>
                  </a:txBody>
                  <a:tcPr marL="45725" marR="45725" marT="45725" marB="45725"/>
                </a:tc>
                <a:extLst>
                  <a:ext uri="{0D108BD9-81ED-4DB2-BD59-A6C34878D82A}">
                    <a16:rowId xmlns:a16="http://schemas.microsoft.com/office/drawing/2014/main" val="10002"/>
                  </a:ext>
                </a:extLst>
              </a:tr>
              <a:tr h="736800">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Vocational skills training </a:t>
                      </a:r>
                      <a:endParaRPr sz="2200" u="none" strike="noStrike" cap="none">
                        <a:solidFill>
                          <a:srgbClr val="000000"/>
                        </a:solidFill>
                      </a:endParaRPr>
                    </a:p>
                  </a:txBody>
                  <a:tcPr marL="45725" marR="45725"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Daily for 3 hours </a:t>
                      </a:r>
                      <a:endParaRPr sz="2200" u="none" strike="noStrike" cap="none">
                        <a:solidFill>
                          <a:srgbClr val="000000"/>
                        </a:solidFill>
                      </a:endParaRPr>
                    </a:p>
                  </a:txBody>
                  <a:tcPr marL="45725" marR="45725"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Community setting </a:t>
                      </a:r>
                      <a:endParaRPr sz="2200" u="none" strike="noStrike" cap="none">
                        <a:solidFill>
                          <a:srgbClr val="000000"/>
                        </a:solidFill>
                      </a:endParaRPr>
                    </a:p>
                  </a:txBody>
                  <a:tcPr marL="45725" marR="45725"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IEP term </a:t>
                      </a:r>
                      <a:endParaRPr sz="2200" u="none" strike="noStrike" cap="none">
                        <a:solidFill>
                          <a:srgbClr val="000000"/>
                        </a:solidFill>
                      </a:endParaRPr>
                    </a:p>
                  </a:txBody>
                  <a:tcPr marL="45725" marR="45725" marT="45725" marB="45725"/>
                </a:tc>
                <a:extLst>
                  <a:ext uri="{0D108BD9-81ED-4DB2-BD59-A6C34878D82A}">
                    <a16:rowId xmlns:a16="http://schemas.microsoft.com/office/drawing/2014/main" val="10003"/>
                  </a:ext>
                </a:extLst>
              </a:tr>
            </a:tbl>
          </a:graphicData>
        </a:graphic>
      </p:graphicFrame>
      <p:sp>
        <p:nvSpPr>
          <p:cNvPr id="143" name="Google Shape;143;p11"/>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latin typeface="Roboto"/>
                <a:ea typeface="Roboto"/>
                <a:cs typeface="Roboto"/>
                <a:sym typeface="Roboto"/>
              </a:rPr>
              <a:t>8</a:t>
            </a:fld>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aphicFrame>
        <p:nvGraphicFramePr>
          <p:cNvPr id="148" name="Google Shape;148;p12"/>
          <p:cNvGraphicFramePr/>
          <p:nvPr/>
        </p:nvGraphicFramePr>
        <p:xfrm>
          <a:off x="457200" y="1600200"/>
          <a:ext cx="8305800" cy="4572000"/>
        </p:xfrm>
        <a:graphic>
          <a:graphicData uri="http://schemas.openxmlformats.org/drawingml/2006/table">
            <a:tbl>
              <a:tblPr firstRow="1" bandRow="1">
                <a:noFill/>
                <a:tableStyleId>{A43AFBEC-BD48-4CDF-8D36-1D326D8EA2EB}</a:tableStyleId>
              </a:tblPr>
              <a:tblGrid>
                <a:gridCol w="24384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784750">
                <a:tc>
                  <a:txBody>
                    <a:bodyPr/>
                    <a:lstStyle/>
                    <a:p>
                      <a:pPr marL="0" marR="0" lvl="0" indent="0" algn="l" rtl="0">
                        <a:lnSpc>
                          <a:spcPct val="100000"/>
                        </a:lnSpc>
                        <a:spcBef>
                          <a:spcPts val="0"/>
                        </a:spcBef>
                        <a:spcAft>
                          <a:spcPts val="0"/>
                        </a:spcAft>
                        <a:buClr>
                          <a:srgbClr val="FFFFFF"/>
                        </a:buClr>
                        <a:buSzPts val="1800"/>
                        <a:buFont typeface="Times New Roman"/>
                        <a:buNone/>
                      </a:pPr>
                      <a:r>
                        <a:rPr lang="en-US" sz="1800" b="1" i="0" u="none" strike="noStrike" cap="none">
                          <a:solidFill>
                            <a:srgbClr val="FFFFFF"/>
                          </a:solidFill>
                          <a:latin typeface="Times New Roman"/>
                          <a:ea typeface="Times New Roman"/>
                          <a:cs typeface="Times New Roman"/>
                          <a:sym typeface="Times New Roman"/>
                        </a:rPr>
                        <a:t>Supplementary Aids and Services</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Frequency/</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Amount</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Location</a:t>
                      </a:r>
                      <a:endParaRPr sz="20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Duration</a:t>
                      </a:r>
                      <a:endParaRPr sz="2000" u="none" strike="noStrike" cap="none"/>
                    </a:p>
                  </a:txBody>
                  <a:tcPr marL="91450" marR="91450" marT="45725" marB="45725" anchor="ctr"/>
                </a:tc>
                <a:extLst>
                  <a:ext uri="{0D108BD9-81ED-4DB2-BD59-A6C34878D82A}">
                    <a16:rowId xmlns:a16="http://schemas.microsoft.com/office/drawing/2014/main" val="10000"/>
                  </a:ext>
                </a:extLst>
              </a:tr>
              <a:tr h="3787250">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latin typeface="Times New Roman"/>
                          <a:ea typeface="Times New Roman"/>
                          <a:cs typeface="Times New Roman"/>
                          <a:sym typeface="Times New Roman"/>
                        </a:rPr>
                        <a:t>One-on-one check-out at end of school day with general education teacher to ensure organization of materials and supplies needed for homework </a:t>
                      </a:r>
                      <a:endParaRPr sz="2300" u="none" strike="noStrike" cap="none">
                        <a:latin typeface="Times New Roman"/>
                        <a:ea typeface="Times New Roman"/>
                        <a:cs typeface="Times New Roman"/>
                        <a:sym typeface="Times New Roman"/>
                      </a:endParaRPr>
                    </a:p>
                  </a:txBody>
                  <a:tcPr marL="45725" marR="45725" marT="45725" marB="45725"/>
                </a:tc>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latin typeface="Times New Roman"/>
                          <a:ea typeface="Times New Roman"/>
                          <a:cs typeface="Times New Roman"/>
                          <a:sym typeface="Times New Roman"/>
                        </a:rPr>
                        <a:t>daily for 5 minutes</a:t>
                      </a:r>
                      <a:endParaRPr sz="2300" u="none" strike="noStrike" cap="none">
                        <a:latin typeface="Times New Roman"/>
                        <a:ea typeface="Times New Roman"/>
                        <a:cs typeface="Times New Roman"/>
                        <a:sym typeface="Times New Roman"/>
                      </a:endParaRPr>
                    </a:p>
                  </a:txBody>
                  <a:tcPr marL="45725" marR="45725" marT="45725" marB="45725"/>
                </a:tc>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latin typeface="Times New Roman"/>
                          <a:ea typeface="Times New Roman"/>
                          <a:cs typeface="Times New Roman"/>
                          <a:sym typeface="Times New Roman"/>
                        </a:rPr>
                        <a:t>General education classroom </a:t>
                      </a:r>
                      <a:endParaRPr sz="2300" u="none" strike="noStrike" cap="none">
                        <a:latin typeface="Times New Roman"/>
                        <a:ea typeface="Times New Roman"/>
                        <a:cs typeface="Times New Roman"/>
                        <a:sym typeface="Times New Roman"/>
                      </a:endParaRPr>
                    </a:p>
                  </a:txBody>
                  <a:tcPr marL="45725" marR="45725" marT="45725" marB="45725"/>
                </a:tc>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latin typeface="Times New Roman"/>
                          <a:ea typeface="Times New Roman"/>
                          <a:cs typeface="Times New Roman"/>
                          <a:sym typeface="Times New Roman"/>
                        </a:rPr>
                        <a:t>IEP Term</a:t>
                      </a:r>
                      <a:endParaRPr sz="2300" u="none" strike="noStrike" cap="none">
                        <a:latin typeface="Times New Roman"/>
                        <a:ea typeface="Times New Roman"/>
                        <a:cs typeface="Times New Roman"/>
                        <a:sym typeface="Times New Roman"/>
                      </a:endParaRPr>
                    </a:p>
                  </a:txBody>
                  <a:tcPr marL="45725" marR="45725" marT="45725" marB="45725"/>
                </a:tc>
                <a:extLst>
                  <a:ext uri="{0D108BD9-81ED-4DB2-BD59-A6C34878D82A}">
                    <a16:rowId xmlns:a16="http://schemas.microsoft.com/office/drawing/2014/main" val="10001"/>
                  </a:ext>
                </a:extLst>
              </a:tr>
            </a:tbl>
          </a:graphicData>
        </a:graphic>
      </p:graphicFrame>
      <p:sp>
        <p:nvSpPr>
          <p:cNvPr id="149" name="Google Shape;149;p12"/>
          <p:cNvSpPr txBox="1">
            <a:spLocks noGrp="1"/>
          </p:cNvSpPr>
          <p:nvPr>
            <p:ph type="title"/>
          </p:nvPr>
        </p:nvSpPr>
        <p:spPr>
          <a:xfrm>
            <a:off x="304800" y="277813"/>
            <a:ext cx="8610600" cy="113982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800"/>
              <a:buNone/>
            </a:pPr>
            <a:r>
              <a:rPr lang="en-US" sz="3240"/>
              <a:t>Daily or Weekly Allotments of Hours or Minutes–Supplementary Aids &amp; Services</a:t>
            </a:r>
            <a:endParaRPr/>
          </a:p>
        </p:txBody>
      </p:sp>
      <p:sp>
        <p:nvSpPr>
          <p:cNvPr id="150" name="Google Shape;150;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t>Property of KaySi Educators</a:t>
            </a:r>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1852</Words>
  <Application>Microsoft Macintosh PowerPoint</Application>
  <PresentationFormat>On-screen Show (4:3)</PresentationFormat>
  <Paragraphs>144</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Times New Roman</vt:lpstr>
      <vt:lpstr>Calibri</vt:lpstr>
      <vt:lpstr>Noto Sans Symbols</vt:lpstr>
      <vt:lpstr>Arial</vt:lpstr>
      <vt:lpstr>Merriweather</vt:lpstr>
      <vt:lpstr>Roboto</vt:lpstr>
      <vt:lpstr>Paradigm</vt:lpstr>
      <vt:lpstr>Courageous Conversations:   Questions you can and should ask at the IEP Meeting</vt:lpstr>
      <vt:lpstr>“Special Education” is</vt:lpstr>
      <vt:lpstr>Why is this important?</vt:lpstr>
      <vt:lpstr>Review</vt:lpstr>
      <vt:lpstr>“Supplementary Aids &amp; Services” are</vt:lpstr>
      <vt:lpstr>“Program Modifications or Supports for School Personnel” are</vt:lpstr>
      <vt:lpstr>General Guidance on Services</vt:lpstr>
      <vt:lpstr>Daily or Weekly Allotments of Hours or Minutes – Special Education</vt:lpstr>
      <vt:lpstr>Daily or Weekly Allotments of Hours or Minutes–Supplementary Aids &amp; Services</vt:lpstr>
      <vt:lpstr>Daily or Weekly Allotments of Hours or Minutes–Program Modifications or Supports</vt:lpstr>
      <vt:lpstr>In Summary…</vt:lpstr>
      <vt:lpstr>Questions</vt:lpstr>
      <vt:lpstr>   What is my student’s current level?</vt:lpstr>
      <vt:lpstr>Accommodations</vt:lpstr>
      <vt:lpstr>Accommodations that may be used, but are not limited to, include: </vt:lpstr>
      <vt:lpstr>What accommodations are being given?</vt:lpstr>
      <vt:lpstr>What does the LRE mean?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Courageous Conversations:   Questions you can and should ask at the IEP Meeting</dc:title>
  <dc:creator>crcranson</dc:creator>
  <cp:lastModifiedBy>Elizabeth Stolte</cp:lastModifiedBy>
  <cp:revision>2</cp:revision>
  <dcterms:created xsi:type="dcterms:W3CDTF">2016-06-07T18:44:43Z</dcterms:created>
  <dcterms:modified xsi:type="dcterms:W3CDTF">2021-01-21T22:31:09Z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TC102037871033</vt:lpwstr>
  </property>
</Properties>
</file>