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9" r:id="rId1"/>
  </p:sldMasterIdLst>
  <p:notesMasterIdLst>
    <p:notesMasterId r:id="rId25"/>
  </p:notesMasterIdLst>
  <p:sldIdLst>
    <p:sldId id="256" r:id="rId2"/>
    <p:sldId id="257" r:id="rId3"/>
    <p:sldId id="258" r:id="rId4"/>
    <p:sldId id="261" r:id="rId5"/>
    <p:sldId id="259" r:id="rId6"/>
    <p:sldId id="260" r:id="rId7"/>
    <p:sldId id="262" r:id="rId8"/>
    <p:sldId id="266" r:id="rId9"/>
    <p:sldId id="269" r:id="rId10"/>
    <p:sldId id="267" r:id="rId11"/>
    <p:sldId id="268" r:id="rId12"/>
    <p:sldId id="263" r:id="rId13"/>
    <p:sldId id="264" r:id="rId14"/>
    <p:sldId id="271" r:id="rId15"/>
    <p:sldId id="265" r:id="rId16"/>
    <p:sldId id="270" r:id="rId17"/>
    <p:sldId id="272" r:id="rId18"/>
    <p:sldId id="273" r:id="rId19"/>
    <p:sldId id="274" r:id="rId20"/>
    <p:sldId id="275" r:id="rId21"/>
    <p:sldId id="276" r:id="rId22"/>
    <p:sldId id="279" r:id="rId23"/>
    <p:sldId id="277" r:id="rId24"/>
  </p:sldIdLst>
  <p:sldSz cx="9144000" cy="5143500" type="screen16x9"/>
  <p:notesSz cx="7102475" cy="9388475"/>
  <p:embeddedFontLst>
    <p:embeddedFont>
      <p:font typeface="Barlow" pitchFamily="2" charset="77"/>
      <p:regular r:id="rId26"/>
      <p:bold r:id="rId27"/>
      <p:italic r:id="rId28"/>
      <p:boldItalic r:id="rId29"/>
    </p:embeddedFont>
    <p:embeddedFont>
      <p:font typeface="Barlow Light" pitchFamily="2" charset="77"/>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Miriam Libre" pitchFamily="2" charset="-79"/>
      <p:regular r:id="rId38"/>
      <p:bold r:id="rId39"/>
    </p:embeddedFont>
    <p:embeddedFont>
      <p:font typeface="Work Sans" pitchFamily="2" charset="77"/>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07"/>
    <p:restoredTop sz="77507" autoAdjust="0"/>
  </p:normalViewPr>
  <p:slideViewPr>
    <p:cSldViewPr snapToGrid="0">
      <p:cViewPr>
        <p:scale>
          <a:sx n="115" d="100"/>
          <a:sy n="115" d="100"/>
        </p:scale>
        <p:origin x="920"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5f391192_0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5f391192_0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Transition Talks</a:t>
            </a:r>
          </a:p>
          <a:p>
            <a:endParaRPr lang="en-US" dirty="0"/>
          </a:p>
          <a:p>
            <a:r>
              <a:rPr lang="en-US" dirty="0"/>
              <a:t>On MLL – EBPs 26 currently </a:t>
            </a:r>
          </a:p>
          <a:p>
            <a:r>
              <a:rPr lang="en-US" dirty="0"/>
              <a:t>For families and transition professionals/ educators</a:t>
            </a:r>
          </a:p>
        </p:txBody>
      </p:sp>
    </p:spTree>
    <p:extLst>
      <p:ext uri="{BB962C8B-B14F-4D97-AF65-F5344CB8AC3E}">
        <p14:creationId xmlns:p14="http://schemas.microsoft.com/office/powerpoint/2010/main" val="3649970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d24597b79d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d24597b79d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d24597b79d_0_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d24597b79d_0_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d24597b79d_0_1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d24597b79d_0_1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cf56668a06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cf56668a06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cf56668a06_0_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cf56668a06_0_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cf56668a06_0_2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cf56668a06_0_24: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lgn="l"/>
            <a:r>
              <a:rPr lang="en-US" b="0" i="0" dirty="0">
                <a:solidFill>
                  <a:srgbClr val="000000"/>
                </a:solidFill>
                <a:effectLst/>
                <a:latin typeface="Open Sans"/>
              </a:rPr>
              <a:t>Transitions are a routine part of every student’s educational experience. And though they can be exciting and something to look forward to, for many students with disabilities and their families, transitions are often a time of stress and anxiety. </a:t>
            </a:r>
          </a:p>
          <a:p>
            <a:pPr algn="l"/>
            <a:endParaRPr lang="en-US" b="0" i="0" dirty="0">
              <a:solidFill>
                <a:srgbClr val="000000"/>
              </a:solidFill>
              <a:effectLst/>
              <a:latin typeface="Open Sans"/>
            </a:endParaRPr>
          </a:p>
          <a:p>
            <a:pPr algn="l"/>
            <a:r>
              <a:rPr lang="en-US" b="0" i="0" dirty="0">
                <a:solidFill>
                  <a:srgbClr val="000000"/>
                </a:solidFill>
                <a:effectLst/>
                <a:latin typeface="Open Sans"/>
              </a:rPr>
              <a:t>Typically, individuals with disabilities encounter multiple transitions throughout their time in school: early intervention services to preschool, preschool to elementary school, elementary to middle school, middle school to high school, and finally high school to adulthood (e.g., postsecondary education, employment). This last transitional phase is known as </a:t>
            </a:r>
            <a:r>
              <a:rPr lang="en-US" b="0" i="1" dirty="0">
                <a:solidFill>
                  <a:srgbClr val="000000"/>
                </a:solidFill>
                <a:effectLst/>
                <a:latin typeface="Open Sans"/>
              </a:rPr>
              <a:t>secondary transition</a:t>
            </a:r>
            <a:r>
              <a:rPr lang="en-US" b="0" i="0" dirty="0">
                <a:solidFill>
                  <a:srgbClr val="000000"/>
                </a:solidFill>
                <a:effectLst/>
                <a:latin typeface="Open Sans"/>
              </a:rPr>
              <a:t>.</a:t>
            </a:r>
          </a:p>
          <a:p>
            <a:pPr algn="l"/>
            <a:endParaRPr lang="en-US" b="0" i="0" dirty="0">
              <a:solidFill>
                <a:srgbClr val="000000"/>
              </a:solidFill>
              <a:effectLst/>
              <a:latin typeface="Open Sans"/>
            </a:endParaRPr>
          </a:p>
          <a:p>
            <a:pPr algn="l"/>
            <a:r>
              <a:rPr lang="en-US" b="0" i="0" dirty="0">
                <a:solidFill>
                  <a:srgbClr val="000000"/>
                </a:solidFill>
                <a:effectLst/>
                <a:latin typeface="Open Sans"/>
              </a:rPr>
              <a:t>Transitioning from high school to the adult world can be a challenging time for students, especially those with disabilities, as they enter a world of unfamiliar routines, new environments, and novel experiences. To make the transition as smooth as possible, teachers and school personnel, along with others (e.g., families, community agencies), should assist students with disabilities in the process of selecting appropriate goals and developing the requisite skills to achieve these goals in the areas of:</a:t>
            </a:r>
          </a:p>
          <a:p>
            <a:pPr algn="l"/>
            <a:endParaRPr lang="en-US" b="0" i="0" dirty="0">
              <a:solidFill>
                <a:srgbClr val="000000"/>
              </a:solidFill>
              <a:effectLst/>
              <a:latin typeface="Open Sans"/>
            </a:endParaRPr>
          </a:p>
          <a:p>
            <a:pPr algn="l">
              <a:buFont typeface="Arial" panose="020B0604020202020204" pitchFamily="34" charset="0"/>
              <a:buChar char="•"/>
            </a:pPr>
            <a:r>
              <a:rPr lang="en-US" b="0" i="0" dirty="0">
                <a:solidFill>
                  <a:srgbClr val="000000"/>
                </a:solidFill>
                <a:effectLst/>
                <a:latin typeface="Open Sans Semibold"/>
              </a:rPr>
              <a:t>Employment</a:t>
            </a:r>
            <a:r>
              <a:rPr lang="en-US" b="0" i="0" dirty="0">
                <a:solidFill>
                  <a:srgbClr val="000000"/>
                </a:solidFill>
                <a:effectLst/>
                <a:latin typeface="Open Sans"/>
              </a:rPr>
              <a:t>: </a:t>
            </a:r>
          </a:p>
          <a:p>
            <a:pPr algn="l">
              <a:buFont typeface="Arial" panose="020B0604020202020204" pitchFamily="34" charset="0"/>
              <a:buChar char="•"/>
            </a:pPr>
            <a:r>
              <a:rPr lang="en-US" b="0" i="0" dirty="0">
                <a:solidFill>
                  <a:srgbClr val="000000"/>
                </a:solidFill>
                <a:effectLst/>
                <a:latin typeface="Open Sans"/>
              </a:rPr>
              <a:t>Education/Training: </a:t>
            </a:r>
          </a:p>
          <a:p>
            <a:pPr algn="l">
              <a:buFont typeface="Arial" panose="020B0604020202020204" pitchFamily="34" charset="0"/>
              <a:buChar char="•"/>
            </a:pPr>
            <a:r>
              <a:rPr lang="en-US" b="0" i="0" dirty="0">
                <a:solidFill>
                  <a:srgbClr val="000000"/>
                </a:solidFill>
                <a:effectLst/>
                <a:latin typeface="Open Sans Semibold"/>
              </a:rPr>
              <a:t>Independent Living</a:t>
            </a:r>
            <a:r>
              <a:rPr lang="en-US" b="0" i="0" dirty="0">
                <a:solidFill>
                  <a:srgbClr val="000000"/>
                </a:solidFill>
                <a:effectLst/>
                <a:latin typeface="Open Sans"/>
              </a:rPr>
              <a:t>: </a:t>
            </a:r>
          </a:p>
          <a:p>
            <a:pPr algn="l">
              <a:buFont typeface="Arial" panose="020B0604020202020204" pitchFamily="34" charset="0"/>
              <a:buChar char="•"/>
            </a:pPr>
            <a:r>
              <a:rPr lang="en-US" b="0" i="0" dirty="0">
                <a:solidFill>
                  <a:srgbClr val="000000"/>
                </a:solidFill>
                <a:effectLst/>
                <a:latin typeface="Open Sans Semibold"/>
              </a:rPr>
              <a:t>Community involvement</a:t>
            </a:r>
            <a:endParaRPr lang="en-US" b="0" i="0" dirty="0">
              <a:solidFill>
                <a:srgbClr val="000000"/>
              </a:solidFill>
              <a:effectLst/>
              <a:latin typeface="Open Sans"/>
            </a:endParaRPr>
          </a:p>
          <a:p>
            <a:pPr algn="l">
              <a:buFont typeface="Arial" panose="020B0604020202020204" pitchFamily="34" charset="0"/>
              <a:buChar char="•"/>
            </a:pPr>
            <a:endParaRPr lang="en-US" b="0" i="0" dirty="0">
              <a:solidFill>
                <a:srgbClr val="000000"/>
              </a:solidFill>
              <a:effectLst/>
              <a:latin typeface="Open Sans"/>
            </a:endParaRPr>
          </a:p>
          <a:p>
            <a:pPr algn="l">
              <a:buFont typeface="Arial" panose="020B0604020202020204" pitchFamily="34" charset="0"/>
              <a:buNone/>
            </a:pPr>
            <a:r>
              <a:rPr lang="en-US" b="0" i="0" dirty="0">
                <a:solidFill>
                  <a:srgbClr val="000000"/>
                </a:solidFill>
                <a:effectLst/>
                <a:latin typeface="Open Sans"/>
              </a:rPr>
              <a:t>Though secondary transition planning is a part of the </a:t>
            </a:r>
            <a:r>
              <a:rPr lang="en-US" b="0" i="0" u="sng" dirty="0">
                <a:solidFill>
                  <a:srgbClr val="663399"/>
                </a:solidFill>
                <a:effectLst/>
                <a:latin typeface="Open Sans"/>
                <a:hlinkClick r:id="rId3"/>
              </a:rPr>
              <a:t>individual education program (IEP)</a:t>
            </a:r>
            <a:r>
              <a:rPr lang="en-US" b="0" i="0" dirty="0">
                <a:solidFill>
                  <a:srgbClr val="000000"/>
                </a:solidFill>
                <a:effectLst/>
                <a:latin typeface="Open Sans"/>
              </a:rPr>
              <a:t> process, it is not intended to be a static activity that only occurs annually during a student’s IEP meeting. Instead, it should be an ongoing planning process that helps students develop independence, which in turn helps them to reach their career and adult-living goals.</a:t>
            </a:r>
          </a:p>
          <a:p>
            <a:pPr marL="0" indent="0">
              <a:buNone/>
            </a:pPr>
            <a:endParaRPr dirty="0"/>
          </a:p>
        </p:txBody>
      </p:sp>
    </p:spTree>
    <p:extLst>
      <p:ext uri="{BB962C8B-B14F-4D97-AF65-F5344CB8AC3E}">
        <p14:creationId xmlns:p14="http://schemas.microsoft.com/office/powerpoint/2010/main" val="1908217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cf56668a06_0_1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cf56668a06_0_1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176679" indent="-176679">
              <a:buFont typeface="Arial" panose="020B0604020202020204" pitchFamily="34" charset="0"/>
              <a:buChar char="•"/>
            </a:pPr>
            <a:r>
              <a:rPr lang="en-US" dirty="0"/>
              <a:t>ST is grounded in legislation and required for SWD ages 14 and older in MD—COMAR went above the federal requirement to begin ST at age 16. </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en-US" dirty="0"/>
              <a:t>In MD a student’s transition plan needs to be in effect when he/she turns 14 years old  meaning that the process will begin and a plan written when the student is 13 and will turn 14 during that IEP year.  </a:t>
            </a:r>
          </a:p>
          <a:p>
            <a:pPr marL="0" indent="0">
              <a:buNone/>
            </a:pPr>
            <a:endParaRPr lang="en-US" dirty="0"/>
          </a:p>
          <a:p>
            <a:pPr marL="176679" indent="-176679">
              <a:buFont typeface="Arial" panose="020B0604020202020204" pitchFamily="34" charset="0"/>
              <a:buChar char="•"/>
            </a:pPr>
            <a:r>
              <a:rPr lang="en-US" dirty="0"/>
              <a:t>Under IDEA  and COMAR students are entitled to the services that have been identified that they need to receive</a:t>
            </a:r>
          </a:p>
          <a:p>
            <a:pPr marL="0" indent="0">
              <a:buNone/>
            </a:pPr>
            <a:endParaRPr lang="en-US" dirty="0"/>
          </a:p>
          <a:p>
            <a:pPr marL="176679" indent="-176679">
              <a:buFont typeface="Arial" panose="020B0604020202020204" pitchFamily="34" charset="0"/>
              <a:buChar char="•"/>
            </a:pPr>
            <a:r>
              <a:rPr lang="en-US" dirty="0"/>
              <a:t>After graduation it is no longer what a SWD is entitled to receive but what services they apply for, are deemed eligible to receive and what is available.  </a:t>
            </a:r>
          </a:p>
          <a:p>
            <a:pPr marL="0" indent="0">
              <a:buNone/>
            </a:pPr>
            <a:endParaRPr lang="en-US" dirty="0"/>
          </a:p>
          <a:p>
            <a:pPr marL="176679" indent="-176679">
              <a:buFont typeface="Arial" panose="020B0604020202020204" pitchFamily="34" charset="0"/>
              <a:buChar char="•"/>
            </a:pPr>
            <a:r>
              <a:rPr lang="en-US" dirty="0"/>
              <a:t>After graduation, there is no entitlement or guarantees for services.</a:t>
            </a:r>
          </a:p>
          <a:p>
            <a:pPr marL="176679" indent="-176679">
              <a:buFont typeface="Arial" panose="020B0604020202020204" pitchFamily="34" charset="0"/>
              <a:buChar char="•"/>
            </a:pPr>
            <a:r>
              <a:rPr lang="en-US" dirty="0"/>
              <a:t>Entitlement vs Eligibility is a key concept for families to be aware of throughout the transition planning process to prepare </a:t>
            </a:r>
          </a:p>
          <a:p>
            <a:pPr marL="0" indent="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cf56668a06_0_1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cf56668a06_0_18: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Transition Planning should be the first step in developing the Individualized Education Program (IEP) for students, age 14 and older.  It begins by conducting AA transition assessments to discover the student’s interests, preferences, strengths and needs.  </a:t>
            </a:r>
          </a:p>
          <a:p>
            <a:endParaRPr lang="en-US" dirty="0"/>
          </a:p>
          <a:p>
            <a:r>
              <a:rPr lang="en-US" dirty="0"/>
              <a:t>From there:</a:t>
            </a:r>
          </a:p>
          <a:p>
            <a:r>
              <a:rPr lang="en-US" dirty="0"/>
              <a:t>The student and school staff establish postsecondary goals/outcomes in employment, education/training; and if appropriate, independent living.  These are based on the student’s interests, preferences and assessments. (the IEP team determines if appropriate)</a:t>
            </a:r>
          </a:p>
          <a:p>
            <a:endParaRPr lang="en-US" dirty="0"/>
          </a:p>
          <a:p>
            <a:r>
              <a:rPr lang="en-US" dirty="0"/>
              <a:t>Knowing what the future goals are for the student, the IEP team then backward maps to address what transition activities, services, course of study and annual goals will be needed during the upcoming school year to reasonably enable the student to progress toward his/her outcomes. </a:t>
            </a:r>
          </a:p>
          <a:p>
            <a:endParaRPr lang="en-US" dirty="0"/>
          </a:p>
          <a:p>
            <a:r>
              <a:rPr lang="en-US" dirty="0"/>
              <a:t> In addition, linkage with adult service agencies is discussed.</a:t>
            </a:r>
          </a:p>
          <a:p>
            <a:r>
              <a:rPr lang="en-US" dirty="0"/>
              <a:t>The ongoing monitoring of transition activities occurs and progress on the activities is reported in writing to parents quarterly in conjunction with the quarterly reporting of IEP goal progress.</a:t>
            </a:r>
          </a:p>
          <a:p>
            <a:r>
              <a:rPr lang="en-US" dirty="0"/>
              <a:t>The entire process is updated annually.  Any adjustments to the IEP will be made to ensure that the student continues to move toward his/her stated outcomes.</a:t>
            </a:r>
          </a:p>
          <a:p>
            <a:pPr marL="0" indent="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cf56668a06_0_3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cf56668a06_0_3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defTabSz="942289">
              <a:buClrTx/>
              <a:buSzTx/>
              <a:buNone/>
              <a:defRPr/>
            </a:pPr>
            <a:r>
              <a:rPr lang="en-US" dirty="0"/>
              <a:t>Now that we have looked at the process, let’s take a look at what a Transition Plan is.</a:t>
            </a:r>
          </a:p>
          <a:p>
            <a:pPr marL="0" indent="0" defTabSz="942289">
              <a:buClrTx/>
              <a:buSzTx/>
              <a:buNone/>
              <a:defRPr/>
            </a:pPr>
            <a:r>
              <a:rPr lang="en-US" dirty="0"/>
              <a:t>A transition plan is the section of the IEP that outlines transition goals and services for the student.  The transition plan is based on the</a:t>
            </a:r>
            <a:r>
              <a:rPr lang="en-US" baseline="0" dirty="0"/>
              <a:t> student’s interests, preferences, strengths and needs.  Transition plan is used to identify and develop goals and activities which need to be accomplished during the following year to assist the student in meeting his/her post-high school goals.</a:t>
            </a:r>
            <a:endParaRPr lang="en-US" dirty="0"/>
          </a:p>
          <a:p>
            <a:r>
              <a:rPr lang="en-US" dirty="0"/>
              <a:t> An IEP team, when starting the annual meeting with the TP, will naturally flow into connecting appropriate annual IEP goals and transition activities to the advancement of the student to his/her PSGs.</a:t>
            </a:r>
          </a:p>
          <a:p>
            <a:endParaRPr lang="en-US" dirty="0"/>
          </a:p>
          <a:p>
            <a:pPr marL="0" indent="0" defTabSz="971029">
              <a:buClrTx/>
              <a:buSzTx/>
              <a:buNone/>
              <a:defRPr/>
            </a:pPr>
            <a:r>
              <a:rPr lang="en-US" b="1" dirty="0"/>
              <a:t>The transition Plan should reflect: </a:t>
            </a:r>
          </a:p>
          <a:p>
            <a:pPr marL="0" indent="0" defTabSz="971029">
              <a:buClrTx/>
              <a:buSzTx/>
              <a:buNone/>
              <a:defRPr/>
            </a:pPr>
            <a:r>
              <a:rPr lang="en-US" dirty="0"/>
              <a:t>Who the student is- the student should be able to review the plan and say, “That’s me all right!" </a:t>
            </a:r>
          </a:p>
          <a:p>
            <a:pPr marL="0" indent="0" defTabSz="971029">
              <a:buClrTx/>
              <a:buSzTx/>
              <a:buNone/>
              <a:defRPr/>
            </a:pPr>
            <a:r>
              <a:rPr lang="en-US" dirty="0"/>
              <a:t>What they want to do – everyone who reads the plan should clearly see what the student wants for his/her future; no one should be guessing or presuming</a:t>
            </a:r>
          </a:p>
          <a:p>
            <a:pPr marL="0" indent="0" defTabSz="971029">
              <a:buClrTx/>
              <a:buSzTx/>
              <a:buNone/>
              <a:defRPr/>
            </a:pPr>
            <a:r>
              <a:rPr lang="en-US" dirty="0"/>
              <a:t>The skills-what are they? What will be done to address them?</a:t>
            </a:r>
          </a:p>
          <a:p>
            <a:pPr marL="0" indent="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2289">
              <a:buClrTx/>
              <a:buSzTx/>
              <a:buNone/>
              <a:defRPr/>
            </a:pPr>
            <a:r>
              <a:rPr lang="en-US" b="1" dirty="0"/>
              <a:t>This is what families are given at IEP meetings:</a:t>
            </a:r>
          </a:p>
          <a:p>
            <a:pPr marL="0" indent="0" defTabSz="942289">
              <a:buClrTx/>
              <a:buSzTx/>
              <a:buNone/>
              <a:defRPr/>
            </a:pPr>
            <a:endParaRPr lang="en-US" b="1" dirty="0"/>
          </a:p>
          <a:p>
            <a:pPr marL="0" indent="0" defTabSz="942289">
              <a:buClrTx/>
              <a:buSzTx/>
              <a:buNone/>
              <a:defRPr/>
            </a:pPr>
            <a:r>
              <a:rPr lang="en-US" b="1" dirty="0"/>
              <a:t>The Secondary Transition Planning Guide for Individuals with Disabilities is provided to the student and parents at every annual IEP meeting.</a:t>
            </a:r>
          </a:p>
          <a:p>
            <a:r>
              <a:rPr lang="en-US" dirty="0"/>
              <a:t>The Maryland State Department of Education Secondary Transition Planning Guide for Individuals with Disabilities provides information to students, parents/guardians, educators, and community agencies about the transition process. Although every student will have individualized transition goals and outcomes, this guide provides “preliminary” information about the requirements of the transition process under the Individuals with Disabilities Education Act (IDEA) as well as recommended strategies and resources to acquire a positive outcome. This guide will provide details about the following topics: ● Transition Planning (leading to employment and postsecondary education outcomes, according to IDEA) ● Roles and Involvement of Partners ● Requirements for the Maryland High School Diploma and the Maryland High School Certificate of Program Completion ● Maryland Summary of Performance (formerly Maryland Exit Document) ● Entitlement vs. Eligibility ● Age of Majority ● Maryland Adult Service Agencies 1. Division of Rehabilitation Services (DORS) 2. Developmental Disabilities Administration (DDA) 3. Behavioral Health Administration (BHA) 4. Maryland Department of Labor– Division of Workforce Development and Adult Learning (MDL) ● Benefits ● Postsecondary Education/Disability Support Services ● Transportation/Travel Training ● Healthcare ● Community Access 1. Recreation/Leisure 2. Guardianship 3. Social Security 4. Financial Planning/Special Needs Trusts/Estate Planning ● Transition Process: Agency Linkage Appendix A: Recommended Timeline(s) Appendix B: Postsecondary Education/Disability Support Services FAQs Appendix C: Specific Populations/Resources Appendix D: Frequently Used Acronyms and Glossary</a:t>
            </a:r>
          </a:p>
          <a:p>
            <a:endParaRPr lang="en-US" dirty="0"/>
          </a:p>
          <a:p>
            <a:r>
              <a:rPr lang="en-US" dirty="0"/>
              <a:t>This guide is to be given to the student and parents at each annual IEP meeting.  The guide has a xxx that must be signed by both the student and parent/guardian annually to document receipt of the Planning Guide.  It is suggested that the signed receipt of this guide be uploaded to the MOIEP and the original placed in the student’s confidential file where special education records are kept.  This way a copy of the form is available at all times-a lesson learned during the current school closures.</a:t>
            </a:r>
          </a:p>
          <a:p>
            <a:endParaRPr lang="en-US" dirty="0"/>
          </a:p>
        </p:txBody>
      </p:sp>
    </p:spTree>
    <p:extLst>
      <p:ext uri="{BB962C8B-B14F-4D97-AF65-F5344CB8AC3E}">
        <p14:creationId xmlns:p14="http://schemas.microsoft.com/office/powerpoint/2010/main" val="2137313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defTabSz="942289">
              <a:buClrTx/>
              <a:buSzTx/>
              <a:buNone/>
              <a:defRPr/>
            </a:pPr>
            <a:r>
              <a:rPr lang="en-US" b="1" dirty="0"/>
              <a:t>The Secondary Transition Technical Assistance TAB --</a:t>
            </a:r>
            <a:r>
              <a:rPr lang="en-US" dirty="0"/>
              <a:t>Provides information on the legal policy, implementation and implementation tools that drive the Secondary Transition Process in Maryland.</a:t>
            </a:r>
          </a:p>
          <a:p>
            <a:pPr marL="0" indent="0" defTabSz="942289">
              <a:buClrTx/>
              <a:buSzTx/>
              <a:buNone/>
              <a:defRPr/>
            </a:pPr>
            <a:endParaRPr lang="en-US" dirty="0"/>
          </a:p>
          <a:p>
            <a:pPr marL="0" indent="0" defTabSz="942289">
              <a:buClrTx/>
              <a:buSzTx/>
              <a:buNone/>
              <a:defRPr/>
            </a:pPr>
            <a:r>
              <a:rPr lang="en-US" dirty="0"/>
              <a:t>Included in </a:t>
            </a:r>
            <a:r>
              <a:rPr lang="en-US" b="1" dirty="0"/>
              <a:t>Section !, </a:t>
            </a:r>
            <a:r>
              <a:rPr lang="en-US" dirty="0"/>
              <a:t>the Legal Policy is an FAQ s a great deal of information about all sections of secondary transition planning.</a:t>
            </a:r>
          </a:p>
          <a:p>
            <a:pPr marL="0" indent="0" defTabSz="942289">
              <a:buClrTx/>
              <a:buSzTx/>
              <a:buNone/>
              <a:defRPr/>
            </a:pPr>
            <a:endParaRPr lang="en-US" dirty="0"/>
          </a:p>
          <a:p>
            <a:pPr marL="0" indent="0" defTabSz="942289">
              <a:buClrTx/>
              <a:buSzTx/>
              <a:buNone/>
              <a:defRPr/>
            </a:pPr>
            <a:r>
              <a:rPr lang="en-US" b="1" dirty="0"/>
              <a:t>Section 2:</a:t>
            </a:r>
            <a:r>
              <a:rPr lang="en-US" dirty="0"/>
              <a:t> Implementation—Addresses systemic change requires not just knowledge of what is legally</a:t>
            </a:r>
          </a:p>
          <a:p>
            <a:pPr marL="0" indent="0" defTabSz="942289">
              <a:buClrTx/>
              <a:buSzTx/>
              <a:buNone/>
              <a:defRPr/>
            </a:pPr>
            <a:r>
              <a:rPr lang="en-US" dirty="0"/>
              <a:t>required, but also the implementation of policies and procedures that work. The importance of high</a:t>
            </a:r>
          </a:p>
          <a:p>
            <a:pPr marL="0" indent="0" defTabSz="942289">
              <a:buClrTx/>
              <a:buSzTx/>
              <a:buNone/>
              <a:defRPr/>
            </a:pPr>
            <a:r>
              <a:rPr lang="en-US" dirty="0"/>
              <a:t>expectations, early transition planning (MD begins at 14), family partnerships, self-advocacy, and</a:t>
            </a:r>
          </a:p>
          <a:p>
            <a:pPr marL="0" indent="0" defTabSz="942289">
              <a:buClrTx/>
              <a:buSzTx/>
              <a:buNone/>
              <a:defRPr/>
            </a:pPr>
            <a:r>
              <a:rPr lang="en-US" dirty="0"/>
              <a:t>EBPs are key predictors to positive outcomes.</a:t>
            </a:r>
          </a:p>
          <a:p>
            <a:pPr marL="0" indent="0" defTabSz="942289">
              <a:buClrTx/>
              <a:buSzTx/>
              <a:buNone/>
              <a:defRPr/>
            </a:pPr>
            <a:endParaRPr lang="en-US" dirty="0"/>
          </a:p>
          <a:p>
            <a:r>
              <a:rPr lang="en-US" sz="1000" b="1" i="1" kern="1200" dirty="0">
                <a:solidFill>
                  <a:schemeClr val="tx1"/>
                </a:solidFill>
              </a:rPr>
              <a:t>Section 3: </a:t>
            </a:r>
            <a:r>
              <a:rPr lang="en-US" sz="1000" b="1" kern="1200" dirty="0">
                <a:solidFill>
                  <a:schemeClr val="tx1"/>
                </a:solidFill>
              </a:rPr>
              <a:t>Implementation Tools</a:t>
            </a:r>
            <a:endParaRPr lang="en-US" sz="1000" kern="1200" dirty="0">
              <a:solidFill>
                <a:schemeClr val="tx1"/>
              </a:solidFill>
            </a:endParaRPr>
          </a:p>
          <a:p>
            <a:r>
              <a:rPr lang="en-US" dirty="0">
                <a:latin typeface="Calibri" panose="020F0502020204030204" pitchFamily="34" charset="0"/>
              </a:rPr>
              <a:t>The Maryland State Department of Education (MSDE), Division of Early Intervention and Special Education Services (DEI/SES) and strategic partners developed a number of secondary transition implementation tools that are aligned with the national evidence-based practices and predictors of post-school success. A description and a link to access each tool is provided in this TAB to spotlight some of those tools.</a:t>
            </a:r>
          </a:p>
          <a:p>
            <a:endParaRPr lang="en-US" dirty="0"/>
          </a:p>
        </p:txBody>
      </p:sp>
    </p:spTree>
    <p:extLst>
      <p:ext uri="{BB962C8B-B14F-4D97-AF65-F5344CB8AC3E}">
        <p14:creationId xmlns:p14="http://schemas.microsoft.com/office/powerpoint/2010/main" val="481259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4600"/>
              <a:buNone/>
              <a:defRPr sz="4600">
                <a:solidFill>
                  <a:schemeClr val="dk1"/>
                </a:solidFill>
              </a:defRPr>
            </a:lvl1pPr>
            <a:lvl2pPr lvl="1" algn="ctr">
              <a:spcBef>
                <a:spcPts val="0"/>
              </a:spcBef>
              <a:spcAft>
                <a:spcPts val="0"/>
              </a:spcAft>
              <a:buClr>
                <a:schemeClr val="dk1"/>
              </a:buClr>
              <a:buSzPts val="4600"/>
              <a:buNone/>
              <a:defRPr sz="4600">
                <a:solidFill>
                  <a:schemeClr val="dk1"/>
                </a:solidFill>
              </a:defRPr>
            </a:lvl2pPr>
            <a:lvl3pPr lvl="2" algn="ctr">
              <a:spcBef>
                <a:spcPts val="0"/>
              </a:spcBef>
              <a:spcAft>
                <a:spcPts val="0"/>
              </a:spcAft>
              <a:buClr>
                <a:schemeClr val="dk1"/>
              </a:buClr>
              <a:buSzPts val="4600"/>
              <a:buNone/>
              <a:defRPr sz="4600">
                <a:solidFill>
                  <a:schemeClr val="dk1"/>
                </a:solidFill>
              </a:defRPr>
            </a:lvl3pPr>
            <a:lvl4pPr lvl="3" algn="ctr">
              <a:spcBef>
                <a:spcPts val="0"/>
              </a:spcBef>
              <a:spcAft>
                <a:spcPts val="0"/>
              </a:spcAft>
              <a:buClr>
                <a:schemeClr val="dk1"/>
              </a:buClr>
              <a:buSzPts val="4600"/>
              <a:buNone/>
              <a:defRPr sz="4600">
                <a:solidFill>
                  <a:schemeClr val="dk1"/>
                </a:solidFill>
              </a:defRPr>
            </a:lvl4pPr>
            <a:lvl5pPr lvl="4" algn="ctr">
              <a:spcBef>
                <a:spcPts val="0"/>
              </a:spcBef>
              <a:spcAft>
                <a:spcPts val="0"/>
              </a:spcAft>
              <a:buClr>
                <a:schemeClr val="dk1"/>
              </a:buClr>
              <a:buSzPts val="4600"/>
              <a:buNone/>
              <a:defRPr sz="4600">
                <a:solidFill>
                  <a:schemeClr val="dk1"/>
                </a:solidFill>
              </a:defRPr>
            </a:lvl5pPr>
            <a:lvl6pPr lvl="5" algn="ctr">
              <a:spcBef>
                <a:spcPts val="0"/>
              </a:spcBef>
              <a:spcAft>
                <a:spcPts val="0"/>
              </a:spcAft>
              <a:buClr>
                <a:schemeClr val="dk1"/>
              </a:buClr>
              <a:buSzPts val="4600"/>
              <a:buNone/>
              <a:defRPr sz="4600">
                <a:solidFill>
                  <a:schemeClr val="dk1"/>
                </a:solidFill>
              </a:defRPr>
            </a:lvl6pPr>
            <a:lvl7pPr lvl="6" algn="ctr">
              <a:spcBef>
                <a:spcPts val="0"/>
              </a:spcBef>
              <a:spcAft>
                <a:spcPts val="0"/>
              </a:spcAft>
              <a:buClr>
                <a:schemeClr val="dk1"/>
              </a:buClr>
              <a:buSzPts val="4600"/>
              <a:buNone/>
              <a:defRPr sz="4600">
                <a:solidFill>
                  <a:schemeClr val="dk1"/>
                </a:solidFill>
              </a:defRPr>
            </a:lvl7pPr>
            <a:lvl8pPr lvl="7" algn="ctr">
              <a:spcBef>
                <a:spcPts val="0"/>
              </a:spcBef>
              <a:spcAft>
                <a:spcPts val="0"/>
              </a:spcAft>
              <a:buClr>
                <a:schemeClr val="dk1"/>
              </a:buClr>
              <a:buSzPts val="4600"/>
              <a:buNone/>
              <a:defRPr sz="4600">
                <a:solidFill>
                  <a:schemeClr val="dk1"/>
                </a:solidFill>
              </a:defRPr>
            </a:lvl8pPr>
            <a:lvl9pPr lvl="8" algn="ctr">
              <a:spcBef>
                <a:spcPts val="0"/>
              </a:spcBef>
              <a:spcAft>
                <a:spcPts val="0"/>
              </a:spcAft>
              <a:buClr>
                <a:schemeClr val="dk1"/>
              </a:buClr>
              <a:buSzPts val="4600"/>
              <a:buNone/>
              <a:defRPr sz="4600">
                <a:solidFill>
                  <a:schemeClr val="dk1"/>
                </a:solidFill>
              </a:defRPr>
            </a:lvl9pPr>
          </a:lstStyle>
          <a:p>
            <a:endParaRPr/>
          </a:p>
        </p:txBody>
      </p:sp>
      <p:sp>
        <p:nvSpPr>
          <p:cNvPr id="11" name="Google Shape;11;p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 name="Google Shape;12;p2"/>
          <p:cNvGrpSpPr/>
          <p:nvPr/>
        </p:nvGrpSpPr>
        <p:grpSpPr>
          <a:xfrm>
            <a:off x="557947" y="-9"/>
            <a:ext cx="1564584" cy="2825099"/>
            <a:chOff x="0" y="855663"/>
            <a:chExt cx="1257300" cy="2270250"/>
          </a:xfrm>
        </p:grpSpPr>
        <p:sp>
          <p:nvSpPr>
            <p:cNvPr id="13" name="Google Shape;13;p2"/>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 name="Google Shape;14;p2"/>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 name="Google Shape;15;p2"/>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 name="Google Shape;16;p2"/>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 name="Google Shape;17;p2"/>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 name="Google Shape;18;p2"/>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 name="Google Shape;19;p2"/>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 name="Google Shape;20;p2"/>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21" name="Google Shape;21;p2"/>
          <p:cNvGrpSpPr/>
          <p:nvPr/>
        </p:nvGrpSpPr>
        <p:grpSpPr>
          <a:xfrm rot="-5400000">
            <a:off x="7256368" y="-405553"/>
            <a:ext cx="1043197" cy="2732065"/>
            <a:chOff x="7556500" y="3806825"/>
            <a:chExt cx="838313" cy="2195488"/>
          </a:xfrm>
        </p:grpSpPr>
        <p:sp>
          <p:nvSpPr>
            <p:cNvPr id="22" name="Google Shape;22;p2"/>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 name="Google Shape;23;p2"/>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 name="Google Shape;24;p2"/>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 name="Google Shape;25;p2"/>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 name="Google Shape;26;p2"/>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 name="Google Shape;27;p2"/>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 name="Google Shape;28;p2"/>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 name="Google Shape;29;p2"/>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 name="Google Shape;30;p2"/>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 name="Google Shape;31;p2"/>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 name="Google Shape;32;p2"/>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33" name="Google Shape;33;p2"/>
          <p:cNvGrpSpPr/>
          <p:nvPr/>
        </p:nvGrpSpPr>
        <p:grpSpPr>
          <a:xfrm rot="5400000">
            <a:off x="527351" y="2768116"/>
            <a:ext cx="1389642" cy="2444192"/>
            <a:chOff x="4395788" y="4144963"/>
            <a:chExt cx="1058775" cy="1862100"/>
          </a:xfrm>
        </p:grpSpPr>
        <p:sp>
          <p:nvSpPr>
            <p:cNvPr id="34" name="Google Shape;34;p2"/>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 name="Google Shape;35;p2"/>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 name="Google Shape;36;p2"/>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37" name="Google Shape;37;p2"/>
          <p:cNvGrpSpPr/>
          <p:nvPr/>
        </p:nvGrpSpPr>
        <p:grpSpPr>
          <a:xfrm rot="10800000">
            <a:off x="6869501" y="2412068"/>
            <a:ext cx="1768658" cy="2731445"/>
            <a:chOff x="6545263" y="855663"/>
            <a:chExt cx="1469962" cy="2270150"/>
          </a:xfrm>
        </p:grpSpPr>
        <p:sp>
          <p:nvSpPr>
            <p:cNvPr id="38" name="Google Shape;38;p2"/>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9" name="Google Shape;39;p2"/>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 name="Google Shape;40;p2"/>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 name="Google Shape;41;p2"/>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 name="Google Shape;42;p2"/>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 name="Google Shape;43;p2"/>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 name="Google Shape;44;p2"/>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5" name="Google Shape;45;p2"/>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6" name="Google Shape;46;p2"/>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hird">
  <p:cSld name="BLANK_1">
    <p:spTree>
      <p:nvGrpSpPr>
        <p:cNvPr id="1" name="Shape 228"/>
        <p:cNvGrpSpPr/>
        <p:nvPr/>
      </p:nvGrpSpPr>
      <p:grpSpPr>
        <a:xfrm>
          <a:off x="0" y="0"/>
          <a:ext cx="0" cy="0"/>
          <a:chOff x="0" y="0"/>
          <a:chExt cx="0" cy="0"/>
        </a:xfrm>
      </p:grpSpPr>
      <p:sp>
        <p:nvSpPr>
          <p:cNvPr id="229" name="Google Shape;229;p11"/>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30;p11"/>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31;p1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232"/>
        <p:cNvGrpSpPr/>
        <p:nvPr/>
      </p:nvGrpSpPr>
      <p:grpSpPr>
        <a:xfrm>
          <a:off x="0" y="0"/>
          <a:ext cx="0" cy="0"/>
          <a:chOff x="0" y="0"/>
          <a:chExt cx="0" cy="0"/>
        </a:xfrm>
      </p:grpSpPr>
      <p:sp>
        <p:nvSpPr>
          <p:cNvPr id="233" name="Google Shape;233;p1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34;p12"/>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p12"/>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7"/>
        <p:cNvGrpSpPr/>
        <p:nvPr/>
      </p:nvGrpSpPr>
      <p:grpSpPr>
        <a:xfrm>
          <a:off x="0" y="0"/>
          <a:ext cx="0" cy="0"/>
          <a:chOff x="0" y="0"/>
          <a:chExt cx="0" cy="0"/>
        </a:xfrm>
      </p:grpSpPr>
      <p:sp>
        <p:nvSpPr>
          <p:cNvPr id="48" name="Google Shape;48;p3"/>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3"/>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000"/>
              <a:buNone/>
              <a:defRPr sz="4000">
                <a:solidFill>
                  <a:srgbClr val="FFFFFF"/>
                </a:solidFill>
              </a:defRPr>
            </a:lvl2pPr>
            <a:lvl3pPr lvl="2" algn="ctr" rtl="0">
              <a:spcBef>
                <a:spcPts val="0"/>
              </a:spcBef>
              <a:spcAft>
                <a:spcPts val="0"/>
              </a:spcAft>
              <a:buClr>
                <a:srgbClr val="FFFFFF"/>
              </a:buClr>
              <a:buSzPts val="4000"/>
              <a:buNone/>
              <a:defRPr sz="4000">
                <a:solidFill>
                  <a:srgbClr val="FFFFFF"/>
                </a:solidFill>
              </a:defRPr>
            </a:lvl3pPr>
            <a:lvl4pPr lvl="3" algn="ctr" rtl="0">
              <a:spcBef>
                <a:spcPts val="0"/>
              </a:spcBef>
              <a:spcAft>
                <a:spcPts val="0"/>
              </a:spcAft>
              <a:buClr>
                <a:srgbClr val="FFFFFF"/>
              </a:buClr>
              <a:buSzPts val="4000"/>
              <a:buNone/>
              <a:defRPr sz="4000">
                <a:solidFill>
                  <a:srgbClr val="FFFFFF"/>
                </a:solidFill>
              </a:defRPr>
            </a:lvl4pPr>
            <a:lvl5pPr lvl="4" algn="ctr" rtl="0">
              <a:spcBef>
                <a:spcPts val="0"/>
              </a:spcBef>
              <a:spcAft>
                <a:spcPts val="0"/>
              </a:spcAft>
              <a:buClr>
                <a:srgbClr val="FFFFFF"/>
              </a:buClr>
              <a:buSzPts val="4000"/>
              <a:buNone/>
              <a:defRPr sz="4000">
                <a:solidFill>
                  <a:srgbClr val="FFFFFF"/>
                </a:solidFill>
              </a:defRPr>
            </a:lvl5pPr>
            <a:lvl6pPr lvl="5" algn="ctr" rtl="0">
              <a:spcBef>
                <a:spcPts val="0"/>
              </a:spcBef>
              <a:spcAft>
                <a:spcPts val="0"/>
              </a:spcAft>
              <a:buClr>
                <a:srgbClr val="FFFFFF"/>
              </a:buClr>
              <a:buSzPts val="4000"/>
              <a:buNone/>
              <a:defRPr sz="4000">
                <a:solidFill>
                  <a:srgbClr val="FFFFFF"/>
                </a:solidFill>
              </a:defRPr>
            </a:lvl6pPr>
            <a:lvl7pPr lvl="6" algn="ctr" rtl="0">
              <a:spcBef>
                <a:spcPts val="0"/>
              </a:spcBef>
              <a:spcAft>
                <a:spcPts val="0"/>
              </a:spcAft>
              <a:buClr>
                <a:srgbClr val="FFFFFF"/>
              </a:buClr>
              <a:buSzPts val="4000"/>
              <a:buNone/>
              <a:defRPr sz="4000">
                <a:solidFill>
                  <a:srgbClr val="FFFFFF"/>
                </a:solidFill>
              </a:defRPr>
            </a:lvl7pPr>
            <a:lvl8pPr lvl="7" algn="ctr" rtl="0">
              <a:spcBef>
                <a:spcPts val="0"/>
              </a:spcBef>
              <a:spcAft>
                <a:spcPts val="0"/>
              </a:spcAft>
              <a:buClr>
                <a:srgbClr val="FFFFFF"/>
              </a:buClr>
              <a:buSzPts val="4000"/>
              <a:buNone/>
              <a:defRPr sz="4000">
                <a:solidFill>
                  <a:srgbClr val="FFFFFF"/>
                </a:solidFill>
              </a:defRPr>
            </a:lvl8pPr>
            <a:lvl9pPr lvl="8" algn="ctr" rtl="0">
              <a:spcBef>
                <a:spcPts val="0"/>
              </a:spcBef>
              <a:spcAft>
                <a:spcPts val="0"/>
              </a:spcAft>
              <a:buClr>
                <a:srgbClr val="FFFFFF"/>
              </a:buClr>
              <a:buSzPts val="4000"/>
              <a:buNone/>
              <a:defRPr sz="4000">
                <a:solidFill>
                  <a:srgbClr val="FFFFFF"/>
                </a:solidFill>
              </a:defRPr>
            </a:lvl9pPr>
          </a:lstStyle>
          <a:p>
            <a:endParaRPr/>
          </a:p>
        </p:txBody>
      </p:sp>
      <p:sp>
        <p:nvSpPr>
          <p:cNvPr id="50" name="Google Shape;50;p3"/>
          <p:cNvSpPr txBox="1">
            <a:spLocks noGrp="1"/>
          </p:cNvSpPr>
          <p:nvPr>
            <p:ph type="subTitle" idx="1"/>
          </p:nvPr>
        </p:nvSpPr>
        <p:spPr>
          <a:xfrm>
            <a:off x="2626350" y="3144854"/>
            <a:ext cx="38913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400"/>
              <a:buNone/>
              <a:defRPr>
                <a:solidFill>
                  <a:srgbClr val="000000"/>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grpSp>
        <p:nvGrpSpPr>
          <p:cNvPr id="51" name="Google Shape;51;p3"/>
          <p:cNvGrpSpPr/>
          <p:nvPr/>
        </p:nvGrpSpPr>
        <p:grpSpPr>
          <a:xfrm rot="-5400000">
            <a:off x="7456019" y="290004"/>
            <a:ext cx="1223732" cy="2152215"/>
            <a:chOff x="4395788" y="4144963"/>
            <a:chExt cx="1058775" cy="1862100"/>
          </a:xfrm>
        </p:grpSpPr>
        <p:sp>
          <p:nvSpPr>
            <p:cNvPr id="52" name="Google Shape;52;p3"/>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 name="Google Shape;53;p3"/>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 name="Google Shape;54;p3"/>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55" name="Google Shape;55;p3"/>
          <p:cNvGrpSpPr/>
          <p:nvPr/>
        </p:nvGrpSpPr>
        <p:grpSpPr>
          <a:xfrm rot="-5400000">
            <a:off x="721039" y="2564836"/>
            <a:ext cx="1106346" cy="2548423"/>
            <a:chOff x="3357563" y="850900"/>
            <a:chExt cx="957212" cy="2204900"/>
          </a:xfrm>
        </p:grpSpPr>
        <p:sp>
          <p:nvSpPr>
            <p:cNvPr id="56" name="Google Shape;56;p3"/>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7" name="Google Shape;57;p3"/>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 name="Google Shape;58;p3"/>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9"/>
        <p:cNvGrpSpPr/>
        <p:nvPr/>
      </p:nvGrpSpPr>
      <p:grpSpPr>
        <a:xfrm>
          <a:off x="0" y="0"/>
          <a:ext cx="0" cy="0"/>
          <a:chOff x="0" y="0"/>
          <a:chExt cx="0" cy="0"/>
        </a:xfrm>
      </p:grpSpPr>
      <p:sp>
        <p:nvSpPr>
          <p:cNvPr id="60" name="Google Shape;60;p4"/>
          <p:cNvSpPr/>
          <p:nvPr/>
        </p:nvSpPr>
        <p:spPr>
          <a:xfrm>
            <a:off x="2454800" y="0"/>
            <a:ext cx="4234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4"/>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4"/>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noAutofit/>
          </a:bodyPr>
          <a:lstStyle>
            <a:lvl1pPr marL="457200" lvl="0" indent="-381000" algn="ctr" rtl="0">
              <a:lnSpc>
                <a:spcPct val="115000"/>
              </a:lnSpc>
              <a:spcBef>
                <a:spcPts val="600"/>
              </a:spcBef>
              <a:spcAft>
                <a:spcPts val="0"/>
              </a:spcAft>
              <a:buSzPts val="2400"/>
              <a:buChar char="▹"/>
              <a:defRPr i="1"/>
            </a:lvl1pPr>
            <a:lvl2pPr marL="914400" lvl="1" indent="-381000" algn="ctr" rtl="0">
              <a:lnSpc>
                <a:spcPct val="115000"/>
              </a:lnSpc>
              <a:spcBef>
                <a:spcPts val="0"/>
              </a:spcBef>
              <a:spcAft>
                <a:spcPts val="0"/>
              </a:spcAft>
              <a:buSzPts val="2400"/>
              <a:buChar char="￭"/>
              <a:defRPr i="1"/>
            </a:lvl2pPr>
            <a:lvl3pPr marL="1371600" lvl="2" indent="-381000" algn="ctr" rtl="0">
              <a:lnSpc>
                <a:spcPct val="115000"/>
              </a:lnSpc>
              <a:spcBef>
                <a:spcPts val="0"/>
              </a:spcBef>
              <a:spcAft>
                <a:spcPts val="0"/>
              </a:spcAft>
              <a:buSzPts val="2400"/>
              <a:buChar char="⬝"/>
              <a:defRPr i="1"/>
            </a:lvl3pPr>
            <a:lvl4pPr marL="1828800" lvl="3" indent="-381000" algn="ctr" rtl="0">
              <a:lnSpc>
                <a:spcPct val="115000"/>
              </a:lnSpc>
              <a:spcBef>
                <a:spcPts val="0"/>
              </a:spcBef>
              <a:spcAft>
                <a:spcPts val="0"/>
              </a:spcAft>
              <a:buSzPts val="2400"/>
              <a:buChar char="●"/>
              <a:defRPr i="1"/>
            </a:lvl4pPr>
            <a:lvl5pPr marL="2286000" lvl="4" indent="-381000" algn="ctr" rtl="0">
              <a:lnSpc>
                <a:spcPct val="115000"/>
              </a:lnSpc>
              <a:spcBef>
                <a:spcPts val="0"/>
              </a:spcBef>
              <a:spcAft>
                <a:spcPts val="0"/>
              </a:spcAft>
              <a:buSzPts val="2400"/>
              <a:buChar char="○"/>
              <a:defRPr i="1"/>
            </a:lvl5pPr>
            <a:lvl6pPr marL="2743200" lvl="5" indent="-381000" algn="ctr" rtl="0">
              <a:lnSpc>
                <a:spcPct val="115000"/>
              </a:lnSpc>
              <a:spcBef>
                <a:spcPts val="0"/>
              </a:spcBef>
              <a:spcAft>
                <a:spcPts val="0"/>
              </a:spcAft>
              <a:buSzPts val="2400"/>
              <a:buChar char="■"/>
              <a:defRPr i="1"/>
            </a:lvl6pPr>
            <a:lvl7pPr marL="3200400" lvl="6" indent="-381000" algn="ctr" rtl="0">
              <a:lnSpc>
                <a:spcPct val="115000"/>
              </a:lnSpc>
              <a:spcBef>
                <a:spcPts val="0"/>
              </a:spcBef>
              <a:spcAft>
                <a:spcPts val="0"/>
              </a:spcAft>
              <a:buSzPts val="2400"/>
              <a:buChar char="●"/>
              <a:defRPr i="1"/>
            </a:lvl7pPr>
            <a:lvl8pPr marL="3657600" lvl="7" indent="-381000" algn="ctr" rtl="0">
              <a:lnSpc>
                <a:spcPct val="115000"/>
              </a:lnSpc>
              <a:spcBef>
                <a:spcPts val="0"/>
              </a:spcBef>
              <a:spcAft>
                <a:spcPts val="0"/>
              </a:spcAft>
              <a:buSzPts val="2400"/>
              <a:buChar char="○"/>
              <a:defRPr i="1"/>
            </a:lvl8pPr>
            <a:lvl9pPr marL="4114800" lvl="8" indent="-381000" algn="ctr">
              <a:lnSpc>
                <a:spcPct val="115000"/>
              </a:lnSpc>
              <a:spcBef>
                <a:spcPts val="0"/>
              </a:spcBef>
              <a:spcAft>
                <a:spcPts val="0"/>
              </a:spcAft>
              <a:buSzPts val="2400"/>
              <a:buChar char="■"/>
              <a:defRPr i="1"/>
            </a:lvl9pPr>
          </a:lstStyle>
          <a:p>
            <a:endParaRPr/>
          </a:p>
        </p:txBody>
      </p:sp>
      <p:sp>
        <p:nvSpPr>
          <p:cNvPr id="63" name="Google Shape;63;p4"/>
          <p:cNvSpPr txBox="1"/>
          <p:nvPr/>
        </p:nvSpPr>
        <p:spPr>
          <a:xfrm>
            <a:off x="3593400" y="19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dirty="0">
                <a:solidFill>
                  <a:srgbClr val="A5B0FE"/>
                </a:solidFill>
                <a:latin typeface="Work Sans"/>
                <a:ea typeface="Work Sans"/>
                <a:cs typeface="Work Sans"/>
                <a:sym typeface="Work Sans"/>
              </a:rPr>
              <a:t>“</a:t>
            </a:r>
            <a:endParaRPr sz="7200" b="1" dirty="0">
              <a:solidFill>
                <a:srgbClr val="A5B0FE"/>
              </a:solidFill>
              <a:latin typeface="Work Sans"/>
              <a:ea typeface="Work Sans"/>
              <a:cs typeface="Work Sans"/>
              <a:sym typeface="Work Sans"/>
            </a:endParaRPr>
          </a:p>
        </p:txBody>
      </p:sp>
      <p:sp>
        <p:nvSpPr>
          <p:cNvPr id="64" name="Google Shape;64;p4"/>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dirty="0"/>
          </a:p>
        </p:txBody>
      </p:sp>
      <p:grpSp>
        <p:nvGrpSpPr>
          <p:cNvPr id="65" name="Google Shape;65;p4"/>
          <p:cNvGrpSpPr/>
          <p:nvPr/>
        </p:nvGrpSpPr>
        <p:grpSpPr>
          <a:xfrm>
            <a:off x="6876950" y="3340125"/>
            <a:ext cx="2267050" cy="1803375"/>
            <a:chOff x="9925050" y="4203700"/>
            <a:chExt cx="2267050" cy="1803375"/>
          </a:xfrm>
        </p:grpSpPr>
        <p:sp>
          <p:nvSpPr>
            <p:cNvPr id="66" name="Google Shape;66;p4"/>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7" name="Google Shape;67;p4"/>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 name="Google Shape;68;p4"/>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9" name="Google Shape;69;p4"/>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0" name="Google Shape;70;p4"/>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1" name="Google Shape;71;p4"/>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2" name="Google Shape;72;p4"/>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3" name="Google Shape;73;p4"/>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4" name="Google Shape;74;p4"/>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5" name="Google Shape;75;p4"/>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 name="Google Shape;76;p4"/>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7" name="Google Shape;77;p4"/>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78" name="Google Shape;78;p4"/>
          <p:cNvGrpSpPr/>
          <p:nvPr/>
        </p:nvGrpSpPr>
        <p:grpSpPr>
          <a:xfrm>
            <a:off x="0" y="0"/>
            <a:ext cx="2266938" cy="1754200"/>
            <a:chOff x="9598025" y="882650"/>
            <a:chExt cx="2266938" cy="1754200"/>
          </a:xfrm>
        </p:grpSpPr>
        <p:sp>
          <p:nvSpPr>
            <p:cNvPr id="79" name="Google Shape;79;p4"/>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0" name="Google Shape;80;p4"/>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1" name="Google Shape;81;p4"/>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2" name="Google Shape;82;p4"/>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3"/>
        <p:cNvGrpSpPr/>
        <p:nvPr/>
      </p:nvGrpSpPr>
      <p:grpSpPr>
        <a:xfrm>
          <a:off x="0" y="0"/>
          <a:ext cx="0" cy="0"/>
          <a:chOff x="0" y="0"/>
          <a:chExt cx="0" cy="0"/>
        </a:xfrm>
      </p:grpSpPr>
      <p:sp>
        <p:nvSpPr>
          <p:cNvPr id="84" name="Google Shape;84;p5"/>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5"/>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dirty="0"/>
          </a:p>
        </p:txBody>
      </p:sp>
      <p:sp>
        <p:nvSpPr>
          <p:cNvPr id="86" name="Google Shape;86;p5"/>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5"/>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8" name="Google Shape;88;p5"/>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89" name="Google Shape;89;p5"/>
          <p:cNvGrpSpPr/>
          <p:nvPr/>
        </p:nvGrpSpPr>
        <p:grpSpPr>
          <a:xfrm>
            <a:off x="6422240" y="-62"/>
            <a:ext cx="1652475" cy="2270250"/>
            <a:chOff x="0" y="855663"/>
            <a:chExt cx="1652475" cy="2270250"/>
          </a:xfrm>
        </p:grpSpPr>
        <p:sp>
          <p:nvSpPr>
            <p:cNvPr id="90" name="Google Shape;90;p5"/>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1" name="Google Shape;91;p5"/>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2" name="Google Shape;92;p5"/>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3" name="Google Shape;93;p5"/>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4" name="Google Shape;94;p5"/>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5" name="Google Shape;95;p5"/>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6" name="Google Shape;96;p5"/>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7" name="Google Shape;97;p5"/>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8" name="Google Shape;98;p5"/>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99" name="Google Shape;99;p5"/>
          <p:cNvGrpSpPr/>
          <p:nvPr/>
        </p:nvGrpSpPr>
        <p:grpSpPr>
          <a:xfrm>
            <a:off x="7106138" y="2674863"/>
            <a:ext cx="1551087" cy="2468625"/>
            <a:chOff x="715963" y="3538538"/>
            <a:chExt cx="1551087" cy="2468625"/>
          </a:xfrm>
        </p:grpSpPr>
        <p:sp>
          <p:nvSpPr>
            <p:cNvPr id="100" name="Google Shape;100;p5"/>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1" name="Google Shape;101;p5"/>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2" name="Google Shape;102;p5"/>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3" name="Google Shape;103;p5"/>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4" name="Google Shape;104;p5"/>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5" name="Google Shape;105;p5"/>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6" name="Google Shape;106;p5"/>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7" name="Google Shape;107;p5"/>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8" name="Google Shape;108;p5"/>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9" name="Google Shape;109;p5"/>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0" name="Google Shape;110;p5"/>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1"/>
        <p:cNvGrpSpPr/>
        <p:nvPr/>
      </p:nvGrpSpPr>
      <p:grpSpPr>
        <a:xfrm>
          <a:off x="0" y="0"/>
          <a:ext cx="0" cy="0"/>
          <a:chOff x="0" y="0"/>
          <a:chExt cx="0" cy="0"/>
        </a:xfrm>
      </p:grpSpPr>
      <p:sp>
        <p:nvSpPr>
          <p:cNvPr id="112" name="Google Shape;112;p6"/>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6"/>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6"/>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5" name="Google Shape;115;p6"/>
          <p:cNvSpPr txBox="1">
            <a:spLocks noGrp="1"/>
          </p:cNvSpPr>
          <p:nvPr>
            <p:ph type="body" idx="1"/>
          </p:nvPr>
        </p:nvSpPr>
        <p:spPr>
          <a:xfrm>
            <a:off x="457200"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6" name="Google Shape;116;p6"/>
          <p:cNvSpPr txBox="1">
            <a:spLocks noGrp="1"/>
          </p:cNvSpPr>
          <p:nvPr>
            <p:ph type="body" idx="2"/>
          </p:nvPr>
        </p:nvSpPr>
        <p:spPr>
          <a:xfrm>
            <a:off x="3101652"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7" name="Google Shape;117;p6"/>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dirty="0"/>
          </a:p>
        </p:txBody>
      </p:sp>
      <p:grpSp>
        <p:nvGrpSpPr>
          <p:cNvPr id="118" name="Google Shape;118;p6"/>
          <p:cNvGrpSpPr/>
          <p:nvPr/>
        </p:nvGrpSpPr>
        <p:grpSpPr>
          <a:xfrm>
            <a:off x="6489150" y="0"/>
            <a:ext cx="1882725" cy="2446200"/>
            <a:chOff x="3357563" y="850900"/>
            <a:chExt cx="1882725" cy="2446200"/>
          </a:xfrm>
        </p:grpSpPr>
        <p:sp>
          <p:nvSpPr>
            <p:cNvPr id="119" name="Google Shape;119;p6"/>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0" name="Google Shape;120;p6"/>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1" name="Google Shape;121;p6"/>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2" name="Google Shape;122;p6"/>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3" name="Google Shape;123;p6"/>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4" name="Google Shape;124;p6"/>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5" name="Google Shape;125;p6"/>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6" name="Google Shape;126;p6"/>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7" name="Google Shape;127;p6"/>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8" name="Google Shape;128;p6"/>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9" name="Google Shape;129;p6"/>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0" name="Google Shape;130;p6"/>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1" name="Google Shape;131;p6"/>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132" name="Google Shape;132;p6"/>
          <p:cNvGrpSpPr/>
          <p:nvPr/>
        </p:nvGrpSpPr>
        <p:grpSpPr>
          <a:xfrm>
            <a:off x="6488950" y="3281388"/>
            <a:ext cx="2149388" cy="1862100"/>
            <a:chOff x="3305175" y="4144963"/>
            <a:chExt cx="2149388" cy="1862100"/>
          </a:xfrm>
        </p:grpSpPr>
        <p:sp>
          <p:nvSpPr>
            <p:cNvPr id="133" name="Google Shape;133;p6"/>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4" name="Google Shape;134;p6"/>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5" name="Google Shape;135;p6"/>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6" name="Google Shape;136;p6"/>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7" name="Google Shape;137;p6"/>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8" name="Google Shape;138;p6"/>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9" name="Google Shape;139;p6"/>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0" name="Google Shape;140;p6"/>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1" name="Google Shape;141;p6"/>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42"/>
        <p:cNvGrpSpPr/>
        <p:nvPr/>
      </p:nvGrpSpPr>
      <p:grpSpPr>
        <a:xfrm>
          <a:off x="0" y="0"/>
          <a:ext cx="0" cy="0"/>
          <a:chOff x="0" y="0"/>
          <a:chExt cx="0" cy="0"/>
        </a:xfrm>
      </p:grpSpPr>
      <p:sp>
        <p:nvSpPr>
          <p:cNvPr id="143" name="Google Shape;143;p7"/>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44;p7"/>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7"/>
          <p:cNvSpPr txBox="1">
            <a:spLocks noGrp="1"/>
          </p:cNvSpPr>
          <p:nvPr>
            <p:ph type="body" idx="1"/>
          </p:nvPr>
        </p:nvSpPr>
        <p:spPr>
          <a:xfrm>
            <a:off x="4572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7" name="Google Shape;147;p7"/>
          <p:cNvSpPr txBox="1">
            <a:spLocks noGrp="1"/>
          </p:cNvSpPr>
          <p:nvPr>
            <p:ph type="body" idx="2"/>
          </p:nvPr>
        </p:nvSpPr>
        <p:spPr>
          <a:xfrm>
            <a:off x="219835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8" name="Google Shape;148;p7"/>
          <p:cNvSpPr txBox="1">
            <a:spLocks noGrp="1"/>
          </p:cNvSpPr>
          <p:nvPr>
            <p:ph type="body" idx="3"/>
          </p:nvPr>
        </p:nvSpPr>
        <p:spPr>
          <a:xfrm>
            <a:off x="39395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9" name="Google Shape;149;p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dirty="0"/>
          </a:p>
        </p:txBody>
      </p:sp>
      <p:grpSp>
        <p:nvGrpSpPr>
          <p:cNvPr id="150" name="Google Shape;150;p7"/>
          <p:cNvGrpSpPr/>
          <p:nvPr/>
        </p:nvGrpSpPr>
        <p:grpSpPr>
          <a:xfrm>
            <a:off x="6405913" y="-12"/>
            <a:ext cx="2347900" cy="2270150"/>
            <a:chOff x="6545263" y="855663"/>
            <a:chExt cx="2347900" cy="2270150"/>
          </a:xfrm>
        </p:grpSpPr>
        <p:sp>
          <p:nvSpPr>
            <p:cNvPr id="151" name="Google Shape;151;p7"/>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2" name="Google Shape;152;p7"/>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3" name="Google Shape;153;p7"/>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4" name="Google Shape;154;p7"/>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5" name="Google Shape;155;p7"/>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6" name="Google Shape;156;p7"/>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7" name="Google Shape;157;p7"/>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8" name="Google Shape;158;p7"/>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9" name="Google Shape;159;p7"/>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0" name="Google Shape;160;p7"/>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1" name="Google Shape;161;p7"/>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2" name="Google Shape;162;p7"/>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3" name="Google Shape;163;p7"/>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164" name="Google Shape;164;p7"/>
          <p:cNvGrpSpPr/>
          <p:nvPr/>
        </p:nvGrpSpPr>
        <p:grpSpPr>
          <a:xfrm>
            <a:off x="6707938" y="2948000"/>
            <a:ext cx="1732075" cy="2195488"/>
            <a:chOff x="6662738" y="3806825"/>
            <a:chExt cx="1732075" cy="2195488"/>
          </a:xfrm>
        </p:grpSpPr>
        <p:sp>
          <p:nvSpPr>
            <p:cNvPr id="165" name="Google Shape;165;p7"/>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6" name="Google Shape;166;p7"/>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7" name="Google Shape;167;p7"/>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8" name="Google Shape;168;p7"/>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9" name="Google Shape;169;p7"/>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0" name="Google Shape;170;p7"/>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1" name="Google Shape;171;p7"/>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2" name="Google Shape;172;p7"/>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3" name="Google Shape;173;p7"/>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4" name="Google Shape;174;p7"/>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5" name="Google Shape;175;p7"/>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6" name="Google Shape;176;p7"/>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7" name="Google Shape;177;p7"/>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8" name="Google Shape;178;p7"/>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9" name="Google Shape;179;p7"/>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0" name="Google Shape;180;p7"/>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1" name="Google Shape;181;p7"/>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2" name="Google Shape;182;p7"/>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3"/>
        <p:cNvGrpSpPr/>
        <p:nvPr/>
      </p:nvGrpSpPr>
      <p:grpSpPr>
        <a:xfrm>
          <a:off x="0" y="0"/>
          <a:ext cx="0" cy="0"/>
          <a:chOff x="0" y="0"/>
          <a:chExt cx="0" cy="0"/>
        </a:xfrm>
      </p:grpSpPr>
      <p:sp>
        <p:nvSpPr>
          <p:cNvPr id="184" name="Google Shape;184;p8"/>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185;p8"/>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186;p8"/>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dirty="0"/>
          </a:p>
        </p:txBody>
      </p:sp>
      <p:grpSp>
        <p:nvGrpSpPr>
          <p:cNvPr id="188" name="Google Shape;188;p8"/>
          <p:cNvGrpSpPr/>
          <p:nvPr/>
        </p:nvGrpSpPr>
        <p:grpSpPr>
          <a:xfrm>
            <a:off x="6707938" y="2948000"/>
            <a:ext cx="1732075" cy="2195488"/>
            <a:chOff x="6662738" y="3806825"/>
            <a:chExt cx="1732075" cy="2195488"/>
          </a:xfrm>
        </p:grpSpPr>
        <p:sp>
          <p:nvSpPr>
            <p:cNvPr id="189" name="Google Shape;189;p8"/>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0" name="Google Shape;190;p8"/>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1" name="Google Shape;191;p8"/>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2" name="Google Shape;192;p8"/>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3" name="Google Shape;193;p8"/>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4" name="Google Shape;194;p8"/>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5" name="Google Shape;195;p8"/>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6" name="Google Shape;196;p8"/>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7" name="Google Shape;197;p8"/>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8" name="Google Shape;198;p8"/>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9" name="Google Shape;199;p8"/>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0" name="Google Shape;200;p8"/>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1" name="Google Shape;201;p8"/>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2" name="Google Shape;202;p8"/>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3" name="Google Shape;203;p8"/>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4" name="Google Shape;204;p8"/>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5" name="Google Shape;205;p8"/>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6" name="Google Shape;206;p8"/>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207" name="Google Shape;207;p8"/>
          <p:cNvGrpSpPr/>
          <p:nvPr/>
        </p:nvGrpSpPr>
        <p:grpSpPr>
          <a:xfrm rot="10800000">
            <a:off x="6518888" y="-12"/>
            <a:ext cx="1551087" cy="2468625"/>
            <a:chOff x="715963" y="3538538"/>
            <a:chExt cx="1551087" cy="2468625"/>
          </a:xfrm>
        </p:grpSpPr>
        <p:sp>
          <p:nvSpPr>
            <p:cNvPr id="208" name="Google Shape;208;p8"/>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9" name="Google Shape;209;p8"/>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0" name="Google Shape;210;p8"/>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1" name="Google Shape;211;p8"/>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2" name="Google Shape;212;p8"/>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3" name="Google Shape;213;p8"/>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4" name="Google Shape;214;p8"/>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5" name="Google Shape;215;p8"/>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6" name="Google Shape;216;p8"/>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7" name="Google Shape;217;p8"/>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8" name="Google Shape;218;p8"/>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9"/>
        <p:cNvGrpSpPr/>
        <p:nvPr/>
      </p:nvGrpSpPr>
      <p:grpSpPr>
        <a:xfrm>
          <a:off x="0" y="0"/>
          <a:ext cx="0" cy="0"/>
          <a:chOff x="0" y="0"/>
          <a:chExt cx="0" cy="0"/>
        </a:xfrm>
      </p:grpSpPr>
      <p:sp>
        <p:nvSpPr>
          <p:cNvPr id="220" name="Google Shape;220;p9"/>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9"/>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9"/>
          <p:cNvSpPr txBox="1">
            <a:spLocks noGrp="1"/>
          </p:cNvSpPr>
          <p:nvPr>
            <p:ph type="body" idx="1"/>
          </p:nvPr>
        </p:nvSpPr>
        <p:spPr>
          <a:xfrm>
            <a:off x="6390750" y="439500"/>
            <a:ext cx="2122500" cy="4264200"/>
          </a:xfrm>
          <a:prstGeom prst="rect">
            <a:avLst/>
          </a:prstGeom>
        </p:spPr>
        <p:txBody>
          <a:bodyPr spcFirstLastPara="1" wrap="square" lIns="91425" tIns="91425" rIns="91425" bIns="91425" anchor="ctr" anchorCtr="0">
            <a:noAutofit/>
          </a:bodyPr>
          <a:lstStyle>
            <a:lvl1pPr marL="457200" lvl="0" indent="-228600">
              <a:spcBef>
                <a:spcPts val="360"/>
              </a:spcBef>
              <a:spcAft>
                <a:spcPts val="0"/>
              </a:spcAft>
              <a:buClr>
                <a:srgbClr val="FFFFFF"/>
              </a:buClr>
              <a:buSzPts val="1800"/>
              <a:buNone/>
              <a:defRPr sz="1800">
                <a:solidFill>
                  <a:srgbClr val="FFFFFF"/>
                </a:solidFill>
              </a:defRPr>
            </a:lvl1pPr>
          </a:lstStyle>
          <a:p>
            <a:endParaRPr/>
          </a:p>
        </p:txBody>
      </p:sp>
      <p:sp>
        <p:nvSpPr>
          <p:cNvPr id="223" name="Google Shape;223;p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half" type="blank">
  <p:cSld name="BLANK">
    <p:spTree>
      <p:nvGrpSpPr>
        <p:cNvPr id="1" name="Shape 224"/>
        <p:cNvGrpSpPr/>
        <p:nvPr/>
      </p:nvGrpSpPr>
      <p:grpSpPr>
        <a:xfrm>
          <a:off x="0" y="0"/>
          <a:ext cx="0" cy="0"/>
          <a:chOff x="0" y="0"/>
          <a:chExt cx="0" cy="0"/>
        </a:xfrm>
      </p:grpSpPr>
      <p:sp>
        <p:nvSpPr>
          <p:cNvPr id="225" name="Google Shape;225;p10"/>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10"/>
          <p:cNvSpPr/>
          <p:nvPr/>
        </p:nvSpPr>
        <p:spPr>
          <a:xfrm>
            <a:off x="0" y="0"/>
            <a:ext cx="4566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27;p1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1pPr>
            <a:lvl2pPr lvl="1">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2pPr>
            <a:lvl3pPr lvl="2">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3pPr>
            <a:lvl4pPr lvl="3">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4pPr>
            <a:lvl5pPr lvl="4">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5pPr>
            <a:lvl6pPr lvl="5">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6pPr>
            <a:lvl7pPr lvl="6">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7pPr>
            <a:lvl8pPr lvl="7">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8pPr>
            <a:lvl9pPr lvl="8">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9pPr>
          </a:lstStyle>
          <a:p>
            <a:endParaRPr/>
          </a:p>
        </p:txBody>
      </p:sp>
      <p:sp>
        <p:nvSpPr>
          <p:cNvPr id="7" name="Google Shape;7;p1"/>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lvl="0" algn="ctr">
              <a:buNone/>
              <a:defRPr sz="1000">
                <a:solidFill>
                  <a:schemeClr val="lt1"/>
                </a:solidFill>
                <a:latin typeface="Barlow"/>
                <a:ea typeface="Barlow"/>
                <a:cs typeface="Barlow"/>
                <a:sym typeface="Barlow"/>
              </a:defRPr>
            </a:lvl1pPr>
            <a:lvl2pPr lvl="1" algn="ctr">
              <a:buNone/>
              <a:defRPr sz="1000">
                <a:solidFill>
                  <a:schemeClr val="lt1"/>
                </a:solidFill>
                <a:latin typeface="Barlow"/>
                <a:ea typeface="Barlow"/>
                <a:cs typeface="Barlow"/>
                <a:sym typeface="Barlow"/>
              </a:defRPr>
            </a:lvl2pPr>
            <a:lvl3pPr lvl="2" algn="ctr">
              <a:buNone/>
              <a:defRPr sz="1000">
                <a:solidFill>
                  <a:schemeClr val="lt1"/>
                </a:solidFill>
                <a:latin typeface="Barlow"/>
                <a:ea typeface="Barlow"/>
                <a:cs typeface="Barlow"/>
                <a:sym typeface="Barlow"/>
              </a:defRPr>
            </a:lvl3pPr>
            <a:lvl4pPr lvl="3" algn="ctr">
              <a:buNone/>
              <a:defRPr sz="1000">
                <a:solidFill>
                  <a:schemeClr val="lt1"/>
                </a:solidFill>
                <a:latin typeface="Barlow"/>
                <a:ea typeface="Barlow"/>
                <a:cs typeface="Barlow"/>
                <a:sym typeface="Barlow"/>
              </a:defRPr>
            </a:lvl4pPr>
            <a:lvl5pPr lvl="4" algn="ctr">
              <a:buNone/>
              <a:defRPr sz="1000">
                <a:solidFill>
                  <a:schemeClr val="lt1"/>
                </a:solidFill>
                <a:latin typeface="Barlow"/>
                <a:ea typeface="Barlow"/>
                <a:cs typeface="Barlow"/>
                <a:sym typeface="Barlow"/>
              </a:defRPr>
            </a:lvl5pPr>
            <a:lvl6pPr lvl="5" algn="ctr">
              <a:buNone/>
              <a:defRPr sz="1000">
                <a:solidFill>
                  <a:schemeClr val="lt1"/>
                </a:solidFill>
                <a:latin typeface="Barlow"/>
                <a:ea typeface="Barlow"/>
                <a:cs typeface="Barlow"/>
                <a:sym typeface="Barlow"/>
              </a:defRPr>
            </a:lvl6pPr>
            <a:lvl7pPr lvl="6" algn="ctr">
              <a:buNone/>
              <a:defRPr sz="1000">
                <a:solidFill>
                  <a:schemeClr val="lt1"/>
                </a:solidFill>
                <a:latin typeface="Barlow"/>
                <a:ea typeface="Barlow"/>
                <a:cs typeface="Barlow"/>
                <a:sym typeface="Barlow"/>
              </a:defRPr>
            </a:lvl7pPr>
            <a:lvl8pPr lvl="7" algn="ctr">
              <a:buNone/>
              <a:defRPr sz="1000">
                <a:solidFill>
                  <a:schemeClr val="lt1"/>
                </a:solidFill>
                <a:latin typeface="Barlow"/>
                <a:ea typeface="Barlow"/>
                <a:cs typeface="Barlow"/>
                <a:sym typeface="Barlow"/>
              </a:defRPr>
            </a:lvl8pPr>
            <a:lvl9pPr lvl="8" algn="ctr">
              <a:buNone/>
              <a:defRPr sz="1000">
                <a:solidFill>
                  <a:schemeClr val="lt1"/>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3"/>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Transition </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dirty="0"/>
              <a:t>It’s never to early to start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38289F-034E-466A-ADA3-82389FCBA7C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dirty="0"/>
          </a:p>
        </p:txBody>
      </p:sp>
      <p:pic>
        <p:nvPicPr>
          <p:cNvPr id="5" name="Content Placeholder 3" descr="Graphical user interface, text, application&#10;&#10;Description automatically generated">
            <a:extLst>
              <a:ext uri="{FF2B5EF4-FFF2-40B4-BE49-F238E27FC236}">
                <a16:creationId xmlns:a16="http://schemas.microsoft.com/office/drawing/2014/main" id="{84D48D77-C9D8-49FC-B178-0A71B9891116}"/>
              </a:ext>
            </a:extLst>
          </p:cNvPr>
          <p:cNvPicPr>
            <a:picLocks noChangeAspect="1"/>
          </p:cNvPicPr>
          <p:nvPr/>
        </p:nvPicPr>
        <p:blipFill rotWithShape="1">
          <a:blip r:embed="rId3"/>
          <a:srcRect r="-1" b="5486"/>
          <a:stretch/>
        </p:blipFill>
        <p:spPr>
          <a:xfrm>
            <a:off x="178676" y="112075"/>
            <a:ext cx="5638853" cy="4330205"/>
          </a:xfrm>
          <a:prstGeom prst="rect">
            <a:avLst/>
          </a:prstGeom>
        </p:spPr>
      </p:pic>
    </p:spTree>
    <p:extLst>
      <p:ext uri="{BB962C8B-B14F-4D97-AF65-F5344CB8AC3E}">
        <p14:creationId xmlns:p14="http://schemas.microsoft.com/office/powerpoint/2010/main" val="1075440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77CA70-9CA3-4B5C-9387-E740D7357C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dirty="0"/>
          </a:p>
        </p:txBody>
      </p:sp>
      <p:pic>
        <p:nvPicPr>
          <p:cNvPr id="6" name="Picture 5">
            <a:extLst>
              <a:ext uri="{FF2B5EF4-FFF2-40B4-BE49-F238E27FC236}">
                <a16:creationId xmlns:a16="http://schemas.microsoft.com/office/drawing/2014/main" id="{B64DF166-4DCA-42D5-B007-3941ED8D5AD2}"/>
              </a:ext>
            </a:extLst>
          </p:cNvPr>
          <p:cNvPicPr>
            <a:picLocks noChangeAspect="1"/>
          </p:cNvPicPr>
          <p:nvPr/>
        </p:nvPicPr>
        <p:blipFill>
          <a:blip r:embed="rId3"/>
          <a:stretch>
            <a:fillRect/>
          </a:stretch>
        </p:blipFill>
        <p:spPr>
          <a:xfrm>
            <a:off x="1644067" y="539133"/>
            <a:ext cx="5855766" cy="3903844"/>
          </a:xfrm>
          <a:prstGeom prst="rect">
            <a:avLst/>
          </a:prstGeom>
        </p:spPr>
      </p:pic>
    </p:spTree>
    <p:extLst>
      <p:ext uri="{BB962C8B-B14F-4D97-AF65-F5344CB8AC3E}">
        <p14:creationId xmlns:p14="http://schemas.microsoft.com/office/powerpoint/2010/main" val="63615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0"/>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dirty="0"/>
          </a:p>
        </p:txBody>
      </p:sp>
      <p:sp>
        <p:nvSpPr>
          <p:cNvPr id="288" name="Google Shape;288;p20"/>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chemeClr val="accent1">
                    <a:lumMod val="50000"/>
                  </a:schemeClr>
                </a:solidFill>
              </a:rPr>
              <a:t>It’s never too early to….Start</a:t>
            </a:r>
            <a:endParaRPr b="1" dirty="0">
              <a:solidFill>
                <a:schemeClr val="accent1">
                  <a:lumMod val="50000"/>
                </a:schemeClr>
              </a:solidFill>
            </a:endParaRPr>
          </a:p>
        </p:txBody>
      </p:sp>
      <p:sp>
        <p:nvSpPr>
          <p:cNvPr id="289" name="Google Shape;289;p20"/>
          <p:cNvSpPr txBox="1">
            <a:spLocks noGrp="1"/>
          </p:cNvSpPr>
          <p:nvPr>
            <p:ph type="body" idx="1"/>
          </p:nvPr>
        </p:nvSpPr>
        <p:spPr>
          <a:xfrm>
            <a:off x="514925" y="1304625"/>
            <a:ext cx="5138700" cy="412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b="1" dirty="0">
                <a:latin typeface="Barlow"/>
                <a:ea typeface="Barlow"/>
                <a:cs typeface="Barlow"/>
                <a:sym typeface="Barlow"/>
              </a:rPr>
              <a:t>Plan with the end in Mind</a:t>
            </a:r>
            <a:endParaRPr b="1" dirty="0">
              <a:latin typeface="Barlow"/>
              <a:ea typeface="Barlow"/>
              <a:cs typeface="Barlow"/>
              <a:sym typeface="Barlow"/>
            </a:endParaRPr>
          </a:p>
          <a:p>
            <a:pPr marL="0" lvl="0" indent="0" algn="l" rtl="0">
              <a:spcBef>
                <a:spcPts val="600"/>
              </a:spcBef>
              <a:spcAft>
                <a:spcPts val="0"/>
              </a:spcAft>
              <a:buNone/>
            </a:pPr>
            <a:r>
              <a:rPr lang="en" dirty="0"/>
              <a:t>Promote Independence</a:t>
            </a:r>
            <a:endParaRPr dirty="0"/>
          </a:p>
          <a:p>
            <a:pPr marL="0" lvl="0" indent="0" algn="l" rtl="0">
              <a:spcBef>
                <a:spcPts val="600"/>
              </a:spcBef>
              <a:spcAft>
                <a:spcPts val="0"/>
              </a:spcAft>
              <a:buNone/>
            </a:pPr>
            <a:r>
              <a:rPr lang="en" dirty="0"/>
              <a:t>	At school and Home</a:t>
            </a:r>
            <a:endParaRPr dirty="0"/>
          </a:p>
          <a:p>
            <a:pPr marL="0" lvl="0" indent="0" algn="l" rtl="0">
              <a:spcBef>
                <a:spcPts val="600"/>
              </a:spcBef>
              <a:spcAft>
                <a:spcPts val="0"/>
              </a:spcAft>
              <a:buNone/>
            </a:pPr>
            <a:r>
              <a:rPr lang="en" dirty="0"/>
              <a:t>Consider Chores/Jobs at home</a:t>
            </a:r>
            <a:endParaRPr dirty="0"/>
          </a:p>
          <a:p>
            <a:pPr marL="0" lvl="0" indent="0" algn="l" rtl="0">
              <a:spcBef>
                <a:spcPts val="600"/>
              </a:spcBef>
              <a:spcAft>
                <a:spcPts val="0"/>
              </a:spcAft>
              <a:buNone/>
            </a:pPr>
            <a:r>
              <a:rPr lang="en" dirty="0"/>
              <a:t>Start Planning- explore the</a:t>
            </a:r>
            <a:endParaRPr dirty="0"/>
          </a:p>
          <a:p>
            <a:pPr marL="457200" lvl="0" indent="457200" algn="l" rtl="0">
              <a:spcBef>
                <a:spcPts val="600"/>
              </a:spcBef>
              <a:spcAft>
                <a:spcPts val="0"/>
              </a:spcAft>
              <a:buNone/>
            </a:pPr>
            <a:r>
              <a:rPr lang="en" dirty="0"/>
              <a:t> possibilities- ask why not</a:t>
            </a:r>
            <a:endParaRPr dirty="0"/>
          </a:p>
          <a:p>
            <a:pPr marL="0" lvl="0" indent="0" algn="l" rtl="0">
              <a:spcBef>
                <a:spcPts val="600"/>
              </a:spcBef>
              <a:spcAft>
                <a:spcPts val="0"/>
              </a:spcAft>
              <a:buNone/>
            </a:pPr>
            <a:endParaRPr dirty="0"/>
          </a:p>
          <a:p>
            <a:pPr marL="0" lvl="0" indent="457200" algn="l" rtl="0">
              <a:spcBef>
                <a:spcPts val="600"/>
              </a:spcBef>
              <a:spcAft>
                <a:spcPts val="0"/>
              </a:spcAft>
              <a:buNone/>
            </a:pPr>
            <a:endParaRPr dirty="0"/>
          </a:p>
          <a:p>
            <a:pPr marL="914400" lvl="0" indent="0" algn="l" rtl="0">
              <a:spcBef>
                <a:spcPts val="600"/>
              </a:spcBef>
              <a:spcAft>
                <a:spcPts val="0"/>
              </a:spcAft>
              <a:buNone/>
            </a:pPr>
            <a:endParaRPr dirty="0"/>
          </a:p>
          <a:p>
            <a:pPr marL="0" lvl="0" indent="0" algn="l" rtl="0">
              <a:spcBef>
                <a:spcPts val="60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1"/>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dirty="0"/>
          </a:p>
        </p:txBody>
      </p:sp>
      <p:sp>
        <p:nvSpPr>
          <p:cNvPr id="295" name="Google Shape;295;p21"/>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1">
                    <a:lumMod val="50000"/>
                  </a:schemeClr>
                </a:solidFill>
              </a:rPr>
              <a:t>HCPSS Transition</a:t>
            </a:r>
            <a:endParaRPr dirty="0">
              <a:solidFill>
                <a:schemeClr val="accent1">
                  <a:lumMod val="50000"/>
                </a:schemeClr>
              </a:solidFill>
            </a:endParaRPr>
          </a:p>
        </p:txBody>
      </p:sp>
      <p:sp>
        <p:nvSpPr>
          <p:cNvPr id="296" name="Google Shape;296;p21"/>
          <p:cNvSpPr txBox="1">
            <a:spLocks noGrp="1"/>
          </p:cNvSpPr>
          <p:nvPr>
            <p:ph type="body" idx="1"/>
          </p:nvPr>
        </p:nvSpPr>
        <p:spPr>
          <a:xfrm>
            <a:off x="457200" y="1308847"/>
            <a:ext cx="5138700" cy="3529403"/>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Starts in Middle School officially </a:t>
            </a:r>
            <a:endParaRPr dirty="0"/>
          </a:p>
          <a:p>
            <a:pPr marL="0" lvl="0" indent="0" algn="l" rtl="0">
              <a:spcBef>
                <a:spcPts val="600"/>
              </a:spcBef>
              <a:spcAft>
                <a:spcPts val="0"/>
              </a:spcAft>
              <a:buNone/>
            </a:pPr>
            <a:r>
              <a:rPr lang="en" dirty="0"/>
              <a:t>	IEP - will turn 14 (7th or 8th)</a:t>
            </a:r>
            <a:endParaRPr dirty="0"/>
          </a:p>
          <a:p>
            <a:pPr marL="0" lvl="0" indent="0" algn="l" rtl="0">
              <a:spcBef>
                <a:spcPts val="600"/>
              </a:spcBef>
              <a:spcAft>
                <a:spcPts val="0"/>
              </a:spcAft>
              <a:buNone/>
            </a:pPr>
            <a:r>
              <a:rPr lang="en" dirty="0"/>
              <a:t>Continues till Exit</a:t>
            </a:r>
            <a:endParaRPr dirty="0"/>
          </a:p>
          <a:p>
            <a:pPr marL="0" lvl="0" indent="0" algn="l" rtl="0">
              <a:spcBef>
                <a:spcPts val="600"/>
              </a:spcBef>
              <a:spcAft>
                <a:spcPts val="0"/>
              </a:spcAft>
              <a:buNone/>
            </a:pPr>
            <a:r>
              <a:rPr lang="en" dirty="0"/>
              <a:t>Formal- IEP transition Goals</a:t>
            </a:r>
            <a:endParaRPr dirty="0"/>
          </a:p>
          <a:p>
            <a:pPr marL="0" lvl="0" indent="0" algn="l" rtl="0">
              <a:spcBef>
                <a:spcPts val="600"/>
              </a:spcBef>
              <a:spcAft>
                <a:spcPts val="0"/>
              </a:spcAft>
              <a:buNone/>
            </a:pPr>
            <a:r>
              <a:rPr lang="en" dirty="0"/>
              <a:t>Informal- everyday activities</a:t>
            </a:r>
            <a:endParaRPr dirty="0"/>
          </a:p>
        </p:txBody>
      </p:sp>
      <p:sp>
        <p:nvSpPr>
          <p:cNvPr id="2" name="Rectangle 1">
            <a:extLst>
              <a:ext uri="{FF2B5EF4-FFF2-40B4-BE49-F238E27FC236}">
                <a16:creationId xmlns:a16="http://schemas.microsoft.com/office/drawing/2014/main" id="{96FF82A4-17C4-2E42-9DD2-FE8D7A22B838}"/>
              </a:ext>
            </a:extLst>
          </p:cNvPr>
          <p:cNvSpPr/>
          <p:nvPr/>
        </p:nvSpPr>
        <p:spPr>
          <a:xfrm>
            <a:off x="4454820" y="2417862"/>
            <a:ext cx="284052" cy="307777"/>
          </a:xfrm>
          <a:prstGeom prst="rect">
            <a:avLst/>
          </a:prstGeom>
        </p:spPr>
        <p:txBody>
          <a:bodyPr wrap="none">
            <a:spAutoFit/>
          </a:bodyPr>
          <a:lstStyle/>
          <a:p>
            <a:r>
              <a:rPr lang="en-US"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39D5D4-B92E-F84C-8C90-9B210890F15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dirty="0"/>
          </a:p>
        </p:txBody>
      </p:sp>
      <p:sp>
        <p:nvSpPr>
          <p:cNvPr id="3" name="Title 2">
            <a:extLst>
              <a:ext uri="{FF2B5EF4-FFF2-40B4-BE49-F238E27FC236}">
                <a16:creationId xmlns:a16="http://schemas.microsoft.com/office/drawing/2014/main" id="{E0C50964-F779-CB4C-B851-0FCD4E81515E}"/>
              </a:ext>
            </a:extLst>
          </p:cNvPr>
          <p:cNvSpPr>
            <a:spLocks noGrp="1"/>
          </p:cNvSpPr>
          <p:nvPr>
            <p:ph type="title"/>
          </p:nvPr>
        </p:nvSpPr>
        <p:spPr/>
        <p:txBody>
          <a:bodyPr/>
          <a:lstStyle/>
          <a:p>
            <a:r>
              <a:rPr lang="en-US" dirty="0">
                <a:solidFill>
                  <a:schemeClr val="accent1">
                    <a:lumMod val="50000"/>
                  </a:schemeClr>
                </a:solidFill>
              </a:rPr>
              <a:t>Diploma and Non-Diploma</a:t>
            </a:r>
          </a:p>
        </p:txBody>
      </p:sp>
      <p:sp>
        <p:nvSpPr>
          <p:cNvPr id="4" name="Text Placeholder 3">
            <a:extLst>
              <a:ext uri="{FF2B5EF4-FFF2-40B4-BE49-F238E27FC236}">
                <a16:creationId xmlns:a16="http://schemas.microsoft.com/office/drawing/2014/main" id="{7DB75534-9AFF-E448-8966-043D3F84446C}"/>
              </a:ext>
            </a:extLst>
          </p:cNvPr>
          <p:cNvSpPr>
            <a:spLocks noGrp="1"/>
          </p:cNvSpPr>
          <p:nvPr>
            <p:ph type="body" idx="1"/>
          </p:nvPr>
        </p:nvSpPr>
        <p:spPr>
          <a:xfrm>
            <a:off x="457200" y="1201271"/>
            <a:ext cx="5138700" cy="3636979"/>
          </a:xfrm>
        </p:spPr>
        <p:txBody>
          <a:bodyPr/>
          <a:lstStyle/>
          <a:p>
            <a:pPr marL="76200" indent="0">
              <a:buNone/>
            </a:pPr>
            <a:r>
              <a:rPr lang="en-US" dirty="0"/>
              <a:t>In School Exploration</a:t>
            </a:r>
          </a:p>
          <a:p>
            <a:pPr marL="76200" indent="0">
              <a:buNone/>
            </a:pPr>
            <a:r>
              <a:rPr lang="en-US" dirty="0"/>
              <a:t>ARL</a:t>
            </a:r>
          </a:p>
          <a:p>
            <a:pPr marL="76200" indent="0">
              <a:buNone/>
            </a:pPr>
            <a:r>
              <a:rPr lang="en-US" dirty="0"/>
              <a:t>CRD</a:t>
            </a:r>
          </a:p>
          <a:p>
            <a:pPr marL="76200" indent="0">
              <a:buNone/>
            </a:pPr>
            <a:r>
              <a:rPr lang="en-US" dirty="0"/>
              <a:t>Child Care Courses</a:t>
            </a:r>
          </a:p>
          <a:p>
            <a:pPr marL="76200" indent="0">
              <a:buNone/>
            </a:pPr>
            <a:r>
              <a:rPr lang="en-US" dirty="0"/>
              <a:t>Course offered to all</a:t>
            </a:r>
          </a:p>
          <a:p>
            <a:r>
              <a:rPr lang="en-US" dirty="0"/>
              <a:t>Foundations of Tech</a:t>
            </a:r>
          </a:p>
          <a:p>
            <a:r>
              <a:rPr lang="en-US" dirty="0"/>
              <a:t>Foods Class….</a:t>
            </a:r>
          </a:p>
          <a:p>
            <a:r>
              <a:rPr lang="en-US" dirty="0"/>
              <a:t>Etc….</a:t>
            </a:r>
            <a:br>
              <a:rPr lang="en-US" dirty="0"/>
            </a:br>
            <a:endParaRPr lang="en-US" dirty="0"/>
          </a:p>
        </p:txBody>
      </p:sp>
    </p:spTree>
    <p:extLst>
      <p:ext uri="{BB962C8B-B14F-4D97-AF65-F5344CB8AC3E}">
        <p14:creationId xmlns:p14="http://schemas.microsoft.com/office/powerpoint/2010/main" val="807040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2"/>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dirty="0"/>
          </a:p>
        </p:txBody>
      </p:sp>
      <p:sp>
        <p:nvSpPr>
          <p:cNvPr id="302" name="Google Shape;302;p22"/>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1">
                    <a:lumMod val="50000"/>
                  </a:schemeClr>
                </a:solidFill>
              </a:rPr>
              <a:t>Work Programs</a:t>
            </a:r>
            <a:endParaRPr dirty="0">
              <a:solidFill>
                <a:schemeClr val="accent1">
                  <a:lumMod val="50000"/>
                </a:schemeClr>
              </a:solidFill>
            </a:endParaRPr>
          </a:p>
        </p:txBody>
      </p:sp>
      <p:sp>
        <p:nvSpPr>
          <p:cNvPr id="303" name="Google Shape;303;p22"/>
          <p:cNvSpPr txBox="1">
            <a:spLocks noGrp="1"/>
          </p:cNvSpPr>
          <p:nvPr>
            <p:ph type="body" idx="1"/>
          </p:nvPr>
        </p:nvSpPr>
        <p:spPr>
          <a:xfrm>
            <a:off x="457200" y="1444375"/>
            <a:ext cx="5138700" cy="339387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In school Jobs</a:t>
            </a:r>
            <a:endParaRPr dirty="0"/>
          </a:p>
          <a:p>
            <a:pPr marL="0" lvl="0" indent="0" algn="l" rtl="0">
              <a:spcBef>
                <a:spcPts val="600"/>
              </a:spcBef>
              <a:spcAft>
                <a:spcPts val="0"/>
              </a:spcAft>
              <a:buNone/>
            </a:pPr>
            <a:r>
              <a:rPr lang="en" dirty="0"/>
              <a:t>Career and Community Explorations </a:t>
            </a:r>
            <a:endParaRPr dirty="0"/>
          </a:p>
          <a:p>
            <a:pPr marL="457200" lvl="0" indent="457200" algn="l" rtl="0">
              <a:spcBef>
                <a:spcPts val="600"/>
              </a:spcBef>
              <a:spcAft>
                <a:spcPts val="0"/>
              </a:spcAft>
              <a:buNone/>
            </a:pPr>
            <a:r>
              <a:rPr lang="en" dirty="0"/>
              <a:t>CCE</a:t>
            </a:r>
            <a:endParaRPr dirty="0"/>
          </a:p>
          <a:p>
            <a:pPr marL="0" lvl="0" indent="0" algn="l" rtl="0">
              <a:spcBef>
                <a:spcPts val="600"/>
              </a:spcBef>
              <a:spcAft>
                <a:spcPts val="0"/>
              </a:spcAft>
              <a:buNone/>
            </a:pPr>
            <a:r>
              <a:rPr lang="en" dirty="0"/>
              <a:t>Work Study</a:t>
            </a:r>
            <a:endParaRPr dirty="0"/>
          </a:p>
          <a:p>
            <a:pPr marL="0" lvl="0" indent="0" algn="l" rtl="0">
              <a:spcBef>
                <a:spcPts val="600"/>
              </a:spcBef>
              <a:spcAft>
                <a:spcPts val="0"/>
              </a:spcAft>
              <a:buNone/>
            </a:pPr>
            <a:r>
              <a:rPr lang="en" dirty="0"/>
              <a:t>Community Connections</a:t>
            </a:r>
            <a:endParaRPr dirty="0"/>
          </a:p>
          <a:p>
            <a:pPr marL="0" lvl="0" indent="0" algn="l" rtl="0">
              <a:spcBef>
                <a:spcPts val="600"/>
              </a:spcBef>
              <a:spcAft>
                <a:spcPts val="0"/>
              </a:spcAft>
              <a:buNone/>
            </a:pPr>
            <a:r>
              <a:rPr lang="en" dirty="0"/>
              <a:t>Project Search</a:t>
            </a:r>
            <a:endParaRPr dirty="0"/>
          </a:p>
          <a:p>
            <a:pPr marL="0" lvl="0" indent="0" algn="l" rtl="0">
              <a:spcBef>
                <a:spcPts val="60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226B1A-C4DE-9840-A988-19251080D69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dirty="0"/>
          </a:p>
        </p:txBody>
      </p:sp>
      <p:sp>
        <p:nvSpPr>
          <p:cNvPr id="3" name="Title 2">
            <a:extLst>
              <a:ext uri="{FF2B5EF4-FFF2-40B4-BE49-F238E27FC236}">
                <a16:creationId xmlns:a16="http://schemas.microsoft.com/office/drawing/2014/main" id="{20BDD576-F1D0-DB4C-B6D9-75C54CDFD9A4}"/>
              </a:ext>
            </a:extLst>
          </p:cNvPr>
          <p:cNvSpPr>
            <a:spLocks noGrp="1"/>
          </p:cNvSpPr>
          <p:nvPr>
            <p:ph type="title"/>
          </p:nvPr>
        </p:nvSpPr>
        <p:spPr/>
        <p:txBody>
          <a:bodyPr/>
          <a:lstStyle/>
          <a:p>
            <a:r>
              <a:rPr lang="en-US" dirty="0">
                <a:solidFill>
                  <a:schemeClr val="accent1">
                    <a:lumMod val="50000"/>
                  </a:schemeClr>
                </a:solidFill>
              </a:rPr>
              <a:t>In School Work</a:t>
            </a:r>
          </a:p>
        </p:txBody>
      </p:sp>
      <p:sp>
        <p:nvSpPr>
          <p:cNvPr id="4" name="Text Placeholder 3">
            <a:extLst>
              <a:ext uri="{FF2B5EF4-FFF2-40B4-BE49-F238E27FC236}">
                <a16:creationId xmlns:a16="http://schemas.microsoft.com/office/drawing/2014/main" id="{AD7F7E4F-DECA-EB4A-9F06-EE372EB610F7}"/>
              </a:ext>
            </a:extLst>
          </p:cNvPr>
          <p:cNvSpPr>
            <a:spLocks noGrp="1"/>
          </p:cNvSpPr>
          <p:nvPr>
            <p:ph type="body" idx="1"/>
          </p:nvPr>
        </p:nvSpPr>
        <p:spPr>
          <a:xfrm>
            <a:off x="457200" y="1290918"/>
            <a:ext cx="5138700" cy="3547332"/>
          </a:xfrm>
        </p:spPr>
        <p:txBody>
          <a:bodyPr/>
          <a:lstStyle/>
          <a:p>
            <a:pPr marL="76200" indent="0">
              <a:buNone/>
            </a:pPr>
            <a:r>
              <a:rPr lang="en-US" dirty="0"/>
              <a:t>Usually a class</a:t>
            </a:r>
          </a:p>
          <a:p>
            <a:r>
              <a:rPr lang="en-US" dirty="0"/>
              <a:t>Either Tutorial</a:t>
            </a:r>
          </a:p>
          <a:p>
            <a:r>
              <a:rPr lang="en-US" dirty="0"/>
              <a:t>Work Course</a:t>
            </a:r>
          </a:p>
          <a:p>
            <a:pPr marL="76200" indent="0">
              <a:buNone/>
            </a:pPr>
            <a:br>
              <a:rPr lang="en-US" dirty="0"/>
            </a:br>
            <a:r>
              <a:rPr lang="en-US" dirty="0"/>
              <a:t>Complete Jobs in Building</a:t>
            </a:r>
          </a:p>
          <a:p>
            <a:r>
              <a:rPr lang="en-US" dirty="0"/>
              <a:t>Coffee Bars, Office Jobs,</a:t>
            </a:r>
          </a:p>
          <a:p>
            <a:r>
              <a:rPr lang="en-US" dirty="0"/>
              <a:t> Shredding, Lost and Found</a:t>
            </a:r>
          </a:p>
          <a:p>
            <a:pPr marL="76200" indent="0">
              <a:buNone/>
            </a:pPr>
            <a:br>
              <a:rPr lang="en-US" dirty="0"/>
            </a:br>
            <a:endParaRPr lang="en-US" dirty="0"/>
          </a:p>
        </p:txBody>
      </p:sp>
    </p:spTree>
    <p:extLst>
      <p:ext uri="{BB962C8B-B14F-4D97-AF65-F5344CB8AC3E}">
        <p14:creationId xmlns:p14="http://schemas.microsoft.com/office/powerpoint/2010/main" val="1479130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610B30-98F4-0846-9F28-658890BFFCD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dirty="0"/>
          </a:p>
        </p:txBody>
      </p:sp>
      <p:sp>
        <p:nvSpPr>
          <p:cNvPr id="3" name="Title 2">
            <a:extLst>
              <a:ext uri="{FF2B5EF4-FFF2-40B4-BE49-F238E27FC236}">
                <a16:creationId xmlns:a16="http://schemas.microsoft.com/office/drawing/2014/main" id="{AD400737-EECB-0C4C-BF6D-7DC1DEBF54BC}"/>
              </a:ext>
            </a:extLst>
          </p:cNvPr>
          <p:cNvSpPr>
            <a:spLocks noGrp="1"/>
          </p:cNvSpPr>
          <p:nvPr>
            <p:ph type="title"/>
          </p:nvPr>
        </p:nvSpPr>
        <p:spPr>
          <a:xfrm>
            <a:off x="457200" y="394447"/>
            <a:ext cx="5138700" cy="1049928"/>
          </a:xfrm>
        </p:spPr>
        <p:txBody>
          <a:bodyPr/>
          <a:lstStyle/>
          <a:p>
            <a:r>
              <a:rPr lang="en-US" dirty="0">
                <a:solidFill>
                  <a:schemeClr val="accent1">
                    <a:lumMod val="50000"/>
                  </a:schemeClr>
                </a:solidFill>
              </a:rPr>
              <a:t>Career  and Community Explorations (CCE)</a:t>
            </a:r>
          </a:p>
        </p:txBody>
      </p:sp>
      <p:sp>
        <p:nvSpPr>
          <p:cNvPr id="4" name="Text Placeholder 3">
            <a:extLst>
              <a:ext uri="{FF2B5EF4-FFF2-40B4-BE49-F238E27FC236}">
                <a16:creationId xmlns:a16="http://schemas.microsoft.com/office/drawing/2014/main" id="{6CB709E5-8366-4740-9FCE-2CFAAC54E6EF}"/>
              </a:ext>
            </a:extLst>
          </p:cNvPr>
          <p:cNvSpPr>
            <a:spLocks noGrp="1"/>
          </p:cNvSpPr>
          <p:nvPr>
            <p:ph type="body" idx="1"/>
          </p:nvPr>
        </p:nvSpPr>
        <p:spPr>
          <a:xfrm>
            <a:off x="457200" y="1444375"/>
            <a:ext cx="5138700" cy="3393875"/>
          </a:xfrm>
        </p:spPr>
        <p:txBody>
          <a:bodyPr/>
          <a:lstStyle/>
          <a:p>
            <a:r>
              <a:rPr lang="en-US" dirty="0"/>
              <a:t>Small Groups leave School</a:t>
            </a:r>
          </a:p>
          <a:p>
            <a:r>
              <a:rPr lang="en-US" dirty="0"/>
              <a:t>Work in Community</a:t>
            </a:r>
          </a:p>
          <a:p>
            <a:pPr lvl="1"/>
            <a:r>
              <a:rPr lang="en-US" dirty="0"/>
              <a:t>Assigned to other school Teachers</a:t>
            </a:r>
          </a:p>
          <a:p>
            <a:pPr lvl="1"/>
            <a:r>
              <a:rPr lang="en-US" dirty="0"/>
              <a:t>Job Explorations</a:t>
            </a:r>
          </a:p>
          <a:p>
            <a:pPr lvl="2"/>
            <a:r>
              <a:rPr lang="en-US" dirty="0"/>
              <a:t>On job and classroom</a:t>
            </a:r>
          </a:p>
          <a:p>
            <a:pPr lvl="1"/>
            <a:r>
              <a:rPr lang="en-US" dirty="0"/>
              <a:t>3 days at work 2 days classroom</a:t>
            </a:r>
          </a:p>
        </p:txBody>
      </p:sp>
    </p:spTree>
    <p:extLst>
      <p:ext uri="{BB962C8B-B14F-4D97-AF65-F5344CB8AC3E}">
        <p14:creationId xmlns:p14="http://schemas.microsoft.com/office/powerpoint/2010/main" val="2394220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C8CDA0-7E51-8B4B-A9EE-1731A804360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dirty="0"/>
          </a:p>
        </p:txBody>
      </p:sp>
      <p:sp>
        <p:nvSpPr>
          <p:cNvPr id="3" name="Title 2">
            <a:extLst>
              <a:ext uri="{FF2B5EF4-FFF2-40B4-BE49-F238E27FC236}">
                <a16:creationId xmlns:a16="http://schemas.microsoft.com/office/drawing/2014/main" id="{0700230D-2735-FA4E-9CAA-8043F080D1E5}"/>
              </a:ext>
            </a:extLst>
          </p:cNvPr>
          <p:cNvSpPr>
            <a:spLocks noGrp="1"/>
          </p:cNvSpPr>
          <p:nvPr>
            <p:ph type="title"/>
          </p:nvPr>
        </p:nvSpPr>
        <p:spPr/>
        <p:txBody>
          <a:bodyPr/>
          <a:lstStyle/>
          <a:p>
            <a:r>
              <a:rPr lang="en-US" dirty="0">
                <a:solidFill>
                  <a:schemeClr val="accent1">
                    <a:lumMod val="50000"/>
                  </a:schemeClr>
                </a:solidFill>
              </a:rPr>
              <a:t>Work Study</a:t>
            </a:r>
          </a:p>
        </p:txBody>
      </p:sp>
      <p:sp>
        <p:nvSpPr>
          <p:cNvPr id="4" name="Text Placeholder 3">
            <a:extLst>
              <a:ext uri="{FF2B5EF4-FFF2-40B4-BE49-F238E27FC236}">
                <a16:creationId xmlns:a16="http://schemas.microsoft.com/office/drawing/2014/main" id="{35CDAA5A-FE59-9E4B-9D8B-42621488F53D}"/>
              </a:ext>
            </a:extLst>
          </p:cNvPr>
          <p:cNvSpPr>
            <a:spLocks noGrp="1"/>
          </p:cNvSpPr>
          <p:nvPr>
            <p:ph type="body" idx="1"/>
          </p:nvPr>
        </p:nvSpPr>
        <p:spPr>
          <a:xfrm>
            <a:off x="457200" y="1444375"/>
            <a:ext cx="5138700" cy="3393875"/>
          </a:xfrm>
        </p:spPr>
        <p:txBody>
          <a:bodyPr/>
          <a:lstStyle/>
          <a:p>
            <a:r>
              <a:rPr lang="en-US" dirty="0"/>
              <a:t>Independent Job Experience</a:t>
            </a:r>
          </a:p>
          <a:p>
            <a:r>
              <a:rPr lang="en-US" dirty="0"/>
              <a:t>Paid or unpaid</a:t>
            </a:r>
          </a:p>
          <a:p>
            <a:r>
              <a:rPr lang="en-US" dirty="0"/>
              <a:t>With little support/fading supports</a:t>
            </a:r>
          </a:p>
          <a:p>
            <a:r>
              <a:rPr lang="en-US" dirty="0"/>
              <a:t>Can be one or a few over the year</a:t>
            </a:r>
          </a:p>
        </p:txBody>
      </p:sp>
    </p:spTree>
    <p:extLst>
      <p:ext uri="{BB962C8B-B14F-4D97-AF65-F5344CB8AC3E}">
        <p14:creationId xmlns:p14="http://schemas.microsoft.com/office/powerpoint/2010/main" val="2022928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F1E5D4-EEC0-0C48-A64C-50A9253052B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dirty="0"/>
          </a:p>
        </p:txBody>
      </p:sp>
      <p:sp>
        <p:nvSpPr>
          <p:cNvPr id="3" name="Title 2">
            <a:extLst>
              <a:ext uri="{FF2B5EF4-FFF2-40B4-BE49-F238E27FC236}">
                <a16:creationId xmlns:a16="http://schemas.microsoft.com/office/drawing/2014/main" id="{0740E89C-4D4F-BB4D-84B0-99CEB2109A23}"/>
              </a:ext>
            </a:extLst>
          </p:cNvPr>
          <p:cNvSpPr>
            <a:spLocks noGrp="1"/>
          </p:cNvSpPr>
          <p:nvPr>
            <p:ph type="title"/>
          </p:nvPr>
        </p:nvSpPr>
        <p:spPr/>
        <p:txBody>
          <a:bodyPr/>
          <a:lstStyle/>
          <a:p>
            <a:r>
              <a:rPr lang="en-US" dirty="0">
                <a:solidFill>
                  <a:schemeClr val="accent1">
                    <a:lumMod val="50000"/>
                  </a:schemeClr>
                </a:solidFill>
              </a:rPr>
              <a:t>Community Connections</a:t>
            </a:r>
          </a:p>
        </p:txBody>
      </p:sp>
      <p:sp>
        <p:nvSpPr>
          <p:cNvPr id="4" name="Text Placeholder 3">
            <a:extLst>
              <a:ext uri="{FF2B5EF4-FFF2-40B4-BE49-F238E27FC236}">
                <a16:creationId xmlns:a16="http://schemas.microsoft.com/office/drawing/2014/main" id="{E8C85842-F430-AC4C-82C3-F0DB80C8873E}"/>
              </a:ext>
            </a:extLst>
          </p:cNvPr>
          <p:cNvSpPr>
            <a:spLocks noGrp="1"/>
          </p:cNvSpPr>
          <p:nvPr>
            <p:ph type="body" idx="1"/>
          </p:nvPr>
        </p:nvSpPr>
        <p:spPr>
          <a:xfrm>
            <a:off x="457200" y="1444375"/>
            <a:ext cx="5138700" cy="3393875"/>
          </a:xfrm>
        </p:spPr>
        <p:txBody>
          <a:bodyPr/>
          <a:lstStyle/>
          <a:p>
            <a:r>
              <a:rPr lang="en-US" dirty="0"/>
              <a:t>Up to a 2 year Program</a:t>
            </a:r>
          </a:p>
          <a:p>
            <a:r>
              <a:rPr lang="en-US" dirty="0"/>
              <a:t>Located HCC</a:t>
            </a:r>
          </a:p>
          <a:p>
            <a:r>
              <a:rPr lang="en-US" dirty="0"/>
              <a:t>Mornings- classroom or community</a:t>
            </a:r>
          </a:p>
          <a:p>
            <a:r>
              <a:rPr lang="en-US" dirty="0"/>
              <a:t>Afternoon Independent work</a:t>
            </a:r>
          </a:p>
          <a:p>
            <a:pPr lvl="1"/>
            <a:r>
              <a:rPr lang="en-US" dirty="0"/>
              <a:t>Minimal supports- job coachin</a:t>
            </a:r>
          </a:p>
        </p:txBody>
      </p:sp>
    </p:spTree>
    <p:extLst>
      <p:ext uri="{BB962C8B-B14F-4D97-AF65-F5344CB8AC3E}">
        <p14:creationId xmlns:p14="http://schemas.microsoft.com/office/powerpoint/2010/main" val="310166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4"/>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dirty="0"/>
          </a:p>
        </p:txBody>
      </p:sp>
      <p:sp>
        <p:nvSpPr>
          <p:cNvPr id="246" name="Google Shape;246;p14"/>
          <p:cNvSpPr txBox="1">
            <a:spLocks noGrp="1"/>
          </p:cNvSpPr>
          <p:nvPr>
            <p:ph type="title"/>
          </p:nvPr>
        </p:nvSpPr>
        <p:spPr>
          <a:xfrm>
            <a:off x="457200" y="212225"/>
            <a:ext cx="5138700" cy="72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chemeClr val="accent1">
                    <a:lumMod val="50000"/>
                  </a:schemeClr>
                </a:solidFill>
              </a:rPr>
              <a:t>Presenters</a:t>
            </a:r>
            <a:endParaRPr b="1" dirty="0">
              <a:solidFill>
                <a:schemeClr val="accent1">
                  <a:lumMod val="50000"/>
                </a:schemeClr>
              </a:solidFill>
            </a:endParaRPr>
          </a:p>
        </p:txBody>
      </p:sp>
      <p:sp>
        <p:nvSpPr>
          <p:cNvPr id="247" name="Google Shape;247;p14"/>
          <p:cNvSpPr txBox="1">
            <a:spLocks noGrp="1"/>
          </p:cNvSpPr>
          <p:nvPr>
            <p:ph type="body" idx="1"/>
          </p:nvPr>
        </p:nvSpPr>
        <p:spPr>
          <a:xfrm>
            <a:off x="457200" y="939425"/>
            <a:ext cx="5138700" cy="3898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latin typeface="Barlow"/>
                <a:ea typeface="Barlow"/>
                <a:cs typeface="Barlow"/>
                <a:sym typeface="Barlow"/>
              </a:rPr>
              <a:t>Elizabeth Tornquist</a:t>
            </a:r>
            <a:r>
              <a:rPr lang="en" dirty="0"/>
              <a:t>- </a:t>
            </a:r>
            <a:endParaRPr dirty="0"/>
          </a:p>
          <a:p>
            <a:pPr marL="457200" lvl="0" indent="0" algn="l" rtl="0">
              <a:spcBef>
                <a:spcPts val="600"/>
              </a:spcBef>
              <a:spcAft>
                <a:spcPts val="0"/>
              </a:spcAft>
              <a:buNone/>
            </a:pPr>
            <a:r>
              <a:rPr lang="en" dirty="0"/>
              <a:t>Seconday Transition Project Coordinator MCIE</a:t>
            </a:r>
            <a:endParaRPr dirty="0"/>
          </a:p>
          <a:p>
            <a:pPr marL="0" lvl="0" indent="0" algn="l" rtl="0">
              <a:spcBef>
                <a:spcPts val="600"/>
              </a:spcBef>
              <a:spcAft>
                <a:spcPts val="0"/>
              </a:spcAft>
              <a:buNone/>
            </a:pPr>
            <a:r>
              <a:rPr lang="en" b="1" dirty="0">
                <a:latin typeface="Barlow"/>
                <a:ea typeface="Barlow"/>
                <a:cs typeface="Barlow"/>
                <a:sym typeface="Barlow"/>
              </a:rPr>
              <a:t>Missie Baxter</a:t>
            </a:r>
            <a:r>
              <a:rPr lang="en" dirty="0"/>
              <a:t>- </a:t>
            </a:r>
            <a:endParaRPr dirty="0"/>
          </a:p>
          <a:p>
            <a:pPr marL="457200" lvl="0" indent="0" algn="l" rtl="0">
              <a:spcBef>
                <a:spcPts val="600"/>
              </a:spcBef>
              <a:spcAft>
                <a:spcPts val="0"/>
              </a:spcAft>
              <a:buNone/>
            </a:pPr>
            <a:r>
              <a:rPr lang="en" dirty="0"/>
              <a:t>Instructional </a:t>
            </a:r>
            <a:r>
              <a:rPr lang="en-US" dirty="0"/>
              <a:t>Facilitator</a:t>
            </a:r>
            <a:r>
              <a:rPr lang="en" dirty="0"/>
              <a:t> Special </a:t>
            </a:r>
            <a:r>
              <a:rPr lang="en-US" dirty="0"/>
              <a:t>Education</a:t>
            </a:r>
            <a:r>
              <a:rPr lang="en" dirty="0"/>
              <a:t> HS</a:t>
            </a:r>
            <a:endParaRPr dirty="0"/>
          </a:p>
          <a:p>
            <a:pPr marL="0" lvl="0" indent="0" algn="l" rtl="0">
              <a:spcBef>
                <a:spcPts val="600"/>
              </a:spcBef>
              <a:spcAft>
                <a:spcPts val="0"/>
              </a:spcAft>
              <a:buNone/>
            </a:pPr>
            <a:endParaRPr dirty="0"/>
          </a:p>
          <a:p>
            <a:pPr marL="0" lvl="0" indent="0" algn="l" rtl="0">
              <a:spcBef>
                <a:spcPts val="60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3F77FC-D127-8145-A314-2389AB44EAD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dirty="0"/>
          </a:p>
        </p:txBody>
      </p:sp>
      <p:sp>
        <p:nvSpPr>
          <p:cNvPr id="3" name="Title 2">
            <a:extLst>
              <a:ext uri="{FF2B5EF4-FFF2-40B4-BE49-F238E27FC236}">
                <a16:creationId xmlns:a16="http://schemas.microsoft.com/office/drawing/2014/main" id="{8A84BFB1-E395-A548-B35F-43EC95EAB810}"/>
              </a:ext>
            </a:extLst>
          </p:cNvPr>
          <p:cNvSpPr>
            <a:spLocks noGrp="1"/>
          </p:cNvSpPr>
          <p:nvPr>
            <p:ph type="title"/>
          </p:nvPr>
        </p:nvSpPr>
        <p:spPr/>
        <p:txBody>
          <a:bodyPr/>
          <a:lstStyle/>
          <a:p>
            <a:r>
              <a:rPr lang="en-US" dirty="0">
                <a:solidFill>
                  <a:schemeClr val="accent1">
                    <a:lumMod val="50000"/>
                  </a:schemeClr>
                </a:solidFill>
              </a:rPr>
              <a:t>Project search</a:t>
            </a:r>
          </a:p>
        </p:txBody>
      </p:sp>
      <p:sp>
        <p:nvSpPr>
          <p:cNvPr id="4" name="Text Placeholder 3">
            <a:extLst>
              <a:ext uri="{FF2B5EF4-FFF2-40B4-BE49-F238E27FC236}">
                <a16:creationId xmlns:a16="http://schemas.microsoft.com/office/drawing/2014/main" id="{ED171402-2B02-284F-9FD5-EDC3897EC139}"/>
              </a:ext>
            </a:extLst>
          </p:cNvPr>
          <p:cNvSpPr>
            <a:spLocks noGrp="1"/>
          </p:cNvSpPr>
          <p:nvPr>
            <p:ph type="body" idx="1"/>
          </p:nvPr>
        </p:nvSpPr>
        <p:spPr>
          <a:xfrm>
            <a:off x="457200" y="1466677"/>
            <a:ext cx="5138700" cy="3393875"/>
          </a:xfrm>
        </p:spPr>
        <p:txBody>
          <a:bodyPr/>
          <a:lstStyle/>
          <a:p>
            <a:r>
              <a:rPr lang="en-US" dirty="0"/>
              <a:t>One year Program- year of exit</a:t>
            </a:r>
          </a:p>
          <a:p>
            <a:r>
              <a:rPr lang="en-US" dirty="0"/>
              <a:t>Must be eligible</a:t>
            </a:r>
          </a:p>
          <a:p>
            <a:pPr lvl="1"/>
            <a:r>
              <a:rPr lang="en-US" dirty="0"/>
              <a:t>DDA and DORS</a:t>
            </a:r>
          </a:p>
          <a:p>
            <a:pPr lvl="1"/>
            <a:r>
              <a:rPr lang="en-US" dirty="0"/>
              <a:t>Interview selection</a:t>
            </a:r>
          </a:p>
          <a:p>
            <a:pPr marL="76200" indent="0">
              <a:buNone/>
            </a:pPr>
            <a:r>
              <a:rPr lang="en-US" dirty="0"/>
              <a:t>Intern with Howard County Govt</a:t>
            </a:r>
          </a:p>
          <a:p>
            <a:pPr marL="76200" indent="0">
              <a:buNone/>
            </a:pPr>
            <a:r>
              <a:rPr lang="en-US" dirty="0"/>
              <a:t>	One hour classroom</a:t>
            </a:r>
          </a:p>
          <a:p>
            <a:pPr marL="76200" indent="0">
              <a:buNone/>
            </a:pPr>
            <a:r>
              <a:rPr lang="en-US" dirty="0"/>
              <a:t>	Internship rest of day</a:t>
            </a:r>
          </a:p>
        </p:txBody>
      </p:sp>
    </p:spTree>
    <p:extLst>
      <p:ext uri="{BB962C8B-B14F-4D97-AF65-F5344CB8AC3E}">
        <p14:creationId xmlns:p14="http://schemas.microsoft.com/office/powerpoint/2010/main" val="1843845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4A6AB8-E8E2-874F-9D4C-FCDADE1C05F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dirty="0"/>
          </a:p>
        </p:txBody>
      </p:sp>
      <p:sp>
        <p:nvSpPr>
          <p:cNvPr id="3" name="Title 2">
            <a:extLst>
              <a:ext uri="{FF2B5EF4-FFF2-40B4-BE49-F238E27FC236}">
                <a16:creationId xmlns:a16="http://schemas.microsoft.com/office/drawing/2014/main" id="{3504A926-B8C3-DC4D-8294-F8B6A9D57136}"/>
              </a:ext>
            </a:extLst>
          </p:cNvPr>
          <p:cNvSpPr>
            <a:spLocks noGrp="1"/>
          </p:cNvSpPr>
          <p:nvPr>
            <p:ph type="title"/>
          </p:nvPr>
        </p:nvSpPr>
        <p:spPr>
          <a:xfrm>
            <a:off x="457200" y="369651"/>
            <a:ext cx="5138700" cy="1074724"/>
          </a:xfrm>
        </p:spPr>
        <p:txBody>
          <a:bodyPr/>
          <a:lstStyle/>
          <a:p>
            <a:r>
              <a:rPr lang="en-US" dirty="0">
                <a:solidFill>
                  <a:schemeClr val="accent1">
                    <a:lumMod val="50000"/>
                  </a:schemeClr>
                </a:solidFill>
              </a:rPr>
              <a:t>Out Side Agencies- Eligibility</a:t>
            </a:r>
          </a:p>
        </p:txBody>
      </p:sp>
      <p:sp>
        <p:nvSpPr>
          <p:cNvPr id="4" name="Text Placeholder 3">
            <a:extLst>
              <a:ext uri="{FF2B5EF4-FFF2-40B4-BE49-F238E27FC236}">
                <a16:creationId xmlns:a16="http://schemas.microsoft.com/office/drawing/2014/main" id="{A07087B2-074B-4B43-965A-24CF8F9C8367}"/>
              </a:ext>
            </a:extLst>
          </p:cNvPr>
          <p:cNvSpPr>
            <a:spLocks noGrp="1"/>
          </p:cNvSpPr>
          <p:nvPr>
            <p:ph type="body" idx="1"/>
          </p:nvPr>
        </p:nvSpPr>
        <p:spPr>
          <a:xfrm>
            <a:off x="457200" y="1444375"/>
            <a:ext cx="5138700" cy="3393875"/>
          </a:xfrm>
        </p:spPr>
        <p:txBody>
          <a:bodyPr/>
          <a:lstStyle/>
          <a:p>
            <a:r>
              <a:rPr lang="en-US" b="1" dirty="0"/>
              <a:t>DORS</a:t>
            </a:r>
            <a:r>
              <a:rPr lang="en-US" dirty="0"/>
              <a:t>- Department of Rehabilitation Services </a:t>
            </a:r>
          </a:p>
          <a:p>
            <a:r>
              <a:rPr lang="en-US" b="1" dirty="0"/>
              <a:t>DDA</a:t>
            </a:r>
            <a:r>
              <a:rPr lang="en-US" dirty="0"/>
              <a:t>- Developmental  Disabilities  Administration- Apply 14</a:t>
            </a:r>
          </a:p>
          <a:p>
            <a:endParaRPr lang="en-US" dirty="0"/>
          </a:p>
          <a:p>
            <a:r>
              <a:rPr lang="en-US" dirty="0"/>
              <a:t>There are others we will talk about at IEP meeting</a:t>
            </a:r>
          </a:p>
          <a:p>
            <a:endParaRPr lang="en-US" dirty="0"/>
          </a:p>
        </p:txBody>
      </p:sp>
    </p:spTree>
    <p:extLst>
      <p:ext uri="{BB962C8B-B14F-4D97-AF65-F5344CB8AC3E}">
        <p14:creationId xmlns:p14="http://schemas.microsoft.com/office/powerpoint/2010/main" val="2694407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ECE2-3282-1741-BDFC-8EEE486A4B72}"/>
              </a:ext>
            </a:extLst>
          </p:cNvPr>
          <p:cNvSpPr>
            <a:spLocks noGrp="1"/>
          </p:cNvSpPr>
          <p:nvPr>
            <p:ph type="ctrTitle"/>
          </p:nvPr>
        </p:nvSpPr>
        <p:spPr/>
        <p:txBody>
          <a:bodyPr/>
          <a:lstStyle/>
          <a:p>
            <a:r>
              <a:rPr lang="en-US" dirty="0"/>
              <a:t>It’s Never too Early to think about Transition</a:t>
            </a:r>
          </a:p>
        </p:txBody>
      </p:sp>
    </p:spTree>
    <p:extLst>
      <p:ext uri="{BB962C8B-B14F-4D97-AF65-F5344CB8AC3E}">
        <p14:creationId xmlns:p14="http://schemas.microsoft.com/office/powerpoint/2010/main" val="2709526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3BBDD2-77C5-A24E-B044-57A006CDD3B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dirty="0"/>
          </a:p>
        </p:txBody>
      </p:sp>
      <p:sp>
        <p:nvSpPr>
          <p:cNvPr id="3" name="Title 2">
            <a:extLst>
              <a:ext uri="{FF2B5EF4-FFF2-40B4-BE49-F238E27FC236}">
                <a16:creationId xmlns:a16="http://schemas.microsoft.com/office/drawing/2014/main" id="{95AF6A17-8E0A-8D46-94EC-42AFB0C34BC4}"/>
              </a:ext>
            </a:extLst>
          </p:cNvPr>
          <p:cNvSpPr>
            <a:spLocks noGrp="1"/>
          </p:cNvSpPr>
          <p:nvPr>
            <p:ph type="title"/>
          </p:nvPr>
        </p:nvSpPr>
        <p:spPr/>
        <p:txBody>
          <a:bodyPr/>
          <a:lstStyle/>
          <a:p>
            <a:r>
              <a:rPr lang="en-US" dirty="0">
                <a:solidFill>
                  <a:schemeClr val="accent1">
                    <a:lumMod val="50000"/>
                  </a:schemeClr>
                </a:solidFill>
              </a:rPr>
              <a:t>Questions</a:t>
            </a:r>
          </a:p>
        </p:txBody>
      </p:sp>
      <p:sp>
        <p:nvSpPr>
          <p:cNvPr id="4" name="Text Placeholder 3">
            <a:extLst>
              <a:ext uri="{FF2B5EF4-FFF2-40B4-BE49-F238E27FC236}">
                <a16:creationId xmlns:a16="http://schemas.microsoft.com/office/drawing/2014/main" id="{DF5AACF0-2BF3-6A40-9BB0-70325E8CE422}"/>
              </a:ext>
            </a:extLst>
          </p:cNvPr>
          <p:cNvSpPr>
            <a:spLocks noGrp="1"/>
          </p:cNvSpPr>
          <p:nvPr>
            <p:ph type="body" idx="1"/>
          </p:nvPr>
        </p:nvSpPr>
        <p:spPr>
          <a:xfrm>
            <a:off x="457200" y="1349298"/>
            <a:ext cx="5138700" cy="3488952"/>
          </a:xfrm>
        </p:spPr>
        <p:txBody>
          <a:bodyPr/>
          <a:lstStyle/>
          <a:p>
            <a:r>
              <a:rPr lang="en-US" dirty="0"/>
              <a:t>Every High School has a Transition teacher </a:t>
            </a:r>
          </a:p>
          <a:p>
            <a:r>
              <a:rPr lang="en-US" dirty="0"/>
              <a:t>Dawson Robertson</a:t>
            </a:r>
          </a:p>
          <a:p>
            <a:pPr lvl="1"/>
            <a:r>
              <a:rPr lang="en-US" sz="2200" dirty="0">
                <a:hlinkClick r:id="rId2"/>
              </a:rPr>
              <a:t>Dawson_Robertson@HCPSS.org</a:t>
            </a:r>
            <a:endParaRPr lang="en-US" sz="2200" dirty="0"/>
          </a:p>
          <a:p>
            <a:r>
              <a:rPr lang="en-US" sz="2200" dirty="0"/>
              <a:t>Missie Baxter</a:t>
            </a:r>
          </a:p>
          <a:p>
            <a:pPr lvl="1"/>
            <a:r>
              <a:rPr lang="en-US" sz="2200" dirty="0"/>
              <a:t>Missie_baxter@hcpss.org</a:t>
            </a:r>
          </a:p>
          <a:p>
            <a:pPr lvl="1"/>
            <a:endParaRPr lang="en-US" sz="2200" dirty="0"/>
          </a:p>
        </p:txBody>
      </p:sp>
    </p:spTree>
    <p:extLst>
      <p:ext uri="{BB962C8B-B14F-4D97-AF65-F5344CB8AC3E}">
        <p14:creationId xmlns:p14="http://schemas.microsoft.com/office/powerpoint/2010/main" val="757647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5"/>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dirty="0"/>
          </a:p>
        </p:txBody>
      </p:sp>
      <p:sp>
        <p:nvSpPr>
          <p:cNvPr id="253" name="Google Shape;253;p15"/>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chemeClr val="accent1">
                    <a:lumMod val="50000"/>
                  </a:schemeClr>
                </a:solidFill>
              </a:rPr>
              <a:t>HS Team</a:t>
            </a:r>
            <a:endParaRPr b="1" dirty="0">
              <a:solidFill>
                <a:schemeClr val="accent1">
                  <a:lumMod val="50000"/>
                </a:schemeClr>
              </a:solidFill>
            </a:endParaRPr>
          </a:p>
        </p:txBody>
      </p:sp>
      <p:sp>
        <p:nvSpPr>
          <p:cNvPr id="254" name="Google Shape;254;p15"/>
          <p:cNvSpPr txBox="1">
            <a:spLocks noGrp="1"/>
          </p:cNvSpPr>
          <p:nvPr>
            <p:ph type="body" idx="1"/>
          </p:nvPr>
        </p:nvSpPr>
        <p:spPr>
          <a:xfrm>
            <a:off x="457200" y="1327725"/>
            <a:ext cx="5138700" cy="351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latin typeface="Barlow"/>
                <a:ea typeface="Barlow"/>
                <a:cs typeface="Barlow"/>
                <a:sym typeface="Barlow"/>
              </a:rPr>
              <a:t>Dawson Robertson</a:t>
            </a:r>
            <a:r>
              <a:rPr lang="en" dirty="0"/>
              <a:t>- </a:t>
            </a:r>
            <a:r>
              <a:rPr lang="en" sz="2200" dirty="0"/>
              <a:t>Transition 			</a:t>
            </a:r>
            <a:r>
              <a:rPr lang="en-US" sz="2200" dirty="0"/>
              <a:t>Resource Teacher</a:t>
            </a:r>
            <a:endParaRPr sz="2200" dirty="0"/>
          </a:p>
          <a:p>
            <a:pPr marL="0" lvl="0" indent="0" algn="l" rtl="0">
              <a:spcBef>
                <a:spcPts val="600"/>
              </a:spcBef>
              <a:spcAft>
                <a:spcPts val="0"/>
              </a:spcAft>
              <a:buNone/>
            </a:pPr>
            <a:r>
              <a:rPr lang="en-US" b="1" dirty="0">
                <a:latin typeface="Barlow"/>
                <a:ea typeface="Barlow"/>
                <a:cs typeface="Barlow"/>
                <a:sym typeface="Barlow"/>
              </a:rPr>
              <a:t>Stephanie</a:t>
            </a:r>
            <a:r>
              <a:rPr lang="en" b="1" dirty="0">
                <a:latin typeface="Barlow"/>
                <a:ea typeface="Barlow"/>
                <a:cs typeface="Barlow"/>
                <a:sym typeface="Barlow"/>
              </a:rPr>
              <a:t> Hayes</a:t>
            </a:r>
            <a:r>
              <a:rPr lang="en" dirty="0"/>
              <a:t>- </a:t>
            </a:r>
            <a:r>
              <a:rPr lang="en" sz="2200" dirty="0"/>
              <a:t>Transition Resource</a:t>
            </a:r>
            <a:endParaRPr sz="2200" dirty="0"/>
          </a:p>
          <a:p>
            <a:pPr marL="1371600" lvl="0" indent="457200" algn="l" rtl="0">
              <a:spcBef>
                <a:spcPts val="600"/>
              </a:spcBef>
              <a:spcAft>
                <a:spcPts val="0"/>
              </a:spcAft>
              <a:buNone/>
            </a:pPr>
            <a:r>
              <a:rPr lang="en" sz="2200" dirty="0"/>
              <a:t> Teacher- work programs</a:t>
            </a:r>
            <a:endParaRPr sz="2200" dirty="0"/>
          </a:p>
          <a:p>
            <a:pPr marL="0" lvl="0" indent="0" algn="l" rtl="0">
              <a:spcBef>
                <a:spcPts val="600"/>
              </a:spcBef>
              <a:spcAft>
                <a:spcPts val="0"/>
              </a:spcAft>
              <a:buNone/>
            </a:pPr>
            <a:r>
              <a:rPr lang="en" b="1" dirty="0">
                <a:latin typeface="Barlow"/>
                <a:ea typeface="Barlow"/>
                <a:cs typeface="Barlow"/>
                <a:sym typeface="Barlow"/>
              </a:rPr>
              <a:t>Colleen Garrant</a:t>
            </a:r>
            <a:r>
              <a:rPr lang="en" dirty="0"/>
              <a:t>- </a:t>
            </a:r>
            <a:r>
              <a:rPr lang="en" sz="2200" dirty="0"/>
              <a:t>Resource Teacher</a:t>
            </a:r>
            <a:endParaRPr sz="2200" dirty="0"/>
          </a:p>
          <a:p>
            <a:pPr marL="0" lvl="0" indent="0" algn="l" rtl="0">
              <a:spcBef>
                <a:spcPts val="600"/>
              </a:spcBef>
              <a:spcAft>
                <a:spcPts val="0"/>
              </a:spcAft>
              <a:buNone/>
            </a:pPr>
            <a:r>
              <a:rPr lang="en" b="1" dirty="0">
                <a:latin typeface="Barlow"/>
                <a:ea typeface="Barlow"/>
                <a:cs typeface="Barlow"/>
                <a:sym typeface="Barlow"/>
              </a:rPr>
              <a:t>Christine Johnson</a:t>
            </a:r>
            <a:r>
              <a:rPr lang="en" dirty="0"/>
              <a:t>- </a:t>
            </a:r>
            <a:r>
              <a:rPr lang="en" sz="2200" dirty="0"/>
              <a:t>Resource Teacher</a:t>
            </a:r>
            <a:endParaRPr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8"/>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dirty="0"/>
          </a:p>
        </p:txBody>
      </p:sp>
      <p:sp>
        <p:nvSpPr>
          <p:cNvPr id="274" name="Google Shape;274;p18"/>
          <p:cNvSpPr txBox="1">
            <a:spLocks noGrp="1"/>
          </p:cNvSpPr>
          <p:nvPr>
            <p:ph type="title"/>
          </p:nvPr>
        </p:nvSpPr>
        <p:spPr>
          <a:xfrm>
            <a:off x="457200" y="437103"/>
            <a:ext cx="5138700" cy="1007272"/>
          </a:xfrm>
          <a:prstGeom prst="rect">
            <a:avLst/>
          </a:prstGeom>
        </p:spPr>
        <p:txBody>
          <a:bodyPr spcFirstLastPara="1" wrap="square" lIns="91425" tIns="91425" rIns="91425" bIns="91425" anchor="b" anchorCtr="0">
            <a:noAutofit/>
          </a:bodyPr>
          <a:lstStyle/>
          <a:p>
            <a:pPr lvl="0"/>
            <a:r>
              <a:rPr lang="en-US" b="1" dirty="0">
                <a:solidFill>
                  <a:schemeClr val="accent1">
                    <a:lumMod val="50000"/>
                  </a:schemeClr>
                </a:solidFill>
              </a:rPr>
              <a:t>Secondary Transition Planning</a:t>
            </a:r>
            <a:endParaRPr b="1" dirty="0">
              <a:solidFill>
                <a:schemeClr val="accent1">
                  <a:lumMod val="50000"/>
                </a:schemeClr>
              </a:solidFill>
            </a:endParaRPr>
          </a:p>
        </p:txBody>
      </p:sp>
      <p:sp>
        <p:nvSpPr>
          <p:cNvPr id="275" name="Google Shape;275;p18"/>
          <p:cNvSpPr txBox="1">
            <a:spLocks noGrp="1"/>
          </p:cNvSpPr>
          <p:nvPr>
            <p:ph type="body" idx="1"/>
          </p:nvPr>
        </p:nvSpPr>
        <p:spPr>
          <a:xfrm>
            <a:off x="457200" y="1487156"/>
            <a:ext cx="5138700" cy="3351094"/>
          </a:xfrm>
          <a:prstGeom prst="rect">
            <a:avLst/>
          </a:prstGeom>
        </p:spPr>
        <p:txBody>
          <a:bodyPr spcFirstLastPara="1" wrap="square" lIns="91425" tIns="91425" rIns="91425" bIns="91425" anchor="t" anchorCtr="0">
            <a:noAutofit/>
          </a:bodyPr>
          <a:lstStyle/>
          <a:p>
            <a:pPr marL="0" lvl="0" indent="0">
              <a:buNone/>
            </a:pPr>
            <a:r>
              <a:rPr lang="en-US" dirty="0"/>
              <a:t>Transition planning is a process mandated by the Individuals with Disabilities Education Act (IDEA 2004) for all students who have an Individualized Education Program (IEP) in K-12 education. The purpose is to facilitate the student’s move from school to post-school activities</a:t>
            </a:r>
          </a:p>
          <a:p>
            <a:pPr marL="0" lvl="0" indent="0">
              <a:buNone/>
            </a:pPr>
            <a:endParaRPr lang="en-US" dirty="0"/>
          </a:p>
          <a:p>
            <a:pPr marL="0" lvl="0" indent="0" algn="l" rtl="0">
              <a:spcBef>
                <a:spcPts val="600"/>
              </a:spcBef>
              <a:spcAft>
                <a:spcPts val="0"/>
              </a:spcAft>
              <a:buNone/>
            </a:pPr>
            <a:endParaRPr dirty="0"/>
          </a:p>
        </p:txBody>
      </p:sp>
    </p:spTree>
    <p:extLst>
      <p:ext uri="{BB962C8B-B14F-4D97-AF65-F5344CB8AC3E}">
        <p14:creationId xmlns:p14="http://schemas.microsoft.com/office/powerpoint/2010/main" val="29793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dirty="0"/>
          </a:p>
        </p:txBody>
      </p:sp>
      <p:sp>
        <p:nvSpPr>
          <p:cNvPr id="260" name="Google Shape;260;p16"/>
          <p:cNvSpPr txBox="1">
            <a:spLocks noGrp="1"/>
          </p:cNvSpPr>
          <p:nvPr>
            <p:ph type="title" idx="4294967295"/>
          </p:nvPr>
        </p:nvSpPr>
        <p:spPr>
          <a:xfrm>
            <a:off x="0" y="587375"/>
            <a:ext cx="5138738" cy="8572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Transition </a:t>
            </a:r>
            <a:r>
              <a:rPr lang="en-US" dirty="0"/>
              <a:t>Legislation</a:t>
            </a:r>
            <a:endParaRPr dirty="0"/>
          </a:p>
        </p:txBody>
      </p:sp>
      <p:sp>
        <p:nvSpPr>
          <p:cNvPr id="261" name="Google Shape;261;p16"/>
          <p:cNvSpPr txBox="1">
            <a:spLocks noGrp="1"/>
          </p:cNvSpPr>
          <p:nvPr>
            <p:ph type="body" idx="4294967295"/>
          </p:nvPr>
        </p:nvSpPr>
        <p:spPr>
          <a:xfrm>
            <a:off x="896607" y="1307154"/>
            <a:ext cx="2684834" cy="232161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solidFill>
                  <a:schemeClr val="accent1">
                    <a:lumMod val="50000"/>
                  </a:schemeClr>
                </a:solidFill>
              </a:rPr>
              <a:t>Secondary </a:t>
            </a:r>
          </a:p>
          <a:p>
            <a:pPr marL="0" lvl="0" indent="0" algn="l" rtl="0">
              <a:spcBef>
                <a:spcPts val="600"/>
              </a:spcBef>
              <a:spcAft>
                <a:spcPts val="0"/>
              </a:spcAft>
              <a:buNone/>
            </a:pPr>
            <a:r>
              <a:rPr lang="en-US" b="1" dirty="0">
                <a:solidFill>
                  <a:schemeClr val="accent1">
                    <a:lumMod val="50000"/>
                  </a:schemeClr>
                </a:solidFill>
              </a:rPr>
              <a:t>Transition is</a:t>
            </a:r>
          </a:p>
          <a:p>
            <a:pPr marL="0" lvl="0" indent="0" algn="l" rtl="0">
              <a:spcBef>
                <a:spcPts val="600"/>
              </a:spcBef>
              <a:spcAft>
                <a:spcPts val="0"/>
              </a:spcAft>
              <a:buNone/>
            </a:pPr>
            <a:r>
              <a:rPr lang="en-US" b="1" dirty="0">
                <a:solidFill>
                  <a:schemeClr val="accent1">
                    <a:lumMod val="50000"/>
                  </a:schemeClr>
                </a:solidFill>
              </a:rPr>
              <a:t>Grounded in</a:t>
            </a:r>
          </a:p>
          <a:p>
            <a:pPr marL="0" lvl="0" indent="0" algn="l" rtl="0">
              <a:spcBef>
                <a:spcPts val="600"/>
              </a:spcBef>
              <a:spcAft>
                <a:spcPts val="0"/>
              </a:spcAft>
              <a:buNone/>
            </a:pPr>
            <a:r>
              <a:rPr lang="en-US" b="1" dirty="0">
                <a:solidFill>
                  <a:schemeClr val="accent1">
                    <a:lumMod val="50000"/>
                  </a:schemeClr>
                </a:solidFill>
              </a:rPr>
              <a:t>Legislation</a:t>
            </a:r>
            <a:endParaRPr b="1" dirty="0">
              <a:solidFill>
                <a:schemeClr val="accent1">
                  <a:lumMod val="50000"/>
                </a:schemeClr>
              </a:solidFill>
            </a:endParaRPr>
          </a:p>
        </p:txBody>
      </p:sp>
      <p:pic>
        <p:nvPicPr>
          <p:cNvPr id="2" name="Picture 1">
            <a:extLst>
              <a:ext uri="{FF2B5EF4-FFF2-40B4-BE49-F238E27FC236}">
                <a16:creationId xmlns:a16="http://schemas.microsoft.com/office/drawing/2014/main" id="{5B712623-C17F-479B-9F1C-4C02FD59EB54}"/>
              </a:ext>
            </a:extLst>
          </p:cNvPr>
          <p:cNvPicPr>
            <a:picLocks noChangeAspect="1"/>
          </p:cNvPicPr>
          <p:nvPr/>
        </p:nvPicPr>
        <p:blipFill>
          <a:blip r:embed="rId3"/>
          <a:stretch>
            <a:fillRect/>
          </a:stretch>
        </p:blipFill>
        <p:spPr>
          <a:xfrm>
            <a:off x="2732049" y="587376"/>
            <a:ext cx="5585099" cy="40819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17"/>
          <p:cNvSpPr txBox="1">
            <a:spLocks noGrp="1"/>
          </p:cNvSpPr>
          <p:nvPr>
            <p:ph type="ctrTitle"/>
          </p:nvPr>
        </p:nvSpPr>
        <p:spPr>
          <a:xfrm>
            <a:off x="729573" y="311286"/>
            <a:ext cx="7762674" cy="84844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dirty="0">
                <a:solidFill>
                  <a:schemeClr val="accent1">
                    <a:lumMod val="50000"/>
                  </a:schemeClr>
                </a:solidFill>
              </a:rPr>
              <a:t>Secondary Transition Planning Process</a:t>
            </a:r>
            <a:endParaRPr sz="3200" dirty="0">
              <a:solidFill>
                <a:schemeClr val="accent1">
                  <a:lumMod val="50000"/>
                </a:schemeClr>
              </a:solidFill>
            </a:endParaRPr>
          </a:p>
        </p:txBody>
      </p:sp>
      <p:sp>
        <p:nvSpPr>
          <p:cNvPr id="2" name="Subtitle 1">
            <a:extLst>
              <a:ext uri="{FF2B5EF4-FFF2-40B4-BE49-F238E27FC236}">
                <a16:creationId xmlns:a16="http://schemas.microsoft.com/office/drawing/2014/main" id="{B19F8B40-D39B-DB46-82A4-C36B681DE6CD}"/>
              </a:ext>
            </a:extLst>
          </p:cNvPr>
          <p:cNvSpPr>
            <a:spLocks noGrp="1"/>
          </p:cNvSpPr>
          <p:nvPr>
            <p:ph type="subTitle" idx="1"/>
          </p:nvPr>
        </p:nvSpPr>
        <p:spPr/>
        <p:txBody>
          <a:bodyPr/>
          <a:lstStyle/>
          <a:p>
            <a:endParaRPr lang="en-US" dirty="0"/>
          </a:p>
        </p:txBody>
      </p:sp>
      <p:sp>
        <p:nvSpPr>
          <p:cNvPr id="266" name="Google Shape;266;p17"/>
          <p:cNvSpPr txBox="1">
            <a:spLocks noGrp="1"/>
          </p:cNvSpPr>
          <p:nvPr>
            <p:ph type="sldNum" idx="4294967295"/>
          </p:nvPr>
        </p:nvSpPr>
        <p:spPr>
          <a:xfrm>
            <a:off x="8807450" y="2208213"/>
            <a:ext cx="336550" cy="7270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dirty="0"/>
          </a:p>
        </p:txBody>
      </p:sp>
      <p:pic>
        <p:nvPicPr>
          <p:cNvPr id="3" name="Picture 2">
            <a:extLst>
              <a:ext uri="{FF2B5EF4-FFF2-40B4-BE49-F238E27FC236}">
                <a16:creationId xmlns:a16="http://schemas.microsoft.com/office/drawing/2014/main" id="{EA8588CE-801B-4554-BB84-8C2A93A6E294}"/>
              </a:ext>
            </a:extLst>
          </p:cNvPr>
          <p:cNvPicPr>
            <a:picLocks noChangeAspect="1"/>
          </p:cNvPicPr>
          <p:nvPr/>
        </p:nvPicPr>
        <p:blipFill>
          <a:blip r:embed="rId3"/>
          <a:stretch>
            <a:fillRect/>
          </a:stretch>
        </p:blipFill>
        <p:spPr>
          <a:xfrm>
            <a:off x="1243241" y="1137425"/>
            <a:ext cx="6735337" cy="37799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dirty="0"/>
          </a:p>
        </p:txBody>
      </p:sp>
      <p:sp>
        <p:nvSpPr>
          <p:cNvPr id="281" name="Google Shape;281;p19"/>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1">
                    <a:lumMod val="50000"/>
                  </a:schemeClr>
                </a:solidFill>
              </a:rPr>
              <a:t>What is the Transition Plan?</a:t>
            </a:r>
            <a:endParaRPr dirty="0">
              <a:solidFill>
                <a:schemeClr val="accent1">
                  <a:lumMod val="50000"/>
                </a:schemeClr>
              </a:solidFill>
            </a:endParaRPr>
          </a:p>
        </p:txBody>
      </p:sp>
      <p:sp>
        <p:nvSpPr>
          <p:cNvPr id="5" name="Content Placeholder 2">
            <a:extLst>
              <a:ext uri="{FF2B5EF4-FFF2-40B4-BE49-F238E27FC236}">
                <a16:creationId xmlns:a16="http://schemas.microsoft.com/office/drawing/2014/main" id="{8A0238CF-A81A-41AA-8FDB-1E068C82D22F}"/>
              </a:ext>
            </a:extLst>
          </p:cNvPr>
          <p:cNvSpPr>
            <a:spLocks noGrp="1"/>
          </p:cNvSpPr>
          <p:nvPr>
            <p:ph type="body" idx="1"/>
          </p:nvPr>
        </p:nvSpPr>
        <p:spPr>
          <a:xfrm>
            <a:off x="457162" y="1444375"/>
            <a:ext cx="5138738" cy="3181350"/>
          </a:xfrm>
        </p:spPr>
        <p:txBody>
          <a:bodyPr>
            <a:normAutofit lnSpcReduction="10000"/>
          </a:bodyPr>
          <a:lstStyle/>
          <a:p>
            <a:r>
              <a:rPr lang="en-US" sz="2000" dirty="0"/>
              <a:t>Written documentation of the on-going process that reflects the continuing development and changing needs of the student</a:t>
            </a:r>
          </a:p>
          <a:p>
            <a:r>
              <a:rPr lang="en-US" sz="2000" dirty="0"/>
              <a:t>Part of the IEP</a:t>
            </a:r>
          </a:p>
          <a:p>
            <a:r>
              <a:rPr lang="en-US" sz="2000" dirty="0"/>
              <a:t>Based on student’s individual needs, strengths, skills and interests</a:t>
            </a:r>
          </a:p>
          <a:p>
            <a:r>
              <a:rPr lang="en-US" sz="2000" dirty="0"/>
              <a:t>Used to identify and develop goals and activities for the student</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36C31A-87E4-4AB9-B3B9-140998A9598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dirty="0"/>
          </a:p>
        </p:txBody>
      </p:sp>
      <p:sp>
        <p:nvSpPr>
          <p:cNvPr id="3" name="Title 2">
            <a:extLst>
              <a:ext uri="{FF2B5EF4-FFF2-40B4-BE49-F238E27FC236}">
                <a16:creationId xmlns:a16="http://schemas.microsoft.com/office/drawing/2014/main" id="{6888DEAE-445A-4285-A16E-EBF6066B6C7E}"/>
              </a:ext>
            </a:extLst>
          </p:cNvPr>
          <p:cNvSpPr>
            <a:spLocks noGrp="1"/>
          </p:cNvSpPr>
          <p:nvPr>
            <p:ph type="title"/>
          </p:nvPr>
        </p:nvSpPr>
        <p:spPr/>
        <p:txBody>
          <a:bodyPr/>
          <a:lstStyle/>
          <a:p>
            <a:r>
              <a:rPr lang="en-US" dirty="0">
                <a:solidFill>
                  <a:schemeClr val="accent1">
                    <a:lumMod val="50000"/>
                  </a:schemeClr>
                </a:solidFill>
              </a:rPr>
              <a:t>Resources</a:t>
            </a:r>
          </a:p>
        </p:txBody>
      </p:sp>
      <p:sp>
        <p:nvSpPr>
          <p:cNvPr id="4" name="Text Placeholder 3">
            <a:extLst>
              <a:ext uri="{FF2B5EF4-FFF2-40B4-BE49-F238E27FC236}">
                <a16:creationId xmlns:a16="http://schemas.microsoft.com/office/drawing/2014/main" id="{FD546880-B4F1-449C-8765-E9BA40C31E2C}"/>
              </a:ext>
            </a:extLst>
          </p:cNvPr>
          <p:cNvSpPr>
            <a:spLocks noGrp="1"/>
          </p:cNvSpPr>
          <p:nvPr>
            <p:ph type="body" idx="1"/>
          </p:nvPr>
        </p:nvSpPr>
        <p:spPr/>
        <p:txBody>
          <a:bodyPr/>
          <a:lstStyle/>
          <a:p>
            <a:pPr lvl="1"/>
            <a:r>
              <a:rPr lang="en-US" dirty="0"/>
              <a:t>Secondary Transition Planning Guide for Individuals with Disabilities</a:t>
            </a:r>
          </a:p>
          <a:p>
            <a:pPr lvl="1"/>
            <a:r>
              <a:rPr lang="en-US" dirty="0"/>
              <a:t>Secondary Transition Technical Assistance Bulletin (TAB)</a:t>
            </a:r>
          </a:p>
          <a:p>
            <a:pPr lvl="1"/>
            <a:r>
              <a:rPr lang="en-US" dirty="0"/>
              <a:t>Transition Talks</a:t>
            </a:r>
          </a:p>
          <a:p>
            <a:endParaRPr lang="en-US" dirty="0"/>
          </a:p>
        </p:txBody>
      </p:sp>
    </p:spTree>
    <p:extLst>
      <p:ext uri="{BB962C8B-B14F-4D97-AF65-F5344CB8AC3E}">
        <p14:creationId xmlns:p14="http://schemas.microsoft.com/office/powerpoint/2010/main" val="1581265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BDDE6E-E2C0-A248-9A52-4E586E790B59}"/>
              </a:ext>
            </a:extLst>
          </p:cNvPr>
          <p:cNvSpPr>
            <a:spLocks noGrp="1"/>
          </p:cNvSpPr>
          <p:nvPr>
            <p:ph type="ctrTitle"/>
          </p:nvPr>
        </p:nvSpPr>
        <p:spPr/>
        <p:txBody>
          <a:bodyPr/>
          <a:lstStyle/>
          <a:p>
            <a:endParaRPr lang="en-US" dirty="0"/>
          </a:p>
        </p:txBody>
      </p:sp>
      <p:sp>
        <p:nvSpPr>
          <p:cNvPr id="4" name="Subtitle 3">
            <a:extLst>
              <a:ext uri="{FF2B5EF4-FFF2-40B4-BE49-F238E27FC236}">
                <a16:creationId xmlns:a16="http://schemas.microsoft.com/office/drawing/2014/main" id="{6A657790-CDA3-B545-8457-07C890110D43}"/>
              </a:ext>
            </a:extLst>
          </p:cNvPr>
          <p:cNvSpPr>
            <a:spLocks noGrp="1"/>
          </p:cNvSpPr>
          <p:nvPr>
            <p:ph type="subTitle" idx="1"/>
          </p:nvPr>
        </p:nvSpPr>
        <p:spPr/>
        <p:txBody>
          <a:bodyPr/>
          <a:lstStyle/>
          <a:p>
            <a:endParaRPr lang="en-US" dirty="0"/>
          </a:p>
        </p:txBody>
      </p:sp>
      <p:sp>
        <p:nvSpPr>
          <p:cNvPr id="2" name="Slide Number Placeholder 1">
            <a:extLst>
              <a:ext uri="{FF2B5EF4-FFF2-40B4-BE49-F238E27FC236}">
                <a16:creationId xmlns:a16="http://schemas.microsoft.com/office/drawing/2014/main" id="{07A94387-5F96-4BE5-BE59-5CB64E893D33}"/>
              </a:ext>
            </a:extLst>
          </p:cNvPr>
          <p:cNvSpPr>
            <a:spLocks noGrp="1"/>
          </p:cNvSpPr>
          <p:nvPr>
            <p:ph type="sldNum" idx="4294967295"/>
          </p:nvPr>
        </p:nvSpPr>
        <p:spPr>
          <a:xfrm>
            <a:off x="8807450" y="2208213"/>
            <a:ext cx="336550" cy="727075"/>
          </a:xfrm>
        </p:spPr>
        <p:txBody>
          <a:bodyPr/>
          <a:lstStyle/>
          <a:p>
            <a:pPr marL="0" lvl="0" indent="0" algn="ctr" rtl="0">
              <a:spcBef>
                <a:spcPts val="0"/>
              </a:spcBef>
              <a:spcAft>
                <a:spcPts val="0"/>
              </a:spcAft>
              <a:buNone/>
            </a:pPr>
            <a:fld id="{00000000-1234-1234-1234-123412341234}" type="slidenum">
              <a:rPr lang="en" smtClean="0"/>
              <a:t>9</a:t>
            </a:fld>
            <a:endParaRPr lang="en" dirty="0"/>
          </a:p>
        </p:txBody>
      </p:sp>
      <p:pic>
        <p:nvPicPr>
          <p:cNvPr id="5" name="Content Placeholder 6">
            <a:extLst>
              <a:ext uri="{FF2B5EF4-FFF2-40B4-BE49-F238E27FC236}">
                <a16:creationId xmlns:a16="http://schemas.microsoft.com/office/drawing/2014/main" id="{AE66C828-888A-4556-A9A7-155C4E38A1BF}"/>
              </a:ext>
            </a:extLst>
          </p:cNvPr>
          <p:cNvPicPr>
            <a:picLocks noChangeAspect="1"/>
          </p:cNvPicPr>
          <p:nvPr/>
        </p:nvPicPr>
        <p:blipFill rotWithShape="1">
          <a:blip r:embed="rId3"/>
          <a:srcRect t="4925" r="-3" b="7497"/>
          <a:stretch/>
        </p:blipFill>
        <p:spPr>
          <a:xfrm>
            <a:off x="2163336" y="312234"/>
            <a:ext cx="5040351" cy="4549697"/>
          </a:xfrm>
          <a:prstGeom prst="rect">
            <a:avLst/>
          </a:prstGeom>
        </p:spPr>
      </p:pic>
    </p:spTree>
    <p:extLst>
      <p:ext uri="{BB962C8B-B14F-4D97-AF65-F5344CB8AC3E}">
        <p14:creationId xmlns:p14="http://schemas.microsoft.com/office/powerpoint/2010/main" val="3072335408"/>
      </p:ext>
    </p:extLst>
  </p:cSld>
  <p:clrMapOvr>
    <a:masterClrMapping/>
  </p:clrMapOvr>
</p:sld>
</file>

<file path=ppt/theme/theme1.xml><?xml version="1.0" encoding="utf-8"?>
<a:theme xmlns:a="http://schemas.openxmlformats.org/drawingml/2006/main" name="Roderigo template">
  <a:themeElements>
    <a:clrScheme name="Custom 347">
      <a:dk1>
        <a:srgbClr val="000000"/>
      </a:dk1>
      <a:lt1>
        <a:srgbClr val="FFFFFF"/>
      </a:lt1>
      <a:dk2>
        <a:srgbClr val="666666"/>
      </a:dk2>
      <a:lt2>
        <a:srgbClr val="CCCCCC"/>
      </a:lt2>
      <a:accent1>
        <a:srgbClr val="A5B0FE"/>
      </a:accent1>
      <a:accent2>
        <a:srgbClr val="8184D9"/>
      </a:accent2>
      <a:accent3>
        <a:srgbClr val="6463BD"/>
      </a:accent3>
      <a:accent4>
        <a:srgbClr val="4F4A9E"/>
      </a:accent4>
      <a:accent5>
        <a:srgbClr val="212121"/>
      </a:accent5>
      <a:accent6>
        <a:srgbClr val="FFA500"/>
      </a:accent6>
      <a:hlink>
        <a:srgbClr val="6463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1505</TotalTime>
  <Words>1671</Words>
  <Application>Microsoft Macintosh PowerPoint</Application>
  <PresentationFormat>On-screen Show (16:9)</PresentationFormat>
  <Paragraphs>191</Paragraphs>
  <Slides>23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Miriam Libre</vt:lpstr>
      <vt:lpstr>Work Sans</vt:lpstr>
      <vt:lpstr>Barlow Light</vt:lpstr>
      <vt:lpstr>Open Sans</vt:lpstr>
      <vt:lpstr>Calibri</vt:lpstr>
      <vt:lpstr>Barlow</vt:lpstr>
      <vt:lpstr>Open Sans Semibold</vt:lpstr>
      <vt:lpstr>Arial</vt:lpstr>
      <vt:lpstr>Roderigo template</vt:lpstr>
      <vt:lpstr>Transition   It’s never to early to start</vt:lpstr>
      <vt:lpstr>Presenters</vt:lpstr>
      <vt:lpstr>HS Team</vt:lpstr>
      <vt:lpstr>Secondary Transition Planning</vt:lpstr>
      <vt:lpstr>Transition Legislation</vt:lpstr>
      <vt:lpstr>Secondary Transition Planning Process</vt:lpstr>
      <vt:lpstr>What is the Transition Plan?</vt:lpstr>
      <vt:lpstr>Resources</vt:lpstr>
      <vt:lpstr>PowerPoint Presentation</vt:lpstr>
      <vt:lpstr>PowerPoint Presentation</vt:lpstr>
      <vt:lpstr>PowerPoint Presentation</vt:lpstr>
      <vt:lpstr>It’s never too early to….Start</vt:lpstr>
      <vt:lpstr>HCPSS Transition</vt:lpstr>
      <vt:lpstr>Diploma and Non-Diploma</vt:lpstr>
      <vt:lpstr>Work Programs</vt:lpstr>
      <vt:lpstr>In School Work</vt:lpstr>
      <vt:lpstr>Career  and Community Explorations (CCE)</vt:lpstr>
      <vt:lpstr>Work Study</vt:lpstr>
      <vt:lpstr>Community Connections</vt:lpstr>
      <vt:lpstr>Project search</vt:lpstr>
      <vt:lpstr>Out Side Agencies- Eligibility</vt:lpstr>
      <vt:lpstr>It’s Never too Early to think about Transition</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It’s never to early to start</dc:title>
  <dc:creator>Elizabeth Tornquist</dc:creator>
  <cp:lastModifiedBy>Microsoft Office User</cp:lastModifiedBy>
  <cp:revision>15</cp:revision>
  <cp:lastPrinted>2021-04-19T19:31:36Z</cp:lastPrinted>
  <dcterms:modified xsi:type="dcterms:W3CDTF">2021-04-22T11:17:42Z</dcterms:modified>
</cp:coreProperties>
</file>