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4" r:id="rId2"/>
  </p:sldMasterIdLst>
  <p:notesMasterIdLst>
    <p:notesMasterId r:id="rId27"/>
  </p:notesMasterIdLst>
  <p:handoutMasterIdLst>
    <p:handoutMasterId r:id="rId28"/>
  </p:handoutMasterIdLst>
  <p:sldIdLst>
    <p:sldId id="289" r:id="rId3"/>
    <p:sldId id="367" r:id="rId4"/>
    <p:sldId id="368" r:id="rId5"/>
    <p:sldId id="369" r:id="rId6"/>
    <p:sldId id="370" r:id="rId7"/>
    <p:sldId id="261" r:id="rId8"/>
    <p:sldId id="262" r:id="rId9"/>
    <p:sldId id="263" r:id="rId10"/>
    <p:sldId id="264" r:id="rId11"/>
    <p:sldId id="265" r:id="rId12"/>
    <p:sldId id="266" r:id="rId13"/>
    <p:sldId id="267" r:id="rId14"/>
    <p:sldId id="268" r:id="rId15"/>
    <p:sldId id="269" r:id="rId16"/>
    <p:sldId id="271" r:id="rId17"/>
    <p:sldId id="270" r:id="rId18"/>
    <p:sldId id="272" r:id="rId19"/>
    <p:sldId id="273" r:id="rId20"/>
    <p:sldId id="274" r:id="rId21"/>
    <p:sldId id="276" r:id="rId22"/>
    <p:sldId id="275" r:id="rId23"/>
    <p:sldId id="277" r:id="rId24"/>
    <p:sldId id="278" r:id="rId25"/>
    <p:sldId id="260" r:id="rId26"/>
  </p:sldIdLst>
  <p:sldSz cx="9144000" cy="5143500" type="screen16x9"/>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D4D4D"/>
    <a:srgbClr val="6094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0" autoAdjust="0"/>
    <p:restoredTop sz="72517" autoAdjust="0"/>
  </p:normalViewPr>
  <p:slideViewPr>
    <p:cSldViewPr snapToGrid="0">
      <p:cViewPr varScale="1">
        <p:scale>
          <a:sx n="121" d="100"/>
          <a:sy n="121" d="100"/>
        </p:scale>
        <p:origin x="1840" y="176"/>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54" d="100"/>
          <a:sy n="54" d="100"/>
        </p:scale>
        <p:origin x="28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id-ID"/>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69BA57D2-97F8-45DE-A046-A44A19ED3263}" type="datetimeFigureOut">
              <a:rPr lang="id-ID" smtClean="0"/>
              <a:t>21/12/20</a:t>
            </a:fld>
            <a:endParaRPr lang="id-ID"/>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id-ID"/>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5A3FB35B-0EF4-4DF7-A453-616E705A387B}" type="slidenum">
              <a:rPr lang="id-ID" smtClean="0"/>
              <a:t>‹#›</a:t>
            </a:fld>
            <a:endParaRPr lang="id-ID"/>
          </a:p>
        </p:txBody>
      </p:sp>
    </p:spTree>
    <p:extLst>
      <p:ext uri="{BB962C8B-B14F-4D97-AF65-F5344CB8AC3E}">
        <p14:creationId xmlns:p14="http://schemas.microsoft.com/office/powerpoint/2010/main" val="26339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C1045D1E-AB37-40A7-BB9B-69CA03972EC4}" type="datetimeFigureOut">
              <a:rPr lang="en-US" smtClean="0"/>
              <a:t>12/21/20</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0F84CABE-1AD1-433D-9FA8-E0EB4EBC6DD6}" type="slidenum">
              <a:rPr lang="en-US" smtClean="0"/>
              <a:t>‹#›</a:t>
            </a:fld>
            <a:endParaRPr lang="en-US"/>
          </a:p>
        </p:txBody>
      </p:sp>
    </p:spTree>
    <p:extLst>
      <p:ext uri="{BB962C8B-B14F-4D97-AF65-F5344CB8AC3E}">
        <p14:creationId xmlns:p14="http://schemas.microsoft.com/office/powerpoint/2010/main" val="304547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4CABE-1AD1-433D-9FA8-E0EB4EBC6DD6}" type="slidenum">
              <a:rPr lang="en-US" smtClean="0"/>
              <a:t>1</a:t>
            </a:fld>
            <a:endParaRPr lang="en-US"/>
          </a:p>
        </p:txBody>
      </p:sp>
    </p:spTree>
    <p:extLst>
      <p:ext uri="{BB962C8B-B14F-4D97-AF65-F5344CB8AC3E}">
        <p14:creationId xmlns:p14="http://schemas.microsoft.com/office/powerpoint/2010/main" val="247169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a:t>
            </a:r>
            <a:r>
              <a:rPr lang="en-US" baseline="0" dirty="0"/>
              <a:t> language at the bottom may change depending on if you are doing a curriculum </a:t>
            </a:r>
            <a:r>
              <a:rPr lang="en-US" baseline="0" dirty="0" err="1"/>
              <a:t>ppt</a:t>
            </a:r>
            <a:r>
              <a:rPr lang="en-US" baseline="0" dirty="0"/>
              <a:t> and the funder has their own language they’d like for you to use. You should also add any extra logos i.e. </a:t>
            </a:r>
            <a:r>
              <a:rPr lang="en-US" baseline="0"/>
              <a:t>funders, on </a:t>
            </a:r>
            <a:r>
              <a:rPr lang="en-US" baseline="0" dirty="0"/>
              <a:t>this back page in-between the blue bars.</a:t>
            </a:r>
            <a:endParaRPr lang="en-US" dirty="0"/>
          </a:p>
        </p:txBody>
      </p:sp>
      <p:sp>
        <p:nvSpPr>
          <p:cNvPr id="4" name="Slide Number Placeholder 3"/>
          <p:cNvSpPr>
            <a:spLocks noGrp="1"/>
          </p:cNvSpPr>
          <p:nvPr>
            <p:ph type="sldNum" sz="quarter" idx="10"/>
          </p:nvPr>
        </p:nvSpPr>
        <p:spPr/>
        <p:txBody>
          <a:bodyPr/>
          <a:lstStyle/>
          <a:p>
            <a:fld id="{0F84CABE-1AD1-433D-9FA8-E0EB4EBC6DD6}" type="slidenum">
              <a:rPr lang="en-US" smtClean="0"/>
              <a:t>24</a:t>
            </a:fld>
            <a:endParaRPr lang="en-US"/>
          </a:p>
        </p:txBody>
      </p:sp>
    </p:spTree>
    <p:extLst>
      <p:ext uri="{BB962C8B-B14F-4D97-AF65-F5344CB8AC3E}">
        <p14:creationId xmlns:p14="http://schemas.microsoft.com/office/powerpoint/2010/main" val="101277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84CABE-1AD1-433D-9FA8-E0EB4EBC6D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31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84CABE-1AD1-433D-9FA8-E0EB4EBC6D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874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84CABE-1AD1-433D-9FA8-E0EB4EBC6D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41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84CABE-1AD1-433D-9FA8-E0EB4EBC6D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244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scale measures everything.  “The LSS/PA is encouraged to work with their instructional specialists to identify assessment tools that will be used for all students as they return to the building and tools that more appropriately capture changes over shorter periods of time.”  </a:t>
            </a:r>
          </a:p>
        </p:txBody>
      </p:sp>
      <p:sp>
        <p:nvSpPr>
          <p:cNvPr id="4" name="Slide Number Placeholder 3"/>
          <p:cNvSpPr>
            <a:spLocks noGrp="1"/>
          </p:cNvSpPr>
          <p:nvPr>
            <p:ph type="sldNum" sz="quarter" idx="5"/>
          </p:nvPr>
        </p:nvSpPr>
        <p:spPr/>
        <p:txBody>
          <a:bodyPr/>
          <a:lstStyle/>
          <a:p>
            <a:fld id="{9B89965B-7FD4-487E-A2BB-59DF5270D857}" type="slidenum">
              <a:rPr lang="en-US" smtClean="0"/>
              <a:t>10</a:t>
            </a:fld>
            <a:endParaRPr lang="en-US"/>
          </a:p>
        </p:txBody>
      </p:sp>
    </p:spTree>
    <p:extLst>
      <p:ext uri="{BB962C8B-B14F-4D97-AF65-F5344CB8AC3E}">
        <p14:creationId xmlns:p14="http://schemas.microsoft.com/office/powerpoint/2010/main" val="4287744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responsibility to review and revise the IEP to address lack of expected progress or information about the student’s needs remains the same </a:t>
            </a:r>
          </a:p>
          <a:p>
            <a:r>
              <a:rPr lang="en-US" dirty="0"/>
              <a:t>Progress monitoring needs to continue </a:t>
            </a:r>
          </a:p>
          <a:p>
            <a:r>
              <a:rPr lang="en-US" dirty="0"/>
              <a:t>If data indicates that the student has new, additional or different needs as a result of the extended school closure and changing service delivery model, then </a:t>
            </a:r>
            <a:r>
              <a:rPr lang="en-US" b="1" dirty="0"/>
              <a:t>the IEP should be amended/revised to address those needs.  </a:t>
            </a:r>
            <a:endParaRPr lang="en-US" dirty="0"/>
          </a:p>
          <a:p>
            <a:endParaRPr lang="en-US" dirty="0"/>
          </a:p>
        </p:txBody>
      </p:sp>
      <p:sp>
        <p:nvSpPr>
          <p:cNvPr id="4" name="Slide Number Placeholder 3"/>
          <p:cNvSpPr>
            <a:spLocks noGrp="1"/>
          </p:cNvSpPr>
          <p:nvPr>
            <p:ph type="sldNum" sz="quarter" idx="5"/>
          </p:nvPr>
        </p:nvSpPr>
        <p:spPr/>
        <p:txBody>
          <a:bodyPr/>
          <a:lstStyle/>
          <a:p>
            <a:fld id="{0F84CABE-1AD1-433D-9FA8-E0EB4EBC6DD6}" type="slidenum">
              <a:rPr lang="en-US" smtClean="0"/>
              <a:t>14</a:t>
            </a:fld>
            <a:endParaRPr lang="en-US"/>
          </a:p>
        </p:txBody>
      </p:sp>
    </p:spTree>
    <p:extLst>
      <p:ext uri="{BB962C8B-B14F-4D97-AF65-F5344CB8AC3E}">
        <p14:creationId xmlns:p14="http://schemas.microsoft.com/office/powerpoint/2010/main" val="44975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school systems correct parents when they ask about compensatory services and say they’re ‘recovery services.’  </a:t>
            </a:r>
          </a:p>
        </p:txBody>
      </p:sp>
      <p:sp>
        <p:nvSpPr>
          <p:cNvPr id="4" name="Slide Number Placeholder 3"/>
          <p:cNvSpPr>
            <a:spLocks noGrp="1"/>
          </p:cNvSpPr>
          <p:nvPr>
            <p:ph type="sldNum" sz="quarter" idx="5"/>
          </p:nvPr>
        </p:nvSpPr>
        <p:spPr/>
        <p:txBody>
          <a:bodyPr/>
          <a:lstStyle/>
          <a:p>
            <a:fld id="{9B89965B-7FD4-487E-A2BB-59DF5270D857}" type="slidenum">
              <a:rPr lang="en-US" smtClean="0"/>
              <a:t>17</a:t>
            </a:fld>
            <a:endParaRPr lang="en-US"/>
          </a:p>
        </p:txBody>
      </p:sp>
    </p:spTree>
    <p:extLst>
      <p:ext uri="{BB962C8B-B14F-4D97-AF65-F5344CB8AC3E}">
        <p14:creationId xmlns:p14="http://schemas.microsoft.com/office/powerpoint/2010/main" val="225854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decision, like all decisions regarding a FAPE, </a:t>
            </a:r>
            <a:r>
              <a:rPr lang="en-US" u="sng" dirty="0"/>
              <a:t>should be based on the student’s needs and not administrative convenience.</a:t>
            </a:r>
            <a:r>
              <a:rPr lang="en-US" i="0" u="none" dirty="0"/>
              <a:t>  </a:t>
            </a:r>
            <a:endParaRPr lang="en-US" dirty="0"/>
          </a:p>
        </p:txBody>
      </p:sp>
      <p:sp>
        <p:nvSpPr>
          <p:cNvPr id="4" name="Slide Number Placeholder 3"/>
          <p:cNvSpPr>
            <a:spLocks noGrp="1"/>
          </p:cNvSpPr>
          <p:nvPr>
            <p:ph type="sldNum" sz="quarter" idx="5"/>
          </p:nvPr>
        </p:nvSpPr>
        <p:spPr/>
        <p:txBody>
          <a:bodyPr/>
          <a:lstStyle/>
          <a:p>
            <a:fld id="{9B89965B-7FD4-487E-A2BB-59DF5270D857}" type="slidenum">
              <a:rPr lang="en-US" smtClean="0"/>
              <a:t>21</a:t>
            </a:fld>
            <a:endParaRPr lang="en-US"/>
          </a:p>
        </p:txBody>
      </p:sp>
    </p:spTree>
    <p:extLst>
      <p:ext uri="{BB962C8B-B14F-4D97-AF65-F5344CB8AC3E}">
        <p14:creationId xmlns:p14="http://schemas.microsoft.com/office/powerpoint/2010/main" val="138495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6116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200151"/>
            <a:ext cx="4038600" cy="3394472"/>
          </a:xfrm>
        </p:spPr>
        <p:txBody>
          <a:bodyPr>
            <a:normAutofit/>
          </a:bodyPr>
          <a:lstStyle/>
          <a:p>
            <a:pPr lvl="0"/>
            <a:endParaRPr lang="en-US" noProof="0"/>
          </a:p>
        </p:txBody>
      </p:sp>
      <p:sp>
        <p:nvSpPr>
          <p:cNvPr id="4" name="Text Placeholder 3"/>
          <p:cNvSpPr>
            <a:spLocks noGrp="1"/>
          </p:cNvSpPr>
          <p:nvPr>
            <p:ph type="body"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3919"/>
            <a:ext cx="2133600" cy="357188"/>
          </a:xfrm>
          <a:prstGeom prst="rect">
            <a:avLst/>
          </a:prstGeom>
        </p:spPr>
        <p:txBody>
          <a:bodyPr/>
          <a:lstStyle>
            <a:lvl1pPr>
              <a:defRPr/>
            </a:lvl1pPr>
          </a:lstStyle>
          <a:p>
            <a:pPr>
              <a:defRPr/>
            </a:pPr>
            <a:endParaRPr/>
          </a:p>
        </p:txBody>
      </p:sp>
      <p:sp>
        <p:nvSpPr>
          <p:cNvPr id="6" name="Footer Placeholder 5"/>
          <p:cNvSpPr>
            <a:spLocks noGrp="1"/>
          </p:cNvSpPr>
          <p:nvPr>
            <p:ph type="ftr" sz="quarter" idx="11"/>
          </p:nvPr>
        </p:nvSpPr>
        <p:spPr>
          <a:xfrm>
            <a:off x="3124200" y="4683919"/>
            <a:ext cx="2895600" cy="357188"/>
          </a:xfrm>
          <a:prstGeom prst="rect">
            <a:avLst/>
          </a:prstGeom>
        </p:spPr>
        <p:txBody>
          <a:bodyPr/>
          <a:lstStyle>
            <a:lvl1pPr>
              <a:defRPr/>
            </a:lvl1pPr>
          </a:lstStyle>
          <a:p>
            <a:pPr>
              <a:defRPr/>
            </a:pPr>
            <a:r>
              <a:rPr lang="en-US"/>
              <a:t>2008</a:t>
            </a:r>
            <a:endParaRPr/>
          </a:p>
        </p:txBody>
      </p:sp>
      <p:sp>
        <p:nvSpPr>
          <p:cNvPr id="7" name="Slide Number Placeholder 6"/>
          <p:cNvSpPr>
            <a:spLocks noGrp="1"/>
          </p:cNvSpPr>
          <p:nvPr>
            <p:ph type="sldNum" sz="quarter" idx="12"/>
          </p:nvPr>
        </p:nvSpPr>
        <p:spPr>
          <a:xfrm>
            <a:off x="6553200" y="4683919"/>
            <a:ext cx="2133600" cy="357188"/>
          </a:xfrm>
          <a:prstGeom prst="rect">
            <a:avLst/>
          </a:prstGeom>
        </p:spPr>
        <p:txBody>
          <a:bodyPr/>
          <a:lstStyle>
            <a:lvl1pPr>
              <a:defRPr/>
            </a:lvl1pPr>
          </a:lstStyle>
          <a:p>
            <a:pPr>
              <a:defRPr/>
            </a:pPr>
            <a:fld id="{F630DA47-AB10-4671-B019-8DFD68881A40}" type="slidenum">
              <a:rPr/>
              <a:pPr>
                <a:defRPr/>
              </a:pPr>
              <a:t>‹#›</a:t>
            </a:fld>
            <a:endParaRPr/>
          </a:p>
        </p:txBody>
      </p:sp>
    </p:spTree>
    <p:extLst>
      <p:ext uri="{BB962C8B-B14F-4D97-AF65-F5344CB8AC3E}">
        <p14:creationId xmlns:p14="http://schemas.microsoft.com/office/powerpoint/2010/main" val="582452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8001000" y="4629150"/>
            <a:ext cx="685800" cy="357188"/>
          </a:xfrm>
          <a:prstGeom prst="rect">
            <a:avLst/>
          </a:prstGeom>
          <a:ln/>
        </p:spPr>
        <p:txBody>
          <a:bodyPr/>
          <a:lstStyle>
            <a:lvl1pPr>
              <a:defRPr/>
            </a:lvl1pPr>
          </a:lstStyle>
          <a:p>
            <a:pPr>
              <a:defRPr/>
            </a:pPr>
            <a:fld id="{8BFEF6E0-7DD9-4246-A0F2-995E0693BF19}" type="slidenum">
              <a:rPr lang="en-US"/>
              <a:pPr>
                <a:defRPr/>
              </a:pPr>
              <a:t>‹#›</a:t>
            </a:fld>
            <a:endParaRPr lang="en-US"/>
          </a:p>
        </p:txBody>
      </p:sp>
    </p:spTree>
    <p:extLst>
      <p:ext uri="{BB962C8B-B14F-4D97-AF65-F5344CB8AC3E}">
        <p14:creationId xmlns:p14="http://schemas.microsoft.com/office/powerpoint/2010/main" val="403959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001000" y="4629150"/>
            <a:ext cx="685800" cy="357188"/>
          </a:xfrm>
          <a:prstGeom prst="rect">
            <a:avLst/>
          </a:prstGeom>
          <a:ln/>
        </p:spPr>
        <p:txBody>
          <a:bodyPr/>
          <a:lstStyle>
            <a:lvl1pPr>
              <a:defRPr/>
            </a:lvl1pPr>
          </a:lstStyle>
          <a:p>
            <a:pPr>
              <a:defRPr/>
            </a:pPr>
            <a:fld id="{02AA447A-776E-43D5-947F-4F55C90D9088}" type="slidenum">
              <a:rPr lang="en-US"/>
              <a:pPr>
                <a:defRPr/>
              </a:pPr>
              <a:t>‹#›</a:t>
            </a:fld>
            <a:endParaRPr lang="en-US"/>
          </a:p>
        </p:txBody>
      </p:sp>
    </p:spTree>
    <p:extLst>
      <p:ext uri="{BB962C8B-B14F-4D97-AF65-F5344CB8AC3E}">
        <p14:creationId xmlns:p14="http://schemas.microsoft.com/office/powerpoint/2010/main" val="2162706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9191496-7032-453C-9245-30F9F3173A7B}" type="datetime1">
              <a:rPr lang="en-US"/>
              <a:pPr>
                <a:defRPr/>
              </a:pPr>
              <a:t>12/21/20</a:t>
            </a:fld>
            <a:endParaRPr lang="en-US" dirty="0"/>
          </a:p>
        </p:txBody>
      </p:sp>
      <p:sp>
        <p:nvSpPr>
          <p:cNvPr id="4" name="Footer Placeholder 3"/>
          <p:cNvSpPr>
            <a:spLocks noGrp="1"/>
          </p:cNvSpPr>
          <p:nvPr>
            <p:ph type="ftr" sz="quarter" idx="11"/>
          </p:nvPr>
        </p:nvSpPr>
        <p:spPr/>
        <p:txBody>
          <a:bodyPr/>
          <a:lstStyle>
            <a:lvl1pPr algn="r">
              <a:defRPr>
                <a:latin typeface="Arial" charset="0"/>
              </a:defRPr>
            </a:lvl1pPr>
          </a:lstStyle>
          <a:p>
            <a:pPr>
              <a:defRPr/>
            </a:pPr>
            <a:endParaRPr lang="en-US"/>
          </a:p>
        </p:txBody>
      </p:sp>
      <p:sp>
        <p:nvSpPr>
          <p:cNvPr id="5" name="Slide Number Placeholder 4"/>
          <p:cNvSpPr>
            <a:spLocks noGrp="1"/>
          </p:cNvSpPr>
          <p:nvPr>
            <p:ph type="sldNum" sz="quarter" idx="12"/>
          </p:nvPr>
        </p:nvSpPr>
        <p:spPr>
          <a:xfrm>
            <a:off x="228600" y="4686300"/>
            <a:ext cx="1162050" cy="273844"/>
          </a:xfrm>
          <a:prstGeom prst="rect">
            <a:avLst/>
          </a:prstGeom>
        </p:spPr>
        <p:txBody>
          <a:bodyPr/>
          <a:lstStyle>
            <a:lvl1pPr>
              <a:defRPr>
                <a:solidFill>
                  <a:srgbClr val="073E87"/>
                </a:solidFill>
                <a:latin typeface="Arial" charset="0"/>
              </a:defRPr>
            </a:lvl1pPr>
          </a:lstStyle>
          <a:p>
            <a:pPr>
              <a:defRPr/>
            </a:pPr>
            <a:fld id="{9F12E3F4-BA31-4C19-BEEB-2D6202AD55A1}" type="slidenum">
              <a:rPr lang="en-US"/>
              <a:pPr>
                <a:defRPr/>
              </a:pPr>
              <a:t>‹#›</a:t>
            </a:fld>
            <a:endParaRPr lang="en-US" dirty="0"/>
          </a:p>
        </p:txBody>
      </p:sp>
    </p:spTree>
    <p:extLst>
      <p:ext uri="{BB962C8B-B14F-4D97-AF65-F5344CB8AC3E}">
        <p14:creationId xmlns:p14="http://schemas.microsoft.com/office/powerpoint/2010/main" val="223535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7353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50321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1756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C10D99-7991-4F0F-BB84-B28CCC02FE18}"/>
              </a:ext>
            </a:extLst>
          </p:cNvPr>
          <p:cNvSpPr/>
          <p:nvPr userDrawn="1"/>
        </p:nvSpPr>
        <p:spPr>
          <a:xfrm>
            <a:off x="1" y="683240"/>
            <a:ext cx="634620" cy="37770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A29B452E-C772-4AB0-BFA5-88BF384E3CED}"/>
              </a:ext>
            </a:extLst>
          </p:cNvPr>
          <p:cNvSpPr/>
          <p:nvPr userDrawn="1"/>
        </p:nvSpPr>
        <p:spPr>
          <a:xfrm>
            <a:off x="8976816" y="3633716"/>
            <a:ext cx="167185" cy="826544"/>
          </a:xfrm>
          <a:prstGeom prst="rect">
            <a:avLst/>
          </a:prstGeom>
          <a:solidFill>
            <a:srgbClr val="609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4292543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1" y="0"/>
            <a:ext cx="9143999" cy="5143500"/>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2629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BCBC78-43C9-4DCA-82A8-DC77E9E292AD}"/>
              </a:ext>
            </a:extLst>
          </p:cNvPr>
          <p:cNvGrpSpPr/>
          <p:nvPr userDrawn="1"/>
        </p:nvGrpSpPr>
        <p:grpSpPr>
          <a:xfrm>
            <a:off x="5312391" y="902943"/>
            <a:ext cx="3831611" cy="3337616"/>
            <a:chOff x="7083187" y="1203923"/>
            <a:chExt cx="5108815" cy="4450155"/>
          </a:xfrm>
          <a:solidFill>
            <a:schemeClr val="bg2"/>
          </a:solidFill>
        </p:grpSpPr>
        <p:sp>
          <p:nvSpPr>
            <p:cNvPr id="5" name="Rectangle 4">
              <a:extLst>
                <a:ext uri="{FF2B5EF4-FFF2-40B4-BE49-F238E27FC236}">
                  <a16:creationId xmlns:a16="http://schemas.microsoft.com/office/drawing/2014/main" id="{3346F037-E817-4DB6-B66E-11F8549A01E3}"/>
                </a:ext>
              </a:extLst>
            </p:cNvPr>
            <p:cNvSpPr/>
            <p:nvPr/>
          </p:nvSpPr>
          <p:spPr>
            <a:xfrm rot="16200000">
              <a:off x="4987764" y="3299347"/>
              <a:ext cx="4450154" cy="25930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Rectangle 5">
              <a:extLst>
                <a:ext uri="{FF2B5EF4-FFF2-40B4-BE49-F238E27FC236}">
                  <a16:creationId xmlns:a16="http://schemas.microsoft.com/office/drawing/2014/main" id="{A96B276C-675E-4DEF-B7E8-B0DABED9DDA2}"/>
                </a:ext>
              </a:extLst>
            </p:cNvPr>
            <p:cNvSpPr/>
            <p:nvPr/>
          </p:nvSpPr>
          <p:spPr>
            <a:xfrm rot="16200000">
              <a:off x="9140246" y="2602321"/>
              <a:ext cx="4450154" cy="16533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 name="Picture Placeholder 4">
            <a:extLst>
              <a:ext uri="{FF2B5EF4-FFF2-40B4-BE49-F238E27FC236}">
                <a16:creationId xmlns:a16="http://schemas.microsoft.com/office/drawing/2014/main" id="{828B9749-14FD-4C9E-95AF-035B7906B015}"/>
              </a:ext>
            </a:extLst>
          </p:cNvPr>
          <p:cNvSpPr>
            <a:spLocks noGrp="1"/>
          </p:cNvSpPr>
          <p:nvPr>
            <p:ph type="pic" sz="quarter" idx="15"/>
          </p:nvPr>
        </p:nvSpPr>
        <p:spPr>
          <a:xfrm>
            <a:off x="5506871" y="0"/>
            <a:ext cx="2563824" cy="5143500"/>
          </a:xfrm>
          <a:prstGeom prst="rect">
            <a:avLst/>
          </a:prstGeom>
          <a:solidFill>
            <a:schemeClr val="bg1">
              <a:lumMod val="95000"/>
            </a:schemeClr>
          </a:solidFill>
        </p:spPr>
        <p:txBody>
          <a:bodyPr/>
          <a:lstStyle/>
          <a:p>
            <a:endParaRPr lang="id-ID" dirty="0"/>
          </a:p>
        </p:txBody>
      </p:sp>
    </p:spTree>
    <p:extLst>
      <p:ext uri="{BB962C8B-B14F-4D97-AF65-F5344CB8AC3E}">
        <p14:creationId xmlns:p14="http://schemas.microsoft.com/office/powerpoint/2010/main" val="374748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7309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A3BCA41-69EE-43A4-8ADE-24CB09A0E8CE}"/>
              </a:ext>
            </a:extLst>
          </p:cNvPr>
          <p:cNvSpPr>
            <a:spLocks noGrp="1"/>
          </p:cNvSpPr>
          <p:nvPr>
            <p:ph type="pic" sz="quarter" idx="16"/>
          </p:nvPr>
        </p:nvSpPr>
        <p:spPr>
          <a:xfrm>
            <a:off x="0" y="0"/>
            <a:ext cx="4646645" cy="5143500"/>
          </a:xfrm>
          <a:prstGeom prst="rect">
            <a:avLst/>
          </a:prstGeom>
          <a:solidFill>
            <a:schemeClr val="bg1">
              <a:lumMod val="95000"/>
            </a:schemeClr>
          </a:solidFill>
        </p:spPr>
        <p:txBody>
          <a:bodyPr/>
          <a:lstStyle/>
          <a:p>
            <a:endParaRPr lang="id-ID" dirty="0"/>
          </a:p>
        </p:txBody>
      </p:sp>
    </p:spTree>
    <p:extLst>
      <p:ext uri="{BB962C8B-B14F-4D97-AF65-F5344CB8AC3E}">
        <p14:creationId xmlns:p14="http://schemas.microsoft.com/office/powerpoint/2010/main" val="389892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4084093" y="931460"/>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sp>
        <p:nvSpPr>
          <p:cNvPr id="8" name="Picture Placeholder 11">
            <a:extLst>
              <a:ext uri="{FF2B5EF4-FFF2-40B4-BE49-F238E27FC236}">
                <a16:creationId xmlns:a16="http://schemas.microsoft.com/office/drawing/2014/main" id="{28EB881A-BBA8-4F69-97C0-8C65BDBA9687}"/>
              </a:ext>
            </a:extLst>
          </p:cNvPr>
          <p:cNvSpPr>
            <a:spLocks noGrp="1"/>
          </p:cNvSpPr>
          <p:nvPr>
            <p:ph type="pic" sz="quarter" idx="11"/>
          </p:nvPr>
        </p:nvSpPr>
        <p:spPr>
          <a:xfrm>
            <a:off x="6194687" y="2569191"/>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14915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00151"/>
            <a:ext cx="4038600" cy="3394472"/>
          </a:xfrm>
        </p:spPr>
        <p:txBody>
          <a:bodyPr>
            <a:normAutofit/>
          </a:bodyPr>
          <a:lstStyle/>
          <a:p>
            <a:pPr lvl="0"/>
            <a:endParaRPr lang="en-US" noProof="0"/>
          </a:p>
        </p:txBody>
      </p:sp>
      <p:sp>
        <p:nvSpPr>
          <p:cNvPr id="5" name="Date Placeholder 4"/>
          <p:cNvSpPr>
            <a:spLocks noGrp="1"/>
          </p:cNvSpPr>
          <p:nvPr>
            <p:ph type="dt" sz="half" idx="10"/>
          </p:nvPr>
        </p:nvSpPr>
        <p:spPr>
          <a:xfrm>
            <a:off x="457200" y="4683919"/>
            <a:ext cx="2133600" cy="357188"/>
          </a:xfrm>
          <a:prstGeom prst="rect">
            <a:avLst/>
          </a:prstGeom>
        </p:spPr>
        <p:txBody>
          <a:bodyPr/>
          <a:lstStyle>
            <a:lvl1pPr>
              <a:defRPr/>
            </a:lvl1pPr>
          </a:lstStyle>
          <a:p>
            <a:pPr>
              <a:defRPr/>
            </a:pPr>
            <a:endParaRPr/>
          </a:p>
        </p:txBody>
      </p:sp>
      <p:sp>
        <p:nvSpPr>
          <p:cNvPr id="6" name="Footer Placeholder 5"/>
          <p:cNvSpPr>
            <a:spLocks noGrp="1"/>
          </p:cNvSpPr>
          <p:nvPr>
            <p:ph type="ftr" sz="quarter" idx="11"/>
          </p:nvPr>
        </p:nvSpPr>
        <p:spPr>
          <a:xfrm>
            <a:off x="3124200" y="4683919"/>
            <a:ext cx="2895600" cy="357188"/>
          </a:xfrm>
          <a:prstGeom prst="rect">
            <a:avLst/>
          </a:prstGeom>
        </p:spPr>
        <p:txBody>
          <a:bodyPr/>
          <a:lstStyle>
            <a:lvl1pPr>
              <a:defRPr/>
            </a:lvl1pPr>
          </a:lstStyle>
          <a:p>
            <a:pPr>
              <a:defRPr/>
            </a:pPr>
            <a:r>
              <a:rPr lang="en-US"/>
              <a:t>2008</a:t>
            </a:r>
            <a:endParaRPr/>
          </a:p>
        </p:txBody>
      </p:sp>
      <p:sp>
        <p:nvSpPr>
          <p:cNvPr id="7" name="Slide Number Placeholder 6"/>
          <p:cNvSpPr>
            <a:spLocks noGrp="1"/>
          </p:cNvSpPr>
          <p:nvPr>
            <p:ph type="sldNum" sz="quarter" idx="12"/>
          </p:nvPr>
        </p:nvSpPr>
        <p:spPr>
          <a:xfrm>
            <a:off x="6553200" y="4683919"/>
            <a:ext cx="2133600" cy="357188"/>
          </a:xfrm>
          <a:prstGeom prst="rect">
            <a:avLst/>
          </a:prstGeom>
        </p:spPr>
        <p:txBody>
          <a:bodyPr/>
          <a:lstStyle>
            <a:lvl1pPr>
              <a:defRPr/>
            </a:lvl1pPr>
          </a:lstStyle>
          <a:p>
            <a:pPr>
              <a:defRPr/>
            </a:pPr>
            <a:fld id="{574A4177-C02B-43E7-B4C0-7C5C5943F504}" type="slidenum">
              <a:rPr/>
              <a:pPr>
                <a:defRPr/>
              </a:pPr>
              <a:t>‹#›</a:t>
            </a:fld>
            <a:endParaRPr/>
          </a:p>
        </p:txBody>
      </p:sp>
    </p:spTree>
    <p:extLst>
      <p:ext uri="{BB962C8B-B14F-4D97-AF65-F5344CB8AC3E}">
        <p14:creationId xmlns:p14="http://schemas.microsoft.com/office/powerpoint/2010/main" val="3112573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200151"/>
            <a:ext cx="4038600" cy="3394472"/>
          </a:xfrm>
        </p:spPr>
        <p:txBody>
          <a:bodyPr>
            <a:normAutofit/>
          </a:bodyPr>
          <a:lstStyle/>
          <a:p>
            <a:pPr lvl="0"/>
            <a:endParaRPr lang="en-US" noProof="0"/>
          </a:p>
        </p:txBody>
      </p:sp>
      <p:sp>
        <p:nvSpPr>
          <p:cNvPr id="4" name="Text Placeholder 3"/>
          <p:cNvSpPr>
            <a:spLocks noGrp="1"/>
          </p:cNvSpPr>
          <p:nvPr>
            <p:ph type="body"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3919"/>
            <a:ext cx="2133600" cy="357188"/>
          </a:xfrm>
          <a:prstGeom prst="rect">
            <a:avLst/>
          </a:prstGeom>
        </p:spPr>
        <p:txBody>
          <a:bodyPr/>
          <a:lstStyle>
            <a:lvl1pPr>
              <a:defRPr/>
            </a:lvl1pPr>
          </a:lstStyle>
          <a:p>
            <a:pPr>
              <a:defRPr/>
            </a:pPr>
            <a:endParaRPr/>
          </a:p>
        </p:txBody>
      </p:sp>
      <p:sp>
        <p:nvSpPr>
          <p:cNvPr id="6" name="Footer Placeholder 5"/>
          <p:cNvSpPr>
            <a:spLocks noGrp="1"/>
          </p:cNvSpPr>
          <p:nvPr>
            <p:ph type="ftr" sz="quarter" idx="11"/>
          </p:nvPr>
        </p:nvSpPr>
        <p:spPr>
          <a:xfrm>
            <a:off x="3124200" y="4683919"/>
            <a:ext cx="2895600" cy="357188"/>
          </a:xfrm>
          <a:prstGeom prst="rect">
            <a:avLst/>
          </a:prstGeom>
        </p:spPr>
        <p:txBody>
          <a:bodyPr/>
          <a:lstStyle>
            <a:lvl1pPr>
              <a:defRPr/>
            </a:lvl1pPr>
          </a:lstStyle>
          <a:p>
            <a:pPr>
              <a:defRPr/>
            </a:pPr>
            <a:r>
              <a:rPr lang="en-US"/>
              <a:t>2008</a:t>
            </a:r>
            <a:endParaRPr/>
          </a:p>
        </p:txBody>
      </p:sp>
      <p:sp>
        <p:nvSpPr>
          <p:cNvPr id="7" name="Slide Number Placeholder 6"/>
          <p:cNvSpPr>
            <a:spLocks noGrp="1"/>
          </p:cNvSpPr>
          <p:nvPr>
            <p:ph type="sldNum" sz="quarter" idx="12"/>
          </p:nvPr>
        </p:nvSpPr>
        <p:spPr>
          <a:xfrm>
            <a:off x="6553200" y="4683919"/>
            <a:ext cx="2133600" cy="357188"/>
          </a:xfrm>
          <a:prstGeom prst="rect">
            <a:avLst/>
          </a:prstGeom>
        </p:spPr>
        <p:txBody>
          <a:bodyPr/>
          <a:lstStyle>
            <a:lvl1pPr>
              <a:defRPr/>
            </a:lvl1pPr>
          </a:lstStyle>
          <a:p>
            <a:pPr>
              <a:defRPr/>
            </a:pPr>
            <a:fld id="{F630DA47-AB10-4671-B019-8DFD68881A40}" type="slidenum">
              <a:rPr/>
              <a:pPr>
                <a:defRPr/>
              </a:pPr>
              <a:t>‹#›</a:t>
            </a:fld>
            <a:endParaRPr/>
          </a:p>
        </p:txBody>
      </p:sp>
    </p:spTree>
    <p:extLst>
      <p:ext uri="{BB962C8B-B14F-4D97-AF65-F5344CB8AC3E}">
        <p14:creationId xmlns:p14="http://schemas.microsoft.com/office/powerpoint/2010/main" val="409711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263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C10D99-7991-4F0F-BB84-B28CCC02FE18}"/>
              </a:ext>
            </a:extLst>
          </p:cNvPr>
          <p:cNvSpPr/>
          <p:nvPr userDrawn="1"/>
        </p:nvSpPr>
        <p:spPr>
          <a:xfrm>
            <a:off x="1" y="683240"/>
            <a:ext cx="634620" cy="37770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A29B452E-C772-4AB0-BFA5-88BF384E3CED}"/>
              </a:ext>
            </a:extLst>
          </p:cNvPr>
          <p:cNvSpPr/>
          <p:nvPr userDrawn="1"/>
        </p:nvSpPr>
        <p:spPr>
          <a:xfrm>
            <a:off x="8976816" y="3633716"/>
            <a:ext cx="167185" cy="826544"/>
          </a:xfrm>
          <a:prstGeom prst="rect">
            <a:avLst/>
          </a:prstGeom>
          <a:solidFill>
            <a:srgbClr val="609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81145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1" y="0"/>
            <a:ext cx="9143999" cy="5143500"/>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35804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BCBC78-43C9-4DCA-82A8-DC77E9E292AD}"/>
              </a:ext>
            </a:extLst>
          </p:cNvPr>
          <p:cNvGrpSpPr/>
          <p:nvPr userDrawn="1"/>
        </p:nvGrpSpPr>
        <p:grpSpPr>
          <a:xfrm>
            <a:off x="5312391" y="902943"/>
            <a:ext cx="3831611" cy="3337616"/>
            <a:chOff x="7083187" y="1203923"/>
            <a:chExt cx="5108815" cy="4450155"/>
          </a:xfrm>
          <a:solidFill>
            <a:schemeClr val="bg2"/>
          </a:solidFill>
        </p:grpSpPr>
        <p:sp>
          <p:nvSpPr>
            <p:cNvPr id="5" name="Rectangle 4">
              <a:extLst>
                <a:ext uri="{FF2B5EF4-FFF2-40B4-BE49-F238E27FC236}">
                  <a16:creationId xmlns:a16="http://schemas.microsoft.com/office/drawing/2014/main" id="{3346F037-E817-4DB6-B66E-11F8549A01E3}"/>
                </a:ext>
              </a:extLst>
            </p:cNvPr>
            <p:cNvSpPr/>
            <p:nvPr/>
          </p:nvSpPr>
          <p:spPr>
            <a:xfrm rot="16200000">
              <a:off x="4987764" y="3299347"/>
              <a:ext cx="4450154" cy="25930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Rectangle 5">
              <a:extLst>
                <a:ext uri="{FF2B5EF4-FFF2-40B4-BE49-F238E27FC236}">
                  <a16:creationId xmlns:a16="http://schemas.microsoft.com/office/drawing/2014/main" id="{A96B276C-675E-4DEF-B7E8-B0DABED9DDA2}"/>
                </a:ext>
              </a:extLst>
            </p:cNvPr>
            <p:cNvSpPr/>
            <p:nvPr/>
          </p:nvSpPr>
          <p:spPr>
            <a:xfrm rot="16200000">
              <a:off x="9140246" y="2602321"/>
              <a:ext cx="4450154" cy="16533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 name="Picture Placeholder 4">
            <a:extLst>
              <a:ext uri="{FF2B5EF4-FFF2-40B4-BE49-F238E27FC236}">
                <a16:creationId xmlns:a16="http://schemas.microsoft.com/office/drawing/2014/main" id="{828B9749-14FD-4C9E-95AF-035B7906B015}"/>
              </a:ext>
            </a:extLst>
          </p:cNvPr>
          <p:cNvSpPr>
            <a:spLocks noGrp="1"/>
          </p:cNvSpPr>
          <p:nvPr>
            <p:ph type="pic" sz="quarter" idx="15"/>
          </p:nvPr>
        </p:nvSpPr>
        <p:spPr>
          <a:xfrm>
            <a:off x="5506871" y="0"/>
            <a:ext cx="2563824" cy="5143500"/>
          </a:xfrm>
          <a:prstGeom prst="rect">
            <a:avLst/>
          </a:prstGeom>
          <a:solidFill>
            <a:schemeClr val="bg1">
              <a:lumMod val="95000"/>
            </a:schemeClr>
          </a:solidFill>
        </p:spPr>
        <p:txBody>
          <a:bodyPr/>
          <a:lstStyle/>
          <a:p>
            <a:endParaRPr lang="id-ID" dirty="0"/>
          </a:p>
        </p:txBody>
      </p:sp>
    </p:spTree>
    <p:extLst>
      <p:ext uri="{BB962C8B-B14F-4D97-AF65-F5344CB8AC3E}">
        <p14:creationId xmlns:p14="http://schemas.microsoft.com/office/powerpoint/2010/main" val="395113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A3BCA41-69EE-43A4-8ADE-24CB09A0E8CE}"/>
              </a:ext>
            </a:extLst>
          </p:cNvPr>
          <p:cNvSpPr>
            <a:spLocks noGrp="1"/>
          </p:cNvSpPr>
          <p:nvPr>
            <p:ph type="pic" sz="quarter" idx="16"/>
          </p:nvPr>
        </p:nvSpPr>
        <p:spPr>
          <a:xfrm>
            <a:off x="0" y="0"/>
            <a:ext cx="4646645" cy="5143500"/>
          </a:xfrm>
          <a:prstGeom prst="rect">
            <a:avLst/>
          </a:prstGeom>
          <a:solidFill>
            <a:schemeClr val="bg1">
              <a:lumMod val="95000"/>
            </a:schemeClr>
          </a:solidFill>
        </p:spPr>
        <p:txBody>
          <a:bodyPr/>
          <a:lstStyle/>
          <a:p>
            <a:endParaRPr lang="id-ID" dirty="0"/>
          </a:p>
        </p:txBody>
      </p:sp>
    </p:spTree>
    <p:extLst>
      <p:ext uri="{BB962C8B-B14F-4D97-AF65-F5344CB8AC3E}">
        <p14:creationId xmlns:p14="http://schemas.microsoft.com/office/powerpoint/2010/main" val="189190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28EB881A-BBA8-4F69-97C0-8C65BDBA9687}"/>
              </a:ext>
            </a:extLst>
          </p:cNvPr>
          <p:cNvSpPr>
            <a:spLocks noGrp="1"/>
          </p:cNvSpPr>
          <p:nvPr>
            <p:ph type="pic" sz="quarter" idx="10"/>
          </p:nvPr>
        </p:nvSpPr>
        <p:spPr>
          <a:xfrm>
            <a:off x="4084093" y="931460"/>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sp>
        <p:nvSpPr>
          <p:cNvPr id="8" name="Picture Placeholder 11">
            <a:extLst>
              <a:ext uri="{FF2B5EF4-FFF2-40B4-BE49-F238E27FC236}">
                <a16:creationId xmlns:a16="http://schemas.microsoft.com/office/drawing/2014/main" id="{28EB881A-BBA8-4F69-97C0-8C65BDBA9687}"/>
              </a:ext>
            </a:extLst>
          </p:cNvPr>
          <p:cNvSpPr>
            <a:spLocks noGrp="1"/>
          </p:cNvSpPr>
          <p:nvPr>
            <p:ph type="pic" sz="quarter" idx="11"/>
          </p:nvPr>
        </p:nvSpPr>
        <p:spPr>
          <a:xfrm>
            <a:off x="6194687" y="2569191"/>
            <a:ext cx="2110595" cy="1637731"/>
          </a:xfrm>
          <a:custGeom>
            <a:avLst/>
            <a:gdLst>
              <a:gd name="connsiteX0" fmla="*/ 0 w 2826328"/>
              <a:gd name="connsiteY0" fmla="*/ 0 h 1602125"/>
              <a:gd name="connsiteX1" fmla="*/ 2826328 w 2826328"/>
              <a:gd name="connsiteY1" fmla="*/ 0 h 1602125"/>
              <a:gd name="connsiteX2" fmla="*/ 2826328 w 2826328"/>
              <a:gd name="connsiteY2" fmla="*/ 1602125 h 1602125"/>
              <a:gd name="connsiteX3" fmla="*/ 0 w 2826328"/>
              <a:gd name="connsiteY3" fmla="*/ 1602125 h 1602125"/>
            </a:gdLst>
            <a:ahLst/>
            <a:cxnLst>
              <a:cxn ang="0">
                <a:pos x="connsiteX0" y="connsiteY0"/>
              </a:cxn>
              <a:cxn ang="0">
                <a:pos x="connsiteX1" y="connsiteY1"/>
              </a:cxn>
              <a:cxn ang="0">
                <a:pos x="connsiteX2" y="connsiteY2"/>
              </a:cxn>
              <a:cxn ang="0">
                <a:pos x="connsiteX3" y="connsiteY3"/>
              </a:cxn>
            </a:cxnLst>
            <a:rect l="l" t="t" r="r" b="b"/>
            <a:pathLst>
              <a:path w="2826328" h="1602125">
                <a:moveTo>
                  <a:pt x="0" y="0"/>
                </a:moveTo>
                <a:lnTo>
                  <a:pt x="2826328" y="0"/>
                </a:lnTo>
                <a:lnTo>
                  <a:pt x="2826328" y="1602125"/>
                </a:lnTo>
                <a:lnTo>
                  <a:pt x="0" y="1602125"/>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55545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00151"/>
            <a:ext cx="4038600" cy="3394472"/>
          </a:xfrm>
        </p:spPr>
        <p:txBody>
          <a:bodyPr>
            <a:normAutofit/>
          </a:bodyPr>
          <a:lstStyle/>
          <a:p>
            <a:pPr lvl="0"/>
            <a:endParaRPr lang="en-US" noProof="0"/>
          </a:p>
        </p:txBody>
      </p:sp>
      <p:sp>
        <p:nvSpPr>
          <p:cNvPr id="5" name="Date Placeholder 4"/>
          <p:cNvSpPr>
            <a:spLocks noGrp="1"/>
          </p:cNvSpPr>
          <p:nvPr>
            <p:ph type="dt" sz="half" idx="10"/>
          </p:nvPr>
        </p:nvSpPr>
        <p:spPr>
          <a:xfrm>
            <a:off x="457200" y="4683919"/>
            <a:ext cx="2133600" cy="357188"/>
          </a:xfrm>
          <a:prstGeom prst="rect">
            <a:avLst/>
          </a:prstGeom>
        </p:spPr>
        <p:txBody>
          <a:bodyPr/>
          <a:lstStyle>
            <a:lvl1pPr>
              <a:defRPr/>
            </a:lvl1pPr>
          </a:lstStyle>
          <a:p>
            <a:pPr>
              <a:defRPr/>
            </a:pPr>
            <a:endParaRPr/>
          </a:p>
        </p:txBody>
      </p:sp>
      <p:sp>
        <p:nvSpPr>
          <p:cNvPr id="6" name="Footer Placeholder 5"/>
          <p:cNvSpPr>
            <a:spLocks noGrp="1"/>
          </p:cNvSpPr>
          <p:nvPr>
            <p:ph type="ftr" sz="quarter" idx="11"/>
          </p:nvPr>
        </p:nvSpPr>
        <p:spPr>
          <a:xfrm>
            <a:off x="3124200" y="4683919"/>
            <a:ext cx="2895600" cy="357188"/>
          </a:xfrm>
          <a:prstGeom prst="rect">
            <a:avLst/>
          </a:prstGeom>
        </p:spPr>
        <p:txBody>
          <a:bodyPr/>
          <a:lstStyle>
            <a:lvl1pPr>
              <a:defRPr/>
            </a:lvl1pPr>
          </a:lstStyle>
          <a:p>
            <a:pPr>
              <a:defRPr/>
            </a:pPr>
            <a:r>
              <a:rPr lang="en-US"/>
              <a:t>2008</a:t>
            </a:r>
            <a:endParaRPr/>
          </a:p>
        </p:txBody>
      </p:sp>
      <p:sp>
        <p:nvSpPr>
          <p:cNvPr id="7" name="Slide Number Placeholder 6"/>
          <p:cNvSpPr>
            <a:spLocks noGrp="1"/>
          </p:cNvSpPr>
          <p:nvPr>
            <p:ph type="sldNum" sz="quarter" idx="12"/>
          </p:nvPr>
        </p:nvSpPr>
        <p:spPr>
          <a:xfrm>
            <a:off x="6553200" y="4683919"/>
            <a:ext cx="2133600" cy="357188"/>
          </a:xfrm>
          <a:prstGeom prst="rect">
            <a:avLst/>
          </a:prstGeom>
        </p:spPr>
        <p:txBody>
          <a:bodyPr/>
          <a:lstStyle>
            <a:lvl1pPr>
              <a:defRPr/>
            </a:lvl1pPr>
          </a:lstStyle>
          <a:p>
            <a:pPr>
              <a:defRPr/>
            </a:pPr>
            <a:fld id="{574A4177-C02B-43E7-B4C0-7C5C5943F504}" type="slidenum">
              <a:rPr/>
              <a:pPr>
                <a:defRPr/>
              </a:pPr>
              <a:t>‹#›</a:t>
            </a:fld>
            <a:endParaRPr/>
          </a:p>
        </p:txBody>
      </p:sp>
    </p:spTree>
    <p:extLst>
      <p:ext uri="{BB962C8B-B14F-4D97-AF65-F5344CB8AC3E}">
        <p14:creationId xmlns:p14="http://schemas.microsoft.com/office/powerpoint/2010/main" val="118619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543050" marR="0" lvl="4"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Fift</a:t>
            </a:r>
            <a:r>
              <a:rPr lang="en-US" sz="1400" b="1" spc="225" dirty="0">
                <a:solidFill>
                  <a:schemeClr val="tx1">
                    <a:lumMod val="85000"/>
                    <a:lumOff val="15000"/>
                  </a:schemeClr>
                </a:solidFill>
                <a:cs typeface="Aharoni" panose="02010803020104030203" pitchFamily="2" charset="-79"/>
              </a:rPr>
              <a:t>www.PPMD.org</a:t>
            </a:r>
          </a:p>
          <a:p>
            <a:pPr lvl="4"/>
            <a:r>
              <a:rPr lang="en-US" dirty="0"/>
              <a: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SUPPORT. INFORM. EMPOWER</a:t>
            </a: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b="1" spc="225" dirty="0">
                <a:solidFill>
                  <a:schemeClr val="tx1">
                    <a:lumMod val="85000"/>
                    <a:lumOff val="15000"/>
                  </a:schemeClr>
                </a:solidFill>
                <a:cs typeface="Aharoni" panose="02010803020104030203" pitchFamily="2" charset="-79"/>
              </a:rPr>
              <a:t>www.PPMD.org</a:t>
            </a:r>
          </a:p>
        </p:txBody>
      </p:sp>
      <p:pic>
        <p:nvPicPr>
          <p:cNvPr id="8" name="Picture 7">
            <a:extLst>
              <a:ext uri="{FF2B5EF4-FFF2-40B4-BE49-F238E27FC236}">
                <a16:creationId xmlns:a16="http://schemas.microsoft.com/office/drawing/2014/main" id="{B6A8615B-AEE9-483B-83ED-90ED399D991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620941" y="4517823"/>
            <a:ext cx="2065859" cy="554540"/>
          </a:xfrm>
          <a:prstGeom prst="rect">
            <a:avLst/>
          </a:prstGeom>
        </p:spPr>
      </p:pic>
    </p:spTree>
    <p:extLst>
      <p:ext uri="{BB962C8B-B14F-4D97-AF65-F5344CB8AC3E}">
        <p14:creationId xmlns:p14="http://schemas.microsoft.com/office/powerpoint/2010/main" val="32145045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710" r:id="rId4"/>
    <p:sldLayoutId id="2147483699" r:id="rId5"/>
    <p:sldLayoutId id="2147483702" r:id="rId6"/>
    <p:sldLayoutId id="2147483660" r:id="rId7"/>
    <p:sldLayoutId id="2147483680" r:id="rId8"/>
    <p:sldLayoutId id="2147483706" r:id="rId9"/>
    <p:sldLayoutId id="2147483709" r:id="rId10"/>
    <p:sldLayoutId id="2147483711" r:id="rId11"/>
    <p:sldLayoutId id="2147483712" r:id="rId12"/>
    <p:sldLayoutId id="214748371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543050" marR="0" lvl="4"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Fift</a:t>
            </a:r>
            <a:r>
              <a:rPr lang="en-US" sz="1400" b="1" spc="225" dirty="0">
                <a:solidFill>
                  <a:schemeClr val="tx1">
                    <a:lumMod val="85000"/>
                    <a:lumOff val="15000"/>
                  </a:schemeClr>
                </a:solidFill>
                <a:cs typeface="Aharoni" panose="02010803020104030203" pitchFamily="2" charset="-79"/>
              </a:rPr>
              <a:t>www.PPMD.org</a:t>
            </a:r>
          </a:p>
          <a:p>
            <a:pPr lvl="4"/>
            <a:r>
              <a:rPr lang="en-US" dirty="0"/>
              <a: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SUPPORT. INFORM. EMPOWER</a:t>
            </a: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b="1" spc="225" dirty="0">
                <a:solidFill>
                  <a:schemeClr val="tx1">
                    <a:lumMod val="85000"/>
                    <a:lumOff val="15000"/>
                  </a:schemeClr>
                </a:solidFill>
                <a:cs typeface="Aharoni" panose="02010803020104030203" pitchFamily="2" charset="-79"/>
              </a:rPr>
              <a:t>www.PPMD.org</a:t>
            </a:r>
          </a:p>
        </p:txBody>
      </p:sp>
      <p:pic>
        <p:nvPicPr>
          <p:cNvPr id="8" name="Picture 7">
            <a:extLst>
              <a:ext uri="{FF2B5EF4-FFF2-40B4-BE49-F238E27FC236}">
                <a16:creationId xmlns:a16="http://schemas.microsoft.com/office/drawing/2014/main" id="{B6A8615B-AEE9-483B-83ED-90ED399D991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620941" y="4517823"/>
            <a:ext cx="2065859" cy="554540"/>
          </a:xfrm>
          <a:prstGeom prst="rect">
            <a:avLst/>
          </a:prstGeom>
        </p:spPr>
      </p:pic>
    </p:spTree>
    <p:extLst>
      <p:ext uri="{BB962C8B-B14F-4D97-AF65-F5344CB8AC3E}">
        <p14:creationId xmlns:p14="http://schemas.microsoft.com/office/powerpoint/2010/main" val="91998292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hyperlink" Target="http://fabiusmaximus.com/2012/08/21/42319/" TargetMode="External"/><Relationship Id="rId3" Type="http://schemas.openxmlformats.org/officeDocument/2006/relationships/image" Target="../media/image8.jpeg"/><Relationship Id="rId7" Type="http://schemas.openxmlformats.org/officeDocument/2006/relationships/image" Target="../media/image10.jpg"/><Relationship Id="rId12" Type="http://schemas.openxmlformats.org/officeDocument/2006/relationships/hyperlink" Target="http://www.pngall.com/weight-scale-p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www.open.edu/openlearn/science-maths-technology/science/physics-and-astronomy/physics/crowd-pressure-confused-the-terms-used-the-programme" TargetMode="External"/><Relationship Id="rId11" Type="http://schemas.openxmlformats.org/officeDocument/2006/relationships/image" Target="../media/image12.png"/><Relationship Id="rId5" Type="http://schemas.openxmlformats.org/officeDocument/2006/relationships/image" Target="../media/image9.jpeg"/><Relationship Id="rId10" Type="http://schemas.openxmlformats.org/officeDocument/2006/relationships/hyperlink" Target="https://en.wikipedia.org/wiki/File:Kitchen_scale_20101110.jpg" TargetMode="External"/><Relationship Id="rId4" Type="http://schemas.openxmlformats.org/officeDocument/2006/relationships/hyperlink" Target="https://www.flickr.com/photos/captkodak/272746539" TargetMode="Externa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www.pngall.com/calendar-png" TargetMode="External"/><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slimcoincidence/503936082" TargetMode="External"/><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16B573-0F31-48EE-BE5E-0E8929BFC155}"/>
              </a:ext>
            </a:extLst>
          </p:cNvPr>
          <p:cNvSpPr/>
          <p:nvPr/>
        </p:nvSpPr>
        <p:spPr>
          <a:xfrm>
            <a:off x="0" y="1"/>
            <a:ext cx="9144000" cy="318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Oval 8">
            <a:extLst>
              <a:ext uri="{FF2B5EF4-FFF2-40B4-BE49-F238E27FC236}">
                <a16:creationId xmlns:a16="http://schemas.microsoft.com/office/drawing/2014/main" id="{C7963A89-0042-46E6-A4F4-3746ED88A7E3}"/>
              </a:ext>
            </a:extLst>
          </p:cNvPr>
          <p:cNvSpPr/>
          <p:nvPr/>
        </p:nvSpPr>
        <p:spPr>
          <a:xfrm>
            <a:off x="183205" y="2476799"/>
            <a:ext cx="2630161" cy="26301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Rectangle 3">
            <a:extLst>
              <a:ext uri="{FF2B5EF4-FFF2-40B4-BE49-F238E27FC236}">
                <a16:creationId xmlns:a16="http://schemas.microsoft.com/office/drawing/2014/main" id="{4FED4E7C-A7AA-4A4F-9863-5801FE3040F8}"/>
              </a:ext>
            </a:extLst>
          </p:cNvPr>
          <p:cNvSpPr/>
          <p:nvPr/>
        </p:nvSpPr>
        <p:spPr>
          <a:xfrm>
            <a:off x="0" y="1"/>
            <a:ext cx="9144000" cy="2308324"/>
          </a:xfrm>
          <a:prstGeom prst="rect">
            <a:avLst/>
          </a:prstGeom>
        </p:spPr>
        <p:txBody>
          <a:bodyPr wrap="square">
            <a:spAutoFit/>
          </a:bodyPr>
          <a:lstStyle/>
          <a:p>
            <a:pPr algn="ctr">
              <a:lnSpc>
                <a:spcPct val="150000"/>
              </a:lnSpc>
            </a:pPr>
            <a:r>
              <a:rPr lang="en-US" sz="4800" b="1" dirty="0">
                <a:solidFill>
                  <a:schemeClr val="bg1"/>
                </a:solidFill>
                <a:latin typeface="+mj-lt"/>
                <a:cs typeface="Segoe UI" panose="020B0502040204020203" pitchFamily="34" charset="0"/>
              </a:rPr>
              <a:t>Parents’ Basic Rights in the Special Education Process</a:t>
            </a:r>
          </a:p>
        </p:txBody>
      </p:sp>
      <p:sp>
        <p:nvSpPr>
          <p:cNvPr id="6" name="TextBox 5">
            <a:extLst>
              <a:ext uri="{FF2B5EF4-FFF2-40B4-BE49-F238E27FC236}">
                <a16:creationId xmlns:a16="http://schemas.microsoft.com/office/drawing/2014/main" id="{0F3DC7E6-18FE-4E26-97EB-75018FB9E44F}"/>
              </a:ext>
            </a:extLst>
          </p:cNvPr>
          <p:cNvSpPr txBox="1"/>
          <p:nvPr/>
        </p:nvSpPr>
        <p:spPr>
          <a:xfrm>
            <a:off x="2846975" y="4509145"/>
            <a:ext cx="3450049" cy="277897"/>
          </a:xfrm>
          <a:prstGeom prst="rect">
            <a:avLst/>
          </a:prstGeom>
          <a:noFill/>
        </p:spPr>
        <p:txBody>
          <a:bodyPr wrap="square" rtlCol="0">
            <a:spAutoFit/>
          </a:bodyPr>
          <a:lstStyle/>
          <a:p>
            <a:pPr algn="ctr">
              <a:lnSpc>
                <a:spcPct val="150000"/>
              </a:lnSpc>
            </a:pPr>
            <a:r>
              <a:rPr lang="en-US" sz="900" b="1" spc="225" dirty="0">
                <a:solidFill>
                  <a:schemeClr val="tx1">
                    <a:lumMod val="85000"/>
                    <a:lumOff val="15000"/>
                  </a:schemeClr>
                </a:solidFill>
                <a:cs typeface="Aharoni" panose="02010803020104030203" pitchFamily="2" charset="-79"/>
              </a:rPr>
              <a:t>www.PPMD.org</a:t>
            </a:r>
          </a:p>
        </p:txBody>
      </p:sp>
      <p:pic>
        <p:nvPicPr>
          <p:cNvPr id="7" name="Picture 6">
            <a:extLst>
              <a:ext uri="{FF2B5EF4-FFF2-40B4-BE49-F238E27FC236}">
                <a16:creationId xmlns:a16="http://schemas.microsoft.com/office/drawing/2014/main" id="{AFE1B366-B86F-43EE-9177-C3A490C88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333" y="2730792"/>
            <a:ext cx="2384042" cy="1917301"/>
          </a:xfrm>
          <a:prstGeom prst="rect">
            <a:avLst/>
          </a:prstGeom>
        </p:spPr>
      </p:pic>
    </p:spTree>
    <p:extLst>
      <p:ext uri="{BB962C8B-B14F-4D97-AF65-F5344CB8AC3E}">
        <p14:creationId xmlns:p14="http://schemas.microsoft.com/office/powerpoint/2010/main" val="17894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029ED-61E7-4020-A147-7EFFCDF92281}"/>
              </a:ext>
            </a:extLst>
          </p:cNvPr>
          <p:cNvSpPr>
            <a:spLocks noGrp="1"/>
          </p:cNvSpPr>
          <p:nvPr>
            <p:ph type="title"/>
          </p:nvPr>
        </p:nvSpPr>
        <p:spPr>
          <a:xfrm>
            <a:off x="3452601" y="3556462"/>
            <a:ext cx="5122140" cy="646523"/>
          </a:xfrm>
        </p:spPr>
        <p:txBody>
          <a:bodyPr vert="horz" lIns="68580" tIns="34290" rIns="68580" bIns="34290" rtlCol="0" anchor="b">
            <a:normAutofit/>
          </a:bodyPr>
          <a:lstStyle/>
          <a:p>
            <a:r>
              <a:rPr lang="en-US" sz="3000">
                <a:solidFill>
                  <a:srgbClr val="FFFFFF"/>
                </a:solidFill>
              </a:rPr>
              <a:t>Getting Back on the Scale </a:t>
            </a:r>
          </a:p>
        </p:txBody>
      </p:sp>
      <p:pic>
        <p:nvPicPr>
          <p:cNvPr id="14" name="Picture 13" descr="A picture containing seat&#10;&#10;Description automatically generated">
            <a:extLst>
              <a:ext uri="{FF2B5EF4-FFF2-40B4-BE49-F238E27FC236}">
                <a16:creationId xmlns:a16="http://schemas.microsoft.com/office/drawing/2014/main" id="{A15CD2AD-E0DC-4A84-B7AF-F78ED85ABEC9}"/>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515" r="1" b="872"/>
          <a:stretch/>
        </p:blipFill>
        <p:spPr>
          <a:xfrm>
            <a:off x="238227" y="241301"/>
            <a:ext cx="2848178" cy="1507913"/>
          </a:xfrm>
          <a:prstGeom prst="rect">
            <a:avLst/>
          </a:prstGeom>
        </p:spPr>
      </p:pic>
      <p:pic>
        <p:nvPicPr>
          <p:cNvPr id="17" name="Picture 16" descr="A picture containing device, person, wooden, scale&#10;&#10;Description automatically generated">
            <a:extLst>
              <a:ext uri="{FF2B5EF4-FFF2-40B4-BE49-F238E27FC236}">
                <a16:creationId xmlns:a16="http://schemas.microsoft.com/office/drawing/2014/main" id="{E0CF4B6B-5C31-4BC2-94EE-3CCFCEEA68F6}"/>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0880" r="1" b="18363"/>
          <a:stretch/>
        </p:blipFill>
        <p:spPr>
          <a:xfrm>
            <a:off x="238226" y="1816573"/>
            <a:ext cx="2846070" cy="1510353"/>
          </a:xfrm>
          <a:prstGeom prst="rect">
            <a:avLst/>
          </a:prstGeom>
        </p:spPr>
      </p:pic>
      <p:pic>
        <p:nvPicPr>
          <p:cNvPr id="5" name="Content Placeholder 4" descr="A picture containing scale, device, outdoor&#10;&#10;Description automatically generated">
            <a:extLst>
              <a:ext uri="{FF2B5EF4-FFF2-40B4-BE49-F238E27FC236}">
                <a16:creationId xmlns:a16="http://schemas.microsoft.com/office/drawing/2014/main" id="{BD2ADEC0-18DF-4F9A-8F66-62D3A5035587}"/>
              </a:ext>
            </a:extLst>
          </p:cNvPr>
          <p:cNvPicPr>
            <a:picLocks noGrp="1" noChangeAspect="1"/>
          </p:cNvPicPr>
          <p:nvPr>
            <p:ph idx="1"/>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7357" r="372" b="-3"/>
          <a:stretch/>
        </p:blipFill>
        <p:spPr>
          <a:xfrm>
            <a:off x="3151912" y="241300"/>
            <a:ext cx="2845104" cy="3083492"/>
          </a:xfrm>
          <a:prstGeom prst="rect">
            <a:avLst/>
          </a:prstGeom>
        </p:spPr>
      </p:pic>
      <p:pic>
        <p:nvPicPr>
          <p:cNvPr id="8" name="Picture 7" descr="A picture containing device, scale&#10;&#10;Description automatically generated">
            <a:extLst>
              <a:ext uri="{FF2B5EF4-FFF2-40B4-BE49-F238E27FC236}">
                <a16:creationId xmlns:a16="http://schemas.microsoft.com/office/drawing/2014/main" id="{CC99EC58-5981-4462-97C2-824E016467B4}"/>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t="17491" b="1322"/>
          <a:stretch/>
        </p:blipFill>
        <p:spPr>
          <a:xfrm>
            <a:off x="6064632" y="241300"/>
            <a:ext cx="2848488" cy="3083491"/>
          </a:xfrm>
          <a:prstGeom prst="rect">
            <a:avLst/>
          </a:prstGeom>
        </p:spPr>
      </p:pic>
      <p:pic>
        <p:nvPicPr>
          <p:cNvPr id="11" name="Picture 10" descr="A picture containing person, watch&#10;&#10;Description automatically generated">
            <a:extLst>
              <a:ext uri="{FF2B5EF4-FFF2-40B4-BE49-F238E27FC236}">
                <a16:creationId xmlns:a16="http://schemas.microsoft.com/office/drawing/2014/main" id="{89A5E807-AB08-4078-983E-986E876C24E0}"/>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r="1" b="20627"/>
          <a:stretch/>
        </p:blipFill>
        <p:spPr>
          <a:xfrm>
            <a:off x="238226" y="3394287"/>
            <a:ext cx="2846070" cy="1507913"/>
          </a:xfrm>
          <a:prstGeom prst="rect">
            <a:avLst/>
          </a:prstGeom>
        </p:spPr>
      </p:pic>
    </p:spTree>
    <p:extLst>
      <p:ext uri="{BB962C8B-B14F-4D97-AF65-F5344CB8AC3E}">
        <p14:creationId xmlns:p14="http://schemas.microsoft.com/office/powerpoint/2010/main" val="978638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CABB3-270A-4281-B357-66CFAB4CF20B}"/>
              </a:ext>
            </a:extLst>
          </p:cNvPr>
          <p:cNvSpPr>
            <a:spLocks noGrp="1"/>
          </p:cNvSpPr>
          <p:nvPr>
            <p:ph type="title"/>
          </p:nvPr>
        </p:nvSpPr>
        <p:spPr/>
        <p:txBody>
          <a:bodyPr/>
          <a:lstStyle/>
          <a:p>
            <a:pPr algn="ctr"/>
            <a:r>
              <a:rPr lang="en-US" dirty="0"/>
              <a:t>Are Formal Assessments Required</a:t>
            </a:r>
          </a:p>
        </p:txBody>
      </p:sp>
      <p:sp>
        <p:nvSpPr>
          <p:cNvPr id="3" name="Content Placeholder 2">
            <a:extLst>
              <a:ext uri="{FF2B5EF4-FFF2-40B4-BE49-F238E27FC236}">
                <a16:creationId xmlns:a16="http://schemas.microsoft.com/office/drawing/2014/main" id="{56CDAE20-4B80-454B-B81F-9A08F365498C}"/>
              </a:ext>
            </a:extLst>
          </p:cNvPr>
          <p:cNvSpPr>
            <a:spLocks noGrp="1"/>
          </p:cNvSpPr>
          <p:nvPr>
            <p:ph idx="1"/>
          </p:nvPr>
        </p:nvSpPr>
        <p:spPr/>
        <p:txBody>
          <a:bodyPr/>
          <a:lstStyle/>
          <a:p>
            <a:pPr marL="0" indent="0">
              <a:buNone/>
            </a:pPr>
            <a:r>
              <a:rPr lang="en-US" dirty="0"/>
              <a:t>No. But, depending on the individual student, they may be appropriate.  </a:t>
            </a:r>
          </a:p>
          <a:p>
            <a:pPr marL="0" indent="0">
              <a:buNone/>
            </a:pPr>
            <a:endParaRPr lang="en-US" dirty="0"/>
          </a:p>
          <a:p>
            <a:pPr marL="0" indent="0" algn="ctr">
              <a:buNone/>
            </a:pPr>
            <a:r>
              <a:rPr lang="en-US" dirty="0"/>
              <a:t>If formal assessments are used, standard procedures should be followed for obtaining and documenting informed parent consent to perform these evaluations.  </a:t>
            </a:r>
          </a:p>
        </p:txBody>
      </p:sp>
    </p:spTree>
    <p:extLst>
      <p:ext uri="{BB962C8B-B14F-4D97-AF65-F5344CB8AC3E}">
        <p14:creationId xmlns:p14="http://schemas.microsoft.com/office/powerpoint/2010/main" val="2253907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CEFB-131F-457C-9506-05009C7300A6}"/>
              </a:ext>
            </a:extLst>
          </p:cNvPr>
          <p:cNvSpPr>
            <a:spLocks noGrp="1"/>
          </p:cNvSpPr>
          <p:nvPr>
            <p:ph type="title"/>
          </p:nvPr>
        </p:nvSpPr>
        <p:spPr>
          <a:xfrm>
            <a:off x="3724073" y="471951"/>
            <a:ext cx="4939868" cy="964620"/>
          </a:xfrm>
        </p:spPr>
        <p:txBody>
          <a:bodyPr anchor="b">
            <a:normAutofit/>
          </a:bodyPr>
          <a:lstStyle/>
          <a:p>
            <a:r>
              <a:rPr lang="en-US" sz="3075"/>
              <a:t>If Formal Assessments are Needed </a:t>
            </a:r>
          </a:p>
        </p:txBody>
      </p:sp>
      <p:sp>
        <p:nvSpPr>
          <p:cNvPr id="3" name="Content Placeholder 2">
            <a:extLst>
              <a:ext uri="{FF2B5EF4-FFF2-40B4-BE49-F238E27FC236}">
                <a16:creationId xmlns:a16="http://schemas.microsoft.com/office/drawing/2014/main" id="{C5449EB9-34CD-4F7E-A9B1-B654A0A0EE6E}"/>
              </a:ext>
            </a:extLst>
          </p:cNvPr>
          <p:cNvSpPr>
            <a:spLocks noGrp="1"/>
          </p:cNvSpPr>
          <p:nvPr>
            <p:ph idx="1"/>
          </p:nvPr>
        </p:nvSpPr>
        <p:spPr>
          <a:xfrm>
            <a:off x="3724074" y="1828801"/>
            <a:ext cx="4939867" cy="2839064"/>
          </a:xfrm>
        </p:spPr>
        <p:txBody>
          <a:bodyPr>
            <a:normAutofit/>
          </a:bodyPr>
          <a:lstStyle/>
          <a:p>
            <a:pPr marL="0" indent="0">
              <a:buNone/>
            </a:pPr>
            <a:r>
              <a:rPr lang="en-US" sz="1500"/>
              <a:t>While the LEA/PA has 90 days to complete the assessments and meet with the parent to review their results, that does not mean that no services can be provided to the student while the assessments are being completed.  </a:t>
            </a:r>
          </a:p>
        </p:txBody>
      </p:sp>
      <p:pic>
        <p:nvPicPr>
          <p:cNvPr id="5" name="Picture 4" descr="Calendar&#10;&#10;Description automatically generated">
            <a:extLst>
              <a:ext uri="{FF2B5EF4-FFF2-40B4-BE49-F238E27FC236}">
                <a16:creationId xmlns:a16="http://schemas.microsoft.com/office/drawing/2014/main" id="{292374EF-DF3A-4763-BD1E-1B76A387A39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109" r="27196"/>
          <a:stretch/>
        </p:blipFill>
        <p:spPr>
          <a:xfrm>
            <a:off x="16" y="7"/>
            <a:ext cx="3476678" cy="5143493"/>
          </a:xfrm>
          <a:prstGeom prst="rect">
            <a:avLst/>
          </a:prstGeom>
          <a:effectLst/>
        </p:spPr>
      </p:pic>
    </p:spTree>
    <p:extLst>
      <p:ext uri="{BB962C8B-B14F-4D97-AF65-F5344CB8AC3E}">
        <p14:creationId xmlns:p14="http://schemas.microsoft.com/office/powerpoint/2010/main" val="308066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AC7D-1AD9-4A61-9CBF-8EA3D88C72D4}"/>
              </a:ext>
            </a:extLst>
          </p:cNvPr>
          <p:cNvSpPr>
            <a:spLocks noGrp="1"/>
          </p:cNvSpPr>
          <p:nvPr>
            <p:ph type="title"/>
          </p:nvPr>
        </p:nvSpPr>
        <p:spPr/>
        <p:txBody>
          <a:bodyPr/>
          <a:lstStyle/>
          <a:p>
            <a:pPr algn="ctr"/>
            <a:r>
              <a:rPr lang="en-US" dirty="0"/>
              <a:t>Is the IEP In Effect Appropriate? </a:t>
            </a:r>
          </a:p>
        </p:txBody>
      </p:sp>
      <p:sp>
        <p:nvSpPr>
          <p:cNvPr id="3" name="Content Placeholder 2">
            <a:extLst>
              <a:ext uri="{FF2B5EF4-FFF2-40B4-BE49-F238E27FC236}">
                <a16:creationId xmlns:a16="http://schemas.microsoft.com/office/drawing/2014/main" id="{58F83466-020C-415C-9CD7-1754BDF7D022}"/>
              </a:ext>
            </a:extLst>
          </p:cNvPr>
          <p:cNvSpPr>
            <a:spLocks noGrp="1"/>
          </p:cNvSpPr>
          <p:nvPr>
            <p:ph idx="1"/>
          </p:nvPr>
        </p:nvSpPr>
        <p:spPr/>
        <p:txBody>
          <a:bodyPr>
            <a:normAutofit fontScale="92500"/>
          </a:bodyPr>
          <a:lstStyle/>
          <a:p>
            <a:pPr marL="0" indent="0" algn="ctr">
              <a:buNone/>
            </a:pPr>
            <a:r>
              <a:rPr lang="en-US" dirty="0"/>
              <a:t>The LEA/PA is still responsible for ensuring that the student’s IEP in effect is written and implemented to enable the student to make progress in the general education curriculum and their IEP goals.  </a:t>
            </a:r>
          </a:p>
          <a:p>
            <a:pPr marL="0" indent="0" algn="ctr">
              <a:buNone/>
            </a:pPr>
            <a:endParaRPr lang="en-US" dirty="0"/>
          </a:p>
          <a:p>
            <a:r>
              <a:rPr lang="en-US" dirty="0"/>
              <a:t>Can it be implemented as written? </a:t>
            </a:r>
          </a:p>
          <a:p>
            <a:pPr marL="0" indent="0" algn="ctr">
              <a:buNone/>
            </a:pPr>
            <a:endParaRPr lang="en-US" dirty="0"/>
          </a:p>
          <a:p>
            <a:r>
              <a:rPr lang="en-US" dirty="0"/>
              <a:t>Any new student and/or family-specific needs to be addressed resulting from the new service deliver model(s)?  </a:t>
            </a:r>
          </a:p>
          <a:p>
            <a:pPr marL="0" indent="0" algn="ctr">
              <a:buNone/>
            </a:pPr>
            <a:endParaRPr lang="en-US" dirty="0"/>
          </a:p>
          <a:p>
            <a:pPr marL="0" indent="0" algn="r">
              <a:buNone/>
            </a:pPr>
            <a:r>
              <a:rPr lang="en-US" sz="1500" i="1" dirty="0"/>
              <a:t>A3. MSDE TAB #20-09</a:t>
            </a:r>
            <a:endParaRPr lang="en-US" i="1" dirty="0"/>
          </a:p>
          <a:p>
            <a:pPr marL="0" indent="0" algn="ctr">
              <a:buNone/>
            </a:pPr>
            <a:endParaRPr lang="en-US" dirty="0"/>
          </a:p>
        </p:txBody>
      </p:sp>
    </p:spTree>
    <p:extLst>
      <p:ext uri="{BB962C8B-B14F-4D97-AF65-F5344CB8AC3E}">
        <p14:creationId xmlns:p14="http://schemas.microsoft.com/office/powerpoint/2010/main" val="4152255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AC75-4887-47A1-8B1F-98D3DDB67A1E}"/>
              </a:ext>
            </a:extLst>
          </p:cNvPr>
          <p:cNvSpPr>
            <a:spLocks noGrp="1"/>
          </p:cNvSpPr>
          <p:nvPr>
            <p:ph type="title"/>
          </p:nvPr>
        </p:nvSpPr>
        <p:spPr/>
        <p:txBody>
          <a:bodyPr/>
          <a:lstStyle/>
          <a:p>
            <a:pPr algn="ctr"/>
            <a:r>
              <a:rPr lang="en-US" dirty="0"/>
              <a:t>Reviewing and Revising the IEP </a:t>
            </a:r>
          </a:p>
        </p:txBody>
      </p:sp>
      <p:sp>
        <p:nvSpPr>
          <p:cNvPr id="3" name="Content Placeholder 2">
            <a:extLst>
              <a:ext uri="{FF2B5EF4-FFF2-40B4-BE49-F238E27FC236}">
                <a16:creationId xmlns:a16="http://schemas.microsoft.com/office/drawing/2014/main" id="{7FE3F506-C93A-4AA0-9F7F-58EEA37285D1}"/>
              </a:ext>
            </a:extLst>
          </p:cNvPr>
          <p:cNvSpPr>
            <a:spLocks noGrp="1"/>
          </p:cNvSpPr>
          <p:nvPr>
            <p:ph idx="1"/>
          </p:nvPr>
        </p:nvSpPr>
        <p:spPr/>
        <p:txBody>
          <a:bodyPr>
            <a:normAutofit lnSpcReduction="10000"/>
          </a:bodyPr>
          <a:lstStyle/>
          <a:p>
            <a:r>
              <a:rPr lang="en-US" dirty="0"/>
              <a:t>The responsibility to review and revise the IEP to address lack of expected progress or information about the student’s needs remains the same </a:t>
            </a:r>
          </a:p>
          <a:p>
            <a:r>
              <a:rPr lang="en-US" dirty="0"/>
              <a:t>Progress monitoring needs to continue </a:t>
            </a:r>
          </a:p>
          <a:p>
            <a:r>
              <a:rPr lang="en-US" b="1" dirty="0"/>
              <a:t>If data indicates </a:t>
            </a:r>
            <a:r>
              <a:rPr lang="en-US" dirty="0"/>
              <a:t>that the student has new, additional or different needs as a result of the extended school closure and changing service delivery model, then </a:t>
            </a:r>
            <a:r>
              <a:rPr lang="en-US" b="1" dirty="0"/>
              <a:t>the IEP should be amended/revised to address those needs.  </a:t>
            </a:r>
            <a:endParaRPr lang="en-US" dirty="0"/>
          </a:p>
          <a:p>
            <a:pPr marL="0" indent="0">
              <a:buNone/>
            </a:pPr>
            <a:endParaRPr lang="en-US" b="1" dirty="0"/>
          </a:p>
          <a:p>
            <a:pPr marL="0" indent="0" algn="r">
              <a:buNone/>
            </a:pPr>
            <a:r>
              <a:rPr lang="en-US" sz="1500" i="1" dirty="0"/>
              <a:t>A3. MSDE TAB #20-09</a:t>
            </a:r>
          </a:p>
        </p:txBody>
      </p:sp>
    </p:spTree>
    <p:extLst>
      <p:ext uri="{BB962C8B-B14F-4D97-AF65-F5344CB8AC3E}">
        <p14:creationId xmlns:p14="http://schemas.microsoft.com/office/powerpoint/2010/main" val="93224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17F1-7076-466A-B768-02A3E91BC5C2}"/>
              </a:ext>
            </a:extLst>
          </p:cNvPr>
          <p:cNvSpPr>
            <a:spLocks noGrp="1"/>
          </p:cNvSpPr>
          <p:nvPr>
            <p:ph type="title"/>
          </p:nvPr>
        </p:nvSpPr>
        <p:spPr/>
        <p:txBody>
          <a:bodyPr/>
          <a:lstStyle/>
          <a:p>
            <a:pPr algn="ctr"/>
            <a:r>
              <a:rPr lang="en-US" dirty="0"/>
              <a:t>Shelby</a:t>
            </a:r>
          </a:p>
        </p:txBody>
      </p:sp>
      <p:sp>
        <p:nvSpPr>
          <p:cNvPr id="3" name="Content Placeholder 2">
            <a:extLst>
              <a:ext uri="{FF2B5EF4-FFF2-40B4-BE49-F238E27FC236}">
                <a16:creationId xmlns:a16="http://schemas.microsoft.com/office/drawing/2014/main" id="{7E3F9DA6-6FF0-4A80-86CE-374BC212AFED}"/>
              </a:ext>
            </a:extLst>
          </p:cNvPr>
          <p:cNvSpPr>
            <a:spLocks noGrp="1"/>
          </p:cNvSpPr>
          <p:nvPr>
            <p:ph idx="1"/>
          </p:nvPr>
        </p:nvSpPr>
        <p:spPr/>
        <p:txBody>
          <a:bodyPr/>
          <a:lstStyle/>
          <a:p>
            <a:pPr marL="0" indent="0" algn="ctr">
              <a:buNone/>
            </a:pPr>
            <a:r>
              <a:rPr lang="en-US" dirty="0"/>
              <a:t>Shelby is on the Autism Spectrum and may engage in escalating behaviors when her schedule changes drastically.  The IEP should contemplate whether there are </a:t>
            </a:r>
            <a:r>
              <a:rPr lang="en-US" b="1" dirty="0"/>
              <a:t>new, additional </a:t>
            </a:r>
            <a:r>
              <a:rPr lang="en-US" dirty="0"/>
              <a:t>or </a:t>
            </a:r>
            <a:r>
              <a:rPr lang="en-US" b="1" dirty="0"/>
              <a:t>different </a:t>
            </a:r>
            <a:r>
              <a:rPr lang="en-US" dirty="0"/>
              <a:t>services </a:t>
            </a:r>
            <a:r>
              <a:rPr lang="en-US" b="1" dirty="0"/>
              <a:t>necessary</a:t>
            </a:r>
            <a:r>
              <a:rPr lang="en-US" dirty="0"/>
              <a:t> to address those behaviors when she re-enters the school building.  </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783309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6252-9E3C-40DD-9DC1-D2B835F5C8B3}"/>
              </a:ext>
            </a:extLst>
          </p:cNvPr>
          <p:cNvSpPr>
            <a:spLocks noGrp="1"/>
          </p:cNvSpPr>
          <p:nvPr>
            <p:ph type="title"/>
          </p:nvPr>
        </p:nvSpPr>
        <p:spPr/>
        <p:txBody>
          <a:bodyPr/>
          <a:lstStyle/>
          <a:p>
            <a:pPr algn="ctr"/>
            <a:r>
              <a:rPr lang="en-US" dirty="0"/>
              <a:t>Cathryn </a:t>
            </a:r>
          </a:p>
        </p:txBody>
      </p:sp>
      <p:sp>
        <p:nvSpPr>
          <p:cNvPr id="3" name="Content Placeholder 2">
            <a:extLst>
              <a:ext uri="{FF2B5EF4-FFF2-40B4-BE49-F238E27FC236}">
                <a16:creationId xmlns:a16="http://schemas.microsoft.com/office/drawing/2014/main" id="{C4D62F79-5D43-4B52-BCCB-B5E8038801A4}"/>
              </a:ext>
            </a:extLst>
          </p:cNvPr>
          <p:cNvSpPr>
            <a:spLocks noGrp="1"/>
          </p:cNvSpPr>
          <p:nvPr>
            <p:ph idx="1"/>
          </p:nvPr>
        </p:nvSpPr>
        <p:spPr/>
        <p:txBody>
          <a:bodyPr/>
          <a:lstStyle/>
          <a:p>
            <a:pPr marL="0" indent="0" algn="ctr">
              <a:buNone/>
            </a:pPr>
            <a:r>
              <a:rPr lang="en-US" dirty="0"/>
              <a:t>Cathryn is a student with an emotional disability.  She may be experiencing an increase in anxiety attacks related to the pandemic.  The IEP should contemplate </a:t>
            </a:r>
            <a:r>
              <a:rPr lang="en-US" b="1" dirty="0"/>
              <a:t>how to address that anxiety in the educational context.  </a:t>
            </a:r>
            <a:endParaRPr lang="en-US" dirty="0"/>
          </a:p>
        </p:txBody>
      </p:sp>
    </p:spTree>
    <p:extLst>
      <p:ext uri="{BB962C8B-B14F-4D97-AF65-F5344CB8AC3E}">
        <p14:creationId xmlns:p14="http://schemas.microsoft.com/office/powerpoint/2010/main" val="426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25A8-F600-46B9-98FD-70EA64EFA628}"/>
              </a:ext>
            </a:extLst>
          </p:cNvPr>
          <p:cNvSpPr>
            <a:spLocks noGrp="1"/>
          </p:cNvSpPr>
          <p:nvPr>
            <p:ph type="title"/>
          </p:nvPr>
        </p:nvSpPr>
        <p:spPr/>
        <p:txBody>
          <a:bodyPr>
            <a:normAutofit fontScale="90000"/>
          </a:bodyPr>
          <a:lstStyle/>
          <a:p>
            <a:pPr algn="ctr"/>
            <a:r>
              <a:rPr lang="en-US" dirty="0"/>
              <a:t>Compensatory Education/Recovery Services </a:t>
            </a:r>
          </a:p>
        </p:txBody>
      </p:sp>
      <p:sp>
        <p:nvSpPr>
          <p:cNvPr id="3" name="Content Placeholder 2">
            <a:extLst>
              <a:ext uri="{FF2B5EF4-FFF2-40B4-BE49-F238E27FC236}">
                <a16:creationId xmlns:a16="http://schemas.microsoft.com/office/drawing/2014/main" id="{64FDD462-03D8-4FAD-B426-BA648510957E}"/>
              </a:ext>
            </a:extLst>
          </p:cNvPr>
          <p:cNvSpPr>
            <a:spLocks noGrp="1"/>
          </p:cNvSpPr>
          <p:nvPr>
            <p:ph idx="1"/>
          </p:nvPr>
        </p:nvSpPr>
        <p:spPr/>
        <p:txBody>
          <a:bodyPr/>
          <a:lstStyle/>
          <a:p>
            <a:pPr marL="0" indent="0" algn="ctr">
              <a:buNone/>
            </a:pPr>
            <a:r>
              <a:rPr lang="en-US" dirty="0"/>
              <a:t>Traditionally, compensatory education services are awarded when an LSS/PA has failed to meet their legal obligations.  </a:t>
            </a:r>
          </a:p>
          <a:p>
            <a:pPr marL="0" indent="0" algn="ctr">
              <a:buNone/>
            </a:pPr>
            <a:endParaRPr lang="en-US" dirty="0"/>
          </a:p>
          <a:p>
            <a:pPr marL="0" indent="0" algn="ctr">
              <a:buNone/>
            </a:pPr>
            <a:r>
              <a:rPr lang="en-US" dirty="0"/>
              <a:t>They’re not intended as a punishment.  </a:t>
            </a:r>
          </a:p>
          <a:p>
            <a:pPr marL="0" indent="0" algn="ctr">
              <a:buNone/>
            </a:pPr>
            <a:endParaRPr lang="en-US" dirty="0"/>
          </a:p>
          <a:p>
            <a:pPr marL="0" indent="0" algn="ctr">
              <a:buNone/>
            </a:pPr>
            <a:r>
              <a:rPr lang="en-US" dirty="0"/>
              <a:t>The purpose is to remediate the negative impact experienced by the student due to the loss of FAPE.  </a:t>
            </a:r>
          </a:p>
        </p:txBody>
      </p:sp>
    </p:spTree>
    <p:extLst>
      <p:ext uri="{BB962C8B-B14F-4D97-AF65-F5344CB8AC3E}">
        <p14:creationId xmlns:p14="http://schemas.microsoft.com/office/powerpoint/2010/main" val="132190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400E-7297-42D0-AE79-A8B425ADBB4C}"/>
              </a:ext>
            </a:extLst>
          </p:cNvPr>
          <p:cNvSpPr>
            <a:spLocks noGrp="1"/>
          </p:cNvSpPr>
          <p:nvPr>
            <p:ph type="title"/>
          </p:nvPr>
        </p:nvSpPr>
        <p:spPr/>
        <p:txBody>
          <a:bodyPr/>
          <a:lstStyle/>
          <a:p>
            <a:pPr algn="ctr"/>
            <a:r>
              <a:rPr lang="en-US" dirty="0"/>
              <a:t>The Who and How?  </a:t>
            </a:r>
          </a:p>
        </p:txBody>
      </p:sp>
      <p:sp>
        <p:nvSpPr>
          <p:cNvPr id="3" name="Content Placeholder 2">
            <a:extLst>
              <a:ext uri="{FF2B5EF4-FFF2-40B4-BE49-F238E27FC236}">
                <a16:creationId xmlns:a16="http://schemas.microsoft.com/office/drawing/2014/main" id="{A89B3FB7-7A3A-464A-AD52-B2AF22F0599A}"/>
              </a:ext>
            </a:extLst>
          </p:cNvPr>
          <p:cNvSpPr>
            <a:spLocks noGrp="1"/>
          </p:cNvSpPr>
          <p:nvPr>
            <p:ph idx="1"/>
          </p:nvPr>
        </p:nvSpPr>
        <p:spPr/>
        <p:txBody>
          <a:bodyPr/>
          <a:lstStyle/>
          <a:p>
            <a:r>
              <a:rPr lang="en-US" b="1" dirty="0"/>
              <a:t>Who</a:t>
            </a:r>
            <a:r>
              <a:rPr lang="en-US" dirty="0"/>
              <a:t> decides if recovery services are needed? </a:t>
            </a:r>
          </a:p>
          <a:p>
            <a:pPr lvl="1"/>
            <a:r>
              <a:rPr lang="en-US" dirty="0"/>
              <a:t>The IEP Team</a:t>
            </a:r>
          </a:p>
          <a:p>
            <a:r>
              <a:rPr lang="en-US" b="1" dirty="0"/>
              <a:t>How</a:t>
            </a:r>
            <a:r>
              <a:rPr lang="en-US" dirty="0"/>
              <a:t> do they decide it? </a:t>
            </a:r>
          </a:p>
          <a:p>
            <a:pPr lvl="1"/>
            <a:r>
              <a:rPr lang="en-US" dirty="0"/>
              <a:t>Data!  Data on the student’s prior to and during the school closure.  </a:t>
            </a:r>
          </a:p>
          <a:p>
            <a:pPr lvl="1"/>
            <a:r>
              <a:rPr lang="en-US" dirty="0"/>
              <a:t>Data on the student’s ability to recoup skills and make progress on IEP goals upon the return to school. </a:t>
            </a:r>
          </a:p>
          <a:p>
            <a:pPr lvl="1"/>
            <a:r>
              <a:rPr lang="en-US" dirty="0"/>
              <a:t>Documentation of accommodations and/or services that were provided, as well as those that the LSS/PA were unable to provide during the extended school closure and reopening of school.  </a:t>
            </a:r>
          </a:p>
          <a:p>
            <a:pPr lvl="1"/>
            <a:r>
              <a:rPr lang="en-US" dirty="0"/>
              <a:t>Length of school closure (e.g., time without instruction, time with virtual and/or distance learning, etc.).  </a:t>
            </a:r>
          </a:p>
        </p:txBody>
      </p:sp>
    </p:spTree>
    <p:extLst>
      <p:ext uri="{BB962C8B-B14F-4D97-AF65-F5344CB8AC3E}">
        <p14:creationId xmlns:p14="http://schemas.microsoft.com/office/powerpoint/2010/main" val="258486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1B79-0302-42D7-AA50-C80AACF4450C}"/>
              </a:ext>
            </a:extLst>
          </p:cNvPr>
          <p:cNvSpPr>
            <a:spLocks noGrp="1"/>
          </p:cNvSpPr>
          <p:nvPr>
            <p:ph type="title"/>
          </p:nvPr>
        </p:nvSpPr>
        <p:spPr/>
        <p:txBody>
          <a:bodyPr/>
          <a:lstStyle/>
          <a:p>
            <a:pPr algn="ctr"/>
            <a:r>
              <a:rPr lang="en-US" dirty="0"/>
              <a:t>The Documentation </a:t>
            </a:r>
          </a:p>
        </p:txBody>
      </p:sp>
      <p:sp>
        <p:nvSpPr>
          <p:cNvPr id="3" name="Content Placeholder 2">
            <a:extLst>
              <a:ext uri="{FF2B5EF4-FFF2-40B4-BE49-F238E27FC236}">
                <a16:creationId xmlns:a16="http://schemas.microsoft.com/office/drawing/2014/main" id="{18032897-1CC9-4882-A898-DE06BFEF3676}"/>
              </a:ext>
            </a:extLst>
          </p:cNvPr>
          <p:cNvSpPr>
            <a:spLocks noGrp="1"/>
          </p:cNvSpPr>
          <p:nvPr>
            <p:ph idx="1"/>
          </p:nvPr>
        </p:nvSpPr>
        <p:spPr/>
        <p:txBody>
          <a:bodyPr/>
          <a:lstStyle/>
          <a:p>
            <a:r>
              <a:rPr lang="en-US" dirty="0"/>
              <a:t>Hold an </a:t>
            </a:r>
            <a:r>
              <a:rPr lang="en-US" b="1" dirty="0"/>
              <a:t>IEP meeting </a:t>
            </a:r>
            <a:r>
              <a:rPr lang="en-US" dirty="0"/>
              <a:t>to make the determination and documenting in PWN; </a:t>
            </a:r>
          </a:p>
          <a:p>
            <a:r>
              <a:rPr lang="en-US" dirty="0"/>
              <a:t>Discuss with parent </a:t>
            </a:r>
            <a:r>
              <a:rPr lang="en-US" b="1" dirty="0"/>
              <a:t>outside of the IEP Team </a:t>
            </a:r>
            <a:r>
              <a:rPr lang="en-US" dirty="0"/>
              <a:t>meeting and, with </a:t>
            </a:r>
            <a:r>
              <a:rPr lang="en-US" b="1" dirty="0"/>
              <a:t>parent agreement</a:t>
            </a:r>
            <a:r>
              <a:rPr lang="en-US" dirty="0"/>
              <a:t>, documenting in writing; OR</a:t>
            </a:r>
          </a:p>
          <a:p>
            <a:r>
              <a:rPr lang="en-US" dirty="0"/>
              <a:t>Discussing with the parent </a:t>
            </a:r>
            <a:r>
              <a:rPr lang="en-US" b="1" dirty="0"/>
              <a:t>outside of the IEP Team </a:t>
            </a:r>
            <a:r>
              <a:rPr lang="en-US" dirty="0"/>
              <a:t>meeting and, if the </a:t>
            </a:r>
            <a:r>
              <a:rPr lang="en-US" b="1" dirty="0"/>
              <a:t>parent disagrees</a:t>
            </a:r>
            <a:r>
              <a:rPr lang="en-US" dirty="0"/>
              <a:t>, documenting in the PWN (so the parent has the opportunity to exercise their procedural safeguards to resolve any dispute)  </a:t>
            </a:r>
          </a:p>
        </p:txBody>
      </p:sp>
    </p:spTree>
    <p:extLst>
      <p:ext uri="{BB962C8B-B14F-4D97-AF65-F5344CB8AC3E}">
        <p14:creationId xmlns:p14="http://schemas.microsoft.com/office/powerpoint/2010/main" val="239468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4621" y="68571"/>
            <a:ext cx="7886700" cy="994172"/>
          </a:xfrm>
        </p:spPr>
        <p:txBody>
          <a:bodyPr/>
          <a:lstStyle/>
          <a:p>
            <a:r>
              <a:rPr lang="en-US" b="1" dirty="0"/>
              <a:t>PPMD Mission</a:t>
            </a:r>
          </a:p>
        </p:txBody>
      </p:sp>
      <p:sp>
        <p:nvSpPr>
          <p:cNvPr id="6" name="Content Placeholder 5"/>
          <p:cNvSpPr>
            <a:spLocks noGrp="1"/>
          </p:cNvSpPr>
          <p:nvPr>
            <p:ph idx="1"/>
          </p:nvPr>
        </p:nvSpPr>
        <p:spPr>
          <a:xfrm>
            <a:off x="759855" y="1196755"/>
            <a:ext cx="3959630" cy="3263504"/>
          </a:xfrm>
        </p:spPr>
        <p:txBody>
          <a:bodyPr>
            <a:normAutofit/>
          </a:bodyPr>
          <a:lstStyle/>
          <a:p>
            <a:pPr marL="0" indent="0">
              <a:buNone/>
            </a:pPr>
            <a:r>
              <a:rPr lang="en-US" sz="2400" dirty="0"/>
              <a:t>Our mission is to empower families as advocates and partners in improving education and health outcomes for children with disabilities and special healthcare needs with a commitment to diversity and equity.</a:t>
            </a:r>
          </a:p>
        </p:txBody>
      </p:sp>
      <p:sp>
        <p:nvSpPr>
          <p:cNvPr id="4" name="Rectangle 3">
            <a:extLst>
              <a:ext uri="{FF2B5EF4-FFF2-40B4-BE49-F238E27FC236}">
                <a16:creationId xmlns:a16="http://schemas.microsoft.com/office/drawing/2014/main" id="{8EC9B2C4-8419-44D0-BD22-FED241E90917}"/>
              </a:ext>
            </a:extLst>
          </p:cNvPr>
          <p:cNvSpPr/>
          <p:nvPr/>
        </p:nvSpPr>
        <p:spPr>
          <a:xfrm>
            <a:off x="1" y="683240"/>
            <a:ext cx="634620" cy="37770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A703D85D-90BF-4909-8697-E0F10633909F}"/>
              </a:ext>
            </a:extLst>
          </p:cNvPr>
          <p:cNvSpPr/>
          <p:nvPr/>
        </p:nvSpPr>
        <p:spPr>
          <a:xfrm>
            <a:off x="8976816" y="3633716"/>
            <a:ext cx="167185" cy="826544"/>
          </a:xfrm>
          <a:prstGeom prst="rect">
            <a:avLst/>
          </a:prstGeom>
          <a:solidFill>
            <a:srgbClr val="609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Open Sans"/>
              <a:ea typeface="+mn-ea"/>
              <a:cs typeface="+mn-cs"/>
            </a:endParaRPr>
          </a:p>
        </p:txBody>
      </p:sp>
      <p:pic>
        <p:nvPicPr>
          <p:cNvPr id="3" name="Picture 2">
            <a:extLst>
              <a:ext uri="{FF2B5EF4-FFF2-40B4-BE49-F238E27FC236}">
                <a16:creationId xmlns:a16="http://schemas.microsoft.com/office/drawing/2014/main" id="{A0BF01A7-89A1-402A-9C43-987B7789F3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45" t="23268" r="55807" b="16464"/>
          <a:stretch/>
        </p:blipFill>
        <p:spPr>
          <a:xfrm>
            <a:off x="5529711" y="1239436"/>
            <a:ext cx="2636879" cy="2664625"/>
          </a:xfrm>
          <a:prstGeom prst="rect">
            <a:avLst/>
          </a:prstGeom>
        </p:spPr>
      </p:pic>
    </p:spTree>
    <p:extLst>
      <p:ext uri="{BB962C8B-B14F-4D97-AF65-F5344CB8AC3E}">
        <p14:creationId xmlns:p14="http://schemas.microsoft.com/office/powerpoint/2010/main" val="171410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08C3C-DAEA-4194-AE81-C7BE68CCFE4D}"/>
              </a:ext>
            </a:extLst>
          </p:cNvPr>
          <p:cNvSpPr>
            <a:spLocks noGrp="1"/>
          </p:cNvSpPr>
          <p:nvPr>
            <p:ph type="title"/>
          </p:nvPr>
        </p:nvSpPr>
        <p:spPr/>
        <p:txBody>
          <a:bodyPr/>
          <a:lstStyle/>
          <a:p>
            <a:pPr algn="ctr"/>
            <a:r>
              <a:rPr lang="en-US" dirty="0"/>
              <a:t>When Do We Discuss Recovery Services? </a:t>
            </a:r>
          </a:p>
        </p:txBody>
      </p:sp>
      <p:sp>
        <p:nvSpPr>
          <p:cNvPr id="3" name="Content Placeholder 2">
            <a:extLst>
              <a:ext uri="{FF2B5EF4-FFF2-40B4-BE49-F238E27FC236}">
                <a16:creationId xmlns:a16="http://schemas.microsoft.com/office/drawing/2014/main" id="{6597E4EE-4C95-4337-BAC9-B8CE0729BF1B}"/>
              </a:ext>
            </a:extLst>
          </p:cNvPr>
          <p:cNvSpPr>
            <a:spLocks noGrp="1"/>
          </p:cNvSpPr>
          <p:nvPr>
            <p:ph idx="1"/>
          </p:nvPr>
        </p:nvSpPr>
        <p:spPr/>
        <p:txBody>
          <a:bodyPr/>
          <a:lstStyle/>
          <a:p>
            <a:r>
              <a:rPr lang="en-US" dirty="0"/>
              <a:t>As soon as reasonably possible </a:t>
            </a:r>
          </a:p>
          <a:p>
            <a:r>
              <a:rPr lang="en-US" i="1" dirty="0"/>
              <a:t>Based on the availability of data</a:t>
            </a:r>
          </a:p>
          <a:p>
            <a:r>
              <a:rPr lang="en-US" b="1" i="1" dirty="0"/>
              <a:t>No unreasonable delay in serving students </a:t>
            </a:r>
          </a:p>
        </p:txBody>
      </p:sp>
    </p:spTree>
    <p:extLst>
      <p:ext uri="{BB962C8B-B14F-4D97-AF65-F5344CB8AC3E}">
        <p14:creationId xmlns:p14="http://schemas.microsoft.com/office/powerpoint/2010/main" val="334081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1111-D1BC-490A-B60A-54C47BBAF983}"/>
              </a:ext>
            </a:extLst>
          </p:cNvPr>
          <p:cNvSpPr>
            <a:spLocks noGrp="1"/>
          </p:cNvSpPr>
          <p:nvPr>
            <p:ph type="title"/>
          </p:nvPr>
        </p:nvSpPr>
        <p:spPr/>
        <p:txBody>
          <a:bodyPr>
            <a:normAutofit fontScale="90000"/>
          </a:bodyPr>
          <a:lstStyle/>
          <a:p>
            <a:pPr algn="ctr"/>
            <a:r>
              <a:rPr lang="en-US" dirty="0"/>
              <a:t>How Long to Implement Recovery Services?</a:t>
            </a:r>
          </a:p>
        </p:txBody>
      </p:sp>
      <p:sp>
        <p:nvSpPr>
          <p:cNvPr id="3" name="Content Placeholder 2">
            <a:extLst>
              <a:ext uri="{FF2B5EF4-FFF2-40B4-BE49-F238E27FC236}">
                <a16:creationId xmlns:a16="http://schemas.microsoft.com/office/drawing/2014/main" id="{78AE8B88-EB15-4F17-8FC4-64BBDFD040CE}"/>
              </a:ext>
            </a:extLst>
          </p:cNvPr>
          <p:cNvSpPr>
            <a:spLocks noGrp="1"/>
          </p:cNvSpPr>
          <p:nvPr>
            <p:ph idx="1"/>
          </p:nvPr>
        </p:nvSpPr>
        <p:spPr/>
        <p:txBody>
          <a:bodyPr/>
          <a:lstStyle/>
          <a:p>
            <a:pPr marL="0" indent="0" algn="ctr">
              <a:buNone/>
            </a:pPr>
            <a:r>
              <a:rPr lang="en-US" dirty="0"/>
              <a:t>The U.S. Department of Education typically requires corrective action to be completed within one year.  Therefore, the LSS/PA should generally provide those services within one year of the determination of services.  </a:t>
            </a:r>
          </a:p>
          <a:p>
            <a:pPr marL="0" indent="0" algn="ctr">
              <a:buNone/>
            </a:pPr>
            <a:endParaRPr lang="en-US" dirty="0"/>
          </a:p>
          <a:p>
            <a:pPr marL="0" indent="0" algn="ctr">
              <a:buNone/>
            </a:pPr>
            <a:r>
              <a:rPr lang="en-US" dirty="0"/>
              <a:t>If IEP Team thinks it will be longer than one year to provide, the decision and the basis for the decision should be included in the documentation of the compensatory education/recovery services determination. </a:t>
            </a:r>
          </a:p>
          <a:p>
            <a:pPr marL="0" indent="0" algn="r">
              <a:buNone/>
            </a:pPr>
            <a:r>
              <a:rPr lang="en-US" sz="1500" i="1" dirty="0"/>
              <a:t>A7. MSDE TAB #20-09</a:t>
            </a:r>
          </a:p>
          <a:p>
            <a:pPr marL="0" indent="0" algn="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088317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12AB-0E1D-4C9B-97BE-6575FE6C5816}"/>
              </a:ext>
            </a:extLst>
          </p:cNvPr>
          <p:cNvSpPr>
            <a:spLocks noGrp="1"/>
          </p:cNvSpPr>
          <p:nvPr>
            <p:ph type="title"/>
          </p:nvPr>
        </p:nvSpPr>
        <p:spPr/>
        <p:txBody>
          <a:bodyPr>
            <a:normAutofit fontScale="90000"/>
          </a:bodyPr>
          <a:lstStyle/>
          <a:p>
            <a:pPr algn="ctr"/>
            <a:r>
              <a:rPr lang="en-US" dirty="0"/>
              <a:t>Can ESY Be Used for </a:t>
            </a:r>
            <a:br>
              <a:rPr lang="en-US" dirty="0"/>
            </a:br>
            <a:r>
              <a:rPr lang="en-US" dirty="0"/>
              <a:t>Compensatory/Recovery Services?  </a:t>
            </a:r>
          </a:p>
        </p:txBody>
      </p:sp>
      <p:sp>
        <p:nvSpPr>
          <p:cNvPr id="3" name="Content Placeholder 2">
            <a:extLst>
              <a:ext uri="{FF2B5EF4-FFF2-40B4-BE49-F238E27FC236}">
                <a16:creationId xmlns:a16="http://schemas.microsoft.com/office/drawing/2014/main" id="{2A62A145-A765-41A7-A25B-CA129304DCD2}"/>
              </a:ext>
            </a:extLst>
          </p:cNvPr>
          <p:cNvSpPr>
            <a:spLocks noGrp="1"/>
          </p:cNvSpPr>
          <p:nvPr>
            <p:ph idx="1"/>
          </p:nvPr>
        </p:nvSpPr>
        <p:spPr/>
        <p:txBody>
          <a:bodyPr/>
          <a:lstStyle/>
          <a:p>
            <a:pPr marL="0" indent="0">
              <a:buNone/>
            </a:pPr>
            <a:r>
              <a:rPr lang="en-US" dirty="0"/>
              <a:t>No.  The standards differ.  </a:t>
            </a:r>
          </a:p>
          <a:p>
            <a:pPr marL="0" indent="0">
              <a:buNone/>
            </a:pPr>
            <a:endParaRPr lang="en-US" dirty="0"/>
          </a:p>
          <a:p>
            <a:pPr marL="0" indent="0">
              <a:buNone/>
            </a:pPr>
            <a:r>
              <a:rPr lang="en-US" dirty="0"/>
              <a:t>LSS/PA may choose to offer compensatory education/recovery services, when appropriate, using the ESY services model.  </a:t>
            </a:r>
          </a:p>
        </p:txBody>
      </p:sp>
    </p:spTree>
    <p:extLst>
      <p:ext uri="{BB962C8B-B14F-4D97-AF65-F5344CB8AC3E}">
        <p14:creationId xmlns:p14="http://schemas.microsoft.com/office/powerpoint/2010/main" val="1714950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6101-0A83-407D-8300-D7B068626533}"/>
              </a:ext>
            </a:extLst>
          </p:cNvPr>
          <p:cNvSpPr>
            <a:spLocks noGrp="1"/>
          </p:cNvSpPr>
          <p:nvPr>
            <p:ph type="title"/>
          </p:nvPr>
        </p:nvSpPr>
        <p:spPr/>
        <p:txBody>
          <a:bodyPr/>
          <a:lstStyle/>
          <a:p>
            <a:pPr algn="ctr"/>
            <a:r>
              <a:rPr lang="en-US" dirty="0"/>
              <a:t>What Happens If There’s Disagreement? </a:t>
            </a:r>
          </a:p>
        </p:txBody>
      </p:sp>
      <p:sp>
        <p:nvSpPr>
          <p:cNvPr id="3" name="Content Placeholder 2">
            <a:extLst>
              <a:ext uri="{FF2B5EF4-FFF2-40B4-BE49-F238E27FC236}">
                <a16:creationId xmlns:a16="http://schemas.microsoft.com/office/drawing/2014/main" id="{AB9982BF-CE75-4C22-8AE8-604D4D45C86C}"/>
              </a:ext>
            </a:extLst>
          </p:cNvPr>
          <p:cNvSpPr>
            <a:spLocks noGrp="1"/>
          </p:cNvSpPr>
          <p:nvPr>
            <p:ph idx="1"/>
          </p:nvPr>
        </p:nvSpPr>
        <p:spPr/>
        <p:txBody>
          <a:bodyPr/>
          <a:lstStyle/>
          <a:p>
            <a:r>
              <a:rPr lang="en-US" dirty="0"/>
              <a:t>The IEP Team documents the determination</a:t>
            </a:r>
          </a:p>
          <a:p>
            <a:r>
              <a:rPr lang="en-US" dirty="0"/>
              <a:t>The parent must be provided with PWN of the decision</a:t>
            </a:r>
          </a:p>
          <a:p>
            <a:r>
              <a:rPr lang="en-US" dirty="0"/>
              <a:t>The parent has the option of exercising their procedural safeguards to resolve the dispute </a:t>
            </a:r>
          </a:p>
        </p:txBody>
      </p:sp>
    </p:spTree>
    <p:extLst>
      <p:ext uri="{BB962C8B-B14F-4D97-AF65-F5344CB8AC3E}">
        <p14:creationId xmlns:p14="http://schemas.microsoft.com/office/powerpoint/2010/main" val="3222984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634" y="797062"/>
            <a:ext cx="4880008" cy="4001095"/>
          </a:xfrm>
          <a:prstGeom prst="rect">
            <a:avLst/>
          </a:prstGeom>
          <a:noFill/>
          <a:ln>
            <a:noFill/>
          </a:ln>
        </p:spPr>
        <p:txBody>
          <a:bodyPr wrap="square">
            <a:spAutoFit/>
          </a:bodyPr>
          <a:lstStyle/>
          <a:p>
            <a:pPr algn="ctr">
              <a:buFontTx/>
              <a:buNone/>
            </a:pPr>
            <a:r>
              <a:rPr lang="en-US" sz="3200" b="1" dirty="0">
                <a:solidFill>
                  <a:schemeClr val="tx1">
                    <a:lumMod val="75000"/>
                  </a:schemeClr>
                </a:solidFill>
              </a:rPr>
              <a:t>For more information…</a:t>
            </a:r>
          </a:p>
          <a:p>
            <a:pPr algn="ctr">
              <a:buFontTx/>
              <a:buNone/>
            </a:pPr>
            <a:endParaRPr lang="en-US" b="1" dirty="0">
              <a:solidFill>
                <a:schemeClr val="tx1">
                  <a:lumMod val="75000"/>
                </a:schemeClr>
              </a:solidFill>
            </a:endParaRPr>
          </a:p>
          <a:p>
            <a:pPr algn="ctr">
              <a:buFontTx/>
              <a:buNone/>
            </a:pPr>
            <a:r>
              <a:rPr lang="en-US" b="1" dirty="0">
                <a:solidFill>
                  <a:schemeClr val="tx1">
                    <a:lumMod val="75000"/>
                  </a:schemeClr>
                </a:solidFill>
              </a:rPr>
              <a:t>The Parents’ Place of Maryland</a:t>
            </a:r>
          </a:p>
          <a:p>
            <a:pPr algn="ctr">
              <a:buFontTx/>
              <a:buNone/>
            </a:pPr>
            <a:r>
              <a:rPr lang="en-US" dirty="0">
                <a:solidFill>
                  <a:schemeClr val="tx1">
                    <a:lumMod val="75000"/>
                  </a:schemeClr>
                </a:solidFill>
              </a:rPr>
              <a:t>802 Cromwell Park Drive, Ste. Q</a:t>
            </a:r>
          </a:p>
          <a:p>
            <a:pPr algn="ctr">
              <a:buFontTx/>
              <a:buNone/>
            </a:pPr>
            <a:r>
              <a:rPr lang="en-US" dirty="0">
                <a:solidFill>
                  <a:schemeClr val="tx1">
                    <a:lumMod val="75000"/>
                  </a:schemeClr>
                </a:solidFill>
              </a:rPr>
              <a:t>Glen Burnie, Maryland 21061</a:t>
            </a:r>
          </a:p>
          <a:p>
            <a:pPr algn="ctr">
              <a:buFontTx/>
              <a:buNone/>
            </a:pPr>
            <a:r>
              <a:rPr lang="en-US" dirty="0">
                <a:solidFill>
                  <a:schemeClr val="tx1">
                    <a:lumMod val="75000"/>
                  </a:schemeClr>
                </a:solidFill>
              </a:rPr>
              <a:t>410-768-9100 ● www.ppmd.org</a:t>
            </a:r>
            <a:endParaRPr lang="en-US" b="1" dirty="0">
              <a:solidFill>
                <a:schemeClr val="tx1">
                  <a:lumMod val="75000"/>
                </a:schemeClr>
              </a:solidFill>
            </a:endParaRPr>
          </a:p>
          <a:p>
            <a:pPr algn="ctr">
              <a:buFontTx/>
              <a:buNone/>
            </a:pPr>
            <a:endParaRPr lang="en-US" b="1" i="1" dirty="0">
              <a:solidFill>
                <a:schemeClr val="tx1">
                  <a:lumMod val="75000"/>
                </a:schemeClr>
              </a:solidFill>
            </a:endParaRPr>
          </a:p>
          <a:p>
            <a:pPr algn="ctr">
              <a:buFontTx/>
              <a:buNone/>
            </a:pPr>
            <a:r>
              <a:rPr lang="en-US" b="1" i="1" dirty="0">
                <a:solidFill>
                  <a:schemeClr val="tx1">
                    <a:lumMod val="75000"/>
                  </a:schemeClr>
                </a:solidFill>
              </a:rPr>
              <a:t>Missy </a:t>
            </a:r>
            <a:r>
              <a:rPr lang="en-US" b="1" i="1">
                <a:solidFill>
                  <a:schemeClr val="tx1">
                    <a:lumMod val="75000"/>
                  </a:schemeClr>
                </a:solidFill>
              </a:rPr>
              <a:t>Alexander </a:t>
            </a:r>
            <a:r>
              <a:rPr lang="en-US" i="1">
                <a:solidFill>
                  <a:schemeClr val="tx1">
                    <a:lumMod val="75000"/>
                  </a:schemeClr>
                </a:solidFill>
              </a:rPr>
              <a:t>● </a:t>
            </a:r>
            <a:r>
              <a:rPr lang="en-US" b="1" i="1">
                <a:solidFill>
                  <a:schemeClr val="tx1">
                    <a:lumMod val="75000"/>
                  </a:schemeClr>
                </a:solidFill>
              </a:rPr>
              <a:t>301-884-4662</a:t>
            </a:r>
            <a:r>
              <a:rPr lang="en-US" i="1">
                <a:solidFill>
                  <a:schemeClr val="tx1">
                    <a:lumMod val="75000"/>
                  </a:schemeClr>
                </a:solidFill>
              </a:rPr>
              <a:t>  </a:t>
            </a:r>
            <a:r>
              <a:rPr lang="en-US" i="1"/>
              <a:t>missy@ppmd.org</a:t>
            </a:r>
            <a:endParaRPr lang="en-US" i="1" dirty="0"/>
          </a:p>
          <a:p>
            <a:pPr algn="ctr">
              <a:buFontTx/>
              <a:buNone/>
            </a:pPr>
            <a:endParaRPr lang="en-US" i="1" dirty="0"/>
          </a:p>
          <a:p>
            <a:pPr algn="ctr">
              <a:buFontTx/>
              <a:buNone/>
            </a:pPr>
            <a:r>
              <a:rPr lang="en-US" sz="1050" dirty="0"/>
              <a:t>The contents of this presentation were developed under a grant from the U.S. Department of Education. However, the content of the presentation does not necessarily represent the policy of the U.S. Department of Education. You should not assume endorsement by the Federal Government.</a:t>
            </a:r>
            <a:endParaRPr lang="en-US" sz="1050" i="1" dirty="0">
              <a:solidFill>
                <a:schemeClr val="tx1">
                  <a:lumMod val="50000"/>
                </a:schemeClr>
              </a:solidFill>
            </a:endParaRPr>
          </a:p>
          <a:p>
            <a:endParaRPr lang="en-US" dirty="0"/>
          </a:p>
        </p:txBody>
      </p:sp>
    </p:spTree>
    <p:extLst>
      <p:ext uri="{BB962C8B-B14F-4D97-AF65-F5344CB8AC3E}">
        <p14:creationId xmlns:p14="http://schemas.microsoft.com/office/powerpoint/2010/main" val="225623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1439" y="77982"/>
            <a:ext cx="7886700" cy="993775"/>
          </a:xfrm>
        </p:spPr>
        <p:txBody>
          <a:bodyPr/>
          <a:lstStyle/>
          <a:p>
            <a:r>
              <a:rPr lang="en-US" b="1" dirty="0"/>
              <a:t>Who is PPMD?</a:t>
            </a:r>
          </a:p>
        </p:txBody>
      </p:sp>
      <p:sp>
        <p:nvSpPr>
          <p:cNvPr id="3" name="Content Placeholder 2"/>
          <p:cNvSpPr>
            <a:spLocks noGrp="1"/>
          </p:cNvSpPr>
          <p:nvPr>
            <p:ph idx="4294967295"/>
          </p:nvPr>
        </p:nvSpPr>
        <p:spPr>
          <a:xfrm>
            <a:off x="952498" y="1071757"/>
            <a:ext cx="4681385" cy="3263900"/>
          </a:xfrm>
        </p:spPr>
        <p:txBody>
          <a:bodyPr/>
          <a:lstStyle/>
          <a:p>
            <a:pPr marL="457200" indent="-457200">
              <a:spcAft>
                <a:spcPts val="600"/>
              </a:spcAft>
            </a:pPr>
            <a:r>
              <a:rPr lang="en-US" sz="2200" dirty="0"/>
              <a:t>Maryland’s Special Education &amp; Health Information Center</a:t>
            </a:r>
          </a:p>
          <a:p>
            <a:pPr marL="457200" indent="-457200">
              <a:spcAft>
                <a:spcPts val="600"/>
              </a:spcAft>
            </a:pPr>
            <a:r>
              <a:rPr lang="en-US" sz="2200" dirty="0"/>
              <a:t>Established in 1990</a:t>
            </a:r>
          </a:p>
          <a:p>
            <a:pPr marL="457200" indent="-457200">
              <a:spcAft>
                <a:spcPts val="600"/>
              </a:spcAft>
            </a:pPr>
            <a:r>
              <a:rPr lang="en-US" sz="2200" dirty="0"/>
              <a:t>Governed by parents</a:t>
            </a:r>
          </a:p>
          <a:p>
            <a:pPr marL="457200" indent="-457200">
              <a:spcAft>
                <a:spcPts val="600"/>
              </a:spcAft>
            </a:pPr>
            <a:r>
              <a:rPr lang="en-US" sz="2200" dirty="0"/>
              <a:t>Our team is made up of 100% parents of children with disabilities and special health care needs</a:t>
            </a:r>
            <a:endParaRPr lang="en-US" sz="2200" b="1" u="sng" dirty="0"/>
          </a:p>
          <a:p>
            <a:endParaRPr lang="en-US" dirty="0"/>
          </a:p>
        </p:txBody>
      </p:sp>
      <p:sp>
        <p:nvSpPr>
          <p:cNvPr id="4" name="Rectangle 3">
            <a:extLst>
              <a:ext uri="{FF2B5EF4-FFF2-40B4-BE49-F238E27FC236}">
                <a16:creationId xmlns:a16="http://schemas.microsoft.com/office/drawing/2014/main" id="{7CC10D99-7991-4F0F-BB84-B28CCC02FE18}"/>
              </a:ext>
            </a:extLst>
          </p:cNvPr>
          <p:cNvSpPr/>
          <p:nvPr/>
        </p:nvSpPr>
        <p:spPr>
          <a:xfrm>
            <a:off x="1" y="683240"/>
            <a:ext cx="634620" cy="37770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A29B452E-C772-4AB0-BFA5-88BF384E3CED}"/>
              </a:ext>
            </a:extLst>
          </p:cNvPr>
          <p:cNvSpPr/>
          <p:nvPr/>
        </p:nvSpPr>
        <p:spPr>
          <a:xfrm>
            <a:off x="8976816" y="3633716"/>
            <a:ext cx="167185" cy="826544"/>
          </a:xfrm>
          <a:prstGeom prst="rect">
            <a:avLst/>
          </a:prstGeom>
          <a:solidFill>
            <a:srgbClr val="609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FFFFFF"/>
              </a:solidFill>
              <a:effectLst/>
              <a:uLnTx/>
              <a:uFillTx/>
              <a:latin typeface="Open Sans"/>
              <a:ea typeface="+mn-ea"/>
              <a:cs typeface="+mn-cs"/>
            </a:endParaRPr>
          </a:p>
        </p:txBody>
      </p:sp>
      <p:pic>
        <p:nvPicPr>
          <p:cNvPr id="7" name="Picture 6">
            <a:extLst>
              <a:ext uri="{FF2B5EF4-FFF2-40B4-BE49-F238E27FC236}">
                <a16:creationId xmlns:a16="http://schemas.microsoft.com/office/drawing/2014/main" id="{509E7C7E-0924-4DC6-B084-F03847DA6C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538" t="25315" r="55483" b="14859"/>
          <a:stretch/>
        </p:blipFill>
        <p:spPr>
          <a:xfrm>
            <a:off x="5633883" y="1243779"/>
            <a:ext cx="2681718" cy="2655940"/>
          </a:xfrm>
          <a:prstGeom prst="rect">
            <a:avLst/>
          </a:prstGeom>
        </p:spPr>
      </p:pic>
    </p:spTree>
    <p:extLst>
      <p:ext uri="{BB962C8B-B14F-4D97-AF65-F5344CB8AC3E}">
        <p14:creationId xmlns:p14="http://schemas.microsoft.com/office/powerpoint/2010/main" val="23338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8092" y="9525"/>
            <a:ext cx="7886700" cy="993775"/>
          </a:xfrm>
        </p:spPr>
        <p:txBody>
          <a:bodyPr/>
          <a:lstStyle/>
          <a:p>
            <a:r>
              <a:rPr lang="en-US" b="1" dirty="0"/>
              <a:t>PPMD Services</a:t>
            </a:r>
          </a:p>
        </p:txBody>
      </p:sp>
      <p:sp>
        <p:nvSpPr>
          <p:cNvPr id="3" name="Content Placeholder 2"/>
          <p:cNvSpPr>
            <a:spLocks noGrp="1"/>
          </p:cNvSpPr>
          <p:nvPr>
            <p:ph idx="4294967295"/>
          </p:nvPr>
        </p:nvSpPr>
        <p:spPr>
          <a:xfrm>
            <a:off x="1257300" y="1174879"/>
            <a:ext cx="3727655" cy="3263900"/>
          </a:xfrm>
        </p:spPr>
        <p:txBody>
          <a:bodyPr/>
          <a:lstStyle/>
          <a:p>
            <a:pPr>
              <a:lnSpc>
                <a:spcPct val="100000"/>
              </a:lnSpc>
            </a:pPr>
            <a:r>
              <a:rPr lang="en-US" sz="2400" dirty="0"/>
              <a:t>One-on-one assistance to families</a:t>
            </a:r>
          </a:p>
          <a:p>
            <a:pPr>
              <a:lnSpc>
                <a:spcPct val="100000"/>
              </a:lnSpc>
            </a:pPr>
            <a:r>
              <a:rPr lang="en-US" sz="2400" dirty="0"/>
              <a:t>Resource sharing </a:t>
            </a:r>
          </a:p>
          <a:p>
            <a:pPr>
              <a:lnSpc>
                <a:spcPct val="100000"/>
              </a:lnSpc>
            </a:pPr>
            <a:r>
              <a:rPr lang="en-US" sz="2400" dirty="0"/>
              <a:t>Leadership Training </a:t>
            </a:r>
          </a:p>
          <a:p>
            <a:pPr>
              <a:lnSpc>
                <a:spcPct val="100000"/>
              </a:lnSpc>
            </a:pPr>
            <a:r>
              <a:rPr lang="en-US" sz="2400" dirty="0"/>
              <a:t>Military Outreach</a:t>
            </a:r>
          </a:p>
          <a:p>
            <a:pPr marL="0" indent="0">
              <a:buNone/>
            </a:pPr>
            <a:endParaRPr lang="en-US" dirty="0"/>
          </a:p>
        </p:txBody>
      </p:sp>
      <p:pic>
        <p:nvPicPr>
          <p:cNvPr id="7" name="Picture 6">
            <a:extLst>
              <a:ext uri="{FF2B5EF4-FFF2-40B4-BE49-F238E27FC236}">
                <a16:creationId xmlns:a16="http://schemas.microsoft.com/office/drawing/2014/main" id="{1120EFA3-DBC7-4BFA-A257-89F8E4DB0D32}"/>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17395" r="55807" b="22842"/>
          <a:stretch/>
        </p:blipFill>
        <p:spPr>
          <a:xfrm>
            <a:off x="5329084" y="1121416"/>
            <a:ext cx="2900516" cy="2897113"/>
          </a:xfrm>
          <a:prstGeom prst="rect">
            <a:avLst/>
          </a:prstGeom>
        </p:spPr>
      </p:pic>
    </p:spTree>
    <p:extLst>
      <p:ext uri="{BB962C8B-B14F-4D97-AF65-F5344CB8AC3E}">
        <p14:creationId xmlns:p14="http://schemas.microsoft.com/office/powerpoint/2010/main" val="82211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111968"/>
            <a:ext cx="7886700" cy="993775"/>
          </a:xfrm>
        </p:spPr>
        <p:txBody>
          <a:bodyPr/>
          <a:lstStyle/>
          <a:p>
            <a:r>
              <a:rPr lang="en-US" b="1" dirty="0"/>
              <a:t>PPMD helps families…</a:t>
            </a:r>
          </a:p>
        </p:txBody>
      </p:sp>
      <p:sp>
        <p:nvSpPr>
          <p:cNvPr id="3" name="Content Placeholder 2"/>
          <p:cNvSpPr>
            <a:spLocks noGrp="1"/>
          </p:cNvSpPr>
          <p:nvPr>
            <p:ph idx="4294967295"/>
          </p:nvPr>
        </p:nvSpPr>
        <p:spPr>
          <a:xfrm>
            <a:off x="864010" y="881807"/>
            <a:ext cx="4583061" cy="4261693"/>
          </a:xfrm>
        </p:spPr>
        <p:txBody>
          <a:bodyPr>
            <a:normAutofit fontScale="40000" lnSpcReduction="20000"/>
          </a:bodyPr>
          <a:lstStyle/>
          <a:p>
            <a:pPr eaLnBrk="0" hangingPunct="0">
              <a:spcBef>
                <a:spcPts val="1200"/>
              </a:spcBef>
              <a:spcAft>
                <a:spcPts val="1200"/>
              </a:spcAft>
            </a:pPr>
            <a:r>
              <a:rPr lang="en-US" sz="4000" dirty="0">
                <a:ea typeface="ヒラギノ角ゴ Pro W3"/>
                <a:cs typeface="ヒラギノ角ゴ Pro W3"/>
              </a:rPr>
              <a:t>Better understand their children’s disabilities, education, and health care needs</a:t>
            </a:r>
          </a:p>
          <a:p>
            <a:pPr eaLnBrk="0" hangingPunct="0">
              <a:spcBef>
                <a:spcPts val="1200"/>
              </a:spcBef>
              <a:spcAft>
                <a:spcPts val="1200"/>
              </a:spcAft>
            </a:pPr>
            <a:r>
              <a:rPr lang="en-US" sz="4000" dirty="0">
                <a:ea typeface="ヒラギノ角ゴ Pro W3"/>
                <a:cs typeface="ヒラギノ角ゴ Pro W3"/>
              </a:rPr>
              <a:t>Communicate more effectively with schools, doctors, related professionals, and agencies</a:t>
            </a:r>
          </a:p>
          <a:p>
            <a:pPr eaLnBrk="0" hangingPunct="0">
              <a:spcBef>
                <a:spcPts val="1200"/>
              </a:spcBef>
              <a:spcAft>
                <a:spcPts val="1200"/>
              </a:spcAft>
            </a:pPr>
            <a:r>
              <a:rPr lang="en-US" sz="4000" dirty="0">
                <a:ea typeface="ヒラギノ角ゴ Pro W3"/>
                <a:cs typeface="ヒラギノ角ゴ Pro W3"/>
              </a:rPr>
              <a:t>Understand their rights &amp; responsibilities under special education law and regulations</a:t>
            </a:r>
          </a:p>
          <a:p>
            <a:pPr eaLnBrk="0" hangingPunct="0">
              <a:spcBef>
                <a:spcPts val="1200"/>
              </a:spcBef>
              <a:spcAft>
                <a:spcPts val="1200"/>
              </a:spcAft>
            </a:pPr>
            <a:r>
              <a:rPr lang="en-US" sz="4000" dirty="0">
                <a:ea typeface="ヒラギノ角ゴ Pro W3"/>
                <a:cs typeface="ヒラギノ角ゴ Pro W3"/>
              </a:rPr>
              <a:t>Understand their rights &amp; benefits in health care systems</a:t>
            </a:r>
          </a:p>
          <a:p>
            <a:pPr eaLnBrk="0" hangingPunct="0">
              <a:spcBef>
                <a:spcPts val="1200"/>
              </a:spcBef>
              <a:spcAft>
                <a:spcPts val="1200"/>
              </a:spcAft>
            </a:pPr>
            <a:r>
              <a:rPr lang="en-US" sz="4000" dirty="0">
                <a:ea typeface="ヒラギノ角ゴ Pro W3"/>
                <a:cs typeface="ヒラギノ角ゴ Pro W3"/>
              </a:rPr>
              <a:t>Obtain appropriate services for their children</a:t>
            </a:r>
          </a:p>
          <a:p>
            <a:pPr eaLnBrk="0" hangingPunct="0">
              <a:spcBef>
                <a:spcPts val="1200"/>
              </a:spcBef>
              <a:spcAft>
                <a:spcPts val="1200"/>
              </a:spcAft>
            </a:pPr>
            <a:r>
              <a:rPr lang="en-US" sz="4000" dirty="0">
                <a:ea typeface="ヒラギノ角ゴ Pro W3"/>
                <a:cs typeface="ヒラギノ角ゴ Pro W3"/>
              </a:rPr>
              <a:t>Resolve disagreements with the school or other agencies </a:t>
            </a:r>
          </a:p>
          <a:p>
            <a:pPr eaLnBrk="0" hangingPunct="0">
              <a:spcBef>
                <a:spcPts val="1200"/>
              </a:spcBef>
              <a:spcAft>
                <a:spcPts val="1200"/>
              </a:spcAft>
            </a:pPr>
            <a:r>
              <a:rPr lang="en-US" sz="4000" dirty="0">
                <a:ea typeface="ヒラギノ角ゴ Pro W3"/>
                <a:cs typeface="ヒラギノ角ゴ Pro W3"/>
              </a:rPr>
              <a:t>Connect with other community resources</a:t>
            </a:r>
          </a:p>
          <a:p>
            <a:pPr marL="393700" indent="-393700" eaLnBrk="0" hangingPunct="0">
              <a:spcBef>
                <a:spcPts val="1200"/>
              </a:spcBef>
              <a:spcAft>
                <a:spcPts val="1200"/>
              </a:spcAft>
            </a:pPr>
            <a:endParaRPr lang="en-US" dirty="0">
              <a:ea typeface="ヒラギノ角ゴ Pro W3"/>
              <a:cs typeface="ヒラギノ角ゴ Pro W3"/>
            </a:endParaRPr>
          </a:p>
          <a:p>
            <a:endParaRPr lang="en-US" dirty="0"/>
          </a:p>
        </p:txBody>
      </p:sp>
      <p:pic>
        <p:nvPicPr>
          <p:cNvPr id="5" name="Picture 4">
            <a:extLst>
              <a:ext uri="{FF2B5EF4-FFF2-40B4-BE49-F238E27FC236}">
                <a16:creationId xmlns:a16="http://schemas.microsoft.com/office/drawing/2014/main" id="{9C14EA0C-380E-4388-BA82-A881B32072B1}"/>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20263" r="55914" b="20096"/>
          <a:stretch/>
        </p:blipFill>
        <p:spPr>
          <a:xfrm>
            <a:off x="5447071" y="1106743"/>
            <a:ext cx="2930014" cy="2930014"/>
          </a:xfrm>
          <a:prstGeom prst="rect">
            <a:avLst/>
          </a:prstGeom>
        </p:spPr>
      </p:pic>
    </p:spTree>
    <p:extLst>
      <p:ext uri="{BB962C8B-B14F-4D97-AF65-F5344CB8AC3E}">
        <p14:creationId xmlns:p14="http://schemas.microsoft.com/office/powerpoint/2010/main" val="77861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D08F-5281-4564-9304-C22F8D3B907A}"/>
              </a:ext>
            </a:extLst>
          </p:cNvPr>
          <p:cNvSpPr>
            <a:spLocks noGrp="1"/>
          </p:cNvSpPr>
          <p:nvPr>
            <p:ph type="ctrTitle"/>
          </p:nvPr>
        </p:nvSpPr>
        <p:spPr/>
        <p:txBody>
          <a:bodyPr/>
          <a:lstStyle/>
          <a:p>
            <a:pPr algn="ctr"/>
            <a:r>
              <a:rPr lang="en-US" dirty="0"/>
              <a:t>COVID-19 &amp; Recovery Services</a:t>
            </a:r>
          </a:p>
        </p:txBody>
      </p:sp>
      <p:sp>
        <p:nvSpPr>
          <p:cNvPr id="4" name="Subtitle 3">
            <a:extLst>
              <a:ext uri="{FF2B5EF4-FFF2-40B4-BE49-F238E27FC236}">
                <a16:creationId xmlns:a16="http://schemas.microsoft.com/office/drawing/2014/main" id="{CBE8EA56-1149-44FE-86EA-4AE41C79321F}"/>
              </a:ext>
            </a:extLst>
          </p:cNvPr>
          <p:cNvSpPr>
            <a:spLocks noGrp="1"/>
          </p:cNvSpPr>
          <p:nvPr>
            <p:ph type="subTitle" idx="1"/>
          </p:nvPr>
        </p:nvSpPr>
        <p:spPr/>
        <p:txBody>
          <a:bodyPr/>
          <a:lstStyle/>
          <a:p>
            <a:r>
              <a:rPr lang="en-US" dirty="0"/>
              <a:t>Preparing for Returning to School</a:t>
            </a:r>
          </a:p>
        </p:txBody>
      </p:sp>
    </p:spTree>
    <p:extLst>
      <p:ext uri="{BB962C8B-B14F-4D97-AF65-F5344CB8AC3E}">
        <p14:creationId xmlns:p14="http://schemas.microsoft.com/office/powerpoint/2010/main" val="2895065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8AF8-F69A-4835-A028-CC75AB89B768}"/>
              </a:ext>
            </a:extLst>
          </p:cNvPr>
          <p:cNvSpPr>
            <a:spLocks noGrp="1"/>
          </p:cNvSpPr>
          <p:nvPr>
            <p:ph type="title"/>
          </p:nvPr>
        </p:nvSpPr>
        <p:spPr/>
        <p:txBody>
          <a:bodyPr/>
          <a:lstStyle/>
          <a:p>
            <a:pPr algn="ctr"/>
            <a:r>
              <a:rPr lang="en-US" dirty="0"/>
              <a:t>Did FAPE Go Away?  </a:t>
            </a:r>
          </a:p>
        </p:txBody>
      </p:sp>
      <p:sp>
        <p:nvSpPr>
          <p:cNvPr id="3" name="Content Placeholder 2">
            <a:extLst>
              <a:ext uri="{FF2B5EF4-FFF2-40B4-BE49-F238E27FC236}">
                <a16:creationId xmlns:a16="http://schemas.microsoft.com/office/drawing/2014/main" id="{78DE7A84-94B2-41A3-83C1-3AA2F3205381}"/>
              </a:ext>
            </a:extLst>
          </p:cNvPr>
          <p:cNvSpPr>
            <a:spLocks noGrp="1"/>
          </p:cNvSpPr>
          <p:nvPr>
            <p:ph idx="1"/>
          </p:nvPr>
        </p:nvSpPr>
        <p:spPr/>
        <p:txBody>
          <a:bodyPr/>
          <a:lstStyle/>
          <a:p>
            <a:pPr marL="0" indent="0">
              <a:buNone/>
            </a:pPr>
            <a:r>
              <a:rPr lang="en-US" dirty="0"/>
              <a:t>No!  </a:t>
            </a:r>
          </a:p>
          <a:p>
            <a:r>
              <a:rPr lang="en-US" dirty="0"/>
              <a:t>The FAPE obligation includes: </a:t>
            </a:r>
          </a:p>
          <a:p>
            <a:pPr marL="342900" lvl="1" indent="0">
              <a:buNone/>
            </a:pPr>
            <a:r>
              <a:rPr lang="en-US" dirty="0"/>
              <a:t>(1) reviewing the IEP </a:t>
            </a:r>
            <a:r>
              <a:rPr lang="en-US" b="1" i="1" dirty="0"/>
              <a:t>in effect when a change in service delivery model occurs</a:t>
            </a:r>
            <a:r>
              <a:rPr lang="en-US" dirty="0"/>
              <a:t> or when student progress monitoring indicates a lack of progress </a:t>
            </a:r>
            <a:r>
              <a:rPr lang="en-US" b="1" i="1" u="sng" dirty="0"/>
              <a:t>AND</a:t>
            </a:r>
            <a:endParaRPr lang="en-US" dirty="0"/>
          </a:p>
          <a:p>
            <a:pPr marL="342900" lvl="1" indent="0">
              <a:buNone/>
            </a:pPr>
            <a:r>
              <a:rPr lang="en-US" dirty="0"/>
              <a:t>(2) Addressing the need for compensatory education/recovery services if there is a loss of FAPE.  </a:t>
            </a:r>
          </a:p>
          <a:p>
            <a:pPr marL="342900" lvl="1" indent="0">
              <a:buNone/>
            </a:pPr>
            <a:r>
              <a:rPr lang="en-US" dirty="0"/>
              <a:t>	These responsibilities may need to be revisited multiple times. </a:t>
            </a:r>
          </a:p>
          <a:p>
            <a:pPr marL="0" indent="0">
              <a:buNone/>
            </a:pPr>
            <a:endParaRPr lang="en-US" dirty="0"/>
          </a:p>
          <a:p>
            <a:pPr marL="0" indent="0" algn="r">
              <a:buNone/>
            </a:pPr>
            <a:r>
              <a:rPr lang="en-US" sz="1350" i="1" dirty="0"/>
              <a:t>A1. MSDE TAB #20-09</a:t>
            </a:r>
          </a:p>
        </p:txBody>
      </p:sp>
    </p:spTree>
    <p:extLst>
      <p:ext uri="{BB962C8B-B14F-4D97-AF65-F5344CB8AC3E}">
        <p14:creationId xmlns:p14="http://schemas.microsoft.com/office/powerpoint/2010/main" val="38796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E100-75BB-47D1-AAA0-CAF1A6D5D369}"/>
              </a:ext>
            </a:extLst>
          </p:cNvPr>
          <p:cNvSpPr>
            <a:spLocks noGrp="1"/>
          </p:cNvSpPr>
          <p:nvPr>
            <p:ph type="title"/>
          </p:nvPr>
        </p:nvSpPr>
        <p:spPr>
          <a:xfrm>
            <a:off x="3724073" y="471951"/>
            <a:ext cx="4939868" cy="964620"/>
          </a:xfrm>
        </p:spPr>
        <p:txBody>
          <a:bodyPr anchor="b">
            <a:normAutofit/>
          </a:bodyPr>
          <a:lstStyle/>
          <a:p>
            <a:r>
              <a:rPr lang="en-US" dirty="0"/>
              <a:t>The Need for Data</a:t>
            </a:r>
            <a:endParaRPr lang="en-US"/>
          </a:p>
        </p:txBody>
      </p:sp>
      <p:sp>
        <p:nvSpPr>
          <p:cNvPr id="3" name="Content Placeholder 2">
            <a:extLst>
              <a:ext uri="{FF2B5EF4-FFF2-40B4-BE49-F238E27FC236}">
                <a16:creationId xmlns:a16="http://schemas.microsoft.com/office/drawing/2014/main" id="{034EFE38-1AEB-49F4-871D-D7D68447BD3A}"/>
              </a:ext>
            </a:extLst>
          </p:cNvPr>
          <p:cNvSpPr>
            <a:spLocks noGrp="1"/>
          </p:cNvSpPr>
          <p:nvPr>
            <p:ph idx="1"/>
          </p:nvPr>
        </p:nvSpPr>
        <p:spPr>
          <a:xfrm>
            <a:off x="3724074" y="1828801"/>
            <a:ext cx="4939867" cy="2839064"/>
          </a:xfrm>
        </p:spPr>
        <p:txBody>
          <a:bodyPr>
            <a:normAutofit/>
          </a:bodyPr>
          <a:lstStyle/>
          <a:p>
            <a:pPr marL="0" indent="0">
              <a:buNone/>
            </a:pPr>
            <a:r>
              <a:rPr lang="en-US" sz="2400" dirty="0"/>
              <a:t>For many students, the updated Present Levels of Academic Achievement and Functional Performance begins with the Progress Report issued at the end of the first semester of the 2019/2020 school year, as well as...  </a:t>
            </a:r>
          </a:p>
          <a:p>
            <a:pPr marL="0" indent="0">
              <a:buNone/>
            </a:pPr>
            <a:endParaRPr lang="en-US" sz="1500" dirty="0"/>
          </a:p>
          <a:p>
            <a:pPr marL="0" indent="0">
              <a:buNone/>
            </a:pPr>
            <a:endParaRPr lang="en-US" sz="1500" dirty="0"/>
          </a:p>
        </p:txBody>
      </p:sp>
      <p:pic>
        <p:nvPicPr>
          <p:cNvPr id="5" name="Picture 4" descr="A picture containing yellow&#10;&#10;Description automatically generated">
            <a:extLst>
              <a:ext uri="{FF2B5EF4-FFF2-40B4-BE49-F238E27FC236}">
                <a16:creationId xmlns:a16="http://schemas.microsoft.com/office/drawing/2014/main" id="{9A7E3D73-8613-4E49-9376-82D5E4EABEF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993" r="21311"/>
          <a:stretch/>
        </p:blipFill>
        <p:spPr>
          <a:xfrm>
            <a:off x="16" y="7"/>
            <a:ext cx="3476678" cy="5143493"/>
          </a:xfrm>
          <a:prstGeom prst="rect">
            <a:avLst/>
          </a:prstGeom>
          <a:effectLst/>
        </p:spPr>
      </p:pic>
    </p:spTree>
    <p:extLst>
      <p:ext uri="{BB962C8B-B14F-4D97-AF65-F5344CB8AC3E}">
        <p14:creationId xmlns:p14="http://schemas.microsoft.com/office/powerpoint/2010/main" val="197791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451A-50CE-47D2-995C-02436A5A35C9}"/>
              </a:ext>
            </a:extLst>
          </p:cNvPr>
          <p:cNvSpPr>
            <a:spLocks noGrp="1"/>
          </p:cNvSpPr>
          <p:nvPr>
            <p:ph type="title"/>
          </p:nvPr>
        </p:nvSpPr>
        <p:spPr/>
        <p:txBody>
          <a:bodyPr/>
          <a:lstStyle/>
          <a:p>
            <a:pPr algn="ctr"/>
            <a:r>
              <a:rPr lang="en-US" dirty="0"/>
              <a:t>Data Points </a:t>
            </a:r>
          </a:p>
        </p:txBody>
      </p:sp>
      <p:sp>
        <p:nvSpPr>
          <p:cNvPr id="3" name="Content Placeholder 2">
            <a:extLst>
              <a:ext uri="{FF2B5EF4-FFF2-40B4-BE49-F238E27FC236}">
                <a16:creationId xmlns:a16="http://schemas.microsoft.com/office/drawing/2014/main" id="{93317850-2B1C-44F9-80C7-C39BEF0E676C}"/>
              </a:ext>
            </a:extLst>
          </p:cNvPr>
          <p:cNvSpPr>
            <a:spLocks noGrp="1"/>
          </p:cNvSpPr>
          <p:nvPr>
            <p:ph idx="1"/>
          </p:nvPr>
        </p:nvSpPr>
        <p:spPr/>
        <p:txBody>
          <a:bodyPr>
            <a:normAutofit fontScale="92500" lnSpcReduction="20000"/>
          </a:bodyPr>
          <a:lstStyle/>
          <a:p>
            <a:r>
              <a:rPr lang="en-US" dirty="0"/>
              <a:t>Classwork</a:t>
            </a:r>
          </a:p>
          <a:p>
            <a:r>
              <a:rPr lang="en-US" dirty="0"/>
              <a:t>Informal/formal evaluation tools</a:t>
            </a:r>
          </a:p>
          <a:p>
            <a:r>
              <a:rPr lang="en-US" dirty="0"/>
              <a:t>Grades</a:t>
            </a:r>
          </a:p>
          <a:p>
            <a:r>
              <a:rPr lang="en-US" dirty="0"/>
              <a:t>Teacher/service provider observations</a:t>
            </a:r>
          </a:p>
          <a:p>
            <a:r>
              <a:rPr lang="en-US" dirty="0"/>
              <a:t>Parent Feedback</a:t>
            </a:r>
          </a:p>
          <a:p>
            <a:r>
              <a:rPr lang="en-US" dirty="0"/>
              <a:t>Comparison to the progress of all students* </a:t>
            </a:r>
          </a:p>
          <a:p>
            <a:r>
              <a:rPr lang="en-US" dirty="0"/>
              <a:t>Interdisciplinary consults </a:t>
            </a:r>
          </a:p>
          <a:p>
            <a:pPr marL="0" indent="0">
              <a:buNone/>
            </a:pPr>
            <a:endParaRPr lang="en-US" dirty="0"/>
          </a:p>
          <a:p>
            <a:pPr marL="0" indent="0">
              <a:buNone/>
            </a:pPr>
            <a:r>
              <a:rPr lang="en-US" dirty="0"/>
              <a:t>*Be careful – we still need to talk about the </a:t>
            </a:r>
            <a:r>
              <a:rPr lang="en-US" b="1" i="1" dirty="0"/>
              <a:t>unique needs of the student</a:t>
            </a:r>
            <a:r>
              <a:rPr lang="en-US" dirty="0"/>
              <a:t> </a:t>
            </a:r>
          </a:p>
          <a:p>
            <a:pPr marL="0" indent="0" algn="r">
              <a:buNone/>
            </a:pPr>
            <a:r>
              <a:rPr lang="en-US" sz="1425" i="1" dirty="0"/>
              <a:t>A2, MSDE TAB #20-09</a:t>
            </a:r>
          </a:p>
        </p:txBody>
      </p:sp>
    </p:spTree>
    <p:extLst>
      <p:ext uri="{BB962C8B-B14F-4D97-AF65-F5344CB8AC3E}">
        <p14:creationId xmlns:p14="http://schemas.microsoft.com/office/powerpoint/2010/main" val="4005173953"/>
      </p:ext>
    </p:extLst>
  </p:cSld>
  <p:clrMapOvr>
    <a:masterClrMapping/>
  </p:clrMapOvr>
</p:sld>
</file>

<file path=ppt/theme/theme1.xml><?xml version="1.0" encoding="utf-8"?>
<a:theme xmlns:a="http://schemas.openxmlformats.org/drawingml/2006/main" name="Office Theme">
  <a:themeElements>
    <a:clrScheme name="Custom 2">
      <a:dk1>
        <a:srgbClr val="26337B"/>
      </a:dk1>
      <a:lt1>
        <a:srgbClr val="FFFFFF"/>
      </a:lt1>
      <a:dk2>
        <a:srgbClr val="BFBFBF"/>
      </a:dk2>
      <a:lt2>
        <a:srgbClr val="26337B"/>
      </a:lt2>
      <a:accent1>
        <a:srgbClr val="F9EEE6"/>
      </a:accent1>
      <a:accent2>
        <a:srgbClr val="26337B"/>
      </a:accent2>
      <a:accent3>
        <a:srgbClr val="BFBFBF"/>
      </a:accent3>
      <a:accent4>
        <a:srgbClr val="FDD6BA"/>
      </a:accent4>
      <a:accent5>
        <a:srgbClr val="FFF6F0"/>
      </a:accent5>
      <a:accent6>
        <a:srgbClr val="6194C0"/>
      </a:accent6>
      <a:hlink>
        <a:srgbClr val="F2F2F2"/>
      </a:hlink>
      <a:folHlink>
        <a:srgbClr val="CCD3F8"/>
      </a:folHlink>
    </a:clrScheme>
    <a:fontScheme name="Academia">
      <a:majorFont>
        <a:latin typeface="Raleway Black"/>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26337B"/>
      </a:dk1>
      <a:lt1>
        <a:srgbClr val="FFFFFF"/>
      </a:lt1>
      <a:dk2>
        <a:srgbClr val="BFBFBF"/>
      </a:dk2>
      <a:lt2>
        <a:srgbClr val="26337B"/>
      </a:lt2>
      <a:accent1>
        <a:srgbClr val="F9EEE6"/>
      </a:accent1>
      <a:accent2>
        <a:srgbClr val="26337B"/>
      </a:accent2>
      <a:accent3>
        <a:srgbClr val="BFBFBF"/>
      </a:accent3>
      <a:accent4>
        <a:srgbClr val="FDD6BA"/>
      </a:accent4>
      <a:accent5>
        <a:srgbClr val="FFF6F0"/>
      </a:accent5>
      <a:accent6>
        <a:srgbClr val="6194C0"/>
      </a:accent6>
      <a:hlink>
        <a:srgbClr val="26337B"/>
      </a:hlink>
      <a:folHlink>
        <a:srgbClr val="26337B"/>
      </a:folHlink>
    </a:clrScheme>
    <a:fontScheme name="Academia">
      <a:majorFont>
        <a:latin typeface="Raleway Black"/>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9282</TotalTime>
  <Words>1407</Words>
  <Application>Microsoft Macintosh PowerPoint</Application>
  <PresentationFormat>On-screen Show (16:9)</PresentationFormat>
  <Paragraphs>133</Paragraphs>
  <Slides>24</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Open Sans</vt:lpstr>
      <vt:lpstr>Raleway Black</vt:lpstr>
      <vt:lpstr>Arial</vt:lpstr>
      <vt:lpstr>Calibri</vt:lpstr>
      <vt:lpstr>Office Theme</vt:lpstr>
      <vt:lpstr>1_Office Theme</vt:lpstr>
      <vt:lpstr>PowerPoint Presentation</vt:lpstr>
      <vt:lpstr>PPMD Mission</vt:lpstr>
      <vt:lpstr>Who is PPMD?</vt:lpstr>
      <vt:lpstr>PPMD Services</vt:lpstr>
      <vt:lpstr>PPMD helps families…</vt:lpstr>
      <vt:lpstr>COVID-19 &amp; Recovery Services</vt:lpstr>
      <vt:lpstr>Did FAPE Go Away?  </vt:lpstr>
      <vt:lpstr>The Need for Data</vt:lpstr>
      <vt:lpstr>Data Points </vt:lpstr>
      <vt:lpstr>Getting Back on the Scale </vt:lpstr>
      <vt:lpstr>Are Formal Assessments Required</vt:lpstr>
      <vt:lpstr>If Formal Assessments are Needed </vt:lpstr>
      <vt:lpstr>Is the IEP In Effect Appropriate? </vt:lpstr>
      <vt:lpstr>Reviewing and Revising the IEP </vt:lpstr>
      <vt:lpstr>Shelby</vt:lpstr>
      <vt:lpstr>Cathryn </vt:lpstr>
      <vt:lpstr>Compensatory Education/Recovery Services </vt:lpstr>
      <vt:lpstr>The Who and How?  </vt:lpstr>
      <vt:lpstr>The Documentation </vt:lpstr>
      <vt:lpstr>When Do We Discuss Recovery Services? </vt:lpstr>
      <vt:lpstr>How Long to Implement Recovery Services?</vt:lpstr>
      <vt:lpstr>Can ESY Be Used for  Compensatory/Recovery Services?  </vt:lpstr>
      <vt:lpstr>What Happens If There’s Disagreement?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Bagus</dc:creator>
  <cp:lastModifiedBy>Elizabeth Stolte</cp:lastModifiedBy>
  <cp:revision>373</cp:revision>
  <dcterms:created xsi:type="dcterms:W3CDTF">2019-05-08T17:49:45Z</dcterms:created>
  <dcterms:modified xsi:type="dcterms:W3CDTF">2020-12-21T14:41:21Z</dcterms:modified>
</cp:coreProperties>
</file>