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70" r:id="rId3"/>
    <p:sldId id="260" r:id="rId4"/>
    <p:sldId id="262" r:id="rId5"/>
    <p:sldId id="263" r:id="rId6"/>
    <p:sldId id="266" r:id="rId7"/>
    <p:sldId id="267" r:id="rId8"/>
    <p:sldId id="268" r:id="rId9"/>
    <p:sldId id="26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79"/>
    <p:restoredTop sz="69796"/>
  </p:normalViewPr>
  <p:slideViewPr>
    <p:cSldViewPr snapToGrid="0">
      <p:cViewPr varScale="1">
        <p:scale>
          <a:sx n="116" d="100"/>
          <a:sy n="116" d="100"/>
        </p:scale>
        <p:origin x="13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8" name="Google Shape;16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87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"/>
          <p:cNvSpPr/>
          <p:nvPr/>
        </p:nvSpPr>
        <p:spPr>
          <a:xfrm>
            <a:off x="1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2"/>
          <p:cNvSpPr/>
          <p:nvPr/>
        </p:nvSpPr>
        <p:spPr>
          <a:xfrm>
            <a:off x="13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title"/>
          </p:nvPr>
        </p:nvSpPr>
        <p:spPr>
          <a:xfrm>
            <a:off x="822960" y="3806190"/>
            <a:ext cx="7589520" cy="617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700" b="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2"/>
          <p:cNvSpPr>
            <a:spLocks noGrp="1"/>
          </p:cNvSpPr>
          <p:nvPr>
            <p:ph type="pic" idx="2"/>
          </p:nvPr>
        </p:nvSpPr>
        <p:spPr>
          <a:xfrm>
            <a:off x="13" y="0"/>
            <a:ext cx="9143989" cy="3686307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457200" tIns="457200" rIns="91425" bIns="91425" anchor="t" anchorCtr="0">
            <a:noAutofit/>
          </a:bodyPr>
          <a:lstStyle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21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8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None/>
              <a:defRPr sz="15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6" name="Google Shape;136;p12"/>
          <p:cNvSpPr txBox="1">
            <a:spLocks noGrp="1"/>
          </p:cNvSpPr>
          <p:nvPr>
            <p:ph type="body" idx="1"/>
          </p:nvPr>
        </p:nvSpPr>
        <p:spPr>
          <a:xfrm>
            <a:off x="822959" y="4430268"/>
            <a:ext cx="758952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125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9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75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675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675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675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675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675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675"/>
            </a:lvl9pPr>
          </a:lstStyle>
          <a:p>
            <a:endParaRPr/>
          </a:p>
        </p:txBody>
      </p:sp>
      <p:sp>
        <p:nvSpPr>
          <p:cNvPr id="137" name="Google Shape;137;p12"/>
          <p:cNvSpPr txBox="1">
            <a:spLocks noGrp="1"/>
          </p:cNvSpPr>
          <p:nvPr>
            <p:ph type="dt" idx="10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Google Shape;138;p12"/>
          <p:cNvSpPr txBox="1">
            <a:spLocks noGrp="1"/>
          </p:cNvSpPr>
          <p:nvPr>
            <p:ph type="ftr" idx="11"/>
          </p:nvPr>
        </p:nvSpPr>
        <p:spPr>
          <a:xfrm>
            <a:off x="2764640" y="4844840"/>
            <a:ext cx="361710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Google Shape;13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339750" y="1275577"/>
            <a:ext cx="8464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5" name="Google Shape;25;p4"/>
          <p:cNvCxnSpPr/>
          <p:nvPr/>
        </p:nvCxnSpPr>
        <p:spPr>
          <a:xfrm>
            <a:off x="339750" y="1275577"/>
            <a:ext cx="8464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_HEADER_1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-5132" y="1544259"/>
            <a:ext cx="9146700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Corbel"/>
              <a:buNone/>
              <a:defRPr sz="45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624893" y="3007750"/>
            <a:ext cx="78867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901700" y="4817140"/>
            <a:ext cx="2250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342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4197353" y="4817140"/>
            <a:ext cx="37833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7994196" y="4817140"/>
            <a:ext cx="709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68575" bIns="342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_TITLE_AND_DESCRIPTION_1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" name="Google Shape;48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h="12000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0" name="Google Shape;70;p9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title" idx="2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73" name="Google Shape;73;p9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74" name="Google Shape;74;p9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9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4F9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9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9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9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9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9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9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9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9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9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2">
  <p:cSld name="SECTION_TITLE_AND_DESCRIPTION_2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87" name="Google Shape;87;p1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h="12000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0"/>
          <p:cNvSpPr txBox="1">
            <a:spLocks noGrp="1"/>
          </p:cNvSpPr>
          <p:nvPr>
            <p:ph type="subTitle" idx="1"/>
          </p:nvPr>
        </p:nvSpPr>
        <p:spPr>
          <a:xfrm>
            <a:off x="3117150" y="3648238"/>
            <a:ext cx="2909700" cy="9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0" name="Google Shape;110;p10"/>
          <p:cNvSpPr txBox="1">
            <a:spLocks noGrp="1"/>
          </p:cNvSpPr>
          <p:nvPr>
            <p:ph type="title"/>
          </p:nvPr>
        </p:nvSpPr>
        <p:spPr>
          <a:xfrm>
            <a:off x="1918650" y="1613838"/>
            <a:ext cx="53067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1" name="Google Shape;111;p10"/>
          <p:cNvSpPr txBox="1">
            <a:spLocks noGrp="1"/>
          </p:cNvSpPr>
          <p:nvPr>
            <p:ph type="title" idx="2"/>
          </p:nvPr>
        </p:nvSpPr>
        <p:spPr>
          <a:xfrm>
            <a:off x="3843750" y="591063"/>
            <a:ext cx="1456500" cy="6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12" name="Google Shape;112;p10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113" name="Google Shape;113;p10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4F9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0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0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500" b="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body" idx="1"/>
          </p:nvPr>
        </p:nvSpPr>
        <p:spPr>
          <a:xfrm>
            <a:off x="624893" y="3007751"/>
            <a:ext cx="7886700" cy="880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3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 sz="10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dt" idx="10"/>
          </p:nvPr>
        </p:nvSpPr>
        <p:spPr>
          <a:xfrm>
            <a:off x="901699" y="4817141"/>
            <a:ext cx="2250671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Google Shape;129;p11"/>
          <p:cNvSpPr txBox="1">
            <a:spLocks noGrp="1"/>
          </p:cNvSpPr>
          <p:nvPr>
            <p:ph type="ftr" idx="11"/>
          </p:nvPr>
        </p:nvSpPr>
        <p:spPr>
          <a:xfrm>
            <a:off x="4197353" y="4817141"/>
            <a:ext cx="378333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hcpss.org/special-educ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"/>
          <p:cNvSpPr txBox="1">
            <a:spLocks noGrp="1"/>
          </p:cNvSpPr>
          <p:nvPr>
            <p:ph type="ctrTitle"/>
          </p:nvPr>
        </p:nvSpPr>
        <p:spPr>
          <a:xfrm>
            <a:off x="411175" y="917050"/>
            <a:ext cx="8282400" cy="18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4800" dirty="0"/>
              <a:t>Department of </a:t>
            </a:r>
            <a:br>
              <a:rPr lang="en-US" sz="4800" dirty="0"/>
            </a:br>
            <a:r>
              <a:rPr lang="en-US" sz="4800" dirty="0"/>
              <a:t>Special Education Update</a:t>
            </a:r>
            <a:endParaRPr sz="3600" dirty="0"/>
          </a:p>
        </p:txBody>
      </p:sp>
      <p:sp>
        <p:nvSpPr>
          <p:cNvPr id="145" name="Google Shape;145;p13"/>
          <p:cNvSpPr txBox="1">
            <a:spLocks noGrp="1"/>
          </p:cNvSpPr>
          <p:nvPr>
            <p:ph type="subTitle" idx="1"/>
          </p:nvPr>
        </p:nvSpPr>
        <p:spPr>
          <a:xfrm>
            <a:off x="430800" y="3517924"/>
            <a:ext cx="8282400" cy="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2800" dirty="0">
                <a:solidFill>
                  <a:srgbClr val="666666"/>
                </a:solidFill>
              </a:rPr>
              <a:t>May 19, 2021</a:t>
            </a:r>
            <a:endParaRPr sz="2800" dirty="0">
              <a:solidFill>
                <a:srgbClr val="666666"/>
              </a:solidFill>
            </a:endParaRPr>
          </a:p>
        </p:txBody>
      </p:sp>
      <p:sp>
        <p:nvSpPr>
          <p:cNvPr id="146" name="Google Shape;146;p13"/>
          <p:cNvSpPr txBox="1"/>
          <p:nvPr/>
        </p:nvSpPr>
        <p:spPr>
          <a:xfrm>
            <a:off x="430800" y="3437224"/>
            <a:ext cx="8282400" cy="6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607D8B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332509"/>
            <a:ext cx="8520600" cy="4236216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If you know Mai, you know that she is</a:t>
            </a:r>
            <a:r>
              <a:rPr lang="is-IS" sz="2800" dirty="0"/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Kind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Committed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Passionate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Resourceful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Helpful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Detail-oriented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s-IS" sz="2400" dirty="0"/>
              <a:t>...and so much more!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9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/>
              <a:t>HCPSS: Frequently Asked Questions</a:t>
            </a:r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body" idx="2"/>
          </p:nvPr>
        </p:nvSpPr>
        <p:spPr>
          <a:xfrm>
            <a:off x="4684482" y="1468825"/>
            <a:ext cx="3999900" cy="3099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600"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 dirty="0"/>
              <a:t>HCPSS Department of Special Education Parent FAQ: IEP Implementation and Compensatory Education/Recovery Services</a:t>
            </a:r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600" dirty="0"/>
          </a:p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600" dirty="0"/>
          </a:p>
          <a:p>
            <a:pPr marL="114300" indent="0" algn="ctr">
              <a:buNone/>
            </a:pPr>
            <a:r>
              <a:rPr lang="en-US" dirty="0"/>
              <a:t> </a:t>
            </a:r>
            <a:r>
              <a:rPr lang="en-US" u="sng" dirty="0">
                <a:hlinkClick r:id="rId3"/>
              </a:rPr>
              <a:t>https://help.hcpss.org/special-education</a:t>
            </a:r>
            <a:endParaRPr lang="en-US" dirty="0"/>
          </a:p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pic>
        <p:nvPicPr>
          <p:cNvPr id="172" name="Google Shape;172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1300" y="1468824"/>
            <a:ext cx="4070300" cy="342590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500"/>
              <a:t>Compensatory Education/Recovery Services</a:t>
            </a:r>
            <a:endParaRPr sz="3500"/>
          </a:p>
        </p:txBody>
      </p:sp>
      <p:sp>
        <p:nvSpPr>
          <p:cNvPr id="185" name="Google Shape;185;p19"/>
          <p:cNvSpPr txBox="1">
            <a:spLocks noGrp="1"/>
          </p:cNvSpPr>
          <p:nvPr>
            <p:ph type="body" idx="1"/>
          </p:nvPr>
        </p:nvSpPr>
        <p:spPr>
          <a:xfrm>
            <a:off x="196050" y="1759975"/>
            <a:ext cx="8751900" cy="29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889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Special education instruction and/or related services owed to a student with disabilities as a result of a school system’s </a:t>
            </a:r>
          </a:p>
          <a:p>
            <a:pPr marL="889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US" sz="2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failure to provide the student with services in accordance with their Individualized </a:t>
            </a:r>
            <a:r>
              <a:rPr lang="en-US" sz="2200" dirty="0">
                <a:solidFill>
                  <a:schemeClr val="dk1"/>
                </a:solidFill>
              </a:rPr>
              <a:t>E</a:t>
            </a:r>
            <a:r>
              <a:rPr lang="en-US" sz="2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ducation </a:t>
            </a:r>
            <a:r>
              <a:rPr lang="en-US" sz="2200" dirty="0">
                <a:solidFill>
                  <a:schemeClr val="dk1"/>
                </a:solidFill>
              </a:rPr>
              <a:t>P</a:t>
            </a:r>
            <a:r>
              <a:rPr lang="en-US" sz="2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rogram (IEP).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500"/>
              <a:t>Compensatory Education/Recovery Services</a:t>
            </a:r>
            <a:endParaRPr sz="3500"/>
          </a:p>
        </p:txBody>
      </p:sp>
      <p:sp>
        <p:nvSpPr>
          <p:cNvPr id="191" name="Google Shape;191;p20"/>
          <p:cNvSpPr txBox="1">
            <a:spLocks noGrp="1"/>
          </p:cNvSpPr>
          <p:nvPr>
            <p:ph type="body" idx="1"/>
          </p:nvPr>
        </p:nvSpPr>
        <p:spPr>
          <a:xfrm>
            <a:off x="196050" y="1437400"/>
            <a:ext cx="8751900" cy="3372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 unique to the pandemic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Based on assessed needs - not </a:t>
            </a:r>
            <a:r>
              <a:rPr lang="en-US" sz="2200" i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just</a:t>
            </a:r>
            <a:r>
              <a:rPr lang="en-US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about regression, also about the progress made/not made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Not necessarily an hour by hour calculation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Designed to place students where they would have been if not for the denial of FAPE</a:t>
            </a:r>
            <a:endParaRPr/>
          </a:p>
          <a:p>
            <a:pPr marL="431800" lvl="0" indent="-203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>
            <a:spLocks noGrp="1"/>
          </p:cNvSpPr>
          <p:nvPr>
            <p:ph type="title"/>
          </p:nvPr>
        </p:nvSpPr>
        <p:spPr>
          <a:xfrm>
            <a:off x="311700" y="536797"/>
            <a:ext cx="8520600" cy="69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500"/>
              <a:t>Each student with an IEP will be evaluated for compensatory education/recovery services</a:t>
            </a:r>
            <a:endParaRPr sz="3500"/>
          </a:p>
        </p:txBody>
      </p:sp>
      <p:sp>
        <p:nvSpPr>
          <p:cNvPr id="228" name="Google Shape;228;p23"/>
          <p:cNvSpPr txBox="1">
            <a:spLocks noGrp="1"/>
          </p:cNvSpPr>
          <p:nvPr>
            <p:ph type="body" idx="1"/>
          </p:nvPr>
        </p:nvSpPr>
        <p:spPr>
          <a:xfrm>
            <a:off x="196050" y="1509284"/>
            <a:ext cx="8751900" cy="2818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Parents will receive a “parental input form” from case manager prior to any decisions--</a:t>
            </a:r>
            <a:r>
              <a:rPr lang="en-US" sz="2400" b="1" dirty="0">
                <a:solidFill>
                  <a:schemeClr val="dk1"/>
                </a:solidFill>
              </a:rPr>
              <a:t>**PROVIDE INPUT**</a:t>
            </a:r>
            <a:endParaRPr dirty="0"/>
          </a:p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Parents will receive a Compensatory Education/Recovery Services determination from HCPSS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>
            <a:spLocks noGrp="1"/>
          </p:cNvSpPr>
          <p:nvPr>
            <p:ph type="title"/>
          </p:nvPr>
        </p:nvSpPr>
        <p:spPr>
          <a:xfrm>
            <a:off x="311700" y="536797"/>
            <a:ext cx="8520600" cy="69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500"/>
              <a:t>Each student with an IEP will be evaluated for compensatory education/recovery services</a:t>
            </a:r>
            <a:endParaRPr sz="3500"/>
          </a:p>
        </p:txBody>
      </p:sp>
      <p:sp>
        <p:nvSpPr>
          <p:cNvPr id="234" name="Google Shape;234;p24"/>
          <p:cNvSpPr txBox="1">
            <a:spLocks noGrp="1"/>
          </p:cNvSpPr>
          <p:nvPr>
            <p:ph type="body" idx="1"/>
          </p:nvPr>
        </p:nvSpPr>
        <p:spPr>
          <a:xfrm>
            <a:off x="196050" y="1509284"/>
            <a:ext cx="8751900" cy="2818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Once the determination letter is received, parents will have the option to: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❑"/>
            </a:pPr>
            <a:r>
              <a:rPr lang="en-US" sz="2000" dirty="0">
                <a:solidFill>
                  <a:schemeClr val="dk1"/>
                </a:solidFill>
              </a:rPr>
              <a:t>Submit agreement with the proposed determination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❑"/>
            </a:pPr>
            <a:r>
              <a:rPr lang="en-US" sz="2000" dirty="0">
                <a:solidFill>
                  <a:schemeClr val="dk1"/>
                </a:solidFill>
              </a:rPr>
              <a:t>Submit additional input and/or requests for consideration</a:t>
            </a:r>
            <a:endParaRPr dirty="0"/>
          </a:p>
          <a:p>
            <a:pPr marL="91440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❑"/>
            </a:pPr>
            <a:r>
              <a:rPr lang="en-US" sz="2000" dirty="0">
                <a:solidFill>
                  <a:schemeClr val="dk1"/>
                </a:solidFill>
              </a:rPr>
              <a:t>Submit disagreement with request for an IEP meeting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title"/>
          </p:nvPr>
        </p:nvSpPr>
        <p:spPr>
          <a:xfrm>
            <a:off x="311700" y="522129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200" dirty="0"/>
              <a:t>What if the school denies compensatory education or a parent disagrees with the determination?</a:t>
            </a:r>
            <a:endParaRPr sz="3200" dirty="0"/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1"/>
          </p:nvPr>
        </p:nvSpPr>
        <p:spPr>
          <a:xfrm>
            <a:off x="196050" y="1437400"/>
            <a:ext cx="8751900" cy="29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Request an IEP meeting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Contact others who may be able to assist: SECAC, HCAS, PPMD, FSRC, other parent support groups, HCPSS Department of Special Education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Parent may file a complaint with the Maryland State Department of Education</a:t>
            </a:r>
            <a:endParaRPr/>
          </a:p>
          <a:p>
            <a:pPr marL="4318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Parent may request mediation and/or file for a due process hearing request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66255"/>
            <a:ext cx="8520600" cy="939745"/>
          </a:xfrm>
        </p:spPr>
        <p:txBody>
          <a:bodyPr/>
          <a:lstStyle/>
          <a:p>
            <a:pPr algn="ctr"/>
            <a:r>
              <a:rPr lang="en-US" sz="2800" b="1" dirty="0"/>
              <a:t>Family Support and Resource Center (FSRC)</a:t>
            </a:r>
            <a:br>
              <a:rPr lang="en-US" sz="2800" b="1" dirty="0"/>
            </a:br>
            <a:r>
              <a:rPr lang="en-US" sz="2800" b="1" dirty="0"/>
              <a:t>Compensatory Conversations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468824"/>
            <a:ext cx="8520600" cy="3402433"/>
          </a:xfrm>
        </p:spPr>
        <p:txBody>
          <a:bodyPr/>
          <a:lstStyle/>
          <a:p>
            <a:pPr marL="114300" indent="0" algn="ctr" fontAlgn="base">
              <a:buNone/>
            </a:pPr>
            <a:r>
              <a:rPr lang="en-US" sz="4000" dirty="0">
                <a:solidFill>
                  <a:schemeClr val="accent3"/>
                </a:solidFill>
              </a:rPr>
              <a:t>Thanks to those who attended the first sessions (May 3</a:t>
            </a:r>
            <a:r>
              <a:rPr lang="en-US" sz="4000" baseline="30000" dirty="0">
                <a:solidFill>
                  <a:schemeClr val="accent3"/>
                </a:solidFill>
              </a:rPr>
              <a:t>rd</a:t>
            </a:r>
            <a:r>
              <a:rPr lang="en-US" sz="4000" dirty="0">
                <a:solidFill>
                  <a:schemeClr val="accent3"/>
                </a:solidFill>
              </a:rPr>
              <a:t> &amp; 13</a:t>
            </a:r>
            <a:r>
              <a:rPr lang="en-US" sz="4000" baseline="30000" dirty="0">
                <a:solidFill>
                  <a:schemeClr val="accent3"/>
                </a:solidFill>
              </a:rPr>
              <a:t>th</a:t>
            </a:r>
            <a:r>
              <a:rPr lang="en-US" sz="4000" dirty="0">
                <a:solidFill>
                  <a:schemeClr val="accent3"/>
                </a:solidFill>
              </a:rPr>
              <a:t>)!</a:t>
            </a:r>
          </a:p>
          <a:p>
            <a:pPr marL="114300" indent="0" algn="ctr" fontAlgn="base">
              <a:buNone/>
            </a:pPr>
            <a:endParaRPr lang="en-US" dirty="0">
              <a:solidFill>
                <a:schemeClr val="accent3"/>
              </a:solidFill>
            </a:endParaRPr>
          </a:p>
          <a:p>
            <a:pPr fontAlgn="base"/>
            <a:r>
              <a:rPr lang="en-US" sz="2800" dirty="0"/>
              <a:t>Wednesday, May 26 - 6:30-7:30 p.m.</a:t>
            </a:r>
          </a:p>
          <a:p>
            <a:pPr fontAlgn="base"/>
            <a:r>
              <a:rPr lang="en-US" sz="2800" dirty="0"/>
              <a:t>Wednesday, June 2 - 6:30-7:30 p.m. -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espanol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53039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Custom 1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3E3F67"/>
      </a:accent1>
      <a:accent2>
        <a:srgbClr val="438086"/>
      </a:accent2>
      <a:accent3>
        <a:srgbClr val="78397A"/>
      </a:accent3>
      <a:accent4>
        <a:srgbClr val="3F6E8C"/>
      </a:accent4>
      <a:accent5>
        <a:srgbClr val="497F57"/>
      </a:accent5>
      <a:accent6>
        <a:srgbClr val="5C92B5"/>
      </a:accent6>
      <a:hlink>
        <a:srgbClr val="67AFBD"/>
      </a:hlink>
      <a:folHlink>
        <a:srgbClr val="92D05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375</Words>
  <Application>Microsoft Macintosh PowerPoint</Application>
  <PresentationFormat>On-screen Show (16:9)</PresentationFormat>
  <Paragraphs>47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Montserrat</vt:lpstr>
      <vt:lpstr>Noto Sans Symbols</vt:lpstr>
      <vt:lpstr>Oswald</vt:lpstr>
      <vt:lpstr>Arial</vt:lpstr>
      <vt:lpstr>Corbel</vt:lpstr>
      <vt:lpstr>Source Code Pro</vt:lpstr>
      <vt:lpstr>Modern Writer</vt:lpstr>
      <vt:lpstr>Department of  Special Education Update</vt:lpstr>
      <vt:lpstr>PowerPoint Presentation</vt:lpstr>
      <vt:lpstr>HCPSS: Frequently Asked Questions</vt:lpstr>
      <vt:lpstr>Compensatory Education/Recovery Services</vt:lpstr>
      <vt:lpstr>Compensatory Education/Recovery Services</vt:lpstr>
      <vt:lpstr>Each student with an IEP will be evaluated for compensatory education/recovery services</vt:lpstr>
      <vt:lpstr>Each student with an IEP will be evaluated for compensatory education/recovery services</vt:lpstr>
      <vt:lpstr>What if the school denies compensatory education or a parent disagrees with the determination?</vt:lpstr>
      <vt:lpstr>Family Support and Resource Center (FSRC) Compensatory Conversations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IEP Implementation and Compensatory Education/ Recovery Services (3-21) </dc:title>
  <cp:lastModifiedBy>Beth Stolte</cp:lastModifiedBy>
  <cp:revision>5</cp:revision>
  <dcterms:modified xsi:type="dcterms:W3CDTF">2021-05-24T20:34:44Z</dcterms:modified>
</cp:coreProperties>
</file>