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59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6" r:id="rId18"/>
    <p:sldId id="277" r:id="rId19"/>
    <p:sldId id="278" r:id="rId20"/>
    <p:sldId id="279" r:id="rId21"/>
    <p:sldId id="280" r:id="rId22"/>
    <p:sldId id="281" r:id="rId23"/>
    <p:sldId id="282" r:id="rId24"/>
  </p:sldIdLst>
  <p:sldSz cx="9144000" cy="6858000" type="screen4x3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66" autoAdjust="0"/>
    <p:restoredTop sz="86462" autoAdjust="0"/>
  </p:normalViewPr>
  <p:slideViewPr>
    <p:cSldViewPr>
      <p:cViewPr varScale="1">
        <p:scale>
          <a:sx n="101" d="100"/>
          <a:sy n="101" d="100"/>
        </p:scale>
        <p:origin x="-11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 smtClean="0"/>
            </a:lvl1pPr>
          </a:lstStyle>
          <a:p>
            <a:pPr>
              <a:defRPr/>
            </a:pPr>
            <a:fld id="{1EDE634A-24F7-45DA-986B-F4B36030622B}" type="datetimeFigureOut">
              <a:rPr lang="en-US"/>
              <a:pPr>
                <a:defRPr/>
              </a:pPr>
              <a:t>1/16/2019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4265525-9857-4AB6-8E18-04BA39967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98941-A550-4B67-9CB4-211AC8D0E622}" type="datetimeFigureOut">
              <a:rPr lang="en-US" smtClean="0"/>
              <a:pPr/>
              <a:t>1/16/2019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6050" y="1163638"/>
            <a:ext cx="4187825" cy="3140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8338"/>
            <a:ext cx="5616575" cy="36639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8023C-B935-4199-8A7F-E0C8CA0F80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8664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D8023C-B935-4199-8A7F-E0C8CA0F80F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4996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D8023C-B935-4199-8A7F-E0C8CA0F80F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0528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20483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0926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5991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757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17697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362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3747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2629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4737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628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2790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54762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Matthew.Bogin@boginlaw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Grp="1" noChangeArrowheads="1"/>
          </p:cNvSpPr>
          <p:nvPr>
            <p:ph type="ctrTitle"/>
          </p:nvPr>
        </p:nvSpPr>
        <p:spPr>
          <a:xfrm>
            <a:off x="800100" y="457200"/>
            <a:ext cx="7543800" cy="3508248"/>
          </a:xfrm>
        </p:spPr>
        <p:txBody>
          <a:bodyPr>
            <a:norm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6000" b="1" dirty="0"/>
              <a:t>ESTATE PLANNING </a:t>
            </a:r>
            <a:br>
              <a:rPr lang="en-US" sz="6000" b="1" dirty="0"/>
            </a:br>
            <a:r>
              <a:rPr lang="en-US" sz="6000" b="1" dirty="0"/>
              <a:t>FOR FAMILIES </a:t>
            </a:r>
            <a:br>
              <a:rPr lang="en-US" sz="6000" b="1" dirty="0"/>
            </a:br>
            <a:r>
              <a:rPr lang="en-US" sz="6000" b="1" dirty="0"/>
              <a:t>WITH SPECIAL NEEDS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16BBBA47-AA92-4367-A277-2EFBB48B2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038" y="4455620"/>
            <a:ext cx="7543800" cy="1868979"/>
          </a:xfrm>
        </p:spPr>
        <p:txBody>
          <a:bodyPr>
            <a:normAutofit/>
          </a:bodyPr>
          <a:lstStyle/>
          <a:p>
            <a:pPr defTabSz="381000">
              <a:spcBef>
                <a:spcPct val="20000"/>
              </a:spcBef>
              <a:buClr>
                <a:srgbClr val="FFFFFF"/>
              </a:buClr>
            </a:pPr>
            <a:r>
              <a:rPr lang="en-US" sz="3200" b="1" cap="none" dirty="0">
                <a:solidFill>
                  <a:schemeClr val="tx1"/>
                </a:solidFill>
              </a:rPr>
              <a:t>Presented by </a:t>
            </a:r>
          </a:p>
          <a:p>
            <a:pPr defTabSz="381000">
              <a:spcBef>
                <a:spcPct val="20000"/>
              </a:spcBef>
              <a:buClr>
                <a:srgbClr val="FFFFFF"/>
              </a:buClr>
            </a:pPr>
            <a:r>
              <a:rPr lang="en-US" sz="3200" b="1" cap="none" dirty="0">
                <a:solidFill>
                  <a:schemeClr val="tx1"/>
                </a:solidFill>
              </a:rPr>
              <a:t>Matthew B. </a:t>
            </a:r>
            <a:r>
              <a:rPr lang="en-US" sz="3200" b="1" cap="none" dirty="0" err="1">
                <a:solidFill>
                  <a:schemeClr val="tx1"/>
                </a:solidFill>
              </a:rPr>
              <a:t>Bogin</a:t>
            </a:r>
            <a:endParaRPr lang="en-US" sz="3200" b="1" cap="none" dirty="0">
              <a:solidFill>
                <a:schemeClr val="tx1"/>
              </a:solidFill>
            </a:endParaRPr>
          </a:p>
          <a:p>
            <a:pPr defTabSz="381000">
              <a:spcBef>
                <a:spcPct val="20000"/>
              </a:spcBef>
              <a:buClr>
                <a:srgbClr val="FFFFFF"/>
              </a:buClr>
            </a:pPr>
            <a:endParaRPr lang="en-US" sz="4200" b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spd="slow" advClick="0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4900" b="1" i="1" dirty="0"/>
              <a:t>What’s the difference between REVOCABLE and  IRREVOCABLE TRUSTS?</a:t>
            </a:r>
          </a:p>
        </p:txBody>
      </p:sp>
    </p:spTree>
  </p:cSld>
  <p:clrMapOvr>
    <a:masterClrMapping/>
  </p:clrMapOvr>
  <p:transition spd="slow" advClick="0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5400" b="1" dirty="0"/>
              <a:t>SPECIAL NEEDS TRUSTS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91898F1-38C0-45E8-BBF3-2D63EC4D8A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000" r="-6667" b="7500"/>
          <a:stretch/>
        </p:blipFill>
        <p:spPr>
          <a:xfrm>
            <a:off x="5867400" y="4419600"/>
            <a:ext cx="2651760" cy="1905000"/>
          </a:xfrm>
          <a:prstGeom prst="rect">
            <a:avLst/>
          </a:prstGeom>
        </p:spPr>
      </p:pic>
    </p:spTree>
  </p:cSld>
  <p:clrMapOvr>
    <a:masterClrMapping/>
  </p:clrMapOvr>
  <p:transition spd="slow" advClick="0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5400" b="1" dirty="0"/>
              <a:t>THIRD PARTY TRUSTS</a:t>
            </a:r>
          </a:p>
        </p:txBody>
      </p:sp>
    </p:spTree>
  </p:cSld>
  <p:clrMapOvr>
    <a:masterClrMapping/>
  </p:clrMapOvr>
  <p:transition spd="slow" advClick="0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5400" b="1" dirty="0"/>
              <a:t>FIRST PARTY TRUSTS</a:t>
            </a:r>
          </a:p>
        </p:txBody>
      </p:sp>
    </p:spTree>
  </p:cSld>
  <p:clrMapOvr>
    <a:masterClrMapping/>
  </p:clrMapOvr>
  <p:transition spd="slow" advClick="0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 txBox="1">
            <a:spLocks noGrp="1" noChangeArrowheads="1"/>
          </p:cNvSpPr>
          <p:nvPr>
            <p:ph type="ctrTitle"/>
          </p:nvPr>
        </p:nvSpPr>
        <p:spPr>
          <a:xfrm>
            <a:off x="762000" y="4267200"/>
            <a:ext cx="8655050" cy="773113"/>
          </a:xfrm>
        </p:spPr>
        <p:txBody>
          <a:bodyPr>
            <a:noAutofit/>
          </a:bodyPr>
          <a:lstStyle/>
          <a:p>
            <a:pPr defTabSz="381000">
              <a:lnSpc>
                <a:spcPct val="100000"/>
              </a:lnSpc>
              <a:buClr>
                <a:srgbClr val="FFFFFF"/>
              </a:buClr>
            </a:pPr>
            <a:r>
              <a:rPr lang="en-US" sz="4800" b="1" i="1" dirty="0"/>
              <a:t/>
            </a:r>
            <a:br>
              <a:rPr lang="en-US" sz="4800" b="1" i="1" dirty="0"/>
            </a:br>
            <a:r>
              <a:rPr lang="en-US" sz="4800" b="1" i="1" dirty="0"/>
              <a:t/>
            </a:r>
            <a:br>
              <a:rPr lang="en-US" sz="4800" b="1" i="1" dirty="0"/>
            </a:br>
            <a:r>
              <a:rPr lang="en-US" sz="4800" b="1" i="1" dirty="0"/>
              <a:t/>
            </a:r>
            <a:br>
              <a:rPr lang="en-US" sz="4800" b="1" i="1" dirty="0"/>
            </a:br>
            <a:r>
              <a:rPr lang="en-US" sz="4800" b="1" i="1" dirty="0"/>
              <a:t>How much money do I need?</a:t>
            </a:r>
            <a:br>
              <a:rPr lang="en-US" sz="4800" b="1" i="1" dirty="0"/>
            </a:br>
            <a:r>
              <a:rPr lang="en-US" sz="4800" b="1" i="1" dirty="0"/>
              <a:t>Who should be the trustee?</a:t>
            </a:r>
            <a:br>
              <a:rPr lang="en-US" sz="4800" b="1" i="1" dirty="0"/>
            </a:br>
            <a:r>
              <a:rPr lang="en-US" sz="4800" b="1" i="1" dirty="0"/>
              <a:t> </a:t>
            </a:r>
          </a:p>
        </p:txBody>
      </p:sp>
    </p:spTree>
  </p:cSld>
  <p:clrMapOvr>
    <a:masterClrMapping/>
  </p:clrMapOvr>
  <p:transition spd="slow" advClick="0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5400" b="1" dirty="0"/>
              <a:t>GUARDIANSHIP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F974BD6-CC57-4D88-B1F2-CE28E1809F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6400" y="4419600"/>
            <a:ext cx="2880360" cy="1921178"/>
          </a:xfrm>
          <a:prstGeom prst="rect">
            <a:avLst/>
          </a:prstGeom>
        </p:spPr>
      </p:pic>
    </p:spTree>
  </p:cSld>
  <p:clrMapOvr>
    <a:masterClrMapping/>
  </p:clrMapOvr>
  <p:transition spd="slow" advClick="0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 txBox="1">
            <a:spLocks noGrp="1" noChangeArrowheads="1"/>
          </p:cNvSpPr>
          <p:nvPr>
            <p:ph type="ctrTitle" idx="4294967295"/>
          </p:nvPr>
        </p:nvSpPr>
        <p:spPr>
          <a:xfrm>
            <a:off x="1066800" y="838200"/>
            <a:ext cx="7239000" cy="4495800"/>
          </a:xfrm>
        </p:spPr>
        <p:txBody>
          <a:bodyPr>
            <a:noAutofit/>
          </a:bodyPr>
          <a:lstStyle/>
          <a:p>
            <a:pPr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b="1" i="1" dirty="0"/>
              <a:t>Types of Guardianships:</a:t>
            </a:r>
            <a:r>
              <a:rPr lang="en-US" sz="5400" dirty="0"/>
              <a:t>						  		</a:t>
            </a:r>
            <a:r>
              <a:rPr lang="en-US" sz="4000" dirty="0"/>
              <a:t>Guardian of the person</a:t>
            </a:r>
            <a:br>
              <a:rPr lang="en-US" sz="4000" dirty="0"/>
            </a:br>
            <a:r>
              <a:rPr lang="en-US" sz="4000" dirty="0"/>
              <a:t>				Guardian of the property</a:t>
            </a:r>
            <a:r>
              <a:rPr lang="en-US" sz="5400" dirty="0"/>
              <a:t/>
            </a:r>
            <a:br>
              <a:rPr lang="en-US" sz="5400" dirty="0"/>
            </a:br>
            <a:endParaRPr lang="en-US" sz="5400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xmlns="" id="{A6957977-3045-4B60-959C-7B58861D8150}"/>
              </a:ext>
            </a:extLst>
          </p:cNvPr>
          <p:cNvSpPr/>
          <p:nvPr/>
        </p:nvSpPr>
        <p:spPr>
          <a:xfrm>
            <a:off x="1752600" y="3379509"/>
            <a:ext cx="685800" cy="3947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xmlns="" id="{3A6AA0C8-450A-4E10-9C0F-8A919ACC2693}"/>
              </a:ext>
            </a:extLst>
          </p:cNvPr>
          <p:cNvSpPr/>
          <p:nvPr/>
        </p:nvSpPr>
        <p:spPr>
          <a:xfrm>
            <a:off x="1752600" y="3962038"/>
            <a:ext cx="685800" cy="3947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 advClick="0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4400" b="1" i="1" dirty="0"/>
              <a:t>What is the process? </a:t>
            </a:r>
          </a:p>
        </p:txBody>
      </p:sp>
    </p:spTree>
  </p:cSld>
  <p:clrMapOvr>
    <a:masterClrMapping/>
  </p:clrMapOvr>
  <p:transition spd="slow" advClick="0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 noGrp="1" noChangeArrowheads="1"/>
          </p:cNvSpPr>
          <p:nvPr>
            <p:ph type="title"/>
          </p:nvPr>
        </p:nvSpPr>
        <p:spPr>
          <a:xfrm>
            <a:off x="822960" y="3182112"/>
            <a:ext cx="7543800" cy="1143000"/>
          </a:xfrm>
        </p:spPr>
        <p:txBody>
          <a:bodyPr>
            <a:noAutofit/>
          </a:bodyPr>
          <a:lstStyle/>
          <a:p>
            <a:pPr defTabSz="381000">
              <a:lnSpc>
                <a:spcPct val="100000"/>
              </a:lnSpc>
              <a:buClr>
                <a:srgbClr val="FFFFFF"/>
              </a:buClr>
            </a:pP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5400" b="1" dirty="0"/>
              <a:t>ADVANCE DIRECTIVES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919EB15-C37A-4DE0-BE79-82B04FDA48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78627" y="4419600"/>
            <a:ext cx="3055139" cy="1905000"/>
          </a:xfrm>
          <a:prstGeom prst="rect">
            <a:avLst/>
          </a:prstGeom>
        </p:spPr>
      </p:pic>
    </p:spTree>
  </p:cSld>
  <p:clrMapOvr>
    <a:masterClrMapping/>
  </p:clrMapOvr>
  <p:transition spd="slow" advClick="0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5400" b="1" dirty="0"/>
              <a:t>SURROGATE DECISION MAKING</a:t>
            </a:r>
          </a:p>
        </p:txBody>
      </p:sp>
    </p:spTree>
  </p:cSld>
  <p:clrMapOvr>
    <a:masterClrMapping/>
  </p:clrMapOvr>
  <p:transition spd="slow" advClick="0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5400" b="1" dirty="0"/>
              <a:t>THE IMPORTANCE </a:t>
            </a:r>
            <a:br>
              <a:rPr lang="en-US" sz="5400" b="1" dirty="0"/>
            </a:br>
            <a:r>
              <a:rPr lang="en-US" sz="5400" b="1" dirty="0"/>
              <a:t>OF ESTATE PLANNING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31541D3-A482-47C4-98FF-22D31B74831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9323" y="4419600"/>
            <a:ext cx="2751513" cy="1875700"/>
          </a:xfrm>
          <a:prstGeom prst="rect">
            <a:avLst/>
          </a:prstGeom>
        </p:spPr>
      </p:pic>
    </p:spTree>
  </p:cSld>
  <p:clrMapOvr>
    <a:masterClrMapping/>
  </p:clrMapOvr>
  <p:transition spd="slow" advClick="0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5400" b="1" dirty="0"/>
              <a:t>DURABLE POWERS OF ATTORNEY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0AB423E-92AC-4002-A398-4230DF8026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8800" y="4419600"/>
            <a:ext cx="2727960" cy="1831915"/>
          </a:xfrm>
          <a:prstGeom prst="rect">
            <a:avLst/>
          </a:prstGeom>
        </p:spPr>
      </p:pic>
    </p:spTree>
  </p:cSld>
  <p:clrMapOvr>
    <a:masterClrMapping/>
  </p:clrMapOvr>
  <p:transition spd="slow" advClick="0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5400" b="1" dirty="0"/>
              <a:t>LONG-TERM CARE</a:t>
            </a:r>
          </a:p>
        </p:txBody>
      </p:sp>
    </p:spTree>
  </p:cSld>
  <p:clrMapOvr>
    <a:masterClrMapping/>
  </p:clrMapOvr>
  <p:transition spd="slow" advClick="0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D91ADB-ADC2-4850-A840-B99BED9A6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IN CONCLUSION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1EBCE7FC-6CF0-4EC4-94BE-C52211B2DE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929"/>
          <a:stretch/>
        </p:blipFill>
        <p:spPr>
          <a:xfrm>
            <a:off x="5737230" y="2418964"/>
            <a:ext cx="2439113" cy="1113412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22EBC46-83BA-4004-B66B-B4969B482E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0510" y="2218645"/>
            <a:ext cx="2424803" cy="15140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FD53496-03FD-460C-AF22-2D5E2A282E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7442" y="3720962"/>
            <a:ext cx="2603543" cy="16291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043AF59-6D7B-412F-9C02-0E20D53F128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015" y="3886200"/>
            <a:ext cx="2768103" cy="179465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BBAEAB5-3589-4C0B-9CCE-FB66A10685B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460" r="26687"/>
          <a:stretch/>
        </p:blipFill>
        <p:spPr>
          <a:xfrm>
            <a:off x="3477241" y="2218645"/>
            <a:ext cx="2094316" cy="21480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45487990-A33B-40AE-B0A7-AEB0665661C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319"/>
          <a:stretch/>
        </p:blipFill>
        <p:spPr>
          <a:xfrm>
            <a:off x="3477241" y="4535543"/>
            <a:ext cx="2132185" cy="182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5412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xmlns="" id="{086B0E68-2058-40AF-83C1-055440349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CONTACT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68DF24-BF98-4B80-8255-A7E828605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2286000"/>
            <a:ext cx="7543801" cy="3583094"/>
          </a:xfrm>
        </p:spPr>
        <p:txBody>
          <a:bodyPr>
            <a:normAutofit/>
          </a:bodyPr>
          <a:lstStyle/>
          <a:p>
            <a:pPr marL="0" lvl="0" indent="0" algn="ctr" defTabSz="381000">
              <a:spcBef>
                <a:spcPct val="20000"/>
              </a:spcBef>
              <a:buClr>
                <a:srgbClr val="FFFFFF"/>
              </a:buClr>
              <a:buNone/>
            </a:pPr>
            <a:r>
              <a:rPr lang="en-US" sz="2800" b="1" spc="200" dirty="0">
                <a:solidFill>
                  <a:schemeClr val="tx1"/>
                </a:solidFill>
                <a:latin typeface="Calibri Light" panose="020F0302020204030204"/>
              </a:rPr>
              <a:t>Matthew B. </a:t>
            </a:r>
            <a:r>
              <a:rPr lang="en-US" sz="2800" b="1" spc="200" dirty="0" err="1">
                <a:solidFill>
                  <a:schemeClr val="tx1"/>
                </a:solidFill>
                <a:latin typeface="Calibri Light" panose="020F0302020204030204"/>
              </a:rPr>
              <a:t>Bogin</a:t>
            </a:r>
            <a:endParaRPr lang="en-US" sz="2800" b="1" spc="200" dirty="0">
              <a:solidFill>
                <a:schemeClr val="tx1"/>
              </a:solidFill>
              <a:latin typeface="Calibri Light" panose="020F0302020204030204"/>
            </a:endParaRPr>
          </a:p>
          <a:p>
            <a:pPr marL="0" lvl="0" indent="0" algn="ctr" defTabSz="381000">
              <a:spcBef>
                <a:spcPct val="20000"/>
              </a:spcBef>
              <a:buClr>
                <a:srgbClr val="FFFFFF"/>
              </a:buClr>
              <a:buNone/>
            </a:pPr>
            <a:r>
              <a:rPr lang="en-US" sz="2800" b="1" spc="200" dirty="0">
                <a:solidFill>
                  <a:schemeClr val="tx1"/>
                </a:solidFill>
                <a:latin typeface="Calibri Light" panose="020F0302020204030204"/>
              </a:rPr>
              <a:t>Attorney at Law </a:t>
            </a:r>
          </a:p>
          <a:p>
            <a:pPr marL="0" lvl="0" indent="0" algn="ctr" defTabSz="381000">
              <a:spcBef>
                <a:spcPct val="20000"/>
              </a:spcBef>
              <a:buClr>
                <a:srgbClr val="FFFFFF"/>
              </a:buClr>
              <a:buNone/>
            </a:pPr>
            <a:r>
              <a:rPr lang="en-US" sz="2800" b="1" spc="200" dirty="0">
                <a:solidFill>
                  <a:schemeClr val="tx1"/>
                </a:solidFill>
                <a:latin typeface="Calibri Light" panose="020F0302020204030204"/>
              </a:rPr>
              <a:t>5454 Wisconsin Avenue</a:t>
            </a:r>
          </a:p>
          <a:p>
            <a:pPr marL="0" lvl="0" indent="0" algn="ctr" defTabSz="381000">
              <a:spcBef>
                <a:spcPct val="20000"/>
              </a:spcBef>
              <a:buClr>
                <a:srgbClr val="FFFFFF"/>
              </a:buClr>
              <a:buNone/>
            </a:pPr>
            <a:r>
              <a:rPr lang="en-US" sz="2800" b="1" spc="200" dirty="0">
                <a:solidFill>
                  <a:schemeClr val="tx1"/>
                </a:solidFill>
                <a:latin typeface="Calibri Light" panose="020F0302020204030204"/>
              </a:rPr>
              <a:t>Chevy Chase, MD 20815</a:t>
            </a:r>
          </a:p>
          <a:p>
            <a:pPr marL="0" lvl="0" indent="0" algn="ctr" defTabSz="381000">
              <a:spcBef>
                <a:spcPct val="20000"/>
              </a:spcBef>
              <a:buClr>
                <a:srgbClr val="FFFFFF"/>
              </a:buClr>
              <a:buNone/>
            </a:pPr>
            <a:r>
              <a:rPr lang="en-US" sz="2800" b="1" spc="200" dirty="0">
                <a:solidFill>
                  <a:schemeClr val="tx1"/>
                </a:solidFill>
                <a:latin typeface="Calibri Light" panose="020F0302020204030204"/>
              </a:rPr>
              <a:t>301.656.1755</a:t>
            </a:r>
          </a:p>
          <a:p>
            <a:pPr marL="0" lvl="0" indent="0" algn="ctr" defTabSz="381000">
              <a:spcBef>
                <a:spcPct val="20000"/>
              </a:spcBef>
              <a:buClr>
                <a:srgbClr val="FFFFFF"/>
              </a:buClr>
              <a:buNone/>
            </a:pPr>
            <a:r>
              <a:rPr lang="en-US" sz="2800" b="1" spc="200" dirty="0" err="1">
                <a:solidFill>
                  <a:schemeClr val="tx1"/>
                </a:solidFill>
                <a:latin typeface="Calibri Light" panose="020F0302020204030204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Matthew.Bogin@boginlaw.Com</a:t>
            </a:r>
            <a:endParaRPr lang="en-US" sz="2800" b="1" spc="200" dirty="0">
              <a:solidFill>
                <a:schemeClr val="tx1"/>
              </a:solidFill>
              <a:latin typeface="Calibri Light" panose="020F0302020204030204"/>
            </a:endParaRPr>
          </a:p>
          <a:p>
            <a:pPr marL="0" lvl="0" indent="0" algn="ctr" defTabSz="381000">
              <a:spcBef>
                <a:spcPct val="20000"/>
              </a:spcBef>
              <a:buClr>
                <a:srgbClr val="FFFFFF"/>
              </a:buClr>
              <a:buNone/>
            </a:pPr>
            <a:r>
              <a:rPr lang="en-US" sz="2800" b="1" spc="200" dirty="0">
                <a:solidFill>
                  <a:schemeClr val="tx1"/>
                </a:solidFill>
                <a:latin typeface="Calibri Light" panose="020F0302020204030204"/>
              </a:rPr>
              <a:t>www.boginlaw.com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09087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5400" b="1" dirty="0"/>
              <a:t>WILLS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7011CCD-65A7-4776-BF01-8C8DE9F678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72337" y="4453128"/>
            <a:ext cx="2396780" cy="1795272"/>
          </a:xfrm>
          <a:prstGeom prst="rect">
            <a:avLst/>
          </a:prstGeom>
        </p:spPr>
      </p:pic>
    </p:spTree>
  </p:cSld>
  <p:clrMapOvr>
    <a:masterClrMapping/>
  </p:clrMapOvr>
  <p:transition spd="slow" advClick="0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xmlns="" id="{5CCA4FB4-DD7B-413A-AE2E-96CD1ED097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543800" cy="2205732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4800" b="1" i="1" cap="none" dirty="0">
                <a:solidFill>
                  <a:schemeClr val="tx1"/>
                </a:solidFill>
              </a:rPr>
              <a:t>What is a will?</a:t>
            </a:r>
          </a:p>
          <a:p>
            <a:pPr defTabSz="381000">
              <a:lnSpc>
                <a:spcPct val="100000"/>
              </a:lnSpc>
              <a:buClr>
                <a:srgbClr val="FFFFFF"/>
              </a:buClr>
            </a:pPr>
            <a:r>
              <a:rPr lang="en-US" sz="4800" b="1" i="1" cap="none" dirty="0">
                <a:solidFill>
                  <a:schemeClr val="tx1"/>
                </a:solidFill>
              </a:rPr>
              <a:t>How is a will created? </a:t>
            </a:r>
          </a:p>
          <a:p>
            <a:pPr defTabSz="381000">
              <a:lnSpc>
                <a:spcPct val="100000"/>
              </a:lnSpc>
              <a:buClr>
                <a:srgbClr val="FFFFFF"/>
              </a:buClr>
            </a:pPr>
            <a:endParaRPr lang="en-US" dirty="0"/>
          </a:p>
        </p:txBody>
      </p:sp>
    </p:spTree>
  </p:cSld>
  <p:clrMapOvr>
    <a:masterClrMapping/>
  </p:clrMapOvr>
  <p:transition spd="slow" advClick="0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4800" b="1" i="1" dirty="0"/>
              <a:t>What assets does a will cover? </a:t>
            </a:r>
          </a:p>
        </p:txBody>
      </p:sp>
    </p:spTree>
  </p:cSld>
  <p:clrMapOvr>
    <a:masterClrMapping/>
  </p:clrMapOvr>
  <p:transition spd="slow" advClick="0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 txBox="1"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8655050" cy="2073275"/>
          </a:xfrm>
        </p:spPr>
        <p:txBody>
          <a:bodyPr>
            <a:norm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4800" b="1" i="1" dirty="0"/>
              <a:t>What happens when a </a:t>
            </a:r>
            <a:br>
              <a:rPr lang="en-US" sz="4800" b="1" i="1" dirty="0"/>
            </a:br>
            <a:r>
              <a:rPr lang="en-US" sz="4800" b="1" i="1" dirty="0"/>
              <a:t>person dies without a will? </a:t>
            </a:r>
          </a:p>
        </p:txBody>
      </p:sp>
    </p:spTree>
  </p:cSld>
  <p:clrMapOvr>
    <a:masterClrMapping/>
  </p:clrMapOvr>
  <p:transition spd="slow" advClick="0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5400" b="1" dirty="0"/>
              <a:t>LETTERS OF INTENT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73F636A-7667-44BC-951E-B05B85D0DC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72462" y="4422648"/>
            <a:ext cx="2724150" cy="1825752"/>
          </a:xfrm>
          <a:prstGeom prst="rect">
            <a:avLst/>
          </a:prstGeom>
        </p:spPr>
      </p:pic>
    </p:spTree>
  </p:cSld>
  <p:clrMapOvr>
    <a:masterClrMapping/>
  </p:clrMapOvr>
  <p:transition spd="slow" advClick="0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 txBox="1"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5400" b="1" dirty="0"/>
              <a:t>TRUSTS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381000" eaLnBrk="1" hangingPunct="1">
              <a:lnSpc>
                <a:spcPct val="100000"/>
              </a:lnSpc>
              <a:buClr>
                <a:srgbClr val="FFFFFF"/>
              </a:buClr>
            </a:pPr>
            <a:endParaRPr lang="en-US" sz="3600" b="1" i="1" dirty="0"/>
          </a:p>
          <a:p>
            <a:pPr defTabSz="381000" eaLnBrk="1" hangingPunct="1">
              <a:lnSpc>
                <a:spcPct val="100000"/>
              </a:lnSpc>
              <a:buClr>
                <a:srgbClr val="FFFFFF"/>
              </a:buClr>
            </a:pPr>
            <a:endParaRPr lang="en-US" sz="3600" b="1" i="1" dirty="0"/>
          </a:p>
          <a:p>
            <a:pPr defTabSz="381000" eaLnBrk="1" hangingPunct="1">
              <a:lnSpc>
                <a:spcPct val="100000"/>
              </a:lnSpc>
              <a:buClr>
                <a:srgbClr val="FFFFFF"/>
              </a:buClr>
            </a:pPr>
            <a:endParaRPr lang="en-US" sz="3600" b="1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1F2A079-9012-42A9-B4F1-1EAC6CF380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800" y="4453128"/>
            <a:ext cx="2685338" cy="1763372"/>
          </a:xfrm>
          <a:prstGeom prst="rect">
            <a:avLst/>
          </a:prstGeom>
        </p:spPr>
      </p:pic>
    </p:spTree>
  </p:cSld>
  <p:clrMapOvr>
    <a:masterClrMapping/>
  </p:clrMapOvr>
  <p:transition spd="slow" advClick="0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 txBox="1">
            <a:spLocks noGrp="1" noChangeArrowheads="1"/>
          </p:cNvSpPr>
          <p:nvPr>
            <p:ph type="ctrTitle"/>
          </p:nvPr>
        </p:nvSpPr>
        <p:spPr>
          <a:xfrm>
            <a:off x="914400" y="2743199"/>
            <a:ext cx="8229600" cy="1400175"/>
          </a:xfrm>
        </p:spPr>
        <p:txBody>
          <a:bodyPr>
            <a:noAutofit/>
          </a:bodyPr>
          <a:lstStyle/>
          <a:p>
            <a:pPr indent="0" defTabSz="381000" eaLnBrk="1" hangingPunct="1">
              <a:lnSpc>
                <a:spcPct val="100000"/>
              </a:lnSpc>
              <a:buClr>
                <a:srgbClr val="FFFFFF"/>
              </a:buClr>
            </a:pPr>
            <a:r>
              <a:rPr lang="en-US" sz="4800" b="1" i="1" dirty="0"/>
              <a:t>What is a trust?</a:t>
            </a:r>
            <a:br>
              <a:rPr lang="en-US" sz="4800" b="1" i="1" dirty="0"/>
            </a:br>
            <a:r>
              <a:rPr lang="en-US" sz="4800" b="1" i="1" dirty="0"/>
              <a:t>How is a trust created? </a:t>
            </a:r>
          </a:p>
        </p:txBody>
      </p:sp>
    </p:spTree>
  </p:cSld>
  <p:clrMapOvr>
    <a:masterClrMapping/>
  </p:clrMapOvr>
  <p:transition spd="slow" advClick="0">
    <p:cut/>
  </p:transition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353</TotalTime>
  <Words>93</Words>
  <Application>Microsoft Office PowerPoint</Application>
  <PresentationFormat>On-screen Show (4:3)</PresentationFormat>
  <Paragraphs>36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Retrospect</vt:lpstr>
      <vt:lpstr>ESTATE PLANNING  FOR FAMILIES  WITH SPECIAL NEEDS</vt:lpstr>
      <vt:lpstr>THE IMPORTANCE  OF ESTATE PLANNING</vt:lpstr>
      <vt:lpstr>WILLS</vt:lpstr>
      <vt:lpstr>Slide 4</vt:lpstr>
      <vt:lpstr>What assets does a will cover? </vt:lpstr>
      <vt:lpstr>What happens when a  person dies without a will? </vt:lpstr>
      <vt:lpstr>LETTERS OF INTENT</vt:lpstr>
      <vt:lpstr>TRUSTS</vt:lpstr>
      <vt:lpstr>What is a trust? How is a trust created? </vt:lpstr>
      <vt:lpstr>  What’s the difference between REVOCABLE and  IRREVOCABLE TRUSTS?</vt:lpstr>
      <vt:lpstr>SPECIAL NEEDS TRUSTS</vt:lpstr>
      <vt:lpstr>THIRD PARTY TRUSTS</vt:lpstr>
      <vt:lpstr>FIRST PARTY TRUSTS</vt:lpstr>
      <vt:lpstr>   How much money do I need? Who should be the trustee?  </vt:lpstr>
      <vt:lpstr>GUARDIANSHIP</vt:lpstr>
      <vt:lpstr>Types of Guardianships:          Guardian of the person     Guardian of the property </vt:lpstr>
      <vt:lpstr>What is the process? </vt:lpstr>
      <vt:lpstr>      ADVANCE DIRECTIVES</vt:lpstr>
      <vt:lpstr>SURROGATE DECISION MAKING</vt:lpstr>
      <vt:lpstr>DURABLE POWERS OF ATTORNEY</vt:lpstr>
      <vt:lpstr>LONG-TERM CARE</vt:lpstr>
      <vt:lpstr>IN CONCLUSION</vt:lpstr>
      <vt:lpstr>CONTACT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ESTATE PLANNING FOR FAMILIES WITH SPECIAL NEEDS</dc:title>
  <dc:creator>matthew</dc:creator>
  <cp:lastModifiedBy>matthew</cp:lastModifiedBy>
  <cp:revision>40</cp:revision>
  <dcterms:modified xsi:type="dcterms:W3CDTF">2019-01-16T19:57:46Z</dcterms:modified>
</cp:coreProperties>
</file>