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8" d="100"/>
          <a:sy n="98" d="100"/>
        </p:scale>
        <p:origin x="11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9127A-B2B0-417A-AC99-7115E10D230A}" type="datetimeFigureOut">
              <a:rPr lang="de-AT" smtClean="0"/>
              <a:t>31.03.2020</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19783-07BF-4B27-A184-0E8F391C8959}" type="slidenum">
              <a:rPr lang="de-AT" smtClean="0"/>
              <a:t>‹Nr.›</a:t>
            </a:fld>
            <a:endParaRPr lang="de-AT"/>
          </a:p>
        </p:txBody>
      </p:sp>
    </p:spTree>
    <p:extLst>
      <p:ext uri="{BB962C8B-B14F-4D97-AF65-F5344CB8AC3E}">
        <p14:creationId xmlns:p14="http://schemas.microsoft.com/office/powerpoint/2010/main" val="264205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6535F-D7D0-4F5A-AD1E-C21359C9730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B54F92A-B832-49B0-9F9C-D1862CFC9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B2F2595-D104-44D4-B724-F19084C99375}"/>
              </a:ext>
            </a:extLst>
          </p:cNvPr>
          <p:cNvSpPr>
            <a:spLocks noGrp="1"/>
          </p:cNvSpPr>
          <p:nvPr>
            <p:ph type="dt" sz="half" idx="10"/>
          </p:nvPr>
        </p:nvSpPr>
        <p:spPr/>
        <p:txBody>
          <a:bodyPr/>
          <a:lstStyle/>
          <a:p>
            <a:fld id="{E618AE97-4ACD-43DB-894D-A2441CD350D1}" type="datetime1">
              <a:rPr lang="de-AT" smtClean="0"/>
              <a:t>31.03.2020</a:t>
            </a:fld>
            <a:endParaRPr lang="de-AT"/>
          </a:p>
        </p:txBody>
      </p:sp>
      <p:sp>
        <p:nvSpPr>
          <p:cNvPr id="5" name="Fußzeilenplatzhalter 4">
            <a:extLst>
              <a:ext uri="{FF2B5EF4-FFF2-40B4-BE49-F238E27FC236}">
                <a16:creationId xmlns:a16="http://schemas.microsoft.com/office/drawing/2014/main" id="{0DCA9DC2-DC57-428C-B54B-707FEEB18533}"/>
              </a:ext>
            </a:extLst>
          </p:cNvPr>
          <p:cNvSpPr>
            <a:spLocks noGrp="1"/>
          </p:cNvSpPr>
          <p:nvPr>
            <p:ph type="ftr" sz="quarter" idx="11"/>
          </p:nvPr>
        </p:nvSpPr>
        <p:spPr/>
        <p:txBody>
          <a:bodyPr/>
          <a:lstStyle/>
          <a:p>
            <a:r>
              <a:rPr lang="de-AT"/>
              <a:t>U. Szekulics</a:t>
            </a:r>
          </a:p>
        </p:txBody>
      </p:sp>
      <p:sp>
        <p:nvSpPr>
          <p:cNvPr id="6" name="Foliennummernplatzhalter 5">
            <a:extLst>
              <a:ext uri="{FF2B5EF4-FFF2-40B4-BE49-F238E27FC236}">
                <a16:creationId xmlns:a16="http://schemas.microsoft.com/office/drawing/2014/main" id="{25FF38E3-918B-40FF-B8A4-D2D3AD5A6B7A}"/>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48105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90C89-4990-42F7-AB18-BDDEC0063196}"/>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9A13D6E6-957E-4213-9E2F-7A1B75EDDA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4C61C75-217B-4F1E-B3BC-3EF005B1E85C}"/>
              </a:ext>
            </a:extLst>
          </p:cNvPr>
          <p:cNvSpPr>
            <a:spLocks noGrp="1"/>
          </p:cNvSpPr>
          <p:nvPr>
            <p:ph type="dt" sz="half" idx="10"/>
          </p:nvPr>
        </p:nvSpPr>
        <p:spPr/>
        <p:txBody>
          <a:bodyPr/>
          <a:lstStyle/>
          <a:p>
            <a:fld id="{C6047615-079E-4CD4-B1DC-A2959A5101BB}" type="datetime1">
              <a:rPr lang="de-AT" smtClean="0"/>
              <a:t>31.03.2020</a:t>
            </a:fld>
            <a:endParaRPr lang="de-AT"/>
          </a:p>
        </p:txBody>
      </p:sp>
      <p:sp>
        <p:nvSpPr>
          <p:cNvPr id="5" name="Fußzeilenplatzhalter 4">
            <a:extLst>
              <a:ext uri="{FF2B5EF4-FFF2-40B4-BE49-F238E27FC236}">
                <a16:creationId xmlns:a16="http://schemas.microsoft.com/office/drawing/2014/main" id="{6CD2E785-80E6-4B25-8DC0-0CD4409E30E3}"/>
              </a:ext>
            </a:extLst>
          </p:cNvPr>
          <p:cNvSpPr>
            <a:spLocks noGrp="1"/>
          </p:cNvSpPr>
          <p:nvPr>
            <p:ph type="ftr" sz="quarter" idx="11"/>
          </p:nvPr>
        </p:nvSpPr>
        <p:spPr/>
        <p:txBody>
          <a:bodyPr/>
          <a:lstStyle/>
          <a:p>
            <a:r>
              <a:rPr lang="de-AT"/>
              <a:t>U. Szekulics</a:t>
            </a:r>
          </a:p>
        </p:txBody>
      </p:sp>
      <p:sp>
        <p:nvSpPr>
          <p:cNvPr id="6" name="Foliennummernplatzhalter 5">
            <a:extLst>
              <a:ext uri="{FF2B5EF4-FFF2-40B4-BE49-F238E27FC236}">
                <a16:creationId xmlns:a16="http://schemas.microsoft.com/office/drawing/2014/main" id="{C0FE3D54-A581-49BB-915C-8DF1756F0685}"/>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84429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64D3B36-BB5B-4D68-8D7A-016331FD499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858969-7451-4C1E-96D7-C1FDB0D772A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994F778-DE2A-40BC-8C62-2443BE9F3D64}"/>
              </a:ext>
            </a:extLst>
          </p:cNvPr>
          <p:cNvSpPr>
            <a:spLocks noGrp="1"/>
          </p:cNvSpPr>
          <p:nvPr>
            <p:ph type="dt" sz="half" idx="10"/>
          </p:nvPr>
        </p:nvSpPr>
        <p:spPr/>
        <p:txBody>
          <a:bodyPr/>
          <a:lstStyle/>
          <a:p>
            <a:fld id="{7E5CAA4F-2861-4D40-A539-E0271AA0D041}" type="datetime1">
              <a:rPr lang="de-AT" smtClean="0"/>
              <a:t>31.03.2020</a:t>
            </a:fld>
            <a:endParaRPr lang="de-AT"/>
          </a:p>
        </p:txBody>
      </p:sp>
      <p:sp>
        <p:nvSpPr>
          <p:cNvPr id="5" name="Fußzeilenplatzhalter 4">
            <a:extLst>
              <a:ext uri="{FF2B5EF4-FFF2-40B4-BE49-F238E27FC236}">
                <a16:creationId xmlns:a16="http://schemas.microsoft.com/office/drawing/2014/main" id="{0FA992FD-EC65-4D75-8FFE-F651E9765B15}"/>
              </a:ext>
            </a:extLst>
          </p:cNvPr>
          <p:cNvSpPr>
            <a:spLocks noGrp="1"/>
          </p:cNvSpPr>
          <p:nvPr>
            <p:ph type="ftr" sz="quarter" idx="11"/>
          </p:nvPr>
        </p:nvSpPr>
        <p:spPr/>
        <p:txBody>
          <a:bodyPr/>
          <a:lstStyle/>
          <a:p>
            <a:r>
              <a:rPr lang="de-AT"/>
              <a:t>U. Szekulics</a:t>
            </a:r>
          </a:p>
        </p:txBody>
      </p:sp>
      <p:sp>
        <p:nvSpPr>
          <p:cNvPr id="6" name="Foliennummernplatzhalter 5">
            <a:extLst>
              <a:ext uri="{FF2B5EF4-FFF2-40B4-BE49-F238E27FC236}">
                <a16:creationId xmlns:a16="http://schemas.microsoft.com/office/drawing/2014/main" id="{6026ACFC-D913-4A16-871D-01B6B230D3D5}"/>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190419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522E1-72DF-4305-826C-0578086E099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41EE9D3C-9CCB-44DC-B1E4-8FFD378A4F1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DBA3205-2817-4CBF-97CA-567682FB3902}"/>
              </a:ext>
            </a:extLst>
          </p:cNvPr>
          <p:cNvSpPr>
            <a:spLocks noGrp="1"/>
          </p:cNvSpPr>
          <p:nvPr>
            <p:ph type="dt" sz="half" idx="10"/>
          </p:nvPr>
        </p:nvSpPr>
        <p:spPr/>
        <p:txBody>
          <a:bodyPr/>
          <a:lstStyle/>
          <a:p>
            <a:fld id="{44B7A61C-729C-432E-BC47-EBED4613EAB0}" type="datetime1">
              <a:rPr lang="de-AT" smtClean="0"/>
              <a:t>31.03.2020</a:t>
            </a:fld>
            <a:endParaRPr lang="de-AT"/>
          </a:p>
        </p:txBody>
      </p:sp>
      <p:sp>
        <p:nvSpPr>
          <p:cNvPr id="5" name="Fußzeilenplatzhalter 4">
            <a:extLst>
              <a:ext uri="{FF2B5EF4-FFF2-40B4-BE49-F238E27FC236}">
                <a16:creationId xmlns:a16="http://schemas.microsoft.com/office/drawing/2014/main" id="{195A1621-32CC-4CC8-B907-F31EEE66BB6C}"/>
              </a:ext>
            </a:extLst>
          </p:cNvPr>
          <p:cNvSpPr>
            <a:spLocks noGrp="1"/>
          </p:cNvSpPr>
          <p:nvPr>
            <p:ph type="ftr" sz="quarter" idx="11"/>
          </p:nvPr>
        </p:nvSpPr>
        <p:spPr/>
        <p:txBody>
          <a:bodyPr/>
          <a:lstStyle/>
          <a:p>
            <a:r>
              <a:rPr lang="de-AT"/>
              <a:t>U. Szekulics</a:t>
            </a:r>
          </a:p>
        </p:txBody>
      </p:sp>
      <p:sp>
        <p:nvSpPr>
          <p:cNvPr id="6" name="Foliennummernplatzhalter 5">
            <a:extLst>
              <a:ext uri="{FF2B5EF4-FFF2-40B4-BE49-F238E27FC236}">
                <a16:creationId xmlns:a16="http://schemas.microsoft.com/office/drawing/2014/main" id="{95AD1223-994C-4DF8-97BC-480C002FBC3D}"/>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373766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AC2B8-3DA2-4769-823C-9E8DB3F40D8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80D1F5E3-9FF2-4F82-89E2-0D7791324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5798137-4999-4564-A9FD-3DB2E8A8BCC9}"/>
              </a:ext>
            </a:extLst>
          </p:cNvPr>
          <p:cNvSpPr>
            <a:spLocks noGrp="1"/>
          </p:cNvSpPr>
          <p:nvPr>
            <p:ph type="dt" sz="half" idx="10"/>
          </p:nvPr>
        </p:nvSpPr>
        <p:spPr/>
        <p:txBody>
          <a:bodyPr/>
          <a:lstStyle/>
          <a:p>
            <a:fld id="{9FF45BC6-92A6-4682-958E-DA78C0FBA4AD}" type="datetime1">
              <a:rPr lang="de-AT" smtClean="0"/>
              <a:t>31.03.2020</a:t>
            </a:fld>
            <a:endParaRPr lang="de-AT"/>
          </a:p>
        </p:txBody>
      </p:sp>
      <p:sp>
        <p:nvSpPr>
          <p:cNvPr id="5" name="Fußzeilenplatzhalter 4">
            <a:extLst>
              <a:ext uri="{FF2B5EF4-FFF2-40B4-BE49-F238E27FC236}">
                <a16:creationId xmlns:a16="http://schemas.microsoft.com/office/drawing/2014/main" id="{33DBF268-9168-417E-B1E9-C98F21FE6DC6}"/>
              </a:ext>
            </a:extLst>
          </p:cNvPr>
          <p:cNvSpPr>
            <a:spLocks noGrp="1"/>
          </p:cNvSpPr>
          <p:nvPr>
            <p:ph type="ftr" sz="quarter" idx="11"/>
          </p:nvPr>
        </p:nvSpPr>
        <p:spPr/>
        <p:txBody>
          <a:bodyPr/>
          <a:lstStyle/>
          <a:p>
            <a:r>
              <a:rPr lang="de-AT"/>
              <a:t>U. Szekulics</a:t>
            </a:r>
          </a:p>
        </p:txBody>
      </p:sp>
      <p:sp>
        <p:nvSpPr>
          <p:cNvPr id="6" name="Foliennummernplatzhalter 5">
            <a:extLst>
              <a:ext uri="{FF2B5EF4-FFF2-40B4-BE49-F238E27FC236}">
                <a16:creationId xmlns:a16="http://schemas.microsoft.com/office/drawing/2014/main" id="{A0C5A51A-5471-4DC0-8E94-202CB8F46E68}"/>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346850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B5568-BB0C-4349-A503-6C928DD09BA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DFC5A6B7-3A2F-4186-A176-CAE8CF39174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9E17990C-A6D3-4AFF-8F93-FDFDC0B7913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CC0739FB-F28A-43B6-98A7-7B48E70302B8}"/>
              </a:ext>
            </a:extLst>
          </p:cNvPr>
          <p:cNvSpPr>
            <a:spLocks noGrp="1"/>
          </p:cNvSpPr>
          <p:nvPr>
            <p:ph type="dt" sz="half" idx="10"/>
          </p:nvPr>
        </p:nvSpPr>
        <p:spPr/>
        <p:txBody>
          <a:bodyPr/>
          <a:lstStyle/>
          <a:p>
            <a:fld id="{8D4802B5-158C-4C16-9057-408EC00E0700}" type="datetime1">
              <a:rPr lang="de-AT" smtClean="0"/>
              <a:t>31.03.2020</a:t>
            </a:fld>
            <a:endParaRPr lang="de-AT"/>
          </a:p>
        </p:txBody>
      </p:sp>
      <p:sp>
        <p:nvSpPr>
          <p:cNvPr id="6" name="Fußzeilenplatzhalter 5">
            <a:extLst>
              <a:ext uri="{FF2B5EF4-FFF2-40B4-BE49-F238E27FC236}">
                <a16:creationId xmlns:a16="http://schemas.microsoft.com/office/drawing/2014/main" id="{6FE33B41-2E78-47E7-B6C5-5349521CDB87}"/>
              </a:ext>
            </a:extLst>
          </p:cNvPr>
          <p:cNvSpPr>
            <a:spLocks noGrp="1"/>
          </p:cNvSpPr>
          <p:nvPr>
            <p:ph type="ftr" sz="quarter" idx="11"/>
          </p:nvPr>
        </p:nvSpPr>
        <p:spPr/>
        <p:txBody>
          <a:bodyPr/>
          <a:lstStyle/>
          <a:p>
            <a:r>
              <a:rPr lang="de-AT"/>
              <a:t>U. Szekulics</a:t>
            </a:r>
          </a:p>
        </p:txBody>
      </p:sp>
      <p:sp>
        <p:nvSpPr>
          <p:cNvPr id="7" name="Foliennummernplatzhalter 6">
            <a:extLst>
              <a:ext uri="{FF2B5EF4-FFF2-40B4-BE49-F238E27FC236}">
                <a16:creationId xmlns:a16="http://schemas.microsoft.com/office/drawing/2014/main" id="{0CBB355C-F2B5-48D8-9D47-4C2E1F8725D0}"/>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285181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C210A-B853-4707-A73B-012B10ED58FD}"/>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86CF922-B7F8-4D87-9F82-64DC2DD49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71C5F1F-698C-45F8-BF70-4FA04293A4B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A461CB76-AA47-4975-A391-F9447FBE5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6EC4D9-FC56-409B-B040-3334E6EA992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403A1336-AF0F-47FC-919D-D6F818223994}"/>
              </a:ext>
            </a:extLst>
          </p:cNvPr>
          <p:cNvSpPr>
            <a:spLocks noGrp="1"/>
          </p:cNvSpPr>
          <p:nvPr>
            <p:ph type="dt" sz="half" idx="10"/>
          </p:nvPr>
        </p:nvSpPr>
        <p:spPr/>
        <p:txBody>
          <a:bodyPr/>
          <a:lstStyle/>
          <a:p>
            <a:fld id="{C4B1A0BE-3702-4B01-B968-3C047733285A}" type="datetime1">
              <a:rPr lang="de-AT" smtClean="0"/>
              <a:t>31.03.2020</a:t>
            </a:fld>
            <a:endParaRPr lang="de-AT"/>
          </a:p>
        </p:txBody>
      </p:sp>
      <p:sp>
        <p:nvSpPr>
          <p:cNvPr id="8" name="Fußzeilenplatzhalter 7">
            <a:extLst>
              <a:ext uri="{FF2B5EF4-FFF2-40B4-BE49-F238E27FC236}">
                <a16:creationId xmlns:a16="http://schemas.microsoft.com/office/drawing/2014/main" id="{79E3B5C3-4151-435E-A721-3732D603E83A}"/>
              </a:ext>
            </a:extLst>
          </p:cNvPr>
          <p:cNvSpPr>
            <a:spLocks noGrp="1"/>
          </p:cNvSpPr>
          <p:nvPr>
            <p:ph type="ftr" sz="quarter" idx="11"/>
          </p:nvPr>
        </p:nvSpPr>
        <p:spPr/>
        <p:txBody>
          <a:bodyPr/>
          <a:lstStyle/>
          <a:p>
            <a:r>
              <a:rPr lang="de-AT"/>
              <a:t>U. Szekulics</a:t>
            </a:r>
          </a:p>
        </p:txBody>
      </p:sp>
      <p:sp>
        <p:nvSpPr>
          <p:cNvPr id="9" name="Foliennummernplatzhalter 8">
            <a:extLst>
              <a:ext uri="{FF2B5EF4-FFF2-40B4-BE49-F238E27FC236}">
                <a16:creationId xmlns:a16="http://schemas.microsoft.com/office/drawing/2014/main" id="{8D181F54-AC4E-4944-9DFA-B0A9FBCD451D}"/>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17468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B7084-0860-4424-9A74-BD4F08F3CCB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A3BCEB9-0C0D-4DEB-AB57-C3506CE766A3}"/>
              </a:ext>
            </a:extLst>
          </p:cNvPr>
          <p:cNvSpPr>
            <a:spLocks noGrp="1"/>
          </p:cNvSpPr>
          <p:nvPr>
            <p:ph type="dt" sz="half" idx="10"/>
          </p:nvPr>
        </p:nvSpPr>
        <p:spPr/>
        <p:txBody>
          <a:bodyPr/>
          <a:lstStyle/>
          <a:p>
            <a:fld id="{2EC1CC1A-B50C-4907-9D09-94DFD57EF4E8}" type="datetime1">
              <a:rPr lang="de-AT" smtClean="0"/>
              <a:t>31.03.2020</a:t>
            </a:fld>
            <a:endParaRPr lang="de-AT"/>
          </a:p>
        </p:txBody>
      </p:sp>
      <p:sp>
        <p:nvSpPr>
          <p:cNvPr id="4" name="Fußzeilenplatzhalter 3">
            <a:extLst>
              <a:ext uri="{FF2B5EF4-FFF2-40B4-BE49-F238E27FC236}">
                <a16:creationId xmlns:a16="http://schemas.microsoft.com/office/drawing/2014/main" id="{7737CBF2-8B88-46B8-8BF4-31908F066FA2}"/>
              </a:ext>
            </a:extLst>
          </p:cNvPr>
          <p:cNvSpPr>
            <a:spLocks noGrp="1"/>
          </p:cNvSpPr>
          <p:nvPr>
            <p:ph type="ftr" sz="quarter" idx="11"/>
          </p:nvPr>
        </p:nvSpPr>
        <p:spPr/>
        <p:txBody>
          <a:bodyPr/>
          <a:lstStyle/>
          <a:p>
            <a:r>
              <a:rPr lang="de-AT"/>
              <a:t>U. Szekulics</a:t>
            </a:r>
          </a:p>
        </p:txBody>
      </p:sp>
      <p:sp>
        <p:nvSpPr>
          <p:cNvPr id="5" name="Foliennummernplatzhalter 4">
            <a:extLst>
              <a:ext uri="{FF2B5EF4-FFF2-40B4-BE49-F238E27FC236}">
                <a16:creationId xmlns:a16="http://schemas.microsoft.com/office/drawing/2014/main" id="{0E03E55F-771F-4DB3-9AE2-BD25E6A47A9A}"/>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77176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8DFC91-7C44-4AE7-B115-DCF3EF7BDF19}"/>
              </a:ext>
            </a:extLst>
          </p:cNvPr>
          <p:cNvSpPr>
            <a:spLocks noGrp="1"/>
          </p:cNvSpPr>
          <p:nvPr>
            <p:ph type="dt" sz="half" idx="10"/>
          </p:nvPr>
        </p:nvSpPr>
        <p:spPr/>
        <p:txBody>
          <a:bodyPr/>
          <a:lstStyle/>
          <a:p>
            <a:fld id="{BE0661E8-A12F-4A46-87E0-7243D20F07FF}" type="datetime1">
              <a:rPr lang="de-AT" smtClean="0"/>
              <a:t>31.03.2020</a:t>
            </a:fld>
            <a:endParaRPr lang="de-AT"/>
          </a:p>
        </p:txBody>
      </p:sp>
      <p:sp>
        <p:nvSpPr>
          <p:cNvPr id="3" name="Fußzeilenplatzhalter 2">
            <a:extLst>
              <a:ext uri="{FF2B5EF4-FFF2-40B4-BE49-F238E27FC236}">
                <a16:creationId xmlns:a16="http://schemas.microsoft.com/office/drawing/2014/main" id="{29196662-0DD6-42CB-A6F7-A937F014FA67}"/>
              </a:ext>
            </a:extLst>
          </p:cNvPr>
          <p:cNvSpPr>
            <a:spLocks noGrp="1"/>
          </p:cNvSpPr>
          <p:nvPr>
            <p:ph type="ftr" sz="quarter" idx="11"/>
          </p:nvPr>
        </p:nvSpPr>
        <p:spPr/>
        <p:txBody>
          <a:bodyPr/>
          <a:lstStyle/>
          <a:p>
            <a:r>
              <a:rPr lang="de-AT"/>
              <a:t>U. Szekulics</a:t>
            </a:r>
          </a:p>
        </p:txBody>
      </p:sp>
      <p:sp>
        <p:nvSpPr>
          <p:cNvPr id="4" name="Foliennummernplatzhalter 3">
            <a:extLst>
              <a:ext uri="{FF2B5EF4-FFF2-40B4-BE49-F238E27FC236}">
                <a16:creationId xmlns:a16="http://schemas.microsoft.com/office/drawing/2014/main" id="{EC550BF4-699C-429E-8B72-67463755BE3C}"/>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117865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0170D-C1C3-486B-AA38-3F3D073D6EB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D45300A-76B1-4E40-B0D3-AFA6B4507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FD626114-02B8-42EA-AFAA-EF177C4AC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9765B60-BE6A-4AD4-AF0D-E42BAE5A9219}"/>
              </a:ext>
            </a:extLst>
          </p:cNvPr>
          <p:cNvSpPr>
            <a:spLocks noGrp="1"/>
          </p:cNvSpPr>
          <p:nvPr>
            <p:ph type="dt" sz="half" idx="10"/>
          </p:nvPr>
        </p:nvSpPr>
        <p:spPr/>
        <p:txBody>
          <a:bodyPr/>
          <a:lstStyle/>
          <a:p>
            <a:fld id="{3A9661C8-0BA8-4ABC-8F2A-F362ADAD26B0}" type="datetime1">
              <a:rPr lang="de-AT" smtClean="0"/>
              <a:t>31.03.2020</a:t>
            </a:fld>
            <a:endParaRPr lang="de-AT"/>
          </a:p>
        </p:txBody>
      </p:sp>
      <p:sp>
        <p:nvSpPr>
          <p:cNvPr id="6" name="Fußzeilenplatzhalter 5">
            <a:extLst>
              <a:ext uri="{FF2B5EF4-FFF2-40B4-BE49-F238E27FC236}">
                <a16:creationId xmlns:a16="http://schemas.microsoft.com/office/drawing/2014/main" id="{8E828E04-5184-4E69-8911-5AE6E520023E}"/>
              </a:ext>
            </a:extLst>
          </p:cNvPr>
          <p:cNvSpPr>
            <a:spLocks noGrp="1"/>
          </p:cNvSpPr>
          <p:nvPr>
            <p:ph type="ftr" sz="quarter" idx="11"/>
          </p:nvPr>
        </p:nvSpPr>
        <p:spPr/>
        <p:txBody>
          <a:bodyPr/>
          <a:lstStyle/>
          <a:p>
            <a:r>
              <a:rPr lang="de-AT"/>
              <a:t>U. Szekulics</a:t>
            </a:r>
          </a:p>
        </p:txBody>
      </p:sp>
      <p:sp>
        <p:nvSpPr>
          <p:cNvPr id="7" name="Foliennummernplatzhalter 6">
            <a:extLst>
              <a:ext uri="{FF2B5EF4-FFF2-40B4-BE49-F238E27FC236}">
                <a16:creationId xmlns:a16="http://schemas.microsoft.com/office/drawing/2014/main" id="{9F471843-7815-4927-97D6-C4E78001835B}"/>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132564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59016-7728-4CD7-9E6F-171667630C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C24C7053-341F-4F72-B2F4-CD5B4528C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1B5066A3-C79F-414E-A5A3-5A741A6A9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28ADA1-2162-4F9E-8F51-C39B0DC9103E}"/>
              </a:ext>
            </a:extLst>
          </p:cNvPr>
          <p:cNvSpPr>
            <a:spLocks noGrp="1"/>
          </p:cNvSpPr>
          <p:nvPr>
            <p:ph type="dt" sz="half" idx="10"/>
          </p:nvPr>
        </p:nvSpPr>
        <p:spPr/>
        <p:txBody>
          <a:bodyPr/>
          <a:lstStyle/>
          <a:p>
            <a:fld id="{11D683F4-B75C-423C-82A4-AA51B877AABD}" type="datetime1">
              <a:rPr lang="de-AT" smtClean="0"/>
              <a:t>31.03.2020</a:t>
            </a:fld>
            <a:endParaRPr lang="de-AT"/>
          </a:p>
        </p:txBody>
      </p:sp>
      <p:sp>
        <p:nvSpPr>
          <p:cNvPr id="6" name="Fußzeilenplatzhalter 5">
            <a:extLst>
              <a:ext uri="{FF2B5EF4-FFF2-40B4-BE49-F238E27FC236}">
                <a16:creationId xmlns:a16="http://schemas.microsoft.com/office/drawing/2014/main" id="{02FBFE45-96DB-4D94-AB20-DDBB74A71084}"/>
              </a:ext>
            </a:extLst>
          </p:cNvPr>
          <p:cNvSpPr>
            <a:spLocks noGrp="1"/>
          </p:cNvSpPr>
          <p:nvPr>
            <p:ph type="ftr" sz="quarter" idx="11"/>
          </p:nvPr>
        </p:nvSpPr>
        <p:spPr/>
        <p:txBody>
          <a:bodyPr/>
          <a:lstStyle/>
          <a:p>
            <a:r>
              <a:rPr lang="de-AT"/>
              <a:t>U. Szekulics</a:t>
            </a:r>
          </a:p>
        </p:txBody>
      </p:sp>
      <p:sp>
        <p:nvSpPr>
          <p:cNvPr id="7" name="Foliennummernplatzhalter 6">
            <a:extLst>
              <a:ext uri="{FF2B5EF4-FFF2-40B4-BE49-F238E27FC236}">
                <a16:creationId xmlns:a16="http://schemas.microsoft.com/office/drawing/2014/main" id="{9BD7372F-E3A3-4753-B79C-4C9D91127392}"/>
              </a:ext>
            </a:extLst>
          </p:cNvPr>
          <p:cNvSpPr>
            <a:spLocks noGrp="1"/>
          </p:cNvSpPr>
          <p:nvPr>
            <p:ph type="sldNum" sz="quarter" idx="12"/>
          </p:nvPr>
        </p:nvSpPr>
        <p:spPr/>
        <p:txBody>
          <a:bodyPr/>
          <a:lstStyle/>
          <a:p>
            <a:fld id="{374F6D5C-02BB-4CBD-BC13-0A613DD84675}" type="slidenum">
              <a:rPr lang="de-AT" smtClean="0"/>
              <a:t>‹Nr.›</a:t>
            </a:fld>
            <a:endParaRPr lang="de-AT"/>
          </a:p>
        </p:txBody>
      </p:sp>
    </p:spTree>
    <p:extLst>
      <p:ext uri="{BB962C8B-B14F-4D97-AF65-F5344CB8AC3E}">
        <p14:creationId xmlns:p14="http://schemas.microsoft.com/office/powerpoint/2010/main" val="155906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C87B556-6527-447E-BC66-5E615E166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AAD8756-9E20-4902-86F1-4EE6E9299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94A0D63-A182-4D92-8BC9-D5CD568A9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5A470-0805-475E-9BE8-4BF7771D68A0}" type="datetime1">
              <a:rPr lang="de-AT" smtClean="0"/>
              <a:t>31.03.2020</a:t>
            </a:fld>
            <a:endParaRPr lang="de-AT"/>
          </a:p>
        </p:txBody>
      </p:sp>
      <p:sp>
        <p:nvSpPr>
          <p:cNvPr id="5" name="Fußzeilenplatzhalter 4">
            <a:extLst>
              <a:ext uri="{FF2B5EF4-FFF2-40B4-BE49-F238E27FC236}">
                <a16:creationId xmlns:a16="http://schemas.microsoft.com/office/drawing/2014/main" id="{2A38F059-3548-46E6-A0C2-E33F878F9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U. Szekulics</a:t>
            </a:r>
          </a:p>
        </p:txBody>
      </p:sp>
      <p:sp>
        <p:nvSpPr>
          <p:cNvPr id="6" name="Foliennummernplatzhalter 5">
            <a:extLst>
              <a:ext uri="{FF2B5EF4-FFF2-40B4-BE49-F238E27FC236}">
                <a16:creationId xmlns:a16="http://schemas.microsoft.com/office/drawing/2014/main" id="{228192DF-793A-4511-9757-FE8D3DC31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F6D5C-02BB-4CBD-BC13-0A613DD84675}" type="slidenum">
              <a:rPr lang="de-AT" smtClean="0"/>
              <a:t>‹Nr.›</a:t>
            </a:fld>
            <a:endParaRPr lang="de-AT"/>
          </a:p>
        </p:txBody>
      </p:sp>
    </p:spTree>
    <p:extLst>
      <p:ext uri="{BB962C8B-B14F-4D97-AF65-F5344CB8AC3E}">
        <p14:creationId xmlns:p14="http://schemas.microsoft.com/office/powerpoint/2010/main" val="226366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E55AE-52BE-4A79-ABF4-2C99D24B9436}"/>
              </a:ext>
            </a:extLst>
          </p:cNvPr>
          <p:cNvSpPr>
            <a:spLocks noGrp="1"/>
          </p:cNvSpPr>
          <p:nvPr>
            <p:ph type="ctrTitle"/>
          </p:nvPr>
        </p:nvSpPr>
        <p:spPr>
          <a:xfrm>
            <a:off x="1524000" y="443883"/>
            <a:ext cx="9144000" cy="4306779"/>
          </a:xfrm>
        </p:spPr>
        <p:txBody>
          <a:bodyPr>
            <a:normAutofit/>
          </a:bodyPr>
          <a:lstStyle/>
          <a:p>
            <a:r>
              <a:rPr lang="de-AT" dirty="0">
                <a:latin typeface="Garamond" panose="02020404030301010803" pitchFamily="18" charset="0"/>
              </a:rPr>
              <a:t>The Gates </a:t>
            </a:r>
            <a:r>
              <a:rPr lang="de-AT" dirty="0" err="1">
                <a:latin typeface="Garamond" panose="02020404030301010803" pitchFamily="18" charset="0"/>
              </a:rPr>
              <a:t>of</a:t>
            </a:r>
            <a:r>
              <a:rPr lang="de-AT" dirty="0">
                <a:latin typeface="Garamond" panose="02020404030301010803" pitchFamily="18" charset="0"/>
              </a:rPr>
              <a:t> Paradise</a:t>
            </a:r>
            <a:br>
              <a:rPr lang="de-AT" dirty="0">
                <a:latin typeface="Garamond" panose="02020404030301010803" pitchFamily="18" charset="0"/>
              </a:rPr>
            </a:br>
            <a:r>
              <a:rPr lang="de-AT" dirty="0">
                <a:latin typeface="Garamond" panose="02020404030301010803" pitchFamily="18" charset="0"/>
              </a:rPr>
              <a:t>Die Tore des Paradieses</a:t>
            </a:r>
            <a:br>
              <a:rPr lang="de-AT" dirty="0">
                <a:latin typeface="Garamond" panose="02020404030301010803" pitchFamily="18" charset="0"/>
              </a:rPr>
            </a:br>
            <a:br>
              <a:rPr lang="de-AT" dirty="0">
                <a:latin typeface="Garamond" panose="02020404030301010803" pitchFamily="18" charset="0"/>
              </a:rPr>
            </a:br>
            <a:r>
              <a:rPr lang="de-AT" sz="3200" b="1" dirty="0">
                <a:latin typeface="Garamond" panose="02020404030301010803" pitchFamily="18" charset="0"/>
              </a:rPr>
              <a:t>WILLIAM BLAKE</a:t>
            </a:r>
          </a:p>
        </p:txBody>
      </p:sp>
      <p:sp>
        <p:nvSpPr>
          <p:cNvPr id="3" name="Textfeld 2">
            <a:extLst>
              <a:ext uri="{FF2B5EF4-FFF2-40B4-BE49-F238E27FC236}">
                <a16:creationId xmlns:a16="http://schemas.microsoft.com/office/drawing/2014/main" id="{42643EDB-DCB4-47EB-8088-BA16D3080E0C}"/>
              </a:ext>
            </a:extLst>
          </p:cNvPr>
          <p:cNvSpPr txBox="1"/>
          <p:nvPr/>
        </p:nvSpPr>
        <p:spPr>
          <a:xfrm>
            <a:off x="9676662" y="5823752"/>
            <a:ext cx="2361460" cy="802014"/>
          </a:xfrm>
          <a:prstGeom prst="rect">
            <a:avLst/>
          </a:prstGeom>
          <a:noFill/>
        </p:spPr>
        <p:txBody>
          <a:bodyPr wrap="square" rtlCol="0">
            <a:spAutoFit/>
          </a:bodyPr>
          <a:lstStyle/>
          <a:p>
            <a:pPr>
              <a:lnSpc>
                <a:spcPts val="1100"/>
              </a:lnSpc>
            </a:pPr>
            <a:r>
              <a:rPr lang="de-AT" sz="1100" dirty="0">
                <a:latin typeface="Garamond" panose="02020404030301010803" pitchFamily="18" charset="0"/>
              </a:rPr>
              <a:t>Alle Rechte an der Übersetzung, dem Kommentar und der Darstellungs- weise vorbehalten. Keine </a:t>
            </a:r>
            <a:r>
              <a:rPr lang="de-AT" sz="1100" dirty="0" err="1">
                <a:latin typeface="Garamond" panose="02020404030301010803" pitchFamily="18" charset="0"/>
              </a:rPr>
              <a:t>Reproduk</a:t>
            </a:r>
            <a:r>
              <a:rPr lang="de-AT" sz="1100" dirty="0">
                <a:latin typeface="Garamond" panose="02020404030301010803" pitchFamily="18" charset="0"/>
              </a:rPr>
              <a:t>- </a:t>
            </a:r>
            <a:r>
              <a:rPr lang="de-AT" sz="1100" dirty="0" err="1">
                <a:latin typeface="Garamond" panose="02020404030301010803" pitchFamily="18" charset="0"/>
              </a:rPr>
              <a:t>tion</a:t>
            </a:r>
            <a:r>
              <a:rPr lang="de-AT" sz="1100" dirty="0">
                <a:latin typeface="Garamond" panose="02020404030301010803" pitchFamily="18" charset="0"/>
              </a:rPr>
              <a:t> ohne schriftliche Zustimmung.  </a:t>
            </a:r>
          </a:p>
          <a:p>
            <a:pPr>
              <a:lnSpc>
                <a:spcPts val="1100"/>
              </a:lnSpc>
            </a:pPr>
            <a:r>
              <a:rPr lang="de-AT" sz="1100" dirty="0">
                <a:latin typeface="Garamond" panose="02020404030301010803" pitchFamily="18" charset="0"/>
              </a:rPr>
              <a:t>Dr. Udo Szekulics, Wien, 2020.</a:t>
            </a:r>
          </a:p>
        </p:txBody>
      </p:sp>
    </p:spTree>
    <p:extLst>
      <p:ext uri="{BB962C8B-B14F-4D97-AF65-F5344CB8AC3E}">
        <p14:creationId xmlns:p14="http://schemas.microsoft.com/office/powerpoint/2010/main" val="1835637695"/>
      </p:ext>
    </p:extLst>
  </p:cSld>
  <p:clrMapOvr>
    <a:masterClrMapping/>
  </p:clrMapOvr>
  <mc:AlternateContent xmlns:mc="http://schemas.openxmlformats.org/markup-compatibility/2006" xmlns:p14="http://schemas.microsoft.com/office/powerpoint/2010/main">
    <mc:Choice Requires="p14">
      <p:transition spd="slow" p14:dur="2000" advTm="4289"/>
    </mc:Choice>
    <mc:Fallback xmlns="">
      <p:transition spd="slow" advTm="42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EF85A38-0180-4F3E-AF17-4691360E5D10}"/>
              </a:ext>
            </a:extLst>
          </p:cNvPr>
          <p:cNvPicPr>
            <a:picLocks noChangeAspect="1"/>
          </p:cNvPicPr>
          <p:nvPr/>
        </p:nvPicPr>
        <p:blipFill>
          <a:blip r:embed="rId2"/>
          <a:stretch>
            <a:fillRect/>
          </a:stretch>
        </p:blipFill>
        <p:spPr>
          <a:xfrm>
            <a:off x="3956850" y="1259916"/>
            <a:ext cx="3509269" cy="4193700"/>
          </a:xfrm>
          <a:prstGeom prst="rect">
            <a:avLst/>
          </a:prstGeom>
        </p:spPr>
      </p:pic>
      <p:sp>
        <p:nvSpPr>
          <p:cNvPr id="4" name="Textfeld 3">
            <a:extLst>
              <a:ext uri="{FF2B5EF4-FFF2-40B4-BE49-F238E27FC236}">
                <a16:creationId xmlns:a16="http://schemas.microsoft.com/office/drawing/2014/main" id="{0CEC17BB-1CF4-4ED8-B771-35122A5AE16E}"/>
              </a:ext>
            </a:extLst>
          </p:cNvPr>
          <p:cNvSpPr txBox="1"/>
          <p:nvPr/>
        </p:nvSpPr>
        <p:spPr>
          <a:xfrm>
            <a:off x="338831" y="3171825"/>
            <a:ext cx="3381092" cy="2062103"/>
          </a:xfrm>
          <a:prstGeom prst="rect">
            <a:avLst/>
          </a:prstGeom>
          <a:noFill/>
        </p:spPr>
        <p:txBody>
          <a:bodyPr wrap="square" rtlCol="0">
            <a:spAutoFit/>
          </a:bodyPr>
          <a:lstStyle/>
          <a:p>
            <a:pPr lvl="0"/>
            <a:r>
              <a:rPr lang="en-US" sz="1600" dirty="0">
                <a:latin typeface="Garamond" panose="02020404030301010803" pitchFamily="18" charset="0"/>
              </a:rPr>
              <a:t>6.</a:t>
            </a:r>
          </a:p>
          <a:p>
            <a:pPr lvl="0"/>
            <a:r>
              <a:rPr lang="en-US" sz="1600" dirty="0">
                <a:latin typeface="Garamond" panose="02020404030301010803" pitchFamily="18" charset="0"/>
              </a:rPr>
              <a:t>I rent the Veil where the Dead dwell</a:t>
            </a:r>
            <a:br>
              <a:rPr lang="en-US" sz="1600" dirty="0">
                <a:latin typeface="Garamond" panose="02020404030301010803" pitchFamily="18" charset="0"/>
              </a:rPr>
            </a:br>
            <a:r>
              <a:rPr lang="en-US" sz="1600" dirty="0">
                <a:latin typeface="Garamond" panose="02020404030301010803" pitchFamily="18" charset="0"/>
              </a:rPr>
              <a:t>When weary Man enters his Cave</a:t>
            </a:r>
            <a:br>
              <a:rPr lang="en-US" sz="1600" dirty="0">
                <a:latin typeface="Garamond" panose="02020404030301010803" pitchFamily="18" charset="0"/>
              </a:rPr>
            </a:br>
            <a:r>
              <a:rPr lang="en-US" sz="1600" dirty="0">
                <a:latin typeface="Garamond" panose="02020404030301010803" pitchFamily="18" charset="0"/>
              </a:rPr>
              <a:t>He meets his </a:t>
            </a:r>
            <a:r>
              <a:rPr lang="en-US" sz="1600" dirty="0" err="1">
                <a:latin typeface="Garamond" panose="02020404030301010803" pitchFamily="18" charset="0"/>
              </a:rPr>
              <a:t>Saviour</a:t>
            </a:r>
            <a:r>
              <a:rPr lang="en-US" sz="1600" dirty="0">
                <a:latin typeface="Garamond" panose="02020404030301010803" pitchFamily="18" charset="0"/>
              </a:rPr>
              <a:t> in the Grave</a:t>
            </a:r>
            <a:br>
              <a:rPr lang="en-US" sz="1600" dirty="0">
                <a:latin typeface="Garamond" panose="02020404030301010803" pitchFamily="18" charset="0"/>
              </a:rPr>
            </a:br>
            <a:r>
              <a:rPr lang="en-US" sz="1600" dirty="0">
                <a:latin typeface="Garamond" panose="02020404030301010803" pitchFamily="18" charset="0"/>
              </a:rPr>
              <a:t>Some find a Female Garment there</a:t>
            </a:r>
            <a:br>
              <a:rPr lang="en-US" sz="1600" dirty="0">
                <a:latin typeface="Garamond" panose="02020404030301010803" pitchFamily="18" charset="0"/>
              </a:rPr>
            </a:br>
            <a:r>
              <a:rPr lang="en-US" sz="1600" dirty="0">
                <a:latin typeface="Garamond" panose="02020404030301010803" pitchFamily="18" charset="0"/>
              </a:rPr>
              <a:t>And some a Male woven with care</a:t>
            </a:r>
            <a:br>
              <a:rPr lang="en-US" sz="1600" dirty="0">
                <a:latin typeface="Garamond" panose="02020404030301010803" pitchFamily="18" charset="0"/>
              </a:rPr>
            </a:br>
            <a:r>
              <a:rPr lang="en-US" sz="1600" dirty="0">
                <a:latin typeface="Garamond" panose="02020404030301010803" pitchFamily="18" charset="0"/>
              </a:rPr>
              <a:t>Lest the Sexual Garments sweet</a:t>
            </a:r>
            <a:br>
              <a:rPr lang="en-US" sz="1600" dirty="0">
                <a:latin typeface="Garamond" panose="02020404030301010803" pitchFamily="18" charset="0"/>
              </a:rPr>
            </a:br>
            <a:r>
              <a:rPr lang="en-US" sz="1600" dirty="0">
                <a:latin typeface="Garamond" panose="02020404030301010803" pitchFamily="18" charset="0"/>
              </a:rPr>
              <a:t>Should grow a devouring Winding-sheet</a:t>
            </a:r>
            <a:endParaRPr lang="de-AT" sz="1600" dirty="0">
              <a:latin typeface="Garamond" panose="02020404030301010803" pitchFamily="18" charset="0"/>
            </a:endParaRPr>
          </a:p>
        </p:txBody>
      </p:sp>
      <p:sp>
        <p:nvSpPr>
          <p:cNvPr id="8" name="Textfeld 7">
            <a:extLst>
              <a:ext uri="{FF2B5EF4-FFF2-40B4-BE49-F238E27FC236}">
                <a16:creationId xmlns:a16="http://schemas.microsoft.com/office/drawing/2014/main" id="{DAE78DB4-CDAE-493D-8407-16E4F778225B}"/>
              </a:ext>
            </a:extLst>
          </p:cNvPr>
          <p:cNvSpPr txBox="1"/>
          <p:nvPr/>
        </p:nvSpPr>
        <p:spPr>
          <a:xfrm>
            <a:off x="7723573" y="3171825"/>
            <a:ext cx="4316028" cy="2339102"/>
          </a:xfrm>
          <a:prstGeom prst="rect">
            <a:avLst/>
          </a:prstGeom>
          <a:noFill/>
        </p:spPr>
        <p:txBody>
          <a:bodyPr wrap="square" rtlCol="0">
            <a:spAutoFit/>
          </a:bodyPr>
          <a:lstStyle/>
          <a:p>
            <a:pPr>
              <a:spcAft>
                <a:spcPts val="0"/>
              </a:spcAft>
            </a:pPr>
            <a:r>
              <a:rPr lang="de-AT" sz="1600" dirty="0">
                <a:latin typeface="Garamond" panose="02020404030301010803" pitchFamily="18" charset="0"/>
                <a:ea typeface="Calibri" panose="020F0502020204030204" pitchFamily="34" charset="0"/>
                <a:cs typeface="Times New Roman" panose="02020603050405020304" pitchFamily="18" charset="0"/>
              </a:rPr>
              <a:t>6.</a:t>
            </a:r>
          </a:p>
          <a:p>
            <a:pPr>
              <a:spcAft>
                <a:spcPts val="0"/>
              </a:spcAft>
            </a:pPr>
            <a:r>
              <a:rPr lang="de-AT" sz="1600" dirty="0">
                <a:latin typeface="Garamond" panose="02020404030301010803" pitchFamily="18" charset="0"/>
                <a:ea typeface="Calibri" panose="020F0502020204030204" pitchFamily="34" charset="0"/>
                <a:cs typeface="Times New Roman" panose="02020603050405020304" pitchFamily="18" charset="0"/>
              </a:rPr>
              <a:t>Ich zerriss den Schleier der die Toten hält </a:t>
            </a:r>
          </a:p>
          <a:p>
            <a:pPr>
              <a:spcAft>
                <a:spcPts val="0"/>
              </a:spcAft>
            </a:pPr>
            <a:r>
              <a:rPr lang="de-AT" sz="1600" dirty="0">
                <a:latin typeface="Garamond" panose="02020404030301010803" pitchFamily="18" charset="0"/>
                <a:ea typeface="Calibri" panose="020F0502020204030204" pitchFamily="34" charset="0"/>
                <a:cs typeface="Times New Roman" panose="02020603050405020304" pitchFamily="18" charset="0"/>
              </a:rPr>
              <a:t>Wenn der Mensch müde sinkt die Erde hinab</a:t>
            </a:r>
          </a:p>
          <a:p>
            <a:pPr>
              <a:spcAft>
                <a:spcPts val="0"/>
              </a:spcAft>
            </a:pPr>
            <a:r>
              <a:rPr lang="de-AT" sz="1600" dirty="0">
                <a:latin typeface="Garamond" panose="02020404030301010803" pitchFamily="18" charset="0"/>
                <a:ea typeface="Calibri" panose="020F0502020204030204" pitchFamily="34" charset="0"/>
                <a:cs typeface="Times New Roman" panose="02020603050405020304" pitchFamily="18" charset="0"/>
              </a:rPr>
              <a:t>Er begegnet seinem Heiland im Grab</a:t>
            </a:r>
          </a:p>
          <a:p>
            <a:pPr>
              <a:spcAft>
                <a:spcPts val="0"/>
              </a:spcAft>
            </a:pPr>
            <a:r>
              <a:rPr lang="de-AT" sz="1600" dirty="0">
                <a:latin typeface="Garamond" panose="02020404030301010803" pitchFamily="18" charset="0"/>
                <a:ea typeface="Calibri" panose="020F0502020204030204" pitchFamily="34" charset="0"/>
                <a:cs typeface="Times New Roman" panose="02020603050405020304" pitchFamily="18" charset="0"/>
              </a:rPr>
              <a:t>Manche werden mit weiblichem Stoffe bedacht</a:t>
            </a:r>
          </a:p>
          <a:p>
            <a:pPr>
              <a:spcAft>
                <a:spcPts val="0"/>
              </a:spcAft>
            </a:pPr>
            <a:r>
              <a:rPr lang="de-AT" sz="1600" dirty="0">
                <a:latin typeface="Garamond" panose="02020404030301010803" pitchFamily="18" charset="0"/>
                <a:ea typeface="Calibri" panose="020F0502020204030204" pitchFamily="34" charset="0"/>
                <a:cs typeface="Times New Roman" panose="02020603050405020304" pitchFamily="18" charset="0"/>
              </a:rPr>
              <a:t>Manche mit männlichem gewoben mit Acht</a:t>
            </a:r>
          </a:p>
          <a:p>
            <a:pPr>
              <a:spcAft>
                <a:spcPts val="0"/>
              </a:spcAft>
            </a:pPr>
            <a:r>
              <a:rPr lang="de-DE" sz="1600" dirty="0">
                <a:latin typeface="Garamond" panose="02020404030301010803" pitchFamily="18" charset="0"/>
                <a:ea typeface="Calibri" panose="020F0502020204030204" pitchFamily="34" charset="0"/>
                <a:cs typeface="Times New Roman" panose="02020603050405020304" pitchFamily="18" charset="0"/>
              </a:rPr>
              <a:t>Damit nicht die süßen Geschlechter-Kleider</a:t>
            </a:r>
          </a:p>
          <a:p>
            <a:pPr>
              <a:spcAft>
                <a:spcPts val="0"/>
              </a:spcAft>
            </a:pPr>
            <a:r>
              <a:rPr lang="de-DE" sz="1600" dirty="0">
                <a:latin typeface="Garamond" panose="02020404030301010803" pitchFamily="18" charset="0"/>
                <a:ea typeface="Calibri" panose="020F0502020204030204" pitchFamily="34" charset="0"/>
                <a:cs typeface="Times New Roman" panose="02020603050405020304" pitchFamily="18" charset="0"/>
              </a:rPr>
              <a:t>Wuchern ins verschlingende Leichentuch weiter</a:t>
            </a:r>
          </a:p>
          <a:p>
            <a:endParaRPr lang="de-AT" dirty="0"/>
          </a:p>
        </p:txBody>
      </p:sp>
      <p:sp>
        <p:nvSpPr>
          <p:cNvPr id="3" name="Textfeld 2">
            <a:extLst>
              <a:ext uri="{FF2B5EF4-FFF2-40B4-BE49-F238E27FC236}">
                <a16:creationId xmlns:a16="http://schemas.microsoft.com/office/drawing/2014/main" id="{47E3FD31-724C-4C3A-84BF-6393BF5EB9F3}"/>
              </a:ext>
            </a:extLst>
          </p:cNvPr>
          <p:cNvSpPr txBox="1"/>
          <p:nvPr/>
        </p:nvSpPr>
        <p:spPr>
          <a:xfrm>
            <a:off x="8448215" y="1944209"/>
            <a:ext cx="3591386" cy="584775"/>
          </a:xfrm>
          <a:prstGeom prst="rect">
            <a:avLst/>
          </a:prstGeom>
          <a:noFill/>
        </p:spPr>
        <p:txBody>
          <a:bodyPr wrap="square" rtlCol="0">
            <a:spAutoFit/>
          </a:bodyPr>
          <a:lstStyle/>
          <a:p>
            <a:r>
              <a:rPr lang="de-AT" sz="1600" b="1" i="1" dirty="0">
                <a:latin typeface="Garamond" panose="02020404030301010803" pitchFamily="18" charset="0"/>
              </a:rPr>
              <a:t>Endlich zum Schlüpfen bereit</a:t>
            </a:r>
          </a:p>
          <a:p>
            <a:r>
              <a:rPr lang="de-AT" sz="1600" b="1" i="1" dirty="0">
                <a:latin typeface="Garamond" panose="02020404030301010803" pitchFamily="18" charset="0"/>
              </a:rPr>
              <a:t>         bricht er die Schale</a:t>
            </a:r>
          </a:p>
        </p:txBody>
      </p:sp>
      <p:sp>
        <p:nvSpPr>
          <p:cNvPr id="5" name="Fußzeilenplatzhalter 4">
            <a:extLst>
              <a:ext uri="{FF2B5EF4-FFF2-40B4-BE49-F238E27FC236}">
                <a16:creationId xmlns:a16="http://schemas.microsoft.com/office/drawing/2014/main" id="{FC525DF3-E8C4-4281-9DDB-88CBA01E2EB1}"/>
              </a:ext>
            </a:extLst>
          </p:cNvPr>
          <p:cNvSpPr>
            <a:spLocks noGrp="1"/>
          </p:cNvSpPr>
          <p:nvPr>
            <p:ph type="ftr" sz="quarter" idx="11"/>
          </p:nvPr>
        </p:nvSpPr>
        <p:spPr>
          <a:xfrm>
            <a:off x="4038599" y="6356350"/>
            <a:ext cx="8001001" cy="365125"/>
          </a:xfrm>
        </p:spPr>
        <p:txBody>
          <a:bodyPr/>
          <a:lstStyle/>
          <a:p>
            <a:r>
              <a:rPr lang="de-AT" dirty="0"/>
              <a:t>							U. Szekulics</a:t>
            </a:r>
          </a:p>
        </p:txBody>
      </p:sp>
    </p:spTree>
    <p:extLst>
      <p:ext uri="{BB962C8B-B14F-4D97-AF65-F5344CB8AC3E}">
        <p14:creationId xmlns:p14="http://schemas.microsoft.com/office/powerpoint/2010/main" val="239946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in Bild, das Gebäude, Text, Foto, alt enthält.&#10;&#10;Automatisch generierte Beschreibung">
            <a:extLst>
              <a:ext uri="{FF2B5EF4-FFF2-40B4-BE49-F238E27FC236}">
                <a16:creationId xmlns:a16="http://schemas.microsoft.com/office/drawing/2014/main" id="{153B3EFC-521D-488E-8FBF-8CAFAC505A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09135" y="954181"/>
            <a:ext cx="3402875" cy="4949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AB616E68-43A0-4305-82B4-AAD1103C183C}"/>
              </a:ext>
            </a:extLst>
          </p:cNvPr>
          <p:cNvSpPr txBox="1"/>
          <p:nvPr/>
        </p:nvSpPr>
        <p:spPr>
          <a:xfrm>
            <a:off x="428390" y="3586579"/>
            <a:ext cx="3266983" cy="1107996"/>
          </a:xfrm>
          <a:prstGeom prst="rect">
            <a:avLst/>
          </a:prstGeom>
          <a:noFill/>
        </p:spPr>
        <p:txBody>
          <a:bodyPr wrap="square" rtlCol="0">
            <a:spAutoFit/>
          </a:bodyPr>
          <a:lstStyle/>
          <a:p>
            <a:r>
              <a:rPr lang="en-US" sz="1600" dirty="0">
                <a:latin typeface="Garamond" panose="02020404030301010803" pitchFamily="18" charset="0"/>
              </a:rPr>
              <a:t>7.  </a:t>
            </a:r>
          </a:p>
          <a:p>
            <a:r>
              <a:rPr lang="en-US" sz="1600" dirty="0">
                <a:latin typeface="Garamond" panose="02020404030301010803" pitchFamily="18" charset="0"/>
              </a:rPr>
              <a:t>One dies! Alas! the Living &amp; Dead   One is slain &amp; One is fled</a:t>
            </a:r>
            <a:endParaRPr lang="de-AT" sz="1600" dirty="0">
              <a:latin typeface="Garamond" panose="02020404030301010803" pitchFamily="18" charset="0"/>
            </a:endParaRPr>
          </a:p>
          <a:p>
            <a:endParaRPr lang="de-AT" dirty="0"/>
          </a:p>
        </p:txBody>
      </p:sp>
      <p:sp>
        <p:nvSpPr>
          <p:cNvPr id="3" name="Textfeld 2">
            <a:extLst>
              <a:ext uri="{FF2B5EF4-FFF2-40B4-BE49-F238E27FC236}">
                <a16:creationId xmlns:a16="http://schemas.microsoft.com/office/drawing/2014/main" id="{B921A4B7-DB62-4B29-8AF5-E4869574989F}"/>
              </a:ext>
            </a:extLst>
          </p:cNvPr>
          <p:cNvSpPr txBox="1"/>
          <p:nvPr/>
        </p:nvSpPr>
        <p:spPr>
          <a:xfrm>
            <a:off x="7972148" y="3586579"/>
            <a:ext cx="4054134" cy="830997"/>
          </a:xfrm>
          <a:prstGeom prst="rect">
            <a:avLst/>
          </a:prstGeom>
          <a:noFill/>
        </p:spPr>
        <p:txBody>
          <a:bodyPr wrap="square" rtlCol="0">
            <a:spAutoFit/>
          </a:bodyPr>
          <a:lstStyle/>
          <a:p>
            <a:r>
              <a:rPr lang="de-AT" sz="1600" dirty="0">
                <a:latin typeface="Garamond" panose="02020404030301010803" pitchFamily="18" charset="0"/>
              </a:rPr>
              <a:t>7.</a:t>
            </a:r>
          </a:p>
          <a:p>
            <a:r>
              <a:rPr lang="de-AT" sz="1600" dirty="0">
                <a:latin typeface="Garamond" panose="02020404030301010803" pitchFamily="18" charset="0"/>
              </a:rPr>
              <a:t>Eins stirbt! Ach! die Lebenden &amp; Toten</a:t>
            </a:r>
          </a:p>
          <a:p>
            <a:r>
              <a:rPr lang="de-AT" sz="1600" dirty="0">
                <a:latin typeface="Garamond" panose="02020404030301010803" pitchFamily="18" charset="0"/>
              </a:rPr>
              <a:t>Eines wurde getötet &amp; Eines ist geflohen</a:t>
            </a:r>
          </a:p>
        </p:txBody>
      </p:sp>
      <p:sp>
        <p:nvSpPr>
          <p:cNvPr id="4" name="Textfeld 3">
            <a:extLst>
              <a:ext uri="{FF2B5EF4-FFF2-40B4-BE49-F238E27FC236}">
                <a16:creationId xmlns:a16="http://schemas.microsoft.com/office/drawing/2014/main" id="{E34BC2A0-27C7-4266-9C3B-97709D055F97}"/>
              </a:ext>
            </a:extLst>
          </p:cNvPr>
          <p:cNvSpPr txBox="1"/>
          <p:nvPr/>
        </p:nvSpPr>
        <p:spPr>
          <a:xfrm>
            <a:off x="9303798" y="2370338"/>
            <a:ext cx="852255" cy="338554"/>
          </a:xfrm>
          <a:prstGeom prst="rect">
            <a:avLst/>
          </a:prstGeom>
          <a:noFill/>
        </p:spPr>
        <p:txBody>
          <a:bodyPr wrap="square" rtlCol="0">
            <a:spAutoFit/>
          </a:bodyPr>
          <a:lstStyle/>
          <a:p>
            <a:r>
              <a:rPr lang="de-AT" sz="1600" b="1" i="1" dirty="0">
                <a:latin typeface="Garamond" panose="02020404030301010803" pitchFamily="18" charset="0"/>
              </a:rPr>
              <a:t>Ach !</a:t>
            </a:r>
          </a:p>
        </p:txBody>
      </p:sp>
      <p:sp>
        <p:nvSpPr>
          <p:cNvPr id="5" name="Fußzeilenplatzhalter 4">
            <a:extLst>
              <a:ext uri="{FF2B5EF4-FFF2-40B4-BE49-F238E27FC236}">
                <a16:creationId xmlns:a16="http://schemas.microsoft.com/office/drawing/2014/main" id="{FCC53144-6AD0-4451-B061-9C939713D2D9}"/>
              </a:ext>
            </a:extLst>
          </p:cNvPr>
          <p:cNvSpPr>
            <a:spLocks noGrp="1"/>
          </p:cNvSpPr>
          <p:nvPr>
            <p:ph type="ftr" sz="quarter" idx="11"/>
          </p:nvPr>
        </p:nvSpPr>
        <p:spPr>
          <a:xfrm>
            <a:off x="4038600" y="6356350"/>
            <a:ext cx="7901866" cy="365125"/>
          </a:xfrm>
        </p:spPr>
        <p:txBody>
          <a:bodyPr/>
          <a:lstStyle/>
          <a:p>
            <a:r>
              <a:rPr lang="de-AT" dirty="0"/>
              <a:t>							  U. Szekulics</a:t>
            </a:r>
          </a:p>
        </p:txBody>
      </p:sp>
    </p:spTree>
    <p:extLst>
      <p:ext uri="{BB962C8B-B14F-4D97-AF65-F5344CB8AC3E}">
        <p14:creationId xmlns:p14="http://schemas.microsoft.com/office/powerpoint/2010/main" val="398206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222CABB-2623-4D85-B6BA-C5410E0D613B}"/>
              </a:ext>
            </a:extLst>
          </p:cNvPr>
          <p:cNvPicPr>
            <a:picLocks noChangeAspect="1"/>
          </p:cNvPicPr>
          <p:nvPr/>
        </p:nvPicPr>
        <p:blipFill>
          <a:blip r:embed="rId2"/>
          <a:stretch>
            <a:fillRect/>
          </a:stretch>
        </p:blipFill>
        <p:spPr>
          <a:xfrm>
            <a:off x="3980156" y="1012055"/>
            <a:ext cx="3631683" cy="5157494"/>
          </a:xfrm>
          <a:prstGeom prst="rect">
            <a:avLst/>
          </a:prstGeom>
        </p:spPr>
      </p:pic>
      <p:sp>
        <p:nvSpPr>
          <p:cNvPr id="3" name="Textfeld 2">
            <a:extLst>
              <a:ext uri="{FF2B5EF4-FFF2-40B4-BE49-F238E27FC236}">
                <a16:creationId xmlns:a16="http://schemas.microsoft.com/office/drawing/2014/main" id="{55FF02D9-817B-44C0-995E-DE0312BBEBEE}"/>
              </a:ext>
            </a:extLst>
          </p:cNvPr>
          <p:cNvSpPr txBox="1"/>
          <p:nvPr/>
        </p:nvSpPr>
        <p:spPr>
          <a:xfrm>
            <a:off x="648070" y="3429000"/>
            <a:ext cx="3062796" cy="1323439"/>
          </a:xfrm>
          <a:prstGeom prst="rect">
            <a:avLst/>
          </a:prstGeom>
          <a:noFill/>
        </p:spPr>
        <p:txBody>
          <a:bodyPr wrap="square" rtlCol="0">
            <a:spAutoFit/>
          </a:bodyPr>
          <a:lstStyle/>
          <a:p>
            <a:r>
              <a:rPr lang="de-AT" sz="1600" dirty="0">
                <a:latin typeface="Garamond" panose="02020404030301010803" pitchFamily="18" charset="0"/>
              </a:rPr>
              <a:t>8.</a:t>
            </a:r>
          </a:p>
          <a:p>
            <a:r>
              <a:rPr lang="en-US" sz="1600" dirty="0">
                <a:latin typeface="Garamond" panose="02020404030301010803" pitchFamily="18" charset="0"/>
              </a:rPr>
              <a:t>In Vain-glory </a:t>
            </a:r>
            <a:r>
              <a:rPr lang="en-US" sz="1600" dirty="0" err="1">
                <a:latin typeface="Garamond" panose="02020404030301010803" pitchFamily="18" charset="0"/>
              </a:rPr>
              <a:t>hatcht</a:t>
            </a:r>
            <a:r>
              <a:rPr lang="en-US" sz="1600" dirty="0">
                <a:latin typeface="Garamond" panose="02020404030301010803" pitchFamily="18" charset="0"/>
              </a:rPr>
              <a:t> &amp; </a:t>
            </a:r>
            <a:r>
              <a:rPr lang="en-US" sz="1600" dirty="0" err="1">
                <a:latin typeface="Garamond" panose="02020404030301010803" pitchFamily="18" charset="0"/>
              </a:rPr>
              <a:t>nurst</a:t>
            </a:r>
            <a:r>
              <a:rPr lang="en-US" sz="1600" dirty="0">
                <a:latin typeface="Garamond" panose="02020404030301010803" pitchFamily="18" charset="0"/>
              </a:rPr>
              <a:t>,</a:t>
            </a:r>
            <a:br>
              <a:rPr lang="en-US" sz="1600" dirty="0">
                <a:latin typeface="Garamond" panose="02020404030301010803" pitchFamily="18" charset="0"/>
              </a:rPr>
            </a:br>
            <a:r>
              <a:rPr lang="en-US" sz="1600" dirty="0">
                <a:latin typeface="Garamond" panose="02020404030301010803" pitchFamily="18" charset="0"/>
              </a:rPr>
              <a:t>By double </a:t>
            </a:r>
            <a:r>
              <a:rPr lang="en-US" sz="1600" dirty="0" err="1">
                <a:latin typeface="Garamond" panose="02020404030301010803" pitchFamily="18" charset="0"/>
              </a:rPr>
              <a:t>Spectres</a:t>
            </a:r>
            <a:r>
              <a:rPr lang="en-US" sz="1600" dirty="0">
                <a:latin typeface="Garamond" panose="02020404030301010803" pitchFamily="18" charset="0"/>
              </a:rPr>
              <a:t> Self </a:t>
            </a:r>
            <a:r>
              <a:rPr lang="en-US" sz="1600" dirty="0" err="1">
                <a:latin typeface="Garamond" panose="02020404030301010803" pitchFamily="18" charset="0"/>
              </a:rPr>
              <a:t>Accurst</a:t>
            </a:r>
            <a:br>
              <a:rPr lang="en-US" sz="1600" dirty="0">
                <a:latin typeface="Garamond" panose="02020404030301010803" pitchFamily="18" charset="0"/>
              </a:rPr>
            </a:br>
            <a:r>
              <a:rPr lang="en-US" sz="1600" dirty="0">
                <a:latin typeface="Garamond" panose="02020404030301010803" pitchFamily="18" charset="0"/>
              </a:rPr>
              <a:t>My Son! my Son! thou </a:t>
            </a:r>
            <a:r>
              <a:rPr lang="en-US" sz="1600" dirty="0" err="1">
                <a:latin typeface="Garamond" panose="02020404030301010803" pitchFamily="18" charset="0"/>
              </a:rPr>
              <a:t>treatest</a:t>
            </a:r>
            <a:r>
              <a:rPr lang="en-US" sz="1600" dirty="0">
                <a:latin typeface="Garamond" panose="02020404030301010803" pitchFamily="18" charset="0"/>
              </a:rPr>
              <a:t> me</a:t>
            </a:r>
            <a:br>
              <a:rPr lang="en-US" sz="1600" dirty="0">
                <a:latin typeface="Garamond" panose="02020404030301010803" pitchFamily="18" charset="0"/>
              </a:rPr>
            </a:br>
            <a:r>
              <a:rPr lang="en-US" sz="1600" dirty="0">
                <a:latin typeface="Garamond" panose="02020404030301010803" pitchFamily="18" charset="0"/>
              </a:rPr>
              <a:t>But as I have instructed thee</a:t>
            </a:r>
            <a:endParaRPr lang="de-AT" sz="1600" dirty="0">
              <a:latin typeface="Garamond" panose="02020404030301010803" pitchFamily="18" charset="0"/>
            </a:endParaRPr>
          </a:p>
        </p:txBody>
      </p:sp>
      <p:sp>
        <p:nvSpPr>
          <p:cNvPr id="4" name="Textfeld 3">
            <a:extLst>
              <a:ext uri="{FF2B5EF4-FFF2-40B4-BE49-F238E27FC236}">
                <a16:creationId xmlns:a16="http://schemas.microsoft.com/office/drawing/2014/main" id="{B8C7B87C-2FAA-4094-8156-16D0F9194469}"/>
              </a:ext>
            </a:extLst>
          </p:cNvPr>
          <p:cNvSpPr txBox="1"/>
          <p:nvPr/>
        </p:nvSpPr>
        <p:spPr>
          <a:xfrm>
            <a:off x="8753383" y="2352583"/>
            <a:ext cx="2920753" cy="338554"/>
          </a:xfrm>
          <a:prstGeom prst="rect">
            <a:avLst/>
          </a:prstGeom>
          <a:noFill/>
        </p:spPr>
        <p:txBody>
          <a:bodyPr wrap="square" rtlCol="0">
            <a:spAutoFit/>
          </a:bodyPr>
          <a:lstStyle/>
          <a:p>
            <a:r>
              <a:rPr lang="de-AT" sz="1600" b="1" i="1" dirty="0">
                <a:latin typeface="Garamond" panose="02020404030301010803" pitchFamily="18" charset="0"/>
              </a:rPr>
              <a:t>Mein Sohn!  mein Sohn!</a:t>
            </a:r>
          </a:p>
        </p:txBody>
      </p:sp>
      <p:sp>
        <p:nvSpPr>
          <p:cNvPr id="5" name="Textfeld 4">
            <a:extLst>
              <a:ext uri="{FF2B5EF4-FFF2-40B4-BE49-F238E27FC236}">
                <a16:creationId xmlns:a16="http://schemas.microsoft.com/office/drawing/2014/main" id="{6B6A33E3-4907-404A-A172-E36FFC0EBD8A}"/>
              </a:ext>
            </a:extLst>
          </p:cNvPr>
          <p:cNvSpPr txBox="1"/>
          <p:nvPr/>
        </p:nvSpPr>
        <p:spPr>
          <a:xfrm>
            <a:off x="8123069" y="3429000"/>
            <a:ext cx="3737499" cy="1815882"/>
          </a:xfrm>
          <a:prstGeom prst="rect">
            <a:avLst/>
          </a:prstGeom>
          <a:noFill/>
        </p:spPr>
        <p:txBody>
          <a:bodyPr wrap="square" rtlCol="0">
            <a:spAutoFit/>
          </a:bodyPr>
          <a:lstStyle/>
          <a:p>
            <a:r>
              <a:rPr lang="de-AT" sz="1600" dirty="0">
                <a:latin typeface="Garamond" panose="02020404030301010803" pitchFamily="18" charset="0"/>
              </a:rPr>
              <a:t>8.</a:t>
            </a:r>
          </a:p>
          <a:p>
            <a:r>
              <a:rPr lang="de-AT" sz="1600" dirty="0">
                <a:latin typeface="Garamond" panose="02020404030301010803" pitchFamily="18" charset="0"/>
              </a:rPr>
              <a:t>In eitler Pracht bebrütet &amp; angepasst</a:t>
            </a:r>
          </a:p>
          <a:p>
            <a:r>
              <a:rPr lang="de-AT" sz="1600" dirty="0">
                <a:latin typeface="Garamond" panose="02020404030301010803" pitchFamily="18" charset="0"/>
              </a:rPr>
              <a:t>Mit doppeltem Verstand Selbst Verhasst</a:t>
            </a:r>
          </a:p>
          <a:p>
            <a:r>
              <a:rPr lang="de-AT" sz="1600" dirty="0">
                <a:latin typeface="Garamond" panose="02020404030301010803" pitchFamily="18" charset="0"/>
              </a:rPr>
              <a:t>Mein Sohn! mein Sohn! behandelst mich</a:t>
            </a:r>
          </a:p>
          <a:p>
            <a:r>
              <a:rPr lang="de-AT" sz="1600" dirty="0">
                <a:latin typeface="Garamond" panose="02020404030301010803" pitchFamily="18" charset="0"/>
              </a:rPr>
              <a:t>Nur wie ich es lehrte dich</a:t>
            </a:r>
          </a:p>
          <a:p>
            <a:endParaRPr lang="de-AT" sz="1600" dirty="0">
              <a:latin typeface="Garamond" panose="02020404030301010803" pitchFamily="18" charset="0"/>
            </a:endParaRPr>
          </a:p>
          <a:p>
            <a:r>
              <a:rPr lang="de-AT" sz="1600" dirty="0">
                <a:latin typeface="Garamond" panose="02020404030301010803" pitchFamily="18" charset="0"/>
              </a:rPr>
              <a:t> </a:t>
            </a:r>
          </a:p>
        </p:txBody>
      </p:sp>
      <p:sp>
        <p:nvSpPr>
          <p:cNvPr id="6" name="Fußzeilenplatzhalter 5">
            <a:extLst>
              <a:ext uri="{FF2B5EF4-FFF2-40B4-BE49-F238E27FC236}">
                <a16:creationId xmlns:a16="http://schemas.microsoft.com/office/drawing/2014/main" id="{8C7B24DC-36B9-43C1-95C3-93FA1C5D482D}"/>
              </a:ext>
            </a:extLst>
          </p:cNvPr>
          <p:cNvSpPr>
            <a:spLocks noGrp="1"/>
          </p:cNvSpPr>
          <p:nvPr>
            <p:ph type="ftr" sz="quarter" idx="11"/>
          </p:nvPr>
        </p:nvSpPr>
        <p:spPr>
          <a:xfrm>
            <a:off x="4038600" y="6356350"/>
            <a:ext cx="7821968" cy="365125"/>
          </a:xfrm>
        </p:spPr>
        <p:txBody>
          <a:bodyPr/>
          <a:lstStyle/>
          <a:p>
            <a:r>
              <a:rPr lang="de-AT" dirty="0"/>
              <a:t>							U. Szekulics</a:t>
            </a:r>
          </a:p>
        </p:txBody>
      </p:sp>
    </p:spTree>
    <p:extLst>
      <p:ext uri="{BB962C8B-B14F-4D97-AF65-F5344CB8AC3E}">
        <p14:creationId xmlns:p14="http://schemas.microsoft.com/office/powerpoint/2010/main" val="374274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F329DD-0CCC-43A3-A441-2C9DC6B946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05793" y="1240572"/>
            <a:ext cx="3320125" cy="4760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2FC7D2C1-0C3C-483A-BEDE-1D7B94758F1D}"/>
              </a:ext>
            </a:extLst>
          </p:cNvPr>
          <p:cNvSpPr txBox="1"/>
          <p:nvPr/>
        </p:nvSpPr>
        <p:spPr>
          <a:xfrm>
            <a:off x="571500" y="3295650"/>
            <a:ext cx="3209925" cy="830997"/>
          </a:xfrm>
          <a:prstGeom prst="rect">
            <a:avLst/>
          </a:prstGeom>
          <a:noFill/>
        </p:spPr>
        <p:txBody>
          <a:bodyPr wrap="square" rtlCol="0">
            <a:spAutoFit/>
          </a:bodyPr>
          <a:lstStyle/>
          <a:p>
            <a:r>
              <a:rPr lang="de-AT" sz="1600" dirty="0">
                <a:latin typeface="Garamond" panose="02020404030301010803" pitchFamily="18" charset="0"/>
              </a:rPr>
              <a:t>9.</a:t>
            </a:r>
          </a:p>
          <a:p>
            <a:r>
              <a:rPr lang="en-US" sz="1600" dirty="0">
                <a:latin typeface="Garamond" panose="02020404030301010803" pitchFamily="18" charset="0"/>
              </a:rPr>
              <a:t>On the shadows of the Moon</a:t>
            </a:r>
            <a:br>
              <a:rPr lang="en-US" sz="1600" dirty="0">
                <a:latin typeface="Garamond" panose="02020404030301010803" pitchFamily="18" charset="0"/>
              </a:rPr>
            </a:br>
            <a:r>
              <a:rPr lang="en-US" sz="1600" dirty="0">
                <a:latin typeface="Garamond" panose="02020404030301010803" pitchFamily="18" charset="0"/>
              </a:rPr>
              <a:t>Climbing thro Nights highest noon</a:t>
            </a:r>
            <a:endParaRPr lang="de-AT" sz="1600" dirty="0">
              <a:latin typeface="Garamond" panose="02020404030301010803" pitchFamily="18" charset="0"/>
            </a:endParaRPr>
          </a:p>
        </p:txBody>
      </p:sp>
      <p:sp>
        <p:nvSpPr>
          <p:cNvPr id="3" name="Textfeld 2">
            <a:extLst>
              <a:ext uri="{FF2B5EF4-FFF2-40B4-BE49-F238E27FC236}">
                <a16:creationId xmlns:a16="http://schemas.microsoft.com/office/drawing/2014/main" id="{37A7C595-0731-4A9A-908C-0C17103CAF96}"/>
              </a:ext>
            </a:extLst>
          </p:cNvPr>
          <p:cNvSpPr txBox="1"/>
          <p:nvPr/>
        </p:nvSpPr>
        <p:spPr>
          <a:xfrm>
            <a:off x="8835453" y="2428875"/>
            <a:ext cx="2426933" cy="338554"/>
          </a:xfrm>
          <a:prstGeom prst="rect">
            <a:avLst/>
          </a:prstGeom>
          <a:noFill/>
        </p:spPr>
        <p:txBody>
          <a:bodyPr wrap="square" rtlCol="0">
            <a:spAutoFit/>
          </a:bodyPr>
          <a:lstStyle/>
          <a:p>
            <a:r>
              <a:rPr lang="de-AT" sz="1600" b="1" i="1" dirty="0">
                <a:latin typeface="Garamond" panose="02020404030301010803" pitchFamily="18" charset="0"/>
              </a:rPr>
              <a:t>Ich möchte! Ich möchte!</a:t>
            </a:r>
          </a:p>
        </p:txBody>
      </p:sp>
      <p:sp>
        <p:nvSpPr>
          <p:cNvPr id="4" name="Textfeld 3">
            <a:extLst>
              <a:ext uri="{FF2B5EF4-FFF2-40B4-BE49-F238E27FC236}">
                <a16:creationId xmlns:a16="http://schemas.microsoft.com/office/drawing/2014/main" id="{5C9D3284-2F58-4044-88FC-7B9E25655F66}"/>
              </a:ext>
            </a:extLst>
          </p:cNvPr>
          <p:cNvSpPr txBox="1"/>
          <p:nvPr/>
        </p:nvSpPr>
        <p:spPr>
          <a:xfrm>
            <a:off x="8453483" y="3275297"/>
            <a:ext cx="3190875" cy="830997"/>
          </a:xfrm>
          <a:prstGeom prst="rect">
            <a:avLst/>
          </a:prstGeom>
          <a:noFill/>
        </p:spPr>
        <p:txBody>
          <a:bodyPr wrap="square" rtlCol="0">
            <a:spAutoFit/>
          </a:bodyPr>
          <a:lstStyle/>
          <a:p>
            <a:r>
              <a:rPr lang="de-AT" sz="1600" dirty="0">
                <a:latin typeface="Garamond" panose="02020404030301010803" pitchFamily="18" charset="0"/>
              </a:rPr>
              <a:t>9.</a:t>
            </a:r>
          </a:p>
          <a:p>
            <a:r>
              <a:rPr lang="de-AT" sz="1600" dirty="0">
                <a:latin typeface="Garamond" panose="02020404030301010803" pitchFamily="18" charset="0"/>
              </a:rPr>
              <a:t>In des Mondes Finsterkeit</a:t>
            </a:r>
          </a:p>
          <a:p>
            <a:r>
              <a:rPr lang="de-AT" sz="1600" dirty="0">
                <a:latin typeface="Garamond" panose="02020404030301010803" pitchFamily="18" charset="0"/>
              </a:rPr>
              <a:t>Zum Aufstieg in die Nacht bereit</a:t>
            </a:r>
          </a:p>
        </p:txBody>
      </p:sp>
      <p:sp>
        <p:nvSpPr>
          <p:cNvPr id="5" name="Fußzeilenplatzhalter 4">
            <a:extLst>
              <a:ext uri="{FF2B5EF4-FFF2-40B4-BE49-F238E27FC236}">
                <a16:creationId xmlns:a16="http://schemas.microsoft.com/office/drawing/2014/main" id="{7E679561-39FF-4C86-92B4-1C232B2719CD}"/>
              </a:ext>
            </a:extLst>
          </p:cNvPr>
          <p:cNvSpPr>
            <a:spLocks noGrp="1"/>
          </p:cNvSpPr>
          <p:nvPr>
            <p:ph type="ftr" sz="quarter" idx="11"/>
          </p:nvPr>
        </p:nvSpPr>
        <p:spPr>
          <a:xfrm>
            <a:off x="4038599" y="6356350"/>
            <a:ext cx="7830845" cy="365125"/>
          </a:xfrm>
        </p:spPr>
        <p:txBody>
          <a:bodyPr/>
          <a:lstStyle/>
          <a:p>
            <a:r>
              <a:rPr lang="de-AT" dirty="0"/>
              <a:t>							U. Szekulics</a:t>
            </a:r>
          </a:p>
        </p:txBody>
      </p:sp>
    </p:spTree>
    <p:extLst>
      <p:ext uri="{BB962C8B-B14F-4D97-AF65-F5344CB8AC3E}">
        <p14:creationId xmlns:p14="http://schemas.microsoft.com/office/powerpoint/2010/main" val="12453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24EBA65-DA9A-4DF1-8F1B-448041B093ED}"/>
              </a:ext>
            </a:extLst>
          </p:cNvPr>
          <p:cNvPicPr>
            <a:picLocks noChangeAspect="1"/>
          </p:cNvPicPr>
          <p:nvPr/>
        </p:nvPicPr>
        <p:blipFill>
          <a:blip r:embed="rId2"/>
          <a:stretch>
            <a:fillRect/>
          </a:stretch>
        </p:blipFill>
        <p:spPr>
          <a:xfrm>
            <a:off x="3527214" y="1041760"/>
            <a:ext cx="3592678" cy="4774480"/>
          </a:xfrm>
          <a:prstGeom prst="rect">
            <a:avLst/>
          </a:prstGeom>
        </p:spPr>
      </p:pic>
      <p:sp>
        <p:nvSpPr>
          <p:cNvPr id="4" name="Textfeld 3">
            <a:extLst>
              <a:ext uri="{FF2B5EF4-FFF2-40B4-BE49-F238E27FC236}">
                <a16:creationId xmlns:a16="http://schemas.microsoft.com/office/drawing/2014/main" id="{A3D191A9-3B34-48BC-8C8E-CFE917D2B002}"/>
              </a:ext>
            </a:extLst>
          </p:cNvPr>
          <p:cNvSpPr txBox="1"/>
          <p:nvPr/>
        </p:nvSpPr>
        <p:spPr>
          <a:xfrm>
            <a:off x="480411" y="3429000"/>
            <a:ext cx="3228975" cy="1354217"/>
          </a:xfrm>
          <a:prstGeom prst="rect">
            <a:avLst/>
          </a:prstGeom>
          <a:noFill/>
        </p:spPr>
        <p:txBody>
          <a:bodyPr wrap="square" rtlCol="0">
            <a:spAutoFit/>
          </a:bodyPr>
          <a:lstStyle/>
          <a:p>
            <a:r>
              <a:rPr lang="en-US" sz="1600" dirty="0">
                <a:latin typeface="Garamond" panose="02020404030301010803" pitchFamily="18" charset="0"/>
              </a:rPr>
              <a:t>10.</a:t>
            </a:r>
          </a:p>
          <a:p>
            <a:r>
              <a:rPr lang="en-US" sz="1600" dirty="0">
                <a:latin typeface="Garamond" panose="02020404030301010803" pitchFamily="18" charset="0"/>
              </a:rPr>
              <a:t>In Times Ocean falling </a:t>
            </a:r>
            <a:r>
              <a:rPr lang="en-US" sz="1600" dirty="0" err="1">
                <a:latin typeface="Garamond" panose="02020404030301010803" pitchFamily="18" charset="0"/>
              </a:rPr>
              <a:t>drownd</a:t>
            </a:r>
            <a:endParaRPr lang="en-US" sz="1600" dirty="0">
              <a:latin typeface="Garamond" panose="02020404030301010803" pitchFamily="18" charset="0"/>
            </a:endParaRPr>
          </a:p>
          <a:p>
            <a:r>
              <a:rPr lang="en-US" sz="1600" dirty="0">
                <a:latin typeface="Garamond" panose="02020404030301010803" pitchFamily="18" charset="0"/>
              </a:rPr>
              <a:t>In Aged Ignorance profound</a:t>
            </a:r>
            <a:br>
              <a:rPr lang="en-US" sz="1600" dirty="0">
                <a:latin typeface="Garamond" panose="02020404030301010803" pitchFamily="18" charset="0"/>
              </a:rPr>
            </a:br>
            <a:endParaRPr lang="de-AT" sz="1600" dirty="0">
              <a:latin typeface="Garamond" panose="02020404030301010803" pitchFamily="18" charset="0"/>
            </a:endParaRPr>
          </a:p>
          <a:p>
            <a:endParaRPr lang="de-AT" dirty="0"/>
          </a:p>
        </p:txBody>
      </p:sp>
      <p:sp>
        <p:nvSpPr>
          <p:cNvPr id="5" name="Textfeld 4">
            <a:extLst>
              <a:ext uri="{FF2B5EF4-FFF2-40B4-BE49-F238E27FC236}">
                <a16:creationId xmlns:a16="http://schemas.microsoft.com/office/drawing/2014/main" id="{56748CBF-AEDD-4BC3-A5A4-8DE80299927B}"/>
              </a:ext>
            </a:extLst>
          </p:cNvPr>
          <p:cNvSpPr txBox="1"/>
          <p:nvPr/>
        </p:nvSpPr>
        <p:spPr>
          <a:xfrm>
            <a:off x="8723513" y="2513305"/>
            <a:ext cx="2466975" cy="338554"/>
          </a:xfrm>
          <a:prstGeom prst="rect">
            <a:avLst/>
          </a:prstGeom>
          <a:noFill/>
        </p:spPr>
        <p:txBody>
          <a:bodyPr wrap="square" rtlCol="0">
            <a:spAutoFit/>
          </a:bodyPr>
          <a:lstStyle/>
          <a:p>
            <a:r>
              <a:rPr lang="de-AT" sz="1600" b="1" i="1" dirty="0">
                <a:latin typeface="Garamond" panose="02020404030301010803" pitchFamily="18" charset="0"/>
              </a:rPr>
              <a:t>Hilfe! Hilfe!</a:t>
            </a:r>
          </a:p>
        </p:txBody>
      </p:sp>
      <p:sp>
        <p:nvSpPr>
          <p:cNvPr id="6" name="Textfeld 5">
            <a:extLst>
              <a:ext uri="{FF2B5EF4-FFF2-40B4-BE49-F238E27FC236}">
                <a16:creationId xmlns:a16="http://schemas.microsoft.com/office/drawing/2014/main" id="{77640884-E0F7-4EB7-8041-5E901CD2A434}"/>
              </a:ext>
            </a:extLst>
          </p:cNvPr>
          <p:cNvSpPr txBox="1"/>
          <p:nvPr/>
        </p:nvSpPr>
        <p:spPr>
          <a:xfrm>
            <a:off x="7466120" y="3429000"/>
            <a:ext cx="4443552" cy="1077218"/>
          </a:xfrm>
          <a:prstGeom prst="rect">
            <a:avLst/>
          </a:prstGeom>
          <a:noFill/>
        </p:spPr>
        <p:txBody>
          <a:bodyPr wrap="square" rtlCol="0">
            <a:spAutoFit/>
          </a:bodyPr>
          <a:lstStyle/>
          <a:p>
            <a:r>
              <a:rPr lang="de-AT" sz="1600" dirty="0">
                <a:latin typeface="Garamond" panose="02020404030301010803" pitchFamily="18" charset="0"/>
              </a:rPr>
              <a:t>10.</a:t>
            </a:r>
          </a:p>
          <a:p>
            <a:r>
              <a:rPr lang="de-AT" sz="1600" dirty="0">
                <a:latin typeface="Garamond" panose="02020404030301010803" pitchFamily="18" charset="0"/>
              </a:rPr>
              <a:t>In den Ozean der Zeit gefallen sank zum Grund</a:t>
            </a:r>
          </a:p>
          <a:p>
            <a:r>
              <a:rPr lang="de-AT" sz="1600" dirty="0">
                <a:latin typeface="Garamond" panose="02020404030301010803" pitchFamily="18" charset="0"/>
              </a:rPr>
              <a:t>In betagter Sturheit sehr profund</a:t>
            </a:r>
          </a:p>
          <a:p>
            <a:endParaRPr lang="de-AT" sz="1600" dirty="0">
              <a:latin typeface="Garamond" panose="02020404030301010803" pitchFamily="18" charset="0"/>
            </a:endParaRPr>
          </a:p>
        </p:txBody>
      </p:sp>
      <p:sp>
        <p:nvSpPr>
          <p:cNvPr id="3" name="Fußzeilenplatzhalter 2">
            <a:extLst>
              <a:ext uri="{FF2B5EF4-FFF2-40B4-BE49-F238E27FC236}">
                <a16:creationId xmlns:a16="http://schemas.microsoft.com/office/drawing/2014/main" id="{7447E2FB-7932-4923-8890-4B6892B52796}"/>
              </a:ext>
            </a:extLst>
          </p:cNvPr>
          <p:cNvSpPr>
            <a:spLocks noGrp="1"/>
          </p:cNvSpPr>
          <p:nvPr>
            <p:ph type="ftr" sz="quarter" idx="11"/>
          </p:nvPr>
        </p:nvSpPr>
        <p:spPr>
          <a:xfrm>
            <a:off x="4038600" y="6356350"/>
            <a:ext cx="7871072" cy="365125"/>
          </a:xfrm>
        </p:spPr>
        <p:txBody>
          <a:bodyPr/>
          <a:lstStyle/>
          <a:p>
            <a:r>
              <a:rPr lang="de-AT" dirty="0"/>
              <a:t>							U. Szekulics</a:t>
            </a:r>
          </a:p>
        </p:txBody>
      </p:sp>
    </p:spTree>
    <p:extLst>
      <p:ext uri="{BB962C8B-B14F-4D97-AF65-F5344CB8AC3E}">
        <p14:creationId xmlns:p14="http://schemas.microsoft.com/office/powerpoint/2010/main" val="11001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7187D6D-FF76-480C-BFFA-7FEFA331C7EE}"/>
              </a:ext>
            </a:extLst>
          </p:cNvPr>
          <p:cNvPicPr>
            <a:picLocks noChangeAspect="1"/>
          </p:cNvPicPr>
          <p:nvPr/>
        </p:nvPicPr>
        <p:blipFill>
          <a:blip r:embed="rId2"/>
          <a:stretch>
            <a:fillRect/>
          </a:stretch>
        </p:blipFill>
        <p:spPr>
          <a:xfrm>
            <a:off x="3496225" y="1182551"/>
            <a:ext cx="3897297" cy="4492897"/>
          </a:xfrm>
          <a:prstGeom prst="rect">
            <a:avLst/>
          </a:prstGeom>
        </p:spPr>
      </p:pic>
      <p:sp>
        <p:nvSpPr>
          <p:cNvPr id="3" name="Textfeld 2">
            <a:extLst>
              <a:ext uri="{FF2B5EF4-FFF2-40B4-BE49-F238E27FC236}">
                <a16:creationId xmlns:a16="http://schemas.microsoft.com/office/drawing/2014/main" id="{A3E995E4-D245-415D-94B6-A0D548946BEB}"/>
              </a:ext>
            </a:extLst>
          </p:cNvPr>
          <p:cNvSpPr txBox="1"/>
          <p:nvPr/>
        </p:nvSpPr>
        <p:spPr>
          <a:xfrm>
            <a:off x="333925" y="3562350"/>
            <a:ext cx="3162300" cy="1354217"/>
          </a:xfrm>
          <a:prstGeom prst="rect">
            <a:avLst/>
          </a:prstGeom>
          <a:noFill/>
        </p:spPr>
        <p:txBody>
          <a:bodyPr wrap="square" rtlCol="0">
            <a:spAutoFit/>
          </a:bodyPr>
          <a:lstStyle/>
          <a:p>
            <a:r>
              <a:rPr lang="en-US" sz="1600" dirty="0">
                <a:latin typeface="Garamond" panose="02020404030301010803" pitchFamily="18" charset="0"/>
              </a:rPr>
              <a:t>11.</a:t>
            </a:r>
          </a:p>
          <a:p>
            <a:r>
              <a:rPr lang="en-US" sz="1600" dirty="0">
                <a:latin typeface="Garamond" panose="02020404030301010803" pitchFamily="18" charset="0"/>
              </a:rPr>
              <a:t>Holy &amp; cold I </a:t>
            </a:r>
            <a:r>
              <a:rPr lang="en-US" sz="1600" dirty="0" err="1">
                <a:latin typeface="Garamond" panose="02020404030301010803" pitchFamily="18" charset="0"/>
              </a:rPr>
              <a:t>clipd</a:t>
            </a:r>
            <a:r>
              <a:rPr lang="en-US" sz="1600" dirty="0">
                <a:latin typeface="Garamond" panose="02020404030301010803" pitchFamily="18" charset="0"/>
              </a:rPr>
              <a:t> the Wings</a:t>
            </a:r>
            <a:br>
              <a:rPr lang="en-US" sz="1600" dirty="0">
                <a:latin typeface="Garamond" panose="02020404030301010803" pitchFamily="18" charset="0"/>
              </a:rPr>
            </a:br>
            <a:r>
              <a:rPr lang="en-US" sz="1600" dirty="0">
                <a:latin typeface="Garamond" panose="02020404030301010803" pitchFamily="18" charset="0"/>
              </a:rPr>
              <a:t>Of all Sublunary Things</a:t>
            </a:r>
            <a:br>
              <a:rPr lang="en-US" sz="1600" dirty="0">
                <a:latin typeface="Garamond" panose="02020404030301010803" pitchFamily="18" charset="0"/>
              </a:rPr>
            </a:br>
            <a:endParaRPr lang="de-AT" sz="1600" dirty="0">
              <a:latin typeface="Garamond" panose="02020404030301010803" pitchFamily="18" charset="0"/>
            </a:endParaRPr>
          </a:p>
          <a:p>
            <a:endParaRPr lang="de-AT" dirty="0"/>
          </a:p>
        </p:txBody>
      </p:sp>
      <p:sp>
        <p:nvSpPr>
          <p:cNvPr id="4" name="Textfeld 3">
            <a:extLst>
              <a:ext uri="{FF2B5EF4-FFF2-40B4-BE49-F238E27FC236}">
                <a16:creationId xmlns:a16="http://schemas.microsoft.com/office/drawing/2014/main" id="{F79E6B45-F305-4D16-92F7-FCE925B5C8F7}"/>
              </a:ext>
            </a:extLst>
          </p:cNvPr>
          <p:cNvSpPr txBox="1"/>
          <p:nvPr/>
        </p:nvSpPr>
        <p:spPr>
          <a:xfrm>
            <a:off x="7936636" y="3562350"/>
            <a:ext cx="3584087" cy="830997"/>
          </a:xfrm>
          <a:prstGeom prst="rect">
            <a:avLst/>
          </a:prstGeom>
          <a:noFill/>
        </p:spPr>
        <p:txBody>
          <a:bodyPr wrap="square" rtlCol="0">
            <a:spAutoFit/>
          </a:bodyPr>
          <a:lstStyle/>
          <a:p>
            <a:r>
              <a:rPr lang="de-AT" sz="1600" dirty="0">
                <a:latin typeface="Garamond" panose="02020404030301010803" pitchFamily="18" charset="0"/>
              </a:rPr>
              <a:t>11.</a:t>
            </a:r>
          </a:p>
          <a:p>
            <a:r>
              <a:rPr lang="de-AT" sz="1600" dirty="0">
                <a:latin typeface="Garamond" panose="02020404030301010803" pitchFamily="18" charset="0"/>
              </a:rPr>
              <a:t>Heilig &amp; kalt schnitt ich die Schwingen</a:t>
            </a:r>
          </a:p>
          <a:p>
            <a:r>
              <a:rPr lang="de-AT" sz="1600" dirty="0">
                <a:latin typeface="Garamond" panose="02020404030301010803" pitchFamily="18" charset="0"/>
              </a:rPr>
              <a:t>Von all diesen Irdischen Dingen</a:t>
            </a:r>
          </a:p>
        </p:txBody>
      </p:sp>
      <p:sp>
        <p:nvSpPr>
          <p:cNvPr id="5" name="Textfeld 4">
            <a:extLst>
              <a:ext uri="{FF2B5EF4-FFF2-40B4-BE49-F238E27FC236}">
                <a16:creationId xmlns:a16="http://schemas.microsoft.com/office/drawing/2014/main" id="{2F0A6271-F02E-4FC1-8E0B-F719A65BA73C}"/>
              </a:ext>
            </a:extLst>
          </p:cNvPr>
          <p:cNvSpPr txBox="1"/>
          <p:nvPr/>
        </p:nvSpPr>
        <p:spPr>
          <a:xfrm>
            <a:off x="8959926" y="2590152"/>
            <a:ext cx="2152650" cy="338554"/>
          </a:xfrm>
          <a:prstGeom prst="rect">
            <a:avLst/>
          </a:prstGeom>
          <a:noFill/>
        </p:spPr>
        <p:txBody>
          <a:bodyPr wrap="square" rtlCol="0">
            <a:spAutoFit/>
          </a:bodyPr>
          <a:lstStyle/>
          <a:p>
            <a:r>
              <a:rPr lang="de-AT" sz="1600" b="1" i="1" dirty="0">
                <a:latin typeface="Garamond" panose="02020404030301010803" pitchFamily="18" charset="0"/>
              </a:rPr>
              <a:t>Alterssturheit</a:t>
            </a:r>
          </a:p>
        </p:txBody>
      </p:sp>
      <p:sp>
        <p:nvSpPr>
          <p:cNvPr id="6" name="Fußzeilenplatzhalter 5">
            <a:extLst>
              <a:ext uri="{FF2B5EF4-FFF2-40B4-BE49-F238E27FC236}">
                <a16:creationId xmlns:a16="http://schemas.microsoft.com/office/drawing/2014/main" id="{307AB797-A39D-4C3B-9F4B-6B203E0A26EC}"/>
              </a:ext>
            </a:extLst>
          </p:cNvPr>
          <p:cNvSpPr>
            <a:spLocks noGrp="1"/>
          </p:cNvSpPr>
          <p:nvPr>
            <p:ph type="ftr" sz="quarter" idx="11"/>
          </p:nvPr>
        </p:nvSpPr>
        <p:spPr>
          <a:xfrm>
            <a:off x="4038599" y="6356350"/>
            <a:ext cx="7928499" cy="365125"/>
          </a:xfrm>
        </p:spPr>
        <p:txBody>
          <a:bodyPr/>
          <a:lstStyle/>
          <a:p>
            <a:r>
              <a:rPr lang="de-AT" dirty="0"/>
              <a:t>							U. Szekulics</a:t>
            </a:r>
          </a:p>
        </p:txBody>
      </p:sp>
    </p:spTree>
    <p:extLst>
      <p:ext uri="{BB962C8B-B14F-4D97-AF65-F5344CB8AC3E}">
        <p14:creationId xmlns:p14="http://schemas.microsoft.com/office/powerpoint/2010/main" val="135768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61D2285-D600-4BA5-A820-F8AB027191DA}"/>
              </a:ext>
            </a:extLst>
          </p:cNvPr>
          <p:cNvPicPr>
            <a:picLocks noChangeAspect="1"/>
          </p:cNvPicPr>
          <p:nvPr/>
        </p:nvPicPr>
        <p:blipFill>
          <a:blip r:embed="rId2"/>
          <a:stretch>
            <a:fillRect/>
          </a:stretch>
        </p:blipFill>
        <p:spPr>
          <a:xfrm>
            <a:off x="3542096" y="1227338"/>
            <a:ext cx="4213525" cy="4403324"/>
          </a:xfrm>
          <a:prstGeom prst="rect">
            <a:avLst/>
          </a:prstGeom>
        </p:spPr>
      </p:pic>
      <p:sp>
        <p:nvSpPr>
          <p:cNvPr id="3" name="Textfeld 2">
            <a:extLst>
              <a:ext uri="{FF2B5EF4-FFF2-40B4-BE49-F238E27FC236}">
                <a16:creationId xmlns:a16="http://schemas.microsoft.com/office/drawing/2014/main" id="{9025F0F3-E7E3-4DE4-B524-38229778CEAB}"/>
              </a:ext>
            </a:extLst>
          </p:cNvPr>
          <p:cNvSpPr txBox="1"/>
          <p:nvPr/>
        </p:nvSpPr>
        <p:spPr>
          <a:xfrm>
            <a:off x="497150" y="3675355"/>
            <a:ext cx="2707689" cy="958789"/>
          </a:xfrm>
          <a:prstGeom prst="rect">
            <a:avLst/>
          </a:prstGeom>
          <a:noFill/>
        </p:spPr>
        <p:txBody>
          <a:bodyPr wrap="square" rtlCol="0">
            <a:spAutoFit/>
          </a:bodyPr>
          <a:lstStyle/>
          <a:p>
            <a:endParaRPr lang="de-AT" dirty="0"/>
          </a:p>
        </p:txBody>
      </p:sp>
      <p:sp>
        <p:nvSpPr>
          <p:cNvPr id="4" name="Textfeld 3">
            <a:extLst>
              <a:ext uri="{FF2B5EF4-FFF2-40B4-BE49-F238E27FC236}">
                <a16:creationId xmlns:a16="http://schemas.microsoft.com/office/drawing/2014/main" id="{1AE21409-E08E-4E7C-8652-4846471B540B}"/>
              </a:ext>
            </a:extLst>
          </p:cNvPr>
          <p:cNvSpPr txBox="1"/>
          <p:nvPr/>
        </p:nvSpPr>
        <p:spPr>
          <a:xfrm>
            <a:off x="363985" y="3755254"/>
            <a:ext cx="2991775" cy="1107996"/>
          </a:xfrm>
          <a:prstGeom prst="rect">
            <a:avLst/>
          </a:prstGeom>
          <a:noFill/>
        </p:spPr>
        <p:txBody>
          <a:bodyPr wrap="square" rtlCol="0">
            <a:spAutoFit/>
          </a:bodyPr>
          <a:lstStyle/>
          <a:p>
            <a:r>
              <a:rPr lang="en-US" sz="1600" dirty="0">
                <a:latin typeface="Garamond" panose="02020404030301010803" pitchFamily="18" charset="0"/>
              </a:rPr>
              <a:t>12.</a:t>
            </a:r>
          </a:p>
          <a:p>
            <a:r>
              <a:rPr lang="en-US" sz="1600" dirty="0">
                <a:latin typeface="Garamond" panose="02020404030301010803" pitchFamily="18" charset="0"/>
              </a:rPr>
              <a:t>And in depths of my Dungeons</a:t>
            </a:r>
            <a:br>
              <a:rPr lang="en-US" sz="1600" dirty="0">
                <a:latin typeface="Garamond" panose="02020404030301010803" pitchFamily="18" charset="0"/>
              </a:rPr>
            </a:br>
            <a:r>
              <a:rPr lang="en-US" sz="1600" dirty="0">
                <a:latin typeface="Garamond" panose="02020404030301010803" pitchFamily="18" charset="0"/>
              </a:rPr>
              <a:t>Closed the Father &amp; the Sons</a:t>
            </a:r>
            <a:endParaRPr lang="de-AT" sz="1600" dirty="0">
              <a:latin typeface="Garamond" panose="02020404030301010803" pitchFamily="18" charset="0"/>
            </a:endParaRPr>
          </a:p>
          <a:p>
            <a:endParaRPr lang="de-AT" dirty="0"/>
          </a:p>
        </p:txBody>
      </p:sp>
      <p:sp>
        <p:nvSpPr>
          <p:cNvPr id="5" name="Textfeld 4">
            <a:extLst>
              <a:ext uri="{FF2B5EF4-FFF2-40B4-BE49-F238E27FC236}">
                <a16:creationId xmlns:a16="http://schemas.microsoft.com/office/drawing/2014/main" id="{E10F4864-F807-4290-A86F-576DFE5FC787}"/>
              </a:ext>
            </a:extLst>
          </p:cNvPr>
          <p:cNvSpPr txBox="1"/>
          <p:nvPr/>
        </p:nvSpPr>
        <p:spPr>
          <a:xfrm>
            <a:off x="8566951" y="2325949"/>
            <a:ext cx="2762446" cy="584775"/>
          </a:xfrm>
          <a:prstGeom prst="rect">
            <a:avLst/>
          </a:prstGeom>
          <a:noFill/>
        </p:spPr>
        <p:txBody>
          <a:bodyPr wrap="square" rtlCol="0">
            <a:spAutoFit/>
          </a:bodyPr>
          <a:lstStyle/>
          <a:p>
            <a:r>
              <a:rPr lang="de-AT" sz="1600" b="1" i="1" dirty="0">
                <a:latin typeface="Garamond" panose="02020404030301010803" pitchFamily="18" charset="0"/>
              </a:rPr>
              <a:t> Übt dein Gott oh Priester</a:t>
            </a:r>
          </a:p>
          <a:p>
            <a:r>
              <a:rPr lang="de-AT" sz="1600" b="1" i="1" dirty="0">
                <a:latin typeface="Garamond" panose="02020404030301010803" pitchFamily="18" charset="0"/>
              </a:rPr>
              <a:t>solche Vergeltung wie das?</a:t>
            </a:r>
          </a:p>
        </p:txBody>
      </p:sp>
      <p:sp>
        <p:nvSpPr>
          <p:cNvPr id="6" name="Textfeld 5">
            <a:extLst>
              <a:ext uri="{FF2B5EF4-FFF2-40B4-BE49-F238E27FC236}">
                <a16:creationId xmlns:a16="http://schemas.microsoft.com/office/drawing/2014/main" id="{1D110992-22F5-490F-9901-7CEF8073D561}"/>
              </a:ext>
            </a:extLst>
          </p:cNvPr>
          <p:cNvSpPr txBox="1"/>
          <p:nvPr/>
        </p:nvSpPr>
        <p:spPr>
          <a:xfrm>
            <a:off x="8327255" y="3675355"/>
            <a:ext cx="3929114" cy="830997"/>
          </a:xfrm>
          <a:prstGeom prst="rect">
            <a:avLst/>
          </a:prstGeom>
          <a:noFill/>
        </p:spPr>
        <p:txBody>
          <a:bodyPr wrap="square" rtlCol="0">
            <a:spAutoFit/>
          </a:bodyPr>
          <a:lstStyle/>
          <a:p>
            <a:r>
              <a:rPr lang="de-AT" sz="1600" dirty="0">
                <a:latin typeface="Garamond" panose="02020404030301010803" pitchFamily="18" charset="0"/>
              </a:rPr>
              <a:t>12.</a:t>
            </a:r>
          </a:p>
          <a:p>
            <a:r>
              <a:rPr lang="de-AT" sz="1600" dirty="0">
                <a:latin typeface="Garamond" panose="02020404030301010803" pitchFamily="18" charset="0"/>
              </a:rPr>
              <a:t>Und in den Tiefen meiner Verließe</a:t>
            </a:r>
          </a:p>
          <a:p>
            <a:r>
              <a:rPr lang="de-AT" sz="1600" dirty="0">
                <a:latin typeface="Garamond" panose="02020404030301010803" pitchFamily="18" charset="0"/>
              </a:rPr>
              <a:t>Wo ich Vater &amp; Söhne einschließe</a:t>
            </a:r>
          </a:p>
        </p:txBody>
      </p:sp>
      <p:sp>
        <p:nvSpPr>
          <p:cNvPr id="7" name="Fußzeilenplatzhalter 6">
            <a:extLst>
              <a:ext uri="{FF2B5EF4-FFF2-40B4-BE49-F238E27FC236}">
                <a16:creationId xmlns:a16="http://schemas.microsoft.com/office/drawing/2014/main" id="{8A0B1685-57EA-4BA2-A1B7-BF6DB26B883D}"/>
              </a:ext>
            </a:extLst>
          </p:cNvPr>
          <p:cNvSpPr>
            <a:spLocks noGrp="1"/>
          </p:cNvSpPr>
          <p:nvPr>
            <p:ph type="ftr" sz="quarter" idx="11"/>
          </p:nvPr>
        </p:nvSpPr>
        <p:spPr>
          <a:xfrm>
            <a:off x="4038599" y="6356350"/>
            <a:ext cx="7759823" cy="365125"/>
          </a:xfrm>
        </p:spPr>
        <p:txBody>
          <a:bodyPr/>
          <a:lstStyle/>
          <a:p>
            <a:r>
              <a:rPr lang="de-AT" dirty="0"/>
              <a:t>							U. Szekulics</a:t>
            </a:r>
          </a:p>
        </p:txBody>
      </p:sp>
    </p:spTree>
    <p:extLst>
      <p:ext uri="{BB962C8B-B14F-4D97-AF65-F5344CB8AC3E}">
        <p14:creationId xmlns:p14="http://schemas.microsoft.com/office/powerpoint/2010/main" val="36136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0048786-389E-4A00-8945-6445414E1FC1}"/>
              </a:ext>
            </a:extLst>
          </p:cNvPr>
          <p:cNvPicPr>
            <a:picLocks noChangeAspect="1"/>
          </p:cNvPicPr>
          <p:nvPr/>
        </p:nvPicPr>
        <p:blipFill>
          <a:blip r:embed="rId2"/>
          <a:stretch>
            <a:fillRect/>
          </a:stretch>
        </p:blipFill>
        <p:spPr>
          <a:xfrm>
            <a:off x="3737499" y="1387136"/>
            <a:ext cx="4062350" cy="4520419"/>
          </a:xfrm>
          <a:prstGeom prst="rect">
            <a:avLst/>
          </a:prstGeom>
        </p:spPr>
      </p:pic>
      <p:sp>
        <p:nvSpPr>
          <p:cNvPr id="3" name="Textfeld 2">
            <a:extLst>
              <a:ext uri="{FF2B5EF4-FFF2-40B4-BE49-F238E27FC236}">
                <a16:creationId xmlns:a16="http://schemas.microsoft.com/office/drawing/2014/main" id="{A3F0133D-B6C9-4BB8-8909-E167D3324655}"/>
              </a:ext>
            </a:extLst>
          </p:cNvPr>
          <p:cNvSpPr txBox="1"/>
          <p:nvPr/>
        </p:nvSpPr>
        <p:spPr>
          <a:xfrm>
            <a:off x="286714" y="3565317"/>
            <a:ext cx="3122311" cy="830997"/>
          </a:xfrm>
          <a:prstGeom prst="rect">
            <a:avLst/>
          </a:prstGeom>
          <a:noFill/>
        </p:spPr>
        <p:txBody>
          <a:bodyPr wrap="square" rtlCol="0">
            <a:spAutoFit/>
          </a:bodyPr>
          <a:lstStyle/>
          <a:p>
            <a:r>
              <a:rPr lang="en-US" sz="1600" dirty="0">
                <a:latin typeface="Garamond" panose="02020404030301010803" pitchFamily="18" charset="0"/>
              </a:rPr>
              <a:t>13.</a:t>
            </a:r>
          </a:p>
          <a:p>
            <a:r>
              <a:rPr lang="en-US" sz="1600" dirty="0">
                <a:latin typeface="Garamond" panose="02020404030301010803" pitchFamily="18" charset="0"/>
              </a:rPr>
              <a:t>But when once I did descry</a:t>
            </a:r>
            <a:br>
              <a:rPr lang="en-US" sz="1600" dirty="0">
                <a:latin typeface="Garamond" panose="02020404030301010803" pitchFamily="18" charset="0"/>
              </a:rPr>
            </a:br>
            <a:r>
              <a:rPr lang="en-US" sz="1600" dirty="0">
                <a:latin typeface="Garamond" panose="02020404030301010803" pitchFamily="18" charset="0"/>
              </a:rPr>
              <a:t>The Immortal Man that cannot Die</a:t>
            </a:r>
            <a:endParaRPr lang="de-AT" sz="1600" dirty="0">
              <a:latin typeface="Garamond" panose="02020404030301010803" pitchFamily="18" charset="0"/>
            </a:endParaRPr>
          </a:p>
        </p:txBody>
      </p:sp>
      <p:sp>
        <p:nvSpPr>
          <p:cNvPr id="4" name="Textfeld 3">
            <a:extLst>
              <a:ext uri="{FF2B5EF4-FFF2-40B4-BE49-F238E27FC236}">
                <a16:creationId xmlns:a16="http://schemas.microsoft.com/office/drawing/2014/main" id="{B1E965C4-337B-437B-88F3-2873D9B72BC4}"/>
              </a:ext>
            </a:extLst>
          </p:cNvPr>
          <p:cNvSpPr txBox="1"/>
          <p:nvPr/>
        </p:nvSpPr>
        <p:spPr>
          <a:xfrm>
            <a:off x="8205265" y="2441359"/>
            <a:ext cx="3752958" cy="338554"/>
          </a:xfrm>
          <a:prstGeom prst="rect">
            <a:avLst/>
          </a:prstGeom>
          <a:noFill/>
        </p:spPr>
        <p:txBody>
          <a:bodyPr wrap="square" rtlCol="0">
            <a:spAutoFit/>
          </a:bodyPr>
          <a:lstStyle/>
          <a:p>
            <a:r>
              <a:rPr lang="de-AT" sz="1600" b="1" i="1" dirty="0">
                <a:latin typeface="Garamond" panose="02020404030301010803" pitchFamily="18" charset="0"/>
              </a:rPr>
              <a:t>Furcht &amp; Hoffnung sind – Visionen</a:t>
            </a:r>
          </a:p>
        </p:txBody>
      </p:sp>
      <p:sp>
        <p:nvSpPr>
          <p:cNvPr id="5" name="Rechteck 4">
            <a:extLst>
              <a:ext uri="{FF2B5EF4-FFF2-40B4-BE49-F238E27FC236}">
                <a16:creationId xmlns:a16="http://schemas.microsoft.com/office/drawing/2014/main" id="{468E08B0-3738-490B-832C-BE0D753992C8}"/>
              </a:ext>
            </a:extLst>
          </p:cNvPr>
          <p:cNvSpPr/>
          <p:nvPr/>
        </p:nvSpPr>
        <p:spPr>
          <a:xfrm>
            <a:off x="8267737" y="3565317"/>
            <a:ext cx="3752959" cy="830997"/>
          </a:xfrm>
          <a:prstGeom prst="rect">
            <a:avLst/>
          </a:prstGeom>
        </p:spPr>
        <p:txBody>
          <a:bodyPr wrap="square">
            <a:spAutoFit/>
          </a:bodyPr>
          <a:lstStyle/>
          <a:p>
            <a:r>
              <a:rPr lang="en-US" sz="1600" dirty="0">
                <a:latin typeface="Garamond" panose="02020404030301010803" pitchFamily="18" charset="0"/>
              </a:rPr>
              <a:t>13.</a:t>
            </a:r>
          </a:p>
          <a:p>
            <a:r>
              <a:rPr lang="en-US" sz="1600" dirty="0" err="1">
                <a:latin typeface="Garamond" panose="02020404030301010803" pitchFamily="18" charset="0"/>
              </a:rPr>
              <a:t>Doch</a:t>
            </a:r>
            <a:r>
              <a:rPr lang="en-US" sz="1600" dirty="0">
                <a:latin typeface="Garamond" panose="02020404030301010803" pitchFamily="18" charset="0"/>
              </a:rPr>
              <a:t> ich </a:t>
            </a:r>
            <a:r>
              <a:rPr lang="en-US" sz="1600" dirty="0" err="1">
                <a:latin typeface="Garamond" panose="02020404030301010803" pitchFamily="18" charset="0"/>
              </a:rPr>
              <a:t>erkannte</a:t>
            </a:r>
            <a:r>
              <a:rPr lang="en-US" sz="1600" dirty="0">
                <a:latin typeface="Garamond" panose="02020404030301010803" pitchFamily="18" charset="0"/>
              </a:rPr>
              <a:t> </a:t>
            </a:r>
            <a:r>
              <a:rPr lang="en-US" sz="1600" dirty="0" err="1">
                <a:latin typeface="Garamond" panose="02020404030301010803" pitchFamily="18" charset="0"/>
              </a:rPr>
              <a:t>dann</a:t>
            </a:r>
            <a:endParaRPr lang="en-US" sz="1600" dirty="0">
              <a:latin typeface="Garamond" panose="02020404030301010803" pitchFamily="18" charset="0"/>
            </a:endParaRPr>
          </a:p>
          <a:p>
            <a:r>
              <a:rPr lang="en-US" sz="1600" dirty="0">
                <a:latin typeface="Garamond" panose="02020404030301010803" pitchFamily="18" charset="0"/>
              </a:rPr>
              <a:t>Den </a:t>
            </a:r>
            <a:r>
              <a:rPr lang="en-US" sz="1600" dirty="0" err="1">
                <a:latin typeface="Garamond" panose="02020404030301010803" pitchFamily="18" charset="0"/>
              </a:rPr>
              <a:t>Ew´gen</a:t>
            </a:r>
            <a:r>
              <a:rPr lang="en-US" sz="1600" dirty="0">
                <a:latin typeface="Garamond" panose="02020404030301010803" pitchFamily="18" charset="0"/>
              </a:rPr>
              <a:t> der </a:t>
            </a:r>
            <a:r>
              <a:rPr lang="en-US" sz="1600" dirty="0" err="1">
                <a:latin typeface="Garamond" panose="02020404030301010803" pitchFamily="18" charset="0"/>
              </a:rPr>
              <a:t>nicht</a:t>
            </a:r>
            <a:r>
              <a:rPr lang="en-US" sz="1600" dirty="0">
                <a:latin typeface="Garamond" panose="02020404030301010803" pitchFamily="18" charset="0"/>
              </a:rPr>
              <a:t> </a:t>
            </a:r>
            <a:r>
              <a:rPr lang="en-US" sz="1600" dirty="0" err="1">
                <a:latin typeface="Garamond" panose="02020404030301010803" pitchFamily="18" charset="0"/>
              </a:rPr>
              <a:t>Sterben</a:t>
            </a:r>
            <a:r>
              <a:rPr lang="en-US" sz="1600" dirty="0">
                <a:latin typeface="Garamond" panose="02020404030301010803" pitchFamily="18" charset="0"/>
              </a:rPr>
              <a:t> </a:t>
            </a:r>
            <a:r>
              <a:rPr lang="en-US" sz="1600" dirty="0" err="1">
                <a:latin typeface="Garamond" panose="02020404030301010803" pitchFamily="18" charset="0"/>
              </a:rPr>
              <a:t>kann</a:t>
            </a:r>
            <a:r>
              <a:rPr lang="en-US" sz="1600" dirty="0">
                <a:latin typeface="Garamond" panose="02020404030301010803" pitchFamily="18" charset="0"/>
              </a:rPr>
              <a:t> </a:t>
            </a:r>
            <a:endParaRPr lang="de-AT" sz="1600" dirty="0">
              <a:latin typeface="Garamond" panose="02020404030301010803" pitchFamily="18" charset="0"/>
            </a:endParaRPr>
          </a:p>
        </p:txBody>
      </p:sp>
      <p:sp>
        <p:nvSpPr>
          <p:cNvPr id="6" name="Fußzeilenplatzhalter 5">
            <a:extLst>
              <a:ext uri="{FF2B5EF4-FFF2-40B4-BE49-F238E27FC236}">
                <a16:creationId xmlns:a16="http://schemas.microsoft.com/office/drawing/2014/main" id="{FCAD6D00-4353-4DF9-8218-CD7CAB11C087}"/>
              </a:ext>
            </a:extLst>
          </p:cNvPr>
          <p:cNvSpPr>
            <a:spLocks noGrp="1"/>
          </p:cNvSpPr>
          <p:nvPr>
            <p:ph type="ftr" sz="quarter" idx="11"/>
          </p:nvPr>
        </p:nvSpPr>
        <p:spPr>
          <a:xfrm>
            <a:off x="4038599" y="6356350"/>
            <a:ext cx="7830845" cy="365125"/>
          </a:xfrm>
        </p:spPr>
        <p:txBody>
          <a:bodyPr/>
          <a:lstStyle/>
          <a:p>
            <a:r>
              <a:rPr lang="de-AT" dirty="0"/>
              <a:t>							U. Szekulics</a:t>
            </a:r>
          </a:p>
        </p:txBody>
      </p:sp>
    </p:spTree>
    <p:extLst>
      <p:ext uri="{BB962C8B-B14F-4D97-AF65-F5344CB8AC3E}">
        <p14:creationId xmlns:p14="http://schemas.microsoft.com/office/powerpoint/2010/main" val="292251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91C21BF-F1AC-48CB-B6D2-B67855867A72}"/>
              </a:ext>
            </a:extLst>
          </p:cNvPr>
          <p:cNvPicPr>
            <a:picLocks noChangeAspect="1"/>
          </p:cNvPicPr>
          <p:nvPr/>
        </p:nvPicPr>
        <p:blipFill>
          <a:blip r:embed="rId2"/>
          <a:stretch>
            <a:fillRect/>
          </a:stretch>
        </p:blipFill>
        <p:spPr>
          <a:xfrm>
            <a:off x="4133715" y="1320534"/>
            <a:ext cx="3092708" cy="4545908"/>
          </a:xfrm>
          <a:prstGeom prst="rect">
            <a:avLst/>
          </a:prstGeom>
        </p:spPr>
      </p:pic>
      <p:sp>
        <p:nvSpPr>
          <p:cNvPr id="3" name="Textfeld 2">
            <a:extLst>
              <a:ext uri="{FF2B5EF4-FFF2-40B4-BE49-F238E27FC236}">
                <a16:creationId xmlns:a16="http://schemas.microsoft.com/office/drawing/2014/main" id="{3A96C7F6-E65D-45A6-B1B0-7DB9D4669488}"/>
              </a:ext>
            </a:extLst>
          </p:cNvPr>
          <p:cNvSpPr txBox="1"/>
          <p:nvPr/>
        </p:nvSpPr>
        <p:spPr>
          <a:xfrm>
            <a:off x="594804" y="3422662"/>
            <a:ext cx="3027286" cy="1107996"/>
          </a:xfrm>
          <a:prstGeom prst="rect">
            <a:avLst/>
          </a:prstGeom>
          <a:noFill/>
        </p:spPr>
        <p:txBody>
          <a:bodyPr wrap="square" rtlCol="0">
            <a:spAutoFit/>
          </a:bodyPr>
          <a:lstStyle/>
          <a:p>
            <a:r>
              <a:rPr lang="en-US" sz="1600" dirty="0">
                <a:latin typeface="Garamond" panose="02020404030301010803" pitchFamily="18" charset="0"/>
              </a:rPr>
              <a:t>14.</a:t>
            </a:r>
          </a:p>
          <a:p>
            <a:r>
              <a:rPr lang="en-US" sz="1600" dirty="0">
                <a:latin typeface="Garamond" panose="02020404030301010803" pitchFamily="18" charset="0"/>
              </a:rPr>
              <a:t>Thro evening shades I haste away</a:t>
            </a:r>
            <a:br>
              <a:rPr lang="en-US" sz="1600" dirty="0">
                <a:latin typeface="Garamond" panose="02020404030301010803" pitchFamily="18" charset="0"/>
              </a:rPr>
            </a:br>
            <a:r>
              <a:rPr lang="en-US" sz="1600" dirty="0">
                <a:latin typeface="Garamond" panose="02020404030301010803" pitchFamily="18" charset="0"/>
              </a:rPr>
              <a:t>To close the </a:t>
            </a:r>
            <a:r>
              <a:rPr lang="en-US" sz="1600" dirty="0" err="1">
                <a:latin typeface="Garamond" panose="02020404030301010803" pitchFamily="18" charset="0"/>
              </a:rPr>
              <a:t>labours</a:t>
            </a:r>
            <a:r>
              <a:rPr lang="en-US" sz="1600" dirty="0">
                <a:latin typeface="Garamond" panose="02020404030301010803" pitchFamily="18" charset="0"/>
              </a:rPr>
              <a:t> of my Day</a:t>
            </a:r>
            <a:endParaRPr lang="de-AT" sz="1600" dirty="0">
              <a:latin typeface="Garamond" panose="02020404030301010803" pitchFamily="18" charset="0"/>
            </a:endParaRPr>
          </a:p>
          <a:p>
            <a:endParaRPr lang="de-AT" dirty="0"/>
          </a:p>
        </p:txBody>
      </p:sp>
      <p:sp>
        <p:nvSpPr>
          <p:cNvPr id="4" name="Textfeld 3">
            <a:extLst>
              <a:ext uri="{FF2B5EF4-FFF2-40B4-BE49-F238E27FC236}">
                <a16:creationId xmlns:a16="http://schemas.microsoft.com/office/drawing/2014/main" id="{2C97566B-8B8F-4FA7-A721-752125194847}"/>
              </a:ext>
            </a:extLst>
          </p:cNvPr>
          <p:cNvSpPr txBox="1"/>
          <p:nvPr/>
        </p:nvSpPr>
        <p:spPr>
          <a:xfrm>
            <a:off x="8069802" y="3422662"/>
            <a:ext cx="2885242" cy="830997"/>
          </a:xfrm>
          <a:prstGeom prst="rect">
            <a:avLst/>
          </a:prstGeom>
          <a:noFill/>
        </p:spPr>
        <p:txBody>
          <a:bodyPr wrap="square" rtlCol="0">
            <a:spAutoFit/>
          </a:bodyPr>
          <a:lstStyle/>
          <a:p>
            <a:r>
              <a:rPr lang="de-AT" sz="1600" dirty="0">
                <a:latin typeface="Garamond" panose="02020404030301010803" pitchFamily="18" charset="0"/>
              </a:rPr>
              <a:t>14.</a:t>
            </a:r>
          </a:p>
          <a:p>
            <a:r>
              <a:rPr lang="de-AT" sz="1600" dirty="0">
                <a:latin typeface="Garamond" panose="02020404030301010803" pitchFamily="18" charset="0"/>
              </a:rPr>
              <a:t>Durch Abendschatten eil´ ich fort</a:t>
            </a:r>
          </a:p>
          <a:p>
            <a:r>
              <a:rPr lang="de-AT" sz="1600" dirty="0">
                <a:latin typeface="Garamond" panose="02020404030301010803" pitchFamily="18" charset="0"/>
              </a:rPr>
              <a:t>Das Tagwerk zu beenden dort</a:t>
            </a:r>
          </a:p>
        </p:txBody>
      </p:sp>
      <p:sp>
        <p:nvSpPr>
          <p:cNvPr id="5" name="Textfeld 4">
            <a:extLst>
              <a:ext uri="{FF2B5EF4-FFF2-40B4-BE49-F238E27FC236}">
                <a16:creationId xmlns:a16="http://schemas.microsoft.com/office/drawing/2014/main" id="{F73B4245-FF04-43A0-9896-FAA8200677A6}"/>
              </a:ext>
            </a:extLst>
          </p:cNvPr>
          <p:cNvSpPr txBox="1"/>
          <p:nvPr/>
        </p:nvSpPr>
        <p:spPr>
          <a:xfrm>
            <a:off x="8149701" y="2050741"/>
            <a:ext cx="3009529" cy="338554"/>
          </a:xfrm>
          <a:prstGeom prst="rect">
            <a:avLst/>
          </a:prstGeom>
          <a:noFill/>
        </p:spPr>
        <p:txBody>
          <a:bodyPr wrap="square" rtlCol="0">
            <a:spAutoFit/>
          </a:bodyPr>
          <a:lstStyle/>
          <a:p>
            <a:r>
              <a:rPr lang="de-AT" sz="1600" b="1" i="1" dirty="0">
                <a:latin typeface="Garamond" panose="02020404030301010803" pitchFamily="18" charset="0"/>
              </a:rPr>
              <a:t>Der Reisende eilt in den Abend </a:t>
            </a:r>
          </a:p>
        </p:txBody>
      </p:sp>
      <p:sp>
        <p:nvSpPr>
          <p:cNvPr id="6" name="Fußzeilenplatzhalter 5">
            <a:extLst>
              <a:ext uri="{FF2B5EF4-FFF2-40B4-BE49-F238E27FC236}">
                <a16:creationId xmlns:a16="http://schemas.microsoft.com/office/drawing/2014/main" id="{5370F56E-35C2-4B5A-A560-2E56421B397C}"/>
              </a:ext>
            </a:extLst>
          </p:cNvPr>
          <p:cNvSpPr>
            <a:spLocks noGrp="1"/>
          </p:cNvSpPr>
          <p:nvPr>
            <p:ph type="ftr" sz="quarter" idx="11"/>
          </p:nvPr>
        </p:nvSpPr>
        <p:spPr>
          <a:xfrm>
            <a:off x="4038600" y="6356350"/>
            <a:ext cx="7892988" cy="365125"/>
          </a:xfrm>
        </p:spPr>
        <p:txBody>
          <a:bodyPr/>
          <a:lstStyle/>
          <a:p>
            <a:r>
              <a:rPr lang="de-AT" dirty="0"/>
              <a:t>							U. Szekulics</a:t>
            </a:r>
          </a:p>
        </p:txBody>
      </p:sp>
    </p:spTree>
    <p:extLst>
      <p:ext uri="{BB962C8B-B14F-4D97-AF65-F5344CB8AC3E}">
        <p14:creationId xmlns:p14="http://schemas.microsoft.com/office/powerpoint/2010/main" val="142184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660DBF3-ACA8-456F-8F2F-EA60600CC00E}"/>
              </a:ext>
            </a:extLst>
          </p:cNvPr>
          <p:cNvPicPr>
            <a:picLocks noChangeAspect="1"/>
          </p:cNvPicPr>
          <p:nvPr/>
        </p:nvPicPr>
        <p:blipFill>
          <a:blip r:embed="rId2"/>
          <a:stretch>
            <a:fillRect/>
          </a:stretch>
        </p:blipFill>
        <p:spPr>
          <a:xfrm>
            <a:off x="4126395" y="1225288"/>
            <a:ext cx="3254527" cy="4407423"/>
          </a:xfrm>
          <a:prstGeom prst="rect">
            <a:avLst/>
          </a:prstGeom>
        </p:spPr>
      </p:pic>
      <p:sp>
        <p:nvSpPr>
          <p:cNvPr id="5" name="Textfeld 4">
            <a:extLst>
              <a:ext uri="{FF2B5EF4-FFF2-40B4-BE49-F238E27FC236}">
                <a16:creationId xmlns:a16="http://schemas.microsoft.com/office/drawing/2014/main" id="{18631C26-4296-4045-9760-CE76DCF0AE18}"/>
              </a:ext>
            </a:extLst>
          </p:cNvPr>
          <p:cNvSpPr txBox="1"/>
          <p:nvPr/>
        </p:nvSpPr>
        <p:spPr>
          <a:xfrm>
            <a:off x="486080" y="3258104"/>
            <a:ext cx="3364637" cy="830997"/>
          </a:xfrm>
          <a:prstGeom prst="rect">
            <a:avLst/>
          </a:prstGeom>
          <a:noFill/>
        </p:spPr>
        <p:txBody>
          <a:bodyPr wrap="square" rtlCol="0">
            <a:spAutoFit/>
          </a:bodyPr>
          <a:lstStyle/>
          <a:p>
            <a:r>
              <a:rPr lang="en-US" sz="1600" dirty="0">
                <a:latin typeface="Garamond" panose="02020404030301010803" pitchFamily="18" charset="0"/>
              </a:rPr>
              <a:t>15.</a:t>
            </a:r>
          </a:p>
          <a:p>
            <a:r>
              <a:rPr lang="en-US" sz="1600" dirty="0">
                <a:latin typeface="Garamond" panose="02020404030301010803" pitchFamily="18" charset="0"/>
              </a:rPr>
              <a:t>The Door of Death I open found</a:t>
            </a:r>
            <a:br>
              <a:rPr lang="en-US" sz="1600" dirty="0">
                <a:latin typeface="Garamond" panose="02020404030301010803" pitchFamily="18" charset="0"/>
              </a:rPr>
            </a:br>
            <a:r>
              <a:rPr lang="en-US" sz="1600" dirty="0">
                <a:latin typeface="Garamond" panose="02020404030301010803" pitchFamily="18" charset="0"/>
              </a:rPr>
              <a:t>And the Worm Weaving in the Ground</a:t>
            </a:r>
            <a:endParaRPr lang="de-AT" sz="1600" dirty="0">
              <a:latin typeface="Garamond" panose="02020404030301010803" pitchFamily="18" charset="0"/>
            </a:endParaRPr>
          </a:p>
        </p:txBody>
      </p:sp>
      <p:sp>
        <p:nvSpPr>
          <p:cNvPr id="8" name="Textfeld 7">
            <a:extLst>
              <a:ext uri="{FF2B5EF4-FFF2-40B4-BE49-F238E27FC236}">
                <a16:creationId xmlns:a16="http://schemas.microsoft.com/office/drawing/2014/main" id="{8F891567-99BE-40B8-A57D-825F9D72078A}"/>
              </a:ext>
            </a:extLst>
          </p:cNvPr>
          <p:cNvSpPr txBox="1"/>
          <p:nvPr/>
        </p:nvSpPr>
        <p:spPr>
          <a:xfrm>
            <a:off x="8007657" y="3258103"/>
            <a:ext cx="3329127" cy="830997"/>
          </a:xfrm>
          <a:prstGeom prst="rect">
            <a:avLst/>
          </a:prstGeom>
          <a:noFill/>
        </p:spPr>
        <p:txBody>
          <a:bodyPr wrap="square" rtlCol="0">
            <a:spAutoFit/>
          </a:bodyPr>
          <a:lstStyle/>
          <a:p>
            <a:r>
              <a:rPr lang="de-AT" sz="1600" dirty="0">
                <a:latin typeface="Garamond" panose="02020404030301010803" pitchFamily="18" charset="0"/>
              </a:rPr>
              <a:t>15.</a:t>
            </a:r>
          </a:p>
          <a:p>
            <a:r>
              <a:rPr lang="de-AT" sz="1600" dirty="0">
                <a:latin typeface="Garamond" panose="02020404030301010803" pitchFamily="18" charset="0"/>
              </a:rPr>
              <a:t>Des Todes Tür ich offen fand</a:t>
            </a:r>
          </a:p>
          <a:p>
            <a:r>
              <a:rPr lang="de-AT" sz="1600" dirty="0">
                <a:latin typeface="Garamond" panose="02020404030301010803" pitchFamily="18" charset="0"/>
              </a:rPr>
              <a:t>Und der Wurm im Grund sich Wand</a:t>
            </a:r>
          </a:p>
        </p:txBody>
      </p:sp>
      <p:sp>
        <p:nvSpPr>
          <p:cNvPr id="9" name="Textfeld 8">
            <a:extLst>
              <a:ext uri="{FF2B5EF4-FFF2-40B4-BE49-F238E27FC236}">
                <a16:creationId xmlns:a16="http://schemas.microsoft.com/office/drawing/2014/main" id="{EE6644B1-9265-4BE4-AB4F-0710F25AFB32}"/>
              </a:ext>
            </a:extLst>
          </p:cNvPr>
          <p:cNvSpPr txBox="1"/>
          <p:nvPr/>
        </p:nvSpPr>
        <p:spPr>
          <a:xfrm>
            <a:off x="8824404" y="2228295"/>
            <a:ext cx="1837678" cy="338554"/>
          </a:xfrm>
          <a:prstGeom prst="rect">
            <a:avLst/>
          </a:prstGeom>
          <a:noFill/>
        </p:spPr>
        <p:txBody>
          <a:bodyPr wrap="square" rtlCol="0">
            <a:spAutoFit/>
          </a:bodyPr>
          <a:lstStyle/>
          <a:p>
            <a:r>
              <a:rPr lang="de-AT" sz="1600" b="1" i="1" dirty="0">
                <a:latin typeface="Garamond" panose="02020404030301010803" pitchFamily="18" charset="0"/>
              </a:rPr>
              <a:t>Des Todes Tür</a:t>
            </a:r>
          </a:p>
        </p:txBody>
      </p:sp>
      <p:sp>
        <p:nvSpPr>
          <p:cNvPr id="3" name="Fußzeilenplatzhalter 2">
            <a:extLst>
              <a:ext uri="{FF2B5EF4-FFF2-40B4-BE49-F238E27FC236}">
                <a16:creationId xmlns:a16="http://schemas.microsoft.com/office/drawing/2014/main" id="{76A10AE9-8B2B-4B12-A0C3-DB919D9BC469}"/>
              </a:ext>
            </a:extLst>
          </p:cNvPr>
          <p:cNvSpPr>
            <a:spLocks noGrp="1"/>
          </p:cNvSpPr>
          <p:nvPr>
            <p:ph type="ftr" sz="quarter" idx="11"/>
          </p:nvPr>
        </p:nvSpPr>
        <p:spPr>
          <a:xfrm>
            <a:off x="4038600" y="6356350"/>
            <a:ext cx="7857478" cy="365125"/>
          </a:xfrm>
        </p:spPr>
        <p:txBody>
          <a:bodyPr/>
          <a:lstStyle/>
          <a:p>
            <a:r>
              <a:rPr lang="de-AT" dirty="0"/>
              <a:t>							U. Szekulics</a:t>
            </a:r>
          </a:p>
        </p:txBody>
      </p:sp>
    </p:spTree>
    <p:extLst>
      <p:ext uri="{BB962C8B-B14F-4D97-AF65-F5344CB8AC3E}">
        <p14:creationId xmlns:p14="http://schemas.microsoft.com/office/powerpoint/2010/main" val="98203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785D62F-AEBE-42EB-8C55-254BAD49071F}"/>
              </a:ext>
            </a:extLst>
          </p:cNvPr>
          <p:cNvPicPr>
            <a:picLocks noChangeAspect="1"/>
          </p:cNvPicPr>
          <p:nvPr/>
        </p:nvPicPr>
        <p:blipFill>
          <a:blip r:embed="rId2"/>
          <a:stretch>
            <a:fillRect/>
          </a:stretch>
        </p:blipFill>
        <p:spPr>
          <a:xfrm>
            <a:off x="7659612" y="727750"/>
            <a:ext cx="3579519" cy="5628663"/>
          </a:xfrm>
          <a:prstGeom prst="rect">
            <a:avLst/>
          </a:prstGeom>
        </p:spPr>
      </p:pic>
      <p:sp>
        <p:nvSpPr>
          <p:cNvPr id="3" name="Textfeld 2">
            <a:extLst>
              <a:ext uri="{FF2B5EF4-FFF2-40B4-BE49-F238E27FC236}">
                <a16:creationId xmlns:a16="http://schemas.microsoft.com/office/drawing/2014/main" id="{666C586E-F900-4C0F-826D-04D53CAA169D}"/>
              </a:ext>
            </a:extLst>
          </p:cNvPr>
          <p:cNvSpPr txBox="1"/>
          <p:nvPr/>
        </p:nvSpPr>
        <p:spPr>
          <a:xfrm>
            <a:off x="789353" y="701116"/>
            <a:ext cx="6081963" cy="6740307"/>
          </a:xfrm>
          <a:prstGeom prst="rect">
            <a:avLst/>
          </a:prstGeom>
          <a:noFill/>
        </p:spPr>
        <p:txBody>
          <a:bodyPr wrap="square" rtlCol="0">
            <a:spAutoFit/>
          </a:bodyPr>
          <a:lstStyle/>
          <a:p>
            <a:r>
              <a:rPr lang="de-AT" sz="1600" dirty="0">
                <a:latin typeface="Garamond" panose="02020404030301010803" pitchFamily="18" charset="0"/>
              </a:rPr>
              <a:t>Blake gab 1793  „Die Tore des Paradieses, für Kinder“ heraus. 1818 adaptierte er die Serie als „Die Tore des Paradieses, für die Geschlechter“, gemeint für die Erwachsenen. Von den Abbildungen wurde nur Platte 5, „Feuer“, für die zweite Edition geändert. Allerdings fügte Blake 1818 einige zusätzliche Texte in die Platten ein. Die hier wiedergegebenen Drucke vom Frontispiz bis zu Platte 16 sind der früheren Version „für Kinder“ entnommen. </a:t>
            </a:r>
          </a:p>
          <a:p>
            <a:endParaRPr lang="de-AT" sz="1600" dirty="0">
              <a:latin typeface="Garamond" panose="02020404030301010803" pitchFamily="18" charset="0"/>
            </a:endParaRPr>
          </a:p>
          <a:p>
            <a:r>
              <a:rPr lang="de-AT" sz="1600" dirty="0">
                <a:latin typeface="Garamond" panose="02020404030301010803" pitchFamily="18" charset="0"/>
              </a:rPr>
              <a:t>Der Prolog beginnend mit „Mutual </a:t>
            </a:r>
            <a:r>
              <a:rPr lang="de-AT" sz="1600" dirty="0" err="1">
                <a:latin typeface="Garamond" panose="02020404030301010803" pitchFamily="18" charset="0"/>
              </a:rPr>
              <a:t>Forgiveness</a:t>
            </a:r>
            <a:r>
              <a:rPr lang="de-AT" sz="1600" dirty="0">
                <a:latin typeface="Garamond" panose="02020404030301010803" pitchFamily="18" charset="0"/>
              </a:rPr>
              <a:t>“, sowie der Epilog, der sich an Satan als den Beschuldiger richtet, wurde erst in der Version aus 1818 eingefügt. Das gleiche gilt für die „Keys </a:t>
            </a:r>
            <a:r>
              <a:rPr lang="de-AT" sz="1600" dirty="0" err="1">
                <a:latin typeface="Garamond" panose="02020404030301010803" pitchFamily="18" charset="0"/>
              </a:rPr>
              <a:t>of</a:t>
            </a:r>
            <a:r>
              <a:rPr lang="de-AT" sz="1600" dirty="0">
                <a:latin typeface="Garamond" panose="02020404030301010803" pitchFamily="18" charset="0"/>
              </a:rPr>
              <a:t> </a:t>
            </a:r>
            <a:r>
              <a:rPr lang="de-AT" sz="1600" dirty="0" err="1">
                <a:latin typeface="Garamond" panose="02020404030301010803" pitchFamily="18" charset="0"/>
              </a:rPr>
              <a:t>the</a:t>
            </a:r>
            <a:r>
              <a:rPr lang="de-AT" sz="1600" dirty="0">
                <a:latin typeface="Garamond" panose="02020404030301010803" pitchFamily="18" charset="0"/>
              </a:rPr>
              <a:t> Gates“, also „die Schlüssel zu den Toren“. Diese sind den vorgehenden Platten zugeordnet und erschienen in „Die Tore des Paradieses, für die Geschlechter“ als die Platten 17 und 18. Diese „Schlüssel“ sind hier neben die Stiche gestellt, auf die sie sich beziehen. Rechts oben neben den Platten kursiv jeweils der Untertitel der Platte auf deutsch.  Die eigenwillige Schreibweise (z.B. fehlende Punktationen) Blakes wurde in die Übersetzung übernommen.</a:t>
            </a:r>
          </a:p>
          <a:p>
            <a:endParaRPr lang="de-AT" sz="1600" dirty="0">
              <a:latin typeface="Garamond" panose="02020404030301010803" pitchFamily="18" charset="0"/>
            </a:endParaRPr>
          </a:p>
          <a:p>
            <a:r>
              <a:rPr lang="de-AT" sz="1600" dirty="0">
                <a:latin typeface="Garamond" panose="02020404030301010803" pitchFamily="18" charset="0"/>
              </a:rPr>
              <a:t>Blake hat diese Serie mit der Kaltnadel gestochen (Intaglio), also nicht graviert und mit Säure behandelt, sondern wie die Serie „The Book </a:t>
            </a:r>
            <a:r>
              <a:rPr lang="de-AT" sz="1600" dirty="0" err="1">
                <a:latin typeface="Garamond" panose="02020404030301010803" pitchFamily="18" charset="0"/>
              </a:rPr>
              <a:t>of</a:t>
            </a:r>
            <a:r>
              <a:rPr lang="de-AT" sz="1600" dirty="0">
                <a:latin typeface="Garamond" panose="02020404030301010803" pitchFamily="18" charset="0"/>
              </a:rPr>
              <a:t> Job“ (Das Buch Hiob) manuell mit dem Stichel ins Kupfer geschabt. Die Abbildungen sind im Original sehr klein, etwa 5 x 7 cm.</a:t>
            </a:r>
          </a:p>
          <a:p>
            <a:endParaRPr lang="de-AT" sz="1600" dirty="0">
              <a:latin typeface="Garamond" panose="02020404030301010803" pitchFamily="18" charset="0"/>
            </a:endParaRPr>
          </a:p>
          <a:p>
            <a:endParaRPr lang="de-AT" sz="1600" dirty="0">
              <a:latin typeface="Garamond" panose="02020404030301010803" pitchFamily="18" charset="0"/>
            </a:endParaRPr>
          </a:p>
          <a:p>
            <a:endParaRPr lang="de-AT" sz="1600" dirty="0">
              <a:latin typeface="Garamond" panose="02020404030301010803" pitchFamily="18" charset="0"/>
            </a:endParaRPr>
          </a:p>
          <a:p>
            <a:endParaRPr lang="de-AT" sz="1600" dirty="0">
              <a:latin typeface="Garamond" panose="02020404030301010803" pitchFamily="18" charset="0"/>
            </a:endParaRPr>
          </a:p>
          <a:p>
            <a:endParaRPr lang="de-AT" sz="1600" dirty="0">
              <a:latin typeface="Garamond" panose="02020404030301010803" pitchFamily="18" charset="0"/>
            </a:endParaRPr>
          </a:p>
        </p:txBody>
      </p:sp>
      <p:sp>
        <p:nvSpPr>
          <p:cNvPr id="4" name="Fußzeilenplatzhalter 3">
            <a:extLst>
              <a:ext uri="{FF2B5EF4-FFF2-40B4-BE49-F238E27FC236}">
                <a16:creationId xmlns:a16="http://schemas.microsoft.com/office/drawing/2014/main" id="{63F2ACDE-A0E5-49F4-802A-F654D5CF0DB5}"/>
              </a:ext>
            </a:extLst>
          </p:cNvPr>
          <p:cNvSpPr>
            <a:spLocks noGrp="1"/>
          </p:cNvSpPr>
          <p:nvPr>
            <p:ph type="ftr" sz="quarter" idx="11"/>
          </p:nvPr>
        </p:nvSpPr>
        <p:spPr>
          <a:xfrm>
            <a:off x="4038600" y="6356350"/>
            <a:ext cx="7910744" cy="365125"/>
          </a:xfrm>
        </p:spPr>
        <p:txBody>
          <a:bodyPr/>
          <a:lstStyle/>
          <a:p>
            <a:r>
              <a:rPr lang="de-AT" dirty="0"/>
              <a:t>							      </a:t>
            </a:r>
          </a:p>
          <a:p>
            <a:r>
              <a:rPr lang="de-AT" dirty="0"/>
              <a:t>						                        U. Szekulics</a:t>
            </a:r>
          </a:p>
        </p:txBody>
      </p:sp>
    </p:spTree>
    <p:extLst>
      <p:ext uri="{BB962C8B-B14F-4D97-AF65-F5344CB8AC3E}">
        <p14:creationId xmlns:p14="http://schemas.microsoft.com/office/powerpoint/2010/main" val="3319189237"/>
      </p:ext>
    </p:extLst>
  </p:cSld>
  <p:clrMapOvr>
    <a:masterClrMapping/>
  </p:clrMapOvr>
  <mc:AlternateContent xmlns:mc="http://schemas.openxmlformats.org/markup-compatibility/2006" xmlns:p14="http://schemas.microsoft.com/office/powerpoint/2010/main">
    <mc:Choice Requires="p14">
      <p:transition spd="slow" p14:dur="2000" advTm="16349"/>
    </mc:Choice>
    <mc:Fallback xmlns="">
      <p:transition spd="slow" advTm="1634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480BCA3-8F50-4588-9D96-8958E55A68D6}"/>
              </a:ext>
            </a:extLst>
          </p:cNvPr>
          <p:cNvPicPr>
            <a:picLocks noChangeAspect="1"/>
          </p:cNvPicPr>
          <p:nvPr/>
        </p:nvPicPr>
        <p:blipFill>
          <a:blip r:embed="rId2"/>
          <a:stretch>
            <a:fillRect/>
          </a:stretch>
        </p:blipFill>
        <p:spPr>
          <a:xfrm>
            <a:off x="3870503" y="1052341"/>
            <a:ext cx="3604496" cy="4421378"/>
          </a:xfrm>
          <a:prstGeom prst="rect">
            <a:avLst/>
          </a:prstGeom>
        </p:spPr>
      </p:pic>
      <p:sp>
        <p:nvSpPr>
          <p:cNvPr id="3" name="Textfeld 2">
            <a:extLst>
              <a:ext uri="{FF2B5EF4-FFF2-40B4-BE49-F238E27FC236}">
                <a16:creationId xmlns:a16="http://schemas.microsoft.com/office/drawing/2014/main" id="{EA0745BB-B01E-4440-B547-44753D2FA14E}"/>
              </a:ext>
            </a:extLst>
          </p:cNvPr>
          <p:cNvSpPr txBox="1"/>
          <p:nvPr/>
        </p:nvSpPr>
        <p:spPr>
          <a:xfrm>
            <a:off x="310718" y="3231472"/>
            <a:ext cx="3195962" cy="1877437"/>
          </a:xfrm>
          <a:prstGeom prst="rect">
            <a:avLst/>
          </a:prstGeom>
          <a:noFill/>
        </p:spPr>
        <p:txBody>
          <a:bodyPr wrap="square" rtlCol="0">
            <a:spAutoFit/>
          </a:bodyPr>
          <a:lstStyle/>
          <a:p>
            <a:r>
              <a:rPr lang="en-US" sz="1600" dirty="0">
                <a:latin typeface="Garamond" panose="02020404030301010803" pitchFamily="18" charset="0"/>
              </a:rPr>
              <a:t>16.</a:t>
            </a:r>
          </a:p>
          <a:p>
            <a:r>
              <a:rPr lang="en-US" sz="1600" dirty="0" err="1">
                <a:latin typeface="Garamond" panose="02020404030301010803" pitchFamily="18" charset="0"/>
              </a:rPr>
              <a:t>Thou'rt</a:t>
            </a:r>
            <a:r>
              <a:rPr lang="en-US" sz="1600" dirty="0">
                <a:latin typeface="Garamond" panose="02020404030301010803" pitchFamily="18" charset="0"/>
              </a:rPr>
              <a:t> my Mother from the Womb</a:t>
            </a:r>
            <a:br>
              <a:rPr lang="en-US" sz="1600" dirty="0">
                <a:latin typeface="Garamond" panose="02020404030301010803" pitchFamily="18" charset="0"/>
              </a:rPr>
            </a:br>
            <a:r>
              <a:rPr lang="en-US" sz="1600" dirty="0">
                <a:latin typeface="Garamond" panose="02020404030301010803" pitchFamily="18" charset="0"/>
              </a:rPr>
              <a:t>Wife Sister Daughter to the Tomb</a:t>
            </a:r>
            <a:br>
              <a:rPr lang="en-US" sz="1600" dirty="0">
                <a:latin typeface="Garamond" panose="02020404030301010803" pitchFamily="18" charset="0"/>
              </a:rPr>
            </a:br>
            <a:r>
              <a:rPr lang="en-US" sz="1600" dirty="0">
                <a:latin typeface="Garamond" panose="02020404030301010803" pitchFamily="18" charset="0"/>
              </a:rPr>
              <a:t>Weaving to Dreams the Sexual strife</a:t>
            </a:r>
            <a:br>
              <a:rPr lang="en-US" sz="1600" dirty="0">
                <a:latin typeface="Garamond" panose="02020404030301010803" pitchFamily="18" charset="0"/>
              </a:rPr>
            </a:br>
            <a:r>
              <a:rPr lang="en-US" sz="1600" dirty="0">
                <a:latin typeface="Garamond" panose="02020404030301010803" pitchFamily="18" charset="0"/>
              </a:rPr>
              <a:t>And weeping over the Web of Life</a:t>
            </a:r>
            <a:endParaRPr lang="de-AT" sz="1600" dirty="0">
              <a:latin typeface="Garamond" panose="02020404030301010803" pitchFamily="18" charset="0"/>
            </a:endParaRPr>
          </a:p>
          <a:p>
            <a:r>
              <a:rPr lang="en-US" dirty="0"/>
              <a:t> </a:t>
            </a:r>
            <a:endParaRPr lang="de-AT" dirty="0"/>
          </a:p>
          <a:p>
            <a:endParaRPr lang="de-AT" dirty="0"/>
          </a:p>
        </p:txBody>
      </p:sp>
      <p:sp>
        <p:nvSpPr>
          <p:cNvPr id="4" name="Textfeld 3">
            <a:extLst>
              <a:ext uri="{FF2B5EF4-FFF2-40B4-BE49-F238E27FC236}">
                <a16:creationId xmlns:a16="http://schemas.microsoft.com/office/drawing/2014/main" id="{51E334F3-2595-43F4-AEE5-C02AC48A52E1}"/>
              </a:ext>
            </a:extLst>
          </p:cNvPr>
          <p:cNvSpPr txBox="1"/>
          <p:nvPr/>
        </p:nvSpPr>
        <p:spPr>
          <a:xfrm>
            <a:off x="7813174" y="3263030"/>
            <a:ext cx="3830707" cy="1323439"/>
          </a:xfrm>
          <a:prstGeom prst="rect">
            <a:avLst/>
          </a:prstGeom>
          <a:noFill/>
        </p:spPr>
        <p:txBody>
          <a:bodyPr wrap="square" rtlCol="0">
            <a:spAutoFit/>
          </a:bodyPr>
          <a:lstStyle/>
          <a:p>
            <a:r>
              <a:rPr lang="de-AT" sz="1600" dirty="0">
                <a:latin typeface="Garamond" panose="02020404030301010803" pitchFamily="18" charset="0"/>
              </a:rPr>
              <a:t>16.</a:t>
            </a:r>
          </a:p>
          <a:p>
            <a:r>
              <a:rPr lang="de-AT" sz="1600" dirty="0">
                <a:latin typeface="Garamond" panose="02020404030301010803" pitchFamily="18" charset="0"/>
              </a:rPr>
              <a:t>Bist meine Mutter du vom Schoss</a:t>
            </a:r>
          </a:p>
          <a:p>
            <a:r>
              <a:rPr lang="de-AT" sz="1600" dirty="0">
                <a:latin typeface="Garamond" panose="02020404030301010803" pitchFamily="18" charset="0"/>
              </a:rPr>
              <a:t>Frau Schwester Tochter bis zum Schluss</a:t>
            </a:r>
          </a:p>
          <a:p>
            <a:r>
              <a:rPr lang="de-AT" sz="1600" dirty="0">
                <a:latin typeface="Garamond" panose="02020404030301010803" pitchFamily="18" charset="0"/>
              </a:rPr>
              <a:t>Webst zu Träumen das Geschlechterstreben</a:t>
            </a:r>
          </a:p>
          <a:p>
            <a:r>
              <a:rPr lang="de-AT" sz="1600" dirty="0">
                <a:latin typeface="Garamond" panose="02020404030301010803" pitchFamily="18" charset="0"/>
              </a:rPr>
              <a:t>Und weinst über das Gespinst vom Leben</a:t>
            </a:r>
          </a:p>
        </p:txBody>
      </p:sp>
      <p:sp>
        <p:nvSpPr>
          <p:cNvPr id="5" name="Textfeld 4">
            <a:extLst>
              <a:ext uri="{FF2B5EF4-FFF2-40B4-BE49-F238E27FC236}">
                <a16:creationId xmlns:a16="http://schemas.microsoft.com/office/drawing/2014/main" id="{CF61F308-BA35-4686-9D87-2C721387D95E}"/>
              </a:ext>
            </a:extLst>
          </p:cNvPr>
          <p:cNvSpPr txBox="1"/>
          <p:nvPr/>
        </p:nvSpPr>
        <p:spPr>
          <a:xfrm>
            <a:off x="8037331" y="1713389"/>
            <a:ext cx="3382392" cy="584775"/>
          </a:xfrm>
          <a:prstGeom prst="rect">
            <a:avLst/>
          </a:prstGeom>
          <a:noFill/>
        </p:spPr>
        <p:txBody>
          <a:bodyPr wrap="square" rtlCol="0">
            <a:spAutoFit/>
          </a:bodyPr>
          <a:lstStyle/>
          <a:p>
            <a:r>
              <a:rPr lang="de-AT" sz="1600" b="1" i="1" dirty="0">
                <a:latin typeface="Garamond" panose="02020404030301010803" pitchFamily="18" charset="0"/>
              </a:rPr>
              <a:t>Ich habe zum Wurm gesagt, Du bist</a:t>
            </a:r>
          </a:p>
          <a:p>
            <a:r>
              <a:rPr lang="de-AT" sz="1600" b="1" i="1" dirty="0">
                <a:latin typeface="Garamond" panose="02020404030301010803" pitchFamily="18" charset="0"/>
              </a:rPr>
              <a:t>Meine Mutter &amp; meine Schwester</a:t>
            </a:r>
          </a:p>
        </p:txBody>
      </p:sp>
      <p:sp>
        <p:nvSpPr>
          <p:cNvPr id="6" name="Fußzeilenplatzhalter 5">
            <a:extLst>
              <a:ext uri="{FF2B5EF4-FFF2-40B4-BE49-F238E27FC236}">
                <a16:creationId xmlns:a16="http://schemas.microsoft.com/office/drawing/2014/main" id="{78FD61F8-434A-4AAA-BC35-3FAFAF820C93}"/>
              </a:ext>
            </a:extLst>
          </p:cNvPr>
          <p:cNvSpPr>
            <a:spLocks noGrp="1"/>
          </p:cNvSpPr>
          <p:nvPr>
            <p:ph type="ftr" sz="quarter" idx="11"/>
          </p:nvPr>
        </p:nvSpPr>
        <p:spPr>
          <a:xfrm>
            <a:off x="4038599" y="6356350"/>
            <a:ext cx="7715435" cy="365125"/>
          </a:xfrm>
        </p:spPr>
        <p:txBody>
          <a:bodyPr/>
          <a:lstStyle/>
          <a:p>
            <a:r>
              <a:rPr lang="de-AT" dirty="0"/>
              <a:t>							U. Szekulics</a:t>
            </a:r>
          </a:p>
        </p:txBody>
      </p:sp>
    </p:spTree>
    <p:extLst>
      <p:ext uri="{BB962C8B-B14F-4D97-AF65-F5344CB8AC3E}">
        <p14:creationId xmlns:p14="http://schemas.microsoft.com/office/powerpoint/2010/main" val="51459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6EFFD83-5698-4E3F-A0F6-B594A9E30BE4}"/>
              </a:ext>
            </a:extLst>
          </p:cNvPr>
          <p:cNvPicPr>
            <a:picLocks noChangeAspect="1"/>
          </p:cNvPicPr>
          <p:nvPr/>
        </p:nvPicPr>
        <p:blipFill>
          <a:blip r:embed="rId2"/>
          <a:stretch>
            <a:fillRect/>
          </a:stretch>
        </p:blipFill>
        <p:spPr>
          <a:xfrm>
            <a:off x="4632999" y="1417177"/>
            <a:ext cx="2926001" cy="4350931"/>
          </a:xfrm>
          <a:prstGeom prst="rect">
            <a:avLst/>
          </a:prstGeom>
        </p:spPr>
      </p:pic>
      <p:sp>
        <p:nvSpPr>
          <p:cNvPr id="3" name="Textfeld 2">
            <a:extLst>
              <a:ext uri="{FF2B5EF4-FFF2-40B4-BE49-F238E27FC236}">
                <a16:creationId xmlns:a16="http://schemas.microsoft.com/office/drawing/2014/main" id="{C9878340-C8A3-4987-9CC9-45FE9EB339C7}"/>
              </a:ext>
            </a:extLst>
          </p:cNvPr>
          <p:cNvSpPr txBox="1"/>
          <p:nvPr/>
        </p:nvSpPr>
        <p:spPr>
          <a:xfrm>
            <a:off x="517864" y="2444121"/>
            <a:ext cx="3977196" cy="3323987"/>
          </a:xfrm>
          <a:prstGeom prst="rect">
            <a:avLst/>
          </a:prstGeom>
          <a:noFill/>
        </p:spPr>
        <p:txBody>
          <a:bodyPr wrap="square" rtlCol="0">
            <a:spAutoFit/>
          </a:bodyPr>
          <a:lstStyle/>
          <a:p>
            <a:r>
              <a:rPr lang="en-US" sz="1600" b="1" i="1" dirty="0">
                <a:latin typeface="Garamond" panose="02020404030301010803" pitchFamily="18" charset="0"/>
              </a:rPr>
              <a:t>To the Accuser who is The God </a:t>
            </a:r>
          </a:p>
          <a:p>
            <a:r>
              <a:rPr lang="en-US" sz="1600" b="1" i="1" dirty="0">
                <a:latin typeface="Garamond" panose="02020404030301010803" pitchFamily="18" charset="0"/>
              </a:rPr>
              <a:t>		       of this World</a:t>
            </a:r>
          </a:p>
          <a:p>
            <a:endParaRPr lang="de-AT" sz="1600" b="1" i="1" dirty="0">
              <a:latin typeface="Garamond" panose="02020404030301010803" pitchFamily="18" charset="0"/>
            </a:endParaRPr>
          </a:p>
          <a:p>
            <a:r>
              <a:rPr lang="en-US" sz="1600" dirty="0">
                <a:latin typeface="Garamond" panose="02020404030301010803" pitchFamily="18" charset="0"/>
              </a:rPr>
              <a:t>Truly my Satan thou art but a Dunce</a:t>
            </a:r>
            <a:br>
              <a:rPr lang="en-US" sz="1600" dirty="0">
                <a:latin typeface="Garamond" panose="02020404030301010803" pitchFamily="18" charset="0"/>
              </a:rPr>
            </a:br>
            <a:r>
              <a:rPr lang="en-US" sz="1600" dirty="0">
                <a:latin typeface="Garamond" panose="02020404030301010803" pitchFamily="18" charset="0"/>
              </a:rPr>
              <a:t>And dost not know the Garment from the Man</a:t>
            </a:r>
            <a:br>
              <a:rPr lang="en-US" sz="1600" dirty="0">
                <a:latin typeface="Garamond" panose="02020404030301010803" pitchFamily="18" charset="0"/>
              </a:rPr>
            </a:br>
            <a:r>
              <a:rPr lang="en-US" sz="1600" dirty="0">
                <a:latin typeface="Garamond" panose="02020404030301010803" pitchFamily="18" charset="0"/>
              </a:rPr>
              <a:t>Every Harlot was a Virgin once</a:t>
            </a:r>
            <a:br>
              <a:rPr lang="en-US" sz="1600" dirty="0">
                <a:latin typeface="Garamond" panose="02020404030301010803" pitchFamily="18" charset="0"/>
              </a:rPr>
            </a:br>
            <a:r>
              <a:rPr lang="en-US" sz="1600" dirty="0">
                <a:latin typeface="Garamond" panose="02020404030301010803" pitchFamily="18" charset="0"/>
              </a:rPr>
              <a:t>Nor canst thou ever change Kate into Nan </a:t>
            </a:r>
          </a:p>
          <a:p>
            <a:endParaRPr lang="de-AT" sz="1600" dirty="0">
              <a:latin typeface="Garamond" panose="02020404030301010803" pitchFamily="18" charset="0"/>
            </a:endParaRPr>
          </a:p>
          <a:p>
            <a:r>
              <a:rPr lang="en-US" sz="1600" dirty="0" err="1">
                <a:latin typeface="Garamond" panose="02020404030301010803" pitchFamily="18" charset="0"/>
              </a:rPr>
              <a:t>Tho</a:t>
            </a:r>
            <a:r>
              <a:rPr lang="en-US" sz="1600" dirty="0">
                <a:latin typeface="Garamond" panose="02020404030301010803" pitchFamily="18" charset="0"/>
              </a:rPr>
              <a:t> thou art </a:t>
            </a:r>
            <a:r>
              <a:rPr lang="en-US" sz="1600" dirty="0" err="1">
                <a:latin typeface="Garamond" panose="02020404030301010803" pitchFamily="18" charset="0"/>
              </a:rPr>
              <a:t>Worshipd</a:t>
            </a:r>
            <a:r>
              <a:rPr lang="en-US" sz="1600" dirty="0">
                <a:latin typeface="Garamond" panose="02020404030301010803" pitchFamily="18" charset="0"/>
              </a:rPr>
              <a:t> by the names Divine</a:t>
            </a:r>
            <a:br>
              <a:rPr lang="en-US" sz="1600" dirty="0">
                <a:latin typeface="Garamond" panose="02020404030301010803" pitchFamily="18" charset="0"/>
              </a:rPr>
            </a:br>
            <a:r>
              <a:rPr lang="en-US" sz="1600" dirty="0">
                <a:latin typeface="Garamond" panose="02020404030301010803" pitchFamily="18" charset="0"/>
              </a:rPr>
              <a:t>Of Jesus &amp; Jehovah: thou art still</a:t>
            </a:r>
            <a:br>
              <a:rPr lang="en-US" sz="1600" dirty="0">
                <a:latin typeface="Garamond" panose="02020404030301010803" pitchFamily="18" charset="0"/>
              </a:rPr>
            </a:br>
            <a:r>
              <a:rPr lang="en-US" sz="1600" dirty="0">
                <a:latin typeface="Garamond" panose="02020404030301010803" pitchFamily="18" charset="0"/>
              </a:rPr>
              <a:t>The Son of Morn in weary Night's decline</a:t>
            </a:r>
            <a:br>
              <a:rPr lang="en-US" sz="1600" dirty="0">
                <a:latin typeface="Garamond" panose="02020404030301010803" pitchFamily="18" charset="0"/>
              </a:rPr>
            </a:br>
            <a:r>
              <a:rPr lang="en-US" sz="1600" dirty="0">
                <a:latin typeface="Garamond" panose="02020404030301010803" pitchFamily="18" charset="0"/>
              </a:rPr>
              <a:t>The lost </a:t>
            </a:r>
            <a:r>
              <a:rPr lang="en-US" sz="1600" dirty="0" err="1">
                <a:latin typeface="Garamond" panose="02020404030301010803" pitchFamily="18" charset="0"/>
              </a:rPr>
              <a:t>Travellers</a:t>
            </a:r>
            <a:r>
              <a:rPr lang="en-US" sz="1600" dirty="0">
                <a:latin typeface="Garamond" panose="02020404030301010803" pitchFamily="18" charset="0"/>
              </a:rPr>
              <a:t> dream under the Hill </a:t>
            </a:r>
            <a:endParaRPr lang="de-AT" sz="1600" dirty="0">
              <a:latin typeface="Garamond" panose="02020404030301010803" pitchFamily="18" charset="0"/>
            </a:endParaRPr>
          </a:p>
          <a:p>
            <a:endParaRPr lang="de-AT" dirty="0"/>
          </a:p>
        </p:txBody>
      </p:sp>
      <p:sp>
        <p:nvSpPr>
          <p:cNvPr id="4" name="Textfeld 3">
            <a:extLst>
              <a:ext uri="{FF2B5EF4-FFF2-40B4-BE49-F238E27FC236}">
                <a16:creationId xmlns:a16="http://schemas.microsoft.com/office/drawing/2014/main" id="{E0345633-BAB1-4BD9-9BA7-B98A50696D08}"/>
              </a:ext>
            </a:extLst>
          </p:cNvPr>
          <p:cNvSpPr txBox="1"/>
          <p:nvPr/>
        </p:nvSpPr>
        <p:spPr>
          <a:xfrm>
            <a:off x="8131946" y="2450237"/>
            <a:ext cx="3249227" cy="338554"/>
          </a:xfrm>
          <a:prstGeom prst="rect">
            <a:avLst/>
          </a:prstGeom>
          <a:noFill/>
        </p:spPr>
        <p:txBody>
          <a:bodyPr wrap="square" rtlCol="0">
            <a:spAutoFit/>
          </a:bodyPr>
          <a:lstStyle/>
          <a:p>
            <a:endParaRPr lang="de-AT" sz="1600" dirty="0">
              <a:latin typeface="Garamond" panose="02020404030301010803" pitchFamily="18" charset="0"/>
            </a:endParaRPr>
          </a:p>
        </p:txBody>
      </p:sp>
      <p:sp>
        <p:nvSpPr>
          <p:cNvPr id="5" name="Textfeld 4">
            <a:extLst>
              <a:ext uri="{FF2B5EF4-FFF2-40B4-BE49-F238E27FC236}">
                <a16:creationId xmlns:a16="http://schemas.microsoft.com/office/drawing/2014/main" id="{502EBAB4-0FB4-4775-AB3B-6D8C7C5787B0}"/>
              </a:ext>
            </a:extLst>
          </p:cNvPr>
          <p:cNvSpPr txBox="1"/>
          <p:nvPr/>
        </p:nvSpPr>
        <p:spPr>
          <a:xfrm>
            <a:off x="7794594" y="2444121"/>
            <a:ext cx="4119239" cy="3293209"/>
          </a:xfrm>
          <a:prstGeom prst="rect">
            <a:avLst/>
          </a:prstGeom>
          <a:noFill/>
        </p:spPr>
        <p:txBody>
          <a:bodyPr wrap="square" rtlCol="0">
            <a:spAutoFit/>
          </a:bodyPr>
          <a:lstStyle/>
          <a:p>
            <a:r>
              <a:rPr lang="de-AT" sz="1600" b="1" i="1" dirty="0">
                <a:latin typeface="Garamond" panose="02020404030301010803" pitchFamily="18" charset="0"/>
              </a:rPr>
              <a:t>An den Beschuldiger welcher der Gott</a:t>
            </a:r>
          </a:p>
          <a:p>
            <a:r>
              <a:rPr lang="de-AT" sz="1600" b="1" i="1" dirty="0">
                <a:latin typeface="Garamond" panose="02020404030301010803" pitchFamily="18" charset="0"/>
              </a:rPr>
              <a:t>	                         dieser Welt ist</a:t>
            </a:r>
          </a:p>
          <a:p>
            <a:endParaRPr lang="de-AT" sz="1600" b="1" i="1" dirty="0">
              <a:latin typeface="Garamond" panose="02020404030301010803" pitchFamily="18" charset="0"/>
            </a:endParaRPr>
          </a:p>
          <a:p>
            <a:r>
              <a:rPr lang="de-AT" sz="1600" dirty="0">
                <a:latin typeface="Garamond" panose="02020404030301010803" pitchFamily="18" charset="0"/>
              </a:rPr>
              <a:t>Wirklich mein Satan Du bist nur ein Narr</a:t>
            </a:r>
          </a:p>
          <a:p>
            <a:r>
              <a:rPr lang="de-AT" sz="1600" dirty="0">
                <a:latin typeface="Garamond" panose="02020404030301010803" pitchFamily="18" charset="0"/>
              </a:rPr>
              <a:t>Und du kennst die Webart nicht vom Mann</a:t>
            </a:r>
          </a:p>
          <a:p>
            <a:r>
              <a:rPr lang="de-AT" sz="1600" dirty="0">
                <a:latin typeface="Garamond" panose="02020404030301010803" pitchFamily="18" charset="0"/>
              </a:rPr>
              <a:t>Jede Hure einst eine Jungfrau war</a:t>
            </a:r>
          </a:p>
          <a:p>
            <a:r>
              <a:rPr lang="de-AT" sz="1600" dirty="0">
                <a:latin typeface="Garamond" panose="02020404030301010803" pitchFamily="18" charset="0"/>
              </a:rPr>
              <a:t>Noch kannst Du verwandeln Kate in Nan</a:t>
            </a:r>
          </a:p>
          <a:p>
            <a:endParaRPr lang="de-AT" sz="1600" dirty="0">
              <a:latin typeface="Garamond" panose="02020404030301010803" pitchFamily="18" charset="0"/>
            </a:endParaRPr>
          </a:p>
          <a:p>
            <a:r>
              <a:rPr lang="de-AT" sz="1600" dirty="0">
                <a:latin typeface="Garamond" panose="02020404030301010803" pitchFamily="18" charset="0"/>
              </a:rPr>
              <a:t>Verehrt wirst´ mit Namen von Gott überall</a:t>
            </a:r>
          </a:p>
          <a:p>
            <a:r>
              <a:rPr lang="de-AT" sz="1600" dirty="0">
                <a:latin typeface="Garamond" panose="02020404030301010803" pitchFamily="18" charset="0"/>
              </a:rPr>
              <a:t>Von Jesus &amp; Jehova: und du bist doch</a:t>
            </a:r>
          </a:p>
          <a:p>
            <a:r>
              <a:rPr lang="de-AT" sz="1600" dirty="0">
                <a:latin typeface="Garamond" panose="02020404030301010803" pitchFamily="18" charset="0"/>
              </a:rPr>
              <a:t>Der Sohn des Morgens in der Nacht vom Verfall</a:t>
            </a:r>
          </a:p>
          <a:p>
            <a:r>
              <a:rPr lang="de-AT" sz="1600" dirty="0">
                <a:latin typeface="Garamond" panose="02020404030301010803" pitchFamily="18" charset="0"/>
              </a:rPr>
              <a:t>Der Traum des Verlorenen unter dem Joch</a:t>
            </a:r>
          </a:p>
          <a:p>
            <a:endParaRPr lang="de-AT" sz="1600" dirty="0">
              <a:latin typeface="Garamond" panose="02020404030301010803" pitchFamily="18" charset="0"/>
            </a:endParaRPr>
          </a:p>
        </p:txBody>
      </p:sp>
      <p:sp>
        <p:nvSpPr>
          <p:cNvPr id="6" name="Fußzeilenplatzhalter 5">
            <a:extLst>
              <a:ext uri="{FF2B5EF4-FFF2-40B4-BE49-F238E27FC236}">
                <a16:creationId xmlns:a16="http://schemas.microsoft.com/office/drawing/2014/main" id="{0E81FF95-D877-4EB4-93C5-EAB786FD5B8F}"/>
              </a:ext>
            </a:extLst>
          </p:cNvPr>
          <p:cNvSpPr>
            <a:spLocks noGrp="1"/>
          </p:cNvSpPr>
          <p:nvPr>
            <p:ph type="ftr" sz="quarter" idx="11"/>
          </p:nvPr>
        </p:nvSpPr>
        <p:spPr>
          <a:xfrm>
            <a:off x="4038600" y="6356350"/>
            <a:ext cx="7750946" cy="365125"/>
          </a:xfrm>
        </p:spPr>
        <p:txBody>
          <a:bodyPr/>
          <a:lstStyle/>
          <a:p>
            <a:r>
              <a:rPr lang="de-AT" dirty="0"/>
              <a:t>							U. Szekulics</a:t>
            </a:r>
          </a:p>
        </p:txBody>
      </p:sp>
    </p:spTree>
    <p:extLst>
      <p:ext uri="{BB962C8B-B14F-4D97-AF65-F5344CB8AC3E}">
        <p14:creationId xmlns:p14="http://schemas.microsoft.com/office/powerpoint/2010/main" val="284206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0BC707E-6EB4-4B2F-86FE-19FCC6F24BC6}"/>
              </a:ext>
            </a:extLst>
          </p:cNvPr>
          <p:cNvSpPr txBox="1"/>
          <p:nvPr/>
        </p:nvSpPr>
        <p:spPr>
          <a:xfrm>
            <a:off x="630316" y="920621"/>
            <a:ext cx="11017188" cy="5016758"/>
          </a:xfrm>
          <a:prstGeom prst="rect">
            <a:avLst/>
          </a:prstGeom>
          <a:noFill/>
        </p:spPr>
        <p:txBody>
          <a:bodyPr wrap="square" rtlCol="0">
            <a:spAutoFit/>
          </a:bodyPr>
          <a:lstStyle/>
          <a:p>
            <a:r>
              <a:rPr lang="de-AT" sz="1600" u="sng" dirty="0">
                <a:latin typeface="Garamond" panose="02020404030301010803" pitchFamily="18" charset="0"/>
              </a:rPr>
              <a:t>Anmerkungen des Übersetzers</a:t>
            </a:r>
          </a:p>
          <a:p>
            <a:endParaRPr lang="de-AT" sz="1600" dirty="0">
              <a:latin typeface="Garamond" panose="02020404030301010803" pitchFamily="18" charset="0"/>
            </a:endParaRPr>
          </a:p>
          <a:p>
            <a:endParaRPr lang="de-AT" sz="1600" dirty="0">
              <a:latin typeface="Garamond" panose="02020404030301010803" pitchFamily="18" charset="0"/>
            </a:endParaRPr>
          </a:p>
          <a:p>
            <a:r>
              <a:rPr lang="de-AT" sz="1600" dirty="0">
                <a:latin typeface="Garamond" panose="02020404030301010803" pitchFamily="18" charset="0"/>
              </a:rPr>
              <a:t>Wenn man nur die Bilder der Ausgabe “für Kinder” betrachtet, ohne die Erläuterungen („Keys“), so zieht das Leben mit seinen Schwierigkeiten, Hoffnungen und Eitelkeiten vorbei. Der unvermeidliche Tod beendet alles weltliche Bestreben.</a:t>
            </a:r>
          </a:p>
          <a:p>
            <a:endParaRPr lang="de-AT" sz="1600" dirty="0">
              <a:latin typeface="Garamond" panose="02020404030301010803" pitchFamily="18" charset="0"/>
            </a:endParaRPr>
          </a:p>
          <a:p>
            <a:r>
              <a:rPr lang="de-AT" sz="1600" dirty="0">
                <a:latin typeface="Garamond" panose="02020404030301010803" pitchFamily="18" charset="0"/>
              </a:rPr>
              <a:t>Die Erläuterungen der zweiten Ausgabe, samt Prolog und Epilog, geben einen tieferen Einblick. Der Prolog beginnt mit dem </a:t>
            </a:r>
            <a:r>
              <a:rPr lang="de-AT" sz="1600" dirty="0" err="1">
                <a:latin typeface="Garamond" panose="02020404030301010803" pitchFamily="18" charset="0"/>
              </a:rPr>
              <a:t>gegensei</a:t>
            </a:r>
            <a:r>
              <a:rPr lang="de-AT" sz="1600" dirty="0">
                <a:latin typeface="Garamond" panose="02020404030301010803" pitchFamily="18" charset="0"/>
              </a:rPr>
              <a:t>- </a:t>
            </a:r>
            <a:r>
              <a:rPr lang="de-AT" sz="1600" dirty="0" err="1">
                <a:latin typeface="Garamond" panose="02020404030301010803" pitchFamily="18" charset="0"/>
              </a:rPr>
              <a:t>tigen</a:t>
            </a:r>
            <a:r>
              <a:rPr lang="de-AT" sz="1600" dirty="0">
                <a:latin typeface="Garamond" panose="02020404030301010803" pitchFamily="18" charset="0"/>
              </a:rPr>
              <a:t> Verzeihen als Schlüssel zum Paradies, ein Verweis auf Jesus Lehre vom Verzeihen und eine Erinnerung an seine Worte „ich bin die Tür“ (Johannes 10, 9). Und am Schluss des Vorwortes die bittere Klage über den christlichen Brauch, den gekreuzigten Jesus auf die Altäre zu stellen. </a:t>
            </a:r>
          </a:p>
          <a:p>
            <a:endParaRPr lang="de-AT" sz="1600" dirty="0">
              <a:latin typeface="Garamond" panose="02020404030301010803" pitchFamily="18" charset="0"/>
            </a:endParaRPr>
          </a:p>
          <a:p>
            <a:r>
              <a:rPr lang="de-AT" sz="1600" dirty="0">
                <a:latin typeface="Garamond" panose="02020404030301010803" pitchFamily="18" charset="0"/>
              </a:rPr>
              <a:t>Im Epilog verweist Blake Satan auf seinen Platz, spricht die Unvergänglichkeit der Unschuld an und die Unfähigkeit des Satans, die Men- </a:t>
            </a:r>
            <a:r>
              <a:rPr lang="de-AT" sz="1600" dirty="0" err="1">
                <a:latin typeface="Garamond" panose="02020404030301010803" pitchFamily="18" charset="0"/>
              </a:rPr>
              <a:t>schen</a:t>
            </a:r>
            <a:r>
              <a:rPr lang="de-AT" sz="1600" dirty="0">
                <a:latin typeface="Garamond" panose="02020404030301010803" pitchFamily="18" charset="0"/>
              </a:rPr>
              <a:t> zu verstehen. Jedoch wird auch darauf hingewiesen, dass der Teufel als Gott dieser Welt verehrt wird; was wohl den Materialismus der Moderne genauso trifft wie die etablierten Kirchen.</a:t>
            </a:r>
          </a:p>
          <a:p>
            <a:endParaRPr lang="de-AT" sz="1600" dirty="0">
              <a:latin typeface="Garamond" panose="02020404030301010803" pitchFamily="18" charset="0"/>
            </a:endParaRPr>
          </a:p>
          <a:p>
            <a:r>
              <a:rPr lang="de-AT" sz="1600" dirty="0">
                <a:latin typeface="Garamond" panose="02020404030301010803" pitchFamily="18" charset="0"/>
              </a:rPr>
              <a:t>Zu diesem Werk William Blakes wurden auch Aufzeichnungen in seinem Notizbuch gefunden, in dem er 64 Entwürfe festhielt, bevor er an das Stechen der Kupferplatten ging. Die ersten Zeilen dort, beim Entwurf des Frontispizes lauten: “Was ist der Mensch dass du ihn erhöhen sollst &amp; dein Herz an ihn hängen“ (“</a:t>
            </a:r>
            <a:r>
              <a:rPr lang="de-AT" sz="1600" dirty="0" err="1">
                <a:latin typeface="Garamond" panose="02020404030301010803" pitchFamily="18" charset="0"/>
              </a:rPr>
              <a:t>What</a:t>
            </a:r>
            <a:r>
              <a:rPr lang="de-AT" sz="1600" dirty="0">
                <a:latin typeface="Garamond" panose="02020404030301010803" pitchFamily="18" charset="0"/>
              </a:rPr>
              <a:t> </a:t>
            </a:r>
            <a:r>
              <a:rPr lang="de-AT" sz="1600" dirty="0" err="1">
                <a:latin typeface="Garamond" panose="02020404030301010803" pitchFamily="18" charset="0"/>
              </a:rPr>
              <a:t>is</a:t>
            </a:r>
            <a:r>
              <a:rPr lang="de-AT" sz="1600" dirty="0">
                <a:latin typeface="Garamond" panose="02020404030301010803" pitchFamily="18" charset="0"/>
              </a:rPr>
              <a:t> man </a:t>
            </a:r>
            <a:r>
              <a:rPr lang="de-AT" sz="1600" dirty="0" err="1">
                <a:latin typeface="Garamond" panose="02020404030301010803" pitchFamily="18" charset="0"/>
              </a:rPr>
              <a:t>that</a:t>
            </a:r>
            <a:r>
              <a:rPr lang="de-AT" sz="1600" dirty="0">
                <a:latin typeface="Garamond" panose="02020404030301010803" pitchFamily="18" charset="0"/>
              </a:rPr>
              <a:t> </a:t>
            </a:r>
            <a:r>
              <a:rPr lang="de-AT" sz="1600" dirty="0" err="1">
                <a:latin typeface="Garamond" panose="02020404030301010803" pitchFamily="18" charset="0"/>
              </a:rPr>
              <a:t>thou</a:t>
            </a:r>
            <a:r>
              <a:rPr lang="de-AT" sz="1600" dirty="0">
                <a:latin typeface="Garamond" panose="02020404030301010803" pitchFamily="18" charset="0"/>
              </a:rPr>
              <a:t> </a:t>
            </a:r>
            <a:r>
              <a:rPr lang="de-AT" sz="1600" dirty="0" err="1">
                <a:latin typeface="Garamond" panose="02020404030301010803" pitchFamily="18" charset="0"/>
              </a:rPr>
              <a:t>shouldst</a:t>
            </a:r>
            <a:r>
              <a:rPr lang="de-AT" sz="1600" dirty="0">
                <a:latin typeface="Garamond" panose="02020404030301010803" pitchFamily="18" charset="0"/>
              </a:rPr>
              <a:t> / </a:t>
            </a:r>
            <a:r>
              <a:rPr lang="de-AT" sz="1600" dirty="0" err="1">
                <a:latin typeface="Garamond" panose="02020404030301010803" pitchFamily="18" charset="0"/>
              </a:rPr>
              <a:t>magnify</a:t>
            </a:r>
            <a:r>
              <a:rPr lang="de-AT" sz="1600" dirty="0">
                <a:latin typeface="Garamond" panose="02020404030301010803" pitchFamily="18" charset="0"/>
              </a:rPr>
              <a:t> </a:t>
            </a:r>
            <a:r>
              <a:rPr lang="de-AT" sz="1600" dirty="0" err="1">
                <a:latin typeface="Garamond" panose="02020404030301010803" pitchFamily="18" charset="0"/>
              </a:rPr>
              <a:t>him</a:t>
            </a:r>
            <a:r>
              <a:rPr lang="de-AT" sz="1600" dirty="0">
                <a:latin typeface="Garamond" panose="02020404030301010803" pitchFamily="18" charset="0"/>
              </a:rPr>
              <a:t> &amp; </a:t>
            </a:r>
            <a:r>
              <a:rPr lang="de-AT" sz="1600" dirty="0" err="1">
                <a:latin typeface="Garamond" panose="02020404030301010803" pitchFamily="18" charset="0"/>
              </a:rPr>
              <a:t>that</a:t>
            </a:r>
            <a:r>
              <a:rPr lang="de-AT" sz="1600" dirty="0">
                <a:latin typeface="Garamond" panose="02020404030301010803" pitchFamily="18" charset="0"/>
              </a:rPr>
              <a:t> </a:t>
            </a:r>
            <a:r>
              <a:rPr lang="de-AT" sz="1600" dirty="0" err="1">
                <a:latin typeface="Garamond" panose="02020404030301010803" pitchFamily="18" charset="0"/>
              </a:rPr>
              <a:t>thou</a:t>
            </a:r>
            <a:r>
              <a:rPr lang="de-AT" sz="1600" dirty="0">
                <a:latin typeface="Garamond" panose="02020404030301010803" pitchFamily="18" charset="0"/>
              </a:rPr>
              <a:t> </a:t>
            </a:r>
            <a:r>
              <a:rPr lang="de-AT" sz="1600" dirty="0" err="1">
                <a:latin typeface="Garamond" panose="02020404030301010803" pitchFamily="18" charset="0"/>
              </a:rPr>
              <a:t>shouldst</a:t>
            </a:r>
            <a:r>
              <a:rPr lang="de-AT" sz="1600" dirty="0">
                <a:latin typeface="Garamond" panose="02020404030301010803" pitchFamily="18" charset="0"/>
              </a:rPr>
              <a:t> </a:t>
            </a:r>
            <a:r>
              <a:rPr lang="de-AT" sz="1600" dirty="0" err="1">
                <a:latin typeface="Garamond" panose="02020404030301010803" pitchFamily="18" charset="0"/>
              </a:rPr>
              <a:t>set</a:t>
            </a:r>
            <a:r>
              <a:rPr lang="de-AT" sz="1600" dirty="0">
                <a:latin typeface="Garamond" panose="02020404030301010803" pitchFamily="18" charset="0"/>
              </a:rPr>
              <a:t> / </a:t>
            </a:r>
            <a:r>
              <a:rPr lang="de-AT" sz="1600" dirty="0" err="1">
                <a:latin typeface="Garamond" panose="02020404030301010803" pitchFamily="18" charset="0"/>
              </a:rPr>
              <a:t>thine</a:t>
            </a:r>
            <a:r>
              <a:rPr lang="de-AT" sz="1600" dirty="0">
                <a:latin typeface="Garamond" panose="02020404030301010803" pitchFamily="18" charset="0"/>
              </a:rPr>
              <a:t> </a:t>
            </a:r>
            <a:r>
              <a:rPr lang="de-AT" sz="1600" dirty="0" err="1">
                <a:latin typeface="Garamond" panose="02020404030301010803" pitchFamily="18" charset="0"/>
              </a:rPr>
              <a:t>heart</a:t>
            </a:r>
            <a:r>
              <a:rPr lang="de-AT" sz="1600" dirty="0">
                <a:latin typeface="Garamond" panose="02020404030301010803" pitchFamily="18" charset="0"/>
              </a:rPr>
              <a:t> upon </a:t>
            </a:r>
            <a:r>
              <a:rPr lang="de-AT" sz="1600" dirty="0" err="1">
                <a:latin typeface="Garamond" panose="02020404030301010803" pitchFamily="18" charset="0"/>
              </a:rPr>
              <a:t>him</a:t>
            </a:r>
            <a:r>
              <a:rPr lang="de-AT" sz="1600" dirty="0">
                <a:latin typeface="Garamond" panose="02020404030301010803" pitchFamily="18" charset="0"/>
              </a:rPr>
              <a:t>”). Blake hatte wohl mehr im Auge als nur den Ablauf des Lebens. Es ging ihm um eine subtilere und weitere Perspektive, um den Kontrast mentaler und emotionaler Motive gegenüber der spirituellen Dimension.  </a:t>
            </a:r>
            <a:endParaRPr lang="de-AT" dirty="0"/>
          </a:p>
        </p:txBody>
      </p:sp>
      <p:sp>
        <p:nvSpPr>
          <p:cNvPr id="3" name="Fußzeilenplatzhalter 2">
            <a:extLst>
              <a:ext uri="{FF2B5EF4-FFF2-40B4-BE49-F238E27FC236}">
                <a16:creationId xmlns:a16="http://schemas.microsoft.com/office/drawing/2014/main" id="{1CC251FB-A719-4A61-AAC1-F2C12051021E}"/>
              </a:ext>
            </a:extLst>
          </p:cNvPr>
          <p:cNvSpPr>
            <a:spLocks noGrp="1"/>
          </p:cNvSpPr>
          <p:nvPr>
            <p:ph type="ftr" sz="quarter" idx="11"/>
          </p:nvPr>
        </p:nvSpPr>
        <p:spPr/>
        <p:txBody>
          <a:bodyPr/>
          <a:lstStyle/>
          <a:p>
            <a:r>
              <a:rPr lang="de-AT"/>
              <a:t>U. Szekulics</a:t>
            </a:r>
          </a:p>
        </p:txBody>
      </p:sp>
    </p:spTree>
    <p:extLst>
      <p:ext uri="{BB962C8B-B14F-4D97-AF65-F5344CB8AC3E}">
        <p14:creationId xmlns:p14="http://schemas.microsoft.com/office/powerpoint/2010/main" val="262599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5FB8F57-8478-4795-BDB5-D2B505108B7F}"/>
              </a:ext>
            </a:extLst>
          </p:cNvPr>
          <p:cNvSpPr txBox="1"/>
          <p:nvPr/>
        </p:nvSpPr>
        <p:spPr>
          <a:xfrm>
            <a:off x="745724" y="603682"/>
            <a:ext cx="10777492" cy="5509200"/>
          </a:xfrm>
          <a:prstGeom prst="rect">
            <a:avLst/>
          </a:prstGeom>
          <a:noFill/>
        </p:spPr>
        <p:txBody>
          <a:bodyPr wrap="square" rtlCol="0">
            <a:spAutoFit/>
          </a:bodyPr>
          <a:lstStyle/>
          <a:p>
            <a:r>
              <a:rPr lang="de-AT" sz="1600" dirty="0">
                <a:latin typeface="Garamond" panose="02020404030301010803" pitchFamily="18" charset="0"/>
              </a:rPr>
              <a:t>Schon der Stich </a:t>
            </a:r>
            <a:r>
              <a:rPr lang="de-AT" sz="1600" dirty="0" err="1">
                <a:latin typeface="Garamond" panose="02020404030301010803" pitchFamily="18" charset="0"/>
              </a:rPr>
              <a:t>No</a:t>
            </a:r>
            <a:r>
              <a:rPr lang="de-AT" sz="1600" dirty="0">
                <a:latin typeface="Garamond" panose="02020404030301010803" pitchFamily="18" charset="0"/>
              </a:rPr>
              <a:t>. 1, “Ich fand ihn unter einem Baum”, ist sehr interessant. Sollte das nur ein Gleichnis auf die Fortpflanzung sein? Oder, wenn man die dazugehörigen „Schlüssel“ heranzieht, ist es nicht vielmehr der Archetyp der weiblichen Kraft, die sich vom „ewigen Mann“ löst? Es erinnert an die Lehren einiger Gnostiker und an Vedische Schriften, die den Anbeginn der Schöpfung </a:t>
            </a:r>
            <a:r>
              <a:rPr lang="de-AT" sz="1600" dirty="0" err="1">
                <a:latin typeface="Garamond" panose="02020404030301010803" pitchFamily="18" charset="0"/>
              </a:rPr>
              <a:t>be</a:t>
            </a:r>
            <a:r>
              <a:rPr lang="de-AT" sz="1600" dirty="0">
                <a:latin typeface="Garamond" panose="02020404030301010803" pitchFamily="18" charset="0"/>
              </a:rPr>
              <a:t>- </a:t>
            </a:r>
          </a:p>
          <a:p>
            <a:r>
              <a:rPr lang="de-AT" sz="1600" dirty="0">
                <a:latin typeface="Garamond" panose="02020404030301010803" pitchFamily="18" charset="0"/>
              </a:rPr>
              <a:t>schreiben. In Letzteren teilt sich das </a:t>
            </a:r>
            <a:r>
              <a:rPr lang="de-AT" sz="1600" dirty="0" err="1">
                <a:latin typeface="Garamond" panose="02020404030301010803" pitchFamily="18" charset="0"/>
              </a:rPr>
              <a:t>unbeschreibbare</a:t>
            </a:r>
            <a:r>
              <a:rPr lang="de-AT" sz="1600" dirty="0">
                <a:latin typeface="Garamond" panose="02020404030301010803" pitchFamily="18" charset="0"/>
              </a:rPr>
              <a:t>, </a:t>
            </a:r>
            <a:r>
              <a:rPr lang="de-AT" sz="1600" dirty="0" err="1">
                <a:latin typeface="Garamond" panose="02020404030301010803" pitchFamily="18" charset="0"/>
              </a:rPr>
              <a:t>ungedachte</a:t>
            </a:r>
            <a:r>
              <a:rPr lang="de-AT" sz="1600" dirty="0">
                <a:latin typeface="Garamond" panose="02020404030301010803" pitchFamily="18" charset="0"/>
              </a:rPr>
              <a:t>, göttliche Wesen in das schweigende „Er“ und das aktive, schöpfe- </a:t>
            </a:r>
            <a:r>
              <a:rPr lang="de-AT" sz="1600" dirty="0" err="1">
                <a:latin typeface="Garamond" panose="02020404030301010803" pitchFamily="18" charset="0"/>
              </a:rPr>
              <a:t>rische</a:t>
            </a:r>
            <a:r>
              <a:rPr lang="de-AT" sz="1600" dirty="0">
                <a:latin typeface="Garamond" panose="02020404030301010803" pitchFamily="18" charset="0"/>
              </a:rPr>
              <a:t> „Sie“. Es wäre also „Sie“, welche die unschuldigen jungen Seelen „pflückt“ und in ihrem Saum hält. Die folgenden 4 Stiche könnten auf den Beginn der Schöpfung hinweisen. Die vier Elemente erscheinen nacheinander, verbunden mit bestimmten </a:t>
            </a:r>
            <a:r>
              <a:rPr lang="de-AT" sz="1600" dirty="0" err="1">
                <a:latin typeface="Garamond" panose="02020404030301010803" pitchFamily="18" charset="0"/>
              </a:rPr>
              <a:t>Stim</a:t>
            </a:r>
            <a:r>
              <a:rPr lang="de-AT" sz="1600" dirty="0">
                <a:latin typeface="Garamond" panose="02020404030301010803" pitchFamily="18" charset="0"/>
              </a:rPr>
              <a:t>- </a:t>
            </a:r>
            <a:r>
              <a:rPr lang="de-AT" sz="1600" dirty="0" err="1">
                <a:latin typeface="Garamond" panose="02020404030301010803" pitchFamily="18" charset="0"/>
              </a:rPr>
              <a:t>mungen</a:t>
            </a:r>
            <a:r>
              <a:rPr lang="de-AT" sz="1600" dirty="0">
                <a:latin typeface="Garamond" panose="02020404030301010803" pitchFamily="18" charset="0"/>
              </a:rPr>
              <a:t>. Im letzten Element, dem Feuer, wird „Ihr“ Schleier zur weltlichen Schale gefroren. Ein Bild, das an die Entstehung der Himmelskörper erinnert. Zuerst rotierende feurige Massen, dann das Erstarren der Erde und der anderen Planeten in der Abkühlungs- </a:t>
            </a:r>
            <a:r>
              <a:rPr lang="de-AT" sz="1600" dirty="0" err="1">
                <a:latin typeface="Garamond" panose="02020404030301010803" pitchFamily="18" charset="0"/>
              </a:rPr>
              <a:t>phase</a:t>
            </a:r>
            <a:r>
              <a:rPr lang="de-AT" sz="1600" dirty="0">
                <a:latin typeface="Garamond" panose="02020404030301010803" pitchFamily="18" charset="0"/>
              </a:rPr>
              <a:t> unseres Sonnensystems. </a:t>
            </a:r>
          </a:p>
          <a:p>
            <a:endParaRPr lang="de-AT" sz="1600" dirty="0">
              <a:latin typeface="Garamond" panose="02020404030301010803" pitchFamily="18" charset="0"/>
            </a:endParaRPr>
          </a:p>
          <a:p>
            <a:r>
              <a:rPr lang="de-AT" sz="1600" dirty="0">
                <a:latin typeface="Garamond" panose="02020404030301010803" pitchFamily="18" charset="0"/>
              </a:rPr>
              <a:t>Im Bild </a:t>
            </a:r>
            <a:r>
              <a:rPr lang="de-AT" sz="1600" dirty="0" err="1">
                <a:latin typeface="Garamond" panose="02020404030301010803" pitchFamily="18" charset="0"/>
              </a:rPr>
              <a:t>No</a:t>
            </a:r>
            <a:r>
              <a:rPr lang="de-AT" sz="1600" dirty="0">
                <a:latin typeface="Garamond" panose="02020404030301010803" pitchFamily="18" charset="0"/>
              </a:rPr>
              <a:t>. 6 schlüpft die neugeborene Seele als Mensch. Und die „Schlüssel“ sagen uns auch, woher das junge Wesen kommt: Es ist eine wiedergeborene Seele, die aus dem Grab zurück kommt, manche „mit weiblichem Stoffe bedacht, manche mit männlichem“. Der Beginn des Lebens, aber auch die Verbindung zum Ende, wie wir sehen werden. </a:t>
            </a:r>
          </a:p>
          <a:p>
            <a:endParaRPr lang="de-AT" sz="1600" dirty="0">
              <a:latin typeface="Garamond" panose="02020404030301010803" pitchFamily="18" charset="0"/>
            </a:endParaRPr>
          </a:p>
          <a:p>
            <a:r>
              <a:rPr lang="de-AT" sz="1600" dirty="0">
                <a:latin typeface="Garamond" panose="02020404030301010803" pitchFamily="18" charset="0"/>
              </a:rPr>
              <a:t>Es folgen in den nächsten Stichen (7 bis 12) die  unergründlichen Wendungen des Schicksals:  „Eines wurde getötet &amp; Eines ist geflohen”. “Geboren unter einem grausamen Stern“, schrieb Blake in sein Skizzenbuch. Und es folgen die Stationen der Eitelkeit und der Schuld, der unerreichten Wünsche, der Dummheit und Sturheit, schließlich der Vergeltung.</a:t>
            </a:r>
          </a:p>
          <a:p>
            <a:endParaRPr lang="de-AT" sz="1600" dirty="0">
              <a:latin typeface="Garamond" panose="02020404030301010803" pitchFamily="18" charset="0"/>
            </a:endParaRPr>
          </a:p>
          <a:p>
            <a:r>
              <a:rPr lang="de-AT" sz="1600" dirty="0">
                <a:latin typeface="Garamond" panose="02020404030301010803" pitchFamily="18" charset="0"/>
              </a:rPr>
              <a:t>„Furcht &amp; Hoffnung sind – Visionen“ ist die Abbildung </a:t>
            </a:r>
            <a:r>
              <a:rPr lang="de-AT" sz="1600" dirty="0" err="1">
                <a:latin typeface="Garamond" panose="02020404030301010803" pitchFamily="18" charset="0"/>
              </a:rPr>
              <a:t>No</a:t>
            </a:r>
            <a:r>
              <a:rPr lang="de-AT" sz="1600" dirty="0">
                <a:latin typeface="Garamond" panose="02020404030301010803" pitchFamily="18" charset="0"/>
              </a:rPr>
              <a:t>. 13 unterschrieben. Diese Visionen trennen uns von der Realität des </a:t>
            </a:r>
            <a:r>
              <a:rPr lang="de-AT" sz="1600" dirty="0" err="1">
                <a:latin typeface="Garamond" panose="02020404030301010803" pitchFamily="18" charset="0"/>
              </a:rPr>
              <a:t>ewi</a:t>
            </a:r>
            <a:r>
              <a:rPr lang="de-AT" sz="1600" dirty="0">
                <a:latin typeface="Garamond" panose="02020404030301010803" pitchFamily="18" charset="0"/>
              </a:rPr>
              <a:t>- gen Menschen, „der nicht sterben kann“. Zuerst im Gewand der Urmutter aufbewahrt, geboren und wiedergeboren: „Ich zerriss den Schleier der die Toten hält“ (</a:t>
            </a:r>
            <a:r>
              <a:rPr lang="de-AT" sz="1600" dirty="0" err="1">
                <a:latin typeface="Garamond" panose="02020404030301010803" pitchFamily="18" charset="0"/>
              </a:rPr>
              <a:t>No</a:t>
            </a:r>
            <a:r>
              <a:rPr lang="de-AT" sz="1600" dirty="0">
                <a:latin typeface="Garamond" panose="02020404030301010803" pitchFamily="18" charset="0"/>
              </a:rPr>
              <a:t>. 6). Dann eben wie beschrieben die Entwicklung des äußeren Menschen, das Egos; bis zur Seele gefunden wird.  </a:t>
            </a:r>
            <a:endParaRPr lang="de-AT" dirty="0"/>
          </a:p>
        </p:txBody>
      </p:sp>
      <p:sp>
        <p:nvSpPr>
          <p:cNvPr id="3" name="Fußzeilenplatzhalter 2">
            <a:extLst>
              <a:ext uri="{FF2B5EF4-FFF2-40B4-BE49-F238E27FC236}">
                <a16:creationId xmlns:a16="http://schemas.microsoft.com/office/drawing/2014/main" id="{DABF0F21-C18B-47A8-B82A-AA02DA347BAB}"/>
              </a:ext>
            </a:extLst>
          </p:cNvPr>
          <p:cNvSpPr>
            <a:spLocks noGrp="1"/>
          </p:cNvSpPr>
          <p:nvPr>
            <p:ph type="ftr" sz="quarter" idx="11"/>
          </p:nvPr>
        </p:nvSpPr>
        <p:spPr/>
        <p:txBody>
          <a:bodyPr/>
          <a:lstStyle/>
          <a:p>
            <a:r>
              <a:rPr lang="de-AT"/>
              <a:t>U. Szekulics</a:t>
            </a:r>
          </a:p>
        </p:txBody>
      </p:sp>
    </p:spTree>
    <p:extLst>
      <p:ext uri="{BB962C8B-B14F-4D97-AF65-F5344CB8AC3E}">
        <p14:creationId xmlns:p14="http://schemas.microsoft.com/office/powerpoint/2010/main" val="369574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F8A6BF6-3BAC-4878-8A96-ADBD16CF07BB}"/>
              </a:ext>
            </a:extLst>
          </p:cNvPr>
          <p:cNvSpPr txBox="1"/>
          <p:nvPr/>
        </p:nvSpPr>
        <p:spPr>
          <a:xfrm>
            <a:off x="772357" y="1313895"/>
            <a:ext cx="10786369" cy="3046988"/>
          </a:xfrm>
          <a:prstGeom prst="rect">
            <a:avLst/>
          </a:prstGeom>
          <a:noFill/>
        </p:spPr>
        <p:txBody>
          <a:bodyPr wrap="square" rtlCol="0">
            <a:spAutoFit/>
          </a:bodyPr>
          <a:lstStyle/>
          <a:p>
            <a:pPr lvl="0"/>
            <a:r>
              <a:rPr lang="de-AT" sz="1600" dirty="0">
                <a:solidFill>
                  <a:prstClr val="black"/>
                </a:solidFill>
                <a:latin typeface="Garamond" panose="02020404030301010803" pitchFamily="18" charset="0"/>
              </a:rPr>
              <a:t>Im Stich </a:t>
            </a:r>
            <a:r>
              <a:rPr lang="de-AT" sz="1600" dirty="0" err="1">
                <a:solidFill>
                  <a:prstClr val="black"/>
                </a:solidFill>
                <a:latin typeface="Garamond" panose="02020404030301010803" pitchFamily="18" charset="0"/>
              </a:rPr>
              <a:t>No</a:t>
            </a:r>
            <a:r>
              <a:rPr lang="de-AT" sz="1600" dirty="0">
                <a:solidFill>
                  <a:prstClr val="black"/>
                </a:solidFill>
                <a:latin typeface="Garamond" panose="02020404030301010803" pitchFamily="18" charset="0"/>
              </a:rPr>
              <a:t>. 14 versucht der Reisende zu vollenden, was er zu tun müssen glaubt. Nur um die Tür zum Grab offen zu finden (</a:t>
            </a:r>
            <a:r>
              <a:rPr lang="de-AT" sz="1600" dirty="0" err="1">
                <a:solidFill>
                  <a:prstClr val="black"/>
                </a:solidFill>
                <a:latin typeface="Garamond" panose="02020404030301010803" pitchFamily="18" charset="0"/>
              </a:rPr>
              <a:t>No</a:t>
            </a:r>
            <a:r>
              <a:rPr lang="de-AT" sz="1600" dirty="0">
                <a:solidFill>
                  <a:prstClr val="black"/>
                </a:solidFill>
                <a:latin typeface="Garamond" panose="02020404030301010803" pitchFamily="18" charset="0"/>
              </a:rPr>
              <a:t>. 15). </a:t>
            </a:r>
          </a:p>
          <a:p>
            <a:pPr lvl="0"/>
            <a:endParaRPr lang="de-AT" sz="1600" dirty="0">
              <a:solidFill>
                <a:prstClr val="black"/>
              </a:solidFill>
              <a:latin typeface="Garamond" panose="02020404030301010803" pitchFamily="18" charset="0"/>
            </a:endParaRPr>
          </a:p>
          <a:p>
            <a:pPr lvl="0"/>
            <a:r>
              <a:rPr lang="de-AT" sz="1600" dirty="0">
                <a:solidFill>
                  <a:prstClr val="black"/>
                </a:solidFill>
                <a:latin typeface="Garamond" panose="02020404030301010803" pitchFamily="18" charset="0"/>
              </a:rPr>
              <a:t>Schließlich, Bild </a:t>
            </a:r>
            <a:r>
              <a:rPr lang="de-AT" sz="1600" dirty="0" err="1">
                <a:solidFill>
                  <a:prstClr val="black"/>
                </a:solidFill>
                <a:latin typeface="Garamond" panose="02020404030301010803" pitchFamily="18" charset="0"/>
              </a:rPr>
              <a:t>No</a:t>
            </a:r>
            <a:r>
              <a:rPr lang="de-AT" sz="1600" dirty="0">
                <a:solidFill>
                  <a:prstClr val="black"/>
                </a:solidFill>
                <a:latin typeface="Garamond" panose="02020404030301010803" pitchFamily="18" charset="0"/>
              </a:rPr>
              <a:t>. 16, der Wurm, Symbol der Auflösung unserer irdischen Existenz; dieser Lösende wird zur „Mutter“ und zu „Frau Schwester Tochter“. Das Ur-Weibliche begegnet uns wieder, nun befreiend, und „über das Gespinst vom Leben“ weinend.</a:t>
            </a:r>
          </a:p>
          <a:p>
            <a:pPr lvl="0"/>
            <a:endParaRPr lang="de-AT" sz="1600" dirty="0">
              <a:solidFill>
                <a:prstClr val="black"/>
              </a:solidFill>
              <a:latin typeface="Garamond" panose="02020404030301010803" pitchFamily="18" charset="0"/>
            </a:endParaRPr>
          </a:p>
          <a:p>
            <a:pPr lvl="0"/>
            <a:r>
              <a:rPr lang="de-AT" sz="1600" dirty="0">
                <a:solidFill>
                  <a:prstClr val="black"/>
                </a:solidFill>
                <a:latin typeface="Garamond" panose="02020404030301010803" pitchFamily="18" charset="0"/>
              </a:rPr>
              <a:t>Der Kreislauf beginnt erneut: Die Raupe auf dem allerersten Blatt erinnert an „deiner Mutter Gram“ aus dem Ende des Zyklus. Und auf Blatt </a:t>
            </a:r>
            <a:r>
              <a:rPr lang="de-AT" sz="1600" dirty="0" err="1">
                <a:solidFill>
                  <a:prstClr val="black"/>
                </a:solidFill>
                <a:latin typeface="Garamond" panose="02020404030301010803" pitchFamily="18" charset="0"/>
              </a:rPr>
              <a:t>No</a:t>
            </a:r>
            <a:r>
              <a:rPr lang="de-AT" sz="1600" dirty="0">
                <a:solidFill>
                  <a:prstClr val="black"/>
                </a:solidFill>
                <a:latin typeface="Garamond" panose="02020404030301010803" pitchFamily="18" charset="0"/>
              </a:rPr>
              <a:t>. 6 der direkte Hinweis auf das erneute Leben nach dem Grab, indem manche mit „weiblichem Stoffe bedacht“ werden, manche mit „männlichem“. Nachdem der „Schleier, der die Toten hält“, zerrissen wurde, dürfen die „Geschlechter-Kleider“ nicht zu Leichentüchern werden. </a:t>
            </a:r>
          </a:p>
          <a:p>
            <a:pPr lvl="0"/>
            <a:endParaRPr lang="de-AT" sz="1600" dirty="0">
              <a:solidFill>
                <a:prstClr val="black"/>
              </a:solidFill>
              <a:latin typeface="Garamond" panose="02020404030301010803" pitchFamily="18" charset="0"/>
            </a:endParaRPr>
          </a:p>
          <a:p>
            <a:pPr lvl="0"/>
            <a:r>
              <a:rPr lang="de-AT" sz="1600" dirty="0">
                <a:solidFill>
                  <a:prstClr val="black"/>
                </a:solidFill>
                <a:latin typeface="Garamond" panose="02020404030301010803" pitchFamily="18" charset="0"/>
              </a:rPr>
              <a:t>Es ist nicht weniger als das ewige Rad von Tod und Wiedergeburt, was William Blake hier beschreibt.</a:t>
            </a:r>
          </a:p>
        </p:txBody>
      </p:sp>
      <p:sp>
        <p:nvSpPr>
          <p:cNvPr id="3" name="Fußzeilenplatzhalter 2">
            <a:extLst>
              <a:ext uri="{FF2B5EF4-FFF2-40B4-BE49-F238E27FC236}">
                <a16:creationId xmlns:a16="http://schemas.microsoft.com/office/drawing/2014/main" id="{08F9A1E4-ADB8-4BDB-AA5E-B213083A3754}"/>
              </a:ext>
            </a:extLst>
          </p:cNvPr>
          <p:cNvSpPr>
            <a:spLocks noGrp="1"/>
          </p:cNvSpPr>
          <p:nvPr>
            <p:ph type="ftr" sz="quarter" idx="11"/>
          </p:nvPr>
        </p:nvSpPr>
        <p:spPr/>
        <p:txBody>
          <a:bodyPr/>
          <a:lstStyle/>
          <a:p>
            <a:r>
              <a:rPr lang="de-AT"/>
              <a:t>U. Szekulics</a:t>
            </a:r>
          </a:p>
        </p:txBody>
      </p:sp>
    </p:spTree>
    <p:extLst>
      <p:ext uri="{BB962C8B-B14F-4D97-AF65-F5344CB8AC3E}">
        <p14:creationId xmlns:p14="http://schemas.microsoft.com/office/powerpoint/2010/main" val="312147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26D36B3-03D1-4011-BD05-CBBE41D07389}"/>
              </a:ext>
            </a:extLst>
          </p:cNvPr>
          <p:cNvSpPr txBox="1"/>
          <p:nvPr/>
        </p:nvSpPr>
        <p:spPr>
          <a:xfrm>
            <a:off x="6543675" y="1762125"/>
            <a:ext cx="4581525" cy="3731919"/>
          </a:xfrm>
          <a:prstGeom prst="rect">
            <a:avLst/>
          </a:prstGeom>
          <a:noFill/>
        </p:spPr>
        <p:txBody>
          <a:bodyPr wrap="square" rtlCol="0">
            <a:spAutoFit/>
          </a:bodyPr>
          <a:lstStyle/>
          <a:p>
            <a:pPr>
              <a:lnSpc>
                <a:spcPct val="107000"/>
              </a:lnSpc>
              <a:spcAft>
                <a:spcPts val="800"/>
              </a:spcAft>
            </a:pPr>
            <a:endParaRPr lang="de-AT" dirty="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0"/>
              </a:spcAft>
            </a:pPr>
            <a:r>
              <a:rPr lang="de-AT" dirty="0" err="1">
                <a:latin typeface="Garamond" panose="02020404030301010803" pitchFamily="18" charset="0"/>
                <a:ea typeface="Calibri" panose="020F0502020204030204" pitchFamily="34" charset="0"/>
                <a:cs typeface="Times New Roman" panose="02020603050405020304" pitchFamily="18" charset="0"/>
              </a:rPr>
              <a:t>Beidseit`ges</a:t>
            </a:r>
            <a:r>
              <a:rPr lang="de-AT" dirty="0">
                <a:latin typeface="Garamond" panose="02020404030301010803" pitchFamily="18" charset="0"/>
                <a:ea typeface="Calibri" panose="020F0502020204030204" pitchFamily="34" charset="0"/>
                <a:cs typeface="Times New Roman" panose="02020603050405020304" pitchFamily="18" charset="0"/>
              </a:rPr>
              <a:t> Verzeihen alles Bösen</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So kannst das Tor zum Paradies du lösen</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Gegen des Beschuldigers größtes Verlangen</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Der zwischen feurigen Steinen gefangen</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Jehovas Finger schrieb`s Gesetz</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Weinte; Eifer und Furcht erhoben sich jetzt</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Und der Leichnam, von Sinais Glut</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Unter seinem Gnaden-Thron ruht</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Oh Christen! Christen! Sagt mir doch</a:t>
            </a:r>
          </a:p>
          <a:p>
            <a:pPr>
              <a:lnSpc>
                <a:spcPct val="107000"/>
              </a:lnSpc>
              <a:spcAft>
                <a:spcPts val="0"/>
              </a:spcAft>
            </a:pPr>
            <a:r>
              <a:rPr lang="de-AT" dirty="0">
                <a:latin typeface="Garamond" panose="02020404030301010803" pitchFamily="18" charset="0"/>
                <a:ea typeface="Calibri" panose="020F0502020204030204" pitchFamily="34" charset="0"/>
                <a:cs typeface="Times New Roman" panose="02020603050405020304" pitchFamily="18" charset="0"/>
              </a:rPr>
              <a:t>Warum ihr es stellt auf euren </a:t>
            </a:r>
            <a:r>
              <a:rPr lang="de-AT" dirty="0" err="1">
                <a:latin typeface="Garamond" panose="02020404030301010803" pitchFamily="18" charset="0"/>
                <a:ea typeface="Calibri" panose="020F0502020204030204" pitchFamily="34" charset="0"/>
                <a:cs typeface="Times New Roman" panose="02020603050405020304" pitchFamily="18" charset="0"/>
              </a:rPr>
              <a:t>Altaren</a:t>
            </a:r>
            <a:r>
              <a:rPr lang="de-AT" dirty="0">
                <a:latin typeface="Garamond" panose="02020404030301010803" pitchFamily="18" charset="0"/>
                <a:ea typeface="Calibri" panose="020F0502020204030204" pitchFamily="34" charset="0"/>
                <a:cs typeface="Times New Roman" panose="02020603050405020304" pitchFamily="18" charset="0"/>
              </a:rPr>
              <a:t> hoch.</a:t>
            </a:r>
          </a:p>
          <a:p>
            <a:endParaRPr lang="de-AT" dirty="0"/>
          </a:p>
        </p:txBody>
      </p:sp>
      <p:sp>
        <p:nvSpPr>
          <p:cNvPr id="3" name="Textfeld 2">
            <a:extLst>
              <a:ext uri="{FF2B5EF4-FFF2-40B4-BE49-F238E27FC236}">
                <a16:creationId xmlns:a16="http://schemas.microsoft.com/office/drawing/2014/main" id="{E037864C-BC02-415D-A9BF-2433DAAECE03}"/>
              </a:ext>
            </a:extLst>
          </p:cNvPr>
          <p:cNvSpPr txBox="1"/>
          <p:nvPr/>
        </p:nvSpPr>
        <p:spPr>
          <a:xfrm>
            <a:off x="1114425" y="2181225"/>
            <a:ext cx="4533901" cy="3435556"/>
          </a:xfrm>
          <a:prstGeom prst="rect">
            <a:avLst/>
          </a:prstGeom>
          <a:noFill/>
        </p:spPr>
        <p:txBody>
          <a:bodyPr wrap="square" rtlCol="0">
            <a:spAutoFit/>
          </a:bodyPr>
          <a:lstStyle/>
          <a:p>
            <a:pPr>
              <a:lnSpc>
                <a:spcPct val="107000"/>
              </a:lnSpc>
              <a:spcAft>
                <a:spcPts val="800"/>
              </a:spcAft>
            </a:pPr>
            <a:r>
              <a:rPr lang="en-US" dirty="0">
                <a:latin typeface="Garamond" panose="02020404030301010803" pitchFamily="18" charset="0"/>
                <a:ea typeface="Calibri" panose="020F0502020204030204" pitchFamily="34" charset="0"/>
                <a:cs typeface="Times New Roman" panose="02020603050405020304" pitchFamily="18" charset="0"/>
              </a:rPr>
              <a:t>Mutual Forgiveness of each vice</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Such are the Gates of Paradise</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Against the Accuser's chief desire</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Who </a:t>
            </a:r>
            <a:r>
              <a:rPr lang="en-US" dirty="0" err="1">
                <a:latin typeface="Garamond" panose="02020404030301010803" pitchFamily="18" charset="0"/>
                <a:ea typeface="Calibri" panose="020F0502020204030204" pitchFamily="34" charset="0"/>
                <a:cs typeface="Times New Roman" panose="02020603050405020304" pitchFamily="18" charset="0"/>
              </a:rPr>
              <a:t>walk'd</a:t>
            </a:r>
            <a:r>
              <a:rPr lang="en-US" dirty="0">
                <a:latin typeface="Garamond" panose="02020404030301010803" pitchFamily="18" charset="0"/>
                <a:ea typeface="Calibri" panose="020F0502020204030204" pitchFamily="34" charset="0"/>
                <a:cs typeface="Times New Roman" panose="02020603050405020304" pitchFamily="18" charset="0"/>
              </a:rPr>
              <a:t> among the stones of fire</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Jehovah's Finger wrote the Law</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Then wept; then rose in zeal and awe</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And the dead corpse, from Sinai's heat</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Buried beneath His Mercy-seat</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O Christians! Christians! tell me why</a:t>
            </a:r>
            <a:br>
              <a:rPr lang="en-US" dirty="0">
                <a:latin typeface="Garamond" panose="02020404030301010803" pitchFamily="18" charset="0"/>
                <a:ea typeface="Calibri" panose="020F0502020204030204" pitchFamily="34" charset="0"/>
                <a:cs typeface="Times New Roman" panose="02020603050405020304" pitchFamily="18" charset="0"/>
              </a:rPr>
            </a:br>
            <a:r>
              <a:rPr lang="en-US" dirty="0">
                <a:latin typeface="Garamond" panose="02020404030301010803" pitchFamily="18" charset="0"/>
                <a:ea typeface="Calibri" panose="020F0502020204030204" pitchFamily="34" charset="0"/>
                <a:cs typeface="Times New Roman" panose="02020603050405020304" pitchFamily="18" charset="0"/>
              </a:rPr>
              <a:t>You rear it on your altars high.</a:t>
            </a:r>
            <a:endParaRPr lang="de-AT" dirty="0">
              <a:latin typeface="Garamond" panose="02020404030301010803" pitchFamily="18" charset="0"/>
              <a:ea typeface="Calibri" panose="020F0502020204030204" pitchFamily="34" charset="0"/>
              <a:cs typeface="Times New Roman" panose="02020603050405020304" pitchFamily="18" charset="0"/>
            </a:endParaRPr>
          </a:p>
          <a:p>
            <a:endParaRPr lang="de-AT" dirty="0"/>
          </a:p>
        </p:txBody>
      </p:sp>
      <p:sp>
        <p:nvSpPr>
          <p:cNvPr id="4" name="Fußzeilenplatzhalter 3">
            <a:extLst>
              <a:ext uri="{FF2B5EF4-FFF2-40B4-BE49-F238E27FC236}">
                <a16:creationId xmlns:a16="http://schemas.microsoft.com/office/drawing/2014/main" id="{19DAB96D-339E-4384-95F0-429DF01700EF}"/>
              </a:ext>
            </a:extLst>
          </p:cNvPr>
          <p:cNvSpPr>
            <a:spLocks noGrp="1"/>
          </p:cNvSpPr>
          <p:nvPr>
            <p:ph type="ftr" sz="quarter" idx="11"/>
          </p:nvPr>
        </p:nvSpPr>
        <p:spPr>
          <a:xfrm>
            <a:off x="4038599" y="6356350"/>
            <a:ext cx="7813089" cy="365125"/>
          </a:xfrm>
        </p:spPr>
        <p:txBody>
          <a:bodyPr/>
          <a:lstStyle/>
          <a:p>
            <a:r>
              <a:rPr lang="de-AT" dirty="0"/>
              <a:t>							U. Szekulics</a:t>
            </a:r>
          </a:p>
        </p:txBody>
      </p:sp>
    </p:spTree>
    <p:extLst>
      <p:ext uri="{BB962C8B-B14F-4D97-AF65-F5344CB8AC3E}">
        <p14:creationId xmlns:p14="http://schemas.microsoft.com/office/powerpoint/2010/main" val="16985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A33B96C-5AE9-4D1E-94ED-531231916C4F}"/>
              </a:ext>
            </a:extLst>
          </p:cNvPr>
          <p:cNvPicPr>
            <a:picLocks noChangeAspect="1"/>
          </p:cNvPicPr>
          <p:nvPr/>
        </p:nvPicPr>
        <p:blipFill>
          <a:blip r:embed="rId2"/>
          <a:stretch>
            <a:fillRect/>
          </a:stretch>
        </p:blipFill>
        <p:spPr>
          <a:xfrm>
            <a:off x="4080862" y="940090"/>
            <a:ext cx="3633186" cy="5318142"/>
          </a:xfrm>
          <a:prstGeom prst="rect">
            <a:avLst/>
          </a:prstGeom>
        </p:spPr>
      </p:pic>
      <p:sp>
        <p:nvSpPr>
          <p:cNvPr id="3" name="Textfeld 2">
            <a:extLst>
              <a:ext uri="{FF2B5EF4-FFF2-40B4-BE49-F238E27FC236}">
                <a16:creationId xmlns:a16="http://schemas.microsoft.com/office/drawing/2014/main" id="{456F0CCB-A63F-4BA0-9C8F-215EBBF2F2B8}"/>
              </a:ext>
            </a:extLst>
          </p:cNvPr>
          <p:cNvSpPr txBox="1"/>
          <p:nvPr/>
        </p:nvSpPr>
        <p:spPr>
          <a:xfrm>
            <a:off x="642337" y="4019550"/>
            <a:ext cx="3438525" cy="584775"/>
          </a:xfrm>
          <a:prstGeom prst="rect">
            <a:avLst/>
          </a:prstGeom>
          <a:noFill/>
        </p:spPr>
        <p:txBody>
          <a:bodyPr wrap="square" rtlCol="0">
            <a:spAutoFit/>
          </a:bodyPr>
          <a:lstStyle/>
          <a:p>
            <a:r>
              <a:rPr lang="en-US" sz="1600" dirty="0">
                <a:latin typeface="Garamond" panose="02020404030301010803" pitchFamily="18" charset="0"/>
              </a:rPr>
              <a:t>The Caterpillar on the leaf</a:t>
            </a:r>
          </a:p>
          <a:p>
            <a:r>
              <a:rPr lang="en-US" sz="1600" dirty="0">
                <a:latin typeface="Garamond" panose="02020404030301010803" pitchFamily="18" charset="0"/>
              </a:rPr>
              <a:t>Reminds thee of thy Mother's grief </a:t>
            </a:r>
            <a:endParaRPr lang="de-AT" sz="1600" dirty="0">
              <a:latin typeface="Garamond" panose="02020404030301010803" pitchFamily="18" charset="0"/>
            </a:endParaRPr>
          </a:p>
        </p:txBody>
      </p:sp>
      <p:sp>
        <p:nvSpPr>
          <p:cNvPr id="4" name="Textfeld 3">
            <a:extLst>
              <a:ext uri="{FF2B5EF4-FFF2-40B4-BE49-F238E27FC236}">
                <a16:creationId xmlns:a16="http://schemas.microsoft.com/office/drawing/2014/main" id="{816EBB73-D9B0-4B6E-8955-4B62A0678C09}"/>
              </a:ext>
            </a:extLst>
          </p:cNvPr>
          <p:cNvSpPr txBox="1"/>
          <p:nvPr/>
        </p:nvSpPr>
        <p:spPr>
          <a:xfrm>
            <a:off x="8806649" y="3019425"/>
            <a:ext cx="2871001" cy="338554"/>
          </a:xfrm>
          <a:prstGeom prst="rect">
            <a:avLst/>
          </a:prstGeom>
          <a:noFill/>
        </p:spPr>
        <p:txBody>
          <a:bodyPr wrap="square" rtlCol="0">
            <a:spAutoFit/>
          </a:bodyPr>
          <a:lstStyle/>
          <a:p>
            <a:r>
              <a:rPr lang="de-AT" sz="1600" b="1" i="1" dirty="0">
                <a:latin typeface="Garamond" panose="02020404030301010803" pitchFamily="18" charset="0"/>
              </a:rPr>
              <a:t>Was ist der Mensch!</a:t>
            </a:r>
          </a:p>
        </p:txBody>
      </p:sp>
      <p:sp>
        <p:nvSpPr>
          <p:cNvPr id="5" name="Textfeld 4">
            <a:extLst>
              <a:ext uri="{FF2B5EF4-FFF2-40B4-BE49-F238E27FC236}">
                <a16:creationId xmlns:a16="http://schemas.microsoft.com/office/drawing/2014/main" id="{D985F536-62B0-494E-A7C8-6B4631CE374C}"/>
              </a:ext>
            </a:extLst>
          </p:cNvPr>
          <p:cNvSpPr txBox="1"/>
          <p:nvPr/>
        </p:nvSpPr>
        <p:spPr>
          <a:xfrm>
            <a:off x="8410574" y="4105275"/>
            <a:ext cx="3267076" cy="584775"/>
          </a:xfrm>
          <a:prstGeom prst="rect">
            <a:avLst/>
          </a:prstGeom>
          <a:noFill/>
        </p:spPr>
        <p:txBody>
          <a:bodyPr wrap="square" rtlCol="0">
            <a:spAutoFit/>
          </a:bodyPr>
          <a:lstStyle/>
          <a:p>
            <a:r>
              <a:rPr lang="de-AT" sz="1600" dirty="0">
                <a:latin typeface="Garamond" panose="02020404030301010803" pitchFamily="18" charset="0"/>
              </a:rPr>
              <a:t>Die Raupe auf dem Blatt</a:t>
            </a:r>
          </a:p>
          <a:p>
            <a:r>
              <a:rPr lang="de-AT" sz="1600" dirty="0">
                <a:latin typeface="Garamond" panose="02020404030301010803" pitchFamily="18" charset="0"/>
              </a:rPr>
              <a:t>An deiner Mutter Gram erinnert hat </a:t>
            </a:r>
          </a:p>
        </p:txBody>
      </p:sp>
      <p:sp>
        <p:nvSpPr>
          <p:cNvPr id="6" name="Fußzeilenplatzhalter 5">
            <a:extLst>
              <a:ext uri="{FF2B5EF4-FFF2-40B4-BE49-F238E27FC236}">
                <a16:creationId xmlns:a16="http://schemas.microsoft.com/office/drawing/2014/main" id="{8908A67C-1055-472A-9A1E-E31BB9F48B9E}"/>
              </a:ext>
            </a:extLst>
          </p:cNvPr>
          <p:cNvSpPr>
            <a:spLocks noGrp="1"/>
          </p:cNvSpPr>
          <p:nvPr>
            <p:ph type="ftr" sz="quarter" idx="11"/>
          </p:nvPr>
        </p:nvSpPr>
        <p:spPr>
          <a:xfrm>
            <a:off x="4038599" y="6356350"/>
            <a:ext cx="8026153" cy="365125"/>
          </a:xfrm>
        </p:spPr>
        <p:txBody>
          <a:bodyPr/>
          <a:lstStyle/>
          <a:p>
            <a:r>
              <a:rPr lang="de-AT" dirty="0"/>
              <a:t>							U. Szekulics</a:t>
            </a:r>
          </a:p>
        </p:txBody>
      </p:sp>
    </p:spTree>
    <p:extLst>
      <p:ext uri="{BB962C8B-B14F-4D97-AF65-F5344CB8AC3E}">
        <p14:creationId xmlns:p14="http://schemas.microsoft.com/office/powerpoint/2010/main" val="368774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3514366-511F-44E7-9536-16D5C4E28E7B}"/>
              </a:ext>
            </a:extLst>
          </p:cNvPr>
          <p:cNvPicPr>
            <a:picLocks noChangeAspect="1"/>
          </p:cNvPicPr>
          <p:nvPr/>
        </p:nvPicPr>
        <p:blipFill>
          <a:blip r:embed="rId2"/>
          <a:stretch>
            <a:fillRect/>
          </a:stretch>
        </p:blipFill>
        <p:spPr>
          <a:xfrm>
            <a:off x="3790766" y="1023723"/>
            <a:ext cx="3840331" cy="4660597"/>
          </a:xfrm>
          <a:prstGeom prst="rect">
            <a:avLst/>
          </a:prstGeom>
        </p:spPr>
      </p:pic>
      <p:sp>
        <p:nvSpPr>
          <p:cNvPr id="3" name="Textfeld 2">
            <a:extLst>
              <a:ext uri="{FF2B5EF4-FFF2-40B4-BE49-F238E27FC236}">
                <a16:creationId xmlns:a16="http://schemas.microsoft.com/office/drawing/2014/main" id="{E58827F9-1B4D-4D49-B374-75CCF26BDC53}"/>
              </a:ext>
            </a:extLst>
          </p:cNvPr>
          <p:cNvSpPr txBox="1"/>
          <p:nvPr/>
        </p:nvSpPr>
        <p:spPr>
          <a:xfrm>
            <a:off x="441015" y="2619375"/>
            <a:ext cx="3019425" cy="2062103"/>
          </a:xfrm>
          <a:prstGeom prst="rect">
            <a:avLst/>
          </a:prstGeom>
          <a:noFill/>
        </p:spPr>
        <p:txBody>
          <a:bodyPr wrap="square" rtlCol="0">
            <a:spAutoFit/>
          </a:bodyPr>
          <a:lstStyle/>
          <a:p>
            <a:r>
              <a:rPr lang="en-US" sz="1600" dirty="0">
                <a:latin typeface="Garamond" panose="02020404030301010803" pitchFamily="18" charset="0"/>
              </a:rPr>
              <a:t>1.</a:t>
            </a:r>
          </a:p>
          <a:p>
            <a:r>
              <a:rPr lang="en-US" sz="1600" dirty="0">
                <a:latin typeface="Garamond" panose="02020404030301010803" pitchFamily="18" charset="0"/>
              </a:rPr>
              <a:t>My Eternal Man set in repose</a:t>
            </a:r>
          </a:p>
          <a:p>
            <a:r>
              <a:rPr lang="en-US" sz="1600" dirty="0">
                <a:latin typeface="Garamond" panose="02020404030301010803" pitchFamily="18" charset="0"/>
              </a:rPr>
              <a:t>The female from his darkness rose</a:t>
            </a:r>
          </a:p>
          <a:p>
            <a:r>
              <a:rPr lang="en-US" sz="1600" dirty="0">
                <a:latin typeface="Garamond" panose="02020404030301010803" pitchFamily="18" charset="0"/>
              </a:rPr>
              <a:t>And She found me beneath a Tree</a:t>
            </a:r>
          </a:p>
          <a:p>
            <a:r>
              <a:rPr lang="en-US" sz="1600" dirty="0">
                <a:latin typeface="Garamond" panose="02020404030301010803" pitchFamily="18" charset="0"/>
              </a:rPr>
              <a:t>A Mandrake &amp; in her Veil hid me</a:t>
            </a:r>
          </a:p>
          <a:p>
            <a:r>
              <a:rPr lang="en-US" sz="1600" dirty="0">
                <a:latin typeface="Garamond" panose="02020404030301010803" pitchFamily="18" charset="0"/>
              </a:rPr>
              <a:t>Serpent Reasonings us entice</a:t>
            </a:r>
          </a:p>
          <a:p>
            <a:r>
              <a:rPr lang="en-US" sz="1600" dirty="0">
                <a:latin typeface="Garamond" panose="02020404030301010803" pitchFamily="18" charset="0"/>
              </a:rPr>
              <a:t>Of good and evil: virtue and vice</a:t>
            </a:r>
          </a:p>
          <a:p>
            <a:pPr marL="342900" indent="-342900">
              <a:buAutoNum type="arabicPeriod"/>
            </a:pPr>
            <a:endParaRPr lang="de-AT" sz="1600" dirty="0">
              <a:latin typeface="Garamond" panose="02020404030301010803" pitchFamily="18" charset="0"/>
            </a:endParaRPr>
          </a:p>
        </p:txBody>
      </p:sp>
      <p:sp>
        <p:nvSpPr>
          <p:cNvPr id="4" name="Textfeld 3">
            <a:extLst>
              <a:ext uri="{FF2B5EF4-FFF2-40B4-BE49-F238E27FC236}">
                <a16:creationId xmlns:a16="http://schemas.microsoft.com/office/drawing/2014/main" id="{8F7723FC-F4A3-44B5-B5F9-F186DBADE691}"/>
              </a:ext>
            </a:extLst>
          </p:cNvPr>
          <p:cNvSpPr txBox="1"/>
          <p:nvPr/>
        </p:nvSpPr>
        <p:spPr>
          <a:xfrm>
            <a:off x="8442664" y="2000250"/>
            <a:ext cx="3577886" cy="338554"/>
          </a:xfrm>
          <a:prstGeom prst="rect">
            <a:avLst/>
          </a:prstGeom>
          <a:noFill/>
        </p:spPr>
        <p:txBody>
          <a:bodyPr wrap="square" rtlCol="0">
            <a:spAutoFit/>
          </a:bodyPr>
          <a:lstStyle/>
          <a:p>
            <a:r>
              <a:rPr lang="de-AT" sz="1600" b="1" i="1" dirty="0">
                <a:latin typeface="Garamond" panose="02020404030301010803" pitchFamily="18" charset="0"/>
              </a:rPr>
              <a:t>Ich fand ihn unter einem Baum</a:t>
            </a:r>
          </a:p>
        </p:txBody>
      </p:sp>
      <p:sp>
        <p:nvSpPr>
          <p:cNvPr id="6" name="Textfeld 5">
            <a:extLst>
              <a:ext uri="{FF2B5EF4-FFF2-40B4-BE49-F238E27FC236}">
                <a16:creationId xmlns:a16="http://schemas.microsoft.com/office/drawing/2014/main" id="{6CD18159-0596-4D23-93CF-FE89226246CE}"/>
              </a:ext>
            </a:extLst>
          </p:cNvPr>
          <p:cNvSpPr txBox="1"/>
          <p:nvPr/>
        </p:nvSpPr>
        <p:spPr>
          <a:xfrm>
            <a:off x="8029114" y="2656589"/>
            <a:ext cx="3840331" cy="2092881"/>
          </a:xfrm>
          <a:prstGeom prst="rect">
            <a:avLst/>
          </a:prstGeom>
          <a:noFill/>
        </p:spPr>
        <p:txBody>
          <a:bodyPr wrap="square" rtlCol="0">
            <a:spAutoFit/>
          </a:bodyPr>
          <a:lstStyle/>
          <a:p>
            <a:r>
              <a:rPr lang="en-US" sz="1600" dirty="0">
                <a:latin typeface="Garamond" panose="02020404030301010803" pitchFamily="18" charset="0"/>
              </a:rPr>
              <a:t>1.</a:t>
            </a:r>
          </a:p>
          <a:p>
            <a:r>
              <a:rPr lang="en-US" sz="1600" dirty="0">
                <a:latin typeface="Garamond" panose="02020404030301010803" pitchFamily="18" charset="0"/>
              </a:rPr>
              <a:t>In </a:t>
            </a:r>
            <a:r>
              <a:rPr lang="en-US" sz="1600" dirty="0" err="1">
                <a:latin typeface="Garamond" panose="02020404030301010803" pitchFamily="18" charset="0"/>
              </a:rPr>
              <a:t>Schlaf</a:t>
            </a:r>
            <a:r>
              <a:rPr lang="en-US" sz="1600" dirty="0">
                <a:latin typeface="Garamond" panose="02020404030301010803" pitchFamily="18" charset="0"/>
              </a:rPr>
              <a:t> </a:t>
            </a:r>
            <a:r>
              <a:rPr lang="en-US" sz="1600" dirty="0" err="1">
                <a:latin typeface="Garamond" panose="02020404030301010803" pitchFamily="18" charset="0"/>
              </a:rPr>
              <a:t>versetzt</a:t>
            </a:r>
            <a:r>
              <a:rPr lang="en-US" sz="1600" dirty="0">
                <a:latin typeface="Garamond" panose="02020404030301010803" pitchFamily="18" charset="0"/>
              </a:rPr>
              <a:t> </a:t>
            </a:r>
            <a:r>
              <a:rPr lang="en-US" sz="1600" dirty="0" err="1">
                <a:latin typeface="Garamond" panose="02020404030301010803" pitchFamily="18" charset="0"/>
              </a:rPr>
              <a:t>mein</a:t>
            </a:r>
            <a:r>
              <a:rPr lang="en-US" sz="1600" dirty="0">
                <a:latin typeface="Garamond" panose="02020404030301010803" pitchFamily="18" charset="0"/>
              </a:rPr>
              <a:t> </a:t>
            </a:r>
            <a:r>
              <a:rPr lang="en-US" sz="1600" dirty="0" err="1">
                <a:latin typeface="Garamond" panose="02020404030301010803" pitchFamily="18" charset="0"/>
              </a:rPr>
              <a:t>ew´ger</a:t>
            </a:r>
            <a:r>
              <a:rPr lang="en-US" sz="1600" dirty="0">
                <a:latin typeface="Garamond" panose="02020404030301010803" pitchFamily="18" charset="0"/>
              </a:rPr>
              <a:t> Mann</a:t>
            </a:r>
          </a:p>
          <a:p>
            <a:r>
              <a:rPr lang="en-US" sz="1600" dirty="0">
                <a:latin typeface="Garamond" panose="02020404030301010803" pitchFamily="18" charset="0"/>
              </a:rPr>
              <a:t>Die Frau </a:t>
            </a:r>
            <a:r>
              <a:rPr lang="en-US" sz="1600" dirty="0" err="1">
                <a:latin typeface="Garamond" panose="02020404030301010803" pitchFamily="18" charset="0"/>
              </a:rPr>
              <a:t>aus</a:t>
            </a:r>
            <a:r>
              <a:rPr lang="en-US" sz="1600" dirty="0">
                <a:latin typeface="Garamond" panose="02020404030301010803" pitchFamily="18" charset="0"/>
              </a:rPr>
              <a:t> </a:t>
            </a:r>
            <a:r>
              <a:rPr lang="en-US" sz="1600" dirty="0" err="1">
                <a:latin typeface="Garamond" panose="02020404030301010803" pitchFamily="18" charset="0"/>
              </a:rPr>
              <a:t>seinem</a:t>
            </a:r>
            <a:r>
              <a:rPr lang="en-US" sz="1600" dirty="0">
                <a:latin typeface="Garamond" panose="02020404030301010803" pitchFamily="18" charset="0"/>
              </a:rPr>
              <a:t> Dunkel </a:t>
            </a:r>
            <a:r>
              <a:rPr lang="en-US" sz="1600" dirty="0" err="1">
                <a:latin typeface="Garamond" panose="02020404030301010803" pitchFamily="18" charset="0"/>
              </a:rPr>
              <a:t>kam</a:t>
            </a:r>
            <a:endParaRPr lang="en-US" sz="1600" dirty="0">
              <a:latin typeface="Garamond" panose="02020404030301010803" pitchFamily="18" charset="0"/>
            </a:endParaRPr>
          </a:p>
          <a:p>
            <a:r>
              <a:rPr lang="en-US" sz="1600" dirty="0">
                <a:latin typeface="Garamond" panose="02020404030301010803" pitchFamily="18" charset="0"/>
              </a:rPr>
              <a:t>Und Sie </a:t>
            </a:r>
            <a:r>
              <a:rPr lang="en-US" sz="1600" dirty="0" err="1">
                <a:latin typeface="Garamond" panose="02020404030301010803" pitchFamily="18" charset="0"/>
              </a:rPr>
              <a:t>fand</a:t>
            </a:r>
            <a:r>
              <a:rPr lang="en-US" sz="1600" dirty="0">
                <a:latin typeface="Garamond" panose="02020404030301010803" pitchFamily="18" charset="0"/>
              </a:rPr>
              <a:t> </a:t>
            </a:r>
            <a:r>
              <a:rPr lang="en-US" sz="1600" dirty="0" err="1">
                <a:latin typeface="Garamond" panose="02020404030301010803" pitchFamily="18" charset="0"/>
              </a:rPr>
              <a:t>mich</a:t>
            </a:r>
            <a:r>
              <a:rPr lang="en-US" sz="1600" dirty="0">
                <a:latin typeface="Garamond" panose="02020404030301010803" pitchFamily="18" charset="0"/>
              </a:rPr>
              <a:t> </a:t>
            </a:r>
            <a:r>
              <a:rPr lang="en-US" sz="1600" dirty="0" err="1">
                <a:latin typeface="Garamond" panose="02020404030301010803" pitchFamily="18" charset="0"/>
              </a:rPr>
              <a:t>unter</a:t>
            </a:r>
            <a:r>
              <a:rPr lang="en-US" sz="1600" dirty="0">
                <a:latin typeface="Garamond" panose="02020404030301010803" pitchFamily="18" charset="0"/>
              </a:rPr>
              <a:t> </a:t>
            </a:r>
            <a:r>
              <a:rPr lang="en-US" sz="1600" dirty="0" err="1">
                <a:latin typeface="Garamond" panose="02020404030301010803" pitchFamily="18" charset="0"/>
              </a:rPr>
              <a:t>einem</a:t>
            </a:r>
            <a:r>
              <a:rPr lang="en-US" sz="1600" dirty="0">
                <a:latin typeface="Garamond" panose="02020404030301010803" pitchFamily="18" charset="0"/>
              </a:rPr>
              <a:t> Baum</a:t>
            </a:r>
          </a:p>
          <a:p>
            <a:r>
              <a:rPr lang="en-US" sz="1600" dirty="0">
                <a:latin typeface="Garamond" panose="02020404030301010803" pitchFamily="18" charset="0"/>
              </a:rPr>
              <a:t>Eine </a:t>
            </a:r>
            <a:r>
              <a:rPr lang="en-US" sz="1600" dirty="0" err="1">
                <a:latin typeface="Garamond" panose="02020404030301010803" pitchFamily="18" charset="0"/>
              </a:rPr>
              <a:t>Alraune</a:t>
            </a:r>
            <a:r>
              <a:rPr lang="en-US" sz="1600" dirty="0">
                <a:latin typeface="Garamond" panose="02020404030301010803" pitchFamily="18" charset="0"/>
              </a:rPr>
              <a:t> &amp; </a:t>
            </a:r>
            <a:r>
              <a:rPr lang="en-US" sz="1600" dirty="0" err="1">
                <a:latin typeface="Garamond" panose="02020404030301010803" pitchFamily="18" charset="0"/>
              </a:rPr>
              <a:t>verbarg</a:t>
            </a:r>
            <a:r>
              <a:rPr lang="en-US" sz="1600" dirty="0">
                <a:latin typeface="Garamond" panose="02020404030301010803" pitchFamily="18" charset="0"/>
              </a:rPr>
              <a:t> </a:t>
            </a:r>
            <a:r>
              <a:rPr lang="en-US" sz="1600" dirty="0" err="1">
                <a:latin typeface="Garamond" panose="02020404030301010803" pitchFamily="18" charset="0"/>
              </a:rPr>
              <a:t>mich</a:t>
            </a:r>
            <a:r>
              <a:rPr lang="en-US" sz="1600" dirty="0">
                <a:latin typeface="Garamond" panose="02020404030301010803" pitchFamily="18" charset="0"/>
              </a:rPr>
              <a:t> in </a:t>
            </a:r>
            <a:r>
              <a:rPr lang="en-US" sz="1600" dirty="0" err="1">
                <a:latin typeface="Garamond" panose="02020404030301010803" pitchFamily="18" charset="0"/>
              </a:rPr>
              <a:t>ihrem</a:t>
            </a:r>
            <a:r>
              <a:rPr lang="en-US" sz="1600" dirty="0">
                <a:latin typeface="Garamond" panose="02020404030301010803" pitchFamily="18" charset="0"/>
              </a:rPr>
              <a:t> </a:t>
            </a:r>
            <a:r>
              <a:rPr lang="en-US" sz="1600" dirty="0" err="1">
                <a:latin typeface="Garamond" panose="02020404030301010803" pitchFamily="18" charset="0"/>
              </a:rPr>
              <a:t>Saum</a:t>
            </a:r>
            <a:endParaRPr lang="en-US" sz="1600" dirty="0">
              <a:latin typeface="Garamond" panose="02020404030301010803" pitchFamily="18" charset="0"/>
            </a:endParaRPr>
          </a:p>
          <a:p>
            <a:r>
              <a:rPr lang="en-US" sz="1600" dirty="0" err="1">
                <a:latin typeface="Garamond" panose="02020404030301010803" pitchFamily="18" charset="0"/>
              </a:rPr>
              <a:t>Schlangengedanken</a:t>
            </a:r>
            <a:r>
              <a:rPr lang="en-US" sz="1600" dirty="0">
                <a:latin typeface="Garamond" panose="02020404030301010803" pitchFamily="18" charset="0"/>
              </a:rPr>
              <a:t> </a:t>
            </a:r>
            <a:r>
              <a:rPr lang="en-US" sz="1600" dirty="0" err="1">
                <a:latin typeface="Garamond" panose="02020404030301010803" pitchFamily="18" charset="0"/>
              </a:rPr>
              <a:t>uns</a:t>
            </a:r>
            <a:r>
              <a:rPr lang="en-US" sz="1600" dirty="0">
                <a:latin typeface="Garamond" panose="02020404030301010803" pitchFamily="18" charset="0"/>
              </a:rPr>
              <a:t> </a:t>
            </a:r>
            <a:r>
              <a:rPr lang="en-US" sz="1600" dirty="0" err="1">
                <a:latin typeface="Garamond" panose="02020404030301010803" pitchFamily="18" charset="0"/>
              </a:rPr>
              <a:t>locken</a:t>
            </a:r>
            <a:r>
              <a:rPr lang="en-US" sz="1600" dirty="0">
                <a:latin typeface="Garamond" panose="02020404030301010803" pitchFamily="18" charset="0"/>
              </a:rPr>
              <a:t> und </a:t>
            </a:r>
            <a:r>
              <a:rPr lang="en-US" sz="1600" dirty="0" err="1">
                <a:latin typeface="Garamond" panose="02020404030301010803" pitchFamily="18" charset="0"/>
              </a:rPr>
              <a:t>werben</a:t>
            </a:r>
            <a:endParaRPr lang="en-US" sz="1600" dirty="0">
              <a:latin typeface="Garamond" panose="02020404030301010803" pitchFamily="18" charset="0"/>
            </a:endParaRPr>
          </a:p>
          <a:p>
            <a:r>
              <a:rPr lang="en-US" sz="1600" dirty="0" err="1">
                <a:latin typeface="Garamond" panose="02020404030301010803" pitchFamily="18" charset="0"/>
              </a:rPr>
              <a:t>mit</a:t>
            </a:r>
            <a:r>
              <a:rPr lang="en-US" sz="1600" dirty="0">
                <a:latin typeface="Garamond" panose="02020404030301010803" pitchFamily="18" charset="0"/>
              </a:rPr>
              <a:t> gut und </a:t>
            </a:r>
            <a:r>
              <a:rPr lang="en-US" sz="1600" dirty="0" err="1">
                <a:latin typeface="Garamond" panose="02020404030301010803" pitchFamily="18" charset="0"/>
              </a:rPr>
              <a:t>böse</a:t>
            </a:r>
            <a:r>
              <a:rPr lang="en-US" sz="1600" dirty="0">
                <a:latin typeface="Garamond" panose="02020404030301010803" pitchFamily="18" charset="0"/>
              </a:rPr>
              <a:t>: </a:t>
            </a:r>
            <a:r>
              <a:rPr lang="en-US" sz="1600" dirty="0" err="1">
                <a:latin typeface="Garamond" panose="02020404030301010803" pitchFamily="18" charset="0"/>
              </a:rPr>
              <a:t>mit</a:t>
            </a:r>
            <a:r>
              <a:rPr lang="en-US" sz="1600" dirty="0">
                <a:latin typeface="Garamond" panose="02020404030301010803" pitchFamily="18" charset="0"/>
              </a:rPr>
              <a:t> Tugend und </a:t>
            </a:r>
            <a:r>
              <a:rPr lang="en-US" sz="1600" dirty="0" err="1">
                <a:latin typeface="Garamond" panose="02020404030301010803" pitchFamily="18" charset="0"/>
              </a:rPr>
              <a:t>Verderben</a:t>
            </a:r>
            <a:endParaRPr lang="en-US" sz="1600" dirty="0">
              <a:latin typeface="Garamond" panose="02020404030301010803" pitchFamily="18" charset="0"/>
            </a:endParaRPr>
          </a:p>
          <a:p>
            <a:endParaRPr lang="de-AT" dirty="0"/>
          </a:p>
        </p:txBody>
      </p:sp>
      <p:sp>
        <p:nvSpPr>
          <p:cNvPr id="5" name="Fußzeilenplatzhalter 4">
            <a:extLst>
              <a:ext uri="{FF2B5EF4-FFF2-40B4-BE49-F238E27FC236}">
                <a16:creationId xmlns:a16="http://schemas.microsoft.com/office/drawing/2014/main" id="{29504AFF-CD0B-4E65-BAF8-60E3935DC2C3}"/>
              </a:ext>
            </a:extLst>
          </p:cNvPr>
          <p:cNvSpPr>
            <a:spLocks noGrp="1"/>
          </p:cNvSpPr>
          <p:nvPr>
            <p:ph type="ftr" sz="quarter" idx="11"/>
          </p:nvPr>
        </p:nvSpPr>
        <p:spPr>
          <a:xfrm>
            <a:off x="4038600" y="6356350"/>
            <a:ext cx="7981950" cy="365125"/>
          </a:xfrm>
        </p:spPr>
        <p:txBody>
          <a:bodyPr/>
          <a:lstStyle/>
          <a:p>
            <a:r>
              <a:rPr lang="de-AT" dirty="0"/>
              <a:t>							U. Szekulics</a:t>
            </a:r>
          </a:p>
        </p:txBody>
      </p:sp>
    </p:spTree>
    <p:extLst>
      <p:ext uri="{BB962C8B-B14F-4D97-AF65-F5344CB8AC3E}">
        <p14:creationId xmlns:p14="http://schemas.microsoft.com/office/powerpoint/2010/main" val="101689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C2B7F18-8E0A-4165-B104-DD93C0D0C844}"/>
              </a:ext>
            </a:extLst>
          </p:cNvPr>
          <p:cNvPicPr>
            <a:picLocks noChangeAspect="1"/>
          </p:cNvPicPr>
          <p:nvPr/>
        </p:nvPicPr>
        <p:blipFill>
          <a:blip r:embed="rId2"/>
          <a:stretch>
            <a:fillRect/>
          </a:stretch>
        </p:blipFill>
        <p:spPr>
          <a:xfrm>
            <a:off x="3495510" y="1428032"/>
            <a:ext cx="3820623" cy="4314669"/>
          </a:xfrm>
          <a:prstGeom prst="rect">
            <a:avLst/>
          </a:prstGeom>
        </p:spPr>
      </p:pic>
      <p:sp>
        <p:nvSpPr>
          <p:cNvPr id="3" name="Textfeld 2">
            <a:extLst>
              <a:ext uri="{FF2B5EF4-FFF2-40B4-BE49-F238E27FC236}">
                <a16:creationId xmlns:a16="http://schemas.microsoft.com/office/drawing/2014/main" id="{6CAF399D-4F52-4476-A5D0-F6B541F2909F}"/>
              </a:ext>
            </a:extLst>
          </p:cNvPr>
          <p:cNvSpPr txBox="1"/>
          <p:nvPr/>
        </p:nvSpPr>
        <p:spPr>
          <a:xfrm>
            <a:off x="552285" y="2876550"/>
            <a:ext cx="2943225" cy="584775"/>
          </a:xfrm>
          <a:prstGeom prst="rect">
            <a:avLst/>
          </a:prstGeom>
          <a:noFill/>
        </p:spPr>
        <p:txBody>
          <a:bodyPr wrap="square" rtlCol="0">
            <a:spAutoFit/>
          </a:bodyPr>
          <a:lstStyle/>
          <a:p>
            <a:r>
              <a:rPr lang="en-US" sz="1600" dirty="0">
                <a:latin typeface="Garamond" panose="02020404030301010803" pitchFamily="18" charset="0"/>
              </a:rPr>
              <a:t>2. </a:t>
            </a:r>
          </a:p>
          <a:p>
            <a:r>
              <a:rPr lang="en-US" sz="1600" dirty="0">
                <a:latin typeface="Garamond" panose="02020404030301010803" pitchFamily="18" charset="0"/>
              </a:rPr>
              <a:t>Doubt Self Jealous </a:t>
            </a:r>
            <a:r>
              <a:rPr lang="en-US" sz="1600" dirty="0" err="1">
                <a:latin typeface="Garamond" panose="02020404030301010803" pitchFamily="18" charset="0"/>
              </a:rPr>
              <a:t>Watry</a:t>
            </a:r>
            <a:r>
              <a:rPr lang="en-US" sz="1600" dirty="0">
                <a:latin typeface="Garamond" panose="02020404030301010803" pitchFamily="18" charset="0"/>
              </a:rPr>
              <a:t> folly</a:t>
            </a:r>
            <a:r>
              <a:rPr lang="de-AT" sz="1600" dirty="0">
                <a:latin typeface="Garamond" panose="02020404030301010803" pitchFamily="18" charset="0"/>
              </a:rPr>
              <a:t> </a:t>
            </a:r>
          </a:p>
        </p:txBody>
      </p:sp>
      <p:sp>
        <p:nvSpPr>
          <p:cNvPr id="4" name="Textfeld 3">
            <a:extLst>
              <a:ext uri="{FF2B5EF4-FFF2-40B4-BE49-F238E27FC236}">
                <a16:creationId xmlns:a16="http://schemas.microsoft.com/office/drawing/2014/main" id="{CBE25596-B785-4E52-BF19-F361B91E50BC}"/>
              </a:ext>
            </a:extLst>
          </p:cNvPr>
          <p:cNvSpPr txBox="1"/>
          <p:nvPr/>
        </p:nvSpPr>
        <p:spPr>
          <a:xfrm>
            <a:off x="7918882" y="2857828"/>
            <a:ext cx="4051263" cy="584775"/>
          </a:xfrm>
          <a:prstGeom prst="rect">
            <a:avLst/>
          </a:prstGeom>
          <a:noFill/>
        </p:spPr>
        <p:txBody>
          <a:bodyPr wrap="square" rtlCol="0">
            <a:spAutoFit/>
          </a:bodyPr>
          <a:lstStyle/>
          <a:p>
            <a:r>
              <a:rPr lang="en-US" sz="1600" dirty="0">
                <a:latin typeface="Garamond" panose="02020404030301010803" pitchFamily="18" charset="0"/>
              </a:rPr>
              <a:t>2. </a:t>
            </a:r>
          </a:p>
          <a:p>
            <a:r>
              <a:rPr lang="en-US" sz="1600" dirty="0" err="1">
                <a:latin typeface="Garamond" panose="02020404030301010803" pitchFamily="18" charset="0"/>
              </a:rPr>
              <a:t>Zweifel</a:t>
            </a:r>
            <a:r>
              <a:rPr lang="en-US" sz="1600" dirty="0">
                <a:latin typeface="Garamond" panose="02020404030301010803" pitchFamily="18" charset="0"/>
              </a:rPr>
              <a:t> </a:t>
            </a:r>
            <a:r>
              <a:rPr lang="en-US" sz="1600" dirty="0" err="1">
                <a:latin typeface="Garamond" panose="02020404030301010803" pitchFamily="18" charset="0"/>
              </a:rPr>
              <a:t>Selbst</a:t>
            </a:r>
            <a:r>
              <a:rPr lang="en-US" sz="1600" dirty="0">
                <a:latin typeface="Garamond" panose="02020404030301010803" pitchFamily="18" charset="0"/>
              </a:rPr>
              <a:t> </a:t>
            </a:r>
            <a:r>
              <a:rPr lang="en-US" sz="1600" dirty="0" err="1">
                <a:latin typeface="Garamond" panose="02020404030301010803" pitchFamily="18" charset="0"/>
              </a:rPr>
              <a:t>Neidisch</a:t>
            </a:r>
            <a:r>
              <a:rPr lang="en-US" sz="1600" dirty="0">
                <a:latin typeface="Garamond" panose="02020404030301010803" pitchFamily="18" charset="0"/>
              </a:rPr>
              <a:t> </a:t>
            </a:r>
            <a:r>
              <a:rPr lang="en-US" sz="1600" dirty="0" err="1">
                <a:latin typeface="Garamond" panose="02020404030301010803" pitchFamily="18" charset="0"/>
              </a:rPr>
              <a:t>Wässrige</a:t>
            </a:r>
            <a:r>
              <a:rPr lang="en-US" sz="1600" dirty="0">
                <a:latin typeface="Garamond" panose="02020404030301010803" pitchFamily="18" charset="0"/>
              </a:rPr>
              <a:t> </a:t>
            </a:r>
            <a:r>
              <a:rPr lang="en-US" sz="1600" dirty="0" err="1">
                <a:latin typeface="Garamond" panose="02020404030301010803" pitchFamily="18" charset="0"/>
              </a:rPr>
              <a:t>Verrücktheit</a:t>
            </a:r>
            <a:r>
              <a:rPr lang="en-US" sz="1600" dirty="0">
                <a:latin typeface="Garamond" panose="02020404030301010803" pitchFamily="18" charset="0"/>
              </a:rPr>
              <a:t>; </a:t>
            </a:r>
            <a:endParaRPr lang="de-AT" sz="1600" dirty="0">
              <a:latin typeface="Garamond" panose="02020404030301010803" pitchFamily="18" charset="0"/>
            </a:endParaRPr>
          </a:p>
        </p:txBody>
      </p:sp>
      <p:sp>
        <p:nvSpPr>
          <p:cNvPr id="5" name="Textfeld 4">
            <a:extLst>
              <a:ext uri="{FF2B5EF4-FFF2-40B4-BE49-F238E27FC236}">
                <a16:creationId xmlns:a16="http://schemas.microsoft.com/office/drawing/2014/main" id="{7EA6B406-8121-4585-85FE-3BFC00B8DA38}"/>
              </a:ext>
            </a:extLst>
          </p:cNvPr>
          <p:cNvSpPr txBox="1"/>
          <p:nvPr/>
        </p:nvSpPr>
        <p:spPr>
          <a:xfrm>
            <a:off x="9667782" y="1913878"/>
            <a:ext cx="1090659" cy="338554"/>
          </a:xfrm>
          <a:prstGeom prst="rect">
            <a:avLst/>
          </a:prstGeom>
          <a:noFill/>
        </p:spPr>
        <p:txBody>
          <a:bodyPr wrap="square" rtlCol="0">
            <a:spAutoFit/>
          </a:bodyPr>
          <a:lstStyle/>
          <a:p>
            <a:r>
              <a:rPr lang="de-AT" sz="1600" b="1" i="1" dirty="0">
                <a:latin typeface="Garamond" panose="02020404030301010803" pitchFamily="18" charset="0"/>
              </a:rPr>
              <a:t>Wasser</a:t>
            </a:r>
          </a:p>
        </p:txBody>
      </p:sp>
      <p:sp>
        <p:nvSpPr>
          <p:cNvPr id="6" name="Fußzeilenplatzhalter 5">
            <a:extLst>
              <a:ext uri="{FF2B5EF4-FFF2-40B4-BE49-F238E27FC236}">
                <a16:creationId xmlns:a16="http://schemas.microsoft.com/office/drawing/2014/main" id="{624EAEE1-70CC-445F-B0D6-7DE2E0070BDA}"/>
              </a:ext>
            </a:extLst>
          </p:cNvPr>
          <p:cNvSpPr>
            <a:spLocks noGrp="1"/>
          </p:cNvSpPr>
          <p:nvPr>
            <p:ph type="ftr" sz="quarter" idx="11"/>
          </p:nvPr>
        </p:nvSpPr>
        <p:spPr>
          <a:xfrm>
            <a:off x="4038599" y="6356350"/>
            <a:ext cx="7931545" cy="365125"/>
          </a:xfrm>
        </p:spPr>
        <p:txBody>
          <a:bodyPr/>
          <a:lstStyle/>
          <a:p>
            <a:r>
              <a:rPr lang="de-AT" dirty="0"/>
              <a:t>							U. Szekulics</a:t>
            </a:r>
          </a:p>
        </p:txBody>
      </p:sp>
    </p:spTree>
    <p:extLst>
      <p:ext uri="{BB962C8B-B14F-4D97-AF65-F5344CB8AC3E}">
        <p14:creationId xmlns:p14="http://schemas.microsoft.com/office/powerpoint/2010/main" val="64389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371C9A9-CCF2-4240-B292-7B460DFD1FBD}"/>
              </a:ext>
            </a:extLst>
          </p:cNvPr>
          <p:cNvPicPr>
            <a:picLocks noChangeAspect="1"/>
          </p:cNvPicPr>
          <p:nvPr/>
        </p:nvPicPr>
        <p:blipFill>
          <a:blip r:embed="rId2"/>
          <a:stretch>
            <a:fillRect/>
          </a:stretch>
        </p:blipFill>
        <p:spPr>
          <a:xfrm>
            <a:off x="3754180" y="1208612"/>
            <a:ext cx="4067047" cy="4440776"/>
          </a:xfrm>
          <a:prstGeom prst="rect">
            <a:avLst/>
          </a:prstGeom>
        </p:spPr>
      </p:pic>
      <p:sp>
        <p:nvSpPr>
          <p:cNvPr id="4" name="Textfeld 3">
            <a:extLst>
              <a:ext uri="{FF2B5EF4-FFF2-40B4-BE49-F238E27FC236}">
                <a16:creationId xmlns:a16="http://schemas.microsoft.com/office/drawing/2014/main" id="{27C773E4-75C6-4388-AE15-7700C5341D0A}"/>
              </a:ext>
            </a:extLst>
          </p:cNvPr>
          <p:cNvSpPr txBox="1"/>
          <p:nvPr/>
        </p:nvSpPr>
        <p:spPr>
          <a:xfrm>
            <a:off x="417250" y="3114675"/>
            <a:ext cx="3336930" cy="861774"/>
          </a:xfrm>
          <a:prstGeom prst="rect">
            <a:avLst/>
          </a:prstGeom>
          <a:noFill/>
        </p:spPr>
        <p:txBody>
          <a:bodyPr wrap="square" rtlCol="0">
            <a:spAutoFit/>
          </a:bodyPr>
          <a:lstStyle/>
          <a:p>
            <a:r>
              <a:rPr lang="en-US" sz="1600" dirty="0">
                <a:latin typeface="Garamond" panose="02020404030301010803" pitchFamily="18" charset="0"/>
              </a:rPr>
              <a:t>3.</a:t>
            </a:r>
          </a:p>
          <a:p>
            <a:r>
              <a:rPr lang="en-US" sz="1600" dirty="0">
                <a:latin typeface="Garamond" panose="02020404030301010803" pitchFamily="18" charset="0"/>
              </a:rPr>
              <a:t>Struggling thro Earths Melancholy</a:t>
            </a:r>
            <a:endParaRPr lang="de-AT" sz="1600" dirty="0">
              <a:latin typeface="Garamond" panose="02020404030301010803" pitchFamily="18" charset="0"/>
            </a:endParaRPr>
          </a:p>
          <a:p>
            <a:endParaRPr lang="de-AT" dirty="0"/>
          </a:p>
        </p:txBody>
      </p:sp>
      <p:sp>
        <p:nvSpPr>
          <p:cNvPr id="5" name="Textfeld 4">
            <a:extLst>
              <a:ext uri="{FF2B5EF4-FFF2-40B4-BE49-F238E27FC236}">
                <a16:creationId xmlns:a16="http://schemas.microsoft.com/office/drawing/2014/main" id="{E724FDF7-2030-4F72-A648-081F9F46BD0A}"/>
              </a:ext>
            </a:extLst>
          </p:cNvPr>
          <p:cNvSpPr txBox="1"/>
          <p:nvPr/>
        </p:nvSpPr>
        <p:spPr>
          <a:xfrm>
            <a:off x="9942990" y="2237173"/>
            <a:ext cx="1317688" cy="584775"/>
          </a:xfrm>
          <a:prstGeom prst="rect">
            <a:avLst/>
          </a:prstGeom>
          <a:noFill/>
        </p:spPr>
        <p:txBody>
          <a:bodyPr wrap="square" rtlCol="0">
            <a:spAutoFit/>
          </a:bodyPr>
          <a:lstStyle/>
          <a:p>
            <a:r>
              <a:rPr lang="de-AT" sz="1600" b="1" i="1" dirty="0">
                <a:latin typeface="Garamond" panose="02020404030301010803" pitchFamily="18" charset="0"/>
              </a:rPr>
              <a:t>Erde</a:t>
            </a:r>
          </a:p>
          <a:p>
            <a:endParaRPr lang="de-AT" sz="1600" b="1" i="1" dirty="0">
              <a:latin typeface="Garamond" panose="02020404030301010803" pitchFamily="18" charset="0"/>
            </a:endParaRPr>
          </a:p>
        </p:txBody>
      </p:sp>
      <p:sp>
        <p:nvSpPr>
          <p:cNvPr id="7" name="Textfeld 6">
            <a:extLst>
              <a:ext uri="{FF2B5EF4-FFF2-40B4-BE49-F238E27FC236}">
                <a16:creationId xmlns:a16="http://schemas.microsoft.com/office/drawing/2014/main" id="{02442FA8-52F4-47BE-9944-CC7D75660EE8}"/>
              </a:ext>
            </a:extLst>
          </p:cNvPr>
          <p:cNvSpPr txBox="1"/>
          <p:nvPr/>
        </p:nvSpPr>
        <p:spPr>
          <a:xfrm>
            <a:off x="8273989" y="3114675"/>
            <a:ext cx="3701988" cy="584775"/>
          </a:xfrm>
          <a:prstGeom prst="rect">
            <a:avLst/>
          </a:prstGeom>
          <a:noFill/>
        </p:spPr>
        <p:txBody>
          <a:bodyPr wrap="square" rtlCol="0">
            <a:spAutoFit/>
          </a:bodyPr>
          <a:lstStyle/>
          <a:p>
            <a:r>
              <a:rPr lang="de-AT" sz="1600" dirty="0">
                <a:latin typeface="Garamond" panose="02020404030301010803" pitchFamily="18" charset="0"/>
              </a:rPr>
              <a:t>3.</a:t>
            </a:r>
          </a:p>
          <a:p>
            <a:r>
              <a:rPr lang="de-AT" sz="1600" dirty="0">
                <a:latin typeface="Garamond" panose="02020404030301010803" pitchFamily="18" charset="0"/>
              </a:rPr>
              <a:t>Sich mühend durch der Erde Bedrücktheit</a:t>
            </a:r>
          </a:p>
        </p:txBody>
      </p:sp>
      <p:sp>
        <p:nvSpPr>
          <p:cNvPr id="2" name="Fußzeilenplatzhalter 1">
            <a:extLst>
              <a:ext uri="{FF2B5EF4-FFF2-40B4-BE49-F238E27FC236}">
                <a16:creationId xmlns:a16="http://schemas.microsoft.com/office/drawing/2014/main" id="{3460714A-CB7A-449F-BCB5-383BD84454EF}"/>
              </a:ext>
            </a:extLst>
          </p:cNvPr>
          <p:cNvSpPr>
            <a:spLocks noGrp="1"/>
          </p:cNvSpPr>
          <p:nvPr>
            <p:ph type="ftr" sz="quarter" idx="11"/>
          </p:nvPr>
        </p:nvSpPr>
        <p:spPr>
          <a:xfrm>
            <a:off x="4038599" y="6356350"/>
            <a:ext cx="7937377" cy="365125"/>
          </a:xfrm>
        </p:spPr>
        <p:txBody>
          <a:bodyPr/>
          <a:lstStyle/>
          <a:p>
            <a:r>
              <a:rPr lang="de-AT" dirty="0"/>
              <a:t>							U. Szekulics</a:t>
            </a:r>
          </a:p>
        </p:txBody>
      </p:sp>
    </p:spTree>
    <p:extLst>
      <p:ext uri="{BB962C8B-B14F-4D97-AF65-F5344CB8AC3E}">
        <p14:creationId xmlns:p14="http://schemas.microsoft.com/office/powerpoint/2010/main" val="374526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B666BE6-6136-437F-9971-EBFE8F6FCC8F}"/>
              </a:ext>
            </a:extLst>
          </p:cNvPr>
          <p:cNvPicPr>
            <a:picLocks noChangeAspect="1"/>
          </p:cNvPicPr>
          <p:nvPr/>
        </p:nvPicPr>
        <p:blipFill>
          <a:blip r:embed="rId2"/>
          <a:stretch>
            <a:fillRect/>
          </a:stretch>
        </p:blipFill>
        <p:spPr>
          <a:xfrm>
            <a:off x="3574901" y="1253601"/>
            <a:ext cx="4201938" cy="4764942"/>
          </a:xfrm>
          <a:prstGeom prst="rect">
            <a:avLst/>
          </a:prstGeom>
        </p:spPr>
      </p:pic>
      <p:sp>
        <p:nvSpPr>
          <p:cNvPr id="3" name="Textfeld 2">
            <a:extLst>
              <a:ext uri="{FF2B5EF4-FFF2-40B4-BE49-F238E27FC236}">
                <a16:creationId xmlns:a16="http://schemas.microsoft.com/office/drawing/2014/main" id="{3C619722-AEC1-4886-A325-AC2333A65D51}"/>
              </a:ext>
            </a:extLst>
          </p:cNvPr>
          <p:cNvSpPr txBox="1"/>
          <p:nvPr/>
        </p:nvSpPr>
        <p:spPr>
          <a:xfrm>
            <a:off x="408372" y="3190875"/>
            <a:ext cx="2906327" cy="584775"/>
          </a:xfrm>
          <a:prstGeom prst="rect">
            <a:avLst/>
          </a:prstGeom>
          <a:noFill/>
        </p:spPr>
        <p:txBody>
          <a:bodyPr wrap="square" rtlCol="0">
            <a:spAutoFit/>
          </a:bodyPr>
          <a:lstStyle/>
          <a:p>
            <a:r>
              <a:rPr lang="en-US" sz="1600" dirty="0">
                <a:latin typeface="Garamond" panose="02020404030301010803" pitchFamily="18" charset="0"/>
              </a:rPr>
              <a:t>4.</a:t>
            </a:r>
          </a:p>
          <a:p>
            <a:r>
              <a:rPr lang="en-US" sz="1600" dirty="0">
                <a:latin typeface="Garamond" panose="02020404030301010803" pitchFamily="18" charset="0"/>
              </a:rPr>
              <a:t>Naked in Air in shame &amp; fear</a:t>
            </a:r>
            <a:endParaRPr lang="de-AT" sz="1600" dirty="0">
              <a:latin typeface="Garamond" panose="02020404030301010803" pitchFamily="18" charset="0"/>
            </a:endParaRPr>
          </a:p>
        </p:txBody>
      </p:sp>
      <p:sp>
        <p:nvSpPr>
          <p:cNvPr id="4" name="Rechteck 3">
            <a:extLst>
              <a:ext uri="{FF2B5EF4-FFF2-40B4-BE49-F238E27FC236}">
                <a16:creationId xmlns:a16="http://schemas.microsoft.com/office/drawing/2014/main" id="{62824CD1-875F-4285-9A48-2C03F10A021E}"/>
              </a:ext>
            </a:extLst>
          </p:cNvPr>
          <p:cNvSpPr/>
          <p:nvPr/>
        </p:nvSpPr>
        <p:spPr>
          <a:xfrm>
            <a:off x="8194088" y="3259723"/>
            <a:ext cx="3997911" cy="584775"/>
          </a:xfrm>
          <a:prstGeom prst="rect">
            <a:avLst/>
          </a:prstGeom>
        </p:spPr>
        <p:txBody>
          <a:bodyPr wrap="square">
            <a:spAutoFit/>
          </a:bodyPr>
          <a:lstStyle/>
          <a:p>
            <a:pPr lvl="0"/>
            <a:r>
              <a:rPr lang="en-US" sz="1600" dirty="0">
                <a:solidFill>
                  <a:prstClr val="black"/>
                </a:solidFill>
                <a:latin typeface="Garamond" panose="02020404030301010803" pitchFamily="18" charset="0"/>
              </a:rPr>
              <a:t>4.</a:t>
            </a:r>
          </a:p>
          <a:p>
            <a:pPr lvl="0"/>
            <a:r>
              <a:rPr lang="en-US" sz="1600" dirty="0" err="1">
                <a:solidFill>
                  <a:prstClr val="black"/>
                </a:solidFill>
                <a:latin typeface="Garamond" panose="02020404030301010803" pitchFamily="18" charset="0"/>
              </a:rPr>
              <a:t>Nackt</a:t>
            </a:r>
            <a:r>
              <a:rPr lang="en-US" sz="1600" dirty="0">
                <a:solidFill>
                  <a:prstClr val="black"/>
                </a:solidFill>
                <a:latin typeface="Garamond" panose="02020404030301010803" pitchFamily="18" charset="0"/>
              </a:rPr>
              <a:t> in </a:t>
            </a:r>
            <a:r>
              <a:rPr lang="en-US" sz="1600" dirty="0" err="1">
                <a:solidFill>
                  <a:prstClr val="black"/>
                </a:solidFill>
                <a:latin typeface="Garamond" panose="02020404030301010803" pitchFamily="18" charset="0"/>
              </a:rPr>
              <a:t>Luft</a:t>
            </a:r>
            <a:r>
              <a:rPr lang="en-US" sz="1600" dirty="0">
                <a:solidFill>
                  <a:prstClr val="black"/>
                </a:solidFill>
                <a:latin typeface="Garamond" panose="02020404030301010803" pitchFamily="18" charset="0"/>
              </a:rPr>
              <a:t> in </a:t>
            </a:r>
            <a:r>
              <a:rPr lang="en-US" sz="1600" dirty="0" err="1">
                <a:solidFill>
                  <a:prstClr val="black"/>
                </a:solidFill>
                <a:latin typeface="Garamond" panose="02020404030301010803" pitchFamily="18" charset="0"/>
              </a:rPr>
              <a:t>Scham</a:t>
            </a:r>
            <a:r>
              <a:rPr lang="en-US" sz="1600" dirty="0">
                <a:solidFill>
                  <a:prstClr val="black"/>
                </a:solidFill>
                <a:latin typeface="Garamond" panose="02020404030301010803" pitchFamily="18" charset="0"/>
              </a:rPr>
              <a:t> &amp; </a:t>
            </a:r>
            <a:r>
              <a:rPr lang="en-US" sz="1600" dirty="0" err="1">
                <a:solidFill>
                  <a:prstClr val="black"/>
                </a:solidFill>
                <a:latin typeface="Garamond" panose="02020404030301010803" pitchFamily="18" charset="0"/>
              </a:rPr>
              <a:t>Furcht</a:t>
            </a:r>
            <a:r>
              <a:rPr lang="en-US" sz="1600" dirty="0">
                <a:solidFill>
                  <a:prstClr val="black"/>
                </a:solidFill>
                <a:latin typeface="Garamond" panose="02020404030301010803" pitchFamily="18" charset="0"/>
              </a:rPr>
              <a:t> </a:t>
            </a:r>
            <a:r>
              <a:rPr lang="en-US" sz="1600" dirty="0" err="1">
                <a:solidFill>
                  <a:prstClr val="black"/>
                </a:solidFill>
                <a:latin typeface="Garamond" panose="02020404030301010803" pitchFamily="18" charset="0"/>
              </a:rPr>
              <a:t>sitzt</a:t>
            </a:r>
            <a:r>
              <a:rPr lang="en-US" sz="1600" dirty="0">
                <a:solidFill>
                  <a:prstClr val="black"/>
                </a:solidFill>
                <a:latin typeface="Garamond" panose="02020404030301010803" pitchFamily="18" charset="0"/>
              </a:rPr>
              <a:t> </a:t>
            </a:r>
            <a:r>
              <a:rPr lang="en-US" sz="1600" dirty="0" err="1">
                <a:solidFill>
                  <a:prstClr val="black"/>
                </a:solidFill>
                <a:latin typeface="Garamond" panose="02020404030301010803" pitchFamily="18" charset="0"/>
              </a:rPr>
              <a:t>er</a:t>
            </a:r>
            <a:endParaRPr lang="de-AT" sz="1600" dirty="0">
              <a:solidFill>
                <a:prstClr val="black"/>
              </a:solidFill>
              <a:latin typeface="Garamond" panose="02020404030301010803" pitchFamily="18" charset="0"/>
            </a:endParaRPr>
          </a:p>
        </p:txBody>
      </p:sp>
      <p:sp>
        <p:nvSpPr>
          <p:cNvPr id="5" name="Textfeld 4">
            <a:extLst>
              <a:ext uri="{FF2B5EF4-FFF2-40B4-BE49-F238E27FC236}">
                <a16:creationId xmlns:a16="http://schemas.microsoft.com/office/drawing/2014/main" id="{1C06CA2B-EE7E-4109-AB29-B8C199842DD4}"/>
              </a:ext>
            </a:extLst>
          </p:cNvPr>
          <p:cNvSpPr txBox="1"/>
          <p:nvPr/>
        </p:nvSpPr>
        <p:spPr>
          <a:xfrm>
            <a:off x="10039350" y="2152650"/>
            <a:ext cx="1295400" cy="338554"/>
          </a:xfrm>
          <a:prstGeom prst="rect">
            <a:avLst/>
          </a:prstGeom>
          <a:noFill/>
        </p:spPr>
        <p:txBody>
          <a:bodyPr wrap="square" rtlCol="0">
            <a:spAutoFit/>
          </a:bodyPr>
          <a:lstStyle/>
          <a:p>
            <a:r>
              <a:rPr lang="de-AT" sz="1600" b="1" i="1" dirty="0">
                <a:latin typeface="Garamond" panose="02020404030301010803" pitchFamily="18" charset="0"/>
              </a:rPr>
              <a:t>Luft</a:t>
            </a:r>
          </a:p>
        </p:txBody>
      </p:sp>
      <p:sp>
        <p:nvSpPr>
          <p:cNvPr id="6" name="Fußzeilenplatzhalter 5">
            <a:extLst>
              <a:ext uri="{FF2B5EF4-FFF2-40B4-BE49-F238E27FC236}">
                <a16:creationId xmlns:a16="http://schemas.microsoft.com/office/drawing/2014/main" id="{816012D4-504E-4BDE-AD70-B70E7B612ECB}"/>
              </a:ext>
            </a:extLst>
          </p:cNvPr>
          <p:cNvSpPr>
            <a:spLocks noGrp="1"/>
          </p:cNvSpPr>
          <p:nvPr>
            <p:ph type="ftr" sz="quarter" idx="11"/>
          </p:nvPr>
        </p:nvSpPr>
        <p:spPr>
          <a:xfrm>
            <a:off x="4038599" y="6356350"/>
            <a:ext cx="7937377" cy="365125"/>
          </a:xfrm>
        </p:spPr>
        <p:txBody>
          <a:bodyPr/>
          <a:lstStyle/>
          <a:p>
            <a:r>
              <a:rPr lang="de-AT" dirty="0"/>
              <a:t>							U. Szekulics</a:t>
            </a:r>
          </a:p>
        </p:txBody>
      </p:sp>
    </p:spTree>
    <p:extLst>
      <p:ext uri="{BB962C8B-B14F-4D97-AF65-F5344CB8AC3E}">
        <p14:creationId xmlns:p14="http://schemas.microsoft.com/office/powerpoint/2010/main" val="186006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AA7A692-0E8D-4EB2-8B1A-E6F6D6F935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87956" y="1298743"/>
            <a:ext cx="3416606" cy="4284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0613FAB6-D9F9-4CAD-89A8-0C30838556BA}"/>
              </a:ext>
            </a:extLst>
          </p:cNvPr>
          <p:cNvSpPr txBox="1"/>
          <p:nvPr/>
        </p:nvSpPr>
        <p:spPr>
          <a:xfrm>
            <a:off x="316081" y="2314575"/>
            <a:ext cx="3571875" cy="2585323"/>
          </a:xfrm>
          <a:prstGeom prst="rect">
            <a:avLst/>
          </a:prstGeom>
          <a:noFill/>
        </p:spPr>
        <p:txBody>
          <a:bodyPr wrap="square" rtlCol="0">
            <a:spAutoFit/>
          </a:bodyPr>
          <a:lstStyle/>
          <a:p>
            <a:pPr lvl="0"/>
            <a:r>
              <a:rPr lang="en-US" sz="1600" dirty="0">
                <a:latin typeface="Garamond" panose="02020404030301010803" pitchFamily="18" charset="0"/>
              </a:rPr>
              <a:t>5.</a:t>
            </a:r>
          </a:p>
          <a:p>
            <a:pPr lvl="0"/>
            <a:r>
              <a:rPr lang="en-US" sz="1600" dirty="0">
                <a:latin typeface="Garamond" panose="02020404030301010803" pitchFamily="18" charset="0"/>
              </a:rPr>
              <a:t>Blind in Fire with shield &amp; spear</a:t>
            </a:r>
            <a:br>
              <a:rPr lang="en-US" sz="1600" dirty="0">
                <a:latin typeface="Garamond" panose="02020404030301010803" pitchFamily="18" charset="0"/>
              </a:rPr>
            </a:br>
            <a:r>
              <a:rPr lang="en-US" sz="1600" dirty="0">
                <a:latin typeface="Garamond" panose="02020404030301010803" pitchFamily="18" charset="0"/>
              </a:rPr>
              <a:t>Two </a:t>
            </a:r>
            <a:r>
              <a:rPr lang="en-US" sz="1600" dirty="0" err="1">
                <a:latin typeface="Garamond" panose="02020404030301010803" pitchFamily="18" charset="0"/>
              </a:rPr>
              <a:t>Horn'd</a:t>
            </a:r>
            <a:r>
              <a:rPr lang="en-US" sz="1600" dirty="0">
                <a:latin typeface="Garamond" panose="02020404030301010803" pitchFamily="18" charset="0"/>
              </a:rPr>
              <a:t> Reasoning Cloven Fiction</a:t>
            </a:r>
            <a:br>
              <a:rPr lang="en-US" sz="1600" dirty="0">
                <a:latin typeface="Garamond" panose="02020404030301010803" pitchFamily="18" charset="0"/>
              </a:rPr>
            </a:br>
            <a:r>
              <a:rPr lang="en-US" sz="1600" dirty="0">
                <a:latin typeface="Garamond" panose="02020404030301010803" pitchFamily="18" charset="0"/>
              </a:rPr>
              <a:t>In Doubt which is Self contradiction</a:t>
            </a:r>
            <a:br>
              <a:rPr lang="en-US" sz="1600" dirty="0">
                <a:latin typeface="Garamond" panose="02020404030301010803" pitchFamily="18" charset="0"/>
              </a:rPr>
            </a:br>
            <a:r>
              <a:rPr lang="en-US" sz="1600" dirty="0">
                <a:latin typeface="Garamond" panose="02020404030301010803" pitchFamily="18" charset="0"/>
              </a:rPr>
              <a:t>A dark Hermaphrodite We stood </a:t>
            </a:r>
            <a:endParaRPr lang="de-AT" sz="1600" dirty="0">
              <a:latin typeface="Garamond" panose="02020404030301010803" pitchFamily="18" charset="0"/>
            </a:endParaRPr>
          </a:p>
          <a:p>
            <a:r>
              <a:rPr lang="en-US" sz="1600" dirty="0">
                <a:latin typeface="Garamond" panose="02020404030301010803" pitchFamily="18" charset="0"/>
              </a:rPr>
              <a:t>Rational Truth Root of Evil &amp; Good</a:t>
            </a:r>
            <a:br>
              <a:rPr lang="en-US" sz="1600" dirty="0">
                <a:latin typeface="Garamond" panose="02020404030301010803" pitchFamily="18" charset="0"/>
              </a:rPr>
            </a:br>
            <a:r>
              <a:rPr lang="en-US" sz="1600" dirty="0">
                <a:latin typeface="Garamond" panose="02020404030301010803" pitchFamily="18" charset="0"/>
              </a:rPr>
              <a:t>Round me flew the Flaming Sword</a:t>
            </a:r>
            <a:br>
              <a:rPr lang="en-US" sz="1600" dirty="0">
                <a:latin typeface="Garamond" panose="02020404030301010803" pitchFamily="18" charset="0"/>
              </a:rPr>
            </a:br>
            <a:r>
              <a:rPr lang="en-US" sz="1600" dirty="0">
                <a:latin typeface="Garamond" panose="02020404030301010803" pitchFamily="18" charset="0"/>
              </a:rPr>
              <a:t>Round her snowy Whirlwinds </a:t>
            </a:r>
            <a:r>
              <a:rPr lang="en-US" sz="1600" dirty="0" err="1">
                <a:latin typeface="Garamond" panose="02020404030301010803" pitchFamily="18" charset="0"/>
              </a:rPr>
              <a:t>roard</a:t>
            </a:r>
            <a:br>
              <a:rPr lang="en-US" sz="1600" dirty="0">
                <a:latin typeface="Garamond" panose="02020404030301010803" pitchFamily="18" charset="0"/>
              </a:rPr>
            </a:br>
            <a:r>
              <a:rPr lang="en-US" sz="1600" dirty="0">
                <a:latin typeface="Garamond" panose="02020404030301010803" pitchFamily="18" charset="0"/>
              </a:rPr>
              <a:t>Freezing her Veil the Mundane Shell</a:t>
            </a:r>
            <a:endParaRPr lang="de-AT" sz="1600" dirty="0">
              <a:latin typeface="Garamond" panose="02020404030301010803" pitchFamily="18" charset="0"/>
            </a:endParaRPr>
          </a:p>
          <a:p>
            <a:endParaRPr lang="de-AT" dirty="0"/>
          </a:p>
        </p:txBody>
      </p:sp>
      <p:sp>
        <p:nvSpPr>
          <p:cNvPr id="3" name="Rechteck 2">
            <a:extLst>
              <a:ext uri="{FF2B5EF4-FFF2-40B4-BE49-F238E27FC236}">
                <a16:creationId xmlns:a16="http://schemas.microsoft.com/office/drawing/2014/main" id="{E2BE48B6-7B9E-4191-AE7E-F06665D8D3CD}"/>
              </a:ext>
            </a:extLst>
          </p:cNvPr>
          <p:cNvSpPr/>
          <p:nvPr/>
        </p:nvSpPr>
        <p:spPr>
          <a:xfrm>
            <a:off x="7688062" y="2314575"/>
            <a:ext cx="4276817" cy="3293209"/>
          </a:xfrm>
          <a:prstGeom prst="rect">
            <a:avLst/>
          </a:prstGeom>
        </p:spPr>
        <p:txBody>
          <a:bodyPr wrap="square">
            <a:spAutoFit/>
          </a:bodyPr>
          <a:lstStyle/>
          <a:p>
            <a:pPr lvl="0"/>
            <a:r>
              <a:rPr lang="en-US" sz="1600" dirty="0">
                <a:latin typeface="Garamond" panose="02020404030301010803" pitchFamily="18" charset="0"/>
              </a:rPr>
              <a:t>5.</a:t>
            </a:r>
          </a:p>
          <a:p>
            <a:pPr lvl="0"/>
            <a:r>
              <a:rPr lang="en-US" sz="1600" dirty="0">
                <a:latin typeface="Garamond" panose="02020404030301010803" pitchFamily="18" charset="0"/>
              </a:rPr>
              <a:t>Blind in Feuer </a:t>
            </a:r>
            <a:r>
              <a:rPr lang="en-US" sz="1600" dirty="0" err="1">
                <a:latin typeface="Garamond" panose="02020404030301010803" pitchFamily="18" charset="0"/>
              </a:rPr>
              <a:t>mit</a:t>
            </a:r>
            <a:r>
              <a:rPr lang="en-US" sz="1600" dirty="0">
                <a:latin typeface="Garamond" panose="02020404030301010803" pitchFamily="18" charset="0"/>
              </a:rPr>
              <a:t> </a:t>
            </a:r>
            <a:r>
              <a:rPr lang="en-US" sz="1600" dirty="0" err="1">
                <a:latin typeface="Garamond" panose="02020404030301010803" pitchFamily="18" charset="0"/>
              </a:rPr>
              <a:t>Schild</a:t>
            </a:r>
            <a:r>
              <a:rPr lang="en-US" sz="1600" dirty="0">
                <a:latin typeface="Garamond" panose="02020404030301010803" pitchFamily="18" charset="0"/>
              </a:rPr>
              <a:t> &amp; Speer</a:t>
            </a:r>
          </a:p>
          <a:p>
            <a:pPr lvl="0"/>
            <a:r>
              <a:rPr lang="en-US" sz="1600" dirty="0" err="1">
                <a:latin typeface="Garamond" panose="02020404030301010803" pitchFamily="18" charset="0"/>
              </a:rPr>
              <a:t>Zweihörnige</a:t>
            </a:r>
            <a:r>
              <a:rPr lang="en-US" sz="1600" dirty="0">
                <a:latin typeface="Garamond" panose="02020404030301010803" pitchFamily="18" charset="0"/>
              </a:rPr>
              <a:t> </a:t>
            </a:r>
            <a:r>
              <a:rPr lang="en-US" sz="1600" dirty="0" err="1">
                <a:latin typeface="Garamond" panose="02020404030301010803" pitchFamily="18" charset="0"/>
              </a:rPr>
              <a:t>Ideen</a:t>
            </a:r>
            <a:r>
              <a:rPr lang="en-US" sz="1600" dirty="0">
                <a:latin typeface="Garamond" panose="02020404030301010803" pitchFamily="18" charset="0"/>
              </a:rPr>
              <a:t> </a:t>
            </a:r>
            <a:r>
              <a:rPr lang="en-US" sz="1600" dirty="0" err="1">
                <a:latin typeface="Garamond" panose="02020404030301010803" pitchFamily="18" charset="0"/>
              </a:rPr>
              <a:t>Gespaltene</a:t>
            </a:r>
            <a:r>
              <a:rPr lang="en-US" sz="1600" dirty="0">
                <a:latin typeface="Garamond" panose="02020404030301010803" pitchFamily="18" charset="0"/>
              </a:rPr>
              <a:t> </a:t>
            </a:r>
            <a:r>
              <a:rPr lang="en-US" sz="1600" dirty="0" err="1">
                <a:latin typeface="Garamond" panose="02020404030301010803" pitchFamily="18" charset="0"/>
              </a:rPr>
              <a:t>Gedanken</a:t>
            </a:r>
            <a:r>
              <a:rPr lang="en-US" sz="1600" dirty="0">
                <a:latin typeface="Garamond" panose="02020404030301010803" pitchFamily="18" charset="0"/>
              </a:rPr>
              <a:t>,</a:t>
            </a:r>
          </a:p>
          <a:p>
            <a:pPr lvl="0"/>
            <a:r>
              <a:rPr lang="en-US" sz="1600" dirty="0">
                <a:latin typeface="Garamond" panose="02020404030301010803" pitchFamily="18" charset="0"/>
              </a:rPr>
              <a:t>In </a:t>
            </a:r>
            <a:r>
              <a:rPr lang="en-US" sz="1600" dirty="0" err="1">
                <a:latin typeface="Garamond" panose="02020404030301010803" pitchFamily="18" charset="0"/>
              </a:rPr>
              <a:t>Zweifeln</a:t>
            </a:r>
            <a:r>
              <a:rPr lang="en-US" sz="1600" dirty="0">
                <a:latin typeface="Garamond" panose="02020404030301010803" pitchFamily="18" charset="0"/>
              </a:rPr>
              <a:t> die am </a:t>
            </a:r>
            <a:r>
              <a:rPr lang="en-US" sz="1600" dirty="0" err="1">
                <a:latin typeface="Garamond" panose="02020404030301010803" pitchFamily="18" charset="0"/>
              </a:rPr>
              <a:t>Eigenen</a:t>
            </a:r>
            <a:r>
              <a:rPr lang="en-US" sz="1600" dirty="0">
                <a:latin typeface="Garamond" panose="02020404030301010803" pitchFamily="18" charset="0"/>
              </a:rPr>
              <a:t> </a:t>
            </a:r>
            <a:r>
              <a:rPr lang="en-US" sz="1600" dirty="0" err="1">
                <a:latin typeface="Garamond" panose="02020404030301010803" pitchFamily="18" charset="0"/>
              </a:rPr>
              <a:t>Widerspruch</a:t>
            </a:r>
            <a:r>
              <a:rPr lang="en-US" sz="1600" dirty="0">
                <a:latin typeface="Garamond" panose="02020404030301010803" pitchFamily="18" charset="0"/>
              </a:rPr>
              <a:t> </a:t>
            </a:r>
            <a:r>
              <a:rPr lang="en-US" sz="1600" dirty="0" err="1">
                <a:latin typeface="Garamond" panose="02020404030301010803" pitchFamily="18" charset="0"/>
              </a:rPr>
              <a:t>kranken</a:t>
            </a:r>
            <a:endParaRPr lang="en-US" sz="1600" dirty="0">
              <a:latin typeface="Garamond" panose="02020404030301010803" pitchFamily="18" charset="0"/>
            </a:endParaRPr>
          </a:p>
          <a:p>
            <a:pPr lvl="0"/>
            <a:r>
              <a:rPr lang="en-US" sz="1600" dirty="0">
                <a:latin typeface="Garamond" panose="02020404030301010803" pitchFamily="18" charset="0"/>
              </a:rPr>
              <a:t>Da </a:t>
            </a:r>
            <a:r>
              <a:rPr lang="en-US" sz="1600" dirty="0" err="1">
                <a:latin typeface="Garamond" panose="02020404030301010803" pitchFamily="18" charset="0"/>
              </a:rPr>
              <a:t>standen</a:t>
            </a:r>
            <a:r>
              <a:rPr lang="en-US" sz="1600" dirty="0">
                <a:latin typeface="Garamond" panose="02020404030301010803" pitchFamily="18" charset="0"/>
              </a:rPr>
              <a:t> </a:t>
            </a:r>
            <a:r>
              <a:rPr lang="en-US" sz="1600" dirty="0" err="1">
                <a:latin typeface="Garamond" panose="02020404030301010803" pitchFamily="18" charset="0"/>
              </a:rPr>
              <a:t>Wir</a:t>
            </a:r>
            <a:r>
              <a:rPr lang="en-US" sz="1600" dirty="0">
                <a:latin typeface="Garamond" panose="02020404030301010803" pitchFamily="18" charset="0"/>
              </a:rPr>
              <a:t> </a:t>
            </a:r>
            <a:r>
              <a:rPr lang="en-US" sz="1600" dirty="0" err="1">
                <a:latin typeface="Garamond" panose="02020404030301010803" pitchFamily="18" charset="0"/>
              </a:rPr>
              <a:t>als</a:t>
            </a:r>
            <a:r>
              <a:rPr lang="en-US" sz="1600" dirty="0">
                <a:latin typeface="Garamond" panose="02020404030301010803" pitchFamily="18" charset="0"/>
              </a:rPr>
              <a:t> </a:t>
            </a:r>
            <a:r>
              <a:rPr lang="en-US" sz="1600" dirty="0" err="1">
                <a:latin typeface="Garamond" panose="02020404030301010803" pitchFamily="18" charset="0"/>
              </a:rPr>
              <a:t>Zwitterwesen</a:t>
            </a:r>
            <a:endParaRPr lang="en-US" sz="1600" dirty="0">
              <a:latin typeface="Garamond" panose="02020404030301010803" pitchFamily="18" charset="0"/>
            </a:endParaRPr>
          </a:p>
          <a:p>
            <a:pPr lvl="0"/>
            <a:r>
              <a:rPr lang="en-US" sz="1600" dirty="0">
                <a:latin typeface="Garamond" panose="02020404030301010803" pitchFamily="18" charset="0"/>
              </a:rPr>
              <a:t>Rationale </a:t>
            </a:r>
            <a:r>
              <a:rPr lang="en-US" sz="1600" dirty="0" err="1">
                <a:latin typeface="Garamond" panose="02020404030301010803" pitchFamily="18" charset="0"/>
              </a:rPr>
              <a:t>Wahrheit</a:t>
            </a:r>
            <a:r>
              <a:rPr lang="en-US" sz="1600" dirty="0">
                <a:latin typeface="Garamond" panose="02020404030301010803" pitchFamily="18" charset="0"/>
              </a:rPr>
              <a:t> </a:t>
            </a:r>
            <a:r>
              <a:rPr lang="en-US" sz="1600" dirty="0" err="1">
                <a:latin typeface="Garamond" panose="02020404030301010803" pitchFamily="18" charset="0"/>
              </a:rPr>
              <a:t>Wurzel</a:t>
            </a:r>
            <a:r>
              <a:rPr lang="en-US" sz="1600" dirty="0">
                <a:latin typeface="Garamond" panose="02020404030301010803" pitchFamily="18" charset="0"/>
              </a:rPr>
              <a:t> des </a:t>
            </a:r>
            <a:r>
              <a:rPr lang="en-US" sz="1600" dirty="0" err="1">
                <a:latin typeface="Garamond" panose="02020404030301010803" pitchFamily="18" charset="0"/>
              </a:rPr>
              <a:t>Guten</a:t>
            </a:r>
            <a:r>
              <a:rPr lang="en-US" sz="1600" dirty="0">
                <a:latin typeface="Garamond" panose="02020404030301010803" pitchFamily="18" charset="0"/>
              </a:rPr>
              <a:t> &amp; </a:t>
            </a:r>
            <a:r>
              <a:rPr lang="en-US" sz="1600" dirty="0" err="1">
                <a:latin typeface="Garamond" panose="02020404030301010803" pitchFamily="18" charset="0"/>
              </a:rPr>
              <a:t>Bösen</a:t>
            </a:r>
            <a:endParaRPr lang="en-US" sz="1600" dirty="0">
              <a:latin typeface="Garamond" panose="02020404030301010803" pitchFamily="18" charset="0"/>
            </a:endParaRPr>
          </a:p>
          <a:p>
            <a:pPr lvl="0"/>
            <a:r>
              <a:rPr lang="en-US" sz="1600" dirty="0">
                <a:latin typeface="Garamond" panose="02020404030301010803" pitchFamily="18" charset="0"/>
              </a:rPr>
              <a:t>Das </a:t>
            </a:r>
            <a:r>
              <a:rPr lang="en-US" sz="1600" dirty="0" err="1">
                <a:latin typeface="Garamond" panose="02020404030301010803" pitchFamily="18" charset="0"/>
              </a:rPr>
              <a:t>Flammende</a:t>
            </a:r>
            <a:r>
              <a:rPr lang="en-US" sz="1600" dirty="0">
                <a:latin typeface="Garamond" panose="02020404030301010803" pitchFamily="18" charset="0"/>
              </a:rPr>
              <a:t> </a:t>
            </a:r>
            <a:r>
              <a:rPr lang="en-US" sz="1600" dirty="0" err="1">
                <a:latin typeface="Garamond" panose="02020404030301010803" pitchFamily="18" charset="0"/>
              </a:rPr>
              <a:t>Schwert</a:t>
            </a:r>
            <a:r>
              <a:rPr lang="en-US" sz="1600" dirty="0">
                <a:latin typeface="Garamond" panose="02020404030301010803" pitchFamily="18" charset="0"/>
              </a:rPr>
              <a:t> um </a:t>
            </a:r>
            <a:r>
              <a:rPr lang="en-US" sz="1600" dirty="0" err="1">
                <a:latin typeface="Garamond" panose="02020404030301010803" pitchFamily="18" charset="0"/>
              </a:rPr>
              <a:t>mich</a:t>
            </a:r>
            <a:r>
              <a:rPr lang="en-US" sz="1600" dirty="0">
                <a:latin typeface="Garamond" panose="02020404030301010803" pitchFamily="18" charset="0"/>
              </a:rPr>
              <a:t> flog</a:t>
            </a:r>
          </a:p>
          <a:p>
            <a:pPr lvl="0"/>
            <a:r>
              <a:rPr lang="en-US" sz="1600" dirty="0">
                <a:latin typeface="Garamond" panose="02020404030301010803" pitchFamily="18" charset="0"/>
              </a:rPr>
              <a:t>Um </a:t>
            </a:r>
            <a:r>
              <a:rPr lang="en-US" sz="1600" dirty="0" err="1">
                <a:latin typeface="Garamond" panose="02020404030301010803" pitchFamily="18" charset="0"/>
              </a:rPr>
              <a:t>sie</a:t>
            </a:r>
            <a:r>
              <a:rPr lang="en-US" sz="1600" dirty="0">
                <a:latin typeface="Garamond" panose="02020404030301010803" pitchFamily="18" charset="0"/>
              </a:rPr>
              <a:t> der </a:t>
            </a:r>
            <a:r>
              <a:rPr lang="en-US" sz="1600" dirty="0" err="1">
                <a:latin typeface="Garamond" panose="02020404030301010803" pitchFamily="18" charset="0"/>
              </a:rPr>
              <a:t>Schneewirbelwind</a:t>
            </a:r>
            <a:r>
              <a:rPr lang="en-US" sz="1600" dirty="0">
                <a:latin typeface="Garamond" panose="02020404030301010803" pitchFamily="18" charset="0"/>
              </a:rPr>
              <a:t> </a:t>
            </a:r>
            <a:r>
              <a:rPr lang="en-US" sz="1600" dirty="0" err="1">
                <a:latin typeface="Garamond" panose="02020404030301010803" pitchFamily="18" charset="0"/>
              </a:rPr>
              <a:t>zog</a:t>
            </a:r>
            <a:endParaRPr lang="en-US" sz="1600" dirty="0">
              <a:latin typeface="Garamond" panose="02020404030301010803" pitchFamily="18" charset="0"/>
            </a:endParaRPr>
          </a:p>
          <a:p>
            <a:pPr lvl="0"/>
            <a:r>
              <a:rPr lang="en-US" sz="1600" dirty="0" err="1">
                <a:latin typeface="Garamond" panose="02020404030301010803" pitchFamily="18" charset="0"/>
              </a:rPr>
              <a:t>Gefror</a:t>
            </a:r>
            <a:r>
              <a:rPr lang="en-US" sz="1600" dirty="0">
                <a:latin typeface="Garamond" panose="02020404030301010803" pitchFamily="18" charset="0"/>
              </a:rPr>
              <a:t> </a:t>
            </a:r>
            <a:r>
              <a:rPr lang="en-US" sz="1600" dirty="0" err="1">
                <a:latin typeface="Garamond" panose="02020404030301010803" pitchFamily="18" charset="0"/>
              </a:rPr>
              <a:t>ihren</a:t>
            </a:r>
            <a:r>
              <a:rPr lang="en-US" sz="1600" dirty="0">
                <a:latin typeface="Garamond" panose="02020404030301010803" pitchFamily="18" charset="0"/>
              </a:rPr>
              <a:t> </a:t>
            </a:r>
            <a:r>
              <a:rPr lang="en-US" sz="1600" dirty="0" err="1">
                <a:latin typeface="Garamond" panose="02020404030301010803" pitchFamily="18" charset="0"/>
              </a:rPr>
              <a:t>Schleier</a:t>
            </a:r>
            <a:r>
              <a:rPr lang="en-US" sz="1600" dirty="0">
                <a:latin typeface="Garamond" panose="02020404030301010803" pitchFamily="18" charset="0"/>
              </a:rPr>
              <a:t> die </a:t>
            </a:r>
            <a:r>
              <a:rPr lang="en-US" sz="1600" dirty="0" err="1">
                <a:latin typeface="Garamond" panose="02020404030301010803" pitchFamily="18" charset="0"/>
              </a:rPr>
              <a:t>Schale</a:t>
            </a:r>
            <a:r>
              <a:rPr lang="en-US" sz="1600" dirty="0">
                <a:latin typeface="Garamond" panose="02020404030301010803" pitchFamily="18" charset="0"/>
              </a:rPr>
              <a:t> der Welt</a:t>
            </a:r>
          </a:p>
          <a:p>
            <a:pPr lvl="0"/>
            <a:r>
              <a:rPr lang="en-US" sz="1600" dirty="0">
                <a:latin typeface="Garamond" panose="02020404030301010803" pitchFamily="18" charset="0"/>
              </a:rPr>
              <a:t>    </a:t>
            </a:r>
          </a:p>
          <a:p>
            <a:pPr marL="342900" lvl="0" indent="-342900">
              <a:buAutoNum type="arabicPeriod" startAt="6"/>
            </a:pPr>
            <a:endParaRPr lang="en-US" sz="1600" dirty="0">
              <a:latin typeface="Garamond" panose="02020404030301010803" pitchFamily="18" charset="0"/>
            </a:endParaRPr>
          </a:p>
          <a:p>
            <a:pPr lvl="0"/>
            <a:r>
              <a:rPr lang="en-US" sz="1600" dirty="0">
                <a:latin typeface="Garamond" panose="02020404030301010803" pitchFamily="18" charset="0"/>
              </a:rPr>
              <a:t>       </a:t>
            </a:r>
            <a:br>
              <a:rPr lang="en-US" sz="1600" dirty="0">
                <a:latin typeface="Garamond" panose="02020404030301010803" pitchFamily="18" charset="0"/>
              </a:rPr>
            </a:br>
            <a:r>
              <a:rPr lang="en-US" sz="1600" dirty="0">
                <a:latin typeface="Garamond" panose="02020404030301010803" pitchFamily="18" charset="0"/>
              </a:rPr>
              <a:t>     </a:t>
            </a:r>
            <a:endParaRPr lang="de-AT" sz="1600" dirty="0">
              <a:latin typeface="Garamond" panose="02020404030301010803" pitchFamily="18" charset="0"/>
            </a:endParaRPr>
          </a:p>
        </p:txBody>
      </p:sp>
      <p:sp>
        <p:nvSpPr>
          <p:cNvPr id="4" name="Textfeld 3">
            <a:extLst>
              <a:ext uri="{FF2B5EF4-FFF2-40B4-BE49-F238E27FC236}">
                <a16:creationId xmlns:a16="http://schemas.microsoft.com/office/drawing/2014/main" id="{B94EB81C-5689-473E-97B5-B44E672D09F4}"/>
              </a:ext>
            </a:extLst>
          </p:cNvPr>
          <p:cNvSpPr txBox="1"/>
          <p:nvPr/>
        </p:nvSpPr>
        <p:spPr>
          <a:xfrm>
            <a:off x="9685539" y="1543050"/>
            <a:ext cx="1144386" cy="338554"/>
          </a:xfrm>
          <a:prstGeom prst="rect">
            <a:avLst/>
          </a:prstGeom>
          <a:noFill/>
        </p:spPr>
        <p:txBody>
          <a:bodyPr wrap="square" rtlCol="0">
            <a:spAutoFit/>
          </a:bodyPr>
          <a:lstStyle/>
          <a:p>
            <a:r>
              <a:rPr lang="de-AT" sz="1600" b="1" i="1" dirty="0">
                <a:latin typeface="Garamond" panose="02020404030301010803" pitchFamily="18" charset="0"/>
              </a:rPr>
              <a:t>Feuer</a:t>
            </a:r>
          </a:p>
        </p:txBody>
      </p:sp>
      <p:sp>
        <p:nvSpPr>
          <p:cNvPr id="5" name="Fußzeilenplatzhalter 4">
            <a:extLst>
              <a:ext uri="{FF2B5EF4-FFF2-40B4-BE49-F238E27FC236}">
                <a16:creationId xmlns:a16="http://schemas.microsoft.com/office/drawing/2014/main" id="{3EBA7385-7521-41ED-B680-33DC4B0135CE}"/>
              </a:ext>
            </a:extLst>
          </p:cNvPr>
          <p:cNvSpPr>
            <a:spLocks noGrp="1"/>
          </p:cNvSpPr>
          <p:nvPr>
            <p:ph type="ftr" sz="quarter" idx="11"/>
          </p:nvPr>
        </p:nvSpPr>
        <p:spPr>
          <a:xfrm>
            <a:off x="4038599" y="6356350"/>
            <a:ext cx="7926279" cy="365125"/>
          </a:xfrm>
        </p:spPr>
        <p:txBody>
          <a:bodyPr/>
          <a:lstStyle/>
          <a:p>
            <a:r>
              <a:rPr lang="de-AT" dirty="0"/>
              <a:t>							U. Szekulics</a:t>
            </a:r>
          </a:p>
        </p:txBody>
      </p:sp>
    </p:spTree>
    <p:extLst>
      <p:ext uri="{BB962C8B-B14F-4D97-AF65-F5344CB8AC3E}">
        <p14:creationId xmlns:p14="http://schemas.microsoft.com/office/powerpoint/2010/main" val="26802057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2496</Words>
  <Application>Microsoft Office PowerPoint</Application>
  <PresentationFormat>Breitbild</PresentationFormat>
  <Paragraphs>223</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Garamond</vt:lpstr>
      <vt:lpstr>Office</vt:lpstr>
      <vt:lpstr>The Gates of Paradise Die Tore des Paradieses  WILLIAM BLAKE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Gates of Paradise Die Tore zum Paradies  WILLIAM BLAKE</dc:title>
  <dc:creator>Mala Udo Szekulics</dc:creator>
  <cp:lastModifiedBy>Mala Udo Szekulics</cp:lastModifiedBy>
  <cp:revision>71</cp:revision>
  <dcterms:created xsi:type="dcterms:W3CDTF">2020-03-27T12:18:51Z</dcterms:created>
  <dcterms:modified xsi:type="dcterms:W3CDTF">2020-03-31T12:16:38Z</dcterms:modified>
</cp:coreProperties>
</file>