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63" r:id="rId3"/>
    <p:sldId id="256" r:id="rId4"/>
    <p:sldId id="259" r:id="rId5"/>
    <p:sldId id="261" r:id="rId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A1487-1471-AF48-99A1-530C92F116CA}" type="datetimeFigureOut">
              <a:rPr lang="en-US" smtClean="0"/>
              <a:t>6/16/26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B443B-157D-6143-BF23-9B82DD754E79}" type="slidenum">
              <a:rPr lang="en-US" smtClean="0"/>
              <a:t>‹#›</a:t>
            </a:fld>
            <a:endParaRPr lang="en-US"/>
          </a:p>
        </p:txBody>
      </p:sp>
    </p:spTree>
    <p:extLst>
      <p:ext uri="{BB962C8B-B14F-4D97-AF65-F5344CB8AC3E}">
        <p14:creationId xmlns:p14="http://schemas.microsoft.com/office/powerpoint/2010/main" val="77256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B443B-157D-6143-BF23-9B82DD754E79}" type="slidenum">
              <a:rPr lang="en-US" smtClean="0"/>
              <a:t>1</a:t>
            </a:fld>
            <a:endParaRPr lang="en-US"/>
          </a:p>
        </p:txBody>
      </p:sp>
    </p:spTree>
    <p:extLst>
      <p:ext uri="{BB962C8B-B14F-4D97-AF65-F5344CB8AC3E}">
        <p14:creationId xmlns:p14="http://schemas.microsoft.com/office/powerpoint/2010/main" val="148462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B443B-157D-6143-BF23-9B82DD754E79}" type="slidenum">
              <a:rPr lang="en-US" smtClean="0"/>
              <a:t>3</a:t>
            </a:fld>
            <a:endParaRPr lang="en-US"/>
          </a:p>
        </p:txBody>
      </p:sp>
    </p:spTree>
    <p:extLst>
      <p:ext uri="{BB962C8B-B14F-4D97-AF65-F5344CB8AC3E}">
        <p14:creationId xmlns:p14="http://schemas.microsoft.com/office/powerpoint/2010/main" val="12948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82000"/>
                  </a:schemeClr>
                </a:solidFill>
              </a:defRPr>
            </a:lvl1pPr>
            <a:lvl2pPr marL="291465" indent="0">
              <a:buNone/>
              <a:defRPr sz="1275">
                <a:solidFill>
                  <a:schemeClr val="tx1">
                    <a:tint val="82000"/>
                  </a:schemeClr>
                </a:solidFill>
              </a:defRPr>
            </a:lvl2pPr>
            <a:lvl3pPr marL="582930" indent="0">
              <a:buNone/>
              <a:defRPr sz="1148">
                <a:solidFill>
                  <a:schemeClr val="tx1">
                    <a:tint val="82000"/>
                  </a:schemeClr>
                </a:solidFill>
              </a:defRPr>
            </a:lvl3pPr>
            <a:lvl4pPr marL="874395" indent="0">
              <a:buNone/>
              <a:defRPr sz="1020">
                <a:solidFill>
                  <a:schemeClr val="tx1">
                    <a:tint val="82000"/>
                  </a:schemeClr>
                </a:solidFill>
              </a:defRPr>
            </a:lvl4pPr>
            <a:lvl5pPr marL="1165860" indent="0">
              <a:buNone/>
              <a:defRPr sz="1020">
                <a:solidFill>
                  <a:schemeClr val="tx1">
                    <a:tint val="82000"/>
                  </a:schemeClr>
                </a:solidFill>
              </a:defRPr>
            </a:lvl5pPr>
            <a:lvl6pPr marL="1457325" indent="0">
              <a:buNone/>
              <a:defRPr sz="1020">
                <a:solidFill>
                  <a:schemeClr val="tx1">
                    <a:tint val="82000"/>
                  </a:schemeClr>
                </a:solidFill>
              </a:defRPr>
            </a:lvl6pPr>
            <a:lvl7pPr marL="1748790" indent="0">
              <a:buNone/>
              <a:defRPr sz="1020">
                <a:solidFill>
                  <a:schemeClr val="tx1">
                    <a:tint val="82000"/>
                  </a:schemeClr>
                </a:solidFill>
              </a:defRPr>
            </a:lvl7pPr>
            <a:lvl8pPr marL="2040255" indent="0">
              <a:buNone/>
              <a:defRPr sz="1020">
                <a:solidFill>
                  <a:schemeClr val="tx1">
                    <a:tint val="82000"/>
                  </a:schemeClr>
                </a:solidFill>
              </a:defRPr>
            </a:lvl8pPr>
            <a:lvl9pPr marL="2331720" indent="0">
              <a:buNone/>
              <a:defRPr sz="10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noChangeAspect="1"/>
          </p:cNvSpPr>
          <p:nvPr>
            <p:ph type="pic" idx="1"/>
          </p:nvPr>
        </p:nvSpPr>
        <p:spPr>
          <a:xfrm>
            <a:off x="3304282" y="1448224"/>
            <a:ext cx="3934778" cy="7147983"/>
          </a:xfrm>
        </p:spPr>
        <p:txBody>
          <a:bodyPr anchor="t"/>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82000"/>
                  </a:schemeClr>
                </a:solidFill>
              </a:defRPr>
            </a:lvl1pPr>
          </a:lstStyle>
          <a:p>
            <a:fld id="{846CE7D5-CF57-46EF-B807-FDD0502418D4}" type="datetimeFigureOut">
              <a:rPr lang="en-US" smtClean="0"/>
              <a:t>6/16/26</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orsespot.net"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clipclopfarm.com/" TargetMode="External"/><Relationship Id="rId4" Type="http://schemas.openxmlformats.org/officeDocument/2006/relationships/hyperlink" Target="mailto:Clipclopfarmllc@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cphotoart.com/"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mailto:acphotollc@gmail.com" TargetMode="External"/><Relationship Id="rId4" Type="http://schemas.openxmlformats.org/officeDocument/2006/relationships/hyperlink" Target="mailto:Sales@acphotoar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95B162-A1ED-7396-E1AA-994F5B2030C5}"/>
              </a:ext>
            </a:extLst>
          </p:cNvPr>
          <p:cNvSpPr txBox="1"/>
          <p:nvPr/>
        </p:nvSpPr>
        <p:spPr>
          <a:xfrm>
            <a:off x="20359" y="3825925"/>
            <a:ext cx="7945041" cy="6386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latin typeface="Times New Roman"/>
                <a:cs typeface="Segoe UI"/>
              </a:rPr>
              <a:t> </a:t>
            </a:r>
            <a:r>
              <a:rPr lang="en-US" sz="900" dirty="0">
                <a:latin typeface="Times New Roman"/>
                <a:cs typeface="Times New Roman"/>
              </a:rPr>
              <a:t> </a:t>
            </a:r>
          </a:p>
          <a:p>
            <a:pPr algn="ctr"/>
            <a:endParaRPr lang="en-US" sz="1000" dirty="0">
              <a:latin typeface="Times New Roman"/>
              <a:cs typeface="Times New Roman"/>
            </a:endParaRPr>
          </a:p>
          <a:p>
            <a:pPr algn="ctr"/>
            <a:endParaRPr lang="en-US" sz="1100" dirty="0">
              <a:latin typeface="Times New Roman"/>
              <a:cs typeface="Times New Roman"/>
            </a:endParaRPr>
          </a:p>
          <a:p>
            <a:pPr algn="ctr"/>
            <a:r>
              <a:rPr lang="en-US" sz="2000" b="1" dirty="0">
                <a:solidFill>
                  <a:srgbClr val="FF0000"/>
                </a:solidFill>
                <a:latin typeface="Times New Roman"/>
                <a:cs typeface="Segoe UI"/>
              </a:rPr>
              <a:t> </a:t>
            </a:r>
          </a:p>
          <a:p>
            <a:pPr algn="ctr"/>
            <a:endParaRPr lang="en-US" sz="2000" b="1" dirty="0">
              <a:solidFill>
                <a:srgbClr val="FF0000"/>
              </a:solidFill>
              <a:latin typeface="Times New Roman"/>
              <a:cs typeface="Segoe UI"/>
            </a:endParaRPr>
          </a:p>
          <a:p>
            <a:endParaRPr lang="en-US" sz="1400" dirty="0">
              <a:latin typeface="Times New Roman"/>
              <a:cs typeface="Times New Roman"/>
            </a:endParaRPr>
          </a:p>
          <a:p>
            <a:endParaRPr lang="en-US" sz="1600" dirty="0">
              <a:latin typeface="Times New Roman"/>
              <a:cs typeface="Times New Roman"/>
            </a:endParaRPr>
          </a:p>
          <a:p>
            <a:pPr algn="ctr"/>
            <a:endParaRPr lang="en-US" sz="1100" dirty="0">
              <a:latin typeface="Calibri"/>
              <a:cs typeface="Calibri"/>
            </a:endParaRPr>
          </a:p>
          <a:p>
            <a:endParaRPr lang="en-US" sz="1600" dirty="0">
              <a:latin typeface="Times New Roman"/>
              <a:cs typeface="Times New Roman"/>
            </a:endParaRPr>
          </a:p>
          <a:p>
            <a:pPr algn="ctr"/>
            <a:endParaRPr lang="en-US" sz="1100" dirty="0">
              <a:latin typeface="Calibri"/>
              <a:cs typeface="Calibri"/>
            </a:endParaRPr>
          </a:p>
          <a:p>
            <a:endParaRPr lang="en-US" sz="1600" b="1" dirty="0">
              <a:solidFill>
                <a:srgbClr val="FF0000"/>
              </a:solidFill>
              <a:latin typeface="Times New Roman"/>
              <a:cs typeface="Segoe UI"/>
            </a:endParaRPr>
          </a:p>
          <a:p>
            <a:endParaRPr lang="en-US" sz="1600" b="1" dirty="0">
              <a:solidFill>
                <a:srgbClr val="FF0000"/>
              </a:solidFill>
              <a:latin typeface="Times New Roman"/>
              <a:cs typeface="Segoe UI"/>
            </a:endParaRPr>
          </a:p>
          <a:p>
            <a:endParaRPr lang="en-US" sz="1600" b="1" dirty="0">
              <a:solidFill>
                <a:srgbClr val="FF0000"/>
              </a:solidFill>
              <a:latin typeface="Times New Roman"/>
              <a:cs typeface="Segoe UI"/>
            </a:endParaRPr>
          </a:p>
          <a:p>
            <a:endParaRPr lang="en-US" sz="1600" b="1" dirty="0">
              <a:solidFill>
                <a:srgbClr val="FF0000"/>
              </a:solidFill>
              <a:latin typeface="Times New Roman"/>
              <a:cs typeface="Segoe UI"/>
            </a:endParaRPr>
          </a:p>
          <a:p>
            <a:endParaRPr lang="en-US" sz="1600" b="1" dirty="0">
              <a:solidFill>
                <a:srgbClr val="FF0000"/>
              </a:solidFill>
              <a:latin typeface="Times New Roman"/>
              <a:cs typeface="Segoe UI"/>
            </a:endParaRPr>
          </a:p>
          <a:p>
            <a:endParaRPr lang="en-US" sz="1600" b="1" dirty="0">
              <a:solidFill>
                <a:srgbClr val="FF0000"/>
              </a:solidFill>
              <a:latin typeface="Times New Roman"/>
              <a:cs typeface="Segoe UI"/>
            </a:endParaRPr>
          </a:p>
          <a:p>
            <a:endParaRPr lang="en-US" sz="1600" b="1" dirty="0">
              <a:solidFill>
                <a:srgbClr val="FF0000"/>
              </a:solidFill>
              <a:latin typeface="Times New Roman"/>
              <a:cs typeface="Segoe UI"/>
            </a:endParaRPr>
          </a:p>
          <a:p>
            <a:pPr algn="ctr"/>
            <a:r>
              <a:rPr lang="en-US" sz="1600" dirty="0">
                <a:solidFill>
                  <a:srgbClr val="FF0000"/>
                </a:solidFill>
                <a:latin typeface="Times New Roman"/>
                <a:cs typeface="Times New Roman"/>
              </a:rPr>
              <a:t> </a:t>
            </a:r>
            <a:endParaRPr lang="en-US" dirty="0"/>
          </a:p>
          <a:p>
            <a:r>
              <a:rPr lang="en-US" sz="1600" b="1" dirty="0">
                <a:solidFill>
                  <a:srgbClr val="FF0000"/>
                </a:solidFill>
                <a:latin typeface="Times New Roman"/>
                <a:cs typeface="Segoe UI"/>
              </a:rPr>
              <a:t>            Enter online @ </a:t>
            </a:r>
            <a:r>
              <a:rPr lang="en-US" sz="1600" b="1" dirty="0">
                <a:solidFill>
                  <a:srgbClr val="FF0000"/>
                </a:solidFill>
                <a:latin typeface="Times New Roman"/>
                <a:cs typeface="Segoe UI"/>
                <a:hlinkClick r:id="rId3"/>
              </a:rPr>
              <a:t>http://</a:t>
            </a:r>
            <a:r>
              <a:rPr lang="en-US" sz="1600" b="1" dirty="0" err="1">
                <a:solidFill>
                  <a:srgbClr val="FF0000"/>
                </a:solidFill>
                <a:latin typeface="Times New Roman"/>
                <a:cs typeface="Segoe UI"/>
                <a:hlinkClick r:id="rId3"/>
              </a:rPr>
              <a:t>horsespot.net</a:t>
            </a:r>
            <a:endParaRPr lang="en-US" sz="1600" b="1" dirty="0">
              <a:solidFill>
                <a:srgbClr val="FF0000"/>
              </a:solidFill>
              <a:latin typeface="Times New Roman"/>
              <a:cs typeface="Segoe UI"/>
            </a:endParaRPr>
          </a:p>
          <a:p>
            <a:pPr algn="ctr"/>
            <a:r>
              <a:rPr lang="en-US" sz="1400" b="1" dirty="0">
                <a:solidFill>
                  <a:srgbClr val="FF0000"/>
                </a:solidFill>
                <a:latin typeface="Times New Roman"/>
                <a:cs typeface="Segoe UI"/>
              </a:rPr>
              <a:t>Look up Clip-Clop Hunter Jumper Classic</a:t>
            </a:r>
          </a:p>
          <a:p>
            <a:pPr lvl="7"/>
            <a:endParaRPr lang="en-US" sz="1400" b="1" dirty="0">
              <a:solidFill>
                <a:srgbClr val="FF0000"/>
              </a:solidFill>
              <a:latin typeface="Times New Roman"/>
              <a:cs typeface="Segoe UI"/>
            </a:endParaRPr>
          </a:p>
          <a:p>
            <a:pPr lvl="7"/>
            <a:r>
              <a:rPr lang="en-US" sz="1400" b="1" dirty="0">
                <a:solidFill>
                  <a:srgbClr val="FF0000"/>
                </a:solidFill>
                <a:latin typeface="Times New Roman"/>
                <a:cs typeface="Segoe UI"/>
              </a:rPr>
              <a:t>Mail entries to</a:t>
            </a:r>
            <a:r>
              <a:rPr lang="en-US" sz="1400" b="1" dirty="0">
                <a:solidFill>
                  <a:srgbClr val="FF0000"/>
                </a:solidFill>
                <a:latin typeface="Times New Roman" panose="02020603050405020304" pitchFamily="18" charset="0"/>
                <a:cs typeface="Times New Roman" panose="02020603050405020304" pitchFamily="18" charset="0"/>
              </a:rPr>
              <a:t>:</a:t>
            </a:r>
            <a:endParaRPr lang="en-US" sz="1400" b="1" dirty="0">
              <a:latin typeface="Times New Roman"/>
              <a:cs typeface="Segoe UI"/>
            </a:endParaRPr>
          </a:p>
          <a:p>
            <a:pPr lvl="7"/>
            <a:r>
              <a:rPr lang="en-US" sz="1300" b="1" dirty="0">
                <a:latin typeface="Times New Roman"/>
                <a:cs typeface="Segoe UI"/>
              </a:rPr>
              <a:t>Clip-Clop Farm, LLC</a:t>
            </a:r>
            <a:r>
              <a:rPr lang="en-US" sz="1300" dirty="0">
                <a:latin typeface="Times New Roman"/>
                <a:cs typeface="Segoe UI"/>
              </a:rPr>
              <a:t> </a:t>
            </a:r>
          </a:p>
          <a:p>
            <a:pPr algn="ctr"/>
            <a:r>
              <a:rPr lang="en-US" sz="1300" b="1" dirty="0">
                <a:latin typeface="Times New Roman"/>
                <a:cs typeface="Times New Roman"/>
              </a:rPr>
              <a:t>33 </a:t>
            </a:r>
            <a:r>
              <a:rPr lang="en-US" sz="1300" b="1" dirty="0" err="1">
                <a:latin typeface="Times New Roman"/>
                <a:cs typeface="Times New Roman"/>
              </a:rPr>
              <a:t>Lilliemae</a:t>
            </a:r>
            <a:r>
              <a:rPr lang="en-US" sz="1300" b="1" dirty="0">
                <a:latin typeface="Times New Roman"/>
                <a:cs typeface="Times New Roman"/>
              </a:rPr>
              <a:t> Ln, Poplarville MS 39470</a:t>
            </a:r>
          </a:p>
          <a:p>
            <a:pPr algn="ctr"/>
            <a:r>
              <a:rPr lang="en-US" sz="1300" b="1" dirty="0">
                <a:latin typeface="Times New Roman"/>
                <a:cs typeface="Segoe UI"/>
              </a:rPr>
              <a:t>503-899-2279</a:t>
            </a:r>
            <a:r>
              <a:rPr lang="en-US" sz="1300" dirty="0">
                <a:latin typeface="Times New Roman"/>
                <a:cs typeface="Times New Roman"/>
              </a:rPr>
              <a:t> </a:t>
            </a:r>
          </a:p>
          <a:p>
            <a:pPr algn="ctr"/>
            <a:r>
              <a:rPr lang="en-US" sz="1300" b="1" u="sng" dirty="0" err="1">
                <a:solidFill>
                  <a:srgbClr val="0563C1"/>
                </a:solidFill>
                <a:latin typeface="Times New Roman"/>
                <a:cs typeface="Segoe UI"/>
                <a:hlinkClick r:id="rId4"/>
              </a:rPr>
              <a:t>Clipclopfarmllc</a:t>
            </a:r>
            <a:r>
              <a:rPr lang="en-US" sz="1300" b="1" u="sng" dirty="0">
                <a:solidFill>
                  <a:srgbClr val="0563C1"/>
                </a:solidFill>
                <a:latin typeface="Times New Roman"/>
                <a:cs typeface="Segoe UI"/>
                <a:hlinkClick r:id="rId4"/>
              </a:rPr>
              <a:t>@gmail.com</a:t>
            </a:r>
            <a:r>
              <a:rPr lang="en-US" sz="1300" dirty="0">
                <a:latin typeface="Calibri"/>
                <a:cs typeface="Calibri"/>
              </a:rPr>
              <a:t> </a:t>
            </a:r>
          </a:p>
          <a:p>
            <a:pPr algn="ctr"/>
            <a:r>
              <a:rPr lang="en-US" sz="1300" b="1" u="sng" dirty="0" err="1">
                <a:solidFill>
                  <a:srgbClr val="0563C1"/>
                </a:solidFill>
                <a:latin typeface="Times New Roman"/>
                <a:cs typeface="Segoe UI"/>
                <a:hlinkClick r:id="rId5"/>
              </a:rPr>
              <a:t>www.clipclopfarm.com</a:t>
            </a:r>
            <a:r>
              <a:rPr lang="en-US" sz="1300" dirty="0">
                <a:latin typeface="Times New Roman"/>
                <a:cs typeface="Times New Roman"/>
              </a:rPr>
              <a:t> </a:t>
            </a:r>
          </a:p>
          <a:p>
            <a:endParaRPr lang="en-US" sz="1000" dirty="0">
              <a:latin typeface="Times New Roman"/>
              <a:cs typeface="Times New Roman"/>
            </a:endParaRPr>
          </a:p>
          <a:p>
            <a:endParaRPr lang="en-US" sz="1000" dirty="0">
              <a:latin typeface="Times New Roman"/>
              <a:cs typeface="Times New Roman"/>
            </a:endParaRPr>
          </a:p>
        </p:txBody>
      </p:sp>
      <p:pic>
        <p:nvPicPr>
          <p:cNvPr id="8" name="Picture 7">
            <a:extLst>
              <a:ext uri="{FF2B5EF4-FFF2-40B4-BE49-F238E27FC236}">
                <a16:creationId xmlns:a16="http://schemas.microsoft.com/office/drawing/2014/main" id="{DD9BDEFE-34A7-B99E-8869-82D9DFE436DF}"/>
              </a:ext>
            </a:extLst>
          </p:cNvPr>
          <p:cNvPicPr>
            <a:picLocks noChangeAspect="1"/>
          </p:cNvPicPr>
          <p:nvPr/>
        </p:nvPicPr>
        <p:blipFill>
          <a:blip r:embed="rId6"/>
          <a:srcRect/>
          <a:stretch/>
        </p:blipFill>
        <p:spPr>
          <a:xfrm>
            <a:off x="2697565" y="156090"/>
            <a:ext cx="2590631" cy="2157031"/>
          </a:xfrm>
          <a:prstGeom prst="rect">
            <a:avLst/>
          </a:prstGeom>
        </p:spPr>
      </p:pic>
      <p:pic>
        <p:nvPicPr>
          <p:cNvPr id="2" name="Picture 1">
            <a:extLst>
              <a:ext uri="{FF2B5EF4-FFF2-40B4-BE49-F238E27FC236}">
                <a16:creationId xmlns:a16="http://schemas.microsoft.com/office/drawing/2014/main" id="{018FEA75-C4C4-533F-E4F7-FF8EBAB6AB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7993" y="4769842"/>
            <a:ext cx="4196414" cy="2935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A3C05E0-FDE0-4CD1-3CC5-8DAEBA7C9A56}"/>
              </a:ext>
            </a:extLst>
          </p:cNvPr>
          <p:cNvSpPr txBox="1"/>
          <p:nvPr/>
        </p:nvSpPr>
        <p:spPr>
          <a:xfrm>
            <a:off x="166327" y="2243050"/>
            <a:ext cx="7439746" cy="2215991"/>
          </a:xfrm>
          <a:prstGeom prst="rect">
            <a:avLst/>
          </a:prstGeom>
          <a:noFill/>
        </p:spPr>
        <p:txBody>
          <a:bodyPr wrap="square">
            <a:spAutoFit/>
          </a:bodyPr>
          <a:lstStyle/>
          <a:p>
            <a:pPr algn="ctr"/>
            <a:r>
              <a:rPr lang="en-US" sz="2400" b="1" dirty="0">
                <a:solidFill>
                  <a:srgbClr val="FF0000"/>
                </a:solidFill>
                <a:latin typeface="Times New Roman"/>
                <a:cs typeface="Segoe UI"/>
              </a:rPr>
              <a:t>CLIP-CLOP FARM HUNTER JUMPER </a:t>
            </a:r>
            <a:endParaRPr lang="en-US" sz="2400" dirty="0">
              <a:solidFill>
                <a:srgbClr val="000000"/>
              </a:solidFill>
              <a:latin typeface="Aptos" panose="020B0004020202020204"/>
              <a:cs typeface="Segoe UI"/>
            </a:endParaRPr>
          </a:p>
          <a:p>
            <a:pPr algn="ctr"/>
            <a:r>
              <a:rPr lang="en-US" sz="2400" b="1" dirty="0">
                <a:solidFill>
                  <a:srgbClr val="FF0000"/>
                </a:solidFill>
                <a:latin typeface="Times New Roman"/>
                <a:cs typeface="Segoe UI"/>
              </a:rPr>
              <a:t>CLASSIC 2026</a:t>
            </a:r>
            <a:endParaRPr lang="en-US" sz="2400" dirty="0">
              <a:solidFill>
                <a:srgbClr val="FF0000"/>
              </a:solidFill>
            </a:endParaRPr>
          </a:p>
          <a:p>
            <a:pPr algn="ctr"/>
            <a:r>
              <a:rPr lang="en-US" sz="1800" b="1" dirty="0">
                <a:latin typeface="Times New Roman"/>
                <a:cs typeface="Segoe UI"/>
              </a:rPr>
              <a:t>Hitch Stable Show Dates (Circle Date)</a:t>
            </a:r>
          </a:p>
          <a:p>
            <a:pPr algn="ctr"/>
            <a:r>
              <a:rPr lang="en-US" sz="1800" b="1" dirty="0">
                <a:latin typeface="Times New Roman"/>
                <a:cs typeface="Segoe UI"/>
              </a:rPr>
              <a:t> June 27, July 11, September 5, November 14 &amp; December 12</a:t>
            </a:r>
          </a:p>
          <a:p>
            <a:pPr algn="ctr"/>
            <a:r>
              <a:rPr lang="en-US" sz="1800" b="1" dirty="0">
                <a:solidFill>
                  <a:srgbClr val="FF0000"/>
                </a:solidFill>
                <a:latin typeface="Times New Roman"/>
                <a:cs typeface="Segoe UI"/>
              </a:rPr>
              <a:t>2027</a:t>
            </a:r>
            <a:r>
              <a:rPr lang="en-US" sz="1800" b="1" dirty="0">
                <a:latin typeface="Times New Roman"/>
                <a:cs typeface="Segoe UI"/>
              </a:rPr>
              <a:t> </a:t>
            </a:r>
            <a:r>
              <a:rPr lang="en-US" sz="1800" b="1" dirty="0">
                <a:solidFill>
                  <a:srgbClr val="FF0000"/>
                </a:solidFill>
                <a:latin typeface="Times New Roman"/>
                <a:cs typeface="Segoe UI"/>
              </a:rPr>
              <a:t>SHOWS</a:t>
            </a:r>
            <a:r>
              <a:rPr lang="en-US" sz="1800" b="1" dirty="0">
                <a:latin typeface="Times New Roman"/>
                <a:cs typeface="Segoe UI"/>
              </a:rPr>
              <a:t> January 9, 2027, February 6,</a:t>
            </a:r>
          </a:p>
          <a:p>
            <a:pPr algn="ctr"/>
            <a:r>
              <a:rPr lang="en-US" sz="1800" b="1" dirty="0">
                <a:latin typeface="Times New Roman"/>
                <a:cs typeface="Segoe UI"/>
              </a:rPr>
              <a:t> March 6, April 3, May 1, June 26, July 10, </a:t>
            </a:r>
          </a:p>
          <a:p>
            <a:pPr algn="ctr"/>
            <a:r>
              <a:rPr lang="en-US" sz="1800" b="1" dirty="0">
                <a:latin typeface="Times New Roman"/>
                <a:cs typeface="Segoe UI"/>
              </a:rPr>
              <a:t>September 4, November 13, &amp; December 11</a:t>
            </a:r>
            <a:endParaRPr lang="en-US" dirty="0"/>
          </a:p>
        </p:txBody>
      </p:sp>
    </p:spTree>
    <p:extLst>
      <p:ext uri="{BB962C8B-B14F-4D97-AF65-F5344CB8AC3E}">
        <p14:creationId xmlns:p14="http://schemas.microsoft.com/office/powerpoint/2010/main" val="263340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D11D08D0-383B-6BF9-DB63-FF6E027585D7}"/>
              </a:ext>
            </a:extLst>
          </p:cNvPr>
          <p:cNvSpPr txBox="1"/>
          <p:nvPr/>
        </p:nvSpPr>
        <p:spPr>
          <a:xfrm>
            <a:off x="489976" y="243959"/>
            <a:ext cx="6859368" cy="97565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u="sng" dirty="0">
                <a:latin typeface="Times New Roman"/>
                <a:cs typeface="Times New Roman"/>
              </a:rPr>
              <a:t>2026 Clip-Clop Farm Show Staff </a:t>
            </a:r>
          </a:p>
          <a:p>
            <a:r>
              <a:rPr lang="en-US" sz="1400" dirty="0">
                <a:latin typeface="Times New Roman"/>
                <a:cs typeface="Times New Roman"/>
              </a:rPr>
              <a:t>Show Manager/Course Designer: Eva Cameron USHJA# HJ5567868</a:t>
            </a:r>
          </a:p>
          <a:p>
            <a:r>
              <a:rPr lang="en-US" sz="1400" dirty="0">
                <a:latin typeface="Times New Roman"/>
                <a:cs typeface="Times New Roman"/>
              </a:rPr>
              <a:t>Show Steward: Kim McGrath USHJA #HJ107689</a:t>
            </a:r>
          </a:p>
          <a:p>
            <a:r>
              <a:rPr lang="en-US" sz="1400" dirty="0">
                <a:latin typeface="Times New Roman"/>
                <a:cs typeface="Times New Roman"/>
              </a:rPr>
              <a:t>Show Secretary: Andrae Cameron</a:t>
            </a:r>
          </a:p>
          <a:p>
            <a:r>
              <a:rPr lang="en-US" sz="1400" dirty="0">
                <a:latin typeface="Times New Roman"/>
                <a:cs typeface="Times New Roman"/>
              </a:rPr>
              <a:t>Medic: Call 911 </a:t>
            </a:r>
          </a:p>
          <a:p>
            <a:r>
              <a:rPr lang="en-US" sz="1400" dirty="0">
                <a:latin typeface="Times New Roman"/>
                <a:cs typeface="Times New Roman"/>
              </a:rPr>
              <a:t>On-Call Vet: TBD</a:t>
            </a:r>
          </a:p>
          <a:p>
            <a:endParaRPr lang="en-US" sz="1400" dirty="0">
              <a:latin typeface="Times New Roman"/>
              <a:cs typeface="Times New Roman"/>
            </a:endParaRPr>
          </a:p>
          <a:p>
            <a:r>
              <a:rPr lang="en-US" sz="1400" b="1" dirty="0">
                <a:latin typeface="Times New Roman"/>
                <a:cs typeface="Times New Roman"/>
              </a:rPr>
              <a:t>General Information &amp; Rules  </a:t>
            </a:r>
            <a:endParaRPr lang="en-US" sz="1400" dirty="0">
              <a:latin typeface="Times New Roman"/>
              <a:cs typeface="Times New Roman"/>
            </a:endParaRPr>
          </a:p>
          <a:p>
            <a:r>
              <a:rPr lang="en-US" sz="1400" dirty="0">
                <a:latin typeface="Times New Roman"/>
                <a:cs typeface="Times New Roman"/>
              </a:rPr>
              <a:t>1. Boots and ASTM certified helmets are required for all riders.  </a:t>
            </a:r>
          </a:p>
          <a:p>
            <a:r>
              <a:rPr lang="en-US" sz="1400" dirty="0">
                <a:latin typeface="Times New Roman"/>
                <a:cs typeface="Times New Roman"/>
              </a:rPr>
              <a:t>2. Outdoor arena is 120’ x 280’ with sand footing.  </a:t>
            </a:r>
          </a:p>
          <a:p>
            <a:r>
              <a:rPr lang="en-US" sz="1400" dirty="0">
                <a:latin typeface="Times New Roman"/>
                <a:cs typeface="Times New Roman"/>
              </a:rPr>
              <a:t>3. Indoor arena is 200’ x 300’ with sand footing. </a:t>
            </a:r>
          </a:p>
          <a:p>
            <a:r>
              <a:rPr lang="en-US" sz="1400" dirty="0">
                <a:latin typeface="Times New Roman"/>
                <a:cs typeface="Times New Roman"/>
              </a:rPr>
              <a:t>4. Management reserves the right to combine/modify classes as needed.  </a:t>
            </a:r>
          </a:p>
          <a:p>
            <a:r>
              <a:rPr lang="en-US" sz="1400" dirty="0">
                <a:latin typeface="Times New Roman"/>
                <a:cs typeface="Times New Roman"/>
              </a:rPr>
              <a:t>5. One Horse/One Rider combination for point tallies.  </a:t>
            </a:r>
          </a:p>
          <a:p>
            <a:r>
              <a:rPr lang="en-US" sz="1400" dirty="0">
                <a:latin typeface="Times New Roman"/>
                <a:cs typeface="Times New Roman"/>
              </a:rPr>
              <a:t>6. Must compete in all classes of division to be eligible for division awards.  </a:t>
            </a:r>
          </a:p>
          <a:p>
            <a:r>
              <a:rPr lang="en-US" sz="1400" dirty="0">
                <a:latin typeface="Times New Roman"/>
                <a:cs typeface="Times New Roman"/>
              </a:rPr>
              <a:t>7. Must have a minimum of 3 participants in classes for points to count.  </a:t>
            </a:r>
          </a:p>
          <a:p>
            <a:r>
              <a:rPr lang="en-US" sz="1400" dirty="0">
                <a:latin typeface="Times New Roman"/>
                <a:cs typeface="Times New Roman"/>
              </a:rPr>
              <a:t>8. Beginner Rider in first year of showing.  </a:t>
            </a:r>
          </a:p>
          <a:p>
            <a:r>
              <a:rPr lang="en-US" sz="1400" dirty="0">
                <a:latin typeface="Times New Roman"/>
                <a:cs typeface="Times New Roman"/>
              </a:rPr>
              <a:t>9. </a:t>
            </a:r>
            <a:r>
              <a:rPr lang="en-US" sz="1400" b="1" dirty="0">
                <a:latin typeface="Times New Roman"/>
                <a:cs typeface="Times New Roman"/>
              </a:rPr>
              <a:t>Dogs MUST be on a leash!!!!  </a:t>
            </a:r>
          </a:p>
          <a:p>
            <a:r>
              <a:rPr lang="en-US" sz="1400" dirty="0">
                <a:latin typeface="Times New Roman"/>
                <a:cs typeface="Times New Roman"/>
              </a:rPr>
              <a:t>10. Fees refunded only with vet certificate and refunded 1 week after show.  </a:t>
            </a:r>
          </a:p>
          <a:p>
            <a:r>
              <a:rPr lang="en-US" sz="1400" dirty="0">
                <a:latin typeface="Times New Roman"/>
                <a:cs typeface="Times New Roman"/>
              </a:rPr>
              <a:t>11. Entries must be postmarked one week prior to the show to avoid the $25 post entry fee.  </a:t>
            </a:r>
          </a:p>
          <a:p>
            <a:r>
              <a:rPr lang="en-US" sz="1400" dirty="0">
                <a:latin typeface="Times New Roman"/>
                <a:cs typeface="Times New Roman"/>
              </a:rPr>
              <a:t>12. Schooling is available Friday 3pm – 8pm, Saturday 7am – 8am. </a:t>
            </a:r>
          </a:p>
          <a:p>
            <a:r>
              <a:rPr lang="en-US" sz="1400" dirty="0">
                <a:latin typeface="Times New Roman"/>
                <a:cs typeface="Times New Roman"/>
              </a:rPr>
              <a:t>13. Stalls are available on a first come, first serve basis with deposit required. Stabling will be available Friday after 12pm.  </a:t>
            </a:r>
          </a:p>
          <a:p>
            <a:endParaRPr lang="en-US" sz="1400" dirty="0">
              <a:latin typeface="Times New Roman"/>
              <a:cs typeface="Times New Roman"/>
            </a:endParaRPr>
          </a:p>
          <a:p>
            <a:r>
              <a:rPr lang="en-US" sz="1400" b="1" u="sng" dirty="0">
                <a:latin typeface="Times New Roman"/>
                <a:cs typeface="Times New Roman"/>
              </a:rPr>
              <a:t>Points for Clip-Clop Farm Daily and Series Shows Points are awarded as follows: </a:t>
            </a:r>
            <a:r>
              <a:rPr lang="en-US" sz="1400" dirty="0">
                <a:latin typeface="Times New Roman"/>
                <a:cs typeface="Times New Roman"/>
              </a:rPr>
              <a:t> </a:t>
            </a:r>
          </a:p>
          <a:p>
            <a:r>
              <a:rPr lang="en-US" sz="1400" dirty="0">
                <a:latin typeface="Times New Roman"/>
                <a:cs typeface="Times New Roman"/>
              </a:rPr>
              <a:t>    1st place-10 pts,  2nd place-6 pts,  3rd place-4 pts  </a:t>
            </a:r>
          </a:p>
          <a:p>
            <a:r>
              <a:rPr lang="en-US" sz="1400" dirty="0">
                <a:latin typeface="Times New Roman"/>
                <a:cs typeface="Times New Roman"/>
              </a:rPr>
              <a:t>    4th place- 3 pts,  5th place-2 pts,  6th place-1 pt </a:t>
            </a:r>
          </a:p>
          <a:p>
            <a:endParaRPr lang="en-US" sz="1400" dirty="0">
              <a:latin typeface="Times New Roman"/>
              <a:cs typeface="Times New Roman"/>
            </a:endParaRPr>
          </a:p>
          <a:p>
            <a:r>
              <a:rPr lang="en-US" sz="1200" b="1" dirty="0">
                <a:solidFill>
                  <a:srgbClr val="FF0000"/>
                </a:solidFill>
                <a:latin typeface="Times New Roman"/>
                <a:cs typeface="Times New Roman"/>
              </a:rPr>
              <a:t>Proof of Negative Coggins must be shown at check-in before schooling/showing. </a:t>
            </a:r>
          </a:p>
          <a:p>
            <a:endParaRPr lang="en-US" sz="1400" b="1" u="sng" dirty="0">
              <a:latin typeface="Times New Roman"/>
              <a:cs typeface="Times New Roman"/>
            </a:endParaRPr>
          </a:p>
          <a:p>
            <a:r>
              <a:rPr lang="en-US" sz="1400" b="1" u="sng" dirty="0">
                <a:latin typeface="Times New Roman"/>
                <a:cs typeface="Times New Roman"/>
              </a:rPr>
              <a:t>Show Themes</a:t>
            </a:r>
          </a:p>
          <a:p>
            <a:endParaRPr lang="en-US" sz="1400" b="1" u="sng" dirty="0">
              <a:latin typeface="Times New Roman"/>
              <a:cs typeface="Times New Roman"/>
            </a:endParaRPr>
          </a:p>
          <a:p>
            <a:r>
              <a:rPr lang="en-US" sz="1400" dirty="0">
                <a:latin typeface="Times New Roman"/>
                <a:cs typeface="Times New Roman"/>
              </a:rPr>
              <a:t>**June-Tropical **July-Patriotic**September-Favorite Sports Team</a:t>
            </a:r>
          </a:p>
          <a:p>
            <a:r>
              <a:rPr lang="en-US" sz="1400" dirty="0">
                <a:latin typeface="Times New Roman"/>
                <a:cs typeface="Times New Roman"/>
              </a:rPr>
              <a:t>**November Harvest/Thanksgiving***December-Christmas/Holiday</a:t>
            </a:r>
            <a:endParaRPr lang="en-US" sz="1400" u="sng" dirty="0">
              <a:latin typeface="Times New Roman"/>
              <a:cs typeface="Times New Roman"/>
            </a:endParaRPr>
          </a:p>
          <a:p>
            <a:endParaRPr lang="en-US" sz="1400" dirty="0">
              <a:latin typeface="Times New Roman"/>
              <a:cs typeface="Times New Roman"/>
            </a:endParaRPr>
          </a:p>
          <a:p>
            <a:r>
              <a:rPr lang="en-US" sz="1400" dirty="0">
                <a:latin typeface="Times New Roman"/>
                <a:cs typeface="Times New Roman"/>
              </a:rPr>
              <a:t>Costume contest: Each show at the Exhibitor Party will have costume contest based on theme to win fun prizes! </a:t>
            </a:r>
          </a:p>
          <a:p>
            <a:endParaRPr lang="en-US" sz="1400" dirty="0">
              <a:latin typeface="Times New Roman"/>
              <a:cs typeface="Times New Roman"/>
            </a:endParaRPr>
          </a:p>
          <a:p>
            <a:r>
              <a:rPr lang="en-US" sz="1400" dirty="0">
                <a:latin typeface="Times New Roman"/>
                <a:cs typeface="Times New Roman"/>
              </a:rPr>
              <a:t>Barn Relay Race: Mix of kids and adults from your barn to win fun prizes. </a:t>
            </a:r>
          </a:p>
          <a:p>
            <a:endParaRPr lang="en-US" sz="1400" dirty="0">
              <a:latin typeface="Times New Roman"/>
              <a:cs typeface="Times New Roman"/>
            </a:endParaRPr>
          </a:p>
          <a:p>
            <a:endParaRPr lang="en-US" sz="1400" dirty="0">
              <a:latin typeface="Times New Roman"/>
              <a:cs typeface="Times New Roman"/>
            </a:endParaRPr>
          </a:p>
          <a:p>
            <a:endParaRPr lang="en-US" sz="1400" dirty="0">
              <a:latin typeface="Times New Roman"/>
              <a:cs typeface="Times New Roman"/>
            </a:endParaRPr>
          </a:p>
          <a:p>
            <a:endParaRPr lang="en-US" sz="1400" dirty="0">
              <a:latin typeface="Times New Roman"/>
              <a:cs typeface="Times New Roman"/>
            </a:endParaRPr>
          </a:p>
          <a:p>
            <a:endParaRPr lang="en-US" sz="1400" dirty="0">
              <a:latin typeface="Times New Roman"/>
              <a:cs typeface="Times New Roman"/>
            </a:endParaRPr>
          </a:p>
          <a:p>
            <a:endParaRPr lang="en-US" sz="1400" dirty="0">
              <a:latin typeface="Times New Roman"/>
              <a:cs typeface="Times New Roman"/>
            </a:endParaRPr>
          </a:p>
        </p:txBody>
      </p:sp>
    </p:spTree>
    <p:extLst>
      <p:ext uri="{BB962C8B-B14F-4D97-AF65-F5344CB8AC3E}">
        <p14:creationId xmlns:p14="http://schemas.microsoft.com/office/powerpoint/2010/main" val="160363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F0C4730-1939-9F48-B00C-650348AE5AAA}"/>
              </a:ext>
            </a:extLst>
          </p:cNvPr>
          <p:cNvSpPr txBox="1"/>
          <p:nvPr/>
        </p:nvSpPr>
        <p:spPr>
          <a:xfrm>
            <a:off x="288936" y="160540"/>
            <a:ext cx="4054792" cy="6924973"/>
          </a:xfrm>
          <a:prstGeom prst="rect">
            <a:avLst/>
          </a:prstGeom>
          <a:noFill/>
        </p:spPr>
        <p:txBody>
          <a:bodyPr wrap="square">
            <a:spAutoFit/>
          </a:bodyPr>
          <a:lstStyle/>
          <a:p>
            <a:r>
              <a:rPr lang="en-US" sz="12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SATURDAY, 8:30 AM START</a:t>
            </a:r>
          </a:p>
          <a:p>
            <a:r>
              <a:rPr lang="en-US" sz="12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JUMPER ARENA</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endParaRPr lang="en-US" sz="1200" kern="100" dirty="0">
              <a:solidFill>
                <a:srgbClr val="000000"/>
              </a:solidFill>
              <a:latin typeface="Calibri" panose="020F0502020204030204" pitchFamily="34" charset="0"/>
              <a:ea typeface="Yu Mincho" panose="02020400000000000000" pitchFamily="18" charset="-128"/>
              <a:cs typeface="Arial" panose="020B0604020202020204" pitchFamily="34" charset="0"/>
            </a:endParaRPr>
          </a:p>
          <a:p>
            <a:pPr marL="228600" indent="-228600">
              <a:buFont typeface="+mj-lt"/>
              <a:buAutoNum type="arabicPeriod"/>
            </a:pPr>
            <a:r>
              <a:rPr lang="en-US" sz="1200" kern="1200" dirty="0">
                <a:solidFill>
                  <a:srgbClr val="000000"/>
                </a:solidFill>
                <a:effectLst/>
                <a:latin typeface="Times New Roman" panose="02020603050405020304" pitchFamily="18" charset="0"/>
                <a:ea typeface="Yu Mincho" panose="02020400000000000000" pitchFamily="18" charset="-128"/>
                <a:cs typeface="Arial" panose="020B0604020202020204" pitchFamily="34" charset="0"/>
              </a:rPr>
              <a:t>CCF Pole Jumpers (Walk/Trot) </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200" dirty="0">
                <a:solidFill>
                  <a:srgbClr val="000000"/>
                </a:solidFill>
                <a:effectLst/>
                <a:latin typeface="Times New Roman" panose="02020603050405020304" pitchFamily="18" charset="0"/>
                <a:ea typeface="Yu Mincho" panose="02020400000000000000" pitchFamily="18" charset="-128"/>
                <a:cs typeface="Arial" panose="020B0604020202020204" pitchFamily="34" charset="0"/>
              </a:rPr>
              <a:t>CCF Pole Jumpers (Walk/Trot) </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200" dirty="0">
                <a:solidFill>
                  <a:srgbClr val="000000"/>
                </a:solidFill>
                <a:effectLst/>
                <a:latin typeface="Times New Roman" panose="02020603050405020304" pitchFamily="18" charset="0"/>
                <a:ea typeface="Yu Mincho" panose="02020400000000000000" pitchFamily="18" charset="-128"/>
                <a:cs typeface="Arial" panose="020B0604020202020204" pitchFamily="34" charset="0"/>
              </a:rPr>
              <a:t>CCF Cross-Rail Jumpers (.30m) Warm-Up</a:t>
            </a:r>
          </a:p>
          <a:p>
            <a:pPr marL="228600" lvl="0" indent="-228600">
              <a:buFont typeface="+mj-lt"/>
              <a:buAutoNum type="arabicPeriod"/>
            </a:pPr>
            <a:r>
              <a:rPr lang="en-US" sz="1200" kern="1200" dirty="0">
                <a:solidFill>
                  <a:srgbClr val="000000"/>
                </a:solidFill>
                <a:effectLst/>
                <a:latin typeface="Times New Roman" panose="02020603050405020304" pitchFamily="18" charset="0"/>
                <a:ea typeface="Yu Mincho" panose="02020400000000000000" pitchFamily="18" charset="-128"/>
                <a:cs typeface="Arial" panose="020B0604020202020204" pitchFamily="34" charset="0"/>
              </a:rPr>
              <a:t>CCF Cross-Rail Jumpers  (.30m) </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200" dirty="0">
                <a:solidFill>
                  <a:srgbClr val="000000"/>
                </a:solidFill>
                <a:effectLst/>
                <a:latin typeface="Times New Roman" panose="02020603050405020304" pitchFamily="18" charset="0"/>
                <a:ea typeface="Yu Mincho" panose="02020400000000000000" pitchFamily="18" charset="-128"/>
                <a:cs typeface="Arial" panose="020B0604020202020204" pitchFamily="34" charset="0"/>
              </a:rPr>
              <a:t>CCF Cross-Rail Jumpers  (.30m)</a:t>
            </a:r>
          </a:p>
          <a:p>
            <a:pPr marL="228600" lvl="0" indent="-228600">
              <a:buFont typeface="+mj-lt"/>
              <a:buAutoNum type="arabicPeriod"/>
            </a:pPr>
            <a:r>
              <a:rPr lang="en-US" sz="1200" kern="1200" dirty="0">
                <a:solidFill>
                  <a:srgbClr val="000000"/>
                </a:solidFill>
                <a:effectLst/>
                <a:latin typeface="Times New Roman" panose="02020603050405020304" pitchFamily="18" charset="0"/>
                <a:ea typeface="Yu Mincho" panose="02020400000000000000" pitchFamily="18" charset="-128"/>
                <a:cs typeface="Arial" panose="020B0604020202020204" pitchFamily="34" charset="0"/>
              </a:rPr>
              <a:t>CCF Cross-Rail Green Pony/Horse Jumpers  (.30m)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200" dirty="0">
                <a:solidFill>
                  <a:srgbClr val="000000"/>
                </a:solidFill>
                <a:effectLst/>
                <a:latin typeface="Times New Roman" panose="02020603050405020304" pitchFamily="18" charset="0"/>
                <a:ea typeface="Yu Mincho" panose="02020400000000000000" pitchFamily="18" charset="-128"/>
                <a:cs typeface="Arial" panose="020B0604020202020204" pitchFamily="34" charset="0"/>
              </a:rPr>
              <a:t>CCF Cross-Rail Green Pony/Horse Jumpers (.30m)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Warm-Up Beginner Jumpers (.45m)</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Beginner Jumpers (.45m)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Beginner Jumpers (.45m)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Green Pony/Horse Jumpers(.60-.65m) Warm-Up</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Green Pony/Horse Jumpers(.60-.65m)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Green Pony/Horse Jumpers(.60-.65m)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(.60-.65m) Warm-Up</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(.60-.65m) </a:t>
            </a:r>
            <a:endParaRPr lang="en-US" sz="1200" kern="100" dirty="0">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(.60-.65m)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Non-Pro (.60-.65m) </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Non-Pro (.60-.65m)</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 Classic (.60-.65m</a:t>
            </a:r>
            <a:r>
              <a:rPr lang="en-US" sz="1200" kern="100" dirty="0">
                <a:latin typeface="Times New Roman" panose="02020603050405020304" pitchFamily="18" charset="0"/>
                <a:ea typeface="Times New Roman" panose="02020603050405020304" pitchFamily="18" charset="0"/>
                <a:cs typeface="Arial" panose="020B0604020202020204" pitchFamily="34" charset="0"/>
              </a:rPr>
              <a:t>)</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(.70-.75m) Warm-Up</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(.70-.75m)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(.70-.75m)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Non-Pro (.70-.75m) </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Non-Pro (.70-.75m)</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 CCF Jumper Classic (.70-.75m)</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(.80-.85m) Warm-Up</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(.80-.85m)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(.80-.85m)</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Non-Pro (.80-.85m) </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Jumpers Non-Pro (.80-.85m)</a:t>
            </a:r>
          </a:p>
          <a:p>
            <a:pPr marL="228600" lvl="0" indent="-228600">
              <a:buFont typeface="+mj-lt"/>
              <a:buAutoNum type="arabicPeriod"/>
            </a:pP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CCF Jumper Classic (.80-.85m)</a:t>
            </a:r>
          </a:p>
          <a:p>
            <a:pPr marL="228600" indent="-228600">
              <a:buFont typeface="+mj-lt"/>
              <a:buAutoNum type="arabicPeriod"/>
            </a:pPr>
            <a:r>
              <a:rPr lang="en-US" sz="1200" kern="100" dirty="0">
                <a:effectLst/>
                <a:latin typeface="Times New Roman" panose="02020603050405020304" pitchFamily="18" charset="0"/>
                <a:ea typeface="Yu Mincho" panose="02020400000000000000" pitchFamily="18" charset="-128"/>
                <a:cs typeface="Arial" panose="020B0604020202020204" pitchFamily="34" charset="0"/>
              </a:rPr>
              <a:t>CCF Gamblers Choice</a:t>
            </a:r>
            <a:r>
              <a:rPr lang="en-US" sz="1200" kern="100" dirty="0">
                <a:latin typeface="Times New Roman" panose="02020603050405020304" pitchFamily="18" charset="0"/>
                <a:ea typeface="Yu Mincho" panose="02020400000000000000" pitchFamily="18" charset="-128"/>
                <a:cs typeface="Arial" panose="020B0604020202020204" pitchFamily="34" charset="0"/>
              </a:rPr>
              <a:t>/Team Challenge</a:t>
            </a:r>
          </a:p>
          <a:p>
            <a:endParaRPr lang="en-US" sz="1200" kern="100" dirty="0">
              <a:effectLst/>
              <a:latin typeface="Calibri" panose="020F0502020204030204" pitchFamily="34" charset="0"/>
              <a:ea typeface="Yu Mincho" panose="020B0400000000000000" pitchFamily="34" charset="-128"/>
              <a:cs typeface="Arial" panose="020B0604020202020204" pitchFamily="34" charset="0"/>
            </a:endParaRPr>
          </a:p>
        </p:txBody>
      </p:sp>
      <p:sp>
        <p:nvSpPr>
          <p:cNvPr id="12" name="Content Placeholder 4">
            <a:extLst>
              <a:ext uri="{FF2B5EF4-FFF2-40B4-BE49-F238E27FC236}">
                <a16:creationId xmlns:a16="http://schemas.microsoft.com/office/drawing/2014/main" id="{EE37F617-419C-DDCC-A670-CAB01697325D}"/>
              </a:ext>
            </a:extLst>
          </p:cNvPr>
          <p:cNvSpPr txBox="1">
            <a:spLocks noGrp="1"/>
          </p:cNvSpPr>
          <p:nvPr/>
        </p:nvSpPr>
        <p:spPr>
          <a:xfrm>
            <a:off x="202335" y="6495608"/>
            <a:ext cx="3264022" cy="11798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b="1" dirty="0">
              <a:latin typeface="Times New Roman"/>
              <a:cs typeface="Times New Roman"/>
            </a:endParaRPr>
          </a:p>
          <a:p>
            <a:pPr marL="0" indent="0">
              <a:buNone/>
            </a:pPr>
            <a:r>
              <a:rPr lang="en-US" sz="1200" b="1" dirty="0">
                <a:latin typeface="Times New Roman"/>
                <a:cs typeface="Times New Roman"/>
              </a:rPr>
              <a:t>*Show Daily and Series Hunter &amp; Jumper Champion/Reserve Champion awarded</a:t>
            </a:r>
          </a:p>
          <a:p>
            <a:pPr marL="0" indent="0">
              <a:buNone/>
            </a:pPr>
            <a:r>
              <a:rPr lang="en-US" sz="1200" b="1" dirty="0">
                <a:solidFill>
                  <a:srgbClr val="FF0000"/>
                </a:solidFill>
                <a:latin typeface="Times New Roman"/>
                <a:cs typeface="Times New Roman"/>
              </a:rPr>
              <a:t>*Riders must have at least 3 riders in division to count for points* </a:t>
            </a:r>
          </a:p>
        </p:txBody>
      </p:sp>
      <p:sp>
        <p:nvSpPr>
          <p:cNvPr id="13" name="TextBox 12">
            <a:extLst>
              <a:ext uri="{FF2B5EF4-FFF2-40B4-BE49-F238E27FC236}">
                <a16:creationId xmlns:a16="http://schemas.microsoft.com/office/drawing/2014/main" id="{46ED97B6-0087-19EC-6D35-0BD1B37F0756}"/>
              </a:ext>
            </a:extLst>
          </p:cNvPr>
          <p:cNvSpPr txBox="1"/>
          <p:nvPr/>
        </p:nvSpPr>
        <p:spPr>
          <a:xfrm>
            <a:off x="3838762" y="160540"/>
            <a:ext cx="4141393" cy="100642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SATURDAY, 8:00 AM START</a:t>
            </a:r>
          </a:p>
          <a:p>
            <a:r>
              <a:rPr lang="en-US" sz="12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HUNTER ARENA</a:t>
            </a:r>
            <a:endParaRPr lang="en-US" sz="1200" b="1" kern="100" dirty="0">
              <a:solidFill>
                <a:srgbClr val="FF0000"/>
              </a:solidFill>
              <a:latin typeface="Calibri" panose="020F0502020204030204" pitchFamily="34" charset="0"/>
              <a:ea typeface="Yu Mincho" panose="02020400000000000000" pitchFamily="18" charset="-128"/>
              <a:cs typeface="Arial" panose="020B0604020202020204" pitchFamily="34" charset="0"/>
            </a:endParaRPr>
          </a:p>
          <a:p>
            <a:endParaRPr lang="en-US" sz="1200" dirty="0">
              <a:latin typeface="Times New Roman"/>
              <a:cs typeface="Times New Roman"/>
            </a:endParaRPr>
          </a:p>
          <a:p>
            <a:r>
              <a:rPr lang="en-US" sz="1200" dirty="0">
                <a:latin typeface="Times New Roman"/>
                <a:cs typeface="Times New Roman"/>
              </a:rPr>
              <a:t>33. CCF Walk Trot Hunter U/S </a:t>
            </a:r>
          </a:p>
          <a:p>
            <a:r>
              <a:rPr lang="en-US" sz="1200" dirty="0">
                <a:latin typeface="Times New Roman"/>
                <a:cs typeface="Times New Roman"/>
              </a:rPr>
              <a:t>34. CCF Walk Trot Equitation U/S</a:t>
            </a:r>
          </a:p>
          <a:p>
            <a:r>
              <a:rPr lang="en-US" sz="1200" dirty="0">
                <a:latin typeface="Times New Roman"/>
                <a:cs typeface="Times New Roman"/>
              </a:rPr>
              <a:t>35. CCF Walk Trot Canter Hunter U/S </a:t>
            </a:r>
          </a:p>
          <a:p>
            <a:r>
              <a:rPr lang="en-US" sz="1200" dirty="0">
                <a:latin typeface="Times New Roman"/>
                <a:cs typeface="Times New Roman"/>
              </a:rPr>
              <a:t>36. CCF Walk Trot Equitation U/S</a:t>
            </a:r>
          </a:p>
          <a:p>
            <a:r>
              <a:rPr lang="en-US" sz="1200" dirty="0">
                <a:latin typeface="Times New Roman"/>
                <a:cs typeface="Times New Roman"/>
              </a:rPr>
              <a:t>37. CCF Trot a Pole Hunter U/S</a:t>
            </a:r>
          </a:p>
          <a:p>
            <a:r>
              <a:rPr lang="en-US" sz="1200" dirty="0">
                <a:latin typeface="Times New Roman"/>
                <a:cs typeface="Times New Roman"/>
              </a:rPr>
              <a:t>38. CCF Trot a Pole Hunter </a:t>
            </a:r>
          </a:p>
          <a:p>
            <a:r>
              <a:rPr lang="en-US" sz="1200" dirty="0">
                <a:latin typeface="Times New Roman"/>
                <a:cs typeface="Times New Roman"/>
              </a:rPr>
              <a:t>39. CCF Trot a Pole Hunter </a:t>
            </a:r>
          </a:p>
          <a:p>
            <a:r>
              <a:rPr lang="en-US" sz="1200" dirty="0">
                <a:latin typeface="Times New Roman"/>
                <a:cs typeface="Times New Roman"/>
              </a:rPr>
              <a:t>40. CCF Trot a Pole Equitation</a:t>
            </a:r>
          </a:p>
          <a:p>
            <a:r>
              <a:rPr lang="en-US" sz="1200" dirty="0">
                <a:latin typeface="Times New Roman"/>
                <a:cs typeface="Times New Roman"/>
              </a:rPr>
              <a:t>41. CCF Trot a Pole Equitation</a:t>
            </a:r>
          </a:p>
          <a:p>
            <a:r>
              <a:rPr lang="en-US" sz="1200" dirty="0">
                <a:latin typeface="Times New Roman"/>
                <a:cs typeface="Times New Roman"/>
              </a:rPr>
              <a:t>42. CCF Trot a Pole Equitation U/S</a:t>
            </a:r>
          </a:p>
          <a:p>
            <a:r>
              <a:rPr lang="en-US" sz="1200" dirty="0">
                <a:latin typeface="Times New Roman"/>
                <a:cs typeface="Times New Roman"/>
              </a:rPr>
              <a:t>43. CCF Lead-line Walk</a:t>
            </a:r>
          </a:p>
          <a:p>
            <a:r>
              <a:rPr lang="en-US" sz="1200" dirty="0">
                <a:latin typeface="Times New Roman"/>
                <a:cs typeface="Times New Roman"/>
              </a:rPr>
              <a:t>44. CCF Lead-line Walk-Trot</a:t>
            </a:r>
          </a:p>
          <a:p>
            <a:r>
              <a:rPr lang="en-US" sz="1200" dirty="0">
                <a:latin typeface="Times New Roman"/>
                <a:cs typeface="Times New Roman"/>
              </a:rPr>
              <a:t>45. CCF Lead-line Walk-Trot Poles</a:t>
            </a:r>
          </a:p>
          <a:p>
            <a:r>
              <a:rPr lang="en-US" sz="1200" dirty="0">
                <a:latin typeface="Times New Roman"/>
                <a:cs typeface="Times New Roman"/>
              </a:rPr>
              <a:t>46. CCF Trot a Cross-Rail Hunter 12” Warmup</a:t>
            </a:r>
          </a:p>
          <a:p>
            <a:r>
              <a:rPr lang="en-US" sz="1200" dirty="0">
                <a:latin typeface="Times New Roman"/>
                <a:cs typeface="Times New Roman"/>
              </a:rPr>
              <a:t>47. CCF Trot a Cross-Rail Hunter 12”</a:t>
            </a:r>
          </a:p>
          <a:p>
            <a:r>
              <a:rPr lang="en-US" sz="1200" dirty="0">
                <a:latin typeface="Times New Roman"/>
                <a:cs typeface="Times New Roman"/>
              </a:rPr>
              <a:t>48. CCF Trot Cross-Rail Hunter 12”</a:t>
            </a:r>
          </a:p>
          <a:p>
            <a:r>
              <a:rPr lang="en-US" sz="1200" dirty="0">
                <a:latin typeface="Times New Roman"/>
                <a:cs typeface="Times New Roman"/>
              </a:rPr>
              <a:t>49. CCF Trot Cross-Rail Hunter 12” U/S</a:t>
            </a:r>
          </a:p>
          <a:p>
            <a:r>
              <a:rPr lang="en-US" sz="1200" dirty="0">
                <a:latin typeface="Times New Roman"/>
                <a:cs typeface="Times New Roman"/>
              </a:rPr>
              <a:t>50. CCF Trot a Cross-Rail Equitation 12" </a:t>
            </a:r>
          </a:p>
          <a:p>
            <a:r>
              <a:rPr lang="en-US" sz="1200" dirty="0">
                <a:latin typeface="Times New Roman"/>
                <a:cs typeface="Times New Roman"/>
              </a:rPr>
              <a:t>51. CCF Trot a Cross-Rail Equitation 12”</a:t>
            </a:r>
          </a:p>
          <a:p>
            <a:r>
              <a:rPr lang="en-US" sz="1200" dirty="0">
                <a:latin typeface="Times New Roman"/>
                <a:cs typeface="Times New Roman"/>
              </a:rPr>
              <a:t>52. CCF Trot a Cross-Rail Equitation 12” U/S</a:t>
            </a:r>
          </a:p>
          <a:p>
            <a:r>
              <a:rPr lang="en-US" sz="1200" dirty="0">
                <a:latin typeface="Times New Roman"/>
                <a:cs typeface="Times New Roman"/>
              </a:rPr>
              <a:t>53. CCF Trot a Cross-Rail Hunter Green Horse/Pony 12” U/S</a:t>
            </a:r>
          </a:p>
          <a:p>
            <a:r>
              <a:rPr lang="en-US" sz="1200" dirty="0">
                <a:latin typeface="Times New Roman"/>
                <a:cs typeface="Times New Roman"/>
              </a:rPr>
              <a:t>54. CCF Trot a Cross-Rail Hunter Green Horse/Pony 12”</a:t>
            </a:r>
          </a:p>
          <a:p>
            <a:r>
              <a:rPr lang="en-US" sz="1200" dirty="0">
                <a:latin typeface="Times New Roman"/>
                <a:cs typeface="Times New Roman"/>
              </a:rPr>
              <a:t>55. CCF Trot a Cross-Rail Hunter Green Horse/Pony 12”</a:t>
            </a:r>
          </a:p>
          <a:p>
            <a:r>
              <a:rPr lang="en-US" sz="1200" dirty="0">
                <a:latin typeface="Times New Roman"/>
                <a:cs typeface="Times New Roman"/>
              </a:rPr>
              <a:t>56. CCF Mini Stirrup Hunter Warm-up</a:t>
            </a:r>
          </a:p>
          <a:p>
            <a:r>
              <a:rPr lang="en-US" sz="1200" dirty="0">
                <a:latin typeface="Times New Roman"/>
                <a:cs typeface="Times New Roman"/>
              </a:rPr>
              <a:t>57. CCF Mini Stirrup Hunter </a:t>
            </a:r>
          </a:p>
          <a:p>
            <a:r>
              <a:rPr lang="en-US" sz="1200" dirty="0">
                <a:latin typeface="Times New Roman"/>
                <a:cs typeface="Times New Roman"/>
              </a:rPr>
              <a:t>58. CCF Mini Stirrup Hunter </a:t>
            </a:r>
          </a:p>
          <a:p>
            <a:r>
              <a:rPr lang="en-US" sz="1200" dirty="0">
                <a:latin typeface="Times New Roman"/>
                <a:cs typeface="Times New Roman"/>
              </a:rPr>
              <a:t>59. CCF Mini Stirrup Hunter U/S</a:t>
            </a:r>
          </a:p>
          <a:p>
            <a:r>
              <a:rPr lang="en-US" sz="1200" dirty="0">
                <a:latin typeface="Times New Roman"/>
                <a:cs typeface="Times New Roman"/>
              </a:rPr>
              <a:t>60. CCF Mini Stirrup Equitation U/S</a:t>
            </a:r>
          </a:p>
          <a:p>
            <a:r>
              <a:rPr lang="en-US" sz="1200" dirty="0">
                <a:latin typeface="Times New Roman"/>
                <a:cs typeface="Times New Roman"/>
              </a:rPr>
              <a:t>61. CCF Mini Stirrup Equitation</a:t>
            </a:r>
          </a:p>
          <a:p>
            <a:r>
              <a:rPr lang="en-US" sz="1200" dirty="0">
                <a:latin typeface="Times New Roman"/>
                <a:cs typeface="Times New Roman"/>
              </a:rPr>
              <a:t>62. CCF Mini Stirrup Equitation </a:t>
            </a:r>
          </a:p>
          <a:p>
            <a:r>
              <a:rPr lang="en-US" sz="1200" dirty="0">
                <a:latin typeface="Times New Roman"/>
                <a:cs typeface="Times New Roman"/>
              </a:rPr>
              <a:t>63. CCF Hunter 18”  Warm-Up</a:t>
            </a:r>
          </a:p>
          <a:p>
            <a:r>
              <a:rPr lang="en-US" sz="1200" dirty="0">
                <a:latin typeface="Times New Roman"/>
                <a:cs typeface="Times New Roman"/>
              </a:rPr>
              <a:t>64. CCF Hunter 18” </a:t>
            </a:r>
          </a:p>
          <a:p>
            <a:r>
              <a:rPr lang="en-US" sz="1200" dirty="0">
                <a:latin typeface="Times New Roman"/>
                <a:cs typeface="Times New Roman"/>
              </a:rPr>
              <a:t>65. CCF Hunter 18” </a:t>
            </a:r>
          </a:p>
          <a:p>
            <a:r>
              <a:rPr lang="en-US" sz="1200" dirty="0">
                <a:latin typeface="Times New Roman"/>
                <a:cs typeface="Times New Roman"/>
              </a:rPr>
              <a:t>66. CCF Hunter 18" U/S</a:t>
            </a:r>
          </a:p>
          <a:p>
            <a:r>
              <a:rPr lang="en-US" sz="1200" dirty="0">
                <a:latin typeface="Times New Roman"/>
                <a:cs typeface="Times New Roman"/>
              </a:rPr>
              <a:t>67. CCF Equitation 18" U/S</a:t>
            </a:r>
          </a:p>
          <a:p>
            <a:r>
              <a:rPr lang="en-US" sz="1200" dirty="0">
                <a:latin typeface="Times New Roman"/>
                <a:cs typeface="Times New Roman"/>
              </a:rPr>
              <a:t>68. CCF Equitation 18" </a:t>
            </a:r>
          </a:p>
          <a:p>
            <a:r>
              <a:rPr lang="en-US" sz="1200" dirty="0">
                <a:latin typeface="Times New Roman"/>
                <a:cs typeface="Times New Roman"/>
              </a:rPr>
              <a:t>69. CCF Equitation 18" </a:t>
            </a:r>
          </a:p>
          <a:p>
            <a:r>
              <a:rPr lang="en-US" sz="1200" dirty="0">
                <a:latin typeface="Times New Roman"/>
                <a:cs typeface="Times New Roman"/>
              </a:rPr>
              <a:t>70. CCF Medal 18”</a:t>
            </a:r>
          </a:p>
          <a:p>
            <a:r>
              <a:rPr lang="en-US" sz="1200" dirty="0">
                <a:latin typeface="Times New Roman"/>
                <a:cs typeface="Times New Roman"/>
              </a:rPr>
              <a:t>71. CCF Green Horse/Pony 2’ Warm-Up</a:t>
            </a:r>
          </a:p>
          <a:p>
            <a:r>
              <a:rPr lang="en-US" sz="1200" dirty="0">
                <a:latin typeface="Times New Roman"/>
                <a:cs typeface="Times New Roman"/>
              </a:rPr>
              <a:t>72. CCF Green Horse/Pony 2’</a:t>
            </a:r>
          </a:p>
          <a:p>
            <a:r>
              <a:rPr lang="en-US" sz="1200" dirty="0">
                <a:latin typeface="Times New Roman"/>
                <a:cs typeface="Times New Roman"/>
              </a:rPr>
              <a:t>73. CCF Green Horse/Pony 2’ U/S</a:t>
            </a:r>
          </a:p>
          <a:p>
            <a:r>
              <a:rPr lang="en-US" sz="1200" dirty="0">
                <a:latin typeface="Times New Roman"/>
                <a:cs typeface="Times New Roman"/>
              </a:rPr>
              <a:t>74. CCF Short/Long Stirrup Hunter 2’ Warm-Up</a:t>
            </a:r>
          </a:p>
          <a:p>
            <a:r>
              <a:rPr lang="en-US" sz="1200" dirty="0">
                <a:latin typeface="Times New Roman"/>
                <a:cs typeface="Times New Roman"/>
              </a:rPr>
              <a:t>75. CCF Short/Long Stirrup Hunter 2’ U/S</a:t>
            </a:r>
          </a:p>
          <a:p>
            <a:r>
              <a:rPr lang="en-US" sz="1200" dirty="0">
                <a:latin typeface="Times New Roman"/>
                <a:cs typeface="Times New Roman"/>
              </a:rPr>
              <a:t>76. CCF Short/Long Stirrup Hunter 2’</a:t>
            </a:r>
          </a:p>
          <a:p>
            <a:r>
              <a:rPr lang="en-US" sz="1200" dirty="0">
                <a:latin typeface="Times New Roman"/>
                <a:cs typeface="Times New Roman"/>
              </a:rPr>
              <a:t>77. CCF Short/Long Stirrup Hunter 2’</a:t>
            </a:r>
          </a:p>
          <a:p>
            <a:r>
              <a:rPr lang="en-US" sz="1200" dirty="0">
                <a:latin typeface="Times New Roman"/>
                <a:cs typeface="Times New Roman"/>
              </a:rPr>
              <a:t>78. CCF Short/Long Stirrup Equitation 2’</a:t>
            </a:r>
          </a:p>
          <a:p>
            <a:r>
              <a:rPr lang="en-US" sz="1200" dirty="0">
                <a:latin typeface="Times New Roman"/>
                <a:cs typeface="Times New Roman"/>
              </a:rPr>
              <a:t>79. CCF Short/Long Stirrup Equitation 2’</a:t>
            </a:r>
          </a:p>
          <a:p>
            <a:r>
              <a:rPr lang="en-US" sz="1200" dirty="0">
                <a:latin typeface="Times New Roman"/>
                <a:cs typeface="Times New Roman"/>
              </a:rPr>
              <a:t>80. CCF Short/Long Stirrup Equitation 2’ U/S</a:t>
            </a:r>
          </a:p>
          <a:p>
            <a:r>
              <a:rPr lang="en-US" sz="1200" dirty="0">
                <a:latin typeface="Times New Roman"/>
                <a:cs typeface="Times New Roman"/>
              </a:rPr>
              <a:t>81. CCF Medal 2’</a:t>
            </a:r>
          </a:p>
          <a:p>
            <a:r>
              <a:rPr lang="en-US" sz="1200" kern="100" dirty="0">
                <a:effectLst/>
                <a:latin typeface="Times New Roman"/>
                <a:ea typeface="Yu Mincho" panose="02020400000000000000" pitchFamily="18" charset="-128"/>
                <a:cs typeface="Times New Roman"/>
              </a:rPr>
              <a:t>82. Barn Relay Race </a:t>
            </a:r>
            <a:endParaRPr lang="en-US" sz="1200" kern="1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15" name="Content Placeholder 4">
            <a:extLst>
              <a:ext uri="{FF2B5EF4-FFF2-40B4-BE49-F238E27FC236}">
                <a16:creationId xmlns:a16="http://schemas.microsoft.com/office/drawing/2014/main" id="{65BCCBAC-B16A-2915-DDDC-A4C4A0C31365}"/>
              </a:ext>
            </a:extLst>
          </p:cNvPr>
          <p:cNvSpPr txBox="1">
            <a:spLocks noGrp="1"/>
          </p:cNvSpPr>
          <p:nvPr/>
        </p:nvSpPr>
        <p:spPr>
          <a:xfrm>
            <a:off x="-245437" y="7828197"/>
            <a:ext cx="2931175" cy="18184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200" b="1" dirty="0">
                <a:latin typeface="Times New Roman"/>
                <a:cs typeface="Times New Roman"/>
              </a:rPr>
              <a:t>Hunters/Equitation: Walk/Trot,  Walk/Trot/Canter, Trot a Pole, Lead-line, Trot a Cross Rail, Cross Rail Green Pony/Horse, Mini Stirrup, 18”, Green Horse/Pony, 2', 2’3, 2’6 Divisions </a:t>
            </a:r>
          </a:p>
          <a:p>
            <a:pPr marL="457200" lvl="1" indent="0">
              <a:buNone/>
            </a:pPr>
            <a:r>
              <a:rPr lang="en-US" sz="1200" b="1" dirty="0">
                <a:solidFill>
                  <a:srgbClr val="FF0000"/>
                </a:solidFill>
                <a:latin typeface="Times New Roman"/>
                <a:cs typeface="Times New Roman"/>
              </a:rPr>
              <a:t>*Riders compete in Medals for Year End Finals at the last show. Must qualify with 15 points. </a:t>
            </a:r>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sh register&#10;&#10;Description automatically generated">
            <a:extLst>
              <a:ext uri="{FF2B5EF4-FFF2-40B4-BE49-F238E27FC236}">
                <a16:creationId xmlns:a16="http://schemas.microsoft.com/office/drawing/2014/main" id="{DFC4C477-4179-BAC4-39F0-77FAA1844CAC}"/>
              </a:ext>
            </a:extLst>
          </p:cNvPr>
          <p:cNvPicPr>
            <a:picLocks noChangeAspect="1"/>
          </p:cNvPicPr>
          <p:nvPr/>
        </p:nvPicPr>
        <p:blipFill>
          <a:blip r:embed="rId2"/>
          <a:stretch>
            <a:fillRect/>
          </a:stretch>
        </p:blipFill>
        <p:spPr>
          <a:xfrm>
            <a:off x="4344640" y="407431"/>
            <a:ext cx="3067050" cy="1208989"/>
          </a:xfrm>
          <a:prstGeom prst="rect">
            <a:avLst/>
          </a:prstGeom>
        </p:spPr>
      </p:pic>
      <p:sp>
        <p:nvSpPr>
          <p:cNvPr id="6" name="TextBox 18">
            <a:extLst>
              <a:ext uri="{FF2B5EF4-FFF2-40B4-BE49-F238E27FC236}">
                <a16:creationId xmlns:a16="http://schemas.microsoft.com/office/drawing/2014/main" id="{8C05B1A6-BC5F-265F-13FF-7ACAAA3F23EC}"/>
              </a:ext>
            </a:extLst>
          </p:cNvPr>
          <p:cNvSpPr txBox="1"/>
          <p:nvPr/>
        </p:nvSpPr>
        <p:spPr>
          <a:xfrm>
            <a:off x="207953" y="1615036"/>
            <a:ext cx="7771110" cy="26314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Times New Roman"/>
                <a:cs typeface="Times New Roman"/>
              </a:rPr>
              <a:t>ONE HORSE/RIDER  per entry form  (Mark show above)     </a:t>
            </a:r>
          </a:p>
          <a:p>
            <a:endParaRPr lang="en-US" sz="1100" dirty="0">
              <a:latin typeface="Times New Roman"/>
              <a:cs typeface="Times New Roman"/>
            </a:endParaRPr>
          </a:p>
          <a:p>
            <a:r>
              <a:rPr lang="en-US" sz="1100" dirty="0">
                <a:latin typeface="Times New Roman"/>
                <a:cs typeface="Times New Roman"/>
              </a:rPr>
              <a:t>Rider Name: ___________________________________________DOB: ______________Phone:____________________</a:t>
            </a:r>
          </a:p>
          <a:p>
            <a:endParaRPr lang="en-US" sz="1100" dirty="0">
              <a:latin typeface="Times New Roman"/>
              <a:cs typeface="Times New Roman"/>
            </a:endParaRPr>
          </a:p>
          <a:p>
            <a:r>
              <a:rPr lang="en-US" sz="1100" dirty="0">
                <a:latin typeface="Times New Roman"/>
                <a:cs typeface="Times New Roman"/>
              </a:rPr>
              <a:t>Horse/Pony Name: _____________________________________Age/Sex :______________Breed/Hands____________________</a:t>
            </a:r>
          </a:p>
          <a:p>
            <a:endParaRPr lang="en-US" sz="1100" dirty="0">
              <a:latin typeface="Times New Roman"/>
              <a:cs typeface="Times New Roman"/>
            </a:endParaRPr>
          </a:p>
          <a:p>
            <a:r>
              <a:rPr lang="en-US" sz="1100" dirty="0">
                <a:latin typeface="Times New Roman"/>
                <a:cs typeface="Times New Roman"/>
              </a:rPr>
              <a:t>Trainer Name:________________________________________Phone:__________________________</a:t>
            </a:r>
          </a:p>
          <a:p>
            <a:endParaRPr lang="en-US" sz="1100" dirty="0">
              <a:latin typeface="Times New Roman"/>
              <a:cs typeface="Times New Roman"/>
            </a:endParaRPr>
          </a:p>
          <a:p>
            <a:r>
              <a:rPr lang="en-US" sz="1100" dirty="0">
                <a:latin typeface="Times New Roman"/>
                <a:cs typeface="Times New Roman"/>
              </a:rPr>
              <a:t>Rider Mailing Address:____________________________________________________ </a:t>
            </a:r>
            <a:endParaRPr lang="en-US" sz="1100" dirty="0"/>
          </a:p>
          <a:p>
            <a:endParaRPr lang="en-US" sz="1100" dirty="0">
              <a:latin typeface="Times New Roman"/>
              <a:cs typeface="Times New Roman"/>
            </a:endParaRPr>
          </a:p>
          <a:p>
            <a:r>
              <a:rPr lang="en-US" sz="1100" dirty="0">
                <a:latin typeface="Times New Roman"/>
                <a:cs typeface="Times New Roman"/>
              </a:rPr>
              <a:t> CLASSES (Hunter/Eq)_______________________________________________________________________</a:t>
            </a:r>
          </a:p>
          <a:p>
            <a:endParaRPr lang="en-US" sz="1100" dirty="0">
              <a:latin typeface="Times New Roman"/>
              <a:cs typeface="Times New Roman"/>
            </a:endParaRPr>
          </a:p>
          <a:p>
            <a:r>
              <a:rPr lang="en-US" sz="1100" dirty="0">
                <a:latin typeface="Times New Roman"/>
                <a:cs typeface="Times New Roman"/>
              </a:rPr>
              <a:t> CLASSES (Jumpers)_________________________________________________________________________</a:t>
            </a:r>
          </a:p>
          <a:p>
            <a:endParaRPr lang="en-US" sz="1100" dirty="0">
              <a:latin typeface="Times New Roman"/>
              <a:cs typeface="Times New Roman"/>
            </a:endParaRPr>
          </a:p>
          <a:p>
            <a:r>
              <a:rPr lang="en-US" sz="1100" dirty="0">
                <a:latin typeface="Times New Roman"/>
                <a:cs typeface="Times New Roman"/>
              </a:rPr>
              <a:t> CLASSES (Medals/Classics/Gambler's Choice/Team Challenge)_________________________________________________</a:t>
            </a:r>
          </a:p>
        </p:txBody>
      </p:sp>
      <p:sp>
        <p:nvSpPr>
          <p:cNvPr id="7" name="TextBox 19">
            <a:extLst>
              <a:ext uri="{FF2B5EF4-FFF2-40B4-BE49-F238E27FC236}">
                <a16:creationId xmlns:a16="http://schemas.microsoft.com/office/drawing/2014/main" id="{81EE1D1B-78FF-6B5F-27EB-E64CF96023F9}"/>
              </a:ext>
            </a:extLst>
          </p:cNvPr>
          <p:cNvSpPr txBox="1"/>
          <p:nvPr/>
        </p:nvSpPr>
        <p:spPr>
          <a:xfrm>
            <a:off x="288561" y="4496130"/>
            <a:ext cx="7483839" cy="26314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Times New Roman"/>
                <a:cs typeface="Times New Roman"/>
              </a:rPr>
              <a:t>Office Fee(per equine/rider combo): $20.00 per combo ____1___ x $ 20.00 =       $__20.00___ </a:t>
            </a:r>
          </a:p>
          <a:p>
            <a:r>
              <a:rPr lang="en-US" sz="1100" dirty="0">
                <a:latin typeface="Times New Roman"/>
                <a:cs typeface="Times New Roman"/>
              </a:rPr>
              <a:t>Facility/Schooling/Grounds Fee : $30.00___1___x $30.00 =          $__30.00__</a:t>
            </a:r>
          </a:p>
          <a:p>
            <a:r>
              <a:rPr lang="en-US" sz="1100" dirty="0">
                <a:latin typeface="Times New Roman"/>
                <a:cs typeface="Times New Roman"/>
              </a:rPr>
              <a:t>HUNTER/EQ. CLASSES- $20.00 per class or ______ x $20.00 = $__________</a:t>
            </a:r>
            <a:r>
              <a:rPr lang="en-US" sz="1100" dirty="0">
                <a:latin typeface="Aptos"/>
                <a:cs typeface="Times New Roman"/>
              </a:rPr>
              <a:t> </a:t>
            </a:r>
            <a:r>
              <a:rPr lang="en-US" sz="1100" dirty="0">
                <a:latin typeface="Times New Roman"/>
                <a:cs typeface="Times New Roman"/>
              </a:rPr>
              <a:t>   </a:t>
            </a:r>
          </a:p>
          <a:p>
            <a:r>
              <a:rPr lang="en-US" sz="1100" dirty="0">
                <a:latin typeface="Times New Roman"/>
                <a:cs typeface="Times New Roman"/>
              </a:rPr>
              <a:t>JUMPER CLASSES-$25.00 per class or ________x $25.00 = $__________</a:t>
            </a:r>
          </a:p>
          <a:p>
            <a:r>
              <a:rPr lang="en-US" sz="1100" dirty="0">
                <a:latin typeface="Times New Roman"/>
                <a:cs typeface="Times New Roman"/>
              </a:rPr>
              <a:t>CLASSIC/MEDAL CLASSES- $40.00 per class or _________x $40.00 = $____________</a:t>
            </a:r>
          </a:p>
          <a:p>
            <a:r>
              <a:rPr lang="en-US" sz="1100" dirty="0">
                <a:latin typeface="Times New Roman"/>
                <a:cs typeface="Times New Roman"/>
              </a:rPr>
              <a:t>Post Entry Fee $25/per horse/rider combo or _______x $25.00 = $____________    </a:t>
            </a:r>
            <a:endParaRPr lang="en-US" sz="1100" dirty="0"/>
          </a:p>
          <a:p>
            <a:r>
              <a:rPr lang="en-US" sz="1100" dirty="0">
                <a:latin typeface="Times New Roman"/>
                <a:cs typeface="Times New Roman"/>
              </a:rPr>
              <a:t>Stalls: Day Stall(if available) ______ x $50.00 = $__________   </a:t>
            </a:r>
          </a:p>
          <a:p>
            <a:r>
              <a:rPr lang="en-US" sz="1100" dirty="0">
                <a:latin typeface="Times New Roman"/>
                <a:cs typeface="Times New Roman"/>
              </a:rPr>
              <a:t>Stall: Weekend Stall (Fri-Sat)_____x $85.00= $__________</a:t>
            </a:r>
            <a:endParaRPr lang="en-US" sz="1100" dirty="0"/>
          </a:p>
          <a:p>
            <a:r>
              <a:rPr lang="en-US" sz="1100" dirty="0">
                <a:latin typeface="Times New Roman"/>
                <a:cs typeface="Times New Roman"/>
              </a:rPr>
              <a:t>Haul Ins (Per horse/rider combo)_______x $30.00 per day= $________</a:t>
            </a:r>
          </a:p>
          <a:p>
            <a:r>
              <a:rPr lang="en-US" sz="1100" dirty="0">
                <a:latin typeface="Times New Roman"/>
                <a:cs typeface="Times New Roman"/>
              </a:rPr>
              <a:t>Shavings per bag- $10/bag (outside allowed) ______x $10.00 =$________</a:t>
            </a:r>
          </a:p>
          <a:p>
            <a:r>
              <a:rPr lang="en-US" sz="1100" dirty="0">
                <a:latin typeface="Times New Roman"/>
                <a:cs typeface="Times New Roman"/>
              </a:rPr>
              <a:t>Camping (Hookups): $100 per night ________ x $100.00=$_______________</a:t>
            </a:r>
          </a:p>
          <a:p>
            <a:r>
              <a:rPr lang="en-US" sz="1100" dirty="0">
                <a:latin typeface="Times New Roman"/>
                <a:cs typeface="Times New Roman"/>
              </a:rPr>
              <a:t>Camping (Dry Camping): $40 per night ______ x $40.00 = $__________ </a:t>
            </a:r>
            <a:endParaRPr lang="en-US" sz="1100" dirty="0"/>
          </a:p>
          <a:p>
            <a:r>
              <a:rPr lang="en-US" sz="1100" dirty="0">
                <a:latin typeface="Times New Roman"/>
                <a:cs typeface="Times New Roman"/>
              </a:rPr>
              <a:t>Photography Non-Refundable Deposit for Photos(if you want photos)___1____x $50.00 = $__________</a:t>
            </a:r>
          </a:p>
          <a:p>
            <a:endParaRPr lang="en-US" sz="1100" dirty="0">
              <a:latin typeface="Times New Roman"/>
              <a:cs typeface="Times New Roman"/>
            </a:endParaRPr>
          </a:p>
          <a:p>
            <a:r>
              <a:rPr lang="en-US" sz="1100" dirty="0">
                <a:latin typeface="Times New Roman"/>
                <a:cs typeface="Times New Roman"/>
              </a:rPr>
              <a:t>TOTAL $______________________ (3% credit card fee of total due)</a:t>
            </a:r>
            <a:endParaRPr lang="en-US" sz="1100" dirty="0"/>
          </a:p>
        </p:txBody>
      </p:sp>
      <p:sp>
        <p:nvSpPr>
          <p:cNvPr id="8" name="TextBox 21">
            <a:extLst>
              <a:ext uri="{FF2B5EF4-FFF2-40B4-BE49-F238E27FC236}">
                <a16:creationId xmlns:a16="http://schemas.microsoft.com/office/drawing/2014/main" id="{20FE7B88-BF37-946F-C484-632D8E3A5DC9}"/>
              </a:ext>
            </a:extLst>
          </p:cNvPr>
          <p:cNvSpPr txBox="1"/>
          <p:nvPr/>
        </p:nvSpPr>
        <p:spPr>
          <a:xfrm>
            <a:off x="207953" y="54013"/>
            <a:ext cx="4344640" cy="13696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FF0000"/>
                </a:solidFill>
                <a:latin typeface="Times New Roman"/>
                <a:cs typeface="Segoe UI"/>
              </a:rPr>
              <a:t>CLIP-CLOP FARM HUNTER JUMPER </a:t>
            </a:r>
            <a:endParaRPr lang="en-US" sz="1400" dirty="0">
              <a:solidFill>
                <a:srgbClr val="000000"/>
              </a:solidFill>
              <a:latin typeface="Aptos" panose="020B0004020202020204"/>
              <a:cs typeface="Segoe UI"/>
            </a:endParaRPr>
          </a:p>
          <a:p>
            <a:pPr algn="ctr"/>
            <a:r>
              <a:rPr lang="en-US" sz="1400" b="1" dirty="0">
                <a:solidFill>
                  <a:srgbClr val="FF0000"/>
                </a:solidFill>
                <a:latin typeface="Times New Roman"/>
                <a:cs typeface="Segoe UI"/>
              </a:rPr>
              <a:t>CLASSIC 2026</a:t>
            </a:r>
            <a:endParaRPr lang="en-US" sz="1400" dirty="0">
              <a:solidFill>
                <a:srgbClr val="FF0000"/>
              </a:solidFill>
            </a:endParaRPr>
          </a:p>
          <a:p>
            <a:pPr algn="ctr"/>
            <a:r>
              <a:rPr lang="en-US" sz="1100" b="1" dirty="0">
                <a:latin typeface="Times New Roman"/>
                <a:cs typeface="Segoe UI"/>
              </a:rPr>
              <a:t>Hitch Stable Show Dates (Circle Date)</a:t>
            </a:r>
          </a:p>
          <a:p>
            <a:pPr algn="ctr"/>
            <a:r>
              <a:rPr lang="en-US" sz="1100" b="1" dirty="0">
                <a:latin typeface="Times New Roman"/>
                <a:cs typeface="Segoe UI"/>
              </a:rPr>
              <a:t> June 27, July 11, September 5, November 14, &amp; December 12</a:t>
            </a:r>
          </a:p>
          <a:p>
            <a:pPr algn="ctr"/>
            <a:r>
              <a:rPr lang="en-US" sz="1100" b="1" dirty="0">
                <a:solidFill>
                  <a:srgbClr val="FF0000"/>
                </a:solidFill>
                <a:latin typeface="Times New Roman"/>
                <a:cs typeface="Segoe UI"/>
              </a:rPr>
              <a:t>2027</a:t>
            </a:r>
            <a:r>
              <a:rPr lang="en-US" sz="1100" b="1" dirty="0">
                <a:latin typeface="Times New Roman"/>
                <a:cs typeface="Segoe UI"/>
              </a:rPr>
              <a:t> </a:t>
            </a:r>
            <a:r>
              <a:rPr lang="en-US" sz="1100" b="1" dirty="0">
                <a:solidFill>
                  <a:srgbClr val="FF0000"/>
                </a:solidFill>
                <a:latin typeface="Times New Roman"/>
                <a:cs typeface="Segoe UI"/>
              </a:rPr>
              <a:t>SHOWS</a:t>
            </a:r>
            <a:r>
              <a:rPr lang="en-US" sz="1100" b="1" dirty="0">
                <a:latin typeface="Times New Roman"/>
                <a:cs typeface="Segoe UI"/>
              </a:rPr>
              <a:t> January 9, February 6,</a:t>
            </a:r>
          </a:p>
          <a:p>
            <a:pPr algn="ctr"/>
            <a:r>
              <a:rPr lang="en-US" sz="1100" b="1" dirty="0">
                <a:latin typeface="Times New Roman"/>
                <a:cs typeface="Segoe UI"/>
              </a:rPr>
              <a:t> March 6, April 3, May 1, June 26, July 10, </a:t>
            </a:r>
          </a:p>
          <a:p>
            <a:pPr algn="ctr"/>
            <a:r>
              <a:rPr lang="en-US" sz="1100" b="1" dirty="0">
                <a:latin typeface="Times New Roman"/>
                <a:cs typeface="Segoe UI"/>
              </a:rPr>
              <a:t>September 4, November 13, &amp; December 11</a:t>
            </a:r>
          </a:p>
        </p:txBody>
      </p:sp>
      <p:sp>
        <p:nvSpPr>
          <p:cNvPr id="3" name="TextBox 2">
            <a:extLst>
              <a:ext uri="{FF2B5EF4-FFF2-40B4-BE49-F238E27FC236}">
                <a16:creationId xmlns:a16="http://schemas.microsoft.com/office/drawing/2014/main" id="{0D38F7EC-2E26-645D-E3D4-5E76BE05EB3D}"/>
              </a:ext>
            </a:extLst>
          </p:cNvPr>
          <p:cNvSpPr txBox="1"/>
          <p:nvPr/>
        </p:nvSpPr>
        <p:spPr>
          <a:xfrm>
            <a:off x="5207215" y="285213"/>
            <a:ext cx="213537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FF0000"/>
                </a:solidFill>
                <a:latin typeface="Times New Roman"/>
                <a:cs typeface="Times New Roman"/>
              </a:rPr>
              <a:t>OFFICE USE ONLY</a:t>
            </a:r>
          </a:p>
        </p:txBody>
      </p:sp>
      <p:sp>
        <p:nvSpPr>
          <p:cNvPr id="10" name="TextBox 9">
            <a:extLst>
              <a:ext uri="{FF2B5EF4-FFF2-40B4-BE49-F238E27FC236}">
                <a16:creationId xmlns:a16="http://schemas.microsoft.com/office/drawing/2014/main" id="{2080D482-B727-EE27-83F7-9D512ED03087}"/>
              </a:ext>
            </a:extLst>
          </p:cNvPr>
          <p:cNvSpPr txBox="1"/>
          <p:nvPr/>
        </p:nvSpPr>
        <p:spPr>
          <a:xfrm>
            <a:off x="351588" y="7218642"/>
            <a:ext cx="706922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ENTRY AGREEMENT: By entering and signing this entry blank, and on behalf of myself and my participants, guardians, representatives, employees and agents, I AGREE to release and hold harmless Clip-Clop Farm, LLC, BREC’s Farr Equestrian Park &amp; Hitch Stables and their officials, directors, volunteers, agents and employees for any action. I represent that I am eligible to enter and/or participate under the rules of the Competition, and every horse I am entering is eligible as entered. This document waives important legal rights. Read it carefully before signing. I AGREE in consideration for my participation in this competition ("Competition"), which is managed by Clip-Clop Farm LLC, BREC’s Farr Equestrian Park &amp; </a:t>
            </a:r>
            <a:r>
              <a:rPr lang="en-US" sz="7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Hitch Stables</a:t>
            </a:r>
            <a:r>
              <a:rPr lang="en-US" sz="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the following: I AGREE the construction and application of Clip-Clop Farm, LLC, BREC’s Farr Equestrian Park &amp; </a:t>
            </a:r>
            <a:r>
              <a:rPr lang="en-US" sz="7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Hitch Stables</a:t>
            </a:r>
            <a:r>
              <a:rPr lang="en-US" sz="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rules are governed by the laws of the State of Mississippi and Louisiana, and any action instituted against Clip-Clop Farm, LLC, BREC’s Farr Equestrian Park &amp; </a:t>
            </a:r>
            <a:r>
              <a:rPr lang="en-US" sz="7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Hitch Stables</a:t>
            </a:r>
            <a:r>
              <a:rPr lang="en-US" sz="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must be filed in the State of Louisiana and Mississippi. I AGREE that Clip-Clop Farm, LLC, BREC’s Farr Equestrian Park &amp; Hitch Stables</a:t>
            </a:r>
            <a:r>
              <a:rPr lang="en-US" sz="7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used herein includes Competition Management, as well as all of their officials, officers, directors, employees, agents, personnel, and volunteers. I AGREE that I choose to participate voluntarily in the Competition with my horse, as a rider, handler, lessee, owner, agent, coach, trainer, or as parent of guardian of a junior exhibitor. I am fully aware and acknowledge that horse sports and the Competition involve inherit dangerous risks of accident, loss, and serious bodily injury including but not limited to broken bones, head injuries, trauma, pain, suffering, or death. ("Harm"). I AGREE to hold harmless and release Clip-Clop Farm, LLC, BREC’s Farr Equestrian Park &amp; </a:t>
            </a:r>
            <a:r>
              <a:rPr lang="en-US" sz="7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Hitch Stables </a:t>
            </a:r>
            <a:r>
              <a:rPr lang="en-US" sz="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Competition Management from all claims for money damages or otherwise for any Harm to me or my horse and for any Harm of any nature caused by me or my horse to others, even if the Harm arises or results resulted, directly or indirectly, from the negligence of the Competition. I AGREE to expressly assume all risks of Harm to me or my horse, including Harm resulting from the negligence of the Competition. I AGREE to indemnify (that is, to pay any losses, damages, or costs incurred by) the Competition and to hold them harmless with respect to claims for Harm to me or my horse, and for claims made by others for any Harm caused by me or my horse while at the Competition. I ACKNOWLEDGE that no protective equipment can guard against all injuries. If I am a parent or guardian of a junior exhibitor, I consent to the child's participation and I AGREE to all of the above provisions and I AGREE to assume all of the obligations of this Release on the child's behalf I represent that I have the requisite training, coaching and abilities to safely compete in this Competition.  </a:t>
            </a:r>
            <a:endParaRPr lang="en-US" sz="7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7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SIGNING BELOW, I AGREE to be bound by all applicable terms and provisions of this entry blank. </a:t>
            </a:r>
          </a:p>
          <a:p>
            <a:endParaRPr lang="en-US" sz="7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________________________________________________________________Rider or Guardian / Date </a:t>
            </a:r>
            <a:endParaRPr lang="en-US" sz="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_________________________________________________________________Trainer / Date </a:t>
            </a:r>
            <a:endParaRPr lang="en-US" sz="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7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04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red logo with a camera&#10;&#10;Description automatically generated">
            <a:extLst>
              <a:ext uri="{FF2B5EF4-FFF2-40B4-BE49-F238E27FC236}">
                <a16:creationId xmlns:a16="http://schemas.microsoft.com/office/drawing/2014/main" id="{BA17A3CA-08B2-4BE4-1296-F3BC66ECF500}"/>
              </a:ext>
            </a:extLst>
          </p:cNvPr>
          <p:cNvPicPr>
            <a:picLocks noChangeAspect="1"/>
          </p:cNvPicPr>
          <p:nvPr/>
        </p:nvPicPr>
        <p:blipFill>
          <a:blip r:embed="rId2"/>
          <a:stretch>
            <a:fillRect/>
          </a:stretch>
        </p:blipFill>
        <p:spPr>
          <a:xfrm>
            <a:off x="2835176" y="300678"/>
            <a:ext cx="1756811" cy="1759575"/>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136B9C03-11C5-E26D-BB1F-D6243DE28B44}"/>
              </a:ext>
            </a:extLst>
          </p:cNvPr>
          <p:cNvSpPr txBox="1"/>
          <p:nvPr/>
        </p:nvSpPr>
        <p:spPr>
          <a:xfrm>
            <a:off x="639957" y="2249099"/>
            <a:ext cx="6155472"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Times New Roman"/>
                <a:cs typeface="Segoe UI"/>
              </a:rPr>
              <a:t>          Clip-Clop Farm Show Photography Form</a:t>
            </a:r>
            <a:r>
              <a:rPr lang="en-US" sz="1100">
                <a:latin typeface="Times New Roman"/>
                <a:cs typeface="Segoe UI"/>
              </a:rPr>
              <a:t> </a:t>
            </a:r>
            <a:r>
              <a:rPr lang="en-US" sz="1100">
                <a:latin typeface="Times New Roman"/>
                <a:cs typeface="Times New Roman"/>
              </a:rPr>
              <a:t> </a:t>
            </a:r>
            <a:endParaRPr lang="en-US" sz="1100">
              <a:latin typeface="Calibri"/>
              <a:cs typeface="Calibri"/>
            </a:endParaRPr>
          </a:p>
          <a:p>
            <a:r>
              <a:rPr lang="en-US" sz="1100">
                <a:latin typeface="Times New Roman"/>
                <a:cs typeface="Times New Roman"/>
              </a:rPr>
              <a:t>          </a:t>
            </a:r>
            <a:r>
              <a:rPr lang="en-US" sz="1000" b="1">
                <a:solidFill>
                  <a:srgbClr val="FF0000"/>
                </a:solidFill>
                <a:latin typeface="Times New Roman"/>
                <a:cs typeface="Times New Roman"/>
              </a:rPr>
              <a:t>($50 Non-Refundable Deposit due at time of sign up)</a:t>
            </a:r>
            <a:endParaRPr lang="en-US" sz="1000">
              <a:latin typeface="Times New Roman"/>
              <a:cs typeface="Times New Roman"/>
            </a:endParaRPr>
          </a:p>
          <a:p>
            <a:endParaRPr lang="en-US" sz="1100">
              <a:latin typeface="Times New Roman"/>
              <a:cs typeface="Times New Roman"/>
            </a:endParaRPr>
          </a:p>
          <a:p>
            <a:endParaRPr lang="en-US" sz="1100">
              <a:latin typeface="Times New Roman"/>
              <a:cs typeface="Times New Roman"/>
            </a:endParaRPr>
          </a:p>
          <a:p>
            <a:r>
              <a:rPr lang="en-US" sz="1100">
                <a:latin typeface="Times New Roman"/>
                <a:cs typeface="Segoe UI"/>
              </a:rPr>
              <a:t>Name of Exhibitor: __________________________________________________________ </a:t>
            </a:r>
            <a:r>
              <a:rPr lang="en-US" sz="1100">
                <a:latin typeface="Times New Roman"/>
                <a:cs typeface="Times New Roman"/>
              </a:rPr>
              <a:t> </a:t>
            </a:r>
          </a:p>
          <a:p>
            <a:endParaRPr lang="en-US" sz="1100">
              <a:latin typeface="Times New Roman"/>
              <a:cs typeface="Segoe UI"/>
            </a:endParaRPr>
          </a:p>
          <a:p>
            <a:r>
              <a:rPr lang="en-US" sz="1100">
                <a:latin typeface="Times New Roman"/>
                <a:cs typeface="Segoe UI"/>
              </a:rPr>
              <a:t>Address: __________________________________________________________________ </a:t>
            </a:r>
            <a:r>
              <a:rPr lang="en-US" sz="1100">
                <a:latin typeface="Times New Roman"/>
                <a:cs typeface="Times New Roman"/>
              </a:rPr>
              <a:t> </a:t>
            </a:r>
            <a:endParaRPr lang="en-US"/>
          </a:p>
          <a:p>
            <a:endParaRPr lang="en-US" sz="1100">
              <a:latin typeface="Times New Roman"/>
              <a:cs typeface="Segoe UI"/>
            </a:endParaRPr>
          </a:p>
          <a:p>
            <a:r>
              <a:rPr lang="en-US" sz="1100" err="1">
                <a:latin typeface="Times New Roman"/>
                <a:cs typeface="Segoe UI"/>
              </a:rPr>
              <a:t>City:__________________________State</a:t>
            </a:r>
            <a:r>
              <a:rPr lang="en-US" sz="1100">
                <a:latin typeface="Times New Roman"/>
                <a:cs typeface="Segoe UI"/>
              </a:rPr>
              <a:t>: __________Zip: _______________________ </a:t>
            </a:r>
            <a:r>
              <a:rPr lang="en-US" sz="1100">
                <a:latin typeface="Times New Roman"/>
                <a:cs typeface="Times New Roman"/>
              </a:rPr>
              <a:t> </a:t>
            </a:r>
            <a:endParaRPr lang="en-US"/>
          </a:p>
          <a:p>
            <a:endParaRPr lang="en-US" sz="1100">
              <a:latin typeface="Times New Roman"/>
              <a:cs typeface="Segoe UI"/>
            </a:endParaRPr>
          </a:p>
          <a:p>
            <a:r>
              <a:rPr lang="en-US" sz="1100">
                <a:latin typeface="Times New Roman"/>
                <a:cs typeface="Segoe UI"/>
              </a:rPr>
              <a:t>Phone Number/Email: __________________________________________ </a:t>
            </a:r>
            <a:r>
              <a:rPr lang="en-US" sz="1100">
                <a:latin typeface="Times New Roman"/>
                <a:cs typeface="Times New Roman"/>
              </a:rPr>
              <a:t> </a:t>
            </a:r>
            <a:endParaRPr lang="en-US"/>
          </a:p>
          <a:p>
            <a:endParaRPr lang="en-US" sz="1100">
              <a:latin typeface="Times New Roman"/>
              <a:cs typeface="Segoe UI"/>
            </a:endParaRPr>
          </a:p>
          <a:p>
            <a:r>
              <a:rPr lang="en-US" sz="1100">
                <a:latin typeface="Times New Roman"/>
                <a:cs typeface="Segoe UI"/>
              </a:rPr>
              <a:t>Name of Horse/Pony: ____________________________________</a:t>
            </a:r>
            <a:endParaRPr lang="en-US" sz="1100">
              <a:latin typeface="Times New Roman"/>
              <a:cs typeface="Times New Roman"/>
            </a:endParaRPr>
          </a:p>
          <a:p>
            <a:endParaRPr lang="en-US" sz="1100">
              <a:latin typeface="Times New Roman"/>
              <a:cs typeface="Segoe UI"/>
            </a:endParaRPr>
          </a:p>
          <a:p>
            <a:r>
              <a:rPr lang="en-US" sz="1100">
                <a:latin typeface="Times New Roman"/>
                <a:cs typeface="Segoe UI"/>
              </a:rPr>
              <a:t>Classes_____________________________________________________________</a:t>
            </a:r>
            <a:endParaRPr lang="en-US" sz="1100">
              <a:latin typeface="Times New Roman"/>
              <a:cs typeface="Times New Roman"/>
            </a:endParaRPr>
          </a:p>
          <a:p>
            <a:r>
              <a:rPr lang="en-US" sz="1100">
                <a:latin typeface="Times New Roman"/>
                <a:cs typeface="Segoe UI"/>
              </a:rPr>
              <a:t>We are excited to serve the horse show as the official photographer. Please sign the release to ensure photos can be taken and used. SAVE 20% ON YOUR FIRST ORDER WHEN YOU BUY PHOTOS &amp; GIFTS OFF OF THE WEBSITE </a:t>
            </a:r>
            <a:r>
              <a:rPr lang="en-US" sz="1100" u="sng">
                <a:solidFill>
                  <a:srgbClr val="0563C1"/>
                </a:solidFill>
                <a:latin typeface="Times New Roman"/>
                <a:cs typeface="Segoe UI"/>
                <a:hlinkClick r:id="rId3"/>
              </a:rPr>
              <a:t>WWW.ACPHOTOART.COM</a:t>
            </a:r>
            <a:r>
              <a:rPr lang="en-US" sz="1100">
                <a:latin typeface="Times New Roman"/>
                <a:cs typeface="Segoe UI"/>
              </a:rPr>
              <a:t> </a:t>
            </a:r>
            <a:r>
              <a:rPr lang="en-US" sz="1100">
                <a:latin typeface="Times New Roman"/>
                <a:cs typeface="Times New Roman"/>
              </a:rPr>
              <a:t> </a:t>
            </a:r>
            <a:endParaRPr lang="en-US"/>
          </a:p>
          <a:p>
            <a:r>
              <a:rPr lang="en-US" sz="1100">
                <a:latin typeface="Times New Roman"/>
                <a:cs typeface="Segoe UI"/>
              </a:rPr>
              <a:t>For more information contact: Andrae Cameron, 24949 SW Baker Road, Sherwood OR 97140 </a:t>
            </a:r>
            <a:r>
              <a:rPr lang="en-US" sz="1100">
                <a:latin typeface="Times New Roman"/>
                <a:cs typeface="Times New Roman"/>
              </a:rPr>
              <a:t> </a:t>
            </a:r>
          </a:p>
          <a:p>
            <a:r>
              <a:rPr lang="en-US" sz="1100">
                <a:latin typeface="Times New Roman"/>
                <a:cs typeface="Segoe UI"/>
              </a:rPr>
              <a:t>Phone: 503-421-8724 </a:t>
            </a:r>
            <a:r>
              <a:rPr lang="en-US" sz="1100">
                <a:latin typeface="Times New Roman"/>
                <a:cs typeface="Times New Roman"/>
              </a:rPr>
              <a:t> </a:t>
            </a:r>
          </a:p>
          <a:p>
            <a:r>
              <a:rPr lang="en-US" sz="1100">
                <a:latin typeface="Times New Roman"/>
                <a:cs typeface="Segoe UI"/>
              </a:rPr>
              <a:t>Email: </a:t>
            </a:r>
            <a:r>
              <a:rPr lang="en-US" sz="1100">
                <a:latin typeface="Times New Roman"/>
                <a:cs typeface="Segoe UI"/>
                <a:hlinkClick r:id="rId4"/>
              </a:rPr>
              <a:t>Sales@acphotoart.com</a:t>
            </a:r>
            <a:r>
              <a:rPr lang="en-US" sz="1100">
                <a:latin typeface="Times New Roman"/>
                <a:cs typeface="Segoe UI"/>
              </a:rPr>
              <a:t> or </a:t>
            </a:r>
            <a:r>
              <a:rPr lang="en-US" sz="1100">
                <a:latin typeface="Times New Roman"/>
                <a:cs typeface="Segoe UI"/>
                <a:hlinkClick r:id="rId5"/>
              </a:rPr>
              <a:t>acphotollc@gmail.com</a:t>
            </a:r>
          </a:p>
          <a:p>
            <a:endParaRPr lang="en-US"/>
          </a:p>
        </p:txBody>
      </p:sp>
      <p:sp>
        <p:nvSpPr>
          <p:cNvPr id="14" name="TextBox 13">
            <a:extLst>
              <a:ext uri="{FF2B5EF4-FFF2-40B4-BE49-F238E27FC236}">
                <a16:creationId xmlns:a16="http://schemas.microsoft.com/office/drawing/2014/main" id="{EA09EC03-87FF-0409-45FB-B53961066ACC}"/>
              </a:ext>
            </a:extLst>
          </p:cNvPr>
          <p:cNvSpPr txBox="1"/>
          <p:nvPr/>
        </p:nvSpPr>
        <p:spPr>
          <a:xfrm>
            <a:off x="639957" y="5876026"/>
            <a:ext cx="6323979"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Times New Roman"/>
                <a:cs typeface="Segoe UI"/>
              </a:rPr>
              <a:t>               PHOTO RELEASE</a:t>
            </a:r>
            <a:r>
              <a:rPr lang="en-US" sz="1100">
                <a:latin typeface="Times New Roman"/>
                <a:cs typeface="Segoe UI"/>
              </a:rPr>
              <a:t> </a:t>
            </a:r>
            <a:r>
              <a:rPr lang="en-US" sz="1100">
                <a:latin typeface="Times New Roman"/>
                <a:cs typeface="Times New Roman"/>
              </a:rPr>
              <a:t> </a:t>
            </a:r>
          </a:p>
          <a:p>
            <a:r>
              <a:rPr lang="en-US" sz="1100">
                <a:latin typeface="Times New Roman"/>
                <a:cs typeface="Segoe UI"/>
              </a:rPr>
              <a:t>For good and valuable consideration, the receipt of which is hereby acknowledged, I,</a:t>
            </a:r>
            <a:r>
              <a:rPr lang="en-US" sz="1100">
                <a:latin typeface="Times New Roman"/>
                <a:cs typeface="Times New Roman"/>
              </a:rPr>
              <a:t> </a:t>
            </a:r>
          </a:p>
          <a:p>
            <a:r>
              <a:rPr lang="en-US" sz="1100">
                <a:latin typeface="Times New Roman"/>
                <a:cs typeface="Segoe UI"/>
              </a:rPr>
              <a:t>________________________________, hereby grant </a:t>
            </a:r>
            <a:r>
              <a:rPr lang="en-US" sz="1100" err="1">
                <a:latin typeface="Times New Roman"/>
                <a:cs typeface="Segoe UI"/>
              </a:rPr>
              <a:t>AcPhotoArt</a:t>
            </a:r>
            <a:r>
              <a:rPr lang="en-US" sz="1100">
                <a:latin typeface="Times New Roman"/>
                <a:cs typeface="Segoe UI"/>
              </a:rPr>
              <a:t> permission to use my likeness in a photograph in any and all of its publications, including but not limited to all of </a:t>
            </a:r>
            <a:r>
              <a:rPr lang="en-US" sz="1100" err="1">
                <a:latin typeface="Times New Roman"/>
                <a:cs typeface="Segoe UI"/>
              </a:rPr>
              <a:t>AcPhotoArt's</a:t>
            </a:r>
            <a:r>
              <a:rPr lang="en-US" sz="1100">
                <a:latin typeface="Times New Roman"/>
                <a:cs typeface="Segoe UI"/>
              </a:rPr>
              <a:t> printed and digital publications. I understand and agree that any photograph using my likeness will become property of </a:t>
            </a:r>
            <a:r>
              <a:rPr lang="en-US" sz="1100" err="1">
                <a:latin typeface="Times New Roman"/>
                <a:cs typeface="Segoe UI"/>
              </a:rPr>
              <a:t>AcPhotoArt</a:t>
            </a:r>
            <a:r>
              <a:rPr lang="en-US" sz="1100">
                <a:latin typeface="Times New Roman"/>
                <a:cs typeface="Segoe UI"/>
              </a:rPr>
              <a:t> and will not be returned.</a:t>
            </a:r>
            <a:r>
              <a:rPr lang="en-US" sz="1100">
                <a:latin typeface="Times New Roman"/>
                <a:cs typeface="Times New Roman"/>
              </a:rPr>
              <a:t> </a:t>
            </a:r>
          </a:p>
          <a:p>
            <a:r>
              <a:rPr lang="en-US" sz="1100">
                <a:latin typeface="Times New Roman"/>
                <a:cs typeface="Segoe UI"/>
              </a:rPr>
              <a:t>I acknowledge that since my participation with </a:t>
            </a:r>
            <a:r>
              <a:rPr lang="en-US" sz="1100" err="1">
                <a:latin typeface="Times New Roman"/>
                <a:cs typeface="Segoe UI"/>
              </a:rPr>
              <a:t>AcPhotoArt</a:t>
            </a:r>
            <a:r>
              <a:rPr lang="en-US" sz="1100">
                <a:latin typeface="Times New Roman"/>
                <a:cs typeface="Segoe UI"/>
              </a:rPr>
              <a:t> is voluntary, I will receive no financial compensation. I hereby irrevocably authorize </a:t>
            </a:r>
            <a:r>
              <a:rPr lang="en-US" sz="1100" err="1">
                <a:latin typeface="Times New Roman"/>
                <a:cs typeface="Segoe UI"/>
              </a:rPr>
              <a:t>AcPhotoArt</a:t>
            </a:r>
            <a:r>
              <a:rPr lang="en-US" sz="1100">
                <a:latin typeface="Times New Roman"/>
                <a:cs typeface="Segoe UI"/>
              </a:rPr>
              <a:t> to edit, alter, copy, exhibit, publish or distribute this photo for purposes of publicizing </a:t>
            </a:r>
            <a:r>
              <a:rPr lang="en-US" sz="1100" err="1">
                <a:latin typeface="Times New Roman"/>
                <a:cs typeface="Segoe UI"/>
              </a:rPr>
              <a:t>AcPhotoArt's</a:t>
            </a:r>
            <a:r>
              <a:rPr lang="en-US" sz="1100">
                <a:latin typeface="Times New Roman"/>
                <a:cs typeface="Segoe UI"/>
              </a:rPr>
              <a:t> programs or for any other related, lawful purpose. In addition, I waive the right to inspect or approve the finished product, including written or electronic copy, wherein my likeness appears. Additionally, I waive any right to royalties or other compensation arising or related to the use of the photograph.</a:t>
            </a:r>
            <a:r>
              <a:rPr lang="en-US" sz="1100">
                <a:latin typeface="Times New Roman"/>
                <a:cs typeface="Times New Roman"/>
              </a:rPr>
              <a:t> </a:t>
            </a:r>
          </a:p>
          <a:p>
            <a:r>
              <a:rPr lang="en-US" sz="1100">
                <a:latin typeface="Times New Roman"/>
                <a:cs typeface="Segoe UI"/>
              </a:rPr>
              <a:t>I hereby hold harmless and release and forever discharge </a:t>
            </a:r>
            <a:r>
              <a:rPr lang="en-US" sz="1100" err="1">
                <a:latin typeface="Times New Roman"/>
                <a:cs typeface="Segoe UI"/>
              </a:rPr>
              <a:t>AcPhotoArt</a:t>
            </a:r>
            <a:r>
              <a:rPr lang="en-US" sz="1100">
                <a:latin typeface="Times New Roman"/>
                <a:cs typeface="Segoe UI"/>
              </a:rPr>
              <a:t> from all claims, demands, and causes of action which I, my heirs, representatives, executors, administrators, or any other persons acting on my behalf or on behalf of my estate have or may have by reason of this authorization. </a:t>
            </a:r>
            <a:r>
              <a:rPr lang="en-US" sz="1100">
                <a:latin typeface="Times New Roman"/>
                <a:cs typeface="Times New Roman"/>
              </a:rPr>
              <a:t> </a:t>
            </a:r>
          </a:p>
          <a:p>
            <a:endParaRPr lang="en-US" sz="1100">
              <a:latin typeface="Times New Roman"/>
              <a:cs typeface="Times New Roman"/>
            </a:endParaRPr>
          </a:p>
          <a:p>
            <a:r>
              <a:rPr lang="en-US" sz="1100">
                <a:latin typeface="Times New Roman"/>
                <a:cs typeface="Segoe UI"/>
              </a:rPr>
              <a:t>Printed Name: _________________________________ </a:t>
            </a:r>
            <a:r>
              <a:rPr lang="en-US" sz="1100">
                <a:latin typeface="Times New Roman"/>
                <a:cs typeface="Times New Roman"/>
              </a:rPr>
              <a:t> </a:t>
            </a:r>
            <a:r>
              <a:rPr lang="en-US" sz="1100">
                <a:latin typeface="Times New Roman"/>
                <a:cs typeface="Segoe UI"/>
              </a:rPr>
              <a:t>Date: _________________________</a:t>
            </a:r>
            <a:endParaRPr lang="en-US" sz="1100">
              <a:latin typeface="Times New Roman"/>
              <a:cs typeface="Times New Roman"/>
            </a:endParaRPr>
          </a:p>
          <a:p>
            <a:endParaRPr lang="en-US" sz="1100">
              <a:latin typeface="Times New Roman"/>
              <a:cs typeface="Segoe UI"/>
            </a:endParaRPr>
          </a:p>
          <a:p>
            <a:r>
              <a:rPr lang="en-US" sz="1100">
                <a:latin typeface="Times New Roman"/>
                <a:cs typeface="Segoe UI"/>
              </a:rPr>
              <a:t>Signature: ______________________________________________________ </a:t>
            </a:r>
            <a:r>
              <a:rPr lang="en-US" sz="1100">
                <a:latin typeface="Times New Roman"/>
                <a:cs typeface="Times New Roman"/>
              </a:rPr>
              <a:t> </a:t>
            </a:r>
            <a:endParaRPr lang="en-US"/>
          </a:p>
          <a:p>
            <a:endParaRPr lang="en-US" sz="1100">
              <a:latin typeface="Times New Roman"/>
              <a:cs typeface="Times New Roman"/>
            </a:endParaRPr>
          </a:p>
          <a:p>
            <a:r>
              <a:rPr lang="en-US" sz="1100">
                <a:latin typeface="Times New Roman"/>
                <a:cs typeface="Segoe UI"/>
              </a:rPr>
              <a:t>Signature: ______________________________________________________ </a:t>
            </a:r>
            <a:r>
              <a:rPr lang="en-US" sz="1100">
                <a:latin typeface="Times New Roman"/>
                <a:cs typeface="Times New Roman"/>
              </a:rPr>
              <a:t> </a:t>
            </a:r>
          </a:p>
          <a:p>
            <a:r>
              <a:rPr lang="en-US" sz="1100">
                <a:latin typeface="Times New Roman"/>
                <a:cs typeface="Segoe UI"/>
              </a:rPr>
              <a:t>Signature of guardian if under 18 years of age</a:t>
            </a:r>
            <a:r>
              <a:rPr lang="en-US" sz="1100">
                <a:latin typeface="Times New Roman"/>
                <a:cs typeface="Times New Roman"/>
              </a:rPr>
              <a:t> </a:t>
            </a:r>
          </a:p>
          <a:p>
            <a:endParaRPr lang="en-US" sz="1100">
              <a:latin typeface="Times New Roman"/>
              <a:cs typeface="Times New Roman"/>
            </a:endParaRPr>
          </a:p>
        </p:txBody>
      </p:sp>
    </p:spTree>
    <p:extLst>
      <p:ext uri="{BB962C8B-B14F-4D97-AF65-F5344CB8AC3E}">
        <p14:creationId xmlns:p14="http://schemas.microsoft.com/office/powerpoint/2010/main" val="1950479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5</Slides>
  <Notes>2</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Eva Cameron</cp:lastModifiedBy>
  <cp:revision>61</cp:revision>
  <dcterms:created xsi:type="dcterms:W3CDTF">2013-07-15T20:26:40Z</dcterms:created>
  <dcterms:modified xsi:type="dcterms:W3CDTF">2026-06-16T23:30:46Z</dcterms:modified>
</cp:coreProperties>
</file>