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ROQUIA NUESTRA SEÑORA DEL ROSARIO" initials="PNSDR" lastIdx="1" clrIdx="0">
    <p:extLst>
      <p:ext uri="{19B8F6BF-5375-455C-9EA6-DF929625EA0E}">
        <p15:presenceInfo xmlns:p15="http://schemas.microsoft.com/office/powerpoint/2012/main" userId="7cee0cf6cda421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9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733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64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3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62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2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7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90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47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4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4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3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79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623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40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034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05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60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8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2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B7AC-547D-44CA-847A-68FBA67F67C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C21E5-B0F8-4162-A4BA-BDFE29123F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5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8E3F-3DAD-4F55-8964-57BFE748D1C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0ECC9-06C9-407B-B250-E7BB6C25FEF1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32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munidades eclesiale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68"/>
            <a:ext cx="12192000" cy="68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184946"/>
            <a:ext cx="12192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III Ronda de encuentros Arciprestales</a:t>
            </a:r>
            <a:endParaRPr lang="es-ES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90844" y="1151778"/>
            <a:ext cx="6710349" cy="41338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Tema: </a:t>
            </a:r>
          </a:p>
          <a:p>
            <a:pPr algn="ctr"/>
            <a:r>
              <a:rPr lang="es-E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Comunidades Eclesiales </a:t>
            </a:r>
          </a:p>
          <a:p>
            <a:pPr algn="ctr"/>
            <a:r>
              <a:rPr lang="es-E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Misioneras</a:t>
            </a:r>
          </a:p>
          <a:p>
            <a:pPr algn="ctr"/>
            <a:r>
              <a:rPr lang="es-ES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C.E.M.s</a:t>
            </a:r>
            <a:endParaRPr lang="es-E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4183" y="4684333"/>
            <a:ext cx="12192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600" b="1" cap="none" spc="0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nformal Roman" panose="030604020304060B0204" pitchFamily="66" charset="0"/>
              </a:rPr>
              <a:t>Bienvenid@s</a:t>
            </a:r>
            <a:r>
              <a:rPr lang="es-E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4" descr="Resultado de imagen para comunidades eclesi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" y="1774683"/>
            <a:ext cx="5306999" cy="3317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37164" y="163774"/>
            <a:ext cx="9102435" cy="64963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consideradas escuelas que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ayudado a formar cristianos comprometidos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su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fe, discípulos y misioneros del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Señor.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Ellas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recogen la experiencia de las primeras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comunidades, como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descritas en los Hechos de los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Apóstoles.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células iniciales de estructuración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eclesial y foco de fe y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evangelización (Medellín 88).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donde se permite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pueblo acceder a un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mayor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Palabra de Dios, al compromiso social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nombre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Evangelio, al surgimiento de nuevos servicios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laicales y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educación de la fe de los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 (Puebla89)</a:t>
            </a:r>
          </a:p>
        </p:txBody>
      </p:sp>
      <p:sp>
        <p:nvSpPr>
          <p:cNvPr id="6" name="Llamada ovalada 5"/>
          <p:cNvSpPr/>
          <p:nvPr/>
        </p:nvSpPr>
        <p:spPr>
          <a:xfrm>
            <a:off x="163773" y="443760"/>
            <a:ext cx="2129051" cy="2299441"/>
          </a:xfrm>
          <a:prstGeom prst="wedgeEllipseCallout">
            <a:avLst>
              <a:gd name="adj1" fmla="val 78591"/>
              <a:gd name="adj2" fmla="val -46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¿</a:t>
            </a: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 es eso de las CEMs?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146" name="Picture 2" descr="Resultado de imagen para comunidades ecles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2876242"/>
            <a:ext cx="2486358" cy="25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43891" y="15130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8572" y="711727"/>
            <a:ext cx="7351595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Ellas son un ámbito propicio para escuchar la Palabra de Dios, para vivir la fraternidad, para animar en la oración, para profundizar procesos de formación en la fe y para fortalecer el exigente compromiso de ser apóstoles en la sociedad de hoy. </a:t>
            </a:r>
          </a:p>
          <a:p>
            <a:pPr lvl="0">
              <a:defRPr/>
            </a:pP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Ellas son lugares de experiencia cristiana y evangelización que, en medio de la situación cultural que nos afecta, secularizada y hostil a la Iglesia, se hacen todavía mucho más necesarias. (DA.308)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sultado de imagen para comunidades ecles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63" y="3244159"/>
            <a:ext cx="2928969" cy="32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 rot="1398336">
            <a:off x="7783285" y="1143736"/>
            <a:ext cx="4270721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arrington" panose="04040505050A02020702" pitchFamily="82" charset="0"/>
              </a:rPr>
              <a:t>Las C.E.Ms</a:t>
            </a:r>
            <a:endParaRPr lang="es-ES" sz="66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rectangular redondeada 4"/>
          <p:cNvSpPr/>
          <p:nvPr/>
        </p:nvSpPr>
        <p:spPr>
          <a:xfrm>
            <a:off x="5227094" y="1"/>
            <a:ext cx="6810232" cy="6762464"/>
          </a:xfrm>
          <a:prstGeom prst="wedgeRoundRectCallout">
            <a:avLst>
              <a:gd name="adj1" fmla="val -49328"/>
              <a:gd name="adj2" fmla="val 437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través de las pequeñas comunidades, también se podría llegar a los alejados, a los indiferentes y a los que alimentan descontento o resentimientos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frente a la Iglesia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Dimension misionera.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Señalamos que es preciso reanimar los procesos de </a:t>
            </a: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pequeñas comunidades en cada parroquia, pues en ellas tenemos una fuente segura de vocaciones al sacerdocio, a la vida religiosa, y a la vida laical con especial dedicación al </a:t>
            </a: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apostolado o ministerialidad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rinnaITCbyBT-Regular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86854" y="764275"/>
            <a:ext cx="4326340" cy="53362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8" y="1798256"/>
            <a:ext cx="3957851" cy="326831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473" y="20781"/>
            <a:ext cx="11180618" cy="76200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CO" sz="4000" b="1" cap="none" dirty="0">
                <a:ln w="3175" cmpd="sng">
                  <a:solidFill>
                    <a:srgbClr val="FF0000"/>
                  </a:solidFill>
                </a:ln>
                <a:latin typeface="Cooper Black" panose="0208090404030B020404" pitchFamily="18" charset="0"/>
                <a:cs typeface="Arial" panose="020B0604020202020204" pitchFamily="34" charset="0"/>
              </a:rPr>
              <a:t>U</a:t>
            </a:r>
            <a:r>
              <a:rPr lang="es-CO" sz="4000" b="1" cap="none" dirty="0" smtClean="0">
                <a:ln w="3175" cmpd="sng">
                  <a:solidFill>
                    <a:srgbClr val="FF0000"/>
                  </a:solidFill>
                </a:ln>
                <a:latin typeface="Cooper Black" panose="0208090404030B020404" pitchFamily="18" charset="0"/>
                <a:cs typeface="Arial" panose="020B0604020202020204" pitchFamily="34" charset="0"/>
              </a:rPr>
              <a:t>na </a:t>
            </a:r>
            <a:r>
              <a:rPr lang="es-CO" sz="4000" b="1" cap="none" dirty="0">
                <a:ln w="3175" cmpd="sng">
                  <a:solidFill>
                    <a:srgbClr val="FF0000"/>
                  </a:solidFill>
                </a:ln>
                <a:latin typeface="Cooper Black" panose="0208090404030B020404" pitchFamily="18" charset="0"/>
                <a:cs typeface="Arial" panose="020B0604020202020204" pitchFamily="34" charset="0"/>
              </a:rPr>
              <a:t>C</a:t>
            </a:r>
            <a:r>
              <a:rPr lang="es-CO" sz="4000" b="1" cap="none" dirty="0" smtClean="0">
                <a:ln w="3175" cmpd="sng">
                  <a:solidFill>
                    <a:srgbClr val="FF0000"/>
                  </a:solidFill>
                </a:ln>
                <a:latin typeface="Cooper Black" panose="0208090404030B020404" pitchFamily="18" charset="0"/>
                <a:cs typeface="Arial" panose="020B0604020202020204" pitchFamily="34" charset="0"/>
              </a:rPr>
              <a:t>omunidad </a:t>
            </a:r>
            <a:r>
              <a:rPr lang="es-CO" sz="4000" b="1" cap="none" dirty="0">
                <a:ln w="3175" cmpd="sng">
                  <a:solidFill>
                    <a:srgbClr val="FF0000"/>
                  </a:solidFill>
                </a:ln>
                <a:latin typeface="Cooper Black" panose="0208090404030B020404" pitchFamily="18" charset="0"/>
                <a:cs typeface="Arial" panose="020B0604020202020204" pitchFamily="34" charset="0"/>
              </a:rPr>
              <a:t>E</a:t>
            </a:r>
            <a:r>
              <a:rPr lang="es-CO" sz="4000" b="1" cap="none" dirty="0" smtClean="0">
                <a:ln w="3175" cmpd="sng">
                  <a:solidFill>
                    <a:srgbClr val="FF0000"/>
                  </a:solidFill>
                </a:ln>
                <a:latin typeface="Cooper Black" panose="0208090404030B020404" pitchFamily="18" charset="0"/>
                <a:cs typeface="Arial" panose="020B0604020202020204" pitchFamily="34" charset="0"/>
              </a:rPr>
              <a:t>clesial </a:t>
            </a:r>
            <a:r>
              <a:rPr lang="es-CO" sz="4000" b="1" cap="none" dirty="0">
                <a:ln w="3175" cmpd="sng">
                  <a:solidFill>
                    <a:srgbClr val="FF0000"/>
                  </a:solidFill>
                </a:ln>
                <a:latin typeface="Cooper Black" panose="0208090404030B020404" pitchFamily="18" charset="0"/>
                <a:cs typeface="Arial" panose="020B0604020202020204" pitchFamily="34" charset="0"/>
              </a:rPr>
              <a:t>M</a:t>
            </a:r>
            <a:r>
              <a:rPr lang="es-CO" sz="4000" b="1" cap="none" dirty="0" smtClean="0">
                <a:ln w="3175" cmpd="sng">
                  <a:solidFill>
                    <a:srgbClr val="FF0000"/>
                  </a:solidFill>
                </a:ln>
                <a:latin typeface="Cooper Black" panose="0208090404030B020404" pitchFamily="18" charset="0"/>
                <a:cs typeface="Arial" panose="020B0604020202020204" pitchFamily="34" charset="0"/>
              </a:rPr>
              <a:t>isionera es:</a:t>
            </a:r>
            <a:endParaRPr lang="en-US" sz="4000" b="1" dirty="0">
              <a:ln w="3175" cmpd="sng">
                <a:solidFill>
                  <a:srgbClr val="FF0000"/>
                </a:solidFill>
              </a:ln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77" y="928048"/>
            <a:ext cx="11790218" cy="580029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87312" indent="0" algn="just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familias vecinas (alrededor de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 mas familias) o de personas que tienen cierta empatía.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" lvl="0" indent="0" algn="just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-que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conocen, se aprecian y se la llevan bien,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" lvl="0" indent="0" algn="just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acontecimientos importantes de su vida,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" lvl="0" indent="0" algn="just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 reúnen almenos una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 al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mes, 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" lvl="0" indent="0" algn="just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-tratan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vivir la unidad y el amor que el Señor nos pide en su Evangelio (Juan  13, 34 – 35; 17, 21 – 23).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" lvl="0" indent="0" algn="just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 signo y expresión de su fe se organizan, se ayudan y van ofreciendo aquellas soluciones que estén a su alcance, a los problemas y dificultades que se presenten en su familia, en su barrio o vereda.</a:t>
            </a:r>
          </a:p>
          <a:p>
            <a:pPr marL="269875" lvl="0" indent="-182563" algn="just"/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Quede bien claro: en la Comunidad Eclesial Misionera las familias encuentran un ambiente favorable para relacionarse, para crecer y vivir en paz y </a:t>
            </a:r>
            <a:r>
              <a:rPr lang="es-E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armonía</a:t>
            </a:r>
            <a:endParaRPr lang="es-CO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Resultado de imagen para comunidades ecles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20" y="1560580"/>
            <a:ext cx="1662373" cy="14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739487" y="81867"/>
            <a:ext cx="8312853" cy="6524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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Tan sencillo y tan fácil como funciona la vida.   Es decir: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Ordinariamente las familias viven su vida normal: nadie se va a meter en su intimidad.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familias que integran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una CEM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tienen un trato amistoso, sincero, acogedor y respetuoso con sus vecinos</a:t>
            </a: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una vez al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mes o permanentemente de acuerdo a las circunstancias,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encuentran en casa de alguna de la familias y allí: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Comparten como buenos amigos y vecinos.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Dialogan sobre temas de interés.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estos encuentros se ora, se canta, se hacen dinámicas, juegos,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también se saca tiempo para la formación, etc.</a:t>
            </a:r>
          </a:p>
          <a:p>
            <a:pPr marL="355600" lvl="0" indent="-355600" algn="just">
              <a:buFontTx/>
              <a:buChar char="-"/>
            </a:pPr>
            <a:r>
              <a:rPr lang="es-MX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encuentro se concreta un compromiso, que generalmente busca poner en práctica lo que se ha reflexionado, o resolver algún problema de una familia o de una persona necesitada, o del barrio o vereda.</a:t>
            </a:r>
          </a:p>
          <a:p>
            <a:pPr marL="355600" lvl="0" indent="-355600" algn="just">
              <a:buFontTx/>
              <a:buChar char="-"/>
            </a:pPr>
            <a:r>
              <a:rPr lang="es-MX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 en cuando evalúan cómo va el grupo y qué están haciendo</a:t>
            </a:r>
            <a:r>
              <a:rPr lang="es-MX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Llamada de nube"/>
          <p:cNvSpPr/>
          <p:nvPr/>
        </p:nvSpPr>
        <p:spPr>
          <a:xfrm>
            <a:off x="146391" y="81866"/>
            <a:ext cx="3770516" cy="3480199"/>
          </a:xfrm>
          <a:prstGeom prst="cloudCallout">
            <a:avLst>
              <a:gd name="adj1" fmla="val -12110"/>
              <a:gd name="adj2" fmla="val 72490"/>
            </a:avLst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Frisky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¿Y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cómo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funcionan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 CEM?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Frisky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1746" name="Picture 2" descr="D:\Users\Admin\Pictures\CLIPART\question_mark_red-1024x8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07" l="9508" r="89643">
                        <a14:foregroundMark x1="69440" y1="72854" x2="72326" y2="75449"/>
                      </a14:backgroundRemoval>
                    </a14:imgEffect>
                  </a14:imgLayer>
                </a14:imgProps>
              </a:ext>
            </a:extLst>
          </a:blip>
          <a:srcRect t="-1151"/>
          <a:stretch/>
        </p:blipFill>
        <p:spPr bwMode="auto">
          <a:xfrm flipH="1">
            <a:off x="-1" y="4158292"/>
            <a:ext cx="2320119" cy="2699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9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8546" y="43559"/>
            <a:ext cx="9087341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reuniones están orientadas por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coordinador,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animador y un secretario. 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coordinador/a: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recibe a las personas que llegan, orienta la reunión, busca la participación de todos.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animador o animadora: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recuerda el día de la reunión, invita, recibe junto con el moderador a quienes llegan, está atento o atenta a los cumpleaños y fechas para celebrar y a los acontecimientos dolorosos de los integrantes de la CEM para acompañarlos.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secretario o secretaria: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lleva las actas de las reuniones: lo que se trató, lo que se celebró y los compromisos que quedaron de cada reunión.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G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todos los integrantes del grupo toman parte activa en la reunión, en los diálogos, en las 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decisiones.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023" y="1642914"/>
            <a:ext cx="2656196" cy="35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:\Users\Admin\Pictures\CLIPART\question-mark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974" y="0"/>
            <a:ext cx="1518968" cy="2374710"/>
          </a:xfrm>
          <a:prstGeom prst="rect">
            <a:avLst/>
          </a:prstGeom>
          <a:noFill/>
        </p:spPr>
      </p:pic>
      <p:sp>
        <p:nvSpPr>
          <p:cNvPr id="3" name="2 Llamada de nube"/>
          <p:cNvSpPr/>
          <p:nvPr/>
        </p:nvSpPr>
        <p:spPr>
          <a:xfrm>
            <a:off x="4475312" y="-1"/>
            <a:ext cx="7137568" cy="2911177"/>
          </a:xfrm>
          <a:prstGeom prst="cloudCallout">
            <a:avLst>
              <a:gd name="adj1" fmla="val -63598"/>
              <a:gd name="adj2" fmla="val -369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Si la reunión es larga</a:t>
            </a:r>
            <a:r>
              <a:rPr kumimoji="0" lang="es-C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 y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  aburrida, yo mejor me quedo en la casa viendo Televisión!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Frisky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899" y="2515392"/>
            <a:ext cx="11614244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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Para evitar esto, la reunión debe ser: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Bien 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preparada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su preparación depende el éxito del encuentro. Las improvisaciones dejan la impresión de que no se sabe de qué se va a tratar. 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Motivada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cuando los integrantes del grupo tienen razones para tomar parte en la reunión llueva o truene ahí los tienen.  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Corta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más o menos una hora. Es preferible que los participantes se queden con ganas y no que se vayan hastiados. 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Puntual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empezar y terminar a la hora convenida. 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Animada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reunión del grupo no es un velorio, es un encuentro festivo, es un encuentro de familias amigas que gozan por estar juntas.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7421" y="109182"/>
            <a:ext cx="11873553" cy="6555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1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Concreta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concretarse al tema y evitar divagaciones y discusiones inútiles. 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21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Dinámica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niños y los jóvenes especialmente necesitan movimiento. Una hora sentados o de pie aburre a cualquiera. 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1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21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Ágil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preguntas y respuestas claras y  cortas. 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1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Participada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niños, jóvenes, Adultos  y ancianos pueden y deben tomar parte en las actividades de la reunión.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21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Alegre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organizar algún juego, alguna dinámica, música, etc.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1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es simplemente hablar.  Es compartir, sacar algún provecho, concretar un compromiso.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21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Variada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hacer cada reunión en un sitio diferente y con esquemas diferentes.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</a:t>
            </a: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 la reunión es interesante: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s-CO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niños estarán atentos y </a:t>
            </a:r>
            <a:r>
              <a:rPr kumimoji="0" lang="es-CO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alegres, </a:t>
            </a:r>
            <a:r>
              <a:rPr kumimoji="0" lang="es-E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jóvenes participativos y </a:t>
            </a:r>
            <a:r>
              <a:rPr kumimoji="0" lang="es-ES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entusiastas, </a:t>
            </a:r>
            <a:r>
              <a:rPr kumimoji="0" lang="es-ES" sz="2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adultos satisfechos y contentos. </a:t>
            </a:r>
            <a:endParaRPr kumimoji="0" lang="es-CO" sz="2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9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Users\Admin\Pictures\CLIPART\passe-compose-ou-imparfait-grammaire-bdf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3" b="89680" l="9813" r="8995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711424" y="0"/>
            <a:ext cx="3291558" cy="2204945"/>
          </a:xfrm>
          <a:prstGeom prst="rect">
            <a:avLst/>
          </a:prstGeom>
          <a:noFill/>
        </p:spPr>
      </p:pic>
      <p:sp>
        <p:nvSpPr>
          <p:cNvPr id="6" name="5 Llamada de nube"/>
          <p:cNvSpPr/>
          <p:nvPr/>
        </p:nvSpPr>
        <p:spPr>
          <a:xfrm>
            <a:off x="0" y="0"/>
            <a:ext cx="6456040" cy="2115403"/>
          </a:xfrm>
          <a:prstGeom prst="cloudCallout">
            <a:avLst>
              <a:gd name="adj1" fmla="val 91316"/>
              <a:gd name="adj2" fmla="val -2693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Frisky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9524" y="2176400"/>
            <a:ext cx="7993094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 estas razones: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Dios que es familia,  que es comunidad, es para la Iglesia: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 origen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 modelo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su meta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 consiguiente, la Iglesia tiene que ser familia, tiene que ser comunidad.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Tiene que llevar los rasgos de su Fundador, de su modelo, de su último destino.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211068" y="2381290"/>
            <a:ext cx="2840034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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Somos una Iglesia que es por naturaleza Comunidad.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Somos Iglesia en comunidad.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Somos Iglesia para la  comunidad. 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gual que 1"/>
          <p:cNvSpPr/>
          <p:nvPr/>
        </p:nvSpPr>
        <p:spPr>
          <a:xfrm>
            <a:off x="8332938" y="3819195"/>
            <a:ext cx="878130" cy="109450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1571" y="306243"/>
            <a:ext cx="4749420" cy="134513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>
              <a:defRPr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 todavía no entiendo ¿por qué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necesario que nos integremos a las Comunidades  Eclesiales Misioneras?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1888" y="188223"/>
            <a:ext cx="12004766" cy="6494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San Lucas, en los Hechos de los Apóstoles nos cuenta cómo era la Iglesia recién salida de las manos de Cristo y de los apóstoles: nos dice que era una verdadera comunidad. Pero sobre todo nos dice: cuál era la meta que debía alcanzar esa Iglesia: </a:t>
            </a: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ser una gran familia, ser comunidad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. (Hechos 2, 42-47; 4, 32- 37).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 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L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a fe no la recibe cada persona, como si fuera una isla; la recibe en comunidad,  para vivirla en comunidad, compartirla y acrecentarla en comunidad.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Un cristiano aislado de sus hermanos es un contrasentido.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¿Cómo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podría estar unido a Cristo,  y estar separado al mismo tiempo del  resto de cristianos, siendo  así que Cristo y los miembros de la Iglesia  formamos un solo cuerpo? Cristo es la Cabeza y nosotros los miembros (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Ef.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1, 22 – 23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).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A lo largo y ancho de la Historia de Salvación descubrimos que Dios no se manifiesta ni salva a personas aisladas de su pueblo. Por el contrario:  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9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5326" y="959165"/>
            <a:ext cx="8951742" cy="58477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419" sz="3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419" sz="3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ambiente de oración y caridad pastoral, animar a los sacerdotes y comités de las CEMs en la tarea de fortalecer las </a:t>
            </a:r>
            <a:r>
              <a:rPr lang="es-419" sz="3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comunidades: </a:t>
            </a:r>
            <a:r>
              <a:rPr lang="es-419" sz="3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conocer la realidad de las mismas, dar algunas orientaciones sobre las comunidades y buscar estrategias que nos permitan seguir avanzando en nuestro proceso de pastoral con el fin de contribuir en el crecimiento de las CEMs, de nuestras </a:t>
            </a:r>
            <a:r>
              <a:rPr lang="es-419" sz="3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parroquias.</a:t>
            </a:r>
            <a:endParaRPr lang="en-US" sz="3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7452" y="110288"/>
            <a:ext cx="7902191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419" sz="4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OBJETIVO</a:t>
            </a:r>
            <a:r>
              <a:rPr lang="es-419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284677" y="110288"/>
            <a:ext cx="2686929" cy="65296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para comunidades ecles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727" y="1615466"/>
            <a:ext cx="3050524" cy="39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0836" y="109564"/>
            <a:ext cx="11984182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5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elige un pueblo,</a:t>
            </a:r>
          </a:p>
          <a:p>
            <a:pPr marL="3556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libera a un pueblo, </a:t>
            </a:r>
          </a:p>
          <a:p>
            <a:pPr marL="3556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acompaña y guía a un pueblo, </a:t>
            </a:r>
            <a:endParaRPr kumimoji="0" lang="es-CO" sz="23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hace alianza con un pueblo, </a:t>
            </a:r>
            <a:endParaRPr kumimoji="0" lang="es-CO" sz="23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entrega la Tierra Prometida a un pueblo,</a:t>
            </a:r>
          </a:p>
          <a:p>
            <a:pPr marL="3556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 envía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profetas  a un pueblo,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elige a María para que engendre al Nuevo Adán, Cristo, y así surja un Nuevo Pueblo,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 envía a su Divino Hijo como Puente que una el cielo y la tierra, a Dios con los hombres,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Cristo envía  a sus apóstoles para que vayan a todos los pueblos y les anuncien la Buena Noticia de la Salvación.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+ Todos los bautizados somos enviados a dar testimonio y a servir a la comunidad.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405514"/>
            <a:ext cx="12095018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  <a:sym typeface="Wingdings"/>
              </a:rPr>
              <a:t>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guiat Frisky" pitchFamily="66" charset="0"/>
                <a:ea typeface="+mn-ea"/>
                <a:cs typeface="+mn-cs"/>
              </a:rPr>
              <a:t> No queda la menor duda: Dios, Padre de todos, nos ha llamado a ser su nuevo pueblo; nos ha llamado a la fe en comunidad, nos santifica en comunidad, nos salva en comunidad.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guiat Frisky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51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6017" y="234741"/>
            <a:ext cx="6206418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Los diversos dones, carismas y cualidades con que el Espíritu Santo enriquece a las personas se ejercitan y acrecientan en comunidad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.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 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</p:txBody>
      </p:sp>
      <p:pic>
        <p:nvPicPr>
          <p:cNvPr id="34818" name="Picture 2" descr="D:\DOCUMENTOS\Mis imágenes\CLIPART\GRUPOS\grupos_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654" y="0"/>
            <a:ext cx="2490876" cy="252244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121624" y="2705177"/>
            <a:ext cx="7530049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La Evangelización es un proceso permanente. No podemos decir que ya estamos  evangelizados. Pero la evangelización es inseparable de la comunidad:  </a:t>
            </a: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se hace en comunidad  y hace  comunidad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.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4819" name="Picture 3" descr="D:\DOCUMENTOS\Mis imágenes\CLIPART\GRUPOS\grupos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17" y="2276872"/>
            <a:ext cx="3252217" cy="279560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24692" y="5473165"/>
            <a:ext cx="1206730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s-CO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</a:rPr>
              <a:t> </a:t>
            </a: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</a:rPr>
              <a:t>¿</a:t>
            </a:r>
            <a:r>
              <a:rPr kumimoji="0" lang="es-CO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</a:rPr>
              <a:t>Pero </a:t>
            </a: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</a:rPr>
              <a:t>dónde, cuándo y en qué forma vamos a cumplir </a:t>
            </a:r>
            <a:r>
              <a:rPr kumimoji="0" lang="es-CO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</a:rPr>
              <a:t>esta misión </a:t>
            </a: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</a:rPr>
              <a:t>que hemos recibido, de evangelizar?</a:t>
            </a:r>
          </a:p>
        </p:txBody>
      </p:sp>
    </p:spTree>
    <p:extLst>
      <p:ext uri="{BB962C8B-B14F-4D97-AF65-F5344CB8AC3E}">
        <p14:creationId xmlns:p14="http://schemas.microsoft.com/office/powerpoint/2010/main" val="11409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8544" y="152405"/>
            <a:ext cx="8896274" cy="637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  <a:sym typeface="Wingdings"/>
              </a:rPr>
              <a:t>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 En la Comunidad Eclesial Misionera: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La Comunidad Eclesial Misionera es un lugar privilegiado y un medio eficaz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para que los laicos cumplan este derecho  y este deber de </a:t>
            </a: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evangelizar, se ejerciten en el ministerio que se les ha encomendado.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 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En la CEM, sus integrantes se  evangelizan mutuamente: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cuando comparten la Palabra de Dios,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cuando oran en común,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cuando analizan la realidad de su barrio o vereda,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cuando buscan soluciones adecuadas a sus problemas,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cuando se aceptan como son,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cuando se perdonan, se comprenden, se valoran, cuando se aman y dan signos de fraternidad, cuando la comunión no es teoría, sino vida, cuando celebran su fe, su vida, sus acontecimientos alegres y también sus situaciones dolorosas.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</p:txBody>
      </p:sp>
      <p:pic>
        <p:nvPicPr>
          <p:cNvPr id="35842" name="Picture 2" descr="D:\DOCUMENTOS\Mis imágenes\CLIPART\GRUPOS\grupos_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1296" y="152405"/>
            <a:ext cx="2754018" cy="2088232"/>
          </a:xfrm>
          <a:prstGeom prst="rect">
            <a:avLst/>
          </a:prstGeom>
          <a:noFill/>
        </p:spPr>
      </p:pic>
      <p:pic>
        <p:nvPicPr>
          <p:cNvPr id="35843" name="Picture 3" descr="D:\DOCUMENTOS\Mis imágenes\CLIPART\GRUPOS\grupos_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1296" y="2421761"/>
            <a:ext cx="2832166" cy="2267149"/>
          </a:xfrm>
          <a:prstGeom prst="rect">
            <a:avLst/>
          </a:prstGeom>
          <a:noFill/>
        </p:spPr>
      </p:pic>
      <p:pic>
        <p:nvPicPr>
          <p:cNvPr id="35844" name="Picture 4" descr="D:\DOCUMENTOS\Mis imágenes\CLIPART\GRUPOS\gente_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1296" y="4976942"/>
            <a:ext cx="2818447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6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6739" y="323769"/>
            <a:ext cx="7412424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Las CEM  continúan su proceso de integración y crecimiento. 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su crecimiento de madurez cuando sean: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Comunidades orgánicas, 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bien integradas, que sienten el gusto y la necesidad de vivir y actuar unidas.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Comunidades de fe, con un estilo de vida coherente con el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Evangelio por tanto comunidades proféticas.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Comunidades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Eucarísticas, 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donde se celebra la fe y la vida.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 Comunidades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evangelizadas y evangelizadoras, es decir misioneras.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Comunidades servidoras que trabajan por  conseguir la justicia, la paz, el crecimiento integral para todos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Es decir ministeriales </a:t>
            </a: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3" descr="D:\Users\Admin\Pictures\CLIPART\be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9059" y="1358923"/>
            <a:ext cx="3491880" cy="5237820"/>
          </a:xfrm>
          <a:prstGeom prst="rect">
            <a:avLst/>
          </a:prstGeom>
          <a:noFill/>
        </p:spPr>
      </p:pic>
      <p:sp>
        <p:nvSpPr>
          <p:cNvPr id="8" name="7 Llamada de nube"/>
          <p:cNvSpPr/>
          <p:nvPr/>
        </p:nvSpPr>
        <p:spPr>
          <a:xfrm>
            <a:off x="7569163" y="323769"/>
            <a:ext cx="2699792" cy="2738086"/>
          </a:xfrm>
          <a:prstGeom prst="cloudCallout">
            <a:avLst>
              <a:gd name="adj1" fmla="val 43588"/>
              <a:gd name="adj2" fmla="val 3247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Got Bk B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Got Bk BT" pitchFamily="34" charset="0"/>
                <a:ea typeface="+mn-ea"/>
                <a:cs typeface="+mn-cs"/>
              </a:rPr>
              <a:t>Mi pregunta 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Got Bk BT" pitchFamily="34" charset="0"/>
                <a:ea typeface="+mn-ea"/>
                <a:cs typeface="+mn-cs"/>
              </a:rPr>
              <a:t>¿Y después qué?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Got Bk BT" pitchFamily="34" charset="0"/>
                <a:ea typeface="+mn-ea"/>
                <a:cs typeface="+mn-cs"/>
              </a:rPr>
              <a:t>¿Para dónde van las CEM?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Got Bk B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853" y="6233079"/>
            <a:ext cx="1044234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Entonces podemos decir que nuestra parroquia es comunidad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de comunidades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2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7927" y="332657"/>
            <a:ext cx="11457709" cy="6186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3. Las Comunidades Eclesiales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Misioneras no viven aisladas,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sino que se relacionan las unas con las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otras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y en una zona que puede comprender varios  barrios o veredas, esas comunidades organizan programas para el crecimiento y desarrollo del conjunto.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 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4. Cuando esto suceda, muchos de los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servicios o ministerios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que hoy están centralizados en el casco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urbano o templo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se van a prestar allá mismo donde están las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comunidades, por tanto, en cada comunidad se reconocen los ministerios de acuerdo a la exigencia que se tiene. 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Por ejemplo: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- Catequesis a todo nivel.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- Celebraciones.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- Evangelización especial con ocasión del Bautismo, Primera</a:t>
            </a: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  Comunión, Confirmación, Matrimonio.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- Movimientos de niños, jóvenes, familias.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- Atención a los enfermos.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- Derechos Humanos, Justicia y Paz.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- Microempresas y organizaciones encaminadas a dar respuesta</a:t>
            </a: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  a la pobreza de nuestras comunidades.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Capacitación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de líderes y servidores de la comunidad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.</a:t>
            </a:r>
          </a:p>
          <a:p>
            <a:pPr marL="722313" marR="0" lvl="0" indent="-366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guiat Bk BT" pitchFamily="18" charset="0"/>
                <a:ea typeface="+mn-ea"/>
                <a:cs typeface="+mn-cs"/>
              </a:rPr>
              <a:t>Y demás ministerios necesarios.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guiat Bk BT" pitchFamily="18" charset="0"/>
              <a:ea typeface="+mn-ea"/>
              <a:cs typeface="+mn-cs"/>
            </a:endParaRPr>
          </a:p>
        </p:txBody>
      </p:sp>
      <p:pic>
        <p:nvPicPr>
          <p:cNvPr id="3" name="Picture 3" descr="D:\Users\Admin\Pictures\CLIPART\be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641" y="3425811"/>
            <a:ext cx="3491880" cy="3228109"/>
          </a:xfrm>
          <a:prstGeom prst="rect">
            <a:avLst/>
          </a:prstGeom>
          <a:noFill/>
        </p:spPr>
      </p:pic>
      <p:sp>
        <p:nvSpPr>
          <p:cNvPr id="4" name="Llamada de nube 3"/>
          <p:cNvSpPr/>
          <p:nvPr/>
        </p:nvSpPr>
        <p:spPr>
          <a:xfrm>
            <a:off x="8423564" y="2832852"/>
            <a:ext cx="3768436" cy="1877694"/>
          </a:xfrm>
          <a:prstGeom prst="cloudCallout">
            <a:avLst>
              <a:gd name="adj1" fmla="val -12745"/>
              <a:gd name="adj2" fmla="val 90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Ahora si entiendo. Creo que vale la pena integrarme a eso de las CEMs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1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211014" y="1284624"/>
            <a:ext cx="7695029" cy="483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8:00am Saludo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acogida y ambientación </a:t>
            </a:r>
            <a:endParaRPr lang="es-CO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8:30am. Himno 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Diocesano 2019. Encontré el Amor. </a:t>
            </a:r>
            <a:endParaRPr lang="en-US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8:45am. Lectura 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acta Anterior.</a:t>
            </a:r>
            <a:endParaRPr lang="en-US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9:00am Lectio 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divina: </a:t>
            </a:r>
            <a:r>
              <a:rPr lang="es-CO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Hch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2, 42.48 </a:t>
            </a:r>
            <a:endParaRPr lang="es-CO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9:30 Tema 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</a:t>
            </a:r>
            <a:r>
              <a:rPr lang="es-CO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CEMs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(Trabajo por parroquias) </a:t>
            </a:r>
            <a:endParaRPr lang="en-US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10:00 am. Refrigerio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10:30 Tema: Las </a:t>
            </a:r>
            <a:r>
              <a:rPr lang="es-CO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CEMs</a:t>
            </a:r>
            <a:endParaRPr lang="en-US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 trabajo por grupos: Búsqueda de propuestas que nos permitan fortalecer las </a:t>
            </a:r>
            <a:r>
              <a:rPr lang="es-CO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CEMs</a:t>
            </a:r>
            <a:endParaRPr lang="en-US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11:30 m. Plenaria.</a:t>
            </a:r>
            <a:endParaRPr lang="en-US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 15 pm. Intervención del arcipreste y Varios</a:t>
            </a:r>
            <a:endParaRPr lang="en-US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 pm Almuerzo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36763" y="122143"/>
            <a:ext cx="9955237" cy="9233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nformal Roman" panose="030604020304060B0204" pitchFamily="66" charset="0"/>
              </a:rPr>
              <a:t>           HORARIO</a:t>
            </a:r>
            <a:endParaRPr lang="es-E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06043" y="1031405"/>
            <a:ext cx="4285957" cy="56226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n para comunidades ecles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05" y="690475"/>
            <a:ext cx="3929202" cy="55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bibl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colorTemperature colorTemp="5412"/>
                    </a14:imgEffect>
                    <a14:imgEffect>
                      <a14:saturation sat="176000"/>
                    </a14:imgEffect>
                    <a14:imgEffect>
                      <a14:brightnessContrast bright="5000"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4380" y="144379"/>
            <a:ext cx="12047620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Lectio Divina</a:t>
            </a:r>
            <a:r>
              <a:rPr lang="es-E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	</a:t>
            </a:r>
            <a:r>
              <a:rPr lang="es-ES" sz="5400" b="1" cap="none" spc="0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Hch</a:t>
            </a:r>
            <a:r>
              <a:rPr lang="es-E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 2, 42-47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380" y="1396754"/>
            <a:ext cx="8758988" cy="5093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sz="25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"Acudían asiduamente a la enseñanza de los apóstoles, a la comunión, a la fracción del pan y a las oraciones.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sz="25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temor se apoderaba de todos, pues los apóstoles realizaban muchos prodigios y señales.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sz="25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Todos los creyentes vivían unidos y tenían todo en</a:t>
            </a:r>
            <a:r>
              <a:rPr kumimoji="0" lang="es-CO" altLang="en-US" sz="250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O" altLang="en-US" sz="25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común;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sz="25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vendían sus posesiones y sus bienes y repartían el precio entre todos, según la necesidad de cada uno.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sz="25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Acudían al Templo todos los días con perseverancia y con un mismo espíritu, partían el pan por las casas y tomaban el alimento con alegría y sencillez de corazón.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n-US" sz="25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Alababan a Dios y gozaban de la simpatía de todo el pueblo. El Señor agregaba cada día a la comunidad a los que se habían de salvar."  	</a:t>
            </a:r>
            <a:r>
              <a:rPr kumimoji="0" lang="es-CO" altLang="en-US" sz="250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es-CO" alt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PALABRA</a:t>
            </a:r>
            <a:r>
              <a:rPr kumimoji="0" lang="es-CO" altLang="en-US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SEÑOR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Resultado de imagen para bibl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897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89" y="1192400"/>
            <a:ext cx="3664711" cy="36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336885" y="240177"/>
            <a:ext cx="11410726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TRABAJO POR PARROQUIAS</a:t>
            </a:r>
            <a:endParaRPr lang="es-ES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6884" y="1163507"/>
            <a:ext cx="3384884" cy="54297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85222" l="6875" r="94479">
                        <a14:foregroundMark x1="18438" y1="80889" x2="27708" y2="80889"/>
                        <a14:foregroundMark x1="28958" y1="80889" x2="30208" y2="80889"/>
                        <a14:foregroundMark x1="84375" y1="77667" x2="91354" y2="7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09"/>
          <a:stretch/>
        </p:blipFill>
        <p:spPr bwMode="auto">
          <a:xfrm>
            <a:off x="108284" y="3113394"/>
            <a:ext cx="3842084" cy="31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837221" y="1408755"/>
            <a:ext cx="8277727" cy="5361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actividades realizan las </a:t>
            </a:r>
            <a:r>
              <a:rPr lang="es-CO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CEMs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_</a:t>
            </a:r>
            <a:endParaRPr lang="en-US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se integran las </a:t>
            </a:r>
            <a:r>
              <a:rPr lang="es-CO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CEMs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la actividad pastoral y misionera de la Parroquia?</a:t>
            </a:r>
            <a:endParaRPr lang="en-US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Entendiendo la Parroquia, como una comunidad de comunidades y de movimientos apostólicos ¿Cuáles han sido los mayores aportes de las CEM a la vida de la Parroquia?</a:t>
            </a:r>
            <a:endParaRPr lang="en-US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¿Existe algún apoyo o comunión entre las diversas CEM que existen en su Parroquia, explique su respuesta?</a:t>
            </a:r>
            <a:endParaRPr lang="en-US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¿De qué forma han mantenido la comunión y cercanía con el Párroco y/o sacerdotes de la Parroquia?</a:t>
            </a:r>
            <a:endParaRPr lang="en-US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estrategias han implementado para la conservación y crecimiento de las CEM en su parroquia?</a:t>
            </a:r>
            <a:endParaRPr lang="en-US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han sido las mayores dificultades para sostener y fortalecer las CEM en su parroquia?</a:t>
            </a:r>
            <a:endParaRPr lang="en-US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tanta población participa de las </a:t>
            </a:r>
            <a:r>
              <a:rPr lang="es-CO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CEMs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aporta las </a:t>
            </a:r>
            <a:r>
              <a:rPr lang="es-CO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CEMs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trasformación de nuestra sociedad?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20284385">
            <a:off x="393428" y="2069974"/>
            <a:ext cx="3203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nformal Roman" panose="030604020304060B0204" pitchFamily="66" charset="0"/>
              </a:rPr>
              <a:t>C-E-M-s</a:t>
            </a:r>
            <a:endParaRPr lang="es-ES" sz="54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4923" y="224192"/>
            <a:ext cx="10945091" cy="187892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O" sz="6000" b="1" dirty="0" smtClean="0">
                <a:ln w="28575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LAS COMUNIDADES ECLESIALES MISIONERAS</a:t>
            </a:r>
            <a:endParaRPr lang="en-US" sz="6000" b="1" dirty="0">
              <a:ln w="28575" cmpd="sng">
                <a:solidFill>
                  <a:schemeClr val="bg1"/>
                </a:solidFill>
              </a:ln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8011" y="2587094"/>
            <a:ext cx="11418916" cy="78985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2060"/>
                </a:solidFill>
              </a:rPr>
              <a:t>EN LA DIOCESIS DE SOCORRO Y SAN GIL.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3538113"/>
            <a:ext cx="1886294" cy="2995462"/>
          </a:xfrm>
          <a:prstGeom prst="rect">
            <a:avLst/>
          </a:prstGeom>
          <a:noFill/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t="436" r="6163" b="1746"/>
          <a:stretch>
            <a:fillRect/>
          </a:stretch>
        </p:blipFill>
        <p:spPr bwMode="auto">
          <a:xfrm>
            <a:off x="7837714" y="3538113"/>
            <a:ext cx="2802591" cy="321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o hay descripciÃ³n de la foto disponible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90" y="3163303"/>
            <a:ext cx="2547256" cy="36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346" y="107235"/>
            <a:ext cx="11267391" cy="85925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s-CO" sz="66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LA parroquia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43346" y="1388879"/>
            <a:ext cx="4674523" cy="45211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Las parroquias son: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38545" y="2426207"/>
            <a:ext cx="5257800" cy="434755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élulas 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vivas de la 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 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lugar privilegiado en 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la mayoría de los fieles tienen una experiencia concreta de Cristo 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 comunión 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eclesial. 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llamadas a ser casas y 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comunión.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61760" y="1249957"/>
            <a:ext cx="5550131" cy="80356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Se nos pide una acción </a:t>
            </a:r>
            <a:r>
              <a:rPr lang="es-MX" sz="2400" b="1" dirty="0">
                <a:solidFill>
                  <a:srgbClr val="FF0000"/>
                </a:solidFill>
              </a:rPr>
              <a:t>renovadora de las Parroquias a fin de que sean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36776" y="2591076"/>
            <a:ext cx="6075115" cy="426692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spacios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iniciación cristiana, de la educación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celebración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fe, abiertas a la diversidad de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carismas,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ministerios, organizadas de modo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comunitario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responsable, integradoras de movimientos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apostolado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existentes, atentas a la diversidad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de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habitantes, abiertas a los proyectos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pastorales y supra-parroquiales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 las realidades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circundantes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izquierda, derecha y arriba 7"/>
          <p:cNvSpPr/>
          <p:nvPr/>
        </p:nvSpPr>
        <p:spPr>
          <a:xfrm>
            <a:off x="5117869" y="966494"/>
            <a:ext cx="1343891" cy="765323"/>
          </a:xfrm>
          <a:prstGeom prst="leftRigh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2332485" y="1859280"/>
            <a:ext cx="666403" cy="5669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8796943" y="2053520"/>
            <a:ext cx="666403" cy="5669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4716" y="3549658"/>
            <a:ext cx="11832609" cy="3205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miembros de la comunidad parroquial son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responsables de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evangelización de los hombres y mujeres en cada ambiente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Espíritu Santo, que actúa en Jesucristo, es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enviado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todos en cuanto miembros de la comunidad,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su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no se limita al ámbito individual, sino que abre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a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comunidades a la tarea misionera, así como ocurrió en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Pentecostés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(cf</a:t>
            </a:r>
            <a:r>
              <a:rPr lang="en-US" b="1" dirty="0">
                <a:solidFill>
                  <a:schemeClr val="bg1"/>
                </a:solidFill>
              </a:rPr>
              <a:t>. Hch 2, 1-13).</a:t>
            </a:r>
          </a:p>
        </p:txBody>
      </p:sp>
      <p:pic>
        <p:nvPicPr>
          <p:cNvPr id="1026" name="Picture 2" descr="Resultado de imagen para imagenes de comunidades ecles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115203"/>
            <a:ext cx="6243643" cy="31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907809" y="1640416"/>
            <a:ext cx="3698543" cy="573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3993256" y="1781239"/>
            <a:ext cx="3527647" cy="2915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16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C.E.Ms al servicio de la humanidad</a:t>
            </a:r>
            <a:endParaRPr lang="es-ES" sz="16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6982" y="2122864"/>
            <a:ext cx="1195399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rinnaITCbyBT-Regular"/>
                <a:ea typeface="+mn-ea"/>
                <a:cs typeface="+mn-cs"/>
              </a:rPr>
              <a:t>Toda parroquia está llamada a ser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rinnaITCbyBT-Regular"/>
                <a:ea typeface="+mn-ea"/>
                <a:cs typeface="+mn-cs"/>
              </a:rPr>
              <a:t>el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rinnaITCbyBT-Regular"/>
                <a:ea typeface="+mn-ea"/>
                <a:cs typeface="+mn-cs"/>
              </a:rPr>
              <a:t>espacio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rinnaITCbyBT-Regular"/>
                <a:ea typeface="+mn-ea"/>
                <a:cs typeface="+mn-cs"/>
              </a:rPr>
              <a:t>donde se recibe y acoge la Palabra, se celebra y se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rinnaITCbyBT-Regular"/>
                <a:ea typeface="+mn-ea"/>
                <a:cs typeface="+mn-cs"/>
              </a:rPr>
              <a:t>expresa en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rinnaITCbyBT-Regular"/>
                <a:ea typeface="+mn-ea"/>
                <a:cs typeface="+mn-cs"/>
              </a:rPr>
              <a:t>la adoración del Cuerpo de Cristo, y, así, es la fuente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rinnaITCbyBT-Regular"/>
                <a:ea typeface="+mn-ea"/>
                <a:cs typeface="+mn-cs"/>
              </a:rPr>
              <a:t>dinámica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rinnaITCbyBT-Regular"/>
                <a:ea typeface="+mn-ea"/>
                <a:cs typeface="+mn-cs"/>
              </a:rPr>
              <a:t>del discipulado misionero.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Siguiendo el ejemplo de la primera comunidad cristiana (cf.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Hch 2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46-47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Y 5"/>
          <p:cNvSpPr/>
          <p:nvPr/>
        </p:nvSpPr>
        <p:spPr>
          <a:xfrm>
            <a:off x="2341589" y="5169852"/>
            <a:ext cx="992058" cy="971641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rminador 7"/>
          <p:cNvSpPr/>
          <p:nvPr/>
        </p:nvSpPr>
        <p:spPr>
          <a:xfrm>
            <a:off x="96982" y="6141493"/>
            <a:ext cx="12095018" cy="603810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0632" y="175634"/>
            <a:ext cx="11634535" cy="14134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 smtClean="0">
                <a:ln w="28575" cmpd="sng">
                  <a:solidFill>
                    <a:schemeClr val="bg1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La parroquia ha de ser comunidad de comunidades</a:t>
            </a:r>
            <a:endParaRPr lang="en-US" b="1" dirty="0">
              <a:ln w="28575" cmpd="sng">
                <a:solidFill>
                  <a:schemeClr val="bg1"/>
                </a:solidFill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Y 9"/>
          <p:cNvSpPr/>
          <p:nvPr/>
        </p:nvSpPr>
        <p:spPr>
          <a:xfrm>
            <a:off x="9322002" y="5160435"/>
            <a:ext cx="992058" cy="971641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8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1802</Words>
  <Application>Microsoft Office PowerPoint</Application>
  <PresentationFormat>Panorámica</PresentationFormat>
  <Paragraphs>196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42" baseType="lpstr">
      <vt:lpstr>Arial</vt:lpstr>
      <vt:lpstr>Arial Black</vt:lpstr>
      <vt:lpstr>Benguiat Bk BT</vt:lpstr>
      <vt:lpstr>Benguiat Frisky</vt:lpstr>
      <vt:lpstr>BenguiatGot Bk BT</vt:lpstr>
      <vt:lpstr>Calibri</vt:lpstr>
      <vt:lpstr>Calibri Light</vt:lpstr>
      <vt:lpstr>Century Gothic</vt:lpstr>
      <vt:lpstr>Comic Sans MS</vt:lpstr>
      <vt:lpstr>Cooper Black</vt:lpstr>
      <vt:lpstr>Harrington</vt:lpstr>
      <vt:lpstr>Informal Roman</vt:lpstr>
      <vt:lpstr>KorinnaITCbyBT-Regular</vt:lpstr>
      <vt:lpstr>Symbol</vt:lpstr>
      <vt:lpstr>Wingdings</vt:lpstr>
      <vt:lpstr>Wingdings 3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COMUNIDADES ECLESIALES MISIONERAS</vt:lpstr>
      <vt:lpstr>LA parroquia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Comunidad Eclesial Misionera 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PARROQUIA NUESTRA SEÑORA DEL ROSARIO</dc:creator>
  <cp:lastModifiedBy>Usuario de Windows</cp:lastModifiedBy>
  <cp:revision>16</cp:revision>
  <dcterms:created xsi:type="dcterms:W3CDTF">2019-08-15T23:35:12Z</dcterms:created>
  <dcterms:modified xsi:type="dcterms:W3CDTF">2019-08-17T13:34:05Z</dcterms:modified>
</cp:coreProperties>
</file>