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9"/>
    <p:restoredTop sz="94695"/>
  </p:normalViewPr>
  <p:slideViewPr>
    <p:cSldViewPr snapToGrid="0">
      <p:cViewPr varScale="1">
        <p:scale>
          <a:sx n="144" d="100"/>
          <a:sy n="144" d="100"/>
        </p:scale>
        <p:origin x="13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9F1D-3512-7C4C-982A-9A12FE1A223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D4E-D16D-D945-8FDE-0F10E10E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9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9F1D-3512-7C4C-982A-9A12FE1A223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D4E-D16D-D945-8FDE-0F10E10E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3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9F1D-3512-7C4C-982A-9A12FE1A223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D4E-D16D-D945-8FDE-0F10E10E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1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9F1D-3512-7C4C-982A-9A12FE1A223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D4E-D16D-D945-8FDE-0F10E10E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2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9F1D-3512-7C4C-982A-9A12FE1A223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D4E-D16D-D945-8FDE-0F10E10E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4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9F1D-3512-7C4C-982A-9A12FE1A223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D4E-D16D-D945-8FDE-0F10E10E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0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9F1D-3512-7C4C-982A-9A12FE1A223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D4E-D16D-D945-8FDE-0F10E10E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9F1D-3512-7C4C-982A-9A12FE1A223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D4E-D16D-D945-8FDE-0F10E10E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1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9F1D-3512-7C4C-982A-9A12FE1A223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D4E-D16D-D945-8FDE-0F10E10E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2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9F1D-3512-7C4C-982A-9A12FE1A223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D4E-D16D-D945-8FDE-0F10E10E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9F1D-3512-7C4C-982A-9A12FE1A223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D4E-D16D-D945-8FDE-0F10E10E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C9F1D-3512-7C4C-982A-9A12FE1A223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24BD4E-D16D-D945-8FDE-0F10E10E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2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a.co/d/08CZq7GB" TargetMode="External"/><Relationship Id="rId5" Type="http://schemas.openxmlformats.org/officeDocument/2006/relationships/image" Target="../media/image10.jpeg"/><Relationship Id="rId10" Type="http://schemas.openxmlformats.org/officeDocument/2006/relationships/hyperlink" Target="https://a.co/d/0frtfIdJ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B4F01A-F1A4-3C23-F809-12F7FB3E2FC3}"/>
              </a:ext>
            </a:extLst>
          </p:cNvPr>
          <p:cNvSpPr txBox="1"/>
          <p:nvPr/>
        </p:nvSpPr>
        <p:spPr>
          <a:xfrm>
            <a:off x="0" y="0"/>
            <a:ext cx="6858000" cy="553998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5600000" scaled="0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Centra Falls Homeowners Association, Inc.</a:t>
            </a:r>
          </a:p>
          <a:p>
            <a:r>
              <a:rPr lang="en-US" sz="1200" dirty="0"/>
              <a:t>Gym Equipment Order – Recommended Only</a:t>
            </a:r>
          </a:p>
        </p:txBody>
      </p:sp>
      <p:pic>
        <p:nvPicPr>
          <p:cNvPr id="6" name="Picture 5" descr="A black and white exercise machine&#10;&#10;AI-generated content may be incorrect.">
            <a:extLst>
              <a:ext uri="{FF2B5EF4-FFF2-40B4-BE49-F238E27FC236}">
                <a16:creationId xmlns:a16="http://schemas.microsoft.com/office/drawing/2014/main" id="{9347F764-3BD9-E791-8505-BBDB787F8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68" y="754601"/>
            <a:ext cx="1580571" cy="2165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9C169E-8FB3-7900-64B2-15C7A4576FBD}"/>
              </a:ext>
            </a:extLst>
          </p:cNvPr>
          <p:cNvSpPr txBox="1"/>
          <p:nvPr/>
        </p:nvSpPr>
        <p:spPr>
          <a:xfrm>
            <a:off x="1834138" y="754601"/>
            <a:ext cx="477029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One (1) </a:t>
            </a:r>
            <a:r>
              <a:rPr lang="en-US" sz="1200" dirty="0" err="1"/>
              <a:t>Eliptical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BowFlex</a:t>
            </a:r>
            <a:r>
              <a:rPr lang="en-US" sz="1200" dirty="0"/>
              <a:t> Max Trainer M6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$999.00 through 2/21 then $1,299.00</a:t>
            </a:r>
          </a:p>
        </p:txBody>
      </p:sp>
      <p:pic>
        <p:nvPicPr>
          <p:cNvPr id="17" name="Picture 1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3F813A-47C7-C63B-6379-71EC00CE8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137" y="1412231"/>
            <a:ext cx="4642245" cy="1508337"/>
          </a:xfrm>
          <a:prstGeom prst="rect">
            <a:avLst/>
          </a:prstGeom>
        </p:spPr>
      </p:pic>
      <p:pic>
        <p:nvPicPr>
          <p:cNvPr id="21" name="Picture 20" descr="A treadmill with a machine&#10;&#10;AI-generated content may be incorrect.">
            <a:extLst>
              <a:ext uri="{FF2B5EF4-FFF2-40B4-BE49-F238E27FC236}">
                <a16:creationId xmlns:a16="http://schemas.microsoft.com/office/drawing/2014/main" id="{EBB734C5-46CF-C4C3-4369-6CAFEB25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967" y="3121171"/>
            <a:ext cx="2056464" cy="18854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2C9740-D50F-DDE1-08AE-14BC60EEE1DE}"/>
              </a:ext>
            </a:extLst>
          </p:cNvPr>
          <p:cNvSpPr txBox="1"/>
          <p:nvPr/>
        </p:nvSpPr>
        <p:spPr>
          <a:xfrm>
            <a:off x="253568" y="3121172"/>
            <a:ext cx="429997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Two (2) Treadmills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BowFlex</a:t>
            </a:r>
            <a:r>
              <a:rPr lang="en-US" sz="1200" dirty="0"/>
              <a:t> T9 Treadmill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$1,399.00 through 2/21 then $1,799.00 (</a:t>
            </a:r>
            <a:r>
              <a:rPr lang="en-US" sz="1200" i="1" dirty="0"/>
              <a:t>each</a:t>
            </a:r>
            <a:r>
              <a:rPr lang="en-US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$2,798.00 through 2/21 then $3,598.00 (</a:t>
            </a:r>
            <a:r>
              <a:rPr lang="en-US" sz="1200" i="1" dirty="0"/>
              <a:t>total</a:t>
            </a:r>
            <a:r>
              <a:rPr lang="en-US" sz="1200" dirty="0"/>
              <a:t>)</a:t>
            </a:r>
          </a:p>
        </p:txBody>
      </p:sp>
      <p:pic>
        <p:nvPicPr>
          <p:cNvPr id="24" name="Picture 2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DBBF7BF-BFA4-C9AD-60CD-693443839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67" y="3952169"/>
            <a:ext cx="4299978" cy="1054418"/>
          </a:xfrm>
          <a:prstGeom prst="rect">
            <a:avLst/>
          </a:prstGeom>
        </p:spPr>
      </p:pic>
      <p:pic>
        <p:nvPicPr>
          <p:cNvPr id="26" name="Picture 25" descr="A black and red exercise bike&#10;&#10;AI-generated content may be incorrect.">
            <a:extLst>
              <a:ext uri="{FF2B5EF4-FFF2-40B4-BE49-F238E27FC236}">
                <a16:creationId xmlns:a16="http://schemas.microsoft.com/office/drawing/2014/main" id="{0FE3DD50-254D-8734-4668-ECDD9B7FB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567" y="5207190"/>
            <a:ext cx="2056465" cy="16435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F803DA0-2D10-17B6-DB9A-7382241DADAA}"/>
              </a:ext>
            </a:extLst>
          </p:cNvPr>
          <p:cNvSpPr txBox="1"/>
          <p:nvPr/>
        </p:nvSpPr>
        <p:spPr>
          <a:xfrm>
            <a:off x="2310032" y="5207190"/>
            <a:ext cx="429997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One (1) Stationary Bike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BowFlex</a:t>
            </a:r>
            <a:r>
              <a:rPr lang="en-US" sz="1200" dirty="0"/>
              <a:t> C6 Bike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$899.00 through 2/21 then $999.00</a:t>
            </a:r>
          </a:p>
        </p:txBody>
      </p:sp>
      <p:pic>
        <p:nvPicPr>
          <p:cNvPr id="29" name="Picture 2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DB97D92-8C23-D8B0-E10A-D902BB5E4E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0032" y="5853521"/>
            <a:ext cx="4294399" cy="9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8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AE68E6-CF1D-6021-6099-8CEC37A7034B}"/>
              </a:ext>
            </a:extLst>
          </p:cNvPr>
          <p:cNvSpPr txBox="1"/>
          <p:nvPr/>
        </p:nvSpPr>
        <p:spPr>
          <a:xfrm>
            <a:off x="0" y="0"/>
            <a:ext cx="6858000" cy="553998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5600000" scaled="0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Centra Falls Homeowners Association, Inc.</a:t>
            </a:r>
          </a:p>
          <a:p>
            <a:r>
              <a:rPr lang="en-US" sz="1200" dirty="0"/>
              <a:t>Gym Equipment Order – Recommended Only</a:t>
            </a:r>
          </a:p>
        </p:txBody>
      </p:sp>
      <p:pic>
        <p:nvPicPr>
          <p:cNvPr id="6" name="Picture 5" descr="A black and red exercise machine&#10;&#10;AI-generated content may be incorrect.">
            <a:extLst>
              <a:ext uri="{FF2B5EF4-FFF2-40B4-BE49-F238E27FC236}">
                <a16:creationId xmlns:a16="http://schemas.microsoft.com/office/drawing/2014/main" id="{047A9390-BBCC-C950-9C29-6AC732E7E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95" y="751088"/>
            <a:ext cx="1667344" cy="21252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CC416F-3919-F363-3E59-2CB1BB194E0C}"/>
              </a:ext>
            </a:extLst>
          </p:cNvPr>
          <p:cNvSpPr txBox="1"/>
          <p:nvPr/>
        </p:nvSpPr>
        <p:spPr>
          <a:xfrm>
            <a:off x="1834138" y="754601"/>
            <a:ext cx="477029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One (1) Multi-Gym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BowFlex</a:t>
            </a:r>
            <a:r>
              <a:rPr lang="en-US" sz="1200" dirty="0"/>
              <a:t> Xtreme 2 SE Home Gym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$999.00 through 2/21 then $1,499.00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27A0DC-B634-4335-DE6A-A6FFFC8BE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339" y="1400931"/>
            <a:ext cx="4734724" cy="147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37EDBF-E80D-DF25-16D7-89DED2F9F718}"/>
              </a:ext>
            </a:extLst>
          </p:cNvPr>
          <p:cNvSpPr txBox="1"/>
          <p:nvPr/>
        </p:nvSpPr>
        <p:spPr>
          <a:xfrm>
            <a:off x="4483223" y="800767"/>
            <a:ext cx="2127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Chest, arms, leg extension, fly’s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DOES NOT DO: Incline bench press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54C877-6168-7430-2450-7C77D2625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288" y="3071675"/>
            <a:ext cx="1631775" cy="15188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B8E83C-B1AD-1D9D-D084-CEFC82E8EC1F}"/>
              </a:ext>
            </a:extLst>
          </p:cNvPr>
          <p:cNvSpPr txBox="1"/>
          <p:nvPr/>
        </p:nvSpPr>
        <p:spPr>
          <a:xfrm>
            <a:off x="208995" y="3071674"/>
            <a:ext cx="477029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One (1) Weight Rack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 @ 10# | 2 @ 20# | 2 @ 25# | 2 @ 30# | 2 @ 40# | 2 @ 50# </a:t>
            </a:r>
            <a:r>
              <a:rPr lang="en-US" sz="1200" b="1" i="1" dirty="0"/>
              <a:t>[350#]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$528.99 Total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164DD-A1B1-5BCF-E817-7FB85F232A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01" t="13108" r="7184"/>
          <a:stretch>
            <a:fillRect/>
          </a:stretch>
        </p:blipFill>
        <p:spPr>
          <a:xfrm>
            <a:off x="1367982" y="3478308"/>
            <a:ext cx="1581571" cy="1518825"/>
          </a:xfrm>
          <a:prstGeom prst="rect">
            <a:avLst/>
          </a:prstGeom>
        </p:spPr>
      </p:pic>
      <p:pic>
        <p:nvPicPr>
          <p:cNvPr id="15" name="Picture 14" descr="A group of stars with blue text&#10;&#10;AI-generated content may be incorrect.">
            <a:extLst>
              <a:ext uri="{FF2B5EF4-FFF2-40B4-BE49-F238E27FC236}">
                <a16:creationId xmlns:a16="http://schemas.microsoft.com/office/drawing/2014/main" id="{D813D243-2A16-2934-B32B-72DD66B8D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985" y="3718005"/>
            <a:ext cx="1188745" cy="405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6D8497-AB9E-57EB-060C-1E5A3D9F45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36" y="5165065"/>
            <a:ext cx="1797382" cy="24963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A06534-E36A-1C6A-3B03-CE871F7FC3E8}"/>
              </a:ext>
            </a:extLst>
          </p:cNvPr>
          <p:cNvSpPr txBox="1"/>
          <p:nvPr/>
        </p:nvSpPr>
        <p:spPr>
          <a:xfrm>
            <a:off x="1834137" y="5165064"/>
            <a:ext cx="477029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One (1) Weight Tree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 @ 10# | 2 @ 15# | 2 @ 20# | 2 @ 25# | 2 @ 30# </a:t>
            </a:r>
            <a:r>
              <a:rPr lang="en-US" sz="1200" b="1" i="1" dirty="0"/>
              <a:t>[200#]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$299.99 Total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B6CC0E-9673-CD9B-3F83-BA3ED1505E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6438" y="5619443"/>
            <a:ext cx="2467992" cy="2467992"/>
          </a:xfrm>
          <a:prstGeom prst="rect">
            <a:avLst/>
          </a:prstGeom>
        </p:spPr>
      </p:pic>
      <p:pic>
        <p:nvPicPr>
          <p:cNvPr id="20" name="Picture 19" descr="A group of stars and a check mark&#10;&#10;AI-generated content may be incorrect.">
            <a:extLst>
              <a:ext uri="{FF2B5EF4-FFF2-40B4-BE49-F238E27FC236}">
                <a16:creationId xmlns:a16="http://schemas.microsoft.com/office/drawing/2014/main" id="{AC3A7975-6F15-E963-624F-1D12482143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6339" y="5811395"/>
            <a:ext cx="1243922" cy="3726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ED9B3EF-4A04-BF46-6928-87C0D9A1335A}"/>
              </a:ext>
            </a:extLst>
          </p:cNvPr>
          <p:cNvSpPr txBox="1"/>
          <p:nvPr/>
        </p:nvSpPr>
        <p:spPr>
          <a:xfrm>
            <a:off x="1876339" y="6247460"/>
            <a:ext cx="162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10"/>
              </a:rPr>
              <a:t>https://a.co/d/0frtfIdJ</a:t>
            </a:r>
            <a:r>
              <a:rPr lang="en-US" sz="12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6AB8D6-92EE-7C70-C54C-D27EC05122CF}"/>
              </a:ext>
            </a:extLst>
          </p:cNvPr>
          <p:cNvSpPr txBox="1"/>
          <p:nvPr/>
        </p:nvSpPr>
        <p:spPr>
          <a:xfrm>
            <a:off x="3089925" y="4100527"/>
            <a:ext cx="1889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11"/>
              </a:rPr>
              <a:t>https://a.co/d/08CZq7GB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06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D2FD9C-EED8-C3D3-25A6-5152E55E4A32}"/>
              </a:ext>
            </a:extLst>
          </p:cNvPr>
          <p:cNvSpPr txBox="1"/>
          <p:nvPr/>
        </p:nvSpPr>
        <p:spPr>
          <a:xfrm>
            <a:off x="0" y="0"/>
            <a:ext cx="6858000" cy="553998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5600000" scaled="0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Centra Falls Homeowners Association, Inc.</a:t>
            </a:r>
          </a:p>
          <a:p>
            <a:r>
              <a:rPr lang="en-US" sz="1200" dirty="0"/>
              <a:t>Gym Equipment Order – Recommended Only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CF5E08-9CAD-1CDF-872E-F8939E3AB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43206"/>
              </p:ext>
            </p:extLst>
          </p:nvPr>
        </p:nvGraphicFramePr>
        <p:xfrm>
          <a:off x="295183" y="2195744"/>
          <a:ext cx="6267633" cy="28112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9211">
                  <a:extLst>
                    <a:ext uri="{9D8B030D-6E8A-4147-A177-3AD203B41FA5}">
                      <a16:colId xmlns:a16="http://schemas.microsoft.com/office/drawing/2014/main" val="3363287720"/>
                    </a:ext>
                  </a:extLst>
                </a:gridCol>
                <a:gridCol w="2089211">
                  <a:extLst>
                    <a:ext uri="{9D8B030D-6E8A-4147-A177-3AD203B41FA5}">
                      <a16:colId xmlns:a16="http://schemas.microsoft.com/office/drawing/2014/main" val="3130424089"/>
                    </a:ext>
                  </a:extLst>
                </a:gridCol>
                <a:gridCol w="2089211">
                  <a:extLst>
                    <a:ext uri="{9D8B030D-6E8A-4147-A177-3AD203B41FA5}">
                      <a16:colId xmlns:a16="http://schemas.microsoft.com/office/drawing/2014/main" val="2067915048"/>
                    </a:ext>
                  </a:extLst>
                </a:gridCol>
              </a:tblGrid>
              <a:tr h="4016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25050"/>
                  </a:ext>
                </a:extLst>
              </a:tr>
              <a:tr h="401609">
                <a:tc>
                  <a:txBody>
                    <a:bodyPr/>
                    <a:lstStyle/>
                    <a:p>
                      <a:r>
                        <a:rPr lang="en-US" dirty="0"/>
                        <a:t>1 Elliptical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$1,299.00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$1,299.00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112459"/>
                  </a:ext>
                </a:extLst>
              </a:tr>
              <a:tr h="401609">
                <a:tc>
                  <a:txBody>
                    <a:bodyPr/>
                    <a:lstStyle/>
                    <a:p>
                      <a:r>
                        <a:rPr lang="en-US" dirty="0"/>
                        <a:t>2 Treadmills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$1,799.00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$3,598.00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35342"/>
                  </a:ext>
                </a:extLst>
              </a:tr>
              <a:tr h="401609">
                <a:tc>
                  <a:txBody>
                    <a:bodyPr/>
                    <a:lstStyle/>
                    <a:p>
                      <a:r>
                        <a:rPr lang="en-US" dirty="0"/>
                        <a:t>1 Stationary Bike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$999.00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45914"/>
                  </a:ext>
                </a:extLst>
              </a:tr>
              <a:tr h="401609">
                <a:tc>
                  <a:txBody>
                    <a:bodyPr/>
                    <a:lstStyle/>
                    <a:p>
                      <a:r>
                        <a:rPr lang="en-US" dirty="0"/>
                        <a:t>1 Multi-Gym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$1,499.00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$1,499.00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211723"/>
                  </a:ext>
                </a:extLst>
              </a:tr>
              <a:tr h="401609">
                <a:tc>
                  <a:txBody>
                    <a:bodyPr/>
                    <a:lstStyle/>
                    <a:p>
                      <a:r>
                        <a:rPr lang="en-US" dirty="0"/>
                        <a:t>1 Weight 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$528.99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$528.99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32468"/>
                  </a:ext>
                </a:extLst>
              </a:tr>
              <a:tr h="401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$7,923.99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6454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67488FC-CAC6-BE66-DE8E-0D53471FB4A6}"/>
              </a:ext>
            </a:extLst>
          </p:cNvPr>
          <p:cNvSpPr txBox="1"/>
          <p:nvPr/>
        </p:nvSpPr>
        <p:spPr>
          <a:xfrm>
            <a:off x="295183" y="1677879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Budget Breakdown</a:t>
            </a:r>
          </a:p>
        </p:txBody>
      </p:sp>
    </p:spTree>
    <p:extLst>
      <p:ext uri="{BB962C8B-B14F-4D97-AF65-F5344CB8AC3E}">
        <p14:creationId xmlns:p14="http://schemas.microsoft.com/office/powerpoint/2010/main" val="3414300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270</Words>
  <Application>Microsoft Macintosh PowerPoint</Application>
  <PresentationFormat>On-screen Show (4:3)</PresentationFormat>
  <Paragraphs>50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Jelinek</dc:creator>
  <cp:lastModifiedBy>Matt Jelinek</cp:lastModifiedBy>
  <cp:revision>1</cp:revision>
  <dcterms:created xsi:type="dcterms:W3CDTF">2026-02-12T18:36:04Z</dcterms:created>
  <dcterms:modified xsi:type="dcterms:W3CDTF">2026-02-12T19:29:45Z</dcterms:modified>
</cp:coreProperties>
</file>