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61"/>
  </p:notesMasterIdLst>
  <p:sldIdLst>
    <p:sldId id="277" r:id="rId3"/>
    <p:sldId id="266" r:id="rId4"/>
    <p:sldId id="304" r:id="rId5"/>
    <p:sldId id="305" r:id="rId6"/>
    <p:sldId id="306" r:id="rId7"/>
    <p:sldId id="273" r:id="rId8"/>
    <p:sldId id="280" r:id="rId9"/>
    <p:sldId id="279" r:id="rId10"/>
    <p:sldId id="281" r:id="rId11"/>
    <p:sldId id="282" r:id="rId12"/>
    <p:sldId id="294" r:id="rId13"/>
    <p:sldId id="289" r:id="rId14"/>
    <p:sldId id="292" r:id="rId15"/>
    <p:sldId id="293" r:id="rId16"/>
    <p:sldId id="308" r:id="rId17"/>
    <p:sldId id="310" r:id="rId18"/>
    <p:sldId id="314" r:id="rId19"/>
    <p:sldId id="315" r:id="rId20"/>
    <p:sldId id="316" r:id="rId21"/>
    <p:sldId id="317" r:id="rId22"/>
    <p:sldId id="318" r:id="rId23"/>
    <p:sldId id="309" r:id="rId24"/>
    <p:sldId id="274" r:id="rId25"/>
    <p:sldId id="295" r:id="rId26"/>
    <p:sldId id="296" r:id="rId27"/>
    <p:sldId id="297" r:id="rId28"/>
    <p:sldId id="298" r:id="rId29"/>
    <p:sldId id="299" r:id="rId30"/>
    <p:sldId id="300" r:id="rId31"/>
    <p:sldId id="301" r:id="rId32"/>
    <p:sldId id="302" r:id="rId33"/>
    <p:sldId id="303" r:id="rId34"/>
    <p:sldId id="285" r:id="rId35"/>
    <p:sldId id="275" r:id="rId36"/>
    <p:sldId id="256" r:id="rId37"/>
    <p:sldId id="257" r:id="rId38"/>
    <p:sldId id="265" r:id="rId39"/>
    <p:sldId id="263" r:id="rId40"/>
    <p:sldId id="313" r:id="rId41"/>
    <p:sldId id="267" r:id="rId42"/>
    <p:sldId id="268" r:id="rId43"/>
    <p:sldId id="270" r:id="rId44"/>
    <p:sldId id="335" r:id="rId45"/>
    <p:sldId id="269" r:id="rId46"/>
    <p:sldId id="260" r:id="rId47"/>
    <p:sldId id="259" r:id="rId48"/>
    <p:sldId id="271" r:id="rId49"/>
    <p:sldId id="272" r:id="rId50"/>
    <p:sldId id="262" r:id="rId51"/>
    <p:sldId id="258" r:id="rId52"/>
    <p:sldId id="261" r:id="rId53"/>
    <p:sldId id="312" r:id="rId54"/>
    <p:sldId id="276" r:id="rId55"/>
    <p:sldId id="291" r:id="rId56"/>
    <p:sldId id="287" r:id="rId57"/>
    <p:sldId id="288" r:id="rId58"/>
    <p:sldId id="311" r:id="rId59"/>
    <p:sldId id="307" r:id="rId60"/>
  </p:sldIdLst>
  <p:sldSz cx="12192000" cy="6858000"/>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raham 1" id="{E670FA5E-D391-492F-B33D-F888B0DDF0E0}">
          <p14:sldIdLst>
            <p14:sldId id="277"/>
            <p14:sldId id="266"/>
            <p14:sldId id="304"/>
            <p14:sldId id="305"/>
            <p14:sldId id="306"/>
            <p14:sldId id="273"/>
            <p14:sldId id="280"/>
            <p14:sldId id="279"/>
            <p14:sldId id="281"/>
            <p14:sldId id="282"/>
            <p14:sldId id="294"/>
            <p14:sldId id="289"/>
            <p14:sldId id="292"/>
            <p14:sldId id="293"/>
          </p14:sldIdLst>
        </p14:section>
        <p14:section name="PCASO" id="{8673B52D-A6A4-4930-B34A-06BEC2E233AE}">
          <p14:sldIdLst>
            <p14:sldId id="308"/>
            <p14:sldId id="310"/>
            <p14:sldId id="314"/>
            <p14:sldId id="315"/>
            <p14:sldId id="316"/>
            <p14:sldId id="317"/>
            <p14:sldId id="318"/>
            <p14:sldId id="309"/>
          </p14:sldIdLst>
        </p14:section>
        <p14:section name="Susan" id="{EE957485-2A01-4194-8770-AAFAD1C18BAC}">
          <p14:sldIdLst>
            <p14:sldId id="274"/>
            <p14:sldId id="295"/>
            <p14:sldId id="296"/>
            <p14:sldId id="297"/>
            <p14:sldId id="298"/>
            <p14:sldId id="299"/>
            <p14:sldId id="300"/>
            <p14:sldId id="301"/>
            <p14:sldId id="302"/>
            <p14:sldId id="303"/>
            <p14:sldId id="285"/>
          </p14:sldIdLst>
        </p14:section>
        <p14:section name="Empresa" id="{8D4623D4-FD83-47C8-BD72-52FC1C103DA1}">
          <p14:sldIdLst>
            <p14:sldId id="275"/>
            <p14:sldId id="256"/>
            <p14:sldId id="257"/>
            <p14:sldId id="265"/>
            <p14:sldId id="263"/>
            <p14:sldId id="313"/>
            <p14:sldId id="267"/>
            <p14:sldId id="268"/>
            <p14:sldId id="270"/>
            <p14:sldId id="335"/>
            <p14:sldId id="269"/>
            <p14:sldId id="260"/>
            <p14:sldId id="259"/>
            <p14:sldId id="271"/>
            <p14:sldId id="272"/>
            <p14:sldId id="262"/>
            <p14:sldId id="258"/>
            <p14:sldId id="261"/>
            <p14:sldId id="312"/>
          </p14:sldIdLst>
        </p14:section>
        <p14:section name="Graham 2" id="{88345E83-AC9A-4A21-9A40-19B2BA6741CA}">
          <p14:sldIdLst>
            <p14:sldId id="276"/>
            <p14:sldId id="291"/>
            <p14:sldId id="287"/>
            <p14:sldId id="288"/>
          </p14:sldIdLst>
        </p14:section>
        <p14:section name="Boston Scientific" id="{0E42EDB1-0113-4BFA-B21E-BF43C494EC5D}">
          <p14:sldIdLst>
            <p14:sldId id="311"/>
          </p14:sldIdLst>
        </p14:section>
        <p14:section name="Thanks" id="{C7ED5D0F-7D95-48E3-916B-E2854AC7B726}">
          <p14:sldIdLst>
            <p14:sldId id="30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1" autoAdjust="0"/>
    <p:restoredTop sz="94660"/>
  </p:normalViewPr>
  <p:slideViewPr>
    <p:cSldViewPr snapToGrid="0">
      <p:cViewPr varScale="1">
        <p:scale>
          <a:sx n="114" d="100"/>
          <a:sy n="114" d="100"/>
        </p:scale>
        <p:origin x="450"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PCaSO Sussex: PSA tests by year</a:t>
            </a:r>
          </a:p>
        </c:rich>
      </c:tx>
      <c:layout>
        <c:manualLayout>
          <c:xMode val="edge"/>
          <c:yMode val="edge"/>
          <c:x val="0.34789443897637801"/>
          <c:y val="2.343749855822474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974286417322837E-2"/>
          <c:y val="0.15585696629816889"/>
          <c:w val="0.93163521161417318"/>
          <c:h val="0.76748654235442038"/>
        </c:manualLayout>
      </c:layout>
      <c:barChart>
        <c:barDir val="col"/>
        <c:grouping val="clustered"/>
        <c:varyColors val="0"/>
        <c:ser>
          <c:idx val="0"/>
          <c:order val="0"/>
          <c:tx>
            <c:strRef>
              <c:f>Sheet1!$B$1</c:f>
              <c:strCache>
                <c:ptCount val="1"/>
                <c:pt idx="0">
                  <c:v>Tests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2013</c:v>
                </c:pt>
                <c:pt idx="1">
                  <c:v>2014</c:v>
                </c:pt>
                <c:pt idx="2">
                  <c:v>2015</c:v>
                </c:pt>
                <c:pt idx="3">
                  <c:v>2016</c:v>
                </c:pt>
                <c:pt idx="4">
                  <c:v>2017</c:v>
                </c:pt>
                <c:pt idx="5">
                  <c:v>2018</c:v>
                </c:pt>
                <c:pt idx="6">
                  <c:v>2019</c:v>
                </c:pt>
              </c:numCache>
            </c:numRef>
          </c:cat>
          <c:val>
            <c:numRef>
              <c:f>Sheet1!$B$2:$B$8</c:f>
              <c:numCache>
                <c:formatCode>General</c:formatCode>
                <c:ptCount val="7"/>
                <c:pt idx="0">
                  <c:v>187</c:v>
                </c:pt>
                <c:pt idx="1">
                  <c:v>678</c:v>
                </c:pt>
                <c:pt idx="2">
                  <c:v>636</c:v>
                </c:pt>
                <c:pt idx="3">
                  <c:v>810</c:v>
                </c:pt>
                <c:pt idx="4">
                  <c:v>1277</c:v>
                </c:pt>
                <c:pt idx="5">
                  <c:v>2213</c:v>
                </c:pt>
                <c:pt idx="6">
                  <c:v>2925</c:v>
                </c:pt>
              </c:numCache>
            </c:numRef>
          </c:val>
          <c:extLst>
            <c:ext xmlns:c16="http://schemas.microsoft.com/office/drawing/2014/chart" uri="{C3380CC4-5D6E-409C-BE32-E72D297353CC}">
              <c16:uniqueId val="{00000000-D9E1-44B5-9AD1-DF2AA85E3C82}"/>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2013</c:v>
                </c:pt>
                <c:pt idx="1">
                  <c:v>2014</c:v>
                </c:pt>
                <c:pt idx="2">
                  <c:v>2015</c:v>
                </c:pt>
                <c:pt idx="3">
                  <c:v>2016</c:v>
                </c:pt>
                <c:pt idx="4">
                  <c:v>2017</c:v>
                </c:pt>
                <c:pt idx="5">
                  <c:v>2018</c:v>
                </c:pt>
                <c:pt idx="6">
                  <c:v>2019</c:v>
                </c:pt>
              </c:numCache>
            </c:numRef>
          </c:cat>
          <c:val>
            <c:numRef>
              <c:f>Sheet1!$C$2:$C$8</c:f>
            </c:numRef>
          </c:val>
          <c:extLst>
            <c:ext xmlns:c16="http://schemas.microsoft.com/office/drawing/2014/chart" uri="{C3380CC4-5D6E-409C-BE32-E72D297353CC}">
              <c16:uniqueId val="{00000001-D9E1-44B5-9AD1-DF2AA85E3C82}"/>
            </c:ext>
          </c:extLst>
        </c:ser>
        <c:ser>
          <c:idx val="2"/>
          <c:order val="2"/>
          <c:tx>
            <c:strRef>
              <c:f>Sheet1!$D$1</c:f>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2013</c:v>
                </c:pt>
                <c:pt idx="1">
                  <c:v>2014</c:v>
                </c:pt>
                <c:pt idx="2">
                  <c:v>2015</c:v>
                </c:pt>
                <c:pt idx="3">
                  <c:v>2016</c:v>
                </c:pt>
                <c:pt idx="4">
                  <c:v>2017</c:v>
                </c:pt>
                <c:pt idx="5">
                  <c:v>2018</c:v>
                </c:pt>
                <c:pt idx="6">
                  <c:v>2019</c:v>
                </c:pt>
              </c:numCache>
            </c:numRef>
          </c:cat>
          <c:val>
            <c:numRef>
              <c:f>Sheet1!$D$2:$D$8</c:f>
            </c:numRef>
          </c:val>
          <c:extLst>
            <c:ext xmlns:c16="http://schemas.microsoft.com/office/drawing/2014/chart" uri="{C3380CC4-5D6E-409C-BE32-E72D297353CC}">
              <c16:uniqueId val="{00000002-D9E1-44B5-9AD1-DF2AA85E3C82}"/>
            </c:ext>
          </c:extLst>
        </c:ser>
        <c:dLbls>
          <c:dLblPos val="outEnd"/>
          <c:showLegendKey val="0"/>
          <c:showVal val="1"/>
          <c:showCatName val="0"/>
          <c:showSerName val="0"/>
          <c:showPercent val="0"/>
          <c:showBubbleSize val="0"/>
        </c:dLbls>
        <c:gapWidth val="219"/>
        <c:overlap val="-27"/>
        <c:axId val="357270176"/>
        <c:axId val="357267224"/>
      </c:barChart>
      <c:catAx>
        <c:axId val="35727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7267224"/>
        <c:crosses val="autoZero"/>
        <c:auto val="1"/>
        <c:lblAlgn val="ctr"/>
        <c:lblOffset val="100"/>
        <c:noMultiLvlLbl val="0"/>
      </c:catAx>
      <c:valAx>
        <c:axId val="357267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7270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PCaSO Sussex: Number of PSA events</a:t>
            </a:r>
          </a:p>
        </c:rich>
      </c:tx>
      <c:layout>
        <c:manualLayout>
          <c:xMode val="edge"/>
          <c:yMode val="edge"/>
          <c:x val="0.34789443897637801"/>
          <c:y val="2.343749855822474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974286417322837E-2"/>
          <c:y val="0.15585696629816889"/>
          <c:w val="0.93163521161417318"/>
          <c:h val="0.76748654235442038"/>
        </c:manualLayout>
      </c:layout>
      <c:barChart>
        <c:barDir val="col"/>
        <c:grouping val="clustered"/>
        <c:varyColors val="0"/>
        <c:ser>
          <c:idx val="0"/>
          <c:order val="0"/>
          <c:tx>
            <c:strRef>
              <c:f>Sheet1!$B$1</c:f>
              <c:strCache>
                <c:ptCount val="1"/>
                <c:pt idx="0">
                  <c:v>Events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2013</c:v>
                </c:pt>
                <c:pt idx="1">
                  <c:v>2014</c:v>
                </c:pt>
                <c:pt idx="2">
                  <c:v>2015</c:v>
                </c:pt>
                <c:pt idx="3">
                  <c:v>2016</c:v>
                </c:pt>
                <c:pt idx="4">
                  <c:v>2017</c:v>
                </c:pt>
                <c:pt idx="5">
                  <c:v>2018</c:v>
                </c:pt>
                <c:pt idx="6">
                  <c:v>2019</c:v>
                </c:pt>
              </c:numCache>
            </c:numRef>
          </c:cat>
          <c:val>
            <c:numRef>
              <c:f>Sheet1!$B$2:$B$8</c:f>
              <c:numCache>
                <c:formatCode>General</c:formatCode>
                <c:ptCount val="7"/>
                <c:pt idx="3">
                  <c:v>7</c:v>
                </c:pt>
                <c:pt idx="4">
                  <c:v>9</c:v>
                </c:pt>
                <c:pt idx="5">
                  <c:v>8</c:v>
                </c:pt>
                <c:pt idx="6">
                  <c:v>10</c:v>
                </c:pt>
              </c:numCache>
            </c:numRef>
          </c:val>
          <c:extLst>
            <c:ext xmlns:c16="http://schemas.microsoft.com/office/drawing/2014/chart" uri="{C3380CC4-5D6E-409C-BE32-E72D297353CC}">
              <c16:uniqueId val="{00000000-D9E1-44B5-9AD1-DF2AA85E3C82}"/>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2013</c:v>
                </c:pt>
                <c:pt idx="1">
                  <c:v>2014</c:v>
                </c:pt>
                <c:pt idx="2">
                  <c:v>2015</c:v>
                </c:pt>
                <c:pt idx="3">
                  <c:v>2016</c:v>
                </c:pt>
                <c:pt idx="4">
                  <c:v>2017</c:v>
                </c:pt>
                <c:pt idx="5">
                  <c:v>2018</c:v>
                </c:pt>
                <c:pt idx="6">
                  <c:v>2019</c:v>
                </c:pt>
              </c:numCache>
            </c:numRef>
          </c:cat>
          <c:val>
            <c:numRef>
              <c:f>Sheet1!$C$2:$C$8</c:f>
            </c:numRef>
          </c:val>
          <c:extLst>
            <c:ext xmlns:c16="http://schemas.microsoft.com/office/drawing/2014/chart" uri="{C3380CC4-5D6E-409C-BE32-E72D297353CC}">
              <c16:uniqueId val="{00000001-D9E1-44B5-9AD1-DF2AA85E3C82}"/>
            </c:ext>
          </c:extLst>
        </c:ser>
        <c:ser>
          <c:idx val="2"/>
          <c:order val="2"/>
          <c:tx>
            <c:strRef>
              <c:f>Sheet1!$D$1</c:f>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2013</c:v>
                </c:pt>
                <c:pt idx="1">
                  <c:v>2014</c:v>
                </c:pt>
                <c:pt idx="2">
                  <c:v>2015</c:v>
                </c:pt>
                <c:pt idx="3">
                  <c:v>2016</c:v>
                </c:pt>
                <c:pt idx="4">
                  <c:v>2017</c:v>
                </c:pt>
                <c:pt idx="5">
                  <c:v>2018</c:v>
                </c:pt>
                <c:pt idx="6">
                  <c:v>2019</c:v>
                </c:pt>
              </c:numCache>
            </c:numRef>
          </c:cat>
          <c:val>
            <c:numRef>
              <c:f>Sheet1!$D$2:$D$8</c:f>
            </c:numRef>
          </c:val>
          <c:extLst>
            <c:ext xmlns:c16="http://schemas.microsoft.com/office/drawing/2014/chart" uri="{C3380CC4-5D6E-409C-BE32-E72D297353CC}">
              <c16:uniqueId val="{00000002-D9E1-44B5-9AD1-DF2AA85E3C82}"/>
            </c:ext>
          </c:extLst>
        </c:ser>
        <c:dLbls>
          <c:dLblPos val="outEnd"/>
          <c:showLegendKey val="0"/>
          <c:showVal val="1"/>
          <c:showCatName val="0"/>
          <c:showSerName val="0"/>
          <c:showPercent val="0"/>
          <c:showBubbleSize val="0"/>
        </c:dLbls>
        <c:gapWidth val="219"/>
        <c:overlap val="-27"/>
        <c:axId val="357270176"/>
        <c:axId val="357267224"/>
      </c:barChart>
      <c:catAx>
        <c:axId val="35727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7267224"/>
        <c:crosses val="autoZero"/>
        <c:auto val="1"/>
        <c:lblAlgn val="ctr"/>
        <c:lblOffset val="100"/>
        <c:noMultiLvlLbl val="0"/>
      </c:catAx>
      <c:valAx>
        <c:axId val="357267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7270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E052C0-5D79-4CEC-B221-CA67227E700C}"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5D6FD7DF-3396-4AB9-8269-E6B24EE17560}">
      <dgm:prSet phldrT="[Text]"/>
      <dgm:spPr/>
      <dgm:t>
        <a:bodyPr/>
        <a:lstStyle/>
        <a:p>
          <a:r>
            <a:rPr lang="en-GB" dirty="0"/>
            <a:t>Register</a:t>
          </a:r>
        </a:p>
      </dgm:t>
    </dgm:pt>
    <dgm:pt modelId="{44E6178E-84F4-461E-BB4F-B1769B3FD46A}" type="parTrans" cxnId="{3A6278F3-21C6-494F-88B6-64305F79C6A4}">
      <dgm:prSet/>
      <dgm:spPr/>
      <dgm:t>
        <a:bodyPr/>
        <a:lstStyle/>
        <a:p>
          <a:endParaRPr lang="en-GB"/>
        </a:p>
      </dgm:t>
    </dgm:pt>
    <dgm:pt modelId="{B5247261-A337-485A-90A0-3D0727E88DDE}" type="sibTrans" cxnId="{3A6278F3-21C6-494F-88B6-64305F79C6A4}">
      <dgm:prSet/>
      <dgm:spPr/>
      <dgm:t>
        <a:bodyPr/>
        <a:lstStyle/>
        <a:p>
          <a:endParaRPr lang="en-GB"/>
        </a:p>
      </dgm:t>
    </dgm:pt>
    <dgm:pt modelId="{523A9225-1A75-4E20-ADF2-A22C9F4A27CF}">
      <dgm:prSet phldrT="[Text]"/>
      <dgm:spPr/>
      <dgm:t>
        <a:bodyPr/>
        <a:lstStyle/>
        <a:p>
          <a:r>
            <a:rPr lang="en-GB" dirty="0"/>
            <a:t>Result</a:t>
          </a:r>
        </a:p>
      </dgm:t>
    </dgm:pt>
    <dgm:pt modelId="{C0A21710-A5B1-47BC-8592-1B20F0E54B1A}" type="parTrans" cxnId="{0F59DC8D-BD85-420D-9799-BA154F70F189}">
      <dgm:prSet/>
      <dgm:spPr/>
      <dgm:t>
        <a:bodyPr/>
        <a:lstStyle/>
        <a:p>
          <a:endParaRPr lang="en-GB"/>
        </a:p>
      </dgm:t>
    </dgm:pt>
    <dgm:pt modelId="{D1B69FA8-9083-4F56-8CFD-8EED29C3CB56}" type="sibTrans" cxnId="{0F59DC8D-BD85-420D-9799-BA154F70F189}">
      <dgm:prSet/>
      <dgm:spPr/>
      <dgm:t>
        <a:bodyPr/>
        <a:lstStyle/>
        <a:p>
          <a:endParaRPr lang="en-GB"/>
        </a:p>
      </dgm:t>
    </dgm:pt>
    <dgm:pt modelId="{82FA9BC3-9FB5-4688-9632-7026A1499653}">
      <dgm:prSet phldrT="[Text]"/>
      <dgm:spPr/>
      <dgm:t>
        <a:bodyPr/>
        <a:lstStyle/>
        <a:p>
          <a:r>
            <a:rPr lang="en-GB" dirty="0"/>
            <a:t>Booking</a:t>
          </a:r>
        </a:p>
      </dgm:t>
    </dgm:pt>
    <dgm:pt modelId="{4BF31DDB-D924-49C4-BDF9-87612A841B4F}" type="parTrans" cxnId="{0DD2579A-41B9-41C9-A065-44AB28225C0A}">
      <dgm:prSet/>
      <dgm:spPr/>
      <dgm:t>
        <a:bodyPr/>
        <a:lstStyle/>
        <a:p>
          <a:endParaRPr lang="en-GB"/>
        </a:p>
      </dgm:t>
    </dgm:pt>
    <dgm:pt modelId="{8F762C73-E466-46C5-AEE8-2492053404CF}" type="sibTrans" cxnId="{0DD2579A-41B9-41C9-A065-44AB28225C0A}">
      <dgm:prSet/>
      <dgm:spPr/>
      <dgm:t>
        <a:bodyPr/>
        <a:lstStyle/>
        <a:p>
          <a:endParaRPr lang="en-GB"/>
        </a:p>
      </dgm:t>
    </dgm:pt>
    <dgm:pt modelId="{B556E18E-B668-4B1D-A51E-B774353741FB}">
      <dgm:prSet phldrT="[Text]"/>
      <dgm:spPr/>
      <dgm:t>
        <a:bodyPr/>
        <a:lstStyle/>
        <a:p>
          <a:r>
            <a:rPr lang="en-GB" dirty="0"/>
            <a:t>Confirmation</a:t>
          </a:r>
        </a:p>
      </dgm:t>
    </dgm:pt>
    <dgm:pt modelId="{8FA04881-921F-4CFE-8F9F-CBDBB9C8F2F2}" type="parTrans" cxnId="{207C0859-3B05-4078-973C-ECA5DB841C62}">
      <dgm:prSet/>
      <dgm:spPr/>
      <dgm:t>
        <a:bodyPr/>
        <a:lstStyle/>
        <a:p>
          <a:endParaRPr lang="en-GB"/>
        </a:p>
      </dgm:t>
    </dgm:pt>
    <dgm:pt modelId="{CB6205EC-5C2A-477C-9EC1-248A5D405A18}" type="sibTrans" cxnId="{207C0859-3B05-4078-973C-ECA5DB841C62}">
      <dgm:prSet/>
      <dgm:spPr/>
      <dgm:t>
        <a:bodyPr/>
        <a:lstStyle/>
        <a:p>
          <a:endParaRPr lang="en-GB"/>
        </a:p>
      </dgm:t>
    </dgm:pt>
    <dgm:pt modelId="{D7187E5D-7231-4A44-BC2D-EA133F463814}">
      <dgm:prSet phldrT="[Text]"/>
      <dgm:spPr/>
      <dgm:t>
        <a:bodyPr/>
        <a:lstStyle/>
        <a:p>
          <a:r>
            <a:rPr lang="en-GB" dirty="0"/>
            <a:t>Reminder</a:t>
          </a:r>
        </a:p>
      </dgm:t>
    </dgm:pt>
    <dgm:pt modelId="{08662279-6B2E-449C-85F6-F3028FA4F87B}" type="parTrans" cxnId="{A7D57903-2510-4D0D-8B88-59BC9A894E03}">
      <dgm:prSet/>
      <dgm:spPr/>
      <dgm:t>
        <a:bodyPr/>
        <a:lstStyle/>
        <a:p>
          <a:endParaRPr lang="en-GB"/>
        </a:p>
      </dgm:t>
    </dgm:pt>
    <dgm:pt modelId="{F7AF5D63-195A-4318-B410-82BE95C56532}" type="sibTrans" cxnId="{A7D57903-2510-4D0D-8B88-59BC9A894E03}">
      <dgm:prSet/>
      <dgm:spPr/>
      <dgm:t>
        <a:bodyPr/>
        <a:lstStyle/>
        <a:p>
          <a:endParaRPr lang="en-GB"/>
        </a:p>
      </dgm:t>
    </dgm:pt>
    <dgm:pt modelId="{728459F2-901B-4ACE-832A-8CC464FBA3B0}">
      <dgm:prSet phldrT="[Text]"/>
      <dgm:spPr/>
      <dgm:t>
        <a:bodyPr/>
        <a:lstStyle/>
        <a:p>
          <a:r>
            <a:rPr lang="en-GB" dirty="0"/>
            <a:t>Test</a:t>
          </a:r>
        </a:p>
      </dgm:t>
    </dgm:pt>
    <dgm:pt modelId="{5DCFFD75-5BC1-4E86-B88E-CD07C7DE4BEB}" type="parTrans" cxnId="{A4B949BF-E11F-4110-9AD2-ECB6B43A18E8}">
      <dgm:prSet/>
      <dgm:spPr/>
      <dgm:t>
        <a:bodyPr/>
        <a:lstStyle/>
        <a:p>
          <a:endParaRPr lang="en-GB"/>
        </a:p>
      </dgm:t>
    </dgm:pt>
    <dgm:pt modelId="{F47BAC63-4EB6-4412-AF02-A5C787B83A9C}" type="sibTrans" cxnId="{A4B949BF-E11F-4110-9AD2-ECB6B43A18E8}">
      <dgm:prSet/>
      <dgm:spPr/>
      <dgm:t>
        <a:bodyPr/>
        <a:lstStyle/>
        <a:p>
          <a:endParaRPr lang="en-GB"/>
        </a:p>
      </dgm:t>
    </dgm:pt>
    <dgm:pt modelId="{22D28296-9137-4BA2-A7A5-A9E566ACF0C9}">
      <dgm:prSet phldrT="[Text]"/>
      <dgm:spPr/>
      <dgm:t>
        <a:bodyPr/>
        <a:lstStyle/>
        <a:p>
          <a:r>
            <a:rPr lang="en-GB" dirty="0"/>
            <a:t>Laboratory</a:t>
          </a:r>
        </a:p>
      </dgm:t>
    </dgm:pt>
    <dgm:pt modelId="{CECE30DC-56F0-406D-8A05-7EEB6B5716DF}" type="parTrans" cxnId="{59C0A4BC-59CD-4A7A-BC9D-8A291CA69998}">
      <dgm:prSet/>
      <dgm:spPr/>
      <dgm:t>
        <a:bodyPr/>
        <a:lstStyle/>
        <a:p>
          <a:endParaRPr lang="en-GB"/>
        </a:p>
      </dgm:t>
    </dgm:pt>
    <dgm:pt modelId="{53CC6E73-884B-4475-A3C4-391DCCB8F05E}" type="sibTrans" cxnId="{59C0A4BC-59CD-4A7A-BC9D-8A291CA69998}">
      <dgm:prSet/>
      <dgm:spPr/>
      <dgm:t>
        <a:bodyPr/>
        <a:lstStyle/>
        <a:p>
          <a:endParaRPr lang="en-GB"/>
        </a:p>
      </dgm:t>
    </dgm:pt>
    <dgm:pt modelId="{B2350373-31DA-4ACB-9324-C2B594890039}">
      <dgm:prSet phldrT="[Text]"/>
      <dgm:spPr/>
      <dgm:t>
        <a:bodyPr/>
        <a:lstStyle/>
        <a:p>
          <a:r>
            <a:rPr lang="en-GB" dirty="0"/>
            <a:t>Events</a:t>
          </a:r>
        </a:p>
      </dgm:t>
    </dgm:pt>
    <dgm:pt modelId="{073E67B2-6634-4DA2-BFB8-C13763508331}" type="parTrans" cxnId="{6A735304-CB54-434F-8261-8B4513628C62}">
      <dgm:prSet/>
      <dgm:spPr/>
      <dgm:t>
        <a:bodyPr/>
        <a:lstStyle/>
        <a:p>
          <a:endParaRPr lang="en-GB"/>
        </a:p>
      </dgm:t>
    </dgm:pt>
    <dgm:pt modelId="{726A2EA7-FC33-4440-8380-76D0BFE90DCE}" type="sibTrans" cxnId="{6A735304-CB54-434F-8261-8B4513628C62}">
      <dgm:prSet/>
      <dgm:spPr/>
      <dgm:t>
        <a:bodyPr/>
        <a:lstStyle/>
        <a:p>
          <a:endParaRPr lang="en-GB"/>
        </a:p>
      </dgm:t>
    </dgm:pt>
    <dgm:pt modelId="{34FEBA1B-F928-4734-A70B-FAB9FD826B37}">
      <dgm:prSet phldrT="[Text]"/>
      <dgm:spPr/>
      <dgm:t>
        <a:bodyPr/>
        <a:lstStyle/>
        <a:p>
          <a:r>
            <a:rPr lang="en-GB" dirty="0"/>
            <a:t>Notify</a:t>
          </a:r>
        </a:p>
      </dgm:t>
    </dgm:pt>
    <dgm:pt modelId="{6C10431A-D1FA-4CD2-B3E9-A7D4FF0B852D}" type="parTrans" cxnId="{69374B80-355F-470C-A135-F7F020FC291A}">
      <dgm:prSet/>
      <dgm:spPr/>
      <dgm:t>
        <a:bodyPr/>
        <a:lstStyle/>
        <a:p>
          <a:endParaRPr lang="en-GB"/>
        </a:p>
      </dgm:t>
    </dgm:pt>
    <dgm:pt modelId="{83BE90B3-9FC1-493A-9FAE-7EEA20D6D20D}" type="sibTrans" cxnId="{69374B80-355F-470C-A135-F7F020FC291A}">
      <dgm:prSet/>
      <dgm:spPr/>
      <dgm:t>
        <a:bodyPr/>
        <a:lstStyle/>
        <a:p>
          <a:endParaRPr lang="en-GB"/>
        </a:p>
      </dgm:t>
    </dgm:pt>
    <dgm:pt modelId="{602122F8-9612-4449-B3E4-F80E9F7410BA}">
      <dgm:prSet phldrT="[Text]"/>
      <dgm:spPr/>
      <dgm:t>
        <a:bodyPr/>
        <a:lstStyle/>
        <a:p>
          <a:r>
            <a:rPr lang="en-GB" dirty="0"/>
            <a:t>Report</a:t>
          </a:r>
        </a:p>
      </dgm:t>
    </dgm:pt>
    <dgm:pt modelId="{3E45851D-9D6F-416C-9AAF-6E35DD8CB608}" type="parTrans" cxnId="{70E4A366-F636-487A-869E-16509F900FAF}">
      <dgm:prSet/>
      <dgm:spPr/>
      <dgm:t>
        <a:bodyPr/>
        <a:lstStyle/>
        <a:p>
          <a:endParaRPr lang="en-GB"/>
        </a:p>
      </dgm:t>
    </dgm:pt>
    <dgm:pt modelId="{931A8485-76B1-4967-A9DF-AF765A3E8C99}" type="sibTrans" cxnId="{70E4A366-F636-487A-869E-16509F900FAF}">
      <dgm:prSet/>
      <dgm:spPr/>
      <dgm:t>
        <a:bodyPr/>
        <a:lstStyle/>
        <a:p>
          <a:endParaRPr lang="en-GB"/>
        </a:p>
      </dgm:t>
    </dgm:pt>
    <dgm:pt modelId="{8EDE7F08-093E-4104-93D8-FDF996BB0AB6}">
      <dgm:prSet phldrT="[Text]"/>
      <dgm:spPr/>
      <dgm:t>
        <a:bodyPr/>
        <a:lstStyle/>
        <a:p>
          <a:r>
            <a:rPr lang="en-GB" dirty="0"/>
            <a:t>Check In</a:t>
          </a:r>
        </a:p>
      </dgm:t>
    </dgm:pt>
    <dgm:pt modelId="{3D098E48-992F-4D90-836A-616181980EEA}" type="parTrans" cxnId="{BF181FE9-7732-4176-B8C6-575A388D1073}">
      <dgm:prSet/>
      <dgm:spPr/>
      <dgm:t>
        <a:bodyPr/>
        <a:lstStyle/>
        <a:p>
          <a:endParaRPr lang="en-GB"/>
        </a:p>
      </dgm:t>
    </dgm:pt>
    <dgm:pt modelId="{A0239C6D-B993-4C14-A276-AE6966807FF3}" type="sibTrans" cxnId="{BF181FE9-7732-4176-B8C6-575A388D1073}">
      <dgm:prSet/>
      <dgm:spPr/>
      <dgm:t>
        <a:bodyPr/>
        <a:lstStyle/>
        <a:p>
          <a:endParaRPr lang="en-GB"/>
        </a:p>
      </dgm:t>
    </dgm:pt>
    <dgm:pt modelId="{20C3ED4F-92AA-44F2-A867-083AF0B4C375}" type="pres">
      <dgm:prSet presAssocID="{44E052C0-5D79-4CEC-B221-CA67227E700C}" presName="cycle" presStyleCnt="0">
        <dgm:presLayoutVars>
          <dgm:dir/>
          <dgm:resizeHandles val="exact"/>
        </dgm:presLayoutVars>
      </dgm:prSet>
      <dgm:spPr/>
    </dgm:pt>
    <dgm:pt modelId="{4826E02B-7218-4339-8321-4EA1F090A0A7}" type="pres">
      <dgm:prSet presAssocID="{5D6FD7DF-3396-4AB9-8269-E6B24EE17560}" presName="dummy" presStyleCnt="0"/>
      <dgm:spPr/>
    </dgm:pt>
    <dgm:pt modelId="{4FD324F2-0877-4733-A0EC-981F1D0EC5AA}" type="pres">
      <dgm:prSet presAssocID="{5D6FD7DF-3396-4AB9-8269-E6B24EE17560}" presName="node" presStyleLbl="revTx" presStyleIdx="0" presStyleCnt="11">
        <dgm:presLayoutVars>
          <dgm:bulletEnabled val="1"/>
        </dgm:presLayoutVars>
      </dgm:prSet>
      <dgm:spPr/>
    </dgm:pt>
    <dgm:pt modelId="{E686B9CC-99A4-4482-BA5B-415F794B6F4C}" type="pres">
      <dgm:prSet presAssocID="{B5247261-A337-485A-90A0-3D0727E88DDE}" presName="sibTrans" presStyleLbl="node1" presStyleIdx="0" presStyleCnt="11"/>
      <dgm:spPr/>
    </dgm:pt>
    <dgm:pt modelId="{A6097C0A-93ED-4E96-98ED-0265B6954DD4}" type="pres">
      <dgm:prSet presAssocID="{B2350373-31DA-4ACB-9324-C2B594890039}" presName="dummy" presStyleCnt="0"/>
      <dgm:spPr/>
    </dgm:pt>
    <dgm:pt modelId="{4747EFD8-D306-41B7-8089-A1C09619742F}" type="pres">
      <dgm:prSet presAssocID="{B2350373-31DA-4ACB-9324-C2B594890039}" presName="node" presStyleLbl="revTx" presStyleIdx="1" presStyleCnt="11">
        <dgm:presLayoutVars>
          <dgm:bulletEnabled val="1"/>
        </dgm:presLayoutVars>
      </dgm:prSet>
      <dgm:spPr/>
    </dgm:pt>
    <dgm:pt modelId="{EB8853D3-4F7A-4DCD-A73E-62183A03FD03}" type="pres">
      <dgm:prSet presAssocID="{726A2EA7-FC33-4440-8380-76D0BFE90DCE}" presName="sibTrans" presStyleLbl="node1" presStyleIdx="1" presStyleCnt="11"/>
      <dgm:spPr/>
    </dgm:pt>
    <dgm:pt modelId="{C70BC35C-5A82-4520-8870-F6338B8CA50E}" type="pres">
      <dgm:prSet presAssocID="{82FA9BC3-9FB5-4688-9632-7026A1499653}" presName="dummy" presStyleCnt="0"/>
      <dgm:spPr/>
    </dgm:pt>
    <dgm:pt modelId="{8D9DEB83-059B-4B8D-8EE2-DFD642EF79DE}" type="pres">
      <dgm:prSet presAssocID="{82FA9BC3-9FB5-4688-9632-7026A1499653}" presName="node" presStyleLbl="revTx" presStyleIdx="2" presStyleCnt="11">
        <dgm:presLayoutVars>
          <dgm:bulletEnabled val="1"/>
        </dgm:presLayoutVars>
      </dgm:prSet>
      <dgm:spPr/>
    </dgm:pt>
    <dgm:pt modelId="{FDE15DC1-4980-468E-9A55-7F58BE36506F}" type="pres">
      <dgm:prSet presAssocID="{8F762C73-E466-46C5-AEE8-2492053404CF}" presName="sibTrans" presStyleLbl="node1" presStyleIdx="2" presStyleCnt="11"/>
      <dgm:spPr/>
    </dgm:pt>
    <dgm:pt modelId="{39663300-C212-452E-BFFC-9FD71EB3165B}" type="pres">
      <dgm:prSet presAssocID="{B556E18E-B668-4B1D-A51E-B774353741FB}" presName="dummy" presStyleCnt="0"/>
      <dgm:spPr/>
    </dgm:pt>
    <dgm:pt modelId="{007F8444-040A-4EE4-AA98-8CA895827CCC}" type="pres">
      <dgm:prSet presAssocID="{B556E18E-B668-4B1D-A51E-B774353741FB}" presName="node" presStyleLbl="revTx" presStyleIdx="3" presStyleCnt="11">
        <dgm:presLayoutVars>
          <dgm:bulletEnabled val="1"/>
        </dgm:presLayoutVars>
      </dgm:prSet>
      <dgm:spPr/>
    </dgm:pt>
    <dgm:pt modelId="{C023851F-4C6B-40D9-8AD4-A6FA27D8F8DE}" type="pres">
      <dgm:prSet presAssocID="{CB6205EC-5C2A-477C-9EC1-248A5D405A18}" presName="sibTrans" presStyleLbl="node1" presStyleIdx="3" presStyleCnt="11"/>
      <dgm:spPr/>
    </dgm:pt>
    <dgm:pt modelId="{66BD767F-F161-45F8-998F-C188D0FB0AAF}" type="pres">
      <dgm:prSet presAssocID="{D7187E5D-7231-4A44-BC2D-EA133F463814}" presName="dummy" presStyleCnt="0"/>
      <dgm:spPr/>
    </dgm:pt>
    <dgm:pt modelId="{52E12198-A09E-4C13-B12F-46B4B9BB52AF}" type="pres">
      <dgm:prSet presAssocID="{D7187E5D-7231-4A44-BC2D-EA133F463814}" presName="node" presStyleLbl="revTx" presStyleIdx="4" presStyleCnt="11">
        <dgm:presLayoutVars>
          <dgm:bulletEnabled val="1"/>
        </dgm:presLayoutVars>
      </dgm:prSet>
      <dgm:spPr/>
    </dgm:pt>
    <dgm:pt modelId="{97731782-AE00-4FA3-B324-5C005A736007}" type="pres">
      <dgm:prSet presAssocID="{F7AF5D63-195A-4318-B410-82BE95C56532}" presName="sibTrans" presStyleLbl="node1" presStyleIdx="4" presStyleCnt="11"/>
      <dgm:spPr/>
    </dgm:pt>
    <dgm:pt modelId="{45A5CAF0-0414-4DAB-8EBF-986D9215769D}" type="pres">
      <dgm:prSet presAssocID="{8EDE7F08-093E-4104-93D8-FDF996BB0AB6}" presName="dummy" presStyleCnt="0"/>
      <dgm:spPr/>
    </dgm:pt>
    <dgm:pt modelId="{BCC91D2F-CBBF-4626-8213-660C30FFCCB0}" type="pres">
      <dgm:prSet presAssocID="{8EDE7F08-093E-4104-93D8-FDF996BB0AB6}" presName="node" presStyleLbl="revTx" presStyleIdx="5" presStyleCnt="11">
        <dgm:presLayoutVars>
          <dgm:bulletEnabled val="1"/>
        </dgm:presLayoutVars>
      </dgm:prSet>
      <dgm:spPr/>
    </dgm:pt>
    <dgm:pt modelId="{7A58604F-62A2-42A2-85C9-D47EEBF60E54}" type="pres">
      <dgm:prSet presAssocID="{A0239C6D-B993-4C14-A276-AE6966807FF3}" presName="sibTrans" presStyleLbl="node1" presStyleIdx="5" presStyleCnt="11"/>
      <dgm:spPr/>
    </dgm:pt>
    <dgm:pt modelId="{3F61B03F-B07B-4711-888A-B9B4DB2E4E6B}" type="pres">
      <dgm:prSet presAssocID="{728459F2-901B-4ACE-832A-8CC464FBA3B0}" presName="dummy" presStyleCnt="0"/>
      <dgm:spPr/>
    </dgm:pt>
    <dgm:pt modelId="{4D593A80-EDC5-468E-97A2-D74403916595}" type="pres">
      <dgm:prSet presAssocID="{728459F2-901B-4ACE-832A-8CC464FBA3B0}" presName="node" presStyleLbl="revTx" presStyleIdx="6" presStyleCnt="11">
        <dgm:presLayoutVars>
          <dgm:bulletEnabled val="1"/>
        </dgm:presLayoutVars>
      </dgm:prSet>
      <dgm:spPr/>
    </dgm:pt>
    <dgm:pt modelId="{0462ED0E-AA30-4FEE-A034-8A0DD64CB1B1}" type="pres">
      <dgm:prSet presAssocID="{F47BAC63-4EB6-4412-AF02-A5C787B83A9C}" presName="sibTrans" presStyleLbl="node1" presStyleIdx="6" presStyleCnt="11"/>
      <dgm:spPr/>
    </dgm:pt>
    <dgm:pt modelId="{61D184F4-A2D5-41B9-B4F2-AF22D712B02C}" type="pres">
      <dgm:prSet presAssocID="{22D28296-9137-4BA2-A7A5-A9E566ACF0C9}" presName="dummy" presStyleCnt="0"/>
      <dgm:spPr/>
    </dgm:pt>
    <dgm:pt modelId="{D2AA2B67-D770-4207-83E0-AE9BFB837DEA}" type="pres">
      <dgm:prSet presAssocID="{22D28296-9137-4BA2-A7A5-A9E566ACF0C9}" presName="node" presStyleLbl="revTx" presStyleIdx="7" presStyleCnt="11">
        <dgm:presLayoutVars>
          <dgm:bulletEnabled val="1"/>
        </dgm:presLayoutVars>
      </dgm:prSet>
      <dgm:spPr/>
    </dgm:pt>
    <dgm:pt modelId="{F157530F-8C4B-451D-8204-AD8F6CB3009F}" type="pres">
      <dgm:prSet presAssocID="{53CC6E73-884B-4475-A3C4-391DCCB8F05E}" presName="sibTrans" presStyleLbl="node1" presStyleIdx="7" presStyleCnt="11"/>
      <dgm:spPr/>
    </dgm:pt>
    <dgm:pt modelId="{1C154724-F625-4E0A-8523-7431E37CBD3F}" type="pres">
      <dgm:prSet presAssocID="{523A9225-1A75-4E20-ADF2-A22C9F4A27CF}" presName="dummy" presStyleCnt="0"/>
      <dgm:spPr/>
    </dgm:pt>
    <dgm:pt modelId="{7ACFF65C-9530-49BA-9F14-F99D92795FFC}" type="pres">
      <dgm:prSet presAssocID="{523A9225-1A75-4E20-ADF2-A22C9F4A27CF}" presName="node" presStyleLbl="revTx" presStyleIdx="8" presStyleCnt="11">
        <dgm:presLayoutVars>
          <dgm:bulletEnabled val="1"/>
        </dgm:presLayoutVars>
      </dgm:prSet>
      <dgm:spPr/>
    </dgm:pt>
    <dgm:pt modelId="{E094B3BA-24E3-4BED-9013-8BEF0FB4C670}" type="pres">
      <dgm:prSet presAssocID="{D1B69FA8-9083-4F56-8CFD-8EED29C3CB56}" presName="sibTrans" presStyleLbl="node1" presStyleIdx="8" presStyleCnt="11"/>
      <dgm:spPr/>
    </dgm:pt>
    <dgm:pt modelId="{22896D92-0BBC-4485-9DBF-7D277F07BC25}" type="pres">
      <dgm:prSet presAssocID="{34FEBA1B-F928-4734-A70B-FAB9FD826B37}" presName="dummy" presStyleCnt="0"/>
      <dgm:spPr/>
    </dgm:pt>
    <dgm:pt modelId="{5F3A1CE4-5D9D-4CA5-BEC2-246DEB16FB91}" type="pres">
      <dgm:prSet presAssocID="{34FEBA1B-F928-4734-A70B-FAB9FD826B37}" presName="node" presStyleLbl="revTx" presStyleIdx="9" presStyleCnt="11">
        <dgm:presLayoutVars>
          <dgm:bulletEnabled val="1"/>
        </dgm:presLayoutVars>
      </dgm:prSet>
      <dgm:spPr/>
    </dgm:pt>
    <dgm:pt modelId="{8C11F077-3601-4BC4-A7A3-3CCCEB4CC09E}" type="pres">
      <dgm:prSet presAssocID="{83BE90B3-9FC1-493A-9FAE-7EEA20D6D20D}" presName="sibTrans" presStyleLbl="node1" presStyleIdx="9" presStyleCnt="11"/>
      <dgm:spPr/>
    </dgm:pt>
    <dgm:pt modelId="{65E56686-1B2E-4B9F-B020-476AF9D54AB5}" type="pres">
      <dgm:prSet presAssocID="{602122F8-9612-4449-B3E4-F80E9F7410BA}" presName="dummy" presStyleCnt="0"/>
      <dgm:spPr/>
    </dgm:pt>
    <dgm:pt modelId="{69C3DA05-2A54-40F2-B72D-7AE50AC508E1}" type="pres">
      <dgm:prSet presAssocID="{602122F8-9612-4449-B3E4-F80E9F7410BA}" presName="node" presStyleLbl="revTx" presStyleIdx="10" presStyleCnt="11">
        <dgm:presLayoutVars>
          <dgm:bulletEnabled val="1"/>
        </dgm:presLayoutVars>
      </dgm:prSet>
      <dgm:spPr/>
    </dgm:pt>
    <dgm:pt modelId="{BD6CF300-3C6B-48E9-9433-BA20B89820D9}" type="pres">
      <dgm:prSet presAssocID="{931A8485-76B1-4967-A9DF-AF765A3E8C99}" presName="sibTrans" presStyleLbl="node1" presStyleIdx="10" presStyleCnt="11" custLinFactNeighborY="-513"/>
      <dgm:spPr/>
    </dgm:pt>
  </dgm:ptLst>
  <dgm:cxnLst>
    <dgm:cxn modelId="{A7D57903-2510-4D0D-8B88-59BC9A894E03}" srcId="{44E052C0-5D79-4CEC-B221-CA67227E700C}" destId="{D7187E5D-7231-4A44-BC2D-EA133F463814}" srcOrd="4" destOrd="0" parTransId="{08662279-6B2E-449C-85F6-F3028FA4F87B}" sibTransId="{F7AF5D63-195A-4318-B410-82BE95C56532}"/>
    <dgm:cxn modelId="{6A735304-CB54-434F-8261-8B4513628C62}" srcId="{44E052C0-5D79-4CEC-B221-CA67227E700C}" destId="{B2350373-31DA-4ACB-9324-C2B594890039}" srcOrd="1" destOrd="0" parTransId="{073E67B2-6634-4DA2-BFB8-C13763508331}" sibTransId="{726A2EA7-FC33-4440-8380-76D0BFE90DCE}"/>
    <dgm:cxn modelId="{67887807-C9C1-4575-AB5D-9D799B17A451}" type="presOf" srcId="{D1B69FA8-9083-4F56-8CFD-8EED29C3CB56}" destId="{E094B3BA-24E3-4BED-9013-8BEF0FB4C670}" srcOrd="0" destOrd="0" presId="urn:microsoft.com/office/officeart/2005/8/layout/cycle1"/>
    <dgm:cxn modelId="{D1B99B09-086C-4BA3-9821-ADA276D843E1}" type="presOf" srcId="{B2350373-31DA-4ACB-9324-C2B594890039}" destId="{4747EFD8-D306-41B7-8089-A1C09619742F}" srcOrd="0" destOrd="0" presId="urn:microsoft.com/office/officeart/2005/8/layout/cycle1"/>
    <dgm:cxn modelId="{E53BC70A-5419-403F-9BDE-ECD182504725}" type="presOf" srcId="{931A8485-76B1-4967-A9DF-AF765A3E8C99}" destId="{BD6CF300-3C6B-48E9-9433-BA20B89820D9}" srcOrd="0" destOrd="0" presId="urn:microsoft.com/office/officeart/2005/8/layout/cycle1"/>
    <dgm:cxn modelId="{B112D331-42BF-46DA-9842-AAABAF51D943}" type="presOf" srcId="{D7187E5D-7231-4A44-BC2D-EA133F463814}" destId="{52E12198-A09E-4C13-B12F-46B4B9BB52AF}" srcOrd="0" destOrd="0" presId="urn:microsoft.com/office/officeart/2005/8/layout/cycle1"/>
    <dgm:cxn modelId="{5CAF5038-9A7B-41DE-AB1B-61F8D7C0CEC4}" type="presOf" srcId="{523A9225-1A75-4E20-ADF2-A22C9F4A27CF}" destId="{7ACFF65C-9530-49BA-9F14-F99D92795FFC}" srcOrd="0" destOrd="0" presId="urn:microsoft.com/office/officeart/2005/8/layout/cycle1"/>
    <dgm:cxn modelId="{D8100F3F-8E85-4A0A-92B2-60088EEBBEA3}" type="presOf" srcId="{34FEBA1B-F928-4734-A70B-FAB9FD826B37}" destId="{5F3A1CE4-5D9D-4CA5-BEC2-246DEB16FB91}" srcOrd="0" destOrd="0" presId="urn:microsoft.com/office/officeart/2005/8/layout/cycle1"/>
    <dgm:cxn modelId="{29DD5260-69FD-40C2-B655-B823BDF136F5}" type="presOf" srcId="{726A2EA7-FC33-4440-8380-76D0BFE90DCE}" destId="{EB8853D3-4F7A-4DCD-A73E-62183A03FD03}" srcOrd="0" destOrd="0" presId="urn:microsoft.com/office/officeart/2005/8/layout/cycle1"/>
    <dgm:cxn modelId="{70E4A366-F636-487A-869E-16509F900FAF}" srcId="{44E052C0-5D79-4CEC-B221-CA67227E700C}" destId="{602122F8-9612-4449-B3E4-F80E9F7410BA}" srcOrd="10" destOrd="0" parTransId="{3E45851D-9D6F-416C-9AAF-6E35DD8CB608}" sibTransId="{931A8485-76B1-4967-A9DF-AF765A3E8C99}"/>
    <dgm:cxn modelId="{0EBE206A-D464-4375-9740-61B8BF229830}" type="presOf" srcId="{A0239C6D-B993-4C14-A276-AE6966807FF3}" destId="{7A58604F-62A2-42A2-85C9-D47EEBF60E54}" srcOrd="0" destOrd="0" presId="urn:microsoft.com/office/officeart/2005/8/layout/cycle1"/>
    <dgm:cxn modelId="{C6D2996D-9D4B-4AA0-95E1-53D8A1649CFE}" type="presOf" srcId="{82FA9BC3-9FB5-4688-9632-7026A1499653}" destId="{8D9DEB83-059B-4B8D-8EE2-DFD642EF79DE}" srcOrd="0" destOrd="0" presId="urn:microsoft.com/office/officeart/2005/8/layout/cycle1"/>
    <dgm:cxn modelId="{705AFA4D-BE5B-4206-8B7C-1AFFFD371E42}" type="presOf" srcId="{8EDE7F08-093E-4104-93D8-FDF996BB0AB6}" destId="{BCC91D2F-CBBF-4626-8213-660C30FFCCB0}" srcOrd="0" destOrd="0" presId="urn:microsoft.com/office/officeart/2005/8/layout/cycle1"/>
    <dgm:cxn modelId="{CCAC5452-3276-44D9-993B-9BF7F5136C01}" type="presOf" srcId="{5D6FD7DF-3396-4AB9-8269-E6B24EE17560}" destId="{4FD324F2-0877-4733-A0EC-981F1D0EC5AA}" srcOrd="0" destOrd="0" presId="urn:microsoft.com/office/officeart/2005/8/layout/cycle1"/>
    <dgm:cxn modelId="{207C0859-3B05-4078-973C-ECA5DB841C62}" srcId="{44E052C0-5D79-4CEC-B221-CA67227E700C}" destId="{B556E18E-B668-4B1D-A51E-B774353741FB}" srcOrd="3" destOrd="0" parTransId="{8FA04881-921F-4CFE-8F9F-CBDBB9C8F2F2}" sibTransId="{CB6205EC-5C2A-477C-9EC1-248A5D405A18}"/>
    <dgm:cxn modelId="{69374B80-355F-470C-A135-F7F020FC291A}" srcId="{44E052C0-5D79-4CEC-B221-CA67227E700C}" destId="{34FEBA1B-F928-4734-A70B-FAB9FD826B37}" srcOrd="9" destOrd="0" parTransId="{6C10431A-D1FA-4CD2-B3E9-A7D4FF0B852D}" sibTransId="{83BE90B3-9FC1-493A-9FAE-7EEA20D6D20D}"/>
    <dgm:cxn modelId="{0F59DC8D-BD85-420D-9799-BA154F70F189}" srcId="{44E052C0-5D79-4CEC-B221-CA67227E700C}" destId="{523A9225-1A75-4E20-ADF2-A22C9F4A27CF}" srcOrd="8" destOrd="0" parTransId="{C0A21710-A5B1-47BC-8592-1B20F0E54B1A}" sibTransId="{D1B69FA8-9083-4F56-8CFD-8EED29C3CB56}"/>
    <dgm:cxn modelId="{67311D95-367D-4AC7-BCB0-55AD8BB14A23}" type="presOf" srcId="{53CC6E73-884B-4475-A3C4-391DCCB8F05E}" destId="{F157530F-8C4B-451D-8204-AD8F6CB3009F}" srcOrd="0" destOrd="0" presId="urn:microsoft.com/office/officeart/2005/8/layout/cycle1"/>
    <dgm:cxn modelId="{AD90729A-8A2E-4810-9C0D-51BF6AF5F489}" type="presOf" srcId="{CB6205EC-5C2A-477C-9EC1-248A5D405A18}" destId="{C023851F-4C6B-40D9-8AD4-A6FA27D8F8DE}" srcOrd="0" destOrd="0" presId="urn:microsoft.com/office/officeart/2005/8/layout/cycle1"/>
    <dgm:cxn modelId="{0DD2579A-41B9-41C9-A065-44AB28225C0A}" srcId="{44E052C0-5D79-4CEC-B221-CA67227E700C}" destId="{82FA9BC3-9FB5-4688-9632-7026A1499653}" srcOrd="2" destOrd="0" parTransId="{4BF31DDB-D924-49C4-BDF9-87612A841B4F}" sibTransId="{8F762C73-E466-46C5-AEE8-2492053404CF}"/>
    <dgm:cxn modelId="{E68D8AA3-3006-4CB7-A63A-D2CDD3B0FA0F}" type="presOf" srcId="{B5247261-A337-485A-90A0-3D0727E88DDE}" destId="{E686B9CC-99A4-4482-BA5B-415F794B6F4C}" srcOrd="0" destOrd="0" presId="urn:microsoft.com/office/officeart/2005/8/layout/cycle1"/>
    <dgm:cxn modelId="{C85EEBA8-6372-4732-9C9D-67B1856CAEF3}" type="presOf" srcId="{8F762C73-E466-46C5-AEE8-2492053404CF}" destId="{FDE15DC1-4980-468E-9A55-7F58BE36506F}" srcOrd="0" destOrd="0" presId="urn:microsoft.com/office/officeart/2005/8/layout/cycle1"/>
    <dgm:cxn modelId="{4E37DBAF-6677-40DD-9A3C-131CA9FA9090}" type="presOf" srcId="{22D28296-9137-4BA2-A7A5-A9E566ACF0C9}" destId="{D2AA2B67-D770-4207-83E0-AE9BFB837DEA}" srcOrd="0" destOrd="0" presId="urn:microsoft.com/office/officeart/2005/8/layout/cycle1"/>
    <dgm:cxn modelId="{59C0A4BC-59CD-4A7A-BC9D-8A291CA69998}" srcId="{44E052C0-5D79-4CEC-B221-CA67227E700C}" destId="{22D28296-9137-4BA2-A7A5-A9E566ACF0C9}" srcOrd="7" destOrd="0" parTransId="{CECE30DC-56F0-406D-8A05-7EEB6B5716DF}" sibTransId="{53CC6E73-884B-4475-A3C4-391DCCB8F05E}"/>
    <dgm:cxn modelId="{A4B949BF-E11F-4110-9AD2-ECB6B43A18E8}" srcId="{44E052C0-5D79-4CEC-B221-CA67227E700C}" destId="{728459F2-901B-4ACE-832A-8CC464FBA3B0}" srcOrd="6" destOrd="0" parTransId="{5DCFFD75-5BC1-4E86-B88E-CD07C7DE4BEB}" sibTransId="{F47BAC63-4EB6-4412-AF02-A5C787B83A9C}"/>
    <dgm:cxn modelId="{20DABDC8-997E-4D30-992D-2A21CBA2FC96}" type="presOf" srcId="{F47BAC63-4EB6-4412-AF02-A5C787B83A9C}" destId="{0462ED0E-AA30-4FEE-A034-8A0DD64CB1B1}" srcOrd="0" destOrd="0" presId="urn:microsoft.com/office/officeart/2005/8/layout/cycle1"/>
    <dgm:cxn modelId="{49B38FD9-762D-479F-A4DA-3E17F89CDC4E}" type="presOf" srcId="{F7AF5D63-195A-4318-B410-82BE95C56532}" destId="{97731782-AE00-4FA3-B324-5C005A736007}" srcOrd="0" destOrd="0" presId="urn:microsoft.com/office/officeart/2005/8/layout/cycle1"/>
    <dgm:cxn modelId="{528951E8-505F-4BF7-955A-7C3487687B8B}" type="presOf" srcId="{44E052C0-5D79-4CEC-B221-CA67227E700C}" destId="{20C3ED4F-92AA-44F2-A867-083AF0B4C375}" srcOrd="0" destOrd="0" presId="urn:microsoft.com/office/officeart/2005/8/layout/cycle1"/>
    <dgm:cxn modelId="{BF181FE9-7732-4176-B8C6-575A388D1073}" srcId="{44E052C0-5D79-4CEC-B221-CA67227E700C}" destId="{8EDE7F08-093E-4104-93D8-FDF996BB0AB6}" srcOrd="5" destOrd="0" parTransId="{3D098E48-992F-4D90-836A-616181980EEA}" sibTransId="{A0239C6D-B993-4C14-A276-AE6966807FF3}"/>
    <dgm:cxn modelId="{19EAF8F0-8CE7-4061-A064-4244E2689881}" type="presOf" srcId="{728459F2-901B-4ACE-832A-8CC464FBA3B0}" destId="{4D593A80-EDC5-468E-97A2-D74403916595}" srcOrd="0" destOrd="0" presId="urn:microsoft.com/office/officeart/2005/8/layout/cycle1"/>
    <dgm:cxn modelId="{3AE250F2-91C2-4B58-B410-4433175EC74C}" type="presOf" srcId="{B556E18E-B668-4B1D-A51E-B774353741FB}" destId="{007F8444-040A-4EE4-AA98-8CA895827CCC}" srcOrd="0" destOrd="0" presId="urn:microsoft.com/office/officeart/2005/8/layout/cycle1"/>
    <dgm:cxn modelId="{944954F3-624E-4144-BB33-CA80337DCDA4}" type="presOf" srcId="{83BE90B3-9FC1-493A-9FAE-7EEA20D6D20D}" destId="{8C11F077-3601-4BC4-A7A3-3CCCEB4CC09E}" srcOrd="0" destOrd="0" presId="urn:microsoft.com/office/officeart/2005/8/layout/cycle1"/>
    <dgm:cxn modelId="{3A6278F3-21C6-494F-88B6-64305F79C6A4}" srcId="{44E052C0-5D79-4CEC-B221-CA67227E700C}" destId="{5D6FD7DF-3396-4AB9-8269-E6B24EE17560}" srcOrd="0" destOrd="0" parTransId="{44E6178E-84F4-461E-BB4F-B1769B3FD46A}" sibTransId="{B5247261-A337-485A-90A0-3D0727E88DDE}"/>
    <dgm:cxn modelId="{F82DFFF7-BF85-42C7-BF15-E7F1599EC369}" type="presOf" srcId="{602122F8-9612-4449-B3E4-F80E9F7410BA}" destId="{69C3DA05-2A54-40F2-B72D-7AE50AC508E1}" srcOrd="0" destOrd="0" presId="urn:microsoft.com/office/officeart/2005/8/layout/cycle1"/>
    <dgm:cxn modelId="{3172A77D-FA81-4768-9034-E1574458CB0D}" type="presParOf" srcId="{20C3ED4F-92AA-44F2-A867-083AF0B4C375}" destId="{4826E02B-7218-4339-8321-4EA1F090A0A7}" srcOrd="0" destOrd="0" presId="urn:microsoft.com/office/officeart/2005/8/layout/cycle1"/>
    <dgm:cxn modelId="{0108E5FA-1A27-4E04-BDE3-15DCFD45BC03}" type="presParOf" srcId="{20C3ED4F-92AA-44F2-A867-083AF0B4C375}" destId="{4FD324F2-0877-4733-A0EC-981F1D0EC5AA}" srcOrd="1" destOrd="0" presId="urn:microsoft.com/office/officeart/2005/8/layout/cycle1"/>
    <dgm:cxn modelId="{07A6E907-5ACE-4F16-B848-232E2D6F6001}" type="presParOf" srcId="{20C3ED4F-92AA-44F2-A867-083AF0B4C375}" destId="{E686B9CC-99A4-4482-BA5B-415F794B6F4C}" srcOrd="2" destOrd="0" presId="urn:microsoft.com/office/officeart/2005/8/layout/cycle1"/>
    <dgm:cxn modelId="{CB65655F-680D-441D-92AE-EB3433313F96}" type="presParOf" srcId="{20C3ED4F-92AA-44F2-A867-083AF0B4C375}" destId="{A6097C0A-93ED-4E96-98ED-0265B6954DD4}" srcOrd="3" destOrd="0" presId="urn:microsoft.com/office/officeart/2005/8/layout/cycle1"/>
    <dgm:cxn modelId="{7E193BC6-BFA8-4073-87AC-F066116DED5D}" type="presParOf" srcId="{20C3ED4F-92AA-44F2-A867-083AF0B4C375}" destId="{4747EFD8-D306-41B7-8089-A1C09619742F}" srcOrd="4" destOrd="0" presId="urn:microsoft.com/office/officeart/2005/8/layout/cycle1"/>
    <dgm:cxn modelId="{AD6D9834-1206-412E-8121-FBAE8CD30A50}" type="presParOf" srcId="{20C3ED4F-92AA-44F2-A867-083AF0B4C375}" destId="{EB8853D3-4F7A-4DCD-A73E-62183A03FD03}" srcOrd="5" destOrd="0" presId="urn:microsoft.com/office/officeart/2005/8/layout/cycle1"/>
    <dgm:cxn modelId="{A7111547-CC24-4C1B-B38C-D339D2DF055E}" type="presParOf" srcId="{20C3ED4F-92AA-44F2-A867-083AF0B4C375}" destId="{C70BC35C-5A82-4520-8870-F6338B8CA50E}" srcOrd="6" destOrd="0" presId="urn:microsoft.com/office/officeart/2005/8/layout/cycle1"/>
    <dgm:cxn modelId="{DF79EB1A-6A98-4B2C-8E2A-0108A7C9DBB6}" type="presParOf" srcId="{20C3ED4F-92AA-44F2-A867-083AF0B4C375}" destId="{8D9DEB83-059B-4B8D-8EE2-DFD642EF79DE}" srcOrd="7" destOrd="0" presId="urn:microsoft.com/office/officeart/2005/8/layout/cycle1"/>
    <dgm:cxn modelId="{9EBB5D15-C98C-4C22-803B-470DD7269662}" type="presParOf" srcId="{20C3ED4F-92AA-44F2-A867-083AF0B4C375}" destId="{FDE15DC1-4980-468E-9A55-7F58BE36506F}" srcOrd="8" destOrd="0" presId="urn:microsoft.com/office/officeart/2005/8/layout/cycle1"/>
    <dgm:cxn modelId="{AD83E25D-F0A5-4CC0-9FD0-F36AB3A98DE7}" type="presParOf" srcId="{20C3ED4F-92AA-44F2-A867-083AF0B4C375}" destId="{39663300-C212-452E-BFFC-9FD71EB3165B}" srcOrd="9" destOrd="0" presId="urn:microsoft.com/office/officeart/2005/8/layout/cycle1"/>
    <dgm:cxn modelId="{48F06362-12A1-4DFE-B901-AF9696CB6B19}" type="presParOf" srcId="{20C3ED4F-92AA-44F2-A867-083AF0B4C375}" destId="{007F8444-040A-4EE4-AA98-8CA895827CCC}" srcOrd="10" destOrd="0" presId="urn:microsoft.com/office/officeart/2005/8/layout/cycle1"/>
    <dgm:cxn modelId="{1FE90CC7-E1F8-4BEF-B7B0-9DE579BA571D}" type="presParOf" srcId="{20C3ED4F-92AA-44F2-A867-083AF0B4C375}" destId="{C023851F-4C6B-40D9-8AD4-A6FA27D8F8DE}" srcOrd="11" destOrd="0" presId="urn:microsoft.com/office/officeart/2005/8/layout/cycle1"/>
    <dgm:cxn modelId="{35E4EF92-2D2C-4E7E-A73E-E21055695FD1}" type="presParOf" srcId="{20C3ED4F-92AA-44F2-A867-083AF0B4C375}" destId="{66BD767F-F161-45F8-998F-C188D0FB0AAF}" srcOrd="12" destOrd="0" presId="urn:microsoft.com/office/officeart/2005/8/layout/cycle1"/>
    <dgm:cxn modelId="{264A2C26-A104-47ED-8BE5-BF7CBF886E53}" type="presParOf" srcId="{20C3ED4F-92AA-44F2-A867-083AF0B4C375}" destId="{52E12198-A09E-4C13-B12F-46B4B9BB52AF}" srcOrd="13" destOrd="0" presId="urn:microsoft.com/office/officeart/2005/8/layout/cycle1"/>
    <dgm:cxn modelId="{C4063931-70B8-426D-A041-2EA5BF29D7E0}" type="presParOf" srcId="{20C3ED4F-92AA-44F2-A867-083AF0B4C375}" destId="{97731782-AE00-4FA3-B324-5C005A736007}" srcOrd="14" destOrd="0" presId="urn:microsoft.com/office/officeart/2005/8/layout/cycle1"/>
    <dgm:cxn modelId="{81AAF808-A7BB-44F2-9676-C0410C9459FD}" type="presParOf" srcId="{20C3ED4F-92AA-44F2-A867-083AF0B4C375}" destId="{45A5CAF0-0414-4DAB-8EBF-986D9215769D}" srcOrd="15" destOrd="0" presId="urn:microsoft.com/office/officeart/2005/8/layout/cycle1"/>
    <dgm:cxn modelId="{F318FC9C-6C6F-4EBE-8F6E-AF3F9B536DCB}" type="presParOf" srcId="{20C3ED4F-92AA-44F2-A867-083AF0B4C375}" destId="{BCC91D2F-CBBF-4626-8213-660C30FFCCB0}" srcOrd="16" destOrd="0" presId="urn:microsoft.com/office/officeart/2005/8/layout/cycle1"/>
    <dgm:cxn modelId="{878B638C-FB4D-4CE2-B1EA-98772D5E6466}" type="presParOf" srcId="{20C3ED4F-92AA-44F2-A867-083AF0B4C375}" destId="{7A58604F-62A2-42A2-85C9-D47EEBF60E54}" srcOrd="17" destOrd="0" presId="urn:microsoft.com/office/officeart/2005/8/layout/cycle1"/>
    <dgm:cxn modelId="{217BDD58-2FB3-4F67-99BC-BED6C8D57C1A}" type="presParOf" srcId="{20C3ED4F-92AA-44F2-A867-083AF0B4C375}" destId="{3F61B03F-B07B-4711-888A-B9B4DB2E4E6B}" srcOrd="18" destOrd="0" presId="urn:microsoft.com/office/officeart/2005/8/layout/cycle1"/>
    <dgm:cxn modelId="{4B3E05CC-D474-4D65-A087-6477F522B7FE}" type="presParOf" srcId="{20C3ED4F-92AA-44F2-A867-083AF0B4C375}" destId="{4D593A80-EDC5-468E-97A2-D74403916595}" srcOrd="19" destOrd="0" presId="urn:microsoft.com/office/officeart/2005/8/layout/cycle1"/>
    <dgm:cxn modelId="{EA175B3F-EAA7-4255-BAA1-4055B7023D37}" type="presParOf" srcId="{20C3ED4F-92AA-44F2-A867-083AF0B4C375}" destId="{0462ED0E-AA30-4FEE-A034-8A0DD64CB1B1}" srcOrd="20" destOrd="0" presId="urn:microsoft.com/office/officeart/2005/8/layout/cycle1"/>
    <dgm:cxn modelId="{8D2A0BF2-3D79-4D46-9CE9-59B984F44730}" type="presParOf" srcId="{20C3ED4F-92AA-44F2-A867-083AF0B4C375}" destId="{61D184F4-A2D5-41B9-B4F2-AF22D712B02C}" srcOrd="21" destOrd="0" presId="urn:microsoft.com/office/officeart/2005/8/layout/cycle1"/>
    <dgm:cxn modelId="{B70C4B2F-F9E5-467B-BFF2-DB915A5B2614}" type="presParOf" srcId="{20C3ED4F-92AA-44F2-A867-083AF0B4C375}" destId="{D2AA2B67-D770-4207-83E0-AE9BFB837DEA}" srcOrd="22" destOrd="0" presId="urn:microsoft.com/office/officeart/2005/8/layout/cycle1"/>
    <dgm:cxn modelId="{AD82D76C-4883-437B-9617-0FAE7E122680}" type="presParOf" srcId="{20C3ED4F-92AA-44F2-A867-083AF0B4C375}" destId="{F157530F-8C4B-451D-8204-AD8F6CB3009F}" srcOrd="23" destOrd="0" presId="urn:microsoft.com/office/officeart/2005/8/layout/cycle1"/>
    <dgm:cxn modelId="{16A107E1-E80C-4210-8207-826F0967E98C}" type="presParOf" srcId="{20C3ED4F-92AA-44F2-A867-083AF0B4C375}" destId="{1C154724-F625-4E0A-8523-7431E37CBD3F}" srcOrd="24" destOrd="0" presId="urn:microsoft.com/office/officeart/2005/8/layout/cycle1"/>
    <dgm:cxn modelId="{F342A80E-58CE-46DA-A624-5A7D8C32965B}" type="presParOf" srcId="{20C3ED4F-92AA-44F2-A867-083AF0B4C375}" destId="{7ACFF65C-9530-49BA-9F14-F99D92795FFC}" srcOrd="25" destOrd="0" presId="urn:microsoft.com/office/officeart/2005/8/layout/cycle1"/>
    <dgm:cxn modelId="{ABBB6075-6885-4866-B8CD-453DA841425E}" type="presParOf" srcId="{20C3ED4F-92AA-44F2-A867-083AF0B4C375}" destId="{E094B3BA-24E3-4BED-9013-8BEF0FB4C670}" srcOrd="26" destOrd="0" presId="urn:microsoft.com/office/officeart/2005/8/layout/cycle1"/>
    <dgm:cxn modelId="{7EEC0FC8-7C24-43F4-8F68-784CA4EBCC64}" type="presParOf" srcId="{20C3ED4F-92AA-44F2-A867-083AF0B4C375}" destId="{22896D92-0BBC-4485-9DBF-7D277F07BC25}" srcOrd="27" destOrd="0" presId="urn:microsoft.com/office/officeart/2005/8/layout/cycle1"/>
    <dgm:cxn modelId="{160AB470-FEF4-4F42-B1F7-06C832F5B8A5}" type="presParOf" srcId="{20C3ED4F-92AA-44F2-A867-083AF0B4C375}" destId="{5F3A1CE4-5D9D-4CA5-BEC2-246DEB16FB91}" srcOrd="28" destOrd="0" presId="urn:microsoft.com/office/officeart/2005/8/layout/cycle1"/>
    <dgm:cxn modelId="{96D186AC-0DCE-499E-A7C1-0D200B52204F}" type="presParOf" srcId="{20C3ED4F-92AA-44F2-A867-083AF0B4C375}" destId="{8C11F077-3601-4BC4-A7A3-3CCCEB4CC09E}" srcOrd="29" destOrd="0" presId="urn:microsoft.com/office/officeart/2005/8/layout/cycle1"/>
    <dgm:cxn modelId="{5BF71867-E757-4F58-AECF-1A8931E6238F}" type="presParOf" srcId="{20C3ED4F-92AA-44F2-A867-083AF0B4C375}" destId="{65E56686-1B2E-4B9F-B020-476AF9D54AB5}" srcOrd="30" destOrd="0" presId="urn:microsoft.com/office/officeart/2005/8/layout/cycle1"/>
    <dgm:cxn modelId="{58571401-EC71-441F-878E-63D144AFE89B}" type="presParOf" srcId="{20C3ED4F-92AA-44F2-A867-083AF0B4C375}" destId="{69C3DA05-2A54-40F2-B72D-7AE50AC508E1}" srcOrd="31" destOrd="0" presId="urn:microsoft.com/office/officeart/2005/8/layout/cycle1"/>
    <dgm:cxn modelId="{4563215E-4328-46C1-82FA-C085C5F808D9}" type="presParOf" srcId="{20C3ED4F-92AA-44F2-A867-083AF0B4C375}" destId="{BD6CF300-3C6B-48E9-9433-BA20B89820D9}" srcOrd="32"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324F2-0877-4733-A0EC-981F1D0EC5AA}">
      <dsp:nvSpPr>
        <dsp:cNvPr id="0" name=""/>
        <dsp:cNvSpPr/>
      </dsp:nvSpPr>
      <dsp:spPr>
        <a:xfrm>
          <a:off x="4127591" y="3298"/>
          <a:ext cx="592225" cy="592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t>Register</a:t>
          </a:r>
        </a:p>
      </dsp:txBody>
      <dsp:txXfrm>
        <a:off x="4127591" y="3298"/>
        <a:ext cx="592225" cy="592225"/>
      </dsp:txXfrm>
    </dsp:sp>
    <dsp:sp modelId="{E686B9CC-99A4-4482-BA5B-415F794B6F4C}">
      <dsp:nvSpPr>
        <dsp:cNvPr id="0" name=""/>
        <dsp:cNvSpPr/>
      </dsp:nvSpPr>
      <dsp:spPr>
        <a:xfrm>
          <a:off x="1389782" y="82375"/>
          <a:ext cx="4789093" cy="4789093"/>
        </a:xfrm>
        <a:prstGeom prst="circularArrow">
          <a:avLst>
            <a:gd name="adj1" fmla="val 2411"/>
            <a:gd name="adj2" fmla="val 145790"/>
            <a:gd name="adj3" fmla="val 18376336"/>
            <a:gd name="adj4" fmla="val 17660628"/>
            <a:gd name="adj5" fmla="val 2813"/>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47EFD8-D306-41B7-8089-A1C09619742F}">
      <dsp:nvSpPr>
        <dsp:cNvPr id="0" name=""/>
        <dsp:cNvSpPr/>
      </dsp:nvSpPr>
      <dsp:spPr>
        <a:xfrm>
          <a:off x="5203344" y="694642"/>
          <a:ext cx="592225" cy="592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t>Events</a:t>
          </a:r>
        </a:p>
      </dsp:txBody>
      <dsp:txXfrm>
        <a:off x="5203344" y="694642"/>
        <a:ext cx="592225" cy="592225"/>
      </dsp:txXfrm>
    </dsp:sp>
    <dsp:sp modelId="{EB8853D3-4F7A-4DCD-A73E-62183A03FD03}">
      <dsp:nvSpPr>
        <dsp:cNvPr id="0" name=""/>
        <dsp:cNvSpPr/>
      </dsp:nvSpPr>
      <dsp:spPr>
        <a:xfrm>
          <a:off x="1389782" y="82375"/>
          <a:ext cx="4789093" cy="4789093"/>
        </a:xfrm>
        <a:prstGeom prst="circularArrow">
          <a:avLst>
            <a:gd name="adj1" fmla="val 2411"/>
            <a:gd name="adj2" fmla="val 145790"/>
            <a:gd name="adj3" fmla="val 20504377"/>
            <a:gd name="adj4" fmla="val 19702400"/>
            <a:gd name="adj5" fmla="val 2813"/>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9DEB83-059B-4B8D-8EE2-DFD642EF79DE}">
      <dsp:nvSpPr>
        <dsp:cNvPr id="0" name=""/>
        <dsp:cNvSpPr/>
      </dsp:nvSpPr>
      <dsp:spPr>
        <a:xfrm>
          <a:off x="5734556" y="1857834"/>
          <a:ext cx="592225" cy="592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t>Booking</a:t>
          </a:r>
        </a:p>
      </dsp:txBody>
      <dsp:txXfrm>
        <a:off x="5734556" y="1857834"/>
        <a:ext cx="592225" cy="592225"/>
      </dsp:txXfrm>
    </dsp:sp>
    <dsp:sp modelId="{FDE15DC1-4980-468E-9A55-7F58BE36506F}">
      <dsp:nvSpPr>
        <dsp:cNvPr id="0" name=""/>
        <dsp:cNvSpPr/>
      </dsp:nvSpPr>
      <dsp:spPr>
        <a:xfrm>
          <a:off x="1389782" y="82375"/>
          <a:ext cx="4789093" cy="4789093"/>
        </a:xfrm>
        <a:prstGeom prst="circularArrow">
          <a:avLst>
            <a:gd name="adj1" fmla="val 2411"/>
            <a:gd name="adj2" fmla="val 145790"/>
            <a:gd name="adj3" fmla="val 847514"/>
            <a:gd name="adj4" fmla="val 21559308"/>
            <a:gd name="adj5" fmla="val 2813"/>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7F8444-040A-4EE4-AA98-8CA895827CCC}">
      <dsp:nvSpPr>
        <dsp:cNvPr id="0" name=""/>
        <dsp:cNvSpPr/>
      </dsp:nvSpPr>
      <dsp:spPr>
        <a:xfrm>
          <a:off x="5552571" y="3123568"/>
          <a:ext cx="592225" cy="592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t>Confirmation</a:t>
          </a:r>
        </a:p>
      </dsp:txBody>
      <dsp:txXfrm>
        <a:off x="5552571" y="3123568"/>
        <a:ext cx="592225" cy="592225"/>
      </dsp:txXfrm>
    </dsp:sp>
    <dsp:sp modelId="{C023851F-4C6B-40D9-8AD4-A6FA27D8F8DE}">
      <dsp:nvSpPr>
        <dsp:cNvPr id="0" name=""/>
        <dsp:cNvSpPr/>
      </dsp:nvSpPr>
      <dsp:spPr>
        <a:xfrm>
          <a:off x="1389782" y="82375"/>
          <a:ext cx="4789093" cy="4789093"/>
        </a:xfrm>
        <a:prstGeom prst="circularArrow">
          <a:avLst>
            <a:gd name="adj1" fmla="val 2411"/>
            <a:gd name="adj2" fmla="val 145790"/>
            <a:gd name="adj3" fmla="val 2725000"/>
            <a:gd name="adj4" fmla="val 1985144"/>
            <a:gd name="adj5" fmla="val 2813"/>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E12198-A09E-4C13-B12F-46B4B9BB52AF}">
      <dsp:nvSpPr>
        <dsp:cNvPr id="0" name=""/>
        <dsp:cNvSpPr/>
      </dsp:nvSpPr>
      <dsp:spPr>
        <a:xfrm>
          <a:off x="4715168" y="4089982"/>
          <a:ext cx="592225" cy="592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t>Reminder</a:t>
          </a:r>
        </a:p>
      </dsp:txBody>
      <dsp:txXfrm>
        <a:off x="4715168" y="4089982"/>
        <a:ext cx="592225" cy="592225"/>
      </dsp:txXfrm>
    </dsp:sp>
    <dsp:sp modelId="{97731782-AE00-4FA3-B324-5C005A736007}">
      <dsp:nvSpPr>
        <dsp:cNvPr id="0" name=""/>
        <dsp:cNvSpPr/>
      </dsp:nvSpPr>
      <dsp:spPr>
        <a:xfrm>
          <a:off x="1389782" y="82375"/>
          <a:ext cx="4789093" cy="4789093"/>
        </a:xfrm>
        <a:prstGeom prst="circularArrow">
          <a:avLst>
            <a:gd name="adj1" fmla="val 2411"/>
            <a:gd name="adj2" fmla="val 145790"/>
            <a:gd name="adj3" fmla="val 4804376"/>
            <a:gd name="adj4" fmla="val 3947098"/>
            <a:gd name="adj5" fmla="val 2813"/>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C91D2F-CBBF-4626-8213-660C30FFCCB0}">
      <dsp:nvSpPr>
        <dsp:cNvPr id="0" name=""/>
        <dsp:cNvSpPr/>
      </dsp:nvSpPr>
      <dsp:spPr>
        <a:xfrm>
          <a:off x="3488216" y="4450248"/>
          <a:ext cx="592225" cy="592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t>Check In</a:t>
          </a:r>
        </a:p>
      </dsp:txBody>
      <dsp:txXfrm>
        <a:off x="3488216" y="4450248"/>
        <a:ext cx="592225" cy="592225"/>
      </dsp:txXfrm>
    </dsp:sp>
    <dsp:sp modelId="{7A58604F-62A2-42A2-85C9-D47EEBF60E54}">
      <dsp:nvSpPr>
        <dsp:cNvPr id="0" name=""/>
        <dsp:cNvSpPr/>
      </dsp:nvSpPr>
      <dsp:spPr>
        <a:xfrm>
          <a:off x="1389782" y="82375"/>
          <a:ext cx="4789093" cy="4789093"/>
        </a:xfrm>
        <a:prstGeom prst="circularArrow">
          <a:avLst>
            <a:gd name="adj1" fmla="val 2411"/>
            <a:gd name="adj2" fmla="val 145790"/>
            <a:gd name="adj3" fmla="val 6707112"/>
            <a:gd name="adj4" fmla="val 5849834"/>
            <a:gd name="adj5" fmla="val 2813"/>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593A80-EDC5-468E-97A2-D74403916595}">
      <dsp:nvSpPr>
        <dsp:cNvPr id="0" name=""/>
        <dsp:cNvSpPr/>
      </dsp:nvSpPr>
      <dsp:spPr>
        <a:xfrm>
          <a:off x="2261265" y="4089982"/>
          <a:ext cx="592225" cy="592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t>Test</a:t>
          </a:r>
        </a:p>
      </dsp:txBody>
      <dsp:txXfrm>
        <a:off x="2261265" y="4089982"/>
        <a:ext cx="592225" cy="592225"/>
      </dsp:txXfrm>
    </dsp:sp>
    <dsp:sp modelId="{0462ED0E-AA30-4FEE-A034-8A0DD64CB1B1}">
      <dsp:nvSpPr>
        <dsp:cNvPr id="0" name=""/>
        <dsp:cNvSpPr/>
      </dsp:nvSpPr>
      <dsp:spPr>
        <a:xfrm>
          <a:off x="1389782" y="82375"/>
          <a:ext cx="4789093" cy="4789093"/>
        </a:xfrm>
        <a:prstGeom prst="circularArrow">
          <a:avLst>
            <a:gd name="adj1" fmla="val 2411"/>
            <a:gd name="adj2" fmla="val 145790"/>
            <a:gd name="adj3" fmla="val 8669066"/>
            <a:gd name="adj4" fmla="val 7929210"/>
            <a:gd name="adj5" fmla="val 2813"/>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AA2B67-D770-4207-83E0-AE9BFB837DEA}">
      <dsp:nvSpPr>
        <dsp:cNvPr id="0" name=""/>
        <dsp:cNvSpPr/>
      </dsp:nvSpPr>
      <dsp:spPr>
        <a:xfrm>
          <a:off x="1423862" y="3123568"/>
          <a:ext cx="592225" cy="592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t>Laboratory</a:t>
          </a:r>
        </a:p>
      </dsp:txBody>
      <dsp:txXfrm>
        <a:off x="1423862" y="3123568"/>
        <a:ext cx="592225" cy="592225"/>
      </dsp:txXfrm>
    </dsp:sp>
    <dsp:sp modelId="{F157530F-8C4B-451D-8204-AD8F6CB3009F}">
      <dsp:nvSpPr>
        <dsp:cNvPr id="0" name=""/>
        <dsp:cNvSpPr/>
      </dsp:nvSpPr>
      <dsp:spPr>
        <a:xfrm>
          <a:off x="1389782" y="82375"/>
          <a:ext cx="4789093" cy="4789093"/>
        </a:xfrm>
        <a:prstGeom prst="circularArrow">
          <a:avLst>
            <a:gd name="adj1" fmla="val 2411"/>
            <a:gd name="adj2" fmla="val 145790"/>
            <a:gd name="adj3" fmla="val 10694902"/>
            <a:gd name="adj4" fmla="val 9806696"/>
            <a:gd name="adj5" fmla="val 2813"/>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CFF65C-9530-49BA-9F14-F99D92795FFC}">
      <dsp:nvSpPr>
        <dsp:cNvPr id="0" name=""/>
        <dsp:cNvSpPr/>
      </dsp:nvSpPr>
      <dsp:spPr>
        <a:xfrm>
          <a:off x="1241877" y="1857834"/>
          <a:ext cx="592225" cy="592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t>Result</a:t>
          </a:r>
        </a:p>
      </dsp:txBody>
      <dsp:txXfrm>
        <a:off x="1241877" y="1857834"/>
        <a:ext cx="592225" cy="592225"/>
      </dsp:txXfrm>
    </dsp:sp>
    <dsp:sp modelId="{E094B3BA-24E3-4BED-9013-8BEF0FB4C670}">
      <dsp:nvSpPr>
        <dsp:cNvPr id="0" name=""/>
        <dsp:cNvSpPr/>
      </dsp:nvSpPr>
      <dsp:spPr>
        <a:xfrm>
          <a:off x="1389782" y="82375"/>
          <a:ext cx="4789093" cy="4789093"/>
        </a:xfrm>
        <a:prstGeom prst="circularArrow">
          <a:avLst>
            <a:gd name="adj1" fmla="val 2411"/>
            <a:gd name="adj2" fmla="val 145790"/>
            <a:gd name="adj3" fmla="val 12551810"/>
            <a:gd name="adj4" fmla="val 11749833"/>
            <a:gd name="adj5" fmla="val 2813"/>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3A1CE4-5D9D-4CA5-BEC2-246DEB16FB91}">
      <dsp:nvSpPr>
        <dsp:cNvPr id="0" name=""/>
        <dsp:cNvSpPr/>
      </dsp:nvSpPr>
      <dsp:spPr>
        <a:xfrm>
          <a:off x="1773089" y="694642"/>
          <a:ext cx="592225" cy="592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t>Notify</a:t>
          </a:r>
        </a:p>
      </dsp:txBody>
      <dsp:txXfrm>
        <a:off x="1773089" y="694642"/>
        <a:ext cx="592225" cy="592225"/>
      </dsp:txXfrm>
    </dsp:sp>
    <dsp:sp modelId="{8C11F077-3601-4BC4-A7A3-3CCCEB4CC09E}">
      <dsp:nvSpPr>
        <dsp:cNvPr id="0" name=""/>
        <dsp:cNvSpPr/>
      </dsp:nvSpPr>
      <dsp:spPr>
        <a:xfrm>
          <a:off x="1389782" y="82375"/>
          <a:ext cx="4789093" cy="4789093"/>
        </a:xfrm>
        <a:prstGeom prst="circularArrow">
          <a:avLst>
            <a:gd name="adj1" fmla="val 2411"/>
            <a:gd name="adj2" fmla="val 145790"/>
            <a:gd name="adj3" fmla="val 14593582"/>
            <a:gd name="adj4" fmla="val 13877874"/>
            <a:gd name="adj5" fmla="val 2813"/>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C3DA05-2A54-40F2-B72D-7AE50AC508E1}">
      <dsp:nvSpPr>
        <dsp:cNvPr id="0" name=""/>
        <dsp:cNvSpPr/>
      </dsp:nvSpPr>
      <dsp:spPr>
        <a:xfrm>
          <a:off x="2848841" y="3298"/>
          <a:ext cx="592225" cy="592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t>Report</a:t>
          </a:r>
        </a:p>
      </dsp:txBody>
      <dsp:txXfrm>
        <a:off x="2848841" y="3298"/>
        <a:ext cx="592225" cy="592225"/>
      </dsp:txXfrm>
    </dsp:sp>
    <dsp:sp modelId="{BD6CF300-3C6B-48E9-9433-BA20B89820D9}">
      <dsp:nvSpPr>
        <dsp:cNvPr id="0" name=""/>
        <dsp:cNvSpPr/>
      </dsp:nvSpPr>
      <dsp:spPr>
        <a:xfrm>
          <a:off x="1389782" y="57807"/>
          <a:ext cx="4789093" cy="4789093"/>
        </a:xfrm>
        <a:prstGeom prst="circularArrow">
          <a:avLst>
            <a:gd name="adj1" fmla="val 2411"/>
            <a:gd name="adj2" fmla="val 145790"/>
            <a:gd name="adj3" fmla="val 16576187"/>
            <a:gd name="adj4" fmla="val 15678023"/>
            <a:gd name="adj5" fmla="val 2813"/>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0.78125</cdr:x>
      <cdr:y>0.25906</cdr:y>
    </cdr:from>
    <cdr:to>
      <cdr:x>0.78125</cdr:x>
      <cdr:y>0.36969</cdr:y>
    </cdr:to>
    <cdr:cxnSp macro="">
      <cdr:nvCxnSpPr>
        <cdr:cNvPr id="3" name="Straight Arrow Connector 2">
          <a:extLst xmlns:a="http://schemas.openxmlformats.org/drawingml/2006/main">
            <a:ext uri="{FF2B5EF4-FFF2-40B4-BE49-F238E27FC236}">
              <a16:creationId xmlns:a16="http://schemas.microsoft.com/office/drawing/2014/main" id="{95F2E42E-1B97-48AC-B024-F12DF406FDBB}"/>
            </a:ext>
          </a:extLst>
        </cdr:cNvPr>
        <cdr:cNvCxnSpPr/>
      </cdr:nvCxnSpPr>
      <cdr:spPr>
        <a:xfrm xmlns:a="http://schemas.openxmlformats.org/drawingml/2006/main">
          <a:off x="6350000" y="1403774"/>
          <a:ext cx="0" cy="59944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02075" y="0"/>
            <a:ext cx="2986088" cy="501650"/>
          </a:xfrm>
          <a:prstGeom prst="rect">
            <a:avLst/>
          </a:prstGeom>
        </p:spPr>
        <p:txBody>
          <a:bodyPr vert="horz" lIns="91440" tIns="45720" rIns="91440" bIns="45720" rtlCol="0"/>
          <a:lstStyle>
            <a:lvl1pPr algn="r">
              <a:defRPr sz="1200"/>
            </a:lvl1pPr>
          </a:lstStyle>
          <a:p>
            <a:fld id="{7F4A9CF7-6A90-4E69-8508-BAECB75E3DAA}" type="datetimeFigureOut">
              <a:rPr lang="en-GB" smtClean="0"/>
              <a:t>04/12/2019</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8975" y="4822825"/>
            <a:ext cx="5511800" cy="3946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20238"/>
            <a:ext cx="2986088" cy="5016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02075" y="9520238"/>
            <a:ext cx="2986088" cy="501650"/>
          </a:xfrm>
          <a:prstGeom prst="rect">
            <a:avLst/>
          </a:prstGeom>
        </p:spPr>
        <p:txBody>
          <a:bodyPr vert="horz" lIns="91440" tIns="45720" rIns="91440" bIns="45720" rtlCol="0" anchor="b"/>
          <a:lstStyle>
            <a:lvl1pPr algn="r">
              <a:defRPr sz="1200"/>
            </a:lvl1pPr>
          </a:lstStyle>
          <a:p>
            <a:fld id="{1C4626BE-C698-4F65-A968-56D4145BB0AC}" type="slidenum">
              <a:rPr lang="en-GB" smtClean="0"/>
              <a:t>‹#›</a:t>
            </a:fld>
            <a:endParaRPr lang="en-GB"/>
          </a:p>
        </p:txBody>
      </p:sp>
    </p:spTree>
    <p:extLst>
      <p:ext uri="{BB962C8B-B14F-4D97-AF65-F5344CB8AC3E}">
        <p14:creationId xmlns:p14="http://schemas.microsoft.com/office/powerpoint/2010/main" val="2457418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30666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560722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7956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08402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94722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77758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86623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2165754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12/4/2019</a:t>
            </a:fld>
            <a:endParaRPr lang="en-US" dirty="0"/>
          </a:p>
        </p:txBody>
      </p:sp>
    </p:spTree>
    <p:extLst>
      <p:ext uri="{BB962C8B-B14F-4D97-AF65-F5344CB8AC3E}">
        <p14:creationId xmlns:p14="http://schemas.microsoft.com/office/powerpoint/2010/main" val="109211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87762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97446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26676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0812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83743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41720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58960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12/4/2019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12/4/2019</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12/4/2019</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12/4/2019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672479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mpresa.co.uk/" TargetMode="Externa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diagramLayout" Target="../diagrams/layout1.xml"/><Relationship Id="rId21" Type="http://schemas.openxmlformats.org/officeDocument/2006/relationships/image" Target="../media/image37.emf"/><Relationship Id="rId34" Type="http://schemas.openxmlformats.org/officeDocument/2006/relationships/image" Target="../media/image49.emf"/><Relationship Id="rId7" Type="http://schemas.openxmlformats.org/officeDocument/2006/relationships/image" Target="../media/image23.emf"/><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png"/><Relationship Id="rId33" Type="http://schemas.openxmlformats.org/officeDocument/2006/relationships/image" Target="../media/image12.png"/><Relationship Id="rId2" Type="http://schemas.openxmlformats.org/officeDocument/2006/relationships/diagramData" Target="../diagrams/data1.xml"/><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13.xml"/><Relationship Id="rId6" Type="http://schemas.microsoft.com/office/2007/relationships/diagramDrawing" Target="../diagrams/drawing1.xml"/><Relationship Id="rId11" Type="http://schemas.openxmlformats.org/officeDocument/2006/relationships/image" Target="../media/image27.png"/><Relationship Id="rId24" Type="http://schemas.openxmlformats.org/officeDocument/2006/relationships/image" Target="../media/image40.png"/><Relationship Id="rId32" Type="http://schemas.openxmlformats.org/officeDocument/2006/relationships/image" Target="../media/image48.png"/><Relationship Id="rId5" Type="http://schemas.openxmlformats.org/officeDocument/2006/relationships/diagramColors" Target="../diagrams/colors1.xml"/><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png"/><Relationship Id="rId4" Type="http://schemas.openxmlformats.org/officeDocument/2006/relationships/diagramQuickStyle" Target="../diagrams/quickStyle1.xml"/><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png"/></Relationships>
</file>

<file path=ppt/slides/_rels/slide4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mpresa.co.uk/" TargetMode="Externa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mpresa.co.uk/" TargetMode="Externa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75.jpeg"/><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2C765EBD-81A2-4870-B38E-4CB824651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27576CB-62E0-4A91-980D-8B8CBFAF6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5767" y="640722"/>
            <a:ext cx="3692021" cy="346628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1BD693C-6A5C-4829-B0BA-4FCB9D71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195529"/>
            <a:ext cx="3701687" cy="2195036"/>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1120180A-EF34-440F-89D2-9F37EFF926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6938" y="453643"/>
            <a:ext cx="11298933" cy="5936922"/>
            <a:chOff x="446534" y="453643"/>
            <a:chExt cx="11298933" cy="5936922"/>
          </a:xfrm>
        </p:grpSpPr>
        <p:sp>
          <p:nvSpPr>
            <p:cNvPr id="59" name="Rectangle 58">
              <a:extLst>
                <a:ext uri="{FF2B5EF4-FFF2-40B4-BE49-F238E27FC236}">
                  <a16:creationId xmlns:a16="http://schemas.microsoft.com/office/drawing/2014/main" id="{BDF7EFC4-353F-44E2-929C-11E825676E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199467"/>
              <a:ext cx="7497730"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59">
              <a:extLst>
                <a:ext uri="{FF2B5EF4-FFF2-40B4-BE49-F238E27FC236}">
                  <a16:creationId xmlns:a16="http://schemas.microsoft.com/office/drawing/2014/main" id="{624CD915-4EB0-4F5C-8741-954297E98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60">
              <a:extLst>
                <a:ext uri="{FF2B5EF4-FFF2-40B4-BE49-F238E27FC236}">
                  <a16:creationId xmlns:a16="http://schemas.microsoft.com/office/drawing/2014/main" id="{BC98DDFC-F8F1-4896-9F8E-5A45C88EE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61">
              <a:extLst>
                <a:ext uri="{FF2B5EF4-FFF2-40B4-BE49-F238E27FC236}">
                  <a16:creationId xmlns:a16="http://schemas.microsoft.com/office/drawing/2014/main" id="{C43B1D21-1342-4EA7-B1CF-993BADC207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B63F1EB-4406-4E92-A049-AF13D06E77F0}"/>
              </a:ext>
            </a:extLst>
          </p:cNvPr>
          <p:cNvSpPr>
            <a:spLocks noGrp="1"/>
          </p:cNvSpPr>
          <p:nvPr>
            <p:ph type="ctrTitle"/>
          </p:nvPr>
        </p:nvSpPr>
        <p:spPr>
          <a:xfrm>
            <a:off x="768264" y="4334837"/>
            <a:ext cx="7041339" cy="1140874"/>
          </a:xfrm>
        </p:spPr>
        <p:txBody>
          <a:bodyPr>
            <a:normAutofit/>
          </a:bodyPr>
          <a:lstStyle/>
          <a:p>
            <a:r>
              <a:rPr lang="en-GB" dirty="0">
                <a:solidFill>
                  <a:srgbClr val="FFFFFF"/>
                </a:solidFill>
              </a:rPr>
              <a:t>GFCT</a:t>
            </a:r>
          </a:p>
        </p:txBody>
      </p:sp>
      <p:sp>
        <p:nvSpPr>
          <p:cNvPr id="3" name="Subtitle 2">
            <a:extLst>
              <a:ext uri="{FF2B5EF4-FFF2-40B4-BE49-F238E27FC236}">
                <a16:creationId xmlns:a16="http://schemas.microsoft.com/office/drawing/2014/main" id="{C05F7C7F-0D29-4515-9BD7-E73146B5FDB7}"/>
              </a:ext>
            </a:extLst>
          </p:cNvPr>
          <p:cNvSpPr>
            <a:spLocks noGrp="1"/>
          </p:cNvSpPr>
          <p:nvPr>
            <p:ph type="subTitle" idx="1"/>
          </p:nvPr>
        </p:nvSpPr>
        <p:spPr>
          <a:xfrm>
            <a:off x="768264" y="5475712"/>
            <a:ext cx="7041340" cy="590321"/>
          </a:xfrm>
        </p:spPr>
        <p:txBody>
          <a:bodyPr>
            <a:normAutofit/>
          </a:bodyPr>
          <a:lstStyle/>
          <a:p>
            <a:r>
              <a:rPr lang="en-GB" dirty="0">
                <a:solidFill>
                  <a:srgbClr val="FFFFFF"/>
                </a:solidFill>
              </a:rPr>
              <a:t>GFCT computerisation seminar 28-11-2019 </a:t>
            </a:r>
          </a:p>
        </p:txBody>
      </p:sp>
      <p:sp>
        <p:nvSpPr>
          <p:cNvPr id="64" name="Rectangle 63">
            <a:extLst>
              <a:ext uri="{FF2B5EF4-FFF2-40B4-BE49-F238E27FC236}">
                <a16:creationId xmlns:a16="http://schemas.microsoft.com/office/drawing/2014/main" id="{04D4AB30-3D04-45C1-B4CF-0CE3CA392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38" y="640722"/>
            <a:ext cx="3692021" cy="346628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D47807A-DD92-4120-9B3B-B3705C617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0046" y="640722"/>
            <a:ext cx="3692021" cy="346628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83DEE4-F115-4F5D-B9C2-781E559557CE}"/>
              </a:ext>
            </a:extLst>
          </p:cNvPr>
          <p:cNvPicPr>
            <a:picLocks noChangeAspect="1"/>
          </p:cNvPicPr>
          <p:nvPr/>
        </p:nvPicPr>
        <p:blipFill>
          <a:blip r:embed="rId2"/>
          <a:stretch>
            <a:fillRect/>
          </a:stretch>
        </p:blipFill>
        <p:spPr>
          <a:xfrm>
            <a:off x="725517" y="800566"/>
            <a:ext cx="3154862" cy="3146976"/>
          </a:xfrm>
          <a:prstGeom prst="rect">
            <a:avLst/>
          </a:prstGeom>
        </p:spPr>
      </p:pic>
      <p:pic>
        <p:nvPicPr>
          <p:cNvPr id="7" name="Picture 6">
            <a:extLst>
              <a:ext uri="{FF2B5EF4-FFF2-40B4-BE49-F238E27FC236}">
                <a16:creationId xmlns:a16="http://schemas.microsoft.com/office/drawing/2014/main" id="{6D2DCC5B-0977-493B-8369-E648A6B7B54E}"/>
              </a:ext>
            </a:extLst>
          </p:cNvPr>
          <p:cNvPicPr>
            <a:picLocks noChangeAspect="1"/>
          </p:cNvPicPr>
          <p:nvPr/>
        </p:nvPicPr>
        <p:blipFill>
          <a:blip r:embed="rId3"/>
          <a:stretch>
            <a:fillRect/>
          </a:stretch>
        </p:blipFill>
        <p:spPr>
          <a:xfrm>
            <a:off x="8203014" y="874528"/>
            <a:ext cx="3373907" cy="2994342"/>
          </a:xfrm>
          <a:prstGeom prst="rect">
            <a:avLst/>
          </a:prstGeom>
        </p:spPr>
      </p:pic>
      <p:pic>
        <p:nvPicPr>
          <p:cNvPr id="8" name="Picture 7">
            <a:extLst>
              <a:ext uri="{FF2B5EF4-FFF2-40B4-BE49-F238E27FC236}">
                <a16:creationId xmlns:a16="http://schemas.microsoft.com/office/drawing/2014/main" id="{C85449AA-0A7C-4DD7-9859-512A056CB669}"/>
              </a:ext>
            </a:extLst>
          </p:cNvPr>
          <p:cNvPicPr>
            <a:picLocks noChangeAspect="1"/>
          </p:cNvPicPr>
          <p:nvPr/>
        </p:nvPicPr>
        <p:blipFill>
          <a:blip r:embed="rId4"/>
          <a:stretch>
            <a:fillRect/>
          </a:stretch>
        </p:blipFill>
        <p:spPr>
          <a:xfrm>
            <a:off x="8196968" y="4769153"/>
            <a:ext cx="3379953" cy="1047785"/>
          </a:xfrm>
          <a:prstGeom prst="rect">
            <a:avLst/>
          </a:prstGeom>
        </p:spPr>
      </p:pic>
      <p:pic>
        <p:nvPicPr>
          <p:cNvPr id="5" name="Picture 4">
            <a:extLst>
              <a:ext uri="{FF2B5EF4-FFF2-40B4-BE49-F238E27FC236}">
                <a16:creationId xmlns:a16="http://schemas.microsoft.com/office/drawing/2014/main" id="{79F1657B-5601-47B7-A670-CC00D6AF3E1B}"/>
              </a:ext>
            </a:extLst>
          </p:cNvPr>
          <p:cNvPicPr>
            <a:picLocks noChangeAspect="1"/>
          </p:cNvPicPr>
          <p:nvPr/>
        </p:nvPicPr>
        <p:blipFill>
          <a:blip r:embed="rId5"/>
          <a:stretch>
            <a:fillRect/>
          </a:stretch>
        </p:blipFill>
        <p:spPr>
          <a:xfrm>
            <a:off x="4395586" y="1256747"/>
            <a:ext cx="3380939" cy="2172253"/>
          </a:xfrm>
          <a:prstGeom prst="rect">
            <a:avLst/>
          </a:prstGeom>
        </p:spPr>
      </p:pic>
    </p:spTree>
    <p:extLst>
      <p:ext uri="{BB962C8B-B14F-4D97-AF65-F5344CB8AC3E}">
        <p14:creationId xmlns:p14="http://schemas.microsoft.com/office/powerpoint/2010/main" val="279161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F4-D67E-4D1B-AD5A-03B059280BF0}"/>
              </a:ext>
            </a:extLst>
          </p:cNvPr>
          <p:cNvSpPr>
            <a:spLocks noGrp="1"/>
          </p:cNvSpPr>
          <p:nvPr>
            <p:ph type="title"/>
          </p:nvPr>
        </p:nvSpPr>
        <p:spPr/>
        <p:txBody>
          <a:bodyPr/>
          <a:lstStyle/>
          <a:p>
            <a:r>
              <a:rPr lang="en-GB" dirty="0"/>
              <a:t>Gfct – 2014-2015</a:t>
            </a:r>
          </a:p>
        </p:txBody>
      </p:sp>
      <p:sp>
        <p:nvSpPr>
          <p:cNvPr id="3" name="Content Placeholder 2">
            <a:extLst>
              <a:ext uri="{FF2B5EF4-FFF2-40B4-BE49-F238E27FC236}">
                <a16:creationId xmlns:a16="http://schemas.microsoft.com/office/drawing/2014/main" id="{A49820CA-3515-4846-8855-80A9242014AC}"/>
              </a:ext>
            </a:extLst>
          </p:cNvPr>
          <p:cNvSpPr>
            <a:spLocks noGrp="1"/>
          </p:cNvSpPr>
          <p:nvPr>
            <p:ph idx="1"/>
          </p:nvPr>
        </p:nvSpPr>
        <p:spPr/>
        <p:txBody>
          <a:bodyPr/>
          <a:lstStyle/>
          <a:p>
            <a:r>
              <a:rPr lang="en-GB" dirty="0"/>
              <a:t>We became concerned that whilst we now had history and ‘PSA Velocity’ we still needed to ensure men were aware of the potential impact of change and developed our current ‘Amber Alert’ system.</a:t>
            </a:r>
          </a:p>
          <a:p>
            <a:r>
              <a:rPr lang="en-GB" dirty="0"/>
              <a:t>Described to me by Alan Doherty as:</a:t>
            </a:r>
          </a:p>
          <a:p>
            <a:r>
              <a:rPr lang="en-GB" i="1" dirty="0"/>
              <a:t>“something to be very proud of and which currently the NHS has no way of matching</a:t>
            </a:r>
            <a:r>
              <a:rPr lang="en-GB" dirty="0"/>
              <a:t>”</a:t>
            </a:r>
          </a:p>
        </p:txBody>
      </p:sp>
      <p:pic>
        <p:nvPicPr>
          <p:cNvPr id="4" name="Picture 3">
            <a:extLst>
              <a:ext uri="{FF2B5EF4-FFF2-40B4-BE49-F238E27FC236}">
                <a16:creationId xmlns:a16="http://schemas.microsoft.com/office/drawing/2014/main" id="{647113FF-D454-4856-A00C-F93A21B2674A}"/>
              </a:ext>
            </a:extLst>
          </p:cNvPr>
          <p:cNvPicPr>
            <a:picLocks noChangeAspect="1"/>
          </p:cNvPicPr>
          <p:nvPr/>
        </p:nvPicPr>
        <p:blipFill>
          <a:blip r:embed="rId2"/>
          <a:stretch>
            <a:fillRect/>
          </a:stretch>
        </p:blipFill>
        <p:spPr>
          <a:xfrm>
            <a:off x="10496434" y="575324"/>
            <a:ext cx="1344112" cy="1341391"/>
          </a:xfrm>
          <a:prstGeom prst="rect">
            <a:avLst/>
          </a:prstGeom>
        </p:spPr>
      </p:pic>
      <p:pic>
        <p:nvPicPr>
          <p:cNvPr id="5" name="Picture 4">
            <a:extLst>
              <a:ext uri="{FF2B5EF4-FFF2-40B4-BE49-F238E27FC236}">
                <a16:creationId xmlns:a16="http://schemas.microsoft.com/office/drawing/2014/main" id="{488B5288-75D2-4836-A612-90FC2A1F3D84}"/>
              </a:ext>
            </a:extLst>
          </p:cNvPr>
          <p:cNvPicPr>
            <a:picLocks noChangeAspect="1"/>
          </p:cNvPicPr>
          <p:nvPr/>
        </p:nvPicPr>
        <p:blipFill>
          <a:blip r:embed="rId3"/>
          <a:stretch>
            <a:fillRect/>
          </a:stretch>
        </p:blipFill>
        <p:spPr>
          <a:xfrm>
            <a:off x="9075416" y="702156"/>
            <a:ext cx="1191280" cy="1058647"/>
          </a:xfrm>
          <a:prstGeom prst="rect">
            <a:avLst/>
          </a:prstGeom>
        </p:spPr>
      </p:pic>
    </p:spTree>
    <p:extLst>
      <p:ext uri="{BB962C8B-B14F-4D97-AF65-F5344CB8AC3E}">
        <p14:creationId xmlns:p14="http://schemas.microsoft.com/office/powerpoint/2010/main" val="332174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F4-D67E-4D1B-AD5A-03B059280BF0}"/>
              </a:ext>
            </a:extLst>
          </p:cNvPr>
          <p:cNvSpPr>
            <a:spLocks noGrp="1"/>
          </p:cNvSpPr>
          <p:nvPr>
            <p:ph type="title"/>
          </p:nvPr>
        </p:nvSpPr>
        <p:spPr/>
        <p:txBody>
          <a:bodyPr/>
          <a:lstStyle/>
          <a:p>
            <a:r>
              <a:rPr lang="en-GB" dirty="0"/>
              <a:t>Gfct – 2016/17</a:t>
            </a:r>
          </a:p>
        </p:txBody>
      </p:sp>
      <p:sp>
        <p:nvSpPr>
          <p:cNvPr id="3" name="Content Placeholder 2">
            <a:extLst>
              <a:ext uri="{FF2B5EF4-FFF2-40B4-BE49-F238E27FC236}">
                <a16:creationId xmlns:a16="http://schemas.microsoft.com/office/drawing/2014/main" id="{A49820CA-3515-4846-8855-80A9242014AC}"/>
              </a:ext>
            </a:extLst>
          </p:cNvPr>
          <p:cNvSpPr>
            <a:spLocks noGrp="1"/>
          </p:cNvSpPr>
          <p:nvPr>
            <p:ph idx="1"/>
          </p:nvPr>
        </p:nvSpPr>
        <p:spPr/>
        <p:txBody>
          <a:bodyPr/>
          <a:lstStyle/>
          <a:p>
            <a:r>
              <a:rPr lang="en-GB" dirty="0"/>
              <a:t>Continued growth with interest being shown by “Corporates” – keen to look after their male workforce members</a:t>
            </a:r>
          </a:p>
        </p:txBody>
      </p:sp>
      <p:pic>
        <p:nvPicPr>
          <p:cNvPr id="4" name="Picture 3">
            <a:extLst>
              <a:ext uri="{FF2B5EF4-FFF2-40B4-BE49-F238E27FC236}">
                <a16:creationId xmlns:a16="http://schemas.microsoft.com/office/drawing/2014/main" id="{647113FF-D454-4856-A00C-F93A21B2674A}"/>
              </a:ext>
            </a:extLst>
          </p:cNvPr>
          <p:cNvPicPr>
            <a:picLocks noChangeAspect="1"/>
          </p:cNvPicPr>
          <p:nvPr/>
        </p:nvPicPr>
        <p:blipFill>
          <a:blip r:embed="rId2"/>
          <a:stretch>
            <a:fillRect/>
          </a:stretch>
        </p:blipFill>
        <p:spPr>
          <a:xfrm>
            <a:off x="10496434" y="575324"/>
            <a:ext cx="1344112" cy="1341391"/>
          </a:xfrm>
          <a:prstGeom prst="rect">
            <a:avLst/>
          </a:prstGeom>
        </p:spPr>
      </p:pic>
      <p:pic>
        <p:nvPicPr>
          <p:cNvPr id="5" name="Picture 4">
            <a:extLst>
              <a:ext uri="{FF2B5EF4-FFF2-40B4-BE49-F238E27FC236}">
                <a16:creationId xmlns:a16="http://schemas.microsoft.com/office/drawing/2014/main" id="{488B5288-75D2-4836-A612-90FC2A1F3D84}"/>
              </a:ext>
            </a:extLst>
          </p:cNvPr>
          <p:cNvPicPr>
            <a:picLocks noChangeAspect="1"/>
          </p:cNvPicPr>
          <p:nvPr/>
        </p:nvPicPr>
        <p:blipFill>
          <a:blip r:embed="rId3"/>
          <a:stretch>
            <a:fillRect/>
          </a:stretch>
        </p:blipFill>
        <p:spPr>
          <a:xfrm>
            <a:off x="9075416" y="702156"/>
            <a:ext cx="1191280" cy="1058647"/>
          </a:xfrm>
          <a:prstGeom prst="rect">
            <a:avLst/>
          </a:prstGeom>
        </p:spPr>
      </p:pic>
    </p:spTree>
    <p:extLst>
      <p:ext uri="{BB962C8B-B14F-4D97-AF65-F5344CB8AC3E}">
        <p14:creationId xmlns:p14="http://schemas.microsoft.com/office/powerpoint/2010/main" val="312705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F4-D67E-4D1B-AD5A-03B059280BF0}"/>
              </a:ext>
            </a:extLst>
          </p:cNvPr>
          <p:cNvSpPr>
            <a:spLocks noGrp="1"/>
          </p:cNvSpPr>
          <p:nvPr>
            <p:ph type="title"/>
          </p:nvPr>
        </p:nvSpPr>
        <p:spPr/>
        <p:txBody>
          <a:bodyPr/>
          <a:lstStyle/>
          <a:p>
            <a:r>
              <a:rPr lang="en-GB" dirty="0"/>
              <a:t>Gfct – 2018/19</a:t>
            </a:r>
          </a:p>
        </p:txBody>
      </p:sp>
      <p:sp>
        <p:nvSpPr>
          <p:cNvPr id="3" name="Content Placeholder 2">
            <a:extLst>
              <a:ext uri="{FF2B5EF4-FFF2-40B4-BE49-F238E27FC236}">
                <a16:creationId xmlns:a16="http://schemas.microsoft.com/office/drawing/2014/main" id="{A49820CA-3515-4846-8855-80A9242014AC}"/>
              </a:ext>
            </a:extLst>
          </p:cNvPr>
          <p:cNvSpPr>
            <a:spLocks noGrp="1"/>
          </p:cNvSpPr>
          <p:nvPr>
            <p:ph idx="1"/>
          </p:nvPr>
        </p:nvSpPr>
        <p:spPr/>
        <p:txBody>
          <a:bodyPr/>
          <a:lstStyle/>
          <a:p>
            <a:r>
              <a:rPr lang="en-GB" dirty="0"/>
              <a:t>Cliff and Andrew as grateful recipients of the now well established PCaSO Testing programme offered to help them set up a computer based, rather than paper driven booking and appointment system.</a:t>
            </a:r>
          </a:p>
          <a:p>
            <a:endParaRPr lang="en-GB" dirty="0"/>
          </a:p>
          <a:p>
            <a:r>
              <a:rPr lang="en-GB" dirty="0"/>
              <a:t>Changed our name to GFCT</a:t>
            </a:r>
          </a:p>
        </p:txBody>
      </p:sp>
      <p:pic>
        <p:nvPicPr>
          <p:cNvPr id="4" name="Picture 3">
            <a:extLst>
              <a:ext uri="{FF2B5EF4-FFF2-40B4-BE49-F238E27FC236}">
                <a16:creationId xmlns:a16="http://schemas.microsoft.com/office/drawing/2014/main" id="{647113FF-D454-4856-A00C-F93A21B2674A}"/>
              </a:ext>
            </a:extLst>
          </p:cNvPr>
          <p:cNvPicPr>
            <a:picLocks noChangeAspect="1"/>
          </p:cNvPicPr>
          <p:nvPr/>
        </p:nvPicPr>
        <p:blipFill>
          <a:blip r:embed="rId2"/>
          <a:stretch>
            <a:fillRect/>
          </a:stretch>
        </p:blipFill>
        <p:spPr>
          <a:xfrm>
            <a:off x="10496434" y="575324"/>
            <a:ext cx="1344112" cy="1341391"/>
          </a:xfrm>
          <a:prstGeom prst="rect">
            <a:avLst/>
          </a:prstGeom>
        </p:spPr>
      </p:pic>
      <p:pic>
        <p:nvPicPr>
          <p:cNvPr id="5" name="Picture 4">
            <a:extLst>
              <a:ext uri="{FF2B5EF4-FFF2-40B4-BE49-F238E27FC236}">
                <a16:creationId xmlns:a16="http://schemas.microsoft.com/office/drawing/2014/main" id="{488B5288-75D2-4836-A612-90FC2A1F3D84}"/>
              </a:ext>
            </a:extLst>
          </p:cNvPr>
          <p:cNvPicPr>
            <a:picLocks noChangeAspect="1"/>
          </p:cNvPicPr>
          <p:nvPr/>
        </p:nvPicPr>
        <p:blipFill>
          <a:blip r:embed="rId3"/>
          <a:stretch>
            <a:fillRect/>
          </a:stretch>
        </p:blipFill>
        <p:spPr>
          <a:xfrm>
            <a:off x="9075416" y="702156"/>
            <a:ext cx="1191280" cy="1058647"/>
          </a:xfrm>
          <a:prstGeom prst="rect">
            <a:avLst/>
          </a:prstGeom>
        </p:spPr>
      </p:pic>
    </p:spTree>
    <p:extLst>
      <p:ext uri="{BB962C8B-B14F-4D97-AF65-F5344CB8AC3E}">
        <p14:creationId xmlns:p14="http://schemas.microsoft.com/office/powerpoint/2010/main" val="26832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F4-D67E-4D1B-AD5A-03B059280BF0}"/>
              </a:ext>
            </a:extLst>
          </p:cNvPr>
          <p:cNvSpPr>
            <a:spLocks noGrp="1"/>
          </p:cNvSpPr>
          <p:nvPr>
            <p:ph type="title"/>
          </p:nvPr>
        </p:nvSpPr>
        <p:spPr/>
        <p:txBody>
          <a:bodyPr/>
          <a:lstStyle/>
          <a:p>
            <a:r>
              <a:rPr lang="en-GB" dirty="0"/>
              <a:t>Gfct – June 2019</a:t>
            </a:r>
          </a:p>
        </p:txBody>
      </p:sp>
      <p:sp>
        <p:nvSpPr>
          <p:cNvPr id="3" name="Content Placeholder 2">
            <a:extLst>
              <a:ext uri="{FF2B5EF4-FFF2-40B4-BE49-F238E27FC236}">
                <a16:creationId xmlns:a16="http://schemas.microsoft.com/office/drawing/2014/main" id="{A49820CA-3515-4846-8855-80A9242014AC}"/>
              </a:ext>
            </a:extLst>
          </p:cNvPr>
          <p:cNvSpPr>
            <a:spLocks noGrp="1"/>
          </p:cNvSpPr>
          <p:nvPr>
            <p:ph idx="1"/>
          </p:nvPr>
        </p:nvSpPr>
        <p:spPr/>
        <p:txBody>
          <a:bodyPr/>
          <a:lstStyle/>
          <a:p>
            <a:r>
              <a:rPr lang="en-GB" dirty="0"/>
              <a:t>Having appointed Susan Hart as Trustee to manage the charity, asked her view on:</a:t>
            </a:r>
          </a:p>
          <a:p>
            <a:r>
              <a:rPr lang="en-GB" i="1" dirty="0"/>
              <a:t>“the best way forward to streamline the operation and increase the number of tests we could do, particularly given the interest being shown in a testing programme by more groups and corporates”</a:t>
            </a:r>
          </a:p>
          <a:p>
            <a:r>
              <a:rPr lang="en-GB" dirty="0"/>
              <a:t>The reply?</a:t>
            </a:r>
          </a:p>
          <a:p>
            <a:r>
              <a:rPr lang="en-GB" i="1" dirty="0"/>
              <a:t>“Let men book online </a:t>
            </a:r>
            <a:r>
              <a:rPr lang="en-GB" b="1" i="1" u="sng" dirty="0"/>
              <a:t>and</a:t>
            </a:r>
            <a:r>
              <a:rPr lang="en-GB" i="1" dirty="0"/>
              <a:t> get their result online”</a:t>
            </a:r>
          </a:p>
          <a:p>
            <a:r>
              <a:rPr lang="en-GB" dirty="0"/>
              <a:t>The online journey begins…….</a:t>
            </a:r>
          </a:p>
          <a:p>
            <a:endParaRPr lang="en-GB" dirty="0"/>
          </a:p>
        </p:txBody>
      </p:sp>
      <p:pic>
        <p:nvPicPr>
          <p:cNvPr id="4" name="Picture 3">
            <a:extLst>
              <a:ext uri="{FF2B5EF4-FFF2-40B4-BE49-F238E27FC236}">
                <a16:creationId xmlns:a16="http://schemas.microsoft.com/office/drawing/2014/main" id="{647113FF-D454-4856-A00C-F93A21B2674A}"/>
              </a:ext>
            </a:extLst>
          </p:cNvPr>
          <p:cNvPicPr>
            <a:picLocks noChangeAspect="1"/>
          </p:cNvPicPr>
          <p:nvPr/>
        </p:nvPicPr>
        <p:blipFill>
          <a:blip r:embed="rId2"/>
          <a:stretch>
            <a:fillRect/>
          </a:stretch>
        </p:blipFill>
        <p:spPr>
          <a:xfrm>
            <a:off x="10496434" y="575324"/>
            <a:ext cx="1344112" cy="1341391"/>
          </a:xfrm>
          <a:prstGeom prst="rect">
            <a:avLst/>
          </a:prstGeom>
        </p:spPr>
      </p:pic>
      <p:pic>
        <p:nvPicPr>
          <p:cNvPr id="5" name="Picture 4">
            <a:extLst>
              <a:ext uri="{FF2B5EF4-FFF2-40B4-BE49-F238E27FC236}">
                <a16:creationId xmlns:a16="http://schemas.microsoft.com/office/drawing/2014/main" id="{488B5288-75D2-4836-A612-90FC2A1F3D84}"/>
              </a:ext>
            </a:extLst>
          </p:cNvPr>
          <p:cNvPicPr>
            <a:picLocks noChangeAspect="1"/>
          </p:cNvPicPr>
          <p:nvPr/>
        </p:nvPicPr>
        <p:blipFill>
          <a:blip r:embed="rId3"/>
          <a:stretch>
            <a:fillRect/>
          </a:stretch>
        </p:blipFill>
        <p:spPr>
          <a:xfrm>
            <a:off x="9075416" y="702156"/>
            <a:ext cx="1191280" cy="1058647"/>
          </a:xfrm>
          <a:prstGeom prst="rect">
            <a:avLst/>
          </a:prstGeom>
        </p:spPr>
      </p:pic>
    </p:spTree>
    <p:extLst>
      <p:ext uri="{BB962C8B-B14F-4D97-AF65-F5344CB8AC3E}">
        <p14:creationId xmlns:p14="http://schemas.microsoft.com/office/powerpoint/2010/main" val="59263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F4-D67E-4D1B-AD5A-03B059280BF0}"/>
              </a:ext>
            </a:extLst>
          </p:cNvPr>
          <p:cNvSpPr>
            <a:spLocks noGrp="1"/>
          </p:cNvSpPr>
          <p:nvPr>
            <p:ph type="title"/>
          </p:nvPr>
        </p:nvSpPr>
        <p:spPr/>
        <p:txBody>
          <a:bodyPr/>
          <a:lstStyle/>
          <a:p>
            <a:r>
              <a:rPr lang="en-GB" dirty="0"/>
              <a:t>GFCT – Database statistics</a:t>
            </a:r>
          </a:p>
        </p:txBody>
      </p:sp>
      <p:pic>
        <p:nvPicPr>
          <p:cNvPr id="4" name="Picture 3">
            <a:extLst>
              <a:ext uri="{FF2B5EF4-FFF2-40B4-BE49-F238E27FC236}">
                <a16:creationId xmlns:a16="http://schemas.microsoft.com/office/drawing/2014/main" id="{647113FF-D454-4856-A00C-F93A21B2674A}"/>
              </a:ext>
            </a:extLst>
          </p:cNvPr>
          <p:cNvPicPr>
            <a:picLocks noChangeAspect="1"/>
          </p:cNvPicPr>
          <p:nvPr/>
        </p:nvPicPr>
        <p:blipFill>
          <a:blip r:embed="rId2"/>
          <a:stretch>
            <a:fillRect/>
          </a:stretch>
        </p:blipFill>
        <p:spPr>
          <a:xfrm>
            <a:off x="10496434" y="575324"/>
            <a:ext cx="1344112" cy="1341391"/>
          </a:xfrm>
          <a:prstGeom prst="rect">
            <a:avLst/>
          </a:prstGeom>
        </p:spPr>
      </p:pic>
      <p:pic>
        <p:nvPicPr>
          <p:cNvPr id="5" name="Picture 4">
            <a:extLst>
              <a:ext uri="{FF2B5EF4-FFF2-40B4-BE49-F238E27FC236}">
                <a16:creationId xmlns:a16="http://schemas.microsoft.com/office/drawing/2014/main" id="{488B5288-75D2-4836-A612-90FC2A1F3D84}"/>
              </a:ext>
            </a:extLst>
          </p:cNvPr>
          <p:cNvPicPr>
            <a:picLocks noChangeAspect="1"/>
          </p:cNvPicPr>
          <p:nvPr/>
        </p:nvPicPr>
        <p:blipFill>
          <a:blip r:embed="rId3"/>
          <a:stretch>
            <a:fillRect/>
          </a:stretch>
        </p:blipFill>
        <p:spPr>
          <a:xfrm>
            <a:off x="9075416" y="702156"/>
            <a:ext cx="1191280" cy="1058647"/>
          </a:xfrm>
          <a:prstGeom prst="rect">
            <a:avLst/>
          </a:prstGeom>
        </p:spPr>
      </p:pic>
      <p:sp>
        <p:nvSpPr>
          <p:cNvPr id="9" name="Content Placeholder 8">
            <a:extLst>
              <a:ext uri="{FF2B5EF4-FFF2-40B4-BE49-F238E27FC236}">
                <a16:creationId xmlns:a16="http://schemas.microsoft.com/office/drawing/2014/main" id="{995E64E2-BAAD-46E4-8B9B-D3916C3883EA}"/>
              </a:ext>
            </a:extLst>
          </p:cNvPr>
          <p:cNvSpPr>
            <a:spLocks noGrp="1"/>
          </p:cNvSpPr>
          <p:nvPr>
            <p:ph idx="1"/>
          </p:nvPr>
        </p:nvSpPr>
        <p:spPr>
          <a:xfrm>
            <a:off x="351454" y="1760803"/>
            <a:ext cx="11029615" cy="3678303"/>
          </a:xfrm>
        </p:spPr>
        <p:txBody>
          <a:bodyPr>
            <a:normAutofit fontScale="92500" lnSpcReduction="10000"/>
          </a:bodyPr>
          <a:lstStyle/>
          <a:p>
            <a:pPr marL="0" lvl="0" indent="0" defTabSz="914400" eaLnBrk="0" fontAlgn="base" hangingPunct="0">
              <a:spcBef>
                <a:spcPct val="0"/>
              </a:spcBef>
              <a:spcAft>
                <a:spcPct val="0"/>
              </a:spcAft>
              <a:buClrTx/>
              <a:buSzTx/>
              <a:buFontTx/>
              <a:buChar char="•"/>
            </a:pPr>
            <a:r>
              <a:rPr lang="en-GB" alt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There are over 140,000 test records.</a:t>
            </a:r>
          </a:p>
          <a:p>
            <a:pPr marL="0" lvl="0" indent="0" defTabSz="914400" eaLnBrk="0" fontAlgn="base" hangingPunct="0">
              <a:spcBef>
                <a:spcPct val="0"/>
              </a:spcBef>
              <a:spcAft>
                <a:spcPct val="0"/>
              </a:spcAft>
              <a:buClrTx/>
              <a:buSzTx/>
              <a:buFontTx/>
              <a:buChar char="•"/>
            </a:pPr>
            <a:endParaRPr lang="en-GB" altLang="en-US" sz="900" dirty="0">
              <a:solidFill>
                <a:schemeClr val="tx1"/>
              </a:solidFill>
            </a:endParaRPr>
          </a:p>
          <a:p>
            <a:pPr marL="0" lvl="0" indent="0" defTabSz="914400" eaLnBrk="0" fontAlgn="base" hangingPunct="0">
              <a:spcBef>
                <a:spcPct val="0"/>
              </a:spcBef>
              <a:spcAft>
                <a:spcPct val="0"/>
              </a:spcAft>
              <a:buClrTx/>
              <a:buSzTx/>
              <a:buFontTx/>
              <a:buChar char="•"/>
            </a:pPr>
            <a:r>
              <a:rPr lang="en-GB" alt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There are over 100,000 men on the database.</a:t>
            </a:r>
          </a:p>
          <a:p>
            <a:pPr marL="0" lvl="0" indent="0" defTabSz="914400" eaLnBrk="0" fontAlgn="base" hangingPunct="0">
              <a:spcBef>
                <a:spcPct val="0"/>
              </a:spcBef>
              <a:spcAft>
                <a:spcPct val="0"/>
              </a:spcAft>
              <a:buClrTx/>
              <a:buSzTx/>
              <a:buFontTx/>
              <a:buChar char="•"/>
            </a:pPr>
            <a:endParaRPr lang="en-GB" altLang="en-US" sz="900" dirty="0">
              <a:solidFill>
                <a:schemeClr val="tx1"/>
              </a:solidFill>
            </a:endParaRPr>
          </a:p>
          <a:p>
            <a:pPr marL="0" lvl="0" indent="0" defTabSz="914400" eaLnBrk="0" fontAlgn="base" hangingPunct="0">
              <a:spcBef>
                <a:spcPct val="0"/>
              </a:spcBef>
              <a:spcAft>
                <a:spcPct val="0"/>
              </a:spcAft>
              <a:buClrTx/>
              <a:buSzTx/>
              <a:buFontTx/>
              <a:buChar char="•"/>
            </a:pPr>
            <a:r>
              <a:rPr lang="en-GB" alt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These men live in 69,500 unique postcodes, including 6 European postcodes.</a:t>
            </a:r>
          </a:p>
          <a:p>
            <a:pPr marL="0" lvl="0" indent="0" defTabSz="914400" eaLnBrk="0" fontAlgn="base" hangingPunct="0">
              <a:spcBef>
                <a:spcPct val="0"/>
              </a:spcBef>
              <a:spcAft>
                <a:spcPct val="0"/>
              </a:spcAft>
              <a:buClrTx/>
              <a:buSzTx/>
              <a:buFontTx/>
              <a:buChar char="•"/>
            </a:pPr>
            <a:endParaRPr lang="en-GB" altLang="en-US" sz="900" dirty="0">
              <a:solidFill>
                <a:schemeClr val="tx1"/>
              </a:solidFill>
            </a:endParaRPr>
          </a:p>
          <a:p>
            <a:pPr marL="0" lvl="0" indent="0" defTabSz="914400" eaLnBrk="0" fontAlgn="base" hangingPunct="0">
              <a:spcBef>
                <a:spcPct val="0"/>
              </a:spcBef>
              <a:spcAft>
                <a:spcPct val="0"/>
              </a:spcAft>
              <a:buClrTx/>
              <a:buSzTx/>
              <a:buFontTx/>
              <a:buChar char="•"/>
            </a:pPr>
            <a:r>
              <a:rPr lang="en-GB" alt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number of annual tests has risen steadily from only 315 in 2005 to 27, 804 in 2018.</a:t>
            </a:r>
          </a:p>
          <a:p>
            <a:pPr marL="0" lvl="0" indent="0" defTabSz="914400" eaLnBrk="0" fontAlgn="base" hangingPunct="0">
              <a:spcBef>
                <a:spcPct val="0"/>
              </a:spcBef>
              <a:spcAft>
                <a:spcPct val="0"/>
              </a:spcAft>
              <a:buClrTx/>
              <a:buSzTx/>
              <a:buFontTx/>
              <a:buChar char="•"/>
            </a:pPr>
            <a:endParaRPr lang="en-GB" altLang="en-US" sz="900" dirty="0">
              <a:solidFill>
                <a:schemeClr val="tx1"/>
              </a:solidFill>
            </a:endParaRPr>
          </a:p>
          <a:p>
            <a:pPr marL="0" lvl="0" indent="0" defTabSz="914400" eaLnBrk="0" fontAlgn="base" hangingPunct="0">
              <a:spcBef>
                <a:spcPct val="0"/>
              </a:spcBef>
              <a:spcAft>
                <a:spcPct val="0"/>
              </a:spcAft>
              <a:buClrTx/>
              <a:buSzTx/>
              <a:buFontTx/>
              <a:buChar char="•"/>
            </a:pPr>
            <a:r>
              <a:rPr lang="en-GB" alt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most popular birth date is 13</a:t>
            </a:r>
            <a:r>
              <a:rPr lang="en-GB" altLang="en-US" b="1" baseline="30000" dirty="0">
                <a:solidFill>
                  <a:schemeClr val="tx1"/>
                </a:solidFill>
                <a:latin typeface="Calibri" panose="020F0502020204030204" pitchFamily="34" charset="0"/>
                <a:ea typeface="Calibri" panose="020F0502020204030204" pitchFamily="34" charset="0"/>
                <a:cs typeface="Times New Roman" panose="02020603050405020304" pitchFamily="18" charset="0"/>
              </a:rPr>
              <a:t>th</a:t>
            </a:r>
            <a:r>
              <a:rPr lang="en-GB" alt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March 1947 – where there are 35 men.</a:t>
            </a:r>
          </a:p>
          <a:p>
            <a:pPr marL="0" lvl="0" indent="0" defTabSz="914400" eaLnBrk="0" fontAlgn="base" hangingPunct="0">
              <a:spcBef>
                <a:spcPct val="0"/>
              </a:spcBef>
              <a:spcAft>
                <a:spcPct val="0"/>
              </a:spcAft>
              <a:buClrTx/>
              <a:buSzTx/>
              <a:buFontTx/>
              <a:buChar char="•"/>
            </a:pPr>
            <a:endParaRPr lang="en-GB" altLang="en-US" sz="900" dirty="0">
              <a:solidFill>
                <a:schemeClr val="tx1"/>
              </a:solidFill>
            </a:endParaRPr>
          </a:p>
          <a:p>
            <a:pPr marL="0" lvl="0" indent="0" defTabSz="914400" eaLnBrk="0" fontAlgn="base" hangingPunct="0">
              <a:spcBef>
                <a:spcPct val="0"/>
              </a:spcBef>
              <a:spcAft>
                <a:spcPct val="0"/>
              </a:spcAft>
              <a:buClrTx/>
              <a:buSzTx/>
              <a:buFontTx/>
              <a:buChar char="•"/>
            </a:pPr>
            <a:r>
              <a:rPr lang="en-GB" alt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most popular birthday is 2</a:t>
            </a:r>
            <a:r>
              <a:rPr lang="en-GB" altLang="en-US" b="1" baseline="30000" dirty="0">
                <a:solidFill>
                  <a:schemeClr val="tx1"/>
                </a:solidFill>
                <a:latin typeface="Calibri" panose="020F0502020204030204" pitchFamily="34" charset="0"/>
                <a:ea typeface="Calibri" panose="020F0502020204030204" pitchFamily="34" charset="0"/>
                <a:cs typeface="Times New Roman" panose="02020603050405020304" pitchFamily="18" charset="0"/>
              </a:rPr>
              <a:t>nd</a:t>
            </a:r>
            <a:r>
              <a:rPr lang="en-GB" alt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 March – where there are 487 men.</a:t>
            </a:r>
          </a:p>
          <a:p>
            <a:pPr marL="0" lvl="0" indent="0" defTabSz="914400" eaLnBrk="0" fontAlgn="base" hangingPunct="0">
              <a:spcBef>
                <a:spcPct val="0"/>
              </a:spcBef>
              <a:spcAft>
                <a:spcPct val="0"/>
              </a:spcAft>
              <a:buClrTx/>
              <a:buSzTx/>
              <a:buFontTx/>
              <a:buChar char="•"/>
            </a:pPr>
            <a:endParaRPr lang="en-GB" altLang="en-US" sz="900" dirty="0">
              <a:solidFill>
                <a:schemeClr val="tx1"/>
              </a:solidFill>
            </a:endParaRPr>
          </a:p>
          <a:p>
            <a:pPr marL="0" lvl="0" indent="0" defTabSz="914400" eaLnBrk="0" fontAlgn="base" hangingPunct="0">
              <a:spcBef>
                <a:spcPct val="0"/>
              </a:spcBef>
              <a:spcAft>
                <a:spcPct val="0"/>
              </a:spcAft>
              <a:buClrTx/>
              <a:buSzTx/>
              <a:buFontTx/>
              <a:buChar char="•"/>
            </a:pPr>
            <a:r>
              <a:rPr lang="en-GB" alt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most popular birth year remains where it has been since the start – 1947 – when 5936 men were born.</a:t>
            </a:r>
          </a:p>
          <a:p>
            <a:pPr marL="0" lvl="0" indent="0" defTabSz="914400" eaLnBrk="0" fontAlgn="base" hangingPunct="0">
              <a:spcBef>
                <a:spcPct val="0"/>
              </a:spcBef>
              <a:spcAft>
                <a:spcPct val="0"/>
              </a:spcAft>
              <a:buClrTx/>
              <a:buSzTx/>
              <a:buFontTx/>
              <a:buChar char="•"/>
            </a:pPr>
            <a:endParaRPr lang="en-GB" altLang="en-US" sz="900" dirty="0">
              <a:solidFill>
                <a:schemeClr val="tx1"/>
              </a:solidFill>
            </a:endParaRPr>
          </a:p>
          <a:p>
            <a:pPr marL="0" lvl="0" indent="0" defTabSz="914400" eaLnBrk="0" fontAlgn="base" hangingPunct="0">
              <a:spcBef>
                <a:spcPct val="0"/>
              </a:spcBef>
              <a:spcAft>
                <a:spcPct val="0"/>
              </a:spcAft>
              <a:buClrTx/>
              <a:buSzTx/>
              <a:buFontTx/>
              <a:buChar char="•"/>
            </a:pPr>
            <a:r>
              <a:rPr lang="en-GB" alt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most popular first name on the database is Dave/David, of which we have over 5800.</a:t>
            </a:r>
          </a:p>
          <a:p>
            <a:pPr marL="0" lvl="0" indent="0" defTabSz="914400" eaLnBrk="0" fontAlgn="base" hangingPunct="0">
              <a:spcBef>
                <a:spcPct val="0"/>
              </a:spcBef>
              <a:spcAft>
                <a:spcPct val="0"/>
              </a:spcAft>
              <a:buClrTx/>
              <a:buSzTx/>
              <a:buFontTx/>
              <a:buChar char="•"/>
            </a:pPr>
            <a:endParaRPr lang="en-GB" altLang="en-US" sz="900" dirty="0">
              <a:solidFill>
                <a:schemeClr val="tx1"/>
              </a:solidFill>
            </a:endParaRPr>
          </a:p>
          <a:p>
            <a:pPr marL="0" lvl="0" indent="0" defTabSz="914400" eaLnBrk="0" fontAlgn="base" hangingPunct="0">
              <a:spcBef>
                <a:spcPct val="0"/>
              </a:spcBef>
              <a:spcAft>
                <a:spcPct val="0"/>
              </a:spcAft>
              <a:buClrTx/>
              <a:buSzTx/>
              <a:buFontTx/>
              <a:buChar char="•"/>
            </a:pPr>
            <a:r>
              <a:rPr lang="en-GB" alt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There are almost 3000 unique first names on the database.</a:t>
            </a:r>
          </a:p>
          <a:p>
            <a:pPr marL="0" lvl="0" indent="0" defTabSz="914400" eaLnBrk="0" fontAlgn="base" hangingPunct="0">
              <a:spcBef>
                <a:spcPct val="0"/>
              </a:spcBef>
              <a:spcAft>
                <a:spcPct val="0"/>
              </a:spcAft>
              <a:buClrTx/>
              <a:buSzTx/>
              <a:buFontTx/>
              <a:buChar char="•"/>
            </a:pPr>
            <a:endParaRPr lang="en-GB" altLang="en-US" sz="9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lvl="0" indent="0" defTabSz="914400" eaLnBrk="0" fontAlgn="base" hangingPunct="0">
              <a:spcBef>
                <a:spcPct val="0"/>
              </a:spcBef>
              <a:spcAft>
                <a:spcPct val="0"/>
              </a:spcAft>
              <a:buClrTx/>
              <a:buSzTx/>
              <a:buFontTx/>
              <a:buChar char="•"/>
            </a:pPr>
            <a:r>
              <a:rPr lang="en-GB" alt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The breakdown of PSA scores by decade is as follows:</a:t>
            </a:r>
          </a:p>
          <a:p>
            <a:pPr marL="0" lvl="0" indent="0" defTabSz="914400" eaLnBrk="0" fontAlgn="base" hangingPunct="0">
              <a:spcBef>
                <a:spcPct val="0"/>
              </a:spcBef>
              <a:spcAft>
                <a:spcPct val="0"/>
              </a:spcAft>
              <a:buClrTx/>
              <a:buSzTx/>
              <a:buNone/>
            </a:pPr>
            <a:endParaRPr lang="en-GB" altLang="en-US" sz="900" dirty="0">
              <a:solidFill>
                <a:schemeClr val="tx1"/>
              </a:solidFill>
            </a:endParaRPr>
          </a:p>
        </p:txBody>
      </p:sp>
      <p:graphicFrame>
        <p:nvGraphicFramePr>
          <p:cNvPr id="10" name="Table 9">
            <a:extLst>
              <a:ext uri="{FF2B5EF4-FFF2-40B4-BE49-F238E27FC236}">
                <a16:creationId xmlns:a16="http://schemas.microsoft.com/office/drawing/2014/main" id="{756B674E-0F2A-4EEF-9994-02F9772F9AE5}"/>
              </a:ext>
            </a:extLst>
          </p:cNvPr>
          <p:cNvGraphicFramePr>
            <a:graphicFrameLocks noGrp="1"/>
          </p:cNvGraphicFramePr>
          <p:nvPr>
            <p:extLst>
              <p:ext uri="{D42A27DB-BD31-4B8C-83A1-F6EECF244321}">
                <p14:modId xmlns:p14="http://schemas.microsoft.com/office/powerpoint/2010/main" val="2203528030"/>
              </p:ext>
            </p:extLst>
          </p:nvPr>
        </p:nvGraphicFramePr>
        <p:xfrm>
          <a:off x="6390472" y="4671990"/>
          <a:ext cx="5220335" cy="2038350"/>
        </p:xfrm>
        <a:graphic>
          <a:graphicData uri="http://schemas.openxmlformats.org/drawingml/2006/table">
            <a:tbl>
              <a:tblPr firstRow="1" firstCol="1" bandRow="1">
                <a:tableStyleId>{5C22544A-7EE6-4342-B048-85BDC9FD1C3A}</a:tableStyleId>
              </a:tblPr>
              <a:tblGrid>
                <a:gridCol w="1061720">
                  <a:extLst>
                    <a:ext uri="{9D8B030D-6E8A-4147-A177-3AD203B41FA5}">
                      <a16:colId xmlns:a16="http://schemas.microsoft.com/office/drawing/2014/main" val="3583871249"/>
                    </a:ext>
                  </a:extLst>
                </a:gridCol>
                <a:gridCol w="648335">
                  <a:extLst>
                    <a:ext uri="{9D8B030D-6E8A-4147-A177-3AD203B41FA5}">
                      <a16:colId xmlns:a16="http://schemas.microsoft.com/office/drawing/2014/main" val="3677935827"/>
                    </a:ext>
                  </a:extLst>
                </a:gridCol>
                <a:gridCol w="670560">
                  <a:extLst>
                    <a:ext uri="{9D8B030D-6E8A-4147-A177-3AD203B41FA5}">
                      <a16:colId xmlns:a16="http://schemas.microsoft.com/office/drawing/2014/main" val="816710858"/>
                    </a:ext>
                  </a:extLst>
                </a:gridCol>
                <a:gridCol w="679450">
                  <a:extLst>
                    <a:ext uri="{9D8B030D-6E8A-4147-A177-3AD203B41FA5}">
                      <a16:colId xmlns:a16="http://schemas.microsoft.com/office/drawing/2014/main" val="1030313722"/>
                    </a:ext>
                  </a:extLst>
                </a:gridCol>
                <a:gridCol w="540385">
                  <a:extLst>
                    <a:ext uri="{9D8B030D-6E8A-4147-A177-3AD203B41FA5}">
                      <a16:colId xmlns:a16="http://schemas.microsoft.com/office/drawing/2014/main" val="1112882155"/>
                    </a:ext>
                  </a:extLst>
                </a:gridCol>
                <a:gridCol w="678180">
                  <a:extLst>
                    <a:ext uri="{9D8B030D-6E8A-4147-A177-3AD203B41FA5}">
                      <a16:colId xmlns:a16="http://schemas.microsoft.com/office/drawing/2014/main" val="2978261031"/>
                    </a:ext>
                  </a:extLst>
                </a:gridCol>
                <a:gridCol w="941705">
                  <a:extLst>
                    <a:ext uri="{9D8B030D-6E8A-4147-A177-3AD203B41FA5}">
                      <a16:colId xmlns:a16="http://schemas.microsoft.com/office/drawing/2014/main" val="3233525825"/>
                    </a:ext>
                  </a:extLst>
                </a:gridCol>
              </a:tblGrid>
              <a:tr h="514350">
                <a:tc gridSpan="3">
                  <a:txBody>
                    <a:bodyPr/>
                    <a:lstStyle/>
                    <a:p>
                      <a:pPr algn="ctr">
                        <a:lnSpc>
                          <a:spcPct val="107000"/>
                        </a:lnSpc>
                        <a:spcAft>
                          <a:spcPts val="0"/>
                        </a:spcAft>
                      </a:pPr>
                      <a:r>
                        <a:rPr lang="en-GB" sz="2000" dirty="0">
                          <a:effectLst/>
                        </a:rPr>
                        <a:t>All Tests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tc hMerge="1">
                  <a:txBody>
                    <a:bodyPr/>
                    <a:lstStyle/>
                    <a:p>
                      <a:endParaRPr lang="en-GB"/>
                    </a:p>
                  </a:txBody>
                  <a:tcPr/>
                </a:tc>
                <a:tc gridSpan="4">
                  <a:txBody>
                    <a:bodyPr/>
                    <a:lstStyle/>
                    <a:p>
                      <a:pPr algn="ctr">
                        <a:lnSpc>
                          <a:spcPct val="107000"/>
                        </a:lnSpc>
                        <a:spcAft>
                          <a:spcPts val="0"/>
                        </a:spcAft>
                      </a:pPr>
                      <a:r>
                        <a:rPr lang="en-GB" sz="2000">
                          <a:effectLst/>
                        </a:rPr>
                        <a:t>Amber Alerts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50707046"/>
                  </a:ext>
                </a:extLst>
              </a:tr>
              <a:tr h="381000">
                <a:tc>
                  <a:txBody>
                    <a:bodyPr/>
                    <a:lstStyle/>
                    <a:p>
                      <a:pPr algn="ctr">
                        <a:lnSpc>
                          <a:spcPct val="107000"/>
                        </a:lnSpc>
                        <a:spcAft>
                          <a:spcPts val="0"/>
                        </a:spcAft>
                      </a:pPr>
                      <a:r>
                        <a:rPr lang="en-GB" sz="1000">
                          <a:effectLst/>
                        </a:rPr>
                        <a:t>Age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effectLst/>
                        </a:rPr>
                        <a:t>Highest PSA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000">
                          <a:effectLst/>
                        </a:rPr>
                        <a:t>Average PSA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000" dirty="0">
                          <a:effectLst/>
                        </a:rPr>
                        <a:t>No. AA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effectLst/>
                        </a:rPr>
                        <a:t>with FT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effectLst/>
                        </a:rPr>
                        <a:t>FT = 0.18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GB" sz="1000">
                          <a:effectLst/>
                        </a:rPr>
                        <a:t>Avg FT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73811366"/>
                  </a:ext>
                </a:extLst>
              </a:tr>
              <a:tr h="190500">
                <a:tc>
                  <a:txBody>
                    <a:bodyPr/>
                    <a:lstStyle/>
                    <a:p>
                      <a:pPr algn="l">
                        <a:lnSpc>
                          <a:spcPct val="107000"/>
                        </a:lnSpc>
                        <a:spcAft>
                          <a:spcPts val="0"/>
                        </a:spcAft>
                      </a:pPr>
                      <a:r>
                        <a:rPr lang="en-GB" sz="1000">
                          <a:effectLst/>
                        </a:rPr>
                        <a:t>30-39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0.81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N/A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N/A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999907598"/>
                  </a:ext>
                </a:extLst>
              </a:tr>
              <a:tr h="190500">
                <a:tc>
                  <a:txBody>
                    <a:bodyPr/>
                    <a:lstStyle/>
                    <a:p>
                      <a:pPr algn="l">
                        <a:lnSpc>
                          <a:spcPct val="107000"/>
                        </a:lnSpc>
                        <a:spcAft>
                          <a:spcPts val="0"/>
                        </a:spcAft>
                      </a:pPr>
                      <a:r>
                        <a:rPr lang="en-GB" sz="1000" dirty="0">
                          <a:effectLst/>
                        </a:rPr>
                        <a:t>40-49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0.94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34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0.22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41127587"/>
                  </a:ext>
                </a:extLst>
              </a:tr>
              <a:tr h="190500">
                <a:tc>
                  <a:txBody>
                    <a:bodyPr/>
                    <a:lstStyle/>
                    <a:p>
                      <a:pPr algn="l">
                        <a:lnSpc>
                          <a:spcPct val="107000"/>
                        </a:lnSpc>
                        <a:spcAft>
                          <a:spcPts val="0"/>
                        </a:spcAft>
                      </a:pPr>
                      <a:r>
                        <a:rPr lang="en-GB" sz="1000">
                          <a:effectLst/>
                        </a:rPr>
                        <a:t>50-59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299.4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1.32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174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90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0.19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51690618"/>
                  </a:ext>
                </a:extLst>
              </a:tr>
              <a:tr h="190500">
                <a:tc>
                  <a:txBody>
                    <a:bodyPr/>
                    <a:lstStyle/>
                    <a:p>
                      <a:pPr algn="l">
                        <a:lnSpc>
                          <a:spcPct val="107000"/>
                        </a:lnSpc>
                        <a:spcAft>
                          <a:spcPts val="0"/>
                        </a:spcAft>
                      </a:pPr>
                      <a:r>
                        <a:rPr lang="en-GB" sz="1000">
                          <a:effectLst/>
                        </a:rPr>
                        <a:t>60-69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1251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2.27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510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281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19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0.2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26328141"/>
                  </a:ext>
                </a:extLst>
              </a:tr>
              <a:tr h="190500">
                <a:tc>
                  <a:txBody>
                    <a:bodyPr/>
                    <a:lstStyle/>
                    <a:p>
                      <a:pPr algn="l">
                        <a:lnSpc>
                          <a:spcPct val="107000"/>
                        </a:lnSpc>
                        <a:spcAft>
                          <a:spcPts val="0"/>
                        </a:spcAft>
                      </a:pPr>
                      <a:r>
                        <a:rPr lang="en-GB" sz="1000">
                          <a:effectLst/>
                        </a:rPr>
                        <a:t>70-79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1175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2.84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452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259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0.21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95381282"/>
                  </a:ext>
                </a:extLst>
              </a:tr>
              <a:tr h="190500">
                <a:tc>
                  <a:txBody>
                    <a:bodyPr/>
                    <a:lstStyle/>
                    <a:p>
                      <a:pPr algn="l">
                        <a:lnSpc>
                          <a:spcPct val="107000"/>
                        </a:lnSpc>
                        <a:spcAft>
                          <a:spcPts val="0"/>
                        </a:spcAft>
                      </a:pPr>
                      <a:r>
                        <a:rPr lang="en-GB" sz="1000">
                          <a:effectLst/>
                        </a:rPr>
                        <a:t>80-89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192.4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3.56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r">
                        <a:lnSpc>
                          <a:spcPct val="107000"/>
                        </a:lnSpc>
                        <a:spcAft>
                          <a:spcPts val="0"/>
                        </a:spcAft>
                      </a:pPr>
                      <a:r>
                        <a:rPr lang="en-GB" sz="1000">
                          <a:effectLst/>
                        </a:rPr>
                        <a:t>53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40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a:effectLst/>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en-GB" sz="1000" dirty="0">
                          <a:effectLst/>
                        </a:rPr>
                        <a:t>0.25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93359984"/>
                  </a:ext>
                </a:extLst>
              </a:tr>
            </a:tbl>
          </a:graphicData>
        </a:graphic>
      </p:graphicFrame>
      <p:sp>
        <p:nvSpPr>
          <p:cNvPr id="11" name="TextBox 10">
            <a:extLst>
              <a:ext uri="{FF2B5EF4-FFF2-40B4-BE49-F238E27FC236}">
                <a16:creationId xmlns:a16="http://schemas.microsoft.com/office/drawing/2014/main" id="{4CCAC01D-5D33-4E67-B3E6-39D435CF2A0D}"/>
              </a:ext>
            </a:extLst>
          </p:cNvPr>
          <p:cNvSpPr txBox="1"/>
          <p:nvPr/>
        </p:nvSpPr>
        <p:spPr>
          <a:xfrm>
            <a:off x="0" y="6282676"/>
            <a:ext cx="2724070" cy="707886"/>
          </a:xfrm>
          <a:prstGeom prst="rect">
            <a:avLst/>
          </a:prstGeom>
          <a:noFill/>
        </p:spPr>
        <p:txBody>
          <a:bodyPr wrap="square" rtlCol="0">
            <a:spAutoFit/>
          </a:bodyPr>
          <a:lstStyle/>
          <a:p>
            <a:pPr lvl="0" defTabSz="914400" eaLnBrk="0" fontAlgn="base" hangingPunct="0">
              <a:spcBef>
                <a:spcPct val="0"/>
              </a:spcBef>
              <a:spcAft>
                <a:spcPct val="0"/>
              </a:spcAft>
            </a:pPr>
            <a:r>
              <a:rPr lang="en-GB" altLang="en-US" sz="1400" b="1" u="sng" dirty="0">
                <a:latin typeface="Calibri" panose="020F0502020204030204" pitchFamily="34" charset="0"/>
                <a:ea typeface="Calibri" panose="020F0502020204030204" pitchFamily="34" charset="0"/>
                <a:cs typeface="Times New Roman" panose="02020603050405020304" pitchFamily="18" charset="0"/>
              </a:rPr>
              <a:t>Note:</a:t>
            </a:r>
            <a:endParaRPr lang="en-GB" altLang="en-US" sz="600" dirty="0"/>
          </a:p>
          <a:p>
            <a:pPr lvl="0" defTabSz="914400" eaLnBrk="0" fontAlgn="base" hangingPunct="0">
              <a:spcBef>
                <a:spcPct val="0"/>
              </a:spcBef>
              <a:spcAft>
                <a:spcPct val="0"/>
              </a:spcAft>
            </a:pPr>
            <a:r>
              <a:rPr lang="en-GB" altLang="en-US" sz="800" b="1" dirty="0">
                <a:latin typeface="Calibri" panose="020F0502020204030204" pitchFamily="34" charset="0"/>
                <a:ea typeface="Calibri" panose="020F0502020204030204" pitchFamily="34" charset="0"/>
                <a:cs typeface="Times New Roman" panose="02020603050405020304" pitchFamily="18" charset="0"/>
              </a:rPr>
              <a:t>These statistics are correct as of the 15</a:t>
            </a:r>
            <a:r>
              <a:rPr lang="en-GB" altLang="en-US" sz="800" b="1" baseline="30000" dirty="0">
                <a:latin typeface="Calibri" panose="020F0502020204030204" pitchFamily="34" charset="0"/>
                <a:ea typeface="Calibri" panose="020F0502020204030204" pitchFamily="34" charset="0"/>
                <a:cs typeface="Times New Roman" panose="02020603050405020304" pitchFamily="18" charset="0"/>
              </a:rPr>
              <a:t>th</a:t>
            </a:r>
            <a:r>
              <a:rPr lang="en-GB" altLang="en-US" sz="800" b="1" dirty="0">
                <a:latin typeface="Calibri" panose="020F0502020204030204" pitchFamily="34" charset="0"/>
                <a:ea typeface="Calibri" panose="020F0502020204030204" pitchFamily="34" charset="0"/>
                <a:cs typeface="Times New Roman" panose="02020603050405020304" pitchFamily="18" charset="0"/>
              </a:rPr>
              <a:t> November 2019.</a:t>
            </a:r>
            <a:endParaRPr lang="en-GB" sz="800" dirty="0"/>
          </a:p>
          <a:p>
            <a:endParaRPr lang="en-GB" dirty="0"/>
          </a:p>
        </p:txBody>
      </p:sp>
    </p:spTree>
    <p:extLst>
      <p:ext uri="{BB962C8B-B14F-4D97-AF65-F5344CB8AC3E}">
        <p14:creationId xmlns:p14="http://schemas.microsoft.com/office/powerpoint/2010/main" val="317403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 calcmode="lin" valueType="num">
                                      <p:cBhvr additive="base">
                                        <p:cTn id="2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anim calcmode="lin" valueType="num">
                                      <p:cBhvr additive="base">
                                        <p:cTn id="31"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10" end="10"/>
                                            </p:txEl>
                                          </p:spTgt>
                                        </p:tgtEl>
                                        <p:attrNameLst>
                                          <p:attrName>style.visibility</p:attrName>
                                        </p:attrNameLst>
                                      </p:cBhvr>
                                      <p:to>
                                        <p:strVal val="visible"/>
                                      </p:to>
                                    </p:set>
                                    <p:anim calcmode="lin" valueType="num">
                                      <p:cBhvr additive="base">
                                        <p:cTn id="37"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12" end="12"/>
                                            </p:txEl>
                                          </p:spTgt>
                                        </p:tgtEl>
                                        <p:attrNameLst>
                                          <p:attrName>style.visibility</p:attrName>
                                        </p:attrNameLst>
                                      </p:cBhvr>
                                      <p:to>
                                        <p:strVal val="visible"/>
                                      </p:to>
                                    </p:set>
                                    <p:anim calcmode="lin" valueType="num">
                                      <p:cBhvr additive="base">
                                        <p:cTn id="43" dur="500" fill="hold"/>
                                        <p:tgtEl>
                                          <p:spTgt spid="9">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14" end="14"/>
                                            </p:txEl>
                                          </p:spTgt>
                                        </p:tgtEl>
                                        <p:attrNameLst>
                                          <p:attrName>style.visibility</p:attrName>
                                        </p:attrNameLst>
                                      </p:cBhvr>
                                      <p:to>
                                        <p:strVal val="visible"/>
                                      </p:to>
                                    </p:set>
                                    <p:anim calcmode="lin" valueType="num">
                                      <p:cBhvr additive="base">
                                        <p:cTn id="49" dur="500" fill="hold"/>
                                        <p:tgtEl>
                                          <p:spTgt spid="9">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16" end="16"/>
                                            </p:txEl>
                                          </p:spTgt>
                                        </p:tgtEl>
                                        <p:attrNameLst>
                                          <p:attrName>style.visibility</p:attrName>
                                        </p:attrNameLst>
                                      </p:cBhvr>
                                      <p:to>
                                        <p:strVal val="visible"/>
                                      </p:to>
                                    </p:set>
                                    <p:anim calcmode="lin" valueType="num">
                                      <p:cBhvr additive="base">
                                        <p:cTn id="55" dur="500" fill="hold"/>
                                        <p:tgtEl>
                                          <p:spTgt spid="9">
                                            <p:txEl>
                                              <p:pRg st="16" end="1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
                                            <p:txEl>
                                              <p:pRg st="18" end="18"/>
                                            </p:txEl>
                                          </p:spTgt>
                                        </p:tgtEl>
                                        <p:attrNameLst>
                                          <p:attrName>style.visibility</p:attrName>
                                        </p:attrNameLst>
                                      </p:cBhvr>
                                      <p:to>
                                        <p:strVal val="visible"/>
                                      </p:to>
                                    </p:set>
                                    <p:anim calcmode="lin" valueType="num">
                                      <p:cBhvr additive="base">
                                        <p:cTn id="61" dur="500" fill="hold"/>
                                        <p:tgtEl>
                                          <p:spTgt spid="9">
                                            <p:txEl>
                                              <p:pRg st="18" end="1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3F1EB-4406-4E92-A049-AF13D06E77F0}"/>
              </a:ext>
            </a:extLst>
          </p:cNvPr>
          <p:cNvSpPr>
            <a:spLocks noGrp="1"/>
          </p:cNvSpPr>
          <p:nvPr>
            <p:ph type="ctrTitle"/>
          </p:nvPr>
        </p:nvSpPr>
        <p:spPr>
          <a:xfrm>
            <a:off x="581191" y="4610099"/>
            <a:ext cx="10993549" cy="1066801"/>
          </a:xfrm>
        </p:spPr>
        <p:txBody>
          <a:bodyPr>
            <a:normAutofit fontScale="90000"/>
          </a:bodyPr>
          <a:lstStyle/>
          <a:p>
            <a:r>
              <a:rPr lang="en-GB" dirty="0">
                <a:solidFill>
                  <a:srgbClr val="FFFFFF"/>
                </a:solidFill>
              </a:rPr>
              <a:t>PCASO - Online Registration System</a:t>
            </a:r>
            <a:br>
              <a:rPr lang="en-GB" dirty="0">
                <a:solidFill>
                  <a:srgbClr val="FFFFFF"/>
                </a:solidFill>
              </a:rPr>
            </a:br>
            <a:r>
              <a:rPr lang="en-GB" dirty="0">
                <a:solidFill>
                  <a:srgbClr val="FFFFFF"/>
                </a:solidFill>
              </a:rPr>
              <a:t> for PSA Testing Events</a:t>
            </a:r>
          </a:p>
        </p:txBody>
      </p:sp>
      <p:sp>
        <p:nvSpPr>
          <p:cNvPr id="3" name="Subtitle 2">
            <a:extLst>
              <a:ext uri="{FF2B5EF4-FFF2-40B4-BE49-F238E27FC236}">
                <a16:creationId xmlns:a16="http://schemas.microsoft.com/office/drawing/2014/main" id="{C05F7C7F-0D29-4515-9BD7-E73146B5FDB7}"/>
              </a:ext>
            </a:extLst>
          </p:cNvPr>
          <p:cNvSpPr>
            <a:spLocks noGrp="1"/>
          </p:cNvSpPr>
          <p:nvPr>
            <p:ph type="subTitle" idx="1"/>
          </p:nvPr>
        </p:nvSpPr>
        <p:spPr>
          <a:xfrm>
            <a:off x="581194" y="5697215"/>
            <a:ext cx="10993546" cy="525565"/>
          </a:xfrm>
        </p:spPr>
        <p:txBody>
          <a:bodyPr>
            <a:normAutofit/>
          </a:bodyPr>
          <a:lstStyle/>
          <a:p>
            <a:r>
              <a:rPr lang="en-GB" dirty="0"/>
              <a:t>GFCT computerisation seminar 28-11-2019 </a:t>
            </a:r>
          </a:p>
        </p:txBody>
      </p:sp>
      <p:pic>
        <p:nvPicPr>
          <p:cNvPr id="4" name="Picture 3">
            <a:extLst>
              <a:ext uri="{FF2B5EF4-FFF2-40B4-BE49-F238E27FC236}">
                <a16:creationId xmlns:a16="http://schemas.microsoft.com/office/drawing/2014/main" id="{A283DEE4-F115-4F5D-B9C2-781E559557CE}"/>
              </a:ext>
            </a:extLst>
          </p:cNvPr>
          <p:cNvPicPr>
            <a:picLocks noChangeAspect="1"/>
          </p:cNvPicPr>
          <p:nvPr/>
        </p:nvPicPr>
        <p:blipFill>
          <a:blip r:embed="rId2"/>
          <a:stretch>
            <a:fillRect/>
          </a:stretch>
        </p:blipFill>
        <p:spPr>
          <a:xfrm>
            <a:off x="790083" y="992058"/>
            <a:ext cx="3014297" cy="3006761"/>
          </a:xfrm>
          <a:prstGeom prst="rect">
            <a:avLst/>
          </a:prstGeom>
        </p:spPr>
      </p:pic>
      <p:pic>
        <p:nvPicPr>
          <p:cNvPr id="7" name="Picture 6">
            <a:extLst>
              <a:ext uri="{FF2B5EF4-FFF2-40B4-BE49-F238E27FC236}">
                <a16:creationId xmlns:a16="http://schemas.microsoft.com/office/drawing/2014/main" id="{6D2DCC5B-0977-493B-8369-E648A6B7B54E}"/>
              </a:ext>
            </a:extLst>
          </p:cNvPr>
          <p:cNvPicPr>
            <a:picLocks noChangeAspect="1"/>
          </p:cNvPicPr>
          <p:nvPr/>
        </p:nvPicPr>
        <p:blipFill>
          <a:blip r:embed="rId3"/>
          <a:stretch>
            <a:fillRect/>
          </a:stretch>
        </p:blipFill>
        <p:spPr>
          <a:xfrm>
            <a:off x="8385174" y="1152766"/>
            <a:ext cx="3014297" cy="2675188"/>
          </a:xfrm>
          <a:prstGeom prst="rect">
            <a:avLst/>
          </a:prstGeom>
        </p:spPr>
      </p:pic>
      <p:pic>
        <p:nvPicPr>
          <p:cNvPr id="1026" name="Picture 2" descr="PCaSO">
            <a:extLst>
              <a:ext uri="{FF2B5EF4-FFF2-40B4-BE49-F238E27FC236}">
                <a16:creationId xmlns:a16="http://schemas.microsoft.com/office/drawing/2014/main" id="{C3F31B69-9A34-4170-9A3E-26868206A7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465169"/>
            <a:ext cx="182880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31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F4-D67E-4D1B-AD5A-03B059280BF0}"/>
              </a:ext>
            </a:extLst>
          </p:cNvPr>
          <p:cNvSpPr>
            <a:spLocks noGrp="1"/>
          </p:cNvSpPr>
          <p:nvPr>
            <p:ph type="title"/>
          </p:nvPr>
        </p:nvSpPr>
        <p:spPr/>
        <p:txBody>
          <a:bodyPr/>
          <a:lstStyle/>
          <a:p>
            <a:r>
              <a:rPr lang="en-GB" dirty="0"/>
              <a:t>PCASO team</a:t>
            </a:r>
          </a:p>
        </p:txBody>
      </p:sp>
      <p:sp>
        <p:nvSpPr>
          <p:cNvPr id="3" name="Content Placeholder 2">
            <a:extLst>
              <a:ext uri="{FF2B5EF4-FFF2-40B4-BE49-F238E27FC236}">
                <a16:creationId xmlns:a16="http://schemas.microsoft.com/office/drawing/2014/main" id="{A49820CA-3515-4846-8855-80A9242014AC}"/>
              </a:ext>
            </a:extLst>
          </p:cNvPr>
          <p:cNvSpPr>
            <a:spLocks noGrp="1"/>
          </p:cNvSpPr>
          <p:nvPr>
            <p:ph idx="1"/>
          </p:nvPr>
        </p:nvSpPr>
        <p:spPr/>
        <p:txBody>
          <a:bodyPr/>
          <a:lstStyle/>
          <a:p>
            <a:r>
              <a:rPr lang="en-GB" dirty="0"/>
              <a:t>Roger Bacon</a:t>
            </a:r>
          </a:p>
          <a:p>
            <a:r>
              <a:rPr lang="en-GB" dirty="0"/>
              <a:t>Cliff Carter</a:t>
            </a:r>
          </a:p>
          <a:p>
            <a:r>
              <a:rPr lang="en-GB" dirty="0"/>
              <a:t>Peter Weir</a:t>
            </a:r>
          </a:p>
          <a:p>
            <a:r>
              <a:rPr lang="en-GB" dirty="0"/>
              <a:t>Vivian Miles</a:t>
            </a:r>
          </a:p>
          <a:p>
            <a:endParaRPr lang="en-GB" dirty="0"/>
          </a:p>
        </p:txBody>
      </p:sp>
      <p:pic>
        <p:nvPicPr>
          <p:cNvPr id="6" name="Picture 2" descr="PCaSO">
            <a:extLst>
              <a:ext uri="{FF2B5EF4-FFF2-40B4-BE49-F238E27FC236}">
                <a16:creationId xmlns:a16="http://schemas.microsoft.com/office/drawing/2014/main" id="{025DBC3D-77A8-46C3-ADAB-EF0BE6C3E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8168" y="700946"/>
            <a:ext cx="732639" cy="1015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638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91D47-45E0-4E32-806B-C1A253CC6E3C}"/>
              </a:ext>
            </a:extLst>
          </p:cNvPr>
          <p:cNvSpPr>
            <a:spLocks noGrp="1"/>
          </p:cNvSpPr>
          <p:nvPr>
            <p:ph type="ctrTitle"/>
          </p:nvPr>
        </p:nvSpPr>
        <p:spPr/>
        <p:txBody>
          <a:bodyPr/>
          <a:lstStyle/>
          <a:p>
            <a:r>
              <a:rPr lang="en-GB" dirty="0"/>
              <a:t>PCaSO Sussex</a:t>
            </a:r>
          </a:p>
        </p:txBody>
      </p:sp>
      <p:sp>
        <p:nvSpPr>
          <p:cNvPr id="3" name="Subtitle 2">
            <a:extLst>
              <a:ext uri="{FF2B5EF4-FFF2-40B4-BE49-F238E27FC236}">
                <a16:creationId xmlns:a16="http://schemas.microsoft.com/office/drawing/2014/main" id="{E3007A46-0730-4821-97C7-3FF89E3C23EB}"/>
              </a:ext>
            </a:extLst>
          </p:cNvPr>
          <p:cNvSpPr>
            <a:spLocks noGrp="1"/>
          </p:cNvSpPr>
          <p:nvPr>
            <p:ph type="subTitle" idx="1"/>
          </p:nvPr>
        </p:nvSpPr>
        <p:spPr/>
        <p:txBody>
          <a:bodyPr/>
          <a:lstStyle/>
          <a:p>
            <a:r>
              <a:rPr lang="en-GB" dirty="0"/>
              <a:t>Vivian Miles, Treasurer</a:t>
            </a:r>
          </a:p>
        </p:txBody>
      </p:sp>
    </p:spTree>
    <p:extLst>
      <p:ext uri="{BB962C8B-B14F-4D97-AF65-F5344CB8AC3E}">
        <p14:creationId xmlns:p14="http://schemas.microsoft.com/office/powerpoint/2010/main" val="422361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B2D809D-AD5D-4F0E-BB80-0E6A6373684F}"/>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2297FB3-B344-4CB2-B14D-0EC0EF2A8A36}"/>
              </a:ext>
            </a:extLst>
          </p:cNvPr>
          <p:cNvSpPr txBox="1"/>
          <p:nvPr/>
        </p:nvSpPr>
        <p:spPr>
          <a:xfrm>
            <a:off x="7711440" y="1574800"/>
            <a:ext cx="1371600" cy="369332"/>
          </a:xfrm>
          <a:prstGeom prst="rect">
            <a:avLst/>
          </a:prstGeom>
          <a:noFill/>
        </p:spPr>
        <p:txBody>
          <a:bodyPr wrap="square" rtlCol="0">
            <a:spAutoFit/>
          </a:bodyPr>
          <a:lstStyle/>
          <a:p>
            <a:r>
              <a:rPr lang="en-GB" dirty="0"/>
              <a:t>Turnbull-Fry</a:t>
            </a:r>
          </a:p>
        </p:txBody>
      </p:sp>
    </p:spTree>
    <p:extLst>
      <p:ext uri="{BB962C8B-B14F-4D97-AF65-F5344CB8AC3E}">
        <p14:creationId xmlns:p14="http://schemas.microsoft.com/office/powerpoint/2010/main" val="227447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B2D809D-AD5D-4F0E-BB80-0E6A6373684F}"/>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75477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3F1EB-4406-4E92-A049-AF13D06E77F0}"/>
              </a:ext>
            </a:extLst>
          </p:cNvPr>
          <p:cNvSpPr>
            <a:spLocks noGrp="1"/>
          </p:cNvSpPr>
          <p:nvPr>
            <p:ph type="ctrTitle"/>
          </p:nvPr>
        </p:nvSpPr>
        <p:spPr>
          <a:xfrm>
            <a:off x="581191" y="4610099"/>
            <a:ext cx="10993549" cy="1066801"/>
          </a:xfrm>
        </p:spPr>
        <p:txBody>
          <a:bodyPr>
            <a:normAutofit/>
          </a:bodyPr>
          <a:lstStyle/>
          <a:p>
            <a:r>
              <a:rPr lang="en-GB" dirty="0">
                <a:solidFill>
                  <a:srgbClr val="FFFFFF"/>
                </a:solidFill>
              </a:rPr>
              <a:t>GFCT – Graham Fulford</a:t>
            </a:r>
          </a:p>
        </p:txBody>
      </p:sp>
      <p:sp>
        <p:nvSpPr>
          <p:cNvPr id="3" name="Subtitle 2">
            <a:extLst>
              <a:ext uri="{FF2B5EF4-FFF2-40B4-BE49-F238E27FC236}">
                <a16:creationId xmlns:a16="http://schemas.microsoft.com/office/drawing/2014/main" id="{C05F7C7F-0D29-4515-9BD7-E73146B5FDB7}"/>
              </a:ext>
            </a:extLst>
          </p:cNvPr>
          <p:cNvSpPr>
            <a:spLocks noGrp="1"/>
          </p:cNvSpPr>
          <p:nvPr>
            <p:ph type="subTitle" idx="1"/>
          </p:nvPr>
        </p:nvSpPr>
        <p:spPr>
          <a:xfrm>
            <a:off x="581194" y="5697215"/>
            <a:ext cx="10993546" cy="525565"/>
          </a:xfrm>
        </p:spPr>
        <p:txBody>
          <a:bodyPr>
            <a:normAutofit/>
          </a:bodyPr>
          <a:lstStyle/>
          <a:p>
            <a:r>
              <a:rPr lang="en-GB" dirty="0"/>
              <a:t>GFCT computerisation seminar 28-11-2019 </a:t>
            </a:r>
          </a:p>
        </p:txBody>
      </p:sp>
      <p:sp useBgFill="1">
        <p:nvSpPr>
          <p:cNvPr id="39" name="Rectangle 38">
            <a:extLst>
              <a:ext uri="{FF2B5EF4-FFF2-40B4-BE49-F238E27FC236}">
                <a16:creationId xmlns:a16="http://schemas.microsoft.com/office/drawing/2014/main" id="{4DC9F8D5-BF3E-4B69-8F17-AE72302B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3C98417-D50B-4AA2-9624-E78A6120E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14"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83DEE4-F115-4F5D-B9C2-781E559557CE}"/>
              </a:ext>
            </a:extLst>
          </p:cNvPr>
          <p:cNvPicPr>
            <a:picLocks noChangeAspect="1"/>
          </p:cNvPicPr>
          <p:nvPr/>
        </p:nvPicPr>
        <p:blipFill>
          <a:blip r:embed="rId2"/>
          <a:stretch>
            <a:fillRect/>
          </a:stretch>
        </p:blipFill>
        <p:spPr>
          <a:xfrm>
            <a:off x="790083" y="992058"/>
            <a:ext cx="3014297" cy="3006761"/>
          </a:xfrm>
          <a:prstGeom prst="rect">
            <a:avLst/>
          </a:prstGeom>
        </p:spPr>
      </p:pic>
      <p:sp>
        <p:nvSpPr>
          <p:cNvPr id="43" name="Rectangle 42">
            <a:extLst>
              <a:ext uri="{FF2B5EF4-FFF2-40B4-BE49-F238E27FC236}">
                <a16:creationId xmlns:a16="http://schemas.microsoft.com/office/drawing/2014/main" id="{A3E945F2-E9C6-457A-A5A6-46D9ABF09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0685"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D2DCC5B-0977-493B-8369-E648A6B7B54E}"/>
              </a:ext>
            </a:extLst>
          </p:cNvPr>
          <p:cNvPicPr>
            <a:picLocks noChangeAspect="1"/>
          </p:cNvPicPr>
          <p:nvPr/>
        </p:nvPicPr>
        <p:blipFill>
          <a:blip r:embed="rId3"/>
          <a:stretch>
            <a:fillRect/>
          </a:stretch>
        </p:blipFill>
        <p:spPr>
          <a:xfrm>
            <a:off x="8385174" y="1152766"/>
            <a:ext cx="3014297" cy="2675188"/>
          </a:xfrm>
          <a:prstGeom prst="rect">
            <a:avLst/>
          </a:prstGeom>
        </p:spPr>
      </p:pic>
      <p:pic>
        <p:nvPicPr>
          <p:cNvPr id="5" name="Picture 4">
            <a:extLst>
              <a:ext uri="{FF2B5EF4-FFF2-40B4-BE49-F238E27FC236}">
                <a16:creationId xmlns:a16="http://schemas.microsoft.com/office/drawing/2014/main" id="{2D64FD9C-31B8-4E06-855E-E3BD6AC5C17A}"/>
              </a:ext>
            </a:extLst>
          </p:cNvPr>
          <p:cNvPicPr>
            <a:picLocks noChangeAspect="1"/>
          </p:cNvPicPr>
          <p:nvPr/>
        </p:nvPicPr>
        <p:blipFill>
          <a:blip r:embed="rId4"/>
          <a:stretch>
            <a:fillRect/>
          </a:stretch>
        </p:blipFill>
        <p:spPr>
          <a:xfrm>
            <a:off x="4570816" y="1410022"/>
            <a:ext cx="3014297" cy="1936685"/>
          </a:xfrm>
          <a:prstGeom prst="rect">
            <a:avLst/>
          </a:prstGeom>
        </p:spPr>
      </p:pic>
      <p:sp>
        <p:nvSpPr>
          <p:cNvPr id="45" name="Rectangle 44">
            <a:extLst>
              <a:ext uri="{FF2B5EF4-FFF2-40B4-BE49-F238E27FC236}">
                <a16:creationId xmlns:a16="http://schemas.microsoft.com/office/drawing/2014/main" id="{AD1FF191-71A7-48F6-8069-4B5DB0F5FE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8951"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051B9BE-1550-4F91-A22E-F5818696C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48660" y="4432079"/>
            <a:ext cx="83731" cy="19607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207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A05692-329F-48A0-8710-C6D77902A4E4}"/>
              </a:ext>
            </a:extLst>
          </p:cNvPr>
          <p:cNvSpPr>
            <a:spLocks noGrp="1"/>
          </p:cNvSpPr>
          <p:nvPr>
            <p:ph type="title"/>
          </p:nvPr>
        </p:nvSpPr>
        <p:spPr>
          <a:xfrm>
            <a:off x="838200" y="365125"/>
            <a:ext cx="10515600" cy="1118235"/>
          </a:xfrm>
        </p:spPr>
        <p:txBody>
          <a:bodyPr/>
          <a:lstStyle/>
          <a:p>
            <a:r>
              <a:rPr lang="en-GB" dirty="0"/>
              <a:t>PCaSO Sussex: position end 2018</a:t>
            </a:r>
          </a:p>
        </p:txBody>
      </p:sp>
      <p:sp>
        <p:nvSpPr>
          <p:cNvPr id="4" name="Content Placeholder 3">
            <a:extLst>
              <a:ext uri="{FF2B5EF4-FFF2-40B4-BE49-F238E27FC236}">
                <a16:creationId xmlns:a16="http://schemas.microsoft.com/office/drawing/2014/main" id="{D085D791-AEAA-4FE9-B718-EC296711F829}"/>
              </a:ext>
            </a:extLst>
          </p:cNvPr>
          <p:cNvSpPr>
            <a:spLocks noGrp="1"/>
          </p:cNvSpPr>
          <p:nvPr>
            <p:ph idx="1"/>
          </p:nvPr>
        </p:nvSpPr>
        <p:spPr>
          <a:xfrm>
            <a:off x="777551" y="1725956"/>
            <a:ext cx="10515600" cy="4558666"/>
          </a:xfrm>
        </p:spPr>
        <p:txBody>
          <a:bodyPr>
            <a:normAutofit/>
          </a:bodyPr>
          <a:lstStyle/>
          <a:p>
            <a:r>
              <a:rPr lang="en-GB" dirty="0"/>
              <a:t>All tests must be booked.</a:t>
            </a:r>
          </a:p>
          <a:p>
            <a:endParaRPr lang="en-GB" dirty="0"/>
          </a:p>
          <a:p>
            <a:r>
              <a:rPr lang="en-GB" dirty="0"/>
              <a:t>Manual booking and admin system feeding into GFCT.</a:t>
            </a:r>
          </a:p>
          <a:p>
            <a:endParaRPr lang="en-GB" dirty="0"/>
          </a:p>
          <a:p>
            <a:r>
              <a:rPr lang="en-GB" dirty="0"/>
              <a:t>System worked well to professional standards including GDPR compliance.</a:t>
            </a:r>
          </a:p>
          <a:p>
            <a:endParaRPr lang="en-GB" dirty="0"/>
          </a:p>
          <a:p>
            <a:r>
              <a:rPr lang="en-GB" dirty="0"/>
              <a:t>Enormous strain caused by surge in testing demand post Turnbull-Fry.</a:t>
            </a:r>
          </a:p>
          <a:p>
            <a:endParaRPr lang="en-GB" dirty="0"/>
          </a:p>
          <a:p>
            <a:r>
              <a:rPr lang="en-GB" dirty="0"/>
              <a:t>Situation critical at end of autumn 2018 testing season. </a:t>
            </a:r>
          </a:p>
          <a:p>
            <a:endParaRPr lang="en-GB" dirty="0"/>
          </a:p>
          <a:p>
            <a:endParaRPr lang="en-GB" dirty="0"/>
          </a:p>
        </p:txBody>
      </p:sp>
    </p:spTree>
    <p:extLst>
      <p:ext uri="{BB962C8B-B14F-4D97-AF65-F5344CB8AC3E}">
        <p14:creationId xmlns:p14="http://schemas.microsoft.com/office/powerpoint/2010/main" val="3550700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A05692-329F-48A0-8710-C6D77902A4E4}"/>
              </a:ext>
            </a:extLst>
          </p:cNvPr>
          <p:cNvSpPr>
            <a:spLocks noGrp="1"/>
          </p:cNvSpPr>
          <p:nvPr>
            <p:ph type="title"/>
          </p:nvPr>
        </p:nvSpPr>
        <p:spPr/>
        <p:txBody>
          <a:bodyPr/>
          <a:lstStyle/>
          <a:p>
            <a:r>
              <a:rPr lang="en-GB" dirty="0"/>
              <a:t>PCaSO Sussex: 2019</a:t>
            </a:r>
          </a:p>
        </p:txBody>
      </p:sp>
      <p:sp>
        <p:nvSpPr>
          <p:cNvPr id="4" name="Content Placeholder 3">
            <a:extLst>
              <a:ext uri="{FF2B5EF4-FFF2-40B4-BE49-F238E27FC236}">
                <a16:creationId xmlns:a16="http://schemas.microsoft.com/office/drawing/2014/main" id="{D085D791-AEAA-4FE9-B718-EC296711F829}"/>
              </a:ext>
            </a:extLst>
          </p:cNvPr>
          <p:cNvSpPr>
            <a:spLocks noGrp="1"/>
          </p:cNvSpPr>
          <p:nvPr>
            <p:ph idx="1"/>
          </p:nvPr>
        </p:nvSpPr>
        <p:spPr>
          <a:xfrm>
            <a:off x="838200" y="1690688"/>
            <a:ext cx="10515600" cy="4351338"/>
          </a:xfrm>
        </p:spPr>
        <p:txBody>
          <a:bodyPr>
            <a:normAutofit/>
          </a:bodyPr>
          <a:lstStyle/>
          <a:p>
            <a:r>
              <a:rPr lang="en-GB" dirty="0"/>
              <a:t>New booking and admin system using Event Espresso introduced progressively during 2019. </a:t>
            </a:r>
          </a:p>
          <a:p>
            <a:r>
              <a:rPr lang="en-GB" dirty="0"/>
              <a:t>Easy to use, minimal user training required.</a:t>
            </a:r>
          </a:p>
          <a:p>
            <a:r>
              <a:rPr lang="en-GB" dirty="0"/>
              <a:t>98% of bookings now online, reducing phone calls</a:t>
            </a:r>
          </a:p>
          <a:p>
            <a:r>
              <a:rPr lang="en-GB" dirty="0"/>
              <a:t>Hand-written registration forms eliminated.</a:t>
            </a:r>
          </a:p>
          <a:p>
            <a:r>
              <a:rPr lang="en-GB" dirty="0"/>
              <a:t>Blood vial labels printed by system. </a:t>
            </a:r>
          </a:p>
          <a:p>
            <a:r>
              <a:rPr lang="en-GB" dirty="0"/>
              <a:t>Closer working relationship with pathology labs.</a:t>
            </a:r>
          </a:p>
          <a:p>
            <a:r>
              <a:rPr lang="en-GB" dirty="0"/>
              <a:t>Registrations and results uploaded to GFCT system.</a:t>
            </a:r>
          </a:p>
          <a:p>
            <a:endParaRPr lang="en-GB" dirty="0"/>
          </a:p>
          <a:p>
            <a:r>
              <a:rPr lang="en-GB" i="1" dirty="0"/>
              <a:t>Next step: fully integrated GFCT system.</a:t>
            </a:r>
          </a:p>
        </p:txBody>
      </p:sp>
      <p:sp>
        <p:nvSpPr>
          <p:cNvPr id="5" name="Smiley Face 4">
            <a:extLst>
              <a:ext uri="{FF2B5EF4-FFF2-40B4-BE49-F238E27FC236}">
                <a16:creationId xmlns:a16="http://schemas.microsoft.com/office/drawing/2014/main" id="{5DCC967F-048B-4B87-9C3E-E72FEC35B879}"/>
              </a:ext>
            </a:extLst>
          </p:cNvPr>
          <p:cNvSpPr/>
          <p:nvPr/>
        </p:nvSpPr>
        <p:spPr>
          <a:xfrm>
            <a:off x="6096000" y="570707"/>
            <a:ext cx="914400" cy="9144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13062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3F1EB-4406-4E92-A049-AF13D06E77F0}"/>
              </a:ext>
            </a:extLst>
          </p:cNvPr>
          <p:cNvSpPr>
            <a:spLocks noGrp="1"/>
          </p:cNvSpPr>
          <p:nvPr>
            <p:ph type="ctrTitle"/>
          </p:nvPr>
        </p:nvSpPr>
        <p:spPr>
          <a:xfrm>
            <a:off x="581191" y="4610099"/>
            <a:ext cx="10993549" cy="1066801"/>
          </a:xfrm>
        </p:spPr>
        <p:txBody>
          <a:bodyPr>
            <a:normAutofit/>
          </a:bodyPr>
          <a:lstStyle/>
          <a:p>
            <a:r>
              <a:rPr lang="en-GB" dirty="0">
                <a:solidFill>
                  <a:srgbClr val="FFFFFF"/>
                </a:solidFill>
              </a:rPr>
              <a:t>PCASO</a:t>
            </a:r>
          </a:p>
        </p:txBody>
      </p:sp>
      <p:sp>
        <p:nvSpPr>
          <p:cNvPr id="3" name="Subtitle 2">
            <a:extLst>
              <a:ext uri="{FF2B5EF4-FFF2-40B4-BE49-F238E27FC236}">
                <a16:creationId xmlns:a16="http://schemas.microsoft.com/office/drawing/2014/main" id="{C05F7C7F-0D29-4515-9BD7-E73146B5FDB7}"/>
              </a:ext>
            </a:extLst>
          </p:cNvPr>
          <p:cNvSpPr>
            <a:spLocks noGrp="1"/>
          </p:cNvSpPr>
          <p:nvPr>
            <p:ph type="subTitle" idx="1"/>
          </p:nvPr>
        </p:nvSpPr>
        <p:spPr>
          <a:xfrm>
            <a:off x="581194" y="5697215"/>
            <a:ext cx="10993546" cy="525565"/>
          </a:xfrm>
        </p:spPr>
        <p:txBody>
          <a:bodyPr>
            <a:normAutofit/>
          </a:bodyPr>
          <a:lstStyle/>
          <a:p>
            <a:r>
              <a:rPr lang="en-GB" dirty="0"/>
              <a:t>GFCT computerisation seminar 28-11-2019 </a:t>
            </a:r>
          </a:p>
        </p:txBody>
      </p:sp>
      <p:pic>
        <p:nvPicPr>
          <p:cNvPr id="4" name="Picture 3">
            <a:extLst>
              <a:ext uri="{FF2B5EF4-FFF2-40B4-BE49-F238E27FC236}">
                <a16:creationId xmlns:a16="http://schemas.microsoft.com/office/drawing/2014/main" id="{A283DEE4-F115-4F5D-B9C2-781E559557CE}"/>
              </a:ext>
            </a:extLst>
          </p:cNvPr>
          <p:cNvPicPr>
            <a:picLocks noChangeAspect="1"/>
          </p:cNvPicPr>
          <p:nvPr/>
        </p:nvPicPr>
        <p:blipFill>
          <a:blip r:embed="rId2"/>
          <a:stretch>
            <a:fillRect/>
          </a:stretch>
        </p:blipFill>
        <p:spPr>
          <a:xfrm>
            <a:off x="790083" y="992058"/>
            <a:ext cx="3014297" cy="3006761"/>
          </a:xfrm>
          <a:prstGeom prst="rect">
            <a:avLst/>
          </a:prstGeom>
        </p:spPr>
      </p:pic>
      <p:pic>
        <p:nvPicPr>
          <p:cNvPr id="7" name="Picture 6">
            <a:extLst>
              <a:ext uri="{FF2B5EF4-FFF2-40B4-BE49-F238E27FC236}">
                <a16:creationId xmlns:a16="http://schemas.microsoft.com/office/drawing/2014/main" id="{6D2DCC5B-0977-493B-8369-E648A6B7B54E}"/>
              </a:ext>
            </a:extLst>
          </p:cNvPr>
          <p:cNvPicPr>
            <a:picLocks noChangeAspect="1"/>
          </p:cNvPicPr>
          <p:nvPr/>
        </p:nvPicPr>
        <p:blipFill>
          <a:blip r:embed="rId3"/>
          <a:stretch>
            <a:fillRect/>
          </a:stretch>
        </p:blipFill>
        <p:spPr>
          <a:xfrm>
            <a:off x="8385174" y="1152766"/>
            <a:ext cx="3014297" cy="2675188"/>
          </a:xfrm>
          <a:prstGeom prst="rect">
            <a:avLst/>
          </a:prstGeom>
        </p:spPr>
      </p:pic>
      <p:pic>
        <p:nvPicPr>
          <p:cNvPr id="1026" name="Picture 2" descr="PCaSO">
            <a:extLst>
              <a:ext uri="{FF2B5EF4-FFF2-40B4-BE49-F238E27FC236}">
                <a16:creationId xmlns:a16="http://schemas.microsoft.com/office/drawing/2014/main" id="{C3F31B69-9A34-4170-9A3E-26868206A7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465169"/>
            <a:ext cx="182880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232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3F1EB-4406-4E92-A049-AF13D06E77F0}"/>
              </a:ext>
            </a:extLst>
          </p:cNvPr>
          <p:cNvSpPr>
            <a:spLocks noGrp="1"/>
          </p:cNvSpPr>
          <p:nvPr>
            <p:ph type="ctrTitle"/>
          </p:nvPr>
        </p:nvSpPr>
        <p:spPr>
          <a:xfrm>
            <a:off x="581191" y="4610099"/>
            <a:ext cx="10993549" cy="1066801"/>
          </a:xfrm>
        </p:spPr>
        <p:txBody>
          <a:bodyPr>
            <a:normAutofit/>
          </a:bodyPr>
          <a:lstStyle/>
          <a:p>
            <a:r>
              <a:rPr lang="en-GB" dirty="0">
                <a:solidFill>
                  <a:srgbClr val="FFFFFF"/>
                </a:solidFill>
              </a:rPr>
              <a:t>GFCT – Susan hart</a:t>
            </a:r>
          </a:p>
        </p:txBody>
      </p:sp>
      <p:sp>
        <p:nvSpPr>
          <p:cNvPr id="3" name="Subtitle 2">
            <a:extLst>
              <a:ext uri="{FF2B5EF4-FFF2-40B4-BE49-F238E27FC236}">
                <a16:creationId xmlns:a16="http://schemas.microsoft.com/office/drawing/2014/main" id="{C05F7C7F-0D29-4515-9BD7-E73146B5FDB7}"/>
              </a:ext>
            </a:extLst>
          </p:cNvPr>
          <p:cNvSpPr>
            <a:spLocks noGrp="1"/>
          </p:cNvSpPr>
          <p:nvPr>
            <p:ph type="subTitle" idx="1"/>
          </p:nvPr>
        </p:nvSpPr>
        <p:spPr>
          <a:xfrm>
            <a:off x="581194" y="5697215"/>
            <a:ext cx="10993546" cy="525565"/>
          </a:xfrm>
        </p:spPr>
        <p:txBody>
          <a:bodyPr>
            <a:normAutofit/>
          </a:bodyPr>
          <a:lstStyle/>
          <a:p>
            <a:r>
              <a:rPr lang="en-GB" dirty="0"/>
              <a:t>GFCT computerisation seminar 28-11-2019 </a:t>
            </a:r>
          </a:p>
        </p:txBody>
      </p:sp>
      <p:sp useBgFill="1">
        <p:nvSpPr>
          <p:cNvPr id="39" name="Rectangle 38">
            <a:extLst>
              <a:ext uri="{FF2B5EF4-FFF2-40B4-BE49-F238E27FC236}">
                <a16:creationId xmlns:a16="http://schemas.microsoft.com/office/drawing/2014/main" id="{4DC9F8D5-BF3E-4B69-8F17-AE72302B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1" name="Rectangle 40">
            <a:extLst>
              <a:ext uri="{FF2B5EF4-FFF2-40B4-BE49-F238E27FC236}">
                <a16:creationId xmlns:a16="http://schemas.microsoft.com/office/drawing/2014/main" id="{43C98417-D50B-4AA2-9624-E78A6120E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14"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Picture 3">
            <a:extLst>
              <a:ext uri="{FF2B5EF4-FFF2-40B4-BE49-F238E27FC236}">
                <a16:creationId xmlns:a16="http://schemas.microsoft.com/office/drawing/2014/main" id="{A283DEE4-F115-4F5D-B9C2-781E559557CE}"/>
              </a:ext>
            </a:extLst>
          </p:cNvPr>
          <p:cNvPicPr>
            <a:picLocks noChangeAspect="1"/>
          </p:cNvPicPr>
          <p:nvPr/>
        </p:nvPicPr>
        <p:blipFill>
          <a:blip r:embed="rId2"/>
          <a:stretch>
            <a:fillRect/>
          </a:stretch>
        </p:blipFill>
        <p:spPr>
          <a:xfrm>
            <a:off x="790083" y="992058"/>
            <a:ext cx="3014297" cy="3006761"/>
          </a:xfrm>
          <a:prstGeom prst="rect">
            <a:avLst/>
          </a:prstGeom>
        </p:spPr>
      </p:pic>
      <p:sp>
        <p:nvSpPr>
          <p:cNvPr id="43" name="Rectangle 42">
            <a:extLst>
              <a:ext uri="{FF2B5EF4-FFF2-40B4-BE49-F238E27FC236}">
                <a16:creationId xmlns:a16="http://schemas.microsoft.com/office/drawing/2014/main" id="{A3E945F2-E9C6-457A-A5A6-46D9ABF09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0685"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7" name="Picture 6">
            <a:extLst>
              <a:ext uri="{FF2B5EF4-FFF2-40B4-BE49-F238E27FC236}">
                <a16:creationId xmlns:a16="http://schemas.microsoft.com/office/drawing/2014/main" id="{6D2DCC5B-0977-493B-8369-E648A6B7B54E}"/>
              </a:ext>
            </a:extLst>
          </p:cNvPr>
          <p:cNvPicPr>
            <a:picLocks noChangeAspect="1"/>
          </p:cNvPicPr>
          <p:nvPr/>
        </p:nvPicPr>
        <p:blipFill>
          <a:blip r:embed="rId3"/>
          <a:stretch>
            <a:fillRect/>
          </a:stretch>
        </p:blipFill>
        <p:spPr>
          <a:xfrm>
            <a:off x="8385174" y="1152766"/>
            <a:ext cx="3014297" cy="2675188"/>
          </a:xfrm>
          <a:prstGeom prst="rect">
            <a:avLst/>
          </a:prstGeom>
        </p:spPr>
      </p:pic>
      <p:sp>
        <p:nvSpPr>
          <p:cNvPr id="45" name="Rectangle 44">
            <a:extLst>
              <a:ext uri="{FF2B5EF4-FFF2-40B4-BE49-F238E27FC236}">
                <a16:creationId xmlns:a16="http://schemas.microsoft.com/office/drawing/2014/main" id="{AD1FF191-71A7-48F6-8069-4B5DB0F5FE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8951"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7" name="Rectangle 46">
            <a:extLst>
              <a:ext uri="{FF2B5EF4-FFF2-40B4-BE49-F238E27FC236}">
                <a16:creationId xmlns:a16="http://schemas.microsoft.com/office/drawing/2014/main" id="{E051B9BE-1550-4F91-A22E-F5818696C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48660" y="4432079"/>
            <a:ext cx="83731" cy="19607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Picture 5">
            <a:extLst>
              <a:ext uri="{FF2B5EF4-FFF2-40B4-BE49-F238E27FC236}">
                <a16:creationId xmlns:a16="http://schemas.microsoft.com/office/drawing/2014/main" id="{14D94F98-D51C-4763-8015-48C176D88BAF}"/>
              </a:ext>
            </a:extLst>
          </p:cNvPr>
          <p:cNvPicPr>
            <a:picLocks noChangeAspect="1"/>
          </p:cNvPicPr>
          <p:nvPr/>
        </p:nvPicPr>
        <p:blipFill>
          <a:blip r:embed="rId4"/>
          <a:stretch>
            <a:fillRect/>
          </a:stretch>
        </p:blipFill>
        <p:spPr>
          <a:xfrm rot="5400000" flipV="1">
            <a:off x="4963897" y="853846"/>
            <a:ext cx="2329828" cy="2927671"/>
          </a:xfrm>
          <a:prstGeom prst="rect">
            <a:avLst/>
          </a:prstGeom>
        </p:spPr>
      </p:pic>
    </p:spTree>
    <p:extLst>
      <p:ext uri="{BB962C8B-B14F-4D97-AF65-F5344CB8AC3E}">
        <p14:creationId xmlns:p14="http://schemas.microsoft.com/office/powerpoint/2010/main" val="2689223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5EC70-CC5D-4BA7-8A3A-2992F692DEFF}"/>
              </a:ext>
            </a:extLst>
          </p:cNvPr>
          <p:cNvSpPr>
            <a:spLocks noGrp="1"/>
          </p:cNvSpPr>
          <p:nvPr>
            <p:ph type="title"/>
          </p:nvPr>
        </p:nvSpPr>
        <p:spPr/>
        <p:txBody>
          <a:bodyPr/>
          <a:lstStyle/>
          <a:p>
            <a:r>
              <a:rPr lang="en-GB" dirty="0"/>
              <a:t>Background</a:t>
            </a:r>
          </a:p>
        </p:txBody>
      </p:sp>
      <p:sp>
        <p:nvSpPr>
          <p:cNvPr id="3" name="Content Placeholder 2">
            <a:extLst>
              <a:ext uri="{FF2B5EF4-FFF2-40B4-BE49-F238E27FC236}">
                <a16:creationId xmlns:a16="http://schemas.microsoft.com/office/drawing/2014/main" id="{587AE73C-33B4-4A9A-BAC4-CB6A59EB9896}"/>
              </a:ext>
            </a:extLst>
          </p:cNvPr>
          <p:cNvSpPr>
            <a:spLocks noGrp="1"/>
          </p:cNvSpPr>
          <p:nvPr>
            <p:ph idx="1"/>
          </p:nvPr>
        </p:nvSpPr>
        <p:spPr/>
        <p:txBody>
          <a:bodyPr/>
          <a:lstStyle/>
          <a:p>
            <a:r>
              <a:rPr lang="en-GB" dirty="0"/>
              <a:t>Known Graham and Sue for 35 years</a:t>
            </a:r>
          </a:p>
          <a:p>
            <a:r>
              <a:rPr lang="en-GB" dirty="0"/>
              <a:t>Corporate and Start up Businesses</a:t>
            </a:r>
          </a:p>
          <a:p>
            <a:r>
              <a:rPr lang="en-GB" dirty="0"/>
              <a:t>Four Businesses</a:t>
            </a:r>
          </a:p>
          <a:p>
            <a:pPr lvl="1"/>
            <a:r>
              <a:rPr lang="en-GB" dirty="0"/>
              <a:t>	Customer care and sales and marketing training company</a:t>
            </a:r>
          </a:p>
          <a:p>
            <a:pPr lvl="1"/>
            <a:r>
              <a:rPr lang="en-GB" dirty="0"/>
              <a:t>	DDAT – Business Development Consultant – within 18 months we had taken the company from 3 people to 271 	people. Opened 18 clinics in 4 Continents,  Procedures and Systems in place </a:t>
            </a:r>
          </a:p>
          <a:p>
            <a:pPr lvl="1"/>
            <a:r>
              <a:rPr lang="en-GB" dirty="0"/>
              <a:t>	Online business to business recruitment</a:t>
            </a:r>
          </a:p>
          <a:p>
            <a:pPr lvl="1"/>
            <a:r>
              <a:rPr lang="en-GB" dirty="0"/>
              <a:t>	Property Taxation</a:t>
            </a:r>
          </a:p>
        </p:txBody>
      </p:sp>
    </p:spTree>
    <p:extLst>
      <p:ext uri="{BB962C8B-B14F-4D97-AF65-F5344CB8AC3E}">
        <p14:creationId xmlns:p14="http://schemas.microsoft.com/office/powerpoint/2010/main" val="1167072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B54BF-AF7C-449D-B523-087DAED11913}"/>
              </a:ext>
            </a:extLst>
          </p:cNvPr>
          <p:cNvSpPr>
            <a:spLocks noGrp="1"/>
          </p:cNvSpPr>
          <p:nvPr>
            <p:ph type="title"/>
          </p:nvPr>
        </p:nvSpPr>
        <p:spPr/>
        <p:txBody>
          <a:bodyPr/>
          <a:lstStyle/>
          <a:p>
            <a:r>
              <a:rPr lang="en-GB" dirty="0"/>
              <a:t>Findings</a:t>
            </a:r>
          </a:p>
        </p:txBody>
      </p:sp>
      <p:sp>
        <p:nvSpPr>
          <p:cNvPr id="3" name="Content Placeholder 2">
            <a:extLst>
              <a:ext uri="{FF2B5EF4-FFF2-40B4-BE49-F238E27FC236}">
                <a16:creationId xmlns:a16="http://schemas.microsoft.com/office/drawing/2014/main" id="{F135B5EF-7CE3-4A3B-B20A-0A80FC377160}"/>
              </a:ext>
            </a:extLst>
          </p:cNvPr>
          <p:cNvSpPr>
            <a:spLocks noGrp="1"/>
          </p:cNvSpPr>
          <p:nvPr>
            <p:ph idx="1"/>
          </p:nvPr>
        </p:nvSpPr>
        <p:spPr/>
        <p:txBody>
          <a:bodyPr>
            <a:normAutofit fontScale="92500" lnSpcReduction="20000"/>
          </a:bodyPr>
          <a:lstStyle/>
          <a:p>
            <a:r>
              <a:rPr lang="en-GB" dirty="0"/>
              <a:t>Everything was paper based </a:t>
            </a:r>
          </a:p>
          <a:p>
            <a:r>
              <a:rPr lang="en-GB" dirty="0"/>
              <a:t>The PCaSO, Prostate Project and Leighton Hospital had their online systems starting using spreadsheets which we could quickly upload and process letters. </a:t>
            </a:r>
          </a:p>
          <a:p>
            <a:r>
              <a:rPr lang="en-GB" dirty="0"/>
              <a:t>GFCT has been using this system, as it has made life at lot easier, however, there </a:t>
            </a:r>
            <a:r>
              <a:rPr lang="en-GB"/>
              <a:t>are still </a:t>
            </a:r>
            <a:r>
              <a:rPr lang="en-GB" dirty="0"/>
              <a:t>some issues, such as partial matches when inputting the data that takes time sorting out. No personal records or enabling guys to get their history of tests. </a:t>
            </a:r>
          </a:p>
          <a:p>
            <a:r>
              <a:rPr lang="en-GB" dirty="0"/>
              <a:t>Prior to the event –</a:t>
            </a:r>
          </a:p>
          <a:p>
            <a:pPr lvl="1"/>
            <a:r>
              <a:rPr lang="en-GB" dirty="0"/>
              <a:t>No forward advice provided – when events are taking place</a:t>
            </a:r>
          </a:p>
          <a:p>
            <a:pPr lvl="1"/>
            <a:r>
              <a:rPr lang="en-GB" dirty="0"/>
              <a:t>No information for the laboratory when bloods arrive.  So DBS, the Lab and the office are working in the dark!</a:t>
            </a:r>
          </a:p>
          <a:p>
            <a:pPr lvl="1"/>
            <a:r>
              <a:rPr lang="en-GB" dirty="0"/>
              <a:t>Consent forms arrive weekly without a venue and who organised the event. </a:t>
            </a:r>
          </a:p>
          <a:p>
            <a:pPr lvl="1"/>
            <a:r>
              <a:rPr lang="en-GB" dirty="0"/>
              <a:t>We don’t get all the consent forms. </a:t>
            </a:r>
          </a:p>
          <a:p>
            <a:pPr lvl="1"/>
            <a:r>
              <a:rPr lang="en-GB" dirty="0"/>
              <a:t>This occurs weekly!</a:t>
            </a:r>
          </a:p>
          <a:p>
            <a:endParaRPr lang="en-GB" dirty="0"/>
          </a:p>
        </p:txBody>
      </p:sp>
    </p:spTree>
    <p:extLst>
      <p:ext uri="{BB962C8B-B14F-4D97-AF65-F5344CB8AC3E}">
        <p14:creationId xmlns:p14="http://schemas.microsoft.com/office/powerpoint/2010/main" val="2600343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B8B50-FDEA-4A81-AF64-9DA1EFD0F598}"/>
              </a:ext>
            </a:extLst>
          </p:cNvPr>
          <p:cNvSpPr>
            <a:spLocks noGrp="1"/>
          </p:cNvSpPr>
          <p:nvPr>
            <p:ph type="title"/>
          </p:nvPr>
        </p:nvSpPr>
        <p:spPr/>
        <p:txBody>
          <a:bodyPr/>
          <a:lstStyle/>
          <a:p>
            <a:r>
              <a:rPr lang="en-GB" dirty="0"/>
              <a:t>Journey of a consent form and issues!</a:t>
            </a:r>
          </a:p>
        </p:txBody>
      </p:sp>
      <p:sp>
        <p:nvSpPr>
          <p:cNvPr id="3" name="Content Placeholder 2">
            <a:extLst>
              <a:ext uri="{FF2B5EF4-FFF2-40B4-BE49-F238E27FC236}">
                <a16:creationId xmlns:a16="http://schemas.microsoft.com/office/drawing/2014/main" id="{C0285E5F-3A58-4955-BB9A-ECF9567BBD36}"/>
              </a:ext>
            </a:extLst>
          </p:cNvPr>
          <p:cNvSpPr>
            <a:spLocks noGrp="1"/>
          </p:cNvSpPr>
          <p:nvPr>
            <p:ph idx="1"/>
          </p:nvPr>
        </p:nvSpPr>
        <p:spPr/>
        <p:txBody>
          <a:bodyPr/>
          <a:lstStyle/>
          <a:p>
            <a:r>
              <a:rPr lang="en-GB" dirty="0"/>
              <a:t>What I have observed at events:- </a:t>
            </a:r>
          </a:p>
          <a:p>
            <a:pPr lvl="1"/>
            <a:r>
              <a:rPr lang="en-GB" dirty="0"/>
              <a:t>How people complete consent forms,  no tables are provided, completing them standing without a clipboard</a:t>
            </a:r>
          </a:p>
          <a:p>
            <a:pPr lvl="1"/>
            <a:r>
              <a:rPr lang="en-GB" dirty="0"/>
              <a:t>Handwriting is like a doctors!  Welsh names and towns!</a:t>
            </a:r>
          </a:p>
          <a:p>
            <a:pPr lvl="1"/>
            <a:r>
              <a:rPr lang="en-GB" dirty="0"/>
              <a:t>Missing consent forms!</a:t>
            </a:r>
          </a:p>
          <a:p>
            <a:pPr lvl="1"/>
            <a:r>
              <a:rPr lang="en-GB" dirty="0"/>
              <a:t>The blood results sent to us, the names don’t match the consent forms, and the date of birth do not correspond</a:t>
            </a:r>
          </a:p>
          <a:p>
            <a:pPr lvl="1"/>
            <a:r>
              <a:rPr lang="en-GB" dirty="0"/>
              <a:t>At a recent event, a guy completed a consent form, handed it to me to complete the blood form.  When I copied his name across to the form, he said </a:t>
            </a:r>
            <a:r>
              <a:rPr lang="en-GB" i="1" dirty="0"/>
              <a:t>“that’s not my name”.  </a:t>
            </a:r>
            <a:r>
              <a:rPr lang="en-GB" dirty="0"/>
              <a:t>He had spelt his own name incorrectly!</a:t>
            </a:r>
          </a:p>
        </p:txBody>
      </p:sp>
    </p:spTree>
    <p:extLst>
      <p:ext uri="{BB962C8B-B14F-4D97-AF65-F5344CB8AC3E}">
        <p14:creationId xmlns:p14="http://schemas.microsoft.com/office/powerpoint/2010/main" val="2903971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62537-063F-43F0-85F8-04A468942E9A}"/>
              </a:ext>
            </a:extLst>
          </p:cNvPr>
          <p:cNvSpPr>
            <a:spLocks noGrp="1"/>
          </p:cNvSpPr>
          <p:nvPr>
            <p:ph type="title"/>
          </p:nvPr>
        </p:nvSpPr>
        <p:spPr/>
        <p:txBody>
          <a:bodyPr/>
          <a:lstStyle/>
          <a:p>
            <a:r>
              <a:rPr lang="en-GB" dirty="0"/>
              <a:t>Journey of a consent form [continued]</a:t>
            </a:r>
          </a:p>
        </p:txBody>
      </p:sp>
      <p:sp>
        <p:nvSpPr>
          <p:cNvPr id="3" name="Content Placeholder 2">
            <a:extLst>
              <a:ext uri="{FF2B5EF4-FFF2-40B4-BE49-F238E27FC236}">
                <a16:creationId xmlns:a16="http://schemas.microsoft.com/office/drawing/2014/main" id="{2B08011D-9970-4DB4-A3A9-DB2B9C62E3E5}"/>
              </a:ext>
            </a:extLst>
          </p:cNvPr>
          <p:cNvSpPr>
            <a:spLocks noGrp="1"/>
          </p:cNvSpPr>
          <p:nvPr>
            <p:ph idx="1"/>
          </p:nvPr>
        </p:nvSpPr>
        <p:spPr/>
        <p:txBody>
          <a:bodyPr/>
          <a:lstStyle/>
          <a:p>
            <a:r>
              <a:rPr lang="en-GB" dirty="0"/>
              <a:t>So we have become detectives</a:t>
            </a:r>
          </a:p>
          <a:p>
            <a:pPr lvl="1"/>
            <a:r>
              <a:rPr lang="en-GB" dirty="0"/>
              <a:t>We have to decipher – names transposed, so Joseph Hugh becomes Hugh Joseph</a:t>
            </a:r>
          </a:p>
          <a:p>
            <a:pPr lvl="1"/>
            <a:r>
              <a:rPr lang="en-GB" dirty="0"/>
              <a:t>Then the date of birth may have been typed incorrectly.</a:t>
            </a:r>
          </a:p>
          <a:p>
            <a:pPr lvl="1"/>
            <a:r>
              <a:rPr lang="en-GB" dirty="0"/>
              <a:t>Incomplete postcodes – so we look up the address on the Royal Mail post code finder.  This all takes time.</a:t>
            </a:r>
          </a:p>
          <a:p>
            <a:pPr lvl="1"/>
            <a:r>
              <a:rPr lang="en-GB" dirty="0"/>
              <a:t>Email addresses are incomplete or just wrong [1’s and I’s o’s and 0]</a:t>
            </a:r>
          </a:p>
          <a:p>
            <a:pPr lvl="1"/>
            <a:r>
              <a:rPr lang="en-GB" dirty="0"/>
              <a:t>Eventually we find the gentleman concerned and we get the result out to the correct man.</a:t>
            </a:r>
          </a:p>
          <a:p>
            <a:pPr lvl="2"/>
            <a:r>
              <a:rPr lang="en-GB" dirty="0"/>
              <a:t>One case, it took half a day to sort out, because the blood results had been inputted incorrectly and the date of birth mistyped</a:t>
            </a:r>
          </a:p>
          <a:p>
            <a:pPr lvl="1"/>
            <a:endParaRPr lang="en-GB" dirty="0"/>
          </a:p>
          <a:p>
            <a:pPr lvl="1"/>
            <a:endParaRPr lang="en-GB" dirty="0"/>
          </a:p>
          <a:p>
            <a:pPr lvl="1"/>
            <a:endParaRPr lang="en-GB" dirty="0"/>
          </a:p>
        </p:txBody>
      </p:sp>
    </p:spTree>
    <p:extLst>
      <p:ext uri="{BB962C8B-B14F-4D97-AF65-F5344CB8AC3E}">
        <p14:creationId xmlns:p14="http://schemas.microsoft.com/office/powerpoint/2010/main" val="995245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A589-BE2A-4A80-B18E-A86A58FD44EA}"/>
              </a:ext>
            </a:extLst>
          </p:cNvPr>
          <p:cNvSpPr>
            <a:spLocks noGrp="1"/>
          </p:cNvSpPr>
          <p:nvPr>
            <p:ph type="title"/>
          </p:nvPr>
        </p:nvSpPr>
        <p:spPr/>
        <p:txBody>
          <a:bodyPr/>
          <a:lstStyle/>
          <a:p>
            <a:r>
              <a:rPr lang="en-GB" dirty="0"/>
              <a:t>Journey of consent form [continued]</a:t>
            </a:r>
          </a:p>
        </p:txBody>
      </p:sp>
      <p:sp>
        <p:nvSpPr>
          <p:cNvPr id="3" name="Content Placeholder 2">
            <a:extLst>
              <a:ext uri="{FF2B5EF4-FFF2-40B4-BE49-F238E27FC236}">
                <a16:creationId xmlns:a16="http://schemas.microsoft.com/office/drawing/2014/main" id="{B976B08A-F44A-4FF5-A225-707F1FCEAA74}"/>
              </a:ext>
            </a:extLst>
          </p:cNvPr>
          <p:cNvSpPr>
            <a:spLocks noGrp="1"/>
          </p:cNvSpPr>
          <p:nvPr>
            <p:ph idx="1"/>
          </p:nvPr>
        </p:nvSpPr>
        <p:spPr/>
        <p:txBody>
          <a:bodyPr/>
          <a:lstStyle/>
          <a:p>
            <a:r>
              <a:rPr lang="en-GB" dirty="0"/>
              <a:t>Processing of Results</a:t>
            </a:r>
          </a:p>
          <a:p>
            <a:pPr lvl="1"/>
            <a:r>
              <a:rPr lang="en-GB" dirty="0"/>
              <a:t>Once inputted into the database</a:t>
            </a:r>
          </a:p>
          <a:p>
            <a:pPr lvl="2"/>
            <a:r>
              <a:rPr lang="en-GB" dirty="0"/>
              <a:t>Emails</a:t>
            </a:r>
          </a:p>
          <a:p>
            <a:pPr lvl="3"/>
            <a:r>
              <a:rPr lang="en-GB" dirty="0"/>
              <a:t>Perceived to be spamming people by Hotmail, Yahoo and Sky</a:t>
            </a:r>
          </a:p>
          <a:p>
            <a:pPr lvl="3"/>
            <a:r>
              <a:rPr lang="en-GB" dirty="0"/>
              <a:t>Increase in emails, because people are becoming more technical and most people now have a smart phone or computer or tablet</a:t>
            </a:r>
          </a:p>
          <a:p>
            <a:pPr lvl="4"/>
            <a:r>
              <a:rPr lang="en-GB" dirty="0"/>
              <a:t>Deciphering the handwritten email addresses has been a challenge</a:t>
            </a:r>
          </a:p>
          <a:p>
            <a:pPr lvl="3"/>
            <a:r>
              <a:rPr lang="en-GB" dirty="0"/>
              <a:t>We get returned letters, stating addressee not at this address</a:t>
            </a:r>
          </a:p>
          <a:p>
            <a:pPr lvl="3"/>
            <a:r>
              <a:rPr lang="en-GB" dirty="0"/>
              <a:t>We contact these people by phone and they inform us the details are correct</a:t>
            </a:r>
          </a:p>
          <a:p>
            <a:pPr lvl="4"/>
            <a:r>
              <a:rPr lang="en-GB" dirty="0"/>
              <a:t>So we send them again</a:t>
            </a:r>
          </a:p>
          <a:p>
            <a:pPr lvl="1"/>
            <a:r>
              <a:rPr lang="en-GB" dirty="0"/>
              <a:t>Costly and we are fire fighting and my brief from Graham and Sue was to increase the number of men tested.</a:t>
            </a:r>
          </a:p>
          <a:p>
            <a:pPr lvl="4"/>
            <a:endParaRPr lang="en-GB" dirty="0"/>
          </a:p>
        </p:txBody>
      </p:sp>
    </p:spTree>
    <p:extLst>
      <p:ext uri="{BB962C8B-B14F-4D97-AF65-F5344CB8AC3E}">
        <p14:creationId xmlns:p14="http://schemas.microsoft.com/office/powerpoint/2010/main" val="2121750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67B-9871-43C9-A68A-A73AB8740FA3}"/>
              </a:ext>
            </a:extLst>
          </p:cNvPr>
          <p:cNvSpPr>
            <a:spLocks noGrp="1"/>
          </p:cNvSpPr>
          <p:nvPr>
            <p:ph type="title"/>
          </p:nvPr>
        </p:nvSpPr>
        <p:spPr/>
        <p:txBody>
          <a:bodyPr/>
          <a:lstStyle/>
          <a:p>
            <a:r>
              <a:rPr lang="en-GB" dirty="0" err="1"/>
              <a:t>NeW</a:t>
            </a:r>
            <a:r>
              <a:rPr lang="en-GB" dirty="0"/>
              <a:t> procedures have been put in place</a:t>
            </a:r>
          </a:p>
        </p:txBody>
      </p:sp>
      <p:sp>
        <p:nvSpPr>
          <p:cNvPr id="3" name="Content Placeholder 2">
            <a:extLst>
              <a:ext uri="{FF2B5EF4-FFF2-40B4-BE49-F238E27FC236}">
                <a16:creationId xmlns:a16="http://schemas.microsoft.com/office/drawing/2014/main" id="{0F7C2A37-4B09-4634-83ED-8B1B046E6F62}"/>
              </a:ext>
            </a:extLst>
          </p:cNvPr>
          <p:cNvSpPr>
            <a:spLocks noGrp="1"/>
          </p:cNvSpPr>
          <p:nvPr>
            <p:ph idx="1"/>
          </p:nvPr>
        </p:nvSpPr>
        <p:spPr/>
        <p:txBody>
          <a:bodyPr/>
          <a:lstStyle/>
          <a:p>
            <a:r>
              <a:rPr lang="en-GB" dirty="0"/>
              <a:t>There is now a form for all organisers to complete prior to an event taking place. Please advise us when the events are taking place!</a:t>
            </a:r>
          </a:p>
          <a:p>
            <a:r>
              <a:rPr lang="en-GB" dirty="0"/>
              <a:t>If you advise us we then know how many phlebotomists we will require.  Also how may people we need in the office to process results.</a:t>
            </a:r>
          </a:p>
          <a:p>
            <a:r>
              <a:rPr lang="en-GB" dirty="0"/>
              <a:t>On receipt of the consent forms, we now count them</a:t>
            </a:r>
          </a:p>
          <a:p>
            <a:pPr lvl="1"/>
            <a:r>
              <a:rPr lang="en-GB" dirty="0"/>
              <a:t>We are finding discrepancies immediately – usually consent forms are missing</a:t>
            </a:r>
          </a:p>
          <a:p>
            <a:pPr lvl="1"/>
            <a:r>
              <a:rPr lang="en-GB" dirty="0"/>
              <a:t>When the consent forms have been inputted into the database</a:t>
            </a:r>
          </a:p>
          <a:p>
            <a:pPr lvl="2"/>
            <a:r>
              <a:rPr lang="en-GB" dirty="0"/>
              <a:t>We do a quality control check to ensure the people have the correct PSA score</a:t>
            </a:r>
          </a:p>
          <a:p>
            <a:pPr lvl="2"/>
            <a:r>
              <a:rPr lang="en-GB" dirty="0"/>
              <a:t>At this point we also check for typo faults with names and whether there was sufficient blood for the result to be provided </a:t>
            </a:r>
          </a:p>
          <a:p>
            <a:pPr lvl="2"/>
            <a:r>
              <a:rPr lang="en-GB" dirty="0"/>
              <a:t>We send out kits for a retest for insufficient blood</a:t>
            </a:r>
          </a:p>
          <a:p>
            <a:pPr lvl="1"/>
            <a:endParaRPr lang="en-GB" dirty="0"/>
          </a:p>
        </p:txBody>
      </p:sp>
    </p:spTree>
    <p:extLst>
      <p:ext uri="{BB962C8B-B14F-4D97-AF65-F5344CB8AC3E}">
        <p14:creationId xmlns:p14="http://schemas.microsoft.com/office/powerpoint/2010/main" val="136616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F4-D67E-4D1B-AD5A-03B059280BF0}"/>
              </a:ext>
            </a:extLst>
          </p:cNvPr>
          <p:cNvSpPr>
            <a:spLocks noGrp="1"/>
          </p:cNvSpPr>
          <p:nvPr>
            <p:ph type="title"/>
          </p:nvPr>
        </p:nvSpPr>
        <p:spPr/>
        <p:txBody>
          <a:bodyPr/>
          <a:lstStyle/>
          <a:p>
            <a:r>
              <a:rPr lang="en-GB" dirty="0"/>
              <a:t>Todays seminar is dedicated to</a:t>
            </a:r>
          </a:p>
        </p:txBody>
      </p:sp>
      <p:sp>
        <p:nvSpPr>
          <p:cNvPr id="3" name="Content Placeholder 2">
            <a:extLst>
              <a:ext uri="{FF2B5EF4-FFF2-40B4-BE49-F238E27FC236}">
                <a16:creationId xmlns:a16="http://schemas.microsoft.com/office/drawing/2014/main" id="{A49820CA-3515-4846-8855-80A9242014AC}"/>
              </a:ext>
            </a:extLst>
          </p:cNvPr>
          <p:cNvSpPr>
            <a:spLocks noGrp="1"/>
          </p:cNvSpPr>
          <p:nvPr>
            <p:ph idx="1"/>
          </p:nvPr>
        </p:nvSpPr>
        <p:spPr/>
        <p:txBody>
          <a:bodyPr/>
          <a:lstStyle/>
          <a:p>
            <a:r>
              <a:rPr lang="en-GB" dirty="0"/>
              <a:t>David and Dorothy Baxter Smith</a:t>
            </a:r>
          </a:p>
          <a:p>
            <a:endParaRPr lang="en-GB" dirty="0"/>
          </a:p>
        </p:txBody>
      </p:sp>
      <p:pic>
        <p:nvPicPr>
          <p:cNvPr id="4" name="Picture 3">
            <a:extLst>
              <a:ext uri="{FF2B5EF4-FFF2-40B4-BE49-F238E27FC236}">
                <a16:creationId xmlns:a16="http://schemas.microsoft.com/office/drawing/2014/main" id="{647113FF-D454-4856-A00C-F93A21B2674A}"/>
              </a:ext>
            </a:extLst>
          </p:cNvPr>
          <p:cNvPicPr>
            <a:picLocks noChangeAspect="1"/>
          </p:cNvPicPr>
          <p:nvPr/>
        </p:nvPicPr>
        <p:blipFill>
          <a:blip r:embed="rId2"/>
          <a:stretch>
            <a:fillRect/>
          </a:stretch>
        </p:blipFill>
        <p:spPr>
          <a:xfrm>
            <a:off x="10496434" y="575324"/>
            <a:ext cx="1344112" cy="1341391"/>
          </a:xfrm>
          <a:prstGeom prst="rect">
            <a:avLst/>
          </a:prstGeom>
        </p:spPr>
      </p:pic>
      <p:pic>
        <p:nvPicPr>
          <p:cNvPr id="5" name="Picture 4">
            <a:extLst>
              <a:ext uri="{FF2B5EF4-FFF2-40B4-BE49-F238E27FC236}">
                <a16:creationId xmlns:a16="http://schemas.microsoft.com/office/drawing/2014/main" id="{488B5288-75D2-4836-A612-90FC2A1F3D84}"/>
              </a:ext>
            </a:extLst>
          </p:cNvPr>
          <p:cNvPicPr>
            <a:picLocks noChangeAspect="1"/>
          </p:cNvPicPr>
          <p:nvPr/>
        </p:nvPicPr>
        <p:blipFill>
          <a:blip r:embed="rId3"/>
          <a:stretch>
            <a:fillRect/>
          </a:stretch>
        </p:blipFill>
        <p:spPr>
          <a:xfrm>
            <a:off x="9075416" y="702156"/>
            <a:ext cx="1191280" cy="1058647"/>
          </a:xfrm>
          <a:prstGeom prst="rect">
            <a:avLst/>
          </a:prstGeom>
        </p:spPr>
      </p:pic>
    </p:spTree>
    <p:extLst>
      <p:ext uri="{BB962C8B-B14F-4D97-AF65-F5344CB8AC3E}">
        <p14:creationId xmlns:p14="http://schemas.microsoft.com/office/powerpoint/2010/main" val="2226100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AB38B-0D52-48F3-90AA-22B4007524C6}"/>
              </a:ext>
            </a:extLst>
          </p:cNvPr>
          <p:cNvSpPr>
            <a:spLocks noGrp="1"/>
          </p:cNvSpPr>
          <p:nvPr>
            <p:ph type="title"/>
          </p:nvPr>
        </p:nvSpPr>
        <p:spPr/>
        <p:txBody>
          <a:bodyPr/>
          <a:lstStyle/>
          <a:p>
            <a:r>
              <a:rPr lang="en-GB" dirty="0"/>
              <a:t>SO  WHAT TO DO?</a:t>
            </a:r>
          </a:p>
        </p:txBody>
      </p:sp>
      <p:sp>
        <p:nvSpPr>
          <p:cNvPr id="3" name="Content Placeholder 2">
            <a:extLst>
              <a:ext uri="{FF2B5EF4-FFF2-40B4-BE49-F238E27FC236}">
                <a16:creationId xmlns:a16="http://schemas.microsoft.com/office/drawing/2014/main" id="{66FE6941-BA00-410F-87FD-8B2185460A37}"/>
              </a:ext>
            </a:extLst>
          </p:cNvPr>
          <p:cNvSpPr>
            <a:spLocks noGrp="1"/>
          </p:cNvSpPr>
          <p:nvPr>
            <p:ph idx="1"/>
          </p:nvPr>
        </p:nvSpPr>
        <p:spPr/>
        <p:txBody>
          <a:bodyPr/>
          <a:lstStyle/>
          <a:p>
            <a:r>
              <a:rPr lang="en-GB" dirty="0"/>
              <a:t>Stop relying on volunteers?</a:t>
            </a:r>
          </a:p>
          <a:p>
            <a:r>
              <a:rPr lang="en-GB" dirty="0"/>
              <a:t>Have freelance permanent staff – 4 at least for 10,000 per month!?</a:t>
            </a:r>
          </a:p>
          <a:p>
            <a:r>
              <a:rPr lang="en-GB" dirty="0"/>
              <a:t>Still have human error – no one is perfect!</a:t>
            </a:r>
          </a:p>
          <a:p>
            <a:r>
              <a:rPr lang="en-GB" dirty="0"/>
              <a:t>Increasing the number of staff, means:-</a:t>
            </a:r>
          </a:p>
          <a:p>
            <a:pPr lvl="1"/>
            <a:r>
              <a:rPr lang="en-GB" dirty="0"/>
              <a:t>Larger offices!</a:t>
            </a:r>
          </a:p>
          <a:p>
            <a:pPr lvl="1"/>
            <a:r>
              <a:rPr lang="en-GB" dirty="0"/>
              <a:t>More hardware!</a:t>
            </a:r>
          </a:p>
          <a:p>
            <a:pPr lvl="1"/>
            <a:r>
              <a:rPr lang="en-GB" dirty="0"/>
              <a:t>Increased overheads!</a:t>
            </a:r>
          </a:p>
          <a:p>
            <a:pPr lvl="1"/>
            <a:r>
              <a:rPr lang="en-GB" dirty="0"/>
              <a:t>So increasing the </a:t>
            </a:r>
            <a:r>
              <a:rPr lang="en-GB"/>
              <a:t>processing costs!</a:t>
            </a:r>
            <a:endParaRPr lang="en-GB" dirty="0"/>
          </a:p>
        </p:txBody>
      </p:sp>
    </p:spTree>
    <p:extLst>
      <p:ext uri="{BB962C8B-B14F-4D97-AF65-F5344CB8AC3E}">
        <p14:creationId xmlns:p14="http://schemas.microsoft.com/office/powerpoint/2010/main" val="2205412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434B3-1FA4-402D-A933-8892CBB3F988}"/>
              </a:ext>
            </a:extLst>
          </p:cNvPr>
          <p:cNvSpPr>
            <a:spLocks noGrp="1"/>
          </p:cNvSpPr>
          <p:nvPr>
            <p:ph type="title"/>
          </p:nvPr>
        </p:nvSpPr>
        <p:spPr/>
        <p:txBody>
          <a:bodyPr/>
          <a:lstStyle/>
          <a:p>
            <a:r>
              <a:rPr lang="en-GB" dirty="0"/>
              <a:t>Solution – TO SOLVE ALL THE ISSUES</a:t>
            </a:r>
          </a:p>
        </p:txBody>
      </p:sp>
      <p:sp>
        <p:nvSpPr>
          <p:cNvPr id="3" name="Content Placeholder 2">
            <a:extLst>
              <a:ext uri="{FF2B5EF4-FFF2-40B4-BE49-F238E27FC236}">
                <a16:creationId xmlns:a16="http://schemas.microsoft.com/office/drawing/2014/main" id="{ED313443-DFCB-4F4C-B0FB-5458BBF448CD}"/>
              </a:ext>
            </a:extLst>
          </p:cNvPr>
          <p:cNvSpPr>
            <a:spLocks noGrp="1"/>
          </p:cNvSpPr>
          <p:nvPr>
            <p:ph idx="1"/>
          </p:nvPr>
        </p:nvSpPr>
        <p:spPr/>
        <p:txBody>
          <a:bodyPr/>
          <a:lstStyle/>
          <a:p>
            <a:r>
              <a:rPr lang="en-GB" dirty="0"/>
              <a:t>Web based </a:t>
            </a:r>
          </a:p>
          <a:p>
            <a:r>
              <a:rPr lang="en-GB" dirty="0"/>
              <a:t>Gentleman can input their own details, SO THEY ARE CORRECT! They will be able to build up a history of their PSA scores, which their doctor will be able to access</a:t>
            </a:r>
          </a:p>
          <a:p>
            <a:r>
              <a:rPr lang="en-GB" dirty="0"/>
              <a:t>They will be able to select a convenient appointment time to suit their lifestyle</a:t>
            </a:r>
          </a:p>
          <a:p>
            <a:r>
              <a:rPr lang="en-GB" dirty="0"/>
              <a:t>We will know how many people will be attending each event</a:t>
            </a:r>
          </a:p>
          <a:p>
            <a:r>
              <a:rPr lang="en-GB" dirty="0"/>
              <a:t>So we will know how many phlebotomists we will need for each event</a:t>
            </a:r>
          </a:p>
          <a:p>
            <a:r>
              <a:rPr lang="en-GB" dirty="0"/>
              <a:t>RESULTS WILL BE AVAILABLE WITHIN 72 HOURS!</a:t>
            </a:r>
          </a:p>
          <a:p>
            <a:endParaRPr lang="en-GB" dirty="0"/>
          </a:p>
          <a:p>
            <a:endParaRPr lang="en-GB" dirty="0"/>
          </a:p>
        </p:txBody>
      </p:sp>
    </p:spTree>
    <p:extLst>
      <p:ext uri="{BB962C8B-B14F-4D97-AF65-F5344CB8AC3E}">
        <p14:creationId xmlns:p14="http://schemas.microsoft.com/office/powerpoint/2010/main" val="1451501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78A69-2EEF-49F3-A690-10CB92A47419}"/>
              </a:ext>
            </a:extLst>
          </p:cNvPr>
          <p:cNvSpPr>
            <a:spLocks noGrp="1"/>
          </p:cNvSpPr>
          <p:nvPr>
            <p:ph type="title"/>
          </p:nvPr>
        </p:nvSpPr>
        <p:spPr/>
        <p:txBody>
          <a:bodyPr/>
          <a:lstStyle/>
          <a:p>
            <a:r>
              <a:rPr lang="en-GB" dirty="0"/>
              <a:t>Thank you to the team</a:t>
            </a:r>
          </a:p>
        </p:txBody>
      </p:sp>
      <p:sp>
        <p:nvSpPr>
          <p:cNvPr id="3" name="Content Placeholder 2">
            <a:extLst>
              <a:ext uri="{FF2B5EF4-FFF2-40B4-BE49-F238E27FC236}">
                <a16:creationId xmlns:a16="http://schemas.microsoft.com/office/drawing/2014/main" id="{D4005903-4C00-4820-B06F-4ABA5F509434}"/>
              </a:ext>
            </a:extLst>
          </p:cNvPr>
          <p:cNvSpPr>
            <a:spLocks noGrp="1"/>
          </p:cNvSpPr>
          <p:nvPr>
            <p:ph idx="1"/>
          </p:nvPr>
        </p:nvSpPr>
        <p:spPr/>
        <p:txBody>
          <a:bodyPr/>
          <a:lstStyle/>
          <a:p>
            <a:r>
              <a:rPr lang="en-GB" dirty="0"/>
              <a:t>During October we processed 10,000 consent forms</a:t>
            </a:r>
          </a:p>
          <a:p>
            <a:pPr lvl="1"/>
            <a:r>
              <a:rPr lang="en-GB" dirty="0"/>
              <a:t>Caitlin, Carla, Katrina, Jane, Jon, Mike, Sam and Wendy who have worked long days and weekends to help stay on top of the inputting. They are a brilliant team!</a:t>
            </a:r>
          </a:p>
          <a:p>
            <a:r>
              <a:rPr lang="en-GB" dirty="0"/>
              <a:t>Graham’s future plan</a:t>
            </a:r>
          </a:p>
          <a:p>
            <a:pPr lvl="1"/>
            <a:r>
              <a:rPr lang="en-GB" dirty="0"/>
              <a:t>Is to get as many men tested around the UK – 10,000 men a month!!</a:t>
            </a:r>
          </a:p>
          <a:p>
            <a:pPr lvl="1"/>
            <a:r>
              <a:rPr lang="en-GB" dirty="0"/>
              <a:t>So the solution is – computerise the system – every man to have a PSA Bank Account!</a:t>
            </a:r>
          </a:p>
        </p:txBody>
      </p:sp>
    </p:spTree>
    <p:extLst>
      <p:ext uri="{BB962C8B-B14F-4D97-AF65-F5344CB8AC3E}">
        <p14:creationId xmlns:p14="http://schemas.microsoft.com/office/powerpoint/2010/main" val="3840765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3F1EB-4406-4E92-A049-AF13D06E77F0}"/>
              </a:ext>
            </a:extLst>
          </p:cNvPr>
          <p:cNvSpPr>
            <a:spLocks noGrp="1"/>
          </p:cNvSpPr>
          <p:nvPr>
            <p:ph type="ctrTitle"/>
          </p:nvPr>
        </p:nvSpPr>
        <p:spPr>
          <a:xfrm>
            <a:off x="581191" y="4610099"/>
            <a:ext cx="10993549" cy="1066801"/>
          </a:xfrm>
        </p:spPr>
        <p:txBody>
          <a:bodyPr>
            <a:normAutofit/>
          </a:bodyPr>
          <a:lstStyle/>
          <a:p>
            <a:r>
              <a:rPr lang="en-GB" dirty="0">
                <a:solidFill>
                  <a:srgbClr val="FFFFFF"/>
                </a:solidFill>
              </a:rPr>
              <a:t>GFCT – Susan hart</a:t>
            </a:r>
          </a:p>
        </p:txBody>
      </p:sp>
      <p:sp>
        <p:nvSpPr>
          <p:cNvPr id="3" name="Subtitle 2">
            <a:extLst>
              <a:ext uri="{FF2B5EF4-FFF2-40B4-BE49-F238E27FC236}">
                <a16:creationId xmlns:a16="http://schemas.microsoft.com/office/drawing/2014/main" id="{C05F7C7F-0D29-4515-9BD7-E73146B5FDB7}"/>
              </a:ext>
            </a:extLst>
          </p:cNvPr>
          <p:cNvSpPr>
            <a:spLocks noGrp="1"/>
          </p:cNvSpPr>
          <p:nvPr>
            <p:ph type="subTitle" idx="1"/>
          </p:nvPr>
        </p:nvSpPr>
        <p:spPr>
          <a:xfrm>
            <a:off x="581194" y="5697215"/>
            <a:ext cx="10993546" cy="525565"/>
          </a:xfrm>
        </p:spPr>
        <p:txBody>
          <a:bodyPr>
            <a:normAutofit/>
          </a:bodyPr>
          <a:lstStyle/>
          <a:p>
            <a:r>
              <a:rPr lang="en-GB" dirty="0"/>
              <a:t>GFCT computerisation seminar 28-11-2019 </a:t>
            </a:r>
          </a:p>
        </p:txBody>
      </p:sp>
      <p:sp useBgFill="1">
        <p:nvSpPr>
          <p:cNvPr id="39" name="Rectangle 38">
            <a:extLst>
              <a:ext uri="{FF2B5EF4-FFF2-40B4-BE49-F238E27FC236}">
                <a16:creationId xmlns:a16="http://schemas.microsoft.com/office/drawing/2014/main" id="{4DC9F8D5-BF3E-4B69-8F17-AE72302B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1" name="Rectangle 40">
            <a:extLst>
              <a:ext uri="{FF2B5EF4-FFF2-40B4-BE49-F238E27FC236}">
                <a16:creationId xmlns:a16="http://schemas.microsoft.com/office/drawing/2014/main" id="{43C98417-D50B-4AA2-9624-E78A6120E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14"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Picture 3">
            <a:extLst>
              <a:ext uri="{FF2B5EF4-FFF2-40B4-BE49-F238E27FC236}">
                <a16:creationId xmlns:a16="http://schemas.microsoft.com/office/drawing/2014/main" id="{A283DEE4-F115-4F5D-B9C2-781E559557CE}"/>
              </a:ext>
            </a:extLst>
          </p:cNvPr>
          <p:cNvPicPr>
            <a:picLocks noChangeAspect="1"/>
          </p:cNvPicPr>
          <p:nvPr/>
        </p:nvPicPr>
        <p:blipFill>
          <a:blip r:embed="rId2"/>
          <a:stretch>
            <a:fillRect/>
          </a:stretch>
        </p:blipFill>
        <p:spPr>
          <a:xfrm>
            <a:off x="790083" y="992058"/>
            <a:ext cx="3014297" cy="3006761"/>
          </a:xfrm>
          <a:prstGeom prst="rect">
            <a:avLst/>
          </a:prstGeom>
        </p:spPr>
      </p:pic>
      <p:sp>
        <p:nvSpPr>
          <p:cNvPr id="43" name="Rectangle 42">
            <a:extLst>
              <a:ext uri="{FF2B5EF4-FFF2-40B4-BE49-F238E27FC236}">
                <a16:creationId xmlns:a16="http://schemas.microsoft.com/office/drawing/2014/main" id="{A3E945F2-E9C6-457A-A5A6-46D9ABF09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0685"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7" name="Picture 6">
            <a:extLst>
              <a:ext uri="{FF2B5EF4-FFF2-40B4-BE49-F238E27FC236}">
                <a16:creationId xmlns:a16="http://schemas.microsoft.com/office/drawing/2014/main" id="{6D2DCC5B-0977-493B-8369-E648A6B7B54E}"/>
              </a:ext>
            </a:extLst>
          </p:cNvPr>
          <p:cNvPicPr>
            <a:picLocks noChangeAspect="1"/>
          </p:cNvPicPr>
          <p:nvPr/>
        </p:nvPicPr>
        <p:blipFill>
          <a:blip r:embed="rId3"/>
          <a:stretch>
            <a:fillRect/>
          </a:stretch>
        </p:blipFill>
        <p:spPr>
          <a:xfrm>
            <a:off x="8385174" y="1152766"/>
            <a:ext cx="3014297" cy="2675188"/>
          </a:xfrm>
          <a:prstGeom prst="rect">
            <a:avLst/>
          </a:prstGeom>
        </p:spPr>
      </p:pic>
      <p:sp>
        <p:nvSpPr>
          <p:cNvPr id="45" name="Rectangle 44">
            <a:extLst>
              <a:ext uri="{FF2B5EF4-FFF2-40B4-BE49-F238E27FC236}">
                <a16:creationId xmlns:a16="http://schemas.microsoft.com/office/drawing/2014/main" id="{AD1FF191-71A7-48F6-8069-4B5DB0F5FE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8951"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7" name="Rectangle 46">
            <a:extLst>
              <a:ext uri="{FF2B5EF4-FFF2-40B4-BE49-F238E27FC236}">
                <a16:creationId xmlns:a16="http://schemas.microsoft.com/office/drawing/2014/main" id="{E051B9BE-1550-4F91-A22E-F5818696C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48660" y="4432079"/>
            <a:ext cx="83731" cy="19607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Picture 5">
            <a:extLst>
              <a:ext uri="{FF2B5EF4-FFF2-40B4-BE49-F238E27FC236}">
                <a16:creationId xmlns:a16="http://schemas.microsoft.com/office/drawing/2014/main" id="{14D94F98-D51C-4763-8015-48C176D88BAF}"/>
              </a:ext>
            </a:extLst>
          </p:cNvPr>
          <p:cNvPicPr>
            <a:picLocks noChangeAspect="1"/>
          </p:cNvPicPr>
          <p:nvPr/>
        </p:nvPicPr>
        <p:blipFill>
          <a:blip r:embed="rId4"/>
          <a:stretch>
            <a:fillRect/>
          </a:stretch>
        </p:blipFill>
        <p:spPr>
          <a:xfrm rot="5400000" flipV="1">
            <a:off x="4963897" y="853846"/>
            <a:ext cx="2329828" cy="2927671"/>
          </a:xfrm>
          <a:prstGeom prst="rect">
            <a:avLst/>
          </a:prstGeom>
        </p:spPr>
      </p:pic>
    </p:spTree>
    <p:extLst>
      <p:ext uri="{BB962C8B-B14F-4D97-AF65-F5344CB8AC3E}">
        <p14:creationId xmlns:p14="http://schemas.microsoft.com/office/powerpoint/2010/main" val="4092846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3F1EB-4406-4E92-A049-AF13D06E77F0}"/>
              </a:ext>
            </a:extLst>
          </p:cNvPr>
          <p:cNvSpPr>
            <a:spLocks noGrp="1"/>
          </p:cNvSpPr>
          <p:nvPr>
            <p:ph type="ctrTitle"/>
          </p:nvPr>
        </p:nvSpPr>
        <p:spPr>
          <a:xfrm>
            <a:off x="581191" y="4610099"/>
            <a:ext cx="10993549" cy="1066801"/>
          </a:xfrm>
        </p:spPr>
        <p:txBody>
          <a:bodyPr>
            <a:normAutofit/>
          </a:bodyPr>
          <a:lstStyle/>
          <a:p>
            <a:r>
              <a:rPr lang="en-GB" dirty="0">
                <a:solidFill>
                  <a:srgbClr val="FFFFFF"/>
                </a:solidFill>
              </a:rPr>
              <a:t>GFCT – guest speaker</a:t>
            </a:r>
          </a:p>
        </p:txBody>
      </p:sp>
      <p:sp>
        <p:nvSpPr>
          <p:cNvPr id="3" name="Subtitle 2">
            <a:extLst>
              <a:ext uri="{FF2B5EF4-FFF2-40B4-BE49-F238E27FC236}">
                <a16:creationId xmlns:a16="http://schemas.microsoft.com/office/drawing/2014/main" id="{C05F7C7F-0D29-4515-9BD7-E73146B5FDB7}"/>
              </a:ext>
            </a:extLst>
          </p:cNvPr>
          <p:cNvSpPr>
            <a:spLocks noGrp="1"/>
          </p:cNvSpPr>
          <p:nvPr>
            <p:ph type="subTitle" idx="1"/>
          </p:nvPr>
        </p:nvSpPr>
        <p:spPr>
          <a:xfrm>
            <a:off x="581194" y="5697215"/>
            <a:ext cx="10993546" cy="525565"/>
          </a:xfrm>
        </p:spPr>
        <p:txBody>
          <a:bodyPr>
            <a:normAutofit/>
          </a:bodyPr>
          <a:lstStyle/>
          <a:p>
            <a:r>
              <a:rPr lang="en-GB" dirty="0"/>
              <a:t>GFCT computerisation seminar 28-11-2019 </a:t>
            </a:r>
          </a:p>
        </p:txBody>
      </p:sp>
      <p:sp useBgFill="1">
        <p:nvSpPr>
          <p:cNvPr id="39" name="Rectangle 38">
            <a:extLst>
              <a:ext uri="{FF2B5EF4-FFF2-40B4-BE49-F238E27FC236}">
                <a16:creationId xmlns:a16="http://schemas.microsoft.com/office/drawing/2014/main" id="{4DC9F8D5-BF3E-4B69-8F17-AE72302B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1" name="Rectangle 40">
            <a:extLst>
              <a:ext uri="{FF2B5EF4-FFF2-40B4-BE49-F238E27FC236}">
                <a16:creationId xmlns:a16="http://schemas.microsoft.com/office/drawing/2014/main" id="{43C98417-D50B-4AA2-9624-E78A6120E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14"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Picture 3">
            <a:extLst>
              <a:ext uri="{FF2B5EF4-FFF2-40B4-BE49-F238E27FC236}">
                <a16:creationId xmlns:a16="http://schemas.microsoft.com/office/drawing/2014/main" id="{A283DEE4-F115-4F5D-B9C2-781E559557CE}"/>
              </a:ext>
            </a:extLst>
          </p:cNvPr>
          <p:cNvPicPr>
            <a:picLocks noChangeAspect="1"/>
          </p:cNvPicPr>
          <p:nvPr/>
        </p:nvPicPr>
        <p:blipFill>
          <a:blip r:embed="rId2"/>
          <a:stretch>
            <a:fillRect/>
          </a:stretch>
        </p:blipFill>
        <p:spPr>
          <a:xfrm>
            <a:off x="790083" y="992058"/>
            <a:ext cx="3014297" cy="3006761"/>
          </a:xfrm>
          <a:prstGeom prst="rect">
            <a:avLst/>
          </a:prstGeom>
        </p:spPr>
      </p:pic>
      <p:sp>
        <p:nvSpPr>
          <p:cNvPr id="43" name="Rectangle 42">
            <a:extLst>
              <a:ext uri="{FF2B5EF4-FFF2-40B4-BE49-F238E27FC236}">
                <a16:creationId xmlns:a16="http://schemas.microsoft.com/office/drawing/2014/main" id="{A3E945F2-E9C6-457A-A5A6-46D9ABF09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0685"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7" name="Picture 6">
            <a:extLst>
              <a:ext uri="{FF2B5EF4-FFF2-40B4-BE49-F238E27FC236}">
                <a16:creationId xmlns:a16="http://schemas.microsoft.com/office/drawing/2014/main" id="{6D2DCC5B-0977-493B-8369-E648A6B7B54E}"/>
              </a:ext>
            </a:extLst>
          </p:cNvPr>
          <p:cNvPicPr>
            <a:picLocks noChangeAspect="1"/>
          </p:cNvPicPr>
          <p:nvPr/>
        </p:nvPicPr>
        <p:blipFill>
          <a:blip r:embed="rId3"/>
          <a:stretch>
            <a:fillRect/>
          </a:stretch>
        </p:blipFill>
        <p:spPr>
          <a:xfrm>
            <a:off x="8385174" y="1152766"/>
            <a:ext cx="3014297" cy="2675188"/>
          </a:xfrm>
          <a:prstGeom prst="rect">
            <a:avLst/>
          </a:prstGeom>
        </p:spPr>
      </p:pic>
      <p:sp>
        <p:nvSpPr>
          <p:cNvPr id="45" name="Rectangle 44">
            <a:extLst>
              <a:ext uri="{FF2B5EF4-FFF2-40B4-BE49-F238E27FC236}">
                <a16:creationId xmlns:a16="http://schemas.microsoft.com/office/drawing/2014/main" id="{AD1FF191-71A7-48F6-8069-4B5DB0F5FE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8951"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7" name="Rectangle 46">
            <a:extLst>
              <a:ext uri="{FF2B5EF4-FFF2-40B4-BE49-F238E27FC236}">
                <a16:creationId xmlns:a16="http://schemas.microsoft.com/office/drawing/2014/main" id="{E051B9BE-1550-4F91-A22E-F5818696C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48660" y="4432079"/>
            <a:ext cx="83731" cy="19607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8" name="Picture 7">
            <a:extLst>
              <a:ext uri="{FF2B5EF4-FFF2-40B4-BE49-F238E27FC236}">
                <a16:creationId xmlns:a16="http://schemas.microsoft.com/office/drawing/2014/main" id="{C85449AA-0A7C-4DD7-9859-512A056CB669}"/>
              </a:ext>
            </a:extLst>
          </p:cNvPr>
          <p:cNvPicPr>
            <a:picLocks noChangeAspect="1"/>
          </p:cNvPicPr>
          <p:nvPr/>
        </p:nvPicPr>
        <p:blipFill>
          <a:blip r:embed="rId4"/>
          <a:stretch>
            <a:fillRect/>
          </a:stretch>
        </p:blipFill>
        <p:spPr>
          <a:xfrm>
            <a:off x="4477024" y="1985980"/>
            <a:ext cx="3254065" cy="1008760"/>
          </a:xfrm>
          <a:prstGeom prst="rect">
            <a:avLst/>
          </a:prstGeom>
        </p:spPr>
      </p:pic>
    </p:spTree>
    <p:extLst>
      <p:ext uri="{BB962C8B-B14F-4D97-AF65-F5344CB8AC3E}">
        <p14:creationId xmlns:p14="http://schemas.microsoft.com/office/powerpoint/2010/main" val="3021141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B12D3DA-5203-42D4-BB20-E20EB897C87F}"/>
              </a:ext>
            </a:extLst>
          </p:cNvPr>
          <p:cNvSpPr>
            <a:spLocks noGrp="1"/>
          </p:cNvSpPr>
          <p:nvPr>
            <p:ph type="subTitle" idx="1"/>
          </p:nvPr>
        </p:nvSpPr>
        <p:spPr>
          <a:xfrm>
            <a:off x="1507067" y="2877424"/>
            <a:ext cx="7766936" cy="2441196"/>
          </a:xfrm>
        </p:spPr>
        <p:txBody>
          <a:bodyPr>
            <a:normAutofit/>
          </a:bodyPr>
          <a:lstStyle/>
          <a:p>
            <a:r>
              <a:rPr lang="en-GB" sz="2800" dirty="0"/>
              <a:t>https://mypsatests.org.uk</a:t>
            </a:r>
          </a:p>
          <a:p>
            <a:endParaRPr lang="en-GB" dirty="0"/>
          </a:p>
          <a:p>
            <a:r>
              <a:rPr lang="en-GB" b="1" dirty="0"/>
              <a:t>Matthew Brine (MD @ Empresa Limited)</a:t>
            </a:r>
          </a:p>
          <a:p>
            <a:r>
              <a:rPr lang="en-GB" i="1" dirty="0"/>
              <a:t>20 years developing Bespoke Systems, Apps and Websites</a:t>
            </a:r>
          </a:p>
          <a:p>
            <a:r>
              <a:rPr lang="en-GB" i="1" dirty="0"/>
              <a:t>w: empresa.co.uk      e: m.brine@empresa.co.uk</a:t>
            </a:r>
          </a:p>
        </p:txBody>
      </p:sp>
      <p:pic>
        <p:nvPicPr>
          <p:cNvPr id="4" name="Picture 3">
            <a:hlinkClick r:id="rId2"/>
            <a:extLst>
              <a:ext uri="{FF2B5EF4-FFF2-40B4-BE49-F238E27FC236}">
                <a16:creationId xmlns:a16="http://schemas.microsoft.com/office/drawing/2014/main" id="{E1811140-233A-42BF-B4F6-F70B01A8010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6538" y="5604856"/>
            <a:ext cx="2266950" cy="866775"/>
          </a:xfrm>
          <a:prstGeom prst="rect">
            <a:avLst/>
          </a:prstGeom>
          <a:noFill/>
          <a:ln>
            <a:noFill/>
          </a:ln>
        </p:spPr>
      </p:pic>
      <p:pic>
        <p:nvPicPr>
          <p:cNvPr id="6" name="Picture 5">
            <a:extLst>
              <a:ext uri="{FF2B5EF4-FFF2-40B4-BE49-F238E27FC236}">
                <a16:creationId xmlns:a16="http://schemas.microsoft.com/office/drawing/2014/main" id="{90C9CB04-CD38-4949-862F-013DAA750ABD}"/>
              </a:ext>
            </a:extLst>
          </p:cNvPr>
          <p:cNvPicPr>
            <a:picLocks noChangeAspect="1"/>
          </p:cNvPicPr>
          <p:nvPr/>
        </p:nvPicPr>
        <p:blipFill>
          <a:blip r:embed="rId4"/>
          <a:stretch>
            <a:fillRect/>
          </a:stretch>
        </p:blipFill>
        <p:spPr>
          <a:xfrm>
            <a:off x="3156277" y="5450808"/>
            <a:ext cx="1165154" cy="1165154"/>
          </a:xfrm>
          <a:prstGeom prst="rect">
            <a:avLst/>
          </a:prstGeom>
        </p:spPr>
      </p:pic>
      <p:pic>
        <p:nvPicPr>
          <p:cNvPr id="8" name="Picture 7">
            <a:extLst>
              <a:ext uri="{FF2B5EF4-FFF2-40B4-BE49-F238E27FC236}">
                <a16:creationId xmlns:a16="http://schemas.microsoft.com/office/drawing/2014/main" id="{C876512B-12CA-43ED-B809-CD4B3D47AA4E}"/>
              </a:ext>
            </a:extLst>
          </p:cNvPr>
          <p:cNvPicPr>
            <a:picLocks noChangeAspect="1"/>
          </p:cNvPicPr>
          <p:nvPr/>
        </p:nvPicPr>
        <p:blipFill>
          <a:blip r:embed="rId5"/>
          <a:stretch>
            <a:fillRect/>
          </a:stretch>
        </p:blipFill>
        <p:spPr>
          <a:xfrm>
            <a:off x="959653" y="329706"/>
            <a:ext cx="3361778" cy="3766284"/>
          </a:xfrm>
          <a:prstGeom prst="rect">
            <a:avLst/>
          </a:prstGeom>
        </p:spPr>
      </p:pic>
      <p:sp>
        <p:nvSpPr>
          <p:cNvPr id="11" name="Title 1">
            <a:extLst>
              <a:ext uri="{FF2B5EF4-FFF2-40B4-BE49-F238E27FC236}">
                <a16:creationId xmlns:a16="http://schemas.microsoft.com/office/drawing/2014/main" id="{8134DAB8-CF1D-44ED-8F84-58BB158FC821}"/>
              </a:ext>
            </a:extLst>
          </p:cNvPr>
          <p:cNvSpPr txBox="1">
            <a:spLocks/>
          </p:cNvSpPr>
          <p:nvPr/>
        </p:nvSpPr>
        <p:spPr>
          <a:xfrm>
            <a:off x="1507067" y="1383663"/>
            <a:ext cx="7766936" cy="1646302"/>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5400" b="0" i="0" u="none" strike="noStrike" kern="1200" cap="none" spc="0" normalizeH="0" baseline="0" noProof="0">
                <a:ln>
                  <a:noFill/>
                </a:ln>
                <a:solidFill>
                  <a:srgbClr val="4A66AC"/>
                </a:solidFill>
                <a:effectLst/>
                <a:uLnTx/>
                <a:uFillTx/>
                <a:latin typeface="Trebuchet MS" panose="020B0603020202020204"/>
                <a:ea typeface="+mj-ea"/>
                <a:cs typeface="+mj-cs"/>
              </a:rPr>
              <a:t>My PSA Tests</a:t>
            </a:r>
            <a:br>
              <a:rPr kumimoji="0" lang="en-GB" sz="5400" b="0" i="0" u="none" strike="noStrike" kern="1200" cap="none" spc="0" normalizeH="0" baseline="0" noProof="0">
                <a:ln>
                  <a:noFill/>
                </a:ln>
                <a:solidFill>
                  <a:srgbClr val="4A66AC"/>
                </a:solidFill>
                <a:effectLst/>
                <a:uLnTx/>
                <a:uFillTx/>
                <a:latin typeface="Trebuchet MS" panose="020B0603020202020204"/>
                <a:ea typeface="+mj-ea"/>
                <a:cs typeface="+mj-cs"/>
              </a:rPr>
            </a:br>
            <a:endParaRPr kumimoji="0" lang="en-GB" sz="5400" b="0" i="0" u="none" strike="noStrike" kern="1200" cap="none" spc="0" normalizeH="0" baseline="0" noProof="0" dirty="0">
              <a:ln>
                <a:noFill/>
              </a:ln>
              <a:solidFill>
                <a:srgbClr val="4A66AC"/>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160679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2DD0F8-D29C-437C-8143-4DEC09E0F5E3}"/>
              </a:ext>
            </a:extLst>
          </p:cNvPr>
          <p:cNvPicPr>
            <a:picLocks noGrp="1" noChangeAspect="1"/>
          </p:cNvPicPr>
          <p:nvPr>
            <p:ph idx="1"/>
          </p:nvPr>
        </p:nvPicPr>
        <p:blipFill>
          <a:blip r:embed="rId2"/>
          <a:stretch>
            <a:fillRect/>
          </a:stretch>
        </p:blipFill>
        <p:spPr>
          <a:xfrm>
            <a:off x="1096339" y="130452"/>
            <a:ext cx="9999322" cy="6971577"/>
          </a:xfrm>
        </p:spPr>
      </p:pic>
    </p:spTree>
    <p:extLst>
      <p:ext uri="{BB962C8B-B14F-4D97-AF65-F5344CB8AC3E}">
        <p14:creationId xmlns:p14="http://schemas.microsoft.com/office/powerpoint/2010/main" val="104102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5558-3180-4D0B-94C2-B92BD9137580}"/>
              </a:ext>
            </a:extLst>
          </p:cNvPr>
          <p:cNvSpPr>
            <a:spLocks noGrp="1"/>
          </p:cNvSpPr>
          <p:nvPr>
            <p:ph type="title"/>
          </p:nvPr>
        </p:nvSpPr>
        <p:spPr>
          <a:xfrm>
            <a:off x="702501" y="485122"/>
            <a:ext cx="8596668" cy="749419"/>
          </a:xfrm>
        </p:spPr>
        <p:txBody>
          <a:bodyPr/>
          <a:lstStyle/>
          <a:p>
            <a:r>
              <a:rPr lang="en-GB" dirty="0"/>
              <a:t>Charities</a:t>
            </a:r>
          </a:p>
        </p:txBody>
      </p:sp>
      <p:sp>
        <p:nvSpPr>
          <p:cNvPr id="3" name="Content Placeholder 2">
            <a:extLst>
              <a:ext uri="{FF2B5EF4-FFF2-40B4-BE49-F238E27FC236}">
                <a16:creationId xmlns:a16="http://schemas.microsoft.com/office/drawing/2014/main" id="{0DA7CC16-EB19-4349-BB43-3220F033AFA5}"/>
              </a:ext>
            </a:extLst>
          </p:cNvPr>
          <p:cNvSpPr>
            <a:spLocks noGrp="1"/>
          </p:cNvSpPr>
          <p:nvPr>
            <p:ph idx="1"/>
          </p:nvPr>
        </p:nvSpPr>
        <p:spPr>
          <a:xfrm>
            <a:off x="702501" y="1329830"/>
            <a:ext cx="8596668" cy="4697411"/>
          </a:xfrm>
        </p:spPr>
        <p:txBody>
          <a:bodyPr>
            <a:normAutofit lnSpcReduction="10000"/>
          </a:bodyPr>
          <a:lstStyle/>
          <a:p>
            <a:r>
              <a:rPr lang="en-GB" sz="1400" dirty="0"/>
              <a:t>White Labelling for Charity Branding</a:t>
            </a:r>
          </a:p>
          <a:p>
            <a:pPr lvl="1"/>
            <a:r>
              <a:rPr lang="en-GB" sz="1400" dirty="0"/>
              <a:t>Fonts, Colours, Images</a:t>
            </a:r>
          </a:p>
          <a:p>
            <a:pPr lvl="1"/>
            <a:r>
              <a:rPr lang="en-GB" sz="1400" dirty="0"/>
              <a:t>Re-enforcing their identify for their visitors</a:t>
            </a:r>
          </a:p>
          <a:p>
            <a:pPr lvl="1"/>
            <a:r>
              <a:rPr lang="en-GB" sz="1400" dirty="0"/>
              <a:t>Charity Information Page</a:t>
            </a:r>
          </a:p>
          <a:p>
            <a:pPr lvl="1"/>
            <a:r>
              <a:rPr lang="en-GB" sz="1400" dirty="0"/>
              <a:t>Shared News and Information</a:t>
            </a:r>
          </a:p>
          <a:p>
            <a:pPr lvl="1"/>
            <a:endParaRPr lang="en-GB" sz="1400" dirty="0"/>
          </a:p>
          <a:p>
            <a:r>
              <a:rPr lang="en-GB" sz="1400" dirty="0"/>
              <a:t>https://GFCT.mypsatests.org.uk</a:t>
            </a:r>
          </a:p>
          <a:p>
            <a:r>
              <a:rPr lang="en-GB" sz="1400" dirty="0"/>
              <a:t>https://PCaSO.mypsatests.org.uk</a:t>
            </a:r>
          </a:p>
          <a:p>
            <a:endParaRPr lang="en-GB" sz="1400" dirty="0"/>
          </a:p>
          <a:p>
            <a:r>
              <a:rPr lang="en-GB" sz="1400" dirty="0"/>
              <a:t>National Database of PSA Testing</a:t>
            </a:r>
          </a:p>
          <a:p>
            <a:r>
              <a:rPr lang="en-GB" sz="1400" dirty="0"/>
              <a:t>Shared Results for National Analysis/Reporting</a:t>
            </a:r>
          </a:p>
          <a:p>
            <a:endParaRPr lang="en-GB" sz="1400" dirty="0"/>
          </a:p>
          <a:p>
            <a:r>
              <a:rPr lang="en-GB" sz="1400" dirty="0"/>
              <a:t>Accessibility to Testing Events across the UK</a:t>
            </a:r>
          </a:p>
          <a:p>
            <a:pPr lvl="1"/>
            <a:r>
              <a:rPr lang="en-GB" sz="1400" dirty="0"/>
              <a:t>Find an Event near you, which Charities are in your area?</a:t>
            </a:r>
          </a:p>
          <a:p>
            <a:endParaRPr lang="en-GB" sz="1400" dirty="0"/>
          </a:p>
        </p:txBody>
      </p:sp>
      <p:pic>
        <p:nvPicPr>
          <p:cNvPr id="4" name="Picture 3">
            <a:extLst>
              <a:ext uri="{FF2B5EF4-FFF2-40B4-BE49-F238E27FC236}">
                <a16:creationId xmlns:a16="http://schemas.microsoft.com/office/drawing/2014/main" id="{384AFD87-8EB2-46D2-8407-91C7294BE248}"/>
              </a:ext>
            </a:extLst>
          </p:cNvPr>
          <p:cNvPicPr>
            <a:picLocks noChangeAspect="1"/>
          </p:cNvPicPr>
          <p:nvPr/>
        </p:nvPicPr>
        <p:blipFill>
          <a:blip r:embed="rId2"/>
          <a:stretch>
            <a:fillRect/>
          </a:stretch>
        </p:blipFill>
        <p:spPr>
          <a:xfrm>
            <a:off x="9094949" y="1145522"/>
            <a:ext cx="2605245" cy="4697411"/>
          </a:xfrm>
          <a:prstGeom prst="rect">
            <a:avLst/>
          </a:prstGeom>
          <a:effectLst>
            <a:glow rad="228600">
              <a:schemeClr val="accent2">
                <a:satMod val="175000"/>
                <a:alpha val="40000"/>
              </a:schemeClr>
            </a:glow>
          </a:effectLst>
          <a:scene3d>
            <a:camera prst="perspectiveHeroicExtremeLeftFacing"/>
            <a:lightRig rig="threePt" dir="t"/>
          </a:scene3d>
        </p:spPr>
      </p:pic>
      <p:pic>
        <p:nvPicPr>
          <p:cNvPr id="5" name="Picture 4">
            <a:extLst>
              <a:ext uri="{FF2B5EF4-FFF2-40B4-BE49-F238E27FC236}">
                <a16:creationId xmlns:a16="http://schemas.microsoft.com/office/drawing/2014/main" id="{C9524BFD-1B4B-4681-B83B-4235F935F864}"/>
              </a:ext>
            </a:extLst>
          </p:cNvPr>
          <p:cNvPicPr>
            <a:picLocks noChangeAspect="1"/>
          </p:cNvPicPr>
          <p:nvPr/>
        </p:nvPicPr>
        <p:blipFill>
          <a:blip r:embed="rId3"/>
          <a:stretch>
            <a:fillRect/>
          </a:stretch>
        </p:blipFill>
        <p:spPr>
          <a:xfrm>
            <a:off x="6216330" y="1015067"/>
            <a:ext cx="2982171" cy="5062755"/>
          </a:xfrm>
          <a:prstGeom prst="rect">
            <a:avLst/>
          </a:prstGeom>
          <a:effectLst>
            <a:glow rad="228600">
              <a:schemeClr val="accent2">
                <a:satMod val="175000"/>
                <a:alpha val="40000"/>
              </a:schemeClr>
            </a:glow>
          </a:effectLst>
          <a:scene3d>
            <a:camera prst="perspectiveHeroicExtremeLeftFacing"/>
            <a:lightRig rig="threePt" dir="t"/>
          </a:scene3d>
        </p:spPr>
      </p:pic>
    </p:spTree>
    <p:extLst>
      <p:ext uri="{BB962C8B-B14F-4D97-AF65-F5344CB8AC3E}">
        <p14:creationId xmlns:p14="http://schemas.microsoft.com/office/powerpoint/2010/main" val="15052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additive="base">
                                        <p:cTn id="2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additive="base">
                                        <p:cTn id="4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additive="base">
                                        <p:cTn id="4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 calcmode="lin" valueType="num">
                                      <p:cBhvr additive="base">
                                        <p:cTn id="5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 calcmode="lin" valueType="num">
                                      <p:cBhvr additive="base">
                                        <p:cTn id="58"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
                                            <p:txEl>
                                              <p:pRg st="10" end="10"/>
                                            </p:txEl>
                                          </p:spTgt>
                                        </p:tgtEl>
                                        <p:attrNameLst>
                                          <p:attrName>style.visibility</p:attrName>
                                        </p:attrNameLst>
                                      </p:cBhvr>
                                      <p:to>
                                        <p:strVal val="visible"/>
                                      </p:to>
                                    </p:set>
                                    <p:anim calcmode="lin" valueType="num">
                                      <p:cBhvr additive="base">
                                        <p:cTn id="64"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
                                            <p:txEl>
                                              <p:pRg st="12" end="12"/>
                                            </p:txEl>
                                          </p:spTgt>
                                        </p:tgtEl>
                                        <p:attrNameLst>
                                          <p:attrName>style.visibility</p:attrName>
                                        </p:attrNameLst>
                                      </p:cBhvr>
                                      <p:to>
                                        <p:strVal val="visible"/>
                                      </p:to>
                                    </p:set>
                                    <p:anim calcmode="lin" valueType="num">
                                      <p:cBhvr additive="base">
                                        <p:cTn id="70"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3">
                                            <p:txEl>
                                              <p:pRg st="13" end="13"/>
                                            </p:txEl>
                                          </p:spTgt>
                                        </p:tgtEl>
                                        <p:attrNameLst>
                                          <p:attrName>style.visibility</p:attrName>
                                        </p:attrNameLst>
                                      </p:cBhvr>
                                      <p:to>
                                        <p:strVal val="visible"/>
                                      </p:to>
                                    </p:set>
                                    <p:anim calcmode="lin" valueType="num">
                                      <p:cBhvr additive="base">
                                        <p:cTn id="74"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5558-3180-4D0B-94C2-B92BD9137580}"/>
              </a:ext>
            </a:extLst>
          </p:cNvPr>
          <p:cNvSpPr>
            <a:spLocks noGrp="1"/>
          </p:cNvSpPr>
          <p:nvPr>
            <p:ph type="title"/>
          </p:nvPr>
        </p:nvSpPr>
        <p:spPr>
          <a:xfrm>
            <a:off x="702501" y="485122"/>
            <a:ext cx="8596668" cy="749419"/>
          </a:xfrm>
        </p:spPr>
        <p:txBody>
          <a:bodyPr/>
          <a:lstStyle/>
          <a:p>
            <a:r>
              <a:rPr lang="en-GB" dirty="0"/>
              <a:t>Visitors</a:t>
            </a:r>
          </a:p>
        </p:txBody>
      </p:sp>
      <p:sp>
        <p:nvSpPr>
          <p:cNvPr id="3" name="Content Placeholder 2">
            <a:extLst>
              <a:ext uri="{FF2B5EF4-FFF2-40B4-BE49-F238E27FC236}">
                <a16:creationId xmlns:a16="http://schemas.microsoft.com/office/drawing/2014/main" id="{0DA7CC16-EB19-4349-BB43-3220F033AFA5}"/>
              </a:ext>
            </a:extLst>
          </p:cNvPr>
          <p:cNvSpPr>
            <a:spLocks noGrp="1"/>
          </p:cNvSpPr>
          <p:nvPr>
            <p:ph idx="1"/>
          </p:nvPr>
        </p:nvSpPr>
        <p:spPr>
          <a:xfrm>
            <a:off x="702501" y="1336810"/>
            <a:ext cx="8596668" cy="4697411"/>
          </a:xfrm>
        </p:spPr>
        <p:txBody>
          <a:bodyPr>
            <a:normAutofit/>
          </a:bodyPr>
          <a:lstStyle/>
          <a:p>
            <a:r>
              <a:rPr lang="en-GB" sz="1400" dirty="0"/>
              <a:t>Free Registration</a:t>
            </a:r>
          </a:p>
          <a:p>
            <a:pPr lvl="1"/>
            <a:r>
              <a:rPr lang="en-GB" sz="1400" dirty="0"/>
              <a:t>Email (Primary method of Login)</a:t>
            </a:r>
          </a:p>
          <a:p>
            <a:pPr lvl="1"/>
            <a:r>
              <a:rPr lang="en-GB" sz="1400" dirty="0"/>
              <a:t>Name (First + Last Name)</a:t>
            </a:r>
          </a:p>
          <a:p>
            <a:pPr lvl="1"/>
            <a:r>
              <a:rPr lang="en-GB" sz="1400" dirty="0"/>
              <a:t>Password</a:t>
            </a:r>
          </a:p>
          <a:p>
            <a:r>
              <a:rPr lang="en-GB" sz="1400" dirty="0"/>
              <a:t>Login (Email address)</a:t>
            </a:r>
          </a:p>
          <a:p>
            <a:r>
              <a:rPr lang="en-GB" sz="1400" dirty="0"/>
              <a:t>Forgotten Password (Email password resets)</a:t>
            </a:r>
          </a:p>
          <a:p>
            <a:r>
              <a:rPr lang="en-GB" sz="1400" dirty="0"/>
              <a:t>Users allocated Unique User ID</a:t>
            </a:r>
          </a:p>
          <a:p>
            <a:r>
              <a:rPr lang="en-GB" sz="1400" dirty="0"/>
              <a:t>Email addresses can be updated</a:t>
            </a:r>
          </a:p>
          <a:p>
            <a:r>
              <a:rPr lang="en-GB" sz="1400" dirty="0"/>
              <a:t>No other data required until booking for an event</a:t>
            </a:r>
          </a:p>
          <a:p>
            <a:endParaRPr lang="en-GB" sz="1400" dirty="0"/>
          </a:p>
          <a:p>
            <a:r>
              <a:rPr lang="en-GB" sz="1400" dirty="0"/>
              <a:t>Accounts can be created by Administration (on behalf…)</a:t>
            </a:r>
          </a:p>
        </p:txBody>
      </p:sp>
      <p:pic>
        <p:nvPicPr>
          <p:cNvPr id="6" name="Picture 5">
            <a:extLst>
              <a:ext uri="{FF2B5EF4-FFF2-40B4-BE49-F238E27FC236}">
                <a16:creationId xmlns:a16="http://schemas.microsoft.com/office/drawing/2014/main" id="{F8B98970-7362-491E-B0C4-B9D966265F89}"/>
              </a:ext>
            </a:extLst>
          </p:cNvPr>
          <p:cNvPicPr>
            <a:picLocks noChangeAspect="1"/>
          </p:cNvPicPr>
          <p:nvPr/>
        </p:nvPicPr>
        <p:blipFill>
          <a:blip r:embed="rId2"/>
          <a:stretch>
            <a:fillRect/>
          </a:stretch>
        </p:blipFill>
        <p:spPr>
          <a:xfrm>
            <a:off x="7527806" y="385894"/>
            <a:ext cx="3770451" cy="3276837"/>
          </a:xfrm>
          <a:prstGeom prst="rect">
            <a:avLst/>
          </a:prstGeom>
          <a:effectLst>
            <a:glow rad="228600">
              <a:schemeClr val="accent2">
                <a:satMod val="175000"/>
                <a:alpha val="40000"/>
              </a:schemeClr>
            </a:glow>
          </a:effectLst>
          <a:scene3d>
            <a:camera prst="perspectiveHeroicExtremeLeftFacing"/>
            <a:lightRig rig="threePt" dir="t"/>
          </a:scene3d>
        </p:spPr>
      </p:pic>
      <p:pic>
        <p:nvPicPr>
          <p:cNvPr id="7" name="Picture 6">
            <a:extLst>
              <a:ext uri="{FF2B5EF4-FFF2-40B4-BE49-F238E27FC236}">
                <a16:creationId xmlns:a16="http://schemas.microsoft.com/office/drawing/2014/main" id="{492A005D-1C6E-411B-8F5E-5E6BDB82B17F}"/>
              </a:ext>
            </a:extLst>
          </p:cNvPr>
          <p:cNvPicPr>
            <a:picLocks noChangeAspect="1"/>
          </p:cNvPicPr>
          <p:nvPr/>
        </p:nvPicPr>
        <p:blipFill>
          <a:blip r:embed="rId3"/>
          <a:stretch>
            <a:fillRect/>
          </a:stretch>
        </p:blipFill>
        <p:spPr>
          <a:xfrm>
            <a:off x="7041246" y="2890004"/>
            <a:ext cx="3498042" cy="3276837"/>
          </a:xfrm>
          <a:prstGeom prst="rect">
            <a:avLst/>
          </a:prstGeom>
          <a:effectLst>
            <a:glow rad="228600">
              <a:schemeClr val="accent2">
                <a:satMod val="175000"/>
                <a:alpha val="40000"/>
              </a:schemeClr>
            </a:glow>
          </a:effectLst>
          <a:scene3d>
            <a:camera prst="perspectiveHeroicExtremeLeftFacing"/>
            <a:lightRig rig="threePt" dir="t"/>
          </a:scene3d>
        </p:spPr>
      </p:pic>
    </p:spTree>
    <p:extLst>
      <p:ext uri="{BB962C8B-B14F-4D97-AF65-F5344CB8AC3E}">
        <p14:creationId xmlns:p14="http://schemas.microsoft.com/office/powerpoint/2010/main" val="165407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additive="base">
                                        <p:cTn id="2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additive="base">
                                        <p:cTn id="5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 calcmode="lin" valueType="num">
                                      <p:cBhvr additive="base">
                                        <p:cTn id="6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
                                            <p:txEl>
                                              <p:pRg st="8" end="8"/>
                                            </p:txEl>
                                          </p:spTgt>
                                        </p:tgtEl>
                                        <p:attrNameLst>
                                          <p:attrName>style.visibility</p:attrName>
                                        </p:attrNameLst>
                                      </p:cBhvr>
                                      <p:to>
                                        <p:strVal val="visible"/>
                                      </p:to>
                                    </p:set>
                                    <p:anim calcmode="lin" valueType="num">
                                      <p:cBhvr additive="base">
                                        <p:cTn id="6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
                                            <p:txEl>
                                              <p:pRg st="10" end="10"/>
                                            </p:txEl>
                                          </p:spTgt>
                                        </p:tgtEl>
                                        <p:attrNameLst>
                                          <p:attrName>style.visibility</p:attrName>
                                        </p:attrNameLst>
                                      </p:cBhvr>
                                      <p:to>
                                        <p:strVal val="visible"/>
                                      </p:to>
                                    </p:set>
                                    <p:anim calcmode="lin" valueType="num">
                                      <p:cBhvr additive="base">
                                        <p:cTn id="72"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5558-3180-4D0B-94C2-B92BD9137580}"/>
              </a:ext>
            </a:extLst>
          </p:cNvPr>
          <p:cNvSpPr>
            <a:spLocks noGrp="1"/>
          </p:cNvSpPr>
          <p:nvPr>
            <p:ph type="title"/>
          </p:nvPr>
        </p:nvSpPr>
        <p:spPr>
          <a:xfrm>
            <a:off x="702501" y="485122"/>
            <a:ext cx="8596668" cy="749419"/>
          </a:xfrm>
        </p:spPr>
        <p:txBody>
          <a:bodyPr/>
          <a:lstStyle/>
          <a:p>
            <a:r>
              <a:rPr lang="en-GB" dirty="0"/>
              <a:t>Events</a:t>
            </a:r>
          </a:p>
        </p:txBody>
      </p:sp>
      <p:sp>
        <p:nvSpPr>
          <p:cNvPr id="3" name="Content Placeholder 2">
            <a:extLst>
              <a:ext uri="{FF2B5EF4-FFF2-40B4-BE49-F238E27FC236}">
                <a16:creationId xmlns:a16="http://schemas.microsoft.com/office/drawing/2014/main" id="{0DA7CC16-EB19-4349-BB43-3220F033AFA5}"/>
              </a:ext>
            </a:extLst>
          </p:cNvPr>
          <p:cNvSpPr>
            <a:spLocks noGrp="1"/>
          </p:cNvSpPr>
          <p:nvPr>
            <p:ph idx="1"/>
          </p:nvPr>
        </p:nvSpPr>
        <p:spPr>
          <a:xfrm>
            <a:off x="702501" y="1315870"/>
            <a:ext cx="8596668" cy="5187744"/>
          </a:xfrm>
        </p:spPr>
        <p:txBody>
          <a:bodyPr>
            <a:noAutofit/>
          </a:bodyPr>
          <a:lstStyle/>
          <a:p>
            <a:r>
              <a:rPr lang="en-GB" sz="1400" dirty="0"/>
              <a:t>Dates and Timings</a:t>
            </a:r>
          </a:p>
          <a:p>
            <a:r>
              <a:rPr lang="en-GB" sz="1400" dirty="0"/>
              <a:t>Venues</a:t>
            </a:r>
          </a:p>
          <a:p>
            <a:pPr lvl="1"/>
            <a:r>
              <a:rPr lang="en-GB" sz="1400" dirty="0"/>
              <a:t>Locations / Maps</a:t>
            </a:r>
          </a:p>
          <a:p>
            <a:pPr lvl="1"/>
            <a:r>
              <a:rPr lang="en-GB" sz="1400" dirty="0"/>
              <a:t>Website / Email / Telephone</a:t>
            </a:r>
          </a:p>
          <a:p>
            <a:r>
              <a:rPr lang="en-GB" sz="1400" dirty="0"/>
              <a:t>Information for Event / Venue</a:t>
            </a:r>
          </a:p>
          <a:p>
            <a:r>
              <a:rPr lang="en-GB" sz="1400" dirty="0"/>
              <a:t>Timings / Slots / Durations – </a:t>
            </a:r>
            <a:r>
              <a:rPr lang="en-GB" sz="1400" i="1" dirty="0"/>
              <a:t>random defaults to help spread selections</a:t>
            </a:r>
          </a:p>
          <a:p>
            <a:r>
              <a:rPr lang="en-GB" sz="1400" dirty="0"/>
              <a:t>Bookings</a:t>
            </a:r>
          </a:p>
          <a:p>
            <a:pPr lvl="1"/>
            <a:r>
              <a:rPr lang="en-GB" sz="1400" dirty="0"/>
              <a:t>Limitations – Slots per Time (“</a:t>
            </a:r>
            <a:r>
              <a:rPr lang="en-GB" sz="1400" i="1" dirty="0"/>
              <a:t>Locked during booking</a:t>
            </a:r>
            <a:r>
              <a:rPr lang="en-GB" sz="1400" dirty="0"/>
              <a:t>”)</a:t>
            </a:r>
          </a:p>
          <a:p>
            <a:pPr lvl="1"/>
            <a:r>
              <a:rPr lang="en-GB" sz="1400" dirty="0"/>
              <a:t>Open / Closed Booking </a:t>
            </a:r>
            <a:r>
              <a:rPr lang="en-GB" sz="1400"/>
              <a:t>Periods (+ </a:t>
            </a:r>
            <a:r>
              <a:rPr lang="en-GB" sz="1400" i="1"/>
              <a:t>“</a:t>
            </a:r>
            <a:r>
              <a:rPr lang="en-GB" sz="1400" i="1" dirty="0"/>
              <a:t>Waiting Lists”</a:t>
            </a:r>
            <a:r>
              <a:rPr lang="en-GB" sz="1400" dirty="0"/>
              <a:t>)</a:t>
            </a:r>
          </a:p>
          <a:p>
            <a:pPr lvl="1"/>
            <a:r>
              <a:rPr lang="en-GB" sz="1400" dirty="0"/>
              <a:t>Free / Fixed Price / Donations (+ </a:t>
            </a:r>
            <a:r>
              <a:rPr lang="en-GB" sz="1400" i="1" dirty="0"/>
              <a:t>Gift Aid</a:t>
            </a:r>
            <a:r>
              <a:rPr lang="en-GB" sz="1400" dirty="0"/>
              <a:t>)</a:t>
            </a:r>
          </a:p>
          <a:p>
            <a:pPr lvl="1"/>
            <a:r>
              <a:rPr lang="en-GB" sz="1400" dirty="0"/>
              <a:t>Administration option for manual telephone / face to face bookings</a:t>
            </a:r>
          </a:p>
          <a:p>
            <a:pPr lvl="1"/>
            <a:r>
              <a:rPr lang="en-GB" sz="1400" dirty="0"/>
              <a:t>Unique user + event + booking codes are assigned</a:t>
            </a:r>
          </a:p>
          <a:p>
            <a:r>
              <a:rPr lang="en-GB" sz="1400" dirty="0"/>
              <a:t>Open Events</a:t>
            </a:r>
          </a:p>
          <a:p>
            <a:r>
              <a:rPr lang="en-GB" sz="1400" dirty="0"/>
              <a:t>Private Events (optional code to access)</a:t>
            </a:r>
          </a:p>
          <a:p>
            <a:r>
              <a:rPr lang="en-GB" sz="1400" dirty="0"/>
              <a:t>Searching / Filtering - Charity, Locations and Venues</a:t>
            </a:r>
          </a:p>
        </p:txBody>
      </p:sp>
      <p:pic>
        <p:nvPicPr>
          <p:cNvPr id="5" name="Picture 4">
            <a:extLst>
              <a:ext uri="{FF2B5EF4-FFF2-40B4-BE49-F238E27FC236}">
                <a16:creationId xmlns:a16="http://schemas.microsoft.com/office/drawing/2014/main" id="{67DE7016-2AA5-4942-B95A-772B87AD199B}"/>
              </a:ext>
            </a:extLst>
          </p:cNvPr>
          <p:cNvPicPr>
            <a:picLocks noChangeAspect="1"/>
          </p:cNvPicPr>
          <p:nvPr/>
        </p:nvPicPr>
        <p:blipFill>
          <a:blip r:embed="rId2"/>
          <a:stretch>
            <a:fillRect/>
          </a:stretch>
        </p:blipFill>
        <p:spPr>
          <a:xfrm>
            <a:off x="6717564" y="367388"/>
            <a:ext cx="4906565" cy="3653407"/>
          </a:xfrm>
          <a:prstGeom prst="rect">
            <a:avLst/>
          </a:prstGeom>
          <a:effectLst>
            <a:glow rad="228600">
              <a:schemeClr val="accent2">
                <a:satMod val="175000"/>
                <a:alpha val="40000"/>
              </a:schemeClr>
            </a:glow>
          </a:effectLst>
          <a:scene3d>
            <a:camera prst="perspectiveHeroicExtremeLeftFacing"/>
            <a:lightRig rig="threePt" dir="t"/>
          </a:scene3d>
        </p:spPr>
      </p:pic>
      <p:pic>
        <p:nvPicPr>
          <p:cNvPr id="4" name="Picture 3">
            <a:extLst>
              <a:ext uri="{FF2B5EF4-FFF2-40B4-BE49-F238E27FC236}">
                <a16:creationId xmlns:a16="http://schemas.microsoft.com/office/drawing/2014/main" id="{1117F351-D505-43DD-9A9C-26872B3CA0CA}"/>
              </a:ext>
            </a:extLst>
          </p:cNvPr>
          <p:cNvPicPr>
            <a:picLocks noChangeAspect="1"/>
          </p:cNvPicPr>
          <p:nvPr/>
        </p:nvPicPr>
        <p:blipFill>
          <a:blip r:embed="rId3"/>
          <a:stretch>
            <a:fillRect/>
          </a:stretch>
        </p:blipFill>
        <p:spPr>
          <a:xfrm>
            <a:off x="6915316" y="2836399"/>
            <a:ext cx="4270608" cy="3185034"/>
          </a:xfrm>
          <a:prstGeom prst="rect">
            <a:avLst/>
          </a:prstGeom>
          <a:effectLst>
            <a:glow rad="228600">
              <a:schemeClr val="accent2">
                <a:satMod val="175000"/>
                <a:alpha val="40000"/>
              </a:schemeClr>
            </a:glow>
          </a:effectLst>
          <a:scene3d>
            <a:camera prst="perspectiveHeroicExtremeLeftFacing"/>
            <a:lightRig rig="threePt" dir="t"/>
          </a:scene3d>
        </p:spPr>
      </p:pic>
    </p:spTree>
    <p:extLst>
      <p:ext uri="{BB962C8B-B14F-4D97-AF65-F5344CB8AC3E}">
        <p14:creationId xmlns:p14="http://schemas.microsoft.com/office/powerpoint/2010/main" val="40767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additive="base">
                                        <p:cTn id="3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additive="base">
                                        <p:cTn id="3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additive="base">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additive="base">
                                        <p:cTn id="5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additive="base">
                                        <p:cTn id="5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6" end="6"/>
                                            </p:txEl>
                                          </p:spTgt>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 calcmode="lin" valueType="num">
                                      <p:cBhvr additive="base">
                                        <p:cTn id="6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7" end="7"/>
                                            </p:txEl>
                                          </p:spTgt>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
                                            <p:txEl>
                                              <p:pRg st="8" end="8"/>
                                            </p:txEl>
                                          </p:spTgt>
                                        </p:tgtEl>
                                        <p:attrNameLst>
                                          <p:attrName>style.visibility</p:attrName>
                                        </p:attrNameLst>
                                      </p:cBhvr>
                                      <p:to>
                                        <p:strVal val="visible"/>
                                      </p:to>
                                    </p:set>
                                    <p:anim calcmode="lin" valueType="num">
                                      <p:cBhvr additive="base">
                                        <p:cTn id="6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
                                            <p:txEl>
                                              <p:pRg st="8" end="8"/>
                                            </p:txEl>
                                          </p:spTgt>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3">
                                            <p:txEl>
                                              <p:pRg st="9" end="9"/>
                                            </p:txEl>
                                          </p:spTgt>
                                        </p:tgtEl>
                                        <p:attrNameLst>
                                          <p:attrName>style.visibility</p:attrName>
                                        </p:attrNameLst>
                                      </p:cBhvr>
                                      <p:to>
                                        <p:strVal val="visible"/>
                                      </p:to>
                                    </p:set>
                                    <p:anim calcmode="lin" valueType="num">
                                      <p:cBhvr additive="base">
                                        <p:cTn id="68"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9" end="9"/>
                                            </p:txEl>
                                          </p:spTgt>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3">
                                            <p:txEl>
                                              <p:pRg st="10" end="10"/>
                                            </p:txEl>
                                          </p:spTgt>
                                        </p:tgtEl>
                                        <p:attrNameLst>
                                          <p:attrName>style.visibility</p:attrName>
                                        </p:attrNameLst>
                                      </p:cBhvr>
                                      <p:to>
                                        <p:strVal val="visible"/>
                                      </p:to>
                                    </p:set>
                                    <p:anim calcmode="lin" valueType="num">
                                      <p:cBhvr additive="base">
                                        <p:cTn id="72"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3">
                                            <p:txEl>
                                              <p:pRg st="11" end="11"/>
                                            </p:txEl>
                                          </p:spTgt>
                                        </p:tgtEl>
                                        <p:attrNameLst>
                                          <p:attrName>style.visibility</p:attrName>
                                        </p:attrNameLst>
                                      </p:cBhvr>
                                      <p:to>
                                        <p:strVal val="visible"/>
                                      </p:to>
                                    </p:set>
                                    <p:anim calcmode="lin" valueType="num">
                                      <p:cBhvr additive="base">
                                        <p:cTn id="76"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3">
                                            <p:txEl>
                                              <p:pRg st="12" end="12"/>
                                            </p:txEl>
                                          </p:spTgt>
                                        </p:tgtEl>
                                        <p:attrNameLst>
                                          <p:attrName>style.visibility</p:attrName>
                                        </p:attrNameLst>
                                      </p:cBhvr>
                                      <p:to>
                                        <p:strVal val="visible"/>
                                      </p:to>
                                    </p:set>
                                    <p:anim calcmode="lin" valueType="num">
                                      <p:cBhvr additive="base">
                                        <p:cTn id="82"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3">
                                            <p:txEl>
                                              <p:pRg st="13" end="13"/>
                                            </p:txEl>
                                          </p:spTgt>
                                        </p:tgtEl>
                                        <p:attrNameLst>
                                          <p:attrName>style.visibility</p:attrName>
                                        </p:attrNameLst>
                                      </p:cBhvr>
                                      <p:to>
                                        <p:strVal val="visible"/>
                                      </p:to>
                                    </p:set>
                                    <p:anim calcmode="lin" valueType="num">
                                      <p:cBhvr additive="base">
                                        <p:cTn id="88"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3">
                                            <p:txEl>
                                              <p:pRg st="14" end="14"/>
                                            </p:txEl>
                                          </p:spTgt>
                                        </p:tgtEl>
                                        <p:attrNameLst>
                                          <p:attrName>style.visibility</p:attrName>
                                        </p:attrNameLst>
                                      </p:cBhvr>
                                      <p:to>
                                        <p:strVal val="visible"/>
                                      </p:to>
                                    </p:set>
                                    <p:anim calcmode="lin" valueType="num">
                                      <p:cBhvr additive="base">
                                        <p:cTn id="94"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F4-D67E-4D1B-AD5A-03B059280BF0}"/>
              </a:ext>
            </a:extLst>
          </p:cNvPr>
          <p:cNvSpPr>
            <a:spLocks noGrp="1"/>
          </p:cNvSpPr>
          <p:nvPr>
            <p:ph type="title"/>
          </p:nvPr>
        </p:nvSpPr>
        <p:spPr/>
        <p:txBody>
          <a:bodyPr>
            <a:normAutofit/>
          </a:bodyPr>
          <a:lstStyle/>
          <a:p>
            <a:r>
              <a:rPr lang="en-GB" sz="2400" dirty="0"/>
              <a:t>And is in memory of,  and with many thanks to </a:t>
            </a:r>
          </a:p>
        </p:txBody>
      </p:sp>
      <p:sp>
        <p:nvSpPr>
          <p:cNvPr id="3" name="Content Placeholder 2">
            <a:extLst>
              <a:ext uri="{FF2B5EF4-FFF2-40B4-BE49-F238E27FC236}">
                <a16:creationId xmlns:a16="http://schemas.microsoft.com/office/drawing/2014/main" id="{A49820CA-3515-4846-8855-80A9242014AC}"/>
              </a:ext>
            </a:extLst>
          </p:cNvPr>
          <p:cNvSpPr>
            <a:spLocks noGrp="1"/>
          </p:cNvSpPr>
          <p:nvPr>
            <p:ph idx="1"/>
          </p:nvPr>
        </p:nvSpPr>
        <p:spPr/>
        <p:txBody>
          <a:bodyPr/>
          <a:lstStyle/>
          <a:p>
            <a:r>
              <a:rPr lang="en-GB" dirty="0"/>
              <a:t>Roger Wootton</a:t>
            </a:r>
          </a:p>
          <a:p>
            <a:r>
              <a:rPr lang="en-GB" dirty="0"/>
              <a:t>Gary Steele MBE</a:t>
            </a:r>
          </a:p>
          <a:p>
            <a:r>
              <a:rPr lang="en-GB" dirty="0"/>
              <a:t>Keith Cass MBE</a:t>
            </a:r>
          </a:p>
          <a:p>
            <a:r>
              <a:rPr lang="en-GB" dirty="0"/>
              <a:t>David Smith</a:t>
            </a:r>
          </a:p>
          <a:p>
            <a:r>
              <a:rPr lang="en-GB" dirty="0"/>
              <a:t>Mike Lockett</a:t>
            </a:r>
          </a:p>
          <a:p>
            <a:r>
              <a:rPr lang="en-GB" dirty="0"/>
              <a:t>Jim Swainton</a:t>
            </a:r>
          </a:p>
          <a:p>
            <a:r>
              <a:rPr lang="en-GB" dirty="0"/>
              <a:t>For their selfless dedication to improving Prostate Cancer Awareness and early diagnosis alongside brave fights against the disease itself.</a:t>
            </a:r>
          </a:p>
        </p:txBody>
      </p:sp>
      <p:pic>
        <p:nvPicPr>
          <p:cNvPr id="4" name="Picture 3">
            <a:extLst>
              <a:ext uri="{FF2B5EF4-FFF2-40B4-BE49-F238E27FC236}">
                <a16:creationId xmlns:a16="http://schemas.microsoft.com/office/drawing/2014/main" id="{647113FF-D454-4856-A00C-F93A21B2674A}"/>
              </a:ext>
            </a:extLst>
          </p:cNvPr>
          <p:cNvPicPr>
            <a:picLocks noChangeAspect="1"/>
          </p:cNvPicPr>
          <p:nvPr/>
        </p:nvPicPr>
        <p:blipFill>
          <a:blip r:embed="rId2"/>
          <a:stretch>
            <a:fillRect/>
          </a:stretch>
        </p:blipFill>
        <p:spPr>
          <a:xfrm>
            <a:off x="10496434" y="575324"/>
            <a:ext cx="1344112" cy="1341391"/>
          </a:xfrm>
          <a:prstGeom prst="rect">
            <a:avLst/>
          </a:prstGeom>
        </p:spPr>
      </p:pic>
      <p:pic>
        <p:nvPicPr>
          <p:cNvPr id="5" name="Picture 4">
            <a:extLst>
              <a:ext uri="{FF2B5EF4-FFF2-40B4-BE49-F238E27FC236}">
                <a16:creationId xmlns:a16="http://schemas.microsoft.com/office/drawing/2014/main" id="{488B5288-75D2-4836-A612-90FC2A1F3D84}"/>
              </a:ext>
            </a:extLst>
          </p:cNvPr>
          <p:cNvPicPr>
            <a:picLocks noChangeAspect="1"/>
          </p:cNvPicPr>
          <p:nvPr/>
        </p:nvPicPr>
        <p:blipFill>
          <a:blip r:embed="rId3"/>
          <a:stretch>
            <a:fillRect/>
          </a:stretch>
        </p:blipFill>
        <p:spPr>
          <a:xfrm>
            <a:off x="9075416" y="702156"/>
            <a:ext cx="1191280" cy="1058647"/>
          </a:xfrm>
          <a:prstGeom prst="rect">
            <a:avLst/>
          </a:prstGeom>
        </p:spPr>
      </p:pic>
    </p:spTree>
    <p:extLst>
      <p:ext uri="{BB962C8B-B14F-4D97-AF65-F5344CB8AC3E}">
        <p14:creationId xmlns:p14="http://schemas.microsoft.com/office/powerpoint/2010/main" val="3722042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5558-3180-4D0B-94C2-B92BD9137580}"/>
              </a:ext>
            </a:extLst>
          </p:cNvPr>
          <p:cNvSpPr>
            <a:spLocks noGrp="1"/>
          </p:cNvSpPr>
          <p:nvPr>
            <p:ph type="title"/>
          </p:nvPr>
        </p:nvSpPr>
        <p:spPr>
          <a:xfrm>
            <a:off x="702501" y="485122"/>
            <a:ext cx="8596668" cy="749419"/>
          </a:xfrm>
        </p:spPr>
        <p:txBody>
          <a:bodyPr/>
          <a:lstStyle/>
          <a:p>
            <a:r>
              <a:rPr lang="en-GB" dirty="0"/>
              <a:t>Confirmation</a:t>
            </a:r>
          </a:p>
        </p:txBody>
      </p:sp>
      <p:sp>
        <p:nvSpPr>
          <p:cNvPr id="3" name="Content Placeholder 2">
            <a:extLst>
              <a:ext uri="{FF2B5EF4-FFF2-40B4-BE49-F238E27FC236}">
                <a16:creationId xmlns:a16="http://schemas.microsoft.com/office/drawing/2014/main" id="{0DA7CC16-EB19-4349-BB43-3220F033AFA5}"/>
              </a:ext>
            </a:extLst>
          </p:cNvPr>
          <p:cNvSpPr>
            <a:spLocks noGrp="1"/>
          </p:cNvSpPr>
          <p:nvPr>
            <p:ph idx="1"/>
          </p:nvPr>
        </p:nvSpPr>
        <p:spPr>
          <a:xfrm>
            <a:off x="702501" y="1329830"/>
            <a:ext cx="8596668" cy="5187744"/>
          </a:xfrm>
        </p:spPr>
        <p:txBody>
          <a:bodyPr>
            <a:noAutofit/>
          </a:bodyPr>
          <a:lstStyle/>
          <a:p>
            <a:r>
              <a:rPr lang="en-GB" sz="1400" dirty="0"/>
              <a:t>Consent Forms will be processed at the point of booking (+ capturing address/DOB)</a:t>
            </a:r>
          </a:p>
          <a:p>
            <a:r>
              <a:rPr lang="en-GB" sz="1400" dirty="0"/>
              <a:t>Optionally requesting the method of result notification (</a:t>
            </a:r>
            <a:r>
              <a:rPr lang="en-GB" sz="1400" i="1" dirty="0"/>
              <a:t>email, letter, telephone</a:t>
            </a:r>
            <a:r>
              <a:rPr lang="en-GB" sz="1400" dirty="0"/>
              <a:t>)</a:t>
            </a:r>
          </a:p>
          <a:p>
            <a:r>
              <a:rPr lang="en-GB" sz="1400" dirty="0"/>
              <a:t>Booking Forms – Print / Emailed/ Download (PDF)</a:t>
            </a:r>
          </a:p>
          <a:p>
            <a:r>
              <a:rPr lang="en-GB" sz="1400" dirty="0"/>
              <a:t>Customisable Forms per Charity</a:t>
            </a:r>
          </a:p>
          <a:p>
            <a:pPr lvl="1"/>
            <a:r>
              <a:rPr lang="en-GB" sz="1400" dirty="0"/>
              <a:t>Content / Layout – Template is White Labelled</a:t>
            </a:r>
          </a:p>
          <a:p>
            <a:pPr lvl="1"/>
            <a:r>
              <a:rPr lang="en-GB" sz="1400" dirty="0"/>
              <a:t>QR Code/ Bar Code Requirements for Laboratory</a:t>
            </a:r>
          </a:p>
          <a:p>
            <a:pPr lvl="1"/>
            <a:r>
              <a:rPr lang="en-GB" sz="1400" dirty="0"/>
              <a:t>Data Quality improvements using scanning codes to embed data</a:t>
            </a:r>
          </a:p>
          <a:p>
            <a:r>
              <a:rPr lang="en-GB" sz="1400" dirty="0"/>
              <a:t>Full Sheet or Tear Off Sheet (Format as Required)</a:t>
            </a:r>
          </a:p>
          <a:p>
            <a:r>
              <a:rPr lang="en-GB" sz="1400" dirty="0"/>
              <a:t>Optionally Printed on Paper or Labels</a:t>
            </a:r>
          </a:p>
          <a:p>
            <a:r>
              <a:rPr lang="en-GB" sz="1400" dirty="0"/>
              <a:t>Printed and brought to the event</a:t>
            </a:r>
          </a:p>
          <a:p>
            <a:r>
              <a:rPr lang="en-GB" sz="1400" dirty="0"/>
              <a:t>Printed onsite if IT equipment and Wi-Fi/3G+ available</a:t>
            </a:r>
          </a:p>
          <a:p>
            <a:r>
              <a:rPr lang="en-GB" sz="1400" dirty="0"/>
              <a:t>Reminder emails / texts sent “n” days prior to the event</a:t>
            </a:r>
          </a:p>
          <a:p>
            <a:r>
              <a:rPr lang="en-GB" sz="1400" dirty="0"/>
              <a:t>Emails will include tracking codes (?) identify when read</a:t>
            </a:r>
          </a:p>
          <a:p>
            <a:r>
              <a:rPr lang="en-GB" sz="1400" dirty="0"/>
              <a:t>Paper letters will still be an option where required</a:t>
            </a:r>
          </a:p>
          <a:p>
            <a:r>
              <a:rPr lang="en-GB" sz="1400" i="1" dirty="0"/>
              <a:t>Future : Paperless Testing (Labels ONLY)</a:t>
            </a:r>
          </a:p>
        </p:txBody>
      </p:sp>
      <p:pic>
        <p:nvPicPr>
          <p:cNvPr id="6" name="Picture 5">
            <a:extLst>
              <a:ext uri="{FF2B5EF4-FFF2-40B4-BE49-F238E27FC236}">
                <a16:creationId xmlns:a16="http://schemas.microsoft.com/office/drawing/2014/main" id="{20C69A02-917E-43C2-9E3F-75E055C7C2C9}"/>
              </a:ext>
            </a:extLst>
          </p:cNvPr>
          <p:cNvPicPr>
            <a:picLocks noChangeAspect="1"/>
          </p:cNvPicPr>
          <p:nvPr/>
        </p:nvPicPr>
        <p:blipFill>
          <a:blip r:embed="rId2"/>
          <a:stretch>
            <a:fillRect/>
          </a:stretch>
        </p:blipFill>
        <p:spPr>
          <a:xfrm>
            <a:off x="7678350" y="569314"/>
            <a:ext cx="3811149" cy="4450360"/>
          </a:xfrm>
          <a:prstGeom prst="rect">
            <a:avLst/>
          </a:prstGeom>
          <a:effectLst>
            <a:glow rad="228600">
              <a:schemeClr val="accent2">
                <a:satMod val="175000"/>
                <a:alpha val="40000"/>
              </a:schemeClr>
            </a:glow>
          </a:effectLst>
          <a:scene3d>
            <a:camera prst="perspectiveHeroicExtremeLeftFacing"/>
            <a:lightRig rig="threePt" dir="t"/>
          </a:scene3d>
        </p:spPr>
      </p:pic>
      <p:pic>
        <p:nvPicPr>
          <p:cNvPr id="7" name="Picture 6">
            <a:extLst>
              <a:ext uri="{FF2B5EF4-FFF2-40B4-BE49-F238E27FC236}">
                <a16:creationId xmlns:a16="http://schemas.microsoft.com/office/drawing/2014/main" id="{18BF5313-5A92-4A22-BCCB-ABD09BEC94FC}"/>
              </a:ext>
            </a:extLst>
          </p:cNvPr>
          <p:cNvPicPr>
            <a:picLocks noChangeAspect="1"/>
          </p:cNvPicPr>
          <p:nvPr/>
        </p:nvPicPr>
        <p:blipFill>
          <a:blip r:embed="rId3"/>
          <a:stretch>
            <a:fillRect/>
          </a:stretch>
        </p:blipFill>
        <p:spPr>
          <a:xfrm>
            <a:off x="5084597" y="4103151"/>
            <a:ext cx="6342760" cy="1665473"/>
          </a:xfrm>
          <a:prstGeom prst="rect">
            <a:avLst/>
          </a:prstGeom>
          <a:effectLst>
            <a:glow rad="228600">
              <a:schemeClr val="accent2">
                <a:satMod val="175000"/>
                <a:alpha val="40000"/>
              </a:schemeClr>
            </a:glow>
          </a:effectLst>
          <a:scene3d>
            <a:camera prst="perspectiveHeroicExtremeLeftFacing"/>
            <a:lightRig rig="threePt" dir="t"/>
          </a:scene3d>
        </p:spPr>
      </p:pic>
    </p:spTree>
    <p:extLst>
      <p:ext uri="{BB962C8B-B14F-4D97-AF65-F5344CB8AC3E}">
        <p14:creationId xmlns:p14="http://schemas.microsoft.com/office/powerpoint/2010/main" val="314571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additive="base">
                                        <p:cTn id="3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additive="base">
                                        <p:cTn id="3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additive="base">
                                        <p:cTn id="4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 calcmode="lin" valueType="num">
                                      <p:cBhvr additive="base">
                                        <p:cTn id="4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additive="base">
                                        <p:cTn id="5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5" end="5"/>
                                            </p:txEl>
                                          </p:spTgt>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additive="base">
                                        <p:cTn id="5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 calcmode="lin" valueType="num">
                                      <p:cBhvr additive="base">
                                        <p:cTn id="6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
                                            <p:txEl>
                                              <p:pRg st="8" end="8"/>
                                            </p:txEl>
                                          </p:spTgt>
                                        </p:tgtEl>
                                        <p:attrNameLst>
                                          <p:attrName>style.visibility</p:attrName>
                                        </p:attrNameLst>
                                      </p:cBhvr>
                                      <p:to>
                                        <p:strVal val="visible"/>
                                      </p:to>
                                    </p:set>
                                    <p:anim calcmode="lin" valueType="num">
                                      <p:cBhvr additive="base">
                                        <p:cTn id="6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
                                            <p:txEl>
                                              <p:pRg st="9" end="9"/>
                                            </p:txEl>
                                          </p:spTgt>
                                        </p:tgtEl>
                                        <p:attrNameLst>
                                          <p:attrName>style.visibility</p:attrName>
                                        </p:attrNameLst>
                                      </p:cBhvr>
                                      <p:to>
                                        <p:strVal val="visible"/>
                                      </p:to>
                                    </p:set>
                                    <p:anim calcmode="lin" valueType="num">
                                      <p:cBhvr additive="base">
                                        <p:cTn id="7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3">
                                            <p:txEl>
                                              <p:pRg st="10" end="10"/>
                                            </p:txEl>
                                          </p:spTgt>
                                        </p:tgtEl>
                                        <p:attrNameLst>
                                          <p:attrName>style.visibility</p:attrName>
                                        </p:attrNameLst>
                                      </p:cBhvr>
                                      <p:to>
                                        <p:strVal val="visible"/>
                                      </p:to>
                                    </p:set>
                                    <p:anim calcmode="lin" valueType="num">
                                      <p:cBhvr additive="base">
                                        <p:cTn id="78"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 calcmode="lin" valueType="num">
                                      <p:cBhvr additive="base">
                                        <p:cTn id="84"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3">
                                            <p:txEl>
                                              <p:pRg st="12" end="12"/>
                                            </p:txEl>
                                          </p:spTgt>
                                        </p:tgtEl>
                                        <p:attrNameLst>
                                          <p:attrName>style.visibility</p:attrName>
                                        </p:attrNameLst>
                                      </p:cBhvr>
                                      <p:to>
                                        <p:strVal val="visible"/>
                                      </p:to>
                                    </p:set>
                                    <p:anim calcmode="lin" valueType="num">
                                      <p:cBhvr additive="base">
                                        <p:cTn id="90"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3">
                                            <p:txEl>
                                              <p:pRg st="13" end="13"/>
                                            </p:txEl>
                                          </p:spTgt>
                                        </p:tgtEl>
                                        <p:attrNameLst>
                                          <p:attrName>style.visibility</p:attrName>
                                        </p:attrNameLst>
                                      </p:cBhvr>
                                      <p:to>
                                        <p:strVal val="visible"/>
                                      </p:to>
                                    </p:set>
                                    <p:anim calcmode="lin" valueType="num">
                                      <p:cBhvr additive="base">
                                        <p:cTn id="96"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3">
                                            <p:txEl>
                                              <p:pRg st="14" end="14"/>
                                            </p:txEl>
                                          </p:spTgt>
                                        </p:tgtEl>
                                        <p:attrNameLst>
                                          <p:attrName>style.visibility</p:attrName>
                                        </p:attrNameLst>
                                      </p:cBhvr>
                                      <p:to>
                                        <p:strVal val="visible"/>
                                      </p:to>
                                    </p:set>
                                    <p:anim calcmode="lin" valueType="num">
                                      <p:cBhvr additive="base">
                                        <p:cTn id="102"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5558-3180-4D0B-94C2-B92BD9137580}"/>
              </a:ext>
            </a:extLst>
          </p:cNvPr>
          <p:cNvSpPr>
            <a:spLocks noGrp="1"/>
          </p:cNvSpPr>
          <p:nvPr>
            <p:ph type="title"/>
          </p:nvPr>
        </p:nvSpPr>
        <p:spPr>
          <a:xfrm>
            <a:off x="702501" y="485122"/>
            <a:ext cx="8596668" cy="749419"/>
          </a:xfrm>
        </p:spPr>
        <p:txBody>
          <a:bodyPr/>
          <a:lstStyle/>
          <a:p>
            <a:r>
              <a:rPr lang="en-GB" dirty="0"/>
              <a:t>Testing</a:t>
            </a:r>
          </a:p>
        </p:txBody>
      </p:sp>
      <p:sp>
        <p:nvSpPr>
          <p:cNvPr id="3" name="Content Placeholder 2">
            <a:extLst>
              <a:ext uri="{FF2B5EF4-FFF2-40B4-BE49-F238E27FC236}">
                <a16:creationId xmlns:a16="http://schemas.microsoft.com/office/drawing/2014/main" id="{0DA7CC16-EB19-4349-BB43-3220F033AFA5}"/>
              </a:ext>
            </a:extLst>
          </p:cNvPr>
          <p:cNvSpPr>
            <a:spLocks noGrp="1"/>
          </p:cNvSpPr>
          <p:nvPr>
            <p:ph idx="1"/>
          </p:nvPr>
        </p:nvSpPr>
        <p:spPr>
          <a:xfrm>
            <a:off x="702501" y="1329830"/>
            <a:ext cx="8596668" cy="5187744"/>
          </a:xfrm>
        </p:spPr>
        <p:txBody>
          <a:bodyPr>
            <a:noAutofit/>
          </a:bodyPr>
          <a:lstStyle/>
          <a:p>
            <a:r>
              <a:rPr lang="en-GB" sz="1400" dirty="0"/>
              <a:t>Registration facility to identify who turns up (key in code or scan QR code)</a:t>
            </a:r>
          </a:p>
          <a:p>
            <a:r>
              <a:rPr lang="en-GB" sz="1400" dirty="0"/>
              <a:t>Registering and printing forms onsite if IT equipment and Wi-Fi/3G+ available</a:t>
            </a:r>
          </a:p>
          <a:p>
            <a:pPr lvl="1"/>
            <a:r>
              <a:rPr lang="en-GB" sz="1400" dirty="0"/>
              <a:t>Usage of laptops and tablets by volunteers on the day of testing</a:t>
            </a:r>
          </a:p>
          <a:p>
            <a:pPr lvl="1"/>
            <a:r>
              <a:rPr lang="en-GB" sz="1400" i="1" dirty="0"/>
              <a:t>Future potential to have “kiosk” tablets available for self-service</a:t>
            </a:r>
          </a:p>
          <a:p>
            <a:r>
              <a:rPr lang="en-GB" sz="1400" dirty="0"/>
              <a:t>Reporting to see track attendances and no shows at the event</a:t>
            </a:r>
          </a:p>
          <a:p>
            <a:r>
              <a:rPr lang="en-GB" sz="1400" dirty="0"/>
              <a:t>Hand written sheets will be a fallback option (“</a:t>
            </a:r>
            <a:r>
              <a:rPr lang="en-GB" sz="1400" i="1" dirty="0"/>
              <a:t>manual linking of results data”</a:t>
            </a:r>
            <a:r>
              <a:rPr lang="en-GB" sz="1400" dirty="0"/>
              <a:t>)</a:t>
            </a:r>
          </a:p>
          <a:p>
            <a:r>
              <a:rPr lang="en-GB" sz="1400" dirty="0"/>
              <a:t>Non digital accounts will be available for people not wanting to register</a:t>
            </a:r>
          </a:p>
          <a:p>
            <a:r>
              <a:rPr lang="en-GB" sz="1400" dirty="0"/>
              <a:t>Forms to be attached with the blood sample</a:t>
            </a:r>
          </a:p>
          <a:p>
            <a:r>
              <a:rPr lang="en-GB" sz="1400" dirty="0"/>
              <a:t>Forms can be tailored as required by Laboratory</a:t>
            </a:r>
          </a:p>
          <a:p>
            <a:pPr lvl="1"/>
            <a:r>
              <a:rPr lang="en-GB" sz="1400" dirty="0"/>
              <a:t>Tear off slips or entire forms</a:t>
            </a:r>
          </a:p>
          <a:p>
            <a:pPr lvl="1"/>
            <a:r>
              <a:rPr lang="en-GB" sz="1400" dirty="0"/>
              <a:t>Pre-printed forms will improve data quality</a:t>
            </a:r>
          </a:p>
          <a:p>
            <a:pPr lvl="1"/>
            <a:r>
              <a:rPr lang="en-GB" sz="1400" i="1" dirty="0"/>
              <a:t>Future approach could be printing labels on test tubes</a:t>
            </a:r>
          </a:p>
          <a:p>
            <a:pPr lvl="1"/>
            <a:endParaRPr lang="en-GB" sz="1400" i="1" dirty="0"/>
          </a:p>
          <a:p>
            <a:r>
              <a:rPr lang="en-GB" sz="1600" dirty="0"/>
              <a:t>Invitations to future events as required (“n” years, as </a:t>
            </a:r>
            <a:r>
              <a:rPr lang="en-GB" sz="1600"/>
              <a:t>per results)</a:t>
            </a:r>
            <a:endParaRPr lang="en-GB" sz="1600" dirty="0"/>
          </a:p>
          <a:p>
            <a:endParaRPr lang="en-GB" sz="1400" dirty="0"/>
          </a:p>
        </p:txBody>
      </p:sp>
      <p:pic>
        <p:nvPicPr>
          <p:cNvPr id="6" name="Picture 5">
            <a:extLst>
              <a:ext uri="{FF2B5EF4-FFF2-40B4-BE49-F238E27FC236}">
                <a16:creationId xmlns:a16="http://schemas.microsoft.com/office/drawing/2014/main" id="{20C69A02-917E-43C2-9E3F-75E055C7C2C9}"/>
              </a:ext>
            </a:extLst>
          </p:cNvPr>
          <p:cNvPicPr>
            <a:picLocks noChangeAspect="1"/>
          </p:cNvPicPr>
          <p:nvPr/>
        </p:nvPicPr>
        <p:blipFill>
          <a:blip r:embed="rId2"/>
          <a:stretch>
            <a:fillRect/>
          </a:stretch>
        </p:blipFill>
        <p:spPr>
          <a:xfrm>
            <a:off x="7678350" y="569314"/>
            <a:ext cx="3811149" cy="4450360"/>
          </a:xfrm>
          <a:prstGeom prst="rect">
            <a:avLst/>
          </a:prstGeom>
          <a:effectLst>
            <a:glow rad="228600">
              <a:schemeClr val="accent2">
                <a:satMod val="175000"/>
                <a:alpha val="40000"/>
              </a:schemeClr>
            </a:glow>
          </a:effectLst>
          <a:scene3d>
            <a:camera prst="perspectiveHeroicExtremeLeftFacing"/>
            <a:lightRig rig="threePt" dir="t"/>
          </a:scene3d>
        </p:spPr>
      </p:pic>
      <p:pic>
        <p:nvPicPr>
          <p:cNvPr id="7" name="Picture 6">
            <a:extLst>
              <a:ext uri="{FF2B5EF4-FFF2-40B4-BE49-F238E27FC236}">
                <a16:creationId xmlns:a16="http://schemas.microsoft.com/office/drawing/2014/main" id="{18BF5313-5A92-4A22-BCCB-ABD09BEC94FC}"/>
              </a:ext>
            </a:extLst>
          </p:cNvPr>
          <p:cNvPicPr>
            <a:picLocks noChangeAspect="1"/>
          </p:cNvPicPr>
          <p:nvPr/>
        </p:nvPicPr>
        <p:blipFill>
          <a:blip r:embed="rId3"/>
          <a:stretch>
            <a:fillRect/>
          </a:stretch>
        </p:blipFill>
        <p:spPr>
          <a:xfrm>
            <a:off x="5716744" y="4269140"/>
            <a:ext cx="5710611" cy="1499484"/>
          </a:xfrm>
          <a:prstGeom prst="rect">
            <a:avLst/>
          </a:prstGeom>
          <a:effectLst>
            <a:glow rad="228600">
              <a:schemeClr val="accent2">
                <a:satMod val="175000"/>
                <a:alpha val="40000"/>
              </a:schemeClr>
            </a:glow>
          </a:effectLst>
          <a:scene3d>
            <a:camera prst="perspectiveHeroicExtremeLeftFacing"/>
            <a:lightRig rig="threePt" dir="t"/>
          </a:scene3d>
        </p:spPr>
      </p:pic>
    </p:spTree>
    <p:extLst>
      <p:ext uri="{BB962C8B-B14F-4D97-AF65-F5344CB8AC3E}">
        <p14:creationId xmlns:p14="http://schemas.microsoft.com/office/powerpoint/2010/main" val="164812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additive="base">
                                        <p:cTn id="3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additive="base">
                                        <p:cTn id="3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additive="base">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additive="base">
                                        <p:cTn id="5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additive="base">
                                        <p:cTn id="5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 calcmode="lin" valueType="num">
                                      <p:cBhvr additive="base">
                                        <p:cTn id="6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 calcmode="lin" valueType="num">
                                      <p:cBhvr additive="base">
                                        <p:cTn id="6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8" end="8"/>
                                            </p:txEl>
                                          </p:spTgt>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3">
                                            <p:txEl>
                                              <p:pRg st="9" end="9"/>
                                            </p:txEl>
                                          </p:spTgt>
                                        </p:tgtEl>
                                        <p:attrNameLst>
                                          <p:attrName>style.visibility</p:attrName>
                                        </p:attrNameLst>
                                      </p:cBhvr>
                                      <p:to>
                                        <p:strVal val="visible"/>
                                      </p:to>
                                    </p:set>
                                    <p:anim calcmode="lin" valueType="num">
                                      <p:cBhvr additive="base">
                                        <p:cTn id="7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9" end="9"/>
                                            </p:txEl>
                                          </p:spTgt>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3">
                                            <p:txEl>
                                              <p:pRg st="10" end="10"/>
                                            </p:txEl>
                                          </p:spTgt>
                                        </p:tgtEl>
                                        <p:attrNameLst>
                                          <p:attrName>style.visibility</p:attrName>
                                        </p:attrNameLst>
                                      </p:cBhvr>
                                      <p:to>
                                        <p:strVal val="visible"/>
                                      </p:to>
                                    </p:set>
                                    <p:anim calcmode="lin" valueType="num">
                                      <p:cBhvr additive="base">
                                        <p:cTn id="7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3">
                                            <p:txEl>
                                              <p:pRg st="11" end="11"/>
                                            </p:txEl>
                                          </p:spTgt>
                                        </p:tgtEl>
                                        <p:attrNameLst>
                                          <p:attrName>style.visibility</p:attrName>
                                        </p:attrNameLst>
                                      </p:cBhvr>
                                      <p:to>
                                        <p:strVal val="visible"/>
                                      </p:to>
                                    </p:set>
                                    <p:anim calcmode="lin" valueType="num">
                                      <p:cBhvr additive="base">
                                        <p:cTn id="80"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3">
                                            <p:txEl>
                                              <p:pRg st="13" end="13"/>
                                            </p:txEl>
                                          </p:spTgt>
                                        </p:tgtEl>
                                        <p:attrNameLst>
                                          <p:attrName>style.visibility</p:attrName>
                                        </p:attrNameLst>
                                      </p:cBhvr>
                                      <p:to>
                                        <p:strVal val="visible"/>
                                      </p:to>
                                    </p:set>
                                    <p:anim calcmode="lin" valueType="num">
                                      <p:cBhvr additive="base">
                                        <p:cTn id="86"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5558-3180-4D0B-94C2-B92BD9137580}"/>
              </a:ext>
            </a:extLst>
          </p:cNvPr>
          <p:cNvSpPr>
            <a:spLocks noGrp="1"/>
          </p:cNvSpPr>
          <p:nvPr>
            <p:ph type="title"/>
          </p:nvPr>
        </p:nvSpPr>
        <p:spPr>
          <a:xfrm>
            <a:off x="702501" y="485122"/>
            <a:ext cx="8596668" cy="749419"/>
          </a:xfrm>
        </p:spPr>
        <p:txBody>
          <a:bodyPr/>
          <a:lstStyle/>
          <a:p>
            <a:r>
              <a:rPr lang="en-GB" dirty="0"/>
              <a:t>Results</a:t>
            </a:r>
          </a:p>
        </p:txBody>
      </p:sp>
      <p:sp>
        <p:nvSpPr>
          <p:cNvPr id="3" name="Content Placeholder 2">
            <a:extLst>
              <a:ext uri="{FF2B5EF4-FFF2-40B4-BE49-F238E27FC236}">
                <a16:creationId xmlns:a16="http://schemas.microsoft.com/office/drawing/2014/main" id="{0DA7CC16-EB19-4349-BB43-3220F033AFA5}"/>
              </a:ext>
            </a:extLst>
          </p:cNvPr>
          <p:cNvSpPr>
            <a:spLocks noGrp="1"/>
          </p:cNvSpPr>
          <p:nvPr>
            <p:ph idx="1"/>
          </p:nvPr>
        </p:nvSpPr>
        <p:spPr>
          <a:xfrm>
            <a:off x="702501" y="1185134"/>
            <a:ext cx="10563466" cy="5187744"/>
          </a:xfrm>
        </p:spPr>
        <p:txBody>
          <a:bodyPr>
            <a:noAutofit/>
          </a:bodyPr>
          <a:lstStyle/>
          <a:p>
            <a:r>
              <a:rPr lang="en-GB" sz="1400" dirty="0"/>
              <a:t>Laboratory will be able to scan the forms or type in codes when receiving samples</a:t>
            </a:r>
          </a:p>
          <a:p>
            <a:r>
              <a:rPr lang="en-GB" sz="1400" dirty="0"/>
              <a:t>Results once processed will be published to secure cloud storage by lab systems (TDL)</a:t>
            </a:r>
          </a:p>
          <a:p>
            <a:r>
              <a:rPr lang="en-GB" sz="1400" dirty="0"/>
              <a:t>Data will be transmitted electronically back to the central results database</a:t>
            </a:r>
          </a:p>
          <a:p>
            <a:pPr lvl="1"/>
            <a:r>
              <a:rPr lang="en-GB" sz="1400" dirty="0"/>
              <a:t>Codes returned in result data to allow us to identify person, event and booking</a:t>
            </a:r>
          </a:p>
          <a:p>
            <a:pPr lvl="1"/>
            <a:r>
              <a:rPr lang="en-GB" sz="1400" dirty="0"/>
              <a:t>Paper based on manually produced forms will appear with manual interaction (</a:t>
            </a:r>
            <a:r>
              <a:rPr lang="en-GB" sz="1400" i="1" dirty="0"/>
              <a:t>fallback only</a:t>
            </a:r>
            <a:r>
              <a:rPr lang="en-GB" sz="1400" dirty="0"/>
              <a:t>)</a:t>
            </a:r>
          </a:p>
          <a:p>
            <a:pPr lvl="1"/>
            <a:r>
              <a:rPr lang="en-GB" sz="1400" dirty="0"/>
              <a:t>Results will be processed with both a lab and charity defined R/A/G status (</a:t>
            </a:r>
            <a:r>
              <a:rPr lang="en-GB" sz="1400" i="1" dirty="0"/>
              <a:t>score + medical Qs</a:t>
            </a:r>
            <a:r>
              <a:rPr lang="en-GB" sz="1400" dirty="0"/>
              <a:t>)</a:t>
            </a:r>
          </a:p>
          <a:p>
            <a:pPr lvl="1"/>
            <a:r>
              <a:rPr lang="en-GB" sz="1400" i="1" dirty="0"/>
              <a:t>Future development to cope with other ways to interface with other labs (CSV, API, email, services etc)</a:t>
            </a:r>
          </a:p>
          <a:p>
            <a:r>
              <a:rPr lang="en-GB" sz="1400" dirty="0"/>
              <a:t>Administrators will be able to monitor the results processing</a:t>
            </a:r>
          </a:p>
          <a:p>
            <a:pPr lvl="1"/>
            <a:r>
              <a:rPr lang="en-GB" sz="1400" dirty="0"/>
              <a:t>Identify which results are missing or delayed (action required?)</a:t>
            </a:r>
          </a:p>
          <a:p>
            <a:pPr lvl="1"/>
            <a:r>
              <a:rPr lang="en-GB" sz="1400" dirty="0"/>
              <a:t>See who has logged on and looked at their results via the system</a:t>
            </a:r>
          </a:p>
          <a:p>
            <a:r>
              <a:rPr lang="en-GB" sz="1400" dirty="0"/>
              <a:t>Statistics of all current and previous data can be merged for matching users</a:t>
            </a:r>
          </a:p>
          <a:p>
            <a:pPr lvl="1"/>
            <a:r>
              <a:rPr lang="en-GB" sz="1400" dirty="0"/>
              <a:t>Historical “n” years of data from GFCT database will be loaded in results database</a:t>
            </a:r>
          </a:p>
          <a:p>
            <a:pPr lvl="1"/>
            <a:r>
              <a:rPr lang="en-GB" sz="1400" dirty="0"/>
              <a:t>Automated and semi-automated matching new and old results (</a:t>
            </a:r>
            <a:r>
              <a:rPr lang="en-GB" sz="1400" i="1" dirty="0"/>
              <a:t>matching to historical data – awareness of hoax users</a:t>
            </a:r>
            <a:r>
              <a:rPr lang="en-GB" sz="1400" dirty="0"/>
              <a:t>)</a:t>
            </a:r>
          </a:p>
          <a:p>
            <a:r>
              <a:rPr lang="en-GB" sz="1400" dirty="0" err="1"/>
              <a:t>Emals</a:t>
            </a:r>
            <a:r>
              <a:rPr lang="en-GB" sz="1400" dirty="0"/>
              <a:t> will be sent as the result has arrived and been processed – “</a:t>
            </a:r>
            <a:r>
              <a:rPr lang="en-GB" sz="1400" i="1" dirty="0"/>
              <a:t>user will log on to see results</a:t>
            </a:r>
            <a:r>
              <a:rPr lang="en-GB" sz="1400" dirty="0"/>
              <a:t>” (</a:t>
            </a:r>
            <a:r>
              <a:rPr lang="en-GB" sz="1400" i="1" dirty="0"/>
              <a:t>tracked when logged on</a:t>
            </a:r>
            <a:r>
              <a:rPr lang="en-GB" sz="1400" dirty="0"/>
              <a:t>)</a:t>
            </a:r>
          </a:p>
          <a:p>
            <a:r>
              <a:rPr lang="en-GB" sz="1400" dirty="0"/>
              <a:t>Email and text message nudges can be sent where people haven’t logged on</a:t>
            </a:r>
          </a:p>
          <a:p>
            <a:r>
              <a:rPr lang="en-GB" sz="1400" dirty="0"/>
              <a:t>Allowance for letter mail merging where print and post is still required or requested</a:t>
            </a:r>
          </a:p>
        </p:txBody>
      </p:sp>
      <p:pic>
        <p:nvPicPr>
          <p:cNvPr id="4" name="Picture 3">
            <a:extLst>
              <a:ext uri="{FF2B5EF4-FFF2-40B4-BE49-F238E27FC236}">
                <a16:creationId xmlns:a16="http://schemas.microsoft.com/office/drawing/2014/main" id="{A99E7796-D023-4713-B5EC-3D4C28A5DB99}"/>
              </a:ext>
            </a:extLst>
          </p:cNvPr>
          <p:cNvPicPr>
            <a:picLocks noChangeAspect="1"/>
          </p:cNvPicPr>
          <p:nvPr/>
        </p:nvPicPr>
        <p:blipFill>
          <a:blip r:embed="rId2"/>
          <a:stretch>
            <a:fillRect/>
          </a:stretch>
        </p:blipFill>
        <p:spPr>
          <a:xfrm>
            <a:off x="9483902" y="471126"/>
            <a:ext cx="2224395" cy="2635844"/>
          </a:xfrm>
          <a:prstGeom prst="rect">
            <a:avLst/>
          </a:prstGeom>
          <a:effectLst>
            <a:glow rad="228600">
              <a:schemeClr val="accent2">
                <a:satMod val="175000"/>
                <a:alpha val="40000"/>
              </a:schemeClr>
            </a:glow>
          </a:effectLst>
          <a:scene3d>
            <a:camera prst="perspectiveHeroicExtremeLeftFacing"/>
            <a:lightRig rig="threePt" dir="t"/>
          </a:scene3d>
        </p:spPr>
      </p:pic>
    </p:spTree>
    <p:extLst>
      <p:ext uri="{BB962C8B-B14F-4D97-AF65-F5344CB8AC3E}">
        <p14:creationId xmlns:p14="http://schemas.microsoft.com/office/powerpoint/2010/main" val="399792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additive="base">
                                        <p:cTn id="4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 calcmode="lin" valueType="num">
                                      <p:cBhvr additive="base">
                                        <p:cTn id="5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additive="base">
                                        <p:cTn id="5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 calcmode="lin" valueType="num">
                                      <p:cBhvr additive="base">
                                        <p:cTn id="6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 calcmode="lin" valueType="num">
                                      <p:cBhvr additive="base">
                                        <p:cTn id="6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3">
                                            <p:txEl>
                                              <p:pRg st="11" end="11"/>
                                            </p:txEl>
                                          </p:spTgt>
                                        </p:tgtEl>
                                        <p:attrNameLst>
                                          <p:attrName>style.visibility</p:attrName>
                                        </p:attrNameLst>
                                      </p:cBhvr>
                                      <p:to>
                                        <p:strVal val="visible"/>
                                      </p:to>
                                    </p:set>
                                    <p:anim calcmode="lin" valueType="num">
                                      <p:cBhvr additive="base">
                                        <p:cTn id="70"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3">
                                            <p:txEl>
                                              <p:pRg st="12" end="12"/>
                                            </p:txEl>
                                          </p:spTgt>
                                        </p:tgtEl>
                                        <p:attrNameLst>
                                          <p:attrName>style.visibility</p:attrName>
                                        </p:attrNameLst>
                                      </p:cBhvr>
                                      <p:to>
                                        <p:strVal val="visible"/>
                                      </p:to>
                                    </p:set>
                                    <p:anim calcmode="lin" valueType="num">
                                      <p:cBhvr additive="base">
                                        <p:cTn id="74"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3">
                                            <p:txEl>
                                              <p:pRg st="13" end="13"/>
                                            </p:txEl>
                                          </p:spTgt>
                                        </p:tgtEl>
                                        <p:attrNameLst>
                                          <p:attrName>style.visibility</p:attrName>
                                        </p:attrNameLst>
                                      </p:cBhvr>
                                      <p:to>
                                        <p:strVal val="visible"/>
                                      </p:to>
                                    </p:set>
                                    <p:anim calcmode="lin" valueType="num">
                                      <p:cBhvr additive="base">
                                        <p:cTn id="80"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3">
                                            <p:txEl>
                                              <p:pRg st="14" end="14"/>
                                            </p:txEl>
                                          </p:spTgt>
                                        </p:tgtEl>
                                        <p:attrNameLst>
                                          <p:attrName>style.visibility</p:attrName>
                                        </p:attrNameLst>
                                      </p:cBhvr>
                                      <p:to>
                                        <p:strVal val="visible"/>
                                      </p:to>
                                    </p:set>
                                    <p:anim calcmode="lin" valueType="num">
                                      <p:cBhvr additive="base">
                                        <p:cTn id="86"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3">
                                            <p:txEl>
                                              <p:pRg st="15" end="15"/>
                                            </p:txEl>
                                          </p:spTgt>
                                        </p:tgtEl>
                                        <p:attrNameLst>
                                          <p:attrName>style.visibility</p:attrName>
                                        </p:attrNameLst>
                                      </p:cBhvr>
                                      <p:to>
                                        <p:strVal val="visible"/>
                                      </p:to>
                                    </p:set>
                                    <p:anim calcmode="lin" valueType="num">
                                      <p:cBhvr additive="base">
                                        <p:cTn id="92"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5558-3180-4D0B-94C2-B92BD9137580}"/>
              </a:ext>
            </a:extLst>
          </p:cNvPr>
          <p:cNvSpPr>
            <a:spLocks noGrp="1"/>
          </p:cNvSpPr>
          <p:nvPr>
            <p:ph type="title"/>
          </p:nvPr>
        </p:nvSpPr>
        <p:spPr>
          <a:xfrm>
            <a:off x="702501" y="485122"/>
            <a:ext cx="8596668" cy="749419"/>
          </a:xfrm>
        </p:spPr>
        <p:txBody>
          <a:bodyPr/>
          <a:lstStyle/>
          <a:p>
            <a:r>
              <a:rPr lang="en-GB" dirty="0"/>
              <a:t>Results</a:t>
            </a:r>
          </a:p>
        </p:txBody>
      </p:sp>
      <p:pic>
        <p:nvPicPr>
          <p:cNvPr id="4" name="Picture 3">
            <a:extLst>
              <a:ext uri="{FF2B5EF4-FFF2-40B4-BE49-F238E27FC236}">
                <a16:creationId xmlns:a16="http://schemas.microsoft.com/office/drawing/2014/main" id="{A99E7796-D023-4713-B5EC-3D4C28A5DB99}"/>
              </a:ext>
            </a:extLst>
          </p:cNvPr>
          <p:cNvPicPr>
            <a:picLocks noChangeAspect="1"/>
          </p:cNvPicPr>
          <p:nvPr/>
        </p:nvPicPr>
        <p:blipFill>
          <a:blip r:embed="rId2"/>
          <a:stretch>
            <a:fillRect/>
          </a:stretch>
        </p:blipFill>
        <p:spPr>
          <a:xfrm>
            <a:off x="3586955" y="1040294"/>
            <a:ext cx="3508976" cy="4158036"/>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44795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5558-3180-4D0B-94C2-B92BD9137580}"/>
              </a:ext>
            </a:extLst>
          </p:cNvPr>
          <p:cNvSpPr>
            <a:spLocks noGrp="1"/>
          </p:cNvSpPr>
          <p:nvPr>
            <p:ph type="title"/>
          </p:nvPr>
        </p:nvSpPr>
        <p:spPr>
          <a:xfrm>
            <a:off x="702501" y="485122"/>
            <a:ext cx="8596668" cy="749419"/>
          </a:xfrm>
        </p:spPr>
        <p:txBody>
          <a:bodyPr/>
          <a:lstStyle/>
          <a:p>
            <a:r>
              <a:rPr lang="en-GB" dirty="0"/>
              <a:t>Considerations</a:t>
            </a:r>
          </a:p>
        </p:txBody>
      </p:sp>
      <p:sp>
        <p:nvSpPr>
          <p:cNvPr id="3" name="Content Placeholder 2">
            <a:extLst>
              <a:ext uri="{FF2B5EF4-FFF2-40B4-BE49-F238E27FC236}">
                <a16:creationId xmlns:a16="http://schemas.microsoft.com/office/drawing/2014/main" id="{0DA7CC16-EB19-4349-BB43-3220F033AFA5}"/>
              </a:ext>
            </a:extLst>
          </p:cNvPr>
          <p:cNvSpPr>
            <a:spLocks noGrp="1"/>
          </p:cNvSpPr>
          <p:nvPr>
            <p:ph idx="1"/>
          </p:nvPr>
        </p:nvSpPr>
        <p:spPr>
          <a:xfrm>
            <a:off x="702501" y="1177208"/>
            <a:ext cx="8596668" cy="5187744"/>
          </a:xfrm>
        </p:spPr>
        <p:txBody>
          <a:bodyPr>
            <a:noAutofit/>
          </a:bodyPr>
          <a:lstStyle/>
          <a:p>
            <a:r>
              <a:rPr lang="en-GB" sz="1400" dirty="0"/>
              <a:t>Quality of Registrations</a:t>
            </a:r>
          </a:p>
          <a:p>
            <a:pPr lvl="1"/>
            <a:r>
              <a:rPr lang="en-GB" sz="1400" dirty="0"/>
              <a:t>Avoid duplications when registering by checking email/name/dob etc</a:t>
            </a:r>
          </a:p>
          <a:p>
            <a:pPr lvl="1"/>
            <a:r>
              <a:rPr lang="en-GB" sz="1400" dirty="0"/>
              <a:t>Activity to import legacy data from GFCT database – matching process</a:t>
            </a:r>
          </a:p>
          <a:p>
            <a:pPr lvl="1"/>
            <a:endParaRPr lang="en-GB" sz="1400" dirty="0"/>
          </a:p>
          <a:p>
            <a:r>
              <a:rPr lang="en-GB" sz="1400" dirty="0"/>
              <a:t>Email Security and SPAM</a:t>
            </a:r>
          </a:p>
          <a:p>
            <a:pPr lvl="1"/>
            <a:r>
              <a:rPr lang="en-GB" sz="1400" dirty="0"/>
              <a:t>Emails need to be sent with DNS SPF records for all domains</a:t>
            </a:r>
          </a:p>
          <a:p>
            <a:pPr lvl="1"/>
            <a:r>
              <a:rPr lang="en-GB" sz="1400" dirty="0"/>
              <a:t>Content of emails need to be well formed HTML</a:t>
            </a:r>
          </a:p>
          <a:p>
            <a:pPr lvl="1"/>
            <a:r>
              <a:rPr lang="en-GB" sz="1400" dirty="0"/>
              <a:t>Flexibility to send via Charity email server or Empresa services</a:t>
            </a:r>
          </a:p>
          <a:p>
            <a:pPr lvl="1"/>
            <a:r>
              <a:rPr lang="en-GB" sz="1400" dirty="0"/>
              <a:t>Sending emails from mypsatests.org.uk by reply addresses set</a:t>
            </a:r>
          </a:p>
          <a:p>
            <a:pPr lvl="1"/>
            <a:r>
              <a:rPr lang="en-GB" sz="1400" dirty="0"/>
              <a:t>Emails contain tracking images (?) to audit read notifications</a:t>
            </a:r>
          </a:p>
          <a:p>
            <a:pPr lvl="1"/>
            <a:endParaRPr lang="en-GB" sz="1400" dirty="0"/>
          </a:p>
          <a:p>
            <a:r>
              <a:rPr lang="en-GB" sz="1400" dirty="0"/>
              <a:t>Scalability</a:t>
            </a:r>
          </a:p>
          <a:p>
            <a:pPr lvl="1"/>
            <a:r>
              <a:rPr lang="en-GB" sz="1400" dirty="0"/>
              <a:t>Restricted by infrastructure rather than technology used</a:t>
            </a:r>
          </a:p>
          <a:p>
            <a:pPr lvl="1"/>
            <a:r>
              <a:rPr lang="en-GB" sz="1400" dirty="0"/>
              <a:t>Consideration for shared and dedicated services in future</a:t>
            </a:r>
          </a:p>
          <a:p>
            <a:pPr lvl="1"/>
            <a:r>
              <a:rPr lang="en-GB" sz="1400" dirty="0"/>
              <a:t>Unlimited users, charities and events (</a:t>
            </a:r>
            <a:r>
              <a:rPr lang="en-GB" sz="1400" i="1" dirty="0"/>
              <a:t>scalable</a:t>
            </a:r>
            <a:r>
              <a:rPr lang="en-GB" sz="1400" dirty="0"/>
              <a:t>)</a:t>
            </a:r>
          </a:p>
          <a:p>
            <a:pPr lvl="1"/>
            <a:r>
              <a:rPr lang="en-GB" sz="1400" dirty="0"/>
              <a:t>Resilience using cloud infrastructure (</a:t>
            </a:r>
            <a:r>
              <a:rPr lang="en-GB" sz="1400" i="1" dirty="0"/>
              <a:t>monitored 24x7x365</a:t>
            </a:r>
            <a:r>
              <a:rPr lang="en-GB" sz="1400" dirty="0"/>
              <a:t>)</a:t>
            </a:r>
          </a:p>
          <a:p>
            <a:pPr marL="0" indent="0">
              <a:buNone/>
            </a:pPr>
            <a:endParaRPr lang="en-GB" sz="1400" dirty="0"/>
          </a:p>
        </p:txBody>
      </p:sp>
      <p:pic>
        <p:nvPicPr>
          <p:cNvPr id="8" name="Content Placeholder 4">
            <a:extLst>
              <a:ext uri="{FF2B5EF4-FFF2-40B4-BE49-F238E27FC236}">
                <a16:creationId xmlns:a16="http://schemas.microsoft.com/office/drawing/2014/main" id="{9DB1D25B-9175-4F81-B5AA-A3A9F8ABBA79}"/>
              </a:ext>
            </a:extLst>
          </p:cNvPr>
          <p:cNvPicPr>
            <a:picLocks noChangeAspect="1"/>
          </p:cNvPicPr>
          <p:nvPr/>
        </p:nvPicPr>
        <p:blipFill>
          <a:blip r:embed="rId2"/>
          <a:stretch>
            <a:fillRect/>
          </a:stretch>
        </p:blipFill>
        <p:spPr>
          <a:xfrm>
            <a:off x="6782099" y="859831"/>
            <a:ext cx="9115185" cy="6355152"/>
          </a:xfrm>
          <a:prstGeom prst="rect">
            <a:avLst/>
          </a:prstGeom>
        </p:spPr>
      </p:pic>
    </p:spTree>
    <p:extLst>
      <p:ext uri="{BB962C8B-B14F-4D97-AF65-F5344CB8AC3E}">
        <p14:creationId xmlns:p14="http://schemas.microsoft.com/office/powerpoint/2010/main" val="74307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additive="base">
                                        <p:cTn id="4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 calcmode="lin" valueType="num">
                                      <p:cBhvr additive="base">
                                        <p:cTn id="4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additive="base">
                                        <p:cTn id="5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 calcmode="lin" valueType="num">
                                      <p:cBhvr additive="base">
                                        <p:cTn id="58"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anim calcmode="lin" valueType="num">
                                      <p:cBhvr additive="base">
                                        <p:cTn id="62"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3">
                                            <p:txEl>
                                              <p:pRg st="13" end="13"/>
                                            </p:txEl>
                                          </p:spTgt>
                                        </p:tgtEl>
                                        <p:attrNameLst>
                                          <p:attrName>style.visibility</p:attrName>
                                        </p:attrNameLst>
                                      </p:cBhvr>
                                      <p:to>
                                        <p:strVal val="visible"/>
                                      </p:to>
                                    </p:set>
                                    <p:anim calcmode="lin" valueType="num">
                                      <p:cBhvr additive="base">
                                        <p:cTn id="66"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3">
                                            <p:txEl>
                                              <p:pRg st="14" end="14"/>
                                            </p:txEl>
                                          </p:spTgt>
                                        </p:tgtEl>
                                        <p:attrNameLst>
                                          <p:attrName>style.visibility</p:attrName>
                                        </p:attrNameLst>
                                      </p:cBhvr>
                                      <p:to>
                                        <p:strVal val="visible"/>
                                      </p:to>
                                    </p:set>
                                    <p:anim calcmode="lin" valueType="num">
                                      <p:cBhvr additive="base">
                                        <p:cTn id="70"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3">
                                            <p:txEl>
                                              <p:pRg st="15" end="15"/>
                                            </p:txEl>
                                          </p:spTgt>
                                        </p:tgtEl>
                                        <p:attrNameLst>
                                          <p:attrName>style.visibility</p:attrName>
                                        </p:attrNameLst>
                                      </p:cBhvr>
                                      <p:to>
                                        <p:strVal val="visible"/>
                                      </p:to>
                                    </p:set>
                                    <p:anim calcmode="lin" valueType="num">
                                      <p:cBhvr additive="base">
                                        <p:cTn id="74"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5558-3180-4D0B-94C2-B92BD9137580}"/>
              </a:ext>
            </a:extLst>
          </p:cNvPr>
          <p:cNvSpPr>
            <a:spLocks noGrp="1"/>
          </p:cNvSpPr>
          <p:nvPr>
            <p:ph type="title"/>
          </p:nvPr>
        </p:nvSpPr>
        <p:spPr>
          <a:xfrm>
            <a:off x="702501" y="485122"/>
            <a:ext cx="8596668" cy="1320800"/>
          </a:xfrm>
        </p:spPr>
        <p:txBody>
          <a:bodyPr/>
          <a:lstStyle/>
          <a:p>
            <a:r>
              <a:rPr lang="en-GB" dirty="0"/>
              <a:t>Futures</a:t>
            </a:r>
          </a:p>
        </p:txBody>
      </p:sp>
      <p:sp>
        <p:nvSpPr>
          <p:cNvPr id="3" name="Content Placeholder 2">
            <a:extLst>
              <a:ext uri="{FF2B5EF4-FFF2-40B4-BE49-F238E27FC236}">
                <a16:creationId xmlns:a16="http://schemas.microsoft.com/office/drawing/2014/main" id="{0DA7CC16-EB19-4349-BB43-3220F033AFA5}"/>
              </a:ext>
            </a:extLst>
          </p:cNvPr>
          <p:cNvSpPr>
            <a:spLocks noGrp="1"/>
          </p:cNvSpPr>
          <p:nvPr>
            <p:ph idx="1"/>
          </p:nvPr>
        </p:nvSpPr>
        <p:spPr>
          <a:xfrm>
            <a:off x="702501" y="1469430"/>
            <a:ext cx="8596668" cy="4697411"/>
          </a:xfrm>
        </p:spPr>
        <p:txBody>
          <a:bodyPr>
            <a:normAutofit/>
          </a:bodyPr>
          <a:lstStyle/>
          <a:p>
            <a:r>
              <a:rPr lang="en-GB" dirty="0"/>
              <a:t>“My PSA Tests” App for iOS and Android</a:t>
            </a:r>
          </a:p>
          <a:p>
            <a:r>
              <a:rPr lang="en-GB" dirty="0"/>
              <a:t>More labs interfacing to consider (automated/manual)</a:t>
            </a:r>
          </a:p>
          <a:p>
            <a:r>
              <a:rPr lang="en-GB" dirty="0"/>
              <a:t>More formats for forms</a:t>
            </a:r>
          </a:p>
          <a:p>
            <a:r>
              <a:rPr lang="en-GB" dirty="0"/>
              <a:t>Variation to data capture and terms to be agreed</a:t>
            </a:r>
          </a:p>
          <a:p>
            <a:r>
              <a:rPr lang="en-GB" dirty="0"/>
              <a:t>Potential source for more test results data</a:t>
            </a:r>
          </a:p>
          <a:p>
            <a:r>
              <a:rPr lang="en-GB" dirty="0"/>
              <a:t>Reporting and statistical analysis</a:t>
            </a:r>
          </a:p>
          <a:p>
            <a:endParaRPr lang="en-GB" dirty="0"/>
          </a:p>
          <a:p>
            <a:r>
              <a:rPr lang="en-GB" dirty="0"/>
              <a:t>Feedback -&gt; Development -&gt; Feedback -&gt; …</a:t>
            </a:r>
          </a:p>
        </p:txBody>
      </p:sp>
      <p:pic>
        <p:nvPicPr>
          <p:cNvPr id="6" name="Content Placeholder 4">
            <a:extLst>
              <a:ext uri="{FF2B5EF4-FFF2-40B4-BE49-F238E27FC236}">
                <a16:creationId xmlns:a16="http://schemas.microsoft.com/office/drawing/2014/main" id="{58514156-913C-46A7-937A-8239478DA9BD}"/>
              </a:ext>
            </a:extLst>
          </p:cNvPr>
          <p:cNvPicPr>
            <a:picLocks noChangeAspect="1"/>
          </p:cNvPicPr>
          <p:nvPr/>
        </p:nvPicPr>
        <p:blipFill>
          <a:blip r:embed="rId2"/>
          <a:stretch>
            <a:fillRect/>
          </a:stretch>
        </p:blipFill>
        <p:spPr>
          <a:xfrm>
            <a:off x="6317039" y="48994"/>
            <a:ext cx="10155246" cy="7080288"/>
          </a:xfrm>
          <a:prstGeom prst="rect">
            <a:avLst/>
          </a:prstGeom>
        </p:spPr>
      </p:pic>
    </p:spTree>
    <p:extLst>
      <p:ext uri="{BB962C8B-B14F-4D97-AF65-F5344CB8AC3E}">
        <p14:creationId xmlns:p14="http://schemas.microsoft.com/office/powerpoint/2010/main" val="413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additive="base">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additive="base">
                                        <p:cTn id="4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Diagram 54">
            <a:extLst>
              <a:ext uri="{FF2B5EF4-FFF2-40B4-BE49-F238E27FC236}">
                <a16:creationId xmlns:a16="http://schemas.microsoft.com/office/drawing/2014/main" id="{4AA9B600-2FF6-4A7B-9454-116612D807DE}"/>
              </a:ext>
            </a:extLst>
          </p:cNvPr>
          <p:cNvGraphicFramePr/>
          <p:nvPr/>
        </p:nvGraphicFramePr>
        <p:xfrm>
          <a:off x="1223354" y="1159061"/>
          <a:ext cx="7568659" cy="50457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19">
            <a:extLst>
              <a:ext uri="{FF2B5EF4-FFF2-40B4-BE49-F238E27FC236}">
                <a16:creationId xmlns:a16="http://schemas.microsoft.com/office/drawing/2014/main" id="{85F56DF6-F4A2-4149-95A5-3F64271E54FC}"/>
              </a:ext>
            </a:extLst>
          </p:cNvPr>
          <p:cNvPicPr>
            <a:picLocks noChangeAspect="1"/>
          </p:cNvPicPr>
          <p:nvPr/>
        </p:nvPicPr>
        <p:blipFill>
          <a:blip r:embed="rId7"/>
          <a:stretch>
            <a:fillRect/>
          </a:stretch>
        </p:blipFill>
        <p:spPr>
          <a:xfrm>
            <a:off x="2035405" y="5236494"/>
            <a:ext cx="729864" cy="647700"/>
          </a:xfrm>
          <a:prstGeom prst="rect">
            <a:avLst/>
          </a:prstGeom>
        </p:spPr>
      </p:pic>
      <p:pic>
        <p:nvPicPr>
          <p:cNvPr id="22" name="Picture 21">
            <a:extLst>
              <a:ext uri="{FF2B5EF4-FFF2-40B4-BE49-F238E27FC236}">
                <a16:creationId xmlns:a16="http://schemas.microsoft.com/office/drawing/2014/main" id="{CDE79F83-9E3A-4F81-94D2-83DB56743ED8}"/>
              </a:ext>
            </a:extLst>
          </p:cNvPr>
          <p:cNvPicPr>
            <a:picLocks noChangeAspect="1"/>
          </p:cNvPicPr>
          <p:nvPr/>
        </p:nvPicPr>
        <p:blipFill>
          <a:blip r:embed="rId8"/>
          <a:stretch>
            <a:fillRect/>
          </a:stretch>
        </p:blipFill>
        <p:spPr>
          <a:xfrm>
            <a:off x="1647582" y="5349895"/>
            <a:ext cx="528152" cy="453764"/>
          </a:xfrm>
          <a:prstGeom prst="rect">
            <a:avLst/>
          </a:prstGeom>
        </p:spPr>
      </p:pic>
      <p:pic>
        <p:nvPicPr>
          <p:cNvPr id="23" name="Picture 22">
            <a:extLst>
              <a:ext uri="{FF2B5EF4-FFF2-40B4-BE49-F238E27FC236}">
                <a16:creationId xmlns:a16="http://schemas.microsoft.com/office/drawing/2014/main" id="{D639521E-E82A-4828-A9A1-133B3AA5C05A}"/>
              </a:ext>
            </a:extLst>
          </p:cNvPr>
          <p:cNvPicPr>
            <a:picLocks noChangeAspect="1"/>
          </p:cNvPicPr>
          <p:nvPr/>
        </p:nvPicPr>
        <p:blipFill>
          <a:blip r:embed="rId9"/>
          <a:stretch>
            <a:fillRect/>
          </a:stretch>
        </p:blipFill>
        <p:spPr>
          <a:xfrm>
            <a:off x="915354" y="2860817"/>
            <a:ext cx="609600" cy="647700"/>
          </a:xfrm>
          <a:prstGeom prst="rect">
            <a:avLst/>
          </a:prstGeom>
        </p:spPr>
      </p:pic>
      <p:pic>
        <p:nvPicPr>
          <p:cNvPr id="25" name="Picture 24">
            <a:extLst>
              <a:ext uri="{FF2B5EF4-FFF2-40B4-BE49-F238E27FC236}">
                <a16:creationId xmlns:a16="http://schemas.microsoft.com/office/drawing/2014/main" id="{7274F53F-2454-4714-8551-7628BC2FB692}"/>
              </a:ext>
            </a:extLst>
          </p:cNvPr>
          <p:cNvPicPr>
            <a:picLocks noChangeAspect="1"/>
          </p:cNvPicPr>
          <p:nvPr/>
        </p:nvPicPr>
        <p:blipFill>
          <a:blip r:embed="rId10"/>
          <a:stretch>
            <a:fillRect/>
          </a:stretch>
        </p:blipFill>
        <p:spPr>
          <a:xfrm>
            <a:off x="3049453" y="5601252"/>
            <a:ext cx="514350" cy="561975"/>
          </a:xfrm>
          <a:prstGeom prst="rect">
            <a:avLst/>
          </a:prstGeom>
        </p:spPr>
      </p:pic>
      <p:pic>
        <p:nvPicPr>
          <p:cNvPr id="27" name="Picture 26">
            <a:extLst>
              <a:ext uri="{FF2B5EF4-FFF2-40B4-BE49-F238E27FC236}">
                <a16:creationId xmlns:a16="http://schemas.microsoft.com/office/drawing/2014/main" id="{E48C11F9-B26C-4DB1-A0C7-C55842D5BF86}"/>
              </a:ext>
            </a:extLst>
          </p:cNvPr>
          <p:cNvPicPr>
            <a:picLocks noChangeAspect="1"/>
          </p:cNvPicPr>
          <p:nvPr/>
        </p:nvPicPr>
        <p:blipFill>
          <a:blip r:embed="rId11"/>
          <a:stretch>
            <a:fillRect/>
          </a:stretch>
        </p:blipFill>
        <p:spPr>
          <a:xfrm>
            <a:off x="7506996" y="4570948"/>
            <a:ext cx="555171" cy="416378"/>
          </a:xfrm>
          <a:prstGeom prst="rect">
            <a:avLst/>
          </a:prstGeom>
        </p:spPr>
      </p:pic>
      <p:pic>
        <p:nvPicPr>
          <p:cNvPr id="31" name="Picture 30">
            <a:extLst>
              <a:ext uri="{FF2B5EF4-FFF2-40B4-BE49-F238E27FC236}">
                <a16:creationId xmlns:a16="http://schemas.microsoft.com/office/drawing/2014/main" id="{23E3DA95-A919-4EB5-B2BB-CE012716A8D2}"/>
              </a:ext>
            </a:extLst>
          </p:cNvPr>
          <p:cNvPicPr>
            <a:picLocks noChangeAspect="1"/>
          </p:cNvPicPr>
          <p:nvPr/>
        </p:nvPicPr>
        <p:blipFill>
          <a:blip r:embed="rId12"/>
          <a:stretch>
            <a:fillRect/>
          </a:stretch>
        </p:blipFill>
        <p:spPr>
          <a:xfrm>
            <a:off x="285793" y="2941633"/>
            <a:ext cx="666750" cy="619125"/>
          </a:xfrm>
          <a:prstGeom prst="rect">
            <a:avLst/>
          </a:prstGeom>
        </p:spPr>
      </p:pic>
      <p:pic>
        <p:nvPicPr>
          <p:cNvPr id="32" name="Picture 31">
            <a:extLst>
              <a:ext uri="{FF2B5EF4-FFF2-40B4-BE49-F238E27FC236}">
                <a16:creationId xmlns:a16="http://schemas.microsoft.com/office/drawing/2014/main" id="{22791501-9634-4646-92B8-C41BAEF51F0C}"/>
              </a:ext>
            </a:extLst>
          </p:cNvPr>
          <p:cNvPicPr>
            <a:picLocks noChangeAspect="1"/>
          </p:cNvPicPr>
          <p:nvPr/>
        </p:nvPicPr>
        <p:blipFill>
          <a:blip r:embed="rId13"/>
          <a:stretch>
            <a:fillRect/>
          </a:stretch>
        </p:blipFill>
        <p:spPr>
          <a:xfrm>
            <a:off x="966637" y="2061926"/>
            <a:ext cx="590550" cy="609600"/>
          </a:xfrm>
          <a:prstGeom prst="rect">
            <a:avLst/>
          </a:prstGeom>
        </p:spPr>
      </p:pic>
      <p:pic>
        <p:nvPicPr>
          <p:cNvPr id="33" name="Picture 32">
            <a:extLst>
              <a:ext uri="{FF2B5EF4-FFF2-40B4-BE49-F238E27FC236}">
                <a16:creationId xmlns:a16="http://schemas.microsoft.com/office/drawing/2014/main" id="{2EB48301-BDB2-49B8-B89A-2CA0501EAEA2}"/>
              </a:ext>
            </a:extLst>
          </p:cNvPr>
          <p:cNvPicPr>
            <a:picLocks noChangeAspect="1"/>
          </p:cNvPicPr>
          <p:nvPr/>
        </p:nvPicPr>
        <p:blipFill>
          <a:blip r:embed="rId14"/>
          <a:stretch>
            <a:fillRect/>
          </a:stretch>
        </p:blipFill>
        <p:spPr>
          <a:xfrm>
            <a:off x="3329972" y="619199"/>
            <a:ext cx="476250" cy="581025"/>
          </a:xfrm>
          <a:prstGeom prst="rect">
            <a:avLst/>
          </a:prstGeom>
        </p:spPr>
      </p:pic>
      <p:pic>
        <p:nvPicPr>
          <p:cNvPr id="34" name="Picture 33">
            <a:extLst>
              <a:ext uri="{FF2B5EF4-FFF2-40B4-BE49-F238E27FC236}">
                <a16:creationId xmlns:a16="http://schemas.microsoft.com/office/drawing/2014/main" id="{8B783B7E-485B-4E7C-9987-D20862A0C4DB}"/>
              </a:ext>
            </a:extLst>
          </p:cNvPr>
          <p:cNvPicPr>
            <a:picLocks noChangeAspect="1"/>
          </p:cNvPicPr>
          <p:nvPr/>
        </p:nvPicPr>
        <p:blipFill>
          <a:blip r:embed="rId15"/>
          <a:stretch>
            <a:fillRect/>
          </a:stretch>
        </p:blipFill>
        <p:spPr>
          <a:xfrm>
            <a:off x="7145046" y="1860931"/>
            <a:ext cx="723900" cy="561975"/>
          </a:xfrm>
          <a:prstGeom prst="rect">
            <a:avLst/>
          </a:prstGeom>
        </p:spPr>
      </p:pic>
      <p:pic>
        <p:nvPicPr>
          <p:cNvPr id="35" name="Picture 34">
            <a:extLst>
              <a:ext uri="{FF2B5EF4-FFF2-40B4-BE49-F238E27FC236}">
                <a16:creationId xmlns:a16="http://schemas.microsoft.com/office/drawing/2014/main" id="{04AC8941-53EC-41E8-BC73-0B118DCE3E8E}"/>
              </a:ext>
            </a:extLst>
          </p:cNvPr>
          <p:cNvPicPr>
            <a:picLocks noChangeAspect="1"/>
          </p:cNvPicPr>
          <p:nvPr/>
        </p:nvPicPr>
        <p:blipFill>
          <a:blip r:embed="rId16"/>
          <a:stretch>
            <a:fillRect/>
          </a:stretch>
        </p:blipFill>
        <p:spPr>
          <a:xfrm>
            <a:off x="1650650" y="4185098"/>
            <a:ext cx="628650" cy="609600"/>
          </a:xfrm>
          <a:prstGeom prst="rect">
            <a:avLst/>
          </a:prstGeom>
        </p:spPr>
      </p:pic>
      <p:pic>
        <p:nvPicPr>
          <p:cNvPr id="36" name="Picture 35">
            <a:extLst>
              <a:ext uri="{FF2B5EF4-FFF2-40B4-BE49-F238E27FC236}">
                <a16:creationId xmlns:a16="http://schemas.microsoft.com/office/drawing/2014/main" id="{963C4786-54FB-4F49-A806-4E9875C6E09F}"/>
              </a:ext>
            </a:extLst>
          </p:cNvPr>
          <p:cNvPicPr>
            <a:picLocks noChangeAspect="1"/>
          </p:cNvPicPr>
          <p:nvPr/>
        </p:nvPicPr>
        <p:blipFill>
          <a:blip r:embed="rId17"/>
          <a:stretch>
            <a:fillRect/>
          </a:stretch>
        </p:blipFill>
        <p:spPr>
          <a:xfrm>
            <a:off x="3496188" y="5663661"/>
            <a:ext cx="504825" cy="561975"/>
          </a:xfrm>
          <a:prstGeom prst="rect">
            <a:avLst/>
          </a:prstGeom>
        </p:spPr>
      </p:pic>
      <p:pic>
        <p:nvPicPr>
          <p:cNvPr id="39" name="Picture 38">
            <a:extLst>
              <a:ext uri="{FF2B5EF4-FFF2-40B4-BE49-F238E27FC236}">
                <a16:creationId xmlns:a16="http://schemas.microsoft.com/office/drawing/2014/main" id="{1060197C-73AC-4456-85F2-7CFDECEFE34F}"/>
              </a:ext>
            </a:extLst>
          </p:cNvPr>
          <p:cNvPicPr>
            <a:picLocks noChangeAspect="1"/>
          </p:cNvPicPr>
          <p:nvPr/>
        </p:nvPicPr>
        <p:blipFill>
          <a:blip r:embed="rId18"/>
          <a:stretch>
            <a:fillRect/>
          </a:stretch>
        </p:blipFill>
        <p:spPr>
          <a:xfrm>
            <a:off x="4803074" y="1578526"/>
            <a:ext cx="514350" cy="581025"/>
          </a:xfrm>
          <a:prstGeom prst="rect">
            <a:avLst/>
          </a:prstGeom>
        </p:spPr>
      </p:pic>
      <p:pic>
        <p:nvPicPr>
          <p:cNvPr id="42" name="Picture 41">
            <a:extLst>
              <a:ext uri="{FF2B5EF4-FFF2-40B4-BE49-F238E27FC236}">
                <a16:creationId xmlns:a16="http://schemas.microsoft.com/office/drawing/2014/main" id="{D5ECBCF9-C938-48E7-8457-89C3C769244C}"/>
              </a:ext>
            </a:extLst>
          </p:cNvPr>
          <p:cNvPicPr>
            <a:picLocks noChangeAspect="1"/>
          </p:cNvPicPr>
          <p:nvPr/>
        </p:nvPicPr>
        <p:blipFill>
          <a:blip r:embed="rId19"/>
          <a:stretch>
            <a:fillRect/>
          </a:stretch>
        </p:blipFill>
        <p:spPr>
          <a:xfrm>
            <a:off x="4439268" y="1692755"/>
            <a:ext cx="400055" cy="393603"/>
          </a:xfrm>
          <a:prstGeom prst="rect">
            <a:avLst/>
          </a:prstGeom>
        </p:spPr>
      </p:pic>
      <p:pic>
        <p:nvPicPr>
          <p:cNvPr id="45" name="Picture 44">
            <a:extLst>
              <a:ext uri="{FF2B5EF4-FFF2-40B4-BE49-F238E27FC236}">
                <a16:creationId xmlns:a16="http://schemas.microsoft.com/office/drawing/2014/main" id="{D40BBD93-03B8-4198-8A09-0DEAAF72494F}"/>
              </a:ext>
            </a:extLst>
          </p:cNvPr>
          <p:cNvPicPr>
            <a:picLocks noChangeAspect="1"/>
          </p:cNvPicPr>
          <p:nvPr/>
        </p:nvPicPr>
        <p:blipFill>
          <a:blip r:embed="rId20"/>
          <a:stretch>
            <a:fillRect/>
          </a:stretch>
        </p:blipFill>
        <p:spPr>
          <a:xfrm>
            <a:off x="6893576" y="1279573"/>
            <a:ext cx="476250" cy="647700"/>
          </a:xfrm>
          <a:prstGeom prst="rect">
            <a:avLst/>
          </a:prstGeom>
        </p:spPr>
      </p:pic>
      <p:grpSp>
        <p:nvGrpSpPr>
          <p:cNvPr id="92" name="Group 91">
            <a:extLst>
              <a:ext uri="{FF2B5EF4-FFF2-40B4-BE49-F238E27FC236}">
                <a16:creationId xmlns:a16="http://schemas.microsoft.com/office/drawing/2014/main" id="{65F39D1D-4358-470A-B22B-B9D8C811A9C3}"/>
              </a:ext>
            </a:extLst>
          </p:cNvPr>
          <p:cNvGrpSpPr/>
          <p:nvPr/>
        </p:nvGrpSpPr>
        <p:grpSpPr>
          <a:xfrm>
            <a:off x="5241119" y="136276"/>
            <a:ext cx="1482410" cy="1300966"/>
            <a:chOff x="5241119" y="136276"/>
            <a:chExt cx="1482410" cy="1300966"/>
          </a:xfrm>
        </p:grpSpPr>
        <p:pic>
          <p:nvPicPr>
            <p:cNvPr id="19" name="Picture 18">
              <a:extLst>
                <a:ext uri="{FF2B5EF4-FFF2-40B4-BE49-F238E27FC236}">
                  <a16:creationId xmlns:a16="http://schemas.microsoft.com/office/drawing/2014/main" id="{32C06924-DEBD-4229-ACA5-A16D6B60D83F}"/>
                </a:ext>
              </a:extLst>
            </p:cNvPr>
            <p:cNvPicPr>
              <a:picLocks noChangeAspect="1"/>
            </p:cNvPicPr>
            <p:nvPr/>
          </p:nvPicPr>
          <p:blipFill>
            <a:blip r:embed="rId21"/>
            <a:stretch>
              <a:fillRect/>
            </a:stretch>
          </p:blipFill>
          <p:spPr>
            <a:xfrm>
              <a:off x="5241119" y="136276"/>
              <a:ext cx="839013" cy="395199"/>
            </a:xfrm>
            <a:prstGeom prst="rect">
              <a:avLst/>
            </a:prstGeom>
          </p:spPr>
        </p:pic>
        <p:pic>
          <p:nvPicPr>
            <p:cNvPr id="24" name="Picture 23">
              <a:extLst>
                <a:ext uri="{FF2B5EF4-FFF2-40B4-BE49-F238E27FC236}">
                  <a16:creationId xmlns:a16="http://schemas.microsoft.com/office/drawing/2014/main" id="{0DE5E037-9388-4AA4-B864-89622EEAE9E8}"/>
                </a:ext>
              </a:extLst>
            </p:cNvPr>
            <p:cNvPicPr>
              <a:picLocks noChangeAspect="1"/>
            </p:cNvPicPr>
            <p:nvPr/>
          </p:nvPicPr>
          <p:blipFill>
            <a:blip r:embed="rId22"/>
            <a:stretch>
              <a:fillRect/>
            </a:stretch>
          </p:blipFill>
          <p:spPr>
            <a:xfrm>
              <a:off x="5310561" y="440090"/>
              <a:ext cx="733425" cy="647700"/>
            </a:xfrm>
            <a:prstGeom prst="rect">
              <a:avLst/>
            </a:prstGeom>
          </p:spPr>
        </p:pic>
        <p:pic>
          <p:nvPicPr>
            <p:cNvPr id="40" name="Picture 39">
              <a:extLst>
                <a:ext uri="{FF2B5EF4-FFF2-40B4-BE49-F238E27FC236}">
                  <a16:creationId xmlns:a16="http://schemas.microsoft.com/office/drawing/2014/main" id="{46636C57-3553-49AA-B022-9410D87D858F}"/>
                </a:ext>
              </a:extLst>
            </p:cNvPr>
            <p:cNvPicPr>
              <a:picLocks noChangeAspect="1"/>
            </p:cNvPicPr>
            <p:nvPr/>
          </p:nvPicPr>
          <p:blipFill>
            <a:blip r:embed="rId23"/>
            <a:stretch>
              <a:fillRect/>
            </a:stretch>
          </p:blipFill>
          <p:spPr>
            <a:xfrm>
              <a:off x="5890479" y="856217"/>
              <a:ext cx="647700" cy="581025"/>
            </a:xfrm>
            <a:prstGeom prst="rect">
              <a:avLst/>
            </a:prstGeom>
          </p:spPr>
        </p:pic>
        <p:pic>
          <p:nvPicPr>
            <p:cNvPr id="48" name="Picture 47">
              <a:extLst>
                <a:ext uri="{FF2B5EF4-FFF2-40B4-BE49-F238E27FC236}">
                  <a16:creationId xmlns:a16="http://schemas.microsoft.com/office/drawing/2014/main" id="{610D445E-D96C-4493-A538-263298C2B1CE}"/>
                </a:ext>
              </a:extLst>
            </p:cNvPr>
            <p:cNvPicPr>
              <a:picLocks noChangeAspect="1"/>
            </p:cNvPicPr>
            <p:nvPr/>
          </p:nvPicPr>
          <p:blipFill>
            <a:blip r:embed="rId24"/>
            <a:stretch>
              <a:fillRect/>
            </a:stretch>
          </p:blipFill>
          <p:spPr>
            <a:xfrm>
              <a:off x="6047254" y="318346"/>
              <a:ext cx="676275" cy="561975"/>
            </a:xfrm>
            <a:prstGeom prst="rect">
              <a:avLst/>
            </a:prstGeom>
          </p:spPr>
        </p:pic>
      </p:grpSp>
      <p:pic>
        <p:nvPicPr>
          <p:cNvPr id="50" name="Picture 49">
            <a:extLst>
              <a:ext uri="{FF2B5EF4-FFF2-40B4-BE49-F238E27FC236}">
                <a16:creationId xmlns:a16="http://schemas.microsoft.com/office/drawing/2014/main" id="{E3C9BA0B-9831-4365-9F2D-20CC65C735E3}"/>
              </a:ext>
            </a:extLst>
          </p:cNvPr>
          <p:cNvPicPr>
            <a:picLocks noChangeAspect="1"/>
          </p:cNvPicPr>
          <p:nvPr/>
        </p:nvPicPr>
        <p:blipFill>
          <a:blip r:embed="rId25"/>
          <a:stretch>
            <a:fillRect/>
          </a:stretch>
        </p:blipFill>
        <p:spPr>
          <a:xfrm>
            <a:off x="7475612" y="5715520"/>
            <a:ext cx="590550" cy="619125"/>
          </a:xfrm>
          <a:prstGeom prst="rect">
            <a:avLst/>
          </a:prstGeom>
        </p:spPr>
      </p:pic>
      <p:pic>
        <p:nvPicPr>
          <p:cNvPr id="53" name="Picture 52">
            <a:extLst>
              <a:ext uri="{FF2B5EF4-FFF2-40B4-BE49-F238E27FC236}">
                <a16:creationId xmlns:a16="http://schemas.microsoft.com/office/drawing/2014/main" id="{EFF7C561-3C11-4380-B376-1187630AF157}"/>
              </a:ext>
            </a:extLst>
          </p:cNvPr>
          <p:cNvPicPr>
            <a:picLocks noChangeAspect="1"/>
          </p:cNvPicPr>
          <p:nvPr/>
        </p:nvPicPr>
        <p:blipFill>
          <a:blip r:embed="rId26"/>
          <a:stretch>
            <a:fillRect/>
          </a:stretch>
        </p:blipFill>
        <p:spPr>
          <a:xfrm>
            <a:off x="8058363" y="4526724"/>
            <a:ext cx="400050" cy="522514"/>
          </a:xfrm>
          <a:prstGeom prst="rect">
            <a:avLst/>
          </a:prstGeom>
        </p:spPr>
      </p:pic>
      <p:pic>
        <p:nvPicPr>
          <p:cNvPr id="54" name="Picture 53">
            <a:extLst>
              <a:ext uri="{FF2B5EF4-FFF2-40B4-BE49-F238E27FC236}">
                <a16:creationId xmlns:a16="http://schemas.microsoft.com/office/drawing/2014/main" id="{4ED76882-44D7-4435-B1E8-558DADDCD84D}"/>
              </a:ext>
            </a:extLst>
          </p:cNvPr>
          <p:cNvPicPr>
            <a:picLocks noChangeAspect="1"/>
          </p:cNvPicPr>
          <p:nvPr/>
        </p:nvPicPr>
        <p:blipFill>
          <a:blip r:embed="rId27"/>
          <a:stretch>
            <a:fillRect/>
          </a:stretch>
        </p:blipFill>
        <p:spPr>
          <a:xfrm>
            <a:off x="2277398" y="4429091"/>
            <a:ext cx="400050" cy="561975"/>
          </a:xfrm>
          <a:prstGeom prst="rect">
            <a:avLst/>
          </a:prstGeom>
        </p:spPr>
      </p:pic>
      <p:pic>
        <p:nvPicPr>
          <p:cNvPr id="56" name="Picture 55">
            <a:extLst>
              <a:ext uri="{FF2B5EF4-FFF2-40B4-BE49-F238E27FC236}">
                <a16:creationId xmlns:a16="http://schemas.microsoft.com/office/drawing/2014/main" id="{D6C5F6C8-09CC-448A-B186-583AC3A22D6F}"/>
              </a:ext>
            </a:extLst>
          </p:cNvPr>
          <p:cNvPicPr>
            <a:picLocks noChangeAspect="1"/>
          </p:cNvPicPr>
          <p:nvPr/>
        </p:nvPicPr>
        <p:blipFill>
          <a:blip r:embed="rId28"/>
          <a:stretch>
            <a:fillRect/>
          </a:stretch>
        </p:blipFill>
        <p:spPr>
          <a:xfrm>
            <a:off x="7642666" y="3448844"/>
            <a:ext cx="581025" cy="476250"/>
          </a:xfrm>
          <a:prstGeom prst="rect">
            <a:avLst/>
          </a:prstGeom>
        </p:spPr>
      </p:pic>
      <p:pic>
        <p:nvPicPr>
          <p:cNvPr id="57" name="Picture 56">
            <a:extLst>
              <a:ext uri="{FF2B5EF4-FFF2-40B4-BE49-F238E27FC236}">
                <a16:creationId xmlns:a16="http://schemas.microsoft.com/office/drawing/2014/main" id="{4C7FB794-2079-4531-9C2F-A14BFB0646E5}"/>
              </a:ext>
            </a:extLst>
          </p:cNvPr>
          <p:cNvPicPr>
            <a:picLocks noChangeAspect="1"/>
          </p:cNvPicPr>
          <p:nvPr/>
        </p:nvPicPr>
        <p:blipFill>
          <a:blip r:embed="rId19"/>
          <a:stretch>
            <a:fillRect/>
          </a:stretch>
        </p:blipFill>
        <p:spPr>
          <a:xfrm>
            <a:off x="6746984" y="5344914"/>
            <a:ext cx="358613" cy="352830"/>
          </a:xfrm>
          <a:prstGeom prst="rect">
            <a:avLst/>
          </a:prstGeom>
        </p:spPr>
      </p:pic>
      <p:pic>
        <p:nvPicPr>
          <p:cNvPr id="58" name="Picture 57">
            <a:extLst>
              <a:ext uri="{FF2B5EF4-FFF2-40B4-BE49-F238E27FC236}">
                <a16:creationId xmlns:a16="http://schemas.microsoft.com/office/drawing/2014/main" id="{6EF814AB-2C0C-40E2-9DF2-CBCD53BE6FA2}"/>
              </a:ext>
            </a:extLst>
          </p:cNvPr>
          <p:cNvPicPr>
            <a:picLocks noChangeAspect="1"/>
          </p:cNvPicPr>
          <p:nvPr/>
        </p:nvPicPr>
        <p:blipFill>
          <a:blip r:embed="rId29"/>
          <a:stretch>
            <a:fillRect/>
          </a:stretch>
        </p:blipFill>
        <p:spPr>
          <a:xfrm>
            <a:off x="2319848" y="5038618"/>
            <a:ext cx="256432" cy="280472"/>
          </a:xfrm>
          <a:prstGeom prst="rect">
            <a:avLst/>
          </a:prstGeom>
        </p:spPr>
      </p:pic>
      <p:pic>
        <p:nvPicPr>
          <p:cNvPr id="59" name="Picture 58">
            <a:extLst>
              <a:ext uri="{FF2B5EF4-FFF2-40B4-BE49-F238E27FC236}">
                <a16:creationId xmlns:a16="http://schemas.microsoft.com/office/drawing/2014/main" id="{01244FBB-2BFE-4364-9565-5A0AA67F467F}"/>
              </a:ext>
            </a:extLst>
          </p:cNvPr>
          <p:cNvPicPr>
            <a:picLocks noChangeAspect="1"/>
          </p:cNvPicPr>
          <p:nvPr/>
        </p:nvPicPr>
        <p:blipFill>
          <a:blip r:embed="rId29"/>
          <a:stretch>
            <a:fillRect/>
          </a:stretch>
        </p:blipFill>
        <p:spPr>
          <a:xfrm>
            <a:off x="8963360" y="3295024"/>
            <a:ext cx="256432" cy="280472"/>
          </a:xfrm>
          <a:prstGeom prst="rect">
            <a:avLst/>
          </a:prstGeom>
        </p:spPr>
      </p:pic>
      <p:pic>
        <p:nvPicPr>
          <p:cNvPr id="61" name="Picture 60">
            <a:extLst>
              <a:ext uri="{FF2B5EF4-FFF2-40B4-BE49-F238E27FC236}">
                <a16:creationId xmlns:a16="http://schemas.microsoft.com/office/drawing/2014/main" id="{362FB766-EFEB-48B3-BD29-F4932B2B4F8A}"/>
              </a:ext>
            </a:extLst>
          </p:cNvPr>
          <p:cNvPicPr>
            <a:picLocks noChangeAspect="1"/>
          </p:cNvPicPr>
          <p:nvPr/>
        </p:nvPicPr>
        <p:blipFill>
          <a:blip r:embed="rId30"/>
          <a:stretch>
            <a:fillRect/>
          </a:stretch>
        </p:blipFill>
        <p:spPr>
          <a:xfrm>
            <a:off x="6308457" y="6172014"/>
            <a:ext cx="476250" cy="600075"/>
          </a:xfrm>
          <a:prstGeom prst="rect">
            <a:avLst/>
          </a:prstGeom>
        </p:spPr>
      </p:pic>
      <p:pic>
        <p:nvPicPr>
          <p:cNvPr id="62" name="Picture 61">
            <a:extLst>
              <a:ext uri="{FF2B5EF4-FFF2-40B4-BE49-F238E27FC236}">
                <a16:creationId xmlns:a16="http://schemas.microsoft.com/office/drawing/2014/main" id="{56D99776-9CDB-4489-951B-F8421B3D08EF}"/>
              </a:ext>
            </a:extLst>
          </p:cNvPr>
          <p:cNvPicPr>
            <a:picLocks noChangeAspect="1"/>
          </p:cNvPicPr>
          <p:nvPr/>
        </p:nvPicPr>
        <p:blipFill>
          <a:blip r:embed="rId14"/>
          <a:stretch>
            <a:fillRect/>
          </a:stretch>
        </p:blipFill>
        <p:spPr>
          <a:xfrm>
            <a:off x="7922394" y="5509842"/>
            <a:ext cx="308036" cy="375804"/>
          </a:xfrm>
          <a:prstGeom prst="rect">
            <a:avLst/>
          </a:prstGeom>
        </p:spPr>
      </p:pic>
      <p:pic>
        <p:nvPicPr>
          <p:cNvPr id="65" name="Picture 64">
            <a:extLst>
              <a:ext uri="{FF2B5EF4-FFF2-40B4-BE49-F238E27FC236}">
                <a16:creationId xmlns:a16="http://schemas.microsoft.com/office/drawing/2014/main" id="{8FEC0EB8-BE0E-4482-A741-F3E1E14330B5}"/>
              </a:ext>
            </a:extLst>
          </p:cNvPr>
          <p:cNvPicPr>
            <a:picLocks noChangeAspect="1"/>
          </p:cNvPicPr>
          <p:nvPr/>
        </p:nvPicPr>
        <p:blipFill>
          <a:blip r:embed="rId25"/>
          <a:stretch>
            <a:fillRect/>
          </a:stretch>
        </p:blipFill>
        <p:spPr>
          <a:xfrm>
            <a:off x="8365241" y="3084563"/>
            <a:ext cx="590550" cy="619125"/>
          </a:xfrm>
          <a:prstGeom prst="rect">
            <a:avLst/>
          </a:prstGeom>
        </p:spPr>
      </p:pic>
      <p:pic>
        <p:nvPicPr>
          <p:cNvPr id="66" name="Picture 65">
            <a:extLst>
              <a:ext uri="{FF2B5EF4-FFF2-40B4-BE49-F238E27FC236}">
                <a16:creationId xmlns:a16="http://schemas.microsoft.com/office/drawing/2014/main" id="{7B43966D-F7AD-437B-A3D4-9CCBCC281D22}"/>
              </a:ext>
            </a:extLst>
          </p:cNvPr>
          <p:cNvPicPr>
            <a:picLocks noChangeAspect="1"/>
          </p:cNvPicPr>
          <p:nvPr/>
        </p:nvPicPr>
        <p:blipFill>
          <a:blip r:embed="rId14"/>
          <a:stretch>
            <a:fillRect/>
          </a:stretch>
        </p:blipFill>
        <p:spPr>
          <a:xfrm>
            <a:off x="8812023" y="2878885"/>
            <a:ext cx="308036" cy="375804"/>
          </a:xfrm>
          <a:prstGeom prst="rect">
            <a:avLst/>
          </a:prstGeom>
        </p:spPr>
      </p:pic>
      <p:pic>
        <p:nvPicPr>
          <p:cNvPr id="67" name="Picture 66">
            <a:extLst>
              <a:ext uri="{FF2B5EF4-FFF2-40B4-BE49-F238E27FC236}">
                <a16:creationId xmlns:a16="http://schemas.microsoft.com/office/drawing/2014/main" id="{7C21BE29-32D4-45AE-AA4C-BEF3A7FFE7CD}"/>
              </a:ext>
            </a:extLst>
          </p:cNvPr>
          <p:cNvPicPr>
            <a:picLocks noChangeAspect="1"/>
          </p:cNvPicPr>
          <p:nvPr/>
        </p:nvPicPr>
        <p:blipFill>
          <a:blip r:embed="rId29"/>
          <a:stretch>
            <a:fillRect/>
          </a:stretch>
        </p:blipFill>
        <p:spPr>
          <a:xfrm>
            <a:off x="8072932" y="5924213"/>
            <a:ext cx="256432" cy="280472"/>
          </a:xfrm>
          <a:prstGeom prst="rect">
            <a:avLst/>
          </a:prstGeom>
        </p:spPr>
      </p:pic>
      <p:pic>
        <p:nvPicPr>
          <p:cNvPr id="68" name="Picture 67">
            <a:extLst>
              <a:ext uri="{FF2B5EF4-FFF2-40B4-BE49-F238E27FC236}">
                <a16:creationId xmlns:a16="http://schemas.microsoft.com/office/drawing/2014/main" id="{3C036398-92A6-46A7-83F3-B947085F246C}"/>
              </a:ext>
            </a:extLst>
          </p:cNvPr>
          <p:cNvPicPr>
            <a:picLocks noChangeAspect="1"/>
          </p:cNvPicPr>
          <p:nvPr/>
        </p:nvPicPr>
        <p:blipFill>
          <a:blip r:embed="rId31"/>
          <a:stretch>
            <a:fillRect/>
          </a:stretch>
        </p:blipFill>
        <p:spPr>
          <a:xfrm>
            <a:off x="1813283" y="2727727"/>
            <a:ext cx="609600" cy="695325"/>
          </a:xfrm>
          <a:prstGeom prst="rect">
            <a:avLst/>
          </a:prstGeom>
        </p:spPr>
      </p:pic>
      <p:pic>
        <p:nvPicPr>
          <p:cNvPr id="69" name="Picture 68">
            <a:extLst>
              <a:ext uri="{FF2B5EF4-FFF2-40B4-BE49-F238E27FC236}">
                <a16:creationId xmlns:a16="http://schemas.microsoft.com/office/drawing/2014/main" id="{C3EBF011-7E95-407D-8164-8B9D0CF599A0}"/>
              </a:ext>
            </a:extLst>
          </p:cNvPr>
          <p:cNvPicPr>
            <a:picLocks noChangeAspect="1"/>
          </p:cNvPicPr>
          <p:nvPr/>
        </p:nvPicPr>
        <p:blipFill>
          <a:blip r:embed="rId32"/>
          <a:stretch>
            <a:fillRect/>
          </a:stretch>
        </p:blipFill>
        <p:spPr>
          <a:xfrm>
            <a:off x="1801576" y="3416100"/>
            <a:ext cx="704850" cy="542925"/>
          </a:xfrm>
          <a:prstGeom prst="rect">
            <a:avLst/>
          </a:prstGeom>
        </p:spPr>
      </p:pic>
      <p:pic>
        <p:nvPicPr>
          <p:cNvPr id="71" name="Picture 70">
            <a:extLst>
              <a:ext uri="{FF2B5EF4-FFF2-40B4-BE49-F238E27FC236}">
                <a16:creationId xmlns:a16="http://schemas.microsoft.com/office/drawing/2014/main" id="{937A1995-A166-424C-AC61-B725781F12E4}"/>
              </a:ext>
            </a:extLst>
          </p:cNvPr>
          <p:cNvPicPr>
            <a:picLocks noChangeAspect="1"/>
          </p:cNvPicPr>
          <p:nvPr/>
        </p:nvPicPr>
        <p:blipFill>
          <a:blip r:embed="rId29"/>
          <a:stretch>
            <a:fillRect/>
          </a:stretch>
        </p:blipFill>
        <p:spPr>
          <a:xfrm>
            <a:off x="3294098" y="6218005"/>
            <a:ext cx="256432" cy="280472"/>
          </a:xfrm>
          <a:prstGeom prst="rect">
            <a:avLst/>
          </a:prstGeom>
        </p:spPr>
      </p:pic>
      <p:pic>
        <p:nvPicPr>
          <p:cNvPr id="72" name="Picture 71">
            <a:extLst>
              <a:ext uri="{FF2B5EF4-FFF2-40B4-BE49-F238E27FC236}">
                <a16:creationId xmlns:a16="http://schemas.microsoft.com/office/drawing/2014/main" id="{2459D5AC-D00D-4B25-B2FE-7B903EC85B62}"/>
              </a:ext>
            </a:extLst>
          </p:cNvPr>
          <p:cNvPicPr>
            <a:picLocks noChangeAspect="1"/>
          </p:cNvPicPr>
          <p:nvPr/>
        </p:nvPicPr>
        <p:blipFill>
          <a:blip r:embed="rId11"/>
          <a:stretch>
            <a:fillRect/>
          </a:stretch>
        </p:blipFill>
        <p:spPr>
          <a:xfrm>
            <a:off x="6206235" y="5763556"/>
            <a:ext cx="555171" cy="416378"/>
          </a:xfrm>
          <a:prstGeom prst="rect">
            <a:avLst/>
          </a:prstGeom>
        </p:spPr>
      </p:pic>
      <p:pic>
        <p:nvPicPr>
          <p:cNvPr id="73" name="Picture 72">
            <a:extLst>
              <a:ext uri="{FF2B5EF4-FFF2-40B4-BE49-F238E27FC236}">
                <a16:creationId xmlns:a16="http://schemas.microsoft.com/office/drawing/2014/main" id="{5819A4BF-FE9D-4F50-A724-3AE6C6CD6851}"/>
              </a:ext>
            </a:extLst>
          </p:cNvPr>
          <p:cNvPicPr>
            <a:picLocks noChangeAspect="1"/>
          </p:cNvPicPr>
          <p:nvPr/>
        </p:nvPicPr>
        <p:blipFill>
          <a:blip r:embed="rId26"/>
          <a:stretch>
            <a:fillRect/>
          </a:stretch>
        </p:blipFill>
        <p:spPr>
          <a:xfrm>
            <a:off x="6765991" y="5727721"/>
            <a:ext cx="400050" cy="522514"/>
          </a:xfrm>
          <a:prstGeom prst="rect">
            <a:avLst/>
          </a:prstGeom>
        </p:spPr>
      </p:pic>
      <p:pic>
        <p:nvPicPr>
          <p:cNvPr id="74" name="Picture 73">
            <a:extLst>
              <a:ext uri="{FF2B5EF4-FFF2-40B4-BE49-F238E27FC236}">
                <a16:creationId xmlns:a16="http://schemas.microsoft.com/office/drawing/2014/main" id="{24DCF572-2341-4A6A-96A7-1DE987705108}"/>
              </a:ext>
            </a:extLst>
          </p:cNvPr>
          <p:cNvPicPr>
            <a:picLocks noChangeAspect="1"/>
          </p:cNvPicPr>
          <p:nvPr/>
        </p:nvPicPr>
        <p:blipFill>
          <a:blip r:embed="rId25"/>
          <a:stretch>
            <a:fillRect/>
          </a:stretch>
        </p:blipFill>
        <p:spPr>
          <a:xfrm>
            <a:off x="4095491" y="6185431"/>
            <a:ext cx="590550" cy="619125"/>
          </a:xfrm>
          <a:prstGeom prst="rect">
            <a:avLst/>
          </a:prstGeom>
        </p:spPr>
      </p:pic>
      <p:pic>
        <p:nvPicPr>
          <p:cNvPr id="75" name="Picture 74">
            <a:extLst>
              <a:ext uri="{FF2B5EF4-FFF2-40B4-BE49-F238E27FC236}">
                <a16:creationId xmlns:a16="http://schemas.microsoft.com/office/drawing/2014/main" id="{06F739B9-B391-446A-896D-B47F238F36EB}"/>
              </a:ext>
            </a:extLst>
          </p:cNvPr>
          <p:cNvPicPr>
            <a:picLocks noChangeAspect="1"/>
          </p:cNvPicPr>
          <p:nvPr/>
        </p:nvPicPr>
        <p:blipFill>
          <a:blip r:embed="rId14"/>
          <a:stretch>
            <a:fillRect/>
          </a:stretch>
        </p:blipFill>
        <p:spPr>
          <a:xfrm>
            <a:off x="4542273" y="5979753"/>
            <a:ext cx="308036" cy="375804"/>
          </a:xfrm>
          <a:prstGeom prst="rect">
            <a:avLst/>
          </a:prstGeom>
        </p:spPr>
      </p:pic>
      <p:pic>
        <p:nvPicPr>
          <p:cNvPr id="76" name="Picture 75">
            <a:extLst>
              <a:ext uri="{FF2B5EF4-FFF2-40B4-BE49-F238E27FC236}">
                <a16:creationId xmlns:a16="http://schemas.microsoft.com/office/drawing/2014/main" id="{AE3D9CAD-A9C4-4054-9066-ADB9C37E20AC}"/>
              </a:ext>
            </a:extLst>
          </p:cNvPr>
          <p:cNvPicPr>
            <a:picLocks noChangeAspect="1"/>
          </p:cNvPicPr>
          <p:nvPr/>
        </p:nvPicPr>
        <p:blipFill>
          <a:blip r:embed="rId29"/>
          <a:stretch>
            <a:fillRect/>
          </a:stretch>
        </p:blipFill>
        <p:spPr>
          <a:xfrm>
            <a:off x="4692811" y="6394124"/>
            <a:ext cx="256432" cy="280472"/>
          </a:xfrm>
          <a:prstGeom prst="rect">
            <a:avLst/>
          </a:prstGeom>
        </p:spPr>
      </p:pic>
      <p:pic>
        <p:nvPicPr>
          <p:cNvPr id="77" name="Picture 76">
            <a:extLst>
              <a:ext uri="{FF2B5EF4-FFF2-40B4-BE49-F238E27FC236}">
                <a16:creationId xmlns:a16="http://schemas.microsoft.com/office/drawing/2014/main" id="{E3EC00DD-C709-441E-A220-726E966137D1}"/>
              </a:ext>
            </a:extLst>
          </p:cNvPr>
          <p:cNvPicPr>
            <a:picLocks noChangeAspect="1"/>
          </p:cNvPicPr>
          <p:nvPr/>
        </p:nvPicPr>
        <p:blipFill>
          <a:blip r:embed="rId22"/>
          <a:stretch>
            <a:fillRect/>
          </a:stretch>
        </p:blipFill>
        <p:spPr>
          <a:xfrm>
            <a:off x="5010256" y="6089963"/>
            <a:ext cx="733425" cy="647700"/>
          </a:xfrm>
          <a:prstGeom prst="rect">
            <a:avLst/>
          </a:prstGeom>
        </p:spPr>
      </p:pic>
      <p:pic>
        <p:nvPicPr>
          <p:cNvPr id="78" name="Picture 77">
            <a:extLst>
              <a:ext uri="{FF2B5EF4-FFF2-40B4-BE49-F238E27FC236}">
                <a16:creationId xmlns:a16="http://schemas.microsoft.com/office/drawing/2014/main" id="{CAFB432A-7918-4351-96AF-C3BBC3165B3D}"/>
              </a:ext>
            </a:extLst>
          </p:cNvPr>
          <p:cNvPicPr>
            <a:picLocks noChangeAspect="1"/>
          </p:cNvPicPr>
          <p:nvPr/>
        </p:nvPicPr>
        <p:blipFill>
          <a:blip r:embed="rId11"/>
          <a:stretch>
            <a:fillRect/>
          </a:stretch>
        </p:blipFill>
        <p:spPr>
          <a:xfrm>
            <a:off x="2239779" y="1576946"/>
            <a:ext cx="555171" cy="416378"/>
          </a:xfrm>
          <a:prstGeom prst="rect">
            <a:avLst/>
          </a:prstGeom>
        </p:spPr>
      </p:pic>
      <p:pic>
        <p:nvPicPr>
          <p:cNvPr id="79" name="Picture 78">
            <a:extLst>
              <a:ext uri="{FF2B5EF4-FFF2-40B4-BE49-F238E27FC236}">
                <a16:creationId xmlns:a16="http://schemas.microsoft.com/office/drawing/2014/main" id="{3A69586C-5EA9-48F5-BEE2-C2068FC362A5}"/>
              </a:ext>
            </a:extLst>
          </p:cNvPr>
          <p:cNvPicPr>
            <a:picLocks noChangeAspect="1"/>
          </p:cNvPicPr>
          <p:nvPr/>
        </p:nvPicPr>
        <p:blipFill>
          <a:blip r:embed="rId26"/>
          <a:stretch>
            <a:fillRect/>
          </a:stretch>
        </p:blipFill>
        <p:spPr>
          <a:xfrm>
            <a:off x="2791146" y="1532722"/>
            <a:ext cx="400050" cy="522514"/>
          </a:xfrm>
          <a:prstGeom prst="rect">
            <a:avLst/>
          </a:prstGeom>
        </p:spPr>
      </p:pic>
      <p:pic>
        <p:nvPicPr>
          <p:cNvPr id="80" name="Picture 79">
            <a:extLst>
              <a:ext uri="{FF2B5EF4-FFF2-40B4-BE49-F238E27FC236}">
                <a16:creationId xmlns:a16="http://schemas.microsoft.com/office/drawing/2014/main" id="{50EF79DB-DD8D-4137-AA1D-54DCF135E771}"/>
              </a:ext>
            </a:extLst>
          </p:cNvPr>
          <p:cNvPicPr>
            <a:picLocks noChangeAspect="1"/>
          </p:cNvPicPr>
          <p:nvPr/>
        </p:nvPicPr>
        <p:blipFill>
          <a:blip r:embed="rId21"/>
          <a:stretch>
            <a:fillRect/>
          </a:stretch>
        </p:blipFill>
        <p:spPr>
          <a:xfrm>
            <a:off x="3733082" y="360787"/>
            <a:ext cx="839013" cy="395199"/>
          </a:xfrm>
          <a:prstGeom prst="rect">
            <a:avLst/>
          </a:prstGeom>
        </p:spPr>
      </p:pic>
      <p:pic>
        <p:nvPicPr>
          <p:cNvPr id="81" name="Picture 80">
            <a:extLst>
              <a:ext uri="{FF2B5EF4-FFF2-40B4-BE49-F238E27FC236}">
                <a16:creationId xmlns:a16="http://schemas.microsoft.com/office/drawing/2014/main" id="{4EA3EF11-B7AF-424F-8AC3-7669FCCBC4BF}"/>
              </a:ext>
            </a:extLst>
          </p:cNvPr>
          <p:cNvPicPr>
            <a:picLocks noChangeAspect="1"/>
          </p:cNvPicPr>
          <p:nvPr/>
        </p:nvPicPr>
        <p:blipFill>
          <a:blip r:embed="rId22"/>
          <a:stretch>
            <a:fillRect/>
          </a:stretch>
        </p:blipFill>
        <p:spPr>
          <a:xfrm>
            <a:off x="3802524" y="664601"/>
            <a:ext cx="733425" cy="647700"/>
          </a:xfrm>
          <a:prstGeom prst="rect">
            <a:avLst/>
          </a:prstGeom>
        </p:spPr>
      </p:pic>
      <p:pic>
        <p:nvPicPr>
          <p:cNvPr id="83" name="Picture 82">
            <a:extLst>
              <a:ext uri="{FF2B5EF4-FFF2-40B4-BE49-F238E27FC236}">
                <a16:creationId xmlns:a16="http://schemas.microsoft.com/office/drawing/2014/main" id="{0A68D334-D5A4-4068-8F50-3A44E47D3B58}"/>
              </a:ext>
            </a:extLst>
          </p:cNvPr>
          <p:cNvPicPr>
            <a:picLocks noChangeAspect="1"/>
          </p:cNvPicPr>
          <p:nvPr/>
        </p:nvPicPr>
        <p:blipFill>
          <a:blip r:embed="rId33"/>
          <a:stretch>
            <a:fillRect/>
          </a:stretch>
        </p:blipFill>
        <p:spPr>
          <a:xfrm>
            <a:off x="3829387" y="2366796"/>
            <a:ext cx="2345767" cy="2628022"/>
          </a:xfrm>
          <a:prstGeom prst="rect">
            <a:avLst/>
          </a:prstGeom>
        </p:spPr>
      </p:pic>
      <p:pic>
        <p:nvPicPr>
          <p:cNvPr id="84" name="Picture 83">
            <a:extLst>
              <a:ext uri="{FF2B5EF4-FFF2-40B4-BE49-F238E27FC236}">
                <a16:creationId xmlns:a16="http://schemas.microsoft.com/office/drawing/2014/main" id="{344423FB-8D87-4DC2-BCDF-5DF74A32F6F5}"/>
              </a:ext>
            </a:extLst>
          </p:cNvPr>
          <p:cNvPicPr>
            <a:picLocks noChangeAspect="1"/>
          </p:cNvPicPr>
          <p:nvPr/>
        </p:nvPicPr>
        <p:blipFill>
          <a:blip r:embed="rId30"/>
          <a:stretch>
            <a:fillRect/>
          </a:stretch>
        </p:blipFill>
        <p:spPr>
          <a:xfrm>
            <a:off x="2290481" y="1990072"/>
            <a:ext cx="476250" cy="600075"/>
          </a:xfrm>
          <a:prstGeom prst="rect">
            <a:avLst/>
          </a:prstGeom>
        </p:spPr>
      </p:pic>
      <p:pic>
        <p:nvPicPr>
          <p:cNvPr id="85" name="Picture 84">
            <a:extLst>
              <a:ext uri="{FF2B5EF4-FFF2-40B4-BE49-F238E27FC236}">
                <a16:creationId xmlns:a16="http://schemas.microsoft.com/office/drawing/2014/main" id="{20F5A25F-FBE8-48DB-BFC8-8B654D13FBC9}"/>
              </a:ext>
            </a:extLst>
          </p:cNvPr>
          <p:cNvPicPr>
            <a:picLocks noChangeAspect="1"/>
          </p:cNvPicPr>
          <p:nvPr/>
        </p:nvPicPr>
        <p:blipFill>
          <a:blip r:embed="rId14"/>
          <a:stretch>
            <a:fillRect/>
          </a:stretch>
        </p:blipFill>
        <p:spPr>
          <a:xfrm>
            <a:off x="2033426" y="4955545"/>
            <a:ext cx="308036" cy="375804"/>
          </a:xfrm>
          <a:prstGeom prst="rect">
            <a:avLst/>
          </a:prstGeom>
        </p:spPr>
      </p:pic>
      <p:pic>
        <p:nvPicPr>
          <p:cNvPr id="86" name="Picture 85">
            <a:extLst>
              <a:ext uri="{FF2B5EF4-FFF2-40B4-BE49-F238E27FC236}">
                <a16:creationId xmlns:a16="http://schemas.microsoft.com/office/drawing/2014/main" id="{2A6FB566-7B54-44A9-84E5-5A8E8D4CE851}"/>
              </a:ext>
            </a:extLst>
          </p:cNvPr>
          <p:cNvPicPr>
            <a:picLocks noChangeAspect="1"/>
          </p:cNvPicPr>
          <p:nvPr/>
        </p:nvPicPr>
        <p:blipFill>
          <a:blip r:embed="rId14"/>
          <a:stretch>
            <a:fillRect/>
          </a:stretch>
        </p:blipFill>
        <p:spPr>
          <a:xfrm>
            <a:off x="2993897" y="6135845"/>
            <a:ext cx="308036" cy="375804"/>
          </a:xfrm>
          <a:prstGeom prst="rect">
            <a:avLst/>
          </a:prstGeom>
        </p:spPr>
      </p:pic>
      <p:pic>
        <p:nvPicPr>
          <p:cNvPr id="15" name="Picture 14">
            <a:extLst>
              <a:ext uri="{FF2B5EF4-FFF2-40B4-BE49-F238E27FC236}">
                <a16:creationId xmlns:a16="http://schemas.microsoft.com/office/drawing/2014/main" id="{9F69D7DD-A7CC-4D92-8680-8D47E4438E06}"/>
              </a:ext>
            </a:extLst>
          </p:cNvPr>
          <p:cNvPicPr>
            <a:picLocks noChangeAspect="1"/>
          </p:cNvPicPr>
          <p:nvPr/>
        </p:nvPicPr>
        <p:blipFill>
          <a:blip r:embed="rId34"/>
          <a:stretch>
            <a:fillRect/>
          </a:stretch>
        </p:blipFill>
        <p:spPr>
          <a:xfrm>
            <a:off x="1511866" y="2477021"/>
            <a:ext cx="399446" cy="471020"/>
          </a:xfrm>
          <a:prstGeom prst="rect">
            <a:avLst/>
          </a:prstGeom>
        </p:spPr>
      </p:pic>
      <p:sp>
        <p:nvSpPr>
          <p:cNvPr id="93" name="Title 1">
            <a:extLst>
              <a:ext uri="{FF2B5EF4-FFF2-40B4-BE49-F238E27FC236}">
                <a16:creationId xmlns:a16="http://schemas.microsoft.com/office/drawing/2014/main" id="{9B578F7F-A378-4DBA-978B-21BB1F899356}"/>
              </a:ext>
            </a:extLst>
          </p:cNvPr>
          <p:cNvSpPr>
            <a:spLocks noGrp="1"/>
          </p:cNvSpPr>
          <p:nvPr>
            <p:ph type="title"/>
          </p:nvPr>
        </p:nvSpPr>
        <p:spPr>
          <a:xfrm>
            <a:off x="702501" y="485122"/>
            <a:ext cx="8596668" cy="1320800"/>
          </a:xfrm>
        </p:spPr>
        <p:txBody>
          <a:bodyPr/>
          <a:lstStyle/>
          <a:p>
            <a:r>
              <a:rPr lang="en-GB" dirty="0"/>
              <a:t>Process</a:t>
            </a:r>
          </a:p>
        </p:txBody>
      </p:sp>
    </p:spTree>
    <p:extLst>
      <p:ext uri="{BB962C8B-B14F-4D97-AF65-F5344CB8AC3E}">
        <p14:creationId xmlns:p14="http://schemas.microsoft.com/office/powerpoint/2010/main" val="408678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anim calcmode="lin" valueType="num">
                                      <p:cBhvr>
                                        <p:cTn id="13" dur="1000" fill="hold"/>
                                        <p:tgtEl>
                                          <p:spTgt spid="55"/>
                                        </p:tgtEl>
                                        <p:attrNameLst>
                                          <p:attrName>ppt_x</p:attrName>
                                        </p:attrNameLst>
                                      </p:cBhvr>
                                      <p:tavLst>
                                        <p:tav tm="0">
                                          <p:val>
                                            <p:strVal val="#ppt_x"/>
                                          </p:val>
                                        </p:tav>
                                        <p:tav tm="100000">
                                          <p:val>
                                            <p:strVal val="#ppt_x"/>
                                          </p:val>
                                        </p:tav>
                                      </p:tavLst>
                                    </p:anim>
                                    <p:anim calcmode="lin" valueType="num">
                                      <p:cBhvr>
                                        <p:cTn id="14" dur="1000" fill="hold"/>
                                        <p:tgtEl>
                                          <p:spTgt spid="5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1000"/>
                                        <p:tgtEl>
                                          <p:spTgt spid="33"/>
                                        </p:tgtEl>
                                      </p:cBhvr>
                                    </p:animEffect>
                                    <p:anim calcmode="lin" valueType="num">
                                      <p:cBhvr>
                                        <p:cTn id="53" dur="1000" fill="hold"/>
                                        <p:tgtEl>
                                          <p:spTgt spid="33"/>
                                        </p:tgtEl>
                                        <p:attrNameLst>
                                          <p:attrName>ppt_x</p:attrName>
                                        </p:attrNameLst>
                                      </p:cBhvr>
                                      <p:tavLst>
                                        <p:tav tm="0">
                                          <p:val>
                                            <p:strVal val="#ppt_x"/>
                                          </p:val>
                                        </p:tav>
                                        <p:tav tm="100000">
                                          <p:val>
                                            <p:strVal val="#ppt_x"/>
                                          </p:val>
                                        </p:tav>
                                      </p:tavLst>
                                    </p:anim>
                                    <p:anim calcmode="lin" valueType="num">
                                      <p:cBhvr>
                                        <p:cTn id="54" dur="1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anim calcmode="lin" valueType="num">
                                      <p:cBhvr>
                                        <p:cTn id="73" dur="1000" fill="hold"/>
                                        <p:tgtEl>
                                          <p:spTgt spid="39"/>
                                        </p:tgtEl>
                                        <p:attrNameLst>
                                          <p:attrName>ppt_x</p:attrName>
                                        </p:attrNameLst>
                                      </p:cBhvr>
                                      <p:tavLst>
                                        <p:tav tm="0">
                                          <p:val>
                                            <p:strVal val="#ppt_x"/>
                                          </p:val>
                                        </p:tav>
                                        <p:tav tm="100000">
                                          <p:val>
                                            <p:strVal val="#ppt_x"/>
                                          </p:val>
                                        </p:tav>
                                      </p:tavLst>
                                    </p:anim>
                                    <p:anim calcmode="lin" valueType="num">
                                      <p:cBhvr>
                                        <p:cTn id="74" dur="1000" fill="hold"/>
                                        <p:tgtEl>
                                          <p:spTgt spid="39"/>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1000"/>
                                        <p:tgtEl>
                                          <p:spTgt spid="45"/>
                                        </p:tgtEl>
                                      </p:cBhvr>
                                    </p:animEffect>
                                    <p:anim calcmode="lin" valueType="num">
                                      <p:cBhvr>
                                        <p:cTn id="83" dur="1000" fill="hold"/>
                                        <p:tgtEl>
                                          <p:spTgt spid="45"/>
                                        </p:tgtEl>
                                        <p:attrNameLst>
                                          <p:attrName>ppt_x</p:attrName>
                                        </p:attrNameLst>
                                      </p:cBhvr>
                                      <p:tavLst>
                                        <p:tav tm="0">
                                          <p:val>
                                            <p:strVal val="#ppt_x"/>
                                          </p:val>
                                        </p:tav>
                                        <p:tav tm="100000">
                                          <p:val>
                                            <p:strVal val="#ppt_x"/>
                                          </p:val>
                                        </p:tav>
                                      </p:tavLst>
                                    </p:anim>
                                    <p:anim calcmode="lin" valueType="num">
                                      <p:cBhvr>
                                        <p:cTn id="84" dur="1000" fill="hold"/>
                                        <p:tgtEl>
                                          <p:spTgt spid="45"/>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2"/>
                                        </p:tgtEl>
                                        <p:attrNameLst>
                                          <p:attrName>style.visibility</p:attrName>
                                        </p:attrNameLst>
                                      </p:cBhvr>
                                      <p:to>
                                        <p:strVal val="visible"/>
                                      </p:to>
                                    </p:set>
                                    <p:animEffect transition="in" filter="fade">
                                      <p:cBhvr>
                                        <p:cTn id="87" dur="1000"/>
                                        <p:tgtEl>
                                          <p:spTgt spid="92"/>
                                        </p:tgtEl>
                                      </p:cBhvr>
                                    </p:animEffect>
                                    <p:anim calcmode="lin" valueType="num">
                                      <p:cBhvr>
                                        <p:cTn id="88" dur="1000" fill="hold"/>
                                        <p:tgtEl>
                                          <p:spTgt spid="92"/>
                                        </p:tgtEl>
                                        <p:attrNameLst>
                                          <p:attrName>ppt_x</p:attrName>
                                        </p:attrNameLst>
                                      </p:cBhvr>
                                      <p:tavLst>
                                        <p:tav tm="0">
                                          <p:val>
                                            <p:strVal val="#ppt_x"/>
                                          </p:val>
                                        </p:tav>
                                        <p:tav tm="100000">
                                          <p:val>
                                            <p:strVal val="#ppt_x"/>
                                          </p:val>
                                        </p:tav>
                                      </p:tavLst>
                                    </p:anim>
                                    <p:anim calcmode="lin" valueType="num">
                                      <p:cBhvr>
                                        <p:cTn id="89" dur="1000" fill="hold"/>
                                        <p:tgtEl>
                                          <p:spTgt spid="9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1000"/>
                                        <p:tgtEl>
                                          <p:spTgt spid="50"/>
                                        </p:tgtEl>
                                      </p:cBhvr>
                                    </p:animEffect>
                                    <p:anim calcmode="lin" valueType="num">
                                      <p:cBhvr>
                                        <p:cTn id="93" dur="1000" fill="hold"/>
                                        <p:tgtEl>
                                          <p:spTgt spid="50"/>
                                        </p:tgtEl>
                                        <p:attrNameLst>
                                          <p:attrName>ppt_x</p:attrName>
                                        </p:attrNameLst>
                                      </p:cBhvr>
                                      <p:tavLst>
                                        <p:tav tm="0">
                                          <p:val>
                                            <p:strVal val="#ppt_x"/>
                                          </p:val>
                                        </p:tav>
                                        <p:tav tm="100000">
                                          <p:val>
                                            <p:strVal val="#ppt_x"/>
                                          </p:val>
                                        </p:tav>
                                      </p:tavLst>
                                    </p:anim>
                                    <p:anim calcmode="lin" valueType="num">
                                      <p:cBhvr>
                                        <p:cTn id="94" dur="1000" fill="hold"/>
                                        <p:tgtEl>
                                          <p:spTgt spid="50"/>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Effect transition="in" filter="fade">
                                      <p:cBhvr>
                                        <p:cTn id="97" dur="1000"/>
                                        <p:tgtEl>
                                          <p:spTgt spid="53"/>
                                        </p:tgtEl>
                                      </p:cBhvr>
                                    </p:animEffect>
                                    <p:anim calcmode="lin" valueType="num">
                                      <p:cBhvr>
                                        <p:cTn id="98" dur="1000" fill="hold"/>
                                        <p:tgtEl>
                                          <p:spTgt spid="53"/>
                                        </p:tgtEl>
                                        <p:attrNameLst>
                                          <p:attrName>ppt_x</p:attrName>
                                        </p:attrNameLst>
                                      </p:cBhvr>
                                      <p:tavLst>
                                        <p:tav tm="0">
                                          <p:val>
                                            <p:strVal val="#ppt_x"/>
                                          </p:val>
                                        </p:tav>
                                        <p:tav tm="100000">
                                          <p:val>
                                            <p:strVal val="#ppt_x"/>
                                          </p:val>
                                        </p:tav>
                                      </p:tavLst>
                                    </p:anim>
                                    <p:anim calcmode="lin" valueType="num">
                                      <p:cBhvr>
                                        <p:cTn id="99" dur="1000" fill="hold"/>
                                        <p:tgtEl>
                                          <p:spTgt spid="53"/>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54"/>
                                        </p:tgtEl>
                                        <p:attrNameLst>
                                          <p:attrName>style.visibility</p:attrName>
                                        </p:attrNameLst>
                                      </p:cBhvr>
                                      <p:to>
                                        <p:strVal val="visible"/>
                                      </p:to>
                                    </p:set>
                                    <p:animEffect transition="in" filter="fade">
                                      <p:cBhvr>
                                        <p:cTn id="102" dur="1000"/>
                                        <p:tgtEl>
                                          <p:spTgt spid="54"/>
                                        </p:tgtEl>
                                      </p:cBhvr>
                                    </p:animEffect>
                                    <p:anim calcmode="lin" valueType="num">
                                      <p:cBhvr>
                                        <p:cTn id="103" dur="1000" fill="hold"/>
                                        <p:tgtEl>
                                          <p:spTgt spid="54"/>
                                        </p:tgtEl>
                                        <p:attrNameLst>
                                          <p:attrName>ppt_x</p:attrName>
                                        </p:attrNameLst>
                                      </p:cBhvr>
                                      <p:tavLst>
                                        <p:tav tm="0">
                                          <p:val>
                                            <p:strVal val="#ppt_x"/>
                                          </p:val>
                                        </p:tav>
                                        <p:tav tm="100000">
                                          <p:val>
                                            <p:strVal val="#ppt_x"/>
                                          </p:val>
                                        </p:tav>
                                      </p:tavLst>
                                    </p:anim>
                                    <p:anim calcmode="lin" valueType="num">
                                      <p:cBhvr>
                                        <p:cTn id="104" dur="1000" fill="hold"/>
                                        <p:tgtEl>
                                          <p:spTgt spid="54"/>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1000"/>
                                        <p:tgtEl>
                                          <p:spTgt spid="56"/>
                                        </p:tgtEl>
                                      </p:cBhvr>
                                    </p:animEffect>
                                    <p:anim calcmode="lin" valueType="num">
                                      <p:cBhvr>
                                        <p:cTn id="108" dur="1000" fill="hold"/>
                                        <p:tgtEl>
                                          <p:spTgt spid="56"/>
                                        </p:tgtEl>
                                        <p:attrNameLst>
                                          <p:attrName>ppt_x</p:attrName>
                                        </p:attrNameLst>
                                      </p:cBhvr>
                                      <p:tavLst>
                                        <p:tav tm="0">
                                          <p:val>
                                            <p:strVal val="#ppt_x"/>
                                          </p:val>
                                        </p:tav>
                                        <p:tav tm="100000">
                                          <p:val>
                                            <p:strVal val="#ppt_x"/>
                                          </p:val>
                                        </p:tav>
                                      </p:tavLst>
                                    </p:anim>
                                    <p:anim calcmode="lin" valueType="num">
                                      <p:cBhvr>
                                        <p:cTn id="109" dur="1000" fill="hold"/>
                                        <p:tgtEl>
                                          <p:spTgt spid="56"/>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1000"/>
                                        <p:tgtEl>
                                          <p:spTgt spid="57"/>
                                        </p:tgtEl>
                                      </p:cBhvr>
                                    </p:animEffect>
                                    <p:anim calcmode="lin" valueType="num">
                                      <p:cBhvr>
                                        <p:cTn id="113" dur="1000" fill="hold"/>
                                        <p:tgtEl>
                                          <p:spTgt spid="57"/>
                                        </p:tgtEl>
                                        <p:attrNameLst>
                                          <p:attrName>ppt_x</p:attrName>
                                        </p:attrNameLst>
                                      </p:cBhvr>
                                      <p:tavLst>
                                        <p:tav tm="0">
                                          <p:val>
                                            <p:strVal val="#ppt_x"/>
                                          </p:val>
                                        </p:tav>
                                        <p:tav tm="100000">
                                          <p:val>
                                            <p:strVal val="#ppt_x"/>
                                          </p:val>
                                        </p:tav>
                                      </p:tavLst>
                                    </p:anim>
                                    <p:anim calcmode="lin" valueType="num">
                                      <p:cBhvr>
                                        <p:cTn id="114" dur="1000" fill="hold"/>
                                        <p:tgtEl>
                                          <p:spTgt spid="57"/>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fade">
                                      <p:cBhvr>
                                        <p:cTn id="117" dur="1000"/>
                                        <p:tgtEl>
                                          <p:spTgt spid="58"/>
                                        </p:tgtEl>
                                      </p:cBhvr>
                                    </p:animEffect>
                                    <p:anim calcmode="lin" valueType="num">
                                      <p:cBhvr>
                                        <p:cTn id="118" dur="1000" fill="hold"/>
                                        <p:tgtEl>
                                          <p:spTgt spid="58"/>
                                        </p:tgtEl>
                                        <p:attrNameLst>
                                          <p:attrName>ppt_x</p:attrName>
                                        </p:attrNameLst>
                                      </p:cBhvr>
                                      <p:tavLst>
                                        <p:tav tm="0">
                                          <p:val>
                                            <p:strVal val="#ppt_x"/>
                                          </p:val>
                                        </p:tav>
                                        <p:tav tm="100000">
                                          <p:val>
                                            <p:strVal val="#ppt_x"/>
                                          </p:val>
                                        </p:tav>
                                      </p:tavLst>
                                    </p:anim>
                                    <p:anim calcmode="lin" valueType="num">
                                      <p:cBhvr>
                                        <p:cTn id="119" dur="1000" fill="hold"/>
                                        <p:tgtEl>
                                          <p:spTgt spid="58"/>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fade">
                                      <p:cBhvr>
                                        <p:cTn id="122" dur="1000"/>
                                        <p:tgtEl>
                                          <p:spTgt spid="59"/>
                                        </p:tgtEl>
                                      </p:cBhvr>
                                    </p:animEffect>
                                    <p:anim calcmode="lin" valueType="num">
                                      <p:cBhvr>
                                        <p:cTn id="123" dur="1000" fill="hold"/>
                                        <p:tgtEl>
                                          <p:spTgt spid="59"/>
                                        </p:tgtEl>
                                        <p:attrNameLst>
                                          <p:attrName>ppt_x</p:attrName>
                                        </p:attrNameLst>
                                      </p:cBhvr>
                                      <p:tavLst>
                                        <p:tav tm="0">
                                          <p:val>
                                            <p:strVal val="#ppt_x"/>
                                          </p:val>
                                        </p:tav>
                                        <p:tav tm="100000">
                                          <p:val>
                                            <p:strVal val="#ppt_x"/>
                                          </p:val>
                                        </p:tav>
                                      </p:tavLst>
                                    </p:anim>
                                    <p:anim calcmode="lin" valueType="num">
                                      <p:cBhvr>
                                        <p:cTn id="124" dur="1000" fill="hold"/>
                                        <p:tgtEl>
                                          <p:spTgt spid="59"/>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61"/>
                                        </p:tgtEl>
                                        <p:attrNameLst>
                                          <p:attrName>style.visibility</p:attrName>
                                        </p:attrNameLst>
                                      </p:cBhvr>
                                      <p:to>
                                        <p:strVal val="visible"/>
                                      </p:to>
                                    </p:set>
                                    <p:animEffect transition="in" filter="fade">
                                      <p:cBhvr>
                                        <p:cTn id="127" dur="1000"/>
                                        <p:tgtEl>
                                          <p:spTgt spid="61"/>
                                        </p:tgtEl>
                                      </p:cBhvr>
                                    </p:animEffect>
                                    <p:anim calcmode="lin" valueType="num">
                                      <p:cBhvr>
                                        <p:cTn id="128" dur="1000" fill="hold"/>
                                        <p:tgtEl>
                                          <p:spTgt spid="61"/>
                                        </p:tgtEl>
                                        <p:attrNameLst>
                                          <p:attrName>ppt_x</p:attrName>
                                        </p:attrNameLst>
                                      </p:cBhvr>
                                      <p:tavLst>
                                        <p:tav tm="0">
                                          <p:val>
                                            <p:strVal val="#ppt_x"/>
                                          </p:val>
                                        </p:tav>
                                        <p:tav tm="100000">
                                          <p:val>
                                            <p:strVal val="#ppt_x"/>
                                          </p:val>
                                        </p:tav>
                                      </p:tavLst>
                                    </p:anim>
                                    <p:anim calcmode="lin" valueType="num">
                                      <p:cBhvr>
                                        <p:cTn id="129" dur="1000" fill="hold"/>
                                        <p:tgtEl>
                                          <p:spTgt spid="61"/>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62"/>
                                        </p:tgtEl>
                                        <p:attrNameLst>
                                          <p:attrName>style.visibility</p:attrName>
                                        </p:attrNameLst>
                                      </p:cBhvr>
                                      <p:to>
                                        <p:strVal val="visible"/>
                                      </p:to>
                                    </p:set>
                                    <p:animEffect transition="in" filter="fade">
                                      <p:cBhvr>
                                        <p:cTn id="132" dur="1000"/>
                                        <p:tgtEl>
                                          <p:spTgt spid="62"/>
                                        </p:tgtEl>
                                      </p:cBhvr>
                                    </p:animEffect>
                                    <p:anim calcmode="lin" valueType="num">
                                      <p:cBhvr>
                                        <p:cTn id="133" dur="1000" fill="hold"/>
                                        <p:tgtEl>
                                          <p:spTgt spid="62"/>
                                        </p:tgtEl>
                                        <p:attrNameLst>
                                          <p:attrName>ppt_x</p:attrName>
                                        </p:attrNameLst>
                                      </p:cBhvr>
                                      <p:tavLst>
                                        <p:tav tm="0">
                                          <p:val>
                                            <p:strVal val="#ppt_x"/>
                                          </p:val>
                                        </p:tav>
                                        <p:tav tm="100000">
                                          <p:val>
                                            <p:strVal val="#ppt_x"/>
                                          </p:val>
                                        </p:tav>
                                      </p:tavLst>
                                    </p:anim>
                                    <p:anim calcmode="lin" valueType="num">
                                      <p:cBhvr>
                                        <p:cTn id="134" dur="1000" fill="hold"/>
                                        <p:tgtEl>
                                          <p:spTgt spid="62"/>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65"/>
                                        </p:tgtEl>
                                        <p:attrNameLst>
                                          <p:attrName>style.visibility</p:attrName>
                                        </p:attrNameLst>
                                      </p:cBhvr>
                                      <p:to>
                                        <p:strVal val="visible"/>
                                      </p:to>
                                    </p:set>
                                    <p:animEffect transition="in" filter="fade">
                                      <p:cBhvr>
                                        <p:cTn id="137" dur="1000"/>
                                        <p:tgtEl>
                                          <p:spTgt spid="65"/>
                                        </p:tgtEl>
                                      </p:cBhvr>
                                    </p:animEffect>
                                    <p:anim calcmode="lin" valueType="num">
                                      <p:cBhvr>
                                        <p:cTn id="138" dur="1000" fill="hold"/>
                                        <p:tgtEl>
                                          <p:spTgt spid="65"/>
                                        </p:tgtEl>
                                        <p:attrNameLst>
                                          <p:attrName>ppt_x</p:attrName>
                                        </p:attrNameLst>
                                      </p:cBhvr>
                                      <p:tavLst>
                                        <p:tav tm="0">
                                          <p:val>
                                            <p:strVal val="#ppt_x"/>
                                          </p:val>
                                        </p:tav>
                                        <p:tav tm="100000">
                                          <p:val>
                                            <p:strVal val="#ppt_x"/>
                                          </p:val>
                                        </p:tav>
                                      </p:tavLst>
                                    </p:anim>
                                    <p:anim calcmode="lin" valueType="num">
                                      <p:cBhvr>
                                        <p:cTn id="139" dur="1000" fill="hold"/>
                                        <p:tgtEl>
                                          <p:spTgt spid="65"/>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0"/>
                                  </p:stCondLst>
                                  <p:childTnLst>
                                    <p:set>
                                      <p:cBhvr>
                                        <p:cTn id="141" dur="1" fill="hold">
                                          <p:stCondLst>
                                            <p:cond delay="0"/>
                                          </p:stCondLst>
                                        </p:cTn>
                                        <p:tgtEl>
                                          <p:spTgt spid="66"/>
                                        </p:tgtEl>
                                        <p:attrNameLst>
                                          <p:attrName>style.visibility</p:attrName>
                                        </p:attrNameLst>
                                      </p:cBhvr>
                                      <p:to>
                                        <p:strVal val="visible"/>
                                      </p:to>
                                    </p:set>
                                    <p:animEffect transition="in" filter="fade">
                                      <p:cBhvr>
                                        <p:cTn id="142" dur="1000"/>
                                        <p:tgtEl>
                                          <p:spTgt spid="66"/>
                                        </p:tgtEl>
                                      </p:cBhvr>
                                    </p:animEffect>
                                    <p:anim calcmode="lin" valueType="num">
                                      <p:cBhvr>
                                        <p:cTn id="143" dur="1000" fill="hold"/>
                                        <p:tgtEl>
                                          <p:spTgt spid="66"/>
                                        </p:tgtEl>
                                        <p:attrNameLst>
                                          <p:attrName>ppt_x</p:attrName>
                                        </p:attrNameLst>
                                      </p:cBhvr>
                                      <p:tavLst>
                                        <p:tav tm="0">
                                          <p:val>
                                            <p:strVal val="#ppt_x"/>
                                          </p:val>
                                        </p:tav>
                                        <p:tav tm="100000">
                                          <p:val>
                                            <p:strVal val="#ppt_x"/>
                                          </p:val>
                                        </p:tav>
                                      </p:tavLst>
                                    </p:anim>
                                    <p:anim calcmode="lin" valueType="num">
                                      <p:cBhvr>
                                        <p:cTn id="144" dur="1000" fill="hold"/>
                                        <p:tgtEl>
                                          <p:spTgt spid="66"/>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0"/>
                                  </p:stCondLst>
                                  <p:childTnLst>
                                    <p:set>
                                      <p:cBhvr>
                                        <p:cTn id="146" dur="1" fill="hold">
                                          <p:stCondLst>
                                            <p:cond delay="0"/>
                                          </p:stCondLst>
                                        </p:cTn>
                                        <p:tgtEl>
                                          <p:spTgt spid="67"/>
                                        </p:tgtEl>
                                        <p:attrNameLst>
                                          <p:attrName>style.visibility</p:attrName>
                                        </p:attrNameLst>
                                      </p:cBhvr>
                                      <p:to>
                                        <p:strVal val="visible"/>
                                      </p:to>
                                    </p:set>
                                    <p:animEffect transition="in" filter="fade">
                                      <p:cBhvr>
                                        <p:cTn id="147" dur="1000"/>
                                        <p:tgtEl>
                                          <p:spTgt spid="67"/>
                                        </p:tgtEl>
                                      </p:cBhvr>
                                    </p:animEffect>
                                    <p:anim calcmode="lin" valueType="num">
                                      <p:cBhvr>
                                        <p:cTn id="148" dur="1000" fill="hold"/>
                                        <p:tgtEl>
                                          <p:spTgt spid="67"/>
                                        </p:tgtEl>
                                        <p:attrNameLst>
                                          <p:attrName>ppt_x</p:attrName>
                                        </p:attrNameLst>
                                      </p:cBhvr>
                                      <p:tavLst>
                                        <p:tav tm="0">
                                          <p:val>
                                            <p:strVal val="#ppt_x"/>
                                          </p:val>
                                        </p:tav>
                                        <p:tav tm="100000">
                                          <p:val>
                                            <p:strVal val="#ppt_x"/>
                                          </p:val>
                                        </p:tav>
                                      </p:tavLst>
                                    </p:anim>
                                    <p:anim calcmode="lin" valueType="num">
                                      <p:cBhvr>
                                        <p:cTn id="149" dur="1000" fill="hold"/>
                                        <p:tgtEl>
                                          <p:spTgt spid="67"/>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68"/>
                                        </p:tgtEl>
                                        <p:attrNameLst>
                                          <p:attrName>style.visibility</p:attrName>
                                        </p:attrNameLst>
                                      </p:cBhvr>
                                      <p:to>
                                        <p:strVal val="visible"/>
                                      </p:to>
                                    </p:set>
                                    <p:animEffect transition="in" filter="fade">
                                      <p:cBhvr>
                                        <p:cTn id="152" dur="1000"/>
                                        <p:tgtEl>
                                          <p:spTgt spid="68"/>
                                        </p:tgtEl>
                                      </p:cBhvr>
                                    </p:animEffect>
                                    <p:anim calcmode="lin" valueType="num">
                                      <p:cBhvr>
                                        <p:cTn id="153" dur="1000" fill="hold"/>
                                        <p:tgtEl>
                                          <p:spTgt spid="68"/>
                                        </p:tgtEl>
                                        <p:attrNameLst>
                                          <p:attrName>ppt_x</p:attrName>
                                        </p:attrNameLst>
                                      </p:cBhvr>
                                      <p:tavLst>
                                        <p:tav tm="0">
                                          <p:val>
                                            <p:strVal val="#ppt_x"/>
                                          </p:val>
                                        </p:tav>
                                        <p:tav tm="100000">
                                          <p:val>
                                            <p:strVal val="#ppt_x"/>
                                          </p:val>
                                        </p:tav>
                                      </p:tavLst>
                                    </p:anim>
                                    <p:anim calcmode="lin" valueType="num">
                                      <p:cBhvr>
                                        <p:cTn id="154" dur="1000" fill="hold"/>
                                        <p:tgtEl>
                                          <p:spTgt spid="68"/>
                                        </p:tgtEl>
                                        <p:attrNameLst>
                                          <p:attrName>ppt_y</p:attrName>
                                        </p:attrNameLst>
                                      </p:cBhvr>
                                      <p:tavLst>
                                        <p:tav tm="0">
                                          <p:val>
                                            <p:strVal val="#ppt_y+.1"/>
                                          </p:val>
                                        </p:tav>
                                        <p:tav tm="100000">
                                          <p:val>
                                            <p:strVal val="#ppt_y"/>
                                          </p:val>
                                        </p:tav>
                                      </p:tavLst>
                                    </p:anim>
                                  </p:childTnLst>
                                </p:cTn>
                              </p:par>
                              <p:par>
                                <p:cTn id="155" presetID="42" presetClass="entr" presetSubtype="0" fill="hold" nodeType="withEffect">
                                  <p:stCondLst>
                                    <p:cond delay="0"/>
                                  </p:stCondLst>
                                  <p:childTnLst>
                                    <p:set>
                                      <p:cBhvr>
                                        <p:cTn id="156" dur="1" fill="hold">
                                          <p:stCondLst>
                                            <p:cond delay="0"/>
                                          </p:stCondLst>
                                        </p:cTn>
                                        <p:tgtEl>
                                          <p:spTgt spid="69"/>
                                        </p:tgtEl>
                                        <p:attrNameLst>
                                          <p:attrName>style.visibility</p:attrName>
                                        </p:attrNameLst>
                                      </p:cBhvr>
                                      <p:to>
                                        <p:strVal val="visible"/>
                                      </p:to>
                                    </p:set>
                                    <p:animEffect transition="in" filter="fade">
                                      <p:cBhvr>
                                        <p:cTn id="157" dur="1000"/>
                                        <p:tgtEl>
                                          <p:spTgt spid="69"/>
                                        </p:tgtEl>
                                      </p:cBhvr>
                                    </p:animEffect>
                                    <p:anim calcmode="lin" valueType="num">
                                      <p:cBhvr>
                                        <p:cTn id="158" dur="1000" fill="hold"/>
                                        <p:tgtEl>
                                          <p:spTgt spid="69"/>
                                        </p:tgtEl>
                                        <p:attrNameLst>
                                          <p:attrName>ppt_x</p:attrName>
                                        </p:attrNameLst>
                                      </p:cBhvr>
                                      <p:tavLst>
                                        <p:tav tm="0">
                                          <p:val>
                                            <p:strVal val="#ppt_x"/>
                                          </p:val>
                                        </p:tav>
                                        <p:tav tm="100000">
                                          <p:val>
                                            <p:strVal val="#ppt_x"/>
                                          </p:val>
                                        </p:tav>
                                      </p:tavLst>
                                    </p:anim>
                                    <p:anim calcmode="lin" valueType="num">
                                      <p:cBhvr>
                                        <p:cTn id="159" dur="1000" fill="hold"/>
                                        <p:tgtEl>
                                          <p:spTgt spid="69"/>
                                        </p:tgtEl>
                                        <p:attrNameLst>
                                          <p:attrName>ppt_y</p:attrName>
                                        </p:attrNameLst>
                                      </p:cBhvr>
                                      <p:tavLst>
                                        <p:tav tm="0">
                                          <p:val>
                                            <p:strVal val="#ppt_y+.1"/>
                                          </p:val>
                                        </p:tav>
                                        <p:tav tm="100000">
                                          <p:val>
                                            <p:strVal val="#ppt_y"/>
                                          </p:val>
                                        </p:tav>
                                      </p:tavLst>
                                    </p:anim>
                                  </p:childTnLst>
                                </p:cTn>
                              </p:par>
                              <p:par>
                                <p:cTn id="160" presetID="42" presetClass="entr" presetSubtype="0" fill="hold" nodeType="withEffect">
                                  <p:stCondLst>
                                    <p:cond delay="0"/>
                                  </p:stCondLst>
                                  <p:childTnLst>
                                    <p:set>
                                      <p:cBhvr>
                                        <p:cTn id="161" dur="1" fill="hold">
                                          <p:stCondLst>
                                            <p:cond delay="0"/>
                                          </p:stCondLst>
                                        </p:cTn>
                                        <p:tgtEl>
                                          <p:spTgt spid="71"/>
                                        </p:tgtEl>
                                        <p:attrNameLst>
                                          <p:attrName>style.visibility</p:attrName>
                                        </p:attrNameLst>
                                      </p:cBhvr>
                                      <p:to>
                                        <p:strVal val="visible"/>
                                      </p:to>
                                    </p:set>
                                    <p:animEffect transition="in" filter="fade">
                                      <p:cBhvr>
                                        <p:cTn id="162" dur="1000"/>
                                        <p:tgtEl>
                                          <p:spTgt spid="71"/>
                                        </p:tgtEl>
                                      </p:cBhvr>
                                    </p:animEffect>
                                    <p:anim calcmode="lin" valueType="num">
                                      <p:cBhvr>
                                        <p:cTn id="163" dur="1000" fill="hold"/>
                                        <p:tgtEl>
                                          <p:spTgt spid="71"/>
                                        </p:tgtEl>
                                        <p:attrNameLst>
                                          <p:attrName>ppt_x</p:attrName>
                                        </p:attrNameLst>
                                      </p:cBhvr>
                                      <p:tavLst>
                                        <p:tav tm="0">
                                          <p:val>
                                            <p:strVal val="#ppt_x"/>
                                          </p:val>
                                        </p:tav>
                                        <p:tav tm="100000">
                                          <p:val>
                                            <p:strVal val="#ppt_x"/>
                                          </p:val>
                                        </p:tav>
                                      </p:tavLst>
                                    </p:anim>
                                    <p:anim calcmode="lin" valueType="num">
                                      <p:cBhvr>
                                        <p:cTn id="164" dur="1000" fill="hold"/>
                                        <p:tgtEl>
                                          <p:spTgt spid="71"/>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0"/>
                                  </p:stCondLst>
                                  <p:childTnLst>
                                    <p:set>
                                      <p:cBhvr>
                                        <p:cTn id="166" dur="1" fill="hold">
                                          <p:stCondLst>
                                            <p:cond delay="0"/>
                                          </p:stCondLst>
                                        </p:cTn>
                                        <p:tgtEl>
                                          <p:spTgt spid="72"/>
                                        </p:tgtEl>
                                        <p:attrNameLst>
                                          <p:attrName>style.visibility</p:attrName>
                                        </p:attrNameLst>
                                      </p:cBhvr>
                                      <p:to>
                                        <p:strVal val="visible"/>
                                      </p:to>
                                    </p:set>
                                    <p:animEffect transition="in" filter="fade">
                                      <p:cBhvr>
                                        <p:cTn id="167" dur="1000"/>
                                        <p:tgtEl>
                                          <p:spTgt spid="72"/>
                                        </p:tgtEl>
                                      </p:cBhvr>
                                    </p:animEffect>
                                    <p:anim calcmode="lin" valueType="num">
                                      <p:cBhvr>
                                        <p:cTn id="168" dur="1000" fill="hold"/>
                                        <p:tgtEl>
                                          <p:spTgt spid="72"/>
                                        </p:tgtEl>
                                        <p:attrNameLst>
                                          <p:attrName>ppt_x</p:attrName>
                                        </p:attrNameLst>
                                      </p:cBhvr>
                                      <p:tavLst>
                                        <p:tav tm="0">
                                          <p:val>
                                            <p:strVal val="#ppt_x"/>
                                          </p:val>
                                        </p:tav>
                                        <p:tav tm="100000">
                                          <p:val>
                                            <p:strVal val="#ppt_x"/>
                                          </p:val>
                                        </p:tav>
                                      </p:tavLst>
                                    </p:anim>
                                    <p:anim calcmode="lin" valueType="num">
                                      <p:cBhvr>
                                        <p:cTn id="169" dur="1000" fill="hold"/>
                                        <p:tgtEl>
                                          <p:spTgt spid="72"/>
                                        </p:tgtEl>
                                        <p:attrNameLst>
                                          <p:attrName>ppt_y</p:attrName>
                                        </p:attrNameLst>
                                      </p:cBhvr>
                                      <p:tavLst>
                                        <p:tav tm="0">
                                          <p:val>
                                            <p:strVal val="#ppt_y+.1"/>
                                          </p:val>
                                        </p:tav>
                                        <p:tav tm="100000">
                                          <p:val>
                                            <p:strVal val="#ppt_y"/>
                                          </p:val>
                                        </p:tav>
                                      </p:tavLst>
                                    </p:anim>
                                  </p:childTnLst>
                                </p:cTn>
                              </p:par>
                              <p:par>
                                <p:cTn id="170" presetID="42" presetClass="entr" presetSubtype="0" fill="hold" nodeType="withEffect">
                                  <p:stCondLst>
                                    <p:cond delay="0"/>
                                  </p:stCondLst>
                                  <p:childTnLst>
                                    <p:set>
                                      <p:cBhvr>
                                        <p:cTn id="171" dur="1" fill="hold">
                                          <p:stCondLst>
                                            <p:cond delay="0"/>
                                          </p:stCondLst>
                                        </p:cTn>
                                        <p:tgtEl>
                                          <p:spTgt spid="73"/>
                                        </p:tgtEl>
                                        <p:attrNameLst>
                                          <p:attrName>style.visibility</p:attrName>
                                        </p:attrNameLst>
                                      </p:cBhvr>
                                      <p:to>
                                        <p:strVal val="visible"/>
                                      </p:to>
                                    </p:set>
                                    <p:animEffect transition="in" filter="fade">
                                      <p:cBhvr>
                                        <p:cTn id="172" dur="1000"/>
                                        <p:tgtEl>
                                          <p:spTgt spid="73"/>
                                        </p:tgtEl>
                                      </p:cBhvr>
                                    </p:animEffect>
                                    <p:anim calcmode="lin" valueType="num">
                                      <p:cBhvr>
                                        <p:cTn id="173" dur="1000" fill="hold"/>
                                        <p:tgtEl>
                                          <p:spTgt spid="73"/>
                                        </p:tgtEl>
                                        <p:attrNameLst>
                                          <p:attrName>ppt_x</p:attrName>
                                        </p:attrNameLst>
                                      </p:cBhvr>
                                      <p:tavLst>
                                        <p:tav tm="0">
                                          <p:val>
                                            <p:strVal val="#ppt_x"/>
                                          </p:val>
                                        </p:tav>
                                        <p:tav tm="100000">
                                          <p:val>
                                            <p:strVal val="#ppt_x"/>
                                          </p:val>
                                        </p:tav>
                                      </p:tavLst>
                                    </p:anim>
                                    <p:anim calcmode="lin" valueType="num">
                                      <p:cBhvr>
                                        <p:cTn id="174" dur="1000" fill="hold"/>
                                        <p:tgtEl>
                                          <p:spTgt spid="73"/>
                                        </p:tgtEl>
                                        <p:attrNameLst>
                                          <p:attrName>ppt_y</p:attrName>
                                        </p:attrNameLst>
                                      </p:cBhvr>
                                      <p:tavLst>
                                        <p:tav tm="0">
                                          <p:val>
                                            <p:strVal val="#ppt_y+.1"/>
                                          </p:val>
                                        </p:tav>
                                        <p:tav tm="100000">
                                          <p:val>
                                            <p:strVal val="#ppt_y"/>
                                          </p:val>
                                        </p:tav>
                                      </p:tavLst>
                                    </p:anim>
                                  </p:childTnLst>
                                </p:cTn>
                              </p:par>
                              <p:par>
                                <p:cTn id="175" presetID="42" presetClass="entr" presetSubtype="0" fill="hold" nodeType="withEffect">
                                  <p:stCondLst>
                                    <p:cond delay="0"/>
                                  </p:stCondLst>
                                  <p:childTnLst>
                                    <p:set>
                                      <p:cBhvr>
                                        <p:cTn id="176" dur="1" fill="hold">
                                          <p:stCondLst>
                                            <p:cond delay="0"/>
                                          </p:stCondLst>
                                        </p:cTn>
                                        <p:tgtEl>
                                          <p:spTgt spid="74"/>
                                        </p:tgtEl>
                                        <p:attrNameLst>
                                          <p:attrName>style.visibility</p:attrName>
                                        </p:attrNameLst>
                                      </p:cBhvr>
                                      <p:to>
                                        <p:strVal val="visible"/>
                                      </p:to>
                                    </p:set>
                                    <p:animEffect transition="in" filter="fade">
                                      <p:cBhvr>
                                        <p:cTn id="177" dur="1000"/>
                                        <p:tgtEl>
                                          <p:spTgt spid="74"/>
                                        </p:tgtEl>
                                      </p:cBhvr>
                                    </p:animEffect>
                                    <p:anim calcmode="lin" valueType="num">
                                      <p:cBhvr>
                                        <p:cTn id="178" dur="1000" fill="hold"/>
                                        <p:tgtEl>
                                          <p:spTgt spid="74"/>
                                        </p:tgtEl>
                                        <p:attrNameLst>
                                          <p:attrName>ppt_x</p:attrName>
                                        </p:attrNameLst>
                                      </p:cBhvr>
                                      <p:tavLst>
                                        <p:tav tm="0">
                                          <p:val>
                                            <p:strVal val="#ppt_x"/>
                                          </p:val>
                                        </p:tav>
                                        <p:tav tm="100000">
                                          <p:val>
                                            <p:strVal val="#ppt_x"/>
                                          </p:val>
                                        </p:tav>
                                      </p:tavLst>
                                    </p:anim>
                                    <p:anim calcmode="lin" valueType="num">
                                      <p:cBhvr>
                                        <p:cTn id="179" dur="1000" fill="hold"/>
                                        <p:tgtEl>
                                          <p:spTgt spid="74"/>
                                        </p:tgtEl>
                                        <p:attrNameLst>
                                          <p:attrName>ppt_y</p:attrName>
                                        </p:attrNameLst>
                                      </p:cBhvr>
                                      <p:tavLst>
                                        <p:tav tm="0">
                                          <p:val>
                                            <p:strVal val="#ppt_y+.1"/>
                                          </p:val>
                                        </p:tav>
                                        <p:tav tm="100000">
                                          <p:val>
                                            <p:strVal val="#ppt_y"/>
                                          </p:val>
                                        </p:tav>
                                      </p:tavLst>
                                    </p:anim>
                                  </p:childTnLst>
                                </p:cTn>
                              </p:par>
                              <p:par>
                                <p:cTn id="180" presetID="42" presetClass="entr" presetSubtype="0" fill="hold" nodeType="withEffect">
                                  <p:stCondLst>
                                    <p:cond delay="0"/>
                                  </p:stCondLst>
                                  <p:childTnLst>
                                    <p:set>
                                      <p:cBhvr>
                                        <p:cTn id="181" dur="1" fill="hold">
                                          <p:stCondLst>
                                            <p:cond delay="0"/>
                                          </p:stCondLst>
                                        </p:cTn>
                                        <p:tgtEl>
                                          <p:spTgt spid="75"/>
                                        </p:tgtEl>
                                        <p:attrNameLst>
                                          <p:attrName>style.visibility</p:attrName>
                                        </p:attrNameLst>
                                      </p:cBhvr>
                                      <p:to>
                                        <p:strVal val="visible"/>
                                      </p:to>
                                    </p:set>
                                    <p:animEffect transition="in" filter="fade">
                                      <p:cBhvr>
                                        <p:cTn id="182" dur="1000"/>
                                        <p:tgtEl>
                                          <p:spTgt spid="75"/>
                                        </p:tgtEl>
                                      </p:cBhvr>
                                    </p:animEffect>
                                    <p:anim calcmode="lin" valueType="num">
                                      <p:cBhvr>
                                        <p:cTn id="183" dur="1000" fill="hold"/>
                                        <p:tgtEl>
                                          <p:spTgt spid="75"/>
                                        </p:tgtEl>
                                        <p:attrNameLst>
                                          <p:attrName>ppt_x</p:attrName>
                                        </p:attrNameLst>
                                      </p:cBhvr>
                                      <p:tavLst>
                                        <p:tav tm="0">
                                          <p:val>
                                            <p:strVal val="#ppt_x"/>
                                          </p:val>
                                        </p:tav>
                                        <p:tav tm="100000">
                                          <p:val>
                                            <p:strVal val="#ppt_x"/>
                                          </p:val>
                                        </p:tav>
                                      </p:tavLst>
                                    </p:anim>
                                    <p:anim calcmode="lin" valueType="num">
                                      <p:cBhvr>
                                        <p:cTn id="184" dur="1000" fill="hold"/>
                                        <p:tgtEl>
                                          <p:spTgt spid="75"/>
                                        </p:tgtEl>
                                        <p:attrNameLst>
                                          <p:attrName>ppt_y</p:attrName>
                                        </p:attrNameLst>
                                      </p:cBhvr>
                                      <p:tavLst>
                                        <p:tav tm="0">
                                          <p:val>
                                            <p:strVal val="#ppt_y+.1"/>
                                          </p:val>
                                        </p:tav>
                                        <p:tav tm="100000">
                                          <p:val>
                                            <p:strVal val="#ppt_y"/>
                                          </p:val>
                                        </p:tav>
                                      </p:tavLst>
                                    </p:anim>
                                  </p:childTnLst>
                                </p:cTn>
                              </p:par>
                              <p:par>
                                <p:cTn id="185" presetID="42" presetClass="entr" presetSubtype="0" fill="hold" nodeType="withEffect">
                                  <p:stCondLst>
                                    <p:cond delay="0"/>
                                  </p:stCondLst>
                                  <p:childTnLst>
                                    <p:set>
                                      <p:cBhvr>
                                        <p:cTn id="186" dur="1" fill="hold">
                                          <p:stCondLst>
                                            <p:cond delay="0"/>
                                          </p:stCondLst>
                                        </p:cTn>
                                        <p:tgtEl>
                                          <p:spTgt spid="76"/>
                                        </p:tgtEl>
                                        <p:attrNameLst>
                                          <p:attrName>style.visibility</p:attrName>
                                        </p:attrNameLst>
                                      </p:cBhvr>
                                      <p:to>
                                        <p:strVal val="visible"/>
                                      </p:to>
                                    </p:set>
                                    <p:animEffect transition="in" filter="fade">
                                      <p:cBhvr>
                                        <p:cTn id="187" dur="1000"/>
                                        <p:tgtEl>
                                          <p:spTgt spid="76"/>
                                        </p:tgtEl>
                                      </p:cBhvr>
                                    </p:animEffect>
                                    <p:anim calcmode="lin" valueType="num">
                                      <p:cBhvr>
                                        <p:cTn id="188" dur="1000" fill="hold"/>
                                        <p:tgtEl>
                                          <p:spTgt spid="76"/>
                                        </p:tgtEl>
                                        <p:attrNameLst>
                                          <p:attrName>ppt_x</p:attrName>
                                        </p:attrNameLst>
                                      </p:cBhvr>
                                      <p:tavLst>
                                        <p:tav tm="0">
                                          <p:val>
                                            <p:strVal val="#ppt_x"/>
                                          </p:val>
                                        </p:tav>
                                        <p:tav tm="100000">
                                          <p:val>
                                            <p:strVal val="#ppt_x"/>
                                          </p:val>
                                        </p:tav>
                                      </p:tavLst>
                                    </p:anim>
                                    <p:anim calcmode="lin" valueType="num">
                                      <p:cBhvr>
                                        <p:cTn id="189" dur="1000" fill="hold"/>
                                        <p:tgtEl>
                                          <p:spTgt spid="76"/>
                                        </p:tgtEl>
                                        <p:attrNameLst>
                                          <p:attrName>ppt_y</p:attrName>
                                        </p:attrNameLst>
                                      </p:cBhvr>
                                      <p:tavLst>
                                        <p:tav tm="0">
                                          <p:val>
                                            <p:strVal val="#ppt_y+.1"/>
                                          </p:val>
                                        </p:tav>
                                        <p:tav tm="100000">
                                          <p:val>
                                            <p:strVal val="#ppt_y"/>
                                          </p:val>
                                        </p:tav>
                                      </p:tavLst>
                                    </p:anim>
                                  </p:childTnLst>
                                </p:cTn>
                              </p:par>
                              <p:par>
                                <p:cTn id="190" presetID="42" presetClass="entr" presetSubtype="0" fill="hold" nodeType="withEffect">
                                  <p:stCondLst>
                                    <p:cond delay="0"/>
                                  </p:stCondLst>
                                  <p:childTnLst>
                                    <p:set>
                                      <p:cBhvr>
                                        <p:cTn id="191" dur="1" fill="hold">
                                          <p:stCondLst>
                                            <p:cond delay="0"/>
                                          </p:stCondLst>
                                        </p:cTn>
                                        <p:tgtEl>
                                          <p:spTgt spid="77"/>
                                        </p:tgtEl>
                                        <p:attrNameLst>
                                          <p:attrName>style.visibility</p:attrName>
                                        </p:attrNameLst>
                                      </p:cBhvr>
                                      <p:to>
                                        <p:strVal val="visible"/>
                                      </p:to>
                                    </p:set>
                                    <p:animEffect transition="in" filter="fade">
                                      <p:cBhvr>
                                        <p:cTn id="192" dur="1000"/>
                                        <p:tgtEl>
                                          <p:spTgt spid="77"/>
                                        </p:tgtEl>
                                      </p:cBhvr>
                                    </p:animEffect>
                                    <p:anim calcmode="lin" valueType="num">
                                      <p:cBhvr>
                                        <p:cTn id="193" dur="1000" fill="hold"/>
                                        <p:tgtEl>
                                          <p:spTgt spid="77"/>
                                        </p:tgtEl>
                                        <p:attrNameLst>
                                          <p:attrName>ppt_x</p:attrName>
                                        </p:attrNameLst>
                                      </p:cBhvr>
                                      <p:tavLst>
                                        <p:tav tm="0">
                                          <p:val>
                                            <p:strVal val="#ppt_x"/>
                                          </p:val>
                                        </p:tav>
                                        <p:tav tm="100000">
                                          <p:val>
                                            <p:strVal val="#ppt_x"/>
                                          </p:val>
                                        </p:tav>
                                      </p:tavLst>
                                    </p:anim>
                                    <p:anim calcmode="lin" valueType="num">
                                      <p:cBhvr>
                                        <p:cTn id="194" dur="1000" fill="hold"/>
                                        <p:tgtEl>
                                          <p:spTgt spid="77"/>
                                        </p:tgtEl>
                                        <p:attrNameLst>
                                          <p:attrName>ppt_y</p:attrName>
                                        </p:attrNameLst>
                                      </p:cBhvr>
                                      <p:tavLst>
                                        <p:tav tm="0">
                                          <p:val>
                                            <p:strVal val="#ppt_y+.1"/>
                                          </p:val>
                                        </p:tav>
                                        <p:tav tm="100000">
                                          <p:val>
                                            <p:strVal val="#ppt_y"/>
                                          </p:val>
                                        </p:tav>
                                      </p:tavLst>
                                    </p:anim>
                                  </p:childTnLst>
                                </p:cTn>
                              </p:par>
                              <p:par>
                                <p:cTn id="195" presetID="42" presetClass="entr" presetSubtype="0" fill="hold" nodeType="withEffect">
                                  <p:stCondLst>
                                    <p:cond delay="0"/>
                                  </p:stCondLst>
                                  <p:childTnLst>
                                    <p:set>
                                      <p:cBhvr>
                                        <p:cTn id="196" dur="1" fill="hold">
                                          <p:stCondLst>
                                            <p:cond delay="0"/>
                                          </p:stCondLst>
                                        </p:cTn>
                                        <p:tgtEl>
                                          <p:spTgt spid="78"/>
                                        </p:tgtEl>
                                        <p:attrNameLst>
                                          <p:attrName>style.visibility</p:attrName>
                                        </p:attrNameLst>
                                      </p:cBhvr>
                                      <p:to>
                                        <p:strVal val="visible"/>
                                      </p:to>
                                    </p:set>
                                    <p:animEffect transition="in" filter="fade">
                                      <p:cBhvr>
                                        <p:cTn id="197" dur="1000"/>
                                        <p:tgtEl>
                                          <p:spTgt spid="78"/>
                                        </p:tgtEl>
                                      </p:cBhvr>
                                    </p:animEffect>
                                    <p:anim calcmode="lin" valueType="num">
                                      <p:cBhvr>
                                        <p:cTn id="198" dur="1000" fill="hold"/>
                                        <p:tgtEl>
                                          <p:spTgt spid="78"/>
                                        </p:tgtEl>
                                        <p:attrNameLst>
                                          <p:attrName>ppt_x</p:attrName>
                                        </p:attrNameLst>
                                      </p:cBhvr>
                                      <p:tavLst>
                                        <p:tav tm="0">
                                          <p:val>
                                            <p:strVal val="#ppt_x"/>
                                          </p:val>
                                        </p:tav>
                                        <p:tav tm="100000">
                                          <p:val>
                                            <p:strVal val="#ppt_x"/>
                                          </p:val>
                                        </p:tav>
                                      </p:tavLst>
                                    </p:anim>
                                    <p:anim calcmode="lin" valueType="num">
                                      <p:cBhvr>
                                        <p:cTn id="199" dur="1000" fill="hold"/>
                                        <p:tgtEl>
                                          <p:spTgt spid="78"/>
                                        </p:tgtEl>
                                        <p:attrNameLst>
                                          <p:attrName>ppt_y</p:attrName>
                                        </p:attrNameLst>
                                      </p:cBhvr>
                                      <p:tavLst>
                                        <p:tav tm="0">
                                          <p:val>
                                            <p:strVal val="#ppt_y+.1"/>
                                          </p:val>
                                        </p:tav>
                                        <p:tav tm="100000">
                                          <p:val>
                                            <p:strVal val="#ppt_y"/>
                                          </p:val>
                                        </p:tav>
                                      </p:tavLst>
                                    </p:anim>
                                  </p:childTnLst>
                                </p:cTn>
                              </p:par>
                              <p:par>
                                <p:cTn id="200" presetID="42" presetClass="entr" presetSubtype="0" fill="hold" nodeType="withEffect">
                                  <p:stCondLst>
                                    <p:cond delay="0"/>
                                  </p:stCondLst>
                                  <p:childTnLst>
                                    <p:set>
                                      <p:cBhvr>
                                        <p:cTn id="201" dur="1" fill="hold">
                                          <p:stCondLst>
                                            <p:cond delay="0"/>
                                          </p:stCondLst>
                                        </p:cTn>
                                        <p:tgtEl>
                                          <p:spTgt spid="79"/>
                                        </p:tgtEl>
                                        <p:attrNameLst>
                                          <p:attrName>style.visibility</p:attrName>
                                        </p:attrNameLst>
                                      </p:cBhvr>
                                      <p:to>
                                        <p:strVal val="visible"/>
                                      </p:to>
                                    </p:set>
                                    <p:animEffect transition="in" filter="fade">
                                      <p:cBhvr>
                                        <p:cTn id="202" dur="1000"/>
                                        <p:tgtEl>
                                          <p:spTgt spid="79"/>
                                        </p:tgtEl>
                                      </p:cBhvr>
                                    </p:animEffect>
                                    <p:anim calcmode="lin" valueType="num">
                                      <p:cBhvr>
                                        <p:cTn id="203" dur="1000" fill="hold"/>
                                        <p:tgtEl>
                                          <p:spTgt spid="79"/>
                                        </p:tgtEl>
                                        <p:attrNameLst>
                                          <p:attrName>ppt_x</p:attrName>
                                        </p:attrNameLst>
                                      </p:cBhvr>
                                      <p:tavLst>
                                        <p:tav tm="0">
                                          <p:val>
                                            <p:strVal val="#ppt_x"/>
                                          </p:val>
                                        </p:tav>
                                        <p:tav tm="100000">
                                          <p:val>
                                            <p:strVal val="#ppt_x"/>
                                          </p:val>
                                        </p:tav>
                                      </p:tavLst>
                                    </p:anim>
                                    <p:anim calcmode="lin" valueType="num">
                                      <p:cBhvr>
                                        <p:cTn id="204" dur="1000" fill="hold"/>
                                        <p:tgtEl>
                                          <p:spTgt spid="79"/>
                                        </p:tgtEl>
                                        <p:attrNameLst>
                                          <p:attrName>ppt_y</p:attrName>
                                        </p:attrNameLst>
                                      </p:cBhvr>
                                      <p:tavLst>
                                        <p:tav tm="0">
                                          <p:val>
                                            <p:strVal val="#ppt_y+.1"/>
                                          </p:val>
                                        </p:tav>
                                        <p:tav tm="100000">
                                          <p:val>
                                            <p:strVal val="#ppt_y"/>
                                          </p:val>
                                        </p:tav>
                                      </p:tavLst>
                                    </p:anim>
                                  </p:childTnLst>
                                </p:cTn>
                              </p:par>
                              <p:par>
                                <p:cTn id="205" presetID="42" presetClass="entr" presetSubtype="0" fill="hold" nodeType="withEffect">
                                  <p:stCondLst>
                                    <p:cond delay="0"/>
                                  </p:stCondLst>
                                  <p:childTnLst>
                                    <p:set>
                                      <p:cBhvr>
                                        <p:cTn id="206" dur="1" fill="hold">
                                          <p:stCondLst>
                                            <p:cond delay="0"/>
                                          </p:stCondLst>
                                        </p:cTn>
                                        <p:tgtEl>
                                          <p:spTgt spid="80"/>
                                        </p:tgtEl>
                                        <p:attrNameLst>
                                          <p:attrName>style.visibility</p:attrName>
                                        </p:attrNameLst>
                                      </p:cBhvr>
                                      <p:to>
                                        <p:strVal val="visible"/>
                                      </p:to>
                                    </p:set>
                                    <p:animEffect transition="in" filter="fade">
                                      <p:cBhvr>
                                        <p:cTn id="207" dur="1000"/>
                                        <p:tgtEl>
                                          <p:spTgt spid="80"/>
                                        </p:tgtEl>
                                      </p:cBhvr>
                                    </p:animEffect>
                                    <p:anim calcmode="lin" valueType="num">
                                      <p:cBhvr>
                                        <p:cTn id="208" dur="1000" fill="hold"/>
                                        <p:tgtEl>
                                          <p:spTgt spid="80"/>
                                        </p:tgtEl>
                                        <p:attrNameLst>
                                          <p:attrName>ppt_x</p:attrName>
                                        </p:attrNameLst>
                                      </p:cBhvr>
                                      <p:tavLst>
                                        <p:tav tm="0">
                                          <p:val>
                                            <p:strVal val="#ppt_x"/>
                                          </p:val>
                                        </p:tav>
                                        <p:tav tm="100000">
                                          <p:val>
                                            <p:strVal val="#ppt_x"/>
                                          </p:val>
                                        </p:tav>
                                      </p:tavLst>
                                    </p:anim>
                                    <p:anim calcmode="lin" valueType="num">
                                      <p:cBhvr>
                                        <p:cTn id="209" dur="1000" fill="hold"/>
                                        <p:tgtEl>
                                          <p:spTgt spid="80"/>
                                        </p:tgtEl>
                                        <p:attrNameLst>
                                          <p:attrName>ppt_y</p:attrName>
                                        </p:attrNameLst>
                                      </p:cBhvr>
                                      <p:tavLst>
                                        <p:tav tm="0">
                                          <p:val>
                                            <p:strVal val="#ppt_y+.1"/>
                                          </p:val>
                                        </p:tav>
                                        <p:tav tm="100000">
                                          <p:val>
                                            <p:strVal val="#ppt_y"/>
                                          </p:val>
                                        </p:tav>
                                      </p:tavLst>
                                    </p:anim>
                                  </p:childTnLst>
                                </p:cTn>
                              </p:par>
                              <p:par>
                                <p:cTn id="210" presetID="42" presetClass="entr" presetSubtype="0" fill="hold" nodeType="withEffect">
                                  <p:stCondLst>
                                    <p:cond delay="0"/>
                                  </p:stCondLst>
                                  <p:childTnLst>
                                    <p:set>
                                      <p:cBhvr>
                                        <p:cTn id="211" dur="1" fill="hold">
                                          <p:stCondLst>
                                            <p:cond delay="0"/>
                                          </p:stCondLst>
                                        </p:cTn>
                                        <p:tgtEl>
                                          <p:spTgt spid="81"/>
                                        </p:tgtEl>
                                        <p:attrNameLst>
                                          <p:attrName>style.visibility</p:attrName>
                                        </p:attrNameLst>
                                      </p:cBhvr>
                                      <p:to>
                                        <p:strVal val="visible"/>
                                      </p:to>
                                    </p:set>
                                    <p:animEffect transition="in" filter="fade">
                                      <p:cBhvr>
                                        <p:cTn id="212" dur="1000"/>
                                        <p:tgtEl>
                                          <p:spTgt spid="81"/>
                                        </p:tgtEl>
                                      </p:cBhvr>
                                    </p:animEffect>
                                    <p:anim calcmode="lin" valueType="num">
                                      <p:cBhvr>
                                        <p:cTn id="213" dur="1000" fill="hold"/>
                                        <p:tgtEl>
                                          <p:spTgt spid="81"/>
                                        </p:tgtEl>
                                        <p:attrNameLst>
                                          <p:attrName>ppt_x</p:attrName>
                                        </p:attrNameLst>
                                      </p:cBhvr>
                                      <p:tavLst>
                                        <p:tav tm="0">
                                          <p:val>
                                            <p:strVal val="#ppt_x"/>
                                          </p:val>
                                        </p:tav>
                                        <p:tav tm="100000">
                                          <p:val>
                                            <p:strVal val="#ppt_x"/>
                                          </p:val>
                                        </p:tav>
                                      </p:tavLst>
                                    </p:anim>
                                    <p:anim calcmode="lin" valueType="num">
                                      <p:cBhvr>
                                        <p:cTn id="214" dur="1000" fill="hold"/>
                                        <p:tgtEl>
                                          <p:spTgt spid="81"/>
                                        </p:tgtEl>
                                        <p:attrNameLst>
                                          <p:attrName>ppt_y</p:attrName>
                                        </p:attrNameLst>
                                      </p:cBhvr>
                                      <p:tavLst>
                                        <p:tav tm="0">
                                          <p:val>
                                            <p:strVal val="#ppt_y+.1"/>
                                          </p:val>
                                        </p:tav>
                                        <p:tav tm="100000">
                                          <p:val>
                                            <p:strVal val="#ppt_y"/>
                                          </p:val>
                                        </p:tav>
                                      </p:tavLst>
                                    </p:anim>
                                  </p:childTnLst>
                                </p:cTn>
                              </p:par>
                              <p:par>
                                <p:cTn id="215" presetID="42" presetClass="entr" presetSubtype="0" fill="hold" nodeType="withEffect">
                                  <p:stCondLst>
                                    <p:cond delay="0"/>
                                  </p:stCondLst>
                                  <p:childTnLst>
                                    <p:set>
                                      <p:cBhvr>
                                        <p:cTn id="216" dur="1" fill="hold">
                                          <p:stCondLst>
                                            <p:cond delay="0"/>
                                          </p:stCondLst>
                                        </p:cTn>
                                        <p:tgtEl>
                                          <p:spTgt spid="83"/>
                                        </p:tgtEl>
                                        <p:attrNameLst>
                                          <p:attrName>style.visibility</p:attrName>
                                        </p:attrNameLst>
                                      </p:cBhvr>
                                      <p:to>
                                        <p:strVal val="visible"/>
                                      </p:to>
                                    </p:set>
                                    <p:animEffect transition="in" filter="fade">
                                      <p:cBhvr>
                                        <p:cTn id="217" dur="1000"/>
                                        <p:tgtEl>
                                          <p:spTgt spid="83"/>
                                        </p:tgtEl>
                                      </p:cBhvr>
                                    </p:animEffect>
                                    <p:anim calcmode="lin" valueType="num">
                                      <p:cBhvr>
                                        <p:cTn id="218" dur="1000" fill="hold"/>
                                        <p:tgtEl>
                                          <p:spTgt spid="83"/>
                                        </p:tgtEl>
                                        <p:attrNameLst>
                                          <p:attrName>ppt_x</p:attrName>
                                        </p:attrNameLst>
                                      </p:cBhvr>
                                      <p:tavLst>
                                        <p:tav tm="0">
                                          <p:val>
                                            <p:strVal val="#ppt_x"/>
                                          </p:val>
                                        </p:tav>
                                        <p:tav tm="100000">
                                          <p:val>
                                            <p:strVal val="#ppt_x"/>
                                          </p:val>
                                        </p:tav>
                                      </p:tavLst>
                                    </p:anim>
                                    <p:anim calcmode="lin" valueType="num">
                                      <p:cBhvr>
                                        <p:cTn id="219" dur="1000" fill="hold"/>
                                        <p:tgtEl>
                                          <p:spTgt spid="83"/>
                                        </p:tgtEl>
                                        <p:attrNameLst>
                                          <p:attrName>ppt_y</p:attrName>
                                        </p:attrNameLst>
                                      </p:cBhvr>
                                      <p:tavLst>
                                        <p:tav tm="0">
                                          <p:val>
                                            <p:strVal val="#ppt_y+.1"/>
                                          </p:val>
                                        </p:tav>
                                        <p:tav tm="100000">
                                          <p:val>
                                            <p:strVal val="#ppt_y"/>
                                          </p:val>
                                        </p:tav>
                                      </p:tavLst>
                                    </p:anim>
                                  </p:childTnLst>
                                </p:cTn>
                              </p:par>
                              <p:par>
                                <p:cTn id="220" presetID="42" presetClass="entr" presetSubtype="0" fill="hold" nodeType="withEffect">
                                  <p:stCondLst>
                                    <p:cond delay="0"/>
                                  </p:stCondLst>
                                  <p:childTnLst>
                                    <p:set>
                                      <p:cBhvr>
                                        <p:cTn id="221" dur="1" fill="hold">
                                          <p:stCondLst>
                                            <p:cond delay="0"/>
                                          </p:stCondLst>
                                        </p:cTn>
                                        <p:tgtEl>
                                          <p:spTgt spid="84"/>
                                        </p:tgtEl>
                                        <p:attrNameLst>
                                          <p:attrName>style.visibility</p:attrName>
                                        </p:attrNameLst>
                                      </p:cBhvr>
                                      <p:to>
                                        <p:strVal val="visible"/>
                                      </p:to>
                                    </p:set>
                                    <p:animEffect transition="in" filter="fade">
                                      <p:cBhvr>
                                        <p:cTn id="222" dur="1000"/>
                                        <p:tgtEl>
                                          <p:spTgt spid="84"/>
                                        </p:tgtEl>
                                      </p:cBhvr>
                                    </p:animEffect>
                                    <p:anim calcmode="lin" valueType="num">
                                      <p:cBhvr>
                                        <p:cTn id="223" dur="1000" fill="hold"/>
                                        <p:tgtEl>
                                          <p:spTgt spid="84"/>
                                        </p:tgtEl>
                                        <p:attrNameLst>
                                          <p:attrName>ppt_x</p:attrName>
                                        </p:attrNameLst>
                                      </p:cBhvr>
                                      <p:tavLst>
                                        <p:tav tm="0">
                                          <p:val>
                                            <p:strVal val="#ppt_x"/>
                                          </p:val>
                                        </p:tav>
                                        <p:tav tm="100000">
                                          <p:val>
                                            <p:strVal val="#ppt_x"/>
                                          </p:val>
                                        </p:tav>
                                      </p:tavLst>
                                    </p:anim>
                                    <p:anim calcmode="lin" valueType="num">
                                      <p:cBhvr>
                                        <p:cTn id="224" dur="1000" fill="hold"/>
                                        <p:tgtEl>
                                          <p:spTgt spid="84"/>
                                        </p:tgtEl>
                                        <p:attrNameLst>
                                          <p:attrName>ppt_y</p:attrName>
                                        </p:attrNameLst>
                                      </p:cBhvr>
                                      <p:tavLst>
                                        <p:tav tm="0">
                                          <p:val>
                                            <p:strVal val="#ppt_y+.1"/>
                                          </p:val>
                                        </p:tav>
                                        <p:tav tm="100000">
                                          <p:val>
                                            <p:strVal val="#ppt_y"/>
                                          </p:val>
                                        </p:tav>
                                      </p:tavLst>
                                    </p:anim>
                                  </p:childTnLst>
                                </p:cTn>
                              </p:par>
                              <p:par>
                                <p:cTn id="225" presetID="42" presetClass="entr" presetSubtype="0" fill="hold" nodeType="withEffect">
                                  <p:stCondLst>
                                    <p:cond delay="0"/>
                                  </p:stCondLst>
                                  <p:childTnLst>
                                    <p:set>
                                      <p:cBhvr>
                                        <p:cTn id="226" dur="1" fill="hold">
                                          <p:stCondLst>
                                            <p:cond delay="0"/>
                                          </p:stCondLst>
                                        </p:cTn>
                                        <p:tgtEl>
                                          <p:spTgt spid="85"/>
                                        </p:tgtEl>
                                        <p:attrNameLst>
                                          <p:attrName>style.visibility</p:attrName>
                                        </p:attrNameLst>
                                      </p:cBhvr>
                                      <p:to>
                                        <p:strVal val="visible"/>
                                      </p:to>
                                    </p:set>
                                    <p:animEffect transition="in" filter="fade">
                                      <p:cBhvr>
                                        <p:cTn id="227" dur="1000"/>
                                        <p:tgtEl>
                                          <p:spTgt spid="85"/>
                                        </p:tgtEl>
                                      </p:cBhvr>
                                    </p:animEffect>
                                    <p:anim calcmode="lin" valueType="num">
                                      <p:cBhvr>
                                        <p:cTn id="228" dur="1000" fill="hold"/>
                                        <p:tgtEl>
                                          <p:spTgt spid="85"/>
                                        </p:tgtEl>
                                        <p:attrNameLst>
                                          <p:attrName>ppt_x</p:attrName>
                                        </p:attrNameLst>
                                      </p:cBhvr>
                                      <p:tavLst>
                                        <p:tav tm="0">
                                          <p:val>
                                            <p:strVal val="#ppt_x"/>
                                          </p:val>
                                        </p:tav>
                                        <p:tav tm="100000">
                                          <p:val>
                                            <p:strVal val="#ppt_x"/>
                                          </p:val>
                                        </p:tav>
                                      </p:tavLst>
                                    </p:anim>
                                    <p:anim calcmode="lin" valueType="num">
                                      <p:cBhvr>
                                        <p:cTn id="229" dur="1000" fill="hold"/>
                                        <p:tgtEl>
                                          <p:spTgt spid="85"/>
                                        </p:tgtEl>
                                        <p:attrNameLst>
                                          <p:attrName>ppt_y</p:attrName>
                                        </p:attrNameLst>
                                      </p:cBhvr>
                                      <p:tavLst>
                                        <p:tav tm="0">
                                          <p:val>
                                            <p:strVal val="#ppt_y+.1"/>
                                          </p:val>
                                        </p:tav>
                                        <p:tav tm="100000">
                                          <p:val>
                                            <p:strVal val="#ppt_y"/>
                                          </p:val>
                                        </p:tav>
                                      </p:tavLst>
                                    </p:anim>
                                  </p:childTnLst>
                                </p:cTn>
                              </p:par>
                              <p:par>
                                <p:cTn id="230" presetID="42" presetClass="entr" presetSubtype="0" fill="hold" nodeType="withEffect">
                                  <p:stCondLst>
                                    <p:cond delay="0"/>
                                  </p:stCondLst>
                                  <p:childTnLst>
                                    <p:set>
                                      <p:cBhvr>
                                        <p:cTn id="231" dur="1" fill="hold">
                                          <p:stCondLst>
                                            <p:cond delay="0"/>
                                          </p:stCondLst>
                                        </p:cTn>
                                        <p:tgtEl>
                                          <p:spTgt spid="86"/>
                                        </p:tgtEl>
                                        <p:attrNameLst>
                                          <p:attrName>style.visibility</p:attrName>
                                        </p:attrNameLst>
                                      </p:cBhvr>
                                      <p:to>
                                        <p:strVal val="visible"/>
                                      </p:to>
                                    </p:set>
                                    <p:animEffect transition="in" filter="fade">
                                      <p:cBhvr>
                                        <p:cTn id="232" dur="1000"/>
                                        <p:tgtEl>
                                          <p:spTgt spid="86"/>
                                        </p:tgtEl>
                                      </p:cBhvr>
                                    </p:animEffect>
                                    <p:anim calcmode="lin" valueType="num">
                                      <p:cBhvr>
                                        <p:cTn id="233" dur="1000" fill="hold"/>
                                        <p:tgtEl>
                                          <p:spTgt spid="86"/>
                                        </p:tgtEl>
                                        <p:attrNameLst>
                                          <p:attrName>ppt_x</p:attrName>
                                        </p:attrNameLst>
                                      </p:cBhvr>
                                      <p:tavLst>
                                        <p:tav tm="0">
                                          <p:val>
                                            <p:strVal val="#ppt_x"/>
                                          </p:val>
                                        </p:tav>
                                        <p:tav tm="100000">
                                          <p:val>
                                            <p:strVal val="#ppt_x"/>
                                          </p:val>
                                        </p:tav>
                                      </p:tavLst>
                                    </p:anim>
                                    <p:anim calcmode="lin" valueType="num">
                                      <p:cBhvr>
                                        <p:cTn id="234" dur="1000" fill="hold"/>
                                        <p:tgtEl>
                                          <p:spTgt spid="86"/>
                                        </p:tgtEl>
                                        <p:attrNameLst>
                                          <p:attrName>ppt_y</p:attrName>
                                        </p:attrNameLst>
                                      </p:cBhvr>
                                      <p:tavLst>
                                        <p:tav tm="0">
                                          <p:val>
                                            <p:strVal val="#ppt_y+.1"/>
                                          </p:val>
                                        </p:tav>
                                        <p:tav tm="100000">
                                          <p:val>
                                            <p:strVal val="#ppt_y"/>
                                          </p:val>
                                        </p:tav>
                                      </p:tavLst>
                                    </p:anim>
                                  </p:childTnLst>
                                </p:cTn>
                              </p:par>
                              <p:par>
                                <p:cTn id="235" presetID="42" presetClass="entr" presetSubtype="0" fill="hold" nodeType="withEffect">
                                  <p:stCondLst>
                                    <p:cond delay="0"/>
                                  </p:stCondLst>
                                  <p:childTnLst>
                                    <p:set>
                                      <p:cBhvr>
                                        <p:cTn id="236" dur="1" fill="hold">
                                          <p:stCondLst>
                                            <p:cond delay="0"/>
                                          </p:stCondLst>
                                        </p:cTn>
                                        <p:tgtEl>
                                          <p:spTgt spid="15"/>
                                        </p:tgtEl>
                                        <p:attrNameLst>
                                          <p:attrName>style.visibility</p:attrName>
                                        </p:attrNameLst>
                                      </p:cBhvr>
                                      <p:to>
                                        <p:strVal val="visible"/>
                                      </p:to>
                                    </p:set>
                                    <p:animEffect transition="in" filter="fade">
                                      <p:cBhvr>
                                        <p:cTn id="237" dur="1000"/>
                                        <p:tgtEl>
                                          <p:spTgt spid="15"/>
                                        </p:tgtEl>
                                      </p:cBhvr>
                                    </p:animEffect>
                                    <p:anim calcmode="lin" valueType="num">
                                      <p:cBhvr>
                                        <p:cTn id="238" dur="1000" fill="hold"/>
                                        <p:tgtEl>
                                          <p:spTgt spid="15"/>
                                        </p:tgtEl>
                                        <p:attrNameLst>
                                          <p:attrName>ppt_x</p:attrName>
                                        </p:attrNameLst>
                                      </p:cBhvr>
                                      <p:tavLst>
                                        <p:tav tm="0">
                                          <p:val>
                                            <p:strVal val="#ppt_x"/>
                                          </p:val>
                                        </p:tav>
                                        <p:tav tm="100000">
                                          <p:val>
                                            <p:strVal val="#ppt_x"/>
                                          </p:val>
                                        </p:tav>
                                      </p:tavLst>
                                    </p:anim>
                                    <p:anim calcmode="lin" valueType="num">
                                      <p:cBhvr>
                                        <p:cTn id="2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5" grpId="0">
        <p:bldAsOne/>
      </p:bldGraphic>
      <p:bldP spid="9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5558-3180-4D0B-94C2-B92BD9137580}"/>
              </a:ext>
            </a:extLst>
          </p:cNvPr>
          <p:cNvSpPr>
            <a:spLocks noGrp="1"/>
          </p:cNvSpPr>
          <p:nvPr>
            <p:ph type="title"/>
          </p:nvPr>
        </p:nvSpPr>
        <p:spPr>
          <a:xfrm>
            <a:off x="702501" y="485122"/>
            <a:ext cx="8596668" cy="1320800"/>
          </a:xfrm>
        </p:spPr>
        <p:txBody>
          <a:bodyPr/>
          <a:lstStyle/>
          <a:p>
            <a:r>
              <a:rPr lang="en-GB" dirty="0"/>
              <a:t>Take a Tour</a:t>
            </a:r>
          </a:p>
        </p:txBody>
      </p:sp>
      <p:pic>
        <p:nvPicPr>
          <p:cNvPr id="8" name="Picture 7">
            <a:extLst>
              <a:ext uri="{FF2B5EF4-FFF2-40B4-BE49-F238E27FC236}">
                <a16:creationId xmlns:a16="http://schemas.microsoft.com/office/drawing/2014/main" id="{9492C9DE-4031-4DF6-A841-3CDC3ED3A7B8}"/>
              </a:ext>
            </a:extLst>
          </p:cNvPr>
          <p:cNvPicPr>
            <a:picLocks noChangeAspect="1"/>
          </p:cNvPicPr>
          <p:nvPr/>
        </p:nvPicPr>
        <p:blipFill>
          <a:blip r:embed="rId2"/>
          <a:stretch>
            <a:fillRect/>
          </a:stretch>
        </p:blipFill>
        <p:spPr>
          <a:xfrm>
            <a:off x="728869" y="0"/>
            <a:ext cx="10734261" cy="6858000"/>
          </a:xfrm>
          <a:prstGeom prst="rect">
            <a:avLst/>
          </a:prstGeom>
        </p:spPr>
      </p:pic>
      <p:pic>
        <p:nvPicPr>
          <p:cNvPr id="9" name="Picture 8">
            <a:extLst>
              <a:ext uri="{FF2B5EF4-FFF2-40B4-BE49-F238E27FC236}">
                <a16:creationId xmlns:a16="http://schemas.microsoft.com/office/drawing/2014/main" id="{4D8DA053-5226-41B2-A9F7-1F0F517536A9}"/>
              </a:ext>
            </a:extLst>
          </p:cNvPr>
          <p:cNvPicPr>
            <a:picLocks noChangeAspect="1"/>
          </p:cNvPicPr>
          <p:nvPr/>
        </p:nvPicPr>
        <p:blipFill>
          <a:blip r:embed="rId3"/>
          <a:stretch>
            <a:fillRect/>
          </a:stretch>
        </p:blipFill>
        <p:spPr>
          <a:xfrm>
            <a:off x="728868" y="0"/>
            <a:ext cx="10734261" cy="6858000"/>
          </a:xfrm>
          <a:prstGeom prst="rect">
            <a:avLst/>
          </a:prstGeom>
        </p:spPr>
      </p:pic>
      <p:pic>
        <p:nvPicPr>
          <p:cNvPr id="10" name="Picture 9">
            <a:extLst>
              <a:ext uri="{FF2B5EF4-FFF2-40B4-BE49-F238E27FC236}">
                <a16:creationId xmlns:a16="http://schemas.microsoft.com/office/drawing/2014/main" id="{299CDC60-44E8-4955-8F3A-ED7FA922DA18}"/>
              </a:ext>
            </a:extLst>
          </p:cNvPr>
          <p:cNvPicPr>
            <a:picLocks noChangeAspect="1"/>
          </p:cNvPicPr>
          <p:nvPr/>
        </p:nvPicPr>
        <p:blipFill>
          <a:blip r:embed="rId4"/>
          <a:stretch>
            <a:fillRect/>
          </a:stretch>
        </p:blipFill>
        <p:spPr>
          <a:xfrm>
            <a:off x="728867" y="0"/>
            <a:ext cx="10734261" cy="6858000"/>
          </a:xfrm>
          <a:prstGeom prst="rect">
            <a:avLst/>
          </a:prstGeom>
        </p:spPr>
      </p:pic>
      <p:pic>
        <p:nvPicPr>
          <p:cNvPr id="11" name="Picture 10">
            <a:extLst>
              <a:ext uri="{FF2B5EF4-FFF2-40B4-BE49-F238E27FC236}">
                <a16:creationId xmlns:a16="http://schemas.microsoft.com/office/drawing/2014/main" id="{17368C60-D2CA-4601-B833-E0278B31380B}"/>
              </a:ext>
            </a:extLst>
          </p:cNvPr>
          <p:cNvPicPr>
            <a:picLocks noChangeAspect="1"/>
          </p:cNvPicPr>
          <p:nvPr/>
        </p:nvPicPr>
        <p:blipFill>
          <a:blip r:embed="rId5"/>
          <a:stretch>
            <a:fillRect/>
          </a:stretch>
        </p:blipFill>
        <p:spPr>
          <a:xfrm>
            <a:off x="728867" y="0"/>
            <a:ext cx="10734261" cy="6858000"/>
          </a:xfrm>
          <a:prstGeom prst="rect">
            <a:avLst/>
          </a:prstGeom>
        </p:spPr>
      </p:pic>
      <p:pic>
        <p:nvPicPr>
          <p:cNvPr id="12" name="Picture 11">
            <a:extLst>
              <a:ext uri="{FF2B5EF4-FFF2-40B4-BE49-F238E27FC236}">
                <a16:creationId xmlns:a16="http://schemas.microsoft.com/office/drawing/2014/main" id="{66751BE8-DBE8-4EFC-9FDF-F314A81B7690}"/>
              </a:ext>
            </a:extLst>
          </p:cNvPr>
          <p:cNvPicPr>
            <a:picLocks noChangeAspect="1"/>
          </p:cNvPicPr>
          <p:nvPr/>
        </p:nvPicPr>
        <p:blipFill>
          <a:blip r:embed="rId6"/>
          <a:stretch>
            <a:fillRect/>
          </a:stretch>
        </p:blipFill>
        <p:spPr>
          <a:xfrm>
            <a:off x="728867" y="0"/>
            <a:ext cx="10734261" cy="6858000"/>
          </a:xfrm>
          <a:prstGeom prst="rect">
            <a:avLst/>
          </a:prstGeom>
        </p:spPr>
      </p:pic>
      <p:pic>
        <p:nvPicPr>
          <p:cNvPr id="13" name="Picture 12">
            <a:extLst>
              <a:ext uri="{FF2B5EF4-FFF2-40B4-BE49-F238E27FC236}">
                <a16:creationId xmlns:a16="http://schemas.microsoft.com/office/drawing/2014/main" id="{EFDAB09A-7D3D-441A-8935-10875ACF8DD3}"/>
              </a:ext>
            </a:extLst>
          </p:cNvPr>
          <p:cNvPicPr>
            <a:picLocks noChangeAspect="1"/>
          </p:cNvPicPr>
          <p:nvPr/>
        </p:nvPicPr>
        <p:blipFill>
          <a:blip r:embed="rId7"/>
          <a:stretch>
            <a:fillRect/>
          </a:stretch>
        </p:blipFill>
        <p:spPr>
          <a:xfrm>
            <a:off x="743546" y="0"/>
            <a:ext cx="10734261" cy="6858000"/>
          </a:xfrm>
          <a:prstGeom prst="rect">
            <a:avLst/>
          </a:prstGeom>
        </p:spPr>
      </p:pic>
      <p:pic>
        <p:nvPicPr>
          <p:cNvPr id="14" name="Picture 13">
            <a:extLst>
              <a:ext uri="{FF2B5EF4-FFF2-40B4-BE49-F238E27FC236}">
                <a16:creationId xmlns:a16="http://schemas.microsoft.com/office/drawing/2014/main" id="{7149D1B4-11D2-452A-8D41-C0A85BA02762}"/>
              </a:ext>
            </a:extLst>
          </p:cNvPr>
          <p:cNvPicPr>
            <a:picLocks noChangeAspect="1"/>
          </p:cNvPicPr>
          <p:nvPr/>
        </p:nvPicPr>
        <p:blipFill>
          <a:blip r:embed="rId8"/>
          <a:stretch>
            <a:fillRect/>
          </a:stretch>
        </p:blipFill>
        <p:spPr>
          <a:xfrm>
            <a:off x="702500" y="0"/>
            <a:ext cx="10734261" cy="6858000"/>
          </a:xfrm>
          <a:prstGeom prst="rect">
            <a:avLst/>
          </a:prstGeom>
        </p:spPr>
      </p:pic>
      <p:pic>
        <p:nvPicPr>
          <p:cNvPr id="15" name="Picture 14">
            <a:extLst>
              <a:ext uri="{FF2B5EF4-FFF2-40B4-BE49-F238E27FC236}">
                <a16:creationId xmlns:a16="http://schemas.microsoft.com/office/drawing/2014/main" id="{C3BE68FC-84DE-4EEA-8A76-2755D7E1D946}"/>
              </a:ext>
            </a:extLst>
          </p:cNvPr>
          <p:cNvPicPr>
            <a:picLocks noChangeAspect="1"/>
          </p:cNvPicPr>
          <p:nvPr/>
        </p:nvPicPr>
        <p:blipFill>
          <a:blip r:embed="rId9"/>
          <a:stretch>
            <a:fillRect/>
          </a:stretch>
        </p:blipFill>
        <p:spPr>
          <a:xfrm>
            <a:off x="731973" y="0"/>
            <a:ext cx="10734261" cy="6858000"/>
          </a:xfrm>
          <a:prstGeom prst="rect">
            <a:avLst/>
          </a:prstGeom>
        </p:spPr>
      </p:pic>
      <p:pic>
        <p:nvPicPr>
          <p:cNvPr id="16" name="Picture 15">
            <a:extLst>
              <a:ext uri="{FF2B5EF4-FFF2-40B4-BE49-F238E27FC236}">
                <a16:creationId xmlns:a16="http://schemas.microsoft.com/office/drawing/2014/main" id="{EFE65682-AD91-46B7-9B1F-C6F92BE1BD69}"/>
              </a:ext>
            </a:extLst>
          </p:cNvPr>
          <p:cNvPicPr>
            <a:picLocks noChangeAspect="1"/>
          </p:cNvPicPr>
          <p:nvPr/>
        </p:nvPicPr>
        <p:blipFill>
          <a:blip r:embed="rId10"/>
          <a:stretch>
            <a:fillRect/>
          </a:stretch>
        </p:blipFill>
        <p:spPr>
          <a:xfrm>
            <a:off x="699396" y="0"/>
            <a:ext cx="10734261" cy="6858000"/>
          </a:xfrm>
          <a:prstGeom prst="rect">
            <a:avLst/>
          </a:prstGeom>
        </p:spPr>
      </p:pic>
      <p:pic>
        <p:nvPicPr>
          <p:cNvPr id="17" name="Picture 16">
            <a:extLst>
              <a:ext uri="{FF2B5EF4-FFF2-40B4-BE49-F238E27FC236}">
                <a16:creationId xmlns:a16="http://schemas.microsoft.com/office/drawing/2014/main" id="{5A24878B-EC20-4C54-8DC8-FA9923356298}"/>
              </a:ext>
            </a:extLst>
          </p:cNvPr>
          <p:cNvPicPr>
            <a:picLocks noChangeAspect="1"/>
          </p:cNvPicPr>
          <p:nvPr/>
        </p:nvPicPr>
        <p:blipFill>
          <a:blip r:embed="rId11"/>
          <a:stretch>
            <a:fillRect/>
          </a:stretch>
        </p:blipFill>
        <p:spPr>
          <a:xfrm>
            <a:off x="707213" y="0"/>
            <a:ext cx="10734261" cy="6858000"/>
          </a:xfrm>
          <a:prstGeom prst="rect">
            <a:avLst/>
          </a:prstGeom>
        </p:spPr>
      </p:pic>
      <p:pic>
        <p:nvPicPr>
          <p:cNvPr id="18" name="Picture 17">
            <a:extLst>
              <a:ext uri="{FF2B5EF4-FFF2-40B4-BE49-F238E27FC236}">
                <a16:creationId xmlns:a16="http://schemas.microsoft.com/office/drawing/2014/main" id="{C046D9EF-FC8E-42F9-A0C7-6A3CAFA711C8}"/>
              </a:ext>
            </a:extLst>
          </p:cNvPr>
          <p:cNvPicPr>
            <a:picLocks noChangeAspect="1"/>
          </p:cNvPicPr>
          <p:nvPr/>
        </p:nvPicPr>
        <p:blipFill>
          <a:blip r:embed="rId12"/>
          <a:stretch>
            <a:fillRect/>
          </a:stretch>
        </p:blipFill>
        <p:spPr>
          <a:xfrm>
            <a:off x="713356" y="0"/>
            <a:ext cx="10734261" cy="6858000"/>
          </a:xfrm>
          <a:prstGeom prst="rect">
            <a:avLst/>
          </a:prstGeom>
        </p:spPr>
      </p:pic>
      <p:pic>
        <p:nvPicPr>
          <p:cNvPr id="19" name="Picture 18">
            <a:extLst>
              <a:ext uri="{FF2B5EF4-FFF2-40B4-BE49-F238E27FC236}">
                <a16:creationId xmlns:a16="http://schemas.microsoft.com/office/drawing/2014/main" id="{FE0928AD-3ED6-4FFE-BCFF-7088A6CA1167}"/>
              </a:ext>
            </a:extLst>
          </p:cNvPr>
          <p:cNvPicPr>
            <a:picLocks noChangeAspect="1"/>
          </p:cNvPicPr>
          <p:nvPr/>
        </p:nvPicPr>
        <p:blipFill>
          <a:blip r:embed="rId13"/>
          <a:stretch>
            <a:fillRect/>
          </a:stretch>
        </p:blipFill>
        <p:spPr>
          <a:xfrm>
            <a:off x="713356" y="0"/>
            <a:ext cx="10734261" cy="6858000"/>
          </a:xfrm>
          <a:prstGeom prst="rect">
            <a:avLst/>
          </a:prstGeom>
        </p:spPr>
      </p:pic>
      <p:pic>
        <p:nvPicPr>
          <p:cNvPr id="20" name="Picture 19">
            <a:extLst>
              <a:ext uri="{FF2B5EF4-FFF2-40B4-BE49-F238E27FC236}">
                <a16:creationId xmlns:a16="http://schemas.microsoft.com/office/drawing/2014/main" id="{13AB9A5D-5ED1-4F04-B3E0-512DE4969BEF}"/>
              </a:ext>
            </a:extLst>
          </p:cNvPr>
          <p:cNvPicPr>
            <a:picLocks noChangeAspect="1"/>
          </p:cNvPicPr>
          <p:nvPr/>
        </p:nvPicPr>
        <p:blipFill>
          <a:blip r:embed="rId14"/>
          <a:stretch>
            <a:fillRect/>
          </a:stretch>
        </p:blipFill>
        <p:spPr>
          <a:xfrm>
            <a:off x="724929" y="0"/>
            <a:ext cx="10734261" cy="6858000"/>
          </a:xfrm>
          <a:prstGeom prst="rect">
            <a:avLst/>
          </a:prstGeom>
        </p:spPr>
      </p:pic>
      <p:pic>
        <p:nvPicPr>
          <p:cNvPr id="21" name="Picture 20">
            <a:extLst>
              <a:ext uri="{FF2B5EF4-FFF2-40B4-BE49-F238E27FC236}">
                <a16:creationId xmlns:a16="http://schemas.microsoft.com/office/drawing/2014/main" id="{397E1821-15E4-4595-81A0-2AFD6AC62E44}"/>
              </a:ext>
            </a:extLst>
          </p:cNvPr>
          <p:cNvPicPr>
            <a:picLocks noChangeAspect="1"/>
          </p:cNvPicPr>
          <p:nvPr/>
        </p:nvPicPr>
        <p:blipFill>
          <a:blip r:embed="rId15"/>
          <a:stretch>
            <a:fillRect/>
          </a:stretch>
        </p:blipFill>
        <p:spPr>
          <a:xfrm>
            <a:off x="707212" y="0"/>
            <a:ext cx="10734261" cy="6858000"/>
          </a:xfrm>
          <a:prstGeom prst="rect">
            <a:avLst/>
          </a:prstGeom>
        </p:spPr>
      </p:pic>
      <p:pic>
        <p:nvPicPr>
          <p:cNvPr id="22" name="Picture 21">
            <a:extLst>
              <a:ext uri="{FF2B5EF4-FFF2-40B4-BE49-F238E27FC236}">
                <a16:creationId xmlns:a16="http://schemas.microsoft.com/office/drawing/2014/main" id="{AB374F22-AE3C-4BC5-B59F-9B5C85BE8F96}"/>
              </a:ext>
            </a:extLst>
          </p:cNvPr>
          <p:cNvPicPr>
            <a:picLocks noChangeAspect="1"/>
          </p:cNvPicPr>
          <p:nvPr/>
        </p:nvPicPr>
        <p:blipFill>
          <a:blip r:embed="rId16"/>
          <a:stretch>
            <a:fillRect/>
          </a:stretch>
        </p:blipFill>
        <p:spPr>
          <a:xfrm>
            <a:off x="687823" y="0"/>
            <a:ext cx="10734261" cy="6858000"/>
          </a:xfrm>
          <a:prstGeom prst="rect">
            <a:avLst/>
          </a:prstGeom>
        </p:spPr>
      </p:pic>
      <p:pic>
        <p:nvPicPr>
          <p:cNvPr id="23" name="Picture 22">
            <a:extLst>
              <a:ext uri="{FF2B5EF4-FFF2-40B4-BE49-F238E27FC236}">
                <a16:creationId xmlns:a16="http://schemas.microsoft.com/office/drawing/2014/main" id="{6C7CD177-892A-418D-8CAE-6FB742443984}"/>
              </a:ext>
            </a:extLst>
          </p:cNvPr>
          <p:cNvPicPr>
            <a:picLocks noChangeAspect="1"/>
          </p:cNvPicPr>
          <p:nvPr/>
        </p:nvPicPr>
        <p:blipFill>
          <a:blip r:embed="rId17"/>
          <a:stretch>
            <a:fillRect/>
          </a:stretch>
        </p:blipFill>
        <p:spPr>
          <a:xfrm>
            <a:off x="676250" y="0"/>
            <a:ext cx="10734261" cy="6858000"/>
          </a:xfrm>
          <a:prstGeom prst="rect">
            <a:avLst/>
          </a:prstGeom>
        </p:spPr>
      </p:pic>
      <p:pic>
        <p:nvPicPr>
          <p:cNvPr id="24" name="Picture 23">
            <a:extLst>
              <a:ext uri="{FF2B5EF4-FFF2-40B4-BE49-F238E27FC236}">
                <a16:creationId xmlns:a16="http://schemas.microsoft.com/office/drawing/2014/main" id="{42A8EE59-CF41-4BF1-97FA-15517E4924EE}"/>
              </a:ext>
            </a:extLst>
          </p:cNvPr>
          <p:cNvPicPr>
            <a:picLocks noChangeAspect="1"/>
          </p:cNvPicPr>
          <p:nvPr/>
        </p:nvPicPr>
        <p:blipFill>
          <a:blip r:embed="rId18"/>
          <a:stretch>
            <a:fillRect/>
          </a:stretch>
        </p:blipFill>
        <p:spPr>
          <a:xfrm>
            <a:off x="707211" y="0"/>
            <a:ext cx="10734261" cy="6858000"/>
          </a:xfrm>
          <a:prstGeom prst="rect">
            <a:avLst/>
          </a:prstGeom>
        </p:spPr>
      </p:pic>
      <p:pic>
        <p:nvPicPr>
          <p:cNvPr id="25" name="Picture 24">
            <a:extLst>
              <a:ext uri="{FF2B5EF4-FFF2-40B4-BE49-F238E27FC236}">
                <a16:creationId xmlns:a16="http://schemas.microsoft.com/office/drawing/2014/main" id="{3A7937F2-A227-49C5-A152-2616AD08ED96}"/>
              </a:ext>
            </a:extLst>
          </p:cNvPr>
          <p:cNvPicPr>
            <a:picLocks noChangeAspect="1"/>
          </p:cNvPicPr>
          <p:nvPr/>
        </p:nvPicPr>
        <p:blipFill>
          <a:blip r:embed="rId19"/>
          <a:stretch>
            <a:fillRect/>
          </a:stretch>
        </p:blipFill>
        <p:spPr>
          <a:xfrm>
            <a:off x="687822" y="0"/>
            <a:ext cx="10734261" cy="6858000"/>
          </a:xfrm>
          <a:prstGeom prst="rect">
            <a:avLst/>
          </a:prstGeom>
        </p:spPr>
      </p:pic>
      <p:pic>
        <p:nvPicPr>
          <p:cNvPr id="26" name="Picture 25">
            <a:extLst>
              <a:ext uri="{FF2B5EF4-FFF2-40B4-BE49-F238E27FC236}">
                <a16:creationId xmlns:a16="http://schemas.microsoft.com/office/drawing/2014/main" id="{830D81ED-2BAD-4FE4-9460-164D335346C4}"/>
              </a:ext>
            </a:extLst>
          </p:cNvPr>
          <p:cNvPicPr>
            <a:picLocks noChangeAspect="1"/>
          </p:cNvPicPr>
          <p:nvPr/>
        </p:nvPicPr>
        <p:blipFill>
          <a:blip r:embed="rId20"/>
          <a:stretch>
            <a:fillRect/>
          </a:stretch>
        </p:blipFill>
        <p:spPr>
          <a:xfrm>
            <a:off x="1192887" y="1196409"/>
            <a:ext cx="9762907" cy="1353827"/>
          </a:xfrm>
          <a:prstGeom prst="rect">
            <a:avLst/>
          </a:prstGeom>
        </p:spPr>
      </p:pic>
      <p:pic>
        <p:nvPicPr>
          <p:cNvPr id="27" name="Picture 26">
            <a:extLst>
              <a:ext uri="{FF2B5EF4-FFF2-40B4-BE49-F238E27FC236}">
                <a16:creationId xmlns:a16="http://schemas.microsoft.com/office/drawing/2014/main" id="{530E301E-671F-480A-AB43-3F9A0AF51A51}"/>
              </a:ext>
            </a:extLst>
          </p:cNvPr>
          <p:cNvPicPr>
            <a:picLocks noChangeAspect="1"/>
          </p:cNvPicPr>
          <p:nvPr/>
        </p:nvPicPr>
        <p:blipFill>
          <a:blip r:embed="rId21"/>
          <a:stretch>
            <a:fillRect/>
          </a:stretch>
        </p:blipFill>
        <p:spPr>
          <a:xfrm>
            <a:off x="1401657" y="695236"/>
            <a:ext cx="9418038" cy="6065042"/>
          </a:xfrm>
          <a:prstGeom prst="rect">
            <a:avLst/>
          </a:prstGeom>
        </p:spPr>
      </p:pic>
      <p:pic>
        <p:nvPicPr>
          <p:cNvPr id="28" name="Picture 27">
            <a:extLst>
              <a:ext uri="{FF2B5EF4-FFF2-40B4-BE49-F238E27FC236}">
                <a16:creationId xmlns:a16="http://schemas.microsoft.com/office/drawing/2014/main" id="{000A879D-7BA6-46F1-8A36-07B9E4730204}"/>
              </a:ext>
            </a:extLst>
          </p:cNvPr>
          <p:cNvPicPr>
            <a:picLocks noChangeAspect="1"/>
          </p:cNvPicPr>
          <p:nvPr/>
        </p:nvPicPr>
        <p:blipFill>
          <a:blip r:embed="rId22"/>
          <a:stretch>
            <a:fillRect/>
          </a:stretch>
        </p:blipFill>
        <p:spPr>
          <a:xfrm>
            <a:off x="690927" y="0"/>
            <a:ext cx="10734261" cy="6858000"/>
          </a:xfrm>
          <a:prstGeom prst="rect">
            <a:avLst/>
          </a:prstGeom>
        </p:spPr>
      </p:pic>
      <p:pic>
        <p:nvPicPr>
          <p:cNvPr id="29" name="Picture 28">
            <a:extLst>
              <a:ext uri="{FF2B5EF4-FFF2-40B4-BE49-F238E27FC236}">
                <a16:creationId xmlns:a16="http://schemas.microsoft.com/office/drawing/2014/main" id="{A6A44685-63DA-4B0C-A90C-047B4947C196}"/>
              </a:ext>
            </a:extLst>
          </p:cNvPr>
          <p:cNvPicPr>
            <a:picLocks noChangeAspect="1"/>
          </p:cNvPicPr>
          <p:nvPr/>
        </p:nvPicPr>
        <p:blipFill>
          <a:blip r:embed="rId23"/>
          <a:stretch>
            <a:fillRect/>
          </a:stretch>
        </p:blipFill>
        <p:spPr>
          <a:xfrm>
            <a:off x="718784" y="0"/>
            <a:ext cx="10734261" cy="6858000"/>
          </a:xfrm>
          <a:prstGeom prst="rect">
            <a:avLst/>
          </a:prstGeom>
        </p:spPr>
      </p:pic>
      <p:pic>
        <p:nvPicPr>
          <p:cNvPr id="30" name="Picture 29">
            <a:extLst>
              <a:ext uri="{FF2B5EF4-FFF2-40B4-BE49-F238E27FC236}">
                <a16:creationId xmlns:a16="http://schemas.microsoft.com/office/drawing/2014/main" id="{48692E0F-B397-4CD3-A416-E09B4F83183A}"/>
              </a:ext>
            </a:extLst>
          </p:cNvPr>
          <p:cNvPicPr>
            <a:picLocks noChangeAspect="1"/>
          </p:cNvPicPr>
          <p:nvPr/>
        </p:nvPicPr>
        <p:blipFill>
          <a:blip r:embed="rId24"/>
          <a:stretch>
            <a:fillRect/>
          </a:stretch>
        </p:blipFill>
        <p:spPr>
          <a:xfrm>
            <a:off x="693250" y="0"/>
            <a:ext cx="10734261" cy="6858000"/>
          </a:xfrm>
          <a:prstGeom prst="rect">
            <a:avLst/>
          </a:prstGeom>
        </p:spPr>
      </p:pic>
      <p:pic>
        <p:nvPicPr>
          <p:cNvPr id="31" name="Picture 30">
            <a:extLst>
              <a:ext uri="{FF2B5EF4-FFF2-40B4-BE49-F238E27FC236}">
                <a16:creationId xmlns:a16="http://schemas.microsoft.com/office/drawing/2014/main" id="{3AFD8866-15BB-4758-BDE5-03125C2F19C2}"/>
              </a:ext>
            </a:extLst>
          </p:cNvPr>
          <p:cNvPicPr>
            <a:picLocks noChangeAspect="1"/>
          </p:cNvPicPr>
          <p:nvPr/>
        </p:nvPicPr>
        <p:blipFill>
          <a:blip r:embed="rId25"/>
          <a:stretch>
            <a:fillRect/>
          </a:stretch>
        </p:blipFill>
        <p:spPr>
          <a:xfrm>
            <a:off x="686216" y="-8918"/>
            <a:ext cx="10734261" cy="6858000"/>
          </a:xfrm>
          <a:prstGeom prst="rect">
            <a:avLst/>
          </a:prstGeom>
        </p:spPr>
      </p:pic>
      <p:pic>
        <p:nvPicPr>
          <p:cNvPr id="32" name="Picture 31">
            <a:extLst>
              <a:ext uri="{FF2B5EF4-FFF2-40B4-BE49-F238E27FC236}">
                <a16:creationId xmlns:a16="http://schemas.microsoft.com/office/drawing/2014/main" id="{B2B930E2-4EB8-4C23-9B32-866D04EF76CD}"/>
              </a:ext>
            </a:extLst>
          </p:cNvPr>
          <p:cNvPicPr>
            <a:picLocks noChangeAspect="1"/>
          </p:cNvPicPr>
          <p:nvPr/>
        </p:nvPicPr>
        <p:blipFill>
          <a:blip r:embed="rId26"/>
          <a:stretch>
            <a:fillRect/>
          </a:stretch>
        </p:blipFill>
        <p:spPr>
          <a:xfrm>
            <a:off x="693249" y="-17836"/>
            <a:ext cx="10734261" cy="6858000"/>
          </a:xfrm>
          <a:prstGeom prst="rect">
            <a:avLst/>
          </a:prstGeom>
        </p:spPr>
      </p:pic>
    </p:spTree>
    <p:extLst>
      <p:ext uri="{BB962C8B-B14F-4D97-AF65-F5344CB8AC3E}">
        <p14:creationId xmlns:p14="http://schemas.microsoft.com/office/powerpoint/2010/main" val="375585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1000"/>
                                        <p:tgtEl>
                                          <p:spTgt spid="19"/>
                                        </p:tgtEl>
                                      </p:cBhvr>
                                    </p:animEffect>
                                    <p:anim calcmode="lin" valueType="num">
                                      <p:cBhvr>
                                        <p:cTn id="90" dur="1000" fill="hold"/>
                                        <p:tgtEl>
                                          <p:spTgt spid="19"/>
                                        </p:tgtEl>
                                        <p:attrNameLst>
                                          <p:attrName>ppt_x</p:attrName>
                                        </p:attrNameLst>
                                      </p:cBhvr>
                                      <p:tavLst>
                                        <p:tav tm="0">
                                          <p:val>
                                            <p:strVal val="#ppt_x"/>
                                          </p:val>
                                        </p:tav>
                                        <p:tav tm="100000">
                                          <p:val>
                                            <p:strVal val="#ppt_x"/>
                                          </p:val>
                                        </p:tav>
                                      </p:tavLst>
                                    </p:anim>
                                    <p:anim calcmode="lin" valueType="num">
                                      <p:cBhvr>
                                        <p:cTn id="9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1000"/>
                                        <p:tgtEl>
                                          <p:spTgt spid="20"/>
                                        </p:tgtEl>
                                      </p:cBhvr>
                                    </p:animEffect>
                                    <p:anim calcmode="lin" valueType="num">
                                      <p:cBhvr>
                                        <p:cTn id="97" dur="1000" fill="hold"/>
                                        <p:tgtEl>
                                          <p:spTgt spid="20"/>
                                        </p:tgtEl>
                                        <p:attrNameLst>
                                          <p:attrName>ppt_x</p:attrName>
                                        </p:attrNameLst>
                                      </p:cBhvr>
                                      <p:tavLst>
                                        <p:tav tm="0">
                                          <p:val>
                                            <p:strVal val="#ppt_x"/>
                                          </p:val>
                                        </p:tav>
                                        <p:tav tm="100000">
                                          <p:val>
                                            <p:strVal val="#ppt_x"/>
                                          </p:val>
                                        </p:tav>
                                      </p:tavLst>
                                    </p:anim>
                                    <p:anim calcmode="lin" valueType="num">
                                      <p:cBhvr>
                                        <p:cTn id="9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fade">
                                      <p:cBhvr>
                                        <p:cTn id="103" dur="1000"/>
                                        <p:tgtEl>
                                          <p:spTgt spid="21"/>
                                        </p:tgtEl>
                                      </p:cBhvr>
                                    </p:animEffect>
                                    <p:anim calcmode="lin" valueType="num">
                                      <p:cBhvr>
                                        <p:cTn id="104" dur="1000" fill="hold"/>
                                        <p:tgtEl>
                                          <p:spTgt spid="21"/>
                                        </p:tgtEl>
                                        <p:attrNameLst>
                                          <p:attrName>ppt_x</p:attrName>
                                        </p:attrNameLst>
                                      </p:cBhvr>
                                      <p:tavLst>
                                        <p:tav tm="0">
                                          <p:val>
                                            <p:strVal val="#ppt_x"/>
                                          </p:val>
                                        </p:tav>
                                        <p:tav tm="100000">
                                          <p:val>
                                            <p:strVal val="#ppt_x"/>
                                          </p:val>
                                        </p:tav>
                                      </p:tavLst>
                                    </p:anim>
                                    <p:anim calcmode="lin" valueType="num">
                                      <p:cBhvr>
                                        <p:cTn id="10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1000"/>
                                        <p:tgtEl>
                                          <p:spTgt spid="22"/>
                                        </p:tgtEl>
                                      </p:cBhvr>
                                    </p:animEffect>
                                    <p:anim calcmode="lin" valueType="num">
                                      <p:cBhvr>
                                        <p:cTn id="111" dur="1000" fill="hold"/>
                                        <p:tgtEl>
                                          <p:spTgt spid="22"/>
                                        </p:tgtEl>
                                        <p:attrNameLst>
                                          <p:attrName>ppt_x</p:attrName>
                                        </p:attrNameLst>
                                      </p:cBhvr>
                                      <p:tavLst>
                                        <p:tav tm="0">
                                          <p:val>
                                            <p:strVal val="#ppt_x"/>
                                          </p:val>
                                        </p:tav>
                                        <p:tav tm="100000">
                                          <p:val>
                                            <p:strVal val="#ppt_x"/>
                                          </p:val>
                                        </p:tav>
                                      </p:tavLst>
                                    </p:anim>
                                    <p:anim calcmode="lin" valueType="num">
                                      <p:cBhvr>
                                        <p:cTn id="1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nodeType="clickEffect">
                                  <p:stCondLst>
                                    <p:cond delay="0"/>
                                  </p:stCondLst>
                                  <p:childTnLst>
                                    <p:set>
                                      <p:cBhvr>
                                        <p:cTn id="116" dur="1" fill="hold">
                                          <p:stCondLst>
                                            <p:cond delay="0"/>
                                          </p:stCondLst>
                                        </p:cTn>
                                        <p:tgtEl>
                                          <p:spTgt spid="23"/>
                                        </p:tgtEl>
                                        <p:attrNameLst>
                                          <p:attrName>style.visibility</p:attrName>
                                        </p:attrNameLst>
                                      </p:cBhvr>
                                      <p:to>
                                        <p:strVal val="visible"/>
                                      </p:to>
                                    </p:set>
                                    <p:animEffect transition="in" filter="fade">
                                      <p:cBhvr>
                                        <p:cTn id="117" dur="1000"/>
                                        <p:tgtEl>
                                          <p:spTgt spid="23"/>
                                        </p:tgtEl>
                                      </p:cBhvr>
                                    </p:animEffect>
                                    <p:anim calcmode="lin" valueType="num">
                                      <p:cBhvr>
                                        <p:cTn id="118" dur="1000" fill="hold"/>
                                        <p:tgtEl>
                                          <p:spTgt spid="23"/>
                                        </p:tgtEl>
                                        <p:attrNameLst>
                                          <p:attrName>ppt_x</p:attrName>
                                        </p:attrNameLst>
                                      </p:cBhvr>
                                      <p:tavLst>
                                        <p:tav tm="0">
                                          <p:val>
                                            <p:strVal val="#ppt_x"/>
                                          </p:val>
                                        </p:tav>
                                        <p:tav tm="100000">
                                          <p:val>
                                            <p:strVal val="#ppt_x"/>
                                          </p:val>
                                        </p:tav>
                                      </p:tavLst>
                                    </p:anim>
                                    <p:anim calcmode="lin" valueType="num">
                                      <p:cBhvr>
                                        <p:cTn id="1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24"/>
                                        </p:tgtEl>
                                        <p:attrNameLst>
                                          <p:attrName>style.visibility</p:attrName>
                                        </p:attrNameLst>
                                      </p:cBhvr>
                                      <p:to>
                                        <p:strVal val="visible"/>
                                      </p:to>
                                    </p:set>
                                    <p:animEffect transition="in" filter="fade">
                                      <p:cBhvr>
                                        <p:cTn id="124" dur="1000"/>
                                        <p:tgtEl>
                                          <p:spTgt spid="24"/>
                                        </p:tgtEl>
                                      </p:cBhvr>
                                    </p:animEffect>
                                    <p:anim calcmode="lin" valueType="num">
                                      <p:cBhvr>
                                        <p:cTn id="125" dur="1000" fill="hold"/>
                                        <p:tgtEl>
                                          <p:spTgt spid="24"/>
                                        </p:tgtEl>
                                        <p:attrNameLst>
                                          <p:attrName>ppt_x</p:attrName>
                                        </p:attrNameLst>
                                      </p:cBhvr>
                                      <p:tavLst>
                                        <p:tav tm="0">
                                          <p:val>
                                            <p:strVal val="#ppt_x"/>
                                          </p:val>
                                        </p:tav>
                                        <p:tav tm="100000">
                                          <p:val>
                                            <p:strVal val="#ppt_x"/>
                                          </p:val>
                                        </p:tav>
                                      </p:tavLst>
                                    </p:anim>
                                    <p:anim calcmode="lin" valueType="num">
                                      <p:cBhvr>
                                        <p:cTn id="1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nodeType="click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1000"/>
                                        <p:tgtEl>
                                          <p:spTgt spid="25"/>
                                        </p:tgtEl>
                                      </p:cBhvr>
                                    </p:animEffect>
                                    <p:anim calcmode="lin" valueType="num">
                                      <p:cBhvr>
                                        <p:cTn id="132" dur="1000" fill="hold"/>
                                        <p:tgtEl>
                                          <p:spTgt spid="25"/>
                                        </p:tgtEl>
                                        <p:attrNameLst>
                                          <p:attrName>ppt_x</p:attrName>
                                        </p:attrNameLst>
                                      </p:cBhvr>
                                      <p:tavLst>
                                        <p:tav tm="0">
                                          <p:val>
                                            <p:strVal val="#ppt_x"/>
                                          </p:val>
                                        </p:tav>
                                        <p:tav tm="100000">
                                          <p:val>
                                            <p:strVal val="#ppt_x"/>
                                          </p:val>
                                        </p:tav>
                                      </p:tavLst>
                                    </p:anim>
                                    <p:anim calcmode="lin" valueType="num">
                                      <p:cBhvr>
                                        <p:cTn id="1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nodeType="click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nodeType="clickEffect">
                                  <p:stCondLst>
                                    <p:cond delay="0"/>
                                  </p:stCondLst>
                                  <p:childTnLst>
                                    <p:set>
                                      <p:cBhvr>
                                        <p:cTn id="144" dur="1" fill="hold">
                                          <p:stCondLst>
                                            <p:cond delay="0"/>
                                          </p:stCondLst>
                                        </p:cTn>
                                        <p:tgtEl>
                                          <p:spTgt spid="27"/>
                                        </p:tgtEl>
                                        <p:attrNameLst>
                                          <p:attrName>style.visibility</p:attrName>
                                        </p:attrNameLst>
                                      </p:cBhvr>
                                      <p:to>
                                        <p:strVal val="visible"/>
                                      </p:to>
                                    </p:set>
                                    <p:animEffect transition="in" filter="fade">
                                      <p:cBhvr>
                                        <p:cTn id="145" dur="1000"/>
                                        <p:tgtEl>
                                          <p:spTgt spid="27"/>
                                        </p:tgtEl>
                                      </p:cBhvr>
                                    </p:animEffect>
                                    <p:anim calcmode="lin" valueType="num">
                                      <p:cBhvr>
                                        <p:cTn id="146" dur="1000" fill="hold"/>
                                        <p:tgtEl>
                                          <p:spTgt spid="27"/>
                                        </p:tgtEl>
                                        <p:attrNameLst>
                                          <p:attrName>ppt_x</p:attrName>
                                        </p:attrNameLst>
                                      </p:cBhvr>
                                      <p:tavLst>
                                        <p:tav tm="0">
                                          <p:val>
                                            <p:strVal val="#ppt_x"/>
                                          </p:val>
                                        </p:tav>
                                        <p:tav tm="100000">
                                          <p:val>
                                            <p:strVal val="#ppt_x"/>
                                          </p:val>
                                        </p:tav>
                                      </p:tavLst>
                                    </p:anim>
                                    <p:anim calcmode="lin" valueType="num">
                                      <p:cBhvr>
                                        <p:cTn id="1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nodeType="clickEffect">
                                  <p:stCondLst>
                                    <p:cond delay="0"/>
                                  </p:stCondLst>
                                  <p:childTnLst>
                                    <p:set>
                                      <p:cBhvr>
                                        <p:cTn id="151" dur="1" fill="hold">
                                          <p:stCondLst>
                                            <p:cond delay="0"/>
                                          </p:stCondLst>
                                        </p:cTn>
                                        <p:tgtEl>
                                          <p:spTgt spid="28"/>
                                        </p:tgtEl>
                                        <p:attrNameLst>
                                          <p:attrName>style.visibility</p:attrName>
                                        </p:attrNameLst>
                                      </p:cBhvr>
                                      <p:to>
                                        <p:strVal val="visible"/>
                                      </p:to>
                                    </p:set>
                                    <p:animEffect transition="in" filter="fade">
                                      <p:cBhvr>
                                        <p:cTn id="152" dur="1000"/>
                                        <p:tgtEl>
                                          <p:spTgt spid="28"/>
                                        </p:tgtEl>
                                      </p:cBhvr>
                                    </p:animEffect>
                                    <p:anim calcmode="lin" valueType="num">
                                      <p:cBhvr>
                                        <p:cTn id="153" dur="1000" fill="hold"/>
                                        <p:tgtEl>
                                          <p:spTgt spid="28"/>
                                        </p:tgtEl>
                                        <p:attrNameLst>
                                          <p:attrName>ppt_x</p:attrName>
                                        </p:attrNameLst>
                                      </p:cBhvr>
                                      <p:tavLst>
                                        <p:tav tm="0">
                                          <p:val>
                                            <p:strVal val="#ppt_x"/>
                                          </p:val>
                                        </p:tav>
                                        <p:tav tm="100000">
                                          <p:val>
                                            <p:strVal val="#ppt_x"/>
                                          </p:val>
                                        </p:tav>
                                      </p:tavLst>
                                    </p:anim>
                                    <p:anim calcmode="lin" valueType="num">
                                      <p:cBhvr>
                                        <p:cTn id="15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2" presetClass="entr" presetSubtype="0" fill="hold" nodeType="clickEffect">
                                  <p:stCondLst>
                                    <p:cond delay="0"/>
                                  </p:stCondLst>
                                  <p:childTnLst>
                                    <p:set>
                                      <p:cBhvr>
                                        <p:cTn id="158" dur="1" fill="hold">
                                          <p:stCondLst>
                                            <p:cond delay="0"/>
                                          </p:stCondLst>
                                        </p:cTn>
                                        <p:tgtEl>
                                          <p:spTgt spid="29"/>
                                        </p:tgtEl>
                                        <p:attrNameLst>
                                          <p:attrName>style.visibility</p:attrName>
                                        </p:attrNameLst>
                                      </p:cBhvr>
                                      <p:to>
                                        <p:strVal val="visible"/>
                                      </p:to>
                                    </p:set>
                                    <p:animEffect transition="in" filter="fade">
                                      <p:cBhvr>
                                        <p:cTn id="159" dur="1000"/>
                                        <p:tgtEl>
                                          <p:spTgt spid="29"/>
                                        </p:tgtEl>
                                      </p:cBhvr>
                                    </p:animEffect>
                                    <p:anim calcmode="lin" valueType="num">
                                      <p:cBhvr>
                                        <p:cTn id="160" dur="1000" fill="hold"/>
                                        <p:tgtEl>
                                          <p:spTgt spid="29"/>
                                        </p:tgtEl>
                                        <p:attrNameLst>
                                          <p:attrName>ppt_x</p:attrName>
                                        </p:attrNameLst>
                                      </p:cBhvr>
                                      <p:tavLst>
                                        <p:tav tm="0">
                                          <p:val>
                                            <p:strVal val="#ppt_x"/>
                                          </p:val>
                                        </p:tav>
                                        <p:tav tm="100000">
                                          <p:val>
                                            <p:strVal val="#ppt_x"/>
                                          </p:val>
                                        </p:tav>
                                      </p:tavLst>
                                    </p:anim>
                                    <p:anim calcmode="lin" valueType="num">
                                      <p:cBhvr>
                                        <p:cTn id="16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nodeType="clickEffect">
                                  <p:stCondLst>
                                    <p:cond delay="0"/>
                                  </p:stCondLst>
                                  <p:childTnLst>
                                    <p:set>
                                      <p:cBhvr>
                                        <p:cTn id="165" dur="1" fill="hold">
                                          <p:stCondLst>
                                            <p:cond delay="0"/>
                                          </p:stCondLst>
                                        </p:cTn>
                                        <p:tgtEl>
                                          <p:spTgt spid="30"/>
                                        </p:tgtEl>
                                        <p:attrNameLst>
                                          <p:attrName>style.visibility</p:attrName>
                                        </p:attrNameLst>
                                      </p:cBhvr>
                                      <p:to>
                                        <p:strVal val="visible"/>
                                      </p:to>
                                    </p:set>
                                    <p:animEffect transition="in" filter="fade">
                                      <p:cBhvr>
                                        <p:cTn id="166" dur="1000"/>
                                        <p:tgtEl>
                                          <p:spTgt spid="30"/>
                                        </p:tgtEl>
                                      </p:cBhvr>
                                    </p:animEffect>
                                    <p:anim calcmode="lin" valueType="num">
                                      <p:cBhvr>
                                        <p:cTn id="167" dur="1000" fill="hold"/>
                                        <p:tgtEl>
                                          <p:spTgt spid="30"/>
                                        </p:tgtEl>
                                        <p:attrNameLst>
                                          <p:attrName>ppt_x</p:attrName>
                                        </p:attrNameLst>
                                      </p:cBhvr>
                                      <p:tavLst>
                                        <p:tav tm="0">
                                          <p:val>
                                            <p:strVal val="#ppt_x"/>
                                          </p:val>
                                        </p:tav>
                                        <p:tav tm="100000">
                                          <p:val>
                                            <p:strVal val="#ppt_x"/>
                                          </p:val>
                                        </p:tav>
                                      </p:tavLst>
                                    </p:anim>
                                    <p:anim calcmode="lin" valueType="num">
                                      <p:cBhvr>
                                        <p:cTn id="16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2" presetClass="entr" presetSubtype="0" fill="hold" nodeType="clickEffect">
                                  <p:stCondLst>
                                    <p:cond delay="0"/>
                                  </p:stCondLst>
                                  <p:childTnLst>
                                    <p:set>
                                      <p:cBhvr>
                                        <p:cTn id="172" dur="1" fill="hold">
                                          <p:stCondLst>
                                            <p:cond delay="0"/>
                                          </p:stCondLst>
                                        </p:cTn>
                                        <p:tgtEl>
                                          <p:spTgt spid="31"/>
                                        </p:tgtEl>
                                        <p:attrNameLst>
                                          <p:attrName>style.visibility</p:attrName>
                                        </p:attrNameLst>
                                      </p:cBhvr>
                                      <p:to>
                                        <p:strVal val="visible"/>
                                      </p:to>
                                    </p:set>
                                    <p:animEffect transition="in" filter="fade">
                                      <p:cBhvr>
                                        <p:cTn id="173" dur="1000"/>
                                        <p:tgtEl>
                                          <p:spTgt spid="31"/>
                                        </p:tgtEl>
                                      </p:cBhvr>
                                    </p:animEffect>
                                    <p:anim calcmode="lin" valueType="num">
                                      <p:cBhvr>
                                        <p:cTn id="174" dur="1000" fill="hold"/>
                                        <p:tgtEl>
                                          <p:spTgt spid="31"/>
                                        </p:tgtEl>
                                        <p:attrNameLst>
                                          <p:attrName>ppt_x</p:attrName>
                                        </p:attrNameLst>
                                      </p:cBhvr>
                                      <p:tavLst>
                                        <p:tav tm="0">
                                          <p:val>
                                            <p:strVal val="#ppt_x"/>
                                          </p:val>
                                        </p:tav>
                                        <p:tav tm="100000">
                                          <p:val>
                                            <p:strVal val="#ppt_x"/>
                                          </p:val>
                                        </p:tav>
                                      </p:tavLst>
                                    </p:anim>
                                    <p:anim calcmode="lin" valueType="num">
                                      <p:cBhvr>
                                        <p:cTn id="17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42" presetClass="entr" presetSubtype="0" fill="hold" nodeType="clickEffect">
                                  <p:stCondLst>
                                    <p:cond delay="0"/>
                                  </p:stCondLst>
                                  <p:childTnLst>
                                    <p:set>
                                      <p:cBhvr>
                                        <p:cTn id="179" dur="1" fill="hold">
                                          <p:stCondLst>
                                            <p:cond delay="0"/>
                                          </p:stCondLst>
                                        </p:cTn>
                                        <p:tgtEl>
                                          <p:spTgt spid="32"/>
                                        </p:tgtEl>
                                        <p:attrNameLst>
                                          <p:attrName>style.visibility</p:attrName>
                                        </p:attrNameLst>
                                      </p:cBhvr>
                                      <p:to>
                                        <p:strVal val="visible"/>
                                      </p:to>
                                    </p:set>
                                    <p:animEffect transition="in" filter="fade">
                                      <p:cBhvr>
                                        <p:cTn id="180" dur="1000"/>
                                        <p:tgtEl>
                                          <p:spTgt spid="32"/>
                                        </p:tgtEl>
                                      </p:cBhvr>
                                    </p:animEffect>
                                    <p:anim calcmode="lin" valueType="num">
                                      <p:cBhvr>
                                        <p:cTn id="181" dur="1000" fill="hold"/>
                                        <p:tgtEl>
                                          <p:spTgt spid="32"/>
                                        </p:tgtEl>
                                        <p:attrNameLst>
                                          <p:attrName>ppt_x</p:attrName>
                                        </p:attrNameLst>
                                      </p:cBhvr>
                                      <p:tavLst>
                                        <p:tav tm="0">
                                          <p:val>
                                            <p:strVal val="#ppt_x"/>
                                          </p:val>
                                        </p:tav>
                                        <p:tav tm="100000">
                                          <p:val>
                                            <p:strVal val="#ppt_x"/>
                                          </p:val>
                                        </p:tav>
                                      </p:tavLst>
                                    </p:anim>
                                    <p:anim calcmode="lin" valueType="num">
                                      <p:cBhvr>
                                        <p:cTn id="18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2DD0F8-D29C-437C-8143-4DEC09E0F5E3}"/>
              </a:ext>
            </a:extLst>
          </p:cNvPr>
          <p:cNvPicPr>
            <a:picLocks noGrp="1" noChangeAspect="1"/>
          </p:cNvPicPr>
          <p:nvPr>
            <p:ph idx="1"/>
          </p:nvPr>
        </p:nvPicPr>
        <p:blipFill>
          <a:blip r:embed="rId2"/>
          <a:stretch>
            <a:fillRect/>
          </a:stretch>
        </p:blipFill>
        <p:spPr>
          <a:xfrm>
            <a:off x="1096339" y="130452"/>
            <a:ext cx="9999322" cy="6971577"/>
          </a:xfrm>
        </p:spPr>
      </p:pic>
    </p:spTree>
    <p:extLst>
      <p:ext uri="{BB962C8B-B14F-4D97-AF65-F5344CB8AC3E}">
        <p14:creationId xmlns:p14="http://schemas.microsoft.com/office/powerpoint/2010/main" val="235082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6D240D27-D116-4ACA-B1B2-124BE704FB1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6538" y="5604856"/>
            <a:ext cx="2266950" cy="866775"/>
          </a:xfrm>
          <a:prstGeom prst="rect">
            <a:avLst/>
          </a:prstGeom>
          <a:noFill/>
          <a:ln>
            <a:noFill/>
          </a:ln>
        </p:spPr>
      </p:pic>
      <p:pic>
        <p:nvPicPr>
          <p:cNvPr id="6" name="Picture 5">
            <a:extLst>
              <a:ext uri="{FF2B5EF4-FFF2-40B4-BE49-F238E27FC236}">
                <a16:creationId xmlns:a16="http://schemas.microsoft.com/office/drawing/2014/main" id="{FECFC215-0541-4CD6-8B51-F95E80D98008}"/>
              </a:ext>
            </a:extLst>
          </p:cNvPr>
          <p:cNvPicPr>
            <a:picLocks noChangeAspect="1"/>
          </p:cNvPicPr>
          <p:nvPr/>
        </p:nvPicPr>
        <p:blipFill>
          <a:blip r:embed="rId4"/>
          <a:stretch>
            <a:fillRect/>
          </a:stretch>
        </p:blipFill>
        <p:spPr>
          <a:xfrm>
            <a:off x="3156277" y="5450808"/>
            <a:ext cx="1165154" cy="1165154"/>
          </a:xfrm>
          <a:prstGeom prst="rect">
            <a:avLst/>
          </a:prstGeom>
        </p:spPr>
      </p:pic>
      <p:pic>
        <p:nvPicPr>
          <p:cNvPr id="7" name="Picture 6">
            <a:extLst>
              <a:ext uri="{FF2B5EF4-FFF2-40B4-BE49-F238E27FC236}">
                <a16:creationId xmlns:a16="http://schemas.microsoft.com/office/drawing/2014/main" id="{703E868B-EA83-4A8F-95EB-E0F8BBD14B9B}"/>
              </a:ext>
            </a:extLst>
          </p:cNvPr>
          <p:cNvPicPr>
            <a:picLocks noChangeAspect="1"/>
          </p:cNvPicPr>
          <p:nvPr/>
        </p:nvPicPr>
        <p:blipFill>
          <a:blip r:embed="rId5"/>
          <a:stretch>
            <a:fillRect/>
          </a:stretch>
        </p:blipFill>
        <p:spPr>
          <a:xfrm>
            <a:off x="959653" y="329706"/>
            <a:ext cx="3361778" cy="3766284"/>
          </a:xfrm>
          <a:prstGeom prst="rect">
            <a:avLst/>
          </a:prstGeom>
        </p:spPr>
      </p:pic>
      <p:sp>
        <p:nvSpPr>
          <p:cNvPr id="9" name="Title 1">
            <a:extLst>
              <a:ext uri="{FF2B5EF4-FFF2-40B4-BE49-F238E27FC236}">
                <a16:creationId xmlns:a16="http://schemas.microsoft.com/office/drawing/2014/main" id="{618DDAC6-5783-423A-B309-5B43D0801B64}"/>
              </a:ext>
            </a:extLst>
          </p:cNvPr>
          <p:cNvSpPr txBox="1">
            <a:spLocks/>
          </p:cNvSpPr>
          <p:nvPr/>
        </p:nvSpPr>
        <p:spPr>
          <a:xfrm>
            <a:off x="1618749" y="1162603"/>
            <a:ext cx="7766936" cy="164630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5400" b="0" i="0" u="none" strike="noStrike" kern="1200" cap="none" spc="0" normalizeH="0" baseline="0" noProof="0" dirty="0">
                <a:ln>
                  <a:noFill/>
                </a:ln>
                <a:solidFill>
                  <a:srgbClr val="4A66AC"/>
                </a:solidFill>
                <a:effectLst/>
                <a:uLnTx/>
                <a:uFillTx/>
                <a:latin typeface="Trebuchet MS" panose="020B0603020202020204"/>
                <a:ea typeface="+mj-ea"/>
                <a:cs typeface="+mj-cs"/>
              </a:rPr>
              <a:t>Thank you…</a:t>
            </a:r>
          </a:p>
          <a:p>
            <a:pPr marL="0" marR="0" lvl="0" indent="0" algn="r" defTabSz="457200" rtl="0" eaLnBrk="1" fontAlgn="auto" latinLnBrk="0" hangingPunct="1">
              <a:lnSpc>
                <a:spcPct val="100000"/>
              </a:lnSpc>
              <a:spcBef>
                <a:spcPct val="0"/>
              </a:spcBef>
              <a:spcAft>
                <a:spcPts val="0"/>
              </a:spcAft>
              <a:buClrTx/>
              <a:buSzTx/>
              <a:buFontTx/>
              <a:buNone/>
              <a:tabLst/>
              <a:defRPr/>
            </a:pPr>
            <a:endParaRPr kumimoji="0" lang="en-GB" sz="5400" b="0" i="0" u="none" strike="noStrike" kern="1200" cap="none" spc="0" normalizeH="0" baseline="0" noProof="0" dirty="0">
              <a:ln>
                <a:noFill/>
              </a:ln>
              <a:solidFill>
                <a:srgbClr val="4A66AC"/>
              </a:solidFill>
              <a:effectLst/>
              <a:uLnTx/>
              <a:uFillTx/>
              <a:latin typeface="Trebuchet MS" panose="020B0603020202020204"/>
              <a:ea typeface="+mj-ea"/>
              <a:cs typeface="+mj-cs"/>
            </a:endParaRP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5400" b="0" i="0" u="none" strike="noStrike" kern="1200" cap="none" spc="0" normalizeH="0" baseline="0" noProof="0" dirty="0">
                <a:ln>
                  <a:noFill/>
                </a:ln>
                <a:solidFill>
                  <a:srgbClr val="4A66AC"/>
                </a:solidFill>
                <a:effectLst/>
                <a:uLnTx/>
                <a:uFillTx/>
                <a:latin typeface="Trebuchet MS" panose="020B0603020202020204"/>
                <a:ea typeface="+mj-ea"/>
                <a:cs typeface="+mj-cs"/>
              </a:rPr>
              <a:t>Any questions?</a:t>
            </a:r>
          </a:p>
        </p:txBody>
      </p:sp>
    </p:spTree>
    <p:extLst>
      <p:ext uri="{BB962C8B-B14F-4D97-AF65-F5344CB8AC3E}">
        <p14:creationId xmlns:p14="http://schemas.microsoft.com/office/powerpoint/2010/main" val="14560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482BD-753A-405B-8ECC-6205E031A1D2}"/>
              </a:ext>
            </a:extLst>
          </p:cNvPr>
          <p:cNvSpPr txBox="1"/>
          <p:nvPr/>
        </p:nvSpPr>
        <p:spPr>
          <a:xfrm>
            <a:off x="1142301" y="528506"/>
            <a:ext cx="9907398" cy="1200329"/>
          </a:xfrm>
          <a:prstGeom prst="rect">
            <a:avLst/>
          </a:prstGeom>
          <a:noFill/>
        </p:spPr>
        <p:txBody>
          <a:bodyPr wrap="square" rtlCol="0">
            <a:spAutoFit/>
          </a:bodyPr>
          <a:lstStyle/>
          <a:p>
            <a:pPr algn="ctr"/>
            <a:r>
              <a:rPr lang="en-GB" u="sng" dirty="0"/>
              <a:t>Thanks to the following</a:t>
            </a:r>
          </a:p>
          <a:p>
            <a:pPr algn="ctr"/>
            <a:r>
              <a:rPr lang="en-GB" u="sng" dirty="0"/>
              <a:t> sponsors without whom today</a:t>
            </a:r>
          </a:p>
          <a:p>
            <a:pPr algn="ctr"/>
            <a:r>
              <a:rPr lang="en-GB" u="sng" dirty="0"/>
              <a:t> and this new initiative could</a:t>
            </a:r>
          </a:p>
          <a:p>
            <a:pPr algn="ctr"/>
            <a:r>
              <a:rPr lang="en-GB" u="sng" dirty="0"/>
              <a:t> never have happened</a:t>
            </a:r>
          </a:p>
        </p:txBody>
      </p:sp>
      <p:sp>
        <p:nvSpPr>
          <p:cNvPr id="3" name="TextBox 2">
            <a:extLst>
              <a:ext uri="{FF2B5EF4-FFF2-40B4-BE49-F238E27FC236}">
                <a16:creationId xmlns:a16="http://schemas.microsoft.com/office/drawing/2014/main" id="{F8382CB6-0EFD-4CF2-B68B-DF2994049F7F}"/>
              </a:ext>
            </a:extLst>
          </p:cNvPr>
          <p:cNvSpPr txBox="1"/>
          <p:nvPr/>
        </p:nvSpPr>
        <p:spPr>
          <a:xfrm>
            <a:off x="404070" y="1728835"/>
            <a:ext cx="11383860" cy="5078313"/>
          </a:xfrm>
          <a:prstGeom prst="rect">
            <a:avLst/>
          </a:prstGeom>
          <a:noFill/>
        </p:spPr>
        <p:txBody>
          <a:bodyPr wrap="square" rtlCol="0">
            <a:spAutoFit/>
          </a:bodyPr>
          <a:lstStyle/>
          <a:p>
            <a:pPr marL="285750" indent="-285750">
              <a:buFont typeface="Arial" panose="020B0604020202020204" pitchFamily="34" charset="0"/>
              <a:buChar char="•"/>
            </a:pPr>
            <a:r>
              <a:rPr lang="en-GB" dirty="0"/>
              <a:t>Bedford PCSG</a:t>
            </a:r>
          </a:p>
          <a:p>
            <a:pPr marL="285750" indent="-285750">
              <a:buFont typeface="Arial" panose="020B0604020202020204" pitchFamily="34" charset="0"/>
              <a:buChar char="•"/>
            </a:pPr>
            <a:r>
              <a:rPr lang="en-GB" dirty="0"/>
              <a:t>Boston Scientific</a:t>
            </a:r>
          </a:p>
          <a:p>
            <a:pPr marL="285750" indent="-285750">
              <a:buFont typeface="Arial" panose="020B0604020202020204" pitchFamily="34" charset="0"/>
              <a:buChar char="•"/>
            </a:pPr>
            <a:r>
              <a:rPr lang="en-GB" dirty="0" err="1"/>
              <a:t>Craighaven</a:t>
            </a:r>
            <a:r>
              <a:rPr lang="en-GB" dirty="0"/>
              <a:t> Ltd</a:t>
            </a:r>
          </a:p>
          <a:p>
            <a:pPr marL="285750" indent="-285750">
              <a:buFont typeface="Arial" panose="020B0604020202020204" pitchFamily="34" charset="0"/>
              <a:buChar char="•"/>
            </a:pPr>
            <a:r>
              <a:rPr lang="en-GB" dirty="0"/>
              <a:t>Dave Mathews</a:t>
            </a:r>
          </a:p>
          <a:p>
            <a:pPr marL="285750" indent="-285750">
              <a:buFont typeface="Arial" panose="020B0604020202020204" pitchFamily="34" charset="0"/>
              <a:buChar char="•"/>
            </a:pPr>
            <a:r>
              <a:rPr lang="en-GB" dirty="0" err="1"/>
              <a:t>Empresa</a:t>
            </a:r>
            <a:r>
              <a:rPr lang="en-GB" dirty="0"/>
              <a:t> Ltd</a:t>
            </a:r>
          </a:p>
          <a:p>
            <a:pPr marL="285750" indent="-285750">
              <a:buFont typeface="Arial" panose="020B0604020202020204" pitchFamily="34" charset="0"/>
              <a:buChar char="•"/>
            </a:pPr>
            <a:r>
              <a:rPr lang="en-GB" dirty="0"/>
              <a:t>Henry VIII Trust Warwick</a:t>
            </a:r>
          </a:p>
          <a:p>
            <a:pPr marL="285750" indent="-285750">
              <a:buFont typeface="Arial" panose="020B0604020202020204" pitchFamily="34" charset="0"/>
              <a:buChar char="•"/>
            </a:pPr>
            <a:r>
              <a:rPr lang="en-GB" dirty="0"/>
              <a:t>Keith Harrison</a:t>
            </a:r>
          </a:p>
          <a:p>
            <a:pPr marL="285750" indent="-285750">
              <a:buFont typeface="Arial" panose="020B0604020202020204" pitchFamily="34" charset="0"/>
              <a:buChar char="•"/>
            </a:pPr>
            <a:r>
              <a:rPr lang="en-GB" dirty="0"/>
              <a:t>Lucey &amp; O’Sullivan</a:t>
            </a:r>
          </a:p>
          <a:p>
            <a:pPr marL="285750" indent="-285750">
              <a:buFont typeface="Arial" panose="020B0604020202020204" pitchFamily="34" charset="0"/>
              <a:buChar char="•"/>
            </a:pPr>
            <a:r>
              <a:rPr lang="en-GB" dirty="0"/>
              <a:t>Marshall Developments Ltd</a:t>
            </a:r>
          </a:p>
          <a:p>
            <a:pPr marL="285750" indent="-285750">
              <a:buFont typeface="Arial" panose="020B0604020202020204" pitchFamily="34" charset="0"/>
              <a:buChar char="•"/>
            </a:pPr>
            <a:r>
              <a:rPr lang="en-GB" dirty="0"/>
              <a:t>Newbold Developments Ltd</a:t>
            </a:r>
          </a:p>
          <a:p>
            <a:pPr marL="285750" indent="-285750">
              <a:buFont typeface="Arial" panose="020B0604020202020204" pitchFamily="34" charset="0"/>
              <a:buChar char="•"/>
            </a:pPr>
            <a:r>
              <a:rPr lang="en-GB" dirty="0"/>
              <a:t>Solutions UK Ltd</a:t>
            </a:r>
          </a:p>
          <a:p>
            <a:pPr marL="285750" indent="-285750">
              <a:buFont typeface="Arial" panose="020B0604020202020204" pitchFamily="34" charset="0"/>
              <a:buChar char="•"/>
            </a:pPr>
            <a:r>
              <a:rPr lang="en-GB" dirty="0"/>
              <a:t>TGFP Ltd</a:t>
            </a:r>
          </a:p>
          <a:p>
            <a:pPr marL="285750" indent="-285750">
              <a:buFont typeface="Arial" panose="020B0604020202020204" pitchFamily="34" charset="0"/>
              <a:buChar char="•"/>
            </a:pPr>
            <a:r>
              <a:rPr lang="en-GB" dirty="0"/>
              <a:t>The Doctors Laboratory</a:t>
            </a:r>
          </a:p>
          <a:p>
            <a:pPr marL="285750" indent="-285750">
              <a:buFont typeface="Arial" panose="020B0604020202020204" pitchFamily="34" charset="0"/>
              <a:buChar char="•"/>
            </a:pPr>
            <a:r>
              <a:rPr lang="en-GB" dirty="0"/>
              <a:t>WA and Mrs PC Jenkin</a:t>
            </a:r>
          </a:p>
          <a:p>
            <a:pPr marL="285750" indent="-285750">
              <a:buFont typeface="Arial" panose="020B0604020202020204" pitchFamily="34" charset="0"/>
              <a:buChar char="•"/>
            </a:pPr>
            <a:r>
              <a:rPr lang="en-GB" dirty="0"/>
              <a:t>Warwick in Need</a:t>
            </a:r>
          </a:p>
          <a:p>
            <a:pPr marL="285750" indent="-285750">
              <a:buFont typeface="Arial" panose="020B0604020202020204" pitchFamily="34" charset="0"/>
              <a:buChar char="•"/>
            </a:pPr>
            <a:r>
              <a:rPr lang="en-GB" dirty="0"/>
              <a:t>Warwick Provident Dispensary</a:t>
            </a:r>
          </a:p>
          <a:p>
            <a:pPr marL="285750" indent="-285750">
              <a:buFont typeface="Arial" panose="020B0604020202020204" pitchFamily="34" charset="0"/>
              <a:buChar char="•"/>
            </a:pPr>
            <a:r>
              <a:rPr lang="en-GB" dirty="0"/>
              <a:t>Warwick United Charities</a:t>
            </a:r>
          </a:p>
          <a:p>
            <a:endParaRPr lang="en-GB" dirty="0"/>
          </a:p>
        </p:txBody>
      </p:sp>
    </p:spTree>
    <p:extLst>
      <p:ext uri="{BB962C8B-B14F-4D97-AF65-F5344CB8AC3E}">
        <p14:creationId xmlns:p14="http://schemas.microsoft.com/office/powerpoint/2010/main" val="387614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Effect transition="in" filter="fade">
                                      <p:cBhvr>
                                        <p:cTn id="70" dur="1000"/>
                                        <p:tgtEl>
                                          <p:spTgt spid="3">
                                            <p:txEl>
                                              <p:pRg st="8" end="8"/>
                                            </p:txEl>
                                          </p:spTgt>
                                        </p:tgtEl>
                                      </p:cBhvr>
                                    </p:animEffect>
                                    <p:anim calcmode="lin" valueType="num">
                                      <p:cBhvr>
                                        <p:cTn id="7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9" end="9"/>
                                            </p:txEl>
                                          </p:spTgt>
                                        </p:tgtEl>
                                        <p:attrNameLst>
                                          <p:attrName>style.visibility</p:attrName>
                                        </p:attrNameLst>
                                      </p:cBhvr>
                                      <p:to>
                                        <p:strVal val="visible"/>
                                      </p:to>
                                    </p:set>
                                    <p:animEffect transition="in" filter="fade">
                                      <p:cBhvr>
                                        <p:cTn id="77" dur="1000"/>
                                        <p:tgtEl>
                                          <p:spTgt spid="3">
                                            <p:txEl>
                                              <p:pRg st="9" end="9"/>
                                            </p:txEl>
                                          </p:spTgt>
                                        </p:tgtEl>
                                      </p:cBhvr>
                                    </p:animEffect>
                                    <p:anim calcmode="lin" valueType="num">
                                      <p:cBhvr>
                                        <p:cTn id="7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xEl>
                                              <p:pRg st="10" end="10"/>
                                            </p:txEl>
                                          </p:spTgt>
                                        </p:tgtEl>
                                        <p:attrNameLst>
                                          <p:attrName>style.visibility</p:attrName>
                                        </p:attrNameLst>
                                      </p:cBhvr>
                                      <p:to>
                                        <p:strVal val="visible"/>
                                      </p:to>
                                    </p:set>
                                    <p:animEffect transition="in" filter="fade">
                                      <p:cBhvr>
                                        <p:cTn id="84" dur="1000"/>
                                        <p:tgtEl>
                                          <p:spTgt spid="3">
                                            <p:txEl>
                                              <p:pRg st="10" end="10"/>
                                            </p:txEl>
                                          </p:spTgt>
                                        </p:tgtEl>
                                      </p:cBhvr>
                                    </p:animEffect>
                                    <p:anim calcmode="lin" valueType="num">
                                      <p:cBhvr>
                                        <p:cTn id="8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
                                            <p:txEl>
                                              <p:pRg st="11" end="11"/>
                                            </p:txEl>
                                          </p:spTgt>
                                        </p:tgtEl>
                                        <p:attrNameLst>
                                          <p:attrName>style.visibility</p:attrName>
                                        </p:attrNameLst>
                                      </p:cBhvr>
                                      <p:to>
                                        <p:strVal val="visible"/>
                                      </p:to>
                                    </p:set>
                                    <p:animEffect transition="in" filter="fade">
                                      <p:cBhvr>
                                        <p:cTn id="91" dur="1000"/>
                                        <p:tgtEl>
                                          <p:spTgt spid="3">
                                            <p:txEl>
                                              <p:pRg st="11" end="11"/>
                                            </p:txEl>
                                          </p:spTgt>
                                        </p:tgtEl>
                                      </p:cBhvr>
                                    </p:animEffect>
                                    <p:anim calcmode="lin" valueType="num">
                                      <p:cBhvr>
                                        <p:cTn id="9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
                                            <p:txEl>
                                              <p:pRg st="12" end="12"/>
                                            </p:txEl>
                                          </p:spTgt>
                                        </p:tgtEl>
                                        <p:attrNameLst>
                                          <p:attrName>style.visibility</p:attrName>
                                        </p:attrNameLst>
                                      </p:cBhvr>
                                      <p:to>
                                        <p:strVal val="visible"/>
                                      </p:to>
                                    </p:set>
                                    <p:animEffect transition="in" filter="fade">
                                      <p:cBhvr>
                                        <p:cTn id="98" dur="1000"/>
                                        <p:tgtEl>
                                          <p:spTgt spid="3">
                                            <p:txEl>
                                              <p:pRg st="12" end="12"/>
                                            </p:txEl>
                                          </p:spTgt>
                                        </p:tgtEl>
                                      </p:cBhvr>
                                    </p:animEffect>
                                    <p:anim calcmode="lin" valueType="num">
                                      <p:cBhvr>
                                        <p:cTn id="99"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100"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
                                            <p:txEl>
                                              <p:pRg st="13" end="13"/>
                                            </p:txEl>
                                          </p:spTgt>
                                        </p:tgtEl>
                                        <p:attrNameLst>
                                          <p:attrName>style.visibility</p:attrName>
                                        </p:attrNameLst>
                                      </p:cBhvr>
                                      <p:to>
                                        <p:strVal val="visible"/>
                                      </p:to>
                                    </p:set>
                                    <p:animEffect transition="in" filter="fade">
                                      <p:cBhvr>
                                        <p:cTn id="105" dur="1000"/>
                                        <p:tgtEl>
                                          <p:spTgt spid="3">
                                            <p:txEl>
                                              <p:pRg st="13" end="13"/>
                                            </p:txEl>
                                          </p:spTgt>
                                        </p:tgtEl>
                                      </p:cBhvr>
                                    </p:animEffect>
                                    <p:anim calcmode="lin" valueType="num">
                                      <p:cBhvr>
                                        <p:cTn id="106"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107"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
                                            <p:txEl>
                                              <p:pRg st="14" end="14"/>
                                            </p:txEl>
                                          </p:spTgt>
                                        </p:tgtEl>
                                        <p:attrNameLst>
                                          <p:attrName>style.visibility</p:attrName>
                                        </p:attrNameLst>
                                      </p:cBhvr>
                                      <p:to>
                                        <p:strVal val="visible"/>
                                      </p:to>
                                    </p:set>
                                    <p:animEffect transition="in" filter="fade">
                                      <p:cBhvr>
                                        <p:cTn id="112" dur="1000"/>
                                        <p:tgtEl>
                                          <p:spTgt spid="3">
                                            <p:txEl>
                                              <p:pRg st="14" end="14"/>
                                            </p:txEl>
                                          </p:spTgt>
                                        </p:tgtEl>
                                      </p:cBhvr>
                                    </p:animEffect>
                                    <p:anim calcmode="lin" valueType="num">
                                      <p:cBhvr>
                                        <p:cTn id="113"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114"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3">
                                            <p:txEl>
                                              <p:pRg st="15" end="15"/>
                                            </p:txEl>
                                          </p:spTgt>
                                        </p:tgtEl>
                                        <p:attrNameLst>
                                          <p:attrName>style.visibility</p:attrName>
                                        </p:attrNameLst>
                                      </p:cBhvr>
                                      <p:to>
                                        <p:strVal val="visible"/>
                                      </p:to>
                                    </p:set>
                                    <p:animEffect transition="in" filter="fade">
                                      <p:cBhvr>
                                        <p:cTn id="119" dur="1000"/>
                                        <p:tgtEl>
                                          <p:spTgt spid="3">
                                            <p:txEl>
                                              <p:pRg st="15" end="15"/>
                                            </p:txEl>
                                          </p:spTgt>
                                        </p:tgtEl>
                                      </p:cBhvr>
                                    </p:animEffect>
                                    <p:anim calcmode="lin" valueType="num">
                                      <p:cBhvr>
                                        <p:cTn id="120"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121" dur="1000" fill="hold"/>
                                        <p:tgtEl>
                                          <p:spTgt spid="3">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3">
                                            <p:txEl>
                                              <p:pRg st="16" end="16"/>
                                            </p:txEl>
                                          </p:spTgt>
                                        </p:tgtEl>
                                        <p:attrNameLst>
                                          <p:attrName>style.visibility</p:attrName>
                                        </p:attrNameLst>
                                      </p:cBhvr>
                                      <p:to>
                                        <p:strVal val="visible"/>
                                      </p:to>
                                    </p:set>
                                    <p:animEffect transition="in" filter="fade">
                                      <p:cBhvr>
                                        <p:cTn id="126" dur="1000"/>
                                        <p:tgtEl>
                                          <p:spTgt spid="3">
                                            <p:txEl>
                                              <p:pRg st="16" end="16"/>
                                            </p:txEl>
                                          </p:spTgt>
                                        </p:tgtEl>
                                      </p:cBhvr>
                                    </p:animEffect>
                                    <p:anim calcmode="lin" valueType="num">
                                      <p:cBhvr>
                                        <p:cTn id="127"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128"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4254-60B7-4777-A645-A32A25A9955A}"/>
              </a:ext>
            </a:extLst>
          </p:cNvPr>
          <p:cNvSpPr>
            <a:spLocks noGrp="1"/>
          </p:cNvSpPr>
          <p:nvPr>
            <p:ph type="ctrTitle"/>
          </p:nvPr>
        </p:nvSpPr>
        <p:spPr>
          <a:xfrm>
            <a:off x="1618749" y="1162603"/>
            <a:ext cx="7766936" cy="1646302"/>
          </a:xfrm>
        </p:spPr>
        <p:txBody>
          <a:bodyPr/>
          <a:lstStyle/>
          <a:p>
            <a:r>
              <a:rPr lang="en-GB" dirty="0"/>
              <a:t>Try it out…</a:t>
            </a:r>
            <a:br>
              <a:rPr lang="en-GB" dirty="0"/>
            </a:br>
            <a:endParaRPr lang="en-GB" dirty="0"/>
          </a:p>
        </p:txBody>
      </p:sp>
      <p:sp>
        <p:nvSpPr>
          <p:cNvPr id="3" name="Subtitle 2">
            <a:extLst>
              <a:ext uri="{FF2B5EF4-FFF2-40B4-BE49-F238E27FC236}">
                <a16:creationId xmlns:a16="http://schemas.microsoft.com/office/drawing/2014/main" id="{0B12D3DA-5203-42D4-BB20-E20EB897C87F}"/>
              </a:ext>
            </a:extLst>
          </p:cNvPr>
          <p:cNvSpPr>
            <a:spLocks noGrp="1"/>
          </p:cNvSpPr>
          <p:nvPr>
            <p:ph type="subTitle" idx="1"/>
          </p:nvPr>
        </p:nvSpPr>
        <p:spPr>
          <a:xfrm>
            <a:off x="1988698" y="2601996"/>
            <a:ext cx="7766936" cy="1447100"/>
          </a:xfrm>
        </p:spPr>
        <p:txBody>
          <a:bodyPr>
            <a:normAutofit/>
          </a:bodyPr>
          <a:lstStyle/>
          <a:p>
            <a:r>
              <a:rPr lang="en-GB" sz="3200" dirty="0"/>
              <a:t>https://www.mypsatests.org.uk</a:t>
            </a:r>
          </a:p>
          <a:p>
            <a:r>
              <a:rPr lang="en-GB" sz="3200" dirty="0"/>
              <a:t>Unlock code = LETMEIN</a:t>
            </a:r>
          </a:p>
          <a:p>
            <a:endParaRPr lang="en-GB" dirty="0"/>
          </a:p>
        </p:txBody>
      </p:sp>
      <p:pic>
        <p:nvPicPr>
          <p:cNvPr id="4" name="Picture 3">
            <a:hlinkClick r:id="rId2"/>
            <a:extLst>
              <a:ext uri="{FF2B5EF4-FFF2-40B4-BE49-F238E27FC236}">
                <a16:creationId xmlns:a16="http://schemas.microsoft.com/office/drawing/2014/main" id="{E1811140-233A-42BF-B4F6-F70B01A8010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6538" y="5604856"/>
            <a:ext cx="2266950" cy="866775"/>
          </a:xfrm>
          <a:prstGeom prst="rect">
            <a:avLst/>
          </a:prstGeom>
          <a:noFill/>
          <a:ln>
            <a:noFill/>
          </a:ln>
        </p:spPr>
      </p:pic>
      <p:pic>
        <p:nvPicPr>
          <p:cNvPr id="6" name="Picture 5">
            <a:extLst>
              <a:ext uri="{FF2B5EF4-FFF2-40B4-BE49-F238E27FC236}">
                <a16:creationId xmlns:a16="http://schemas.microsoft.com/office/drawing/2014/main" id="{90C9CB04-CD38-4949-862F-013DAA750ABD}"/>
              </a:ext>
            </a:extLst>
          </p:cNvPr>
          <p:cNvPicPr>
            <a:picLocks noChangeAspect="1"/>
          </p:cNvPicPr>
          <p:nvPr/>
        </p:nvPicPr>
        <p:blipFill>
          <a:blip r:embed="rId4"/>
          <a:stretch>
            <a:fillRect/>
          </a:stretch>
        </p:blipFill>
        <p:spPr>
          <a:xfrm>
            <a:off x="3156277" y="5450808"/>
            <a:ext cx="1165154" cy="1165154"/>
          </a:xfrm>
          <a:prstGeom prst="rect">
            <a:avLst/>
          </a:prstGeom>
        </p:spPr>
      </p:pic>
      <p:pic>
        <p:nvPicPr>
          <p:cNvPr id="8" name="Picture 7">
            <a:extLst>
              <a:ext uri="{FF2B5EF4-FFF2-40B4-BE49-F238E27FC236}">
                <a16:creationId xmlns:a16="http://schemas.microsoft.com/office/drawing/2014/main" id="{C876512B-12CA-43ED-B809-CD4B3D47AA4E}"/>
              </a:ext>
            </a:extLst>
          </p:cNvPr>
          <p:cNvPicPr>
            <a:picLocks noChangeAspect="1"/>
          </p:cNvPicPr>
          <p:nvPr/>
        </p:nvPicPr>
        <p:blipFill>
          <a:blip r:embed="rId5"/>
          <a:stretch>
            <a:fillRect/>
          </a:stretch>
        </p:blipFill>
        <p:spPr>
          <a:xfrm>
            <a:off x="959653" y="329706"/>
            <a:ext cx="3361778" cy="3766284"/>
          </a:xfrm>
          <a:prstGeom prst="rect">
            <a:avLst/>
          </a:prstGeom>
        </p:spPr>
      </p:pic>
      <p:sp>
        <p:nvSpPr>
          <p:cNvPr id="7" name="Content Placeholder 2">
            <a:extLst>
              <a:ext uri="{FF2B5EF4-FFF2-40B4-BE49-F238E27FC236}">
                <a16:creationId xmlns:a16="http://schemas.microsoft.com/office/drawing/2014/main" id="{3A5F0C4F-3E61-488E-8A0D-B49F35C32A21}"/>
              </a:ext>
            </a:extLst>
          </p:cNvPr>
          <p:cNvSpPr txBox="1">
            <a:spLocks/>
          </p:cNvSpPr>
          <p:nvPr/>
        </p:nvSpPr>
        <p:spPr>
          <a:xfrm>
            <a:off x="646660" y="4065454"/>
            <a:ext cx="8596668" cy="1918543"/>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0" marR="0" lvl="0" indent="0" algn="r" defTabSz="457200" rtl="0" eaLnBrk="1" fontAlgn="auto" latinLnBrk="0" hangingPunct="1">
              <a:lnSpc>
                <a:spcPct val="100000"/>
              </a:lnSpc>
              <a:spcBef>
                <a:spcPts val="1000"/>
              </a:spcBef>
              <a:spcAft>
                <a:spcPts val="0"/>
              </a:spcAft>
              <a:buClr>
                <a:srgbClr val="4A66AC"/>
              </a:buClr>
              <a:buSzPct val="80000"/>
              <a:buFont typeface="Wingdings 3" charset="2"/>
              <a:buNone/>
              <a:tabLst/>
              <a:defRPr/>
            </a:pPr>
            <a:r>
              <a:rPr kumimoji="0" lang="en-GB" sz="1800" b="0" i="1"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t>Mobile Device responsive issues</a:t>
            </a:r>
          </a:p>
          <a:p>
            <a:pPr marL="0" marR="0" lvl="0" indent="0" algn="r" defTabSz="457200" rtl="0" eaLnBrk="1" fontAlgn="auto" latinLnBrk="0" hangingPunct="1">
              <a:lnSpc>
                <a:spcPct val="100000"/>
              </a:lnSpc>
              <a:spcBef>
                <a:spcPts val="1000"/>
              </a:spcBef>
              <a:spcAft>
                <a:spcPts val="0"/>
              </a:spcAft>
              <a:buClr>
                <a:srgbClr val="4A66AC"/>
              </a:buClr>
              <a:buSzPct val="80000"/>
              <a:buFont typeface="Wingdings 3" charset="2"/>
              <a:buNone/>
              <a:tabLst/>
              <a:defRPr/>
            </a:pPr>
            <a:r>
              <a:rPr kumimoji="0" lang="en-GB" sz="1800" b="0" i="1"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t>Booking Form formatting issues</a:t>
            </a:r>
          </a:p>
          <a:p>
            <a:pPr marL="0" marR="0" lvl="0" indent="0" algn="r" defTabSz="457200" rtl="0" eaLnBrk="1" fontAlgn="auto" latinLnBrk="0" hangingPunct="1">
              <a:lnSpc>
                <a:spcPct val="100000"/>
              </a:lnSpc>
              <a:spcBef>
                <a:spcPts val="1000"/>
              </a:spcBef>
              <a:spcAft>
                <a:spcPts val="0"/>
              </a:spcAft>
              <a:buClr>
                <a:srgbClr val="4A66AC"/>
              </a:buClr>
              <a:buSzPct val="80000"/>
              <a:buFont typeface="Wingdings 3" charset="2"/>
              <a:buNone/>
              <a:tabLst/>
              <a:defRPr/>
            </a:pPr>
            <a:r>
              <a:rPr kumimoji="0" lang="en-GB" sz="1800" b="0" i="1"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t>Email white labelling issues</a:t>
            </a:r>
          </a:p>
          <a:p>
            <a:pPr marL="0" marR="0" lvl="0" indent="0" algn="r" defTabSz="457200" rtl="0" eaLnBrk="1" fontAlgn="auto" latinLnBrk="0" hangingPunct="1">
              <a:lnSpc>
                <a:spcPct val="100000"/>
              </a:lnSpc>
              <a:spcBef>
                <a:spcPts val="1000"/>
              </a:spcBef>
              <a:spcAft>
                <a:spcPts val="0"/>
              </a:spcAft>
              <a:buClr>
                <a:srgbClr val="4A66AC"/>
              </a:buClr>
              <a:buSzPct val="80000"/>
              <a:buFont typeface="Wingdings 3" charset="2"/>
              <a:buNone/>
              <a:tabLst/>
              <a:defRPr/>
            </a:pPr>
            <a:r>
              <a:rPr kumimoji="0" lang="en-GB" sz="1800" b="0" i="1" u="none" strike="noStrike" kern="1200" cap="none" spc="0" normalizeH="0" baseline="0" noProof="0" dirty="0">
                <a:ln>
                  <a:noFill/>
                </a:ln>
                <a:solidFill>
                  <a:prstClr val="black">
                    <a:lumMod val="50000"/>
                    <a:lumOff val="50000"/>
                  </a:prstClr>
                </a:solidFill>
                <a:effectLst/>
                <a:uLnTx/>
                <a:uFillTx/>
                <a:latin typeface="Trebuchet MS" panose="020B0603020202020204"/>
                <a:ea typeface="+mn-ea"/>
                <a:cs typeface="+mn-cs"/>
              </a:rPr>
              <a:t>Payments disabled for preview</a:t>
            </a:r>
          </a:p>
        </p:txBody>
      </p:sp>
    </p:spTree>
    <p:extLst>
      <p:ext uri="{BB962C8B-B14F-4D97-AF65-F5344CB8AC3E}">
        <p14:creationId xmlns:p14="http://schemas.microsoft.com/office/powerpoint/2010/main" val="171674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4" descr="2 Piece Business Set">
            <a:extLst>
              <a:ext uri="{FF2B5EF4-FFF2-40B4-BE49-F238E27FC236}">
                <a16:creationId xmlns:a16="http://schemas.microsoft.com/office/drawing/2014/main" id="{A732F71F-80A1-440D-A6A7-343F4C73F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9770" y="4687525"/>
            <a:ext cx="1771374" cy="17713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5FD1711C-FC14-4E9E-9418-A72846DB7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298" y="1747872"/>
            <a:ext cx="1651077" cy="15672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in device image for Huawei E5573bs-322 4G Mobile Wi-Fi in white.">
            <a:extLst>
              <a:ext uri="{FF2B5EF4-FFF2-40B4-BE49-F238E27FC236}">
                <a16:creationId xmlns:a16="http://schemas.microsoft.com/office/drawing/2014/main" id="{B9D5F8DF-7CF7-46C4-B373-A0351E4A2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7624" y="815578"/>
            <a:ext cx="1771374" cy="1057537"/>
          </a:xfrm>
          <a:prstGeom prst="rect">
            <a:avLst/>
          </a:prstGeom>
          <a:noFill/>
          <a:extLst>
            <a:ext uri="{909E8E84-426E-40DD-AFC4-6F175D3DCCD1}">
              <a14:hiddenFill xmlns:a14="http://schemas.microsoft.com/office/drawing/2010/main">
                <a:solidFill>
                  <a:srgbClr val="FFFFFF"/>
                </a:solidFill>
              </a14:hiddenFill>
            </a:ext>
          </a:extLst>
        </p:spPr>
      </p:pic>
      <p:sp>
        <p:nvSpPr>
          <p:cNvPr id="9" name="Arrow: Pentagon 8">
            <a:extLst>
              <a:ext uri="{FF2B5EF4-FFF2-40B4-BE49-F238E27FC236}">
                <a16:creationId xmlns:a16="http://schemas.microsoft.com/office/drawing/2014/main" id="{2EAA7C18-2831-45EB-B485-B216F07D6814}"/>
              </a:ext>
            </a:extLst>
          </p:cNvPr>
          <p:cNvSpPr/>
          <p:nvPr/>
        </p:nvSpPr>
        <p:spPr>
          <a:xfrm>
            <a:off x="799340" y="920482"/>
            <a:ext cx="6269832" cy="952633"/>
          </a:xfrm>
          <a:prstGeom prst="homePlat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it-IT" sz="1200" b="1"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it-IT" sz="1200" b="1" i="0" u="none" strike="noStrike" kern="1200" cap="none" spc="0" normalizeH="0" baseline="0" noProof="0" dirty="0">
                <a:ln>
                  <a:noFill/>
                </a:ln>
                <a:solidFill>
                  <a:prstClr val="black"/>
                </a:solidFill>
                <a:effectLst/>
                <a:uLnTx/>
                <a:uFillTx/>
                <a:latin typeface="Trebuchet MS" panose="020B0603020202020204"/>
                <a:ea typeface="+mn-ea"/>
                <a:cs typeface="+mn-cs"/>
              </a:rPr>
              <a:t>Huawei E5573bs-322 4G Mobile Wi-Fi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1" u="none" strike="noStrike" kern="1200" cap="none" spc="0" normalizeH="0" baseline="0" noProof="0" dirty="0">
                <a:ln>
                  <a:noFill/>
                </a:ln>
                <a:solidFill>
                  <a:prstClr val="black"/>
                </a:solidFill>
                <a:effectLst/>
                <a:uLnTx/>
                <a:uFillTx/>
                <a:latin typeface="Trebuchet MS" panose="020B0603020202020204"/>
                <a:ea typeface="+mn-ea"/>
                <a:cs typeface="+mn-cs"/>
              </a:rPr>
              <a:t>Wireless internet access for all devices if no onsite Wi-Fi (using Three 4G network)</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1" name="Picture 6" descr="Three Mobile Pay As You Go Mobile Broadband 24 GB Data SIM">
            <a:extLst>
              <a:ext uri="{FF2B5EF4-FFF2-40B4-BE49-F238E27FC236}">
                <a16:creationId xmlns:a16="http://schemas.microsoft.com/office/drawing/2014/main" id="{B88644A3-F391-482C-A7FE-1ACF17532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6302" y="1284788"/>
            <a:ext cx="735493" cy="735493"/>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Pentagon 12">
            <a:extLst>
              <a:ext uri="{FF2B5EF4-FFF2-40B4-BE49-F238E27FC236}">
                <a16:creationId xmlns:a16="http://schemas.microsoft.com/office/drawing/2014/main" id="{97F2EB93-2CBD-4C49-86A7-A130FD4425D4}"/>
              </a:ext>
            </a:extLst>
          </p:cNvPr>
          <p:cNvSpPr/>
          <p:nvPr/>
        </p:nvSpPr>
        <p:spPr>
          <a:xfrm>
            <a:off x="799340" y="2009502"/>
            <a:ext cx="6269832" cy="952633"/>
          </a:xfrm>
          <a:prstGeom prst="homePlat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it-IT" sz="1200" b="1"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GB" sz="1200" b="1" i="0" u="none" strike="noStrike" kern="1200" cap="none" spc="0" normalizeH="0" baseline="0" noProof="0" dirty="0">
                <a:ln>
                  <a:noFill/>
                </a:ln>
                <a:solidFill>
                  <a:prstClr val="black"/>
                </a:solidFill>
                <a:effectLst/>
                <a:uLnTx/>
                <a:uFillTx/>
                <a:latin typeface="Trebuchet MS" panose="020B0603020202020204"/>
                <a:ea typeface="+mn-ea"/>
                <a:cs typeface="+mn-cs"/>
              </a:rPr>
              <a:t>Epson Expression Home XP-2100</a:t>
            </a:r>
            <a:endParaRPr kumimoji="0" lang="it-IT"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1" u="none" strike="noStrike" kern="1200" cap="none" spc="0" normalizeH="0" baseline="0" noProof="0" dirty="0">
                <a:ln>
                  <a:noFill/>
                </a:ln>
                <a:solidFill>
                  <a:prstClr val="black"/>
                </a:solidFill>
                <a:effectLst/>
                <a:uLnTx/>
                <a:uFillTx/>
                <a:latin typeface="Trebuchet MS" panose="020B0603020202020204"/>
                <a:ea typeface="+mn-ea"/>
                <a:cs typeface="+mn-cs"/>
              </a:rPr>
              <a:t>Wireless Printing with Wi-Fi Direct to Allow All Devices to Print over Wi-Fi</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4" name="Picture 12" descr="Surface Go for Business">
            <a:extLst>
              <a:ext uri="{FF2B5EF4-FFF2-40B4-BE49-F238E27FC236}">
                <a16:creationId xmlns:a16="http://schemas.microsoft.com/office/drawing/2014/main" id="{38D58517-E3BC-43CF-93F6-8930066EA2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3659" y="2797956"/>
            <a:ext cx="1553488" cy="15534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Surface Go Signature Type Cover">
            <a:extLst>
              <a:ext uri="{FF2B5EF4-FFF2-40B4-BE49-F238E27FC236}">
                <a16:creationId xmlns:a16="http://schemas.microsoft.com/office/drawing/2014/main" id="{0BFA771A-AF68-4252-975B-4DB88D97FC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1144" y="3088438"/>
            <a:ext cx="962714" cy="962714"/>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Pentagon 15">
            <a:extLst>
              <a:ext uri="{FF2B5EF4-FFF2-40B4-BE49-F238E27FC236}">
                <a16:creationId xmlns:a16="http://schemas.microsoft.com/office/drawing/2014/main" id="{19810CB0-DEDA-4EE1-BCD5-BC5FB99D1CB6}"/>
              </a:ext>
            </a:extLst>
          </p:cNvPr>
          <p:cNvSpPr/>
          <p:nvPr/>
        </p:nvSpPr>
        <p:spPr>
          <a:xfrm>
            <a:off x="799340" y="3098519"/>
            <a:ext cx="6269832" cy="952633"/>
          </a:xfrm>
          <a:prstGeom prst="homePlat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it-IT" sz="1200" b="1"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GB" sz="1200" b="1" i="0" u="none" strike="noStrike" kern="1200" cap="none" spc="0" normalizeH="0" baseline="0" noProof="0" dirty="0">
                <a:ln>
                  <a:noFill/>
                </a:ln>
                <a:solidFill>
                  <a:prstClr val="black"/>
                </a:solidFill>
                <a:effectLst/>
                <a:uLnTx/>
                <a:uFillTx/>
                <a:latin typeface="Trebuchet MS" panose="020B0603020202020204"/>
                <a:ea typeface="+mn-ea"/>
                <a:cs typeface="+mn-cs"/>
              </a:rPr>
              <a:t>Surface Go for Business (Windows 10 Pro) – Wi-Fi / 64GB / 4GB</a:t>
            </a:r>
            <a:endParaRPr kumimoji="0" lang="it-IT"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1" u="none" strike="noStrike" kern="1200" cap="none" spc="0" normalizeH="0" baseline="0" noProof="0" dirty="0">
                <a:ln>
                  <a:noFill/>
                </a:ln>
                <a:solidFill>
                  <a:prstClr val="black"/>
                </a:solidFill>
                <a:effectLst/>
                <a:uLnTx/>
                <a:uFillTx/>
                <a:latin typeface="Trebuchet MS" panose="020B0603020202020204"/>
                <a:ea typeface="+mn-ea"/>
                <a:cs typeface="+mn-cs"/>
              </a:rPr>
              <a:t>Wireless Access to Internet and Wireless Printing – «Portable/Walkabout Usage»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7" name="Arrow: Pentagon 16">
            <a:extLst>
              <a:ext uri="{FF2B5EF4-FFF2-40B4-BE49-F238E27FC236}">
                <a16:creationId xmlns:a16="http://schemas.microsoft.com/office/drawing/2014/main" id="{40557E8C-D283-4D9F-9F71-03488E2EB8C3}"/>
              </a:ext>
            </a:extLst>
          </p:cNvPr>
          <p:cNvSpPr/>
          <p:nvPr/>
        </p:nvSpPr>
        <p:spPr>
          <a:xfrm>
            <a:off x="799340" y="4190961"/>
            <a:ext cx="6269832" cy="952633"/>
          </a:xfrm>
          <a:prstGeom prst="homePlat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it-IT" sz="1200" b="1"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GB" sz="1200" b="1" i="0" u="none" strike="noStrike" kern="1200" cap="none" spc="0" normalizeH="0" baseline="0" noProof="0" dirty="0">
                <a:ln>
                  <a:noFill/>
                </a:ln>
                <a:solidFill>
                  <a:prstClr val="black"/>
                </a:solidFill>
                <a:effectLst/>
                <a:uLnTx/>
                <a:uFillTx/>
                <a:latin typeface="Trebuchet MS" panose="020B0603020202020204"/>
                <a:ea typeface="+mn-ea"/>
                <a:cs typeface="+mn-cs"/>
              </a:rPr>
              <a:t>Surface Book 2 for Business (Windows 10 Pro) – Wi-Fi / 256GB / 8GB / i5 / 13.5”</a:t>
            </a:r>
            <a:endParaRPr kumimoji="0" lang="it-IT"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200" b="0" i="1" u="none" strike="noStrike" kern="1200" cap="none" spc="0" normalizeH="0" baseline="0" noProof="0" dirty="0">
                <a:ln>
                  <a:noFill/>
                </a:ln>
                <a:solidFill>
                  <a:prstClr val="black"/>
                </a:solidFill>
                <a:effectLst/>
                <a:uLnTx/>
                <a:uFillTx/>
                <a:latin typeface="Trebuchet MS" panose="020B0603020202020204"/>
                <a:ea typeface="+mn-ea"/>
                <a:cs typeface="+mn-cs"/>
              </a:rPr>
              <a:t>Wireless Access to Internet and Wireless Printing – «Desk Usage»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 name="Picture 20" descr="No Data Available">
            <a:extLst>
              <a:ext uri="{FF2B5EF4-FFF2-40B4-BE49-F238E27FC236}">
                <a16:creationId xmlns:a16="http://schemas.microsoft.com/office/drawing/2014/main" id="{3B0F0ECD-C63D-4847-AC73-D210517897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7015" y="4204164"/>
            <a:ext cx="1718616" cy="966722"/>
          </a:xfrm>
          <a:prstGeom prst="rect">
            <a:avLst/>
          </a:prstGeom>
          <a:noFill/>
          <a:extLst>
            <a:ext uri="{909E8E84-426E-40DD-AFC4-6F175D3DCCD1}">
              <a14:hiddenFill xmlns:a14="http://schemas.microsoft.com/office/drawing/2010/main">
                <a:solidFill>
                  <a:srgbClr val="FFFFFF"/>
                </a:solidFill>
              </a14:hiddenFill>
            </a:ext>
          </a:extLst>
        </p:spPr>
      </p:pic>
      <p:sp>
        <p:nvSpPr>
          <p:cNvPr id="19" name="Arrow: Pentagon 18">
            <a:extLst>
              <a:ext uri="{FF2B5EF4-FFF2-40B4-BE49-F238E27FC236}">
                <a16:creationId xmlns:a16="http://schemas.microsoft.com/office/drawing/2014/main" id="{38DF3C9A-E51E-4A03-AF78-715E5A2FCD60}"/>
              </a:ext>
            </a:extLst>
          </p:cNvPr>
          <p:cNvSpPr/>
          <p:nvPr/>
        </p:nvSpPr>
        <p:spPr>
          <a:xfrm>
            <a:off x="799340" y="5287103"/>
            <a:ext cx="6269832" cy="577081"/>
          </a:xfrm>
          <a:prstGeom prst="homePlat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it-IT" sz="1200" b="1"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GB" sz="1200" b="1" i="0" u="none" strike="noStrike" kern="1200" cap="none" spc="0" normalizeH="0" baseline="0" noProof="0" dirty="0">
                <a:ln>
                  <a:noFill/>
                </a:ln>
                <a:solidFill>
                  <a:prstClr val="black"/>
                </a:solidFill>
                <a:effectLst/>
                <a:uLnTx/>
                <a:uFillTx/>
                <a:latin typeface="Trebuchet MS" panose="020B0603020202020204"/>
                <a:ea typeface="+mn-ea"/>
                <a:cs typeface="+mn-cs"/>
              </a:rPr>
              <a:t>Storage / Protective Cases</a:t>
            </a:r>
            <a:endParaRPr kumimoji="0" lang="it-IT" sz="12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351506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3F1EB-4406-4E92-A049-AF13D06E77F0}"/>
              </a:ext>
            </a:extLst>
          </p:cNvPr>
          <p:cNvSpPr>
            <a:spLocks noGrp="1"/>
          </p:cNvSpPr>
          <p:nvPr>
            <p:ph type="ctrTitle"/>
          </p:nvPr>
        </p:nvSpPr>
        <p:spPr>
          <a:xfrm>
            <a:off x="581191" y="4610099"/>
            <a:ext cx="10993549" cy="1066801"/>
          </a:xfrm>
        </p:spPr>
        <p:txBody>
          <a:bodyPr>
            <a:normAutofit/>
          </a:bodyPr>
          <a:lstStyle/>
          <a:p>
            <a:r>
              <a:rPr lang="en-GB" dirty="0">
                <a:solidFill>
                  <a:srgbClr val="FFFFFF"/>
                </a:solidFill>
              </a:rPr>
              <a:t>GFCT – guest speaker</a:t>
            </a:r>
          </a:p>
        </p:txBody>
      </p:sp>
      <p:sp>
        <p:nvSpPr>
          <p:cNvPr id="3" name="Subtitle 2">
            <a:extLst>
              <a:ext uri="{FF2B5EF4-FFF2-40B4-BE49-F238E27FC236}">
                <a16:creationId xmlns:a16="http://schemas.microsoft.com/office/drawing/2014/main" id="{C05F7C7F-0D29-4515-9BD7-E73146B5FDB7}"/>
              </a:ext>
            </a:extLst>
          </p:cNvPr>
          <p:cNvSpPr>
            <a:spLocks noGrp="1"/>
          </p:cNvSpPr>
          <p:nvPr>
            <p:ph type="subTitle" idx="1"/>
          </p:nvPr>
        </p:nvSpPr>
        <p:spPr>
          <a:xfrm>
            <a:off x="581194" y="5697215"/>
            <a:ext cx="10993546" cy="525565"/>
          </a:xfrm>
        </p:spPr>
        <p:txBody>
          <a:bodyPr>
            <a:normAutofit/>
          </a:bodyPr>
          <a:lstStyle/>
          <a:p>
            <a:r>
              <a:rPr lang="en-GB" dirty="0"/>
              <a:t>GFCT computerisation seminar 28-11-2019 </a:t>
            </a:r>
          </a:p>
        </p:txBody>
      </p:sp>
      <p:pic>
        <p:nvPicPr>
          <p:cNvPr id="4" name="Picture 3">
            <a:extLst>
              <a:ext uri="{FF2B5EF4-FFF2-40B4-BE49-F238E27FC236}">
                <a16:creationId xmlns:a16="http://schemas.microsoft.com/office/drawing/2014/main" id="{A283DEE4-F115-4F5D-B9C2-781E559557CE}"/>
              </a:ext>
            </a:extLst>
          </p:cNvPr>
          <p:cNvPicPr>
            <a:picLocks noChangeAspect="1"/>
          </p:cNvPicPr>
          <p:nvPr/>
        </p:nvPicPr>
        <p:blipFill>
          <a:blip r:embed="rId2"/>
          <a:stretch>
            <a:fillRect/>
          </a:stretch>
        </p:blipFill>
        <p:spPr>
          <a:xfrm>
            <a:off x="790083" y="992058"/>
            <a:ext cx="3014297" cy="3006761"/>
          </a:xfrm>
          <a:prstGeom prst="rect">
            <a:avLst/>
          </a:prstGeom>
        </p:spPr>
      </p:pic>
      <p:pic>
        <p:nvPicPr>
          <p:cNvPr id="7" name="Picture 6">
            <a:extLst>
              <a:ext uri="{FF2B5EF4-FFF2-40B4-BE49-F238E27FC236}">
                <a16:creationId xmlns:a16="http://schemas.microsoft.com/office/drawing/2014/main" id="{6D2DCC5B-0977-493B-8369-E648A6B7B54E}"/>
              </a:ext>
            </a:extLst>
          </p:cNvPr>
          <p:cNvPicPr>
            <a:picLocks noChangeAspect="1"/>
          </p:cNvPicPr>
          <p:nvPr/>
        </p:nvPicPr>
        <p:blipFill>
          <a:blip r:embed="rId3"/>
          <a:stretch>
            <a:fillRect/>
          </a:stretch>
        </p:blipFill>
        <p:spPr>
          <a:xfrm>
            <a:off x="8385174" y="1152766"/>
            <a:ext cx="3014297" cy="2675188"/>
          </a:xfrm>
          <a:prstGeom prst="rect">
            <a:avLst/>
          </a:prstGeom>
        </p:spPr>
      </p:pic>
      <p:pic>
        <p:nvPicPr>
          <p:cNvPr id="8" name="Picture 7">
            <a:extLst>
              <a:ext uri="{FF2B5EF4-FFF2-40B4-BE49-F238E27FC236}">
                <a16:creationId xmlns:a16="http://schemas.microsoft.com/office/drawing/2014/main" id="{C85449AA-0A7C-4DD7-9859-512A056CB669}"/>
              </a:ext>
            </a:extLst>
          </p:cNvPr>
          <p:cNvPicPr>
            <a:picLocks noChangeAspect="1"/>
          </p:cNvPicPr>
          <p:nvPr/>
        </p:nvPicPr>
        <p:blipFill>
          <a:blip r:embed="rId4"/>
          <a:stretch>
            <a:fillRect/>
          </a:stretch>
        </p:blipFill>
        <p:spPr>
          <a:xfrm>
            <a:off x="4477024" y="1985980"/>
            <a:ext cx="3254065" cy="1008760"/>
          </a:xfrm>
          <a:prstGeom prst="rect">
            <a:avLst/>
          </a:prstGeom>
        </p:spPr>
      </p:pic>
    </p:spTree>
    <p:extLst>
      <p:ext uri="{BB962C8B-B14F-4D97-AF65-F5344CB8AC3E}">
        <p14:creationId xmlns:p14="http://schemas.microsoft.com/office/powerpoint/2010/main" val="498478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3F1EB-4406-4E92-A049-AF13D06E77F0}"/>
              </a:ext>
            </a:extLst>
          </p:cNvPr>
          <p:cNvSpPr>
            <a:spLocks noGrp="1"/>
          </p:cNvSpPr>
          <p:nvPr>
            <p:ph type="ctrTitle"/>
          </p:nvPr>
        </p:nvSpPr>
        <p:spPr>
          <a:xfrm>
            <a:off x="581191" y="4610099"/>
            <a:ext cx="10993549" cy="1066801"/>
          </a:xfrm>
        </p:spPr>
        <p:txBody>
          <a:bodyPr>
            <a:normAutofit/>
          </a:bodyPr>
          <a:lstStyle/>
          <a:p>
            <a:r>
              <a:rPr lang="en-GB" dirty="0">
                <a:solidFill>
                  <a:srgbClr val="FFFFFF"/>
                </a:solidFill>
              </a:rPr>
              <a:t>GFCT – Graham Fulford</a:t>
            </a:r>
          </a:p>
        </p:txBody>
      </p:sp>
      <p:sp>
        <p:nvSpPr>
          <p:cNvPr id="3" name="Subtitle 2">
            <a:extLst>
              <a:ext uri="{FF2B5EF4-FFF2-40B4-BE49-F238E27FC236}">
                <a16:creationId xmlns:a16="http://schemas.microsoft.com/office/drawing/2014/main" id="{C05F7C7F-0D29-4515-9BD7-E73146B5FDB7}"/>
              </a:ext>
            </a:extLst>
          </p:cNvPr>
          <p:cNvSpPr>
            <a:spLocks noGrp="1"/>
          </p:cNvSpPr>
          <p:nvPr>
            <p:ph type="subTitle" idx="1"/>
          </p:nvPr>
        </p:nvSpPr>
        <p:spPr>
          <a:xfrm>
            <a:off x="581194" y="5697215"/>
            <a:ext cx="10993546" cy="525565"/>
          </a:xfrm>
        </p:spPr>
        <p:txBody>
          <a:bodyPr>
            <a:normAutofit/>
          </a:bodyPr>
          <a:lstStyle/>
          <a:p>
            <a:r>
              <a:rPr lang="en-GB" dirty="0"/>
              <a:t>GFCT computerisation seminar 28-11-2019 </a:t>
            </a:r>
          </a:p>
        </p:txBody>
      </p:sp>
      <p:sp useBgFill="1">
        <p:nvSpPr>
          <p:cNvPr id="39" name="Rectangle 38">
            <a:extLst>
              <a:ext uri="{FF2B5EF4-FFF2-40B4-BE49-F238E27FC236}">
                <a16:creationId xmlns:a16="http://schemas.microsoft.com/office/drawing/2014/main" id="{4DC9F8D5-BF3E-4B69-8F17-AE72302B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1" name="Rectangle 40">
            <a:extLst>
              <a:ext uri="{FF2B5EF4-FFF2-40B4-BE49-F238E27FC236}">
                <a16:creationId xmlns:a16="http://schemas.microsoft.com/office/drawing/2014/main" id="{43C98417-D50B-4AA2-9624-E78A6120E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14"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Picture 3">
            <a:extLst>
              <a:ext uri="{FF2B5EF4-FFF2-40B4-BE49-F238E27FC236}">
                <a16:creationId xmlns:a16="http://schemas.microsoft.com/office/drawing/2014/main" id="{A283DEE4-F115-4F5D-B9C2-781E559557CE}"/>
              </a:ext>
            </a:extLst>
          </p:cNvPr>
          <p:cNvPicPr>
            <a:picLocks noChangeAspect="1"/>
          </p:cNvPicPr>
          <p:nvPr/>
        </p:nvPicPr>
        <p:blipFill>
          <a:blip r:embed="rId2"/>
          <a:stretch>
            <a:fillRect/>
          </a:stretch>
        </p:blipFill>
        <p:spPr>
          <a:xfrm>
            <a:off x="790083" y="992058"/>
            <a:ext cx="3014297" cy="3006761"/>
          </a:xfrm>
          <a:prstGeom prst="rect">
            <a:avLst/>
          </a:prstGeom>
        </p:spPr>
      </p:pic>
      <p:sp>
        <p:nvSpPr>
          <p:cNvPr id="43" name="Rectangle 42">
            <a:extLst>
              <a:ext uri="{FF2B5EF4-FFF2-40B4-BE49-F238E27FC236}">
                <a16:creationId xmlns:a16="http://schemas.microsoft.com/office/drawing/2014/main" id="{A3E945F2-E9C6-457A-A5A6-46D9ABF09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0685"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7" name="Picture 6">
            <a:extLst>
              <a:ext uri="{FF2B5EF4-FFF2-40B4-BE49-F238E27FC236}">
                <a16:creationId xmlns:a16="http://schemas.microsoft.com/office/drawing/2014/main" id="{6D2DCC5B-0977-493B-8369-E648A6B7B54E}"/>
              </a:ext>
            </a:extLst>
          </p:cNvPr>
          <p:cNvPicPr>
            <a:picLocks noChangeAspect="1"/>
          </p:cNvPicPr>
          <p:nvPr/>
        </p:nvPicPr>
        <p:blipFill>
          <a:blip r:embed="rId3"/>
          <a:stretch>
            <a:fillRect/>
          </a:stretch>
        </p:blipFill>
        <p:spPr>
          <a:xfrm>
            <a:off x="8385174" y="1152766"/>
            <a:ext cx="3014297" cy="2675188"/>
          </a:xfrm>
          <a:prstGeom prst="rect">
            <a:avLst/>
          </a:prstGeom>
        </p:spPr>
      </p:pic>
      <p:pic>
        <p:nvPicPr>
          <p:cNvPr id="5" name="Picture 4">
            <a:extLst>
              <a:ext uri="{FF2B5EF4-FFF2-40B4-BE49-F238E27FC236}">
                <a16:creationId xmlns:a16="http://schemas.microsoft.com/office/drawing/2014/main" id="{2D64FD9C-31B8-4E06-855E-E3BD6AC5C17A}"/>
              </a:ext>
            </a:extLst>
          </p:cNvPr>
          <p:cNvPicPr>
            <a:picLocks noChangeAspect="1"/>
          </p:cNvPicPr>
          <p:nvPr/>
        </p:nvPicPr>
        <p:blipFill>
          <a:blip r:embed="rId4"/>
          <a:stretch>
            <a:fillRect/>
          </a:stretch>
        </p:blipFill>
        <p:spPr>
          <a:xfrm>
            <a:off x="4570816" y="1410022"/>
            <a:ext cx="3014297" cy="1936685"/>
          </a:xfrm>
          <a:prstGeom prst="rect">
            <a:avLst/>
          </a:prstGeom>
        </p:spPr>
      </p:pic>
      <p:sp>
        <p:nvSpPr>
          <p:cNvPr id="45" name="Rectangle 44">
            <a:extLst>
              <a:ext uri="{FF2B5EF4-FFF2-40B4-BE49-F238E27FC236}">
                <a16:creationId xmlns:a16="http://schemas.microsoft.com/office/drawing/2014/main" id="{AD1FF191-71A7-48F6-8069-4B5DB0F5FE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8951"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7" name="Rectangle 46">
            <a:extLst>
              <a:ext uri="{FF2B5EF4-FFF2-40B4-BE49-F238E27FC236}">
                <a16:creationId xmlns:a16="http://schemas.microsoft.com/office/drawing/2014/main" id="{E051B9BE-1550-4F91-A22E-F5818696C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48660" y="4432079"/>
            <a:ext cx="83731" cy="19607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768310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F4-D67E-4D1B-AD5A-03B059280BF0}"/>
              </a:ext>
            </a:extLst>
          </p:cNvPr>
          <p:cNvSpPr>
            <a:spLocks noGrp="1"/>
          </p:cNvSpPr>
          <p:nvPr>
            <p:ph type="title"/>
          </p:nvPr>
        </p:nvSpPr>
        <p:spPr/>
        <p:txBody>
          <a:bodyPr/>
          <a:lstStyle/>
          <a:p>
            <a:r>
              <a:rPr lang="en-GB" dirty="0"/>
              <a:t>Gfct – TDL Error count</a:t>
            </a:r>
          </a:p>
        </p:txBody>
      </p:sp>
      <p:graphicFrame>
        <p:nvGraphicFramePr>
          <p:cNvPr id="6" name="Content Placeholder 5">
            <a:extLst>
              <a:ext uri="{FF2B5EF4-FFF2-40B4-BE49-F238E27FC236}">
                <a16:creationId xmlns:a16="http://schemas.microsoft.com/office/drawing/2014/main" id="{9A1FBCD1-6E76-45E0-8DA1-BFD1EAA44E58}"/>
              </a:ext>
            </a:extLst>
          </p:cNvPr>
          <p:cNvGraphicFramePr>
            <a:graphicFrameLocks noGrp="1"/>
          </p:cNvGraphicFramePr>
          <p:nvPr>
            <p:ph idx="1"/>
            <p:extLst>
              <p:ext uri="{D42A27DB-BD31-4B8C-83A1-F6EECF244321}">
                <p14:modId xmlns:p14="http://schemas.microsoft.com/office/powerpoint/2010/main" val="2377693805"/>
              </p:ext>
            </p:extLst>
          </p:nvPr>
        </p:nvGraphicFramePr>
        <p:xfrm>
          <a:off x="429016" y="1842788"/>
          <a:ext cx="11333968" cy="4936928"/>
        </p:xfrm>
        <a:graphic>
          <a:graphicData uri="http://schemas.openxmlformats.org/drawingml/2006/table">
            <a:tbl>
              <a:tblPr lastRow="1" lastCol="1" bandRow="1">
                <a:tableStyleId>{5C22544A-7EE6-4342-B048-85BDC9FD1C3A}</a:tableStyleId>
              </a:tblPr>
              <a:tblGrid>
                <a:gridCol w="1981895">
                  <a:extLst>
                    <a:ext uri="{9D8B030D-6E8A-4147-A177-3AD203B41FA5}">
                      <a16:colId xmlns:a16="http://schemas.microsoft.com/office/drawing/2014/main" val="2642901775"/>
                    </a:ext>
                  </a:extLst>
                </a:gridCol>
                <a:gridCol w="1300620">
                  <a:extLst>
                    <a:ext uri="{9D8B030D-6E8A-4147-A177-3AD203B41FA5}">
                      <a16:colId xmlns:a16="http://schemas.microsoft.com/office/drawing/2014/main" val="3086439194"/>
                    </a:ext>
                  </a:extLst>
                </a:gridCol>
                <a:gridCol w="1321264">
                  <a:extLst>
                    <a:ext uri="{9D8B030D-6E8A-4147-A177-3AD203B41FA5}">
                      <a16:colId xmlns:a16="http://schemas.microsoft.com/office/drawing/2014/main" val="2868153320"/>
                    </a:ext>
                  </a:extLst>
                </a:gridCol>
                <a:gridCol w="1321264">
                  <a:extLst>
                    <a:ext uri="{9D8B030D-6E8A-4147-A177-3AD203B41FA5}">
                      <a16:colId xmlns:a16="http://schemas.microsoft.com/office/drawing/2014/main" val="2095157402"/>
                    </a:ext>
                  </a:extLst>
                </a:gridCol>
                <a:gridCol w="1445133">
                  <a:extLst>
                    <a:ext uri="{9D8B030D-6E8A-4147-A177-3AD203B41FA5}">
                      <a16:colId xmlns:a16="http://schemas.microsoft.com/office/drawing/2014/main" val="3633914861"/>
                    </a:ext>
                  </a:extLst>
                </a:gridCol>
                <a:gridCol w="1321264">
                  <a:extLst>
                    <a:ext uri="{9D8B030D-6E8A-4147-A177-3AD203B41FA5}">
                      <a16:colId xmlns:a16="http://schemas.microsoft.com/office/drawing/2014/main" val="3288468778"/>
                    </a:ext>
                  </a:extLst>
                </a:gridCol>
                <a:gridCol w="1321264">
                  <a:extLst>
                    <a:ext uri="{9D8B030D-6E8A-4147-A177-3AD203B41FA5}">
                      <a16:colId xmlns:a16="http://schemas.microsoft.com/office/drawing/2014/main" val="2997732872"/>
                    </a:ext>
                  </a:extLst>
                </a:gridCol>
                <a:gridCol w="1321264">
                  <a:extLst>
                    <a:ext uri="{9D8B030D-6E8A-4147-A177-3AD203B41FA5}">
                      <a16:colId xmlns:a16="http://schemas.microsoft.com/office/drawing/2014/main" val="3459780190"/>
                    </a:ext>
                  </a:extLst>
                </a:gridCol>
              </a:tblGrid>
              <a:tr h="442774">
                <a:tc rowSpan="2">
                  <a:txBody>
                    <a:bodyPr/>
                    <a:lstStyle/>
                    <a:p>
                      <a:pPr algn="ctr" fontAlgn="b"/>
                      <a:r>
                        <a:rPr lang="en-GB" sz="1800" u="none" strike="noStrike" dirty="0">
                          <a:effectLst/>
                        </a:rPr>
                        <a:t>Event Location</a:t>
                      </a:r>
                      <a:endParaRPr lang="en-GB" sz="1800" b="0" i="0" u="none" strike="noStrike" dirty="0">
                        <a:solidFill>
                          <a:srgbClr val="000000"/>
                        </a:solidFill>
                        <a:effectLst/>
                        <a:latin typeface="Calibri" panose="020F0502020204030204" pitchFamily="34" charset="0"/>
                      </a:endParaRPr>
                    </a:p>
                  </a:txBody>
                  <a:tcPr marL="9525" marR="9525" marT="9525" marB="0" anchor="b"/>
                </a:tc>
                <a:tc rowSpan="2">
                  <a:txBody>
                    <a:bodyPr/>
                    <a:lstStyle/>
                    <a:p>
                      <a:pPr algn="ctr" fontAlgn="b"/>
                      <a:r>
                        <a:rPr lang="en-GB" sz="1800" u="none" strike="noStrike">
                          <a:effectLst/>
                        </a:rPr>
                        <a:t>Date</a:t>
                      </a:r>
                      <a:endParaRPr lang="en-GB" sz="1800" b="0" i="0" u="none" strike="noStrike">
                        <a:solidFill>
                          <a:srgbClr val="000000"/>
                        </a:solidFill>
                        <a:effectLst/>
                        <a:latin typeface="Calibri" panose="020F0502020204030204" pitchFamily="34" charset="0"/>
                      </a:endParaRPr>
                    </a:p>
                  </a:txBody>
                  <a:tcPr marL="9525" marR="9525" marT="9525" marB="0" anchor="b"/>
                </a:tc>
                <a:tc rowSpan="2">
                  <a:txBody>
                    <a:bodyPr/>
                    <a:lstStyle/>
                    <a:p>
                      <a:pPr algn="ctr" fontAlgn="b"/>
                      <a:r>
                        <a:rPr lang="en-GB" sz="1800" u="none" strike="noStrike">
                          <a:effectLst/>
                        </a:rPr>
                        <a:t>No. Tests </a:t>
                      </a:r>
                      <a:endParaRPr lang="en-GB" sz="1800" b="0" i="0" u="none" strike="noStrike">
                        <a:solidFill>
                          <a:srgbClr val="000000"/>
                        </a:solidFill>
                        <a:effectLst/>
                        <a:latin typeface="Calibri" panose="020F0502020204030204" pitchFamily="34" charset="0"/>
                      </a:endParaRPr>
                    </a:p>
                  </a:txBody>
                  <a:tcPr marL="9525" marR="9525" marT="9525" marB="0" anchor="b"/>
                </a:tc>
                <a:tc gridSpan="5">
                  <a:txBody>
                    <a:bodyPr/>
                    <a:lstStyle/>
                    <a:p>
                      <a:pPr algn="ctr" fontAlgn="b"/>
                      <a:r>
                        <a:rPr lang="en-GB" sz="1800" u="none" strike="noStrike">
                          <a:effectLst/>
                        </a:rPr>
                        <a:t>Errors</a:t>
                      </a:r>
                      <a:endParaRPr lang="en-GB" sz="1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83407502"/>
                  </a:ext>
                </a:extLst>
              </a:tr>
              <a:tr h="46491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b"/>
                      <a:r>
                        <a:rPr lang="en-GB" sz="1800" u="none" strike="noStrike">
                          <a:effectLst/>
                        </a:rPr>
                        <a:t>Surname</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800" u="none" strike="noStrike">
                          <a:effectLst/>
                        </a:rPr>
                        <a:t>Forename</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800" u="none" strike="noStrike">
                          <a:effectLst/>
                        </a:rPr>
                        <a:t>DOB</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800" u="none" strike="noStrike">
                          <a:effectLst/>
                        </a:rPr>
                        <a:t>Total</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800" u="none" strike="noStrike">
                          <a:effectLst/>
                        </a:rPr>
                        <a:t>%</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95144714"/>
                  </a:ext>
                </a:extLst>
              </a:tr>
              <a:tr h="442774">
                <a:tc>
                  <a:txBody>
                    <a:bodyPr/>
                    <a:lstStyle/>
                    <a:p>
                      <a:pPr algn="l" fontAlgn="b"/>
                      <a:r>
                        <a:rPr lang="en-GB" sz="1800" u="none" strike="noStrike">
                          <a:effectLst/>
                        </a:rPr>
                        <a:t>Calne</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03/08/19</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181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3</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6</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3.31</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94580587"/>
                  </a:ext>
                </a:extLst>
              </a:tr>
              <a:tr h="442774">
                <a:tc>
                  <a:txBody>
                    <a:bodyPr/>
                    <a:lstStyle/>
                    <a:p>
                      <a:pPr algn="l" fontAlgn="b"/>
                      <a:r>
                        <a:rPr lang="en-GB" sz="1800" u="none" strike="noStrike">
                          <a:effectLst/>
                        </a:rPr>
                        <a:t>Oakengates</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16/09/19</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253</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3</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13</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5.14</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79236983"/>
                  </a:ext>
                </a:extLst>
              </a:tr>
              <a:tr h="442774">
                <a:tc>
                  <a:txBody>
                    <a:bodyPr/>
                    <a:lstStyle/>
                    <a:p>
                      <a:pPr algn="l" fontAlgn="b"/>
                      <a:r>
                        <a:rPr lang="en-GB" sz="1800" u="none" strike="noStrike">
                          <a:effectLst/>
                        </a:rPr>
                        <a:t>Whitchurch</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23/09/19</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487</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3</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0.62</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90348388"/>
                  </a:ext>
                </a:extLst>
              </a:tr>
              <a:tr h="442774">
                <a:tc>
                  <a:txBody>
                    <a:bodyPr/>
                    <a:lstStyle/>
                    <a:p>
                      <a:pPr algn="l" fontAlgn="b"/>
                      <a:r>
                        <a:rPr lang="en-GB" sz="1800" u="none" strike="noStrike">
                          <a:effectLst/>
                        </a:rPr>
                        <a:t>Stone</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24/09/19</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371</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3</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2.70</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65025324"/>
                  </a:ext>
                </a:extLst>
              </a:tr>
              <a:tr h="442774">
                <a:tc>
                  <a:txBody>
                    <a:bodyPr/>
                    <a:lstStyle/>
                    <a:p>
                      <a:pPr algn="l" fontAlgn="b"/>
                      <a:r>
                        <a:rPr lang="en-GB" sz="1800" u="none" strike="noStrike">
                          <a:effectLst/>
                        </a:rPr>
                        <a:t>Devizes</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28/09/19</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270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6</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2</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3.70</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95769573"/>
                  </a:ext>
                </a:extLst>
              </a:tr>
              <a:tr h="464912">
                <a:tc>
                  <a:txBody>
                    <a:bodyPr/>
                    <a:lstStyle/>
                    <a:p>
                      <a:pPr algn="l" fontAlgn="b"/>
                      <a:r>
                        <a:rPr lang="en-GB" sz="1800" u="none" strike="noStrike">
                          <a:effectLst/>
                        </a:rPr>
                        <a:t>Flint</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08/10/19</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328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7</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10</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1</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5.49</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37382471"/>
                  </a:ext>
                </a:extLst>
              </a:tr>
              <a:tr h="442774">
                <a:tc>
                  <a:txBody>
                    <a:bodyPr/>
                    <a:lstStyle/>
                    <a:p>
                      <a:pPr algn="l" fontAlgn="b"/>
                      <a:r>
                        <a:rPr lang="en-GB" sz="1800" u="none" strike="noStrike">
                          <a:effectLst/>
                        </a:rPr>
                        <a:t>Newport</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14/10/19</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591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6</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4</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2</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12</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2.03</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1793199"/>
                  </a:ext>
                </a:extLst>
              </a:tr>
              <a:tr h="442774">
                <a:tc>
                  <a:txBody>
                    <a:bodyPr/>
                    <a:lstStyle/>
                    <a:p>
                      <a:pPr algn="l" fontAlgn="b"/>
                      <a:r>
                        <a:rPr lang="en-GB" sz="1800" u="none" strike="noStrike">
                          <a:effectLst/>
                        </a:rPr>
                        <a:t>Penrith</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17/10/19</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397</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7</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4</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21</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5.29</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08757177"/>
                  </a:ext>
                </a:extLst>
              </a:tr>
              <a:tr h="464912">
                <a:tc>
                  <a:txBody>
                    <a:bodyPr/>
                    <a:lstStyle/>
                    <a:p>
                      <a:pPr algn="l" fontAlgn="b"/>
                      <a:r>
                        <a:rPr lang="en-GB" sz="1800" u="none" strike="noStrike">
                          <a:effectLst/>
                        </a:rPr>
                        <a:t>Totals</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800" u="none" strike="noStrike">
                          <a:effectLst/>
                        </a:rPr>
                        <a:t> </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2878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41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34</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93</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3.23</a:t>
                      </a:r>
                      <a:endParaRPr lang="en-GB"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5280587"/>
                  </a:ext>
                </a:extLst>
              </a:tr>
            </a:tbl>
          </a:graphicData>
        </a:graphic>
      </p:graphicFrame>
      <p:pic>
        <p:nvPicPr>
          <p:cNvPr id="4" name="Picture 3">
            <a:extLst>
              <a:ext uri="{FF2B5EF4-FFF2-40B4-BE49-F238E27FC236}">
                <a16:creationId xmlns:a16="http://schemas.microsoft.com/office/drawing/2014/main" id="{647113FF-D454-4856-A00C-F93A21B2674A}"/>
              </a:ext>
            </a:extLst>
          </p:cNvPr>
          <p:cNvPicPr>
            <a:picLocks noChangeAspect="1"/>
          </p:cNvPicPr>
          <p:nvPr/>
        </p:nvPicPr>
        <p:blipFill>
          <a:blip r:embed="rId2"/>
          <a:stretch>
            <a:fillRect/>
          </a:stretch>
        </p:blipFill>
        <p:spPr>
          <a:xfrm>
            <a:off x="10496434" y="575324"/>
            <a:ext cx="1344112" cy="1341391"/>
          </a:xfrm>
          <a:prstGeom prst="rect">
            <a:avLst/>
          </a:prstGeom>
        </p:spPr>
      </p:pic>
      <p:pic>
        <p:nvPicPr>
          <p:cNvPr id="5" name="Picture 4">
            <a:extLst>
              <a:ext uri="{FF2B5EF4-FFF2-40B4-BE49-F238E27FC236}">
                <a16:creationId xmlns:a16="http://schemas.microsoft.com/office/drawing/2014/main" id="{488B5288-75D2-4836-A612-90FC2A1F3D84}"/>
              </a:ext>
            </a:extLst>
          </p:cNvPr>
          <p:cNvPicPr>
            <a:picLocks noChangeAspect="1"/>
          </p:cNvPicPr>
          <p:nvPr/>
        </p:nvPicPr>
        <p:blipFill>
          <a:blip r:embed="rId3"/>
          <a:stretch>
            <a:fillRect/>
          </a:stretch>
        </p:blipFill>
        <p:spPr>
          <a:xfrm>
            <a:off x="9075416" y="702156"/>
            <a:ext cx="1191280" cy="1058647"/>
          </a:xfrm>
          <a:prstGeom prst="rect">
            <a:avLst/>
          </a:prstGeom>
        </p:spPr>
      </p:pic>
    </p:spTree>
    <p:extLst>
      <p:ext uri="{BB962C8B-B14F-4D97-AF65-F5344CB8AC3E}">
        <p14:creationId xmlns:p14="http://schemas.microsoft.com/office/powerpoint/2010/main" val="1277527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3F1EB-4406-4E92-A049-AF13D06E77F0}"/>
              </a:ext>
            </a:extLst>
          </p:cNvPr>
          <p:cNvSpPr>
            <a:spLocks noGrp="1"/>
          </p:cNvSpPr>
          <p:nvPr>
            <p:ph type="ctrTitle"/>
          </p:nvPr>
        </p:nvSpPr>
        <p:spPr>
          <a:xfrm>
            <a:off x="581191" y="4610099"/>
            <a:ext cx="10993549" cy="1066801"/>
          </a:xfrm>
        </p:spPr>
        <p:txBody>
          <a:bodyPr>
            <a:normAutofit/>
          </a:bodyPr>
          <a:lstStyle/>
          <a:p>
            <a:r>
              <a:rPr lang="en-GB" dirty="0">
                <a:solidFill>
                  <a:srgbClr val="FFFFFF"/>
                </a:solidFill>
              </a:rPr>
              <a:t>GFCT – Graham Fulford</a:t>
            </a:r>
          </a:p>
        </p:txBody>
      </p:sp>
      <p:sp>
        <p:nvSpPr>
          <p:cNvPr id="3" name="Subtitle 2">
            <a:extLst>
              <a:ext uri="{FF2B5EF4-FFF2-40B4-BE49-F238E27FC236}">
                <a16:creationId xmlns:a16="http://schemas.microsoft.com/office/drawing/2014/main" id="{C05F7C7F-0D29-4515-9BD7-E73146B5FDB7}"/>
              </a:ext>
            </a:extLst>
          </p:cNvPr>
          <p:cNvSpPr>
            <a:spLocks noGrp="1"/>
          </p:cNvSpPr>
          <p:nvPr>
            <p:ph type="subTitle" idx="1"/>
          </p:nvPr>
        </p:nvSpPr>
        <p:spPr>
          <a:xfrm>
            <a:off x="581194" y="5697215"/>
            <a:ext cx="10993546" cy="525565"/>
          </a:xfrm>
        </p:spPr>
        <p:txBody>
          <a:bodyPr>
            <a:normAutofit/>
          </a:bodyPr>
          <a:lstStyle/>
          <a:p>
            <a:r>
              <a:rPr lang="en-GB" dirty="0"/>
              <a:t>GFCT computerisation seminar 28-11-2019 </a:t>
            </a:r>
          </a:p>
        </p:txBody>
      </p:sp>
      <p:sp useBgFill="1">
        <p:nvSpPr>
          <p:cNvPr id="39" name="Rectangle 38">
            <a:extLst>
              <a:ext uri="{FF2B5EF4-FFF2-40B4-BE49-F238E27FC236}">
                <a16:creationId xmlns:a16="http://schemas.microsoft.com/office/drawing/2014/main" id="{4DC9F8D5-BF3E-4B69-8F17-AE72302B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1" name="Rectangle 40">
            <a:extLst>
              <a:ext uri="{FF2B5EF4-FFF2-40B4-BE49-F238E27FC236}">
                <a16:creationId xmlns:a16="http://schemas.microsoft.com/office/drawing/2014/main" id="{43C98417-D50B-4AA2-9624-E78A6120E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14"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Picture 3">
            <a:extLst>
              <a:ext uri="{FF2B5EF4-FFF2-40B4-BE49-F238E27FC236}">
                <a16:creationId xmlns:a16="http://schemas.microsoft.com/office/drawing/2014/main" id="{A283DEE4-F115-4F5D-B9C2-781E559557CE}"/>
              </a:ext>
            </a:extLst>
          </p:cNvPr>
          <p:cNvPicPr>
            <a:picLocks noChangeAspect="1"/>
          </p:cNvPicPr>
          <p:nvPr/>
        </p:nvPicPr>
        <p:blipFill>
          <a:blip r:embed="rId2"/>
          <a:stretch>
            <a:fillRect/>
          </a:stretch>
        </p:blipFill>
        <p:spPr>
          <a:xfrm>
            <a:off x="790083" y="992058"/>
            <a:ext cx="3014297" cy="3006761"/>
          </a:xfrm>
          <a:prstGeom prst="rect">
            <a:avLst/>
          </a:prstGeom>
        </p:spPr>
      </p:pic>
      <p:sp>
        <p:nvSpPr>
          <p:cNvPr id="43" name="Rectangle 42">
            <a:extLst>
              <a:ext uri="{FF2B5EF4-FFF2-40B4-BE49-F238E27FC236}">
                <a16:creationId xmlns:a16="http://schemas.microsoft.com/office/drawing/2014/main" id="{A3E945F2-E9C6-457A-A5A6-46D9ABF09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0685"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7" name="Picture 6">
            <a:extLst>
              <a:ext uri="{FF2B5EF4-FFF2-40B4-BE49-F238E27FC236}">
                <a16:creationId xmlns:a16="http://schemas.microsoft.com/office/drawing/2014/main" id="{6D2DCC5B-0977-493B-8369-E648A6B7B54E}"/>
              </a:ext>
            </a:extLst>
          </p:cNvPr>
          <p:cNvPicPr>
            <a:picLocks noChangeAspect="1"/>
          </p:cNvPicPr>
          <p:nvPr/>
        </p:nvPicPr>
        <p:blipFill>
          <a:blip r:embed="rId3"/>
          <a:stretch>
            <a:fillRect/>
          </a:stretch>
        </p:blipFill>
        <p:spPr>
          <a:xfrm>
            <a:off x="8385174" y="1152766"/>
            <a:ext cx="3014297" cy="2675188"/>
          </a:xfrm>
          <a:prstGeom prst="rect">
            <a:avLst/>
          </a:prstGeom>
        </p:spPr>
      </p:pic>
      <p:pic>
        <p:nvPicPr>
          <p:cNvPr id="5" name="Picture 4">
            <a:extLst>
              <a:ext uri="{FF2B5EF4-FFF2-40B4-BE49-F238E27FC236}">
                <a16:creationId xmlns:a16="http://schemas.microsoft.com/office/drawing/2014/main" id="{2D64FD9C-31B8-4E06-855E-E3BD6AC5C17A}"/>
              </a:ext>
            </a:extLst>
          </p:cNvPr>
          <p:cNvPicPr>
            <a:picLocks noChangeAspect="1"/>
          </p:cNvPicPr>
          <p:nvPr/>
        </p:nvPicPr>
        <p:blipFill>
          <a:blip r:embed="rId4"/>
          <a:stretch>
            <a:fillRect/>
          </a:stretch>
        </p:blipFill>
        <p:spPr>
          <a:xfrm>
            <a:off x="4570816" y="1410022"/>
            <a:ext cx="3014297" cy="1936685"/>
          </a:xfrm>
          <a:prstGeom prst="rect">
            <a:avLst/>
          </a:prstGeom>
        </p:spPr>
      </p:pic>
      <p:sp>
        <p:nvSpPr>
          <p:cNvPr id="45" name="Rectangle 44">
            <a:extLst>
              <a:ext uri="{FF2B5EF4-FFF2-40B4-BE49-F238E27FC236}">
                <a16:creationId xmlns:a16="http://schemas.microsoft.com/office/drawing/2014/main" id="{AD1FF191-71A7-48F6-8069-4B5DB0F5FE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8951"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7" name="Rectangle 46">
            <a:extLst>
              <a:ext uri="{FF2B5EF4-FFF2-40B4-BE49-F238E27FC236}">
                <a16:creationId xmlns:a16="http://schemas.microsoft.com/office/drawing/2014/main" id="{E051B9BE-1550-4F91-A22E-F5818696C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48660" y="4432079"/>
            <a:ext cx="83731" cy="19607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93330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2C765EBD-81A2-4870-B38E-4CB824651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4" name="Rectangle 53">
            <a:extLst>
              <a:ext uri="{FF2B5EF4-FFF2-40B4-BE49-F238E27FC236}">
                <a16:creationId xmlns:a16="http://schemas.microsoft.com/office/drawing/2014/main" id="{727576CB-62E0-4A91-980D-8B8CBFAF6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5767" y="640722"/>
            <a:ext cx="3692021" cy="346628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6" name="Rectangle 55">
            <a:extLst>
              <a:ext uri="{FF2B5EF4-FFF2-40B4-BE49-F238E27FC236}">
                <a16:creationId xmlns:a16="http://schemas.microsoft.com/office/drawing/2014/main" id="{61BD693C-6A5C-4829-B0BA-4FCB9D71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195529"/>
            <a:ext cx="3701687" cy="2195036"/>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58" name="Group 57">
            <a:extLst>
              <a:ext uri="{FF2B5EF4-FFF2-40B4-BE49-F238E27FC236}">
                <a16:creationId xmlns:a16="http://schemas.microsoft.com/office/drawing/2014/main" id="{1120180A-EF34-440F-89D2-9F37EFF926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6938" y="453643"/>
            <a:ext cx="11298933" cy="5936922"/>
            <a:chOff x="446534" y="453643"/>
            <a:chExt cx="11298933" cy="5936922"/>
          </a:xfrm>
        </p:grpSpPr>
        <p:sp>
          <p:nvSpPr>
            <p:cNvPr id="59" name="Rectangle 58">
              <a:extLst>
                <a:ext uri="{FF2B5EF4-FFF2-40B4-BE49-F238E27FC236}">
                  <a16:creationId xmlns:a16="http://schemas.microsoft.com/office/drawing/2014/main" id="{BDF7EFC4-353F-44E2-929C-11E825676E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199467"/>
              <a:ext cx="7497730"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59">
              <a:extLst>
                <a:ext uri="{FF2B5EF4-FFF2-40B4-BE49-F238E27FC236}">
                  <a16:creationId xmlns:a16="http://schemas.microsoft.com/office/drawing/2014/main" id="{624CD915-4EB0-4F5C-8741-954297E98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60">
              <a:extLst>
                <a:ext uri="{FF2B5EF4-FFF2-40B4-BE49-F238E27FC236}">
                  <a16:creationId xmlns:a16="http://schemas.microsoft.com/office/drawing/2014/main" id="{BC98DDFC-F8F1-4896-9F8E-5A45C88EE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61">
              <a:extLst>
                <a:ext uri="{FF2B5EF4-FFF2-40B4-BE49-F238E27FC236}">
                  <a16:creationId xmlns:a16="http://schemas.microsoft.com/office/drawing/2014/main" id="{C43B1D21-1342-4EA7-B1CF-993BADC207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1B63F1EB-4406-4E92-A049-AF13D06E77F0}"/>
              </a:ext>
            </a:extLst>
          </p:cNvPr>
          <p:cNvSpPr>
            <a:spLocks noGrp="1"/>
          </p:cNvSpPr>
          <p:nvPr>
            <p:ph type="ctrTitle"/>
          </p:nvPr>
        </p:nvSpPr>
        <p:spPr>
          <a:xfrm>
            <a:off x="768264" y="4334837"/>
            <a:ext cx="7041339" cy="1140874"/>
          </a:xfrm>
        </p:spPr>
        <p:txBody>
          <a:bodyPr>
            <a:normAutofit/>
          </a:bodyPr>
          <a:lstStyle/>
          <a:p>
            <a:r>
              <a:rPr lang="en-GB" dirty="0">
                <a:solidFill>
                  <a:srgbClr val="FFFFFF"/>
                </a:solidFill>
              </a:rPr>
              <a:t>GFCT</a:t>
            </a:r>
          </a:p>
        </p:txBody>
      </p:sp>
      <p:sp>
        <p:nvSpPr>
          <p:cNvPr id="3" name="Subtitle 2">
            <a:extLst>
              <a:ext uri="{FF2B5EF4-FFF2-40B4-BE49-F238E27FC236}">
                <a16:creationId xmlns:a16="http://schemas.microsoft.com/office/drawing/2014/main" id="{C05F7C7F-0D29-4515-9BD7-E73146B5FDB7}"/>
              </a:ext>
            </a:extLst>
          </p:cNvPr>
          <p:cNvSpPr>
            <a:spLocks noGrp="1"/>
          </p:cNvSpPr>
          <p:nvPr>
            <p:ph type="subTitle" idx="1"/>
          </p:nvPr>
        </p:nvSpPr>
        <p:spPr>
          <a:xfrm>
            <a:off x="768264" y="5475712"/>
            <a:ext cx="7041340" cy="590321"/>
          </a:xfrm>
        </p:spPr>
        <p:txBody>
          <a:bodyPr>
            <a:normAutofit/>
          </a:bodyPr>
          <a:lstStyle/>
          <a:p>
            <a:r>
              <a:rPr lang="en-GB" dirty="0">
                <a:solidFill>
                  <a:srgbClr val="FFFFFF"/>
                </a:solidFill>
              </a:rPr>
              <a:t>GFCT computerisation seminar 28-11-2019 </a:t>
            </a:r>
          </a:p>
        </p:txBody>
      </p:sp>
      <p:sp>
        <p:nvSpPr>
          <p:cNvPr id="64" name="Rectangle 63">
            <a:extLst>
              <a:ext uri="{FF2B5EF4-FFF2-40B4-BE49-F238E27FC236}">
                <a16:creationId xmlns:a16="http://schemas.microsoft.com/office/drawing/2014/main" id="{04D4AB30-3D04-45C1-B4CF-0CE3CA392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38" y="640722"/>
            <a:ext cx="3692021" cy="346628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6" name="Rectangle 65">
            <a:extLst>
              <a:ext uri="{FF2B5EF4-FFF2-40B4-BE49-F238E27FC236}">
                <a16:creationId xmlns:a16="http://schemas.microsoft.com/office/drawing/2014/main" id="{9D47807A-DD92-4120-9B3B-B3705C617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0046" y="640722"/>
            <a:ext cx="3692021" cy="3466282"/>
          </a:xfrm>
          <a:prstGeom prst="rect">
            <a:avLst/>
          </a:prstGeom>
          <a:solidFill>
            <a:srgbClr val="FFFFFF"/>
          </a:solidFill>
          <a:ln w="19050">
            <a:solidFill>
              <a:schemeClr val="accent4">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Picture 3">
            <a:extLst>
              <a:ext uri="{FF2B5EF4-FFF2-40B4-BE49-F238E27FC236}">
                <a16:creationId xmlns:a16="http://schemas.microsoft.com/office/drawing/2014/main" id="{A283DEE4-F115-4F5D-B9C2-781E559557CE}"/>
              </a:ext>
            </a:extLst>
          </p:cNvPr>
          <p:cNvPicPr>
            <a:picLocks noChangeAspect="1"/>
          </p:cNvPicPr>
          <p:nvPr/>
        </p:nvPicPr>
        <p:blipFill>
          <a:blip r:embed="rId2"/>
          <a:stretch>
            <a:fillRect/>
          </a:stretch>
        </p:blipFill>
        <p:spPr>
          <a:xfrm>
            <a:off x="725517" y="800566"/>
            <a:ext cx="3154862" cy="3146976"/>
          </a:xfrm>
          <a:prstGeom prst="rect">
            <a:avLst/>
          </a:prstGeom>
        </p:spPr>
      </p:pic>
      <p:pic>
        <p:nvPicPr>
          <p:cNvPr id="7" name="Picture 6">
            <a:extLst>
              <a:ext uri="{FF2B5EF4-FFF2-40B4-BE49-F238E27FC236}">
                <a16:creationId xmlns:a16="http://schemas.microsoft.com/office/drawing/2014/main" id="{6D2DCC5B-0977-493B-8369-E648A6B7B54E}"/>
              </a:ext>
            </a:extLst>
          </p:cNvPr>
          <p:cNvPicPr>
            <a:picLocks noChangeAspect="1"/>
          </p:cNvPicPr>
          <p:nvPr/>
        </p:nvPicPr>
        <p:blipFill>
          <a:blip r:embed="rId3"/>
          <a:stretch>
            <a:fillRect/>
          </a:stretch>
        </p:blipFill>
        <p:spPr>
          <a:xfrm>
            <a:off x="8203014" y="874528"/>
            <a:ext cx="3373907" cy="2994342"/>
          </a:xfrm>
          <a:prstGeom prst="rect">
            <a:avLst/>
          </a:prstGeom>
        </p:spPr>
      </p:pic>
      <p:pic>
        <p:nvPicPr>
          <p:cNvPr id="8" name="Picture 7">
            <a:extLst>
              <a:ext uri="{FF2B5EF4-FFF2-40B4-BE49-F238E27FC236}">
                <a16:creationId xmlns:a16="http://schemas.microsoft.com/office/drawing/2014/main" id="{C85449AA-0A7C-4DD7-9859-512A056CB669}"/>
              </a:ext>
            </a:extLst>
          </p:cNvPr>
          <p:cNvPicPr>
            <a:picLocks noChangeAspect="1"/>
          </p:cNvPicPr>
          <p:nvPr/>
        </p:nvPicPr>
        <p:blipFill>
          <a:blip r:embed="rId4"/>
          <a:stretch>
            <a:fillRect/>
          </a:stretch>
        </p:blipFill>
        <p:spPr>
          <a:xfrm>
            <a:off x="8196968" y="4769153"/>
            <a:ext cx="3379953" cy="1047785"/>
          </a:xfrm>
          <a:prstGeom prst="rect">
            <a:avLst/>
          </a:prstGeom>
        </p:spPr>
      </p:pic>
      <p:pic>
        <p:nvPicPr>
          <p:cNvPr id="5" name="Picture 4">
            <a:extLst>
              <a:ext uri="{FF2B5EF4-FFF2-40B4-BE49-F238E27FC236}">
                <a16:creationId xmlns:a16="http://schemas.microsoft.com/office/drawing/2014/main" id="{79F1657B-5601-47B7-A670-CC00D6AF3E1B}"/>
              </a:ext>
            </a:extLst>
          </p:cNvPr>
          <p:cNvPicPr>
            <a:picLocks noChangeAspect="1"/>
          </p:cNvPicPr>
          <p:nvPr/>
        </p:nvPicPr>
        <p:blipFill>
          <a:blip r:embed="rId5"/>
          <a:stretch>
            <a:fillRect/>
          </a:stretch>
        </p:blipFill>
        <p:spPr>
          <a:xfrm>
            <a:off x="4395586" y="1256747"/>
            <a:ext cx="3380939" cy="2172253"/>
          </a:xfrm>
          <a:prstGeom prst="rect">
            <a:avLst/>
          </a:prstGeom>
        </p:spPr>
      </p:pic>
    </p:spTree>
    <p:extLst>
      <p:ext uri="{BB962C8B-B14F-4D97-AF65-F5344CB8AC3E}">
        <p14:creationId xmlns:p14="http://schemas.microsoft.com/office/powerpoint/2010/main" val="1574044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3F1EB-4406-4E92-A049-AF13D06E77F0}"/>
              </a:ext>
            </a:extLst>
          </p:cNvPr>
          <p:cNvSpPr>
            <a:spLocks noGrp="1"/>
          </p:cNvSpPr>
          <p:nvPr>
            <p:ph type="ctrTitle"/>
          </p:nvPr>
        </p:nvSpPr>
        <p:spPr>
          <a:xfrm>
            <a:off x="581191" y="4610099"/>
            <a:ext cx="10993549" cy="1066801"/>
          </a:xfrm>
        </p:spPr>
        <p:txBody>
          <a:bodyPr>
            <a:normAutofit/>
          </a:bodyPr>
          <a:lstStyle/>
          <a:p>
            <a:r>
              <a:rPr lang="en-GB" dirty="0">
                <a:solidFill>
                  <a:srgbClr val="FFFFFF"/>
                </a:solidFill>
              </a:rPr>
              <a:t>GFCT – Boston Scientific</a:t>
            </a:r>
          </a:p>
        </p:txBody>
      </p:sp>
      <p:sp>
        <p:nvSpPr>
          <p:cNvPr id="3" name="Subtitle 2">
            <a:extLst>
              <a:ext uri="{FF2B5EF4-FFF2-40B4-BE49-F238E27FC236}">
                <a16:creationId xmlns:a16="http://schemas.microsoft.com/office/drawing/2014/main" id="{C05F7C7F-0D29-4515-9BD7-E73146B5FDB7}"/>
              </a:ext>
            </a:extLst>
          </p:cNvPr>
          <p:cNvSpPr>
            <a:spLocks noGrp="1"/>
          </p:cNvSpPr>
          <p:nvPr>
            <p:ph type="subTitle" idx="1"/>
          </p:nvPr>
        </p:nvSpPr>
        <p:spPr>
          <a:xfrm>
            <a:off x="581194" y="5697215"/>
            <a:ext cx="10993546" cy="525565"/>
          </a:xfrm>
        </p:spPr>
        <p:txBody>
          <a:bodyPr>
            <a:normAutofit/>
          </a:bodyPr>
          <a:lstStyle/>
          <a:p>
            <a:r>
              <a:rPr lang="en-GB" dirty="0"/>
              <a:t>GFCT computerisation seminar 28-11-2019 </a:t>
            </a:r>
          </a:p>
        </p:txBody>
      </p:sp>
      <p:sp useBgFill="1">
        <p:nvSpPr>
          <p:cNvPr id="39" name="Rectangle 38">
            <a:extLst>
              <a:ext uri="{FF2B5EF4-FFF2-40B4-BE49-F238E27FC236}">
                <a16:creationId xmlns:a16="http://schemas.microsoft.com/office/drawing/2014/main" id="{4DC9F8D5-BF3E-4B69-8F17-AE72302B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1" name="Rectangle 40">
            <a:extLst>
              <a:ext uri="{FF2B5EF4-FFF2-40B4-BE49-F238E27FC236}">
                <a16:creationId xmlns:a16="http://schemas.microsoft.com/office/drawing/2014/main" id="{43C98417-D50B-4AA2-9624-E78A6120E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14"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Picture 3">
            <a:extLst>
              <a:ext uri="{FF2B5EF4-FFF2-40B4-BE49-F238E27FC236}">
                <a16:creationId xmlns:a16="http://schemas.microsoft.com/office/drawing/2014/main" id="{A283DEE4-F115-4F5D-B9C2-781E559557CE}"/>
              </a:ext>
            </a:extLst>
          </p:cNvPr>
          <p:cNvPicPr>
            <a:picLocks noChangeAspect="1"/>
          </p:cNvPicPr>
          <p:nvPr/>
        </p:nvPicPr>
        <p:blipFill>
          <a:blip r:embed="rId2"/>
          <a:stretch>
            <a:fillRect/>
          </a:stretch>
        </p:blipFill>
        <p:spPr>
          <a:xfrm>
            <a:off x="790083" y="992058"/>
            <a:ext cx="3014297" cy="3006761"/>
          </a:xfrm>
          <a:prstGeom prst="rect">
            <a:avLst/>
          </a:prstGeom>
        </p:spPr>
      </p:pic>
      <p:sp>
        <p:nvSpPr>
          <p:cNvPr id="43" name="Rectangle 42">
            <a:extLst>
              <a:ext uri="{FF2B5EF4-FFF2-40B4-BE49-F238E27FC236}">
                <a16:creationId xmlns:a16="http://schemas.microsoft.com/office/drawing/2014/main" id="{A3E945F2-E9C6-457A-A5A6-46D9ABF09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0685"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7" name="Picture 6">
            <a:extLst>
              <a:ext uri="{FF2B5EF4-FFF2-40B4-BE49-F238E27FC236}">
                <a16:creationId xmlns:a16="http://schemas.microsoft.com/office/drawing/2014/main" id="{6D2DCC5B-0977-493B-8369-E648A6B7B54E}"/>
              </a:ext>
            </a:extLst>
          </p:cNvPr>
          <p:cNvPicPr>
            <a:picLocks noChangeAspect="1"/>
          </p:cNvPicPr>
          <p:nvPr/>
        </p:nvPicPr>
        <p:blipFill>
          <a:blip r:embed="rId3"/>
          <a:stretch>
            <a:fillRect/>
          </a:stretch>
        </p:blipFill>
        <p:spPr>
          <a:xfrm>
            <a:off x="8385174" y="1152766"/>
            <a:ext cx="3014297" cy="2675188"/>
          </a:xfrm>
          <a:prstGeom prst="rect">
            <a:avLst/>
          </a:prstGeom>
        </p:spPr>
      </p:pic>
      <p:sp>
        <p:nvSpPr>
          <p:cNvPr id="45" name="Rectangle 44">
            <a:extLst>
              <a:ext uri="{FF2B5EF4-FFF2-40B4-BE49-F238E27FC236}">
                <a16:creationId xmlns:a16="http://schemas.microsoft.com/office/drawing/2014/main" id="{AD1FF191-71A7-48F6-8069-4B5DB0F5FE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8951"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7" name="Rectangle 46">
            <a:extLst>
              <a:ext uri="{FF2B5EF4-FFF2-40B4-BE49-F238E27FC236}">
                <a16:creationId xmlns:a16="http://schemas.microsoft.com/office/drawing/2014/main" id="{E051B9BE-1550-4F91-A22E-F5818696C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48660" y="4432079"/>
            <a:ext cx="83731" cy="19607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026" name="Picture 2" descr="Image result for boston scientific">
            <a:extLst>
              <a:ext uri="{FF2B5EF4-FFF2-40B4-BE49-F238E27FC236}">
                <a16:creationId xmlns:a16="http://schemas.microsoft.com/office/drawing/2014/main" id="{607B009A-2811-4423-B17A-1DE75A0CA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494" y="1704547"/>
            <a:ext cx="2905125" cy="157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857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F50460-E315-49A3-A013-5855EF7F142E}"/>
              </a:ext>
            </a:extLst>
          </p:cNvPr>
          <p:cNvSpPr/>
          <p:nvPr/>
        </p:nvSpPr>
        <p:spPr>
          <a:xfrm>
            <a:off x="439024" y="505728"/>
            <a:ext cx="6096000" cy="4801314"/>
          </a:xfrm>
          <a:prstGeom prst="rect">
            <a:avLst/>
          </a:prstGeom>
        </p:spPr>
        <p:txBody>
          <a:bodyPr>
            <a:spAutoFit/>
          </a:bodyPr>
          <a:lstStyle/>
          <a:p>
            <a:pPr marL="285750" indent="-285750">
              <a:buFont typeface="Arial" panose="020B0604020202020204" pitchFamily="34" charset="0"/>
              <a:buChar char="•"/>
            </a:pPr>
            <a:r>
              <a:rPr lang="en-GB" dirty="0"/>
              <a:t>Bedford PCSG</a:t>
            </a:r>
          </a:p>
          <a:p>
            <a:pPr marL="285750" indent="-285750">
              <a:buFont typeface="Arial" panose="020B0604020202020204" pitchFamily="34" charset="0"/>
              <a:buChar char="•"/>
            </a:pPr>
            <a:r>
              <a:rPr lang="en-GB" dirty="0"/>
              <a:t>Boston Scientific</a:t>
            </a:r>
          </a:p>
          <a:p>
            <a:pPr marL="285750" indent="-285750">
              <a:buFont typeface="Arial" panose="020B0604020202020204" pitchFamily="34" charset="0"/>
              <a:buChar char="•"/>
            </a:pPr>
            <a:r>
              <a:rPr lang="en-GB" dirty="0" err="1"/>
              <a:t>Craighaven</a:t>
            </a:r>
            <a:r>
              <a:rPr lang="en-GB" dirty="0"/>
              <a:t> Ltd</a:t>
            </a:r>
          </a:p>
          <a:p>
            <a:pPr marL="285750" indent="-285750">
              <a:buFont typeface="Arial" panose="020B0604020202020204" pitchFamily="34" charset="0"/>
              <a:buChar char="•"/>
            </a:pPr>
            <a:r>
              <a:rPr lang="en-GB" dirty="0"/>
              <a:t>Dave Mathews</a:t>
            </a:r>
          </a:p>
          <a:p>
            <a:pPr marL="285750" indent="-285750">
              <a:buFont typeface="Arial" panose="020B0604020202020204" pitchFamily="34" charset="0"/>
              <a:buChar char="•"/>
            </a:pPr>
            <a:r>
              <a:rPr lang="en-GB" dirty="0" err="1"/>
              <a:t>Empresa</a:t>
            </a:r>
            <a:r>
              <a:rPr lang="en-GB" dirty="0"/>
              <a:t> Ltd</a:t>
            </a:r>
          </a:p>
          <a:p>
            <a:pPr marL="285750" indent="-285750">
              <a:buFont typeface="Arial" panose="020B0604020202020204" pitchFamily="34" charset="0"/>
              <a:buChar char="•"/>
            </a:pPr>
            <a:r>
              <a:rPr lang="en-GB" dirty="0"/>
              <a:t>Henry VIII Trust Warwick</a:t>
            </a:r>
          </a:p>
          <a:p>
            <a:pPr marL="285750" indent="-285750">
              <a:buFont typeface="Arial" panose="020B0604020202020204" pitchFamily="34" charset="0"/>
              <a:buChar char="•"/>
            </a:pPr>
            <a:r>
              <a:rPr lang="en-GB" dirty="0"/>
              <a:t>Keith Harrison</a:t>
            </a:r>
          </a:p>
          <a:p>
            <a:pPr marL="285750" indent="-285750">
              <a:buFont typeface="Arial" panose="020B0604020202020204" pitchFamily="34" charset="0"/>
              <a:buChar char="•"/>
            </a:pPr>
            <a:r>
              <a:rPr lang="en-GB" dirty="0"/>
              <a:t>Lucey &amp; O’Sullivan</a:t>
            </a:r>
          </a:p>
          <a:p>
            <a:pPr marL="285750" indent="-285750">
              <a:buFont typeface="Arial" panose="020B0604020202020204" pitchFamily="34" charset="0"/>
              <a:buChar char="•"/>
            </a:pPr>
            <a:r>
              <a:rPr lang="en-GB" dirty="0"/>
              <a:t>Marshall Developments Ltd</a:t>
            </a:r>
          </a:p>
          <a:p>
            <a:pPr marL="285750" indent="-285750">
              <a:buFont typeface="Arial" panose="020B0604020202020204" pitchFamily="34" charset="0"/>
              <a:buChar char="•"/>
            </a:pPr>
            <a:r>
              <a:rPr lang="en-GB" dirty="0"/>
              <a:t>Newbold Developments Ltd</a:t>
            </a:r>
          </a:p>
          <a:p>
            <a:pPr marL="285750" indent="-285750">
              <a:buFont typeface="Arial" panose="020B0604020202020204" pitchFamily="34" charset="0"/>
              <a:buChar char="•"/>
            </a:pPr>
            <a:r>
              <a:rPr lang="en-GB" dirty="0"/>
              <a:t>Solutions UK Ltd</a:t>
            </a:r>
          </a:p>
          <a:p>
            <a:pPr marL="285750" indent="-285750">
              <a:buFont typeface="Arial" panose="020B0604020202020204" pitchFamily="34" charset="0"/>
              <a:buChar char="•"/>
            </a:pPr>
            <a:r>
              <a:rPr lang="en-GB" dirty="0"/>
              <a:t>TGFP Ltd</a:t>
            </a:r>
          </a:p>
          <a:p>
            <a:pPr marL="285750" indent="-285750">
              <a:buFont typeface="Arial" panose="020B0604020202020204" pitchFamily="34" charset="0"/>
              <a:buChar char="•"/>
            </a:pPr>
            <a:r>
              <a:rPr lang="en-GB" dirty="0"/>
              <a:t>The Doctors Laboratory</a:t>
            </a:r>
          </a:p>
          <a:p>
            <a:pPr marL="285750" indent="-285750">
              <a:buFont typeface="Arial" panose="020B0604020202020204" pitchFamily="34" charset="0"/>
              <a:buChar char="•"/>
            </a:pPr>
            <a:r>
              <a:rPr lang="en-GB" dirty="0"/>
              <a:t>WA and Mrs PC Jenkin</a:t>
            </a:r>
          </a:p>
          <a:p>
            <a:pPr marL="285750" indent="-285750">
              <a:buFont typeface="Arial" panose="020B0604020202020204" pitchFamily="34" charset="0"/>
              <a:buChar char="•"/>
            </a:pPr>
            <a:r>
              <a:rPr lang="en-GB" dirty="0"/>
              <a:t>Warwick in Need</a:t>
            </a:r>
          </a:p>
          <a:p>
            <a:pPr marL="285750" indent="-285750">
              <a:buFont typeface="Arial" panose="020B0604020202020204" pitchFamily="34" charset="0"/>
              <a:buChar char="•"/>
            </a:pPr>
            <a:r>
              <a:rPr lang="en-GB" dirty="0"/>
              <a:t>Warwick Provident Dispensary</a:t>
            </a:r>
          </a:p>
          <a:p>
            <a:pPr marL="285750" indent="-285750">
              <a:buFont typeface="Arial" panose="020B0604020202020204" pitchFamily="34" charset="0"/>
              <a:buChar char="•"/>
            </a:pPr>
            <a:r>
              <a:rPr lang="en-GB" dirty="0"/>
              <a:t>Warwick United Charities</a:t>
            </a:r>
          </a:p>
        </p:txBody>
      </p:sp>
      <p:sp>
        <p:nvSpPr>
          <p:cNvPr id="3" name="Rectangle 2">
            <a:extLst>
              <a:ext uri="{FF2B5EF4-FFF2-40B4-BE49-F238E27FC236}">
                <a16:creationId xmlns:a16="http://schemas.microsoft.com/office/drawing/2014/main" id="{62B19F07-317A-4FC7-96CE-4FD24CA35B1A}"/>
              </a:ext>
            </a:extLst>
          </p:cNvPr>
          <p:cNvSpPr/>
          <p:nvPr/>
        </p:nvSpPr>
        <p:spPr>
          <a:xfrm>
            <a:off x="5016616" y="505728"/>
            <a:ext cx="2158767" cy="2308324"/>
          </a:xfrm>
          <a:prstGeom prst="rect">
            <a:avLst/>
          </a:prstGeom>
        </p:spPr>
        <p:txBody>
          <a:bodyPr wrap="square">
            <a:spAutoFit/>
          </a:bodyPr>
          <a:lstStyle/>
          <a:p>
            <a:pPr marL="285750" indent="-285750">
              <a:buFont typeface="Arial" panose="020B0604020202020204" pitchFamily="34" charset="0"/>
              <a:buChar char="•"/>
            </a:pPr>
            <a:r>
              <a:rPr lang="en-GB" dirty="0"/>
              <a:t>Roger Wootton</a:t>
            </a:r>
          </a:p>
          <a:p>
            <a:pPr marL="285750" indent="-285750">
              <a:buFont typeface="Arial" panose="020B0604020202020204" pitchFamily="34" charset="0"/>
              <a:buChar char="•"/>
            </a:pPr>
            <a:r>
              <a:rPr lang="en-GB" dirty="0"/>
              <a:t>Gary Steele MBE</a:t>
            </a:r>
          </a:p>
          <a:p>
            <a:pPr marL="285750" indent="-285750">
              <a:buFont typeface="Arial" panose="020B0604020202020204" pitchFamily="34" charset="0"/>
              <a:buChar char="•"/>
            </a:pPr>
            <a:r>
              <a:rPr lang="en-GB" dirty="0"/>
              <a:t>Keith Cass MBE</a:t>
            </a:r>
          </a:p>
          <a:p>
            <a:pPr marL="285750" indent="-285750">
              <a:buFont typeface="Arial" panose="020B0604020202020204" pitchFamily="34" charset="0"/>
              <a:buChar char="•"/>
            </a:pPr>
            <a:r>
              <a:rPr lang="en-GB" dirty="0"/>
              <a:t>David Smith</a:t>
            </a:r>
          </a:p>
          <a:p>
            <a:pPr marL="285750" indent="-285750">
              <a:buFont typeface="Arial" panose="020B0604020202020204" pitchFamily="34" charset="0"/>
              <a:buChar char="•"/>
            </a:pPr>
            <a:r>
              <a:rPr lang="en-GB" dirty="0"/>
              <a:t>Mike Lockett</a:t>
            </a:r>
          </a:p>
          <a:p>
            <a:pPr marL="285750" indent="-285750">
              <a:buFont typeface="Arial" panose="020B0604020202020204" pitchFamily="34" charset="0"/>
              <a:buChar char="•"/>
            </a:pPr>
            <a:r>
              <a:rPr lang="en-GB" dirty="0"/>
              <a:t>Jim Swainton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4" name="TextBox 3">
            <a:extLst>
              <a:ext uri="{FF2B5EF4-FFF2-40B4-BE49-F238E27FC236}">
                <a16:creationId xmlns:a16="http://schemas.microsoft.com/office/drawing/2014/main" id="{57617397-DD70-4E65-832D-B0151AC108D7}"/>
              </a:ext>
            </a:extLst>
          </p:cNvPr>
          <p:cNvSpPr txBox="1"/>
          <p:nvPr/>
        </p:nvSpPr>
        <p:spPr>
          <a:xfrm>
            <a:off x="8204432" y="505728"/>
            <a:ext cx="3548543" cy="5355312"/>
          </a:xfrm>
          <a:prstGeom prst="rect">
            <a:avLst/>
          </a:prstGeom>
          <a:noFill/>
        </p:spPr>
        <p:txBody>
          <a:bodyPr wrap="square" rtlCol="0">
            <a:spAutoFit/>
          </a:bodyPr>
          <a:lstStyle/>
          <a:p>
            <a:pPr marL="285750" indent="-285750">
              <a:buFont typeface="Arial" panose="020B0604020202020204" pitchFamily="34" charset="0"/>
              <a:buChar char="•"/>
            </a:pPr>
            <a:r>
              <a:rPr lang="en-GB" dirty="0"/>
              <a:t>David and Dorothy Baxter Smith</a:t>
            </a:r>
          </a:p>
          <a:p>
            <a:pPr marL="285750" indent="-285750">
              <a:buFont typeface="Arial" panose="020B0604020202020204" pitchFamily="34" charset="0"/>
              <a:buChar char="•"/>
            </a:pPr>
            <a:r>
              <a:rPr lang="en-GB" dirty="0"/>
              <a:t>Graham Fulford</a:t>
            </a:r>
          </a:p>
          <a:p>
            <a:pPr marL="285750" indent="-285750">
              <a:buFont typeface="Arial" panose="020B0604020202020204" pitchFamily="34" charset="0"/>
              <a:buChar char="•"/>
            </a:pPr>
            <a:r>
              <a:rPr lang="en-GB" dirty="0"/>
              <a:t>Sue Fulford</a:t>
            </a:r>
          </a:p>
          <a:p>
            <a:pPr marL="285750" indent="-285750">
              <a:buFont typeface="Arial" panose="020B0604020202020204" pitchFamily="34" charset="0"/>
              <a:buChar char="•"/>
            </a:pPr>
            <a:r>
              <a:rPr lang="en-GB" dirty="0"/>
              <a:t>Susan Hart</a:t>
            </a:r>
          </a:p>
          <a:p>
            <a:pPr marL="285750" indent="-285750">
              <a:buFont typeface="Arial" panose="020B0604020202020204" pitchFamily="34" charset="0"/>
              <a:buChar char="•"/>
            </a:pPr>
            <a:r>
              <a:rPr lang="en-GB" dirty="0"/>
              <a:t>Ken Williams</a:t>
            </a:r>
          </a:p>
          <a:p>
            <a:pPr marL="285750" indent="-285750">
              <a:buFont typeface="Arial" panose="020B0604020202020204" pitchFamily="34" charset="0"/>
              <a:buChar char="•"/>
            </a:pPr>
            <a:r>
              <a:rPr lang="en-GB" dirty="0"/>
              <a:t>Steve Valentine</a:t>
            </a:r>
          </a:p>
          <a:p>
            <a:pPr marL="285750" indent="-285750">
              <a:buFont typeface="Arial" panose="020B0604020202020204" pitchFamily="34" charset="0"/>
              <a:buChar char="•"/>
            </a:pPr>
            <a:r>
              <a:rPr lang="en-GB" dirty="0"/>
              <a:t>Wendy Hodgkinson</a:t>
            </a:r>
          </a:p>
          <a:p>
            <a:pPr marL="285750" indent="-285750">
              <a:buFont typeface="Arial" panose="020B0604020202020204" pitchFamily="34" charset="0"/>
              <a:buChar char="•"/>
            </a:pPr>
            <a:r>
              <a:rPr lang="en-GB" dirty="0"/>
              <a:t>Katrina Jakeway</a:t>
            </a:r>
          </a:p>
          <a:p>
            <a:pPr marL="285750" indent="-285750">
              <a:buFont typeface="Arial" panose="020B0604020202020204" pitchFamily="34" charset="0"/>
              <a:buChar char="•"/>
            </a:pPr>
            <a:r>
              <a:rPr lang="en-GB" dirty="0"/>
              <a:t>Jon Young</a:t>
            </a:r>
          </a:p>
          <a:p>
            <a:pPr marL="285750" indent="-285750">
              <a:buFont typeface="Arial" panose="020B0604020202020204" pitchFamily="34" charset="0"/>
              <a:buChar char="•"/>
            </a:pPr>
            <a:r>
              <a:rPr lang="en-GB" dirty="0"/>
              <a:t>Mike Young</a:t>
            </a:r>
          </a:p>
          <a:p>
            <a:pPr marL="285750" indent="-285750">
              <a:buFont typeface="Arial" panose="020B0604020202020204" pitchFamily="34" charset="0"/>
              <a:buChar char="•"/>
            </a:pPr>
            <a:r>
              <a:rPr lang="en-GB" dirty="0"/>
              <a:t>David Skinner</a:t>
            </a:r>
          </a:p>
          <a:p>
            <a:pPr marL="285750" indent="-285750">
              <a:buFont typeface="Arial" panose="020B0604020202020204" pitchFamily="34" charset="0"/>
              <a:buChar char="•"/>
            </a:pPr>
            <a:r>
              <a:rPr lang="en-GB" dirty="0"/>
              <a:t>Clare Brown</a:t>
            </a:r>
          </a:p>
          <a:p>
            <a:pPr marL="285750" indent="-285750">
              <a:buFont typeface="Arial" panose="020B0604020202020204" pitchFamily="34" charset="0"/>
              <a:buChar char="•"/>
            </a:pPr>
            <a:r>
              <a:rPr lang="en-GB" dirty="0"/>
              <a:t>Sam Brown</a:t>
            </a:r>
          </a:p>
          <a:p>
            <a:pPr marL="285750" indent="-285750">
              <a:buFont typeface="Arial" panose="020B0604020202020204" pitchFamily="34" charset="0"/>
              <a:buChar char="•"/>
            </a:pPr>
            <a:r>
              <a:rPr lang="en-GB" dirty="0"/>
              <a:t>Caitlin McBride</a:t>
            </a:r>
          </a:p>
          <a:p>
            <a:pPr marL="285750" indent="-285750">
              <a:buFont typeface="Arial" panose="020B0604020202020204" pitchFamily="34" charset="0"/>
              <a:buChar char="•"/>
            </a:pPr>
            <a:r>
              <a:rPr lang="en-GB" dirty="0"/>
              <a:t>Carla Towey</a:t>
            </a:r>
          </a:p>
          <a:p>
            <a:pPr marL="285750" indent="-285750">
              <a:buFont typeface="Arial" panose="020B0604020202020204" pitchFamily="34" charset="0"/>
              <a:buChar char="•"/>
            </a:pPr>
            <a:r>
              <a:rPr lang="en-GB" dirty="0"/>
              <a:t>Jane Towey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2307741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F4-D67E-4D1B-AD5A-03B059280BF0}"/>
              </a:ext>
            </a:extLst>
          </p:cNvPr>
          <p:cNvSpPr>
            <a:spLocks noGrp="1"/>
          </p:cNvSpPr>
          <p:nvPr>
            <p:ph type="title"/>
          </p:nvPr>
        </p:nvSpPr>
        <p:spPr/>
        <p:txBody>
          <a:bodyPr/>
          <a:lstStyle/>
          <a:p>
            <a:r>
              <a:rPr lang="en-GB" dirty="0"/>
              <a:t>GFCT – mission statement</a:t>
            </a:r>
          </a:p>
        </p:txBody>
      </p:sp>
      <p:sp>
        <p:nvSpPr>
          <p:cNvPr id="3" name="Content Placeholder 2">
            <a:extLst>
              <a:ext uri="{FF2B5EF4-FFF2-40B4-BE49-F238E27FC236}">
                <a16:creationId xmlns:a16="http://schemas.microsoft.com/office/drawing/2014/main" id="{A49820CA-3515-4846-8855-80A9242014AC}"/>
              </a:ext>
            </a:extLst>
          </p:cNvPr>
          <p:cNvSpPr>
            <a:spLocks noGrp="1"/>
          </p:cNvSpPr>
          <p:nvPr>
            <p:ph idx="1"/>
          </p:nvPr>
        </p:nvSpPr>
        <p:spPr/>
        <p:txBody>
          <a:bodyPr>
            <a:normAutofit/>
          </a:bodyPr>
          <a:lstStyle/>
          <a:p>
            <a:r>
              <a:rPr lang="en-GB" sz="2400" dirty="0"/>
              <a:t>To promote as much prostate health awareness as possible including supporting a PSA testing programme to encourage as many men as possible over 40 to get tested and to get ‘a score on the door’</a:t>
            </a:r>
          </a:p>
        </p:txBody>
      </p:sp>
      <p:pic>
        <p:nvPicPr>
          <p:cNvPr id="4" name="Picture 3">
            <a:extLst>
              <a:ext uri="{FF2B5EF4-FFF2-40B4-BE49-F238E27FC236}">
                <a16:creationId xmlns:a16="http://schemas.microsoft.com/office/drawing/2014/main" id="{647113FF-D454-4856-A00C-F93A21B2674A}"/>
              </a:ext>
            </a:extLst>
          </p:cNvPr>
          <p:cNvPicPr>
            <a:picLocks noChangeAspect="1"/>
          </p:cNvPicPr>
          <p:nvPr/>
        </p:nvPicPr>
        <p:blipFill>
          <a:blip r:embed="rId2"/>
          <a:stretch>
            <a:fillRect/>
          </a:stretch>
        </p:blipFill>
        <p:spPr>
          <a:xfrm>
            <a:off x="10496434" y="575324"/>
            <a:ext cx="1344112" cy="1341391"/>
          </a:xfrm>
          <a:prstGeom prst="rect">
            <a:avLst/>
          </a:prstGeom>
        </p:spPr>
      </p:pic>
      <p:pic>
        <p:nvPicPr>
          <p:cNvPr id="5" name="Picture 4">
            <a:extLst>
              <a:ext uri="{FF2B5EF4-FFF2-40B4-BE49-F238E27FC236}">
                <a16:creationId xmlns:a16="http://schemas.microsoft.com/office/drawing/2014/main" id="{488B5288-75D2-4836-A612-90FC2A1F3D84}"/>
              </a:ext>
            </a:extLst>
          </p:cNvPr>
          <p:cNvPicPr>
            <a:picLocks noChangeAspect="1"/>
          </p:cNvPicPr>
          <p:nvPr/>
        </p:nvPicPr>
        <p:blipFill>
          <a:blip r:embed="rId3"/>
          <a:stretch>
            <a:fillRect/>
          </a:stretch>
        </p:blipFill>
        <p:spPr>
          <a:xfrm>
            <a:off x="9075416" y="702156"/>
            <a:ext cx="1191280" cy="1058647"/>
          </a:xfrm>
          <a:prstGeom prst="rect">
            <a:avLst/>
          </a:prstGeom>
        </p:spPr>
      </p:pic>
    </p:spTree>
    <p:extLst>
      <p:ext uri="{BB962C8B-B14F-4D97-AF65-F5344CB8AC3E}">
        <p14:creationId xmlns:p14="http://schemas.microsoft.com/office/powerpoint/2010/main" val="893707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F4-D67E-4D1B-AD5A-03B059280BF0}"/>
              </a:ext>
            </a:extLst>
          </p:cNvPr>
          <p:cNvSpPr>
            <a:spLocks noGrp="1"/>
          </p:cNvSpPr>
          <p:nvPr>
            <p:ph type="title"/>
          </p:nvPr>
        </p:nvSpPr>
        <p:spPr/>
        <p:txBody>
          <a:bodyPr/>
          <a:lstStyle/>
          <a:p>
            <a:r>
              <a:rPr lang="en-GB" dirty="0"/>
              <a:t>Gfct – 2005</a:t>
            </a:r>
          </a:p>
        </p:txBody>
      </p:sp>
      <p:sp>
        <p:nvSpPr>
          <p:cNvPr id="3" name="Content Placeholder 2">
            <a:extLst>
              <a:ext uri="{FF2B5EF4-FFF2-40B4-BE49-F238E27FC236}">
                <a16:creationId xmlns:a16="http://schemas.microsoft.com/office/drawing/2014/main" id="{A49820CA-3515-4846-8855-80A9242014AC}"/>
              </a:ext>
            </a:extLst>
          </p:cNvPr>
          <p:cNvSpPr>
            <a:spLocks noGrp="1"/>
          </p:cNvSpPr>
          <p:nvPr>
            <p:ph idx="1"/>
          </p:nvPr>
        </p:nvSpPr>
        <p:spPr/>
        <p:txBody>
          <a:bodyPr/>
          <a:lstStyle/>
          <a:p>
            <a:r>
              <a:rPr lang="en-GB" dirty="0"/>
              <a:t>Introduction to DBS with first testing event at the Spa Centre in Leamington Spa in October attracting 151 men leading to 6 cancer finds and needing a follow up session in November with a further 110 tests and 6 cancer finds! </a:t>
            </a:r>
          </a:p>
        </p:txBody>
      </p:sp>
      <p:pic>
        <p:nvPicPr>
          <p:cNvPr id="4" name="Picture 3">
            <a:extLst>
              <a:ext uri="{FF2B5EF4-FFF2-40B4-BE49-F238E27FC236}">
                <a16:creationId xmlns:a16="http://schemas.microsoft.com/office/drawing/2014/main" id="{647113FF-D454-4856-A00C-F93A21B2674A}"/>
              </a:ext>
            </a:extLst>
          </p:cNvPr>
          <p:cNvPicPr>
            <a:picLocks noChangeAspect="1"/>
          </p:cNvPicPr>
          <p:nvPr/>
        </p:nvPicPr>
        <p:blipFill>
          <a:blip r:embed="rId2"/>
          <a:stretch>
            <a:fillRect/>
          </a:stretch>
        </p:blipFill>
        <p:spPr>
          <a:xfrm>
            <a:off x="10496434" y="575324"/>
            <a:ext cx="1344112" cy="1341391"/>
          </a:xfrm>
          <a:prstGeom prst="rect">
            <a:avLst/>
          </a:prstGeom>
        </p:spPr>
      </p:pic>
      <p:pic>
        <p:nvPicPr>
          <p:cNvPr id="5" name="Picture 4">
            <a:extLst>
              <a:ext uri="{FF2B5EF4-FFF2-40B4-BE49-F238E27FC236}">
                <a16:creationId xmlns:a16="http://schemas.microsoft.com/office/drawing/2014/main" id="{488B5288-75D2-4836-A612-90FC2A1F3D84}"/>
              </a:ext>
            </a:extLst>
          </p:cNvPr>
          <p:cNvPicPr>
            <a:picLocks noChangeAspect="1"/>
          </p:cNvPicPr>
          <p:nvPr/>
        </p:nvPicPr>
        <p:blipFill>
          <a:blip r:embed="rId3"/>
          <a:stretch>
            <a:fillRect/>
          </a:stretch>
        </p:blipFill>
        <p:spPr>
          <a:xfrm>
            <a:off x="9075416" y="702156"/>
            <a:ext cx="1191280" cy="1058647"/>
          </a:xfrm>
          <a:prstGeom prst="rect">
            <a:avLst/>
          </a:prstGeom>
        </p:spPr>
      </p:pic>
    </p:spTree>
    <p:extLst>
      <p:ext uri="{BB962C8B-B14F-4D97-AF65-F5344CB8AC3E}">
        <p14:creationId xmlns:p14="http://schemas.microsoft.com/office/powerpoint/2010/main" val="3509261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F4-D67E-4D1B-AD5A-03B059280BF0}"/>
              </a:ext>
            </a:extLst>
          </p:cNvPr>
          <p:cNvSpPr>
            <a:spLocks noGrp="1"/>
          </p:cNvSpPr>
          <p:nvPr>
            <p:ph type="title"/>
          </p:nvPr>
        </p:nvSpPr>
        <p:spPr/>
        <p:txBody>
          <a:bodyPr/>
          <a:lstStyle/>
          <a:p>
            <a:r>
              <a:rPr lang="en-GB" dirty="0"/>
              <a:t>GFCT – 2006-2013</a:t>
            </a:r>
          </a:p>
        </p:txBody>
      </p:sp>
      <p:sp>
        <p:nvSpPr>
          <p:cNvPr id="3" name="Content Placeholder 2">
            <a:extLst>
              <a:ext uri="{FF2B5EF4-FFF2-40B4-BE49-F238E27FC236}">
                <a16:creationId xmlns:a16="http://schemas.microsoft.com/office/drawing/2014/main" id="{A49820CA-3515-4846-8855-80A9242014AC}"/>
              </a:ext>
            </a:extLst>
          </p:cNvPr>
          <p:cNvSpPr>
            <a:spLocks noGrp="1"/>
          </p:cNvSpPr>
          <p:nvPr>
            <p:ph idx="1"/>
          </p:nvPr>
        </p:nvSpPr>
        <p:spPr/>
        <p:txBody>
          <a:bodyPr>
            <a:normAutofit fontScale="92500" lnSpcReduction="10000"/>
          </a:bodyPr>
          <a:lstStyle/>
          <a:p>
            <a:r>
              <a:rPr lang="en-GB" dirty="0"/>
              <a:t>Developing a network of like minded people including:</a:t>
            </a:r>
          </a:p>
          <a:p>
            <a:r>
              <a:rPr lang="en-GB" dirty="0"/>
              <a:t>PCaSO</a:t>
            </a:r>
          </a:p>
          <a:p>
            <a:r>
              <a:rPr lang="en-GB" dirty="0"/>
              <a:t>PCSG’s</a:t>
            </a:r>
          </a:p>
          <a:p>
            <a:r>
              <a:rPr lang="en-GB" dirty="0"/>
              <a:t>Lions</a:t>
            </a:r>
          </a:p>
          <a:p>
            <a:r>
              <a:rPr lang="en-GB" dirty="0"/>
              <a:t>C.H.A.P.S</a:t>
            </a:r>
          </a:p>
          <a:p>
            <a:r>
              <a:rPr lang="en-GB" dirty="0"/>
              <a:t>Rotarians</a:t>
            </a:r>
          </a:p>
          <a:p>
            <a:r>
              <a:rPr lang="en-GB" dirty="0"/>
              <a:t>Masons</a:t>
            </a:r>
          </a:p>
          <a:p>
            <a:r>
              <a:rPr lang="en-GB" dirty="0"/>
              <a:t>And many more with the number of tests steadily increasing year on year.</a:t>
            </a:r>
          </a:p>
          <a:p>
            <a:r>
              <a:rPr lang="en-GB" dirty="0"/>
              <a:t>Mechanising the result sending system to relieve David and Dorothy having to spend every evening at their dining room table!</a:t>
            </a:r>
          </a:p>
          <a:p>
            <a:endParaRPr lang="en-GB" dirty="0"/>
          </a:p>
        </p:txBody>
      </p:sp>
      <p:pic>
        <p:nvPicPr>
          <p:cNvPr id="4" name="Picture 3">
            <a:extLst>
              <a:ext uri="{FF2B5EF4-FFF2-40B4-BE49-F238E27FC236}">
                <a16:creationId xmlns:a16="http://schemas.microsoft.com/office/drawing/2014/main" id="{647113FF-D454-4856-A00C-F93A21B2674A}"/>
              </a:ext>
            </a:extLst>
          </p:cNvPr>
          <p:cNvPicPr>
            <a:picLocks noChangeAspect="1"/>
          </p:cNvPicPr>
          <p:nvPr/>
        </p:nvPicPr>
        <p:blipFill>
          <a:blip r:embed="rId2"/>
          <a:stretch>
            <a:fillRect/>
          </a:stretch>
        </p:blipFill>
        <p:spPr>
          <a:xfrm>
            <a:off x="10496434" y="575324"/>
            <a:ext cx="1344112" cy="1341391"/>
          </a:xfrm>
          <a:prstGeom prst="rect">
            <a:avLst/>
          </a:prstGeom>
        </p:spPr>
      </p:pic>
      <p:pic>
        <p:nvPicPr>
          <p:cNvPr id="5" name="Picture 4">
            <a:extLst>
              <a:ext uri="{FF2B5EF4-FFF2-40B4-BE49-F238E27FC236}">
                <a16:creationId xmlns:a16="http://schemas.microsoft.com/office/drawing/2014/main" id="{488B5288-75D2-4836-A612-90FC2A1F3D84}"/>
              </a:ext>
            </a:extLst>
          </p:cNvPr>
          <p:cNvPicPr>
            <a:picLocks noChangeAspect="1"/>
          </p:cNvPicPr>
          <p:nvPr/>
        </p:nvPicPr>
        <p:blipFill>
          <a:blip r:embed="rId3"/>
          <a:stretch>
            <a:fillRect/>
          </a:stretch>
        </p:blipFill>
        <p:spPr>
          <a:xfrm>
            <a:off x="9075416" y="702156"/>
            <a:ext cx="1191280" cy="1058647"/>
          </a:xfrm>
          <a:prstGeom prst="rect">
            <a:avLst/>
          </a:prstGeom>
        </p:spPr>
      </p:pic>
    </p:spTree>
    <p:extLst>
      <p:ext uri="{BB962C8B-B14F-4D97-AF65-F5344CB8AC3E}">
        <p14:creationId xmlns:p14="http://schemas.microsoft.com/office/powerpoint/2010/main" val="34660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D4F4-D67E-4D1B-AD5A-03B059280BF0}"/>
              </a:ext>
            </a:extLst>
          </p:cNvPr>
          <p:cNvSpPr>
            <a:spLocks noGrp="1"/>
          </p:cNvSpPr>
          <p:nvPr>
            <p:ph type="title"/>
          </p:nvPr>
        </p:nvSpPr>
        <p:spPr/>
        <p:txBody>
          <a:bodyPr/>
          <a:lstStyle/>
          <a:p>
            <a:r>
              <a:rPr lang="en-GB" dirty="0"/>
              <a:t>Gfct – 2014</a:t>
            </a:r>
          </a:p>
        </p:txBody>
      </p:sp>
      <p:sp>
        <p:nvSpPr>
          <p:cNvPr id="3" name="Content Placeholder 2">
            <a:extLst>
              <a:ext uri="{FF2B5EF4-FFF2-40B4-BE49-F238E27FC236}">
                <a16:creationId xmlns:a16="http://schemas.microsoft.com/office/drawing/2014/main" id="{A49820CA-3515-4846-8855-80A9242014AC}"/>
              </a:ext>
            </a:extLst>
          </p:cNvPr>
          <p:cNvSpPr>
            <a:spLocks noGrp="1"/>
          </p:cNvSpPr>
          <p:nvPr>
            <p:ph idx="1"/>
          </p:nvPr>
        </p:nvSpPr>
        <p:spPr/>
        <p:txBody>
          <a:bodyPr/>
          <a:lstStyle/>
          <a:p>
            <a:r>
              <a:rPr lang="en-GB" dirty="0"/>
              <a:t>Sue and I becoming increasingly concerned that with more and more men returning for a follow up test we were unable to provide the all important ‘history’ of their scores with the resultant PSA velocity!</a:t>
            </a:r>
          </a:p>
          <a:p>
            <a:r>
              <a:rPr lang="en-GB" dirty="0"/>
              <a:t>In August through personal sponsorship and support of the late, great, Gary Steele MBE, launched a planned 22 month programme to computerise all past and ongoing results. </a:t>
            </a:r>
          </a:p>
          <a:p>
            <a:r>
              <a:rPr lang="en-GB" dirty="0"/>
              <a:t>We were supported by Katrina Jakeway, Ken Williams and Mike Young who helped design and implement the existing Access based system. Thanks to the dedicated resolve of Wendy Hodgkinson and Steve Valentine this project came in 3 months early being completed in February 2016.</a:t>
            </a:r>
          </a:p>
        </p:txBody>
      </p:sp>
      <p:pic>
        <p:nvPicPr>
          <p:cNvPr id="4" name="Picture 3">
            <a:extLst>
              <a:ext uri="{FF2B5EF4-FFF2-40B4-BE49-F238E27FC236}">
                <a16:creationId xmlns:a16="http://schemas.microsoft.com/office/drawing/2014/main" id="{647113FF-D454-4856-A00C-F93A21B2674A}"/>
              </a:ext>
            </a:extLst>
          </p:cNvPr>
          <p:cNvPicPr>
            <a:picLocks noChangeAspect="1"/>
          </p:cNvPicPr>
          <p:nvPr/>
        </p:nvPicPr>
        <p:blipFill>
          <a:blip r:embed="rId2"/>
          <a:stretch>
            <a:fillRect/>
          </a:stretch>
        </p:blipFill>
        <p:spPr>
          <a:xfrm>
            <a:off x="10496434" y="575324"/>
            <a:ext cx="1344112" cy="1341391"/>
          </a:xfrm>
          <a:prstGeom prst="rect">
            <a:avLst/>
          </a:prstGeom>
        </p:spPr>
      </p:pic>
      <p:pic>
        <p:nvPicPr>
          <p:cNvPr id="5" name="Picture 4">
            <a:extLst>
              <a:ext uri="{FF2B5EF4-FFF2-40B4-BE49-F238E27FC236}">
                <a16:creationId xmlns:a16="http://schemas.microsoft.com/office/drawing/2014/main" id="{488B5288-75D2-4836-A612-90FC2A1F3D84}"/>
              </a:ext>
            </a:extLst>
          </p:cNvPr>
          <p:cNvPicPr>
            <a:picLocks noChangeAspect="1"/>
          </p:cNvPicPr>
          <p:nvPr/>
        </p:nvPicPr>
        <p:blipFill>
          <a:blip r:embed="rId3"/>
          <a:stretch>
            <a:fillRect/>
          </a:stretch>
        </p:blipFill>
        <p:spPr>
          <a:xfrm>
            <a:off x="9075416" y="702156"/>
            <a:ext cx="1191280" cy="1058647"/>
          </a:xfrm>
          <a:prstGeom prst="rect">
            <a:avLst/>
          </a:prstGeom>
        </p:spPr>
      </p:pic>
    </p:spTree>
    <p:extLst>
      <p:ext uri="{BB962C8B-B14F-4D97-AF65-F5344CB8AC3E}">
        <p14:creationId xmlns:p14="http://schemas.microsoft.com/office/powerpoint/2010/main" val="411220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ividend">
  <a:themeElements>
    <a:clrScheme name="Blue">
      <a:dk1>
        <a:sysClr val="windowText" lastClr="000000"/>
      </a:dk1>
      <a:lt1>
        <a:sysClr val="window" lastClr="FFFFFF"/>
      </a:lt1>
      <a:dk2>
        <a:srgbClr val="17406D"/>
      </a:dk2>
      <a:lt2>
        <a:srgbClr val="DBEFF9"/>
      </a:lt2>
      <a:accent1>
        <a:srgbClr val="438AD7"/>
      </a:accent1>
      <a:accent2>
        <a:srgbClr val="82B1E4"/>
      </a:accent2>
      <a:accent3>
        <a:srgbClr val="C0D8F1"/>
      </a:accent3>
      <a:accent4>
        <a:srgbClr val="104864"/>
      </a:accent4>
      <a:accent5>
        <a:srgbClr val="2190C8"/>
      </a:accent5>
      <a:accent6>
        <a:srgbClr val="76C2E8"/>
      </a:accent6>
      <a:hlink>
        <a:srgbClr val="0B5394"/>
      </a:hlink>
      <a:folHlink>
        <a:srgbClr val="00000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1048</TotalTime>
  <Words>3332</Words>
  <Application>Microsoft Office PowerPoint</Application>
  <PresentationFormat>Widescreen</PresentationFormat>
  <Paragraphs>546</Paragraphs>
  <Slides>58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58</vt:i4>
      </vt:variant>
    </vt:vector>
  </HeadingPairs>
  <TitlesOfParts>
    <vt:vector size="66" baseType="lpstr">
      <vt:lpstr>Arial</vt:lpstr>
      <vt:lpstr>Calibri</vt:lpstr>
      <vt:lpstr>Gill Sans MT</vt:lpstr>
      <vt:lpstr>Trebuchet MS</vt:lpstr>
      <vt:lpstr>Wingdings 2</vt:lpstr>
      <vt:lpstr>Wingdings 3</vt:lpstr>
      <vt:lpstr>Dividend</vt:lpstr>
      <vt:lpstr>Facet</vt:lpstr>
      <vt:lpstr>GFCT</vt:lpstr>
      <vt:lpstr>GFCT – Graham Fulford</vt:lpstr>
      <vt:lpstr>Todays seminar is dedicated to</vt:lpstr>
      <vt:lpstr>And is in memory of,  and with many thanks to </vt:lpstr>
      <vt:lpstr>PowerPoint Presentation</vt:lpstr>
      <vt:lpstr>GFCT – mission statement</vt:lpstr>
      <vt:lpstr>Gfct – 2005</vt:lpstr>
      <vt:lpstr>GFCT – 2006-2013</vt:lpstr>
      <vt:lpstr>Gfct – 2014</vt:lpstr>
      <vt:lpstr>Gfct – 2014-2015</vt:lpstr>
      <vt:lpstr>Gfct – 2016/17</vt:lpstr>
      <vt:lpstr>Gfct – 2018/19</vt:lpstr>
      <vt:lpstr>Gfct – June 2019</vt:lpstr>
      <vt:lpstr>GFCT – Database statistics</vt:lpstr>
      <vt:lpstr>PCASO - Online Registration System  for PSA Testing Events</vt:lpstr>
      <vt:lpstr>PCASO team</vt:lpstr>
      <vt:lpstr>PCaSO Sussex</vt:lpstr>
      <vt:lpstr>PowerPoint Presentation</vt:lpstr>
      <vt:lpstr>PowerPoint Presentation</vt:lpstr>
      <vt:lpstr>PCaSO Sussex: position end 2018</vt:lpstr>
      <vt:lpstr>PCaSO Sussex: 2019</vt:lpstr>
      <vt:lpstr>PCASO</vt:lpstr>
      <vt:lpstr>GFCT – Susan hart</vt:lpstr>
      <vt:lpstr>Background</vt:lpstr>
      <vt:lpstr>Findings</vt:lpstr>
      <vt:lpstr>Journey of a consent form and issues!</vt:lpstr>
      <vt:lpstr>Journey of a consent form [continued]</vt:lpstr>
      <vt:lpstr>Journey of consent form [continued]</vt:lpstr>
      <vt:lpstr>NeW procedures have been put in place</vt:lpstr>
      <vt:lpstr>SO  WHAT TO DO?</vt:lpstr>
      <vt:lpstr>Solution – TO SOLVE ALL THE ISSUES</vt:lpstr>
      <vt:lpstr>Thank you to the team</vt:lpstr>
      <vt:lpstr>GFCT – Susan hart</vt:lpstr>
      <vt:lpstr>GFCT – guest speaker</vt:lpstr>
      <vt:lpstr>PowerPoint Presentation</vt:lpstr>
      <vt:lpstr>PowerPoint Presentation</vt:lpstr>
      <vt:lpstr>Charities</vt:lpstr>
      <vt:lpstr>Visitors</vt:lpstr>
      <vt:lpstr>Events</vt:lpstr>
      <vt:lpstr>Confirmation</vt:lpstr>
      <vt:lpstr>Testing</vt:lpstr>
      <vt:lpstr>Results</vt:lpstr>
      <vt:lpstr>Results</vt:lpstr>
      <vt:lpstr>Considerations</vt:lpstr>
      <vt:lpstr>Futures</vt:lpstr>
      <vt:lpstr>Process</vt:lpstr>
      <vt:lpstr>Take a Tour</vt:lpstr>
      <vt:lpstr>PowerPoint Presentation</vt:lpstr>
      <vt:lpstr>PowerPoint Presentation</vt:lpstr>
      <vt:lpstr>Try it out… </vt:lpstr>
      <vt:lpstr>PowerPoint Presentation</vt:lpstr>
      <vt:lpstr>GFCT – guest speaker</vt:lpstr>
      <vt:lpstr>GFCT – Graham Fulford</vt:lpstr>
      <vt:lpstr>Gfct – TDL Error count</vt:lpstr>
      <vt:lpstr>GFCT – Graham Fulford</vt:lpstr>
      <vt:lpstr>GFCT</vt:lpstr>
      <vt:lpstr>GFCT – Boston Scientific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GFCT</dc:title>
  <dc:creator>info</dc:creator>
  <cp:lastModifiedBy>info</cp:lastModifiedBy>
  <cp:revision>54</cp:revision>
  <cp:lastPrinted>2019-11-27T12:34:10Z</cp:lastPrinted>
  <dcterms:created xsi:type="dcterms:W3CDTF">2019-11-16T10:57:05Z</dcterms:created>
  <dcterms:modified xsi:type="dcterms:W3CDTF">2019-12-04T08:51:06Z</dcterms:modified>
</cp:coreProperties>
</file>