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58" r:id="rId4"/>
    <p:sldId id="259" r:id="rId5"/>
    <p:sldId id="257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58"/>
    <p:restoredTop sz="94665"/>
  </p:normalViewPr>
  <p:slideViewPr>
    <p:cSldViewPr snapToGrid="0" snapToObjects="1">
      <p:cViewPr varScale="1">
        <p:scale>
          <a:sx n="58" d="100"/>
          <a:sy n="58" d="100"/>
        </p:scale>
        <p:origin x="232" y="10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15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Hours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Correspondence</c:v>
                </c:pt>
                <c:pt idx="1">
                  <c:v>Pre and Post Meeting Items</c:v>
                </c:pt>
                <c:pt idx="2">
                  <c:v>Meetings</c:v>
                </c:pt>
                <c:pt idx="3">
                  <c:v>Website and Social Media</c:v>
                </c:pt>
                <c:pt idx="4">
                  <c:v>Three Year Plan</c:v>
                </c:pt>
                <c:pt idx="5">
                  <c:v>Accountability</c:v>
                </c:pt>
                <c:pt idx="6">
                  <c:v>Parntership building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136.5</c:v>
                </c:pt>
                <c:pt idx="1">
                  <c:v>279</c:v>
                </c:pt>
                <c:pt idx="2">
                  <c:v>191.75</c:v>
                </c:pt>
                <c:pt idx="3">
                  <c:v>118.25</c:v>
                </c:pt>
                <c:pt idx="4">
                  <c:v>315</c:v>
                </c:pt>
                <c:pt idx="5">
                  <c:v>77.5</c:v>
                </c:pt>
                <c:pt idx="6">
                  <c:v>105.5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E9-3743-8FEC-2BE6B015A8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006533056"/>
        <c:axId val="2006534688"/>
      </c:barChart>
      <c:valAx>
        <c:axId val="20065346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6533056"/>
        <c:crossBetween val="between"/>
      </c:valAx>
      <c:catAx>
        <c:axId val="20065330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6534688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16A80B-93D1-4A85-866D-AC4704FF31B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875D20F-8570-4789-85CF-C8C75CB9BE5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Clarity about CAEP transition and data integrity;</a:t>
          </a:r>
        </a:p>
      </dgm:t>
    </dgm:pt>
    <dgm:pt modelId="{E7B22D0E-E4CC-4B88-9A33-3AF3CAFA3A85}" type="parTrans" cxnId="{1AE08E9B-3896-4793-A8C9-834DD854EB5E}">
      <dgm:prSet/>
      <dgm:spPr/>
      <dgm:t>
        <a:bodyPr/>
        <a:lstStyle/>
        <a:p>
          <a:endParaRPr lang="en-US"/>
        </a:p>
      </dgm:t>
    </dgm:pt>
    <dgm:pt modelId="{54554488-25E3-49E9-BB69-8283DB0808F5}" type="sibTrans" cxnId="{1AE08E9B-3896-4793-A8C9-834DD854EB5E}">
      <dgm:prSet/>
      <dgm:spPr/>
      <dgm:t>
        <a:bodyPr/>
        <a:lstStyle/>
        <a:p>
          <a:endParaRPr lang="en-US"/>
        </a:p>
      </dgm:t>
    </dgm:pt>
    <dgm:pt modelId="{30A52795-11C6-479F-AAC5-6AEA26ADAE4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Recommendation about “go to college” transition for internal use (Dashboard);</a:t>
          </a:r>
        </a:p>
      </dgm:t>
    </dgm:pt>
    <dgm:pt modelId="{5A92AC93-F106-4FF7-BBDF-776200C43AC2}" type="parTrans" cxnId="{EB8B9D8A-9C24-4A07-96BC-4FA231BB63E9}">
      <dgm:prSet/>
      <dgm:spPr/>
      <dgm:t>
        <a:bodyPr/>
        <a:lstStyle/>
        <a:p>
          <a:endParaRPr lang="en-US"/>
        </a:p>
      </dgm:t>
    </dgm:pt>
    <dgm:pt modelId="{BE78ACC2-792B-4585-97A9-FF3DC07D7004}" type="sibTrans" cxnId="{EB8B9D8A-9C24-4A07-96BC-4FA231BB63E9}">
      <dgm:prSet/>
      <dgm:spPr/>
      <dgm:t>
        <a:bodyPr/>
        <a:lstStyle/>
        <a:p>
          <a:endParaRPr lang="en-US"/>
        </a:p>
      </dgm:t>
    </dgm:pt>
    <dgm:pt modelId="{67AC41F2-161D-430A-B326-8B1BB9BAC75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Request by SS for assistance with cohort analysis;</a:t>
          </a:r>
        </a:p>
      </dgm:t>
    </dgm:pt>
    <dgm:pt modelId="{85AE4712-0155-4A77-B78E-0876ED3EB742}" type="parTrans" cxnId="{C2015A28-D5EE-424E-A0A3-592BC24CDF0F}">
      <dgm:prSet/>
      <dgm:spPr/>
      <dgm:t>
        <a:bodyPr/>
        <a:lstStyle/>
        <a:p>
          <a:endParaRPr lang="en-US"/>
        </a:p>
      </dgm:t>
    </dgm:pt>
    <dgm:pt modelId="{60E5002B-60B9-4C8A-BE27-F7589181383D}" type="sibTrans" cxnId="{C2015A28-D5EE-424E-A0A3-592BC24CDF0F}">
      <dgm:prSet/>
      <dgm:spPr/>
      <dgm:t>
        <a:bodyPr/>
        <a:lstStyle/>
        <a:p>
          <a:endParaRPr lang="en-US"/>
        </a:p>
      </dgm:t>
    </dgm:pt>
    <dgm:pt modelId="{F0834A6B-8D7C-204C-B285-2931F5085B5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Address strategy assigned from annual plan.</a:t>
          </a:r>
        </a:p>
      </dgm:t>
    </dgm:pt>
    <dgm:pt modelId="{DBB26DA7-DD09-6A4A-BFA0-5F487E3E4679}" type="parTrans" cxnId="{B8A4ED2E-547D-9B4E-B9A3-7B4DC062BF8E}">
      <dgm:prSet/>
      <dgm:spPr/>
      <dgm:t>
        <a:bodyPr/>
        <a:lstStyle/>
        <a:p>
          <a:endParaRPr lang="en-US"/>
        </a:p>
      </dgm:t>
    </dgm:pt>
    <dgm:pt modelId="{7BFE2C1F-80C5-7A4B-9A8D-F4F8CF0D7215}" type="sibTrans" cxnId="{B8A4ED2E-547D-9B4E-B9A3-7B4DC062BF8E}">
      <dgm:prSet/>
      <dgm:spPr/>
      <dgm:t>
        <a:bodyPr/>
        <a:lstStyle/>
        <a:p>
          <a:endParaRPr lang="en-US"/>
        </a:p>
      </dgm:t>
    </dgm:pt>
    <dgm:pt modelId="{1D373D5C-ADBE-1347-84D7-FB3F551CAE2F}" type="pres">
      <dgm:prSet presAssocID="{0E16A80B-93D1-4A85-866D-AC4704FF31BB}" presName="linear" presStyleCnt="0">
        <dgm:presLayoutVars>
          <dgm:animLvl val="lvl"/>
          <dgm:resizeHandles val="exact"/>
        </dgm:presLayoutVars>
      </dgm:prSet>
      <dgm:spPr/>
    </dgm:pt>
    <dgm:pt modelId="{B8C080ED-F942-FB41-ADF6-E5EF0B586034}" type="pres">
      <dgm:prSet presAssocID="{4875D20F-8570-4789-85CF-C8C75CB9BE59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3609FEF8-0F93-1E4F-B3CB-2E56A9373A9A}" type="pres">
      <dgm:prSet presAssocID="{54554488-25E3-49E9-BB69-8283DB0808F5}" presName="spacer" presStyleCnt="0"/>
      <dgm:spPr/>
    </dgm:pt>
    <dgm:pt modelId="{AC6DD936-28B9-3340-8DB3-87BC5C1A7C5C}" type="pres">
      <dgm:prSet presAssocID="{30A52795-11C6-479F-AAC5-6AEA26ADAE4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2872E5C3-DC79-1149-A094-DE94BE8391DF}" type="pres">
      <dgm:prSet presAssocID="{BE78ACC2-792B-4585-97A9-FF3DC07D7004}" presName="spacer" presStyleCnt="0"/>
      <dgm:spPr/>
    </dgm:pt>
    <dgm:pt modelId="{AF69A0C8-095E-BE44-A0B5-AAFC686E5D21}" type="pres">
      <dgm:prSet presAssocID="{67AC41F2-161D-430A-B326-8B1BB9BAC75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20BA911-4547-B449-9D18-CB4BBAD3123B}" type="pres">
      <dgm:prSet presAssocID="{60E5002B-60B9-4C8A-BE27-F7589181383D}" presName="spacer" presStyleCnt="0"/>
      <dgm:spPr/>
    </dgm:pt>
    <dgm:pt modelId="{5D022A2F-93B5-4341-8977-DB08A71BB700}" type="pres">
      <dgm:prSet presAssocID="{F0834A6B-8D7C-204C-B285-2931F5085B5A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10618305-E4A9-1442-ABB6-B7FC7396A94C}" type="presOf" srcId="{0E16A80B-93D1-4A85-866D-AC4704FF31BB}" destId="{1D373D5C-ADBE-1347-84D7-FB3F551CAE2F}" srcOrd="0" destOrd="0" presId="urn:microsoft.com/office/officeart/2005/8/layout/vList2"/>
    <dgm:cxn modelId="{C1858023-3005-6D42-B831-E6C1108E4915}" type="presOf" srcId="{67AC41F2-161D-430A-B326-8B1BB9BAC75E}" destId="{AF69A0C8-095E-BE44-A0B5-AAFC686E5D21}" srcOrd="0" destOrd="0" presId="urn:microsoft.com/office/officeart/2005/8/layout/vList2"/>
    <dgm:cxn modelId="{C2015A28-D5EE-424E-A0A3-592BC24CDF0F}" srcId="{0E16A80B-93D1-4A85-866D-AC4704FF31BB}" destId="{67AC41F2-161D-430A-B326-8B1BB9BAC75E}" srcOrd="2" destOrd="0" parTransId="{85AE4712-0155-4A77-B78E-0876ED3EB742}" sibTransId="{60E5002B-60B9-4C8A-BE27-F7589181383D}"/>
    <dgm:cxn modelId="{B8A4ED2E-547D-9B4E-B9A3-7B4DC062BF8E}" srcId="{0E16A80B-93D1-4A85-866D-AC4704FF31BB}" destId="{F0834A6B-8D7C-204C-B285-2931F5085B5A}" srcOrd="3" destOrd="0" parTransId="{DBB26DA7-DD09-6A4A-BFA0-5F487E3E4679}" sibTransId="{7BFE2C1F-80C5-7A4B-9A8D-F4F8CF0D7215}"/>
    <dgm:cxn modelId="{1D3B0564-EC27-3049-80A9-129CAA061C74}" type="presOf" srcId="{4875D20F-8570-4789-85CF-C8C75CB9BE59}" destId="{B8C080ED-F942-FB41-ADF6-E5EF0B586034}" srcOrd="0" destOrd="0" presId="urn:microsoft.com/office/officeart/2005/8/layout/vList2"/>
    <dgm:cxn modelId="{EB8B9D8A-9C24-4A07-96BC-4FA231BB63E9}" srcId="{0E16A80B-93D1-4A85-866D-AC4704FF31BB}" destId="{30A52795-11C6-479F-AAC5-6AEA26ADAE4E}" srcOrd="1" destOrd="0" parTransId="{5A92AC93-F106-4FF7-BBDF-776200C43AC2}" sibTransId="{BE78ACC2-792B-4585-97A9-FF3DC07D7004}"/>
    <dgm:cxn modelId="{1AE08E9B-3896-4793-A8C9-834DD854EB5E}" srcId="{0E16A80B-93D1-4A85-866D-AC4704FF31BB}" destId="{4875D20F-8570-4789-85CF-C8C75CB9BE59}" srcOrd="0" destOrd="0" parTransId="{E7B22D0E-E4CC-4B88-9A33-3AF3CAFA3A85}" sibTransId="{54554488-25E3-49E9-BB69-8283DB0808F5}"/>
    <dgm:cxn modelId="{4A0B1CE6-D132-2946-B50B-08614C16A127}" type="presOf" srcId="{F0834A6B-8D7C-204C-B285-2931F5085B5A}" destId="{5D022A2F-93B5-4341-8977-DB08A71BB700}" srcOrd="0" destOrd="0" presId="urn:microsoft.com/office/officeart/2005/8/layout/vList2"/>
    <dgm:cxn modelId="{1072CEEE-2E06-1E4E-9F70-019385DB674B}" type="presOf" srcId="{30A52795-11C6-479F-AAC5-6AEA26ADAE4E}" destId="{AC6DD936-28B9-3340-8DB3-87BC5C1A7C5C}" srcOrd="0" destOrd="0" presId="urn:microsoft.com/office/officeart/2005/8/layout/vList2"/>
    <dgm:cxn modelId="{593D7204-F828-4F43-A58E-63D7E3DE914B}" type="presParOf" srcId="{1D373D5C-ADBE-1347-84D7-FB3F551CAE2F}" destId="{B8C080ED-F942-FB41-ADF6-E5EF0B586034}" srcOrd="0" destOrd="0" presId="urn:microsoft.com/office/officeart/2005/8/layout/vList2"/>
    <dgm:cxn modelId="{01F1401F-19C9-6C41-8823-78F98B66D14D}" type="presParOf" srcId="{1D373D5C-ADBE-1347-84D7-FB3F551CAE2F}" destId="{3609FEF8-0F93-1E4F-B3CB-2E56A9373A9A}" srcOrd="1" destOrd="0" presId="urn:microsoft.com/office/officeart/2005/8/layout/vList2"/>
    <dgm:cxn modelId="{94F03C5A-E58F-F44A-92D6-773CF58133F5}" type="presParOf" srcId="{1D373D5C-ADBE-1347-84D7-FB3F551CAE2F}" destId="{AC6DD936-28B9-3340-8DB3-87BC5C1A7C5C}" srcOrd="2" destOrd="0" presId="urn:microsoft.com/office/officeart/2005/8/layout/vList2"/>
    <dgm:cxn modelId="{9277AA70-BADA-9A43-AA27-7DB3BF858E75}" type="presParOf" srcId="{1D373D5C-ADBE-1347-84D7-FB3F551CAE2F}" destId="{2872E5C3-DC79-1149-A094-DE94BE8391DF}" srcOrd="3" destOrd="0" presId="urn:microsoft.com/office/officeart/2005/8/layout/vList2"/>
    <dgm:cxn modelId="{997FDDF7-4531-5C4A-968F-0BD60185019A}" type="presParOf" srcId="{1D373D5C-ADBE-1347-84D7-FB3F551CAE2F}" destId="{AF69A0C8-095E-BE44-A0B5-AAFC686E5D21}" srcOrd="4" destOrd="0" presId="urn:microsoft.com/office/officeart/2005/8/layout/vList2"/>
    <dgm:cxn modelId="{59F64177-AB6E-D841-9F41-FB355367FAEE}" type="presParOf" srcId="{1D373D5C-ADBE-1347-84D7-FB3F551CAE2F}" destId="{520BA911-4547-B449-9D18-CB4BBAD3123B}" srcOrd="5" destOrd="0" presId="urn:microsoft.com/office/officeart/2005/8/layout/vList2"/>
    <dgm:cxn modelId="{4E62845C-5B5B-3648-BD72-B1B21FF429C5}" type="presParOf" srcId="{1D373D5C-ADBE-1347-84D7-FB3F551CAE2F}" destId="{5D022A2F-93B5-4341-8977-DB08A71BB70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B6BF73-E50A-4C39-A90E-0E6CE146D9B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06678782-6704-4311-84DE-A7BC102488E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Principals, Counselor/Transition Advisors, Data Leads;</a:t>
          </a:r>
        </a:p>
      </dgm:t>
    </dgm:pt>
    <dgm:pt modelId="{64A1B9EA-43E5-4BA6-AFC5-4518BA5B02F9}" type="parTrans" cxnId="{03827F30-7782-49F7-B5B0-93041B9F27FB}">
      <dgm:prSet/>
      <dgm:spPr/>
      <dgm:t>
        <a:bodyPr/>
        <a:lstStyle/>
        <a:p>
          <a:endParaRPr lang="en-US"/>
        </a:p>
      </dgm:t>
    </dgm:pt>
    <dgm:pt modelId="{B2F40CDD-61A7-4694-B039-8FC73A0C804F}" type="sibTrans" cxnId="{03827F30-7782-49F7-B5B0-93041B9F27FB}">
      <dgm:prSet/>
      <dgm:spPr/>
      <dgm:t>
        <a:bodyPr/>
        <a:lstStyle/>
        <a:p>
          <a:endParaRPr lang="en-US"/>
        </a:p>
      </dgm:t>
    </dgm:pt>
    <dgm:pt modelId="{557161CA-B0F0-4A06-84C9-2B729621C6C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Clarity about offering services to all versus completing with all;</a:t>
          </a:r>
        </a:p>
      </dgm:t>
    </dgm:pt>
    <dgm:pt modelId="{01C7C392-8A83-43CD-AB89-1E611622A44A}" type="parTrans" cxnId="{9F2D1095-B77A-44B8-923A-355AF546E91A}">
      <dgm:prSet/>
      <dgm:spPr/>
      <dgm:t>
        <a:bodyPr/>
        <a:lstStyle/>
        <a:p>
          <a:endParaRPr lang="en-US"/>
        </a:p>
      </dgm:t>
    </dgm:pt>
    <dgm:pt modelId="{BD213BF7-DBEA-4964-8F3F-E26F28F475E0}" type="sibTrans" cxnId="{9F2D1095-B77A-44B8-923A-355AF546E91A}">
      <dgm:prSet/>
      <dgm:spPr/>
      <dgm:t>
        <a:bodyPr/>
        <a:lstStyle/>
        <a:p>
          <a:endParaRPr lang="en-US"/>
        </a:p>
      </dgm:t>
    </dgm:pt>
    <dgm:pt modelId="{C6642083-3B02-49A1-8B8D-8E2979324B4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Alignment of expectations of what services;</a:t>
          </a:r>
        </a:p>
      </dgm:t>
    </dgm:pt>
    <dgm:pt modelId="{6867B9B5-D473-4C50-9DF2-295CAEC2D58B}" type="parTrans" cxnId="{6B406F02-5FC5-44D6-ADD4-6CF6C76CA517}">
      <dgm:prSet/>
      <dgm:spPr/>
      <dgm:t>
        <a:bodyPr/>
        <a:lstStyle/>
        <a:p>
          <a:endParaRPr lang="en-US"/>
        </a:p>
      </dgm:t>
    </dgm:pt>
    <dgm:pt modelId="{754829CD-0E74-441D-8AF7-6752C9DA009B}" type="sibTrans" cxnId="{6B406F02-5FC5-44D6-ADD4-6CF6C76CA517}">
      <dgm:prSet/>
      <dgm:spPr/>
      <dgm:t>
        <a:bodyPr/>
        <a:lstStyle/>
        <a:p>
          <a:endParaRPr lang="en-US"/>
        </a:p>
      </dgm:t>
    </dgm:pt>
    <dgm:pt modelId="{DEAEC73D-0538-498D-AB63-663E025AC81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Data meeting in January for alignment of data capture</a:t>
          </a:r>
        </a:p>
      </dgm:t>
    </dgm:pt>
    <dgm:pt modelId="{57CBA8E0-E762-4107-99EB-D8DCD73A32EE}" type="parTrans" cxnId="{5A407B4F-E272-404D-8FAA-A4BA5B17D520}">
      <dgm:prSet/>
      <dgm:spPr/>
      <dgm:t>
        <a:bodyPr/>
        <a:lstStyle/>
        <a:p>
          <a:endParaRPr lang="en-US"/>
        </a:p>
      </dgm:t>
    </dgm:pt>
    <dgm:pt modelId="{B7512675-B490-43B8-B0CB-BFEAB56B5A0F}" type="sibTrans" cxnId="{5A407B4F-E272-404D-8FAA-A4BA5B17D520}">
      <dgm:prSet/>
      <dgm:spPr/>
      <dgm:t>
        <a:bodyPr/>
        <a:lstStyle/>
        <a:p>
          <a:endParaRPr lang="en-US"/>
        </a:p>
      </dgm:t>
    </dgm:pt>
    <dgm:pt modelId="{DC660029-F20F-4FA9-9015-BD88B55DFD51}" type="pres">
      <dgm:prSet presAssocID="{A3B6BF73-E50A-4C39-A90E-0E6CE146D9BD}" presName="root" presStyleCnt="0">
        <dgm:presLayoutVars>
          <dgm:dir/>
          <dgm:resizeHandles val="exact"/>
        </dgm:presLayoutVars>
      </dgm:prSet>
      <dgm:spPr/>
    </dgm:pt>
    <dgm:pt modelId="{95F277BC-7CB6-4833-AF4A-5080D46FE38D}" type="pres">
      <dgm:prSet presAssocID="{06678782-6704-4311-84DE-A7BC102488E7}" presName="compNode" presStyleCnt="0"/>
      <dgm:spPr/>
    </dgm:pt>
    <dgm:pt modelId="{0B8BF129-B475-4515-9EE0-8E7416C44117}" type="pres">
      <dgm:prSet presAssocID="{06678782-6704-4311-84DE-A7BC102488E7}" presName="bgRect" presStyleLbl="bgShp" presStyleIdx="0" presStyleCnt="4"/>
      <dgm:spPr/>
    </dgm:pt>
    <dgm:pt modelId="{CBDA7B3A-1B1B-4DC7-B876-9000A6EC26F9}" type="pres">
      <dgm:prSet presAssocID="{06678782-6704-4311-84DE-A7BC102488E7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12C0F46F-A89B-4201-8E7E-78885399F991}" type="pres">
      <dgm:prSet presAssocID="{06678782-6704-4311-84DE-A7BC102488E7}" presName="spaceRect" presStyleCnt="0"/>
      <dgm:spPr/>
    </dgm:pt>
    <dgm:pt modelId="{EBFA00AB-A420-4314-83C5-C0D70AAFB00F}" type="pres">
      <dgm:prSet presAssocID="{06678782-6704-4311-84DE-A7BC102488E7}" presName="parTx" presStyleLbl="revTx" presStyleIdx="0" presStyleCnt="4">
        <dgm:presLayoutVars>
          <dgm:chMax val="0"/>
          <dgm:chPref val="0"/>
        </dgm:presLayoutVars>
      </dgm:prSet>
      <dgm:spPr/>
    </dgm:pt>
    <dgm:pt modelId="{487026A7-26EF-4281-9B66-83FD4E8F1397}" type="pres">
      <dgm:prSet presAssocID="{B2F40CDD-61A7-4694-B039-8FC73A0C804F}" presName="sibTrans" presStyleCnt="0"/>
      <dgm:spPr/>
    </dgm:pt>
    <dgm:pt modelId="{F1613F54-EFEA-45AD-BEDD-826F8721B132}" type="pres">
      <dgm:prSet presAssocID="{557161CA-B0F0-4A06-84C9-2B729621C6CA}" presName="compNode" presStyleCnt="0"/>
      <dgm:spPr/>
    </dgm:pt>
    <dgm:pt modelId="{7ED5ADAF-5076-4F94-8995-501609FA5AA8}" type="pres">
      <dgm:prSet presAssocID="{557161CA-B0F0-4A06-84C9-2B729621C6CA}" presName="bgRect" presStyleLbl="bgShp" presStyleIdx="1" presStyleCnt="4"/>
      <dgm:spPr/>
    </dgm:pt>
    <dgm:pt modelId="{BBE25E1C-51C4-499A-A627-984E84D560DC}" type="pres">
      <dgm:prSet presAssocID="{557161CA-B0F0-4A06-84C9-2B729621C6CA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32C475B4-4CCF-411D-9C1A-882AD3351E0B}" type="pres">
      <dgm:prSet presAssocID="{557161CA-B0F0-4A06-84C9-2B729621C6CA}" presName="spaceRect" presStyleCnt="0"/>
      <dgm:spPr/>
    </dgm:pt>
    <dgm:pt modelId="{D3DDE851-5D81-4182-AB4D-DC1D69ACF89F}" type="pres">
      <dgm:prSet presAssocID="{557161CA-B0F0-4A06-84C9-2B729621C6CA}" presName="parTx" presStyleLbl="revTx" presStyleIdx="1" presStyleCnt="4">
        <dgm:presLayoutVars>
          <dgm:chMax val="0"/>
          <dgm:chPref val="0"/>
        </dgm:presLayoutVars>
      </dgm:prSet>
      <dgm:spPr/>
    </dgm:pt>
    <dgm:pt modelId="{393A72AF-364A-4FE4-A47D-596085AC6771}" type="pres">
      <dgm:prSet presAssocID="{BD213BF7-DBEA-4964-8F3F-E26F28F475E0}" presName="sibTrans" presStyleCnt="0"/>
      <dgm:spPr/>
    </dgm:pt>
    <dgm:pt modelId="{C23A5BA5-6400-439E-BEC9-4670C8DCA59E}" type="pres">
      <dgm:prSet presAssocID="{C6642083-3B02-49A1-8B8D-8E2979324B41}" presName="compNode" presStyleCnt="0"/>
      <dgm:spPr/>
    </dgm:pt>
    <dgm:pt modelId="{B09CFD9C-1388-4A8A-A8E1-F9AD09AC7669}" type="pres">
      <dgm:prSet presAssocID="{C6642083-3B02-49A1-8B8D-8E2979324B41}" presName="bgRect" presStyleLbl="bgShp" presStyleIdx="2" presStyleCnt="4"/>
      <dgm:spPr/>
    </dgm:pt>
    <dgm:pt modelId="{B15188BD-0509-476B-9659-D62D418E04ED}" type="pres">
      <dgm:prSet presAssocID="{C6642083-3B02-49A1-8B8D-8E2979324B41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C42683B3-A494-4846-94DD-C413CEE91E82}" type="pres">
      <dgm:prSet presAssocID="{C6642083-3B02-49A1-8B8D-8E2979324B41}" presName="spaceRect" presStyleCnt="0"/>
      <dgm:spPr/>
    </dgm:pt>
    <dgm:pt modelId="{0FF771D3-56A3-459B-9B70-81B3B5A8348E}" type="pres">
      <dgm:prSet presAssocID="{C6642083-3B02-49A1-8B8D-8E2979324B41}" presName="parTx" presStyleLbl="revTx" presStyleIdx="2" presStyleCnt="4">
        <dgm:presLayoutVars>
          <dgm:chMax val="0"/>
          <dgm:chPref val="0"/>
        </dgm:presLayoutVars>
      </dgm:prSet>
      <dgm:spPr/>
    </dgm:pt>
    <dgm:pt modelId="{3370D88F-F0F4-4104-AECE-6FD050D0EF27}" type="pres">
      <dgm:prSet presAssocID="{754829CD-0E74-441D-8AF7-6752C9DA009B}" presName="sibTrans" presStyleCnt="0"/>
      <dgm:spPr/>
    </dgm:pt>
    <dgm:pt modelId="{AE3C61AC-442F-45D9-A381-64C619479EE2}" type="pres">
      <dgm:prSet presAssocID="{DEAEC73D-0538-498D-AB63-663E025AC810}" presName="compNode" presStyleCnt="0"/>
      <dgm:spPr/>
    </dgm:pt>
    <dgm:pt modelId="{3CD15BEA-ADEC-4816-B542-74F4DC47398C}" type="pres">
      <dgm:prSet presAssocID="{DEAEC73D-0538-498D-AB63-663E025AC810}" presName="bgRect" presStyleLbl="bgShp" presStyleIdx="3" presStyleCnt="4"/>
      <dgm:spPr/>
    </dgm:pt>
    <dgm:pt modelId="{D2C5EE11-7C53-4664-8CAA-9D48B9C70A06}" type="pres">
      <dgm:prSet presAssocID="{DEAEC73D-0538-498D-AB63-663E025AC810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3E7167C2-3357-482F-B574-02F42E0C9484}" type="pres">
      <dgm:prSet presAssocID="{DEAEC73D-0538-498D-AB63-663E025AC810}" presName="spaceRect" presStyleCnt="0"/>
      <dgm:spPr/>
    </dgm:pt>
    <dgm:pt modelId="{31325CD3-521A-44A2-81C8-E2D06F778C63}" type="pres">
      <dgm:prSet presAssocID="{DEAEC73D-0538-498D-AB63-663E025AC810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6B406F02-5FC5-44D6-ADD4-6CF6C76CA517}" srcId="{A3B6BF73-E50A-4C39-A90E-0E6CE146D9BD}" destId="{C6642083-3B02-49A1-8B8D-8E2979324B41}" srcOrd="2" destOrd="0" parTransId="{6867B9B5-D473-4C50-9DF2-295CAEC2D58B}" sibTransId="{754829CD-0E74-441D-8AF7-6752C9DA009B}"/>
    <dgm:cxn modelId="{03827F30-7782-49F7-B5B0-93041B9F27FB}" srcId="{A3B6BF73-E50A-4C39-A90E-0E6CE146D9BD}" destId="{06678782-6704-4311-84DE-A7BC102488E7}" srcOrd="0" destOrd="0" parTransId="{64A1B9EA-43E5-4BA6-AFC5-4518BA5B02F9}" sibTransId="{B2F40CDD-61A7-4694-B039-8FC73A0C804F}"/>
    <dgm:cxn modelId="{D88F5839-8D07-BF4C-BE4E-4DA802A26EC7}" type="presOf" srcId="{557161CA-B0F0-4A06-84C9-2B729621C6CA}" destId="{D3DDE851-5D81-4182-AB4D-DC1D69ACF89F}" srcOrd="0" destOrd="0" presId="urn:microsoft.com/office/officeart/2018/2/layout/IconVerticalSolidList"/>
    <dgm:cxn modelId="{5A407B4F-E272-404D-8FAA-A4BA5B17D520}" srcId="{A3B6BF73-E50A-4C39-A90E-0E6CE146D9BD}" destId="{DEAEC73D-0538-498D-AB63-663E025AC810}" srcOrd="3" destOrd="0" parTransId="{57CBA8E0-E762-4107-99EB-D8DCD73A32EE}" sibTransId="{B7512675-B490-43B8-B0CB-BFEAB56B5A0F}"/>
    <dgm:cxn modelId="{9F2D1095-B77A-44B8-923A-355AF546E91A}" srcId="{A3B6BF73-E50A-4C39-A90E-0E6CE146D9BD}" destId="{557161CA-B0F0-4A06-84C9-2B729621C6CA}" srcOrd="1" destOrd="0" parTransId="{01C7C392-8A83-43CD-AB89-1E611622A44A}" sibTransId="{BD213BF7-DBEA-4964-8F3F-E26F28F475E0}"/>
    <dgm:cxn modelId="{5175FD9E-820C-CE4D-9015-78C9C58EDC31}" type="presOf" srcId="{C6642083-3B02-49A1-8B8D-8E2979324B41}" destId="{0FF771D3-56A3-459B-9B70-81B3B5A8348E}" srcOrd="0" destOrd="0" presId="urn:microsoft.com/office/officeart/2018/2/layout/IconVerticalSolidList"/>
    <dgm:cxn modelId="{E01D48A0-A2DD-0740-940C-E8910FE52FAA}" type="presOf" srcId="{A3B6BF73-E50A-4C39-A90E-0E6CE146D9BD}" destId="{DC660029-F20F-4FA9-9015-BD88B55DFD51}" srcOrd="0" destOrd="0" presId="urn:microsoft.com/office/officeart/2018/2/layout/IconVerticalSolidList"/>
    <dgm:cxn modelId="{365E70B7-C071-AC4D-AA03-E0650E00051F}" type="presOf" srcId="{06678782-6704-4311-84DE-A7BC102488E7}" destId="{EBFA00AB-A420-4314-83C5-C0D70AAFB00F}" srcOrd="0" destOrd="0" presId="urn:microsoft.com/office/officeart/2018/2/layout/IconVerticalSolidList"/>
    <dgm:cxn modelId="{7D3E22F1-B596-BC46-8F1C-9B6D51D2DF0E}" type="presOf" srcId="{DEAEC73D-0538-498D-AB63-663E025AC810}" destId="{31325CD3-521A-44A2-81C8-E2D06F778C63}" srcOrd="0" destOrd="0" presId="urn:microsoft.com/office/officeart/2018/2/layout/IconVerticalSolidList"/>
    <dgm:cxn modelId="{A06BA120-790D-6A48-AD88-6F6D488D4CD1}" type="presParOf" srcId="{DC660029-F20F-4FA9-9015-BD88B55DFD51}" destId="{95F277BC-7CB6-4833-AF4A-5080D46FE38D}" srcOrd="0" destOrd="0" presId="urn:microsoft.com/office/officeart/2018/2/layout/IconVerticalSolidList"/>
    <dgm:cxn modelId="{41E75C6E-C2D7-6D45-9812-7D49CFC6074D}" type="presParOf" srcId="{95F277BC-7CB6-4833-AF4A-5080D46FE38D}" destId="{0B8BF129-B475-4515-9EE0-8E7416C44117}" srcOrd="0" destOrd="0" presId="urn:microsoft.com/office/officeart/2018/2/layout/IconVerticalSolidList"/>
    <dgm:cxn modelId="{30E57C2B-9A59-CA48-B59A-AAAF7FE936AD}" type="presParOf" srcId="{95F277BC-7CB6-4833-AF4A-5080D46FE38D}" destId="{CBDA7B3A-1B1B-4DC7-B876-9000A6EC26F9}" srcOrd="1" destOrd="0" presId="urn:microsoft.com/office/officeart/2018/2/layout/IconVerticalSolidList"/>
    <dgm:cxn modelId="{AEC32003-CC93-5943-BD0D-073EBB1BA420}" type="presParOf" srcId="{95F277BC-7CB6-4833-AF4A-5080D46FE38D}" destId="{12C0F46F-A89B-4201-8E7E-78885399F991}" srcOrd="2" destOrd="0" presId="urn:microsoft.com/office/officeart/2018/2/layout/IconVerticalSolidList"/>
    <dgm:cxn modelId="{C9E124D1-94EB-AC4F-8150-A8460B7F6736}" type="presParOf" srcId="{95F277BC-7CB6-4833-AF4A-5080D46FE38D}" destId="{EBFA00AB-A420-4314-83C5-C0D70AAFB00F}" srcOrd="3" destOrd="0" presId="urn:microsoft.com/office/officeart/2018/2/layout/IconVerticalSolidList"/>
    <dgm:cxn modelId="{F42EEEE6-B904-0B43-8D19-4E19F5874A3C}" type="presParOf" srcId="{DC660029-F20F-4FA9-9015-BD88B55DFD51}" destId="{487026A7-26EF-4281-9B66-83FD4E8F1397}" srcOrd="1" destOrd="0" presId="urn:microsoft.com/office/officeart/2018/2/layout/IconVerticalSolidList"/>
    <dgm:cxn modelId="{20DDF026-7D7D-2C4B-B90E-06353CD0911A}" type="presParOf" srcId="{DC660029-F20F-4FA9-9015-BD88B55DFD51}" destId="{F1613F54-EFEA-45AD-BEDD-826F8721B132}" srcOrd="2" destOrd="0" presId="urn:microsoft.com/office/officeart/2018/2/layout/IconVerticalSolidList"/>
    <dgm:cxn modelId="{7C696E22-94BC-0F4A-B848-FC5A7E2471AC}" type="presParOf" srcId="{F1613F54-EFEA-45AD-BEDD-826F8721B132}" destId="{7ED5ADAF-5076-4F94-8995-501609FA5AA8}" srcOrd="0" destOrd="0" presId="urn:microsoft.com/office/officeart/2018/2/layout/IconVerticalSolidList"/>
    <dgm:cxn modelId="{3D456D97-6C4D-8240-ACEB-0846B13E3C09}" type="presParOf" srcId="{F1613F54-EFEA-45AD-BEDD-826F8721B132}" destId="{BBE25E1C-51C4-499A-A627-984E84D560DC}" srcOrd="1" destOrd="0" presId="urn:microsoft.com/office/officeart/2018/2/layout/IconVerticalSolidList"/>
    <dgm:cxn modelId="{743FCCF9-2BA3-0245-AA94-0A7E3BE80250}" type="presParOf" srcId="{F1613F54-EFEA-45AD-BEDD-826F8721B132}" destId="{32C475B4-4CCF-411D-9C1A-882AD3351E0B}" srcOrd="2" destOrd="0" presId="urn:microsoft.com/office/officeart/2018/2/layout/IconVerticalSolidList"/>
    <dgm:cxn modelId="{2AD48671-23F5-5741-9CEF-EFEB8ADF7D9F}" type="presParOf" srcId="{F1613F54-EFEA-45AD-BEDD-826F8721B132}" destId="{D3DDE851-5D81-4182-AB4D-DC1D69ACF89F}" srcOrd="3" destOrd="0" presId="urn:microsoft.com/office/officeart/2018/2/layout/IconVerticalSolidList"/>
    <dgm:cxn modelId="{ACED250F-02F3-614D-BD91-ED428FFEB6A8}" type="presParOf" srcId="{DC660029-F20F-4FA9-9015-BD88B55DFD51}" destId="{393A72AF-364A-4FE4-A47D-596085AC6771}" srcOrd="3" destOrd="0" presId="urn:microsoft.com/office/officeart/2018/2/layout/IconVerticalSolidList"/>
    <dgm:cxn modelId="{5A91CA4E-DCED-3046-B3E1-807449844192}" type="presParOf" srcId="{DC660029-F20F-4FA9-9015-BD88B55DFD51}" destId="{C23A5BA5-6400-439E-BEC9-4670C8DCA59E}" srcOrd="4" destOrd="0" presId="urn:microsoft.com/office/officeart/2018/2/layout/IconVerticalSolidList"/>
    <dgm:cxn modelId="{C278E76C-796E-D842-9D42-0AE70AF11EA5}" type="presParOf" srcId="{C23A5BA5-6400-439E-BEC9-4670C8DCA59E}" destId="{B09CFD9C-1388-4A8A-A8E1-F9AD09AC7669}" srcOrd="0" destOrd="0" presId="urn:microsoft.com/office/officeart/2018/2/layout/IconVerticalSolidList"/>
    <dgm:cxn modelId="{1139992B-855E-A54F-A2FE-FE3D8CF482C8}" type="presParOf" srcId="{C23A5BA5-6400-439E-BEC9-4670C8DCA59E}" destId="{B15188BD-0509-476B-9659-D62D418E04ED}" srcOrd="1" destOrd="0" presId="urn:microsoft.com/office/officeart/2018/2/layout/IconVerticalSolidList"/>
    <dgm:cxn modelId="{ADC4B834-0D4E-6645-A300-8C41DA8E2D50}" type="presParOf" srcId="{C23A5BA5-6400-439E-BEC9-4670C8DCA59E}" destId="{C42683B3-A494-4846-94DD-C413CEE91E82}" srcOrd="2" destOrd="0" presId="urn:microsoft.com/office/officeart/2018/2/layout/IconVerticalSolidList"/>
    <dgm:cxn modelId="{C10C477C-A365-6048-B212-6554DFA78AA2}" type="presParOf" srcId="{C23A5BA5-6400-439E-BEC9-4670C8DCA59E}" destId="{0FF771D3-56A3-459B-9B70-81B3B5A8348E}" srcOrd="3" destOrd="0" presId="urn:microsoft.com/office/officeart/2018/2/layout/IconVerticalSolidList"/>
    <dgm:cxn modelId="{08EC3F18-4865-864F-8BA4-63B4A78EA926}" type="presParOf" srcId="{DC660029-F20F-4FA9-9015-BD88B55DFD51}" destId="{3370D88F-F0F4-4104-AECE-6FD050D0EF27}" srcOrd="5" destOrd="0" presId="urn:microsoft.com/office/officeart/2018/2/layout/IconVerticalSolidList"/>
    <dgm:cxn modelId="{E9710E87-7479-3746-B24F-DB90EA58816C}" type="presParOf" srcId="{DC660029-F20F-4FA9-9015-BD88B55DFD51}" destId="{AE3C61AC-442F-45D9-A381-64C619479EE2}" srcOrd="6" destOrd="0" presId="urn:microsoft.com/office/officeart/2018/2/layout/IconVerticalSolidList"/>
    <dgm:cxn modelId="{23FB6CA8-9533-6145-863F-63154D7F129D}" type="presParOf" srcId="{AE3C61AC-442F-45D9-A381-64C619479EE2}" destId="{3CD15BEA-ADEC-4816-B542-74F4DC47398C}" srcOrd="0" destOrd="0" presId="urn:microsoft.com/office/officeart/2018/2/layout/IconVerticalSolidList"/>
    <dgm:cxn modelId="{457DFA2E-99F1-DE49-ABDD-D02E6D3CB9F1}" type="presParOf" srcId="{AE3C61AC-442F-45D9-A381-64C619479EE2}" destId="{D2C5EE11-7C53-4664-8CAA-9D48B9C70A06}" srcOrd="1" destOrd="0" presId="urn:microsoft.com/office/officeart/2018/2/layout/IconVerticalSolidList"/>
    <dgm:cxn modelId="{8B7151FD-CDD3-004A-9BB7-A1C4D48652D9}" type="presParOf" srcId="{AE3C61AC-442F-45D9-A381-64C619479EE2}" destId="{3E7167C2-3357-482F-B574-02F42E0C9484}" srcOrd="2" destOrd="0" presId="urn:microsoft.com/office/officeart/2018/2/layout/IconVerticalSolidList"/>
    <dgm:cxn modelId="{FF6A50C4-DCB0-8742-AD2F-0363E4BE5DEB}" type="presParOf" srcId="{AE3C61AC-442F-45D9-A381-64C619479EE2}" destId="{31325CD3-521A-44A2-81C8-E2D06F778C6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C080ED-F942-FB41-ADF6-E5EF0B586034}">
      <dsp:nvSpPr>
        <dsp:cNvPr id="0" name=""/>
        <dsp:cNvSpPr/>
      </dsp:nvSpPr>
      <dsp:spPr>
        <a:xfrm>
          <a:off x="0" y="730483"/>
          <a:ext cx="6575148" cy="11466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Clarity about CAEP transition and data integrity;</a:t>
          </a:r>
        </a:p>
      </dsp:txBody>
      <dsp:txXfrm>
        <a:off x="55972" y="786455"/>
        <a:ext cx="6463204" cy="1034656"/>
      </dsp:txXfrm>
    </dsp:sp>
    <dsp:sp modelId="{AC6DD936-28B9-3340-8DB3-87BC5C1A7C5C}">
      <dsp:nvSpPr>
        <dsp:cNvPr id="0" name=""/>
        <dsp:cNvSpPr/>
      </dsp:nvSpPr>
      <dsp:spPr>
        <a:xfrm>
          <a:off x="0" y="1957723"/>
          <a:ext cx="6575148" cy="1146600"/>
        </a:xfrm>
        <a:prstGeom prst="roundRect">
          <a:avLst/>
        </a:prstGeom>
        <a:solidFill>
          <a:schemeClr val="accent2">
            <a:hueOff val="885262"/>
            <a:satOff val="3045"/>
            <a:lumOff val="-58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Recommendation about “go to college” transition for internal use (Dashboard);</a:t>
          </a:r>
        </a:p>
      </dsp:txBody>
      <dsp:txXfrm>
        <a:off x="55972" y="2013695"/>
        <a:ext cx="6463204" cy="1034656"/>
      </dsp:txXfrm>
    </dsp:sp>
    <dsp:sp modelId="{AF69A0C8-095E-BE44-A0B5-AAFC686E5D21}">
      <dsp:nvSpPr>
        <dsp:cNvPr id="0" name=""/>
        <dsp:cNvSpPr/>
      </dsp:nvSpPr>
      <dsp:spPr>
        <a:xfrm>
          <a:off x="0" y="3184963"/>
          <a:ext cx="6575148" cy="1146600"/>
        </a:xfrm>
        <a:prstGeom prst="roundRect">
          <a:avLst/>
        </a:prstGeom>
        <a:solidFill>
          <a:schemeClr val="accent2">
            <a:hueOff val="1770523"/>
            <a:satOff val="6090"/>
            <a:lumOff val="-1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Request by SS for assistance with cohort analysis;</a:t>
          </a:r>
        </a:p>
      </dsp:txBody>
      <dsp:txXfrm>
        <a:off x="55972" y="3240935"/>
        <a:ext cx="6463204" cy="1034656"/>
      </dsp:txXfrm>
    </dsp:sp>
    <dsp:sp modelId="{5D022A2F-93B5-4341-8977-DB08A71BB700}">
      <dsp:nvSpPr>
        <dsp:cNvPr id="0" name=""/>
        <dsp:cNvSpPr/>
      </dsp:nvSpPr>
      <dsp:spPr>
        <a:xfrm>
          <a:off x="0" y="4412203"/>
          <a:ext cx="6575148" cy="1146600"/>
        </a:xfrm>
        <a:prstGeom prst="roundRect">
          <a:avLst/>
        </a:prstGeom>
        <a:solidFill>
          <a:schemeClr val="accent2">
            <a:hueOff val="2655785"/>
            <a:satOff val="9135"/>
            <a:lumOff val="-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Address strategy assigned from annual plan.</a:t>
          </a:r>
        </a:p>
      </dsp:txBody>
      <dsp:txXfrm>
        <a:off x="55972" y="4468175"/>
        <a:ext cx="6463204" cy="10346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8BF129-B475-4515-9EE0-8E7416C44117}">
      <dsp:nvSpPr>
        <dsp:cNvPr id="0" name=""/>
        <dsp:cNvSpPr/>
      </dsp:nvSpPr>
      <dsp:spPr>
        <a:xfrm>
          <a:off x="0" y="2573"/>
          <a:ext cx="6815001" cy="130419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DA7B3A-1B1B-4DC7-B876-9000A6EC26F9}">
      <dsp:nvSpPr>
        <dsp:cNvPr id="0" name=""/>
        <dsp:cNvSpPr/>
      </dsp:nvSpPr>
      <dsp:spPr>
        <a:xfrm>
          <a:off x="394519" y="296017"/>
          <a:ext cx="717307" cy="71730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FA00AB-A420-4314-83C5-C0D70AAFB00F}">
      <dsp:nvSpPr>
        <dsp:cNvPr id="0" name=""/>
        <dsp:cNvSpPr/>
      </dsp:nvSpPr>
      <dsp:spPr>
        <a:xfrm>
          <a:off x="1506346" y="2573"/>
          <a:ext cx="5308654" cy="13041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027" tIns="138027" rIns="138027" bIns="138027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Principals, Counselor/Transition Advisors, Data Leads;</a:t>
          </a:r>
        </a:p>
      </dsp:txBody>
      <dsp:txXfrm>
        <a:off x="1506346" y="2573"/>
        <a:ext cx="5308654" cy="1304195"/>
      </dsp:txXfrm>
    </dsp:sp>
    <dsp:sp modelId="{7ED5ADAF-5076-4F94-8995-501609FA5AA8}">
      <dsp:nvSpPr>
        <dsp:cNvPr id="0" name=""/>
        <dsp:cNvSpPr/>
      </dsp:nvSpPr>
      <dsp:spPr>
        <a:xfrm>
          <a:off x="0" y="1632818"/>
          <a:ext cx="6815001" cy="130419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E25E1C-51C4-499A-A627-984E84D560DC}">
      <dsp:nvSpPr>
        <dsp:cNvPr id="0" name=""/>
        <dsp:cNvSpPr/>
      </dsp:nvSpPr>
      <dsp:spPr>
        <a:xfrm>
          <a:off x="394519" y="1926262"/>
          <a:ext cx="717307" cy="71730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DDE851-5D81-4182-AB4D-DC1D69ACF89F}">
      <dsp:nvSpPr>
        <dsp:cNvPr id="0" name=""/>
        <dsp:cNvSpPr/>
      </dsp:nvSpPr>
      <dsp:spPr>
        <a:xfrm>
          <a:off x="1506346" y="1632818"/>
          <a:ext cx="5308654" cy="13041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027" tIns="138027" rIns="138027" bIns="138027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Clarity about offering services to all versus completing with all;</a:t>
          </a:r>
        </a:p>
      </dsp:txBody>
      <dsp:txXfrm>
        <a:off x="1506346" y="1632818"/>
        <a:ext cx="5308654" cy="1304195"/>
      </dsp:txXfrm>
    </dsp:sp>
    <dsp:sp modelId="{B09CFD9C-1388-4A8A-A8E1-F9AD09AC7669}">
      <dsp:nvSpPr>
        <dsp:cNvPr id="0" name=""/>
        <dsp:cNvSpPr/>
      </dsp:nvSpPr>
      <dsp:spPr>
        <a:xfrm>
          <a:off x="0" y="3263062"/>
          <a:ext cx="6815001" cy="130419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5188BD-0509-476B-9659-D62D418E04ED}">
      <dsp:nvSpPr>
        <dsp:cNvPr id="0" name=""/>
        <dsp:cNvSpPr/>
      </dsp:nvSpPr>
      <dsp:spPr>
        <a:xfrm>
          <a:off x="394519" y="3556507"/>
          <a:ext cx="717307" cy="71730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F771D3-56A3-459B-9B70-81B3B5A8348E}">
      <dsp:nvSpPr>
        <dsp:cNvPr id="0" name=""/>
        <dsp:cNvSpPr/>
      </dsp:nvSpPr>
      <dsp:spPr>
        <a:xfrm>
          <a:off x="1506346" y="3263062"/>
          <a:ext cx="5308654" cy="13041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027" tIns="138027" rIns="138027" bIns="138027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Alignment of expectations of what services;</a:t>
          </a:r>
        </a:p>
      </dsp:txBody>
      <dsp:txXfrm>
        <a:off x="1506346" y="3263062"/>
        <a:ext cx="5308654" cy="1304195"/>
      </dsp:txXfrm>
    </dsp:sp>
    <dsp:sp modelId="{3CD15BEA-ADEC-4816-B542-74F4DC47398C}">
      <dsp:nvSpPr>
        <dsp:cNvPr id="0" name=""/>
        <dsp:cNvSpPr/>
      </dsp:nvSpPr>
      <dsp:spPr>
        <a:xfrm>
          <a:off x="0" y="4893307"/>
          <a:ext cx="6815001" cy="130419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C5EE11-7C53-4664-8CAA-9D48B9C70A06}">
      <dsp:nvSpPr>
        <dsp:cNvPr id="0" name=""/>
        <dsp:cNvSpPr/>
      </dsp:nvSpPr>
      <dsp:spPr>
        <a:xfrm>
          <a:off x="394519" y="5186751"/>
          <a:ext cx="717307" cy="71730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325CD3-521A-44A2-81C8-E2D06F778C63}">
      <dsp:nvSpPr>
        <dsp:cNvPr id="0" name=""/>
        <dsp:cNvSpPr/>
      </dsp:nvSpPr>
      <dsp:spPr>
        <a:xfrm>
          <a:off x="1506346" y="4893307"/>
          <a:ext cx="5308654" cy="13041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027" tIns="138027" rIns="138027" bIns="138027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Data meeting in January for alignment of data capture</a:t>
          </a:r>
        </a:p>
      </dsp:txBody>
      <dsp:txXfrm>
        <a:off x="1506346" y="4893307"/>
        <a:ext cx="5308654" cy="13041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12/10/19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12/10/19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12/10/19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12/10/19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12/10/19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12/10/19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12/10/19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12/10/19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12/10/19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12/10/19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12/10/19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12/10/19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6EF-603E-9246-81C8-0971413D16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Director Updates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9837AB-A6C9-3E40-A18D-417B618130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December 2019</a:t>
            </a:r>
          </a:p>
        </p:txBody>
      </p:sp>
    </p:spTree>
    <p:extLst>
      <p:ext uri="{BB962C8B-B14F-4D97-AF65-F5344CB8AC3E}">
        <p14:creationId xmlns:p14="http://schemas.microsoft.com/office/powerpoint/2010/main" val="3617768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3DBBA26C-89C3-411F-9753-606A413F89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EAD2215-6311-4D1C-B6B5-F57CB6BFC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BA5DE79-30D1-4A10-8DB9-0A6E523A97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ABD0D63-D23F-4AE7-8270-4185EF9C1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2168E9E-94E9-4BE3-B88C-C8A468117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2107AC1-AA0D-4097-B03D-FD3C632AB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C8D231A-EC46-4736-B00F-76D307082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124" y="487443"/>
            <a:ext cx="5841548" cy="584154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15ADB788-8569-409E-862D-665AD53C99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556D0E0-022F-364F-95D9-C8B2F6F4A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9048" y="2568817"/>
            <a:ext cx="7155598" cy="313396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6600" dirty="0">
                <a:solidFill>
                  <a:srgbClr val="1F2D29"/>
                </a:solidFill>
              </a:rPr>
              <a:t>Verifying Updates to 2019-2020 Strategies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214DAE-4637-0A49-BF76-949945767E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39048" y="1325691"/>
            <a:ext cx="4355178" cy="1138426"/>
          </a:xfrm>
        </p:spPr>
        <p:txBody>
          <a:bodyPr vert="horz" lIns="91440" tIns="0" rIns="91440" bIns="45720" rtlCol="0" anchor="b">
            <a:normAutofit/>
          </a:bodyPr>
          <a:lstStyle/>
          <a:p>
            <a:pPr algn="l"/>
            <a:r>
              <a:rPr lang="en-US" sz="1600" dirty="0">
                <a:solidFill>
                  <a:srgbClr val="1F2D29"/>
                </a:solidFill>
              </a:rPr>
              <a:t>Handout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" name="Right Triangle 31">
            <a:extLst>
              <a:ext uri="{FF2B5EF4-FFF2-40B4-BE49-F238E27FC236}">
                <a16:creationId xmlns:a16="http://schemas.microsoft.com/office/drawing/2014/main" id="{2663C086-1480-4E81-BD6F-3E43A4C38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585313" y="2747897"/>
            <a:ext cx="353147" cy="353147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3843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07715-B24A-D04D-B42D-1C8259563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Curriculum Work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E539F-9242-6441-8516-CF62E0F7FD9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Mapping:  Has begun.  Guidance needed:  Who are the right people to fill in the  charts and who will recruit them?</a:t>
            </a:r>
          </a:p>
          <a:p>
            <a:r>
              <a:rPr lang="en-US" dirty="0"/>
              <a:t>ESL:  Pilot broader sample size for writing; desire to explore CASAS alignment.; deeper dive into ESL data.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07BC8A-0E4F-C847-8FAA-216DDBFB72B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Need:  Data about student movement to and from AS and CC</a:t>
            </a:r>
          </a:p>
          <a:p>
            <a:r>
              <a:rPr lang="en-US" dirty="0"/>
              <a:t>Need:  Additional ESL representation from Foothill and De Anza.</a:t>
            </a:r>
          </a:p>
          <a:p>
            <a:r>
              <a:rPr lang="en-US" dirty="0"/>
              <a:t>Need:  Still waiting on recruitment and pay guidance.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036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6F35C-178A-9C48-8BB6-1672E2021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Support Work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61DD5-C892-2E4E-A242-D785BA9C94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09872" y="1600200"/>
            <a:ext cx="3887462" cy="4449744"/>
          </a:xfrm>
        </p:spPr>
        <p:txBody>
          <a:bodyPr>
            <a:normAutofit/>
          </a:bodyPr>
          <a:lstStyle/>
          <a:p>
            <a:r>
              <a:rPr lang="en-US" dirty="0"/>
              <a:t>Survey drafted for cohort;</a:t>
            </a:r>
          </a:p>
          <a:p>
            <a:r>
              <a:rPr lang="en-US" dirty="0"/>
              <a:t>Request for full-circle response from 5 agencies;</a:t>
            </a:r>
          </a:p>
          <a:p>
            <a:r>
              <a:rPr lang="en-US" dirty="0"/>
              <a:t>January Transition meeting for Spring AS events (fair, foothill visit, De Anza NC ESL visit,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64788D-3F2C-3448-A11B-E07719B242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7334" y="1600200"/>
            <a:ext cx="4063524" cy="4449743"/>
          </a:xfrm>
        </p:spPr>
        <p:txBody>
          <a:bodyPr>
            <a:normAutofit/>
          </a:bodyPr>
          <a:lstStyle/>
          <a:p>
            <a:r>
              <a:rPr lang="en-US" dirty="0"/>
              <a:t>Need:  Outreach participation from Foothill;</a:t>
            </a:r>
          </a:p>
          <a:p>
            <a:r>
              <a:rPr lang="en-US" dirty="0"/>
              <a:t>LB Guidance Need:  Bridge courses versus activities and annual plan;</a:t>
            </a:r>
          </a:p>
          <a:p>
            <a:r>
              <a:rPr lang="en-US" dirty="0"/>
              <a:t>Need:  Still waiting on recruitment and pay guidance;</a:t>
            </a:r>
          </a:p>
        </p:txBody>
      </p:sp>
    </p:spTree>
    <p:extLst>
      <p:ext uri="{BB962C8B-B14F-4D97-AF65-F5344CB8AC3E}">
        <p14:creationId xmlns:p14="http://schemas.microsoft.com/office/powerpoint/2010/main" val="1234752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B5E326A3-EB92-4BDA-9F77-45197E0CBE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B4E7D395-0531-4A17-A276-FDA3EB7792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CAC996C7-7B84-4645-9AA1-6EA85EAB4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2290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20AF6C-8626-8C40-B3EE-7B52F7EE6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7191" y="1064365"/>
            <a:ext cx="2856582" cy="3313671"/>
          </a:xfrm>
        </p:spPr>
        <p:txBody>
          <a:bodyPr>
            <a:normAutofit/>
          </a:bodyPr>
          <a:lstStyle/>
          <a:p>
            <a:pPr algn="l"/>
            <a:r>
              <a:rPr lang="en-US">
                <a:solidFill>
                  <a:schemeClr val="bg1"/>
                </a:solidFill>
              </a:rPr>
              <a:t>Data Work Group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2DC315B-5680-47D9-B827-34D012FB1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769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7EA3723-F34B-42E1-9DEF-43A102353A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1191908"/>
              </p:ext>
            </p:extLst>
          </p:nvPr>
        </p:nvGraphicFramePr>
        <p:xfrm>
          <a:off x="4976786" y="334538"/>
          <a:ext cx="6575148" cy="62892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55838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B5E326A3-EB92-4BDA-9F77-45197E0CBE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B4E7D395-0531-4A17-A276-FDA3EB7792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CAC996C7-7B84-4645-9AA1-6EA85EAB4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2290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8B1712-1C09-DB40-AEC3-50FF64180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7191" y="1064365"/>
            <a:ext cx="2856582" cy="3313671"/>
          </a:xfrm>
        </p:spPr>
        <p:txBody>
          <a:bodyPr>
            <a:normAutofit/>
          </a:bodyPr>
          <a:lstStyle/>
          <a:p>
            <a:pPr algn="l"/>
            <a:r>
              <a:rPr lang="en-US">
                <a:solidFill>
                  <a:schemeClr val="bg1"/>
                </a:solidFill>
              </a:rPr>
              <a:t>Transition Meeting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2DC315B-5680-47D9-B827-34D012FB1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769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22" name="Content Placeholder 2">
            <a:extLst>
              <a:ext uri="{FF2B5EF4-FFF2-40B4-BE49-F238E27FC236}">
                <a16:creationId xmlns:a16="http://schemas.microsoft.com/office/drawing/2014/main" id="{98D18036-F502-4CFE-9008-CD1794264B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6970847"/>
              </p:ext>
            </p:extLst>
          </p:nvPr>
        </p:nvGraphicFramePr>
        <p:xfrm>
          <a:off x="5049897" y="446049"/>
          <a:ext cx="6815001" cy="62000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06832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F1B81-B87A-B64C-B99C-5E10251A0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Data Needs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04F22-EB30-E64A-AD67-CC72DC2C1A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43089" y="1500188"/>
            <a:ext cx="4654246" cy="454975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SS: Cohort Strategy:  grades, course taking patterns, persistence. Need 2018-2019 Dashboard data;</a:t>
            </a:r>
          </a:p>
          <a:p>
            <a:pPr lvl="0"/>
            <a:r>
              <a:rPr lang="en-US" dirty="0"/>
              <a:t>CAA: What does the data show in terms of ESL transition and student success after their transition?  Deep dive:  </a:t>
            </a:r>
          </a:p>
          <a:p>
            <a:pPr lvl="0"/>
            <a:r>
              <a:rPr lang="en-US" dirty="0"/>
              <a:t>What classes do they take?  </a:t>
            </a:r>
          </a:p>
          <a:p>
            <a:pPr lvl="0"/>
            <a:r>
              <a:rPr lang="en-US" dirty="0"/>
              <a:t>Do they continue? </a:t>
            </a:r>
          </a:p>
          <a:p>
            <a:pPr lvl="0"/>
            <a:r>
              <a:rPr lang="en-US" dirty="0"/>
              <a:t>Do they move back and forth between AE-CC-AE?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4AD470-D39C-1446-96A3-EB6A18C4D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68785" y="1500188"/>
            <a:ext cx="4063523" cy="454975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Annual and Three Year Plans:  Increase transition of Adult School Students to Community Colleges in either credit or non-credit by at least 5% annually. </a:t>
            </a:r>
          </a:p>
          <a:p>
            <a:r>
              <a:rPr lang="en-US" dirty="0"/>
              <a:t>“Report Back” from CC to AS about student transition success: Professional/Morale Need</a:t>
            </a:r>
          </a:p>
        </p:txBody>
      </p:sp>
    </p:spTree>
    <p:extLst>
      <p:ext uri="{BB962C8B-B14F-4D97-AF65-F5344CB8AC3E}">
        <p14:creationId xmlns:p14="http://schemas.microsoft.com/office/powerpoint/2010/main" val="3475341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BEDFD2F-1480-498D-9A62-BA55B14A3B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2D381FB-9400-4C85-9074-8D2C4A88D8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48C39C2-D375-4197-8882-9EBD58C853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C306EEC9-6E83-4555-A9D3-7910ED27B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6F7B80-3B04-4C72-BA77-E34EF7FAC9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D1AC6C6-FE68-4B13-BFCF-D0E8B3D817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6CA47E-AA51-E941-9C1F-20CD31340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4445" y="808056"/>
            <a:ext cx="2668106" cy="1077229"/>
          </a:xfrm>
        </p:spPr>
        <p:txBody>
          <a:bodyPr>
            <a:normAutofit/>
          </a:bodyPr>
          <a:lstStyle/>
          <a:p>
            <a:pPr algn="l"/>
            <a:r>
              <a:rPr lang="en-US" sz="2000"/>
              <a:t>Incarcerated/Formerly Incarcerated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6E5229A-586F-45E0-9D94-DAE3CA232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4444" y="2052116"/>
            <a:ext cx="2664217" cy="3997828"/>
          </a:xfrm>
        </p:spPr>
        <p:txBody>
          <a:bodyPr>
            <a:normAutofit/>
          </a:bodyPr>
          <a:lstStyle/>
          <a:p>
            <a:r>
              <a:rPr lang="en-US" sz="1600" dirty="0"/>
              <a:t>LB Guidance:  Do we have a separate North Santa Clara meeting or do we push for a county meeting?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E2C0214-1438-4F5F-8BB7-847D7B2B3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151" y="0"/>
            <a:ext cx="595084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1EF34AF-07C8-9E4B-9503-0797D89085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10057" y="325458"/>
            <a:ext cx="4795966" cy="6206544"/>
          </a:xfrm>
          <a:prstGeom prst="rect">
            <a:avLst/>
          </a:prstGeom>
          <a:ln w="12700">
            <a:noFill/>
          </a:ln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41CFFB3C-DBCC-498B-B635-CD1FA730D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6044" y="240175"/>
            <a:ext cx="5461080" cy="6371837"/>
          </a:xfrm>
          <a:prstGeom prst="rect">
            <a:avLst/>
          </a:prstGeom>
          <a:noFill/>
          <a:ln w="9525">
            <a:solidFill>
              <a:schemeClr val="accent6">
                <a:lumMod val="60000"/>
                <a:lumOff val="4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BB289EA-43E0-4FC3-A38C-8168D8F18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729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9E9B1-4946-3048-AE48-9DC1F67A5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546" y="1339637"/>
            <a:ext cx="2664361" cy="1903241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Director Hours 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0468A4D-373D-EA4F-A47A-CF3A705DFA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1842999"/>
              </p:ext>
            </p:extLst>
          </p:nvPr>
        </p:nvGraphicFramePr>
        <p:xfrm>
          <a:off x="3629025" y="442913"/>
          <a:ext cx="7572375" cy="5950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859306-4D39-AA4B-87F7-D4BC191EB2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84547" y="3185692"/>
            <a:ext cx="2664361" cy="2386397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1/1/19-12/09/19</a:t>
            </a:r>
          </a:p>
          <a:p>
            <a:r>
              <a:rPr lang="en-US" dirty="0">
                <a:solidFill>
                  <a:srgbClr val="FFFF00"/>
                </a:solidFill>
              </a:rPr>
              <a:t>1,204/1,280</a:t>
            </a:r>
          </a:p>
        </p:txBody>
      </p:sp>
    </p:spTree>
    <p:extLst>
      <p:ext uri="{BB962C8B-B14F-4D97-AF65-F5344CB8AC3E}">
        <p14:creationId xmlns:p14="http://schemas.microsoft.com/office/powerpoint/2010/main" val="27301978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373</Words>
  <Application>Microsoft Macintosh PowerPoint</Application>
  <PresentationFormat>Widescreen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MS Shell Dlg 2</vt:lpstr>
      <vt:lpstr>Wingdings</vt:lpstr>
      <vt:lpstr>Wingdings 3</vt:lpstr>
      <vt:lpstr>Madison</vt:lpstr>
      <vt:lpstr>Director Updates</vt:lpstr>
      <vt:lpstr>Verifying Updates to 2019-2020 Strategies</vt:lpstr>
      <vt:lpstr>Curriculum Work Group</vt:lpstr>
      <vt:lpstr>Student Support Work Group</vt:lpstr>
      <vt:lpstr>Data Work Group</vt:lpstr>
      <vt:lpstr>Transition Meeting</vt:lpstr>
      <vt:lpstr>Current Data Needs</vt:lpstr>
      <vt:lpstr>Incarcerated/Formerly Incarcerated</vt:lpstr>
      <vt:lpstr>Director Hours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Director Updates</dc:title>
  <dc:creator>peggy raun-linde</dc:creator>
  <cp:lastModifiedBy>peggy raun-linde</cp:lastModifiedBy>
  <cp:revision>1</cp:revision>
  <dcterms:created xsi:type="dcterms:W3CDTF">2019-12-11T05:31:10Z</dcterms:created>
  <dcterms:modified xsi:type="dcterms:W3CDTF">2019-12-11T05:32:24Z</dcterms:modified>
</cp:coreProperties>
</file>