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1"/>
  </p:sldMasterIdLst>
  <p:notesMasterIdLst>
    <p:notesMasterId r:id="rId22"/>
  </p:notesMasterIdLst>
  <p:sldIdLst>
    <p:sldId id="526" r:id="rId2"/>
    <p:sldId id="527" r:id="rId3"/>
    <p:sldId id="550" r:id="rId4"/>
    <p:sldId id="570" r:id="rId5"/>
    <p:sldId id="569" r:id="rId6"/>
    <p:sldId id="571" r:id="rId7"/>
    <p:sldId id="568" r:id="rId8"/>
    <p:sldId id="551" r:id="rId9"/>
    <p:sldId id="572" r:id="rId10"/>
    <p:sldId id="573" r:id="rId11"/>
    <p:sldId id="574" r:id="rId12"/>
    <p:sldId id="552" r:id="rId13"/>
    <p:sldId id="553" r:id="rId14"/>
    <p:sldId id="575" r:id="rId15"/>
    <p:sldId id="554" r:id="rId16"/>
    <p:sldId id="576" r:id="rId17"/>
    <p:sldId id="555" r:id="rId18"/>
    <p:sldId id="308" r:id="rId19"/>
    <p:sldId id="301" r:id="rId20"/>
    <p:sldId id="57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Parker" initials="V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3" autoAdjust="0"/>
    <p:restoredTop sz="66770" autoAdjust="0"/>
  </p:normalViewPr>
  <p:slideViewPr>
    <p:cSldViewPr>
      <p:cViewPr>
        <p:scale>
          <a:sx n="130" d="100"/>
          <a:sy n="130" d="100"/>
        </p:scale>
        <p:origin x="136" y="169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8/9/19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2</a:t>
            </a:fld>
            <a:endParaRPr lang="en-US" dirty="0"/>
          </a:p>
        </p:txBody>
      </p:sp>
    </p:spTree>
    <p:extLst>
      <p:ext uri="{BB962C8B-B14F-4D97-AF65-F5344CB8AC3E}">
        <p14:creationId xmlns:p14="http://schemas.microsoft.com/office/powerpoint/2010/main" val="81295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Put in an objective of operational costs and running consortium—Neil.</a:t>
            </a:r>
          </a:p>
          <a:p>
            <a:endParaRPr lang="en-US" sz="1600" dirty="0" smtClean="0"/>
          </a:p>
          <a:p>
            <a:r>
              <a:rPr lang="en-US" sz="1600" dirty="0" smtClean="0"/>
              <a:t>Must include prior year carry over in 19-20 budget.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12</a:t>
            </a:fld>
            <a:endParaRPr lang="en-US" dirty="0"/>
          </a:p>
        </p:txBody>
      </p:sp>
    </p:spTree>
    <p:extLst>
      <p:ext uri="{BB962C8B-B14F-4D97-AF65-F5344CB8AC3E}">
        <p14:creationId xmlns:p14="http://schemas.microsoft.com/office/powerpoint/2010/main" val="98327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piece here is that CAEP funds are three year funds.  Tracked on cycle of three years.  When</a:t>
            </a:r>
            <a:r>
              <a:rPr lang="en-US" baseline="0" dirty="0" smtClean="0"/>
              <a:t> you close out in march report 2020 for 2017-2018, are you showing expenditures in NOVA that liquidate those.</a:t>
            </a:r>
          </a:p>
          <a:p>
            <a:r>
              <a:rPr lang="en-US" baseline="0" dirty="0" smtClean="0"/>
              <a:t>Is it showing in NOVA that it is liquidated.  If it is, then you’re fine.</a:t>
            </a:r>
          </a:p>
          <a:p>
            <a:r>
              <a:rPr lang="en-US" baseline="0" dirty="0" smtClean="0"/>
              <a:t>At the district, you may be counting yearly and therefore it will seem like you expended but you did not.  We discussed this at the May 31 LB meeting.</a:t>
            </a:r>
          </a:p>
          <a:p>
            <a:r>
              <a:rPr lang="en-US" baseline="0" dirty="0" smtClean="0"/>
              <a:t>NOVA doesn’t allow you to go into previous years anymore.  Just do it in the next year.  They used to but it was a mess.  So no more.</a:t>
            </a:r>
          </a:p>
          <a:p>
            <a:r>
              <a:rPr lang="en-US" baseline="0" dirty="0" smtClean="0"/>
              <a:t>So March 1, 2020—all they care about is that 17-18 shows expended in NOVA.</a:t>
            </a:r>
          </a:p>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13</a:t>
            </a:fld>
            <a:endParaRPr lang="en-US" dirty="0"/>
          </a:p>
        </p:txBody>
      </p:sp>
    </p:spTree>
    <p:extLst>
      <p:ext uri="{BB962C8B-B14F-4D97-AF65-F5344CB8AC3E}">
        <p14:creationId xmlns:p14="http://schemas.microsoft.com/office/powerpoint/2010/main" val="67799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14</a:t>
            </a:fld>
            <a:endParaRPr lang="en-US" dirty="0"/>
          </a:p>
        </p:txBody>
      </p:sp>
    </p:spTree>
    <p:extLst>
      <p:ext uri="{BB962C8B-B14F-4D97-AF65-F5344CB8AC3E}">
        <p14:creationId xmlns:p14="http://schemas.microsoft.com/office/powerpoint/2010/main" val="80929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18-19</a:t>
            </a:r>
            <a:r>
              <a:rPr lang="en-US" baseline="0" dirty="0" smtClean="0"/>
              <a:t> funds must be expended by June 30, 2020 or have to seek 6 month extension.</a:t>
            </a:r>
          </a:p>
          <a:p>
            <a:r>
              <a:rPr lang="en-US" baseline="0" dirty="0" smtClean="0"/>
              <a:t>Individual agencies need to track this and we should have a plan in our charter that says process for using , reallocating, </a:t>
            </a:r>
            <a:r>
              <a:rPr lang="en-US" baseline="0" dirty="0" err="1" smtClean="0"/>
              <a:t>whetever</a:t>
            </a:r>
            <a:r>
              <a:rPr lang="en-US" baseline="0" dirty="0" smtClean="0"/>
              <a:t> so that it doesn’t go back to general fund.  CAEP wants NOTHING going back to GF.</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15</a:t>
            </a:fld>
            <a:endParaRPr lang="en-US" dirty="0"/>
          </a:p>
        </p:txBody>
      </p:sp>
    </p:spTree>
    <p:extLst>
      <p:ext uri="{BB962C8B-B14F-4D97-AF65-F5344CB8AC3E}">
        <p14:creationId xmlns:p14="http://schemas.microsoft.com/office/powerpoint/2010/main" val="218882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report of</a:t>
            </a:r>
            <a:r>
              <a:rPr lang="en-US" baseline="0" dirty="0" smtClean="0"/>
              <a:t> august 26 is just recertifying one more time.</a:t>
            </a:r>
          </a:p>
          <a:p>
            <a:r>
              <a:rPr lang="en-US" baseline="0" dirty="0" smtClean="0"/>
              <a:t>Practice with promise due.</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17</a:t>
            </a:fld>
            <a:endParaRPr lang="en-US" dirty="0"/>
          </a:p>
        </p:txBody>
      </p:sp>
    </p:spTree>
    <p:extLst>
      <p:ext uri="{BB962C8B-B14F-4D97-AF65-F5344CB8AC3E}">
        <p14:creationId xmlns:p14="http://schemas.microsoft.com/office/powerpoint/2010/main" val="227793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TAP 888-827-2324</a:t>
            </a:r>
          </a:p>
          <a:p>
            <a:endParaRPr lang="en-US" dirty="0" smtClean="0"/>
          </a:p>
          <a:p>
            <a:r>
              <a:rPr lang="en-US" dirty="0" smtClean="0"/>
              <a:t>Wed</a:t>
            </a:r>
            <a:r>
              <a:rPr lang="en-US" baseline="0" dirty="0" smtClean="0"/>
              <a:t> august 21 about program hours and estimates.  Let LB know so someone from each agency </a:t>
            </a:r>
            <a:r>
              <a:rPr lang="en-US" baseline="0" smtClean="0"/>
              <a:t>will attend.</a:t>
            </a:r>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19</a:t>
            </a:fld>
            <a:endParaRPr lang="en-US" dirty="0"/>
          </a:p>
        </p:txBody>
      </p:sp>
    </p:spTree>
    <p:extLst>
      <p:ext uri="{BB962C8B-B14F-4D97-AF65-F5344CB8AC3E}">
        <p14:creationId xmlns:p14="http://schemas.microsoft.com/office/powerpoint/2010/main" val="345229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Same process as last year. Only difference is 3 year plan which will be used to create annual plan and each members’ objectives and budgets.</a:t>
            </a:r>
          </a:p>
          <a:p>
            <a:r>
              <a:rPr lang="en-US" sz="1400" dirty="0" smtClean="0"/>
              <a:t>Approval of your plan is when the plan was</a:t>
            </a:r>
            <a:r>
              <a:rPr lang="en-US" sz="1400" baseline="0" dirty="0" smtClean="0"/>
              <a:t> put in NOVA.  Submission = approval.  This month there will be a summary of all the plans in the next newsletter .</a:t>
            </a:r>
          </a:p>
          <a:p>
            <a:r>
              <a:rPr lang="en-US" sz="1400" baseline="0" dirty="0" smtClean="0"/>
              <a:t>Plans are due the 15</a:t>
            </a:r>
            <a:r>
              <a:rPr lang="en-US" sz="1400" baseline="30000" dirty="0" smtClean="0"/>
              <a:t>th</a:t>
            </a:r>
            <a:r>
              <a:rPr lang="en-US" sz="1400" baseline="0" dirty="0" smtClean="0"/>
              <a:t> of August. Allows time for agencies / members to create plan and budget.  Bottom line deadline is October 30</a:t>
            </a:r>
            <a:r>
              <a:rPr lang="en-US" sz="1400" baseline="30000" dirty="0" smtClean="0"/>
              <a:t>th</a:t>
            </a:r>
            <a:r>
              <a:rPr lang="en-US" sz="1400" baseline="0" dirty="0" smtClean="0"/>
              <a:t> certification.  No micro-managing of delivery and due dates.  Miss October 30</a:t>
            </a:r>
            <a:r>
              <a:rPr lang="en-US" sz="1400" baseline="30000" dirty="0" smtClean="0"/>
              <a:t>th</a:t>
            </a:r>
            <a:r>
              <a:rPr lang="en-US" sz="1400" baseline="0" dirty="0" smtClean="0"/>
              <a:t> deadline and there’s a problem with reporting for first quarter.  We can manage our own schedule basically up to the 30</a:t>
            </a:r>
            <a:r>
              <a:rPr lang="en-US" sz="1400" baseline="30000" dirty="0" smtClean="0"/>
              <a:t>th</a:t>
            </a:r>
            <a:r>
              <a:rPr lang="en-US" sz="1400" baseline="0" dirty="0" smtClean="0"/>
              <a:t> of October.</a:t>
            </a:r>
          </a:p>
        </p:txBody>
      </p:sp>
      <p:sp>
        <p:nvSpPr>
          <p:cNvPr id="4" name="Slide Number Placeholder 3"/>
          <p:cNvSpPr>
            <a:spLocks noGrp="1"/>
          </p:cNvSpPr>
          <p:nvPr>
            <p:ph type="sldNum" sz="quarter" idx="10"/>
          </p:nvPr>
        </p:nvSpPr>
        <p:spPr/>
        <p:txBody>
          <a:bodyPr/>
          <a:lstStyle/>
          <a:p>
            <a:fld id="{CB3F5EA5-E171-43DA-B44E-38F019ECE8A5}" type="slidenum">
              <a:rPr lang="en-US" smtClean="0"/>
              <a:pPr/>
              <a:t>3</a:t>
            </a:fld>
            <a:endParaRPr lang="en-US" dirty="0"/>
          </a:p>
        </p:txBody>
      </p:sp>
    </p:spTree>
    <p:extLst>
      <p:ext uri="{BB962C8B-B14F-4D97-AF65-F5344CB8AC3E}">
        <p14:creationId xmlns:p14="http://schemas.microsoft.com/office/powerpoint/2010/main" val="325965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plan just focuses on the objectives through</a:t>
            </a:r>
            <a:r>
              <a:rPr lang="en-US" baseline="0" dirty="0" smtClean="0"/>
              <a:t> June 30, 2019.</a:t>
            </a:r>
          </a:p>
          <a:p>
            <a:r>
              <a:rPr lang="en-US" baseline="0" dirty="0" smtClean="0"/>
              <a:t>See next slide.</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4</a:t>
            </a:fld>
            <a:endParaRPr lang="en-US" dirty="0"/>
          </a:p>
        </p:txBody>
      </p:sp>
    </p:spTree>
    <p:extLst>
      <p:ext uri="{BB962C8B-B14F-4D97-AF65-F5344CB8AC3E}">
        <p14:creationId xmlns:p14="http://schemas.microsoft.com/office/powerpoint/2010/main" val="362568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of what objectives you list.</a:t>
            </a:r>
          </a:p>
          <a:p>
            <a:r>
              <a:rPr lang="en-US" dirty="0" smtClean="0"/>
              <a:t>If someone is going to a conference, then there should be an objective that fits that.  Hiring teacher</a:t>
            </a:r>
            <a:r>
              <a:rPr lang="en-US" baseline="0" dirty="0" smtClean="0"/>
              <a:t> or classified or spending in some way (staff development) so that it is covered.  Ask members what they are projecting on spending for the year.</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5</a:t>
            </a:fld>
            <a:endParaRPr lang="en-US" dirty="0"/>
          </a:p>
        </p:txBody>
      </p:sp>
    </p:spTree>
    <p:extLst>
      <p:ext uri="{BB962C8B-B14F-4D97-AF65-F5344CB8AC3E}">
        <p14:creationId xmlns:p14="http://schemas.microsoft.com/office/powerpoint/2010/main" val="46831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Once the</a:t>
            </a:r>
            <a:r>
              <a:rPr lang="en-US" sz="1600" baseline="0" dirty="0" smtClean="0"/>
              <a:t> annual plan is populated then the members put in their annual plan and their budgets.</a:t>
            </a:r>
          </a:p>
          <a:p>
            <a:r>
              <a:rPr lang="en-US" sz="1600" baseline="0" dirty="0" smtClean="0"/>
              <a:t>Be sure to scroll to bottom that your text isn’t cut off due to character limit (which includes spaces)</a:t>
            </a:r>
          </a:p>
          <a:p>
            <a:r>
              <a:rPr lang="en-US" sz="1600" baseline="0" dirty="0" smtClean="0"/>
              <a:t>No special formatting allowed.</a:t>
            </a:r>
          </a:p>
          <a:p>
            <a:r>
              <a:rPr lang="en-US" sz="1600" baseline="0" dirty="0" smtClean="0"/>
              <a:t>Unlimited regional needs.</a:t>
            </a:r>
          </a:p>
          <a:p>
            <a:r>
              <a:rPr lang="en-US" sz="1600" baseline="0" dirty="0" smtClean="0"/>
              <a:t>Red line means the field is required.</a:t>
            </a:r>
          </a:p>
          <a:p>
            <a:r>
              <a:rPr lang="en-US" sz="1600" baseline="0" dirty="0" smtClean="0"/>
              <a:t>Can work in different parts and also return.  Allows flipping back and forth without disrupting text and progress.</a:t>
            </a:r>
          </a:p>
          <a:p>
            <a:r>
              <a:rPr lang="en-US" sz="1600" baseline="0" dirty="0" smtClean="0">
                <a:solidFill>
                  <a:schemeClr val="tx1"/>
                </a:solidFill>
              </a:rPr>
              <a:t>Need to discuss how the carry over funds at the end of Q4 will be used in this annual plan.</a:t>
            </a:r>
          </a:p>
          <a:p>
            <a:r>
              <a:rPr lang="en-US" sz="1600" baseline="0" dirty="0" smtClean="0">
                <a:solidFill>
                  <a:schemeClr val="tx1"/>
                </a:solidFill>
              </a:rPr>
              <a:t>Can share annual plan with others.  Will receive email with comment and </a:t>
            </a:r>
            <a:r>
              <a:rPr lang="en-US" sz="1600" baseline="0" dirty="0" err="1" smtClean="0">
                <a:solidFill>
                  <a:schemeClr val="tx1"/>
                </a:solidFill>
              </a:rPr>
              <a:t>pdf</a:t>
            </a:r>
            <a:r>
              <a:rPr lang="en-US" sz="1600" baseline="0" dirty="0" smtClean="0">
                <a:solidFill>
                  <a:schemeClr val="tx1"/>
                </a:solidFill>
              </a:rPr>
              <a:t> of the document you are discussing. DO THIS BEFORE SUMISSION SO PEOPLE CAN SEE.</a:t>
            </a:r>
          </a:p>
          <a:p>
            <a:endParaRPr lang="en-US" sz="1600" baseline="0" dirty="0" smtClean="0">
              <a:solidFill>
                <a:schemeClr val="tx1"/>
              </a:solidFill>
            </a:endParaRPr>
          </a:p>
          <a:p>
            <a:r>
              <a:rPr lang="en-US" sz="1600" baseline="0" dirty="0" smtClean="0">
                <a:solidFill>
                  <a:schemeClr val="tx1"/>
                </a:solidFill>
              </a:rPr>
              <a:t>Once submitted the members will get a link to approve or reject.</a:t>
            </a:r>
          </a:p>
          <a:p>
            <a:endParaRPr lang="en-US" sz="1600" baseline="0" dirty="0" smtClean="0">
              <a:solidFill>
                <a:schemeClr val="tx1"/>
              </a:solidFill>
            </a:endParaRPr>
          </a:p>
          <a:p>
            <a:r>
              <a:rPr lang="en-US" sz="1600" baseline="0" dirty="0" smtClean="0">
                <a:solidFill>
                  <a:schemeClr val="tx1"/>
                </a:solidFill>
              </a:rPr>
              <a:t>NOTE:  in the fiscal section and tie to plan</a:t>
            </a:r>
            <a:r>
              <a:rPr lang="mr-IN" sz="1600" baseline="0" dirty="0" smtClean="0">
                <a:solidFill>
                  <a:schemeClr val="tx1"/>
                </a:solidFill>
              </a:rPr>
              <a:t>…</a:t>
            </a:r>
            <a:r>
              <a:rPr lang="en-US" sz="1600" baseline="0" dirty="0" smtClean="0">
                <a:solidFill>
                  <a:schemeClr val="tx1"/>
                </a:solidFill>
              </a:rPr>
              <a:t>would like how we determined funding and how that all ties to the plan and plan creation.</a:t>
            </a:r>
          </a:p>
          <a:p>
            <a:endParaRPr lang="en-US" sz="1600"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CB3F5EA5-E171-43DA-B44E-38F019ECE8A5}" type="slidenum">
              <a:rPr lang="en-US" smtClean="0"/>
              <a:pPr/>
              <a:t>7</a:t>
            </a:fld>
            <a:endParaRPr lang="en-US" dirty="0"/>
          </a:p>
        </p:txBody>
      </p:sp>
    </p:spTree>
    <p:extLst>
      <p:ext uri="{BB962C8B-B14F-4D97-AF65-F5344CB8AC3E}">
        <p14:creationId xmlns:p14="http://schemas.microsoft.com/office/powerpoint/2010/main" val="361815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sure to let board know that the annual plan strategies have to be included in member work plan objectives.</a:t>
            </a:r>
          </a:p>
          <a:p>
            <a:endParaRPr lang="en-US" baseline="0" dirty="0" smtClean="0"/>
          </a:p>
          <a:p>
            <a:r>
              <a:rPr lang="en-US" baseline="0" dirty="0" smtClean="0"/>
              <a:t>Day to day operational “stuff” is expected.  Hiring teachers. utilities. Janitors. Etc. for AE schools.  Won’t necessarily align with the objectives specifically but understood it is needed to have the school operational.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8</a:t>
            </a:fld>
            <a:endParaRPr lang="en-US" dirty="0"/>
          </a:p>
        </p:txBody>
      </p:sp>
    </p:spTree>
    <p:extLst>
      <p:ext uri="{BB962C8B-B14F-4D97-AF65-F5344CB8AC3E}">
        <p14:creationId xmlns:p14="http://schemas.microsoft.com/office/powerpoint/2010/main" val="203926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need to be bi-laws (charter, I </a:t>
            </a:r>
            <a:r>
              <a:rPr lang="en-US" baseline="0" dirty="0" err="1" smtClean="0"/>
              <a:t>asume</a:t>
            </a:r>
            <a:r>
              <a:rPr lang="en-US" baseline="0" dirty="0" smtClean="0"/>
              <a:t>) that talks about consortium policy on carry over and how funds will be liquidated.  Draft potential amendment to charter for September meeting.</a:t>
            </a:r>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9</a:t>
            </a:fld>
            <a:endParaRPr lang="en-US" dirty="0"/>
          </a:p>
        </p:txBody>
      </p:sp>
    </p:spTree>
    <p:extLst>
      <p:ext uri="{BB962C8B-B14F-4D97-AF65-F5344CB8AC3E}">
        <p14:creationId xmlns:p14="http://schemas.microsoft.com/office/powerpoint/2010/main" val="6857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10</a:t>
            </a:fld>
            <a:endParaRPr lang="en-US" dirty="0"/>
          </a:p>
        </p:txBody>
      </p:sp>
    </p:spTree>
    <p:extLst>
      <p:ext uri="{BB962C8B-B14F-4D97-AF65-F5344CB8AC3E}">
        <p14:creationId xmlns:p14="http://schemas.microsoft.com/office/powerpoint/2010/main" val="211032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11</a:t>
            </a:fld>
            <a:endParaRPr lang="en-US" dirty="0"/>
          </a:p>
        </p:txBody>
      </p:sp>
    </p:spTree>
    <p:extLst>
      <p:ext uri="{BB962C8B-B14F-4D97-AF65-F5344CB8AC3E}">
        <p14:creationId xmlns:p14="http://schemas.microsoft.com/office/powerpoint/2010/main" val="66616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33400" y="1403350"/>
            <a:ext cx="7810500" cy="972344"/>
          </a:xfrm>
          <a:prstGeom prst="rect">
            <a:avLst/>
          </a:prstGeom>
        </p:spPr>
        <p:txBody>
          <a:bodyPr anchor="t"/>
          <a:lstStyle>
            <a:lvl1pPr algn="l">
              <a:defRPr>
                <a:solidFill>
                  <a:schemeClr val="accent1">
                    <a:hueOff val="114395"/>
                    <a:lumOff val="-24975"/>
                  </a:schemeClr>
                </a:solidFill>
              </a:defRPr>
            </a:lvl1pPr>
          </a:lstStyle>
          <a:p>
            <a:r>
              <a:t>Title Text</a:t>
            </a:r>
          </a:p>
        </p:txBody>
      </p:sp>
      <p:sp>
        <p:nvSpPr>
          <p:cNvPr id="12" name="Body Level One…"/>
          <p:cNvSpPr txBox="1">
            <a:spLocks noGrp="1"/>
          </p:cNvSpPr>
          <p:nvPr>
            <p:ph type="body" sz="half" idx="1"/>
          </p:nvPr>
        </p:nvSpPr>
        <p:spPr>
          <a:xfrm>
            <a:off x="533400" y="2501007"/>
            <a:ext cx="7810500" cy="2083693"/>
          </a:xfrm>
          <a:prstGeom prst="rect">
            <a:avLst/>
          </a:prstGeom>
        </p:spPr>
        <p:txBody>
          <a:bodyPr anchor="t"/>
          <a:lstStyle>
            <a:lvl1pPr marL="0" indent="0">
              <a:spcBef>
                <a:spcPts val="0"/>
              </a:spcBef>
              <a:buSzTx/>
              <a:buNone/>
              <a:defRPr sz="2025">
                <a:solidFill>
                  <a:srgbClr val="5E5E5E"/>
                </a:solidFill>
              </a:defRPr>
            </a:lvl1pPr>
            <a:lvl2pPr marL="0" indent="0">
              <a:spcBef>
                <a:spcPts val="0"/>
              </a:spcBef>
              <a:buSzTx/>
              <a:buNone/>
              <a:defRPr sz="2025">
                <a:solidFill>
                  <a:srgbClr val="5E5E5E"/>
                </a:solidFill>
              </a:defRPr>
            </a:lvl2pPr>
            <a:lvl3pPr marL="0" indent="0">
              <a:spcBef>
                <a:spcPts val="0"/>
              </a:spcBef>
              <a:buSzTx/>
              <a:buNone/>
              <a:defRPr sz="2025">
                <a:solidFill>
                  <a:srgbClr val="5E5E5E"/>
                </a:solidFill>
              </a:defRPr>
            </a:lvl3pPr>
            <a:lvl4pPr marL="0" indent="0">
              <a:spcBef>
                <a:spcPts val="0"/>
              </a:spcBef>
              <a:buSzTx/>
              <a:buNone/>
              <a:defRPr sz="2025">
                <a:solidFill>
                  <a:srgbClr val="5E5E5E"/>
                </a:solidFill>
              </a:defRPr>
            </a:lvl4pPr>
            <a:lvl5pPr marL="0" indent="0">
              <a:spcBef>
                <a:spcPts val="0"/>
              </a:spcBef>
              <a:buSzTx/>
              <a:buNone/>
              <a:defRPr sz="2025">
                <a:solidFill>
                  <a:srgbClr val="5E5E5E"/>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AEBG_PowerPoint20182.png" descr="AEBG_PowerPoint2018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16725871"/>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9810749"/>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xmlns="" id="{2613A912-2F77-4E81-8901-0E88BC9D8406}"/>
              </a:ext>
            </a:extLst>
          </p:cNvPr>
          <p:cNvPicPr>
            <a:picLocks noChangeAspect="1"/>
          </p:cNvPicPr>
          <p:nvPr userDrawn="1"/>
        </p:nvPicPr>
        <p:blipFill>
          <a:blip r:embed="rId2">
            <a:extLst/>
          </a:blip>
          <a:stretch>
            <a:fillRect/>
          </a:stretch>
        </p:blipFill>
        <p:spPr>
          <a:xfrm>
            <a:off x="0" y="0"/>
            <a:ext cx="9144000" cy="6858000"/>
          </a:xfrm>
          <a:prstGeom prst="rect">
            <a:avLst/>
          </a:prstGeom>
          <a:ln w="12700">
            <a:miter lim="400000"/>
          </a:ln>
        </p:spPr>
      </p:pic>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484637" y="6540500"/>
            <a:ext cx="246862" cy="241092"/>
          </a:xfrm>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821083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43656"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42140411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Lst>
  <p:transition xmlns:p14="http://schemas.microsoft.com/office/powerpoint/2010/mai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aebgpracticeswithpromise.com/showcase_data_accountability.a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3505200"/>
            <a:ext cx="7810500" cy="2410495"/>
          </a:xfrm>
        </p:spPr>
        <p:txBody>
          <a:bodyPr>
            <a:noAutofit/>
          </a:bodyPr>
          <a:lstStyle/>
          <a:p>
            <a:r>
              <a:rPr lang="en-US" sz="4000" b="1" dirty="0">
                <a:solidFill>
                  <a:srgbClr val="FF6600"/>
                </a:solidFill>
                <a:latin typeface="+mn-lt"/>
                <a:ea typeface="+mn-ea"/>
                <a:cs typeface="+mn-cs"/>
                <a:sym typeface="Helvetica Neue Medium"/>
              </a:rPr>
              <a:t>The CAEP Annual Planning &amp; Fiscal Reporting Webinar</a:t>
            </a:r>
          </a:p>
          <a:p>
            <a:r>
              <a:rPr lang="en-US" sz="4000" b="1" dirty="0">
                <a:solidFill>
                  <a:srgbClr val="FF6600"/>
                </a:solidFill>
                <a:latin typeface="+mn-lt"/>
                <a:ea typeface="+mn-ea"/>
                <a:cs typeface="+mn-cs"/>
                <a:sym typeface="Helvetica Neue Medium"/>
              </a:rPr>
              <a:t>August 2019</a:t>
            </a:r>
          </a:p>
        </p:txBody>
      </p:sp>
      <p:pic>
        <p:nvPicPr>
          <p:cNvPr id="2" name="Picture 1" descr="Here's a practical team building plan - in just 7 wor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200"/>
            <a:ext cx="3800475" cy="2867025"/>
          </a:xfrm>
          <a:prstGeom prst="rect">
            <a:avLst/>
          </a:prstGeom>
        </p:spPr>
      </p:pic>
    </p:spTree>
    <p:extLst>
      <p:ext uri="{BB962C8B-B14F-4D97-AF65-F5344CB8AC3E}">
        <p14:creationId xmlns:p14="http://schemas.microsoft.com/office/powerpoint/2010/main" val="1315551783"/>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a:t>NOVA Annual Plan Tips (cont. 1)</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Annual plans must be approved in NOVA by all the consortium members.</a:t>
            </a:r>
          </a:p>
          <a:p>
            <a:pPr marL="257175" indent="-257175">
              <a:buFont typeface="Arial" panose="020B0604020202020204" pitchFamily="34" charset="0"/>
              <a:buChar char="•"/>
            </a:pPr>
            <a:r>
              <a:rPr lang="en-US" sz="3200" dirty="0"/>
              <a:t>Make sure you are in contact with your members about the 8/15/19 due date.</a:t>
            </a:r>
          </a:p>
          <a:p>
            <a:pPr marL="257175" indent="-257175">
              <a:buFont typeface="Arial" panose="020B0604020202020204" pitchFamily="34" charset="0"/>
              <a:buChar char="•"/>
            </a:pPr>
            <a:r>
              <a:rPr lang="en-US" sz="3200" dirty="0"/>
              <a:t>If you miss the 8/15 due date, it will delay your members from creating their work plans and budgets.</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797857521"/>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a:bodyPr>
          <a:lstStyle/>
          <a:p>
            <a:r>
              <a:rPr lang="en-US" dirty="0"/>
              <a:t>Fiscal Reporting in NOVA</a:t>
            </a:r>
          </a:p>
        </p:txBody>
      </p:sp>
      <p:pic>
        <p:nvPicPr>
          <p:cNvPr id="5" name="Picture 4" descr="File:1966 Chevrolet Chevy II Nova Sport Cou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86000"/>
            <a:ext cx="5181600" cy="3209766"/>
          </a:xfrm>
          <a:prstGeom prst="rect">
            <a:avLst/>
          </a:prstGeom>
        </p:spPr>
      </p:pic>
    </p:spTree>
    <p:extLst>
      <p:ext uri="{BB962C8B-B14F-4D97-AF65-F5344CB8AC3E}">
        <p14:creationId xmlns:p14="http://schemas.microsoft.com/office/powerpoint/2010/main" val="516783268"/>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Fiscal Reporting</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Member budgets are based on work plans and the consortium annual plan.</a:t>
            </a:r>
          </a:p>
          <a:p>
            <a:pPr marL="257175" indent="-257175">
              <a:buFont typeface="Arial" panose="020B0604020202020204" pitchFamily="34" charset="0"/>
              <a:buChar char="•"/>
            </a:pPr>
            <a:r>
              <a:rPr lang="en-US" sz="3200" dirty="0"/>
              <a:t>Prior year carry-over will be included in member budgets &amp; expense reporting.</a:t>
            </a:r>
          </a:p>
          <a:p>
            <a:pPr marL="257175" indent="-257175">
              <a:buFont typeface="Arial" panose="020B0604020202020204" pitchFamily="34" charset="0"/>
              <a:buChar char="•"/>
            </a:pPr>
            <a:r>
              <a:rPr lang="en-US" sz="3200" dirty="0"/>
              <a:t>All members must be up to date on their work plans, budgets &amp; expense reporting in order to move into the next year and/or next quarter.</a:t>
            </a:r>
          </a:p>
          <a:p>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301005644"/>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What’s FIFO?</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FIFO = First In, First Out.</a:t>
            </a:r>
          </a:p>
          <a:p>
            <a:pPr marL="257175" indent="-257175">
              <a:buFont typeface="Arial" panose="020B0604020202020204" pitchFamily="34" charset="0"/>
              <a:buChar char="•"/>
            </a:pPr>
            <a:r>
              <a:rPr lang="en-US" sz="3200" dirty="0"/>
              <a:t>CAEP funds are 3 year funds.</a:t>
            </a:r>
          </a:p>
          <a:p>
            <a:pPr marL="257175" indent="-257175">
              <a:buFont typeface="Arial" panose="020B0604020202020204" pitchFamily="34" charset="0"/>
              <a:buChar char="•"/>
            </a:pPr>
            <a:r>
              <a:rPr lang="en-US" sz="3200" dirty="0"/>
              <a:t>State tracks CAEP funds via NOVA.</a:t>
            </a:r>
          </a:p>
          <a:p>
            <a:pPr marL="257175" indent="-257175">
              <a:buFont typeface="Arial" panose="020B0604020202020204" pitchFamily="34" charset="0"/>
              <a:buChar char="•"/>
            </a:pPr>
            <a:r>
              <a:rPr lang="en-US" sz="3200" dirty="0"/>
              <a:t>Member district must also track CAEP funds expenses via their accounting office.</a:t>
            </a:r>
          </a:p>
          <a:p>
            <a:pPr marL="257175" indent="-257175">
              <a:buFont typeface="Arial" panose="020B0604020202020204" pitchFamily="34" charset="0"/>
              <a:buChar char="•"/>
            </a:pPr>
            <a:r>
              <a:rPr lang="en-US" sz="3200" dirty="0"/>
              <a:t>NOVA = 3 year expense reporting.</a:t>
            </a:r>
          </a:p>
          <a:p>
            <a:pPr marL="257175" indent="-257175">
              <a:buFont typeface="Arial" panose="020B0604020202020204" pitchFamily="34" charset="0"/>
              <a:buChar char="•"/>
            </a:pPr>
            <a:r>
              <a:rPr lang="en-US" sz="3200" dirty="0"/>
              <a:t>Local accounting = 1 year expense reporting.</a:t>
            </a:r>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926976927"/>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What’s FIFO? (cont.)</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Sometimes the NOVA expenses will not match the local district accounting expenses.</a:t>
            </a:r>
          </a:p>
          <a:p>
            <a:pPr marL="257175" indent="-257175">
              <a:buFont typeface="Arial" panose="020B0604020202020204" pitchFamily="34" charset="0"/>
              <a:buChar char="•"/>
            </a:pPr>
            <a:r>
              <a:rPr lang="en-US" sz="3200" dirty="0"/>
              <a:t>Once a Q4 report is certify by the consortium in NOVA – we cannot reopen that year for any changes.</a:t>
            </a:r>
          </a:p>
          <a:p>
            <a:pPr marL="257175" indent="-257175">
              <a:buFont typeface="Arial" panose="020B0604020202020204" pitchFamily="34" charset="0"/>
              <a:buChar char="•"/>
            </a:pPr>
            <a:r>
              <a:rPr lang="en-US" sz="3200" dirty="0"/>
              <a:t>If expenses are missed – catch up in the next year.  It’s 3 year funding.</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587147339"/>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Closing Out CAEP funds</a:t>
            </a:r>
          </a:p>
        </p:txBody>
      </p:sp>
      <p:sp>
        <p:nvSpPr>
          <p:cNvPr id="3" name="Text Placeholder 2"/>
          <p:cNvSpPr>
            <a:spLocks noGrp="1"/>
          </p:cNvSpPr>
          <p:nvPr>
            <p:ph type="body" sz="half" idx="1"/>
          </p:nvPr>
        </p:nvSpPr>
        <p:spPr>
          <a:xfrm>
            <a:off x="533400" y="2039144"/>
            <a:ext cx="8229600" cy="4209255"/>
          </a:xfrm>
        </p:spPr>
        <p:txBody>
          <a:bodyPr>
            <a:normAutofit lnSpcReduction="10000"/>
          </a:bodyPr>
          <a:lstStyle/>
          <a:p>
            <a:pPr marL="257175" indent="-257175">
              <a:buFont typeface="Arial" panose="020B0604020202020204" pitchFamily="34" charset="0"/>
              <a:buChar char="•"/>
            </a:pPr>
            <a:r>
              <a:rPr lang="en-US" sz="3200" dirty="0"/>
              <a:t>CAEP funds are 3 year funds.</a:t>
            </a:r>
          </a:p>
          <a:p>
            <a:pPr marL="257175" indent="-257175">
              <a:buFont typeface="Arial" panose="020B0604020202020204" pitchFamily="34" charset="0"/>
              <a:buChar char="•"/>
            </a:pPr>
            <a:r>
              <a:rPr lang="en-US" sz="3200" dirty="0"/>
              <a:t>The 17-18 CAEP funds were disbursed effective July 1, 2017.</a:t>
            </a:r>
          </a:p>
          <a:p>
            <a:pPr marL="257175" indent="-257175">
              <a:buFont typeface="Arial" panose="020B0604020202020204" pitchFamily="34" charset="0"/>
              <a:buChar char="•"/>
            </a:pPr>
            <a:r>
              <a:rPr lang="en-US" sz="3200" dirty="0"/>
              <a:t>The State targeted 100% spend down of these 17-18 funds by June 30, 2019.</a:t>
            </a:r>
          </a:p>
          <a:p>
            <a:pPr marL="257175" indent="-257175">
              <a:buFont typeface="Arial" panose="020B0604020202020204" pitchFamily="34" charset="0"/>
              <a:buChar char="•"/>
            </a:pPr>
            <a:r>
              <a:rPr lang="en-US" sz="3200" dirty="0"/>
              <a:t>With corrective action, members can have an additional six months until 12/31/19.</a:t>
            </a:r>
          </a:p>
          <a:p>
            <a:pPr marL="257175" indent="-257175">
              <a:buFont typeface="Arial" panose="020B0604020202020204" pitchFamily="34" charset="0"/>
              <a:buChar char="•"/>
            </a:pPr>
            <a:r>
              <a:rPr lang="en-US" sz="3200" dirty="0"/>
              <a:t>NOVA will close out 17-18 CAEP funds effective March 1, 2020.</a:t>
            </a:r>
          </a:p>
        </p:txBody>
      </p:sp>
    </p:spTree>
    <p:extLst>
      <p:ext uri="{BB962C8B-B14F-4D97-AF65-F5344CB8AC3E}">
        <p14:creationId xmlns:p14="http://schemas.microsoft.com/office/powerpoint/2010/main" val="1424938519"/>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Closing Out CAEP funds (cont.)</a:t>
            </a:r>
          </a:p>
        </p:txBody>
      </p:sp>
      <p:sp>
        <p:nvSpPr>
          <p:cNvPr id="3" name="Text Placeholder 2"/>
          <p:cNvSpPr>
            <a:spLocks noGrp="1"/>
          </p:cNvSpPr>
          <p:nvPr>
            <p:ph type="body" sz="half" idx="1"/>
          </p:nvPr>
        </p:nvSpPr>
        <p:spPr>
          <a:xfrm>
            <a:off x="533400" y="2039144"/>
            <a:ext cx="8229600" cy="4209255"/>
          </a:xfrm>
        </p:spPr>
        <p:txBody>
          <a:bodyPr>
            <a:normAutofit fontScale="92500" lnSpcReduction="20000"/>
          </a:bodyPr>
          <a:lstStyle/>
          <a:p>
            <a:pPr marL="257175" indent="-257175">
              <a:buFont typeface="Arial" panose="020B0604020202020204" pitchFamily="34" charset="0"/>
              <a:buChar char="•"/>
            </a:pPr>
            <a:r>
              <a:rPr lang="en-US" sz="3200" dirty="0"/>
              <a:t>This means each member must have spend all 17-18 CAEP funds and certify to that in NOVA effective March 1, 2020.</a:t>
            </a:r>
          </a:p>
          <a:p>
            <a:pPr marL="257175" indent="-257175">
              <a:buFont typeface="Arial" panose="020B0604020202020204" pitchFamily="34" charset="0"/>
              <a:buChar char="•"/>
            </a:pPr>
            <a:r>
              <a:rPr lang="en-US" sz="3200" dirty="0"/>
              <a:t>Consortium should have by-laws in place to review prior year funds (and prior prior year funds) to see if a member is spending down their funds in a timely manner.</a:t>
            </a:r>
          </a:p>
          <a:p>
            <a:pPr marL="257175" indent="-257175">
              <a:buFont typeface="Arial" panose="020B0604020202020204" pitchFamily="34" charset="0"/>
              <a:buChar char="•"/>
            </a:pPr>
            <a:r>
              <a:rPr lang="en-US" sz="3200" dirty="0"/>
              <a:t>Consortium can use the allocation amendment process in NOVA to shift funds to other members (with cause or member agreement).</a:t>
            </a:r>
          </a:p>
        </p:txBody>
      </p:sp>
    </p:spTree>
    <p:extLst>
      <p:ext uri="{BB962C8B-B14F-4D97-AF65-F5344CB8AC3E}">
        <p14:creationId xmlns:p14="http://schemas.microsoft.com/office/powerpoint/2010/main" val="3804187097"/>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a:t>Data &amp; Accountability Close Out</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Last step in the close out process.</a:t>
            </a:r>
          </a:p>
          <a:p>
            <a:pPr marL="257175" indent="-257175">
              <a:buFont typeface="Arial" panose="020B0604020202020204" pitchFamily="34" charset="0"/>
              <a:buChar char="•"/>
            </a:pPr>
            <a:r>
              <a:rPr lang="en-US" sz="3200" dirty="0"/>
              <a:t>Final report due August 26, 2019 in the old MIS WebEx system.</a:t>
            </a:r>
          </a:p>
          <a:p>
            <a:pPr marL="257175" indent="-257175">
              <a:buFont typeface="Arial" panose="020B0604020202020204" pitchFamily="34" charset="0"/>
              <a:buChar char="•"/>
            </a:pPr>
            <a:r>
              <a:rPr lang="en-US" sz="3200" dirty="0"/>
              <a:t>Data &amp; Accountability Practices with Promise are due via the caladulted website on 8/26/19.</a:t>
            </a:r>
          </a:p>
          <a:p>
            <a:pPr marL="257175" indent="-257175">
              <a:buFont typeface="Arial" panose="020B0604020202020204" pitchFamily="34" charset="0"/>
              <a:buChar char="•"/>
            </a:pPr>
            <a:r>
              <a:rPr lang="en-US" sz="2400" dirty="0">
                <a:hlinkClick r:id="rId3"/>
              </a:rPr>
              <a:t>http://aebgpracticeswithpromise.com/showcase_data_accountability.asp</a:t>
            </a:r>
            <a:endParaRPr lang="en-US" sz="2400" dirty="0"/>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4233804641"/>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628650" y="1029924"/>
            <a:ext cx="7886700" cy="671281"/>
          </a:xfrm>
        </p:spPr>
        <p:txBody>
          <a:bodyPr>
            <a:normAutofit fontScale="90000"/>
          </a:bodyPr>
          <a:lstStyle/>
          <a:p>
            <a:r>
              <a:rPr lang="en-US" dirty="0"/>
              <a:t>Request Support from CAEP TAP</a:t>
            </a:r>
          </a:p>
        </p:txBody>
      </p:sp>
      <p:pic>
        <p:nvPicPr>
          <p:cNvPr id="5" name="Content Placeholder 3"/>
          <p:cNvPicPr>
            <a:picLocks noGrp="1" noChangeAspect="1"/>
          </p:cNvPicPr>
          <p:nvPr>
            <p:ph idx="1"/>
          </p:nvPr>
        </p:nvPicPr>
        <p:blipFill rotWithShape="1">
          <a:blip r:embed="rId2"/>
          <a:srcRect l="19305" t="7235" r="19414" b="18241"/>
          <a:stretch/>
        </p:blipFill>
        <p:spPr>
          <a:xfrm>
            <a:off x="1702571" y="1981200"/>
            <a:ext cx="5564132" cy="3657600"/>
          </a:xfrm>
          <a:prstGeom prst="rect">
            <a:avLst/>
          </a:prstGeom>
        </p:spPr>
      </p:pic>
      <p:sp>
        <p:nvSpPr>
          <p:cNvPr id="2" name="Slide Number Placeholder 1"/>
          <p:cNvSpPr>
            <a:spLocks noGrp="1"/>
          </p:cNvSpPr>
          <p:nvPr>
            <p:ph type="sldNum" sz="quarter" idx="12"/>
          </p:nvPr>
        </p:nvSpPr>
        <p:spPr>
          <a:xfrm>
            <a:off x="4484637" y="6540500"/>
            <a:ext cx="230832" cy="241092"/>
          </a:xfrm>
        </p:spPr>
        <p:txBody>
          <a:bodyPr/>
          <a:lstStyle/>
          <a:p>
            <a:fld id="{DE959608-952C-483B-AC74-BEAA6DA69B15}" type="slidenum">
              <a:rPr lang="en-US" smtClean="0"/>
              <a:t>18</a:t>
            </a:fld>
            <a:endParaRPr lang="en-US" dirty="0"/>
          </a:p>
        </p:txBody>
      </p:sp>
    </p:spTree>
    <p:extLst>
      <p:ext uri="{BB962C8B-B14F-4D97-AF65-F5344CB8AC3E}">
        <p14:creationId xmlns:p14="http://schemas.microsoft.com/office/powerpoint/2010/main" val="2040709923"/>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title"/>
          </p:nvPr>
        </p:nvSpPr>
        <p:spPr>
          <a:xfrm>
            <a:off x="628650" y="1440286"/>
            <a:ext cx="7886700" cy="594356"/>
          </a:xfrm>
        </p:spPr>
        <p:txBody>
          <a:bodyPr>
            <a:normAutofit fontScale="90000"/>
          </a:bodyPr>
          <a:lstStyle/>
          <a:p>
            <a:r>
              <a:rPr lang="en-US" dirty="0"/>
              <a:t>Upcoming Webinars and In-person Trainings</a:t>
            </a:r>
          </a:p>
        </p:txBody>
      </p:sp>
      <p:sp>
        <p:nvSpPr>
          <p:cNvPr id="2" name="Slide Number Placeholder 1"/>
          <p:cNvSpPr>
            <a:spLocks noGrp="1"/>
          </p:cNvSpPr>
          <p:nvPr>
            <p:ph type="sldNum" sz="quarter" idx="12"/>
          </p:nvPr>
        </p:nvSpPr>
        <p:spPr>
          <a:xfrm>
            <a:off x="4484637" y="6540500"/>
            <a:ext cx="230832" cy="241092"/>
          </a:xfrm>
        </p:spPr>
        <p:txBody>
          <a:bodyPr/>
          <a:lstStyle/>
          <a:p>
            <a:fld id="{DE959608-952C-483B-AC74-BEAA6DA69B15}" type="slidenum">
              <a:rPr lang="en-US" smtClean="0"/>
              <a:t>19</a:t>
            </a:fld>
            <a:endParaRPr lang="en-US" dirty="0"/>
          </a:p>
        </p:txBody>
      </p:sp>
      <p:pic>
        <p:nvPicPr>
          <p:cNvPr id="7" name="Picture 6">
            <a:extLst>
              <a:ext uri="{FF2B5EF4-FFF2-40B4-BE49-F238E27FC236}">
                <a16:creationId xmlns:a16="http://schemas.microsoft.com/office/drawing/2014/main" xmlns="" id="{8643EB94-11EA-4AD5-A5E3-1685D383EA8A}"/>
              </a:ext>
            </a:extLst>
          </p:cNvPr>
          <p:cNvPicPr>
            <a:picLocks noChangeAspect="1"/>
          </p:cNvPicPr>
          <p:nvPr/>
        </p:nvPicPr>
        <p:blipFill rotWithShape="1">
          <a:blip r:embed="rId3"/>
          <a:srcRect l="19167" t="10231" r="20000" b="16476"/>
          <a:stretch/>
        </p:blipFill>
        <p:spPr>
          <a:xfrm>
            <a:off x="1703337" y="2455014"/>
            <a:ext cx="5562600" cy="3665114"/>
          </a:xfrm>
          <a:prstGeom prst="rect">
            <a:avLst/>
          </a:prstGeom>
        </p:spPr>
      </p:pic>
    </p:spTree>
    <p:extLst>
      <p:ext uri="{BB962C8B-B14F-4D97-AF65-F5344CB8AC3E}">
        <p14:creationId xmlns:p14="http://schemas.microsoft.com/office/powerpoint/2010/main" val="107328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990600"/>
            <a:ext cx="7810500" cy="533400"/>
          </a:xfrm>
        </p:spPr>
        <p:txBody>
          <a:bodyPr>
            <a:normAutofit fontScale="90000"/>
          </a:bodyPr>
          <a:lstStyle/>
          <a:p>
            <a:r>
              <a:rPr lang="en-US" dirty="0"/>
              <a:t>Agenda</a:t>
            </a:r>
          </a:p>
        </p:txBody>
      </p:sp>
      <p:sp>
        <p:nvSpPr>
          <p:cNvPr id="3" name="Text Placeholder 2"/>
          <p:cNvSpPr>
            <a:spLocks noGrp="1"/>
          </p:cNvSpPr>
          <p:nvPr>
            <p:ph type="body" sz="half" idx="1"/>
          </p:nvPr>
        </p:nvSpPr>
        <p:spPr>
          <a:xfrm>
            <a:off x="533400" y="1905000"/>
            <a:ext cx="8382000" cy="4343399"/>
          </a:xfrm>
        </p:spPr>
        <p:txBody>
          <a:bodyPr>
            <a:noAutofit/>
          </a:bodyPr>
          <a:lstStyle/>
          <a:p>
            <a:pPr marL="257175" indent="-257175">
              <a:buFont typeface="Arial" panose="020B0604020202020204" pitchFamily="34" charset="0"/>
              <a:buChar char="•"/>
            </a:pPr>
            <a:r>
              <a:rPr lang="en-US" sz="2800" dirty="0"/>
              <a:t>3-year plans</a:t>
            </a:r>
          </a:p>
          <a:p>
            <a:pPr marL="257175" indent="-257175">
              <a:buFont typeface="Arial" panose="020B0604020202020204" pitchFamily="34" charset="0"/>
              <a:buChar char="•"/>
            </a:pPr>
            <a:r>
              <a:rPr lang="en-US" sz="2800" dirty="0"/>
              <a:t>Annual plans</a:t>
            </a:r>
          </a:p>
          <a:p>
            <a:pPr marL="257175" indent="-257175">
              <a:buFont typeface="Arial" panose="020B0604020202020204" pitchFamily="34" charset="0"/>
              <a:buChar char="•"/>
            </a:pPr>
            <a:r>
              <a:rPr lang="en-US" sz="2800" dirty="0"/>
              <a:t>NOVA Processing </a:t>
            </a:r>
          </a:p>
          <a:p>
            <a:pPr marL="257175" indent="-257175">
              <a:buFont typeface="Arial" panose="020B0604020202020204" pitchFamily="34" charset="0"/>
              <a:buChar char="•"/>
            </a:pPr>
            <a:r>
              <a:rPr lang="en-US" sz="2800" dirty="0"/>
              <a:t>Fiscal Reporting in NOVA</a:t>
            </a:r>
          </a:p>
          <a:p>
            <a:pPr marL="257175" indent="-257175">
              <a:buFont typeface="Arial" panose="020B0604020202020204" pitchFamily="34" charset="0"/>
              <a:buChar char="•"/>
            </a:pPr>
            <a:r>
              <a:rPr lang="en-US" sz="2800" dirty="0"/>
              <a:t>What’s FIFO?</a:t>
            </a:r>
          </a:p>
          <a:p>
            <a:pPr marL="257175" indent="-257175">
              <a:buFont typeface="Arial" panose="020B0604020202020204" pitchFamily="34" charset="0"/>
              <a:buChar char="•"/>
            </a:pPr>
            <a:r>
              <a:rPr lang="en-US" sz="2800" dirty="0"/>
              <a:t>Closing out CAEP funds</a:t>
            </a:r>
          </a:p>
          <a:p>
            <a:pPr marL="257175" indent="-257175">
              <a:buFont typeface="Arial" panose="020B0604020202020204" pitchFamily="34" charset="0"/>
              <a:buChar char="•"/>
            </a:pPr>
            <a:r>
              <a:rPr lang="en-US" sz="2800" dirty="0"/>
              <a:t>Data &amp; Accountability final report &amp; practice with promise</a:t>
            </a:r>
          </a:p>
          <a:p>
            <a:pPr marL="257175" indent="-257175">
              <a:buFont typeface="Arial" panose="020B0604020202020204" pitchFamily="34" charset="0"/>
              <a:buChar char="•"/>
            </a:pPr>
            <a:r>
              <a:rPr lang="en-US" sz="2800" dirty="0"/>
              <a:t>Questions</a:t>
            </a:r>
          </a:p>
          <a:p>
            <a:pPr marL="257175" indent="-257175">
              <a:buFont typeface="Arial" panose="020B0604020202020204" pitchFamily="34" charset="0"/>
              <a:buChar char="•"/>
            </a:pPr>
            <a:endParaRPr lang="en-US" sz="2400" dirty="0"/>
          </a:p>
        </p:txBody>
      </p:sp>
    </p:spTree>
    <p:extLst>
      <p:ext uri="{BB962C8B-B14F-4D97-AF65-F5344CB8AC3E}">
        <p14:creationId xmlns:p14="http://schemas.microsoft.com/office/powerpoint/2010/main" val="1406417948"/>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45124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Planning</a:t>
            </a:r>
          </a:p>
        </p:txBody>
      </p:sp>
      <p:sp>
        <p:nvSpPr>
          <p:cNvPr id="3" name="Text Placeholder 2"/>
          <p:cNvSpPr>
            <a:spLocks noGrp="1"/>
          </p:cNvSpPr>
          <p:nvPr>
            <p:ph type="body" sz="half" idx="1"/>
          </p:nvPr>
        </p:nvSpPr>
        <p:spPr>
          <a:xfrm>
            <a:off x="533400" y="2039144"/>
            <a:ext cx="8229600" cy="4209255"/>
          </a:xfrm>
        </p:spPr>
        <p:txBody>
          <a:bodyPr>
            <a:normAutofit lnSpcReduction="10000"/>
          </a:bodyPr>
          <a:lstStyle/>
          <a:p>
            <a:pPr marL="257175" indent="-257175">
              <a:buFont typeface="Arial" panose="020B0604020202020204" pitchFamily="34" charset="0"/>
              <a:buChar char="•"/>
            </a:pPr>
            <a:r>
              <a:rPr lang="en-US" sz="3200" dirty="0"/>
              <a:t>3 year plans were due June 7, 2019.</a:t>
            </a:r>
          </a:p>
          <a:p>
            <a:pPr marL="257175" indent="-257175">
              <a:buFont typeface="Arial" panose="020B0604020202020204" pitchFamily="34" charset="0"/>
              <a:buChar char="•"/>
            </a:pPr>
            <a:r>
              <a:rPr lang="en-US" sz="3200" dirty="0"/>
              <a:t>These are regional plans to guide your consortium.</a:t>
            </a:r>
          </a:p>
          <a:p>
            <a:pPr marL="257175" indent="-257175">
              <a:buFont typeface="Arial" panose="020B0604020202020204" pitchFamily="34" charset="0"/>
              <a:buChar char="•"/>
            </a:pPr>
            <a:r>
              <a:rPr lang="en-US" sz="3200" dirty="0"/>
              <a:t>They are not “approved” by the State – but submission is required.</a:t>
            </a:r>
          </a:p>
          <a:p>
            <a:pPr marL="257175" indent="-257175">
              <a:buFont typeface="Arial" panose="020B0604020202020204" pitchFamily="34" charset="0"/>
              <a:buChar char="•"/>
            </a:pPr>
            <a:r>
              <a:rPr lang="en-US" sz="3200" dirty="0"/>
              <a:t>3 year plans drive the annual plans – due August 15</a:t>
            </a:r>
            <a:r>
              <a:rPr lang="en-US" sz="3200" baseline="30000" dirty="0"/>
              <a:t>th</a:t>
            </a:r>
            <a:r>
              <a:rPr lang="en-US" sz="3200" dirty="0"/>
              <a:t>.</a:t>
            </a:r>
          </a:p>
          <a:p>
            <a:pPr marL="257175" indent="-257175">
              <a:buFont typeface="Arial" panose="020B0604020202020204" pitchFamily="34" charset="0"/>
              <a:buChar char="•"/>
            </a:pPr>
            <a:r>
              <a:rPr lang="en-US" sz="3200" dirty="0"/>
              <a:t>Annual plans drive the member work plans due September 30</a:t>
            </a:r>
            <a:r>
              <a:rPr lang="en-US" sz="3200" baseline="30000" dirty="0"/>
              <a:t>th</a:t>
            </a:r>
            <a:r>
              <a:rPr lang="en-US" sz="3200" dirty="0"/>
              <a:t>.</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393749469"/>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dirty="0"/>
          </a:p>
        </p:txBody>
      </p:sp>
      <p:pic>
        <p:nvPicPr>
          <p:cNvPr id="3" name="Picture 2"/>
          <p:cNvPicPr>
            <a:picLocks noChangeAspect="1"/>
          </p:cNvPicPr>
          <p:nvPr/>
        </p:nvPicPr>
        <p:blipFill>
          <a:blip r:embed="rId3"/>
          <a:stretch>
            <a:fillRect/>
          </a:stretch>
        </p:blipFill>
        <p:spPr>
          <a:xfrm>
            <a:off x="222127" y="277095"/>
            <a:ext cx="8699746" cy="6303810"/>
          </a:xfrm>
          <a:prstGeom prst="rect">
            <a:avLst/>
          </a:prstGeom>
        </p:spPr>
      </p:pic>
    </p:spTree>
    <p:extLst>
      <p:ext uri="{BB962C8B-B14F-4D97-AF65-F5344CB8AC3E}">
        <p14:creationId xmlns:p14="http://schemas.microsoft.com/office/powerpoint/2010/main" val="3976027308"/>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19-20 Annual Plan</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Same as last year (see 18-19 annual plans in NOVA).</a:t>
            </a:r>
          </a:p>
          <a:p>
            <a:pPr marL="257175" indent="-257175">
              <a:buFont typeface="Arial" panose="020B0604020202020204" pitchFamily="34" charset="0"/>
              <a:buChar char="•"/>
            </a:pPr>
            <a:r>
              <a:rPr lang="en-US" sz="3200" dirty="0"/>
              <a:t>Same text boxes to complete in NOVA.</a:t>
            </a:r>
          </a:p>
          <a:p>
            <a:pPr marL="257175" indent="-257175">
              <a:buFont typeface="Arial" panose="020B0604020202020204" pitchFamily="34" charset="0"/>
              <a:buChar char="•"/>
            </a:pPr>
            <a:r>
              <a:rPr lang="en-US" sz="3200" dirty="0"/>
              <a:t>Aligns with the 3 year planning process.</a:t>
            </a:r>
          </a:p>
          <a:p>
            <a:pPr marL="257175" indent="-257175">
              <a:buFont typeface="Arial" panose="020B0604020202020204" pitchFamily="34" charset="0"/>
              <a:buChar char="•"/>
            </a:pPr>
            <a:r>
              <a:rPr lang="en-US" sz="3200" dirty="0"/>
              <a:t>Consortium must type in NOVA the responses to the annual planning prompts.</a:t>
            </a:r>
          </a:p>
          <a:p>
            <a:pPr marL="257175" indent="-257175">
              <a:buFont typeface="Arial" panose="020B0604020202020204" pitchFamily="34" charset="0"/>
              <a:buChar char="•"/>
            </a:pPr>
            <a:r>
              <a:rPr lang="en-US" sz="3200" dirty="0"/>
              <a:t>All members must certify the annual plan.</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142699204"/>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a:t>Review of Annual Plan Prompts</a:t>
            </a:r>
          </a:p>
        </p:txBody>
      </p:sp>
      <p:pic>
        <p:nvPicPr>
          <p:cNvPr id="5" name="Picture 4" descr="May Challenge Prompts | Dawn Nicole Desig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075" y="2133600"/>
            <a:ext cx="3867150" cy="3867150"/>
          </a:xfrm>
          <a:prstGeom prst="rect">
            <a:avLst/>
          </a:prstGeom>
        </p:spPr>
      </p:pic>
    </p:spTree>
    <p:extLst>
      <p:ext uri="{BB962C8B-B14F-4D97-AF65-F5344CB8AC3E}">
        <p14:creationId xmlns:p14="http://schemas.microsoft.com/office/powerpoint/2010/main" val="2626712648"/>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7</a:t>
            </a:fld>
            <a:endParaRPr lang="en-US" dirty="0"/>
          </a:p>
        </p:txBody>
      </p:sp>
      <p:pic>
        <p:nvPicPr>
          <p:cNvPr id="3" name="Picture 2"/>
          <p:cNvPicPr>
            <a:picLocks noChangeAspect="1"/>
          </p:cNvPicPr>
          <p:nvPr/>
        </p:nvPicPr>
        <p:blipFill>
          <a:blip r:embed="rId3"/>
          <a:stretch>
            <a:fillRect/>
          </a:stretch>
        </p:blipFill>
        <p:spPr>
          <a:xfrm>
            <a:off x="76200" y="177185"/>
            <a:ext cx="8915400" cy="6343650"/>
          </a:xfrm>
          <a:prstGeom prst="rect">
            <a:avLst/>
          </a:prstGeom>
        </p:spPr>
      </p:pic>
    </p:spTree>
    <p:extLst>
      <p:ext uri="{BB962C8B-B14F-4D97-AF65-F5344CB8AC3E}">
        <p14:creationId xmlns:p14="http://schemas.microsoft.com/office/powerpoint/2010/main" val="2187563510"/>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NOVA Annual Plan Tips</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Use information from your new 3 year plan.</a:t>
            </a:r>
          </a:p>
          <a:p>
            <a:pPr marL="257175" indent="-257175">
              <a:buFont typeface="Arial" panose="020B0604020202020204" pitchFamily="34" charset="0"/>
              <a:buChar char="•"/>
            </a:pPr>
            <a:r>
              <a:rPr lang="en-US" sz="3200" dirty="0"/>
              <a:t>Annual Plan strategies will become your member work plan objectives.</a:t>
            </a:r>
          </a:p>
          <a:p>
            <a:pPr marL="257175" indent="-257175">
              <a:buFont typeface="Arial" panose="020B0604020202020204" pitchFamily="34" charset="0"/>
              <a:buChar char="•"/>
            </a:pPr>
            <a:r>
              <a:rPr lang="en-US" sz="3200" dirty="0"/>
              <a:t>Make sure your strategies are broad enough for members to use in their work plans.</a:t>
            </a:r>
          </a:p>
          <a:p>
            <a:pPr marL="257175" indent="-257175">
              <a:buFont typeface="Arial" panose="020B0604020202020204" pitchFamily="34" charset="0"/>
              <a:buChar char="•"/>
            </a:pPr>
            <a:r>
              <a:rPr lang="en-US" sz="3200" dirty="0"/>
              <a:t>Work plans are supported by the member’s budget.</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419588663"/>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NOVA Annual Plan Tips (cont.)</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Consortium certification of annual plan and member work plans &amp; budgets will satisfy State’s need for consortium &amp; district approval to spend CAEP funding for the year.</a:t>
            </a:r>
          </a:p>
          <a:p>
            <a:pPr marL="257175" indent="-257175">
              <a:buFont typeface="Arial" panose="020B0604020202020204" pitchFamily="34" charset="0"/>
              <a:buChar char="•"/>
            </a:pPr>
            <a:r>
              <a:rPr lang="en-US" sz="3200" dirty="0"/>
              <a:t>Use the Fiscal Management section to explain your consortium’s carry over policies and how funds will be liquidated.</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599941410"/>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15533</TotalTime>
  <Words>1500</Words>
  <Application>Microsoft Macintosh PowerPoint</Application>
  <PresentationFormat>On-screen Show (4:3)</PresentationFormat>
  <Paragraphs>129</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White</vt:lpstr>
      <vt:lpstr>PowerPoint Presentation</vt:lpstr>
      <vt:lpstr>Agenda</vt:lpstr>
      <vt:lpstr>Planning</vt:lpstr>
      <vt:lpstr>PowerPoint Presentation</vt:lpstr>
      <vt:lpstr>19-20 Annual Plan</vt:lpstr>
      <vt:lpstr>Review of Annual Plan Prompts</vt:lpstr>
      <vt:lpstr>PowerPoint Presentation</vt:lpstr>
      <vt:lpstr>NOVA Annual Plan Tips</vt:lpstr>
      <vt:lpstr>NOVA Annual Plan Tips (cont.)</vt:lpstr>
      <vt:lpstr>NOVA Annual Plan Tips (cont. 1)</vt:lpstr>
      <vt:lpstr>Fiscal Reporting in NOVA</vt:lpstr>
      <vt:lpstr>Fiscal Reporting</vt:lpstr>
      <vt:lpstr>What’s FIFO?</vt:lpstr>
      <vt:lpstr>What’s FIFO? (cont.)</vt:lpstr>
      <vt:lpstr>Closing Out CAEP funds</vt:lpstr>
      <vt:lpstr>Closing Out CAEP funds (cont.)</vt:lpstr>
      <vt:lpstr>Data &amp; Accountability Close Out</vt:lpstr>
      <vt:lpstr>Request Support from CAEP TAP</vt:lpstr>
      <vt:lpstr>Upcoming Webinars and In-person Trainings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aevans</dc:creator>
  <cp:lastModifiedBy>Peggy  Raun-Linde</cp:lastModifiedBy>
  <cp:revision>727</cp:revision>
  <dcterms:created xsi:type="dcterms:W3CDTF">2008-02-08T22:36:51Z</dcterms:created>
  <dcterms:modified xsi:type="dcterms:W3CDTF">2019-08-09T20:10:06Z</dcterms:modified>
</cp:coreProperties>
</file>