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05" r:id="rId3"/>
    <p:sldId id="325" r:id="rId4"/>
    <p:sldId id="306" r:id="rId5"/>
    <p:sldId id="282" r:id="rId6"/>
    <p:sldId id="324" r:id="rId7"/>
    <p:sldId id="285" r:id="rId8"/>
    <p:sldId id="309" r:id="rId9"/>
    <p:sldId id="294" r:id="rId10"/>
    <p:sldId id="295" r:id="rId11"/>
    <p:sldId id="299" r:id="rId12"/>
    <p:sldId id="300" r:id="rId13"/>
    <p:sldId id="307" r:id="rId14"/>
    <p:sldId id="316" r:id="rId15"/>
    <p:sldId id="317" r:id="rId16"/>
    <p:sldId id="311" r:id="rId17"/>
    <p:sldId id="315" r:id="rId18"/>
    <p:sldId id="313" r:id="rId19"/>
    <p:sldId id="318" r:id="rId20"/>
    <p:sldId id="314" r:id="rId21"/>
    <p:sldId id="308" r:id="rId22"/>
    <p:sldId id="319" r:id="rId23"/>
    <p:sldId id="320" r:id="rId24"/>
    <p:sldId id="283" r:id="rId25"/>
    <p:sldId id="284" r:id="rId26"/>
    <p:sldId id="323" r:id="rId27"/>
    <p:sldId id="286" r:id="rId28"/>
    <p:sldId id="287" r:id="rId29"/>
    <p:sldId id="321" r:id="rId30"/>
    <p:sldId id="322" r:id="rId31"/>
    <p:sldId id="288" r:id="rId32"/>
    <p:sldId id="310" r:id="rId33"/>
    <p:sldId id="326"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6395" autoAdjust="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7/18/2019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7/18/2019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D2037F-AAAE-4D8E-87A6-0467522FD8E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66443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20236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77567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74016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2037F-AAAE-4D8E-87A6-0467522FD8E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6023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D2037F-AAAE-4D8E-87A6-0467522FD8E8}"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09757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D2037F-AAAE-4D8E-87A6-0467522FD8E8}"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80137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D2037F-AAAE-4D8E-87A6-0467522FD8E8}"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0288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2037F-AAAE-4D8E-87A6-0467522FD8E8}"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9032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959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4266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2037F-AAAE-4D8E-87A6-0467522FD8E8}" type="datetimeFigureOut">
              <a:rPr lang="en-US" smtClean="0"/>
              <a:t>7/18/2019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135D-433F-4642-AADE-EF8DA9DDBC57}" type="slidenum">
              <a:rPr lang="en-US" smtClean="0"/>
              <a:t>‹#›</a:t>
            </a:fld>
            <a:endParaRPr lang="en-US"/>
          </a:p>
        </p:txBody>
      </p:sp>
    </p:spTree>
    <p:extLst>
      <p:ext uri="{BB962C8B-B14F-4D97-AF65-F5344CB8AC3E}">
        <p14:creationId xmlns:p14="http://schemas.microsoft.com/office/powerpoint/2010/main" val="415841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rsweb.org/sites/default/files/NRS_TA_Guide.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effectLst>
                  <a:outerShdw blurRad="38100" dist="38100" dir="2700000" algn="tl">
                    <a:srgbClr val="000000">
                      <a:alpha val="43137"/>
                    </a:srgbClr>
                  </a:outerShdw>
                </a:effectLst>
              </a:rPr>
              <a:t>CAEP 19-20 Program Changes</a:t>
            </a:r>
          </a:p>
        </p:txBody>
      </p:sp>
      <p:sp>
        <p:nvSpPr>
          <p:cNvPr id="3" name="Subtitle 2"/>
          <p:cNvSpPr>
            <a:spLocks noGrp="1"/>
          </p:cNvSpPr>
          <p:nvPr>
            <p:ph type="subTitle" idx="1"/>
          </p:nvPr>
        </p:nvSpPr>
        <p:spPr/>
        <p:txBody>
          <a:bodyPr/>
          <a:lstStyle/>
          <a:p>
            <a:r>
              <a:rPr lang="en-US" dirty="0"/>
              <a:t>July 2019</a:t>
            </a:r>
          </a:p>
        </p:txBody>
      </p:sp>
    </p:spTree>
    <p:extLst>
      <p:ext uri="{BB962C8B-B14F-4D97-AF65-F5344CB8AC3E}">
        <p14:creationId xmlns:p14="http://schemas.microsoft.com/office/powerpoint/2010/main" val="241366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a:xfrm>
            <a:off x="838200" y="1825625"/>
            <a:ext cx="10515600" cy="4670066"/>
          </a:xfrm>
        </p:spPr>
        <p:txBody>
          <a:bodyPr>
            <a:normAutofit/>
          </a:bodyPr>
          <a:lstStyle/>
          <a:p>
            <a:pPr marL="0" indent="0">
              <a:buNone/>
            </a:pPr>
            <a:r>
              <a:rPr lang="en-US" sz="3200" b="1" dirty="0"/>
              <a:t>WIOA I / CAEP Alignment – Occupational Skills Gain</a:t>
            </a:r>
            <a:br>
              <a:rPr lang="en-US" sz="3200" b="1" dirty="0"/>
            </a:br>
            <a:endParaRPr lang="en-US" sz="3200" b="1" dirty="0"/>
          </a:p>
          <a:p>
            <a:pPr marL="0" indent="0">
              <a:buNone/>
            </a:pPr>
            <a:r>
              <a:rPr lang="en-US" dirty="0"/>
              <a:t>The Passage of Exam Measurable Skills Gain for WIOA I will align with the CAEP Occupational Skills Gain and Workforce Preparation Outcome</a:t>
            </a:r>
          </a:p>
          <a:p>
            <a:pPr lvl="1"/>
            <a:r>
              <a:rPr lang="en-US" sz="2800" dirty="0"/>
              <a:t>When a student achieves an Occupational Skills Gain, that now entails that the student passes an exam such as work skills demonstration, written test, standardized pre/post-test, etc. </a:t>
            </a:r>
          </a:p>
          <a:p>
            <a:pPr lvl="1"/>
            <a:r>
              <a:rPr lang="en-US" sz="2800" dirty="0"/>
              <a:t>Workforce Preparation Outcome should include some documentation of work skills progression or attainment.</a:t>
            </a:r>
          </a:p>
          <a:p>
            <a:pPr marL="0" indent="0">
              <a:buNone/>
            </a:pPr>
            <a:endParaRPr lang="en-US" dirty="0"/>
          </a:p>
        </p:txBody>
      </p:sp>
    </p:spTree>
    <p:extLst>
      <p:ext uri="{BB962C8B-B14F-4D97-AF65-F5344CB8AC3E}">
        <p14:creationId xmlns:p14="http://schemas.microsoft.com/office/powerpoint/2010/main" val="124527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Calibri" panose="020F0502020204030204" pitchFamily="34" charset="0"/>
              </a:rPr>
              <a:t>WIOA I Passing Knowledge-Based Exam	</a:t>
            </a:r>
            <a:endParaRPr lang="en-US" dirty="0"/>
          </a:p>
        </p:txBody>
      </p:sp>
      <p:sp>
        <p:nvSpPr>
          <p:cNvPr id="3" name="Content Placeholder 2"/>
          <p:cNvSpPr>
            <a:spLocks noGrp="1"/>
          </p:cNvSpPr>
          <p:nvPr>
            <p:ph idx="1"/>
          </p:nvPr>
        </p:nvSpPr>
        <p:spPr>
          <a:xfrm>
            <a:off x="838200" y="1690688"/>
            <a:ext cx="10515600" cy="4727365"/>
          </a:xfrm>
        </p:spPr>
        <p:txBody>
          <a:bodyPr>
            <a:normAutofit lnSpcReduction="10000"/>
          </a:bodyPr>
          <a:lstStyle/>
          <a:p>
            <a:pPr marL="463550" indent="-463550">
              <a:buFont typeface="Wingdings" panose="05000000000000000000" pitchFamily="2" charset="2"/>
              <a:buChar char="§"/>
            </a:pPr>
            <a:r>
              <a:rPr lang="en-US" sz="3600" dirty="0"/>
              <a:t>The Skills Progression MSG has now been replaced by </a:t>
            </a:r>
            <a:r>
              <a:rPr lang="en-US" sz="3600" b="1" i="1" dirty="0"/>
              <a:t>Passage of an Exam</a:t>
            </a:r>
            <a:r>
              <a:rPr lang="en-US" sz="3600" dirty="0"/>
              <a:t>.</a:t>
            </a:r>
          </a:p>
          <a:p>
            <a:pPr marL="463550" indent="-463550">
              <a:buFont typeface="Wingdings" panose="05000000000000000000" pitchFamily="2" charset="2"/>
              <a:buChar char="§"/>
            </a:pPr>
            <a:r>
              <a:rPr lang="en-US" sz="3600" dirty="0"/>
              <a:t>Learner </a:t>
            </a:r>
            <a:r>
              <a:rPr lang="en-US" sz="3600" b="1" i="1" dirty="0"/>
              <a:t>passes an exam </a:t>
            </a:r>
            <a:r>
              <a:rPr lang="en-US" sz="3600" dirty="0"/>
              <a:t>during the year that is required for a job, or that demonstrates progress in attaining technical or occupational skills.</a:t>
            </a:r>
          </a:p>
          <a:p>
            <a:pPr marL="463550" indent="-463550">
              <a:buFont typeface="Wingdings" panose="05000000000000000000" pitchFamily="2" charset="2"/>
              <a:buChar char="§"/>
            </a:pPr>
            <a:r>
              <a:rPr lang="en-US" sz="3600" dirty="0"/>
              <a:t>Exam can be a hands on occupational skills demonstration, written test, standardized pre/post-test, or other method of assessment that clearly demonstrates skill progression or attainment.</a:t>
            </a:r>
          </a:p>
        </p:txBody>
      </p:sp>
    </p:spTree>
    <p:extLst>
      <p:ext uri="{BB962C8B-B14F-4D97-AF65-F5344CB8AC3E}">
        <p14:creationId xmlns:p14="http://schemas.microsoft.com/office/powerpoint/2010/main" val="78205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Calibri" panose="020F0502020204030204" pitchFamily="34" charset="0"/>
              </a:rPr>
              <a:t>WIOA I Training Milestone	</a:t>
            </a:r>
            <a:endParaRPr lang="en-US" dirty="0"/>
          </a:p>
        </p:txBody>
      </p:sp>
      <p:sp>
        <p:nvSpPr>
          <p:cNvPr id="3" name="Content Placeholder 2"/>
          <p:cNvSpPr>
            <a:spLocks noGrp="1"/>
          </p:cNvSpPr>
          <p:nvPr>
            <p:ph idx="1"/>
          </p:nvPr>
        </p:nvSpPr>
        <p:spPr>
          <a:xfrm>
            <a:off x="1097279" y="1845734"/>
            <a:ext cx="10394135" cy="4023360"/>
          </a:xfrm>
        </p:spPr>
        <p:txBody>
          <a:bodyPr>
            <a:normAutofit lnSpcReduction="10000"/>
          </a:bodyPr>
          <a:lstStyle/>
          <a:p>
            <a:pPr marL="463550" indent="-463550">
              <a:buFont typeface="Wingdings" panose="05000000000000000000" pitchFamily="2" charset="2"/>
              <a:buChar char="§"/>
            </a:pPr>
            <a:r>
              <a:rPr lang="en-US" sz="3600" dirty="0"/>
              <a:t>Participant is in an education or training program and accomplishes one or more of the following:</a:t>
            </a:r>
          </a:p>
          <a:p>
            <a:pPr marL="756158" lvl="1" indent="-463550">
              <a:buFont typeface="Wingdings" panose="05000000000000000000" pitchFamily="2" charset="2"/>
              <a:buChar char="§"/>
            </a:pPr>
            <a:r>
              <a:rPr lang="en-US" sz="3400" dirty="0"/>
              <a:t>Masters specific job skills or steps required for that job</a:t>
            </a:r>
          </a:p>
          <a:p>
            <a:pPr marL="756158" lvl="1" indent="-463550">
              <a:buFont typeface="Wingdings" panose="05000000000000000000" pitchFamily="2" charset="2"/>
              <a:buChar char="§"/>
            </a:pPr>
            <a:r>
              <a:rPr lang="en-US" sz="3400" dirty="0"/>
              <a:t>Receives pay increase </a:t>
            </a:r>
          </a:p>
          <a:p>
            <a:pPr marL="756158" lvl="1" indent="-463550">
              <a:buFont typeface="Wingdings" panose="05000000000000000000" pitchFamily="2" charset="2"/>
              <a:buChar char="§"/>
            </a:pPr>
            <a:r>
              <a:rPr lang="en-US" sz="3400" dirty="0"/>
              <a:t>Attains performance increase on the job</a:t>
            </a:r>
          </a:p>
          <a:p>
            <a:pPr marL="756158" lvl="1" indent="-463550">
              <a:buFont typeface="Wingdings" panose="05000000000000000000" pitchFamily="2" charset="2"/>
              <a:buChar char="§"/>
            </a:pPr>
            <a:r>
              <a:rPr lang="en-US" sz="3400" dirty="0"/>
              <a:t>Completes one apprenticeship program</a:t>
            </a:r>
          </a:p>
          <a:p>
            <a:pPr marL="756158" lvl="1" indent="-463550">
              <a:buFont typeface="Wingdings" panose="05000000000000000000" pitchFamily="2" charset="2"/>
              <a:buChar char="§"/>
            </a:pPr>
            <a:r>
              <a:rPr lang="en-US" sz="3400" dirty="0"/>
              <a:t>Completes other locally defined work outcome</a:t>
            </a:r>
          </a:p>
          <a:p>
            <a:pPr marL="463550" indent="-463550">
              <a:buFont typeface="Wingdings" panose="05000000000000000000" pitchFamily="2" charset="2"/>
              <a:buChar char="§"/>
            </a:pPr>
            <a:endParaRPr lang="en-US" sz="3600" dirty="0"/>
          </a:p>
        </p:txBody>
      </p:sp>
    </p:spTree>
    <p:extLst>
      <p:ext uri="{BB962C8B-B14F-4D97-AF65-F5344CB8AC3E}">
        <p14:creationId xmlns:p14="http://schemas.microsoft.com/office/powerpoint/2010/main" val="1660118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348" y="2115267"/>
            <a:ext cx="10515600" cy="1325563"/>
          </a:xfrm>
        </p:spPr>
        <p:txBody>
          <a:bodyPr/>
          <a:lstStyle/>
          <a:p>
            <a:pPr algn="ctr"/>
            <a:r>
              <a:rPr lang="en-US" dirty="0"/>
              <a:t>NOVA Program Area Reporting Changes </a:t>
            </a:r>
            <a:br>
              <a:rPr lang="en-US" dirty="0"/>
            </a:br>
            <a:r>
              <a:rPr lang="en-US" dirty="0"/>
              <a:t>for 18-19 reporting</a:t>
            </a:r>
          </a:p>
        </p:txBody>
      </p:sp>
    </p:spTree>
    <p:extLst>
      <p:ext uri="{BB962C8B-B14F-4D97-AF65-F5344CB8AC3E}">
        <p14:creationId xmlns:p14="http://schemas.microsoft.com/office/powerpoint/2010/main" val="13987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89186"/>
            <a:ext cx="11330152" cy="6484883"/>
          </a:xfrm>
          <a:prstGeom prst="rect">
            <a:avLst/>
          </a:prstGeom>
        </p:spPr>
      </p:pic>
    </p:spTree>
    <p:extLst>
      <p:ext uri="{BB962C8B-B14F-4D97-AF65-F5344CB8AC3E}">
        <p14:creationId xmlns:p14="http://schemas.microsoft.com/office/powerpoint/2010/main" val="2417121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794" y="294968"/>
            <a:ext cx="11464411" cy="6263148"/>
          </a:xfrm>
          <a:prstGeom prst="rect">
            <a:avLst/>
          </a:prstGeom>
        </p:spPr>
      </p:pic>
    </p:spTree>
    <p:extLst>
      <p:ext uri="{BB962C8B-B14F-4D97-AF65-F5344CB8AC3E}">
        <p14:creationId xmlns:p14="http://schemas.microsoft.com/office/powerpoint/2010/main" val="1718466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Evaluation of Program Area Reporting</a:t>
            </a:r>
          </a:p>
        </p:txBody>
      </p:sp>
      <p:sp>
        <p:nvSpPr>
          <p:cNvPr id="3" name="Content Placeholder 2"/>
          <p:cNvSpPr>
            <a:spLocks noGrp="1"/>
          </p:cNvSpPr>
          <p:nvPr>
            <p:ph idx="1"/>
          </p:nvPr>
        </p:nvSpPr>
        <p:spPr/>
        <p:txBody>
          <a:bodyPr/>
          <a:lstStyle/>
          <a:p>
            <a:r>
              <a:rPr lang="en-US" sz="3600" dirty="0"/>
              <a:t>CLASP interviewed many consortia and individual district administrators to obtain feedback in the NOVA program area hours and expense reporting.</a:t>
            </a:r>
          </a:p>
          <a:p>
            <a:r>
              <a:rPr lang="en-US" sz="3600" dirty="0"/>
              <a:t>These changes will be reflected in the 18-19 Program Area Reporting guidance for NOVA.</a:t>
            </a:r>
          </a:p>
          <a:p>
            <a:r>
              <a:rPr lang="en-US" sz="3600" dirty="0"/>
              <a:t>However, NOVA programmers were not able to make the changes for this upcoming reporting cycle.</a:t>
            </a:r>
          </a:p>
          <a:p>
            <a:pPr marL="0" indent="0">
              <a:buNone/>
            </a:pPr>
            <a:endParaRPr lang="en-US" dirty="0"/>
          </a:p>
        </p:txBody>
      </p:sp>
    </p:spTree>
    <p:extLst>
      <p:ext uri="{BB962C8B-B14F-4D97-AF65-F5344CB8AC3E}">
        <p14:creationId xmlns:p14="http://schemas.microsoft.com/office/powerpoint/2010/main" val="371175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Evaluation of Program Area Reporting</a:t>
            </a:r>
          </a:p>
        </p:txBody>
      </p:sp>
      <p:sp>
        <p:nvSpPr>
          <p:cNvPr id="3" name="Content Placeholder 2"/>
          <p:cNvSpPr>
            <a:spLocks noGrp="1"/>
          </p:cNvSpPr>
          <p:nvPr>
            <p:ph idx="1"/>
          </p:nvPr>
        </p:nvSpPr>
        <p:spPr/>
        <p:txBody>
          <a:bodyPr>
            <a:normAutofit lnSpcReduction="10000"/>
          </a:bodyPr>
          <a:lstStyle/>
          <a:p>
            <a:r>
              <a:rPr lang="en-US" sz="3600" dirty="0"/>
              <a:t>NOTE: The State CAEP Office realizes that these changes are being implemented at the end of the 18-19 program year.</a:t>
            </a:r>
          </a:p>
          <a:p>
            <a:r>
              <a:rPr lang="en-US" sz="3600" dirty="0"/>
              <a:t>If your members are still using the old guidance – they will not be penalized or have their data/fiscal submission rejected.</a:t>
            </a:r>
          </a:p>
          <a:p>
            <a:r>
              <a:rPr lang="en-US" sz="3600" dirty="0"/>
              <a:t>We hope that these changes will reduce the amount of work that each member will be required to do annually.</a:t>
            </a:r>
          </a:p>
          <a:p>
            <a:pPr marL="0" indent="0">
              <a:buNone/>
            </a:pPr>
            <a:endParaRPr lang="en-US" dirty="0"/>
          </a:p>
        </p:txBody>
      </p:sp>
    </p:spTree>
    <p:extLst>
      <p:ext uri="{BB962C8B-B14F-4D97-AF65-F5344CB8AC3E}">
        <p14:creationId xmlns:p14="http://schemas.microsoft.com/office/powerpoint/2010/main" val="173560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Timeline (cont.)</a:t>
            </a:r>
          </a:p>
        </p:txBody>
      </p:sp>
      <p:sp>
        <p:nvSpPr>
          <p:cNvPr id="3" name="Content Placeholder 2"/>
          <p:cNvSpPr>
            <a:spLocks noGrp="1"/>
          </p:cNvSpPr>
          <p:nvPr>
            <p:ph idx="1"/>
          </p:nvPr>
        </p:nvSpPr>
        <p:spPr>
          <a:xfrm>
            <a:off x="838200" y="1884619"/>
            <a:ext cx="10515600" cy="4351338"/>
          </a:xfrm>
        </p:spPr>
        <p:txBody>
          <a:bodyPr>
            <a:normAutofit/>
          </a:bodyPr>
          <a:lstStyle/>
          <a:p>
            <a:r>
              <a:rPr lang="en-US" sz="3600" b="1" dirty="0"/>
              <a:t>September 1, 2019 </a:t>
            </a:r>
            <a:r>
              <a:rPr lang="en-US" sz="3600" dirty="0"/>
              <a:t>– each consortia member will be asked to submit </a:t>
            </a:r>
            <a:r>
              <a:rPr lang="en-US" sz="3600" b="1" dirty="0"/>
              <a:t>an estimated amount </a:t>
            </a:r>
            <a:r>
              <a:rPr lang="en-US" sz="3600" dirty="0"/>
              <a:t>into for NOVA for the following:</a:t>
            </a:r>
          </a:p>
          <a:p>
            <a:pPr lvl="1"/>
            <a:r>
              <a:rPr lang="en-US" sz="3600" dirty="0"/>
              <a:t>Program Year 18-19 – hours of instruction by program area.</a:t>
            </a:r>
          </a:p>
          <a:p>
            <a:pPr lvl="1"/>
            <a:r>
              <a:rPr lang="en-US" sz="3600" dirty="0"/>
              <a:t>Program Year 18-19 – expenses by program area by fund source.</a:t>
            </a:r>
          </a:p>
        </p:txBody>
      </p:sp>
    </p:spTree>
    <p:extLst>
      <p:ext uri="{BB962C8B-B14F-4D97-AF65-F5344CB8AC3E}">
        <p14:creationId xmlns:p14="http://schemas.microsoft.com/office/powerpoint/2010/main" val="132860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1729" y="452463"/>
            <a:ext cx="11266414" cy="6141284"/>
          </a:xfrm>
          <a:prstGeom prst="rect">
            <a:avLst/>
          </a:prstGeom>
        </p:spPr>
      </p:pic>
    </p:spTree>
    <p:extLst>
      <p:ext uri="{BB962C8B-B14F-4D97-AF65-F5344CB8AC3E}">
        <p14:creationId xmlns:p14="http://schemas.microsoft.com/office/powerpoint/2010/main" val="294637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a:t>
            </a:r>
          </a:p>
        </p:txBody>
      </p:sp>
      <p:sp>
        <p:nvSpPr>
          <p:cNvPr id="3" name="Content Placeholder 2"/>
          <p:cNvSpPr>
            <a:spLocks noGrp="1"/>
          </p:cNvSpPr>
          <p:nvPr>
            <p:ph idx="1"/>
          </p:nvPr>
        </p:nvSpPr>
        <p:spPr/>
        <p:txBody>
          <a:bodyPr>
            <a:normAutofit/>
          </a:bodyPr>
          <a:lstStyle/>
          <a:p>
            <a:r>
              <a:rPr lang="en-US" sz="3600" dirty="0"/>
              <a:t>Student Data Reporting for CAEP in TOPSPro Enterprise and MIS.</a:t>
            </a:r>
          </a:p>
          <a:p>
            <a:r>
              <a:rPr lang="en-US" sz="3600" dirty="0"/>
              <a:t>Beginning of the Year Letter will be released in August.</a:t>
            </a:r>
          </a:p>
          <a:p>
            <a:endParaRPr lang="en-US" sz="3600" dirty="0"/>
          </a:p>
          <a:p>
            <a:r>
              <a:rPr lang="en-US" sz="3600" dirty="0"/>
              <a:t>Program Area Reporting – by program area by hours, and by program area by expenditures in NOVA.</a:t>
            </a:r>
          </a:p>
          <a:p>
            <a:r>
              <a:rPr lang="en-US" sz="3600" dirty="0"/>
              <a:t>NOVA programming letter will be released in August.</a:t>
            </a:r>
          </a:p>
        </p:txBody>
      </p:sp>
    </p:spTree>
    <p:extLst>
      <p:ext uri="{BB962C8B-B14F-4D97-AF65-F5344CB8AC3E}">
        <p14:creationId xmlns:p14="http://schemas.microsoft.com/office/powerpoint/2010/main" val="770644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Timeline (cont.1)</a:t>
            </a:r>
          </a:p>
        </p:txBody>
      </p:sp>
      <p:sp>
        <p:nvSpPr>
          <p:cNvPr id="3" name="Content Placeholder 2"/>
          <p:cNvSpPr>
            <a:spLocks noGrp="1"/>
          </p:cNvSpPr>
          <p:nvPr>
            <p:ph idx="1"/>
          </p:nvPr>
        </p:nvSpPr>
        <p:spPr>
          <a:xfrm>
            <a:off x="838200" y="1884619"/>
            <a:ext cx="10515600" cy="4351338"/>
          </a:xfrm>
        </p:spPr>
        <p:txBody>
          <a:bodyPr>
            <a:normAutofit/>
          </a:bodyPr>
          <a:lstStyle/>
          <a:p>
            <a:r>
              <a:rPr lang="en-US" sz="3600" b="1" dirty="0"/>
              <a:t>December 1, 2019 </a:t>
            </a:r>
            <a:r>
              <a:rPr lang="en-US" sz="3600" dirty="0"/>
              <a:t>– each consortia member will be asked to </a:t>
            </a:r>
            <a:r>
              <a:rPr lang="en-US" sz="3600" b="1" dirty="0"/>
              <a:t>certify their amounts </a:t>
            </a:r>
            <a:r>
              <a:rPr lang="en-US" sz="3600" dirty="0"/>
              <a:t>into for NOVA for the following:</a:t>
            </a:r>
          </a:p>
          <a:p>
            <a:pPr lvl="1"/>
            <a:r>
              <a:rPr lang="en-US" sz="3600" dirty="0"/>
              <a:t>Program Year 18-19 – hours of instruction by program area.</a:t>
            </a:r>
          </a:p>
          <a:p>
            <a:pPr lvl="1"/>
            <a:r>
              <a:rPr lang="en-US" sz="3600" dirty="0"/>
              <a:t>Program Year 18-19 – expenses by program area by fund source.</a:t>
            </a:r>
          </a:p>
        </p:txBody>
      </p:sp>
    </p:spTree>
    <p:extLst>
      <p:ext uri="{BB962C8B-B14F-4D97-AF65-F5344CB8AC3E}">
        <p14:creationId xmlns:p14="http://schemas.microsoft.com/office/powerpoint/2010/main" val="1497956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Changes for 18-19 Program Area Reporting in NOVA </a:t>
            </a:r>
          </a:p>
        </p:txBody>
      </p:sp>
      <p:sp>
        <p:nvSpPr>
          <p:cNvPr id="3" name="Content Placeholder 2"/>
          <p:cNvSpPr>
            <a:spLocks noGrp="1"/>
          </p:cNvSpPr>
          <p:nvPr>
            <p:ph idx="1"/>
          </p:nvPr>
        </p:nvSpPr>
        <p:spPr>
          <a:xfrm>
            <a:off x="838200" y="1825625"/>
            <a:ext cx="10515600" cy="4752156"/>
          </a:xfrm>
        </p:spPr>
        <p:txBody>
          <a:bodyPr>
            <a:normAutofit lnSpcReduction="10000"/>
          </a:bodyPr>
          <a:lstStyle/>
          <a:p>
            <a:pPr marL="0" indent="0">
              <a:buNone/>
            </a:pPr>
            <a:r>
              <a:rPr lang="en-US" sz="3600" b="1" dirty="0"/>
              <a:t>Reporting of Program Areas</a:t>
            </a:r>
          </a:p>
          <a:p>
            <a:r>
              <a:rPr lang="en-US" sz="3600" dirty="0"/>
              <a:t>CAEP is still reporting by the Seven Program Areas.</a:t>
            </a:r>
          </a:p>
          <a:p>
            <a:r>
              <a:rPr lang="en-US" sz="3600" dirty="0"/>
              <a:t>But we want to avoid the duplication of hours between CTE and Workforce Reentry (now called Workforce Prep).</a:t>
            </a:r>
          </a:p>
          <a:p>
            <a:r>
              <a:rPr lang="en-US" sz="3600" dirty="0"/>
              <a:t>Workforce Reentry is not being used to collect barriers to employment (or characteristic demographics). </a:t>
            </a:r>
          </a:p>
          <a:p>
            <a:r>
              <a:rPr lang="en-US" sz="3600" dirty="0"/>
              <a:t>Workforce Reentry will be called Workforce Prep and is it’s own program.  Definition remains the same.</a:t>
            </a:r>
          </a:p>
        </p:txBody>
      </p:sp>
    </p:spTree>
    <p:extLst>
      <p:ext uri="{BB962C8B-B14F-4D97-AF65-F5344CB8AC3E}">
        <p14:creationId xmlns:p14="http://schemas.microsoft.com/office/powerpoint/2010/main" val="639650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89186"/>
            <a:ext cx="11330152" cy="6484883"/>
          </a:xfrm>
          <a:prstGeom prst="rect">
            <a:avLst/>
          </a:prstGeom>
        </p:spPr>
      </p:pic>
    </p:spTree>
    <p:extLst>
      <p:ext uri="{BB962C8B-B14F-4D97-AF65-F5344CB8AC3E}">
        <p14:creationId xmlns:p14="http://schemas.microsoft.com/office/powerpoint/2010/main" val="705167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794" y="294968"/>
            <a:ext cx="11464411" cy="6263148"/>
          </a:xfrm>
          <a:prstGeom prst="rect">
            <a:avLst/>
          </a:prstGeom>
        </p:spPr>
      </p:pic>
    </p:spTree>
    <p:extLst>
      <p:ext uri="{BB962C8B-B14F-4D97-AF65-F5344CB8AC3E}">
        <p14:creationId xmlns:p14="http://schemas.microsoft.com/office/powerpoint/2010/main" val="429720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a:xfrm>
            <a:off x="838200" y="1561382"/>
            <a:ext cx="10515600" cy="4873924"/>
          </a:xfrm>
        </p:spPr>
        <p:txBody>
          <a:bodyPr>
            <a:normAutofit fontScale="92500" lnSpcReduction="20000"/>
          </a:bodyPr>
          <a:lstStyle/>
          <a:p>
            <a:pPr marL="0" indent="0">
              <a:buNone/>
            </a:pPr>
            <a:r>
              <a:rPr lang="en-US" sz="3200" b="1" dirty="0"/>
              <a:t>Enrollment / Instructional Hours</a:t>
            </a:r>
          </a:p>
          <a:p>
            <a:pPr marL="0" indent="0">
              <a:buNone/>
            </a:pPr>
            <a:r>
              <a:rPr lang="en-US" sz="3200" i="1" dirty="0"/>
              <a:t>How do we track hours of instruction for integrated courses </a:t>
            </a:r>
            <a:r>
              <a:rPr lang="en-US" sz="3200" dirty="0"/>
              <a:t>(</a:t>
            </a:r>
            <a:r>
              <a:rPr lang="en-US" sz="3200" i="1" dirty="0"/>
              <a:t>ESL/CTE, ASE/CTE, ABE, CTE, etc.)? </a:t>
            </a:r>
          </a:p>
          <a:p>
            <a:pPr marL="457200" lvl="1" indent="0">
              <a:buNone/>
            </a:pPr>
            <a:endParaRPr lang="en-US" dirty="0"/>
          </a:p>
          <a:p>
            <a:pPr marL="457200" lvl="1" indent="0">
              <a:buNone/>
            </a:pPr>
            <a:r>
              <a:rPr lang="en-US" sz="3200" b="1" dirty="0"/>
              <a:t>For K12/COE</a:t>
            </a:r>
            <a:r>
              <a:rPr lang="en-US" sz="3200" dirty="0"/>
              <a:t>: </a:t>
            </a:r>
          </a:p>
          <a:p>
            <a:pPr lvl="1"/>
            <a:r>
              <a:rPr lang="en-US" sz="3200" dirty="0"/>
              <a:t>If a class is identified as integrated, the hours will be divided equally between the programs designated for that record. </a:t>
            </a:r>
          </a:p>
          <a:p>
            <a:pPr lvl="1"/>
            <a:r>
              <a:rPr lang="en-US" sz="3200" dirty="0"/>
              <a:t>If not integrated, or if the hours are split unevenly – the agency can create two classes, one for each instructional program represented. </a:t>
            </a:r>
          </a:p>
          <a:p>
            <a:pPr marL="457200" lvl="1" indent="0">
              <a:buNone/>
            </a:pPr>
            <a:endParaRPr lang="en-US" sz="3200" dirty="0"/>
          </a:p>
          <a:p>
            <a:pPr marL="457200" lvl="1" indent="0">
              <a:buNone/>
            </a:pPr>
            <a:r>
              <a:rPr lang="en-US" sz="3200" b="1" dirty="0"/>
              <a:t>For Colleges</a:t>
            </a:r>
            <a:r>
              <a:rPr lang="en-US" sz="3200" dirty="0"/>
              <a:t>: Additional exploration is required to review how colleges are coding such courses. </a:t>
            </a:r>
          </a:p>
        </p:txBody>
      </p:sp>
    </p:spTree>
    <p:extLst>
      <p:ext uri="{BB962C8B-B14F-4D97-AF65-F5344CB8AC3E}">
        <p14:creationId xmlns:p14="http://schemas.microsoft.com/office/powerpoint/2010/main" val="3044436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p:txBody>
          <a:bodyPr/>
          <a:lstStyle/>
          <a:p>
            <a:pPr marL="0" indent="0">
              <a:buNone/>
            </a:pPr>
            <a:r>
              <a:rPr lang="en-US" sz="3200" b="1" dirty="0"/>
              <a:t>Enrollment / Instructional Hours</a:t>
            </a:r>
          </a:p>
          <a:p>
            <a:pPr marL="0" indent="0">
              <a:buNone/>
            </a:pPr>
            <a:endParaRPr lang="en-US" dirty="0"/>
          </a:p>
          <a:p>
            <a:pPr marL="0" indent="0">
              <a:buNone/>
            </a:pPr>
            <a:r>
              <a:rPr lang="en-US" sz="3200" i="1" dirty="0"/>
              <a:t>What is the definition of an instructional hour? </a:t>
            </a:r>
          </a:p>
          <a:p>
            <a:pPr marL="0" indent="0">
              <a:buNone/>
            </a:pPr>
            <a:endParaRPr lang="en-US" dirty="0"/>
          </a:p>
          <a:p>
            <a:pPr marL="0" indent="0">
              <a:buNone/>
            </a:pPr>
            <a:r>
              <a:rPr lang="en-US" sz="3200" dirty="0"/>
              <a:t>An instructional hour must meet OCTAE guidelines and be associated with an instructional program. Thereby, service hours must not be commingled with instructional hours.</a:t>
            </a:r>
          </a:p>
        </p:txBody>
      </p:sp>
    </p:spTree>
    <p:extLst>
      <p:ext uri="{BB962C8B-B14F-4D97-AF65-F5344CB8AC3E}">
        <p14:creationId xmlns:p14="http://schemas.microsoft.com/office/powerpoint/2010/main" val="36842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Hours</a:t>
            </a:r>
          </a:p>
        </p:txBody>
      </p:sp>
      <p:sp>
        <p:nvSpPr>
          <p:cNvPr id="3" name="Content Placeholder 2"/>
          <p:cNvSpPr>
            <a:spLocks noGrp="1"/>
          </p:cNvSpPr>
          <p:nvPr>
            <p:ph idx="1"/>
          </p:nvPr>
        </p:nvSpPr>
        <p:spPr/>
        <p:txBody>
          <a:bodyPr>
            <a:normAutofit lnSpcReduction="10000"/>
          </a:bodyPr>
          <a:lstStyle/>
          <a:p>
            <a:pPr marL="0" indent="0">
              <a:buNone/>
            </a:pPr>
            <a:r>
              <a:rPr lang="en-US" dirty="0"/>
              <a:t>Definition. 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2"/>
              </a:rPr>
              <a:t>https://www.nrsweb.org/sites/default/files/NRS_TA_Guide.pdf</a:t>
            </a:r>
            <a:endParaRPr lang="en-US" dirty="0"/>
          </a:p>
          <a:p>
            <a:pPr marL="0" indent="0">
              <a:buNone/>
            </a:pPr>
            <a:endParaRPr lang="en-US" dirty="0"/>
          </a:p>
        </p:txBody>
      </p:sp>
    </p:spTree>
    <p:extLst>
      <p:ext uri="{BB962C8B-B14F-4D97-AF65-F5344CB8AC3E}">
        <p14:creationId xmlns:p14="http://schemas.microsoft.com/office/powerpoint/2010/main" val="419382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p:txBody>
          <a:bodyPr>
            <a:noAutofit/>
          </a:bodyPr>
          <a:lstStyle/>
          <a:p>
            <a:pPr marL="0" indent="0">
              <a:buNone/>
            </a:pPr>
            <a:r>
              <a:rPr lang="en-US" sz="3200" b="1" dirty="0"/>
              <a:t>Services/Service Hours</a:t>
            </a:r>
          </a:p>
          <a:p>
            <a:pPr marL="0" indent="0">
              <a:buNone/>
            </a:pPr>
            <a:endParaRPr lang="en-US" sz="3200" dirty="0"/>
          </a:p>
          <a:p>
            <a:r>
              <a:rPr lang="en-US" sz="3600" dirty="0"/>
              <a:t>CAEP will not track service hours. </a:t>
            </a:r>
          </a:p>
          <a:p>
            <a:r>
              <a:rPr lang="en-US" sz="3600" dirty="0"/>
              <a:t>CAEP will only report instructional hours for NOVA program area reporting. </a:t>
            </a:r>
          </a:p>
          <a:p>
            <a:endParaRPr lang="en-US" sz="3200" dirty="0"/>
          </a:p>
        </p:txBody>
      </p:sp>
    </p:spTree>
    <p:extLst>
      <p:ext uri="{BB962C8B-B14F-4D97-AF65-F5344CB8AC3E}">
        <p14:creationId xmlns:p14="http://schemas.microsoft.com/office/powerpoint/2010/main" val="3097256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p:txBody>
          <a:bodyPr>
            <a:normAutofit/>
          </a:bodyPr>
          <a:lstStyle/>
          <a:p>
            <a:pPr marL="0" indent="0">
              <a:buNone/>
            </a:pPr>
            <a:r>
              <a:rPr lang="en-US" sz="3200" b="1" dirty="0"/>
              <a:t>Annual Program Area Reporting - expenditures</a:t>
            </a:r>
          </a:p>
          <a:p>
            <a:r>
              <a:rPr lang="en-US" sz="3200" dirty="0"/>
              <a:t>Use only the following fund sources for the program area expenditure reporting exercise: CAEP, WIOA II, Noncredit Apportionment, CalWORKs, Perkins, LCFF, &amp; Jail Ed Funds, Fees, and In-Kind.</a:t>
            </a:r>
          </a:p>
          <a:p>
            <a:r>
              <a:rPr lang="en-US" sz="3200" dirty="0"/>
              <a:t>Eliminate or make optional several funds sources to report on for the program area report. (Contracted Services, Comm. College Supportive Services, Donations, WIOA I / ITAs, Other Federal Grants, Other State Grants, Strong Workforce).</a:t>
            </a:r>
          </a:p>
          <a:p>
            <a:endParaRPr lang="en-US" dirty="0"/>
          </a:p>
          <a:p>
            <a:pPr marL="0" indent="0">
              <a:buNone/>
            </a:pPr>
            <a:endParaRPr lang="en-US" dirty="0"/>
          </a:p>
        </p:txBody>
      </p:sp>
    </p:spTree>
    <p:extLst>
      <p:ext uri="{BB962C8B-B14F-4D97-AF65-F5344CB8AC3E}">
        <p14:creationId xmlns:p14="http://schemas.microsoft.com/office/powerpoint/2010/main" val="1499693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4283" y="360727"/>
            <a:ext cx="11492917" cy="6216242"/>
          </a:xfrm>
          <a:prstGeom prst="rect">
            <a:avLst/>
          </a:prstGeom>
        </p:spPr>
      </p:pic>
    </p:spTree>
    <p:extLst>
      <p:ext uri="{BB962C8B-B14F-4D97-AF65-F5344CB8AC3E}">
        <p14:creationId xmlns:p14="http://schemas.microsoft.com/office/powerpoint/2010/main" val="103081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25" y="365125"/>
            <a:ext cx="11144075" cy="834501"/>
          </a:xfrm>
        </p:spPr>
        <p:txBody>
          <a:bodyPr/>
          <a:lstStyle/>
          <a:p>
            <a:r>
              <a:rPr lang="en-US" dirty="0"/>
              <a:t>Summary of Changes</a:t>
            </a:r>
          </a:p>
        </p:txBody>
      </p:sp>
      <p:sp>
        <p:nvSpPr>
          <p:cNvPr id="3" name="Content Placeholder 2"/>
          <p:cNvSpPr>
            <a:spLocks noGrp="1"/>
          </p:cNvSpPr>
          <p:nvPr>
            <p:ph idx="1"/>
          </p:nvPr>
        </p:nvSpPr>
        <p:spPr>
          <a:xfrm>
            <a:off x="209725" y="1451296"/>
            <a:ext cx="11836865" cy="5251508"/>
          </a:xfrm>
        </p:spPr>
        <p:txBody>
          <a:bodyPr>
            <a:normAutofit lnSpcReduction="10000"/>
          </a:bodyPr>
          <a:lstStyle/>
          <a:p>
            <a:r>
              <a:rPr lang="en-US" sz="3600" dirty="0"/>
              <a:t>Workforce Reentry is now called Workforce Preparation.</a:t>
            </a:r>
          </a:p>
          <a:p>
            <a:r>
              <a:rPr lang="en-US" sz="3600" dirty="0"/>
              <a:t>Still defined as “Programs for adults, including, but not limited to, older adults, that are primarily related to entry or reentry into the workforce”.</a:t>
            </a:r>
          </a:p>
          <a:p>
            <a:r>
              <a:rPr lang="en-US" sz="3600" dirty="0"/>
              <a:t>CAEP will not track service hours in 19-20.</a:t>
            </a:r>
          </a:p>
          <a:p>
            <a:r>
              <a:rPr lang="en-US" sz="3600" dirty="0"/>
              <a:t>Agencies will record student barriers at intake.</a:t>
            </a:r>
          </a:p>
          <a:p>
            <a:r>
              <a:rPr lang="en-US" sz="3600" dirty="0"/>
              <a:t>The Passage of Exam Measurable Skills Gain for WIOA I will align with the CAEP Occupational Skills Gain and Workforce Preparation Outcome.</a:t>
            </a:r>
          </a:p>
          <a:p>
            <a:r>
              <a:rPr lang="en-US" sz="3600" dirty="0"/>
              <a:t>NOVA Program Area Reporting clarification for 18-19.</a:t>
            </a:r>
          </a:p>
          <a:p>
            <a:endParaRPr lang="en-US" sz="3600" dirty="0"/>
          </a:p>
          <a:p>
            <a:endParaRPr lang="en-US" sz="3600" dirty="0"/>
          </a:p>
          <a:p>
            <a:pPr marL="0" indent="0">
              <a:buNone/>
            </a:pPr>
            <a:endParaRPr lang="en-US" sz="3600" dirty="0"/>
          </a:p>
        </p:txBody>
      </p:sp>
    </p:spTree>
    <p:extLst>
      <p:ext uri="{BB962C8B-B14F-4D97-AF65-F5344CB8AC3E}">
        <p14:creationId xmlns:p14="http://schemas.microsoft.com/office/powerpoint/2010/main" val="3177179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831" y="274699"/>
            <a:ext cx="11763555" cy="6419715"/>
          </a:xfrm>
          <a:prstGeom prst="rect">
            <a:avLst/>
          </a:prstGeom>
        </p:spPr>
      </p:pic>
    </p:spTree>
    <p:extLst>
      <p:ext uri="{BB962C8B-B14F-4D97-AF65-F5344CB8AC3E}">
        <p14:creationId xmlns:p14="http://schemas.microsoft.com/office/powerpoint/2010/main" val="1011644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p:txBody>
          <a:bodyPr>
            <a:normAutofit/>
          </a:bodyPr>
          <a:lstStyle/>
          <a:p>
            <a:pPr marL="0" indent="0">
              <a:buNone/>
            </a:pPr>
            <a:r>
              <a:rPr lang="en-US" sz="3200" b="1" dirty="0"/>
              <a:t>Annual Program Area Reporting - expenditures</a:t>
            </a:r>
          </a:p>
          <a:p>
            <a:pPr marL="0" indent="0">
              <a:buNone/>
            </a:pPr>
            <a:endParaRPr lang="en-US" sz="3200" dirty="0"/>
          </a:p>
          <a:p>
            <a:r>
              <a:rPr lang="en-US" sz="3200" dirty="0"/>
              <a:t>Align “in-kind” &amp; donations with WIOA II reporting requirements.</a:t>
            </a:r>
          </a:p>
          <a:p>
            <a:pPr marL="0" indent="0">
              <a:buNone/>
            </a:pPr>
            <a:endParaRPr lang="en-US" sz="3200" dirty="0"/>
          </a:p>
          <a:p>
            <a:r>
              <a:rPr lang="en-US" sz="3200" dirty="0"/>
              <a:t>Define “fee” using WIOA II definition and/or limit it to tuition (K12/COE only).</a:t>
            </a:r>
          </a:p>
          <a:p>
            <a:pPr marL="0" indent="0">
              <a:buNone/>
            </a:pPr>
            <a:endParaRPr lang="en-US" dirty="0"/>
          </a:p>
        </p:txBody>
      </p:sp>
    </p:spTree>
    <p:extLst>
      <p:ext uri="{BB962C8B-B14F-4D97-AF65-F5344CB8AC3E}">
        <p14:creationId xmlns:p14="http://schemas.microsoft.com/office/powerpoint/2010/main" val="3237348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Training Dates</a:t>
            </a:r>
          </a:p>
        </p:txBody>
      </p:sp>
      <p:sp>
        <p:nvSpPr>
          <p:cNvPr id="3" name="Content Placeholder 2"/>
          <p:cNvSpPr>
            <a:spLocks noGrp="1"/>
          </p:cNvSpPr>
          <p:nvPr>
            <p:ph idx="1"/>
          </p:nvPr>
        </p:nvSpPr>
        <p:spPr/>
        <p:txBody>
          <a:bodyPr/>
          <a:lstStyle/>
          <a:p>
            <a:r>
              <a:rPr lang="en-US" dirty="0"/>
              <a:t>August 7 – Mt Diablo (9am to 12noon)</a:t>
            </a:r>
          </a:p>
          <a:p>
            <a:r>
              <a:rPr lang="en-US" dirty="0"/>
              <a:t>August 13 – North Orange (9am to 12noon)</a:t>
            </a:r>
          </a:p>
          <a:p>
            <a:r>
              <a:rPr lang="en-US" dirty="0"/>
              <a:t>September 11 – Fresno (9am to 12noon)</a:t>
            </a:r>
          </a:p>
          <a:p>
            <a:r>
              <a:rPr lang="en-US" dirty="0"/>
              <a:t>September 25 – Burbank (9am to 12noon)</a:t>
            </a:r>
          </a:p>
          <a:p>
            <a:r>
              <a:rPr lang="en-US" dirty="0"/>
              <a:t>October 1 – San Mateo (12:30pm to 3:30pm)</a:t>
            </a:r>
          </a:p>
          <a:p>
            <a:r>
              <a:rPr lang="en-US" dirty="0"/>
              <a:t>October 10 – Sacramento (9am to 12noon)</a:t>
            </a:r>
          </a:p>
          <a:p>
            <a:r>
              <a:rPr lang="en-US" dirty="0"/>
              <a:t>October 28 –Vista Adult (11am to 2pm)</a:t>
            </a:r>
          </a:p>
          <a:p>
            <a:r>
              <a:rPr lang="en-US" dirty="0"/>
              <a:t>November 21 – San Bernardino (9am to 12noon)</a:t>
            </a:r>
          </a:p>
        </p:txBody>
      </p:sp>
    </p:spTree>
    <p:extLst>
      <p:ext uri="{BB962C8B-B14F-4D97-AF65-F5344CB8AC3E}">
        <p14:creationId xmlns:p14="http://schemas.microsoft.com/office/powerpoint/2010/main" val="3958916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25" y="365125"/>
            <a:ext cx="11144075" cy="834501"/>
          </a:xfrm>
        </p:spPr>
        <p:txBody>
          <a:bodyPr/>
          <a:lstStyle/>
          <a:p>
            <a:r>
              <a:rPr lang="en-US" dirty="0"/>
              <a:t>Summary of Changes</a:t>
            </a:r>
          </a:p>
        </p:txBody>
      </p:sp>
      <p:sp>
        <p:nvSpPr>
          <p:cNvPr id="3" name="Content Placeholder 2"/>
          <p:cNvSpPr>
            <a:spLocks noGrp="1"/>
          </p:cNvSpPr>
          <p:nvPr>
            <p:ph idx="1"/>
          </p:nvPr>
        </p:nvSpPr>
        <p:spPr>
          <a:xfrm>
            <a:off x="209725" y="1451296"/>
            <a:ext cx="11836865" cy="5251508"/>
          </a:xfrm>
        </p:spPr>
        <p:txBody>
          <a:bodyPr>
            <a:normAutofit lnSpcReduction="10000"/>
          </a:bodyPr>
          <a:lstStyle/>
          <a:p>
            <a:r>
              <a:rPr lang="en-US" sz="3600" dirty="0"/>
              <a:t>Workforce Reentry is now called Workforce Preparation.</a:t>
            </a:r>
          </a:p>
          <a:p>
            <a:r>
              <a:rPr lang="en-US" sz="3600" dirty="0"/>
              <a:t>Still defined as “Programs for adults, including, but not limited to, older adults, that are primarily related to entry or reentry into the workforce”.</a:t>
            </a:r>
          </a:p>
          <a:p>
            <a:r>
              <a:rPr lang="en-US" sz="3600" dirty="0"/>
              <a:t>CAEP will not track service hours in 19-20.</a:t>
            </a:r>
          </a:p>
          <a:p>
            <a:r>
              <a:rPr lang="en-US" sz="3600" dirty="0"/>
              <a:t>Agencies will record student barriers at intake.</a:t>
            </a:r>
          </a:p>
          <a:p>
            <a:r>
              <a:rPr lang="en-US" sz="3600" dirty="0"/>
              <a:t>The Passage of Exam Measurable Skills Gain for WIOA I will align with the CAEP Occupational Skills Gain and Workforce Preparation Outcome.</a:t>
            </a:r>
          </a:p>
          <a:p>
            <a:r>
              <a:rPr lang="en-US" sz="3600" dirty="0"/>
              <a:t>NOVA Program Area Reporting clarification for 18-19.</a:t>
            </a:r>
          </a:p>
          <a:p>
            <a:endParaRPr lang="en-US" sz="3600" dirty="0"/>
          </a:p>
          <a:p>
            <a:endParaRPr lang="en-US" sz="3600" dirty="0"/>
          </a:p>
          <a:p>
            <a:pPr marL="0" indent="0">
              <a:buNone/>
            </a:pPr>
            <a:endParaRPr lang="en-US" sz="3600" dirty="0"/>
          </a:p>
        </p:txBody>
      </p:sp>
    </p:spTree>
    <p:extLst>
      <p:ext uri="{BB962C8B-B14F-4D97-AF65-F5344CB8AC3E}">
        <p14:creationId xmlns:p14="http://schemas.microsoft.com/office/powerpoint/2010/main" val="64940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348" y="2115267"/>
            <a:ext cx="10515600" cy="1325563"/>
          </a:xfrm>
        </p:spPr>
        <p:txBody>
          <a:bodyPr/>
          <a:lstStyle/>
          <a:p>
            <a:r>
              <a:rPr lang="en-US" dirty="0"/>
              <a:t>Student Data Reporting Changes for 19-20</a:t>
            </a:r>
          </a:p>
        </p:txBody>
      </p:sp>
    </p:spTree>
    <p:extLst>
      <p:ext uri="{BB962C8B-B14F-4D97-AF65-F5344CB8AC3E}">
        <p14:creationId xmlns:p14="http://schemas.microsoft.com/office/powerpoint/2010/main" val="14943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a:xfrm>
            <a:off x="838200" y="1825625"/>
            <a:ext cx="10515600" cy="4752156"/>
          </a:xfrm>
        </p:spPr>
        <p:txBody>
          <a:bodyPr>
            <a:normAutofit/>
          </a:bodyPr>
          <a:lstStyle/>
          <a:p>
            <a:pPr marL="0" indent="0">
              <a:buNone/>
            </a:pPr>
            <a:r>
              <a:rPr lang="en-US" sz="3200" b="1" dirty="0"/>
              <a:t>For district/agency reporting of Program Areas</a:t>
            </a:r>
          </a:p>
          <a:p>
            <a:r>
              <a:rPr lang="en-US" sz="3200" dirty="0"/>
              <a:t>CAEP will continue to have the Seven Program Areas: ABE/ASE, ESL, Short-term CTE, Workforce Prep, Pre-Apprenticeship, AWD, and K12 Student Success</a:t>
            </a:r>
          </a:p>
          <a:p>
            <a:r>
              <a:rPr lang="en-US" sz="3200" dirty="0"/>
              <a:t>Workforce Reentry will be redefined as Workforce Preparation.</a:t>
            </a:r>
          </a:p>
          <a:p>
            <a:pPr marL="0" indent="0">
              <a:buNone/>
            </a:pPr>
            <a:endParaRPr lang="en-US" dirty="0"/>
          </a:p>
          <a:p>
            <a:pPr marL="0" indent="0">
              <a:buNone/>
            </a:pPr>
            <a:r>
              <a:rPr lang="en-US" dirty="0"/>
              <a:t>“Programs for adults, including, but not limited to, older adults, that are </a:t>
            </a:r>
            <a:r>
              <a:rPr lang="en-US" b="1" dirty="0"/>
              <a:t>primarily related to entry or reentry into the workforce</a:t>
            </a:r>
            <a:r>
              <a:rPr lang="en-US" dirty="0"/>
              <a:t>”.</a:t>
            </a:r>
          </a:p>
        </p:txBody>
      </p:sp>
    </p:spTree>
    <p:extLst>
      <p:ext uri="{BB962C8B-B14F-4D97-AF65-F5344CB8AC3E}">
        <p14:creationId xmlns:p14="http://schemas.microsoft.com/office/powerpoint/2010/main" val="344335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a:xfrm>
            <a:off x="838200" y="1825625"/>
            <a:ext cx="10515600" cy="4752156"/>
          </a:xfrm>
        </p:spPr>
        <p:txBody>
          <a:bodyPr>
            <a:normAutofit/>
          </a:bodyPr>
          <a:lstStyle/>
          <a:p>
            <a:pPr marL="0" indent="0">
              <a:buNone/>
            </a:pPr>
            <a:r>
              <a:rPr lang="en-US" sz="3200" b="1" dirty="0"/>
              <a:t>For State Level Reporting of Program Areas</a:t>
            </a:r>
          </a:p>
          <a:p>
            <a:r>
              <a:rPr lang="en-US" sz="3200" dirty="0"/>
              <a:t>LaunchBoard (State Level)</a:t>
            </a:r>
          </a:p>
          <a:p>
            <a:r>
              <a:rPr lang="en-US" sz="3200" dirty="0"/>
              <a:t>Legislative Reports</a:t>
            </a:r>
          </a:p>
          <a:p>
            <a:r>
              <a:rPr lang="en-US" sz="3200" dirty="0"/>
              <a:t>Five Main Program Areas: ABE/ASE, ESL, CTE, AWD, and K12 Student Success</a:t>
            </a:r>
          </a:p>
          <a:p>
            <a:r>
              <a:rPr lang="en-US" sz="3200" dirty="0"/>
              <a:t>CTE – will include subcategories for Short Term CTE, Workforce Preparation, and Pre-apprenticeship</a:t>
            </a:r>
          </a:p>
          <a:p>
            <a:r>
              <a:rPr lang="en-US" sz="3200" dirty="0"/>
              <a:t>Workforce Reentry will be redefined as Workforce Preparation.</a:t>
            </a:r>
          </a:p>
          <a:p>
            <a:pPr marL="0" indent="0">
              <a:buNone/>
            </a:pPr>
            <a:endParaRPr lang="en-US" dirty="0"/>
          </a:p>
        </p:txBody>
      </p:sp>
    </p:spTree>
    <p:extLst>
      <p:ext uri="{BB962C8B-B14F-4D97-AF65-F5344CB8AC3E}">
        <p14:creationId xmlns:p14="http://schemas.microsoft.com/office/powerpoint/2010/main" val="399640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a:xfrm>
            <a:off x="471949" y="1825624"/>
            <a:ext cx="11533238" cy="4938969"/>
          </a:xfrm>
        </p:spPr>
        <p:txBody>
          <a:bodyPr>
            <a:noAutofit/>
          </a:bodyPr>
          <a:lstStyle/>
          <a:p>
            <a:pPr marL="0" indent="0">
              <a:buNone/>
            </a:pPr>
            <a:r>
              <a:rPr lang="en-US" sz="3200" b="1" dirty="0"/>
              <a:t>Enrollment / Instructional Hour Definitions</a:t>
            </a:r>
          </a:p>
          <a:p>
            <a:pPr marL="0" indent="0">
              <a:buNone/>
            </a:pPr>
            <a:endParaRPr lang="en-US" sz="3200" dirty="0"/>
          </a:p>
          <a:p>
            <a:r>
              <a:rPr lang="en-US" sz="3200" dirty="0"/>
              <a:t>“Adults Served” is a required reporting category in AB104 and will be a summary count of anyone with at least 1 instructional contact hour or who received a service. </a:t>
            </a:r>
          </a:p>
          <a:p>
            <a:r>
              <a:rPr lang="en-US" sz="3200" dirty="0"/>
              <a:t>“Adults Served” will be disaggregated in counts by CASAS and the LaunchBoard to identify ‘service only’ students, students receiving 1-11 instructional contact hours, and ‘participants’ who received 12 or more instructional contact hours over a single program year. </a:t>
            </a:r>
          </a:p>
        </p:txBody>
      </p:sp>
    </p:spTree>
    <p:extLst>
      <p:ext uri="{BB962C8B-B14F-4D97-AF65-F5344CB8AC3E}">
        <p14:creationId xmlns:p14="http://schemas.microsoft.com/office/powerpoint/2010/main" val="280716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p:txBody>
          <a:bodyPr>
            <a:noAutofit/>
          </a:bodyPr>
          <a:lstStyle/>
          <a:p>
            <a:pPr marL="0" indent="0">
              <a:buNone/>
            </a:pPr>
            <a:r>
              <a:rPr lang="en-US" sz="3200" b="1" dirty="0"/>
              <a:t>Services/Service Hours</a:t>
            </a:r>
          </a:p>
          <a:p>
            <a:pPr marL="0" indent="0">
              <a:buNone/>
            </a:pPr>
            <a:endParaRPr lang="en-US" sz="3200" dirty="0"/>
          </a:p>
          <a:p>
            <a:r>
              <a:rPr lang="en-US" sz="3200" dirty="0"/>
              <a:t>CAEP will not track service hours. </a:t>
            </a:r>
          </a:p>
          <a:p>
            <a:r>
              <a:rPr lang="en-US" sz="3200" dirty="0"/>
              <a:t>In other integrated reporting frameworks for services it is more common to report service contacts and type of service delivered than hours. </a:t>
            </a:r>
          </a:p>
          <a:p>
            <a:r>
              <a:rPr lang="en-US" sz="3200" dirty="0"/>
              <a:t>Tracking service contact types and how those align with student outcomes is an area that the CAEP State Office will continue to explore.</a:t>
            </a:r>
          </a:p>
        </p:txBody>
      </p:sp>
    </p:spTree>
    <p:extLst>
      <p:ext uri="{BB962C8B-B14F-4D97-AF65-F5344CB8AC3E}">
        <p14:creationId xmlns:p14="http://schemas.microsoft.com/office/powerpoint/2010/main" val="123126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p:txBody>
          <a:bodyPr>
            <a:normAutofit/>
          </a:bodyPr>
          <a:lstStyle/>
          <a:p>
            <a:pPr marL="0" indent="0">
              <a:buNone/>
            </a:pPr>
            <a:r>
              <a:rPr lang="en-US" sz="3200" b="1" dirty="0"/>
              <a:t>Student Barriers to Employment</a:t>
            </a:r>
          </a:p>
          <a:p>
            <a:r>
              <a:rPr lang="en-US" sz="3200" dirty="0"/>
              <a:t>Agencies will record student barriers at intake.</a:t>
            </a:r>
          </a:p>
          <a:p>
            <a:r>
              <a:rPr lang="en-US" sz="3200" dirty="0"/>
              <a:t>CAEP student barriers and their definitions will align with federal WIOA II barriers to employment. </a:t>
            </a:r>
          </a:p>
          <a:p>
            <a:r>
              <a:rPr lang="en-US" sz="3200" dirty="0"/>
              <a:t>For WIOA II – OCTAE has identified ABE/ASE enrollees by definition as having the Low Literacy Skills barrier, and all ESL/ELL learners as Low English Literacy.</a:t>
            </a:r>
          </a:p>
          <a:p>
            <a:pPr marL="0" indent="0">
              <a:buNone/>
            </a:pPr>
            <a:endParaRPr lang="en-US" dirty="0"/>
          </a:p>
        </p:txBody>
      </p:sp>
    </p:spTree>
    <p:extLst>
      <p:ext uri="{BB962C8B-B14F-4D97-AF65-F5344CB8AC3E}">
        <p14:creationId xmlns:p14="http://schemas.microsoft.com/office/powerpoint/2010/main" val="214019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6" ma:contentTypeDescription="Create a new document." ma:contentTypeScope="" ma:versionID="3549791ea540efd5e18c0763157c58ef">
  <xsd:schema xmlns:xsd="http://www.w3.org/2001/XMLSchema" xmlns:xs="http://www.w3.org/2001/XMLSchema" xmlns:p="http://schemas.microsoft.com/office/2006/metadata/properties" xmlns:ns2="9682fde2-0d99-4585-8154-fdea48568b58" targetNamespace="http://schemas.microsoft.com/office/2006/metadata/properties" ma:root="true" ma:fieldsID="14ee7b257b66cb0aff014d0a1ea99dd8"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F69762-B1BC-4052-94BD-AF39F71B52FA}"/>
</file>

<file path=customXml/itemProps2.xml><?xml version="1.0" encoding="utf-8"?>
<ds:datastoreItem xmlns:ds="http://schemas.openxmlformats.org/officeDocument/2006/customXml" ds:itemID="{32E12375-4473-4145-9018-0C915B56FF68}"/>
</file>

<file path=customXml/itemProps3.xml><?xml version="1.0" encoding="utf-8"?>
<ds:datastoreItem xmlns:ds="http://schemas.openxmlformats.org/officeDocument/2006/customXml" ds:itemID="{B6FD5655-3E2E-4741-910C-09D6BBD048E3}"/>
</file>

<file path=docProps/app.xml><?xml version="1.0" encoding="utf-8"?>
<Properties xmlns="http://schemas.openxmlformats.org/officeDocument/2006/extended-properties" xmlns:vt="http://schemas.openxmlformats.org/officeDocument/2006/docPropsVTypes">
  <TotalTime>576</TotalTime>
  <Words>1547</Words>
  <Application>Microsoft Office PowerPoint</Application>
  <PresentationFormat>Widescreen</PresentationFormat>
  <Paragraphs>136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CAEP 19-20 Program Changes</vt:lpstr>
      <vt:lpstr>Changes</vt:lpstr>
      <vt:lpstr>Summary of Changes</vt:lpstr>
      <vt:lpstr>Student Data Reporting Changes for 19-20</vt:lpstr>
      <vt:lpstr>19-20 Reporting Changes </vt:lpstr>
      <vt:lpstr>19-20 Reporting Changes </vt:lpstr>
      <vt:lpstr>19-20 Reporting Changes </vt:lpstr>
      <vt:lpstr>19-20 Reporting Changes </vt:lpstr>
      <vt:lpstr>19-20 Reporting Changes</vt:lpstr>
      <vt:lpstr>19-20 Reporting Changes</vt:lpstr>
      <vt:lpstr>WIOA I Passing Knowledge-Based Exam </vt:lpstr>
      <vt:lpstr>WIOA I Training Milestone </vt:lpstr>
      <vt:lpstr>NOVA Program Area Reporting Changes  for 18-19 reporting</vt:lpstr>
      <vt:lpstr>PowerPoint Presentation</vt:lpstr>
      <vt:lpstr>PowerPoint Presentation</vt:lpstr>
      <vt:lpstr>NOVA Evaluation of Program Area Reporting</vt:lpstr>
      <vt:lpstr>NOVA Evaluation of Program Area Reporting</vt:lpstr>
      <vt:lpstr>NOVA Program Area Reporting Timeline (cont.)</vt:lpstr>
      <vt:lpstr>PowerPoint Presentation</vt:lpstr>
      <vt:lpstr>NOVA Program Area Reporting Timeline (cont.1)</vt:lpstr>
      <vt:lpstr>Reporting Changes for 18-19 Program Area Reporting in NOVA </vt:lpstr>
      <vt:lpstr>PowerPoint Presentation</vt:lpstr>
      <vt:lpstr>PowerPoint Presentation</vt:lpstr>
      <vt:lpstr>19-20 Reporting Changes </vt:lpstr>
      <vt:lpstr>19-20 Reporting Changes</vt:lpstr>
      <vt:lpstr>Contact Hours</vt:lpstr>
      <vt:lpstr>19-20 Reporting Changes </vt:lpstr>
      <vt:lpstr>19-20 Reporting Changes </vt:lpstr>
      <vt:lpstr>PowerPoint Presentation</vt:lpstr>
      <vt:lpstr>PowerPoint Presentation</vt:lpstr>
      <vt:lpstr>19-20 Reporting Changes</vt:lpstr>
      <vt:lpstr>Regional Training Dates</vt:lpstr>
      <vt:lpstr>Summary of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 Outcomes and Services</dc:title>
  <dc:creator>Jay Wright</dc:creator>
  <cp:lastModifiedBy>Veronica Parker</cp:lastModifiedBy>
  <cp:revision>51</cp:revision>
  <cp:lastPrinted>2019-06-06T18:02:10Z</cp:lastPrinted>
  <dcterms:created xsi:type="dcterms:W3CDTF">2018-06-04T21:59:02Z</dcterms:created>
  <dcterms:modified xsi:type="dcterms:W3CDTF">2019-07-18T21:05:25Z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