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6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d9be3be084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3d9be3be084_2_2:notes"/>
          <p:cNvSpPr txBox="1">
            <a:spLocks noGrp="1"/>
          </p:cNvSpPr>
          <p:nvPr>
            <p:ph type="body" idx="1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3d9be3be084_2_2:notes"/>
          <p:cNvSpPr txBox="1">
            <a:spLocks noGrp="1"/>
          </p:cNvSpPr>
          <p:nvPr>
            <p:ph type="sldNum" idx="12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9be3be084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d9be3be084_2_90:notes"/>
          <p:cNvSpPr txBox="1">
            <a:spLocks noGrp="1"/>
          </p:cNvSpPr>
          <p:nvPr>
            <p:ph type="body" idx="1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d9be3be084_2_90:notes"/>
          <p:cNvSpPr txBox="1">
            <a:spLocks noGrp="1"/>
          </p:cNvSpPr>
          <p:nvPr>
            <p:ph type="sldNum" idx="12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9be3be08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1143000"/>
            <a:ext cx="7315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3d9be3be084_0_98:notes"/>
          <p:cNvSpPr txBox="1">
            <a:spLocks noGrp="1"/>
          </p:cNvSpPr>
          <p:nvPr>
            <p:ph type="body" idx="1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d9be3be084_0_98:notes"/>
          <p:cNvSpPr txBox="1">
            <a:spLocks noGrp="1"/>
          </p:cNvSpPr>
          <p:nvPr>
            <p:ph type="sldNum" idx="12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d9be3be08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d9be3be084_0_160:notes"/>
          <p:cNvSpPr txBox="1">
            <a:spLocks noGrp="1"/>
          </p:cNvSpPr>
          <p:nvPr>
            <p:ph type="body" idx="1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d9be3be084_0_160:notes"/>
          <p:cNvSpPr txBox="1">
            <a:spLocks noGrp="1"/>
          </p:cNvSpPr>
          <p:nvPr>
            <p:ph type="sldNum" idx="12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d9be3be08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3d9be3be084_0_7:notes"/>
          <p:cNvSpPr txBox="1">
            <a:spLocks noGrp="1"/>
          </p:cNvSpPr>
          <p:nvPr>
            <p:ph type="body" idx="1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d9be3be084_0_7:notes"/>
          <p:cNvSpPr txBox="1">
            <a:spLocks noGrp="1"/>
          </p:cNvSpPr>
          <p:nvPr>
            <p:ph type="sldNum" idx="12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97bb2360a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97bb2360a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5"/>
          <p:cNvCxnSpPr/>
          <p:nvPr/>
        </p:nvCxnSpPr>
        <p:spPr>
          <a:xfrm>
            <a:off x="457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5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5"/>
          <p:cNvCxnSpPr/>
          <p:nvPr/>
        </p:nvCxnSpPr>
        <p:spPr>
          <a:xfrm>
            <a:off x="1371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15"/>
          <p:cNvCxnSpPr/>
          <p:nvPr/>
        </p:nvCxnSpPr>
        <p:spPr>
          <a:xfrm>
            <a:off x="1828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5"/>
          <p:cNvCxnSpPr/>
          <p:nvPr/>
        </p:nvCxnSpPr>
        <p:spPr>
          <a:xfrm>
            <a:off x="2286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5"/>
          <p:cNvCxnSpPr/>
          <p:nvPr/>
        </p:nvCxnSpPr>
        <p:spPr>
          <a:xfrm>
            <a:off x="2743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5"/>
          <p:cNvCxnSpPr/>
          <p:nvPr/>
        </p:nvCxnSpPr>
        <p:spPr>
          <a:xfrm>
            <a:off x="3200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15"/>
          <p:cNvCxnSpPr/>
          <p:nvPr/>
        </p:nvCxnSpPr>
        <p:spPr>
          <a:xfrm>
            <a:off x="3657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15"/>
          <p:cNvCxnSpPr/>
          <p:nvPr/>
        </p:nvCxnSpPr>
        <p:spPr>
          <a:xfrm>
            <a:off x="4114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5"/>
          <p:cNvCxnSpPr/>
          <p:nvPr/>
        </p:nvCxnSpPr>
        <p:spPr>
          <a:xfrm>
            <a:off x="4572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15"/>
          <p:cNvCxnSpPr/>
          <p:nvPr/>
        </p:nvCxnSpPr>
        <p:spPr>
          <a:xfrm>
            <a:off x="5029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5"/>
          <p:cNvCxnSpPr/>
          <p:nvPr/>
        </p:nvCxnSpPr>
        <p:spPr>
          <a:xfrm>
            <a:off x="5486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5"/>
          <p:cNvCxnSpPr/>
          <p:nvPr/>
        </p:nvCxnSpPr>
        <p:spPr>
          <a:xfrm>
            <a:off x="5943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5"/>
          <p:cNvCxnSpPr/>
          <p:nvPr/>
        </p:nvCxnSpPr>
        <p:spPr>
          <a:xfrm>
            <a:off x="6400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15"/>
          <p:cNvCxnSpPr/>
          <p:nvPr/>
        </p:nvCxnSpPr>
        <p:spPr>
          <a:xfrm>
            <a:off x="6858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15"/>
          <p:cNvCxnSpPr/>
          <p:nvPr/>
        </p:nvCxnSpPr>
        <p:spPr>
          <a:xfrm>
            <a:off x="7315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5"/>
          <p:cNvCxnSpPr/>
          <p:nvPr/>
        </p:nvCxnSpPr>
        <p:spPr>
          <a:xfrm>
            <a:off x="7772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5"/>
          <p:cNvCxnSpPr/>
          <p:nvPr/>
        </p:nvCxnSpPr>
        <p:spPr>
          <a:xfrm>
            <a:off x="8229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5"/>
          <p:cNvCxnSpPr/>
          <p:nvPr/>
        </p:nvCxnSpPr>
        <p:spPr>
          <a:xfrm>
            <a:off x="868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5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15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15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5"/>
          <p:cNvCxnSpPr/>
          <p:nvPr/>
        </p:nvCxnSpPr>
        <p:spPr>
          <a:xfrm>
            <a:off x="0" y="1828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5"/>
          <p:cNvCxnSpPr/>
          <p:nvPr/>
        </p:nvCxnSpPr>
        <p:spPr>
          <a:xfrm>
            <a:off x="0" y="2286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5"/>
          <p:cNvCxnSpPr/>
          <p:nvPr/>
        </p:nvCxnSpPr>
        <p:spPr>
          <a:xfrm>
            <a:off x="0" y="2743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5"/>
          <p:cNvCxnSpPr/>
          <p:nvPr/>
        </p:nvCxnSpPr>
        <p:spPr>
          <a:xfrm>
            <a:off x="0" y="3200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15"/>
          <p:cNvCxnSpPr/>
          <p:nvPr/>
        </p:nvCxnSpPr>
        <p:spPr>
          <a:xfrm>
            <a:off x="0" y="3657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5"/>
          <p:cNvCxnSpPr/>
          <p:nvPr/>
        </p:nvCxnSpPr>
        <p:spPr>
          <a:xfrm>
            <a:off x="0" y="4114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5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5"/>
          <p:cNvCxnSpPr/>
          <p:nvPr/>
        </p:nvCxnSpPr>
        <p:spPr>
          <a:xfrm>
            <a:off x="0" y="5029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5"/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3D2A1F"/>
          </a:solidFill>
          <a:ln w="12700" cap="flat" cmpd="sng">
            <a:solidFill>
              <a:srgbClr val="3D2A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 flipH="1">
            <a:off x="7680960" y="4183380"/>
            <a:ext cx="1463040" cy="960120"/>
          </a:xfrm>
          <a:prstGeom prst="rtTriangle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4297680" y="182880"/>
            <a:ext cx="46634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A4A3D"/>
              </a:buClr>
              <a:buSzPts val="1000"/>
              <a:buFont typeface="Georgia"/>
              <a:buNone/>
            </a:pPr>
            <a:r>
              <a:rPr lang="en" sz="1000" b="1" i="0" u="none" strike="noStrike" cap="none">
                <a:solidFill>
                  <a:srgbClr val="8A4A3D"/>
                </a:solidFill>
                <a:latin typeface="Georgia"/>
                <a:ea typeface="Georgia"/>
                <a:cs typeface="Georgia"/>
                <a:sym typeface="Georgia"/>
              </a:rPr>
              <a:t>INTRADAY VOLATILITY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57200" y="1371600"/>
            <a:ext cx="82296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6400"/>
              <a:buFont typeface="Georgia"/>
              <a:buNone/>
            </a:pPr>
            <a:r>
              <a:rPr lang="en" sz="6400" b="1" i="0" u="none" strike="noStrike" cap="non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Gamma Capture</a:t>
            </a:r>
            <a:endParaRPr sz="6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457200" y="260604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2A1F"/>
              </a:buClr>
              <a:buSzPts val="2000"/>
              <a:buFont typeface="Georgia"/>
              <a:buNone/>
            </a:pPr>
            <a:r>
              <a:rPr lang="en" sz="2000" b="0" i="1" u="none" strike="noStrike" cap="none" dirty="0">
                <a:solidFill>
                  <a:srgbClr val="3D2A1F"/>
                </a:solidFill>
                <a:latin typeface="Georgia"/>
                <a:ea typeface="Georgia"/>
                <a:cs typeface="Georgia"/>
                <a:sym typeface="Georgia"/>
              </a:rPr>
              <a:t>Barrier Crossing Method for Intraday Volatility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5"/>
          <p:cNvCxnSpPr/>
          <p:nvPr/>
        </p:nvCxnSpPr>
        <p:spPr>
          <a:xfrm>
            <a:off x="3657600" y="3246120"/>
            <a:ext cx="1828800" cy="0"/>
          </a:xfrm>
          <a:prstGeom prst="straightConnector1">
            <a:avLst/>
          </a:prstGeom>
          <a:noFill/>
          <a:ln w="1905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5"/>
          <p:cNvSpPr/>
          <p:nvPr/>
        </p:nvSpPr>
        <p:spPr>
          <a:xfrm>
            <a:off x="914400" y="3520440"/>
            <a:ext cx="73152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2A1F"/>
              </a:buClr>
              <a:buSzPts val="1400"/>
              <a:buFont typeface="Georgia"/>
              <a:buNone/>
            </a:pPr>
            <a:r>
              <a:rPr lang="en" sz="1400" b="0" i="0" u="none" strike="noStrike" cap="none">
                <a:solidFill>
                  <a:srgbClr val="3D2A1F"/>
                </a:solidFill>
                <a:latin typeface="Georgia"/>
                <a:ea typeface="Georgia"/>
                <a:cs typeface="Georgia"/>
                <a:sym typeface="Georgia"/>
              </a:rPr>
              <a:t>Presented by  </a:t>
            </a:r>
            <a:r>
              <a:rPr lang="en" sz="1400" b="1" i="0" u="none" strike="noStrike" cap="non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Caleb Johnson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2A1F"/>
              </a:buClr>
              <a:buSzPts val="1400"/>
              <a:buFont typeface="Georgia"/>
              <a:buNone/>
            </a:pPr>
            <a:r>
              <a:rPr lang="en" sz="1400" b="0" i="0" u="none" strike="noStrike" cap="none">
                <a:solidFill>
                  <a:srgbClr val="3D2A1F"/>
                </a:solidFill>
                <a:latin typeface="Georgia"/>
                <a:ea typeface="Georgia"/>
                <a:cs typeface="Georgia"/>
                <a:sym typeface="Georgia"/>
              </a:rPr>
              <a:t>Project sponsor  </a:t>
            </a:r>
            <a:r>
              <a:rPr lang="en" sz="1400" b="1" i="0" u="none" strike="noStrike" cap="non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Louis Pellathy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6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17"/>
          <p:cNvCxnSpPr/>
          <p:nvPr/>
        </p:nvCxnSpPr>
        <p:spPr>
          <a:xfrm>
            <a:off x="457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" name="Google Shape;142;p17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p17"/>
          <p:cNvCxnSpPr/>
          <p:nvPr/>
        </p:nvCxnSpPr>
        <p:spPr>
          <a:xfrm>
            <a:off x="1371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17"/>
          <p:cNvCxnSpPr/>
          <p:nvPr/>
        </p:nvCxnSpPr>
        <p:spPr>
          <a:xfrm>
            <a:off x="1828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2286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17"/>
          <p:cNvCxnSpPr/>
          <p:nvPr/>
        </p:nvCxnSpPr>
        <p:spPr>
          <a:xfrm>
            <a:off x="2743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17"/>
          <p:cNvCxnSpPr/>
          <p:nvPr/>
        </p:nvCxnSpPr>
        <p:spPr>
          <a:xfrm>
            <a:off x="3200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17"/>
          <p:cNvCxnSpPr/>
          <p:nvPr/>
        </p:nvCxnSpPr>
        <p:spPr>
          <a:xfrm>
            <a:off x="3657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17"/>
          <p:cNvCxnSpPr/>
          <p:nvPr/>
        </p:nvCxnSpPr>
        <p:spPr>
          <a:xfrm>
            <a:off x="4114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17"/>
          <p:cNvCxnSpPr/>
          <p:nvPr/>
        </p:nvCxnSpPr>
        <p:spPr>
          <a:xfrm>
            <a:off x="4572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7"/>
          <p:cNvCxnSpPr/>
          <p:nvPr/>
        </p:nvCxnSpPr>
        <p:spPr>
          <a:xfrm>
            <a:off x="5029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17"/>
          <p:cNvCxnSpPr/>
          <p:nvPr/>
        </p:nvCxnSpPr>
        <p:spPr>
          <a:xfrm>
            <a:off x="5486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" name="Google Shape;153;p17"/>
          <p:cNvCxnSpPr/>
          <p:nvPr/>
        </p:nvCxnSpPr>
        <p:spPr>
          <a:xfrm>
            <a:off x="5943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17"/>
          <p:cNvCxnSpPr/>
          <p:nvPr/>
        </p:nvCxnSpPr>
        <p:spPr>
          <a:xfrm>
            <a:off x="6400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17"/>
          <p:cNvCxnSpPr/>
          <p:nvPr/>
        </p:nvCxnSpPr>
        <p:spPr>
          <a:xfrm>
            <a:off x="6858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17"/>
          <p:cNvCxnSpPr/>
          <p:nvPr/>
        </p:nvCxnSpPr>
        <p:spPr>
          <a:xfrm>
            <a:off x="7315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17"/>
          <p:cNvCxnSpPr/>
          <p:nvPr/>
        </p:nvCxnSpPr>
        <p:spPr>
          <a:xfrm>
            <a:off x="7772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17"/>
          <p:cNvCxnSpPr/>
          <p:nvPr/>
        </p:nvCxnSpPr>
        <p:spPr>
          <a:xfrm>
            <a:off x="8229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17"/>
          <p:cNvCxnSpPr/>
          <p:nvPr/>
        </p:nvCxnSpPr>
        <p:spPr>
          <a:xfrm>
            <a:off x="868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17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17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17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17"/>
          <p:cNvCxnSpPr/>
          <p:nvPr/>
        </p:nvCxnSpPr>
        <p:spPr>
          <a:xfrm>
            <a:off x="0" y="1828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17"/>
          <p:cNvCxnSpPr/>
          <p:nvPr/>
        </p:nvCxnSpPr>
        <p:spPr>
          <a:xfrm>
            <a:off x="0" y="2286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17"/>
          <p:cNvCxnSpPr/>
          <p:nvPr/>
        </p:nvCxnSpPr>
        <p:spPr>
          <a:xfrm>
            <a:off x="0" y="2743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17"/>
          <p:cNvCxnSpPr/>
          <p:nvPr/>
        </p:nvCxnSpPr>
        <p:spPr>
          <a:xfrm>
            <a:off x="0" y="3200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" name="Google Shape;167;p17"/>
          <p:cNvCxnSpPr/>
          <p:nvPr/>
        </p:nvCxnSpPr>
        <p:spPr>
          <a:xfrm>
            <a:off x="0" y="3657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7"/>
          <p:cNvCxnSpPr/>
          <p:nvPr/>
        </p:nvCxnSpPr>
        <p:spPr>
          <a:xfrm>
            <a:off x="0" y="4114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7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7"/>
          <p:cNvCxnSpPr/>
          <p:nvPr/>
        </p:nvCxnSpPr>
        <p:spPr>
          <a:xfrm>
            <a:off x="0" y="5029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17"/>
          <p:cNvSpPr/>
          <p:nvPr/>
        </p:nvSpPr>
        <p:spPr>
          <a:xfrm>
            <a:off x="0" y="4640580"/>
            <a:ext cx="9144000" cy="502920"/>
          </a:xfrm>
          <a:prstGeom prst="rect">
            <a:avLst/>
          </a:prstGeom>
          <a:solidFill>
            <a:srgbClr val="3D2A1F"/>
          </a:solidFill>
          <a:ln w="12700" cap="flat" cmpd="sng">
            <a:solidFill>
              <a:srgbClr val="3D2A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"/>
          <p:cNvSpPr/>
          <p:nvPr/>
        </p:nvSpPr>
        <p:spPr>
          <a:xfrm flipH="1">
            <a:off x="7680960" y="4183380"/>
            <a:ext cx="1463040" cy="960120"/>
          </a:xfrm>
          <a:prstGeom prst="rtTriangle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457200" y="502920"/>
            <a:ext cx="822960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Georgia"/>
              <a:buNone/>
            </a:pPr>
            <a:r>
              <a:rPr lang="en" sz="3200" b="1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What is Gamma Capture?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Georgia"/>
              <a:buNone/>
            </a:pPr>
            <a:endParaRPr lang="en" sz="3200" b="1" i="0" u="none" strike="noStrike" cap="none" dirty="0">
              <a:solidFill>
                <a:srgbClr val="1A1A1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Georgia"/>
              <a:buNone/>
            </a:pPr>
            <a:r>
              <a:rPr lang="en" b="1" dirty="0">
                <a:solidFill>
                  <a:srgbClr val="1A1A1A"/>
                </a:solidFill>
                <a:latin typeface="Georgia"/>
                <a:ea typeface="Calibri"/>
                <a:cs typeface="Calibri"/>
                <a:sym typeface="Georgia"/>
              </a:rPr>
              <a:t>Gamma Capture vol = 0.000185 * SQRT(3.20) * SQRT(Y) = 19.94%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457200" y="1463040"/>
            <a:ext cx="2606040" cy="1005840"/>
          </a:xfrm>
          <a:prstGeom prst="rect">
            <a:avLst/>
          </a:prstGeom>
          <a:solidFill>
            <a:srgbClr val="E9DFC2"/>
          </a:solidFill>
          <a:ln w="9525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594360" y="1554480"/>
            <a:ext cx="23317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A4A3D"/>
              </a:buClr>
              <a:buSzPts val="1000"/>
              <a:buFont typeface="Georgia"/>
              <a:buNone/>
            </a:pPr>
            <a:r>
              <a:rPr lang="en" sz="1000" b="1" i="0" u="none" strike="noStrike" cap="none">
                <a:solidFill>
                  <a:srgbClr val="8A4A3D"/>
                </a:solidFill>
                <a:latin typeface="Georgia"/>
                <a:ea typeface="Georgia"/>
                <a:cs typeface="Georgia"/>
                <a:sym typeface="Georgia"/>
              </a:rPr>
              <a:t>LOOKBACK WINDOW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594360" y="1810512"/>
            <a:ext cx="23317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" sz="2400" b="1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60 minutes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594360" y="2212848"/>
            <a:ext cx="2331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100"/>
              <a:buFont typeface="Calibri"/>
              <a:buNone/>
            </a:pPr>
            <a:r>
              <a:rPr lang="en" sz="1100" b="0" i="0" u="none" strike="noStrike" cap="none" dirty="0">
                <a:solidFill>
                  <a:srgbClr val="2B2419"/>
                </a:solidFill>
                <a:latin typeface="Calibri"/>
                <a:ea typeface="Calibri"/>
                <a:cs typeface="Calibri"/>
                <a:sym typeface="Calibri"/>
              </a:rPr>
              <a:t>1 trading hour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3268980" y="1463040"/>
            <a:ext cx="2606040" cy="1005840"/>
          </a:xfrm>
          <a:prstGeom prst="rect">
            <a:avLst/>
          </a:prstGeom>
          <a:solidFill>
            <a:srgbClr val="E9DFC2"/>
          </a:solidFill>
          <a:ln w="9525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3406140" y="1554480"/>
            <a:ext cx="23317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A4A3D"/>
              </a:buClr>
              <a:buSzPts val="1000"/>
              <a:buFont typeface="Georgia"/>
              <a:buNone/>
            </a:pPr>
            <a:r>
              <a:rPr lang="en" sz="1000" b="1" i="0" u="none" strike="noStrike" cap="none" dirty="0">
                <a:solidFill>
                  <a:srgbClr val="8A4A3D"/>
                </a:solidFill>
                <a:latin typeface="Georgia"/>
                <a:ea typeface="Georgia"/>
                <a:cs typeface="Georgia"/>
                <a:sym typeface="Georgia"/>
              </a:rPr>
              <a:t>BARRIER SIZE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3406140" y="1810512"/>
            <a:ext cx="23317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" sz="2400" b="1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±0.0185%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3406140" y="2212848"/>
            <a:ext cx="2331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100"/>
              <a:buFont typeface="Calibri"/>
              <a:buNone/>
            </a:pPr>
            <a:r>
              <a:rPr lang="en" sz="1100" b="0" i="0" u="none" strike="noStrike" cap="none" dirty="0">
                <a:solidFill>
                  <a:srgbClr val="2B2419"/>
                </a:solidFill>
                <a:latin typeface="Calibri"/>
                <a:ea typeface="Calibri"/>
                <a:cs typeface="Calibri"/>
                <a:sym typeface="Calibri"/>
              </a:rPr>
              <a:t>resets on each cross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6080760" y="1463040"/>
            <a:ext cx="2606040" cy="1005840"/>
          </a:xfrm>
          <a:prstGeom prst="rect">
            <a:avLst/>
          </a:prstGeom>
          <a:solidFill>
            <a:srgbClr val="E9DFC2"/>
          </a:solidFill>
          <a:ln w="9525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6217920" y="1554480"/>
            <a:ext cx="23317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A4A3D"/>
              </a:buClr>
              <a:buSzPts val="1000"/>
              <a:buFont typeface="Georgia"/>
              <a:buNone/>
            </a:pPr>
            <a:r>
              <a:rPr lang="en" sz="1000" b="1" i="0" u="none" strike="noStrike" cap="none" dirty="0">
                <a:solidFill>
                  <a:srgbClr val="8A4A3D"/>
                </a:solidFill>
                <a:latin typeface="Georgia"/>
                <a:ea typeface="Georgia"/>
                <a:cs typeface="Georgia"/>
                <a:sym typeface="Georgia"/>
              </a:rPr>
              <a:t>CROSSINGS, AVERAGE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6217920" y="1810512"/>
            <a:ext cx="2390052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Georgia"/>
              <a:buNone/>
            </a:pPr>
            <a:r>
              <a:rPr lang="en" sz="2400" b="1" dirty="0">
                <a:solidFill>
                  <a:srgbClr val="1A1A1A"/>
                </a:solidFill>
                <a:latin typeface="Georgia"/>
                <a:ea typeface="Calibri"/>
                <a:cs typeface="Calibri"/>
                <a:sym typeface="Georgia"/>
              </a:rPr>
              <a:t>192, 3.20 / min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6217920" y="2212848"/>
            <a:ext cx="2331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100"/>
              <a:buFont typeface="Calibri"/>
              <a:buNone/>
            </a:pPr>
            <a:r>
              <a:rPr lang="en" sz="1100" b="0" i="0" u="none" strike="noStrike" cap="none">
                <a:solidFill>
                  <a:srgbClr val="2B2419"/>
                </a:solidFill>
                <a:latin typeface="Calibri"/>
                <a:ea typeface="Calibri"/>
                <a:cs typeface="Calibri"/>
                <a:sym typeface="Calibri"/>
              </a:rPr>
              <a:t>barrier touch events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457200" y="274320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D2A1F"/>
              </a:buClr>
              <a:buSzPts val="1200"/>
              <a:buFont typeface="Georgia"/>
              <a:buNone/>
            </a:pPr>
            <a:r>
              <a:rPr lang="en" sz="1200" b="1" i="0" u="none" strike="noStrike" cap="none">
                <a:solidFill>
                  <a:srgbClr val="3D2A1F"/>
                </a:solidFill>
                <a:latin typeface="Georgia"/>
                <a:ea typeface="Georgia"/>
                <a:cs typeface="Georgia"/>
                <a:sym typeface="Georgia"/>
              </a:rPr>
              <a:t>GAMMA CAPTURE REALIZED VOLATILITY ESTIMATOR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457200" y="30632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800"/>
              <a:buFont typeface="Georgia"/>
              <a:buNone/>
            </a:pPr>
            <a:r>
              <a:rPr lang="en" sz="2800" b="0" i="1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σ̂</a:t>
            </a:r>
            <a:r>
              <a:rPr lang="en" sz="1400" b="0" i="1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GC</a:t>
            </a:r>
            <a:r>
              <a:rPr lang="en" sz="2800" b="0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  =  </a:t>
            </a:r>
            <a:r>
              <a:rPr lang="en" sz="2800" b="0" i="1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b</a:t>
            </a:r>
            <a:r>
              <a:rPr lang="en" sz="2800" b="0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  ×  √(N / T)  ×  √Y</a:t>
            </a:r>
            <a:r>
              <a:rPr lang="en" sz="1400" b="0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annual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457200" y="384048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Georgia"/>
              <a:buNone/>
            </a:pPr>
            <a:r>
              <a:rPr lang="en" sz="1100" b="1" i="1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b</a:t>
            </a:r>
            <a:r>
              <a:rPr lang="en" sz="1100" b="0" i="0" u="none" strike="noStrike" cap="none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= barrier half-width (log units)        </a:t>
            </a:r>
            <a:r>
              <a:rPr lang="en" sz="1100" b="1" i="1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N</a:t>
            </a:r>
            <a:r>
              <a:rPr lang="en" sz="1100" b="0" i="0" u="none" strike="noStrike" cap="none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= observed crossings in window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Georgia"/>
              <a:buNone/>
            </a:pPr>
            <a:r>
              <a:rPr lang="en" sz="1100" b="1" i="1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" sz="1100" b="0" i="0" u="none" strike="noStrike" cap="none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= lookback length (minutes)        </a:t>
            </a:r>
            <a:r>
              <a:rPr lang="en" sz="1100" b="1" i="1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Y</a:t>
            </a:r>
            <a:r>
              <a:rPr lang="en" sz="900" b="0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annual</a:t>
            </a:r>
            <a:r>
              <a:rPr lang="en" sz="1100" b="0" i="0" u="none" strike="noStrike" cap="none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= annualization factor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18"/>
          <p:cNvCxnSpPr/>
          <p:nvPr/>
        </p:nvCxnSpPr>
        <p:spPr>
          <a:xfrm>
            <a:off x="457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18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18"/>
          <p:cNvCxnSpPr/>
          <p:nvPr/>
        </p:nvCxnSpPr>
        <p:spPr>
          <a:xfrm>
            <a:off x="1371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18"/>
          <p:cNvCxnSpPr/>
          <p:nvPr/>
        </p:nvCxnSpPr>
        <p:spPr>
          <a:xfrm>
            <a:off x="1828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" name="Google Shape;198;p18"/>
          <p:cNvCxnSpPr/>
          <p:nvPr/>
        </p:nvCxnSpPr>
        <p:spPr>
          <a:xfrm>
            <a:off x="2286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18"/>
          <p:cNvCxnSpPr/>
          <p:nvPr/>
        </p:nvCxnSpPr>
        <p:spPr>
          <a:xfrm>
            <a:off x="2743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18"/>
          <p:cNvCxnSpPr/>
          <p:nvPr/>
        </p:nvCxnSpPr>
        <p:spPr>
          <a:xfrm>
            <a:off x="3200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8"/>
          <p:cNvCxnSpPr/>
          <p:nvPr/>
        </p:nvCxnSpPr>
        <p:spPr>
          <a:xfrm>
            <a:off x="3657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18"/>
          <p:cNvCxnSpPr/>
          <p:nvPr/>
        </p:nvCxnSpPr>
        <p:spPr>
          <a:xfrm>
            <a:off x="4114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18"/>
          <p:cNvCxnSpPr/>
          <p:nvPr/>
        </p:nvCxnSpPr>
        <p:spPr>
          <a:xfrm>
            <a:off x="4572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18"/>
          <p:cNvCxnSpPr/>
          <p:nvPr/>
        </p:nvCxnSpPr>
        <p:spPr>
          <a:xfrm>
            <a:off x="5029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5486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5943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6400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6858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18"/>
          <p:cNvCxnSpPr/>
          <p:nvPr/>
        </p:nvCxnSpPr>
        <p:spPr>
          <a:xfrm>
            <a:off x="7315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18"/>
          <p:cNvCxnSpPr/>
          <p:nvPr/>
        </p:nvCxnSpPr>
        <p:spPr>
          <a:xfrm>
            <a:off x="7772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18"/>
          <p:cNvCxnSpPr/>
          <p:nvPr/>
        </p:nvCxnSpPr>
        <p:spPr>
          <a:xfrm>
            <a:off x="8229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18"/>
          <p:cNvCxnSpPr/>
          <p:nvPr/>
        </p:nvCxnSpPr>
        <p:spPr>
          <a:xfrm>
            <a:off x="868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18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18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18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18"/>
          <p:cNvCxnSpPr/>
          <p:nvPr/>
        </p:nvCxnSpPr>
        <p:spPr>
          <a:xfrm>
            <a:off x="0" y="1828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18"/>
          <p:cNvCxnSpPr/>
          <p:nvPr/>
        </p:nvCxnSpPr>
        <p:spPr>
          <a:xfrm>
            <a:off x="0" y="2286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18"/>
          <p:cNvCxnSpPr/>
          <p:nvPr/>
        </p:nvCxnSpPr>
        <p:spPr>
          <a:xfrm>
            <a:off x="0" y="2743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18"/>
          <p:cNvCxnSpPr/>
          <p:nvPr/>
        </p:nvCxnSpPr>
        <p:spPr>
          <a:xfrm>
            <a:off x="0" y="3200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18"/>
          <p:cNvCxnSpPr/>
          <p:nvPr/>
        </p:nvCxnSpPr>
        <p:spPr>
          <a:xfrm>
            <a:off x="0" y="3657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8"/>
          <p:cNvCxnSpPr/>
          <p:nvPr/>
        </p:nvCxnSpPr>
        <p:spPr>
          <a:xfrm>
            <a:off x="0" y="4114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18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18"/>
          <p:cNvCxnSpPr/>
          <p:nvPr/>
        </p:nvCxnSpPr>
        <p:spPr>
          <a:xfrm>
            <a:off x="0" y="5029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18"/>
          <p:cNvSpPr/>
          <p:nvPr/>
        </p:nvSpPr>
        <p:spPr>
          <a:xfrm>
            <a:off x="0" y="4640580"/>
            <a:ext cx="9144000" cy="502800"/>
          </a:xfrm>
          <a:prstGeom prst="rect">
            <a:avLst/>
          </a:prstGeom>
          <a:solidFill>
            <a:srgbClr val="3D2A1F"/>
          </a:solidFill>
          <a:ln w="12700" cap="flat" cmpd="sng">
            <a:solidFill>
              <a:srgbClr val="3D2A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/>
          <p:nvPr/>
        </p:nvSpPr>
        <p:spPr>
          <a:xfrm flipH="1">
            <a:off x="7680900" y="4183380"/>
            <a:ext cx="1463100" cy="960000"/>
          </a:xfrm>
          <a:prstGeom prst="rtTriangle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4297680" y="182880"/>
            <a:ext cx="4663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A4A3D"/>
              </a:buClr>
              <a:buSzPts val="1000"/>
              <a:buFont typeface="Georgia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457200" y="502920"/>
            <a:ext cx="8229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Georgia"/>
              <a:buNone/>
            </a:pPr>
            <a:r>
              <a:rPr lang="en" sz="3200" b="1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What is Gamma Capture?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841248" y="1554480"/>
            <a:ext cx="3913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841248" y="2331720"/>
            <a:ext cx="3913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841248" y="3246120"/>
            <a:ext cx="3913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841248" y="4023360"/>
            <a:ext cx="3913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5212080" y="2103120"/>
            <a:ext cx="14631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C7A4A"/>
              </a:buClr>
              <a:buSzPts val="900"/>
              <a:buFont typeface="Georgia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5212080" y="3236976"/>
            <a:ext cx="14631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B3A2F"/>
              </a:buClr>
              <a:buSzPts val="900"/>
              <a:buFont typeface="Georgia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6949440" y="1828800"/>
            <a:ext cx="13716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C7A4A"/>
              </a:buClr>
              <a:buSzPts val="900"/>
              <a:buFont typeface="Georgia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5166360" y="3657600"/>
            <a:ext cx="32919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E1A1B"/>
              </a:buClr>
              <a:buSzPts val="1000"/>
              <a:buFont typeface="Georgia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5029200" y="4069080"/>
            <a:ext cx="3566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5AA0"/>
              </a:buClr>
              <a:buSzPts val="900"/>
              <a:buFont typeface="Georgia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8" title="barrier_cro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675" y="1243650"/>
            <a:ext cx="5373757" cy="29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6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Google Shape;243;p19"/>
          <p:cNvCxnSpPr/>
          <p:nvPr/>
        </p:nvCxnSpPr>
        <p:spPr>
          <a:xfrm>
            <a:off x="457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19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19"/>
          <p:cNvCxnSpPr/>
          <p:nvPr/>
        </p:nvCxnSpPr>
        <p:spPr>
          <a:xfrm>
            <a:off x="1371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19"/>
          <p:cNvCxnSpPr/>
          <p:nvPr/>
        </p:nvCxnSpPr>
        <p:spPr>
          <a:xfrm>
            <a:off x="1828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19"/>
          <p:cNvCxnSpPr/>
          <p:nvPr/>
        </p:nvCxnSpPr>
        <p:spPr>
          <a:xfrm>
            <a:off x="2286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248;p19"/>
          <p:cNvCxnSpPr/>
          <p:nvPr/>
        </p:nvCxnSpPr>
        <p:spPr>
          <a:xfrm>
            <a:off x="2743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19"/>
          <p:cNvCxnSpPr/>
          <p:nvPr/>
        </p:nvCxnSpPr>
        <p:spPr>
          <a:xfrm>
            <a:off x="3200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9"/>
          <p:cNvCxnSpPr/>
          <p:nvPr/>
        </p:nvCxnSpPr>
        <p:spPr>
          <a:xfrm>
            <a:off x="3657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19"/>
          <p:cNvCxnSpPr/>
          <p:nvPr/>
        </p:nvCxnSpPr>
        <p:spPr>
          <a:xfrm>
            <a:off x="4114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19"/>
          <p:cNvCxnSpPr/>
          <p:nvPr/>
        </p:nvCxnSpPr>
        <p:spPr>
          <a:xfrm>
            <a:off x="4572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19"/>
          <p:cNvCxnSpPr/>
          <p:nvPr/>
        </p:nvCxnSpPr>
        <p:spPr>
          <a:xfrm>
            <a:off x="5029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19"/>
          <p:cNvCxnSpPr/>
          <p:nvPr/>
        </p:nvCxnSpPr>
        <p:spPr>
          <a:xfrm>
            <a:off x="5486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19"/>
          <p:cNvCxnSpPr/>
          <p:nvPr/>
        </p:nvCxnSpPr>
        <p:spPr>
          <a:xfrm>
            <a:off x="5943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19"/>
          <p:cNvCxnSpPr/>
          <p:nvPr/>
        </p:nvCxnSpPr>
        <p:spPr>
          <a:xfrm>
            <a:off x="6400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19"/>
          <p:cNvCxnSpPr/>
          <p:nvPr/>
        </p:nvCxnSpPr>
        <p:spPr>
          <a:xfrm>
            <a:off x="6858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19"/>
          <p:cNvCxnSpPr/>
          <p:nvPr/>
        </p:nvCxnSpPr>
        <p:spPr>
          <a:xfrm>
            <a:off x="7315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19"/>
          <p:cNvCxnSpPr/>
          <p:nvPr/>
        </p:nvCxnSpPr>
        <p:spPr>
          <a:xfrm>
            <a:off x="7772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19"/>
          <p:cNvCxnSpPr/>
          <p:nvPr/>
        </p:nvCxnSpPr>
        <p:spPr>
          <a:xfrm>
            <a:off x="8229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19"/>
          <p:cNvCxnSpPr/>
          <p:nvPr/>
        </p:nvCxnSpPr>
        <p:spPr>
          <a:xfrm>
            <a:off x="868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19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19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19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19"/>
          <p:cNvCxnSpPr/>
          <p:nvPr/>
        </p:nvCxnSpPr>
        <p:spPr>
          <a:xfrm>
            <a:off x="0" y="1828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19"/>
          <p:cNvCxnSpPr/>
          <p:nvPr/>
        </p:nvCxnSpPr>
        <p:spPr>
          <a:xfrm>
            <a:off x="0" y="2286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19"/>
          <p:cNvCxnSpPr/>
          <p:nvPr/>
        </p:nvCxnSpPr>
        <p:spPr>
          <a:xfrm>
            <a:off x="0" y="2743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19"/>
          <p:cNvCxnSpPr/>
          <p:nvPr/>
        </p:nvCxnSpPr>
        <p:spPr>
          <a:xfrm>
            <a:off x="0" y="3200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19"/>
          <p:cNvCxnSpPr/>
          <p:nvPr/>
        </p:nvCxnSpPr>
        <p:spPr>
          <a:xfrm>
            <a:off x="0" y="3657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19"/>
          <p:cNvCxnSpPr/>
          <p:nvPr/>
        </p:nvCxnSpPr>
        <p:spPr>
          <a:xfrm>
            <a:off x="0" y="4114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p19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19"/>
          <p:cNvCxnSpPr/>
          <p:nvPr/>
        </p:nvCxnSpPr>
        <p:spPr>
          <a:xfrm>
            <a:off x="0" y="5029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3" name="Google Shape;273;p19"/>
          <p:cNvSpPr/>
          <p:nvPr/>
        </p:nvSpPr>
        <p:spPr>
          <a:xfrm>
            <a:off x="0" y="4640580"/>
            <a:ext cx="9144000" cy="502800"/>
          </a:xfrm>
          <a:prstGeom prst="rect">
            <a:avLst/>
          </a:prstGeom>
          <a:solidFill>
            <a:srgbClr val="3D2A1F"/>
          </a:solidFill>
          <a:ln w="12700" cap="flat" cmpd="sng">
            <a:solidFill>
              <a:srgbClr val="3D2A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/>
          <p:nvPr/>
        </p:nvSpPr>
        <p:spPr>
          <a:xfrm flipH="1">
            <a:off x="7680900" y="4183380"/>
            <a:ext cx="1463100" cy="960000"/>
          </a:xfrm>
          <a:prstGeom prst="rtTriangle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457200" y="384720"/>
            <a:ext cx="8229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Georgia"/>
              <a:buNone/>
            </a:pPr>
            <a:r>
              <a:rPr lang="en" sz="3200" b="1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Why is Gamma Capture good?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548640" y="1673352"/>
            <a:ext cx="128100" cy="128100"/>
          </a:xfrm>
          <a:prstGeom prst="diamond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841248" y="1554480"/>
            <a:ext cx="3913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r>
              <a:rPr lang="en" sz="1400" b="0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Set an upper and lower </a:t>
            </a:r>
            <a:r>
              <a:rPr lang="en" sz="1400" b="1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barrier</a:t>
            </a:r>
            <a:r>
              <a:rPr lang="en" sz="1400" b="0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a fixed distance </a:t>
            </a:r>
            <a:r>
              <a:rPr lang="en" sz="1400" b="0" i="1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b</a:t>
            </a:r>
            <a:r>
              <a:rPr lang="en" sz="1400" b="0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above and below the current price.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548640" y="2450592"/>
            <a:ext cx="128100" cy="128100"/>
          </a:xfrm>
          <a:prstGeom prst="diamond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841248" y="2331720"/>
            <a:ext cx="3913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r>
              <a:rPr lang="en" sz="1400" b="0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When price </a:t>
            </a:r>
            <a:r>
              <a:rPr lang="en" sz="1400" b="1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touches a barrier</a:t>
            </a:r>
            <a:r>
              <a:rPr lang="en" sz="1400" b="0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, count one crossing and </a:t>
            </a:r>
            <a:r>
              <a:rPr lang="en" sz="1400" b="1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reset</a:t>
            </a:r>
            <a:r>
              <a:rPr lang="en" sz="1400" b="0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both barriers around the new price.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/>
          <p:nvPr/>
        </p:nvSpPr>
        <p:spPr>
          <a:xfrm>
            <a:off x="548640" y="3364992"/>
            <a:ext cx="128100" cy="128100"/>
          </a:xfrm>
          <a:prstGeom prst="diamond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841248" y="3246120"/>
            <a:ext cx="3913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r>
              <a:rPr lang="en" sz="1400" b="0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Each crossing is a </a:t>
            </a:r>
            <a:r>
              <a:rPr lang="en" sz="1400" b="1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discrete unit of motion</a:t>
            </a:r>
            <a:r>
              <a:rPr lang="en" sz="1400" b="0" i="0" u="none" strike="noStrike" cap="none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— immune to bid-ask flicker that doesn't break the band.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548640" y="4142232"/>
            <a:ext cx="128100" cy="128100"/>
          </a:xfrm>
          <a:prstGeom prst="diamond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841247" y="4023360"/>
            <a:ext cx="5559552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r>
              <a:rPr lang="en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Higher number (N)</a:t>
            </a:r>
            <a:r>
              <a:rPr lang="en" sz="1400" b="0" i="0" u="none" strike="noStrike" cap="none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 crossings per hour ⇒ </a:t>
            </a:r>
            <a:r>
              <a:rPr lang="en" sz="1400" b="1" i="0" u="none" strike="noStrike" cap="none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higher realized vol</a:t>
            </a:r>
            <a:r>
              <a:rPr lang="en" b="1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atility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r>
              <a:rPr lang="en" b="1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More Stable and Accurate than Standard Dev LN Returns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400"/>
              <a:buFont typeface="Georgia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5212080" y="2103120"/>
            <a:ext cx="14631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C7A4A"/>
              </a:buClr>
              <a:buSzPts val="900"/>
              <a:buFont typeface="Georgia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5212080" y="3236976"/>
            <a:ext cx="14631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B3A2F"/>
              </a:buClr>
              <a:buSzPts val="900"/>
              <a:buFont typeface="Georgia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6949440" y="1828800"/>
            <a:ext cx="13716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C7A4A"/>
              </a:buClr>
              <a:buSzPts val="900"/>
              <a:buFont typeface="Georgia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5166360" y="3657600"/>
            <a:ext cx="32919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E1A1B"/>
              </a:buClr>
              <a:buSzPts val="1000"/>
              <a:buFont typeface="Georgia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5029200" y="4069080"/>
            <a:ext cx="3566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C5AA0"/>
              </a:buClr>
              <a:buSzPts val="900"/>
              <a:buFont typeface="Georgia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9" descr="A graph with different colored lines&#10;&#10;AI-generated content may be incorrec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196" y="540226"/>
            <a:ext cx="7049700" cy="33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6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20"/>
          <p:cNvCxnSpPr/>
          <p:nvPr/>
        </p:nvCxnSpPr>
        <p:spPr>
          <a:xfrm>
            <a:off x="457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20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" name="Google Shape;297;p20"/>
          <p:cNvCxnSpPr/>
          <p:nvPr/>
        </p:nvCxnSpPr>
        <p:spPr>
          <a:xfrm>
            <a:off x="1371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" name="Google Shape;298;p20"/>
          <p:cNvCxnSpPr/>
          <p:nvPr/>
        </p:nvCxnSpPr>
        <p:spPr>
          <a:xfrm>
            <a:off x="1828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9" name="Google Shape;299;p20"/>
          <p:cNvCxnSpPr/>
          <p:nvPr/>
        </p:nvCxnSpPr>
        <p:spPr>
          <a:xfrm>
            <a:off x="2286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20"/>
          <p:cNvCxnSpPr/>
          <p:nvPr/>
        </p:nvCxnSpPr>
        <p:spPr>
          <a:xfrm>
            <a:off x="2743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0"/>
          <p:cNvCxnSpPr/>
          <p:nvPr/>
        </p:nvCxnSpPr>
        <p:spPr>
          <a:xfrm>
            <a:off x="3200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" name="Google Shape;302;p20"/>
          <p:cNvCxnSpPr/>
          <p:nvPr/>
        </p:nvCxnSpPr>
        <p:spPr>
          <a:xfrm>
            <a:off x="3657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3" name="Google Shape;303;p20"/>
          <p:cNvCxnSpPr/>
          <p:nvPr/>
        </p:nvCxnSpPr>
        <p:spPr>
          <a:xfrm>
            <a:off x="4114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p20"/>
          <p:cNvCxnSpPr/>
          <p:nvPr/>
        </p:nvCxnSpPr>
        <p:spPr>
          <a:xfrm>
            <a:off x="4572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5" name="Google Shape;305;p20"/>
          <p:cNvCxnSpPr/>
          <p:nvPr/>
        </p:nvCxnSpPr>
        <p:spPr>
          <a:xfrm>
            <a:off x="5029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" name="Google Shape;306;p20"/>
          <p:cNvCxnSpPr/>
          <p:nvPr/>
        </p:nvCxnSpPr>
        <p:spPr>
          <a:xfrm>
            <a:off x="5486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20"/>
          <p:cNvCxnSpPr/>
          <p:nvPr/>
        </p:nvCxnSpPr>
        <p:spPr>
          <a:xfrm>
            <a:off x="5943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Google Shape;308;p20"/>
          <p:cNvCxnSpPr/>
          <p:nvPr/>
        </p:nvCxnSpPr>
        <p:spPr>
          <a:xfrm>
            <a:off x="6400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" name="Google Shape;309;p20"/>
          <p:cNvCxnSpPr/>
          <p:nvPr/>
        </p:nvCxnSpPr>
        <p:spPr>
          <a:xfrm>
            <a:off x="68580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Google Shape;310;p20"/>
          <p:cNvCxnSpPr/>
          <p:nvPr/>
        </p:nvCxnSpPr>
        <p:spPr>
          <a:xfrm>
            <a:off x="73152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" name="Google Shape;311;p20"/>
          <p:cNvCxnSpPr/>
          <p:nvPr/>
        </p:nvCxnSpPr>
        <p:spPr>
          <a:xfrm>
            <a:off x="7772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p20"/>
          <p:cNvCxnSpPr/>
          <p:nvPr/>
        </p:nvCxnSpPr>
        <p:spPr>
          <a:xfrm>
            <a:off x="8229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3" name="Google Shape;313;p20"/>
          <p:cNvCxnSpPr/>
          <p:nvPr/>
        </p:nvCxnSpPr>
        <p:spPr>
          <a:xfrm>
            <a:off x="868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4" name="Google Shape;314;p20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5" name="Google Shape;315;p20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6" name="Google Shape;316;p20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" name="Google Shape;317;p20"/>
          <p:cNvCxnSpPr/>
          <p:nvPr/>
        </p:nvCxnSpPr>
        <p:spPr>
          <a:xfrm>
            <a:off x="0" y="1828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8" name="Google Shape;318;p20"/>
          <p:cNvCxnSpPr/>
          <p:nvPr/>
        </p:nvCxnSpPr>
        <p:spPr>
          <a:xfrm>
            <a:off x="0" y="2286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" name="Google Shape;319;p20"/>
          <p:cNvCxnSpPr/>
          <p:nvPr/>
        </p:nvCxnSpPr>
        <p:spPr>
          <a:xfrm>
            <a:off x="0" y="2743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20"/>
          <p:cNvCxnSpPr/>
          <p:nvPr/>
        </p:nvCxnSpPr>
        <p:spPr>
          <a:xfrm>
            <a:off x="0" y="32004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p20"/>
          <p:cNvCxnSpPr/>
          <p:nvPr/>
        </p:nvCxnSpPr>
        <p:spPr>
          <a:xfrm>
            <a:off x="0" y="36576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20"/>
          <p:cNvCxnSpPr/>
          <p:nvPr/>
        </p:nvCxnSpPr>
        <p:spPr>
          <a:xfrm>
            <a:off x="0" y="4114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20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20"/>
          <p:cNvCxnSpPr/>
          <p:nvPr/>
        </p:nvCxnSpPr>
        <p:spPr>
          <a:xfrm>
            <a:off x="0" y="50292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E0D7B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5" name="Google Shape;325;p20"/>
          <p:cNvSpPr/>
          <p:nvPr/>
        </p:nvSpPr>
        <p:spPr>
          <a:xfrm>
            <a:off x="0" y="4640580"/>
            <a:ext cx="9144000" cy="502800"/>
          </a:xfrm>
          <a:prstGeom prst="rect">
            <a:avLst/>
          </a:prstGeom>
          <a:solidFill>
            <a:srgbClr val="3D2A1F"/>
          </a:solidFill>
          <a:ln w="12700" cap="flat" cmpd="sng">
            <a:solidFill>
              <a:srgbClr val="3D2A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 flipH="1">
            <a:off x="7680900" y="4183380"/>
            <a:ext cx="1463100" cy="960000"/>
          </a:xfrm>
          <a:prstGeom prst="rtTriangle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>
            <a:off x="4297680" y="182880"/>
            <a:ext cx="4663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A4A3D"/>
              </a:buClr>
              <a:buSzPts val="1000"/>
              <a:buFont typeface="Georgia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0"/>
          <p:cNvSpPr/>
          <p:nvPr/>
        </p:nvSpPr>
        <p:spPr>
          <a:xfrm>
            <a:off x="457200" y="502920"/>
            <a:ext cx="8229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Font typeface="Georgia"/>
              <a:buNone/>
            </a:pPr>
            <a:r>
              <a:rPr lang="en" sz="3200" b="1" i="0" u="none" strike="noStrike" cap="none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" sz="3200" b="1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hat can Gamma Capture do?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0"/>
          <p:cNvSpPr/>
          <p:nvPr/>
        </p:nvSpPr>
        <p:spPr>
          <a:xfrm>
            <a:off x="548640" y="1627632"/>
            <a:ext cx="128100" cy="128100"/>
          </a:xfrm>
          <a:prstGeom prst="diamond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>
            <a:off x="841248" y="1508760"/>
            <a:ext cx="77541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600"/>
              <a:buFont typeface="Georgia"/>
              <a:buNone/>
            </a:pPr>
            <a:r>
              <a:rPr lang="en" sz="1600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Create Gamma Capture Volatility Bands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548640" y="2075622"/>
            <a:ext cx="128100" cy="128100"/>
          </a:xfrm>
          <a:prstGeom prst="diamond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804723" y="1965950"/>
            <a:ext cx="77541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600"/>
              <a:buFont typeface="Georgia"/>
              <a:buNone/>
            </a:pPr>
            <a:r>
              <a:rPr lang="en" sz="1600" b="0" i="0" u="none" strike="noStrike" cap="none" dirty="0">
                <a:solidFill>
                  <a:srgbClr val="2B2419"/>
                </a:solidFill>
                <a:latin typeface="Georgia"/>
                <a:ea typeface="Calibri"/>
                <a:cs typeface="Calibri"/>
                <a:sym typeface="Georgia"/>
              </a:rPr>
              <a:t>Define High and Low Intraday Volatility Regimes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548640" y="2473425"/>
            <a:ext cx="128100" cy="128100"/>
          </a:xfrm>
          <a:prstGeom prst="diamond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>
            <a:off x="804723" y="2441440"/>
            <a:ext cx="77541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600"/>
              <a:buFont typeface="Georgia"/>
              <a:buNone/>
            </a:pPr>
            <a:r>
              <a:rPr lang="en" sz="1600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Calculate Volatility on Trading Pairs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548640" y="2930612"/>
            <a:ext cx="128100" cy="128100"/>
          </a:xfrm>
          <a:prstGeom prst="diamond">
            <a:avLst/>
          </a:prstGeom>
          <a:solidFill>
            <a:srgbClr val="5E1A1B"/>
          </a:solidFill>
          <a:ln w="12700" cap="flat" cmpd="sng">
            <a:solidFill>
              <a:srgbClr val="5E1A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 txBox="1"/>
          <p:nvPr/>
        </p:nvSpPr>
        <p:spPr>
          <a:xfrm>
            <a:off x="745624" y="2789013"/>
            <a:ext cx="3917827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600"/>
              <a:buFont typeface="Georgia"/>
              <a:buNone/>
            </a:pPr>
            <a:r>
              <a:rPr lang="en" sz="1600" dirty="0">
                <a:solidFill>
                  <a:srgbClr val="2B2419"/>
                </a:solidFill>
                <a:latin typeface="Georgia"/>
                <a:ea typeface="Georgia"/>
                <a:cs typeface="Georgia"/>
                <a:sym typeface="Georgia"/>
              </a:rPr>
              <a:t>Compare to 0-DTE Implied Volatility</a:t>
            </a:r>
            <a:endParaRPr dirty="0"/>
          </a:p>
        </p:txBody>
      </p:sp>
      <p:sp>
        <p:nvSpPr>
          <p:cNvPr id="337" name="Google Shape;337;p20"/>
          <p:cNvSpPr txBox="1"/>
          <p:nvPr/>
        </p:nvSpPr>
        <p:spPr>
          <a:xfrm>
            <a:off x="768200" y="3222082"/>
            <a:ext cx="497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B2419"/>
              </a:buClr>
              <a:buSzPts val="1600"/>
              <a:buFont typeface="Georgia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4" name="Google Shape;344;p21" title="Screenshot 2026-04-25 at 10.47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" y="0"/>
            <a:ext cx="91362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232</Words>
  <Application>Microsoft Office PowerPoint</Application>
  <PresentationFormat>On-screen Show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Louis Pellathy</cp:lastModifiedBy>
  <cp:revision>3</cp:revision>
  <dcterms:modified xsi:type="dcterms:W3CDTF">2026-05-05T02:03:56Z</dcterms:modified>
</cp:coreProperties>
</file>