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sldIdLst>
    <p:sldId id="257" r:id="rId2"/>
    <p:sldId id="359" r:id="rId3"/>
    <p:sldId id="256" r:id="rId4"/>
    <p:sldId id="259" r:id="rId5"/>
    <p:sldId id="342" r:id="rId6"/>
    <p:sldId id="260" r:id="rId7"/>
    <p:sldId id="303" r:id="rId8"/>
    <p:sldId id="262" r:id="rId9"/>
    <p:sldId id="261" r:id="rId10"/>
    <p:sldId id="370" r:id="rId11"/>
    <p:sldId id="345" r:id="rId12"/>
    <p:sldId id="346" r:id="rId13"/>
    <p:sldId id="347" r:id="rId14"/>
    <p:sldId id="348" r:id="rId15"/>
    <p:sldId id="349" r:id="rId16"/>
    <p:sldId id="350" r:id="rId17"/>
    <p:sldId id="265" r:id="rId18"/>
    <p:sldId id="352" r:id="rId19"/>
    <p:sldId id="267" r:id="rId20"/>
    <p:sldId id="365"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355" r:id="rId41"/>
    <p:sldId id="288" r:id="rId42"/>
    <p:sldId id="366" r:id="rId43"/>
    <p:sldId id="292" r:id="rId44"/>
    <p:sldId id="294" r:id="rId45"/>
    <p:sldId id="295" r:id="rId46"/>
    <p:sldId id="296" r:id="rId47"/>
    <p:sldId id="297" r:id="rId48"/>
    <p:sldId id="360" r:id="rId49"/>
    <p:sldId id="363" r:id="rId50"/>
    <p:sldId id="364" r:id="rId51"/>
    <p:sldId id="298" r:id="rId52"/>
    <p:sldId id="299" r:id="rId53"/>
    <p:sldId id="354" r:id="rId54"/>
    <p:sldId id="300" r:id="rId55"/>
    <p:sldId id="301" r:id="rId56"/>
    <p:sldId id="302" r:id="rId57"/>
    <p:sldId id="306" r:id="rId58"/>
    <p:sldId id="304" r:id="rId59"/>
    <p:sldId id="305" r:id="rId60"/>
    <p:sldId id="307" r:id="rId61"/>
    <p:sldId id="309" r:id="rId62"/>
    <p:sldId id="310" r:id="rId63"/>
    <p:sldId id="311" r:id="rId64"/>
    <p:sldId id="313" r:id="rId65"/>
    <p:sldId id="314" r:id="rId66"/>
    <p:sldId id="315" r:id="rId67"/>
    <p:sldId id="316" r:id="rId68"/>
    <p:sldId id="317" r:id="rId69"/>
    <p:sldId id="318" r:id="rId70"/>
    <p:sldId id="319" r:id="rId71"/>
    <p:sldId id="320" r:id="rId72"/>
    <p:sldId id="356" r:id="rId73"/>
    <p:sldId id="322" r:id="rId74"/>
    <p:sldId id="323" r:id="rId75"/>
    <p:sldId id="289" r:id="rId76"/>
    <p:sldId id="290" r:id="rId77"/>
    <p:sldId id="324" r:id="rId78"/>
    <p:sldId id="325" r:id="rId79"/>
    <p:sldId id="326" r:id="rId80"/>
    <p:sldId id="327" r:id="rId81"/>
    <p:sldId id="343" r:id="rId82"/>
    <p:sldId id="357" r:id="rId83"/>
    <p:sldId id="369" r:id="rId84"/>
    <p:sldId id="330" r:id="rId85"/>
    <p:sldId id="331" r:id="rId86"/>
    <p:sldId id="332" r:id="rId87"/>
    <p:sldId id="333" r:id="rId88"/>
    <p:sldId id="334" r:id="rId89"/>
    <p:sldId id="335" r:id="rId90"/>
    <p:sldId id="336" r:id="rId91"/>
    <p:sldId id="337" r:id="rId92"/>
    <p:sldId id="339" r:id="rId93"/>
    <p:sldId id="340" r:id="rId94"/>
  </p:sldIdLst>
  <p:sldSz cx="7772400" cy="100584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non Feil" initials="SF" lastIdx="1" clrIdx="0">
    <p:extLst>
      <p:ext uri="{19B8F6BF-5375-455C-9EA6-DF929625EA0E}">
        <p15:presenceInfo xmlns:p15="http://schemas.microsoft.com/office/powerpoint/2012/main" userId="Shannon Fe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559"/>
    <a:srgbClr val="FF4F79"/>
    <a:srgbClr val="FF66CC"/>
    <a:srgbClr val="E46C0A"/>
    <a:srgbClr val="B87EEC"/>
    <a:srgbClr val="A296D4"/>
    <a:srgbClr val="7664C0"/>
    <a:srgbClr val="92D050"/>
    <a:srgbClr val="6BA42C"/>
    <a:srgbClr val="F796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728" autoAdjust="0"/>
    <p:restoredTop sz="94660"/>
  </p:normalViewPr>
  <p:slideViewPr>
    <p:cSldViewPr snapToGrid="0">
      <p:cViewPr varScale="1">
        <p:scale>
          <a:sx n="73" d="100"/>
          <a:sy n="73" d="100"/>
        </p:scale>
        <p:origin x="576" y="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FD75B0-D833-4942-AE55-A20511219B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006645-C19D-486C-BD67-CA71AF1DC44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1DD49E-2E7F-4FDC-BAFA-3EF96BB532F5}" type="datetimeFigureOut">
              <a:rPr lang="en-US" smtClean="0"/>
              <a:t>6/10/2022</a:t>
            </a:fld>
            <a:endParaRPr lang="en-US"/>
          </a:p>
        </p:txBody>
      </p:sp>
      <p:sp>
        <p:nvSpPr>
          <p:cNvPr id="4" name="Slide Image Placeholder 3">
            <a:extLst>
              <a:ext uri="{FF2B5EF4-FFF2-40B4-BE49-F238E27FC236}">
                <a16:creationId xmlns:a16="http://schemas.microsoft.com/office/drawing/2014/main" id="{D0A21E4D-A50B-4326-97C8-EF5176F3D477}"/>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86404F34-AC9D-4C02-B27B-D8FBED41F8F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AFC42C74-2C1F-4B11-BEB3-F65CC439BAA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A41FB9B0-CCE2-4DA5-A7C8-EDCB0F6046B4}"/>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3B1E4-C8D5-4410-B7DB-E0AB7B3E05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942CD-CBDB-4E40-8009-BFC6E509191B}" type="slidenum">
              <a:rPr lang="en-US" smtClean="0"/>
              <a:t>9</a:t>
            </a:fld>
            <a:endParaRPr lang="en-US"/>
          </a:p>
        </p:txBody>
      </p:sp>
    </p:spTree>
    <p:extLst>
      <p:ext uri="{BB962C8B-B14F-4D97-AF65-F5344CB8AC3E}">
        <p14:creationId xmlns:p14="http://schemas.microsoft.com/office/powerpoint/2010/main" val="4120262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867342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defRPr>
      </a:lvl2pPr>
      <a:lvl3pPr algn="l" rtl="0" fontAlgn="base">
        <a:lnSpc>
          <a:spcPct val="90000"/>
        </a:lnSpc>
        <a:spcBef>
          <a:spcPct val="0"/>
        </a:spcBef>
        <a:spcAft>
          <a:spcPct val="0"/>
        </a:spcAft>
        <a:defRPr sz="4400">
          <a:solidFill>
            <a:schemeClr val="tx1"/>
          </a:solidFill>
          <a:latin typeface="Calibri" panose="020F0502020204030204" pitchFamily="34" charset="0"/>
        </a:defRPr>
      </a:lvl3pPr>
      <a:lvl4pPr algn="l" rtl="0" fontAlgn="base">
        <a:lnSpc>
          <a:spcPct val="90000"/>
        </a:lnSpc>
        <a:spcBef>
          <a:spcPct val="0"/>
        </a:spcBef>
        <a:spcAft>
          <a:spcPct val="0"/>
        </a:spcAft>
        <a:defRPr sz="4400">
          <a:solidFill>
            <a:schemeClr val="tx1"/>
          </a:solidFill>
          <a:latin typeface="Calibri" panose="020F0502020204030204" pitchFamily="34" charset="0"/>
        </a:defRPr>
      </a:lvl4pPr>
      <a:lvl5pPr algn="l" rtl="0" fontAlgn="base">
        <a:lnSpc>
          <a:spcPct val="90000"/>
        </a:lnSpc>
        <a:spcBef>
          <a:spcPct val="0"/>
        </a:spcBef>
        <a:spcAft>
          <a:spcPct val="0"/>
        </a:spcAft>
        <a:defRPr sz="4400">
          <a:solidFill>
            <a:schemeClr val="tx1"/>
          </a:solidFill>
          <a:latin typeface="Calibri" panose="020F0502020204030204" pitchFamily="34" charset="0"/>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hyperlink" Target="http://www.safehelpline.org/" TargetMode="External"/><Relationship Id="rId3" Type="http://schemas.openxmlformats.org/officeDocument/2006/relationships/hyperlink" Target="http://www.genderspectrum.org/" TargetMode="External"/><Relationship Id="rId7" Type="http://schemas.openxmlformats.org/officeDocument/2006/relationships/hyperlink" Target="http://www.bedsider.org/methods" TargetMode="External"/><Relationship Id="rId12" Type="http://schemas.openxmlformats.org/officeDocument/2006/relationships/image" Target="../media/image9.png"/><Relationship Id="rId2" Type="http://schemas.openxmlformats.org/officeDocument/2006/relationships/hyperlink" Target="mailto:fosteryouthhelp@dss.ca.gov" TargetMode="External"/><Relationship Id="rId1" Type="http://schemas.openxmlformats.org/officeDocument/2006/relationships/slideLayout" Target="../slideLayouts/slideLayout1.xml"/><Relationship Id="rId6" Type="http://schemas.openxmlformats.org/officeDocument/2006/relationships/hyperlink" Target="http://www.plannedparenthood.org/learn/" TargetMode="External"/><Relationship Id="rId11" Type="http://schemas.openxmlformats.org/officeDocument/2006/relationships/hyperlink" Target="http://www.teensource.org/condoms/free" TargetMode="External"/><Relationship Id="rId5" Type="http://schemas.openxmlformats.org/officeDocument/2006/relationships/hyperlink" Target="http://www.loveisrespect.org/" TargetMode="External"/><Relationship Id="rId10" Type="http://schemas.openxmlformats.org/officeDocument/2006/relationships/hyperlink" Target="http://www.teenhealthrights.org/" TargetMode="External"/><Relationship Id="rId4" Type="http://schemas.openxmlformats.org/officeDocument/2006/relationships/hyperlink" Target="http://www.glaad.org/transgender/resources" TargetMode="External"/><Relationship Id="rId9" Type="http://schemas.openxmlformats.org/officeDocument/2006/relationships/hyperlink" Target="http://www.stayteen.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hyperlink" Target="mailto:cherie@yolofostercare.com" TargetMode="External"/><Relationship Id="rId2" Type="http://schemas.openxmlformats.org/officeDocument/2006/relationships/hyperlink" Target="http://www.yolofostercare.com/"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0.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lokids.org/yolo-family-strengthening-network"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healthychildren.org/English/ages-stages/teen" TargetMode="External"/><Relationship Id="rId2" Type="http://schemas.openxmlformats.org/officeDocument/2006/relationships/hyperlink" Target="http://www.empoweringparents.com" TargetMode="Externa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www.nationalparenthelpline.org/" TargetMode="External"/><Relationship Id="rId4" Type="http://schemas.openxmlformats.org/officeDocument/2006/relationships/hyperlink" Target="http://www.ahaparenting.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colage.org/" TargetMode="External"/><Relationship Id="rId2" Type="http://schemas.openxmlformats.org/officeDocument/2006/relationships/hyperlink" Target="http://www.thegenderhealthcenter.org/" TargetMode="Externa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thegenderhealthcenter.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healthychildren.org/English/health-issues/conditions/emotional-problems/" TargetMode="External"/><Relationship Id="rId2" Type="http://schemas.openxmlformats.org/officeDocument/2006/relationships/hyperlink" Target="http://www.suicidepreventionvolocountv.org" TargetMode="Externa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www.yolokids.org/forfamilie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yolokids.org/forfamilies" TargetMode="External"/><Relationship Id="rId2" Type="http://schemas.openxmlformats.org/officeDocument/2006/relationships/hyperlink" Target="http://www.healthychildren.org/English/family-life/Media/"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www.samhsa.gov/find-help/national-helpline" TargetMode="External"/><Relationship Id="rId4" Type="http://schemas.openxmlformats.org/officeDocument/2006/relationships/hyperlink" Target="http://www.healthychildren.org/English/ages-stages/teen/substance-abuse/"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mailto:dfreier@cacaregivers.org" TargetMode="External"/><Relationship Id="rId2" Type="http://schemas.openxmlformats.org/officeDocument/2006/relationships/hyperlink" Target="mailto:jrexroad@cacaregivers.org" TargetMode="Externa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mailto:sgibb@cacaregivers.org" TargetMode="External"/><Relationship Id="rId4" Type="http://schemas.openxmlformats.org/officeDocument/2006/relationships/hyperlink" Target="mailto:narnold@cacaregivers.org"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s://www.childwelfare.gov/disclaime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Mezmariah.ernst-collins@ycoe.or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yolofostercare.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childwelfare.gov/pubs/parenting-CAN/" TargetMode="External"/><Relationship Id="rId7" Type="http://schemas.openxmlformats.org/officeDocument/2006/relationships/image" Target="../media/image18.png"/><Relationship Id="rId2" Type="http://schemas.openxmlformats.org/officeDocument/2006/relationships/hyperlink" Target="https://www.childwelfare.gov/disclaimer/" TargetMode="External"/><Relationship Id="rId1" Type="http://schemas.openxmlformats.org/officeDocument/2006/relationships/slideLayout" Target="../slideLayouts/slideLayout1.xml"/><Relationship Id="rId6" Type="http://schemas.openxmlformats.org/officeDocument/2006/relationships/hyperlink" Target="https://www.adoptuskids.org/meet-the-children/children-in-foster-care/about-thechildren/understanding-trauma" TargetMode="External"/><Relationship Id="rId5" Type="http://schemas.openxmlformats.org/officeDocument/2006/relationships/hyperlink" Target="https://www.adoptuskids.org/meet-the-children/children-in-foster-care/about-the-children/understanding-trauma" TargetMode="External"/><Relationship Id="rId4" Type="http://schemas.openxmlformats.org/officeDocument/2006/relationships/hyperlink" Target="https://www.attachmenttraumanetwork.org/parentin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dss.ca.gov/inforesources/calworks-child-care/ecc-bridge-program"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chs-ca.or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adoption.org/foster-parents-quit" TargetMode="External"/><Relationship Id="rId2" Type="http://schemas.openxmlformats.org/officeDocument/2006/relationships/hyperlink" Target="https://fostercare.net/" TargetMode="Externa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fosterparenting.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adoption.org/no-longer-want-foster-parent%23:~:text=Take%20a%20temporary%20leave%20of,a%20different%20foster%20care%20agency." TargetMode="External"/><Relationship Id="rId2" Type="http://schemas.openxmlformats.org/officeDocument/2006/relationships/hyperlink" Target="https://adoption.org/no-longer-want-foster-parent" TargetMode="Externa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hyperlink" Target="http://www.courts.ca.gov/3066.htm"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courts.ca" TargetMode="External"/><Relationship Id="rId2" Type="http://schemas.openxmlformats.org/officeDocument/2006/relationships/hyperlink" Target="http://www.courts.ca.gov" TargetMode="External"/><Relationship Id="rId1" Type="http://schemas.openxmlformats.org/officeDocument/2006/relationships/slideLayout" Target="../slideLayouts/slideLayout1.xml"/><Relationship Id="rId4" Type="http://schemas.openxmlformats.org/officeDocument/2006/relationships/hyperlink" Target="http://www.courts.ca.gov/8075.htm" TargetMode="External"/></Relationships>
</file>

<file path=ppt/slides/_rels/slide37.xml.rels><?xml version="1.0" encoding="UTF-8" standalone="yes"?>
<Relationships xmlns="http://schemas.openxmlformats.org/package/2006/relationships"><Relationship Id="rId2" Type="http://schemas.openxmlformats.org/officeDocument/2006/relationships/hyperlink" Target="http://www.courts.ca"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www.partnershiphp.org/Providers/Medi-Cal/Documents/Provider%20Directory/MCYoloProDir.pdf" TargetMode="External"/><Relationship Id="rId7" Type="http://schemas.openxmlformats.org/officeDocument/2006/relationships/image" Target="../media/image23.png"/><Relationship Id="rId2" Type="http://schemas.openxmlformats.org/officeDocument/2006/relationships/hyperlink" Target="https://www.childwelfare.gov/pubPDFs/health_care_foster.pdf" TargetMode="External"/><Relationship Id="rId1" Type="http://schemas.openxmlformats.org/officeDocument/2006/relationships/slideLayout" Target="../slideLayouts/slideLayout1.xml"/><Relationship Id="rId6" Type="http://schemas.openxmlformats.org/officeDocument/2006/relationships/hyperlink" Target="https://www.dhcs.ca.gov/services/medi-cal/Pages/Transportation_General_FAQ.aspx" TargetMode="External"/><Relationship Id="rId5" Type="http://schemas.openxmlformats.org/officeDocument/2006/relationships/hyperlink" Target="https://www.plannedparenthood.org/health-center/california/woodland/95695/woodland-health-center-2375-90130" TargetMode="External"/><Relationship Id="rId4" Type="http://schemas.openxmlformats.org/officeDocument/2006/relationships/hyperlink" Target="https://www.yolocounty.org/health-human-services/welfare/medi-cal%23:~:text=1%2D855%2D278%2D1594,-Days%20and%20Hour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friends@namiyolo.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ycoe.org"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bianca.solorio@ycoe.org" TargetMode="External"/><Relationship Id="rId4" Type="http://schemas.openxmlformats.org/officeDocument/2006/relationships/hyperlink" Target="mailto:mariah.ernst-collins@ycoe.or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suicidepreventionyolocounty.org/ser"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hyperlink" Target="https://dream.csac.ca.gov/" TargetMode="External"/><Relationship Id="rId5" Type="http://schemas.openxmlformats.org/officeDocument/2006/relationships/hyperlink" Target="https://www.csac.ca.gov/how-apply" TargetMode="External"/><Relationship Id="rId4" Type="http://schemas.openxmlformats.org/officeDocument/2006/relationships/hyperlink" Target="https://mygrantinfo.csac.ca.gov/fosteryouthapplication"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jbaforyouth.org/wp-content/uploads/2019/11/JBAY-financial-aid-guide-nov-19-final-live-150dpi.pdf" TargetMode="Externa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www.fafsa.ed.gov"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understandingfafsa.org/assets/FAFSA-final.pdf"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mailto:toalsacmail@gmail.com" TargetMode="External"/><Relationship Id="rId2" Type="http://schemas.openxmlformats.org/officeDocument/2006/relationships/hyperlink" Target="https://icanaffordcollege.com/Financial-Aid#typesOfAidAccordionOneHeadingEight" TargetMode="External"/><Relationship Id="rId1" Type="http://schemas.openxmlformats.org/officeDocument/2006/relationships/slideLayout" Target="../slideLayouts/slideLayout1.xml"/><Relationship Id="rId4" Type="http://schemas.openxmlformats.org/officeDocument/2006/relationships/hyperlink" Target="http://www.assistanceleague.org/sacramento/philanthropic-programs/scholarships/"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assistanceleague.org/sacramento/philanthropic-programs/scholarships/" TargetMode="External"/><Relationship Id="rId2" Type="http://schemas.openxmlformats.org/officeDocument/2006/relationships/hyperlink" Target="mailto:alsacmail@gmail.com" TargetMode="External"/><Relationship Id="rId1" Type="http://schemas.openxmlformats.org/officeDocument/2006/relationships/slideLayout" Target="../slideLayouts/slideLayout1.xml"/><Relationship Id="rId5" Type="http://schemas.openxmlformats.org/officeDocument/2006/relationships/hyperlink" Target="https://www.jbaforyouth.org/burton-book-fund-information/" TargetMode="External"/><Relationship Id="rId4" Type="http://schemas.openxmlformats.org/officeDocument/2006/relationships/hyperlink" Target="https://docs.google.com/spreadsheets/d/1xK6QY77wTkrNY0U8ACVyy1h5WWE1FolZAJ3CLaBTyNs/edit#gid=210481048"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mailto:alicia.wasklewicz@yolocounty.org" TargetMode="External"/><Relationship Id="rId2" Type="http://schemas.openxmlformats.org/officeDocument/2006/relationships/hyperlink" Target="mailto:fosteryouthhelp@dss.ca.gov"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mailto:Ramiz.Ali@yolocounty.or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fc2success.org/our-programs/information-for-students/" TargetMode="External"/><Relationship Id="rId7" Type="http://schemas.openxmlformats.org/officeDocument/2006/relationships/hyperlink" Target="https://www.scholarships.com/" TargetMode="External"/><Relationship Id="rId2" Type="http://schemas.openxmlformats.org/officeDocument/2006/relationships/hyperlink" Target="https://wcc.yccd.edu/student/eops/" TargetMode="External"/><Relationship Id="rId1" Type="http://schemas.openxmlformats.org/officeDocument/2006/relationships/slideLayout" Target="../slideLayouts/slideLayout1.xml"/><Relationship Id="rId6" Type="http://schemas.openxmlformats.org/officeDocument/2006/relationships/hyperlink" Target="https://icanaffordcollege.com/Financial-Aid#typesOfAidAccordionOneHeadingEight" TargetMode="External"/><Relationship Id="rId5" Type="http://schemas.openxmlformats.org/officeDocument/2006/relationships/hyperlink" Target="mailto:malaysiar@hotmail.com" TargetMode="External"/><Relationship Id="rId4" Type="http://schemas.openxmlformats.org/officeDocument/2006/relationships/hyperlink" Target="https://www.fc2success.org/programs/scholarships-and-grants/"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flc.losrios.edu/" TargetMode="External"/><Relationship Id="rId13" Type="http://schemas.openxmlformats.org/officeDocument/2006/relationships/hyperlink" Target="https://www.sierracollege.edu/" TargetMode="External"/><Relationship Id="rId3" Type="http://schemas.openxmlformats.org/officeDocument/2006/relationships/hyperlink" Target="https://icanaffordcollege.com/" TargetMode="External"/><Relationship Id="rId7" Type="http://schemas.openxmlformats.org/officeDocument/2006/relationships/hyperlink" Target="https://arc.losrios.edu/" TargetMode="External"/><Relationship Id="rId12" Type="http://schemas.openxmlformats.org/officeDocument/2006/relationships/hyperlink" Target="https://www.dvc.edu/" TargetMode="External"/><Relationship Id="rId2" Type="http://schemas.openxmlformats.org/officeDocument/2006/relationships/hyperlink" Target="https://portal.pilot.cccmypath.org/uPortal/p/community-colleges.ctf1/max/render.uP" TargetMode="External"/><Relationship Id="rId1" Type="http://schemas.openxmlformats.org/officeDocument/2006/relationships/slideLayout" Target="../slideLayouts/slideLayout1.xml"/><Relationship Id="rId6" Type="http://schemas.openxmlformats.org/officeDocument/2006/relationships/hyperlink" Target="https://www.scc.losrios.edu/" TargetMode="External"/><Relationship Id="rId11" Type="http://schemas.openxmlformats.org/officeDocument/2006/relationships/hyperlink" Target="http://www.butte.edu/" TargetMode="External"/><Relationship Id="rId5" Type="http://schemas.openxmlformats.org/officeDocument/2006/relationships/hyperlink" Target="https://welcome.solano.edu/" TargetMode="External"/><Relationship Id="rId15" Type="http://schemas.openxmlformats.org/officeDocument/2006/relationships/image" Target="../media/image29.png"/><Relationship Id="rId10" Type="http://schemas.openxmlformats.org/officeDocument/2006/relationships/hyperlink" Target="https://www.contracosta.edu/" TargetMode="External"/><Relationship Id="rId4" Type="http://schemas.openxmlformats.org/officeDocument/2006/relationships/hyperlink" Target="https://wcc.yccd.edu/" TargetMode="External"/><Relationship Id="rId9" Type="http://schemas.openxmlformats.org/officeDocument/2006/relationships/hyperlink" Target="https://www.losmedanos.edu/" TargetMode="External"/><Relationship Id="rId14" Type="http://schemas.openxmlformats.org/officeDocument/2006/relationships/hyperlink" Target="https://www.cccco.edu/"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cacollegepathways.org/help-youth-plan/matriculation-requirements/" TargetMode="External"/><Relationship Id="rId2" Type="http://schemas.openxmlformats.org/officeDocument/2006/relationships/hyperlink" Target="https://www.sierracollege.edu/" TargetMode="Externa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hyperlink" Target="http://www.cacollegepathways.org/help-youth-plan/important-deadlines/" TargetMode="External"/><Relationship Id="rId4" Type="http://schemas.openxmlformats.org/officeDocument/2006/relationships/hyperlink" Target="http://www.cccapply.org/"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home.cccapply.org/en/" TargetMode="External"/><Relationship Id="rId2" Type="http://schemas.openxmlformats.org/officeDocument/2006/relationships/hyperlink" Target="https://www.sierracollege.edu/" TargetMode="Externa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www.student.cacollegepathways.org/find-campus-support-programs/cafyes/" TargetMode="External"/><Relationship Id="rId2" Type="http://schemas.openxmlformats.org/officeDocument/2006/relationships/hyperlink" Target="https://www.cccco.edu/-/media/CCCCO-Website/Files/Educational-Services-and-Support/x_faq1-ada.pdf?la=en&amp;hash=35F2A43AAEAF402D15352331F6799163C5900431" TargetMode="Externa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www.fosterclub.com/resources/california-guardian-scholar-program" TargetMode="External"/><Relationship Id="rId2" Type="http://schemas.openxmlformats.org/officeDocument/2006/relationships/hyperlink" Target="http://www.student.cacollegepathways.org/find-campus-support-programs/cafyes/" TargetMode="Externa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www.fosterclub.com/resources/california-guardian-scholar-program"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cdss.ca.gov/inforesources/foster-care/extended-foster-care-ab-12" TargetMode="External"/><Relationship Id="rId2" Type="http://schemas.openxmlformats.org/officeDocument/2006/relationships/hyperlink" Target="http://www.student.cacollegepathways.org/housing-resources/other-helpful-resources/county-resources/"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8.xml.rels><?xml version="1.0" encoding="UTF-8" standalone="yes"?>
<Relationships xmlns="http://schemas.openxmlformats.org/package/2006/relationships"><Relationship Id="rId2" Type="http://schemas.openxmlformats.org/officeDocument/2006/relationships/hyperlink" Target="https://www.cdss.ca.gov/inforesources/cdss-programs/foster-care/california-foster-youth-education-resource-hub/youth"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hyperlink" Target="http://www.student.cacollegepathways.org/housing-resources/other-helpful-resources/county-resources/" TargetMode="External"/><Relationship Id="rId3" Type="http://schemas.openxmlformats.org/officeDocument/2006/relationships/hyperlink" Target="https://www.jbaforyouth.org/thp-plus/" TargetMode="External"/><Relationship Id="rId7" Type="http://schemas.openxmlformats.org/officeDocument/2006/relationships/hyperlink" Target="http://www.student.cacollegepathways.org/housing-resources/" TargetMode="External"/><Relationship Id="rId2" Type="http://schemas.openxmlformats.org/officeDocument/2006/relationships/hyperlink" Target="https://www.cdss.ca.gov/Portals/9/Transitional%20Housing%20Coordinator%20Contact%20List.pdf?ver=2019-04-30-180125-453" TargetMode="External"/><Relationship Id="rId1" Type="http://schemas.openxmlformats.org/officeDocument/2006/relationships/slideLayout" Target="../slideLayouts/slideLayout1.xml"/><Relationship Id="rId6" Type="http://schemas.openxmlformats.org/officeDocument/2006/relationships/hyperlink" Target="http://www.cacollegepathways.org/wp-content/uploads/2015/10/youngadultsguidetohousing_final.pdf" TargetMode="External"/><Relationship Id="rId5" Type="http://schemas.openxmlformats.org/officeDocument/2006/relationships/hyperlink" Target="https://www.cdss.ca.gov/inforesources/foster-care/transitional-housing-programs" TargetMode="External"/><Relationship Id="rId10" Type="http://schemas.openxmlformats.org/officeDocument/2006/relationships/image" Target="../media/image35.png"/><Relationship Id="rId4" Type="http://schemas.openxmlformats.org/officeDocument/2006/relationships/hyperlink" Target="https://www.ibaforyouth.org/thp-plus-fc/" TargetMode="External"/><Relationship Id="rId9" Type="http://schemas.openxmlformats.org/officeDocument/2006/relationships/hyperlink" Target="https://www.mihyolo.or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www.cdss.ca.gov/inforesources/foster-care/extended-foster-care-ab-12"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hyperlink" Target="mailto:AB12@dss.ca.gov" TargetMode="Externa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hyperlink" Target="https://www.slocoe.org/wp-content/uploads/2015/11/AB12-Fact-Sheet.pdf" TargetMode="Externa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hyperlink" Target="http://www.courts.ca.gov/programs-tribal.htm" TargetMode="Externa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www.cdss.ca.gov/inforesources/cdss-programs/housing-programs/project-roomkey" TargetMode="External"/><Relationship Id="rId7" Type="http://schemas.openxmlformats.org/officeDocument/2006/relationships/hyperlink" Target="https://www.yolocounty.org/health-human-services/boards-committees/homeless-and-poverty-action-coalition-hpac" TargetMode="External"/><Relationship Id="rId2" Type="http://schemas.openxmlformats.org/officeDocument/2006/relationships/hyperlink" Target="https://www.yolocounty.org/health-human-services/homeless-services" TargetMode="External"/><Relationship Id="rId1" Type="http://schemas.openxmlformats.org/officeDocument/2006/relationships/slideLayout" Target="../slideLayouts/slideLayout1.xml"/><Relationship Id="rId6" Type="http://schemas.openxmlformats.org/officeDocument/2006/relationships/hyperlink" Target="https://www.unitedway.org/my-smart-money/pages/how-to-cover-your-rent" TargetMode="External"/><Relationship Id="rId5" Type="http://schemas.openxmlformats.org/officeDocument/2006/relationships/hyperlink" Target="http://ych.ca.gov/" TargetMode="External"/><Relationship Id="rId4" Type="http://schemas.openxmlformats.org/officeDocument/2006/relationships/hyperlink" Target="mailto:Anisa.Vallejo@yolocounty.org"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mailto:mezmariah.ernst-collins@ycoe.org" TargetMode="External"/><Relationship Id="rId3" Type="http://schemas.openxmlformats.org/officeDocument/2006/relationships/hyperlink" Target="mailto:swebster@djusd.net" TargetMode="External"/><Relationship Id="rId7" Type="http://schemas.openxmlformats.org/officeDocument/2006/relationships/hyperlink" Target="mailto:rosie.caraveo@wjusd.org" TargetMode="External"/><Relationship Id="rId12" Type="http://schemas.openxmlformats.org/officeDocument/2006/relationships/hyperlink" Target="https://docs.google.com/spreadsheets/d/1xK6QY77wTkrNY0U8ACVyy1h5WWE1FolZAJ3CLaBTyNs/edit%23gid=210481048" TargetMode="External"/><Relationship Id="rId2" Type="http://schemas.openxmlformats.org/officeDocument/2006/relationships/hyperlink" Target="http://www.fosterclub.com/resources/california-guardian-scholar-program" TargetMode="External"/><Relationship Id="rId1" Type="http://schemas.openxmlformats.org/officeDocument/2006/relationships/slideLayout" Target="../slideLayouts/slideLayout1.xml"/><Relationship Id="rId6" Type="http://schemas.openxmlformats.org/officeDocument/2006/relationships/hyperlink" Target="mailto:jmacias@eusdk12.org" TargetMode="External"/><Relationship Id="rId11" Type="http://schemas.openxmlformats.org/officeDocument/2006/relationships/hyperlink" Target="mailto:lisa.young@ycoe.org" TargetMode="External"/><Relationship Id="rId5" Type="http://schemas.openxmlformats.org/officeDocument/2006/relationships/hyperlink" Target="mailto:sayon@wintersjusd.org" TargetMode="External"/><Relationship Id="rId10" Type="http://schemas.openxmlformats.org/officeDocument/2006/relationships/hyperlink" Target="mailto:Elizabeth.engelken@ycoe.org" TargetMode="External"/><Relationship Id="rId4" Type="http://schemas.openxmlformats.org/officeDocument/2006/relationships/hyperlink" Target="mailto:cmyers@wusd.k12.ca.us" TargetMode="External"/><Relationship Id="rId9" Type="http://schemas.openxmlformats.org/officeDocument/2006/relationships/hyperlink" Target="mailto:bianca.solorio@ycoe.org"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https://www.211sacramento.org/211/2-1-1-yolo-county-fresh-text/" TargetMode="External"/><Relationship Id="rId2" Type="http://schemas.openxmlformats.org/officeDocument/2006/relationships/hyperlink" Target="https://www.icarol.info/PublicResourceDirectoryFrm.aspx?org=2271" TargetMode="Externa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75.xml.rels><?xml version="1.0" encoding="UTF-8" standalone="yes"?>
<Relationships xmlns="http://schemas.openxmlformats.org/package/2006/relationships"><Relationship Id="rId3" Type="http://schemas.openxmlformats.org/officeDocument/2006/relationships/hyperlink" Target="http://www.yolocounty.org" TargetMode="External"/><Relationship Id="rId2" Type="http://schemas.openxmlformats.org/officeDocument/2006/relationships/hyperlink" Target="mailto:Ramiz.Ali@volocounty.org" TargetMode="Externa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76.xml.rels><?xml version="1.0" encoding="UTF-8" standalone="yes"?>
<Relationships xmlns="http://schemas.openxmlformats.org/package/2006/relationships"><Relationship Id="rId3" Type="http://schemas.openxmlformats.org/officeDocument/2006/relationships/hyperlink" Target="mailto:Ramiz.Ali@volocounty.org" TargetMode="External"/><Relationship Id="rId2" Type="http://schemas.openxmlformats.org/officeDocument/2006/relationships/hyperlink" Target="https://cccconfer.zoom.us/j/93648946385?pwd=TEI1VHhUSDZSYTIrR3lDT2hCVVloQT09" TargetMode="Externa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7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hyperlink" Target="http://www.calyouthconn.org" TargetMode="External"/><Relationship Id="rId2" Type="http://schemas.openxmlformats.org/officeDocument/2006/relationships/hyperlink" Target="http://www.facebook.com/CalYouthConn" TargetMode="Externa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alyouthconn.org"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hyperlink" Target="http://www.ifoster.org" TargetMode="External"/><Relationship Id="rId2" Type="http://schemas.openxmlformats.org/officeDocument/2006/relationships/hyperlink" Target="mailto:phone@ifoster.org" TargetMode="Externa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hyperlink" Target="mailto:Kristine@ifoster.org" TargetMode="External"/><Relationship Id="rId2" Type="http://schemas.openxmlformats.org/officeDocument/2006/relationships/hyperlink" Target="mailto:melissa@ifoster.org" TargetMode="Externa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hyperlink" Target="http://www.ifoster.org/" TargetMode="External"/></Relationships>
</file>

<file path=ppt/slides/_rels/slide82.xml.rels><?xml version="1.0" encoding="UTF-8" standalone="yes"?>
<Relationships xmlns="http://schemas.openxmlformats.org/package/2006/relationships"><Relationship Id="rId2" Type="http://schemas.openxmlformats.org/officeDocument/2006/relationships/hyperlink" Target="mailto:Candido.Servera@dor.ca.gov"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www.dor.ca.gov"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suicidepreventionvolocounty.org/ser_vices/" TargetMode="External"/><Relationship Id="rId7" Type="http://schemas.openxmlformats.org/officeDocument/2006/relationships/hyperlink" Target="https://www.yolocounty.org/healthhuman-services/mental-health/mental-health" TargetMode="External"/><Relationship Id="rId2" Type="http://schemas.openxmlformats.org/officeDocument/2006/relationships/hyperlink" Target="mailto:info@empoweryolo.org" TargetMode="External"/><Relationship Id="rId1" Type="http://schemas.openxmlformats.org/officeDocument/2006/relationships/slideLayout" Target="../slideLayouts/slideLayout1.xml"/><Relationship Id="rId6" Type="http://schemas.openxmlformats.org/officeDocument/2006/relationships/hyperlink" Target="https://www.yolocounty.org/health_human-services/mental-health/mental-health_services" TargetMode="External"/><Relationship Id="rId5" Type="http://schemas.openxmlformats.org/officeDocument/2006/relationships/hyperlink" Target="https://www.namiyolo.org/" TargetMode="External"/><Relationship Id="rId4" Type="http://schemas.openxmlformats.org/officeDocument/2006/relationships/hyperlink" Target="mailto:friends@namiyolo.org"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suicidepreventionvolocounty.org/services" TargetMode="External"/><Relationship Id="rId2" Type="http://schemas.openxmlformats.org/officeDocument/2006/relationships/hyperlink" Target="https://www.beaconhealthoptions.com/" TargetMode="External"/><Relationship Id="rId1" Type="http://schemas.openxmlformats.org/officeDocument/2006/relationships/slideLayout" Target="../slideLayouts/slideLayout1.xml"/><Relationship Id="rId5" Type="http://schemas.openxmlformats.org/officeDocument/2006/relationships/hyperlink" Target="https://www.namiyolo.org/" TargetMode="External"/><Relationship Id="rId4" Type="http://schemas.openxmlformats.org/officeDocument/2006/relationships/hyperlink" Target="mailto:friends@namiyolo.org" TargetMode="External"/></Relationships>
</file>

<file path=ppt/slides/_rels/slide87.xml.rels><?xml version="1.0" encoding="UTF-8" standalone="yes"?>
<Relationships xmlns="http://schemas.openxmlformats.org/package/2006/relationships"><Relationship Id="rId3" Type="http://schemas.openxmlformats.org/officeDocument/2006/relationships/hyperlink" Target="mailto:info@saccenter.org" TargetMode="External"/><Relationship Id="rId2" Type="http://schemas.openxmlformats.org/officeDocument/2006/relationships/hyperlink" Target="https://www.acesconnection.com/g/yolo_countv-ca-aces/blog/volo-county-hhsa-first" TargetMode="External"/><Relationship Id="rId1" Type="http://schemas.openxmlformats.org/officeDocument/2006/relationships/slideLayout" Target="../slideLayouts/slideLayout1.xml"/><Relationship Id="rId5" Type="http://schemas.openxmlformats.org/officeDocument/2006/relationships/hyperlink" Target="https://www.yolocounty.org/health" TargetMode="External"/><Relationship Id="rId4" Type="http://schemas.openxmlformats.org/officeDocument/2006/relationships/hyperlink" Target="https://saccenter.org/community_groups"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www.yolochildrensfund.org/summer.html" TargetMode="External"/><Relationship Id="rId7" Type="http://schemas.openxmlformats.org/officeDocument/2006/relationships/image" Target="../media/image49.png"/><Relationship Id="rId2" Type="http://schemas.openxmlformats.org/officeDocument/2006/relationships/hyperlink" Target="http://www.yolochildrensfund.org/help.html" TargetMode="External"/><Relationship Id="rId1" Type="http://schemas.openxmlformats.org/officeDocument/2006/relationships/slideLayout" Target="../slideLayouts/slideLayout1.xml"/><Relationship Id="rId6" Type="http://schemas.openxmlformats.org/officeDocument/2006/relationships/hyperlink" Target="http://www.yolochildrensfund.org/contact.html" TargetMode="External"/><Relationship Id="rId5" Type="http://schemas.openxmlformats.org/officeDocument/2006/relationships/hyperlink" Target="mailto:YoloFund2018@gmail.com" TargetMode="External"/><Relationship Id="rId4" Type="http://schemas.openxmlformats.org/officeDocument/2006/relationships/hyperlink" Target="http://www.yolochildrensfund.org/educ.html"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www.thegenderhealthcenter.org" TargetMode="External"/><Relationship Id="rId2" Type="http://schemas.openxmlformats.org/officeDocument/2006/relationships/hyperlink" Target="http://www.yolochildrensfund.org/contact.html" TargetMode="External"/><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hyperlink" Target="http://www.colage.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www.idreammac.com/" TargetMode="External"/><Relationship Id="rId2" Type="http://schemas.openxmlformats.org/officeDocument/2006/relationships/hyperlink" Target="mailto:support@ifoster.org" TargetMode="Externa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mailto:info@onesimplewish.org" TargetMode="External"/><Relationship Id="rId4" Type="http://schemas.openxmlformats.org/officeDocument/2006/relationships/hyperlink" Target="https://www.yolochildrensfund.org/"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irs.gov/individuals/free-tax-return-preparation-for-vou-by-volunteers" TargetMode="External"/><Relationship Id="rId7" Type="http://schemas.openxmlformats.org/officeDocument/2006/relationships/image" Target="../media/image52.png"/><Relationship Id="rId2" Type="http://schemas.openxmlformats.org/officeDocument/2006/relationships/hyperlink" Target="https://www.yourlocalunitedway.org/free-tax-preparation" TargetMode="External"/><Relationship Id="rId1" Type="http://schemas.openxmlformats.org/officeDocument/2006/relationships/slideLayout" Target="../slideLayouts/slideLayout1.xml"/><Relationship Id="rId6" Type="http://schemas.openxmlformats.org/officeDocument/2006/relationships/hyperlink" Target="https://irs.treasury.gov/freetaxprep/" TargetMode="External"/><Relationship Id="rId5" Type="http://schemas.openxmlformats.org/officeDocument/2006/relationships/hyperlink" Target="https://caleitc4me.org/" TargetMode="External"/><Relationship Id="rId4" Type="http://schemas.openxmlformats.org/officeDocument/2006/relationships/hyperlink" Target="https://www.ibaforvouth.org/cal-eitc-guide/" TargetMode="External"/></Relationships>
</file>

<file path=ppt/slides/_rels/slide92.xml.rels><?xml version="1.0" encoding="UTF-8" standalone="yes"?>
<Relationships xmlns="http://schemas.openxmlformats.org/package/2006/relationships"><Relationship Id="rId3" Type="http://schemas.openxmlformats.org/officeDocument/2006/relationships/hyperlink" Target="https://www.nationalservice.gov/programs/americorps/what-americorps%23how-does-americorps-get-things-done-" TargetMode="External"/><Relationship Id="rId2" Type="http://schemas.openxmlformats.org/officeDocument/2006/relationships/hyperlink" Target="https://www.nationalservice.gov/programs/americorps/what-americorps%23so-what-is-americorps-" TargetMode="Externa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hyperlink" Target="https://www.nationalservice.gov/programs/americorps/what-americorps%23why-should-someone-be-an-americorps-member-" TargetMode="External"/><Relationship Id="rId4" Type="http://schemas.openxmlformats.org/officeDocument/2006/relationships/hyperlink" Target="https://www.nationalservice.gov/programs/americorps/what-americorps%23what-makes-someone-an-americorps-member-"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nationalservice.gov/programs/americorps/americorps-programs" TargetMode="External"/><Relationship Id="rId2" Type="http://schemas.openxmlformats.org/officeDocument/2006/relationships/hyperlink" Target="https://www.nationalservice.gov/programs/americorps/what-americorps%23are-there-perks-" TargetMode="Externa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hyperlink" Target="https://my.americorps.gov/mp/listing/viewListing.do?fromSearch=true&amp;id=96572" TargetMode="External"/><Relationship Id="rId4" Type="http://schemas.openxmlformats.org/officeDocument/2006/relationships/hyperlink" Target="http://www.thecapcenter.org/who/cap-center-programs/americorps-overvie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EAFE98-A240-407B-B1DA-FD110249E803}"/>
              </a:ext>
            </a:extLst>
          </p:cNvPr>
          <p:cNvSpPr/>
          <p:nvPr/>
        </p:nvSpPr>
        <p:spPr>
          <a:xfrm>
            <a:off x="671513" y="293390"/>
            <a:ext cx="6100762" cy="9006185"/>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400" b="1" dirty="0"/>
              <a:t>Table of Contents:</a:t>
            </a:r>
          </a:p>
          <a:p>
            <a:pPr algn="ctr"/>
            <a:endParaRPr lang="en-US" sz="1500" b="1" dirty="0"/>
          </a:p>
          <a:p>
            <a:pPr algn="ctr"/>
            <a:endParaRPr lang="en-US" sz="1500" dirty="0"/>
          </a:p>
          <a:p>
            <a:r>
              <a:rPr lang="en-US" sz="1500" b="1" dirty="0"/>
              <a:t>1.   Introduction</a:t>
            </a:r>
            <a:endParaRPr lang="en-US" sz="1500" dirty="0"/>
          </a:p>
          <a:p>
            <a:pPr marL="285750" indent="-285750">
              <a:buClr>
                <a:srgbClr val="FF0000"/>
              </a:buClr>
              <a:buFont typeface="Wingdings" panose="05000000000000000000" pitchFamily="2" charset="2"/>
              <a:buChar char="§"/>
            </a:pPr>
            <a:r>
              <a:rPr lang="en-US" sz="1500" dirty="0"/>
              <a:t>Welcome Letter………………………………………………………………………………………..                                                                                                          </a:t>
            </a:r>
          </a:p>
          <a:p>
            <a:pPr marL="285750" indent="-285750">
              <a:buClr>
                <a:srgbClr val="FF0000"/>
              </a:buClr>
              <a:buFont typeface="Wingdings" panose="05000000000000000000" pitchFamily="2" charset="2"/>
              <a:buChar char="§"/>
            </a:pPr>
            <a:r>
              <a:rPr lang="en-US" sz="1500" dirty="0"/>
              <a:t>Introduction Letter.…………………………………………………………………………………..                                                                                                      </a:t>
            </a:r>
            <a:endParaRPr lang="en-US" sz="1500" b="1" dirty="0"/>
          </a:p>
          <a:p>
            <a:pPr marL="285750" indent="-285750">
              <a:buClr>
                <a:srgbClr val="FF0000"/>
              </a:buClr>
              <a:buFont typeface="Wingdings" panose="05000000000000000000" pitchFamily="2" charset="2"/>
              <a:buChar char="§"/>
            </a:pPr>
            <a:r>
              <a:rPr lang="en-US" sz="1500" dirty="0"/>
              <a:t>Important Contacts…………………………………………………………………………………..                                                                                                </a:t>
            </a:r>
            <a:endParaRPr lang="en-US" sz="1500" b="1" dirty="0"/>
          </a:p>
          <a:p>
            <a:pPr marL="285750" indent="-285750">
              <a:buClr>
                <a:srgbClr val="FF0000"/>
              </a:buClr>
              <a:buFont typeface="Wingdings" panose="05000000000000000000" pitchFamily="2" charset="2"/>
              <a:buChar char="§"/>
            </a:pPr>
            <a:r>
              <a:rPr lang="en-US" sz="1500" dirty="0"/>
              <a:t>Foster Youth District Liaison……………………………………………….…………………….</a:t>
            </a:r>
          </a:p>
          <a:p>
            <a:pPr marL="285750" indent="-285750">
              <a:buClr>
                <a:srgbClr val="FF0000"/>
              </a:buClr>
              <a:buFont typeface="Wingdings" panose="05000000000000000000" pitchFamily="2" charset="2"/>
              <a:buChar char="§"/>
            </a:pPr>
            <a:r>
              <a:rPr lang="en-US" sz="1500" dirty="0"/>
              <a:t>Important Documents……..........................................................................….                                                                                                                                                                                       </a:t>
            </a:r>
          </a:p>
          <a:p>
            <a:pPr marL="285750" indent="-285750">
              <a:buClr>
                <a:srgbClr val="FF0000"/>
              </a:buClr>
              <a:buFont typeface="Wingdings" panose="05000000000000000000" pitchFamily="2" charset="2"/>
              <a:buChar char="§"/>
            </a:pPr>
            <a:r>
              <a:rPr lang="en-US" sz="1500" dirty="0"/>
              <a:t>Foster Care "Did You Know?...”…...................................................................                                                                                </a:t>
            </a:r>
            <a:endParaRPr lang="en-US" sz="1500" b="1" dirty="0"/>
          </a:p>
          <a:p>
            <a:pPr marL="285750" indent="-285750">
              <a:buClr>
                <a:srgbClr val="FF0000"/>
              </a:buClr>
              <a:buFont typeface="Wingdings" panose="05000000000000000000" pitchFamily="2" charset="2"/>
              <a:buChar char="§"/>
            </a:pPr>
            <a:endParaRPr lang="en-US" sz="1500" dirty="0"/>
          </a:p>
          <a:p>
            <a:r>
              <a:rPr lang="en-US" sz="1500" b="1" dirty="0"/>
              <a:t>2.   Foster Youth Rights</a:t>
            </a:r>
            <a:endParaRPr lang="en-US" sz="1500" dirty="0"/>
          </a:p>
          <a:p>
            <a:pPr marL="285750" indent="-285750">
              <a:buClr>
                <a:srgbClr val="FF4F79"/>
              </a:buClr>
              <a:buFont typeface="Wingdings" panose="05000000000000000000" pitchFamily="2" charset="2"/>
              <a:buChar char="§"/>
            </a:pPr>
            <a:r>
              <a:rPr lang="en-US" sz="1500" dirty="0"/>
              <a:t>Foster Youth Bill of Rights………………………………………………………....................                                                                                   </a:t>
            </a:r>
            <a:endParaRPr lang="en-US" sz="1500" b="1" dirty="0"/>
          </a:p>
          <a:p>
            <a:pPr marL="285750" indent="-285750">
              <a:buClr>
                <a:srgbClr val="FF4F79"/>
              </a:buClr>
              <a:buFont typeface="Wingdings" panose="05000000000000000000" pitchFamily="2" charset="2"/>
              <a:buChar char="§"/>
            </a:pPr>
            <a:r>
              <a:rPr lang="en-US" sz="1500" dirty="0"/>
              <a:t>Questions to Ask Related to Sexual and Reproductive Health……………..…….                   </a:t>
            </a:r>
            <a:endParaRPr lang="en-US" sz="1500" b="1" dirty="0"/>
          </a:p>
          <a:p>
            <a:pPr marL="285750" indent="-285750">
              <a:buClr>
                <a:srgbClr val="FF4F79"/>
              </a:buClr>
              <a:buFont typeface="Wingdings" panose="05000000000000000000" pitchFamily="2" charset="2"/>
              <a:buChar char="§"/>
            </a:pPr>
            <a:r>
              <a:rPr lang="en-US" sz="1500" dirty="0"/>
              <a:t>Gender and Sexual Health Resources………………………………………………………..                                                                    </a:t>
            </a:r>
            <a:endParaRPr lang="en-US" sz="1500" b="1" dirty="0"/>
          </a:p>
          <a:p>
            <a:pPr marL="285750" indent="-285750">
              <a:buClr>
                <a:srgbClr val="FF0000"/>
              </a:buClr>
              <a:buFont typeface="Wingdings" panose="05000000000000000000" pitchFamily="2" charset="2"/>
              <a:buChar char="§"/>
            </a:pPr>
            <a:endParaRPr lang="en-US" sz="1500" dirty="0"/>
          </a:p>
          <a:p>
            <a:r>
              <a:rPr lang="en-US" sz="1500" b="1" dirty="0"/>
              <a:t>3.   Caregiver Resources</a:t>
            </a:r>
            <a:endParaRPr lang="en-US" sz="1500" dirty="0"/>
          </a:p>
          <a:p>
            <a:pPr marL="285750" indent="-285750">
              <a:buClr>
                <a:srgbClr val="E46C0A"/>
              </a:buClr>
              <a:buFont typeface="Wingdings" panose="05000000000000000000" pitchFamily="2" charset="2"/>
              <a:buChar char="§"/>
            </a:pPr>
            <a:r>
              <a:rPr lang="en-US" sz="1500" dirty="0"/>
              <a:t>Welcome Letter………………………………………………………………………………………..                                                                                                    </a:t>
            </a:r>
            <a:endParaRPr lang="en-US" sz="1500" b="1" dirty="0"/>
          </a:p>
          <a:p>
            <a:pPr marL="285750" indent="-285750">
              <a:buClr>
                <a:srgbClr val="E46C0A"/>
              </a:buClr>
              <a:buFont typeface="Wingdings" panose="05000000000000000000" pitchFamily="2" charset="2"/>
              <a:buChar char="§"/>
            </a:pPr>
            <a:r>
              <a:rPr lang="en-US" sz="1500" dirty="0"/>
              <a:t>Caregiver Resources in Yolo County…………………………………………………….......                                                                       </a:t>
            </a:r>
            <a:endParaRPr lang="en-US" sz="1500" b="1" dirty="0"/>
          </a:p>
          <a:p>
            <a:pPr marL="285750" indent="-285750">
              <a:buClr>
                <a:srgbClr val="E46C0A"/>
              </a:buClr>
              <a:buFont typeface="Wingdings" panose="05000000000000000000" pitchFamily="2" charset="2"/>
              <a:buChar char="§"/>
            </a:pPr>
            <a:r>
              <a:rPr lang="en-US" sz="1500" dirty="0"/>
              <a:t>Strengthening Parent and Child Interactions (ages 13-18)………………………..                          </a:t>
            </a:r>
            <a:endParaRPr lang="en-US" sz="1500" b="1" dirty="0"/>
          </a:p>
          <a:p>
            <a:pPr marL="285750" indent="-285750">
              <a:buClr>
                <a:srgbClr val="E46C0A"/>
              </a:buClr>
              <a:buFont typeface="Wingdings" panose="05000000000000000000" pitchFamily="2" charset="2"/>
              <a:buChar char="§"/>
            </a:pPr>
            <a:r>
              <a:rPr lang="en-US" sz="1500" dirty="0"/>
              <a:t>California Alliance for Caregivers (CAC)…………………………………………………….                                                                </a:t>
            </a:r>
            <a:endParaRPr lang="en-US" sz="1500" b="1" dirty="0"/>
          </a:p>
          <a:p>
            <a:pPr marL="285750" indent="-285750">
              <a:buClr>
                <a:srgbClr val="E46C0A"/>
              </a:buClr>
              <a:buFont typeface="Wingdings" panose="05000000000000000000" pitchFamily="2" charset="2"/>
              <a:buChar char="§"/>
            </a:pPr>
            <a:r>
              <a:rPr lang="en-US" sz="1500" dirty="0"/>
              <a:t>Resources on Trauma-Informed Care………………………………………………….……                                                               </a:t>
            </a:r>
            <a:endParaRPr lang="en-US" sz="1500" b="1" dirty="0"/>
          </a:p>
          <a:p>
            <a:pPr marL="285750" indent="-285750">
              <a:buClr>
                <a:srgbClr val="E46C0A"/>
              </a:buClr>
              <a:buFont typeface="Wingdings" panose="05000000000000000000" pitchFamily="2" charset="2"/>
              <a:buChar char="§"/>
            </a:pPr>
            <a:r>
              <a:rPr lang="en-US" sz="1500" dirty="0"/>
              <a:t>Emergency Child Care Bridge Program……………………………………………………..                                                                  </a:t>
            </a:r>
            <a:endParaRPr lang="en-US" sz="1500" b="1" dirty="0"/>
          </a:p>
          <a:p>
            <a:pPr marL="285750" indent="-285750">
              <a:buClr>
                <a:srgbClr val="E46C0A"/>
              </a:buClr>
              <a:buFont typeface="Wingdings" panose="05000000000000000000" pitchFamily="2" charset="2"/>
              <a:buChar char="§"/>
            </a:pPr>
            <a:r>
              <a:rPr lang="en-US" sz="1500" dirty="0" err="1"/>
              <a:t>CalWORKS</a:t>
            </a:r>
            <a:r>
              <a:rPr lang="en-US" sz="1500" dirty="0"/>
              <a:t> Child Care Subsidy Payment Program……………………………………..                                                </a:t>
            </a:r>
            <a:endParaRPr lang="en-US" sz="1500" b="1" dirty="0"/>
          </a:p>
          <a:p>
            <a:pPr marL="285750" indent="-285750">
              <a:buClr>
                <a:srgbClr val="E46C0A"/>
              </a:buClr>
              <a:buFont typeface="Wingdings" panose="05000000000000000000" pitchFamily="2" charset="2"/>
              <a:buChar char="§"/>
            </a:pPr>
            <a:r>
              <a:rPr lang="en-US" sz="1500" dirty="0"/>
              <a:t>What Should I Do if I Feel a Placement is Not Working?..............................                             </a:t>
            </a:r>
            <a:endParaRPr lang="en-US" sz="1500" b="1" dirty="0"/>
          </a:p>
          <a:p>
            <a:pPr marL="285750" indent="-285750">
              <a:buClr>
                <a:srgbClr val="E46C0A"/>
              </a:buClr>
              <a:buFont typeface="Wingdings" panose="05000000000000000000" pitchFamily="2" charset="2"/>
              <a:buChar char="§"/>
            </a:pPr>
            <a:r>
              <a:rPr lang="en-US" sz="1500" dirty="0"/>
              <a:t>Indian Child Welfare Act 1978………………………………………………………………….                                                                         </a:t>
            </a:r>
            <a:endParaRPr lang="en-US" sz="1500" b="1" dirty="0"/>
          </a:p>
          <a:p>
            <a:pPr marL="285750" lvl="0" indent="-285750">
              <a:buClr>
                <a:srgbClr val="E46C0A"/>
              </a:buClr>
              <a:buFont typeface="Wingdings" panose="05000000000000000000" pitchFamily="2" charset="2"/>
              <a:buChar char="§"/>
            </a:pPr>
            <a:r>
              <a:rPr lang="en-US" sz="1500" dirty="0"/>
              <a:t>Basics of Medi-Cal……………………………………………………………………………………                                                                                                      </a:t>
            </a:r>
          </a:p>
          <a:p>
            <a:pPr marL="285750" lvl="0" indent="-285750">
              <a:buClr>
                <a:srgbClr val="E46C0A"/>
              </a:buClr>
              <a:buFont typeface="Wingdings" panose="05000000000000000000" pitchFamily="2" charset="2"/>
              <a:buChar char="§"/>
            </a:pPr>
            <a:r>
              <a:rPr lang="en-US" sz="1500" dirty="0"/>
              <a:t>Yolo County – National Alliance on Mental Illness………………………………......                                             </a:t>
            </a:r>
            <a:endParaRPr lang="en-US" sz="1500" b="1" dirty="0"/>
          </a:p>
          <a:p>
            <a:pPr marL="285750" lvl="0" indent="-285750">
              <a:buClr>
                <a:srgbClr val="E46C0A"/>
              </a:buClr>
              <a:buFont typeface="Wingdings" panose="05000000000000000000" pitchFamily="2" charset="2"/>
              <a:buChar char="§"/>
            </a:pPr>
            <a:r>
              <a:rPr lang="en-US" sz="1500" dirty="0"/>
              <a:t>Mental Health Resources……………………………………………………………..............                                                                                         </a:t>
            </a:r>
            <a:endParaRPr lang="en-US" sz="1500" b="1" dirty="0"/>
          </a:p>
          <a:p>
            <a:pPr marL="285750" indent="-285750">
              <a:buClr>
                <a:srgbClr val="E46C0A"/>
              </a:buClr>
              <a:buFont typeface="Wingdings" panose="05000000000000000000" pitchFamily="2" charset="2"/>
              <a:buChar char="§"/>
            </a:pPr>
            <a:r>
              <a:rPr lang="en-US" sz="1500" dirty="0"/>
              <a:t>Mental Health Crisis Lines………………………………………………………………………..                                                                                        </a:t>
            </a:r>
            <a:endParaRPr lang="en-US" sz="1500" b="1" dirty="0"/>
          </a:p>
          <a:p>
            <a:r>
              <a:rPr lang="en-US" sz="1500" dirty="0"/>
              <a:t> </a:t>
            </a:r>
          </a:p>
          <a:p>
            <a:r>
              <a:rPr lang="en-US" sz="1500" b="1" dirty="0"/>
              <a:t>4.   Higher Education Guide</a:t>
            </a:r>
            <a:endParaRPr lang="en-US" sz="1500" dirty="0"/>
          </a:p>
          <a:p>
            <a:pPr marL="285750" indent="-285750">
              <a:buClr>
                <a:srgbClr val="00B050"/>
              </a:buClr>
              <a:buFont typeface="Wingdings" panose="05000000000000000000" pitchFamily="2" charset="2"/>
              <a:buChar char="§"/>
            </a:pPr>
            <a:r>
              <a:rPr lang="en-US" sz="1500" dirty="0"/>
              <a:t>Financial Aid Brief Guide for Foster Youth…………………………………………………                                                       </a:t>
            </a:r>
            <a:endParaRPr lang="en-US" sz="1500" b="1" dirty="0"/>
          </a:p>
          <a:p>
            <a:pPr marL="285750" indent="-285750">
              <a:buClr>
                <a:srgbClr val="00B050"/>
              </a:buClr>
              <a:buFont typeface="Wingdings" panose="05000000000000000000" pitchFamily="2" charset="2"/>
              <a:buChar char="§"/>
            </a:pPr>
            <a:r>
              <a:rPr lang="en-US" sz="1500" dirty="0"/>
              <a:t>Financial Aid Guide……………………………………………………………………………….….                                                                                             </a:t>
            </a:r>
            <a:endParaRPr lang="en-US" sz="1500" b="1" dirty="0"/>
          </a:p>
          <a:p>
            <a:pPr marL="285750" indent="-285750">
              <a:buClr>
                <a:srgbClr val="00B050"/>
              </a:buClr>
              <a:buFont typeface="Wingdings" panose="05000000000000000000" pitchFamily="2" charset="2"/>
              <a:buChar char="§"/>
            </a:pPr>
            <a:r>
              <a:rPr lang="en-US" sz="1500" dirty="0"/>
              <a:t>College Scholarships for Foster Youth……………………………………………………….                                                             </a:t>
            </a:r>
            <a:endParaRPr lang="en-US" sz="1500" b="1" dirty="0"/>
          </a:p>
          <a:p>
            <a:pPr marL="285750" indent="-285750">
              <a:buClr>
                <a:srgbClr val="00B050"/>
              </a:buClr>
              <a:buFont typeface="Wingdings" panose="05000000000000000000" pitchFamily="2" charset="2"/>
              <a:buChar char="§"/>
            </a:pPr>
            <a:r>
              <a:rPr lang="en-US" sz="1500" dirty="0"/>
              <a:t>What Are the Benefits of Attending a California Community College?........           </a:t>
            </a:r>
            <a:endParaRPr lang="en-US" sz="1500" b="1" dirty="0"/>
          </a:p>
          <a:p>
            <a:pPr marL="285750" indent="-285750">
              <a:buClr>
                <a:srgbClr val="00B050"/>
              </a:buClr>
              <a:buFont typeface="Wingdings" panose="05000000000000000000" pitchFamily="2" charset="2"/>
              <a:buChar char="§"/>
            </a:pPr>
            <a:r>
              <a:rPr lang="en-US" sz="1500" dirty="0"/>
              <a:t>Community College Deadlines……………………………………………………………….…                                                                                </a:t>
            </a:r>
            <a:endParaRPr lang="en-US" sz="1500" b="1" dirty="0"/>
          </a:p>
          <a:p>
            <a:pPr marL="285750" indent="-285750">
              <a:buClr>
                <a:srgbClr val="00B050"/>
              </a:buClr>
              <a:buFont typeface="Wingdings" panose="05000000000000000000" pitchFamily="2" charset="2"/>
              <a:buChar char="§"/>
            </a:pPr>
            <a:r>
              <a:rPr lang="en-US" sz="1500" dirty="0"/>
              <a:t>California Community Colleges – Admissions &amp; Transfer Policy………………..</a:t>
            </a:r>
          </a:p>
          <a:p>
            <a:pPr marL="285750" indent="-285750">
              <a:buClr>
                <a:srgbClr val="00B050"/>
              </a:buClr>
              <a:buFont typeface="Wingdings" panose="05000000000000000000" pitchFamily="2" charset="2"/>
              <a:buChar char="§"/>
            </a:pPr>
            <a:r>
              <a:rPr lang="en-US" sz="1500" dirty="0"/>
              <a:t>Extended Opportunity Program and Services (EOPS)……………………..………..                                    </a:t>
            </a:r>
            <a:endParaRPr lang="en-US" sz="1500" b="1" dirty="0"/>
          </a:p>
          <a:p>
            <a:pPr marL="285750" indent="-285750">
              <a:buClr>
                <a:srgbClr val="00B050"/>
              </a:buClr>
              <a:buFont typeface="Wingdings" panose="05000000000000000000" pitchFamily="2" charset="2"/>
              <a:buChar char="§"/>
            </a:pPr>
            <a:r>
              <a:rPr lang="en-US" sz="1500" dirty="0" err="1"/>
              <a:t>NextUp</a:t>
            </a:r>
            <a:r>
              <a:rPr lang="en-US" sz="1500" dirty="0"/>
              <a:t>/Guardian Scholar………………………………………………………………………..                                                                                   </a:t>
            </a:r>
            <a:endParaRPr lang="en-US" sz="1500" b="1" dirty="0"/>
          </a:p>
          <a:p>
            <a:pPr marL="285750" indent="-285750">
              <a:buClr>
                <a:srgbClr val="00B050"/>
              </a:buClr>
              <a:buFont typeface="Wingdings" panose="05000000000000000000" pitchFamily="2" charset="2"/>
              <a:buChar char="§"/>
            </a:pPr>
            <a:endParaRPr lang="en-US" sz="1500" b="1" dirty="0"/>
          </a:p>
          <a:p>
            <a:pPr marL="285750" indent="-285750">
              <a:buClr>
                <a:srgbClr val="00B050"/>
              </a:buClr>
              <a:buFont typeface="Wingdings" panose="05000000000000000000" pitchFamily="2" charset="2"/>
              <a:buChar char="§"/>
            </a:pPr>
            <a:endParaRPr lang="en-US" sz="1500" dirty="0"/>
          </a:p>
          <a:p>
            <a:endParaRPr lang="en-US" sz="1500" dirty="0"/>
          </a:p>
          <a:p>
            <a:pPr algn="ctr" eaLnBrk="1" hangingPunct="1">
              <a:spcAft>
                <a:spcPts val="625"/>
              </a:spcAft>
            </a:pPr>
            <a:endParaRPr lang="en-US" altLang="en-US" sz="1500" b="1" dirty="0"/>
          </a:p>
        </p:txBody>
      </p:sp>
      <p:sp>
        <p:nvSpPr>
          <p:cNvPr id="2051" name="Rectangle 2">
            <a:extLst>
              <a:ext uri="{FF2B5EF4-FFF2-40B4-BE49-F238E27FC236}">
                <a16:creationId xmlns:a16="http://schemas.microsoft.com/office/drawing/2014/main" id="{C3F347A0-3FE2-4451-8E71-DA2AB6E8CB3F}"/>
              </a:ext>
            </a:extLst>
          </p:cNvPr>
          <p:cNvSpPr>
            <a:spLocks noChangeArrowheads="1"/>
          </p:cNvSpPr>
          <p:nvPr/>
        </p:nvSpPr>
        <p:spPr bwMode="auto">
          <a:xfrm>
            <a:off x="6772275" y="9418638"/>
            <a:ext cx="984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3" name="TextBox 2">
            <a:extLst>
              <a:ext uri="{FF2B5EF4-FFF2-40B4-BE49-F238E27FC236}">
                <a16:creationId xmlns:a16="http://schemas.microsoft.com/office/drawing/2014/main" id="{BCD13F35-D4BD-4CAE-B25D-8EA321387027}"/>
              </a:ext>
            </a:extLst>
          </p:cNvPr>
          <p:cNvSpPr txBox="1"/>
          <p:nvPr/>
        </p:nvSpPr>
        <p:spPr>
          <a:xfrm>
            <a:off x="6631312" y="1313845"/>
            <a:ext cx="639876" cy="9094797"/>
          </a:xfrm>
          <a:prstGeom prst="rect">
            <a:avLst/>
          </a:prstGeom>
          <a:noFill/>
        </p:spPr>
        <p:txBody>
          <a:bodyPr wrap="square" rtlCol="0">
            <a:spAutoFit/>
          </a:bodyPr>
          <a:lstStyle/>
          <a:p>
            <a:r>
              <a:rPr lang="en-US" sz="1500" b="1" dirty="0"/>
              <a:t>1</a:t>
            </a:r>
          </a:p>
          <a:p>
            <a:r>
              <a:rPr lang="en-US" sz="1500" b="1" dirty="0"/>
              <a:t>2</a:t>
            </a:r>
          </a:p>
          <a:p>
            <a:r>
              <a:rPr lang="en-US" sz="1500" b="1" dirty="0"/>
              <a:t>3-4</a:t>
            </a:r>
          </a:p>
          <a:p>
            <a:r>
              <a:rPr lang="en-US" sz="1500" b="1" dirty="0"/>
              <a:t>5</a:t>
            </a:r>
          </a:p>
          <a:p>
            <a:r>
              <a:rPr lang="en-US" sz="1500" b="1" dirty="0"/>
              <a:t>6</a:t>
            </a:r>
          </a:p>
          <a:p>
            <a:r>
              <a:rPr lang="en-US" sz="1500" b="1" dirty="0"/>
              <a:t>7</a:t>
            </a:r>
          </a:p>
          <a:p>
            <a:endParaRPr lang="en-US" sz="1500" b="1" dirty="0"/>
          </a:p>
          <a:p>
            <a:endParaRPr lang="en-US" sz="1500" b="1" dirty="0"/>
          </a:p>
          <a:p>
            <a:r>
              <a:rPr lang="en-US" sz="1500" b="1" dirty="0"/>
              <a:t>8-13</a:t>
            </a:r>
          </a:p>
          <a:p>
            <a:r>
              <a:rPr lang="en-US" sz="1500" b="1" dirty="0"/>
              <a:t>14-15</a:t>
            </a:r>
          </a:p>
          <a:p>
            <a:r>
              <a:rPr lang="en-US" sz="1500" b="1" dirty="0"/>
              <a:t>16</a:t>
            </a:r>
          </a:p>
          <a:p>
            <a:endParaRPr lang="en-US" sz="1500" b="1" dirty="0"/>
          </a:p>
          <a:p>
            <a:endParaRPr lang="en-US" sz="1500" b="1" dirty="0"/>
          </a:p>
          <a:p>
            <a:r>
              <a:rPr lang="en-US" sz="1500" b="1" dirty="0"/>
              <a:t>17-18</a:t>
            </a:r>
          </a:p>
          <a:p>
            <a:r>
              <a:rPr lang="en-US" sz="1500" b="1" dirty="0"/>
              <a:t>19</a:t>
            </a:r>
          </a:p>
          <a:p>
            <a:r>
              <a:rPr lang="en-US" sz="1500" b="1" dirty="0"/>
              <a:t>20-23</a:t>
            </a:r>
          </a:p>
          <a:p>
            <a:r>
              <a:rPr lang="en-US" sz="1500" b="1" dirty="0"/>
              <a:t>24</a:t>
            </a:r>
          </a:p>
          <a:p>
            <a:r>
              <a:rPr lang="en-US" sz="1500" b="1" dirty="0"/>
              <a:t>25-26</a:t>
            </a:r>
          </a:p>
          <a:p>
            <a:r>
              <a:rPr lang="en-US" sz="1500" b="1" dirty="0"/>
              <a:t>27</a:t>
            </a:r>
          </a:p>
          <a:p>
            <a:r>
              <a:rPr lang="en-US" sz="1500" b="1" dirty="0"/>
              <a:t>28</a:t>
            </a:r>
          </a:p>
          <a:p>
            <a:r>
              <a:rPr lang="en-US" sz="1500" b="1" dirty="0"/>
              <a:t>29-30</a:t>
            </a:r>
          </a:p>
          <a:p>
            <a:r>
              <a:rPr lang="en-US" sz="1500" b="1" dirty="0"/>
              <a:t>31-33</a:t>
            </a:r>
          </a:p>
          <a:p>
            <a:r>
              <a:rPr lang="en-US" sz="1500" b="1" dirty="0"/>
              <a:t>34</a:t>
            </a:r>
          </a:p>
          <a:p>
            <a:r>
              <a:rPr lang="en-US" sz="1500" b="1" dirty="0"/>
              <a:t>35</a:t>
            </a:r>
          </a:p>
          <a:p>
            <a:r>
              <a:rPr lang="en-US" sz="1500" b="1" dirty="0"/>
              <a:t>36</a:t>
            </a:r>
          </a:p>
          <a:p>
            <a:r>
              <a:rPr lang="en-US" sz="1500" b="1" dirty="0"/>
              <a:t>37</a:t>
            </a:r>
          </a:p>
          <a:p>
            <a:endParaRPr lang="en-US" sz="1500" b="1" dirty="0"/>
          </a:p>
          <a:p>
            <a:endParaRPr lang="en-US" sz="1500" b="1" dirty="0"/>
          </a:p>
          <a:p>
            <a:r>
              <a:rPr lang="en-US" sz="1500" b="1" dirty="0"/>
              <a:t>38-39</a:t>
            </a:r>
          </a:p>
          <a:p>
            <a:r>
              <a:rPr lang="en-US" sz="1500" b="1" dirty="0"/>
              <a:t>40-42</a:t>
            </a:r>
          </a:p>
          <a:p>
            <a:r>
              <a:rPr lang="en-US" sz="1500" b="1" dirty="0"/>
              <a:t>43-45</a:t>
            </a:r>
          </a:p>
          <a:p>
            <a:r>
              <a:rPr lang="en-US" sz="1500" b="1" dirty="0"/>
              <a:t>46</a:t>
            </a:r>
          </a:p>
          <a:p>
            <a:r>
              <a:rPr lang="en-US" sz="1500" b="1" dirty="0"/>
              <a:t>47</a:t>
            </a:r>
          </a:p>
          <a:p>
            <a:r>
              <a:rPr lang="en-US" sz="1500" b="1" dirty="0"/>
              <a:t>48-49</a:t>
            </a:r>
          </a:p>
          <a:p>
            <a:r>
              <a:rPr lang="en-US" sz="1500" b="1" dirty="0"/>
              <a:t>50</a:t>
            </a:r>
          </a:p>
          <a:p>
            <a:r>
              <a:rPr lang="en-US" sz="1500" b="1" dirty="0"/>
              <a:t>51</a:t>
            </a:r>
          </a:p>
          <a:p>
            <a:endParaRPr lang="en-US" sz="1500" b="1" dirty="0"/>
          </a:p>
          <a:p>
            <a:endParaRPr lang="en-US" sz="1500" b="1" dirty="0"/>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414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577130"/>
            <a:ext cx="5957887" cy="578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b="1" dirty="0"/>
              <a:t>WIC 16001.9. </a:t>
            </a:r>
            <a:r>
              <a:rPr lang="en-US" sz="1200" dirty="0"/>
              <a:t>(a) All children placed in foster care, either voluntarily or after being  adjudged a ward or dependent of the juvenile court pursuant to Section 300, 601, or  602, shall have the rights specified in this section. These rights also apply to nonminor dependents in foster care, except when they conflict with nonminor dependents’ retention of all their legal decision  making authority as an adult. The rights are as follows:  </a:t>
            </a:r>
          </a:p>
          <a:p>
            <a:pPr algn="just"/>
            <a:endParaRPr lang="en-US" sz="1200" b="0" dirty="0">
              <a:effectLst/>
            </a:endParaRPr>
          </a:p>
          <a:p>
            <a:pPr algn="just"/>
            <a:r>
              <a:rPr lang="en-US" sz="1200" dirty="0"/>
              <a:t>(1) To live in a safe, healthy, and comfortable home where they are treated with respect. If the child is an Indian child, to live in a home that upholds the prevailing social and cultural standards of the child’s Indian community, including, but not limited to, family, social, and political ties. </a:t>
            </a:r>
          </a:p>
          <a:p>
            <a:pPr algn="just"/>
            <a:endParaRPr lang="en-US" sz="1200" b="0" dirty="0">
              <a:effectLst/>
            </a:endParaRPr>
          </a:p>
          <a:p>
            <a:pPr algn="just"/>
            <a:r>
              <a:rPr lang="en-US" sz="1200" dirty="0"/>
              <a:t>(2) To be free from physical, sexual, emotional, or other abuse, corporal punishment, and exploitation. </a:t>
            </a:r>
          </a:p>
          <a:p>
            <a:pPr algn="just"/>
            <a:endParaRPr lang="en-US" sz="1200" b="0" dirty="0">
              <a:effectLst/>
            </a:endParaRPr>
          </a:p>
          <a:p>
            <a:pPr algn="just"/>
            <a:r>
              <a:rPr lang="en-US" sz="1200" dirty="0"/>
              <a:t>(3) To receive adequate and healthy food, adequate clothing, grooming and hygiene products, and an age-appropriate allowance. Clothing and grooming and hygiene products shall respect the child’s culture, ethnicity, and gender identity and expression. </a:t>
            </a:r>
          </a:p>
          <a:p>
            <a:pPr algn="just"/>
            <a:endParaRPr lang="en-US" sz="1200" b="0" dirty="0">
              <a:effectLst/>
            </a:endParaRPr>
          </a:p>
          <a:p>
            <a:pPr algn="just"/>
            <a:r>
              <a:rPr lang="en-US" sz="1200" dirty="0"/>
              <a:t>(4) To be placed in the least restrictive setting possible, regardless of age, physical health, mental health, sexual orientation, and gender identity and expression, juvenile court record, or status as a pregnant or parenting youth, unless a court orders otherwise. </a:t>
            </a:r>
          </a:p>
          <a:p>
            <a:pPr algn="just"/>
            <a:endParaRPr lang="en-US" sz="1200" b="0" dirty="0">
              <a:effectLst/>
            </a:endParaRPr>
          </a:p>
          <a:p>
            <a:pPr algn="just"/>
            <a:r>
              <a:rPr lang="en-US" sz="1200" dirty="0"/>
              <a:t>(5) To be placed with a relative or nonrelative extended family member if an appropriate and willing individual is available. </a:t>
            </a:r>
          </a:p>
          <a:p>
            <a:pPr algn="just"/>
            <a:endParaRPr lang="en-US" sz="1200" b="0" dirty="0">
              <a:effectLst/>
            </a:endParaRPr>
          </a:p>
          <a:p>
            <a:pPr algn="just"/>
            <a:r>
              <a:rPr lang="en-US" sz="1200" dirty="0"/>
              <a:t>(6) To not be locked in any portion of their foster care placement, unless placed in a community treatment facility. </a:t>
            </a:r>
          </a:p>
          <a:p>
            <a:pPr algn="just"/>
            <a:endParaRPr lang="en-US" sz="1200" b="0" dirty="0">
              <a:effectLst/>
            </a:endParaRPr>
          </a:p>
          <a:p>
            <a:pPr algn="just"/>
            <a:r>
              <a:rPr lang="en-US" sz="1200" dirty="0"/>
              <a:t>(7) To have a placement that utilizes trauma-informed and evidence-based </a:t>
            </a:r>
            <a:r>
              <a:rPr lang="en-US" sz="1200" dirty="0" err="1"/>
              <a:t>deescalation</a:t>
            </a:r>
            <a:r>
              <a:rPr lang="en-US" sz="1200" dirty="0"/>
              <a:t> and intervention techniques, to have law enforcement intervention requested only when there is an imminent threat to the life or safety of a child or another person or as a last resort after other diversion and </a:t>
            </a:r>
            <a:r>
              <a:rPr lang="en-US" sz="1200" dirty="0" err="1"/>
              <a:t>deescalation</a:t>
            </a:r>
            <a:r>
              <a:rPr lang="en-US" sz="1200" dirty="0"/>
              <a:t> techniques have been utilized, and to not have law enforcement intervention used as a threat or in retaliation against the child.</a:t>
            </a:r>
            <a:endParaRPr lang="en-US" sz="1200" b="0" dirty="0">
              <a:effectLst/>
            </a:endParaRPr>
          </a:p>
          <a:p>
            <a:pPr algn="just"/>
            <a:br>
              <a:rPr lang="en-US" sz="1200" b="0" dirty="0">
                <a:effectLst/>
              </a:rPr>
            </a:br>
            <a:r>
              <a:rPr lang="en-US" sz="1200" dirty="0"/>
              <a:t>(8) To not be detained in a juvenile detention facility based on their status as a dependent of the juvenile court or the child welfare services department’s inability to provide a foster care placement. If they are detained, to have all the rights afforded under the United States Constitution, the California Constitution, and all applicable state and federal laws. </a:t>
            </a:r>
          </a:p>
          <a:p>
            <a:pPr algn="just"/>
            <a:endParaRPr lang="en-US" sz="1200" b="0" dirty="0">
              <a:effectLst/>
            </a:endParaRPr>
          </a:p>
          <a:p>
            <a:pPr algn="just"/>
            <a:r>
              <a:rPr lang="en-US" sz="1200" dirty="0"/>
              <a:t>(9) To have storage space for private use. </a:t>
            </a:r>
          </a:p>
          <a:p>
            <a:pPr algn="just"/>
            <a:endParaRPr lang="en-US" sz="1200" b="0" dirty="0">
              <a:effectLst/>
            </a:endParaRPr>
          </a:p>
          <a:p>
            <a:pPr algn="just"/>
            <a:r>
              <a:rPr lang="en-US" sz="1200" dirty="0"/>
              <a:t>(10) To be free from unreasonable searches of personal belongings. </a:t>
            </a:r>
            <a:endParaRPr lang="en-US" sz="1200" b="0" dirty="0">
              <a:effectLst/>
            </a:endParaRPr>
          </a:p>
          <a:p>
            <a:pPr algn="just"/>
            <a:br>
              <a:rPr lang="en-US" sz="1200" dirty="0"/>
            </a:br>
            <a:endParaRPr lang="en-US" altLang="en-US" sz="1200" i="1" dirty="0">
              <a:solidFill>
                <a:srgbClr val="343434"/>
              </a:solidFill>
            </a:endParaRPr>
          </a:p>
        </p:txBody>
      </p:sp>
      <p:sp>
        <p:nvSpPr>
          <p:cNvPr id="12292" name="Rectangle 3">
            <a:extLst>
              <a:ext uri="{FF2B5EF4-FFF2-40B4-BE49-F238E27FC236}">
                <a16:creationId xmlns:a16="http://schemas.microsoft.com/office/drawing/2014/main" id="{E5320A4B-D7CF-4681-B4C8-9D3A6173F63E}"/>
              </a:ext>
            </a:extLst>
          </p:cNvPr>
          <p:cNvSpPr>
            <a:spLocks noChangeArrowheads="1"/>
          </p:cNvSpPr>
          <p:nvPr/>
        </p:nvSpPr>
        <p:spPr bwMode="auto">
          <a:xfrm>
            <a:off x="6699250" y="9418638"/>
            <a:ext cx="1714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i="1" dirty="0">
              <a:latin typeface="Times New Roman" panose="02020603050405020304" pitchFamily="18" charset="0"/>
            </a:endParaRPr>
          </a:p>
        </p:txBody>
      </p:sp>
      <p:sp>
        <p:nvSpPr>
          <p:cNvPr id="5" name="Rectangle 4">
            <a:extLst>
              <a:ext uri="{FF2B5EF4-FFF2-40B4-BE49-F238E27FC236}">
                <a16:creationId xmlns:a16="http://schemas.microsoft.com/office/drawing/2014/main" id="{73EC2BE4-A4D9-4DD3-AEE2-14E1B52F7B20}"/>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Foster Youth Bill of Rights</a:t>
            </a:r>
          </a:p>
        </p:txBody>
      </p:sp>
      <p:sp>
        <p:nvSpPr>
          <p:cNvPr id="6" name="Rectangle 15">
            <a:extLst>
              <a:ext uri="{FF2B5EF4-FFF2-40B4-BE49-F238E27FC236}">
                <a16:creationId xmlns:a16="http://schemas.microsoft.com/office/drawing/2014/main" id="{ACC7D457-9A8B-43A3-8EA3-1E89A68E75D9}"/>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a:t>
            </a:r>
          </a:p>
        </p:txBody>
      </p:sp>
    </p:spTree>
    <p:extLst>
      <p:ext uri="{BB962C8B-B14F-4D97-AF65-F5344CB8AC3E}">
        <p14:creationId xmlns:p14="http://schemas.microsoft.com/office/powerpoint/2010/main" val="226256616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602297"/>
            <a:ext cx="5957887" cy="3250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dirty="0"/>
              <a:t>(11) To be provided the names and contact information for social workers, probation officers, attorneys, service providers, foster youth advocates and supporters, Court Appointed Special Advocates (CASAs), and education rights holder if other than the parent or parents, and when applicable, representatives designated by the child’s Indian tribe to participate in the juvenile court proceeding, and to communicate with these individuals privately. </a:t>
            </a:r>
          </a:p>
          <a:p>
            <a:pPr algn="just"/>
            <a:endParaRPr lang="en-US" sz="1200" b="0" dirty="0">
              <a:effectLst/>
            </a:endParaRPr>
          </a:p>
          <a:p>
            <a:pPr algn="just"/>
            <a:r>
              <a:rPr lang="en-US" sz="1200" dirty="0"/>
              <a:t>(12) To visit and contact siblings, family members, and relatives privately, unless prohibited by court order, and to ask the court for visitation with the child’s siblings. </a:t>
            </a:r>
          </a:p>
          <a:p>
            <a:pPr algn="just"/>
            <a:endParaRPr lang="en-US" sz="1200" b="0" dirty="0">
              <a:effectLst/>
            </a:endParaRPr>
          </a:p>
          <a:p>
            <a:pPr algn="just"/>
            <a:r>
              <a:rPr lang="en-US" sz="1200" dirty="0"/>
              <a:t>(13) To make, send, and receive confidential telephone calls and other electronic communications, and to send and receive unopened mail, unless prohibited by court order.</a:t>
            </a:r>
          </a:p>
          <a:p>
            <a:pPr algn="just"/>
            <a:r>
              <a:rPr lang="en-US" sz="1200" dirty="0"/>
              <a:t> </a:t>
            </a:r>
            <a:endParaRPr lang="en-US" sz="1200" b="0" dirty="0">
              <a:effectLst/>
            </a:endParaRPr>
          </a:p>
          <a:p>
            <a:pPr algn="just"/>
            <a:r>
              <a:rPr lang="en-US" sz="1200" dirty="0"/>
              <a:t>(14) To have social contacts with people outside of the foster care system, including, but not limited to, teachers, coaches, religious or spiritual community members, mentors, and friends. If the child is an Indian child, to have the right to have contact with tribal members and members of their Indian community consistent with the prevailing social and cultural conditions and way of life of the Indian child’s tribe. </a:t>
            </a:r>
          </a:p>
          <a:p>
            <a:pPr algn="just"/>
            <a:endParaRPr lang="en-US" sz="1200" b="0" dirty="0">
              <a:effectLst/>
            </a:endParaRPr>
          </a:p>
          <a:p>
            <a:pPr algn="just"/>
            <a:r>
              <a:rPr lang="en-US" sz="1200" dirty="0"/>
              <a:t>(15) To attend religious services, activities, and ceremonies of the child’s choice, including, but not limited to, engaging in traditional Native American religious practices. </a:t>
            </a:r>
          </a:p>
          <a:p>
            <a:pPr algn="just"/>
            <a:endParaRPr lang="en-US" sz="1200" b="0" dirty="0">
              <a:effectLst/>
            </a:endParaRPr>
          </a:p>
          <a:p>
            <a:pPr algn="just"/>
            <a:r>
              <a:rPr lang="en-US" sz="1200" dirty="0"/>
              <a:t>(16) To participate in extracurricular, cultural, racial, ethnic, personal enrichment, and social activities, including, but not limited to, access to computer technology and the internet, consistent with the child’s age, maturity, developmental level, sexual orientation, and gender identity and expression.</a:t>
            </a:r>
            <a:endParaRPr lang="en-US" sz="1200" b="0" dirty="0">
              <a:effectLst/>
            </a:endParaRPr>
          </a:p>
          <a:p>
            <a:pPr algn="just"/>
            <a:br>
              <a:rPr lang="en-US" sz="1200" b="0" dirty="0">
                <a:effectLst/>
              </a:rPr>
            </a:br>
            <a:r>
              <a:rPr lang="en-US" sz="1200" dirty="0"/>
              <a:t>(17) To have fair and equal access to all available services, placement, care, treatment, and benefits, and to not be subjected to discrimination or harassment on the basis of actual or perceived race, ethnic group identification, ancestry, national origin, color, religion, sex, sexual orientation, gender identity and expression, mental or physical disability, or HIV status. </a:t>
            </a:r>
          </a:p>
          <a:p>
            <a:pPr algn="just"/>
            <a:endParaRPr lang="en-US" sz="1200" b="0" dirty="0">
              <a:effectLst/>
            </a:endParaRPr>
          </a:p>
          <a:p>
            <a:pPr algn="just"/>
            <a:r>
              <a:rPr lang="en-US" sz="1200" dirty="0"/>
              <a:t>(18) To have caregivers, child welfare and probation personnel, and legal counsel who have received instruction on cultural competency and sensitivity relating to sexual orientation, gender identity and expression, and best practices for providing adequate care to lesbian, gay, bisexual, and transgender children in out-of-home care.</a:t>
            </a:r>
          </a:p>
          <a:p>
            <a:pPr algn="just"/>
            <a:endParaRPr lang="en-US" sz="1200" b="0" dirty="0">
              <a:effectLst/>
            </a:endParaRPr>
          </a:p>
          <a:p>
            <a:pPr algn="just"/>
            <a:r>
              <a:rPr lang="en-US" sz="1200" dirty="0"/>
              <a:t>(19) To be placed in out-of-home care according to their gender identity, regardless of the gender or sex listed in their court, child welfare, medical, or vital records, to be referred to by the child’s preferred name and gender pronoun, and to maintain privacy regarding sexual orientation and gender identity and expression, unless the child permits the information to be disclosed, or disclosure is required to protect their health and safety, or disclosure is compelled by law or a court order. </a:t>
            </a:r>
            <a:endParaRPr lang="en-US" sz="1200" b="0" dirty="0">
              <a:effectLst/>
            </a:endParaRPr>
          </a:p>
          <a:p>
            <a:pPr algn="just"/>
            <a:br>
              <a:rPr lang="en-US" sz="1200" dirty="0"/>
            </a:br>
            <a:endParaRPr lang="en-US" altLang="en-US" sz="1200" i="1" dirty="0">
              <a:solidFill>
                <a:srgbClr val="343434"/>
              </a:solidFill>
            </a:endParaRPr>
          </a:p>
        </p:txBody>
      </p:sp>
      <p:sp>
        <p:nvSpPr>
          <p:cNvPr id="7" name="Rectangle 15">
            <a:extLst>
              <a:ext uri="{FF2B5EF4-FFF2-40B4-BE49-F238E27FC236}">
                <a16:creationId xmlns:a16="http://schemas.microsoft.com/office/drawing/2014/main" id="{01A43081-7780-43B9-888D-D10970B055B8}"/>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6" name="Rectangle 15">
            <a:extLst>
              <a:ext uri="{FF2B5EF4-FFF2-40B4-BE49-F238E27FC236}">
                <a16:creationId xmlns:a16="http://schemas.microsoft.com/office/drawing/2014/main" id="{B228A090-2743-40FE-8C31-EEDE16E82718}"/>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9</a:t>
            </a:r>
          </a:p>
        </p:txBody>
      </p:sp>
      <p:sp>
        <p:nvSpPr>
          <p:cNvPr id="8" name="Rectangle 7">
            <a:extLst>
              <a:ext uri="{FF2B5EF4-FFF2-40B4-BE49-F238E27FC236}">
                <a16:creationId xmlns:a16="http://schemas.microsoft.com/office/drawing/2014/main" id="{A9AE935F-9C9D-4EDA-8AC6-274833CFAAFF}"/>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Foster Youth Bill of Rights</a:t>
            </a:r>
          </a:p>
        </p:txBody>
      </p:sp>
    </p:spTree>
    <p:extLst>
      <p:ext uri="{BB962C8B-B14F-4D97-AF65-F5344CB8AC3E}">
        <p14:creationId xmlns:p14="http://schemas.microsoft.com/office/powerpoint/2010/main" val="221912001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3FE9A65C-AC13-45ED-98F7-FF56D8AECF27}"/>
              </a:ext>
            </a:extLst>
          </p:cNvPr>
          <p:cNvSpPr>
            <a:spLocks noChangeArrowheads="1"/>
          </p:cNvSpPr>
          <p:nvPr/>
        </p:nvSpPr>
        <p:spPr bwMode="auto">
          <a:xfrm>
            <a:off x="904875" y="762000"/>
            <a:ext cx="704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050"/>
              </a:spcAft>
            </a:pPr>
            <a:r>
              <a:rPr lang="en-US" altLang="en-US" sz="1200" b="1" dirty="0">
                <a:solidFill>
                  <a:srgbClr val="231F21"/>
                </a:solidFill>
              </a:rPr>
              <a:t>:</a:t>
            </a:r>
          </a:p>
        </p:txBody>
      </p:sp>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789043"/>
            <a:ext cx="5957887" cy="804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dirty="0"/>
              <a:t>(20) To have child welfare and probation personnel and legal counsel who have received instruction on the federal Indian Child Welfare Act of 1978 (25 U.S.C. Sec. 1901 et seq.) and on cultural competency and sensitivity relating to, and best practices for, providing adequate care </a:t>
            </a:r>
            <a:endParaRPr lang="en-US" sz="1200" b="0" dirty="0">
              <a:effectLst/>
            </a:endParaRPr>
          </a:p>
          <a:p>
            <a:pPr algn="just"/>
            <a:r>
              <a:rPr lang="en-US" sz="1200" dirty="0"/>
              <a:t>to Indian children in out-of-home care. </a:t>
            </a:r>
          </a:p>
          <a:p>
            <a:pPr algn="just"/>
            <a:endParaRPr lang="en-US" sz="1200" b="0" dirty="0">
              <a:effectLst/>
            </a:endParaRPr>
          </a:p>
          <a:p>
            <a:pPr algn="just"/>
            <a:r>
              <a:rPr lang="en-US" sz="1200" dirty="0"/>
              <a:t>(21) To have recognition of the child’s political affiliation with an Indian tribe or Alaskan village, including a determination of the child’s membership or citizenship in an Indian tribe or Alaskan village; to receive assistance in becoming a member of an Indian tribe or Alaskan village in which the child is eligible for membership or citizenship; to receive all benefits and privileges that flow from membership or citizenship in an Indian tribe or Alaskan village; and to be free from discrimination based on the child’s political affiliation with an Indian tribe or Alaskan village. </a:t>
            </a:r>
          </a:p>
          <a:p>
            <a:pPr algn="just"/>
            <a:endParaRPr lang="en-US" sz="1200" b="0" dirty="0">
              <a:effectLst/>
            </a:endParaRPr>
          </a:p>
          <a:p>
            <a:pPr algn="just"/>
            <a:r>
              <a:rPr lang="en-US" sz="1200" dirty="0"/>
              <a:t>(22) (A) To access and receive medical, dental, vision, mental health, and substance use disorder services, and reproductive and sexual health care, with reasonable promptness that meets the needs of the child, to have diagnoses and services explained in an understandable manner, and to participate in decisions regarding health care treatment and services. This right includes covered gender-affirming health care and gender-affirming mental health care, and is subject to existing laws governing consent to health care for minors and nonminors and does not limit, add, or otherwise affect applicable laws governing consent to health care.</a:t>
            </a:r>
            <a:endParaRPr lang="en-US" sz="1200" b="0" dirty="0">
              <a:effectLst/>
            </a:endParaRPr>
          </a:p>
          <a:p>
            <a:pPr algn="just"/>
            <a:r>
              <a:rPr lang="en-US" sz="1200" dirty="0"/>
              <a:t>(B) To view and receive a copy of their medical records to the extent they have the right to consent to the treatment provided in the medical record and at no cost to the child until they are 26 years of age. </a:t>
            </a:r>
          </a:p>
          <a:p>
            <a:pPr algn="just"/>
            <a:endParaRPr lang="en-US" sz="1200" b="0" dirty="0">
              <a:effectLst/>
            </a:endParaRPr>
          </a:p>
          <a:p>
            <a:pPr algn="just"/>
            <a:r>
              <a:rPr lang="en-US" sz="1200" dirty="0"/>
              <a:t>(23) Except in an emergency, to be free of the administration of medication or chemical substances, and to be free of all psychotropic medications unless prescribed by a physician, and in the case of children, authorized by a judge, without consequences or retaliation. The child has the right to consult with and be represented by counsel in opposing a request for the administration of psychotropic medication and to provide input to the court about the request to authorize medication. The child also has the right to report to the court the positive and adverse effects of the medication and to request that the court reconsider, revoke, or modify the authorization at any time. </a:t>
            </a:r>
          </a:p>
          <a:p>
            <a:pPr algn="just"/>
            <a:endParaRPr lang="en-US" sz="1200" b="0" dirty="0">
              <a:effectLst/>
            </a:endParaRPr>
          </a:p>
          <a:p>
            <a:pPr algn="just"/>
            <a:r>
              <a:rPr lang="en-US" sz="1200" dirty="0"/>
              <a:t>(24) (A) To have access to age-appropriate, medically accurate information about reproductive health care, the prevention of unplanned pregnancy, and the prevention and treatment of sexually transmitted infections. </a:t>
            </a:r>
            <a:endParaRPr lang="en-US" sz="1200" b="0" dirty="0">
              <a:effectLst/>
            </a:endParaRPr>
          </a:p>
          <a:p>
            <a:pPr algn="just"/>
            <a:r>
              <a:rPr lang="en-US" sz="1200" dirty="0"/>
              <a:t>(B) At any age, to consent to or decline services regarding contraception, pregnancy care, and perinatal care, including, but not limited to, abortion services and health care services for sexual assault without the knowledge or consent of any adult. </a:t>
            </a:r>
            <a:endParaRPr lang="en-US" sz="1200" b="0" dirty="0">
              <a:effectLst/>
            </a:endParaRPr>
          </a:p>
          <a:p>
            <a:pPr algn="just"/>
            <a:r>
              <a:rPr lang="en-US" sz="1200" dirty="0"/>
              <a:t>(C) At 12 years of age or older, to consent to or decline health care services to prevent, test for, or treat sexually transmitted diseases, including HIV, and mental health services, without the consent or knowledge of any adult. </a:t>
            </a:r>
          </a:p>
          <a:p>
            <a:pPr algn="just"/>
            <a:endParaRPr lang="en-US" sz="1200" b="0" dirty="0">
              <a:effectLst/>
            </a:endParaRPr>
          </a:p>
          <a:p>
            <a:pPr algn="just"/>
            <a:br>
              <a:rPr lang="en-US" sz="1200" dirty="0"/>
            </a:br>
            <a:endParaRPr lang="en-US" altLang="en-US" sz="1200" i="1" dirty="0">
              <a:solidFill>
                <a:srgbClr val="343434"/>
              </a:solidFill>
            </a:endParaRPr>
          </a:p>
        </p:txBody>
      </p:sp>
      <p:sp>
        <p:nvSpPr>
          <p:cNvPr id="5" name="Rectangle 4">
            <a:extLst>
              <a:ext uri="{FF2B5EF4-FFF2-40B4-BE49-F238E27FC236}">
                <a16:creationId xmlns:a16="http://schemas.microsoft.com/office/drawing/2014/main" id="{44FB8E45-D53A-46FA-86F0-C30F22264758}"/>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Foster Youth Bill of Rights</a:t>
            </a:r>
          </a:p>
        </p:txBody>
      </p:sp>
      <p:sp>
        <p:nvSpPr>
          <p:cNvPr id="6" name="Rectangle 15">
            <a:extLst>
              <a:ext uri="{FF2B5EF4-FFF2-40B4-BE49-F238E27FC236}">
                <a16:creationId xmlns:a16="http://schemas.microsoft.com/office/drawing/2014/main" id="{3E53CD83-536E-457C-8E30-18A973DB7326}"/>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10</a:t>
            </a:r>
          </a:p>
        </p:txBody>
      </p:sp>
    </p:spTree>
    <p:extLst>
      <p:ext uri="{BB962C8B-B14F-4D97-AF65-F5344CB8AC3E}">
        <p14:creationId xmlns:p14="http://schemas.microsoft.com/office/powerpoint/2010/main" val="70003645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3FE9A65C-AC13-45ED-98F7-FF56D8AECF27}"/>
              </a:ext>
            </a:extLst>
          </p:cNvPr>
          <p:cNvSpPr>
            <a:spLocks noChangeArrowheads="1"/>
          </p:cNvSpPr>
          <p:nvPr/>
        </p:nvSpPr>
        <p:spPr bwMode="auto">
          <a:xfrm>
            <a:off x="904875" y="762000"/>
            <a:ext cx="7048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050"/>
              </a:spcAft>
            </a:pPr>
            <a:endParaRPr lang="en-US" altLang="en-US" sz="1200" b="1" dirty="0">
              <a:solidFill>
                <a:srgbClr val="231F21"/>
              </a:solidFill>
            </a:endParaRPr>
          </a:p>
        </p:txBody>
      </p:sp>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612979"/>
            <a:ext cx="5957887" cy="3240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dirty="0"/>
              <a:t>(25) At 12 years of age or older, to choose, whenever feasible and in accordance with applicable law, their own health care provider for medical, dental, vision, mental health, substance use disorder services, and sexual and reproductive health care, if payment for the service is authorized under applicable federal Medicaid law or other approved insurance, and to communicate with that health care provider regarding any treatment concerns or needs and to request a second opinion before being required to undergo invasive medical, dental, or psychiatric treatment. </a:t>
            </a:r>
          </a:p>
          <a:p>
            <a:pPr algn="just"/>
            <a:endParaRPr lang="en-US" sz="1200" b="0" dirty="0">
              <a:effectLst/>
            </a:endParaRPr>
          </a:p>
          <a:p>
            <a:pPr algn="just"/>
            <a:r>
              <a:rPr lang="en-US" sz="1200" dirty="0"/>
              <a:t>(26) To confidentiality of medical and mental health records, including, but not limited to, HIV status, substance use disorder history and treatment, and sexual and reproductive health care, consistent with existing law.</a:t>
            </a:r>
            <a:endParaRPr lang="en-US" sz="1200" b="0" dirty="0">
              <a:effectLst/>
            </a:endParaRPr>
          </a:p>
          <a:p>
            <a:pPr algn="just"/>
            <a:br>
              <a:rPr lang="en-US" sz="1200" b="0" dirty="0">
                <a:effectLst/>
              </a:rPr>
            </a:br>
            <a:r>
              <a:rPr lang="en-US" sz="1200" dirty="0"/>
              <a:t>(27) To attend school, to remain in the child’s school of origin, to immediate enrollment upon a change of school, to partial credits for any coursework completed, and to priority enrollment in preschool, afterschool programs, a California State University, and each community college district, and to receive all other necessary educational supports and benefits, as described in the Education Code. </a:t>
            </a:r>
          </a:p>
          <a:p>
            <a:pPr algn="just"/>
            <a:endParaRPr lang="en-US" sz="1200" b="0" dirty="0">
              <a:effectLst/>
            </a:endParaRPr>
          </a:p>
          <a:p>
            <a:pPr algn="just"/>
            <a:r>
              <a:rPr lang="en-US" sz="1200" dirty="0"/>
              <a:t>(28) To have access to existing information regarding the educational options available, including, but not limited to, the coursework necessary for career, technical, and postsecondary educational programs, and information regarding financial aid for postsecondary education, and specialized programs for current and former foster children available at the University of California, the California State University, and the California Community Colleges. </a:t>
            </a:r>
          </a:p>
          <a:p>
            <a:pPr algn="just"/>
            <a:endParaRPr lang="en-US" sz="1200" b="0" dirty="0">
              <a:effectLst/>
            </a:endParaRPr>
          </a:p>
          <a:p>
            <a:pPr algn="just"/>
            <a:r>
              <a:rPr lang="en-US" sz="1200" dirty="0"/>
              <a:t>(29) To attend Independent Living Program classes and activities, if the child meets the age requirements, and to not be prevented by caregivers from attending as a consequence or punishment.</a:t>
            </a:r>
          </a:p>
          <a:p>
            <a:pPr algn="just"/>
            <a:endParaRPr lang="en-US" sz="1200" b="0" dirty="0">
              <a:effectLst/>
            </a:endParaRPr>
          </a:p>
          <a:p>
            <a:pPr algn="just"/>
            <a:r>
              <a:rPr lang="en-US" sz="1200" dirty="0"/>
              <a:t>(30) To maintain a bank account and manage personal income, consistent with the child’s age and developmental level, unless prohibited by the case plan. </a:t>
            </a:r>
          </a:p>
          <a:p>
            <a:pPr algn="just"/>
            <a:endParaRPr lang="en-US" sz="1200" b="0" dirty="0">
              <a:effectLst/>
            </a:endParaRPr>
          </a:p>
          <a:p>
            <a:pPr algn="just"/>
            <a:r>
              <a:rPr lang="en-US" sz="1200" dirty="0"/>
              <a:t>(31) To work and develop job skills at an age-appropriate level, consistent with state law. </a:t>
            </a:r>
          </a:p>
          <a:p>
            <a:pPr algn="just"/>
            <a:endParaRPr lang="en-US" sz="1200" b="0" dirty="0">
              <a:effectLst/>
            </a:endParaRPr>
          </a:p>
          <a:p>
            <a:pPr algn="just"/>
            <a:r>
              <a:rPr lang="en-US" sz="1200" dirty="0"/>
              <a:t>(32) For children 14 to 17 years of age, inclusive, to receive a  consumer credit report provided to the child by the social worker or probation officer on an annual basis from each of the three major credit reporting agencies, and to receive assistance with interpreting and resolving any inaccuracies. </a:t>
            </a:r>
          </a:p>
          <a:p>
            <a:pPr algn="just"/>
            <a:endParaRPr lang="en-US" sz="1200" b="0" dirty="0">
              <a:effectLst/>
            </a:endParaRPr>
          </a:p>
          <a:p>
            <a:pPr algn="just"/>
            <a:r>
              <a:rPr lang="en-US" sz="1200" dirty="0"/>
              <a:t>(33) To be represented by an attorney in juvenile court; to have an attorney appointed to advise the court of the child’s wishes, to advocate for the child’s protection, safety, and well-being, and to investigate and report to the court on legal interests beyond the scope of the juvenile proceeding; to speak to the attorney confidentially; and to request a hearing if the child feels their appointed counsel is not acting in their best interest or adequately representing their legal interests.</a:t>
            </a:r>
            <a:endParaRPr lang="en-US" sz="1200" b="0" dirty="0">
              <a:effectLst/>
            </a:endParaRPr>
          </a:p>
          <a:p>
            <a:pPr algn="just"/>
            <a:br>
              <a:rPr lang="en-US" sz="1200" b="0" dirty="0">
                <a:effectLst/>
              </a:rPr>
            </a:br>
            <a:endParaRPr lang="en-US" sz="1200" b="0" dirty="0">
              <a:effectLst/>
            </a:endParaRPr>
          </a:p>
          <a:p>
            <a:pPr algn="just"/>
            <a:br>
              <a:rPr lang="en-US" sz="1200" dirty="0"/>
            </a:br>
            <a:endParaRPr lang="en-US" altLang="en-US" sz="1200" i="1" dirty="0">
              <a:solidFill>
                <a:srgbClr val="343434"/>
              </a:solidFill>
            </a:endParaRPr>
          </a:p>
        </p:txBody>
      </p:sp>
      <p:sp>
        <p:nvSpPr>
          <p:cNvPr id="12292" name="Rectangle 3">
            <a:extLst>
              <a:ext uri="{FF2B5EF4-FFF2-40B4-BE49-F238E27FC236}">
                <a16:creationId xmlns:a16="http://schemas.microsoft.com/office/drawing/2014/main" id="{E5320A4B-D7CF-4681-B4C8-9D3A6173F63E}"/>
              </a:ext>
            </a:extLst>
          </p:cNvPr>
          <p:cNvSpPr>
            <a:spLocks noChangeArrowheads="1"/>
          </p:cNvSpPr>
          <p:nvPr/>
        </p:nvSpPr>
        <p:spPr bwMode="auto">
          <a:xfrm>
            <a:off x="7409188" y="9715500"/>
            <a:ext cx="1714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i="1" dirty="0">
              <a:latin typeface="Times New Roman" panose="02020603050405020304" pitchFamily="18" charset="0"/>
            </a:endParaRPr>
          </a:p>
        </p:txBody>
      </p:sp>
      <p:sp>
        <p:nvSpPr>
          <p:cNvPr id="5" name="Rectangle 4">
            <a:extLst>
              <a:ext uri="{FF2B5EF4-FFF2-40B4-BE49-F238E27FC236}">
                <a16:creationId xmlns:a16="http://schemas.microsoft.com/office/drawing/2014/main" id="{B92DB026-C5D2-4E67-B776-5A804BA16240}"/>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Foster Youth Bill of Rights</a:t>
            </a:r>
          </a:p>
        </p:txBody>
      </p:sp>
      <p:sp>
        <p:nvSpPr>
          <p:cNvPr id="8" name="Rectangle 15">
            <a:extLst>
              <a:ext uri="{FF2B5EF4-FFF2-40B4-BE49-F238E27FC236}">
                <a16:creationId xmlns:a16="http://schemas.microsoft.com/office/drawing/2014/main" id="{27FBD1F2-58DD-4677-9F85-561F51BB57E2}"/>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15">
            <a:extLst>
              <a:ext uri="{FF2B5EF4-FFF2-40B4-BE49-F238E27FC236}">
                <a16:creationId xmlns:a16="http://schemas.microsoft.com/office/drawing/2014/main" id="{D48F3E4B-2D50-447F-8667-B3C7B3884F7E}"/>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11</a:t>
            </a:r>
          </a:p>
        </p:txBody>
      </p:sp>
    </p:spTree>
    <p:extLst>
      <p:ext uri="{BB962C8B-B14F-4D97-AF65-F5344CB8AC3E}">
        <p14:creationId xmlns:p14="http://schemas.microsoft.com/office/powerpoint/2010/main" val="2877156250"/>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715210"/>
            <a:ext cx="5957887" cy="3137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dirty="0"/>
              <a:t>(34) To receive a notice of court hearings, to attend court hearings, to speak to the judge, to view and receive a copy of the court file, subject to existing federal and state confidentiality laws, and to object to or request the presence of interested persons during court hearings. If the child is an Indian child, to have a representative designated by the child’s Indian tribe be in attendance during hearings. </a:t>
            </a:r>
          </a:p>
          <a:p>
            <a:pPr algn="just"/>
            <a:endParaRPr lang="en-US" sz="1200" b="0" dirty="0">
              <a:effectLst/>
            </a:endParaRPr>
          </a:p>
          <a:p>
            <a:pPr algn="just"/>
            <a:r>
              <a:rPr lang="en-US" sz="1200" dirty="0"/>
              <a:t>(35) To the confidentiality of all juvenile court records consistent with existing law. </a:t>
            </a:r>
          </a:p>
          <a:p>
            <a:pPr algn="just"/>
            <a:endParaRPr lang="en-US" sz="1200" b="0" dirty="0">
              <a:effectLst/>
            </a:endParaRPr>
          </a:p>
          <a:p>
            <a:pPr algn="just"/>
            <a:r>
              <a:rPr lang="en-US" sz="1200" dirty="0"/>
              <a:t>(36) To view and receive a copy of their child welfare records, juvenile court records, and educational records at no cost to the child until the child is 26 years of age, subject to existing federal and state confidentiality laws. </a:t>
            </a:r>
          </a:p>
          <a:p>
            <a:pPr algn="just"/>
            <a:endParaRPr lang="en-US" sz="1200" b="0" dirty="0">
              <a:effectLst/>
            </a:endParaRPr>
          </a:p>
          <a:p>
            <a:pPr algn="just"/>
            <a:r>
              <a:rPr lang="en-US" sz="1200" dirty="0"/>
              <a:t>(37) To be involved in the development of their own case plan, including placement decisions, and plan for permanency. This involvement includes, but is not limited to, the development of case plan elements related to placement and gender affirming health care, with consideration of the child’s gender identity. If the child is an Indian child, the case plan shall include protecting the essential tribal relations and best interests of the Indian child by assisting the child in establishing, developing, and maintaining political, cultural, and social relationships with the child’s Indian tribe and Indian community. </a:t>
            </a:r>
          </a:p>
          <a:p>
            <a:pPr algn="just"/>
            <a:endParaRPr lang="en-US" sz="1200" b="0" dirty="0">
              <a:effectLst/>
            </a:endParaRPr>
          </a:p>
          <a:p>
            <a:pPr algn="just"/>
            <a:r>
              <a:rPr lang="en-US" sz="1200" dirty="0"/>
              <a:t>(38) To review the child’s own case plan and plan for permanent placement if the child is 10 years of age or older, and to receive information about their out-of-home placement and case plan, including being told of changes to the plan. </a:t>
            </a:r>
          </a:p>
          <a:p>
            <a:pPr algn="just"/>
            <a:endParaRPr lang="en-US" sz="1200" b="0" dirty="0">
              <a:effectLst/>
            </a:endParaRPr>
          </a:p>
          <a:p>
            <a:pPr algn="just"/>
            <a:r>
              <a:rPr lang="en-US" sz="1200" dirty="0"/>
              <a:t>(39) To request and participate in a child and family team meeting, as follows: </a:t>
            </a:r>
            <a:endParaRPr lang="en-US" sz="1200" b="0" dirty="0">
              <a:effectLst/>
            </a:endParaRPr>
          </a:p>
          <a:p>
            <a:pPr algn="just"/>
            <a:r>
              <a:rPr lang="en-US" sz="1200" dirty="0"/>
              <a:t>(A) Within 60 days of entering foster care, and every 6 months thereafter. </a:t>
            </a:r>
            <a:endParaRPr lang="en-US" sz="1200" b="0" dirty="0">
              <a:effectLst/>
            </a:endParaRPr>
          </a:p>
          <a:p>
            <a:pPr algn="just"/>
            <a:r>
              <a:rPr lang="en-US" sz="1200" dirty="0"/>
              <a:t>(B) If placed in a short-term residential therapeutic program, or receiving intensive home-based services or intensive case coordination, or receiving therapeutic foster care services, to have a child and family team meeting at least every 90 days. </a:t>
            </a:r>
            <a:endParaRPr lang="en-US" sz="1200" b="0" dirty="0">
              <a:effectLst/>
            </a:endParaRPr>
          </a:p>
          <a:p>
            <a:pPr algn="just"/>
            <a:r>
              <a:rPr lang="en-US" sz="1200" dirty="0"/>
              <a:t>(C) To request additional child and family team meetings to address concerns, including, but not limited to, placement disruption, change in service needs, addressing barriers to sibling or family visits, and addressing difficulties in coordinating services. </a:t>
            </a:r>
            <a:endParaRPr lang="en-US" sz="1200" b="0" dirty="0">
              <a:effectLst/>
            </a:endParaRPr>
          </a:p>
          <a:p>
            <a:pPr algn="just"/>
            <a:r>
              <a:rPr lang="en-US" sz="1200" dirty="0"/>
              <a:t>(D) To have both informal and formal support people participate, consistent with state law.</a:t>
            </a:r>
            <a:endParaRPr lang="en-US" sz="1200" b="0" dirty="0">
              <a:effectLst/>
            </a:endParaRPr>
          </a:p>
          <a:p>
            <a:pPr algn="just"/>
            <a:br>
              <a:rPr lang="en-US" sz="1200" b="0" dirty="0">
                <a:effectLst/>
              </a:rPr>
            </a:br>
            <a:r>
              <a:rPr lang="en-US" sz="1200" dirty="0"/>
              <a:t>(40) To be informed of these rights in an age and developmentally appropriate manner by the social worker or probation officer and to be provided a copy of the rights in this section at the time of placement, any placement change, and at least once every six months or at the time of a regularly scheduled contact with the social worker or probation officer. </a:t>
            </a:r>
          </a:p>
          <a:p>
            <a:pPr algn="just"/>
            <a:endParaRPr lang="en-US" sz="1200" b="0" dirty="0">
              <a:effectLst/>
            </a:endParaRPr>
          </a:p>
          <a:p>
            <a:pPr algn="just"/>
            <a:br>
              <a:rPr lang="en-US" sz="1200" dirty="0"/>
            </a:br>
            <a:endParaRPr lang="en-US" altLang="en-US" sz="1200" i="1" dirty="0">
              <a:solidFill>
                <a:srgbClr val="343434"/>
              </a:solidFill>
            </a:endParaRPr>
          </a:p>
        </p:txBody>
      </p:sp>
      <p:sp>
        <p:nvSpPr>
          <p:cNvPr id="5" name="Rectangle 4">
            <a:extLst>
              <a:ext uri="{FF2B5EF4-FFF2-40B4-BE49-F238E27FC236}">
                <a16:creationId xmlns:a16="http://schemas.microsoft.com/office/drawing/2014/main" id="{45264E69-3C92-41D5-9FB1-E0A6FD1C8FAF}"/>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Foster Youth Bill of Rights</a:t>
            </a:r>
          </a:p>
        </p:txBody>
      </p:sp>
      <p:sp>
        <p:nvSpPr>
          <p:cNvPr id="6" name="Rectangle 15">
            <a:extLst>
              <a:ext uri="{FF2B5EF4-FFF2-40B4-BE49-F238E27FC236}">
                <a16:creationId xmlns:a16="http://schemas.microsoft.com/office/drawing/2014/main" id="{AA043062-AC6F-49E9-A1EF-27FF428E540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12</a:t>
            </a:r>
          </a:p>
        </p:txBody>
      </p:sp>
    </p:spTree>
    <p:extLst>
      <p:ext uri="{BB962C8B-B14F-4D97-AF65-F5344CB8AC3E}">
        <p14:creationId xmlns:p14="http://schemas.microsoft.com/office/powerpoint/2010/main" val="160756870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979802"/>
            <a:ext cx="5957887" cy="2873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dirty="0"/>
              <a:t>(41) To be provided with contact information for the Community Care Licensing Division of the State Department of Social Services, the tribal authority approving a tribally approved home, and the State Foster Care Ombudsperson, at the time of each placement, and to contact any or all of these offices immediately upon request regarding violations of rights, to speak to representatives of these offices confidentially, and to be free from threats or punishment for making complaints.</a:t>
            </a:r>
            <a:endParaRPr lang="en-US" sz="1200" b="0" dirty="0">
              <a:effectLst/>
            </a:endParaRPr>
          </a:p>
          <a:p>
            <a:r>
              <a:rPr lang="en-US" sz="1200" dirty="0"/>
              <a:t>(b) The rights described in this section are broad expressions of the rights of children in foster care and are not exhaustive of all rights set forth in the United States Constitution and the California Constitution, federal and California statutes, and case law. </a:t>
            </a:r>
            <a:endParaRPr lang="en-US" sz="1200" b="0" dirty="0">
              <a:effectLst/>
            </a:endParaRPr>
          </a:p>
          <a:p>
            <a:r>
              <a:rPr lang="en-US" sz="1200" dirty="0"/>
              <a:t>(c) This section does not require, and shall not be interpreted to require, a foster care provider to take any action that would impair the health and safety of children in out of home placement. </a:t>
            </a:r>
            <a:endParaRPr lang="en-US" sz="1200" b="0" dirty="0">
              <a:effectLst/>
            </a:endParaRPr>
          </a:p>
          <a:p>
            <a:r>
              <a:rPr lang="en-US" sz="1200" dirty="0"/>
              <a:t>(d) The State Department of Social Services and each county welfare department are encouraged to work with the Student Aid Commission, the University of California, the California State University, and the California Community Colleges to receive information pursuant to paragraph (28) of subdivision (a). </a:t>
            </a:r>
            <a:endParaRPr lang="en-US" sz="1200" b="0" dirty="0">
              <a:effectLst/>
            </a:endParaRPr>
          </a:p>
          <a:p>
            <a:br>
              <a:rPr lang="en-US" sz="1200" b="0" dirty="0">
                <a:effectLst/>
              </a:rPr>
            </a:br>
            <a:r>
              <a:rPr lang="en-US" sz="1200" dirty="0"/>
              <a:t>Contact the Office of the Foster Care Ombudsperson if </a:t>
            </a:r>
            <a:endParaRPr lang="en-US" sz="1200" b="0" dirty="0">
              <a:effectLst/>
            </a:endParaRPr>
          </a:p>
          <a:p>
            <a:r>
              <a:rPr lang="en-US" sz="1200" dirty="0"/>
              <a:t>you have concerns about a foster youth and their care, </a:t>
            </a:r>
            <a:endParaRPr lang="en-US" sz="1200" b="0" dirty="0">
              <a:effectLst/>
            </a:endParaRPr>
          </a:p>
          <a:p>
            <a:r>
              <a:rPr lang="en-US" sz="1200" dirty="0"/>
              <a:t>placement, services, and rights. </a:t>
            </a:r>
            <a:endParaRPr lang="en-US" sz="1200" b="0" dirty="0">
              <a:effectLst/>
            </a:endParaRPr>
          </a:p>
          <a:p>
            <a:br>
              <a:rPr lang="en-US" sz="1200" b="0" dirty="0">
                <a:effectLst/>
              </a:rPr>
            </a:br>
            <a:r>
              <a:rPr lang="en-US" sz="1200" dirty="0"/>
              <a:t>Call Our Toll-free Hotline </a:t>
            </a:r>
            <a:endParaRPr lang="en-US" sz="1200" b="0" dirty="0">
              <a:effectLst/>
            </a:endParaRPr>
          </a:p>
          <a:p>
            <a:r>
              <a:rPr lang="en-US" sz="1200" dirty="0"/>
              <a:t>1-877-846-1602 </a:t>
            </a:r>
            <a:endParaRPr lang="en-US" sz="1200" b="0" dirty="0">
              <a:effectLst/>
            </a:endParaRPr>
          </a:p>
          <a:p>
            <a:br>
              <a:rPr lang="en-US" sz="1200" b="0" dirty="0">
                <a:effectLst/>
              </a:rPr>
            </a:br>
            <a:r>
              <a:rPr lang="en-US" sz="1200" dirty="0"/>
              <a:t>Email Us </a:t>
            </a:r>
            <a:endParaRPr lang="en-US" sz="1200" b="0" dirty="0">
              <a:effectLst/>
            </a:endParaRPr>
          </a:p>
          <a:p>
            <a:r>
              <a:rPr lang="en-US" sz="1200" u="sng" dirty="0">
                <a:solidFill>
                  <a:srgbClr val="FF4F79"/>
                </a:solidFill>
              </a:rPr>
              <a:t>fosteryouthhelp@dss.ca.gov </a:t>
            </a:r>
            <a:r>
              <a:rPr lang="en-US" sz="1200" dirty="0">
                <a:solidFill>
                  <a:srgbClr val="FF4F79"/>
                </a:solidFill>
              </a:rPr>
              <a:t> </a:t>
            </a:r>
            <a:endParaRPr lang="en-US" sz="1200" b="0" dirty="0">
              <a:solidFill>
                <a:srgbClr val="FF4F79"/>
              </a:solidFill>
              <a:effectLst/>
            </a:endParaRPr>
          </a:p>
          <a:p>
            <a:br>
              <a:rPr lang="en-US" sz="1200" b="0" dirty="0">
                <a:effectLst/>
              </a:rPr>
            </a:br>
            <a:r>
              <a:rPr lang="en-US" sz="1200" dirty="0"/>
              <a:t>Write to Us </a:t>
            </a:r>
            <a:endParaRPr lang="en-US" sz="1200" b="0" dirty="0">
              <a:effectLst/>
            </a:endParaRPr>
          </a:p>
          <a:p>
            <a:r>
              <a:rPr lang="en-US" sz="1200" dirty="0"/>
              <a:t>Office of the Foster Care Ombudsperson  </a:t>
            </a:r>
            <a:endParaRPr lang="en-US" sz="1200" b="0" dirty="0">
              <a:effectLst/>
            </a:endParaRPr>
          </a:p>
          <a:p>
            <a:r>
              <a:rPr lang="en-US" sz="1200" dirty="0"/>
              <a:t>744 P Street, MS 8-13-25  </a:t>
            </a:r>
            <a:endParaRPr lang="en-US" sz="1200" b="0" dirty="0">
              <a:effectLst/>
            </a:endParaRPr>
          </a:p>
          <a:p>
            <a:r>
              <a:rPr lang="en-US" sz="1200" dirty="0"/>
              <a:t>Sacramento, CA 95814  </a:t>
            </a:r>
            <a:endParaRPr lang="en-US" sz="1200" b="0" dirty="0">
              <a:effectLst/>
            </a:endParaRPr>
          </a:p>
          <a:p>
            <a:r>
              <a:rPr lang="en-US" sz="1200" dirty="0"/>
              <a:t>Visit Our Website </a:t>
            </a:r>
            <a:endParaRPr lang="en-US" sz="1200" b="0" dirty="0">
              <a:effectLst/>
            </a:endParaRPr>
          </a:p>
          <a:p>
            <a:r>
              <a:rPr lang="en-US" sz="1200" dirty="0">
                <a:solidFill>
                  <a:srgbClr val="FF4F79"/>
                </a:solidFill>
              </a:rPr>
              <a:t>www.fosteryouthhelp.ca.gov </a:t>
            </a:r>
            <a:endParaRPr lang="en-US" altLang="en-US" sz="1200" i="1" dirty="0">
              <a:solidFill>
                <a:srgbClr val="FF4F79"/>
              </a:solidFill>
            </a:endParaRPr>
          </a:p>
        </p:txBody>
      </p:sp>
      <p:sp>
        <p:nvSpPr>
          <p:cNvPr id="6" name="Rectangle 5">
            <a:extLst>
              <a:ext uri="{FF2B5EF4-FFF2-40B4-BE49-F238E27FC236}">
                <a16:creationId xmlns:a16="http://schemas.microsoft.com/office/drawing/2014/main" id="{85BD1BD2-508E-4DFA-B99D-B393001B3670}"/>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The Foster Youth Bill of Rights</a:t>
            </a:r>
          </a:p>
        </p:txBody>
      </p:sp>
      <p:sp>
        <p:nvSpPr>
          <p:cNvPr id="8" name="Rectangle 15">
            <a:extLst>
              <a:ext uri="{FF2B5EF4-FFF2-40B4-BE49-F238E27FC236}">
                <a16:creationId xmlns:a16="http://schemas.microsoft.com/office/drawing/2014/main" id="{0E796A26-5189-4AD5-9FF3-94C510629D0C}"/>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13</a:t>
            </a:r>
          </a:p>
        </p:txBody>
      </p:sp>
    </p:spTree>
    <p:extLst>
      <p:ext uri="{BB962C8B-B14F-4D97-AF65-F5344CB8AC3E}">
        <p14:creationId xmlns:p14="http://schemas.microsoft.com/office/powerpoint/2010/main" val="37850191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D0325B-9216-49CC-871F-7357D081B3C8}"/>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1">
            <a:extLst>
              <a:ext uri="{FF2B5EF4-FFF2-40B4-BE49-F238E27FC236}">
                <a16:creationId xmlns:a16="http://schemas.microsoft.com/office/drawing/2014/main" id="{4864340F-3FD2-4DBE-9CCB-42315BAB927F}"/>
              </a:ext>
            </a:extLst>
          </p:cNvPr>
          <p:cNvSpPr>
            <a:spLocks noChangeArrowheads="1"/>
          </p:cNvSpPr>
          <p:nvPr/>
        </p:nvSpPr>
        <p:spPr bwMode="auto">
          <a:xfrm>
            <a:off x="313298" y="599643"/>
            <a:ext cx="54292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2300" b="1" dirty="0">
                <a:solidFill>
                  <a:schemeClr val="bg1"/>
                </a:solidFill>
              </a:rPr>
              <a:t>Questions to Ask Related to Sexual and Reproductive Health</a:t>
            </a:r>
          </a:p>
        </p:txBody>
      </p:sp>
      <p:sp>
        <p:nvSpPr>
          <p:cNvPr id="10243" name="Rectangle 2">
            <a:extLst>
              <a:ext uri="{FF2B5EF4-FFF2-40B4-BE49-F238E27FC236}">
                <a16:creationId xmlns:a16="http://schemas.microsoft.com/office/drawing/2014/main" id="{C726D439-710E-4274-A2A2-09B60D330483}"/>
              </a:ext>
            </a:extLst>
          </p:cNvPr>
          <p:cNvSpPr>
            <a:spLocks noChangeArrowheads="1"/>
          </p:cNvSpPr>
          <p:nvPr/>
        </p:nvSpPr>
        <p:spPr bwMode="auto">
          <a:xfrm>
            <a:off x="895350" y="1346042"/>
            <a:ext cx="5938838" cy="751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838"/>
              </a:spcAft>
            </a:pPr>
            <a:r>
              <a:rPr lang="en-US" altLang="en-US" sz="1200" b="1" dirty="0">
                <a:solidFill>
                  <a:srgbClr val="231F21"/>
                </a:solidFill>
              </a:rPr>
              <a:t>TALKING TO OTHERS ABOUT SEX AND YOUR RIGHTS: SUGGESTED QUESTIONS TO ASK</a:t>
            </a:r>
          </a:p>
          <a:p>
            <a:pPr eaLnBrk="1" hangingPunct="1">
              <a:spcAft>
                <a:spcPts val="425"/>
              </a:spcAft>
            </a:pPr>
            <a:r>
              <a:rPr lang="en-US" altLang="en-US" sz="1200" dirty="0">
                <a:solidFill>
                  <a:srgbClr val="343434"/>
                </a:solidFill>
              </a:rPr>
              <a:t>Whether you're abstinent (not having any sex), thinking about having sex, or already sexually active, it's important and okay to talk about sex and relationships with a trusted adult. Your trusted adult may be a </a:t>
            </a:r>
            <a:r>
              <a:rPr lang="en-US" altLang="en-US" sz="1200" i="1" dirty="0">
                <a:solidFill>
                  <a:srgbClr val="343434"/>
                </a:solidFill>
              </a:rPr>
              <a:t>doctor, social worker, mentor, attorney, judge, teacher, family member or someone else you feel comfortable talking to.</a:t>
            </a:r>
            <a:r>
              <a:rPr lang="en-US" altLang="en-US" sz="1200" dirty="0">
                <a:solidFill>
                  <a:srgbClr val="343434"/>
                </a:solidFill>
              </a:rPr>
              <a:t> It is also important and okay to talk about these things with a romantic partner. But how do you know what to say or how to start a conversation? It is not always easy, so here are some suggested questions to start the conversation:</a:t>
            </a:r>
          </a:p>
          <a:p>
            <a:pPr eaLnBrk="1" hangingPunct="1">
              <a:spcAft>
                <a:spcPts val="425"/>
              </a:spcAft>
            </a:pPr>
            <a:endParaRPr lang="en-US" altLang="en-US" sz="1200" dirty="0">
              <a:solidFill>
                <a:srgbClr val="343434"/>
              </a:solidFill>
            </a:endParaRPr>
          </a:p>
          <a:p>
            <a:pPr eaLnBrk="1" hangingPunct="1">
              <a:spcAft>
                <a:spcPts val="838"/>
              </a:spcAft>
            </a:pPr>
            <a:r>
              <a:rPr lang="en-US" altLang="en-US" sz="1200" b="1" dirty="0">
                <a:solidFill>
                  <a:srgbClr val="FF4F79"/>
                </a:solidFill>
              </a:rPr>
              <a:t>QUESTIONS TO ASK YOUR PARTNER</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Will you respect my decision about sex, and about what I'm okay doing and not doing? How do you feel about my decision?</a:t>
            </a:r>
          </a:p>
          <a:p>
            <a:pPr marL="171450" indent="-171450" eaLnBrk="1" hangingPunct="1">
              <a:buClr>
                <a:srgbClr val="FF0000"/>
              </a:buClr>
              <a:buFont typeface="Wingdings" panose="05000000000000000000" pitchFamily="2" charset="2"/>
              <a:buChar char="§"/>
            </a:pPr>
            <a:r>
              <a:rPr lang="en-US" altLang="en-US" sz="1200" dirty="0">
                <a:solidFill>
                  <a:srgbClr val="231F21"/>
                </a:solidFill>
              </a:rPr>
              <a:t>How are we going to make sure we protect ourselves against STIs?</a:t>
            </a:r>
          </a:p>
          <a:p>
            <a:pPr marL="171450" indent="-171450" eaLnBrk="1" hangingPunct="1">
              <a:buClr>
                <a:srgbClr val="FF0000"/>
              </a:buClr>
              <a:buFont typeface="Wingdings" panose="05000000000000000000" pitchFamily="2" charset="2"/>
              <a:buChar char="§"/>
            </a:pPr>
            <a:r>
              <a:rPr lang="en-US" altLang="en-US" sz="1200" dirty="0">
                <a:solidFill>
                  <a:srgbClr val="231F21"/>
                </a:solidFill>
              </a:rPr>
              <a:t>Have you ever tested positive for an STI? If so, were you treated?</a:t>
            </a:r>
          </a:p>
          <a:p>
            <a:pPr marL="171450" indent="-171450" eaLnBrk="1" hangingPunct="1">
              <a:buClr>
                <a:srgbClr val="FF0000"/>
              </a:buClr>
              <a:buFont typeface="Wingdings" panose="05000000000000000000" pitchFamily="2" charset="2"/>
              <a:buChar char="§"/>
            </a:pPr>
            <a:r>
              <a:rPr lang="en-US" altLang="en-US" sz="1200" dirty="0">
                <a:solidFill>
                  <a:srgbClr val="231F21"/>
                </a:solidFill>
              </a:rPr>
              <a:t>Are you having sex with other people?</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Have you thought about your future goals? How do you feel about an unplanned pregnancy?</a:t>
            </a:r>
          </a:p>
          <a:p>
            <a:pPr marL="171450" indent="-171450" eaLnBrk="1" hangingPunct="1">
              <a:spcAft>
                <a:spcPts val="213"/>
              </a:spcAft>
              <a:buClr>
                <a:srgbClr val="FF0000"/>
              </a:buClr>
              <a:buFont typeface="Wingdings" panose="05000000000000000000" pitchFamily="2" charset="2"/>
              <a:buChar char="§"/>
            </a:pPr>
            <a:endParaRPr lang="en-US" altLang="en-US" sz="1200" dirty="0">
              <a:solidFill>
                <a:srgbClr val="231F21"/>
              </a:solidFill>
            </a:endParaRPr>
          </a:p>
          <a:p>
            <a:pPr eaLnBrk="1" hangingPunct="1">
              <a:spcAft>
                <a:spcPts val="425"/>
              </a:spcAft>
            </a:pPr>
            <a:r>
              <a:rPr lang="en-US" altLang="en-US" sz="1200" b="1" dirty="0">
                <a:solidFill>
                  <a:srgbClr val="FF4F79"/>
                </a:solidFill>
              </a:rPr>
              <a:t>QUESTIONS TO ASK YOUR DOCTOR</a:t>
            </a:r>
          </a:p>
          <a:p>
            <a:pPr eaLnBrk="1" hangingPunct="1">
              <a:spcAft>
                <a:spcPts val="425"/>
              </a:spcAft>
            </a:pPr>
            <a:endParaRPr lang="en-US" altLang="en-US" sz="1200" b="1" dirty="0">
              <a:solidFill>
                <a:srgbClr val="231F21"/>
              </a:solidFill>
            </a:endParaRPr>
          </a:p>
          <a:p>
            <a:pPr eaLnBrk="1" hangingPunct="1">
              <a:spcAft>
                <a:spcPts val="425"/>
              </a:spcAft>
            </a:pPr>
            <a:r>
              <a:rPr lang="en-US" altLang="en-US" sz="1200" b="1" dirty="0">
                <a:solidFill>
                  <a:srgbClr val="231F21"/>
                </a:solidFill>
              </a:rPr>
              <a:t> About your rights.</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I know I have a right to privacy in sexual and reproductive                                                                        health care. What does that mean in this office?</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 Are you always going to ask for my written permission                                                                                           before you share any of my information?</a:t>
            </a:r>
          </a:p>
          <a:p>
            <a:pPr marL="171450" indent="-171450" eaLnBrk="1" hangingPunct="1">
              <a:spcAft>
                <a:spcPts val="213"/>
              </a:spcAft>
              <a:buClr>
                <a:srgbClr val="FF0000"/>
              </a:buClr>
              <a:buFont typeface="Wingdings" panose="05000000000000000000" pitchFamily="2" charset="2"/>
              <a:buChar char="§"/>
            </a:pPr>
            <a:endParaRPr lang="en-US" altLang="en-US" sz="1200" dirty="0">
              <a:solidFill>
                <a:srgbClr val="231F21"/>
              </a:solidFill>
            </a:endParaRPr>
          </a:p>
          <a:p>
            <a:pPr eaLnBrk="1" hangingPunct="1">
              <a:spcAft>
                <a:spcPts val="838"/>
              </a:spcAft>
            </a:pPr>
            <a:r>
              <a:rPr lang="en-US" altLang="en-US" sz="1200" b="1" dirty="0">
                <a:solidFill>
                  <a:srgbClr val="231F21"/>
                </a:solidFill>
              </a:rPr>
              <a:t>About birth control or protection.</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How do I know what birth control method is right for me? What are the common side effects of the different birth control methods?</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Will my caregiver or parent find out if I decide to use a birth control? Can they pressure me to use a certain kind of birth control?</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Do I need to use birth control or condoms if I'm transgender or dating someone of the same gender as me?</a:t>
            </a:r>
          </a:p>
          <a:p>
            <a:pPr marL="171450" indent="-171450" eaLnBrk="1" hangingPunct="1">
              <a:buClr>
                <a:srgbClr val="FF0000"/>
              </a:buClr>
              <a:buFont typeface="Wingdings" panose="05000000000000000000" pitchFamily="2" charset="2"/>
              <a:buChar char="§"/>
            </a:pPr>
            <a:r>
              <a:rPr lang="en-US" altLang="en-US" sz="1200" dirty="0">
                <a:solidFill>
                  <a:srgbClr val="231F21"/>
                </a:solidFill>
              </a:rPr>
              <a:t>How do you use a condom correctly?</a:t>
            </a:r>
          </a:p>
          <a:p>
            <a:pPr marL="171450" indent="-171450" eaLnBrk="1" hangingPunct="1">
              <a:buClr>
                <a:srgbClr val="FF0000"/>
              </a:buClr>
              <a:buFont typeface="Wingdings" panose="05000000000000000000" pitchFamily="2" charset="2"/>
              <a:buChar char="§"/>
            </a:pPr>
            <a:r>
              <a:rPr lang="en-US" altLang="en-US" sz="1200" dirty="0">
                <a:solidFill>
                  <a:srgbClr val="231F21"/>
                </a:solidFill>
              </a:rPr>
              <a:t>What is emergency contraception and how can I get it?</a:t>
            </a:r>
          </a:p>
          <a:p>
            <a:pPr marL="171450" indent="-171450" eaLnBrk="1" hangingPunct="1">
              <a:buClr>
                <a:srgbClr val="FF0000"/>
              </a:buClr>
              <a:buFont typeface="Wingdings" panose="05000000000000000000" pitchFamily="2" charset="2"/>
              <a:buChar char="§"/>
            </a:pPr>
            <a:endParaRPr lang="en-US" altLang="en-US" sz="1200" dirty="0">
              <a:solidFill>
                <a:srgbClr val="231F21"/>
              </a:solidFill>
            </a:endParaRPr>
          </a:p>
          <a:p>
            <a:pPr eaLnBrk="1" hangingPunct="1">
              <a:spcAft>
                <a:spcPts val="213"/>
              </a:spcAft>
            </a:pPr>
            <a:r>
              <a:rPr lang="en-US" altLang="en-US" sz="1200" b="1" dirty="0">
                <a:solidFill>
                  <a:srgbClr val="231F21"/>
                </a:solidFill>
              </a:rPr>
              <a:t>About STIs.</a:t>
            </a:r>
          </a:p>
          <a:p>
            <a:pPr marL="171450" indent="-171450" eaLnBrk="1" hangingPunct="1">
              <a:spcAft>
                <a:spcPts val="213"/>
              </a:spcAft>
              <a:buClr>
                <a:srgbClr val="FF0000"/>
              </a:buClr>
              <a:buFont typeface="Wingdings" panose="05000000000000000000" pitchFamily="2" charset="2"/>
              <a:buChar char="§"/>
            </a:pPr>
            <a:r>
              <a:rPr lang="en-US" altLang="en-US" sz="1200" dirty="0">
                <a:solidFill>
                  <a:srgbClr val="231F21"/>
                </a:solidFill>
              </a:rPr>
              <a:t>I had sex without a condom. Should I get tested for an STI and/or pregnancy?</a:t>
            </a:r>
          </a:p>
          <a:p>
            <a:pPr marL="171450" indent="-171450" eaLnBrk="1" hangingPunct="1">
              <a:buClr>
                <a:srgbClr val="FF0000"/>
              </a:buClr>
              <a:buFont typeface="Wingdings" panose="05000000000000000000" pitchFamily="2" charset="2"/>
              <a:buChar char="§"/>
            </a:pPr>
            <a:r>
              <a:rPr lang="en-US" altLang="en-US" sz="1200" dirty="0">
                <a:solidFill>
                  <a:srgbClr val="231F21"/>
                </a:solidFill>
              </a:rPr>
              <a:t>What do I need to know about STIs, including testing, treatment, and prevention?</a:t>
            </a:r>
          </a:p>
        </p:txBody>
      </p:sp>
      <p:sp>
        <p:nvSpPr>
          <p:cNvPr id="8" name="Rectangle 15">
            <a:extLst>
              <a:ext uri="{FF2B5EF4-FFF2-40B4-BE49-F238E27FC236}">
                <a16:creationId xmlns:a16="http://schemas.microsoft.com/office/drawing/2014/main" id="{6A4D9587-705E-470A-80C5-37C6248CA26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14</a:t>
            </a:r>
          </a:p>
        </p:txBody>
      </p:sp>
      <p:pic>
        <p:nvPicPr>
          <p:cNvPr id="3" name="Picture 2">
            <a:extLst>
              <a:ext uri="{FF2B5EF4-FFF2-40B4-BE49-F238E27FC236}">
                <a16:creationId xmlns:a16="http://schemas.microsoft.com/office/drawing/2014/main" id="{CC83E0CA-139C-43E0-A38C-6FCAC3D7D41B}"/>
              </a:ext>
            </a:extLst>
          </p:cNvPr>
          <p:cNvPicPr>
            <a:picLocks noChangeAspect="1"/>
          </p:cNvPicPr>
          <p:nvPr/>
        </p:nvPicPr>
        <p:blipFill>
          <a:blip r:embed="rId2"/>
          <a:stretch>
            <a:fillRect/>
          </a:stretch>
        </p:blipFill>
        <p:spPr>
          <a:xfrm>
            <a:off x="4864622" y="4766552"/>
            <a:ext cx="1969566" cy="1840555"/>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D0325B-9216-49CC-871F-7357D081B3C8}"/>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Rectangle 1">
            <a:extLst>
              <a:ext uri="{FF2B5EF4-FFF2-40B4-BE49-F238E27FC236}">
                <a16:creationId xmlns:a16="http://schemas.microsoft.com/office/drawing/2014/main" id="{4864340F-3FD2-4DBE-9CCB-42315BAB927F}"/>
              </a:ext>
            </a:extLst>
          </p:cNvPr>
          <p:cNvSpPr>
            <a:spLocks noChangeArrowheads="1"/>
          </p:cNvSpPr>
          <p:nvPr/>
        </p:nvSpPr>
        <p:spPr bwMode="auto">
          <a:xfrm>
            <a:off x="451710" y="589495"/>
            <a:ext cx="54292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endParaRPr lang="en-US" altLang="en-US" sz="2300" b="1" dirty="0">
              <a:solidFill>
                <a:schemeClr val="bg1"/>
              </a:solidFill>
            </a:endParaRPr>
          </a:p>
        </p:txBody>
      </p:sp>
      <p:sp>
        <p:nvSpPr>
          <p:cNvPr id="10243" name="Rectangle 2">
            <a:extLst>
              <a:ext uri="{FF2B5EF4-FFF2-40B4-BE49-F238E27FC236}">
                <a16:creationId xmlns:a16="http://schemas.microsoft.com/office/drawing/2014/main" id="{C726D439-710E-4274-A2A2-09B60D330483}"/>
              </a:ext>
            </a:extLst>
          </p:cNvPr>
          <p:cNvSpPr>
            <a:spLocks noChangeArrowheads="1"/>
          </p:cNvSpPr>
          <p:nvPr/>
        </p:nvSpPr>
        <p:spPr bwMode="auto">
          <a:xfrm>
            <a:off x="895350" y="1522107"/>
            <a:ext cx="6118836" cy="7337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400" b="1" dirty="0">
                <a:solidFill>
                  <a:srgbClr val="FF4F79"/>
                </a:solidFill>
                <a:cs typeface="Calibri" panose="020F0502020204030204" pitchFamily="34" charset="0"/>
              </a:rPr>
              <a:t>QUESTIONS TO ASK A TRUSTED  ADULT </a:t>
            </a:r>
          </a:p>
          <a:p>
            <a:endParaRPr lang="en-US" sz="1200" b="1" dirty="0">
              <a:cs typeface="Calibri" panose="020F0502020204030204" pitchFamily="34" charset="0"/>
            </a:endParaRPr>
          </a:p>
          <a:p>
            <a:r>
              <a:rPr lang="en-US" sz="1200" b="1" dirty="0">
                <a:cs typeface="Calibri" panose="020F0502020204030204" pitchFamily="34" charset="0"/>
              </a:rPr>
              <a:t>About relationships…  </a:t>
            </a:r>
          </a:p>
          <a:p>
            <a:endParaRPr lang="en-US" sz="1200" dirty="0">
              <a:cs typeface="Calibri" panose="020F0502020204030204" pitchFamily="34" charset="0"/>
            </a:endParaRPr>
          </a:p>
          <a:p>
            <a:pPr marL="171450" indent="-171450">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What does a healthy relationship look like?</a:t>
            </a:r>
          </a:p>
          <a:p>
            <a:pPr marL="171450" indent="-171450">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 How can I show my partner I love them?</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Is jealousy a sign of love?</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I'm being hurt or threatened by my partner. What can I do?</a:t>
            </a:r>
          </a:p>
          <a:p>
            <a:pPr marL="171450" indent="-171450" eaLnBrk="1" hangingPunct="1">
              <a:spcAft>
                <a:spcPts val="213"/>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 feel like my partner is pressuring me to have sex                                                                                                         or do things I am not ready for or feel uncomfortable with.                                                                                        What should I do?</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How do I know when I'm ready to have sex with someone?</a:t>
            </a:r>
          </a:p>
          <a:p>
            <a:pPr eaLnBrk="1" hangingPunct="1">
              <a:spcAft>
                <a:spcPts val="625"/>
              </a:spcAft>
            </a:pPr>
            <a:r>
              <a:rPr lang="en-US" altLang="en-US" sz="1200" b="1" dirty="0">
                <a:solidFill>
                  <a:srgbClr val="231F21"/>
                </a:solidFill>
                <a:cs typeface="Calibri" panose="020F0502020204030204" pitchFamily="34" charset="0"/>
              </a:rPr>
              <a:t>About sexuality and gender identity.</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How does someone know they are lesbian, gay, bisexual, transgender, or questioning?</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If I have a same sex crush, does this mean I'm gay or lesbian?</a:t>
            </a:r>
          </a:p>
          <a:p>
            <a:pPr marL="171450" indent="-171450" eaLnBrk="1" hangingPunct="1">
              <a:spcAft>
                <a:spcPts val="213"/>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Can I sleep in a room or use the restroom based on the gender I identify with?</a:t>
            </a:r>
          </a:p>
          <a:p>
            <a:pPr marL="171450" indent="-171450" eaLnBrk="1" hangingPunct="1">
              <a:spcAft>
                <a:spcPts val="213"/>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Is touching myself wrong? Is it okay if I'm in a private place such as my bedroom or bathroom?</a:t>
            </a:r>
          </a:p>
          <a:p>
            <a:pPr eaLnBrk="1" hangingPunct="1">
              <a:spcAft>
                <a:spcPts val="625"/>
              </a:spcAft>
            </a:pPr>
            <a:r>
              <a:rPr lang="en-US" altLang="en-US" sz="1200" b="1" dirty="0">
                <a:solidFill>
                  <a:srgbClr val="231F21"/>
                </a:solidFill>
                <a:cs typeface="Calibri" panose="020F0502020204030204" pitchFamily="34" charset="0"/>
              </a:rPr>
              <a:t>About going to visit the doctor.</a:t>
            </a:r>
          </a:p>
          <a:p>
            <a:pPr marL="171450" indent="-171450" eaLnBrk="1" hangingPunct="1">
              <a:spcAft>
                <a:spcPts val="213"/>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How do I make an appointment to visit the doctor? Are doctor appointments confidential between me and my doctor?</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What information and documents will I need when I visit the doctor?</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 need information about local community resources and public transportation to visit the doctor.</a:t>
            </a:r>
          </a:p>
          <a:p>
            <a:pPr marL="171450" indent="-171450" eaLnBrk="1" hangingPunct="1">
              <a:spcAft>
                <a:spcPts val="625"/>
              </a:spcAft>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Where can I get this information?</a:t>
            </a:r>
          </a:p>
          <a:p>
            <a:pPr eaLnBrk="1" hangingPunct="1">
              <a:spcAft>
                <a:spcPts val="625"/>
              </a:spcAft>
            </a:pPr>
            <a:r>
              <a:rPr lang="en-US" altLang="en-US" sz="1200" dirty="0">
                <a:solidFill>
                  <a:srgbClr val="231F21"/>
                </a:solidFill>
                <a:cs typeface="Calibri" panose="020F0502020204030204" pitchFamily="34" charset="0"/>
              </a:rPr>
              <a:t> </a:t>
            </a:r>
            <a:r>
              <a:rPr lang="en-US" altLang="en-US" sz="1200" b="1" dirty="0">
                <a:solidFill>
                  <a:srgbClr val="231F21"/>
                </a:solidFill>
                <a:cs typeface="Calibri" panose="020F0502020204030204" pitchFamily="34" charset="0"/>
              </a:rPr>
              <a:t>About pregnancy or birth control.</a:t>
            </a:r>
          </a:p>
          <a:p>
            <a:pPr marL="171450" indent="-171450" eaLnBrk="1" hangingPunct="1">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 need information about birth control. Where can I get this information?</a:t>
            </a:r>
          </a:p>
          <a:p>
            <a:pPr marL="171450" indent="-171450" eaLnBrk="1" hangingPunct="1">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Does someone have the right to take away my birth control or condoms?</a:t>
            </a:r>
          </a:p>
          <a:p>
            <a:pPr marL="171450" indent="-171450" eaLnBrk="1" hangingPunct="1">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Can someone force me to go on birth control?</a:t>
            </a:r>
          </a:p>
          <a:p>
            <a:pPr marL="171450" indent="-171450" eaLnBrk="1" hangingPunct="1">
              <a:buClr>
                <a:srgbClr val="FF4F79"/>
              </a:buClr>
              <a:buFont typeface="Wingdings" panose="05000000000000000000" pitchFamily="2" charset="2"/>
              <a:buChar char="§"/>
            </a:pPr>
            <a:r>
              <a:rPr lang="en-US" altLang="en-US" sz="1200" dirty="0">
                <a:solidFill>
                  <a:srgbClr val="231F21"/>
                </a:solidFill>
                <a:cs typeface="Calibri" panose="020F0502020204030204" pitchFamily="34" charset="0"/>
              </a:rPr>
              <a:t>I think I might be pregnant. Where can I get information about pregnancy testing, prenatal care (If I need it) and/or the different options that are available?</a:t>
            </a:r>
          </a:p>
          <a:p>
            <a:pPr eaLnBrk="1" hangingPunct="1">
              <a:spcBef>
                <a:spcPts val="1263"/>
              </a:spcBef>
              <a:spcAft>
                <a:spcPts val="838"/>
              </a:spcAft>
            </a:pPr>
            <a:endParaRPr lang="en-US" altLang="en-US" sz="1200" dirty="0">
              <a:solidFill>
                <a:srgbClr val="231F21"/>
              </a:solidFill>
              <a:cs typeface="Calibri" panose="020F0502020204030204" pitchFamily="34" charset="0"/>
            </a:endParaRPr>
          </a:p>
        </p:txBody>
      </p:sp>
      <p:sp>
        <p:nvSpPr>
          <p:cNvPr id="7" name="Rectangle 1">
            <a:extLst>
              <a:ext uri="{FF2B5EF4-FFF2-40B4-BE49-F238E27FC236}">
                <a16:creationId xmlns:a16="http://schemas.microsoft.com/office/drawing/2014/main" id="{B747F767-9E58-4EEE-A714-07ECF4139864}"/>
              </a:ext>
            </a:extLst>
          </p:cNvPr>
          <p:cNvSpPr>
            <a:spLocks noChangeArrowheads="1"/>
          </p:cNvSpPr>
          <p:nvPr/>
        </p:nvSpPr>
        <p:spPr bwMode="auto">
          <a:xfrm>
            <a:off x="313298" y="599643"/>
            <a:ext cx="54292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2300" b="1" dirty="0">
                <a:solidFill>
                  <a:schemeClr val="bg1"/>
                </a:solidFill>
              </a:rPr>
              <a:t>Questions to Ask Related to Sexual and Reproductive Health</a:t>
            </a:r>
          </a:p>
        </p:txBody>
      </p:sp>
      <p:sp>
        <p:nvSpPr>
          <p:cNvPr id="10" name="Rectangle 15">
            <a:extLst>
              <a:ext uri="{FF2B5EF4-FFF2-40B4-BE49-F238E27FC236}">
                <a16:creationId xmlns:a16="http://schemas.microsoft.com/office/drawing/2014/main" id="{C3E6B433-2A2C-4908-B592-D8C81EA20C74}"/>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pic>
        <p:nvPicPr>
          <p:cNvPr id="2" name="Picture 1">
            <a:extLst>
              <a:ext uri="{FF2B5EF4-FFF2-40B4-BE49-F238E27FC236}">
                <a16:creationId xmlns:a16="http://schemas.microsoft.com/office/drawing/2014/main" id="{B751923C-7A1C-4E53-A156-CA4F227019A0}"/>
              </a:ext>
            </a:extLst>
          </p:cNvPr>
          <p:cNvPicPr>
            <a:picLocks noChangeAspect="1"/>
          </p:cNvPicPr>
          <p:nvPr/>
        </p:nvPicPr>
        <p:blipFill>
          <a:blip r:embed="rId2"/>
          <a:stretch>
            <a:fillRect/>
          </a:stretch>
        </p:blipFill>
        <p:spPr>
          <a:xfrm>
            <a:off x="5079509" y="1522107"/>
            <a:ext cx="1797541" cy="1801947"/>
          </a:xfrm>
          <a:prstGeom prst="rect">
            <a:avLst/>
          </a:prstGeom>
        </p:spPr>
      </p:pic>
      <p:sp>
        <p:nvSpPr>
          <p:cNvPr id="8" name="Rectangle 15">
            <a:extLst>
              <a:ext uri="{FF2B5EF4-FFF2-40B4-BE49-F238E27FC236}">
                <a16:creationId xmlns:a16="http://schemas.microsoft.com/office/drawing/2014/main" id="{D028E552-BE19-4C2F-93CE-F3CE959F7186}"/>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15</a:t>
            </a:r>
          </a:p>
        </p:txBody>
      </p:sp>
    </p:spTree>
    <p:extLst>
      <p:ext uri="{BB962C8B-B14F-4D97-AF65-F5344CB8AC3E}">
        <p14:creationId xmlns:p14="http://schemas.microsoft.com/office/powerpoint/2010/main" val="370237356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1" name="Rectangle 2">
            <a:extLst>
              <a:ext uri="{FF2B5EF4-FFF2-40B4-BE49-F238E27FC236}">
                <a16:creationId xmlns:a16="http://schemas.microsoft.com/office/drawing/2014/main" id="{6F68C908-BD9F-4035-B976-7CDEF480BD61}"/>
              </a:ext>
            </a:extLst>
          </p:cNvPr>
          <p:cNvSpPr>
            <a:spLocks noChangeArrowheads="1"/>
          </p:cNvSpPr>
          <p:nvPr/>
        </p:nvSpPr>
        <p:spPr bwMode="auto">
          <a:xfrm>
            <a:off x="881063" y="1759527"/>
            <a:ext cx="5957887" cy="3837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050"/>
              </a:spcBef>
              <a:spcAft>
                <a:spcPts val="213"/>
              </a:spcAft>
            </a:pPr>
            <a:r>
              <a:rPr lang="en-US" altLang="en-US" sz="1200" b="1" dirty="0">
                <a:solidFill>
                  <a:srgbClr val="343434"/>
                </a:solidFill>
              </a:rPr>
              <a:t>California Office of the Foster Care Ombudsperson </a:t>
            </a:r>
            <a:r>
              <a:rPr lang="en-US" altLang="en-US" sz="1200" dirty="0">
                <a:solidFill>
                  <a:srgbClr val="343434"/>
                </a:solidFill>
              </a:rPr>
              <a:t>–                                                                                                       </a:t>
            </a:r>
          </a:p>
          <a:p>
            <a:pPr eaLnBrk="1" hangingPunct="1">
              <a:spcBef>
                <a:spcPts val="1050"/>
              </a:spcBef>
              <a:spcAft>
                <a:spcPts val="213"/>
              </a:spcAft>
            </a:pPr>
            <a:r>
              <a:rPr lang="en-US" altLang="en-US" sz="1200" dirty="0">
                <a:solidFill>
                  <a:srgbClr val="343434"/>
                </a:solidFill>
              </a:rPr>
              <a:t>To file a complaint regarding your foster youth rights,                                                                                                   contact the Ombudsperson at 1-877-846-1602                                                                                                                or email </a:t>
            </a:r>
            <a:r>
              <a:rPr lang="en-US" altLang="en-US" sz="1200" dirty="0">
                <a:solidFill>
                  <a:srgbClr val="FF4F79"/>
                </a:solidFill>
                <a:hlinkClick r:id="rId2">
                  <a:extLst>
                    <a:ext uri="{A12FA001-AC4F-418D-AE19-62706E023703}">
                      <ahyp:hlinkClr xmlns:ahyp="http://schemas.microsoft.com/office/drawing/2018/hyperlinkcolor" val="tx"/>
                    </a:ext>
                  </a:extLst>
                </a:hlinkClick>
              </a:rPr>
              <a:t>fosteryouthhelp@dss.ca.gov</a:t>
            </a:r>
          </a:p>
          <a:p>
            <a:pPr eaLnBrk="1" hangingPunct="1">
              <a:spcBef>
                <a:spcPts val="1050"/>
              </a:spcBef>
              <a:spcAft>
                <a:spcPts val="213"/>
              </a:spcAft>
            </a:pPr>
            <a:endParaRPr lang="en-US" altLang="en-US" sz="1200" dirty="0">
              <a:solidFill>
                <a:srgbClr val="0000FF"/>
              </a:solidFill>
              <a:hlinkClick r:id="rId2">
                <a:extLst>
                  <a:ext uri="{A12FA001-AC4F-418D-AE19-62706E023703}">
                    <ahyp:hlinkClr xmlns:ahyp="http://schemas.microsoft.com/office/drawing/2018/hyperlinkcolor" val="tx"/>
                  </a:ext>
                </a:extLst>
              </a:hlinkClick>
            </a:endParaRPr>
          </a:p>
          <a:p>
            <a:pPr eaLnBrk="1" hangingPunct="1">
              <a:spcAft>
                <a:spcPts val="213"/>
              </a:spcAft>
            </a:pPr>
            <a:r>
              <a:rPr lang="en-US" altLang="en-US" sz="1200" b="1" dirty="0">
                <a:solidFill>
                  <a:srgbClr val="343434"/>
                </a:solidFill>
              </a:rPr>
              <a:t>California Department of Social Services, </a:t>
            </a:r>
          </a:p>
          <a:p>
            <a:pPr eaLnBrk="1" hangingPunct="1">
              <a:spcAft>
                <a:spcPts val="213"/>
              </a:spcAft>
            </a:pPr>
            <a:r>
              <a:rPr lang="en-US" altLang="en-US" sz="1200" b="1" dirty="0">
                <a:solidFill>
                  <a:srgbClr val="343434"/>
                </a:solidFill>
              </a:rPr>
              <a:t>Community Care Licensing                                                          </a:t>
            </a:r>
          </a:p>
          <a:p>
            <a:pPr eaLnBrk="1" hangingPunct="1">
              <a:spcAft>
                <a:spcPts val="213"/>
              </a:spcAft>
            </a:pPr>
            <a:r>
              <a:rPr lang="en-US" altLang="en-US" sz="1200" dirty="0">
                <a:solidFill>
                  <a:srgbClr val="343434"/>
                </a:solidFill>
              </a:rPr>
              <a:t>To file a complaint against a state licensed group home or foster home call 1-844-538- 8766</a:t>
            </a:r>
          </a:p>
          <a:p>
            <a:pPr eaLnBrk="1" hangingPunct="1">
              <a:spcAft>
                <a:spcPts val="213"/>
              </a:spcAft>
            </a:pPr>
            <a:endParaRPr lang="en-US" altLang="en-US" sz="1200" dirty="0">
              <a:solidFill>
                <a:srgbClr val="343434"/>
              </a:solidFill>
            </a:endParaRPr>
          </a:p>
          <a:p>
            <a:pPr eaLnBrk="1" hangingPunct="1">
              <a:spcAft>
                <a:spcPts val="625"/>
              </a:spcAft>
            </a:pPr>
            <a:r>
              <a:rPr lang="en-US" altLang="en-US" sz="1200" dirty="0">
                <a:solidFill>
                  <a:srgbClr val="FF4F79"/>
                </a:solidFill>
                <a:hlinkClick r:id="rId3">
                  <a:extLst>
                    <a:ext uri="{A12FA001-AC4F-418D-AE19-62706E023703}">
                      <ahyp:hlinkClr xmlns:ahyp="http://schemas.microsoft.com/office/drawing/2018/hyperlinkcolor" val="tx"/>
                    </a:ext>
                  </a:extLst>
                </a:hlinkClick>
              </a:rPr>
              <a:t>www.genderspectrum.org/</a:t>
            </a:r>
            <a:r>
              <a:rPr lang="en-US" altLang="en-US" sz="1200" dirty="0">
                <a:solidFill>
                  <a:srgbClr val="FF4F79"/>
                </a:solidFill>
              </a:rPr>
              <a:t> </a:t>
            </a:r>
            <a:r>
              <a:rPr lang="en-US" altLang="en-US" sz="1200" dirty="0">
                <a:solidFill>
                  <a:srgbClr val="343434"/>
                </a:solidFill>
              </a:rPr>
              <a:t>- Information and resources about gender sensitive topics</a:t>
            </a:r>
          </a:p>
          <a:p>
            <a:pPr eaLnBrk="1" hangingPunct="1">
              <a:spcAft>
                <a:spcPts val="625"/>
              </a:spcAft>
            </a:pPr>
            <a:endParaRPr lang="en-US" altLang="en-US" sz="1200" dirty="0">
              <a:solidFill>
                <a:srgbClr val="343434"/>
              </a:solidFill>
            </a:endParaRPr>
          </a:p>
          <a:p>
            <a:pPr eaLnBrk="1" hangingPunct="1">
              <a:spcAft>
                <a:spcPts val="625"/>
              </a:spcAft>
            </a:pPr>
            <a:r>
              <a:rPr lang="en-US" altLang="en-US" sz="1200" dirty="0">
                <a:solidFill>
                  <a:srgbClr val="FF4F79"/>
                </a:solidFill>
                <a:hlinkClick r:id="rId4">
                  <a:extLst>
                    <a:ext uri="{A12FA001-AC4F-418D-AE19-62706E023703}">
                      <ahyp:hlinkClr xmlns:ahyp="http://schemas.microsoft.com/office/drawing/2018/hyperlinkcolor" val="tx"/>
                    </a:ext>
                  </a:extLst>
                </a:hlinkClick>
              </a:rPr>
              <a:t>www.glaad.org/transgender/resources</a:t>
            </a:r>
            <a:r>
              <a:rPr lang="en-US" altLang="en-US" sz="1200" dirty="0">
                <a:solidFill>
                  <a:srgbClr val="FF0000"/>
                </a:solidFill>
              </a:rPr>
              <a:t> </a:t>
            </a:r>
            <a:r>
              <a:rPr lang="en-US" altLang="en-US" sz="1200" dirty="0"/>
              <a:t>- </a:t>
            </a:r>
            <a:r>
              <a:rPr lang="en-US" altLang="en-US" sz="1200" dirty="0">
                <a:solidFill>
                  <a:srgbClr val="343434"/>
                </a:solidFill>
              </a:rPr>
              <a:t>Information and resources for transgender people</a:t>
            </a:r>
          </a:p>
          <a:p>
            <a:pPr eaLnBrk="1" hangingPunct="1">
              <a:spcAft>
                <a:spcPts val="625"/>
              </a:spcAft>
            </a:pPr>
            <a:endParaRPr lang="en-US" altLang="en-US" sz="1200" dirty="0">
              <a:solidFill>
                <a:srgbClr val="FF4F79"/>
              </a:solidFill>
            </a:endParaRPr>
          </a:p>
          <a:p>
            <a:pPr eaLnBrk="1" hangingPunct="1">
              <a:spcAft>
                <a:spcPts val="213"/>
              </a:spcAft>
            </a:pPr>
            <a:r>
              <a:rPr lang="en-US" altLang="en-US" sz="1200" dirty="0">
                <a:solidFill>
                  <a:srgbClr val="FF4F79"/>
                </a:solidFill>
                <a:hlinkClick r:id="rId5">
                  <a:extLst>
                    <a:ext uri="{A12FA001-AC4F-418D-AE19-62706E023703}">
                      <ahyp:hlinkClr xmlns:ahyp="http://schemas.microsoft.com/office/drawing/2018/hyperlinkcolor" val="tx"/>
                    </a:ext>
                  </a:extLst>
                </a:hlinkClick>
              </a:rPr>
              <a:t>www.loveisrespect.org</a:t>
            </a:r>
            <a:r>
              <a:rPr lang="en-US" altLang="en-US" sz="1200" dirty="0">
                <a:solidFill>
                  <a:srgbClr val="FF4F79"/>
                </a:solidFill>
              </a:rPr>
              <a:t> </a:t>
            </a:r>
            <a:r>
              <a:rPr lang="en-US" altLang="en-US" sz="1200" dirty="0">
                <a:solidFill>
                  <a:srgbClr val="343434"/>
                </a:solidFill>
              </a:rPr>
              <a:t>- Info about sex, healthy relationships, dating, dating abuse, and sexting</a:t>
            </a:r>
          </a:p>
          <a:p>
            <a:pPr eaLnBrk="1" hangingPunct="1">
              <a:spcAft>
                <a:spcPts val="213"/>
              </a:spcAft>
            </a:pPr>
            <a:endParaRPr lang="en-US" altLang="en-US" sz="1200" dirty="0">
              <a:solidFill>
                <a:srgbClr val="343434"/>
              </a:solidFill>
            </a:endParaRPr>
          </a:p>
          <a:p>
            <a:pPr eaLnBrk="1" hangingPunct="1">
              <a:spcAft>
                <a:spcPts val="625"/>
              </a:spcAft>
            </a:pPr>
            <a:r>
              <a:rPr lang="en-US" altLang="en-US" sz="1200" dirty="0">
                <a:solidFill>
                  <a:srgbClr val="FF4F79"/>
                </a:solidFill>
                <a:hlinkClick r:id="rId6">
                  <a:extLst>
                    <a:ext uri="{A12FA001-AC4F-418D-AE19-62706E023703}">
                      <ahyp:hlinkClr xmlns:ahyp="http://schemas.microsoft.com/office/drawing/2018/hyperlinkcolor" val="tx"/>
                    </a:ext>
                  </a:extLst>
                </a:hlinkClick>
              </a:rPr>
              <a:t>www.plannedparenthood.org/learn/</a:t>
            </a:r>
            <a:r>
              <a:rPr lang="en-US" altLang="en-US" sz="1200" dirty="0">
                <a:solidFill>
                  <a:srgbClr val="FF4F79"/>
                </a:solidFill>
              </a:rPr>
              <a:t> birth-control/ - </a:t>
            </a:r>
            <a:r>
              <a:rPr lang="en-US" altLang="en-US" sz="1200" dirty="0">
                <a:solidFill>
                  <a:srgbClr val="343434"/>
                </a:solidFill>
              </a:rPr>
              <a:t>Information about birth control</a:t>
            </a:r>
          </a:p>
          <a:p>
            <a:pPr eaLnBrk="1" hangingPunct="1">
              <a:spcAft>
                <a:spcPts val="625"/>
              </a:spcAft>
            </a:pPr>
            <a:endParaRPr lang="en-US" altLang="en-US" sz="1200" dirty="0">
              <a:solidFill>
                <a:srgbClr val="343434"/>
              </a:solidFill>
            </a:endParaRPr>
          </a:p>
          <a:p>
            <a:pPr eaLnBrk="1" hangingPunct="1">
              <a:spcAft>
                <a:spcPts val="213"/>
              </a:spcAft>
            </a:pPr>
            <a:r>
              <a:rPr lang="en-US" altLang="en-US" sz="1200" dirty="0">
                <a:solidFill>
                  <a:srgbClr val="FF4F79"/>
                </a:solidFill>
                <a:hlinkClick r:id="rId7">
                  <a:extLst>
                    <a:ext uri="{A12FA001-AC4F-418D-AE19-62706E023703}">
                      <ahyp:hlinkClr xmlns:ahyp="http://schemas.microsoft.com/office/drawing/2018/hyperlinkcolor" val="tx"/>
                    </a:ext>
                  </a:extLst>
                </a:hlinkClick>
              </a:rPr>
              <a:t>www.bedsider.org/methods</a:t>
            </a:r>
            <a:r>
              <a:rPr lang="en-US" altLang="en-US" sz="1200" dirty="0">
                <a:solidFill>
                  <a:srgbClr val="FF4F79"/>
                </a:solidFill>
              </a:rPr>
              <a:t> </a:t>
            </a:r>
            <a:r>
              <a:rPr lang="en-US" altLang="en-US" sz="1200" dirty="0">
                <a:solidFill>
                  <a:srgbClr val="343434"/>
                </a:solidFill>
              </a:rPr>
              <a:t>-Information about birth control</a:t>
            </a:r>
          </a:p>
          <a:p>
            <a:pPr eaLnBrk="1" hangingPunct="1">
              <a:spcAft>
                <a:spcPts val="213"/>
              </a:spcAft>
            </a:pPr>
            <a:endParaRPr lang="en-US" altLang="en-US" sz="1200" dirty="0">
              <a:solidFill>
                <a:srgbClr val="343434"/>
              </a:solidFill>
            </a:endParaRPr>
          </a:p>
          <a:p>
            <a:pPr eaLnBrk="1" hangingPunct="1"/>
            <a:r>
              <a:rPr lang="en-US" altLang="en-US" sz="1200" dirty="0">
                <a:solidFill>
                  <a:srgbClr val="FF4F79"/>
                </a:solidFill>
                <a:hlinkClick r:id="rId8">
                  <a:extLst>
                    <a:ext uri="{A12FA001-AC4F-418D-AE19-62706E023703}">
                      <ahyp:hlinkClr xmlns:ahyp="http://schemas.microsoft.com/office/drawing/2018/hyperlinkcolor" val="tx"/>
                    </a:ext>
                  </a:extLst>
                </a:hlinkClick>
              </a:rPr>
              <a:t>www.safehelpline.org</a:t>
            </a:r>
            <a:r>
              <a:rPr lang="en-US" altLang="en-US" sz="1200" dirty="0">
                <a:solidFill>
                  <a:srgbClr val="FF4F79"/>
                </a:solidFill>
              </a:rPr>
              <a:t> </a:t>
            </a:r>
            <a:r>
              <a:rPr lang="en-US" altLang="en-US" sz="1200" dirty="0">
                <a:solidFill>
                  <a:srgbClr val="343434"/>
                </a:solidFill>
              </a:rPr>
              <a:t>- National Sexual Assault Hotline 1-800-656-HOPE (4673)</a:t>
            </a:r>
          </a:p>
          <a:p>
            <a:pPr eaLnBrk="1" hangingPunct="1"/>
            <a:endParaRPr lang="en-US" altLang="en-US" sz="1200" dirty="0">
              <a:solidFill>
                <a:srgbClr val="343434"/>
              </a:solidFill>
            </a:endParaRPr>
          </a:p>
          <a:p>
            <a:pPr eaLnBrk="1" hangingPunct="1"/>
            <a:r>
              <a:rPr lang="en-US" altLang="en-US" sz="1200" dirty="0">
                <a:solidFill>
                  <a:srgbClr val="FF4F79"/>
                </a:solidFill>
                <a:hlinkClick r:id="rId9">
                  <a:extLst>
                    <a:ext uri="{A12FA001-AC4F-418D-AE19-62706E023703}">
                      <ahyp:hlinkClr xmlns:ahyp="http://schemas.microsoft.com/office/drawing/2018/hyperlinkcolor" val="tx"/>
                    </a:ext>
                  </a:extLst>
                </a:hlinkClick>
              </a:rPr>
              <a:t>www.stayteen.org</a:t>
            </a:r>
            <a:r>
              <a:rPr lang="en-US" altLang="en-US" sz="1200" dirty="0">
                <a:solidFill>
                  <a:srgbClr val="FF4F79"/>
                </a:solidFill>
              </a:rPr>
              <a:t> </a:t>
            </a:r>
            <a:r>
              <a:rPr lang="en-US" altLang="en-US" sz="1200" dirty="0">
                <a:solidFill>
                  <a:srgbClr val="343434"/>
                </a:solidFill>
              </a:rPr>
              <a:t>- Information about relationships, love, sex, and pregnancy</a:t>
            </a:r>
          </a:p>
          <a:p>
            <a:pPr eaLnBrk="1" hangingPunct="1"/>
            <a:endParaRPr lang="en-US" altLang="en-US" sz="1200" dirty="0">
              <a:solidFill>
                <a:srgbClr val="343434"/>
              </a:solidFill>
            </a:endParaRPr>
          </a:p>
          <a:p>
            <a:pPr eaLnBrk="1" hangingPunct="1"/>
            <a:r>
              <a:rPr lang="en-US" altLang="en-US" sz="1200" dirty="0">
                <a:solidFill>
                  <a:srgbClr val="FF4F79"/>
                </a:solidFill>
                <a:hlinkClick r:id="rId10">
                  <a:extLst>
                    <a:ext uri="{A12FA001-AC4F-418D-AE19-62706E023703}">
                      <ahyp:hlinkClr xmlns:ahyp="http://schemas.microsoft.com/office/drawing/2018/hyperlinkcolor" val="tx"/>
                    </a:ext>
                  </a:extLst>
                </a:hlinkClick>
              </a:rPr>
              <a:t>www.teenhealthrights.org</a:t>
            </a:r>
            <a:r>
              <a:rPr lang="en-US" altLang="en-US" sz="1200" dirty="0">
                <a:solidFill>
                  <a:srgbClr val="FF4F79"/>
                </a:solidFill>
              </a:rPr>
              <a:t> </a:t>
            </a:r>
            <a:r>
              <a:rPr lang="en-US" altLang="en-US" sz="1200" dirty="0">
                <a:solidFill>
                  <a:srgbClr val="343434"/>
                </a:solidFill>
              </a:rPr>
              <a:t>- Youth friendly guide to sexual health rights</a:t>
            </a:r>
          </a:p>
          <a:p>
            <a:pPr eaLnBrk="1" hangingPunct="1"/>
            <a:endParaRPr lang="en-US" altLang="en-US" sz="1200" dirty="0">
              <a:solidFill>
                <a:srgbClr val="343434"/>
              </a:solidFill>
            </a:endParaRPr>
          </a:p>
          <a:p>
            <a:pPr eaLnBrk="1" hangingPunct="1"/>
            <a:r>
              <a:rPr lang="en-US" altLang="en-US" sz="1200" dirty="0">
                <a:solidFill>
                  <a:srgbClr val="FF4F79"/>
                </a:solidFill>
                <a:hlinkClick r:id="rId11">
                  <a:extLst>
                    <a:ext uri="{A12FA001-AC4F-418D-AE19-62706E023703}">
                      <ahyp:hlinkClr xmlns:ahyp="http://schemas.microsoft.com/office/drawing/2018/hyperlinkcolor" val="tx"/>
                    </a:ext>
                  </a:extLst>
                </a:hlinkClick>
              </a:rPr>
              <a:t>www.teensource.org/condoms/free</a:t>
            </a:r>
            <a:r>
              <a:rPr lang="en-US" altLang="en-US" sz="1200" dirty="0">
                <a:solidFill>
                  <a:srgbClr val="FF4F79"/>
                </a:solidFill>
              </a:rPr>
              <a:t> </a:t>
            </a:r>
            <a:r>
              <a:rPr lang="en-US" altLang="en-US" sz="1200" dirty="0">
                <a:solidFill>
                  <a:srgbClr val="343434"/>
                </a:solidFill>
              </a:rPr>
              <a:t>- Sign-up for free condoms if you are 12-19 years old and live in California</a:t>
            </a:r>
          </a:p>
        </p:txBody>
      </p:sp>
      <p:sp>
        <p:nvSpPr>
          <p:cNvPr id="5" name="Rectangle 4">
            <a:extLst>
              <a:ext uri="{FF2B5EF4-FFF2-40B4-BE49-F238E27FC236}">
                <a16:creationId xmlns:a16="http://schemas.microsoft.com/office/drawing/2014/main" id="{CBB2ADCF-31E0-4337-AC8E-ACA4E1D9AF2D}"/>
              </a:ext>
            </a:extLst>
          </p:cNvPr>
          <p:cNvSpPr/>
          <p:nvPr/>
        </p:nvSpPr>
        <p:spPr>
          <a:xfrm>
            <a:off x="0" y="342900"/>
            <a:ext cx="7772400" cy="788988"/>
          </a:xfrm>
          <a:prstGeom prst="rect">
            <a:avLst/>
          </a:prstGeom>
          <a:solidFill>
            <a:srgbClr val="FF4F79"/>
          </a:solidFill>
          <a:ln w="76200">
            <a:solidFill>
              <a:srgbClr val="FF25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Gender and Sexual Health Resources</a:t>
            </a:r>
          </a:p>
        </p:txBody>
      </p:sp>
      <p:pic>
        <p:nvPicPr>
          <p:cNvPr id="50178" name="Picture 2">
            <a:extLst>
              <a:ext uri="{FF2B5EF4-FFF2-40B4-BE49-F238E27FC236}">
                <a16:creationId xmlns:a16="http://schemas.microsoft.com/office/drawing/2014/main" id="{84A8743B-8800-4268-869E-2C46C1183A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90388" y="1443022"/>
            <a:ext cx="1656995" cy="16569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a:extLst>
              <a:ext uri="{FF2B5EF4-FFF2-40B4-BE49-F238E27FC236}">
                <a16:creationId xmlns:a16="http://schemas.microsoft.com/office/drawing/2014/main" id="{B044D773-E05E-48E2-8057-2F4520E424E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16</a:t>
            </a: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EAFE98-A240-407B-B1DA-FD110249E803}"/>
              </a:ext>
            </a:extLst>
          </p:cNvPr>
          <p:cNvSpPr/>
          <p:nvPr/>
        </p:nvSpPr>
        <p:spPr>
          <a:xfrm>
            <a:off x="664368" y="521594"/>
            <a:ext cx="6060164" cy="8622568"/>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r>
              <a:rPr lang="en-US" sz="2400" b="1" dirty="0"/>
              <a:t>Table of Contents:</a:t>
            </a:r>
          </a:p>
          <a:p>
            <a:pPr algn="ctr"/>
            <a:endParaRPr lang="en-US" sz="1500" dirty="0"/>
          </a:p>
          <a:p>
            <a:pPr algn="ctr"/>
            <a:endParaRPr lang="en-US" sz="1500" dirty="0"/>
          </a:p>
          <a:p>
            <a:endParaRPr lang="en-US" sz="1500" dirty="0"/>
          </a:p>
          <a:p>
            <a:r>
              <a:rPr lang="en-US" sz="1500" b="1" dirty="0"/>
              <a:t>5.   Housing and Government Resources</a:t>
            </a:r>
            <a:endParaRPr lang="en-US" sz="1500" dirty="0"/>
          </a:p>
          <a:p>
            <a:pPr marL="285750" indent="-285750">
              <a:buClr>
                <a:srgbClr val="00B0F0"/>
              </a:buClr>
              <a:buFont typeface="Wingdings" panose="05000000000000000000" pitchFamily="2" charset="2"/>
              <a:buChar char="§"/>
            </a:pPr>
            <a:r>
              <a:rPr lang="en-US" sz="1500" dirty="0"/>
              <a:t>Extended Foster Care – [Assembly Bill (AB) 12 Information]………………………                        </a:t>
            </a:r>
            <a:endParaRPr lang="en-US" sz="1500" b="1" dirty="0"/>
          </a:p>
          <a:p>
            <a:pPr marL="285750" indent="-285750">
              <a:buClr>
                <a:srgbClr val="00B0F0"/>
              </a:buClr>
              <a:buFont typeface="Wingdings" panose="05000000000000000000" pitchFamily="2" charset="2"/>
              <a:buChar char="§"/>
            </a:pPr>
            <a:r>
              <a:rPr lang="en-US" sz="1500" dirty="0"/>
              <a:t>Housing Resources for Foster Youth (ages 16-25)………………………………………                                    </a:t>
            </a:r>
            <a:endParaRPr lang="en-US" sz="1500" b="1" dirty="0"/>
          </a:p>
          <a:p>
            <a:pPr marL="285750" indent="-285750">
              <a:buClr>
                <a:srgbClr val="00B0F0"/>
              </a:buClr>
              <a:buFont typeface="Wingdings" panose="05000000000000000000" pitchFamily="2" charset="2"/>
              <a:buChar char="§"/>
            </a:pPr>
            <a:r>
              <a:rPr lang="en-US" sz="1500" dirty="0"/>
              <a:t>Foster Care Placement Options for Non-Minors………………………………………..</a:t>
            </a:r>
          </a:p>
          <a:p>
            <a:pPr marL="285750" indent="-285750">
              <a:buClr>
                <a:srgbClr val="00B0F0"/>
              </a:buClr>
              <a:buFont typeface="Wingdings" panose="05000000000000000000" pitchFamily="2" charset="2"/>
              <a:buChar char="§"/>
            </a:pPr>
            <a:r>
              <a:rPr lang="en-US" sz="1500" dirty="0"/>
              <a:t>California Fostering Connections to Success Fact Sheet…………………………….</a:t>
            </a:r>
          </a:p>
          <a:p>
            <a:pPr marL="285750" indent="-285750">
              <a:buClr>
                <a:srgbClr val="00B0F0"/>
              </a:buClr>
              <a:buFont typeface="Wingdings" panose="05000000000000000000" pitchFamily="2" charset="2"/>
              <a:buChar char="§"/>
            </a:pPr>
            <a:r>
              <a:rPr lang="en-US" sz="1500" dirty="0"/>
              <a:t>AB 12/212 for American Indian/Alaskan Native Youth………………………………. </a:t>
            </a:r>
          </a:p>
          <a:p>
            <a:pPr marL="285750" indent="-285750">
              <a:buClr>
                <a:srgbClr val="00B0F0"/>
              </a:buClr>
              <a:buFont typeface="Wingdings" panose="05000000000000000000" pitchFamily="2" charset="2"/>
              <a:buChar char="§"/>
            </a:pPr>
            <a:r>
              <a:rPr lang="en-US" sz="1500" dirty="0"/>
              <a:t>Homeless/Low-Income Resources List……………………………………………………… </a:t>
            </a:r>
          </a:p>
          <a:p>
            <a:pPr marL="285750" indent="-285750">
              <a:buClr>
                <a:srgbClr val="00B0F0"/>
              </a:buClr>
              <a:buFont typeface="Wingdings" panose="05000000000000000000" pitchFamily="2" charset="2"/>
              <a:buChar char="§"/>
            </a:pPr>
            <a:r>
              <a:rPr lang="en-US" sz="1500" dirty="0"/>
              <a:t>Guide to Renting Your First Apartment…………………………………………………….. </a:t>
            </a:r>
          </a:p>
          <a:p>
            <a:pPr marL="285750" indent="-285750">
              <a:buClr>
                <a:srgbClr val="00B0F0"/>
              </a:buClr>
              <a:buFont typeface="Wingdings" panose="05000000000000000000" pitchFamily="2" charset="2"/>
              <a:buChar char="§"/>
            </a:pPr>
            <a:r>
              <a:rPr lang="en-US" sz="1500" dirty="0"/>
              <a:t>Roommate Agreement………………………………………………………………………….....</a:t>
            </a:r>
          </a:p>
          <a:p>
            <a:pPr marL="285750" indent="-285750">
              <a:buClr>
                <a:srgbClr val="00B0F0"/>
              </a:buClr>
              <a:buFont typeface="Wingdings" panose="05000000000000000000" pitchFamily="2" charset="2"/>
              <a:buChar char="§"/>
            </a:pPr>
            <a:r>
              <a:rPr lang="en-US" sz="1500" dirty="0"/>
              <a:t>Monthly Budget Tools……………………………………………………………………………….</a:t>
            </a:r>
          </a:p>
          <a:p>
            <a:pPr marL="285750" indent="-285750">
              <a:buClr>
                <a:srgbClr val="00B0F0"/>
              </a:buClr>
              <a:buFont typeface="Wingdings" panose="05000000000000000000" pitchFamily="2" charset="2"/>
              <a:buChar char="§"/>
            </a:pPr>
            <a:r>
              <a:rPr lang="en-US" sz="1500" dirty="0"/>
              <a:t>SNAP: Supplemental Nutrition Assistance Program…………………………………..</a:t>
            </a:r>
          </a:p>
          <a:p>
            <a:pPr marL="285750" indent="-285750">
              <a:buClr>
                <a:srgbClr val="00B0F0"/>
              </a:buClr>
              <a:buFont typeface="Wingdings" panose="05000000000000000000" pitchFamily="2" charset="2"/>
              <a:buChar char="§"/>
            </a:pPr>
            <a:r>
              <a:rPr lang="en-US" sz="1500" dirty="0"/>
              <a:t>Yolo County Food Resources……………………………………………………………………..</a:t>
            </a:r>
          </a:p>
          <a:p>
            <a:r>
              <a:rPr lang="en-US" sz="1500" dirty="0"/>
              <a:t> </a:t>
            </a:r>
          </a:p>
          <a:p>
            <a:r>
              <a:rPr lang="en-US" sz="1500" b="1" dirty="0"/>
              <a:t>6.   Resources for Foster Youth</a:t>
            </a:r>
          </a:p>
          <a:p>
            <a:pPr marL="285750" indent="-285750">
              <a:buClr>
                <a:srgbClr val="7030A0"/>
              </a:buClr>
              <a:buFont typeface="Wingdings" panose="05000000000000000000" pitchFamily="2" charset="2"/>
              <a:buChar char="§"/>
            </a:pPr>
            <a:r>
              <a:rPr lang="en-US" sz="1500" dirty="0"/>
              <a:t>Independent Living Program (ILP)……………………………………………………………..</a:t>
            </a:r>
          </a:p>
          <a:p>
            <a:pPr marL="285750" indent="-285750">
              <a:buClr>
                <a:srgbClr val="7030A0"/>
              </a:buClr>
              <a:buFont typeface="Wingdings" panose="05000000000000000000" pitchFamily="2" charset="2"/>
              <a:buChar char="§"/>
            </a:pPr>
            <a:r>
              <a:rPr lang="en-US" sz="1500" dirty="0"/>
              <a:t>Court Appointed Special Advocates (CASA)………………………………………………. </a:t>
            </a:r>
          </a:p>
          <a:p>
            <a:pPr marL="285750" indent="-285750">
              <a:buClr>
                <a:srgbClr val="7030A0"/>
              </a:buClr>
              <a:buFont typeface="Wingdings" panose="05000000000000000000" pitchFamily="2" charset="2"/>
              <a:buChar char="§"/>
            </a:pPr>
            <a:r>
              <a:rPr lang="en-US" sz="1500" dirty="0"/>
              <a:t>California Youth Connection (CYC)………………………….………………………………… </a:t>
            </a:r>
          </a:p>
          <a:p>
            <a:pPr marL="285750" indent="-285750">
              <a:buClr>
                <a:srgbClr val="7030A0"/>
              </a:buClr>
              <a:buFont typeface="Wingdings" panose="05000000000000000000" pitchFamily="2" charset="2"/>
              <a:buChar char="§"/>
            </a:pPr>
            <a:r>
              <a:rPr lang="en-US" sz="1500" dirty="0" err="1"/>
              <a:t>iFoster</a:t>
            </a:r>
            <a:r>
              <a:rPr lang="en-US" sz="1500" dirty="0"/>
              <a:t>………………………………………………………………………………………………………</a:t>
            </a:r>
          </a:p>
          <a:p>
            <a:pPr marL="285750" indent="-285750">
              <a:buClr>
                <a:srgbClr val="7030A0"/>
              </a:buClr>
              <a:buFont typeface="Wingdings" panose="05000000000000000000" pitchFamily="2" charset="2"/>
              <a:buChar char="§"/>
            </a:pPr>
            <a:r>
              <a:rPr lang="en-US" sz="1500" dirty="0"/>
              <a:t>Job Opportunities for Foster Youth……………………………………………………………</a:t>
            </a:r>
          </a:p>
          <a:p>
            <a:pPr marL="285750" indent="-285750">
              <a:buClr>
                <a:srgbClr val="7030A0"/>
              </a:buClr>
              <a:buFont typeface="Wingdings" panose="05000000000000000000" pitchFamily="2" charset="2"/>
              <a:buChar char="§"/>
            </a:pPr>
            <a:r>
              <a:rPr lang="en-US" sz="1500" dirty="0"/>
              <a:t>Workforce Innovation Opportunity Act (WIOA)………………………………………..</a:t>
            </a:r>
          </a:p>
          <a:p>
            <a:pPr marL="285750" indent="-285750">
              <a:buClr>
                <a:srgbClr val="7030A0"/>
              </a:buClr>
              <a:buFont typeface="Wingdings" panose="05000000000000000000" pitchFamily="2" charset="2"/>
              <a:buChar char="§"/>
            </a:pPr>
            <a:r>
              <a:rPr lang="en-US" sz="1500" dirty="0"/>
              <a:t>Department of Rehabilitation – Student Services: Fact Sheet……………........</a:t>
            </a:r>
          </a:p>
          <a:p>
            <a:pPr marL="285750" indent="-285750">
              <a:buClr>
                <a:srgbClr val="7030A0"/>
              </a:buClr>
              <a:buFont typeface="Wingdings" panose="05000000000000000000" pitchFamily="2" charset="2"/>
              <a:buChar char="§"/>
            </a:pPr>
            <a:r>
              <a:rPr lang="en-US" sz="1500" dirty="0"/>
              <a:t>Yolo County Mental Health Resources………………………………………………………</a:t>
            </a:r>
          </a:p>
          <a:p>
            <a:pPr marL="285750" indent="-285750">
              <a:buClr>
                <a:srgbClr val="7030A0"/>
              </a:buClr>
              <a:buFont typeface="Wingdings" panose="05000000000000000000" pitchFamily="2" charset="2"/>
              <a:buChar char="§"/>
            </a:pPr>
            <a:r>
              <a:rPr lang="en-US" sz="1500" dirty="0"/>
              <a:t>Yolo Children's Fund…………………………………………………………………………………</a:t>
            </a:r>
          </a:p>
          <a:p>
            <a:pPr marL="285750" indent="-285750">
              <a:buClr>
                <a:srgbClr val="7030A0"/>
              </a:buClr>
              <a:buFont typeface="Wingdings" panose="05000000000000000000" pitchFamily="2" charset="2"/>
              <a:buChar char="§"/>
            </a:pPr>
            <a:r>
              <a:rPr lang="en-US" sz="1500" dirty="0"/>
              <a:t>LGBTQIA+ Resources………………………………………………………………………...........</a:t>
            </a:r>
          </a:p>
          <a:p>
            <a:pPr marL="285750" indent="-285750">
              <a:buClr>
                <a:srgbClr val="7030A0"/>
              </a:buClr>
              <a:buFont typeface="Wingdings" panose="05000000000000000000" pitchFamily="2" charset="2"/>
              <a:buChar char="§"/>
            </a:pPr>
            <a:r>
              <a:rPr lang="en-US" sz="1500" dirty="0"/>
              <a:t>Technology, Transportation, and Tax Resources………………………………………..</a:t>
            </a:r>
          </a:p>
          <a:p>
            <a:pPr marL="285750" indent="-285750">
              <a:buClr>
                <a:srgbClr val="7030A0"/>
              </a:buClr>
              <a:buFont typeface="Wingdings" panose="05000000000000000000" pitchFamily="2" charset="2"/>
              <a:buChar char="§"/>
            </a:pPr>
            <a:r>
              <a:rPr lang="en-US" sz="1500" dirty="0"/>
              <a:t>AmeriCorps………………………………………………………………………………………………</a:t>
            </a:r>
          </a:p>
          <a:p>
            <a:pPr marL="285750" indent="-285750">
              <a:buClr>
                <a:srgbClr val="7030A0"/>
              </a:buClr>
              <a:buFont typeface="Wingdings" panose="05000000000000000000" pitchFamily="2" charset="2"/>
              <a:buChar char="§"/>
            </a:pPr>
            <a:endParaRPr lang="en-US" sz="1500" dirty="0"/>
          </a:p>
          <a:p>
            <a:r>
              <a:rPr lang="en-US" sz="1500" b="1" dirty="0"/>
              <a:t>7.   Brochures </a:t>
            </a:r>
          </a:p>
          <a:p>
            <a:pPr marL="285750" indent="-285750">
              <a:buFont typeface="Wingdings" panose="05000000000000000000" pitchFamily="2" charset="2"/>
              <a:buChar char="§"/>
            </a:pPr>
            <a:r>
              <a:rPr lang="en-US" sz="1500" dirty="0"/>
              <a:t>Educational Rights </a:t>
            </a:r>
          </a:p>
          <a:p>
            <a:pPr marL="285750" indent="-285750">
              <a:buFont typeface="Wingdings" panose="05000000000000000000" pitchFamily="2" charset="2"/>
              <a:buChar char="§"/>
            </a:pPr>
            <a:r>
              <a:rPr lang="en-US" sz="1500" dirty="0"/>
              <a:t>Know Your Sexual and Reproductive Health Rights</a:t>
            </a:r>
          </a:p>
          <a:p>
            <a:pPr marL="285750" indent="-285750">
              <a:buFont typeface="Wingdings" panose="05000000000000000000" pitchFamily="2" charset="2"/>
              <a:buChar char="§"/>
            </a:pPr>
            <a:r>
              <a:rPr lang="en-US" sz="1500" dirty="0"/>
              <a:t>John Burton Financial Aid Guide for Foster Youth </a:t>
            </a:r>
          </a:p>
          <a:p>
            <a:pPr marL="285750" indent="-285750">
              <a:buFont typeface="Wingdings" panose="05000000000000000000" pitchFamily="2" charset="2"/>
              <a:buChar char="§"/>
            </a:pPr>
            <a:r>
              <a:rPr lang="en-US" sz="1500" dirty="0"/>
              <a:t>Mental Health Rights </a:t>
            </a:r>
          </a:p>
          <a:p>
            <a:pPr marL="285750" indent="-285750">
              <a:buFont typeface="Wingdings" panose="05000000000000000000" pitchFamily="2" charset="2"/>
              <a:buChar char="§"/>
            </a:pPr>
            <a:r>
              <a:rPr lang="en-US" sz="1500" dirty="0"/>
              <a:t>Handling Children with Challenging Behaviors</a:t>
            </a:r>
          </a:p>
          <a:p>
            <a:pPr algn="ctr" eaLnBrk="1" hangingPunct="1">
              <a:spcAft>
                <a:spcPts val="625"/>
              </a:spcAft>
            </a:pPr>
            <a:endParaRPr lang="en-US" altLang="en-US" sz="1500" dirty="0"/>
          </a:p>
          <a:p>
            <a:pPr marL="285750" indent="-285750">
              <a:buClr>
                <a:srgbClr val="FF0000"/>
              </a:buClr>
              <a:buFont typeface="Wingdings" panose="05000000000000000000" pitchFamily="2" charset="2"/>
              <a:buChar char="§"/>
            </a:pPr>
            <a:endParaRPr lang="en-US" sz="1500" dirty="0"/>
          </a:p>
        </p:txBody>
      </p:sp>
      <p:sp>
        <p:nvSpPr>
          <p:cNvPr id="2051" name="Rectangle 2">
            <a:extLst>
              <a:ext uri="{FF2B5EF4-FFF2-40B4-BE49-F238E27FC236}">
                <a16:creationId xmlns:a16="http://schemas.microsoft.com/office/drawing/2014/main" id="{C3F347A0-3FE2-4451-8E71-DA2AB6E8CB3F}"/>
              </a:ext>
            </a:extLst>
          </p:cNvPr>
          <p:cNvSpPr>
            <a:spLocks noChangeArrowheads="1"/>
          </p:cNvSpPr>
          <p:nvPr/>
        </p:nvSpPr>
        <p:spPr bwMode="auto">
          <a:xfrm>
            <a:off x="6772275" y="9418638"/>
            <a:ext cx="984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4" name="TextBox 3">
            <a:extLst>
              <a:ext uri="{FF2B5EF4-FFF2-40B4-BE49-F238E27FC236}">
                <a16:creationId xmlns:a16="http://schemas.microsoft.com/office/drawing/2014/main" id="{9D33B37C-160C-490B-80F2-79E22B44DB12}"/>
              </a:ext>
            </a:extLst>
          </p:cNvPr>
          <p:cNvSpPr txBox="1"/>
          <p:nvPr/>
        </p:nvSpPr>
        <p:spPr>
          <a:xfrm>
            <a:off x="6654248" y="1279347"/>
            <a:ext cx="639876" cy="6555641"/>
          </a:xfrm>
          <a:prstGeom prst="rect">
            <a:avLst/>
          </a:prstGeom>
          <a:noFill/>
        </p:spPr>
        <p:txBody>
          <a:bodyPr wrap="square" rtlCol="0">
            <a:spAutoFit/>
          </a:bodyPr>
          <a:lstStyle/>
          <a:p>
            <a:endParaRPr lang="en-US" sz="1500" b="1" dirty="0"/>
          </a:p>
          <a:p>
            <a:endParaRPr lang="en-US" sz="1500" b="1" dirty="0"/>
          </a:p>
          <a:p>
            <a:r>
              <a:rPr lang="en-US" sz="1500" b="1" dirty="0"/>
              <a:t>52</a:t>
            </a:r>
          </a:p>
          <a:p>
            <a:r>
              <a:rPr lang="en-US" sz="1500" b="1" dirty="0"/>
              <a:t>53-54</a:t>
            </a:r>
          </a:p>
          <a:p>
            <a:r>
              <a:rPr lang="en-US" sz="1500" b="1" dirty="0"/>
              <a:t>55</a:t>
            </a:r>
          </a:p>
          <a:p>
            <a:r>
              <a:rPr lang="en-US" sz="1500" b="1" dirty="0"/>
              <a:t>56-57</a:t>
            </a:r>
          </a:p>
          <a:p>
            <a:r>
              <a:rPr lang="en-US" sz="1500" b="1" dirty="0"/>
              <a:t>58-59</a:t>
            </a:r>
          </a:p>
          <a:p>
            <a:r>
              <a:rPr lang="en-US" sz="1500" b="1" dirty="0"/>
              <a:t>60</a:t>
            </a:r>
          </a:p>
          <a:p>
            <a:r>
              <a:rPr lang="en-US" sz="1500" b="1" dirty="0"/>
              <a:t>61-62</a:t>
            </a:r>
          </a:p>
          <a:p>
            <a:r>
              <a:rPr lang="en-US" sz="1500" b="1" dirty="0"/>
              <a:t>63-66</a:t>
            </a:r>
          </a:p>
          <a:p>
            <a:r>
              <a:rPr lang="en-US" sz="1500" b="1" dirty="0"/>
              <a:t>67</a:t>
            </a:r>
          </a:p>
          <a:p>
            <a:r>
              <a:rPr lang="en-US" sz="1500" b="1" dirty="0"/>
              <a:t>68</a:t>
            </a:r>
          </a:p>
          <a:p>
            <a:r>
              <a:rPr lang="en-US" sz="1500" b="1" dirty="0"/>
              <a:t>69</a:t>
            </a:r>
          </a:p>
          <a:p>
            <a:endParaRPr lang="en-US" sz="1500" b="1" dirty="0"/>
          </a:p>
          <a:p>
            <a:endParaRPr lang="en-US" sz="1500" b="1" dirty="0"/>
          </a:p>
          <a:p>
            <a:r>
              <a:rPr lang="en-US" sz="1500" b="1" dirty="0"/>
              <a:t>70-71</a:t>
            </a:r>
          </a:p>
          <a:p>
            <a:r>
              <a:rPr lang="en-US" sz="1500" b="1" dirty="0"/>
              <a:t>72</a:t>
            </a:r>
          </a:p>
          <a:p>
            <a:r>
              <a:rPr lang="en-US" sz="1500" b="1" dirty="0"/>
              <a:t>73-74</a:t>
            </a:r>
          </a:p>
          <a:p>
            <a:r>
              <a:rPr lang="en-US" sz="1500" b="1" dirty="0"/>
              <a:t>75-76</a:t>
            </a:r>
          </a:p>
          <a:p>
            <a:r>
              <a:rPr lang="en-US" sz="1500" b="1" dirty="0"/>
              <a:t>77</a:t>
            </a:r>
          </a:p>
          <a:p>
            <a:r>
              <a:rPr lang="en-US" sz="1500" b="1" dirty="0"/>
              <a:t>78</a:t>
            </a:r>
          </a:p>
          <a:p>
            <a:r>
              <a:rPr lang="en-US" sz="1500" b="1" dirty="0"/>
              <a:t>79</a:t>
            </a:r>
          </a:p>
          <a:p>
            <a:r>
              <a:rPr lang="en-US" sz="1500" b="1" dirty="0"/>
              <a:t>80-82</a:t>
            </a:r>
          </a:p>
          <a:p>
            <a:r>
              <a:rPr lang="en-US" sz="1500" b="1" dirty="0"/>
              <a:t>83</a:t>
            </a:r>
          </a:p>
          <a:p>
            <a:r>
              <a:rPr lang="en-US" sz="1500" b="1" dirty="0"/>
              <a:t>84</a:t>
            </a:r>
          </a:p>
          <a:p>
            <a:r>
              <a:rPr lang="en-US" sz="1500" b="1" dirty="0"/>
              <a:t>85-86</a:t>
            </a:r>
          </a:p>
          <a:p>
            <a:r>
              <a:rPr lang="en-US" sz="1500" b="1" dirty="0"/>
              <a:t>87-88</a:t>
            </a:r>
          </a:p>
          <a:p>
            <a:endParaRPr lang="en-US" sz="1500" b="1" dirty="0"/>
          </a:p>
        </p:txBody>
      </p:sp>
    </p:spTree>
    <p:extLst>
      <p:ext uri="{BB962C8B-B14F-4D97-AF65-F5344CB8AC3E}">
        <p14:creationId xmlns:p14="http://schemas.microsoft.com/office/powerpoint/2010/main" val="2076295391"/>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8378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2226" name="Picture 2" descr="YESS-ILP Participant Registration Form">
            <a:extLst>
              <a:ext uri="{FF2B5EF4-FFF2-40B4-BE49-F238E27FC236}">
                <a16:creationId xmlns:a16="http://schemas.microsoft.com/office/drawing/2014/main" id="{EF9B52F0-C452-4EF2-B9C2-1D1FBD6C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671" y="1241424"/>
            <a:ext cx="2249732" cy="1483519"/>
          </a:xfrm>
          <a:prstGeom prst="rect">
            <a:avLst/>
          </a:prstGeom>
          <a:noFill/>
          <a:extLst>
            <a:ext uri="{909E8E84-426E-40DD-AFC4-6F175D3DCCD1}">
              <a14:hiddenFill xmlns:a14="http://schemas.microsoft.com/office/drawing/2010/main">
                <a:solidFill>
                  <a:srgbClr val="FFFFFF"/>
                </a:solidFill>
              </a14:hiddenFill>
            </a:ext>
          </a:extLst>
        </p:spPr>
      </p:pic>
      <p:sp>
        <p:nvSpPr>
          <p:cNvPr id="13315" name="Rectangle 2">
            <a:extLst>
              <a:ext uri="{FF2B5EF4-FFF2-40B4-BE49-F238E27FC236}">
                <a16:creationId xmlns:a16="http://schemas.microsoft.com/office/drawing/2014/main" id="{A8769693-DE0D-48B8-B8DF-2A6F9769C70C}"/>
              </a:ext>
            </a:extLst>
          </p:cNvPr>
          <p:cNvSpPr>
            <a:spLocks noChangeArrowheads="1"/>
          </p:cNvSpPr>
          <p:nvPr/>
        </p:nvSpPr>
        <p:spPr bwMode="auto">
          <a:xfrm>
            <a:off x="803275" y="642937"/>
            <a:ext cx="53895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163"/>
              </a:lnSpc>
            </a:pPr>
            <a:r>
              <a:rPr lang="en-US" altLang="en-US" sz="1400" b="1" dirty="0"/>
              <a:t>Foster and Kinship Care Education (FKCE) &amp; Independent Living Programs</a:t>
            </a:r>
          </a:p>
        </p:txBody>
      </p:sp>
      <p:sp>
        <p:nvSpPr>
          <p:cNvPr id="13316" name="Rectangle 3">
            <a:extLst>
              <a:ext uri="{FF2B5EF4-FFF2-40B4-BE49-F238E27FC236}">
                <a16:creationId xmlns:a16="http://schemas.microsoft.com/office/drawing/2014/main" id="{E46877A2-A745-49DE-97CE-3055286B75A0}"/>
              </a:ext>
            </a:extLst>
          </p:cNvPr>
          <p:cNvSpPr>
            <a:spLocks noChangeArrowheads="1"/>
          </p:cNvSpPr>
          <p:nvPr/>
        </p:nvSpPr>
        <p:spPr bwMode="auto">
          <a:xfrm>
            <a:off x="723900" y="1078706"/>
            <a:ext cx="6369049"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r>
              <a:rPr lang="en-US" altLang="en-US" sz="1100" i="1" dirty="0"/>
              <a:t>Serving Yolo County Resource - Foster &amp; Kinship - Families &amp; Transitional Age Youth and Non-Minor Dependents</a:t>
            </a:r>
          </a:p>
        </p:txBody>
      </p:sp>
      <p:sp>
        <p:nvSpPr>
          <p:cNvPr id="13317" name="Rectangle 4">
            <a:extLst>
              <a:ext uri="{FF2B5EF4-FFF2-40B4-BE49-F238E27FC236}">
                <a16:creationId xmlns:a16="http://schemas.microsoft.com/office/drawing/2014/main" id="{7B194370-7612-4FFF-99DE-84ACDB45EF8C}"/>
              </a:ext>
            </a:extLst>
          </p:cNvPr>
          <p:cNvSpPr>
            <a:spLocks noChangeArrowheads="1"/>
          </p:cNvSpPr>
          <p:nvPr/>
        </p:nvSpPr>
        <p:spPr bwMode="auto">
          <a:xfrm>
            <a:off x="898525" y="2990850"/>
            <a:ext cx="57880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838"/>
              </a:spcBef>
            </a:pPr>
            <a:endParaRPr lang="en-US" altLang="en-US" sz="1200" dirty="0">
              <a:solidFill>
                <a:srgbClr val="343434"/>
              </a:solidFill>
            </a:endParaRPr>
          </a:p>
        </p:txBody>
      </p:sp>
      <p:sp>
        <p:nvSpPr>
          <p:cNvPr id="13318" name="Rectangle 5">
            <a:extLst>
              <a:ext uri="{FF2B5EF4-FFF2-40B4-BE49-F238E27FC236}">
                <a16:creationId xmlns:a16="http://schemas.microsoft.com/office/drawing/2014/main" id="{B53B80BE-DE71-4BF6-AF5C-0C8860BBC941}"/>
              </a:ext>
            </a:extLst>
          </p:cNvPr>
          <p:cNvSpPr>
            <a:spLocks noChangeArrowheads="1"/>
          </p:cNvSpPr>
          <p:nvPr/>
        </p:nvSpPr>
        <p:spPr bwMode="auto">
          <a:xfrm>
            <a:off x="895350" y="3169281"/>
            <a:ext cx="5975350" cy="6154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838"/>
              </a:spcBef>
            </a:pPr>
            <a:r>
              <a:rPr lang="en-US" altLang="en-US" sz="1200" dirty="0">
                <a:solidFill>
                  <a:srgbClr val="343434"/>
                </a:solidFill>
              </a:rPr>
              <a:t>The Woodland Community College Foster and Kinship Care Education (FKCE) program serves Yolo County foster parents, kinship/relative care providers, and individuals interested in becoming foster parents or in adopting a child.</a:t>
            </a:r>
          </a:p>
          <a:p>
            <a:pPr eaLnBrk="1" hangingPunct="1">
              <a:lnSpc>
                <a:spcPts val="1463"/>
              </a:lnSpc>
              <a:spcBef>
                <a:spcPts val="838"/>
              </a:spcBef>
            </a:pPr>
            <a:endParaRPr lang="en-US" altLang="en-US" sz="1200" dirty="0">
              <a:solidFill>
                <a:srgbClr val="343434"/>
              </a:solidFill>
            </a:endParaRPr>
          </a:p>
          <a:p>
            <a:pPr eaLnBrk="1" hangingPunct="1">
              <a:lnSpc>
                <a:spcPts val="1463"/>
              </a:lnSpc>
              <a:spcAft>
                <a:spcPts val="838"/>
              </a:spcAft>
            </a:pPr>
            <a:r>
              <a:rPr lang="en-US" altLang="en-US" sz="1200" dirty="0">
                <a:solidFill>
                  <a:srgbClr val="343434"/>
                </a:solidFill>
              </a:rPr>
              <a:t>We provide </a:t>
            </a:r>
            <a:r>
              <a:rPr lang="en-US" altLang="en-US" sz="1200" b="1" dirty="0">
                <a:solidFill>
                  <a:srgbClr val="343434"/>
                </a:solidFill>
              </a:rPr>
              <a:t>free </a:t>
            </a:r>
            <a:r>
              <a:rPr lang="en-US" altLang="en-US" sz="1200" dirty="0">
                <a:solidFill>
                  <a:srgbClr val="343434"/>
                </a:solidFill>
              </a:rPr>
              <a:t>classes and workshops to individuals who are:</a:t>
            </a:r>
          </a:p>
          <a:p>
            <a:pPr algn="just" eaLnBrk="1" hangingPunct="1">
              <a:lnSpc>
                <a:spcPts val="2063"/>
              </a:lnSpc>
              <a:spcBef>
                <a:spcPts val="838"/>
              </a:spcBef>
            </a:pPr>
            <a:r>
              <a:rPr lang="en-US" altLang="en-US" sz="1200" dirty="0">
                <a:solidFill>
                  <a:srgbClr val="343434"/>
                </a:solidFill>
              </a:rPr>
              <a:t>■  Parenting a child placed in out-of-home care and you want to improve your parenting skills</a:t>
            </a:r>
          </a:p>
          <a:p>
            <a:pPr algn="just" eaLnBrk="1" hangingPunct="1">
              <a:lnSpc>
                <a:spcPts val="2063"/>
              </a:lnSpc>
            </a:pPr>
            <a:r>
              <a:rPr lang="en-US" altLang="en-US" sz="1200" dirty="0">
                <a:solidFill>
                  <a:srgbClr val="343434"/>
                </a:solidFill>
              </a:rPr>
              <a:t>■    Taking care of a relative's child</a:t>
            </a:r>
          </a:p>
          <a:p>
            <a:pPr algn="just" eaLnBrk="1" hangingPunct="1">
              <a:lnSpc>
                <a:spcPts val="2063"/>
              </a:lnSpc>
            </a:pPr>
            <a:r>
              <a:rPr lang="en-US" altLang="en-US" sz="1200" dirty="0">
                <a:solidFill>
                  <a:srgbClr val="343434"/>
                </a:solidFill>
              </a:rPr>
              <a:t>■    Need to complete the State mandated foster care education requirements</a:t>
            </a:r>
          </a:p>
          <a:p>
            <a:pPr algn="just" eaLnBrk="1" hangingPunct="1">
              <a:lnSpc>
                <a:spcPts val="2063"/>
              </a:lnSpc>
            </a:pPr>
            <a:r>
              <a:rPr lang="en-US" altLang="en-US" sz="1200" dirty="0">
                <a:solidFill>
                  <a:srgbClr val="343434"/>
                </a:solidFill>
              </a:rPr>
              <a:t>■    Interested in being a foster or adoptive parent</a:t>
            </a:r>
          </a:p>
          <a:p>
            <a:pPr algn="just" eaLnBrk="1" hangingPunct="1">
              <a:lnSpc>
                <a:spcPts val="2063"/>
              </a:lnSpc>
            </a:pPr>
            <a:endParaRPr lang="en-US" altLang="en-US" sz="1200" dirty="0">
              <a:solidFill>
                <a:srgbClr val="343434"/>
              </a:solidFill>
            </a:endParaRPr>
          </a:p>
          <a:p>
            <a:pPr eaLnBrk="1" hangingPunct="1">
              <a:lnSpc>
                <a:spcPts val="1463"/>
              </a:lnSpc>
              <a:spcAft>
                <a:spcPts val="625"/>
              </a:spcAft>
            </a:pPr>
            <a:r>
              <a:rPr lang="en-US" altLang="en-US" sz="1200" dirty="0">
                <a:solidFill>
                  <a:srgbClr val="343434"/>
                </a:solidFill>
              </a:rPr>
              <a:t>The mission of Woodland Community College Foster and Kinship Care Education (FKCE) is to provide quality education and training for care providers of children and youth in out-of-home care so that these providers can meet the child's educational, emotional, behavioral and developmental needs. There are 523,000 reasons to provide education and support to families caring for children placed outside their birth families. This is the number of youth in the United States currently living in foster care because their own family is in crisis and cannot provide for their day-to-day needs.</a:t>
            </a:r>
          </a:p>
          <a:p>
            <a:pPr eaLnBrk="1" hangingPunct="1">
              <a:lnSpc>
                <a:spcPts val="1463"/>
              </a:lnSpc>
              <a:spcAft>
                <a:spcPts val="625"/>
              </a:spcAft>
            </a:pPr>
            <a:endParaRPr lang="en-US" altLang="en-US" sz="1200" dirty="0">
              <a:solidFill>
                <a:srgbClr val="343434"/>
              </a:solidFill>
            </a:endParaRPr>
          </a:p>
          <a:p>
            <a:pPr eaLnBrk="1" hangingPunct="1">
              <a:lnSpc>
                <a:spcPts val="1463"/>
              </a:lnSpc>
              <a:spcAft>
                <a:spcPts val="625"/>
              </a:spcAft>
            </a:pPr>
            <a:r>
              <a:rPr lang="en-US" altLang="en-US" sz="1200" dirty="0">
                <a:solidFill>
                  <a:srgbClr val="343434"/>
                </a:solidFill>
              </a:rPr>
              <a:t>Foster, kinship care, and adoption promotes the healing process for a child by offering a stable and secure environment. Whether you are taking on the responsibility of raising a relative's child, a child from within the foster care system, or considering adoption from foster care, we appreciate that there is much you want and need to know. The Foster and Kinship Care Education Program (FKCE) provides specialized parenting classes throughout the year that serve to make this experience a success for you and for the children who come to live in your home.</a:t>
            </a:r>
          </a:p>
        </p:txBody>
      </p:sp>
      <p:pic>
        <p:nvPicPr>
          <p:cNvPr id="8" name="Picture 4" descr="Woodland Community College - Overview, Competitors, and Employees |  Apollo.io">
            <a:extLst>
              <a:ext uri="{FF2B5EF4-FFF2-40B4-BE49-F238E27FC236}">
                <a16:creationId xmlns:a16="http://schemas.microsoft.com/office/drawing/2014/main" id="{DA556CF8-4CC8-4E58-B7EA-48B3505FFA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8290" b="19677"/>
          <a:stretch/>
        </p:blipFill>
        <p:spPr bwMode="auto">
          <a:xfrm>
            <a:off x="5077985" y="1631157"/>
            <a:ext cx="1547332" cy="9153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extLst>
              <a:ext uri="{FF2B5EF4-FFF2-40B4-BE49-F238E27FC236}">
                <a16:creationId xmlns:a16="http://schemas.microsoft.com/office/drawing/2014/main" id="{400CB37A-C1B6-4CCA-B36E-DAF65583FD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351" y="1825523"/>
            <a:ext cx="1611738" cy="66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5">
            <a:extLst>
              <a:ext uri="{FF2B5EF4-FFF2-40B4-BE49-F238E27FC236}">
                <a16:creationId xmlns:a16="http://schemas.microsoft.com/office/drawing/2014/main" id="{6D0DDCCC-FF43-43D1-B52B-99E319A20567}"/>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17</a:t>
            </a: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9293DB2A-B268-42FF-86AB-E054F358A1D7}"/>
              </a:ext>
            </a:extLst>
          </p:cNvPr>
          <p:cNvSpPr>
            <a:spLocks noChangeArrowheads="1"/>
          </p:cNvSpPr>
          <p:nvPr/>
        </p:nvSpPr>
        <p:spPr bwMode="auto">
          <a:xfrm>
            <a:off x="898525" y="2493962"/>
            <a:ext cx="5827713" cy="20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1675"/>
              </a:spcAft>
            </a:pPr>
            <a:endParaRPr lang="en-US" altLang="en-US" sz="1200" dirty="0">
              <a:solidFill>
                <a:srgbClr val="343434"/>
              </a:solidFill>
            </a:endParaRPr>
          </a:p>
          <a:p>
            <a:pPr eaLnBrk="1" hangingPunct="1">
              <a:lnSpc>
                <a:spcPts val="1463"/>
              </a:lnSpc>
              <a:spcAft>
                <a:spcPts val="1675"/>
              </a:spcAft>
            </a:pPr>
            <a:r>
              <a:rPr lang="en-US" altLang="en-US" sz="1200" dirty="0">
                <a:solidFill>
                  <a:srgbClr val="343434"/>
                </a:solidFill>
              </a:rPr>
              <a:t>Initial foster care education, Pre-Service, is for those interested in becoming a licensed Yolo County Foster Parent, or an adoptive home through the State of California 's Adoption unit. </a:t>
            </a:r>
            <a:r>
              <a:rPr lang="en-US" altLang="en-US" sz="1200" dirty="0" err="1">
                <a:solidFill>
                  <a:srgbClr val="343434"/>
                </a:solidFill>
              </a:rPr>
              <a:t>PreService</a:t>
            </a:r>
            <a:r>
              <a:rPr lang="en-US" altLang="en-US" sz="1200" dirty="0">
                <a:solidFill>
                  <a:srgbClr val="343434"/>
                </a:solidFill>
              </a:rPr>
              <a:t> helps you through the licensing process, promotes an understanding of the child welfare system, and allows you to know more about the children who may come to live in your home. Classes also allow you to meet social workers and other foster and adoptive parents, who can help guide and support you on your parenting path. On-going foster care classes serve to maintain required training hours and provide continuing education and support to families. The relative caregiver is encouraged to attend our Kinship Care Education classes, a place to support and learn more about services available to families caring for a relative's child.</a:t>
            </a:r>
          </a:p>
          <a:p>
            <a:pPr eaLnBrk="1" hangingPunct="1">
              <a:lnSpc>
                <a:spcPts val="1463"/>
              </a:lnSpc>
              <a:spcAft>
                <a:spcPts val="1675"/>
              </a:spcAft>
            </a:pPr>
            <a:r>
              <a:rPr lang="en-US" altLang="en-US" sz="1200" dirty="0">
                <a:solidFill>
                  <a:srgbClr val="343434"/>
                </a:solidFill>
              </a:rPr>
              <a:t>Foster, kinship and adoptive parents are very special individuals. They are the folks willing to step-up to care for a child placed out-of-home, most often due to abuse, neglect, abandonment, or the death of a parent. All our parents come to know that it requires much more than love to parent a hurt child. FKCE is here to provide the knowledge, skills and understanding needed to ensure the safety, permanency and well being of the child. Our classes are free and open to the public. For those interested learning more about Yolo County foster care and adoption, our calendar of classes, or our kinship program, please call Cherie Schroeder at(530)574-1964.</a:t>
            </a:r>
          </a:p>
          <a:p>
            <a:pPr eaLnBrk="1" hangingPunct="1">
              <a:lnSpc>
                <a:spcPts val="1463"/>
              </a:lnSpc>
              <a:spcAft>
                <a:spcPts val="1675"/>
              </a:spcAft>
            </a:pPr>
            <a:r>
              <a:rPr lang="en-US" altLang="en-US" sz="1200" dirty="0"/>
              <a:t>On behalf of our Team, Cherie Schroeder</a:t>
            </a:r>
          </a:p>
          <a:p>
            <a:pPr eaLnBrk="1" hangingPunct="1">
              <a:lnSpc>
                <a:spcPts val="1463"/>
              </a:lnSpc>
              <a:spcAft>
                <a:spcPts val="1675"/>
              </a:spcAft>
            </a:pPr>
            <a:r>
              <a:rPr lang="en-US" altLang="en-US" sz="1200" i="1" dirty="0"/>
              <a:t>Cherie Schroeder, MS Instructional Specialist//Program Director Woodland Community College (WCC) FKCE 2300 East Gibson Road - Woodland, CA 95776 (530) 574-1964 Cell </a:t>
            </a:r>
            <a:r>
              <a:rPr lang="en-US" altLang="en-US" sz="1200" i="1" u="sng" dirty="0">
                <a:hlinkClick r:id="rId2">
                  <a:extLst>
                    <a:ext uri="{A12FA001-AC4F-418D-AE19-62706E023703}">
                      <ahyp:hlinkClr xmlns:ahyp="http://schemas.microsoft.com/office/drawing/2018/hyperlinkcolor" val="tx"/>
                    </a:ext>
                  </a:extLst>
                </a:hlinkClick>
              </a:rPr>
              <a:t>www.yolofostercare. com</a:t>
            </a:r>
            <a:r>
              <a:rPr lang="en-US" altLang="en-US" sz="1200" i="1" u="sng" dirty="0"/>
              <a:t> </a:t>
            </a:r>
            <a:r>
              <a:rPr lang="en-US" altLang="en-US" sz="1200" i="1" dirty="0">
                <a:hlinkClick r:id="rId3">
                  <a:extLst>
                    <a:ext uri="{A12FA001-AC4F-418D-AE19-62706E023703}">
                      <ahyp:hlinkClr xmlns:ahyp="http://schemas.microsoft.com/office/drawing/2018/hyperlinkcolor" val="tx"/>
                    </a:ext>
                  </a:extLst>
                </a:hlinkClick>
              </a:rPr>
              <a:t>cherie@yolofostercare.com</a:t>
            </a:r>
          </a:p>
          <a:p>
            <a:pPr eaLnBrk="1" hangingPunct="1">
              <a:lnSpc>
                <a:spcPts val="1463"/>
              </a:lnSpc>
              <a:spcAft>
                <a:spcPts val="1675"/>
              </a:spcAft>
            </a:pPr>
            <a:endParaRPr lang="en-US" altLang="en-US" sz="1200" dirty="0"/>
          </a:p>
          <a:p>
            <a:pPr eaLnBrk="1" hangingPunct="1">
              <a:lnSpc>
                <a:spcPts val="1463"/>
              </a:lnSpc>
              <a:spcAft>
                <a:spcPts val="1675"/>
              </a:spcAft>
            </a:pPr>
            <a:endParaRPr lang="en-US" altLang="en-US" sz="1200" dirty="0">
              <a:solidFill>
                <a:srgbClr val="343434"/>
              </a:solidFill>
            </a:endParaRPr>
          </a:p>
        </p:txBody>
      </p:sp>
      <p:sp>
        <p:nvSpPr>
          <p:cNvPr id="14339" name="Rectangle 2">
            <a:extLst>
              <a:ext uri="{FF2B5EF4-FFF2-40B4-BE49-F238E27FC236}">
                <a16:creationId xmlns:a16="http://schemas.microsoft.com/office/drawing/2014/main" id="{4EA4B510-60ED-4348-A823-D4ABD5131535}"/>
              </a:ext>
            </a:extLst>
          </p:cNvPr>
          <p:cNvSpPr>
            <a:spLocks noChangeArrowheads="1"/>
          </p:cNvSpPr>
          <p:nvPr/>
        </p:nvSpPr>
        <p:spPr bwMode="auto">
          <a:xfrm>
            <a:off x="901700" y="2570163"/>
            <a:ext cx="14541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063"/>
              </a:lnSpc>
              <a:spcBef>
                <a:spcPts val="1675"/>
              </a:spcBef>
              <a:spcAft>
                <a:spcPts val="1675"/>
              </a:spcAft>
            </a:pPr>
            <a:endParaRPr lang="en-US" altLang="en-US" sz="1200" dirty="0"/>
          </a:p>
        </p:txBody>
      </p:sp>
      <p:sp>
        <p:nvSpPr>
          <p:cNvPr id="14340" name="Rectangle 3">
            <a:extLst>
              <a:ext uri="{FF2B5EF4-FFF2-40B4-BE49-F238E27FC236}">
                <a16:creationId xmlns:a16="http://schemas.microsoft.com/office/drawing/2014/main" id="{B75021E3-B28F-4177-BEB7-A6256A115062}"/>
              </a:ext>
            </a:extLst>
          </p:cNvPr>
          <p:cNvSpPr>
            <a:spLocks noChangeArrowheads="1"/>
          </p:cNvSpPr>
          <p:nvPr/>
        </p:nvSpPr>
        <p:spPr bwMode="auto">
          <a:xfrm>
            <a:off x="898525" y="3465513"/>
            <a:ext cx="29083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1675"/>
              </a:spcBef>
            </a:pPr>
            <a:endParaRPr lang="en-US" altLang="en-US" sz="1200" i="1" dirty="0">
              <a:solidFill>
                <a:srgbClr val="954F72"/>
              </a:solidFill>
              <a:hlinkClick r:id="rId3"/>
            </a:endParaRPr>
          </a:p>
        </p:txBody>
      </p:sp>
      <p:sp>
        <p:nvSpPr>
          <p:cNvPr id="14341" name="Rectangle 4">
            <a:extLst>
              <a:ext uri="{FF2B5EF4-FFF2-40B4-BE49-F238E27FC236}">
                <a16:creationId xmlns:a16="http://schemas.microsoft.com/office/drawing/2014/main" id="{BD21E82E-B79C-4B9C-A44C-1372F13DF9BE}"/>
              </a:ext>
            </a:extLst>
          </p:cNvPr>
          <p:cNvSpPr>
            <a:spLocks noChangeArrowheads="1"/>
          </p:cNvSpPr>
          <p:nvPr/>
        </p:nvSpPr>
        <p:spPr bwMode="auto">
          <a:xfrm>
            <a:off x="6699250" y="9418638"/>
            <a:ext cx="1714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2">
            <a:extLst>
              <a:ext uri="{FF2B5EF4-FFF2-40B4-BE49-F238E27FC236}">
                <a16:creationId xmlns:a16="http://schemas.microsoft.com/office/drawing/2014/main" id="{E3050719-1832-4DB6-A83B-CF19B583D3C9}"/>
              </a:ext>
            </a:extLst>
          </p:cNvPr>
          <p:cNvSpPr>
            <a:spLocks noChangeArrowheads="1"/>
          </p:cNvSpPr>
          <p:nvPr/>
        </p:nvSpPr>
        <p:spPr bwMode="auto">
          <a:xfrm>
            <a:off x="803275" y="642937"/>
            <a:ext cx="538956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163"/>
              </a:lnSpc>
            </a:pPr>
            <a:r>
              <a:rPr lang="en-US" altLang="en-US" sz="1400" b="1" dirty="0"/>
              <a:t>Foster and Kinship Care Education (FKCE) &amp; Independent Living Programs</a:t>
            </a:r>
          </a:p>
        </p:txBody>
      </p:sp>
      <p:sp>
        <p:nvSpPr>
          <p:cNvPr id="8" name="Rectangle 3">
            <a:extLst>
              <a:ext uri="{FF2B5EF4-FFF2-40B4-BE49-F238E27FC236}">
                <a16:creationId xmlns:a16="http://schemas.microsoft.com/office/drawing/2014/main" id="{6CC2599B-1F4D-442C-A2C8-078BCC82C074}"/>
              </a:ext>
            </a:extLst>
          </p:cNvPr>
          <p:cNvSpPr>
            <a:spLocks noChangeArrowheads="1"/>
          </p:cNvSpPr>
          <p:nvPr/>
        </p:nvSpPr>
        <p:spPr bwMode="auto">
          <a:xfrm>
            <a:off x="723900" y="1078706"/>
            <a:ext cx="6369049"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r>
              <a:rPr lang="en-US" altLang="en-US" sz="1100" i="1" dirty="0"/>
              <a:t>Serving Yolo County Resource - Foster &amp; Kinship - Families &amp; Transitional Age Youth and Non-Minor Dependents</a:t>
            </a:r>
          </a:p>
        </p:txBody>
      </p:sp>
      <p:pic>
        <p:nvPicPr>
          <p:cNvPr id="9" name="Picture 1">
            <a:extLst>
              <a:ext uri="{FF2B5EF4-FFF2-40B4-BE49-F238E27FC236}">
                <a16:creationId xmlns:a16="http://schemas.microsoft.com/office/drawing/2014/main" id="{A5987248-CE27-41A4-B736-BFB774923F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5351" y="1825523"/>
            <a:ext cx="1611738" cy="668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YESS-ILP Participant Registration Form">
            <a:extLst>
              <a:ext uri="{FF2B5EF4-FFF2-40B4-BE49-F238E27FC236}">
                <a16:creationId xmlns:a16="http://schemas.microsoft.com/office/drawing/2014/main" id="{BBDCA1F4-1BC2-4723-93D4-A25855FB8B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671" y="1241424"/>
            <a:ext cx="2249732" cy="14835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Woodland Community College - Overview, Competitors, and Employees |  Apollo.io">
            <a:extLst>
              <a:ext uri="{FF2B5EF4-FFF2-40B4-BE49-F238E27FC236}">
                <a16:creationId xmlns:a16="http://schemas.microsoft.com/office/drawing/2014/main" id="{0ED387AC-C2D6-4816-AD2D-E2AE5A9ECD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290" b="19677"/>
          <a:stretch/>
        </p:blipFill>
        <p:spPr bwMode="auto">
          <a:xfrm>
            <a:off x="5077985" y="1631157"/>
            <a:ext cx="1547332" cy="91535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5">
            <a:extLst>
              <a:ext uri="{FF2B5EF4-FFF2-40B4-BE49-F238E27FC236}">
                <a16:creationId xmlns:a16="http://schemas.microsoft.com/office/drawing/2014/main" id="{9FFFD416-A5DC-495C-863D-8FF90C55C37C}"/>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3" name="Rectangle 15">
            <a:extLst>
              <a:ext uri="{FF2B5EF4-FFF2-40B4-BE49-F238E27FC236}">
                <a16:creationId xmlns:a16="http://schemas.microsoft.com/office/drawing/2014/main" id="{49983DBA-9E7D-4641-A6E1-ACBA91DAC2C2}"/>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18</a:t>
            </a: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Rectangle 2">
            <a:extLst>
              <a:ext uri="{FF2B5EF4-FFF2-40B4-BE49-F238E27FC236}">
                <a16:creationId xmlns:a16="http://schemas.microsoft.com/office/drawing/2014/main" id="{30B438DA-10D7-44B9-B94B-FE6C8F2EA66D}"/>
              </a:ext>
            </a:extLst>
          </p:cNvPr>
          <p:cNvSpPr>
            <a:spLocks noChangeArrowheads="1"/>
          </p:cNvSpPr>
          <p:nvPr/>
        </p:nvSpPr>
        <p:spPr bwMode="auto">
          <a:xfrm>
            <a:off x="2238375" y="1761548"/>
            <a:ext cx="329565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425"/>
              </a:spcAft>
            </a:pPr>
            <a:endParaRPr lang="en-US" altLang="en-US" u="sng" dirty="0"/>
          </a:p>
        </p:txBody>
      </p:sp>
      <p:sp>
        <p:nvSpPr>
          <p:cNvPr id="15364" name="Rectangle 3">
            <a:extLst>
              <a:ext uri="{FF2B5EF4-FFF2-40B4-BE49-F238E27FC236}">
                <a16:creationId xmlns:a16="http://schemas.microsoft.com/office/drawing/2014/main" id="{B3B5735C-1428-4526-B4C3-D7268DA3D24C}"/>
              </a:ext>
            </a:extLst>
          </p:cNvPr>
          <p:cNvSpPr>
            <a:spLocks noChangeArrowheads="1"/>
          </p:cNvSpPr>
          <p:nvPr/>
        </p:nvSpPr>
        <p:spPr bwMode="auto">
          <a:xfrm>
            <a:off x="919162" y="1761548"/>
            <a:ext cx="5934075"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r>
              <a:rPr lang="en-US" altLang="en-US" sz="1200" b="1" dirty="0"/>
              <a:t>Family HUI</a:t>
            </a:r>
          </a:p>
          <a:p>
            <a:pPr algn="just" eaLnBrk="1" hangingPunct="1">
              <a:lnSpc>
                <a:spcPts val="1463"/>
              </a:lnSpc>
            </a:pPr>
            <a:r>
              <a:rPr lang="en-US" altLang="en-US" sz="1200" dirty="0"/>
              <a:t>"Family Hui focuses on early childhood development and on activities designed to encourage parents to reflect on their own childhood, dreams, trauma, and triggers. We combine evidence-based research, reflective inquiry, and peer-led conversations to create circles of support, hui. Family Hui is based on the Five Protective Factors both in content and design. It is our hope the </a:t>
            </a:r>
          </a:p>
        </p:txBody>
      </p:sp>
      <p:sp>
        <p:nvSpPr>
          <p:cNvPr id="15365" name="Rectangle 4">
            <a:extLst>
              <a:ext uri="{FF2B5EF4-FFF2-40B4-BE49-F238E27FC236}">
                <a16:creationId xmlns:a16="http://schemas.microsoft.com/office/drawing/2014/main" id="{3721F4D2-3D22-4D63-92E8-C244BA238825}"/>
              </a:ext>
            </a:extLst>
          </p:cNvPr>
          <p:cNvSpPr>
            <a:spLocks noChangeArrowheads="1"/>
          </p:cNvSpPr>
          <p:nvPr/>
        </p:nvSpPr>
        <p:spPr bwMode="auto">
          <a:xfrm>
            <a:off x="909637" y="2684678"/>
            <a:ext cx="4529138" cy="203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r>
              <a:rPr lang="en-US" altLang="en-US" sz="1200" dirty="0"/>
              <a:t>hui will last beyond the 12 weeks of programming and parents/caregivers will continue to support one another throughout their lives. We are currently working in Colusa, Imperial, Sacramento, San Joaquin, and Yolo Counties.“ </a:t>
            </a:r>
            <a:r>
              <a:rPr lang="en-US" altLang="en-US" sz="1200" dirty="0">
                <a:solidFill>
                  <a:schemeClr val="accent6">
                    <a:lumMod val="75000"/>
                  </a:schemeClr>
                </a:solidFill>
              </a:rPr>
              <a:t>Familyhui.org</a:t>
            </a:r>
          </a:p>
          <a:p>
            <a:pPr algn="just" eaLnBrk="1" hangingPunct="1">
              <a:lnSpc>
                <a:spcPts val="1463"/>
              </a:lnSpc>
              <a:spcAft>
                <a:spcPts val="425"/>
              </a:spcAft>
            </a:pPr>
            <a:endParaRPr lang="en-US" altLang="en-US" sz="1200" dirty="0"/>
          </a:p>
          <a:p>
            <a:pPr algn="just" eaLnBrk="1" hangingPunct="1">
              <a:lnSpc>
                <a:spcPts val="1463"/>
              </a:lnSpc>
            </a:pPr>
            <a:r>
              <a:rPr lang="en-US" altLang="en-US" sz="1200" b="1" dirty="0"/>
              <a:t>Yolo Children's Alliance</a:t>
            </a:r>
          </a:p>
          <a:p>
            <a:pPr algn="just" eaLnBrk="1" hangingPunct="1">
              <a:lnSpc>
                <a:spcPts val="1463"/>
              </a:lnSpc>
            </a:pPr>
            <a:r>
              <a:rPr lang="en-US" altLang="en-US" sz="1200" dirty="0"/>
              <a:t>"YCCA supports families to protect and empower our children. We help families, particularly non-English speaking families, access services, learn valuable parenting skills, and find support. We do this through family </a:t>
            </a:r>
          </a:p>
        </p:txBody>
      </p:sp>
      <p:sp>
        <p:nvSpPr>
          <p:cNvPr id="15366" name="Rectangle 5">
            <a:extLst>
              <a:ext uri="{FF2B5EF4-FFF2-40B4-BE49-F238E27FC236}">
                <a16:creationId xmlns:a16="http://schemas.microsoft.com/office/drawing/2014/main" id="{0B68A0F0-0DAD-4F06-ACBF-F12487687217}"/>
              </a:ext>
            </a:extLst>
          </p:cNvPr>
          <p:cNvSpPr>
            <a:spLocks noChangeArrowheads="1"/>
          </p:cNvSpPr>
          <p:nvPr/>
        </p:nvSpPr>
        <p:spPr bwMode="auto">
          <a:xfrm>
            <a:off x="909637" y="4432321"/>
            <a:ext cx="5940425" cy="4195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r>
              <a:rPr lang="en-US" altLang="en-US" sz="1200" dirty="0"/>
              <a:t>strengthening programs which focus on the following areas: </a:t>
            </a:r>
          </a:p>
          <a:p>
            <a:pPr algn="just" eaLnBrk="1" hangingPunct="1">
              <a:lnSpc>
                <a:spcPts val="1463"/>
              </a:lnSpc>
            </a:pPr>
            <a:r>
              <a:rPr lang="en-US" altLang="en-US" sz="1200" dirty="0"/>
              <a:t>1) family support, 2) parent education, and 3) community collaboration and advocacy."</a:t>
            </a:r>
          </a:p>
          <a:p>
            <a:pPr algn="just" eaLnBrk="1" hangingPunct="1">
              <a:lnSpc>
                <a:spcPts val="1463"/>
              </a:lnSpc>
              <a:spcAft>
                <a:spcPts val="838"/>
              </a:spcAft>
            </a:pPr>
            <a:r>
              <a:rPr lang="en-US" altLang="en-US" sz="1200" dirty="0">
                <a:solidFill>
                  <a:schemeClr val="accent6">
                    <a:lumMod val="75000"/>
                  </a:schemeClr>
                </a:solidFill>
              </a:rPr>
              <a:t>Yolokids.org                                                                                                                                                                           </a:t>
            </a:r>
            <a:endParaRPr lang="en-US" altLang="en-US" sz="100" dirty="0">
              <a:solidFill>
                <a:schemeClr val="accent6">
                  <a:lumMod val="75000"/>
                </a:schemeClr>
              </a:solidFill>
            </a:endParaRPr>
          </a:p>
          <a:p>
            <a:pPr algn="just" eaLnBrk="1" hangingPunct="1">
              <a:lnSpc>
                <a:spcPts val="1438"/>
              </a:lnSpc>
            </a:pPr>
            <a:r>
              <a:rPr lang="en-US" altLang="en-US" sz="1200" b="1" dirty="0"/>
              <a:t>Yolo Crisis Nursery</a:t>
            </a:r>
          </a:p>
          <a:p>
            <a:pPr algn="just" eaLnBrk="1" hangingPunct="1">
              <a:lnSpc>
                <a:spcPts val="1438"/>
              </a:lnSpc>
            </a:pPr>
            <a:r>
              <a:rPr lang="en-US" altLang="en-US" sz="1200" dirty="0"/>
              <a:t>"The Nursery was founded in 2001 as a child-abuse prevention program. Protecting children is at the heart of what we do, and we want to do more. We help kids thrive and become resilient in the face of traumatic experiences. We fulfill our mission and achieve our vision through the Nursery's signature programs: Crisis Overnight and Respite Care, Wraparound Services for Families, and Specialized Infant Day Care and Preschool." </a:t>
            </a:r>
            <a:r>
              <a:rPr lang="en-US" altLang="en-US" sz="1200" b="1" dirty="0"/>
              <a:t>*</a:t>
            </a:r>
            <a:r>
              <a:rPr lang="en-US" altLang="en-US" sz="1200" dirty="0"/>
              <a:t>For children ages 0-5.</a:t>
            </a:r>
            <a:r>
              <a:rPr lang="en-US" altLang="en-US" sz="1200" b="1" dirty="0"/>
              <a:t>* </a:t>
            </a:r>
            <a:r>
              <a:rPr lang="en-US" altLang="en-US" sz="1200" dirty="0"/>
              <a:t>Also North Sacramento and South Sacramento Crisis Nurseries. </a:t>
            </a:r>
            <a:r>
              <a:rPr lang="en-US" altLang="en-US" sz="1200" dirty="0">
                <a:solidFill>
                  <a:schemeClr val="accent6">
                    <a:lumMod val="75000"/>
                  </a:schemeClr>
                </a:solidFill>
              </a:rPr>
              <a:t>Yolocrisisnursery.org</a:t>
            </a:r>
          </a:p>
          <a:p>
            <a:pPr algn="just" eaLnBrk="1" hangingPunct="1">
              <a:lnSpc>
                <a:spcPts val="1438"/>
              </a:lnSpc>
            </a:pPr>
            <a:endParaRPr lang="en-US" altLang="en-US" sz="1200" dirty="0">
              <a:solidFill>
                <a:schemeClr val="accent6">
                  <a:lumMod val="75000"/>
                </a:schemeClr>
              </a:solidFill>
            </a:endParaRPr>
          </a:p>
          <a:p>
            <a:pPr algn="just" eaLnBrk="1" hangingPunct="1">
              <a:lnSpc>
                <a:spcPts val="1463"/>
              </a:lnSpc>
            </a:pPr>
            <a:r>
              <a:rPr lang="en-US" altLang="en-US" sz="1200" b="1" dirty="0"/>
              <a:t>Yolo Family Strengthening Network</a:t>
            </a:r>
          </a:p>
          <a:p>
            <a:pPr algn="just" eaLnBrk="1" hangingPunct="1">
              <a:lnSpc>
                <a:spcPts val="1463"/>
              </a:lnSpc>
              <a:spcAft>
                <a:spcPts val="838"/>
              </a:spcAft>
            </a:pPr>
            <a:r>
              <a:rPr lang="en-US" altLang="en-US" sz="1200" dirty="0"/>
              <a:t>"The Yolo Family Strengthening Network (YFSN) Resource Lists for Parents have local and national resources related to parenting and child development to support you and your child. The five resource lists are organized by the Strengthening Families Framework Protective Factors. The lists are updated versions of Yolo Maternal Mental Health Collaborative Resource Lists."</a:t>
            </a:r>
          </a:p>
          <a:p>
            <a:pPr algn="just" eaLnBrk="1" hangingPunct="1">
              <a:spcAft>
                <a:spcPts val="425"/>
              </a:spcAft>
            </a:pPr>
            <a:r>
              <a:rPr lang="en-US" altLang="en-US" sz="1200" dirty="0"/>
              <a:t>Source: </a:t>
            </a:r>
            <a:r>
              <a:rPr lang="en-US" altLang="en-US" sz="1200" dirty="0">
                <a:solidFill>
                  <a:schemeClr val="accent6"/>
                </a:solidFill>
                <a:hlinkClick r:id="rId2">
                  <a:extLst>
                    <a:ext uri="{A12FA001-AC4F-418D-AE19-62706E023703}">
                      <ahyp:hlinkClr xmlns:ahyp="http://schemas.microsoft.com/office/drawing/2018/hyperlinkcolor" val="tx"/>
                    </a:ext>
                  </a:extLst>
                </a:hlinkClick>
              </a:rPr>
              <a:t>https://www.yolokids.org/yolo-family-strengthening-network</a:t>
            </a:r>
          </a:p>
        </p:txBody>
      </p:sp>
      <p:sp>
        <p:nvSpPr>
          <p:cNvPr id="15367" name="Rectangle 6">
            <a:extLst>
              <a:ext uri="{FF2B5EF4-FFF2-40B4-BE49-F238E27FC236}">
                <a16:creationId xmlns:a16="http://schemas.microsoft.com/office/drawing/2014/main" id="{9623204A-B7D5-4468-BC25-B801C3245135}"/>
              </a:ext>
            </a:extLst>
          </p:cNvPr>
          <p:cNvSpPr>
            <a:spLocks noChangeArrowheads="1"/>
          </p:cNvSpPr>
          <p:nvPr/>
        </p:nvSpPr>
        <p:spPr bwMode="auto">
          <a:xfrm>
            <a:off x="896937" y="9624436"/>
            <a:ext cx="591978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5463"/>
              </a:spcBef>
              <a:spcAft>
                <a:spcPts val="1263"/>
              </a:spcAft>
            </a:pPr>
            <a:endParaRPr lang="en-US" altLang="en-US" sz="1100" b="1" dirty="0"/>
          </a:p>
        </p:txBody>
      </p:sp>
      <p:sp>
        <p:nvSpPr>
          <p:cNvPr id="15368" name="Rectangle 7">
            <a:extLst>
              <a:ext uri="{FF2B5EF4-FFF2-40B4-BE49-F238E27FC236}">
                <a16:creationId xmlns:a16="http://schemas.microsoft.com/office/drawing/2014/main" id="{9C8F8AFF-DF61-4380-8AAE-17317205B2E2}"/>
              </a:ext>
            </a:extLst>
          </p:cNvPr>
          <p:cNvSpPr>
            <a:spLocks noChangeArrowheads="1"/>
          </p:cNvSpPr>
          <p:nvPr/>
        </p:nvSpPr>
        <p:spPr bwMode="auto">
          <a:xfrm>
            <a:off x="6694487" y="10402311"/>
            <a:ext cx="1682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9" name="Rectangle 8">
            <a:extLst>
              <a:ext uri="{FF2B5EF4-FFF2-40B4-BE49-F238E27FC236}">
                <a16:creationId xmlns:a16="http://schemas.microsoft.com/office/drawing/2014/main" id="{994BFDA4-C496-43F1-9507-D3D11225708F}"/>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Caregiver Resources in Yolo County</a:t>
            </a:r>
          </a:p>
        </p:txBody>
      </p:sp>
      <p:pic>
        <p:nvPicPr>
          <p:cNvPr id="2" name="Picture 1">
            <a:extLst>
              <a:ext uri="{FF2B5EF4-FFF2-40B4-BE49-F238E27FC236}">
                <a16:creationId xmlns:a16="http://schemas.microsoft.com/office/drawing/2014/main" id="{3C1175B1-2FCF-42CA-9194-66418B83E311}"/>
              </a:ext>
            </a:extLst>
          </p:cNvPr>
          <p:cNvPicPr>
            <a:picLocks noChangeAspect="1"/>
          </p:cNvPicPr>
          <p:nvPr/>
        </p:nvPicPr>
        <p:blipFill>
          <a:blip r:embed="rId3"/>
          <a:stretch>
            <a:fillRect/>
          </a:stretch>
        </p:blipFill>
        <p:spPr>
          <a:xfrm>
            <a:off x="5592722" y="2769958"/>
            <a:ext cx="1821543" cy="1680621"/>
          </a:xfrm>
          <a:prstGeom prst="rect">
            <a:avLst/>
          </a:prstGeom>
        </p:spPr>
      </p:pic>
      <p:sp>
        <p:nvSpPr>
          <p:cNvPr id="11" name="Rectangle 10">
            <a:extLst>
              <a:ext uri="{FF2B5EF4-FFF2-40B4-BE49-F238E27FC236}">
                <a16:creationId xmlns:a16="http://schemas.microsoft.com/office/drawing/2014/main" id="{390EAD0B-9158-45D2-8AF1-0F85213BE386}"/>
              </a:ext>
            </a:extLst>
          </p:cNvPr>
          <p:cNvSpPr/>
          <p:nvPr/>
        </p:nvSpPr>
        <p:spPr>
          <a:xfrm>
            <a:off x="366806" y="4311943"/>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FE6FB357-8020-4377-AFD9-4789D56A860A}"/>
              </a:ext>
            </a:extLst>
          </p:cNvPr>
          <p:cNvSpPr/>
          <p:nvPr/>
        </p:nvSpPr>
        <p:spPr>
          <a:xfrm>
            <a:off x="369741" y="2564301"/>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B60F7A6D-06BA-4C67-8C34-2D0FC0776157}"/>
              </a:ext>
            </a:extLst>
          </p:cNvPr>
          <p:cNvSpPr/>
          <p:nvPr/>
        </p:nvSpPr>
        <p:spPr>
          <a:xfrm>
            <a:off x="371755" y="5678318"/>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FD665138-1633-4E36-B821-21EE9D35150D}"/>
              </a:ext>
            </a:extLst>
          </p:cNvPr>
          <p:cNvSpPr/>
          <p:nvPr/>
        </p:nvSpPr>
        <p:spPr>
          <a:xfrm>
            <a:off x="366806" y="7081562"/>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5">
            <a:extLst>
              <a:ext uri="{FF2B5EF4-FFF2-40B4-BE49-F238E27FC236}">
                <a16:creationId xmlns:a16="http://schemas.microsoft.com/office/drawing/2014/main" id="{4093B956-0DB0-4555-8452-80994D3874E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19</a:t>
            </a: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404C2B8C-74B1-40FA-942D-D5B6024104F1}"/>
              </a:ext>
            </a:extLst>
          </p:cNvPr>
          <p:cNvSpPr>
            <a:spLocks noChangeArrowheads="1"/>
          </p:cNvSpPr>
          <p:nvPr/>
        </p:nvSpPr>
        <p:spPr bwMode="auto">
          <a:xfrm>
            <a:off x="903287" y="2224810"/>
            <a:ext cx="596582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50"/>
              </a:lnSpc>
              <a:spcAft>
                <a:spcPts val="838"/>
              </a:spcAft>
            </a:pPr>
            <a:endParaRPr lang="en-US" altLang="en-US" sz="1100" b="1" dirty="0"/>
          </a:p>
        </p:txBody>
      </p:sp>
      <p:sp>
        <p:nvSpPr>
          <p:cNvPr id="16388" name="Rectangle 3">
            <a:extLst>
              <a:ext uri="{FF2B5EF4-FFF2-40B4-BE49-F238E27FC236}">
                <a16:creationId xmlns:a16="http://schemas.microsoft.com/office/drawing/2014/main" id="{691D9E73-27CB-452A-A45E-56D839FE2988}"/>
              </a:ext>
            </a:extLst>
          </p:cNvPr>
          <p:cNvSpPr>
            <a:spLocks noChangeArrowheads="1"/>
          </p:cNvSpPr>
          <p:nvPr/>
        </p:nvSpPr>
        <p:spPr bwMode="auto">
          <a:xfrm>
            <a:off x="900112" y="3264623"/>
            <a:ext cx="5981700" cy="7341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88"/>
              </a:lnSpc>
              <a:spcBef>
                <a:spcPts val="1263"/>
              </a:spcBef>
              <a:spcAft>
                <a:spcPts val="838"/>
              </a:spcAft>
            </a:pPr>
            <a:r>
              <a:rPr lang="en-US" altLang="en-US" sz="1200" b="1" dirty="0"/>
              <a:t>If you are concerned about your child's development or need more help, contact your child's pediatrician, teacher, or school counselor.</a:t>
            </a:r>
          </a:p>
          <a:p>
            <a:pPr algn="just" eaLnBrk="1" hangingPunct="1">
              <a:lnSpc>
                <a:spcPts val="1363"/>
              </a:lnSpc>
            </a:pPr>
            <a:r>
              <a:rPr lang="en-US" altLang="en-US" sz="1200" b="1" dirty="0"/>
              <a:t>EMPOWERINGPARENTS.COM</a:t>
            </a:r>
          </a:p>
          <a:p>
            <a:pPr algn="just" eaLnBrk="1" hangingPunct="1">
              <a:lnSpc>
                <a:spcPts val="1363"/>
              </a:lnSpc>
              <a:spcAft>
                <a:spcPts val="838"/>
              </a:spcAft>
            </a:pPr>
            <a:r>
              <a:rPr lang="en-US" altLang="en-US" sz="1200" dirty="0"/>
              <a:t>Articles from the experts at Empowering Parents to help you manage your teen's behavior more effectively. Is your adolescent breaking curfew, behaving defiantly or engaging in risky behavior? We offer concrete help for teen behavior problems. </a:t>
            </a:r>
            <a:r>
              <a:rPr lang="en-US" altLang="en-US" sz="1200" u="sng" dirty="0">
                <a:solidFill>
                  <a:schemeClr val="accent6">
                    <a:lumMod val="75000"/>
                  </a:schemeClr>
                </a:solidFill>
                <a:hlinkClick r:id="rId2">
                  <a:extLst>
                    <a:ext uri="{A12FA001-AC4F-418D-AE19-62706E023703}">
                      <ahyp:hlinkClr xmlns:ahyp="http://schemas.microsoft.com/office/drawing/2018/hyperlinkcolor" val="tx"/>
                    </a:ext>
                  </a:extLst>
                </a:hlinkClick>
              </a:rPr>
              <a:t>www.empoweringparents.com</a:t>
            </a:r>
          </a:p>
          <a:p>
            <a:pPr algn="just" eaLnBrk="1" hangingPunct="1">
              <a:lnSpc>
                <a:spcPts val="1350"/>
              </a:lnSpc>
            </a:pPr>
            <a:r>
              <a:rPr lang="en-US" altLang="en-US" sz="1200" b="1" dirty="0"/>
              <a:t>AMERICAN ACADEMY OF PEDIATRICS</a:t>
            </a:r>
          </a:p>
          <a:p>
            <a:pPr algn="just" eaLnBrk="1" hangingPunct="1">
              <a:lnSpc>
                <a:spcPts val="1350"/>
              </a:lnSpc>
            </a:pPr>
            <a:r>
              <a:rPr lang="en-US" altLang="en-US" sz="1200" dirty="0"/>
              <a:t>Adolescence can be a rough time for parents. At times, your teen may be a source of frustration and exasperation, not to mention financial stress. But these years also bring many, many moments of joy, pride, laughter and closeness. Find information about privacy, stress, mental health, and other health-related topics. </a:t>
            </a:r>
            <a:r>
              <a:rPr lang="en-US" altLang="en-US" sz="1200" u="sng" dirty="0">
                <a:solidFill>
                  <a:schemeClr val="accent6">
                    <a:lumMod val="75000"/>
                  </a:schemeClr>
                </a:solidFill>
                <a:hlinkClick r:id="rId3">
                  <a:extLst>
                    <a:ext uri="{A12FA001-AC4F-418D-AE19-62706E023703}">
                      <ahyp:hlinkClr xmlns:ahyp="http://schemas.microsoft.com/office/drawing/2018/hyperlinkcolor" val="tx"/>
                    </a:ext>
                  </a:extLst>
                </a:hlinkClick>
              </a:rPr>
              <a:t>www.healthychildren.org/English/ages-stages/teen</a:t>
            </a:r>
          </a:p>
          <a:p>
            <a:pPr algn="just" eaLnBrk="1" hangingPunct="1">
              <a:lnSpc>
                <a:spcPts val="1363"/>
              </a:lnSpc>
            </a:pPr>
            <a:endParaRPr lang="en-US" altLang="en-US" sz="1200" b="1" dirty="0"/>
          </a:p>
          <a:p>
            <a:pPr algn="just" eaLnBrk="1" hangingPunct="1">
              <a:lnSpc>
                <a:spcPts val="1363"/>
              </a:lnSpc>
            </a:pPr>
            <a:r>
              <a:rPr lang="en-US" altLang="en-US" sz="1200" b="1" dirty="0"/>
              <a:t>INFOABOUTKIDS.ORG</a:t>
            </a:r>
          </a:p>
          <a:p>
            <a:pPr algn="just" eaLnBrk="1" hangingPunct="1">
              <a:lnSpc>
                <a:spcPts val="1363"/>
              </a:lnSpc>
            </a:pPr>
            <a:r>
              <a:rPr lang="en-US" altLang="en-US" sz="1200" dirty="0"/>
              <a:t>This website has links to well-established, trustworthy websites with common parenting concerns related to your child's body, mind, emotions, and relationships. </a:t>
            </a:r>
            <a:r>
              <a:rPr lang="en-US" altLang="en-US" sz="1200" u="sng" dirty="0">
                <a:solidFill>
                  <a:schemeClr val="accent6">
                    <a:lumMod val="75000"/>
                  </a:schemeClr>
                </a:solidFill>
              </a:rPr>
              <a:t>infoaboutkids.org</a:t>
            </a:r>
          </a:p>
          <a:p>
            <a:pPr algn="just" eaLnBrk="1" hangingPunct="1">
              <a:lnSpc>
                <a:spcPts val="1388"/>
              </a:lnSpc>
            </a:pPr>
            <a:endParaRPr lang="en-US" altLang="en-US" sz="1200" b="1" dirty="0"/>
          </a:p>
          <a:p>
            <a:pPr algn="just" eaLnBrk="1" hangingPunct="1">
              <a:lnSpc>
                <a:spcPts val="1388"/>
              </a:lnSpc>
            </a:pPr>
            <a:r>
              <a:rPr lang="en-US" altLang="en-US" sz="1200" b="1" dirty="0"/>
              <a:t>AHA! PARENTING</a:t>
            </a:r>
          </a:p>
          <a:p>
            <a:pPr algn="just" eaLnBrk="1" hangingPunct="1">
              <a:lnSpc>
                <a:spcPts val="1388"/>
              </a:lnSpc>
              <a:spcAft>
                <a:spcPts val="838"/>
              </a:spcAft>
            </a:pPr>
            <a:r>
              <a:rPr lang="en-US" altLang="en-US" sz="1200" dirty="0"/>
              <a:t>Provides lots of great, useful advice on how to handle parenting challenges at all ages. </a:t>
            </a:r>
            <a:r>
              <a:rPr lang="en-US" altLang="en-US" sz="1200" u="sng" dirty="0">
                <a:solidFill>
                  <a:schemeClr val="accent6">
                    <a:lumMod val="75000"/>
                  </a:schemeClr>
                </a:solidFill>
                <a:hlinkClick r:id="rId4">
                  <a:extLst>
                    <a:ext uri="{A12FA001-AC4F-418D-AE19-62706E023703}">
                      <ahyp:hlinkClr xmlns:ahyp="http://schemas.microsoft.com/office/drawing/2018/hyperlinkcolor" val="tx"/>
                    </a:ext>
                  </a:extLst>
                </a:hlinkClick>
              </a:rPr>
              <a:t>www.ahaparenting.com/</a:t>
            </a:r>
          </a:p>
          <a:p>
            <a:pPr algn="just" eaLnBrk="1" hangingPunct="1">
              <a:lnSpc>
                <a:spcPts val="1363"/>
              </a:lnSpc>
            </a:pPr>
            <a:r>
              <a:rPr lang="en-US" altLang="en-US" sz="1200" b="1" dirty="0"/>
              <a:t>THE NATIONAL PARENT HELPLINE</a:t>
            </a:r>
          </a:p>
          <a:p>
            <a:pPr algn="just" eaLnBrk="1" hangingPunct="1">
              <a:lnSpc>
                <a:spcPts val="1363"/>
              </a:lnSpc>
            </a:pPr>
            <a:r>
              <a:rPr lang="en-US" altLang="en-US" sz="1200" dirty="0"/>
              <a:t>Provides parents and caregivers with emotional support and refers them to services if necessary. 1-(855)-4A-PARENT </a:t>
            </a:r>
            <a:r>
              <a:rPr lang="en-US" altLang="en-US" sz="1200" u="sng" dirty="0">
                <a:solidFill>
                  <a:schemeClr val="accent6">
                    <a:lumMod val="75000"/>
                  </a:schemeClr>
                </a:solidFill>
                <a:hlinkClick r:id="rId5">
                  <a:extLst>
                    <a:ext uri="{A12FA001-AC4F-418D-AE19-62706E023703}">
                      <ahyp:hlinkClr xmlns:ahyp="http://schemas.microsoft.com/office/drawing/2018/hyperlinkcolor" val="tx"/>
                    </a:ext>
                  </a:extLst>
                </a:hlinkClick>
              </a:rPr>
              <a:t>www.nationalparenthelpline.org/</a:t>
            </a:r>
          </a:p>
          <a:p>
            <a:pPr algn="just" eaLnBrk="1" hangingPunct="1">
              <a:lnSpc>
                <a:spcPts val="1363"/>
              </a:lnSpc>
            </a:pPr>
            <a:endParaRPr lang="en-US" altLang="en-US" sz="1200" u="sng" dirty="0">
              <a:solidFill>
                <a:schemeClr val="accent6"/>
              </a:solidFill>
              <a:hlinkClick r:id="rId5">
                <a:extLst>
                  <a:ext uri="{A12FA001-AC4F-418D-AE19-62706E023703}">
                    <ahyp:hlinkClr xmlns:ahyp="http://schemas.microsoft.com/office/drawing/2018/hyperlinkcolor" val="tx"/>
                  </a:ext>
                </a:extLst>
              </a:hlinkClick>
            </a:endParaRPr>
          </a:p>
          <a:p>
            <a:pPr algn="just" eaLnBrk="1" hangingPunct="1">
              <a:lnSpc>
                <a:spcPts val="1513"/>
              </a:lnSpc>
            </a:pPr>
            <a:r>
              <a:rPr lang="en-US" altLang="en-US" sz="1200" b="1" dirty="0"/>
              <a:t>If you feel that you are in crisis, please call:</a:t>
            </a:r>
          </a:p>
          <a:p>
            <a:pPr algn="just" eaLnBrk="1" hangingPunct="1">
              <a:lnSpc>
                <a:spcPts val="1513"/>
              </a:lnSpc>
            </a:pPr>
            <a:r>
              <a:rPr lang="en-US" altLang="en-US" sz="1200" dirty="0"/>
              <a:t>Yolo County 24hr toll-free Access Line: (888) 965-6647 or National Suicide Prevention Hotline: (800) 273-TALK (8255)</a:t>
            </a:r>
          </a:p>
          <a:p>
            <a:pPr algn="just" eaLnBrk="1" hangingPunct="1">
              <a:lnSpc>
                <a:spcPts val="1513"/>
              </a:lnSpc>
            </a:pPr>
            <a:endParaRPr lang="en-US" altLang="en-US" sz="1200" dirty="0"/>
          </a:p>
          <a:p>
            <a:pPr algn="just" eaLnBrk="1" hangingPunct="1">
              <a:lnSpc>
                <a:spcPts val="1513"/>
              </a:lnSpc>
            </a:pPr>
            <a:r>
              <a:rPr lang="en-US" altLang="en-US" sz="1200" b="1" dirty="0"/>
              <a:t>For emergencies call and/or text 911</a:t>
            </a:r>
          </a:p>
          <a:p>
            <a:pPr algn="just" eaLnBrk="1" hangingPunct="1">
              <a:lnSpc>
                <a:spcPts val="1513"/>
              </a:lnSpc>
              <a:spcAft>
                <a:spcPts val="1263"/>
              </a:spcAft>
            </a:pPr>
            <a:r>
              <a:rPr lang="en-US" altLang="en-US" sz="1200" dirty="0"/>
              <a:t>or visit the Mental Health Urgent Care Clinic at 500 Jefferson Blvd #B, West Sacramento</a:t>
            </a:r>
          </a:p>
        </p:txBody>
      </p:sp>
      <p:sp>
        <p:nvSpPr>
          <p:cNvPr id="5" name="Rectangle 4">
            <a:extLst>
              <a:ext uri="{FF2B5EF4-FFF2-40B4-BE49-F238E27FC236}">
                <a16:creationId xmlns:a16="http://schemas.microsoft.com/office/drawing/2014/main" id="{D2A4039B-E57E-4997-B208-BCB3A8FCB20D}"/>
              </a:ext>
            </a:extLst>
          </p:cNvPr>
          <p:cNvSpPr/>
          <p:nvPr/>
        </p:nvSpPr>
        <p:spPr>
          <a:xfrm>
            <a:off x="906462" y="9747973"/>
            <a:ext cx="5859463" cy="642937"/>
          </a:xfrm>
          <a:prstGeom prst="rect">
            <a:avLst/>
          </a:prstGeom>
        </p:spPr>
        <p:txBody>
          <a:bodyPr lIns="0" tIns="0" rIns="0" bIns="0"/>
          <a:lstStyle/>
          <a:p>
            <a:pPr eaLnBrk="1" fontAlgn="auto" hangingPunct="1">
              <a:lnSpc>
                <a:spcPts val="1176"/>
              </a:lnSpc>
              <a:spcBef>
                <a:spcPts val="1260"/>
              </a:spcBef>
              <a:spcAft>
                <a:spcPts val="840"/>
              </a:spcAft>
              <a:defRPr/>
            </a:pPr>
            <a:endParaRPr lang="en-US" sz="1200" b="1" dirty="0">
              <a:latin typeface="Calibri"/>
            </a:endParaRPr>
          </a:p>
        </p:txBody>
      </p:sp>
      <p:sp>
        <p:nvSpPr>
          <p:cNvPr id="3" name="TextBox 2">
            <a:extLst>
              <a:ext uri="{FF2B5EF4-FFF2-40B4-BE49-F238E27FC236}">
                <a16:creationId xmlns:a16="http://schemas.microsoft.com/office/drawing/2014/main" id="{88921036-036E-446A-917D-37DA6261E393}"/>
              </a:ext>
            </a:extLst>
          </p:cNvPr>
          <p:cNvSpPr txBox="1"/>
          <p:nvPr/>
        </p:nvSpPr>
        <p:spPr>
          <a:xfrm>
            <a:off x="818548" y="1457182"/>
            <a:ext cx="4342246" cy="1384995"/>
          </a:xfrm>
          <a:prstGeom prst="rect">
            <a:avLst/>
          </a:prstGeom>
          <a:noFill/>
        </p:spPr>
        <p:txBody>
          <a:bodyPr wrap="square" rtlCol="0">
            <a:spAutoFit/>
          </a:bodyPr>
          <a:lstStyle/>
          <a:p>
            <a:pPr algn="just" eaLnBrk="1" hangingPunct="1"/>
            <a:r>
              <a:rPr lang="en-US" altLang="en-US" sz="1200" b="1" dirty="0"/>
              <a:t>Being a parent can be very rewarding, but it can also be very challenging. Because your child is always growing, the information you need to know about parenting and child development changes constantly, too. Learning what behaviors are appropriate for your child's age and how to handle them can help you better respond to your child.</a:t>
            </a:r>
          </a:p>
          <a:p>
            <a:endParaRPr lang="en-US" sz="1200" dirty="0"/>
          </a:p>
        </p:txBody>
      </p:sp>
      <p:sp>
        <p:nvSpPr>
          <p:cNvPr id="10" name="Rectangle 9">
            <a:extLst>
              <a:ext uri="{FF2B5EF4-FFF2-40B4-BE49-F238E27FC236}">
                <a16:creationId xmlns:a16="http://schemas.microsoft.com/office/drawing/2014/main" id="{E602F91F-019E-43C3-9FB0-37A6D0B8BC84}"/>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Strengthening Parent and Child Interactions (13-18 years)</a:t>
            </a:r>
          </a:p>
        </p:txBody>
      </p:sp>
      <p:sp>
        <p:nvSpPr>
          <p:cNvPr id="4" name="Rectangle 3">
            <a:extLst>
              <a:ext uri="{FF2B5EF4-FFF2-40B4-BE49-F238E27FC236}">
                <a16:creationId xmlns:a16="http://schemas.microsoft.com/office/drawing/2014/main" id="{5E5E320C-08F6-4604-AE7C-E9BE0F8894F2}"/>
              </a:ext>
            </a:extLst>
          </p:cNvPr>
          <p:cNvSpPr/>
          <p:nvPr/>
        </p:nvSpPr>
        <p:spPr>
          <a:xfrm>
            <a:off x="917695" y="2838282"/>
            <a:ext cx="4243099" cy="21159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3E75894-B3A3-440A-861F-0D1A76FFACB8}"/>
              </a:ext>
            </a:extLst>
          </p:cNvPr>
          <p:cNvSpPr txBox="1"/>
          <p:nvPr/>
        </p:nvSpPr>
        <p:spPr>
          <a:xfrm>
            <a:off x="857916" y="2818587"/>
            <a:ext cx="4342246" cy="461665"/>
          </a:xfrm>
          <a:prstGeom prst="rect">
            <a:avLst/>
          </a:prstGeom>
          <a:noFill/>
        </p:spPr>
        <p:txBody>
          <a:bodyPr wrap="square" rtlCol="0">
            <a:spAutoFit/>
          </a:bodyPr>
          <a:lstStyle/>
          <a:p>
            <a:r>
              <a:rPr lang="en-US" sz="1200" b="1" dirty="0">
                <a:solidFill>
                  <a:schemeClr val="bg1"/>
                </a:solidFill>
              </a:rPr>
              <a:t>“WHERE CAN I LEARN MORE ABOUT MY CHILD’S DEVELOPMENT?</a:t>
            </a:r>
          </a:p>
          <a:p>
            <a:endParaRPr lang="en-US" sz="1200" b="1" dirty="0">
              <a:solidFill>
                <a:schemeClr val="bg1"/>
              </a:solidFill>
            </a:endParaRPr>
          </a:p>
        </p:txBody>
      </p:sp>
      <p:sp>
        <p:nvSpPr>
          <p:cNvPr id="19" name="Rectangle 18">
            <a:extLst>
              <a:ext uri="{FF2B5EF4-FFF2-40B4-BE49-F238E27FC236}">
                <a16:creationId xmlns:a16="http://schemas.microsoft.com/office/drawing/2014/main" id="{05C6BA83-6361-4DBE-8C8D-34A7139FF1B6}"/>
              </a:ext>
            </a:extLst>
          </p:cNvPr>
          <p:cNvSpPr/>
          <p:nvPr/>
        </p:nvSpPr>
        <p:spPr>
          <a:xfrm>
            <a:off x="369742" y="401314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a:extLst>
              <a:ext uri="{FF2B5EF4-FFF2-40B4-BE49-F238E27FC236}">
                <a16:creationId xmlns:a16="http://schemas.microsoft.com/office/drawing/2014/main" id="{D5387E7A-5E0A-4219-936D-9469DFFD59A5}"/>
              </a:ext>
            </a:extLst>
          </p:cNvPr>
          <p:cNvSpPr/>
          <p:nvPr/>
        </p:nvSpPr>
        <p:spPr>
          <a:xfrm>
            <a:off x="369742" y="492315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937805-24D5-405B-903E-84834B54A50B}"/>
              </a:ext>
            </a:extLst>
          </p:cNvPr>
          <p:cNvSpPr/>
          <p:nvPr/>
        </p:nvSpPr>
        <p:spPr>
          <a:xfrm>
            <a:off x="369741" y="583316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A304F59-701C-44AB-8412-BB592EF91A4D}"/>
              </a:ext>
            </a:extLst>
          </p:cNvPr>
          <p:cNvSpPr/>
          <p:nvPr/>
        </p:nvSpPr>
        <p:spPr>
          <a:xfrm>
            <a:off x="369738" y="6501585"/>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3292A98-88A0-4525-A16D-A646FE46D579}"/>
              </a:ext>
            </a:extLst>
          </p:cNvPr>
          <p:cNvSpPr/>
          <p:nvPr/>
        </p:nvSpPr>
        <p:spPr>
          <a:xfrm>
            <a:off x="369740" y="711782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1F557-4112-47A5-94E5-676C4E8DE4C5}"/>
              </a:ext>
            </a:extLst>
          </p:cNvPr>
          <p:cNvSpPr/>
          <p:nvPr/>
        </p:nvSpPr>
        <p:spPr>
          <a:xfrm>
            <a:off x="369739" y="7892709"/>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2C1B4F5-4BE3-4B0D-A05D-FC92FD9AF8EB}"/>
              </a:ext>
            </a:extLst>
          </p:cNvPr>
          <p:cNvSpPr/>
          <p:nvPr/>
        </p:nvSpPr>
        <p:spPr>
          <a:xfrm>
            <a:off x="369738" y="8555455"/>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BE41830-346B-49B5-8139-B6EFF74DE6EC}"/>
              </a:ext>
            </a:extLst>
          </p:cNvPr>
          <p:cNvPicPr>
            <a:picLocks noChangeAspect="1"/>
          </p:cNvPicPr>
          <p:nvPr/>
        </p:nvPicPr>
        <p:blipFill>
          <a:blip r:embed="rId6"/>
          <a:stretch>
            <a:fillRect/>
          </a:stretch>
        </p:blipFill>
        <p:spPr>
          <a:xfrm>
            <a:off x="5558416" y="1339313"/>
            <a:ext cx="1708318" cy="1752499"/>
          </a:xfrm>
          <a:prstGeom prst="rect">
            <a:avLst/>
          </a:prstGeom>
        </p:spPr>
      </p:pic>
      <p:sp>
        <p:nvSpPr>
          <p:cNvPr id="20" name="Rectangle 15">
            <a:extLst>
              <a:ext uri="{FF2B5EF4-FFF2-40B4-BE49-F238E27FC236}">
                <a16:creationId xmlns:a16="http://schemas.microsoft.com/office/drawing/2014/main" id="{15912325-B0EF-4198-A6A6-98B80CFDE4C8}"/>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20</a:t>
            </a:r>
          </a:p>
        </p:txBody>
      </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7457B9DA-3C24-401A-AC85-098A787C451A}"/>
              </a:ext>
            </a:extLst>
          </p:cNvPr>
          <p:cNvSpPr>
            <a:spLocks noChangeArrowheads="1"/>
          </p:cNvSpPr>
          <p:nvPr/>
        </p:nvSpPr>
        <p:spPr bwMode="auto">
          <a:xfrm>
            <a:off x="895350" y="752474"/>
            <a:ext cx="5913438" cy="850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endParaRPr lang="en-US" altLang="en-US" sz="1100" b="1" dirty="0"/>
          </a:p>
          <a:p>
            <a:pPr algn="just" eaLnBrk="1" hangingPunct="1">
              <a:lnSpc>
                <a:spcPts val="1350"/>
              </a:lnSpc>
            </a:pPr>
            <a:r>
              <a:rPr lang="en-US" altLang="en-US" sz="1100" b="1" dirty="0"/>
              <a:t>UC DAVIS LGBTQIA RESOURCE CENTER</a:t>
            </a:r>
          </a:p>
          <a:p>
            <a:pPr algn="just" eaLnBrk="1" hangingPunct="1">
              <a:lnSpc>
                <a:spcPts val="1350"/>
              </a:lnSpc>
            </a:pPr>
            <a:r>
              <a:rPr lang="en-US" altLang="en-US" sz="1100" dirty="0"/>
              <a:t>The purpose of the Lesbian, Gay, Bisexual, Transgender, Queer, Intersex, Asexual Resource Center (LGBTQIA+ Resource Center) is to provide an open, safe, inclusive space and community that is committed to challenging sexism, cissexism/trans oppression/transmisogyny, heterosexism, </a:t>
            </a:r>
            <a:r>
              <a:rPr lang="en-US" altLang="en-US" sz="1100" dirty="0" err="1"/>
              <a:t>monosexism</a:t>
            </a:r>
            <a:r>
              <a:rPr lang="en-US" altLang="en-US" sz="1100" dirty="0"/>
              <a:t>, and </a:t>
            </a:r>
            <a:r>
              <a:rPr lang="en-US" altLang="en-US" sz="1100" dirty="0" err="1"/>
              <a:t>allosexism</a:t>
            </a:r>
            <a:r>
              <a:rPr lang="en-US" altLang="en-US" sz="1100" dirty="0"/>
              <a:t>. A place for community members from all sexes, gender identities, gender expressions, sexualities and </a:t>
            </a:r>
            <a:r>
              <a:rPr lang="en-US" altLang="en-US" sz="1100" dirty="0" err="1"/>
              <a:t>asexualities</a:t>
            </a:r>
            <a:r>
              <a:rPr lang="en-US" altLang="en-US" sz="1100" dirty="0"/>
              <a:t> are welcomed and celebrated.</a:t>
            </a:r>
          </a:p>
          <a:p>
            <a:pPr algn="just" eaLnBrk="1" hangingPunct="1">
              <a:lnSpc>
                <a:spcPts val="1350"/>
              </a:lnSpc>
              <a:spcAft>
                <a:spcPts val="838"/>
              </a:spcAft>
            </a:pPr>
            <a:r>
              <a:rPr lang="en-US" altLang="en-US" sz="1100" dirty="0"/>
              <a:t>(530)752-2452 </a:t>
            </a:r>
            <a:r>
              <a:rPr lang="en-US" altLang="en-US" sz="1100" u="sng" dirty="0">
                <a:solidFill>
                  <a:schemeClr val="accent6">
                    <a:lumMod val="75000"/>
                  </a:schemeClr>
                </a:solidFill>
              </a:rPr>
              <a:t>lgbtqia.ucdavis.edu/about</a:t>
            </a:r>
          </a:p>
          <a:p>
            <a:pPr algn="just" eaLnBrk="1" hangingPunct="1">
              <a:lnSpc>
                <a:spcPts val="1363"/>
              </a:lnSpc>
            </a:pPr>
            <a:r>
              <a:rPr lang="en-US" altLang="en-US" sz="1100" b="1" dirty="0"/>
              <a:t>SACRAMENTO LGBT COMMUNITY CENTER</a:t>
            </a:r>
          </a:p>
          <a:p>
            <a:pPr algn="just" eaLnBrk="1" hangingPunct="1">
              <a:lnSpc>
                <a:spcPts val="1363"/>
              </a:lnSpc>
            </a:pPr>
            <a:r>
              <a:rPr lang="en-US" altLang="en-US" sz="1100" dirty="0"/>
              <a:t>The Sacramento LGBT Community Center works to create a region where LGBTQ people thrive. We support the health and wellness of the most marginalized, advocate for equality and justice, and work to build a culturally rich LGBTQ+ community.</a:t>
            </a:r>
          </a:p>
          <a:p>
            <a:pPr algn="just" eaLnBrk="1" hangingPunct="1">
              <a:lnSpc>
                <a:spcPts val="1363"/>
              </a:lnSpc>
              <a:spcAft>
                <a:spcPts val="838"/>
              </a:spcAft>
            </a:pPr>
            <a:r>
              <a:rPr lang="en-US" altLang="en-US" sz="1100" dirty="0"/>
              <a:t>(916) 442-0185 </a:t>
            </a:r>
            <a:r>
              <a:rPr lang="en-US" altLang="en-US" sz="1100" u="sng" dirty="0">
                <a:solidFill>
                  <a:schemeClr val="accent6">
                    <a:lumMod val="75000"/>
                  </a:schemeClr>
                </a:solidFill>
              </a:rPr>
              <a:t>saccenter.org/</a:t>
            </a:r>
          </a:p>
          <a:p>
            <a:pPr algn="just" eaLnBrk="1" hangingPunct="1">
              <a:lnSpc>
                <a:spcPts val="1363"/>
              </a:lnSpc>
            </a:pPr>
            <a:r>
              <a:rPr lang="en-US" altLang="en-US" sz="1100" b="1" dirty="0"/>
              <a:t>LAVENDER LIBRARY</a:t>
            </a:r>
          </a:p>
          <a:p>
            <a:pPr algn="just" eaLnBrk="1" hangingPunct="1">
              <a:lnSpc>
                <a:spcPts val="1363"/>
              </a:lnSpc>
            </a:pPr>
            <a:r>
              <a:rPr lang="en-US" altLang="en-US" sz="1100" dirty="0"/>
              <a:t>Lesbian, Gay, Bisexual, Transgender, Intersex &amp; Asexual community library...12,000 titles of books, videos, DVDs, magazines... original documents from Sacramento LGBT activists...queer book clubs and </a:t>
            </a:r>
            <a:r>
              <a:rPr lang="en-US" altLang="en-US" sz="1100" dirty="0" err="1"/>
              <a:t>crafternoons</a:t>
            </a:r>
            <a:r>
              <a:rPr lang="en-US" altLang="en-US" sz="1100" dirty="0"/>
              <a:t>. Everyone enthusiastically welcomed!</a:t>
            </a:r>
          </a:p>
          <a:p>
            <a:pPr algn="just" eaLnBrk="1" hangingPunct="1">
              <a:lnSpc>
                <a:spcPts val="1363"/>
              </a:lnSpc>
              <a:spcAft>
                <a:spcPts val="838"/>
              </a:spcAft>
            </a:pPr>
            <a:r>
              <a:rPr lang="en-US" altLang="en-US" sz="1100" dirty="0"/>
              <a:t>(916) 492-0558 </a:t>
            </a:r>
            <a:r>
              <a:rPr lang="en-US" altLang="en-US" sz="1100" u="sng" dirty="0">
                <a:solidFill>
                  <a:schemeClr val="accent6">
                    <a:lumMod val="75000"/>
                  </a:schemeClr>
                </a:solidFill>
              </a:rPr>
              <a:t>lavenderlibrary.com</a:t>
            </a:r>
          </a:p>
          <a:p>
            <a:pPr algn="just" eaLnBrk="1" hangingPunct="1">
              <a:lnSpc>
                <a:spcPts val="1350"/>
              </a:lnSpc>
            </a:pPr>
            <a:r>
              <a:rPr lang="en-US" altLang="en-US" sz="1100" b="1" dirty="0"/>
              <a:t>GENDER HEALTH CENTER</a:t>
            </a:r>
          </a:p>
          <a:p>
            <a:pPr algn="just" eaLnBrk="1" hangingPunct="1">
              <a:lnSpc>
                <a:spcPts val="1350"/>
              </a:lnSpc>
            </a:pPr>
            <a:r>
              <a:rPr lang="en-US" altLang="en-US" sz="1100" dirty="0"/>
              <a:t>Gender Health Center is a non-profit organization meeting the counseling/therapy needs to the most underserved communities, including the LGBTQQI community and focusing on the "T" or transgender. The services embrace the psychological well-being and self-fulfillment of individuals coming out and/or beginning or in the transition process in a safe, supportive and welcoming environment.</a:t>
            </a:r>
          </a:p>
          <a:p>
            <a:pPr algn="just" eaLnBrk="1" hangingPunct="1">
              <a:lnSpc>
                <a:spcPts val="1350"/>
              </a:lnSpc>
            </a:pPr>
            <a:r>
              <a:rPr lang="en-US" altLang="en-US" sz="1100" dirty="0"/>
              <a:t>(916) 455-2391 </a:t>
            </a:r>
            <a:r>
              <a:rPr lang="en-US" altLang="en-US" sz="1100" u="sng" dirty="0">
                <a:solidFill>
                  <a:schemeClr val="accent6">
                    <a:lumMod val="75000"/>
                  </a:schemeClr>
                </a:solidFill>
                <a:hlinkClick r:id="rId2">
                  <a:extLst>
                    <a:ext uri="{A12FA001-AC4F-418D-AE19-62706E023703}">
                      <ahyp:hlinkClr xmlns:ahyp="http://schemas.microsoft.com/office/drawing/2018/hyperlinkcolor" val="tx"/>
                    </a:ext>
                  </a:extLst>
                </a:hlinkClick>
              </a:rPr>
              <a:t>www.thegenderhealthcenter.org</a:t>
            </a:r>
            <a:endParaRPr lang="en-US" altLang="en-US" sz="1100" u="sng" dirty="0">
              <a:solidFill>
                <a:schemeClr val="accent6">
                  <a:lumMod val="75000"/>
                </a:schemeClr>
              </a:solidFill>
            </a:endParaRPr>
          </a:p>
          <a:p>
            <a:pPr algn="just" eaLnBrk="1" hangingPunct="1">
              <a:lnSpc>
                <a:spcPts val="1350"/>
              </a:lnSpc>
            </a:pPr>
            <a:endParaRPr lang="en-US" altLang="en-US" sz="1100" u="sng" dirty="0">
              <a:solidFill>
                <a:srgbClr val="0B5CC6"/>
              </a:solidFill>
            </a:endParaRPr>
          </a:p>
          <a:p>
            <a:pPr algn="just" eaLnBrk="1" hangingPunct="1">
              <a:lnSpc>
                <a:spcPts val="1350"/>
              </a:lnSpc>
              <a:spcAft>
                <a:spcPts val="1675"/>
              </a:spcAft>
            </a:pPr>
            <a:r>
              <a:rPr lang="en-US" altLang="en-US" sz="1400" b="1" dirty="0">
                <a:solidFill>
                  <a:srgbClr val="E46C0A"/>
                </a:solidFill>
              </a:rPr>
              <a:t>NATIONAL RESOURCES</a:t>
            </a:r>
          </a:p>
          <a:p>
            <a:pPr algn="just" eaLnBrk="1" hangingPunct="1">
              <a:lnSpc>
                <a:spcPts val="1363"/>
              </a:lnSpc>
            </a:pPr>
            <a:r>
              <a:rPr lang="en-US" altLang="en-US" sz="1100" b="1" dirty="0"/>
              <a:t>PFLAG (PARENTS, FAMILY, AND FRIENDS OF LESBIANS AND GAYS)</a:t>
            </a:r>
          </a:p>
          <a:p>
            <a:pPr algn="just" eaLnBrk="1" hangingPunct="1">
              <a:lnSpc>
                <a:spcPts val="1363"/>
              </a:lnSpc>
              <a:spcAft>
                <a:spcPts val="838"/>
              </a:spcAft>
            </a:pPr>
            <a:r>
              <a:rPr lang="en-US" altLang="en-US" sz="1100" dirty="0"/>
              <a:t>Uniting people who are lesbian, gay, bisexual, transgender, and queer (LGBTQ) with families, friends, and allies. PFLAG is committed to advancing equality through its mission of support, education, and advocacy. PFLAG has chapters all over the country. </a:t>
            </a:r>
            <a:r>
              <a:rPr lang="en-US" altLang="en-US" sz="1100" u="sng" dirty="0">
                <a:solidFill>
                  <a:schemeClr val="accent6">
                    <a:lumMod val="75000"/>
                  </a:schemeClr>
                </a:solidFill>
              </a:rPr>
              <a:t>pflag.org</a:t>
            </a:r>
          </a:p>
          <a:p>
            <a:pPr algn="just" eaLnBrk="1" hangingPunct="1">
              <a:lnSpc>
                <a:spcPts val="1350"/>
              </a:lnSpc>
            </a:pPr>
            <a:r>
              <a:rPr lang="en-US" altLang="en-US" sz="1100" b="1" dirty="0"/>
              <a:t>COLAGE</a:t>
            </a:r>
          </a:p>
          <a:p>
            <a:pPr algn="just" eaLnBrk="1" hangingPunct="1">
              <a:lnSpc>
                <a:spcPts val="1350"/>
              </a:lnSpc>
              <a:spcAft>
                <a:spcPts val="1675"/>
              </a:spcAft>
            </a:pPr>
            <a:r>
              <a:rPr lang="en-US" altLang="en-US" sz="1100" dirty="0"/>
              <a:t>COLAGE unites people with lesbian, gay, bisexual, transgender, and/or queer parents and caregivers into a network of peers and supports them as they nurture and empower each other to be skilled, confident, and just leaders in our collective communities. </a:t>
            </a:r>
            <a:r>
              <a:rPr lang="en-US" altLang="en-US" sz="1100" u="sng" dirty="0">
                <a:solidFill>
                  <a:schemeClr val="accent6">
                    <a:lumMod val="75000"/>
                  </a:schemeClr>
                </a:solidFill>
                <a:hlinkClick r:id="rId3">
                  <a:extLst>
                    <a:ext uri="{A12FA001-AC4F-418D-AE19-62706E023703}">
                      <ahyp:hlinkClr xmlns:ahyp="http://schemas.microsoft.com/office/drawing/2018/hyperlinkcolor" val="tx"/>
                    </a:ext>
                  </a:extLst>
                </a:hlinkClick>
              </a:rPr>
              <a:t>www.colage.org/</a:t>
            </a:r>
          </a:p>
          <a:p>
            <a:pPr algn="just" eaLnBrk="1" hangingPunct="1">
              <a:lnSpc>
                <a:spcPts val="1350"/>
              </a:lnSpc>
              <a:spcAft>
                <a:spcPts val="1675"/>
              </a:spcAft>
            </a:pPr>
            <a:endParaRPr lang="en-US" altLang="en-US" sz="1100" u="sng" dirty="0">
              <a:solidFill>
                <a:srgbClr val="0B5CC6"/>
              </a:solidFill>
              <a:hlinkClick r:id="rId4"/>
            </a:endParaRPr>
          </a:p>
        </p:txBody>
      </p:sp>
      <p:sp>
        <p:nvSpPr>
          <p:cNvPr id="17411" name="Rectangle 2">
            <a:extLst>
              <a:ext uri="{FF2B5EF4-FFF2-40B4-BE49-F238E27FC236}">
                <a16:creationId xmlns:a16="http://schemas.microsoft.com/office/drawing/2014/main" id="{3CBCD6C6-7762-4057-8CB0-32B5EE347D5E}"/>
              </a:ext>
            </a:extLst>
          </p:cNvPr>
          <p:cNvSpPr>
            <a:spLocks noChangeArrowheads="1"/>
          </p:cNvSpPr>
          <p:nvPr/>
        </p:nvSpPr>
        <p:spPr bwMode="auto">
          <a:xfrm>
            <a:off x="898525" y="6308725"/>
            <a:ext cx="5962650"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63"/>
              </a:lnSpc>
              <a:spcBef>
                <a:spcPts val="1675"/>
              </a:spcBef>
            </a:pPr>
            <a:endParaRPr lang="en-US" altLang="en-US" sz="1100" u="sng" dirty="0">
              <a:solidFill>
                <a:srgbClr val="0B5CC6"/>
              </a:solidFill>
              <a:hlinkClick r:id="rId3"/>
            </a:endParaRPr>
          </a:p>
        </p:txBody>
      </p:sp>
      <p:sp>
        <p:nvSpPr>
          <p:cNvPr id="17413" name="Rectangle 4">
            <a:extLst>
              <a:ext uri="{FF2B5EF4-FFF2-40B4-BE49-F238E27FC236}">
                <a16:creationId xmlns:a16="http://schemas.microsoft.com/office/drawing/2014/main" id="{7BE7BEDA-0F5E-4EBA-8C14-361DE7B1D507}"/>
              </a:ext>
            </a:extLst>
          </p:cNvPr>
          <p:cNvSpPr>
            <a:spLocks noChangeArrowheads="1"/>
          </p:cNvSpPr>
          <p:nvPr/>
        </p:nvSpPr>
        <p:spPr bwMode="auto">
          <a:xfrm>
            <a:off x="898525" y="8921750"/>
            <a:ext cx="5721350"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50"/>
              </a:lnSpc>
              <a:spcBef>
                <a:spcPts val="213"/>
              </a:spcBef>
            </a:pPr>
            <a:endParaRPr lang="en-US" altLang="en-US" sz="1100" b="1" dirty="0"/>
          </a:p>
        </p:txBody>
      </p:sp>
      <p:sp>
        <p:nvSpPr>
          <p:cNvPr id="9" name="Rectangle 8">
            <a:extLst>
              <a:ext uri="{FF2B5EF4-FFF2-40B4-BE49-F238E27FC236}">
                <a16:creationId xmlns:a16="http://schemas.microsoft.com/office/drawing/2014/main" id="{35876D25-FE1D-4934-B3EA-82E274720659}"/>
              </a:ext>
            </a:extLst>
          </p:cNvPr>
          <p:cNvSpPr/>
          <p:nvPr/>
        </p:nvSpPr>
        <p:spPr>
          <a:xfrm>
            <a:off x="895350" y="1568848"/>
            <a:ext cx="4926610" cy="2119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FB7919-E641-44B0-8673-DBC2DF39E94B}"/>
              </a:ext>
            </a:extLst>
          </p:cNvPr>
          <p:cNvSpPr txBox="1"/>
          <p:nvPr/>
        </p:nvSpPr>
        <p:spPr>
          <a:xfrm>
            <a:off x="842963" y="1541462"/>
            <a:ext cx="5079666" cy="461665"/>
          </a:xfrm>
          <a:prstGeom prst="rect">
            <a:avLst/>
          </a:prstGeom>
          <a:noFill/>
        </p:spPr>
        <p:txBody>
          <a:bodyPr wrap="square" rtlCol="0">
            <a:spAutoFit/>
          </a:bodyPr>
          <a:lstStyle/>
          <a:p>
            <a:r>
              <a:rPr lang="en-US" sz="1200" b="1" dirty="0">
                <a:solidFill>
                  <a:schemeClr val="bg1"/>
                </a:solidFill>
              </a:rPr>
              <a:t>“MY CHILD IS IDENTIFYING AS LBGTQ+. WHAT RESOURCES ARE AVAILABLE?</a:t>
            </a:r>
          </a:p>
          <a:p>
            <a:endParaRPr lang="en-US" sz="1200" b="1" dirty="0">
              <a:solidFill>
                <a:schemeClr val="bg1"/>
              </a:solidFill>
            </a:endParaRPr>
          </a:p>
        </p:txBody>
      </p:sp>
      <p:sp>
        <p:nvSpPr>
          <p:cNvPr id="12" name="Rectangle 11">
            <a:extLst>
              <a:ext uri="{FF2B5EF4-FFF2-40B4-BE49-F238E27FC236}">
                <a16:creationId xmlns:a16="http://schemas.microsoft.com/office/drawing/2014/main" id="{E42C8764-A10E-457A-8016-D9FEBEED5203}"/>
              </a:ext>
            </a:extLst>
          </p:cNvPr>
          <p:cNvSpPr/>
          <p:nvPr/>
        </p:nvSpPr>
        <p:spPr>
          <a:xfrm>
            <a:off x="0" y="35798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Strengthening Parent and Child Interactions (13-18 years)</a:t>
            </a:r>
          </a:p>
        </p:txBody>
      </p:sp>
      <p:pic>
        <p:nvPicPr>
          <p:cNvPr id="3" name="Picture 2">
            <a:extLst>
              <a:ext uri="{FF2B5EF4-FFF2-40B4-BE49-F238E27FC236}">
                <a16:creationId xmlns:a16="http://schemas.microsoft.com/office/drawing/2014/main" id="{9E9C1993-751D-4254-9431-4EDC4D2B94A2}"/>
              </a:ext>
            </a:extLst>
          </p:cNvPr>
          <p:cNvPicPr>
            <a:picLocks noChangeAspect="1"/>
          </p:cNvPicPr>
          <p:nvPr/>
        </p:nvPicPr>
        <p:blipFill>
          <a:blip r:embed="rId5"/>
          <a:stretch>
            <a:fillRect/>
          </a:stretch>
        </p:blipFill>
        <p:spPr>
          <a:xfrm>
            <a:off x="3235146" y="8744977"/>
            <a:ext cx="1048108" cy="1053789"/>
          </a:xfrm>
          <a:prstGeom prst="rect">
            <a:avLst/>
          </a:prstGeom>
        </p:spPr>
      </p:pic>
      <p:pic>
        <p:nvPicPr>
          <p:cNvPr id="6" name="Picture 5">
            <a:extLst>
              <a:ext uri="{FF2B5EF4-FFF2-40B4-BE49-F238E27FC236}">
                <a16:creationId xmlns:a16="http://schemas.microsoft.com/office/drawing/2014/main" id="{A8B17B2A-8A12-4C29-A3D4-9B4E157C796C}"/>
              </a:ext>
            </a:extLst>
          </p:cNvPr>
          <p:cNvPicPr>
            <a:picLocks noChangeAspect="1"/>
          </p:cNvPicPr>
          <p:nvPr/>
        </p:nvPicPr>
        <p:blipFill>
          <a:blip r:embed="rId6"/>
          <a:stretch>
            <a:fillRect/>
          </a:stretch>
        </p:blipFill>
        <p:spPr>
          <a:xfrm>
            <a:off x="6372367" y="1422917"/>
            <a:ext cx="737610" cy="715722"/>
          </a:xfrm>
          <a:prstGeom prst="rect">
            <a:avLst/>
          </a:prstGeom>
        </p:spPr>
      </p:pic>
      <p:sp>
        <p:nvSpPr>
          <p:cNvPr id="18" name="Rectangle 17">
            <a:extLst>
              <a:ext uri="{FF2B5EF4-FFF2-40B4-BE49-F238E27FC236}">
                <a16:creationId xmlns:a16="http://schemas.microsoft.com/office/drawing/2014/main" id="{FF6471FA-177C-48C8-A350-AF36ED718348}"/>
              </a:ext>
            </a:extLst>
          </p:cNvPr>
          <p:cNvSpPr/>
          <p:nvPr/>
        </p:nvSpPr>
        <p:spPr>
          <a:xfrm>
            <a:off x="369742" y="401314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9" name="Rectangle 18">
            <a:extLst>
              <a:ext uri="{FF2B5EF4-FFF2-40B4-BE49-F238E27FC236}">
                <a16:creationId xmlns:a16="http://schemas.microsoft.com/office/drawing/2014/main" id="{51BAB15E-A53D-45C1-A44A-C2F0348FE003}"/>
              </a:ext>
            </a:extLst>
          </p:cNvPr>
          <p:cNvSpPr/>
          <p:nvPr/>
        </p:nvSpPr>
        <p:spPr>
          <a:xfrm>
            <a:off x="366993" y="2714249"/>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0" name="Rectangle 19">
            <a:extLst>
              <a:ext uri="{FF2B5EF4-FFF2-40B4-BE49-F238E27FC236}">
                <a16:creationId xmlns:a16="http://schemas.microsoft.com/office/drawing/2014/main" id="{0C815D54-9DB1-4551-82C3-1D8E7842ADB0}"/>
              </a:ext>
            </a:extLst>
          </p:cNvPr>
          <p:cNvSpPr/>
          <p:nvPr/>
        </p:nvSpPr>
        <p:spPr>
          <a:xfrm>
            <a:off x="363700" y="4882628"/>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a:extLst>
              <a:ext uri="{FF2B5EF4-FFF2-40B4-BE49-F238E27FC236}">
                <a16:creationId xmlns:a16="http://schemas.microsoft.com/office/drawing/2014/main" id="{D9076C62-B2FF-40B8-8F86-AA977DA7F3E9}"/>
              </a:ext>
            </a:extLst>
          </p:cNvPr>
          <p:cNvSpPr/>
          <p:nvPr/>
        </p:nvSpPr>
        <p:spPr>
          <a:xfrm>
            <a:off x="363699" y="6016245"/>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Rectangle 21">
            <a:extLst>
              <a:ext uri="{FF2B5EF4-FFF2-40B4-BE49-F238E27FC236}">
                <a16:creationId xmlns:a16="http://schemas.microsoft.com/office/drawing/2014/main" id="{FEE730C9-AD2F-40EF-881D-C6A603328DDA}"/>
              </a:ext>
            </a:extLst>
          </p:cNvPr>
          <p:cNvSpPr/>
          <p:nvPr/>
        </p:nvSpPr>
        <p:spPr>
          <a:xfrm>
            <a:off x="363699" y="7343775"/>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2EB803B7-23D1-43FF-9977-0AED9296D2BD}"/>
              </a:ext>
            </a:extLst>
          </p:cNvPr>
          <p:cNvSpPr/>
          <p:nvPr/>
        </p:nvSpPr>
        <p:spPr>
          <a:xfrm>
            <a:off x="363698" y="8318636"/>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Rectangle 15">
            <a:extLst>
              <a:ext uri="{FF2B5EF4-FFF2-40B4-BE49-F238E27FC236}">
                <a16:creationId xmlns:a16="http://schemas.microsoft.com/office/drawing/2014/main" id="{11B45A83-AA2B-465A-A075-ACD11D321999}"/>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21</a:t>
            </a: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C69226B-AB10-4F51-8CA7-FB7EA12E55F0}"/>
              </a:ext>
            </a:extLst>
          </p:cNvPr>
          <p:cNvSpPr/>
          <p:nvPr/>
        </p:nvSpPr>
        <p:spPr>
          <a:xfrm>
            <a:off x="908050" y="3818742"/>
            <a:ext cx="5213012" cy="21236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a:p>
            <a:endParaRPr lang="en-US" sz="1200" b="1" dirty="0">
              <a:solidFill>
                <a:schemeClr val="bg1"/>
              </a:solidFill>
            </a:endParaRPr>
          </a:p>
        </p:txBody>
      </p:sp>
      <p:sp>
        <p:nvSpPr>
          <p:cNvPr id="18434" name="Rectangle 1">
            <a:extLst>
              <a:ext uri="{FF2B5EF4-FFF2-40B4-BE49-F238E27FC236}">
                <a16:creationId xmlns:a16="http://schemas.microsoft.com/office/drawing/2014/main" id="{F383576D-AB38-424E-9A9A-6C2BDE1B3CA8}"/>
              </a:ext>
            </a:extLst>
          </p:cNvPr>
          <p:cNvSpPr>
            <a:spLocks noChangeArrowheads="1"/>
          </p:cNvSpPr>
          <p:nvPr/>
        </p:nvSpPr>
        <p:spPr bwMode="auto">
          <a:xfrm>
            <a:off x="917575" y="2938318"/>
            <a:ext cx="1712913"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8435" name="Rectangle 2">
            <a:extLst>
              <a:ext uri="{FF2B5EF4-FFF2-40B4-BE49-F238E27FC236}">
                <a16:creationId xmlns:a16="http://schemas.microsoft.com/office/drawing/2014/main" id="{00A3435B-9D11-4318-8F86-2CD8626B61A2}"/>
              </a:ext>
            </a:extLst>
          </p:cNvPr>
          <p:cNvSpPr>
            <a:spLocks noChangeArrowheads="1"/>
          </p:cNvSpPr>
          <p:nvPr/>
        </p:nvSpPr>
        <p:spPr bwMode="auto">
          <a:xfrm>
            <a:off x="914400" y="2843020"/>
            <a:ext cx="58832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63"/>
              </a:lnSpc>
            </a:pPr>
            <a:r>
              <a:rPr lang="en-US" altLang="en-US" sz="1100" b="1" dirty="0"/>
              <a:t>STOPBULLYING.GOV</a:t>
            </a:r>
          </a:p>
          <a:p>
            <a:pPr algn="just" eaLnBrk="1" hangingPunct="1">
              <a:lnSpc>
                <a:spcPts val="1363"/>
              </a:lnSpc>
            </a:pPr>
            <a:r>
              <a:rPr lang="en-US" altLang="en-US" sz="1100" dirty="0"/>
              <a:t>Provides information about what bullying is and what it is not, the warning signs of bullying, and what steps to take for preventing and responding to bullying, including how to talk to children about bullying, prevention in schools and communities, and how to support children involved. </a:t>
            </a:r>
            <a:r>
              <a:rPr lang="en-US" altLang="en-US" sz="1100" u="sng" dirty="0">
                <a:solidFill>
                  <a:schemeClr val="accent6">
                    <a:lumMod val="75000"/>
                  </a:schemeClr>
                </a:solidFill>
              </a:rPr>
              <a:t>Stopbullying.gov</a:t>
            </a:r>
          </a:p>
        </p:txBody>
      </p:sp>
      <p:sp>
        <p:nvSpPr>
          <p:cNvPr id="18437" name="Rectangle 4">
            <a:extLst>
              <a:ext uri="{FF2B5EF4-FFF2-40B4-BE49-F238E27FC236}">
                <a16:creationId xmlns:a16="http://schemas.microsoft.com/office/drawing/2014/main" id="{0AF50BC5-42A2-4D25-8ACA-C0E715B860C3}"/>
              </a:ext>
            </a:extLst>
          </p:cNvPr>
          <p:cNvSpPr>
            <a:spLocks noChangeArrowheads="1"/>
          </p:cNvSpPr>
          <p:nvPr/>
        </p:nvSpPr>
        <p:spPr bwMode="auto">
          <a:xfrm>
            <a:off x="908050" y="4364907"/>
            <a:ext cx="5965825" cy="4804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50"/>
              </a:lnSpc>
              <a:spcBef>
                <a:spcPts val="213"/>
              </a:spcBef>
              <a:spcAft>
                <a:spcPts val="838"/>
              </a:spcAft>
            </a:pPr>
            <a:r>
              <a:rPr lang="en-US" altLang="en-US" sz="1100" b="1" dirty="0"/>
              <a:t>If you are concerned about your child's mental health, contact your child's pediatrician, school counselor, or call Yolo County's 24-hour Mental Health Crisis &amp; Access Line for help: (888) 965-6647.</a:t>
            </a:r>
          </a:p>
          <a:p>
            <a:pPr algn="just" eaLnBrk="1" hangingPunct="1">
              <a:lnSpc>
                <a:spcPts val="1363"/>
              </a:lnSpc>
            </a:pPr>
            <a:r>
              <a:rPr lang="en-US" altLang="en-US" sz="1100" b="1" dirty="0"/>
              <a:t>ASK TEEN CRISIS LINES</a:t>
            </a:r>
          </a:p>
          <a:p>
            <a:pPr algn="just" eaLnBrk="1" hangingPunct="1">
              <a:lnSpc>
                <a:spcPts val="1363"/>
              </a:lnSpc>
            </a:pPr>
            <a:r>
              <a:rPr lang="en-US" altLang="en-US" sz="1100" dirty="0"/>
              <a:t>The Allied Services for Kids (ASK) teen line provides 24-hour</a:t>
            </a:r>
          </a:p>
          <a:p>
            <a:pPr algn="just" eaLnBrk="1" hangingPunct="1">
              <a:lnSpc>
                <a:spcPts val="1363"/>
              </a:lnSpc>
            </a:pPr>
            <a:r>
              <a:rPr lang="en-US" altLang="en-US" sz="1100" dirty="0"/>
              <a:t>availability to teens and families in crisis. Whatever the </a:t>
            </a:r>
          </a:p>
          <a:p>
            <a:pPr algn="just" eaLnBrk="1" hangingPunct="1">
              <a:lnSpc>
                <a:spcPts val="1363"/>
              </a:lnSpc>
            </a:pPr>
            <a:r>
              <a:rPr lang="en-US" altLang="en-US" sz="1100" dirty="0"/>
              <a:t>problem, teens are welcome to call this confidential and</a:t>
            </a:r>
          </a:p>
          <a:p>
            <a:pPr algn="just" eaLnBrk="1" hangingPunct="1">
              <a:lnSpc>
                <a:spcPts val="1363"/>
              </a:lnSpc>
            </a:pPr>
            <a:r>
              <a:rPr lang="en-US" altLang="en-US" sz="1100" dirty="0"/>
              <a:t>anonymous crisis line for support. </a:t>
            </a:r>
          </a:p>
          <a:p>
            <a:pPr algn="just" eaLnBrk="1" hangingPunct="1">
              <a:lnSpc>
                <a:spcPts val="1363"/>
              </a:lnSpc>
            </a:pPr>
            <a:r>
              <a:rPr lang="en-US" altLang="en-US" sz="1100" dirty="0"/>
              <a:t>From Davis: (530) 753-0797</a:t>
            </a:r>
          </a:p>
          <a:p>
            <a:pPr algn="just" eaLnBrk="1" hangingPunct="1">
              <a:lnSpc>
                <a:spcPts val="1363"/>
              </a:lnSpc>
            </a:pPr>
            <a:r>
              <a:rPr lang="en-US" altLang="en-US" sz="1100" dirty="0"/>
              <a:t>From Woodland: (530) 668-8445</a:t>
            </a:r>
          </a:p>
          <a:p>
            <a:pPr algn="just" eaLnBrk="1" hangingPunct="1">
              <a:lnSpc>
                <a:spcPts val="1363"/>
              </a:lnSpc>
            </a:pPr>
            <a:r>
              <a:rPr lang="en-US" altLang="en-US" sz="1100" dirty="0"/>
              <a:t>From West Sacramento: (916) 371-3779</a:t>
            </a:r>
          </a:p>
          <a:p>
            <a:pPr algn="just" eaLnBrk="1" hangingPunct="1">
              <a:lnSpc>
                <a:spcPts val="1363"/>
              </a:lnSpc>
              <a:spcAft>
                <a:spcPts val="838"/>
              </a:spcAft>
            </a:pPr>
            <a:r>
              <a:rPr lang="en-US" altLang="en-US" sz="1100" u="sng" dirty="0">
                <a:solidFill>
                  <a:schemeClr val="accent6">
                    <a:lumMod val="75000"/>
                  </a:schemeClr>
                </a:solidFill>
                <a:hlinkClick r:id="rId2">
                  <a:extLst>
                    <a:ext uri="{A12FA001-AC4F-418D-AE19-62706E023703}">
                      <ahyp:hlinkClr xmlns:ahyp="http://schemas.microsoft.com/office/drawing/2018/hyperlinkcolor" val="tx"/>
                    </a:ext>
                  </a:extLst>
                </a:hlinkClick>
              </a:rPr>
              <a:t>www.suicidepreventionvolocountv.org</a:t>
            </a:r>
          </a:p>
          <a:p>
            <a:pPr algn="just" eaLnBrk="1" hangingPunct="1">
              <a:lnSpc>
                <a:spcPts val="1363"/>
              </a:lnSpc>
            </a:pPr>
            <a:r>
              <a:rPr lang="en-US" altLang="en-US" sz="1100" b="1" dirty="0"/>
              <a:t>AMERICAN ACADEMY OF PEDIATRICS</a:t>
            </a:r>
          </a:p>
          <a:p>
            <a:pPr algn="just" eaLnBrk="1" hangingPunct="1">
              <a:lnSpc>
                <a:spcPts val="1363"/>
              </a:lnSpc>
            </a:pPr>
            <a:r>
              <a:rPr lang="en-US" altLang="en-US" sz="1100" dirty="0"/>
              <a:t>Find many articles about various mental health issues</a:t>
            </a:r>
          </a:p>
          <a:p>
            <a:pPr algn="just" eaLnBrk="1" hangingPunct="1">
              <a:lnSpc>
                <a:spcPts val="1363"/>
              </a:lnSpc>
            </a:pPr>
            <a:r>
              <a:rPr lang="en-US" altLang="en-US" sz="1100" dirty="0"/>
              <a:t> that can affect your child, including anxiety, eating disorders, and depression.</a:t>
            </a:r>
          </a:p>
          <a:p>
            <a:pPr algn="just" eaLnBrk="1" hangingPunct="1">
              <a:lnSpc>
                <a:spcPts val="1363"/>
              </a:lnSpc>
              <a:spcAft>
                <a:spcPts val="838"/>
              </a:spcAft>
            </a:pPr>
            <a:r>
              <a:rPr lang="en-US" altLang="en-US" sz="1100" u="sng" dirty="0">
                <a:solidFill>
                  <a:schemeClr val="accent6">
                    <a:lumMod val="75000"/>
                  </a:schemeClr>
                </a:solidFill>
                <a:hlinkClick r:id="rId3">
                  <a:extLst>
                    <a:ext uri="{A12FA001-AC4F-418D-AE19-62706E023703}">
                      <ahyp:hlinkClr xmlns:ahyp="http://schemas.microsoft.com/office/drawing/2018/hyperlinkcolor" val="tx"/>
                    </a:ext>
                  </a:extLst>
                </a:hlinkClick>
              </a:rPr>
              <a:t>www.healthychildren.org/English/health-issues/conditions/emotional-problems/</a:t>
            </a:r>
          </a:p>
          <a:p>
            <a:pPr algn="just" eaLnBrk="1" hangingPunct="1">
              <a:lnSpc>
                <a:spcPts val="1350"/>
              </a:lnSpc>
            </a:pPr>
            <a:r>
              <a:rPr lang="en-US" altLang="en-US" sz="1100" b="1" dirty="0"/>
              <a:t>NURTURING CHILDREN DURING TIMES OF STRESS: A GUIDE TO HELP CHILDREN BLOOM</a:t>
            </a:r>
          </a:p>
          <a:p>
            <a:pPr algn="just" eaLnBrk="1" hangingPunct="1">
              <a:lnSpc>
                <a:spcPts val="1350"/>
              </a:lnSpc>
              <a:spcAft>
                <a:spcPts val="838"/>
              </a:spcAft>
            </a:pPr>
            <a:r>
              <a:rPr lang="en-US" altLang="en-US" sz="1100" dirty="0"/>
              <a:t>We all feel stressed sometimes. Some stress is a normal, healthy part of life. It can help us stay safe, try harder, or make us grow stronger. However, intense stress that doesn't go away can be too much to handle without help. As a parent or caregiver, there are ways you can help your child handle intense stress. Much like a seed that overcomes a difficult environment to grow and flower, you and your child can bloom even in challenging times. This guide has nurturing tips and resources that can protect you and your child from the effects of intense stress. These ideas will also help you connect with your child. This guide is for parents and caregivers who want to learn how to bloom even in stressful times while helping children do the same! The guide, which was produced by Yolo County Children's Alliance as a project of the Yolo County Child Abuse Prevention Council, is available in English, Spanish, and Russian. </a:t>
            </a:r>
            <a:r>
              <a:rPr lang="en-US" altLang="en-US" sz="1100" u="sng" dirty="0">
                <a:solidFill>
                  <a:schemeClr val="accent6">
                    <a:lumMod val="75000"/>
                  </a:schemeClr>
                </a:solidFill>
                <a:hlinkClick r:id="rId4">
                  <a:extLst>
                    <a:ext uri="{A12FA001-AC4F-418D-AE19-62706E023703}">
                      <ahyp:hlinkClr xmlns:ahyp="http://schemas.microsoft.com/office/drawing/2018/hyperlinkcolor" val="tx"/>
                    </a:ext>
                  </a:extLst>
                </a:hlinkClick>
              </a:rPr>
              <a:t>www.yolokids.org/forfamilies</a:t>
            </a:r>
          </a:p>
        </p:txBody>
      </p:sp>
      <p:sp>
        <p:nvSpPr>
          <p:cNvPr id="18439" name="Rectangle 6">
            <a:extLst>
              <a:ext uri="{FF2B5EF4-FFF2-40B4-BE49-F238E27FC236}">
                <a16:creationId xmlns:a16="http://schemas.microsoft.com/office/drawing/2014/main" id="{756CA745-15F8-4563-BCFD-A5734A93262A}"/>
              </a:ext>
            </a:extLst>
          </p:cNvPr>
          <p:cNvSpPr>
            <a:spLocks noChangeArrowheads="1"/>
          </p:cNvSpPr>
          <p:nvPr/>
        </p:nvSpPr>
        <p:spPr bwMode="auto">
          <a:xfrm>
            <a:off x="908050" y="9528031"/>
            <a:ext cx="5916613" cy="18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50"/>
              </a:lnSpc>
              <a:spcBef>
                <a:spcPts val="213"/>
              </a:spcBef>
              <a:spcAft>
                <a:spcPts val="838"/>
              </a:spcAft>
            </a:pPr>
            <a:r>
              <a:rPr lang="en-US" altLang="en-US" sz="1100" dirty="0"/>
              <a:t>,</a:t>
            </a:r>
          </a:p>
        </p:txBody>
      </p:sp>
      <p:sp>
        <p:nvSpPr>
          <p:cNvPr id="2" name="TextBox 1">
            <a:extLst>
              <a:ext uri="{FF2B5EF4-FFF2-40B4-BE49-F238E27FC236}">
                <a16:creationId xmlns:a16="http://schemas.microsoft.com/office/drawing/2014/main" id="{B369D4EF-F589-4068-8BD1-EE945429E1EB}"/>
              </a:ext>
            </a:extLst>
          </p:cNvPr>
          <p:cNvSpPr txBox="1"/>
          <p:nvPr/>
        </p:nvSpPr>
        <p:spPr>
          <a:xfrm>
            <a:off x="831850" y="2095693"/>
            <a:ext cx="5965825" cy="1015663"/>
          </a:xfrm>
          <a:prstGeom prst="rect">
            <a:avLst/>
          </a:prstGeom>
          <a:noFill/>
        </p:spPr>
        <p:txBody>
          <a:bodyPr wrap="square" rtlCol="0">
            <a:spAutoFit/>
          </a:bodyPr>
          <a:lstStyle/>
          <a:p>
            <a:pPr algn="just"/>
            <a:r>
              <a:rPr lang="en-US" altLang="en-US" sz="1200" b="1" dirty="0"/>
              <a:t>Public schools must have an anti-bullying policy. It should be on the school website, but if it's not, talk to the school office and ask them to send it to you. If your child is being bullied, request a meeting with school officials.</a:t>
            </a:r>
          </a:p>
          <a:p>
            <a:pPr algn="just"/>
            <a:endParaRPr lang="en-US" altLang="en-US" sz="1200" b="1" dirty="0"/>
          </a:p>
          <a:p>
            <a:pPr algn="just"/>
            <a:endParaRPr lang="en-US" sz="1200" dirty="0"/>
          </a:p>
        </p:txBody>
      </p:sp>
      <p:sp>
        <p:nvSpPr>
          <p:cNvPr id="12" name="Rectangle 11">
            <a:extLst>
              <a:ext uri="{FF2B5EF4-FFF2-40B4-BE49-F238E27FC236}">
                <a16:creationId xmlns:a16="http://schemas.microsoft.com/office/drawing/2014/main" id="{57A74C6F-1C9B-495D-80FE-F902F492F7BF}"/>
              </a:ext>
            </a:extLst>
          </p:cNvPr>
          <p:cNvSpPr/>
          <p:nvPr/>
        </p:nvSpPr>
        <p:spPr>
          <a:xfrm>
            <a:off x="0" y="35798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Strengthening Parent and Child Interactions (13-18 years)</a:t>
            </a:r>
          </a:p>
        </p:txBody>
      </p:sp>
      <p:sp>
        <p:nvSpPr>
          <p:cNvPr id="14" name="Rectangle 13">
            <a:extLst>
              <a:ext uri="{FF2B5EF4-FFF2-40B4-BE49-F238E27FC236}">
                <a16:creationId xmlns:a16="http://schemas.microsoft.com/office/drawing/2014/main" id="{A4DA58E8-273C-4EB9-8162-2FD37A2A2FC3}"/>
              </a:ext>
            </a:extLst>
          </p:cNvPr>
          <p:cNvSpPr/>
          <p:nvPr/>
        </p:nvSpPr>
        <p:spPr>
          <a:xfrm>
            <a:off x="914400" y="1555753"/>
            <a:ext cx="5213012" cy="212366"/>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a:p>
            <a:endParaRPr lang="en-US" sz="1200" b="1" dirty="0">
              <a:solidFill>
                <a:schemeClr val="bg1"/>
              </a:solidFill>
            </a:endParaRPr>
          </a:p>
        </p:txBody>
      </p:sp>
      <p:sp>
        <p:nvSpPr>
          <p:cNvPr id="3" name="Rectangle 2">
            <a:extLst>
              <a:ext uri="{FF2B5EF4-FFF2-40B4-BE49-F238E27FC236}">
                <a16:creationId xmlns:a16="http://schemas.microsoft.com/office/drawing/2014/main" id="{1D9078BD-2624-4D69-A07F-65209DF7E286}"/>
              </a:ext>
            </a:extLst>
          </p:cNvPr>
          <p:cNvSpPr/>
          <p:nvPr/>
        </p:nvSpPr>
        <p:spPr>
          <a:xfrm>
            <a:off x="840581" y="1524448"/>
            <a:ext cx="6051550" cy="461665"/>
          </a:xfrm>
          <a:prstGeom prst="rect">
            <a:avLst/>
          </a:prstGeom>
        </p:spPr>
        <p:txBody>
          <a:bodyPr wrap="square">
            <a:spAutoFit/>
          </a:bodyPr>
          <a:lstStyle/>
          <a:p>
            <a:r>
              <a:rPr lang="en-US" sz="1200" b="1" dirty="0">
                <a:solidFill>
                  <a:schemeClr val="bg1"/>
                </a:solidFill>
              </a:rPr>
              <a:t>“WHERE CAN I GO IF I’M CONCERNED ABOUT MY CHILD’S PEER RELATIONSHIPS?”</a:t>
            </a:r>
          </a:p>
          <a:p>
            <a:endParaRPr lang="en-US" sz="1200" b="1" dirty="0">
              <a:solidFill>
                <a:schemeClr val="bg1"/>
              </a:solidFill>
            </a:endParaRPr>
          </a:p>
        </p:txBody>
      </p:sp>
      <p:sp>
        <p:nvSpPr>
          <p:cNvPr id="16" name="Rectangle 15">
            <a:extLst>
              <a:ext uri="{FF2B5EF4-FFF2-40B4-BE49-F238E27FC236}">
                <a16:creationId xmlns:a16="http://schemas.microsoft.com/office/drawing/2014/main" id="{22D2F856-3692-4286-97C2-A1DD3168918F}"/>
              </a:ext>
            </a:extLst>
          </p:cNvPr>
          <p:cNvSpPr/>
          <p:nvPr/>
        </p:nvSpPr>
        <p:spPr>
          <a:xfrm>
            <a:off x="840581" y="3782343"/>
            <a:ext cx="6051550" cy="461665"/>
          </a:xfrm>
          <a:prstGeom prst="rect">
            <a:avLst/>
          </a:prstGeom>
        </p:spPr>
        <p:txBody>
          <a:bodyPr wrap="square">
            <a:spAutoFit/>
          </a:bodyPr>
          <a:lstStyle/>
          <a:p>
            <a:r>
              <a:rPr lang="en-US" sz="1200" b="1" dirty="0">
                <a:solidFill>
                  <a:schemeClr val="bg1"/>
                </a:solidFill>
              </a:rPr>
              <a:t>“I’M CONCERNED ABOUT MY CHILD’S MENTAL HEALTH. HOW CAN WE GET HELP?”</a:t>
            </a:r>
          </a:p>
          <a:p>
            <a:endParaRPr lang="en-US" sz="1200" b="1" dirty="0">
              <a:solidFill>
                <a:schemeClr val="bg1"/>
              </a:solidFill>
            </a:endParaRPr>
          </a:p>
        </p:txBody>
      </p:sp>
      <p:sp>
        <p:nvSpPr>
          <p:cNvPr id="20" name="Rectangle 19">
            <a:extLst>
              <a:ext uri="{FF2B5EF4-FFF2-40B4-BE49-F238E27FC236}">
                <a16:creationId xmlns:a16="http://schemas.microsoft.com/office/drawing/2014/main" id="{0F63F2D9-CCF3-4E5B-A5F3-00582C05EEE3}"/>
              </a:ext>
            </a:extLst>
          </p:cNvPr>
          <p:cNvSpPr/>
          <p:nvPr/>
        </p:nvSpPr>
        <p:spPr>
          <a:xfrm>
            <a:off x="369742" y="5450058"/>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1" name="Rectangle 20">
            <a:extLst>
              <a:ext uri="{FF2B5EF4-FFF2-40B4-BE49-F238E27FC236}">
                <a16:creationId xmlns:a16="http://schemas.microsoft.com/office/drawing/2014/main" id="{E2F81D25-2E6E-44EE-A57C-32ED9D2FD9C2}"/>
              </a:ext>
            </a:extLst>
          </p:cNvPr>
          <p:cNvSpPr/>
          <p:nvPr/>
        </p:nvSpPr>
        <p:spPr>
          <a:xfrm>
            <a:off x="369742" y="3148093"/>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Rectangle 21">
            <a:extLst>
              <a:ext uri="{FF2B5EF4-FFF2-40B4-BE49-F238E27FC236}">
                <a16:creationId xmlns:a16="http://schemas.microsoft.com/office/drawing/2014/main" id="{2CA3BAAF-4282-465D-9D1E-359F16375EDF}"/>
              </a:ext>
            </a:extLst>
          </p:cNvPr>
          <p:cNvSpPr/>
          <p:nvPr/>
        </p:nvSpPr>
        <p:spPr>
          <a:xfrm>
            <a:off x="369742" y="6767081"/>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6A75620A-7407-451D-A7C5-A8E31F2B7FDA}"/>
              </a:ext>
            </a:extLst>
          </p:cNvPr>
          <p:cNvSpPr/>
          <p:nvPr/>
        </p:nvSpPr>
        <p:spPr>
          <a:xfrm>
            <a:off x="369741" y="808410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2C3EE5F4-BCD1-404F-9772-4EBF6AAA8F56}"/>
              </a:ext>
            </a:extLst>
          </p:cNvPr>
          <p:cNvPicPr>
            <a:picLocks noChangeAspect="1"/>
          </p:cNvPicPr>
          <p:nvPr/>
        </p:nvPicPr>
        <p:blipFill>
          <a:blip r:embed="rId5"/>
          <a:stretch>
            <a:fillRect/>
          </a:stretch>
        </p:blipFill>
        <p:spPr>
          <a:xfrm>
            <a:off x="4710746" y="4752815"/>
            <a:ext cx="2181385" cy="2001105"/>
          </a:xfrm>
          <a:prstGeom prst="rect">
            <a:avLst/>
          </a:prstGeom>
        </p:spPr>
      </p:pic>
      <p:sp>
        <p:nvSpPr>
          <p:cNvPr id="18" name="Rectangle 15">
            <a:extLst>
              <a:ext uri="{FF2B5EF4-FFF2-40B4-BE49-F238E27FC236}">
                <a16:creationId xmlns:a16="http://schemas.microsoft.com/office/drawing/2014/main" id="{BC51BE3B-EF73-4F87-9DF0-10F324E5000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9" name="Rectangle 15">
            <a:extLst>
              <a:ext uri="{FF2B5EF4-FFF2-40B4-BE49-F238E27FC236}">
                <a16:creationId xmlns:a16="http://schemas.microsoft.com/office/drawing/2014/main" id="{0039378C-6153-415B-A95C-9B94963C508B}"/>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22</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7DC328BE-2813-4DFF-B3C6-A4EAE3DD7C8B}"/>
              </a:ext>
            </a:extLst>
          </p:cNvPr>
          <p:cNvSpPr>
            <a:spLocks noChangeArrowheads="1"/>
          </p:cNvSpPr>
          <p:nvPr/>
        </p:nvSpPr>
        <p:spPr bwMode="auto">
          <a:xfrm>
            <a:off x="891598" y="6807309"/>
            <a:ext cx="5932488" cy="145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63"/>
              </a:lnSpc>
              <a:spcBef>
                <a:spcPts val="213"/>
              </a:spcBef>
            </a:pPr>
            <a:endParaRPr lang="en-US" altLang="en-US" sz="1100" u="sng" dirty="0">
              <a:solidFill>
                <a:srgbClr val="0B5CC6"/>
              </a:solidFill>
            </a:endParaRPr>
          </a:p>
          <a:p>
            <a:pPr algn="just" eaLnBrk="1" hangingPunct="1">
              <a:lnSpc>
                <a:spcPts val="1363"/>
              </a:lnSpc>
              <a:spcAft>
                <a:spcPts val="838"/>
              </a:spcAft>
            </a:pPr>
            <a:endParaRPr lang="en-US" altLang="en-US" sz="1100" u="sng" dirty="0">
              <a:solidFill>
                <a:srgbClr val="0000FF"/>
              </a:solidFill>
              <a:hlinkClick r:id="rId2">
                <a:extLst>
                  <a:ext uri="{A12FA001-AC4F-418D-AE19-62706E023703}">
                    <ahyp:hlinkClr xmlns:ahyp="http://schemas.microsoft.com/office/drawing/2018/hyperlinkcolor" val="tx"/>
                  </a:ext>
                </a:extLst>
              </a:hlinkClick>
            </a:endParaRPr>
          </a:p>
          <a:p>
            <a:pPr algn="just" eaLnBrk="1" hangingPunct="1">
              <a:lnSpc>
                <a:spcPts val="1363"/>
              </a:lnSpc>
              <a:spcAft>
                <a:spcPts val="838"/>
              </a:spcAft>
            </a:pPr>
            <a:endParaRPr lang="en-US" altLang="en-US" sz="1100" u="sng" dirty="0">
              <a:solidFill>
                <a:srgbClr val="0000FF"/>
              </a:solidFill>
              <a:hlinkClick r:id="rId2">
                <a:extLst>
                  <a:ext uri="{A12FA001-AC4F-418D-AE19-62706E023703}">
                    <ahyp:hlinkClr xmlns:ahyp="http://schemas.microsoft.com/office/drawing/2018/hyperlinkcolor" val="tx"/>
                  </a:ext>
                </a:extLst>
              </a:hlinkClick>
            </a:endParaRPr>
          </a:p>
          <a:p>
            <a:pPr algn="just" eaLnBrk="1" hangingPunct="1">
              <a:lnSpc>
                <a:spcPts val="1350"/>
              </a:lnSpc>
              <a:spcBef>
                <a:spcPts val="213"/>
              </a:spcBef>
            </a:pPr>
            <a:r>
              <a:rPr lang="en-US" altLang="en-US" sz="1100" b="1" dirty="0"/>
              <a:t>TALK+PLAY=CONNECT TOOLKIT FOR FAMILIES</a:t>
            </a:r>
          </a:p>
          <a:p>
            <a:pPr algn="just" eaLnBrk="1" hangingPunct="1">
              <a:lnSpc>
                <a:spcPts val="1350"/>
              </a:lnSpc>
            </a:pPr>
            <a:r>
              <a:rPr lang="en-US" altLang="en-US" sz="1100" dirty="0"/>
              <a:t>This resource from Yolo County Children's Alliance has many ideas for how you can connect with your child. The toolkit contains information about why talking and playing are so important for your child's development and tips that can help you and your child communicate better. It also has fun, easy ideas for how to play and connect with your child at 3 times of the day: in the morning, at mealtimes, and at bedtime. Ideas are divided by your child's age (baby, toddler, preschooler, school-age, and teenager) so you can get the most helpful information for you and your child! The toolkit is available in English, Spanish, and Russian. Read through the tips and ideas and see which ones feel right to you and your family. Try one of them out today! </a:t>
            </a:r>
            <a:r>
              <a:rPr lang="en-US" altLang="en-US" sz="1100" u="sng" dirty="0">
                <a:solidFill>
                  <a:srgbClr val="E46C0A"/>
                </a:solidFill>
                <a:hlinkClick r:id="rId3">
                  <a:extLst>
                    <a:ext uri="{A12FA001-AC4F-418D-AE19-62706E023703}">
                      <ahyp:hlinkClr xmlns:ahyp="http://schemas.microsoft.com/office/drawing/2018/hyperlinkcolor" val="tx"/>
                    </a:ext>
                  </a:extLst>
                </a:hlinkClick>
              </a:rPr>
              <a:t>www.yolokids.org/forfamilies</a:t>
            </a:r>
          </a:p>
          <a:p>
            <a:pPr algn="just" eaLnBrk="1" hangingPunct="1">
              <a:lnSpc>
                <a:spcPts val="1363"/>
              </a:lnSpc>
              <a:spcAft>
                <a:spcPts val="838"/>
              </a:spcAft>
            </a:pPr>
            <a:endParaRPr lang="en-US" altLang="en-US" sz="1100" u="sng" dirty="0">
              <a:solidFill>
                <a:srgbClr val="0B5CC6"/>
              </a:solidFill>
              <a:hlinkClick r:id="rId2"/>
            </a:endParaRPr>
          </a:p>
          <a:p>
            <a:pPr algn="just" eaLnBrk="1" hangingPunct="1">
              <a:lnSpc>
                <a:spcPts val="1363"/>
              </a:lnSpc>
              <a:spcAft>
                <a:spcPts val="838"/>
              </a:spcAft>
            </a:pPr>
            <a:endParaRPr lang="en-US" altLang="en-US" sz="1100" u="sng" dirty="0">
              <a:solidFill>
                <a:srgbClr val="0B5CC6"/>
              </a:solidFill>
              <a:hlinkClick r:id="rId4"/>
            </a:endParaRPr>
          </a:p>
        </p:txBody>
      </p:sp>
      <p:sp>
        <p:nvSpPr>
          <p:cNvPr id="19460" name="Rectangle 3">
            <a:extLst>
              <a:ext uri="{FF2B5EF4-FFF2-40B4-BE49-F238E27FC236}">
                <a16:creationId xmlns:a16="http://schemas.microsoft.com/office/drawing/2014/main" id="{83433B99-0DCC-41A5-8D63-F28A469C7576}"/>
              </a:ext>
            </a:extLst>
          </p:cNvPr>
          <p:cNvSpPr>
            <a:spLocks noChangeArrowheads="1"/>
          </p:cNvSpPr>
          <p:nvPr/>
        </p:nvSpPr>
        <p:spPr bwMode="auto">
          <a:xfrm>
            <a:off x="888423" y="4972483"/>
            <a:ext cx="59721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63"/>
              </a:lnSpc>
              <a:spcBef>
                <a:spcPts val="213"/>
              </a:spcBef>
            </a:pPr>
            <a:endParaRPr lang="en-US" altLang="en-US" sz="1100" u="sng" dirty="0">
              <a:solidFill>
                <a:srgbClr val="0B5CC6"/>
              </a:solidFill>
              <a:hlinkClick r:id="rId2"/>
            </a:endParaRPr>
          </a:p>
        </p:txBody>
      </p:sp>
      <p:sp>
        <p:nvSpPr>
          <p:cNvPr id="19462" name="Rectangle 5">
            <a:extLst>
              <a:ext uri="{FF2B5EF4-FFF2-40B4-BE49-F238E27FC236}">
                <a16:creationId xmlns:a16="http://schemas.microsoft.com/office/drawing/2014/main" id="{B7FBFBD3-E151-4524-9E9C-CEFD7A1A6FF3}"/>
              </a:ext>
            </a:extLst>
          </p:cNvPr>
          <p:cNvSpPr>
            <a:spLocks noChangeArrowheads="1"/>
          </p:cNvSpPr>
          <p:nvPr/>
        </p:nvSpPr>
        <p:spPr bwMode="auto">
          <a:xfrm>
            <a:off x="888423" y="6961909"/>
            <a:ext cx="5935663" cy="93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50"/>
              </a:lnSpc>
              <a:spcBef>
                <a:spcPts val="213"/>
              </a:spcBef>
            </a:pPr>
            <a:endParaRPr lang="en-US" altLang="en-US" sz="1100" u="sng" dirty="0">
              <a:solidFill>
                <a:srgbClr val="0B5CC6"/>
              </a:solidFill>
              <a:hlinkClick r:id="rId3"/>
            </a:endParaRPr>
          </a:p>
        </p:txBody>
      </p:sp>
      <p:sp>
        <p:nvSpPr>
          <p:cNvPr id="19463" name="Rectangle 6">
            <a:extLst>
              <a:ext uri="{FF2B5EF4-FFF2-40B4-BE49-F238E27FC236}">
                <a16:creationId xmlns:a16="http://schemas.microsoft.com/office/drawing/2014/main" id="{40810944-B803-432E-9C2C-AB1E10C9E177}"/>
              </a:ext>
            </a:extLst>
          </p:cNvPr>
          <p:cNvSpPr>
            <a:spLocks noChangeArrowheads="1"/>
          </p:cNvSpPr>
          <p:nvPr/>
        </p:nvSpPr>
        <p:spPr bwMode="auto">
          <a:xfrm>
            <a:off x="2077461" y="12105120"/>
            <a:ext cx="35972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b="1" u="sng" dirty="0"/>
          </a:p>
        </p:txBody>
      </p:sp>
      <p:sp>
        <p:nvSpPr>
          <p:cNvPr id="5" name="TextBox 4">
            <a:extLst>
              <a:ext uri="{FF2B5EF4-FFF2-40B4-BE49-F238E27FC236}">
                <a16:creationId xmlns:a16="http://schemas.microsoft.com/office/drawing/2014/main" id="{65E19EC0-03CB-48EB-B2C0-22F3E3BA25B8}"/>
              </a:ext>
            </a:extLst>
          </p:cNvPr>
          <p:cNvSpPr txBox="1"/>
          <p:nvPr/>
        </p:nvSpPr>
        <p:spPr>
          <a:xfrm>
            <a:off x="794183" y="2072169"/>
            <a:ext cx="6160654" cy="2749471"/>
          </a:xfrm>
          <a:prstGeom prst="rect">
            <a:avLst/>
          </a:prstGeom>
          <a:noFill/>
        </p:spPr>
        <p:txBody>
          <a:bodyPr wrap="square" rtlCol="0">
            <a:spAutoFit/>
          </a:bodyPr>
          <a:lstStyle/>
          <a:p>
            <a:pPr algn="just" eaLnBrk="1" hangingPunct="1">
              <a:spcBef>
                <a:spcPts val="213"/>
              </a:spcBef>
              <a:spcAft>
                <a:spcPts val="838"/>
              </a:spcAft>
            </a:pPr>
            <a:endParaRPr lang="en-US" altLang="en-US" sz="200" b="1" dirty="0"/>
          </a:p>
          <a:p>
            <a:pPr algn="just" eaLnBrk="1" hangingPunct="1">
              <a:lnSpc>
                <a:spcPts val="1350"/>
              </a:lnSpc>
              <a:spcBef>
                <a:spcPts val="213"/>
              </a:spcBef>
              <a:spcAft>
                <a:spcPts val="838"/>
              </a:spcAft>
            </a:pPr>
            <a:r>
              <a:rPr lang="en-US" altLang="en-US" sz="1200" b="1" dirty="0"/>
              <a:t>A child's pediatrician or school counselor can provide you with resources and support. You can also call Yolo County's 24-hour Mental Health Crisis &amp; Access Line for help: (888) 965-6647.</a:t>
            </a:r>
          </a:p>
          <a:p>
            <a:pPr algn="just" eaLnBrk="1" hangingPunct="1">
              <a:lnSpc>
                <a:spcPts val="1363"/>
              </a:lnSpc>
            </a:pPr>
            <a:r>
              <a:rPr lang="en-US" altLang="en-US" sz="1200" b="1" dirty="0"/>
              <a:t>SAMHSA'S NATIONAL HELPLINE</a:t>
            </a:r>
          </a:p>
          <a:p>
            <a:pPr algn="just" eaLnBrk="1" hangingPunct="1">
              <a:lnSpc>
                <a:spcPts val="1363"/>
              </a:lnSpc>
              <a:spcAft>
                <a:spcPts val="838"/>
              </a:spcAft>
            </a:pPr>
            <a:r>
              <a:rPr lang="en-US" altLang="en-US" sz="1200" dirty="0"/>
              <a:t>SAMHSA's National Helpline is a free, confidential, 24/7, 365-day-a-year treatment referral and information service (in English and Spanish) for individuals and families facing mental and/or substance use disorders. 1-800-662-HELP (4357) </a:t>
            </a:r>
            <a:r>
              <a:rPr lang="en-US" altLang="en-US" sz="1200" u="sng" dirty="0">
                <a:solidFill>
                  <a:srgbClr val="E46C0A"/>
                </a:solidFill>
                <a:hlinkClick r:id="rId5">
                  <a:extLst>
                    <a:ext uri="{A12FA001-AC4F-418D-AE19-62706E023703}">
                      <ahyp:hlinkClr xmlns:ahyp="http://schemas.microsoft.com/office/drawing/2018/hyperlinkcolor" val="tx"/>
                    </a:ext>
                  </a:extLst>
                </a:hlinkClick>
              </a:rPr>
              <a:t>www.samhsa.gov/find-help/national-helpline</a:t>
            </a:r>
          </a:p>
          <a:p>
            <a:pPr algn="just" eaLnBrk="1" hangingPunct="1">
              <a:spcAft>
                <a:spcPts val="213"/>
              </a:spcAft>
            </a:pPr>
            <a:r>
              <a:rPr lang="en-US" altLang="en-US" sz="1200" b="1" dirty="0"/>
              <a:t>AMERICAN ACADEMY OF PEDIATRICS</a:t>
            </a:r>
          </a:p>
          <a:p>
            <a:pPr algn="just" eaLnBrk="1" hangingPunct="1">
              <a:lnSpc>
                <a:spcPts val="1363"/>
              </a:lnSpc>
            </a:pPr>
            <a:r>
              <a:rPr lang="en-US" altLang="en-US" sz="1200" dirty="0"/>
              <a:t>The American Academy of Pediatrics page on substance use has many articles related to substance use how to help teens resist pressure to try drugs, and how to find a drug treatment program. 1-800-662-HELP (4357) </a:t>
            </a:r>
            <a:r>
              <a:rPr lang="en-US" altLang="en-US" sz="1200" u="sng" dirty="0">
                <a:solidFill>
                  <a:srgbClr val="E46C0A"/>
                </a:solidFill>
                <a:hlinkClick r:id="rId4">
                  <a:extLst>
                    <a:ext uri="{A12FA001-AC4F-418D-AE19-62706E023703}">
                      <ahyp:hlinkClr xmlns:ahyp="http://schemas.microsoft.com/office/drawing/2018/hyperlinkcolor" val="tx"/>
                    </a:ext>
                  </a:extLst>
                </a:hlinkClick>
              </a:rPr>
              <a:t>www.healthychildren.org/English/ages-stages/teen/substance-abuse/</a:t>
            </a:r>
          </a:p>
          <a:p>
            <a:pPr algn="just" eaLnBrk="1" hangingPunct="1"/>
            <a:endParaRPr lang="en-US" sz="1200" dirty="0"/>
          </a:p>
        </p:txBody>
      </p:sp>
      <p:sp>
        <p:nvSpPr>
          <p:cNvPr id="17" name="Rectangle 16">
            <a:extLst>
              <a:ext uri="{FF2B5EF4-FFF2-40B4-BE49-F238E27FC236}">
                <a16:creationId xmlns:a16="http://schemas.microsoft.com/office/drawing/2014/main" id="{FF963CE6-9F2C-484C-9F67-058C0A463B7E}"/>
              </a:ext>
            </a:extLst>
          </p:cNvPr>
          <p:cNvSpPr/>
          <p:nvPr/>
        </p:nvSpPr>
        <p:spPr>
          <a:xfrm>
            <a:off x="0" y="35798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bg1"/>
                </a:solidFill>
              </a:rPr>
              <a:t>   Strengthening Parent and Child Interactions (13-18 years)</a:t>
            </a:r>
          </a:p>
        </p:txBody>
      </p:sp>
      <p:sp>
        <p:nvSpPr>
          <p:cNvPr id="12" name="Rectangle 11">
            <a:extLst>
              <a:ext uri="{FF2B5EF4-FFF2-40B4-BE49-F238E27FC236}">
                <a16:creationId xmlns:a16="http://schemas.microsoft.com/office/drawing/2014/main" id="{5C25EDA7-331C-4F24-BD3B-EC32583C572A}"/>
              </a:ext>
            </a:extLst>
          </p:cNvPr>
          <p:cNvSpPr/>
          <p:nvPr/>
        </p:nvSpPr>
        <p:spPr>
          <a:xfrm>
            <a:off x="888423" y="1756321"/>
            <a:ext cx="5972175" cy="17679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200" b="1" dirty="0">
              <a:solidFill>
                <a:schemeClr val="bg1"/>
              </a:solidFill>
            </a:endParaRPr>
          </a:p>
          <a:p>
            <a:pPr algn="just"/>
            <a:endParaRPr lang="en-US" sz="1200" b="1" dirty="0">
              <a:solidFill>
                <a:schemeClr val="bg1"/>
              </a:solidFill>
            </a:endParaRPr>
          </a:p>
        </p:txBody>
      </p:sp>
      <p:sp>
        <p:nvSpPr>
          <p:cNvPr id="2" name="TextBox 1">
            <a:extLst>
              <a:ext uri="{FF2B5EF4-FFF2-40B4-BE49-F238E27FC236}">
                <a16:creationId xmlns:a16="http://schemas.microsoft.com/office/drawing/2014/main" id="{20990FAB-6622-4AA8-AC39-F1EE15EB722A}"/>
              </a:ext>
            </a:extLst>
          </p:cNvPr>
          <p:cNvSpPr txBox="1"/>
          <p:nvPr/>
        </p:nvSpPr>
        <p:spPr>
          <a:xfrm>
            <a:off x="837481" y="1706216"/>
            <a:ext cx="6160655" cy="276999"/>
          </a:xfrm>
          <a:prstGeom prst="rect">
            <a:avLst/>
          </a:prstGeom>
          <a:noFill/>
        </p:spPr>
        <p:txBody>
          <a:bodyPr wrap="square" rtlCol="0">
            <a:spAutoFit/>
          </a:bodyPr>
          <a:lstStyle/>
          <a:p>
            <a:pPr algn="just"/>
            <a:r>
              <a:rPr lang="en-US" sz="1200" b="1" dirty="0">
                <a:solidFill>
                  <a:schemeClr val="bg1"/>
                </a:solidFill>
              </a:rPr>
              <a:t>“I THINK MY CHILD IS USING ALCOHOL AND/OR DRUGS. HOW DO I TALK TO THEM ABOUT IT?</a:t>
            </a:r>
          </a:p>
        </p:txBody>
      </p:sp>
      <p:sp>
        <p:nvSpPr>
          <p:cNvPr id="16" name="Rectangle 15">
            <a:extLst>
              <a:ext uri="{FF2B5EF4-FFF2-40B4-BE49-F238E27FC236}">
                <a16:creationId xmlns:a16="http://schemas.microsoft.com/office/drawing/2014/main" id="{3BDE60FF-FEF4-469D-A20E-CDEB6C086185}"/>
              </a:ext>
            </a:extLst>
          </p:cNvPr>
          <p:cNvSpPr/>
          <p:nvPr/>
        </p:nvSpPr>
        <p:spPr>
          <a:xfrm>
            <a:off x="885164" y="5168972"/>
            <a:ext cx="3568592" cy="18953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bg1"/>
              </a:solidFill>
            </a:endParaRPr>
          </a:p>
          <a:p>
            <a:endParaRPr lang="en-US" sz="1200" b="1" dirty="0">
              <a:solidFill>
                <a:schemeClr val="bg1"/>
              </a:solidFill>
            </a:endParaRPr>
          </a:p>
        </p:txBody>
      </p:sp>
      <p:sp>
        <p:nvSpPr>
          <p:cNvPr id="3" name="Rectangle 2">
            <a:extLst>
              <a:ext uri="{FF2B5EF4-FFF2-40B4-BE49-F238E27FC236}">
                <a16:creationId xmlns:a16="http://schemas.microsoft.com/office/drawing/2014/main" id="{48CC1581-EA16-4592-AF02-5ED80B0C8A77}"/>
              </a:ext>
            </a:extLst>
          </p:cNvPr>
          <p:cNvSpPr/>
          <p:nvPr/>
        </p:nvSpPr>
        <p:spPr>
          <a:xfrm>
            <a:off x="831708" y="5126207"/>
            <a:ext cx="4827293" cy="461665"/>
          </a:xfrm>
          <a:prstGeom prst="rect">
            <a:avLst/>
          </a:prstGeom>
        </p:spPr>
        <p:txBody>
          <a:bodyPr wrap="square">
            <a:spAutoFit/>
          </a:bodyPr>
          <a:lstStyle/>
          <a:p>
            <a:r>
              <a:rPr lang="en-US" sz="1200" b="1" dirty="0">
                <a:solidFill>
                  <a:schemeClr val="bg1"/>
                </a:solidFill>
              </a:rPr>
              <a:t>“HOW DO I MONITOR MY TEEN’S TECHNOLOGY USE?”</a:t>
            </a:r>
          </a:p>
          <a:p>
            <a:endParaRPr lang="en-US" sz="1200" b="1" dirty="0">
              <a:solidFill>
                <a:schemeClr val="bg1"/>
              </a:solidFill>
            </a:endParaRPr>
          </a:p>
        </p:txBody>
      </p:sp>
      <p:sp>
        <p:nvSpPr>
          <p:cNvPr id="19" name="Rectangle 18">
            <a:extLst>
              <a:ext uri="{FF2B5EF4-FFF2-40B4-BE49-F238E27FC236}">
                <a16:creationId xmlns:a16="http://schemas.microsoft.com/office/drawing/2014/main" id="{BE5B7AB7-4C89-45F7-92BB-63CF78102416}"/>
              </a:ext>
            </a:extLst>
          </p:cNvPr>
          <p:cNvSpPr/>
          <p:nvPr/>
        </p:nvSpPr>
        <p:spPr>
          <a:xfrm>
            <a:off x="888423" y="7137411"/>
            <a:ext cx="3940049" cy="18933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rPr>
              <a:t>“I’D LOVE IDEAS ABOUT THINGS I CAN DO WITH MY TEEN.”</a:t>
            </a:r>
          </a:p>
        </p:txBody>
      </p:sp>
      <p:sp>
        <p:nvSpPr>
          <p:cNvPr id="4" name="TextBox 3">
            <a:extLst>
              <a:ext uri="{FF2B5EF4-FFF2-40B4-BE49-F238E27FC236}">
                <a16:creationId xmlns:a16="http://schemas.microsoft.com/office/drawing/2014/main" id="{7FC42B1C-D9EE-4C5F-BA09-71906DB66829}"/>
              </a:ext>
            </a:extLst>
          </p:cNvPr>
          <p:cNvSpPr txBox="1"/>
          <p:nvPr/>
        </p:nvSpPr>
        <p:spPr>
          <a:xfrm>
            <a:off x="801431" y="5500930"/>
            <a:ext cx="4341050" cy="1456809"/>
          </a:xfrm>
          <a:prstGeom prst="rect">
            <a:avLst/>
          </a:prstGeom>
          <a:noFill/>
        </p:spPr>
        <p:txBody>
          <a:bodyPr wrap="square" rtlCol="0">
            <a:spAutoFit/>
          </a:bodyPr>
          <a:lstStyle/>
          <a:p>
            <a:pPr algn="just" eaLnBrk="1" hangingPunct="1">
              <a:lnSpc>
                <a:spcPts val="1363"/>
              </a:lnSpc>
              <a:spcBef>
                <a:spcPts val="213"/>
              </a:spcBef>
            </a:pPr>
            <a:r>
              <a:rPr lang="en-US" altLang="en-US" sz="1200" b="1" dirty="0"/>
              <a:t>AMERICAN ACADEMY OF PEDIATRICS</a:t>
            </a:r>
          </a:p>
          <a:p>
            <a:pPr algn="just" eaLnBrk="1" hangingPunct="1">
              <a:lnSpc>
                <a:spcPts val="1363"/>
              </a:lnSpc>
              <a:spcAft>
                <a:spcPts val="838"/>
              </a:spcAft>
            </a:pPr>
            <a:r>
              <a:rPr lang="en-US" altLang="en-US" sz="1200" dirty="0"/>
              <a:t>The Media page of the American Academy of Pediatrics has dozens of articles related to your child and technology, including how to support healthy digital media use, how to bond with your child through media, and how to handle advertising and cyberbullying. </a:t>
            </a:r>
            <a:r>
              <a:rPr lang="en-US" altLang="en-US" sz="1200" u="sng" dirty="0">
                <a:solidFill>
                  <a:srgbClr val="E46C0A"/>
                </a:solidFill>
                <a:hlinkClick r:id="rId2">
                  <a:extLst>
                    <a:ext uri="{A12FA001-AC4F-418D-AE19-62706E023703}">
                      <ahyp:hlinkClr xmlns:ahyp="http://schemas.microsoft.com/office/drawing/2018/hyperlinkcolor" val="tx"/>
                    </a:ext>
                  </a:extLst>
                </a:hlinkClick>
              </a:rPr>
              <a:t>www.healthychildren.org/English/family-life/Media/</a:t>
            </a:r>
          </a:p>
          <a:p>
            <a:endParaRPr lang="en-US" sz="1200" dirty="0"/>
          </a:p>
        </p:txBody>
      </p:sp>
      <p:sp>
        <p:nvSpPr>
          <p:cNvPr id="21" name="Rectangle 20">
            <a:extLst>
              <a:ext uri="{FF2B5EF4-FFF2-40B4-BE49-F238E27FC236}">
                <a16:creationId xmlns:a16="http://schemas.microsoft.com/office/drawing/2014/main" id="{35D3C12C-E52D-4FBA-A16F-92E20AD64AA8}"/>
              </a:ext>
            </a:extLst>
          </p:cNvPr>
          <p:cNvSpPr/>
          <p:nvPr/>
        </p:nvSpPr>
        <p:spPr>
          <a:xfrm>
            <a:off x="363432" y="6077235"/>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2" name="Rectangle 21">
            <a:extLst>
              <a:ext uri="{FF2B5EF4-FFF2-40B4-BE49-F238E27FC236}">
                <a16:creationId xmlns:a16="http://schemas.microsoft.com/office/drawing/2014/main" id="{A74AA112-144F-4E00-BCCC-DEC45977CE0E}"/>
              </a:ext>
            </a:extLst>
          </p:cNvPr>
          <p:cNvSpPr/>
          <p:nvPr/>
        </p:nvSpPr>
        <p:spPr>
          <a:xfrm>
            <a:off x="363432" y="3963890"/>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3" name="Rectangle 22">
            <a:extLst>
              <a:ext uri="{FF2B5EF4-FFF2-40B4-BE49-F238E27FC236}">
                <a16:creationId xmlns:a16="http://schemas.microsoft.com/office/drawing/2014/main" id="{CBB9AA7E-5773-4AEE-8C9E-5FC3A897038B}"/>
              </a:ext>
            </a:extLst>
          </p:cNvPr>
          <p:cNvSpPr/>
          <p:nvPr/>
        </p:nvSpPr>
        <p:spPr>
          <a:xfrm>
            <a:off x="364545" y="3008959"/>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a:extLst>
              <a:ext uri="{FF2B5EF4-FFF2-40B4-BE49-F238E27FC236}">
                <a16:creationId xmlns:a16="http://schemas.microsoft.com/office/drawing/2014/main" id="{2D299A8B-B13C-4D08-8B51-BB3514104500}"/>
              </a:ext>
            </a:extLst>
          </p:cNvPr>
          <p:cNvSpPr/>
          <p:nvPr/>
        </p:nvSpPr>
        <p:spPr>
          <a:xfrm>
            <a:off x="369741" y="8307466"/>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6" name="Picture 5">
            <a:extLst>
              <a:ext uri="{FF2B5EF4-FFF2-40B4-BE49-F238E27FC236}">
                <a16:creationId xmlns:a16="http://schemas.microsoft.com/office/drawing/2014/main" id="{17C2C0DA-2AC5-4734-9371-EFDE37433985}"/>
              </a:ext>
            </a:extLst>
          </p:cNvPr>
          <p:cNvPicPr>
            <a:picLocks noChangeAspect="1"/>
          </p:cNvPicPr>
          <p:nvPr/>
        </p:nvPicPr>
        <p:blipFill>
          <a:blip r:embed="rId6"/>
          <a:stretch>
            <a:fillRect/>
          </a:stretch>
        </p:blipFill>
        <p:spPr>
          <a:xfrm>
            <a:off x="5450583" y="5023705"/>
            <a:ext cx="1410015" cy="1908556"/>
          </a:xfrm>
          <a:prstGeom prst="rect">
            <a:avLst/>
          </a:prstGeom>
        </p:spPr>
      </p:pic>
      <p:sp>
        <p:nvSpPr>
          <p:cNvPr id="20" name="Rectangle 15">
            <a:extLst>
              <a:ext uri="{FF2B5EF4-FFF2-40B4-BE49-F238E27FC236}">
                <a16:creationId xmlns:a16="http://schemas.microsoft.com/office/drawing/2014/main" id="{83EA61FF-27CC-435D-A21F-34B5505CDEDF}"/>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23</a:t>
            </a: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3DB6DEA7-5DB2-441B-9AB3-5431ABC214D5}"/>
              </a:ext>
            </a:extLst>
          </p:cNvPr>
          <p:cNvSpPr>
            <a:spLocks noChangeArrowheads="1"/>
          </p:cNvSpPr>
          <p:nvPr/>
        </p:nvSpPr>
        <p:spPr bwMode="auto">
          <a:xfrm>
            <a:off x="895350" y="1401715"/>
            <a:ext cx="5981700" cy="7599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1263"/>
              </a:spcAft>
            </a:pPr>
            <a:r>
              <a:rPr lang="en-US" altLang="en-US" sz="1200" dirty="0"/>
              <a:t>Promoting the Well-being of Children in Foster Care. California Alliance of Caregivers (CAC) represents the voices of relative and non-relative caregivers (resource families) to promote the well-being of children in foster care.</a:t>
            </a:r>
          </a:p>
          <a:p>
            <a:pPr algn="just" eaLnBrk="1" hangingPunct="1">
              <a:spcAft>
                <a:spcPts val="625"/>
              </a:spcAft>
            </a:pPr>
            <a:r>
              <a:rPr lang="en-US" altLang="en-US" sz="1200" b="1" dirty="0"/>
              <a:t>Mission                                                                                                                                                                </a:t>
            </a:r>
            <a:r>
              <a:rPr lang="en-US" altLang="en-US" sz="1200" dirty="0"/>
              <a:t>California Alliance of Caregivers (CAC) represents the voices of relative and non-relative                            caregivers (resource families) to promote the well-being of children in foster care.</a:t>
            </a:r>
          </a:p>
          <a:p>
            <a:pPr algn="just" eaLnBrk="1" hangingPunct="1">
              <a:spcAft>
                <a:spcPts val="213"/>
              </a:spcAft>
            </a:pPr>
            <a:endParaRPr lang="en-US" altLang="en-US" sz="1200" dirty="0"/>
          </a:p>
          <a:p>
            <a:pPr algn="just" eaLnBrk="1" hangingPunct="1"/>
            <a:r>
              <a:rPr lang="en-US" altLang="en-US" sz="1200" b="1" dirty="0"/>
              <a:t>Core Activities</a:t>
            </a:r>
          </a:p>
          <a:p>
            <a:pPr algn="just" eaLnBrk="1" hangingPunct="1"/>
            <a:r>
              <a:rPr lang="en-US" altLang="en-US" sz="1200" dirty="0"/>
              <a:t>Caregiver engagement in statewide child welfare advocacy Supporting statewide child welfare advocates Local foster parent organization empowerment Coalition building Statewide policymaker education on issues of children in foster care </a:t>
            </a:r>
          </a:p>
          <a:p>
            <a:pPr algn="just" eaLnBrk="1" hangingPunct="1"/>
            <a:endParaRPr lang="en-US" altLang="en-US" sz="1200" dirty="0"/>
          </a:p>
          <a:p>
            <a:pPr algn="just" eaLnBrk="1" hangingPunct="1"/>
            <a:r>
              <a:rPr lang="en-US" altLang="en-US" sz="1200" b="1" dirty="0">
                <a:solidFill>
                  <a:srgbClr val="231F21"/>
                </a:solidFill>
              </a:rPr>
              <a:t>OUR STORY</a:t>
            </a:r>
          </a:p>
          <a:p>
            <a:pPr algn="just" eaLnBrk="1" hangingPunct="1">
              <a:spcAft>
                <a:spcPts val="625"/>
              </a:spcAft>
            </a:pPr>
            <a:r>
              <a:rPr lang="en-US" altLang="en-US" sz="1200" dirty="0">
                <a:solidFill>
                  <a:srgbClr val="231F21"/>
                </a:solidFill>
              </a:rPr>
              <a:t>California Alliance of Caregivers was established as a 501(c)(3) organization in 2016 by a group of foster parents and community members committed to prioritizing the interests of children in foster care and providing an active and regular caregiver voice in statewide discussions on child welfare policy and legislation. California's relative and non-relative caregivers are a diverse group of individuals who share a passion and love for children in foster care. CAC seeks common ground among all caregivers to advocate for a focused set of priorities concerning children in foster care.</a:t>
            </a:r>
          </a:p>
          <a:p>
            <a:pPr algn="just" eaLnBrk="1" hangingPunct="1">
              <a:spcAft>
                <a:spcPts val="1263"/>
              </a:spcAft>
            </a:pPr>
            <a:r>
              <a:rPr lang="en-US" altLang="en-US" sz="1200" b="1" dirty="0">
                <a:solidFill>
                  <a:srgbClr val="231F21"/>
                </a:solidFill>
              </a:rPr>
              <a:t>CONTACT</a:t>
            </a:r>
          </a:p>
          <a:p>
            <a:pPr algn="just" eaLnBrk="1" hangingPunct="1">
              <a:spcAft>
                <a:spcPts val="1263"/>
              </a:spcAft>
            </a:pPr>
            <a:r>
              <a:rPr lang="en-US" altLang="en-US" sz="1200" dirty="0">
                <a:solidFill>
                  <a:srgbClr val="231F21"/>
                </a:solidFill>
              </a:rPr>
              <a:t>For more information on how you can be involved, please contact:</a:t>
            </a:r>
          </a:p>
          <a:p>
            <a:pPr marL="171450" indent="-171450" algn="just" eaLnBrk="1" hangingPunct="1">
              <a:spcAft>
                <a:spcPts val="625"/>
              </a:spcAft>
              <a:buClr>
                <a:srgbClr val="E46C0A"/>
              </a:buClr>
              <a:buFont typeface="Wingdings" panose="05000000000000000000" pitchFamily="2" charset="2"/>
              <a:buChar char="§"/>
            </a:pPr>
            <a:r>
              <a:rPr lang="en-US" altLang="en-US" sz="1200" dirty="0">
                <a:solidFill>
                  <a:srgbClr val="231F21"/>
                </a:solidFill>
              </a:rPr>
              <a:t>Jenn </a:t>
            </a:r>
            <a:r>
              <a:rPr lang="en-US" altLang="en-US" sz="1200" dirty="0" err="1">
                <a:solidFill>
                  <a:srgbClr val="231F21"/>
                </a:solidFill>
              </a:rPr>
              <a:t>Rexroad</a:t>
            </a:r>
            <a:r>
              <a:rPr lang="en-US" altLang="en-US" sz="1200" dirty="0">
                <a:solidFill>
                  <a:srgbClr val="231F21"/>
                </a:solidFill>
              </a:rPr>
              <a:t>, Foster Parent &amp; Child Welfare Advocate, </a:t>
            </a:r>
            <a:r>
              <a:rPr lang="en-US" altLang="en-US" sz="1200" dirty="0">
                <a:solidFill>
                  <a:srgbClr val="E46C0A"/>
                </a:solidFill>
                <a:hlinkClick r:id="rId2">
                  <a:extLst>
                    <a:ext uri="{A12FA001-AC4F-418D-AE19-62706E023703}">
                      <ahyp:hlinkClr xmlns:ahyp="http://schemas.microsoft.com/office/drawing/2018/hyperlinkcolor" val="tx"/>
                    </a:ext>
                  </a:extLst>
                </a:hlinkClick>
              </a:rPr>
              <a:t>jrexroad@cacaregivers.org</a:t>
            </a:r>
            <a:r>
              <a:rPr lang="en-US" altLang="en-US" sz="1200" dirty="0">
                <a:solidFill>
                  <a:srgbClr val="E46C0A"/>
                </a:solidFill>
              </a:rPr>
              <a:t> </a:t>
            </a:r>
          </a:p>
          <a:p>
            <a:pPr marL="171450" indent="-171450" algn="just" eaLnBrk="1" hangingPunct="1">
              <a:spcAft>
                <a:spcPts val="625"/>
              </a:spcAft>
              <a:buClr>
                <a:srgbClr val="E46C0A"/>
              </a:buClr>
              <a:buFont typeface="Wingdings" panose="05000000000000000000" pitchFamily="2" charset="2"/>
              <a:buChar char="§"/>
            </a:pPr>
            <a:r>
              <a:rPr lang="en-US" altLang="en-US" sz="1200" dirty="0">
                <a:solidFill>
                  <a:srgbClr val="231F21"/>
                </a:solidFill>
              </a:rPr>
              <a:t>Dayna </a:t>
            </a:r>
            <a:r>
              <a:rPr lang="en-US" altLang="en-US" sz="1200" dirty="0" err="1">
                <a:solidFill>
                  <a:srgbClr val="231F21"/>
                </a:solidFill>
              </a:rPr>
              <a:t>Freier</a:t>
            </a:r>
            <a:r>
              <a:rPr lang="en-US" altLang="en-US" sz="1200" dirty="0">
                <a:solidFill>
                  <a:srgbClr val="231F21"/>
                </a:solidFill>
              </a:rPr>
              <a:t>, Adoptive and Former Foster Parent, </a:t>
            </a:r>
            <a:r>
              <a:rPr lang="en-US" altLang="en-US" sz="1200" dirty="0">
                <a:solidFill>
                  <a:srgbClr val="E46C0A"/>
                </a:solidFill>
                <a:hlinkClick r:id="rId3">
                  <a:extLst>
                    <a:ext uri="{A12FA001-AC4F-418D-AE19-62706E023703}">
                      <ahyp:hlinkClr xmlns:ahyp="http://schemas.microsoft.com/office/drawing/2018/hyperlinkcolor" val="tx"/>
                    </a:ext>
                  </a:extLst>
                </a:hlinkClick>
              </a:rPr>
              <a:t>dfreier@cacaregivers.org</a:t>
            </a:r>
            <a:endParaRPr lang="en-US" altLang="en-US" sz="1200" dirty="0">
              <a:solidFill>
                <a:srgbClr val="E46C0A"/>
              </a:solidFill>
            </a:endParaRPr>
          </a:p>
          <a:p>
            <a:pPr marL="171450" indent="-171450" algn="just" eaLnBrk="1" hangingPunct="1">
              <a:spcAft>
                <a:spcPts val="625"/>
              </a:spcAft>
              <a:buClr>
                <a:srgbClr val="E46C0A"/>
              </a:buClr>
              <a:buFont typeface="Wingdings" panose="05000000000000000000" pitchFamily="2" charset="2"/>
              <a:buChar char="§"/>
            </a:pPr>
            <a:r>
              <a:rPr lang="en-US" altLang="en-US" sz="1200" dirty="0">
                <a:solidFill>
                  <a:srgbClr val="231F21"/>
                </a:solidFill>
              </a:rPr>
              <a:t>Nichole Arnold, C.A.R.E. Service Partner (Caregiver Advocacy Resource Educator), </a:t>
            </a:r>
            <a:r>
              <a:rPr lang="en-US" altLang="en-US" sz="1200" dirty="0">
                <a:solidFill>
                  <a:srgbClr val="E46C0A"/>
                </a:solidFill>
                <a:hlinkClick r:id="rId4">
                  <a:extLst>
                    <a:ext uri="{A12FA001-AC4F-418D-AE19-62706E023703}">
                      <ahyp:hlinkClr xmlns:ahyp="http://schemas.microsoft.com/office/drawing/2018/hyperlinkcolor" val="tx"/>
                    </a:ext>
                  </a:extLst>
                </a:hlinkClick>
              </a:rPr>
              <a:t>narnold@cacaregivers.org</a:t>
            </a:r>
            <a:endParaRPr lang="en-US" altLang="en-US" sz="1200" dirty="0">
              <a:solidFill>
                <a:srgbClr val="E46C0A"/>
              </a:solidFill>
            </a:endParaRPr>
          </a:p>
          <a:p>
            <a:pPr marL="171450" indent="-171450" algn="just" eaLnBrk="1" hangingPunct="1">
              <a:spcAft>
                <a:spcPts val="625"/>
              </a:spcAft>
              <a:buClr>
                <a:srgbClr val="E46C0A"/>
              </a:buClr>
              <a:buFont typeface="Wingdings" panose="05000000000000000000" pitchFamily="2" charset="2"/>
              <a:buChar char="§"/>
            </a:pPr>
            <a:r>
              <a:rPr lang="en-US" altLang="en-US" sz="1200" dirty="0">
                <a:solidFill>
                  <a:srgbClr val="231F21"/>
                </a:solidFill>
              </a:rPr>
              <a:t>Susan Gibb, Adoptive and Foster Parent/Resource Family, </a:t>
            </a:r>
            <a:r>
              <a:rPr lang="en-US" altLang="en-US" sz="1200" dirty="0">
                <a:solidFill>
                  <a:srgbClr val="E46C0A"/>
                </a:solidFill>
                <a:hlinkClick r:id="rId5">
                  <a:extLst>
                    <a:ext uri="{A12FA001-AC4F-418D-AE19-62706E023703}">
                      <ahyp:hlinkClr xmlns:ahyp="http://schemas.microsoft.com/office/drawing/2018/hyperlinkcolor" val="tx"/>
                    </a:ext>
                  </a:extLst>
                </a:hlinkClick>
              </a:rPr>
              <a:t>sgibb@cacaregivers.org</a:t>
            </a:r>
          </a:p>
          <a:p>
            <a:pPr algn="just" eaLnBrk="1" hangingPunct="1"/>
            <a:r>
              <a:rPr lang="en-US" altLang="en-US" sz="1200" dirty="0">
                <a:solidFill>
                  <a:srgbClr val="231F21"/>
                </a:solidFill>
              </a:rPr>
              <a:t>Sacramento Office: 1100 11th Street, Suite 10, Sacramento, CA 95814</a:t>
            </a:r>
          </a:p>
          <a:p>
            <a:pPr algn="just" eaLnBrk="1" hangingPunct="1"/>
            <a:endParaRPr lang="en-US" altLang="en-US" sz="1200" dirty="0">
              <a:solidFill>
                <a:srgbClr val="231F21"/>
              </a:solidFill>
            </a:endParaRPr>
          </a:p>
          <a:p>
            <a:pPr algn="just" eaLnBrk="1" hangingPunct="1">
              <a:spcAft>
                <a:spcPts val="213"/>
              </a:spcAft>
            </a:pPr>
            <a:r>
              <a:rPr lang="en-US" altLang="en-US" sz="1200" dirty="0">
                <a:solidFill>
                  <a:srgbClr val="231F21"/>
                </a:solidFill>
              </a:rPr>
              <a:t>Mailing Address: California Alliance of Caregivers, P.O. Box 576, Sacramento, CA 95812</a:t>
            </a:r>
          </a:p>
          <a:p>
            <a:pPr algn="just" eaLnBrk="1" hangingPunct="1">
              <a:spcAft>
                <a:spcPts val="213"/>
              </a:spcAft>
            </a:pPr>
            <a:endParaRPr lang="en-US" altLang="en-US" sz="1200" dirty="0">
              <a:solidFill>
                <a:srgbClr val="231F21"/>
              </a:solidFill>
            </a:endParaRPr>
          </a:p>
          <a:p>
            <a:pPr algn="just" eaLnBrk="1" hangingPunct="1">
              <a:spcAft>
                <a:spcPts val="213"/>
              </a:spcAft>
            </a:pPr>
            <a:r>
              <a:rPr lang="en-US" altLang="en-US" sz="1200" dirty="0">
                <a:solidFill>
                  <a:srgbClr val="231F21"/>
                </a:solidFill>
              </a:rPr>
              <a:t>Source: </a:t>
            </a:r>
            <a:r>
              <a:rPr lang="en-US" altLang="en-US" sz="1200" dirty="0">
                <a:solidFill>
                  <a:srgbClr val="E46C0A"/>
                </a:solidFill>
              </a:rPr>
              <a:t>https://www.cacaregivers.org/</a:t>
            </a:r>
          </a:p>
        </p:txBody>
      </p:sp>
      <p:sp>
        <p:nvSpPr>
          <p:cNvPr id="4" name="Rectangle 3">
            <a:extLst>
              <a:ext uri="{FF2B5EF4-FFF2-40B4-BE49-F238E27FC236}">
                <a16:creationId xmlns:a16="http://schemas.microsoft.com/office/drawing/2014/main" id="{7161002D-3A67-43C1-8343-9AC059CA64DB}"/>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California Alliance of Caregivers (CAC)</a:t>
            </a:r>
          </a:p>
        </p:txBody>
      </p:sp>
      <p:pic>
        <p:nvPicPr>
          <p:cNvPr id="1026" name="Picture 2" descr="Home - California Alliance of Caregivers">
            <a:extLst>
              <a:ext uri="{FF2B5EF4-FFF2-40B4-BE49-F238E27FC236}">
                <a16:creationId xmlns:a16="http://schemas.microsoft.com/office/drawing/2014/main" id="{AD4A9851-AA4A-4DCA-BC56-81E2B97EE6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6450" y="8497736"/>
            <a:ext cx="3619500" cy="12668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a:extLst>
              <a:ext uri="{FF2B5EF4-FFF2-40B4-BE49-F238E27FC236}">
                <a16:creationId xmlns:a16="http://schemas.microsoft.com/office/drawing/2014/main" id="{AE219DDD-80BA-4052-9147-6DC5119EF64E}"/>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24</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D2D6349F-1BBF-4BCB-87CE-72FCC5D2111A}"/>
              </a:ext>
            </a:extLst>
          </p:cNvPr>
          <p:cNvSpPr>
            <a:spLocks noChangeArrowheads="1"/>
          </p:cNvSpPr>
          <p:nvPr/>
        </p:nvSpPr>
        <p:spPr bwMode="auto">
          <a:xfrm>
            <a:off x="890588" y="1641423"/>
            <a:ext cx="5976937" cy="7644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425"/>
              </a:spcAft>
            </a:pPr>
            <a:r>
              <a:rPr lang="en-US" altLang="en-US" sz="1200" dirty="0">
                <a:solidFill>
                  <a:srgbClr val="231F21"/>
                </a:solidFill>
              </a:rPr>
              <a:t>The following resources help caregivers and families understand trauma and its impact as well as learn how to better support traumatized children and youth in their care.</a:t>
            </a:r>
          </a:p>
          <a:p>
            <a:pPr algn="just" eaLnBrk="1" hangingPunct="1">
              <a:lnSpc>
                <a:spcPts val="2088"/>
              </a:lnSpc>
            </a:pPr>
            <a:r>
              <a:rPr lang="en-US" altLang="en-US" sz="1200" dirty="0">
                <a:solidFill>
                  <a:srgbClr val="231F21"/>
                </a:solidFill>
              </a:rPr>
              <a:t>1.</a:t>
            </a:r>
            <a:r>
              <a:rPr lang="en-US" altLang="en-US" sz="1200" dirty="0"/>
              <a:t> </a:t>
            </a:r>
            <a:r>
              <a:rPr lang="en-US" altLang="en-US" sz="1200" b="1" dirty="0">
                <a:solidFill>
                  <a:srgbClr val="231F21"/>
                </a:solidFill>
              </a:rPr>
              <a:t>Caring for Kids: What Parents Need to Know About Child Sexual Abuse</a:t>
            </a:r>
          </a:p>
          <a:p>
            <a:pPr eaLnBrk="1" hangingPunct="1">
              <a:lnSpc>
                <a:spcPts val="2088"/>
              </a:lnSpc>
            </a:pPr>
            <a:r>
              <a:rPr lang="en-US" altLang="en-US" sz="1200" dirty="0">
                <a:solidFill>
                  <a:srgbClr val="E46C0A"/>
                </a:solidFill>
              </a:rPr>
              <a:t>https://www.nctsn.org/resources/caring-kids-what-parents-need-know-about-sexual-abuse </a:t>
            </a:r>
            <a:r>
              <a:rPr lang="en-US" altLang="en-US" sz="1200" dirty="0">
                <a:solidFill>
                  <a:srgbClr val="231F21"/>
                </a:solidFill>
              </a:rPr>
              <a:t>National Child Traumatic Stress Network</a:t>
            </a:r>
          </a:p>
          <a:p>
            <a:pPr eaLnBrk="1" hangingPunct="1">
              <a:lnSpc>
                <a:spcPts val="1463"/>
              </a:lnSpc>
              <a:spcAft>
                <a:spcPts val="425"/>
              </a:spcAft>
            </a:pPr>
            <a:r>
              <a:rPr lang="en-US" altLang="en-US" sz="1200" dirty="0">
                <a:solidFill>
                  <a:srgbClr val="231F21"/>
                </a:solidFill>
              </a:rPr>
              <a:t>Provides parents and caregivers with tools to help them support children who have been victims of sexual abuse, information on the importance of talking to children and youth about body safety, and guidance on how to respond when children disclose sexual abuse.</a:t>
            </a:r>
          </a:p>
          <a:p>
            <a:pPr algn="just" eaLnBrk="1" hangingPunct="1">
              <a:spcAft>
                <a:spcPts val="625"/>
              </a:spcAft>
            </a:pPr>
            <a:r>
              <a:rPr lang="en-US" altLang="en-US" sz="1200" dirty="0">
                <a:solidFill>
                  <a:srgbClr val="231F21"/>
                </a:solidFill>
              </a:rPr>
              <a:t>2.</a:t>
            </a:r>
            <a:r>
              <a:rPr lang="en-US" altLang="en-US" sz="1200" dirty="0"/>
              <a:t> </a:t>
            </a:r>
            <a:r>
              <a:rPr lang="en-US" altLang="en-US" sz="1200" b="1" dirty="0">
                <a:solidFill>
                  <a:srgbClr val="231F21"/>
                </a:solidFill>
              </a:rPr>
              <a:t>Childhood Traumatic Grief: Information for Parents and Caregivers</a:t>
            </a:r>
          </a:p>
          <a:p>
            <a:pPr algn="just" eaLnBrk="1" hangingPunct="1">
              <a:spcAft>
                <a:spcPts val="425"/>
              </a:spcAft>
            </a:pPr>
            <a:r>
              <a:rPr lang="en-US" altLang="en-US" sz="1200" dirty="0">
                <a:solidFill>
                  <a:srgbClr val="E46C0A"/>
                </a:solidFill>
              </a:rPr>
              <a:t>https://www.nctsn.org/resources/childhood-traumatic-grief-information-for-parents-and-</a:t>
            </a:r>
          </a:p>
          <a:p>
            <a:pPr algn="just" eaLnBrk="1" hangingPunct="1">
              <a:spcAft>
                <a:spcPts val="625"/>
              </a:spcAft>
            </a:pPr>
            <a:r>
              <a:rPr lang="en-US" altLang="en-US" sz="1200" dirty="0">
                <a:solidFill>
                  <a:srgbClr val="E46C0A"/>
                </a:solidFill>
              </a:rPr>
              <a:t>caregivers</a:t>
            </a:r>
            <a:endParaRPr lang="en-US" altLang="en-US" sz="1200" dirty="0">
              <a:solidFill>
                <a:srgbClr val="E46C0A"/>
              </a:solidFill>
              <a:hlinkClick r:id="rId2">
                <a:extLst>
                  <a:ext uri="{A12FA001-AC4F-418D-AE19-62706E023703}">
                    <ahyp:hlinkClr xmlns:ahyp="http://schemas.microsoft.com/office/drawing/2018/hyperlinkcolor" val="tx"/>
                  </a:ext>
                </a:extLst>
              </a:hlinkClick>
            </a:endParaRPr>
          </a:p>
          <a:p>
            <a:pPr algn="just" eaLnBrk="1" hangingPunct="1">
              <a:spcAft>
                <a:spcPts val="625"/>
              </a:spcAft>
            </a:pPr>
            <a:r>
              <a:rPr lang="en-US" altLang="en-US" sz="1200" dirty="0">
                <a:solidFill>
                  <a:srgbClr val="231F21"/>
                </a:solidFill>
              </a:rPr>
              <a:t>The National Child Traumatic Stress Network (2019)</a:t>
            </a:r>
          </a:p>
          <a:p>
            <a:pPr eaLnBrk="1" hangingPunct="1">
              <a:lnSpc>
                <a:spcPts val="1463"/>
              </a:lnSpc>
              <a:spcAft>
                <a:spcPts val="425"/>
              </a:spcAft>
            </a:pPr>
            <a:r>
              <a:rPr lang="en-US" altLang="en-US" sz="1200" dirty="0">
                <a:solidFill>
                  <a:srgbClr val="231F21"/>
                </a:solidFill>
              </a:rPr>
              <a:t>Provides information for parents and caregivers on their role in helping children learn healthy ways to manage their feelings, specifically as it relates to grief and loss.</a:t>
            </a:r>
          </a:p>
          <a:p>
            <a:pPr eaLnBrk="1" hangingPunct="1">
              <a:lnSpc>
                <a:spcPts val="1463"/>
              </a:lnSpc>
              <a:spcAft>
                <a:spcPts val="425"/>
              </a:spcAft>
            </a:pPr>
            <a:r>
              <a:rPr lang="en-US" altLang="en-US" sz="1200" dirty="0">
                <a:solidFill>
                  <a:srgbClr val="231F21"/>
                </a:solidFill>
              </a:rPr>
              <a:t>3.    </a:t>
            </a:r>
            <a:r>
              <a:rPr lang="en-US" altLang="en-US" sz="1200" b="1" dirty="0">
                <a:solidFill>
                  <a:srgbClr val="231F21"/>
                </a:solidFill>
              </a:rPr>
              <a:t>Data at a Glance: Completing Treatment Vs. Ending Early is Better for Kids - What Caregivers Should Know</a:t>
            </a:r>
          </a:p>
          <a:p>
            <a:pPr algn="just" eaLnBrk="1" hangingPunct="1">
              <a:spcAft>
                <a:spcPts val="425"/>
              </a:spcAft>
            </a:pPr>
            <a:r>
              <a:rPr lang="en-US" altLang="en-US" sz="1200" dirty="0">
                <a:solidFill>
                  <a:srgbClr val="E46C0A"/>
                </a:solidFill>
              </a:rPr>
              <a:t>https://www.nctsn.org/resources/data-glance-treatment-completion-premature-termination-</a:t>
            </a:r>
          </a:p>
          <a:p>
            <a:pPr algn="just" eaLnBrk="1" hangingPunct="1">
              <a:spcAft>
                <a:spcPts val="625"/>
              </a:spcAft>
            </a:pPr>
            <a:r>
              <a:rPr lang="en-US" altLang="en-US" sz="1200" dirty="0">
                <a:solidFill>
                  <a:srgbClr val="E46C0A"/>
                </a:solidFill>
              </a:rPr>
              <a:t>parents</a:t>
            </a:r>
            <a:endParaRPr lang="en-US" altLang="en-US" sz="1200" dirty="0">
              <a:solidFill>
                <a:srgbClr val="E46C0A"/>
              </a:solidFill>
              <a:hlinkClick r:id="rId2">
                <a:extLst>
                  <a:ext uri="{A12FA001-AC4F-418D-AE19-62706E023703}">
                    <ahyp:hlinkClr xmlns:ahyp="http://schemas.microsoft.com/office/drawing/2018/hyperlinkcolor" val="tx"/>
                  </a:ext>
                </a:extLst>
              </a:hlinkClick>
            </a:endParaRPr>
          </a:p>
          <a:p>
            <a:pPr algn="just" eaLnBrk="1" hangingPunct="1">
              <a:spcAft>
                <a:spcPts val="625"/>
              </a:spcAft>
            </a:pPr>
            <a:r>
              <a:rPr lang="en-US" altLang="en-US" sz="1200" dirty="0">
                <a:solidFill>
                  <a:srgbClr val="231F21"/>
                </a:solidFill>
              </a:rPr>
              <a:t>The National Child Traumatic Stress Network (2019)</a:t>
            </a:r>
          </a:p>
          <a:p>
            <a:pPr eaLnBrk="1" hangingPunct="1">
              <a:lnSpc>
                <a:spcPts val="1463"/>
              </a:lnSpc>
              <a:spcAft>
                <a:spcPts val="425"/>
              </a:spcAft>
            </a:pPr>
            <a:r>
              <a:rPr lang="en-US" altLang="en-US" sz="1200" dirty="0">
                <a:solidFill>
                  <a:srgbClr val="231F21"/>
                </a:solidFill>
              </a:rPr>
              <a:t>Explains to parents and caregivers the importance of completing therapeutic treatment in order to remediate the negative effects of trauma in the lives of their children and youth.</a:t>
            </a:r>
          </a:p>
          <a:p>
            <a:pPr algn="just" eaLnBrk="1" hangingPunct="1">
              <a:spcAft>
                <a:spcPts val="625"/>
              </a:spcAft>
            </a:pPr>
            <a:r>
              <a:rPr lang="en-US" altLang="en-US" sz="1200" dirty="0">
                <a:solidFill>
                  <a:srgbClr val="231F21"/>
                </a:solidFill>
              </a:rPr>
              <a:t>4.    </a:t>
            </a:r>
            <a:r>
              <a:rPr lang="en-US" altLang="en-US" sz="1200" b="1" dirty="0">
                <a:solidFill>
                  <a:srgbClr val="231F21"/>
                </a:solidFill>
              </a:rPr>
              <a:t>Data at a Glance: Dissociation and PTSD - What Parents Should Know</a:t>
            </a:r>
          </a:p>
          <a:p>
            <a:pPr algn="just" eaLnBrk="1" hangingPunct="1">
              <a:spcAft>
                <a:spcPts val="425"/>
              </a:spcAft>
            </a:pPr>
            <a:r>
              <a:rPr lang="en-US" altLang="en-US" sz="1200" dirty="0">
                <a:solidFill>
                  <a:srgbClr val="E46C0A"/>
                </a:solidFill>
              </a:rPr>
              <a:t>https://www.nctsn.org/resources/data-glance-dissociation-and-ptsd-what-parents-should-</a:t>
            </a:r>
          </a:p>
          <a:p>
            <a:pPr algn="just" eaLnBrk="1" hangingPunct="1">
              <a:spcAft>
                <a:spcPts val="625"/>
              </a:spcAft>
            </a:pPr>
            <a:r>
              <a:rPr lang="en-US" altLang="en-US" sz="1200" dirty="0">
                <a:solidFill>
                  <a:srgbClr val="E46C0A"/>
                </a:solidFill>
              </a:rPr>
              <a:t>know</a:t>
            </a:r>
            <a:endParaRPr lang="en-US" altLang="en-US" sz="1200" dirty="0">
              <a:solidFill>
                <a:srgbClr val="E46C0A"/>
              </a:solidFill>
              <a:hlinkClick r:id="rId2">
                <a:extLst>
                  <a:ext uri="{A12FA001-AC4F-418D-AE19-62706E023703}">
                    <ahyp:hlinkClr xmlns:ahyp="http://schemas.microsoft.com/office/drawing/2018/hyperlinkcolor" val="tx"/>
                  </a:ext>
                </a:extLst>
              </a:hlinkClick>
            </a:endParaRPr>
          </a:p>
          <a:p>
            <a:pPr algn="just" eaLnBrk="1" hangingPunct="1">
              <a:spcAft>
                <a:spcPts val="625"/>
              </a:spcAft>
            </a:pPr>
            <a:r>
              <a:rPr lang="en-US" altLang="en-US" sz="1200" dirty="0">
                <a:solidFill>
                  <a:srgbClr val="231F21"/>
                </a:solidFill>
              </a:rPr>
              <a:t>The National Child Traumatic Stress Network (2018)</a:t>
            </a:r>
          </a:p>
          <a:p>
            <a:pPr eaLnBrk="1" hangingPunct="1">
              <a:lnSpc>
                <a:spcPts val="1463"/>
              </a:lnSpc>
              <a:spcAft>
                <a:spcPts val="425"/>
              </a:spcAft>
            </a:pPr>
            <a:r>
              <a:rPr lang="en-US" altLang="en-US" sz="1200" dirty="0">
                <a:solidFill>
                  <a:srgbClr val="231F21"/>
                </a:solidFill>
              </a:rPr>
              <a:t>Informs parents and caregivers about how they can support children and youth experiencing posttraumatic stress disorder (PTSD) and dissociation, including learning more about trauma, paying attention during times of dissociation, and communicating with a doctor or therapist.</a:t>
            </a:r>
          </a:p>
          <a:p>
            <a:pPr algn="just" eaLnBrk="1" hangingPunct="1">
              <a:lnSpc>
                <a:spcPts val="2088"/>
              </a:lnSpc>
            </a:pPr>
            <a:r>
              <a:rPr lang="en-US" altLang="en-US" sz="1200" dirty="0">
                <a:solidFill>
                  <a:srgbClr val="231F21"/>
                </a:solidFill>
              </a:rPr>
              <a:t>5.    </a:t>
            </a:r>
            <a:r>
              <a:rPr lang="en-US" altLang="en-US" sz="1200" b="1" dirty="0">
                <a:solidFill>
                  <a:srgbClr val="231F21"/>
                </a:solidFill>
              </a:rPr>
              <a:t>Foster Care</a:t>
            </a:r>
          </a:p>
          <a:p>
            <a:pPr algn="just" eaLnBrk="1" hangingPunct="1">
              <a:lnSpc>
                <a:spcPts val="2088"/>
              </a:lnSpc>
            </a:pPr>
            <a:r>
              <a:rPr lang="en-US" altLang="en-US" sz="1200" dirty="0">
                <a:solidFill>
                  <a:srgbClr val="E46C0A"/>
                </a:solidFill>
              </a:rPr>
              <a:t>https://sesamestreetincommunities.org/topics/foster-care/</a:t>
            </a:r>
            <a:endParaRPr lang="en-US" altLang="en-US" sz="1200" dirty="0">
              <a:solidFill>
                <a:srgbClr val="E46C0A"/>
              </a:solidFill>
              <a:hlinkClick r:id="rId2">
                <a:extLst>
                  <a:ext uri="{A12FA001-AC4F-418D-AE19-62706E023703}">
                    <ahyp:hlinkClr xmlns:ahyp="http://schemas.microsoft.com/office/drawing/2018/hyperlinkcolor" val="tx"/>
                  </a:ext>
                </a:extLst>
              </a:hlinkClick>
            </a:endParaRPr>
          </a:p>
          <a:p>
            <a:pPr algn="just" eaLnBrk="1" hangingPunct="1">
              <a:lnSpc>
                <a:spcPts val="2088"/>
              </a:lnSpc>
            </a:pPr>
            <a:r>
              <a:rPr lang="en-US" altLang="en-US" sz="1200" dirty="0">
                <a:solidFill>
                  <a:srgbClr val="231F21"/>
                </a:solidFill>
              </a:rPr>
              <a:t>Sesame Street in Communities</a:t>
            </a:r>
          </a:p>
          <a:p>
            <a:pPr eaLnBrk="1" hangingPunct="1">
              <a:lnSpc>
                <a:spcPts val="1463"/>
              </a:lnSpc>
              <a:spcAft>
                <a:spcPts val="2313"/>
              </a:spcAft>
            </a:pPr>
            <a:r>
              <a:rPr lang="en-US" altLang="en-US" sz="1200" dirty="0">
                <a:solidFill>
                  <a:srgbClr val="231F21"/>
                </a:solidFill>
              </a:rPr>
              <a:t>Provides resources for providers and families to help children in out-of-home care cope with their separation from their parents, their placements in care, and reunification.</a:t>
            </a:r>
          </a:p>
        </p:txBody>
      </p:sp>
      <p:sp>
        <p:nvSpPr>
          <p:cNvPr id="21507" name="Rectangle 2">
            <a:extLst>
              <a:ext uri="{FF2B5EF4-FFF2-40B4-BE49-F238E27FC236}">
                <a16:creationId xmlns:a16="http://schemas.microsoft.com/office/drawing/2014/main" id="{0FABD1EA-3527-473F-AB11-B3CC3D24BCE4}"/>
              </a:ext>
            </a:extLst>
          </p:cNvPr>
          <p:cNvSpPr>
            <a:spLocks noChangeArrowheads="1"/>
          </p:cNvSpPr>
          <p:nvPr/>
        </p:nvSpPr>
        <p:spPr bwMode="auto">
          <a:xfrm>
            <a:off x="904875" y="9067800"/>
            <a:ext cx="39957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2313"/>
              </a:spcBef>
            </a:pPr>
            <a:endParaRPr lang="en-US" altLang="en-US" sz="1200" dirty="0">
              <a:solidFill>
                <a:srgbClr val="231F21"/>
              </a:solidFill>
              <a:hlinkClick r:id="rId2"/>
            </a:endParaRPr>
          </a:p>
        </p:txBody>
      </p:sp>
      <p:sp>
        <p:nvSpPr>
          <p:cNvPr id="21508" name="Rectangle 3">
            <a:extLst>
              <a:ext uri="{FF2B5EF4-FFF2-40B4-BE49-F238E27FC236}">
                <a16:creationId xmlns:a16="http://schemas.microsoft.com/office/drawing/2014/main" id="{07C47594-BE4E-44A9-8CC1-7C02391EEF5A}"/>
              </a:ext>
            </a:extLst>
          </p:cNvPr>
          <p:cNvSpPr>
            <a:spLocks noChangeArrowheads="1"/>
          </p:cNvSpPr>
          <p:nvPr/>
        </p:nvSpPr>
        <p:spPr bwMode="auto">
          <a:xfrm>
            <a:off x="6732693" y="9367520"/>
            <a:ext cx="138007" cy="18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978A316E-422A-4A25-BF71-F3B2E4AFDD9F}"/>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Resources on Trauma-Informed Care</a:t>
            </a:r>
          </a:p>
        </p:txBody>
      </p:sp>
      <p:sp>
        <p:nvSpPr>
          <p:cNvPr id="7" name="Rectangle 15">
            <a:extLst>
              <a:ext uri="{FF2B5EF4-FFF2-40B4-BE49-F238E27FC236}">
                <a16:creationId xmlns:a16="http://schemas.microsoft.com/office/drawing/2014/main" id="{9609DABF-3ACA-4BF1-B4AA-B2D6F727945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25</a:t>
            </a: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F397A8FE-9A51-4106-B4EB-E4468BE4398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9045" y="415663"/>
            <a:ext cx="189474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41DBDD5A-C44D-43C4-BE7E-2BE659DD69F9}"/>
              </a:ext>
            </a:extLst>
          </p:cNvPr>
          <p:cNvSpPr>
            <a:spLocks noChangeArrowheads="1"/>
          </p:cNvSpPr>
          <p:nvPr/>
        </p:nvSpPr>
        <p:spPr bwMode="auto">
          <a:xfrm>
            <a:off x="3094689" y="844299"/>
            <a:ext cx="1567146"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0"/>
              </a:spcAft>
            </a:pPr>
            <a:r>
              <a:rPr lang="en-US" altLang="en-US" sz="1400" b="1" dirty="0">
                <a:latin typeface="+mn-lt"/>
              </a:rPr>
              <a:t>Welcome Letter       </a:t>
            </a:r>
          </a:p>
        </p:txBody>
      </p:sp>
      <p:sp>
        <p:nvSpPr>
          <p:cNvPr id="5" name="Rectangle 4">
            <a:extLst>
              <a:ext uri="{FF2B5EF4-FFF2-40B4-BE49-F238E27FC236}">
                <a16:creationId xmlns:a16="http://schemas.microsoft.com/office/drawing/2014/main" id="{9BAAE283-3DE4-450B-BEFE-807EC7984A61}"/>
              </a:ext>
            </a:extLst>
          </p:cNvPr>
          <p:cNvSpPr/>
          <p:nvPr/>
        </p:nvSpPr>
        <p:spPr>
          <a:xfrm>
            <a:off x="920776" y="1326159"/>
            <a:ext cx="2584450" cy="139700"/>
          </a:xfrm>
          <a:prstGeom prst="rect">
            <a:avLst/>
          </a:prstGeom>
        </p:spPr>
        <p:txBody>
          <a:bodyPr wrap="none" lIns="0" tIns="0" rIns="0" bIns="0"/>
          <a:lstStyle/>
          <a:p>
            <a:pPr eaLnBrk="1" fontAlgn="auto" hangingPunct="1">
              <a:spcBef>
                <a:spcPts val="2730"/>
              </a:spcBef>
              <a:spcAft>
                <a:spcPts val="840"/>
              </a:spcAft>
              <a:defRPr/>
            </a:pPr>
            <a:r>
              <a:rPr lang="en-US" sz="1400" b="1" dirty="0">
                <a:latin typeface="Calibri"/>
              </a:rPr>
              <a:t>Dear Valued Transition Age Youth and Caregiver,</a:t>
            </a:r>
          </a:p>
        </p:txBody>
      </p:sp>
      <p:sp>
        <p:nvSpPr>
          <p:cNvPr id="9" name="Rectangle 8">
            <a:extLst>
              <a:ext uri="{FF2B5EF4-FFF2-40B4-BE49-F238E27FC236}">
                <a16:creationId xmlns:a16="http://schemas.microsoft.com/office/drawing/2014/main" id="{0E390EE2-BB2E-4780-8B22-5F2FA4B71933}"/>
              </a:ext>
            </a:extLst>
          </p:cNvPr>
          <p:cNvSpPr/>
          <p:nvPr/>
        </p:nvSpPr>
        <p:spPr>
          <a:xfrm>
            <a:off x="895350" y="1677986"/>
            <a:ext cx="5978525" cy="5302252"/>
          </a:xfrm>
          <a:prstGeom prst="rect">
            <a:avLst/>
          </a:prstGeom>
        </p:spPr>
        <p:txBody>
          <a:bodyPr lIns="0" tIns="0" rIns="0" bIns="0"/>
          <a:lstStyle/>
          <a:p>
            <a:pPr algn="just" eaLnBrk="1" fontAlgn="auto" hangingPunct="1">
              <a:lnSpc>
                <a:spcPts val="1200"/>
              </a:lnSpc>
              <a:spcBef>
                <a:spcPts val="0"/>
              </a:spcBef>
              <a:spcAft>
                <a:spcPts val="630"/>
              </a:spcAft>
              <a:defRPr/>
            </a:pPr>
            <a:r>
              <a:rPr lang="en-US" sz="1200" dirty="0">
                <a:latin typeface="Calibri"/>
              </a:rPr>
              <a:t>Welcome to this Resource Binder, made by our team of foster youth and caregiver specialists at Yolo County Office of Education and Woodland Community College. We made this binder for you in the hopes that it will show you all the resources and supports available to you in our Yolo community. We hope it will give you valuable information during this phase of your life and beyond.</a:t>
            </a:r>
          </a:p>
          <a:p>
            <a:pPr algn="just" eaLnBrk="1" fontAlgn="auto" hangingPunct="1">
              <a:lnSpc>
                <a:spcPts val="1200"/>
              </a:lnSpc>
              <a:spcBef>
                <a:spcPts val="630"/>
              </a:spcBef>
              <a:spcAft>
                <a:spcPts val="630"/>
              </a:spcAft>
              <a:defRPr/>
            </a:pPr>
            <a:r>
              <a:rPr lang="en-US" sz="1200" dirty="0">
                <a:latin typeface="Calibri"/>
              </a:rPr>
              <a:t>The team who made this binder specifically works for both Yolo County Office of Education's Foster and Homeless Program, as well as Yolo County's Independent Living Program (ILP) for transition age youth ages 14 A -21. That said, we directly serve young people in foster care, have compiled these resources based on our direct experience serving youth, and hope to reach more youth through the giving of this resource binder. This team also serves under Cherie Schroeder, who not only leads ILP but also Yolo County's Foster &amp; Kinship Care Education (FKCE) / Resource Family Approval (RFA) classes for incoming resource parents (including kinship, guardians, and non-related extended family members). We value those who choose to become resource parents in our community, and we hope this binder provides you with a wealth of information and support as well.</a:t>
            </a:r>
          </a:p>
          <a:p>
            <a:pPr algn="just" eaLnBrk="1" fontAlgn="auto" hangingPunct="1">
              <a:lnSpc>
                <a:spcPts val="1200"/>
              </a:lnSpc>
              <a:spcBef>
                <a:spcPts val="0"/>
              </a:spcBef>
              <a:spcAft>
                <a:spcPts val="630"/>
              </a:spcAft>
              <a:defRPr/>
            </a:pPr>
            <a:r>
              <a:rPr lang="en-US" sz="1200" dirty="0">
                <a:latin typeface="Calibri"/>
              </a:rPr>
              <a:t>Members of our team have lived experience in foster and kinship care. We empathize that being placed into foster care is one of the toughest things a young person can go through. As a caregiver, we know you can often feel lost and unsure of how to best support the young person you have brought into your care. We genuinely want you as both youth and caregiver to know you are not alone. There are teams of people throughout the Yolo community to support you. We feel honored at ILP to be able to support up to 15-20 youth at a time on our bi-weekly Zoom classes during coronavirus stay-at-home orders. The ILP group of teens and young adults is supportive to one another, nonjudgmental, and the goal is to educate youth on all aspects of transitioning to adulthood in a supportive and safe environment. Cherie Schroeder continues to offer her RFA classes via Zoom as well as continuing education classes for further support.</a:t>
            </a:r>
          </a:p>
          <a:p>
            <a:pPr algn="just" eaLnBrk="1" fontAlgn="auto" hangingPunct="1">
              <a:lnSpc>
                <a:spcPts val="1200"/>
              </a:lnSpc>
              <a:spcBef>
                <a:spcPts val="0"/>
              </a:spcBef>
              <a:spcAft>
                <a:spcPts val="630"/>
              </a:spcAft>
              <a:defRPr/>
            </a:pPr>
            <a:r>
              <a:rPr lang="en-US" sz="1200" dirty="0">
                <a:latin typeface="Calibri"/>
              </a:rPr>
              <a:t>For your convenience, we have added an "Important Contacts" page where we have listed important contacts you should know about as well as space for you to list your own. We have also included foster youth and caregiver rights—vital to know about. Another resource included here that many transition age youth (TAY) do not know about is Extended Foster Care (AB-12), allowing youth who are still in foster care on their 18</a:t>
            </a:r>
            <a:r>
              <a:rPr lang="en-US" sz="1200" baseline="30000" dirty="0">
                <a:latin typeface="Calibri"/>
              </a:rPr>
              <a:t>th</a:t>
            </a:r>
            <a:r>
              <a:rPr lang="en-US" sz="1200" dirty="0">
                <a:latin typeface="Calibri"/>
              </a:rPr>
              <a:t> birthday to remain in foster care up to age 21 (and sometimes up to age 24) and receive their own monthly stipend and housing support. Finally, you should know that as a youth in foster care you have technology support, job support, and extracurricular activity support through </a:t>
            </a:r>
            <a:r>
              <a:rPr lang="en-US" sz="1200" dirty="0" err="1">
                <a:latin typeface="Calibri"/>
              </a:rPr>
              <a:t>iFoster</a:t>
            </a:r>
            <a:r>
              <a:rPr lang="en-US" sz="1200" dirty="0">
                <a:latin typeface="Calibri"/>
              </a:rPr>
              <a:t>, the Yolo Children's Fund, and more (see Resources for Foster Youth section).</a:t>
            </a:r>
          </a:p>
          <a:p>
            <a:pPr algn="just" eaLnBrk="1" fontAlgn="auto" hangingPunct="1">
              <a:lnSpc>
                <a:spcPts val="1200"/>
              </a:lnSpc>
              <a:spcBef>
                <a:spcPts val="0"/>
              </a:spcBef>
              <a:spcAft>
                <a:spcPts val="630"/>
              </a:spcAft>
              <a:defRPr/>
            </a:pPr>
            <a:r>
              <a:rPr lang="en-US" sz="1200" dirty="0">
                <a:latin typeface="Calibri"/>
              </a:rPr>
              <a:t>We hope this resource binder serves you well. Please do not hesitate to reach out to any of the people listed on your "Important Contacts" list (including our team!) as we are here to support you.</a:t>
            </a:r>
          </a:p>
          <a:p>
            <a:pPr algn="just" eaLnBrk="1" fontAlgn="auto" hangingPunct="1">
              <a:lnSpc>
                <a:spcPts val="1200"/>
              </a:lnSpc>
              <a:spcBef>
                <a:spcPts val="0"/>
              </a:spcBef>
              <a:spcAft>
                <a:spcPts val="630"/>
              </a:spcAft>
              <a:defRPr/>
            </a:pPr>
            <a:endParaRPr lang="en-US" sz="1200" dirty="0">
              <a:latin typeface="Calibri"/>
            </a:endParaRPr>
          </a:p>
          <a:p>
            <a:pPr algn="just" eaLnBrk="1" fontAlgn="auto" hangingPunct="1">
              <a:lnSpc>
                <a:spcPts val="1200"/>
              </a:lnSpc>
              <a:spcBef>
                <a:spcPts val="0"/>
              </a:spcBef>
              <a:spcAft>
                <a:spcPts val="630"/>
              </a:spcAft>
              <a:defRPr/>
            </a:pPr>
            <a:endParaRPr lang="en-US" sz="1200" dirty="0">
              <a:latin typeface="Calibri"/>
            </a:endParaRPr>
          </a:p>
          <a:p>
            <a:pPr eaLnBrk="1" fontAlgn="auto" hangingPunct="1">
              <a:lnSpc>
                <a:spcPts val="1200"/>
              </a:lnSpc>
              <a:spcBef>
                <a:spcPts val="0"/>
              </a:spcBef>
              <a:spcAft>
                <a:spcPts val="630"/>
              </a:spcAft>
              <a:defRPr/>
            </a:pPr>
            <a:endParaRPr lang="en-US" sz="1200" dirty="0">
              <a:latin typeface="Calibri"/>
            </a:endParaRPr>
          </a:p>
          <a:p>
            <a:pPr eaLnBrk="1" fontAlgn="auto" hangingPunct="1">
              <a:lnSpc>
                <a:spcPts val="1200"/>
              </a:lnSpc>
              <a:spcBef>
                <a:spcPts val="0"/>
              </a:spcBef>
              <a:spcAft>
                <a:spcPts val="630"/>
              </a:spcAft>
              <a:defRPr/>
            </a:pPr>
            <a:endParaRPr lang="en-US" sz="1200" dirty="0">
              <a:latin typeface="Calibri"/>
            </a:endParaRPr>
          </a:p>
        </p:txBody>
      </p:sp>
      <p:sp>
        <p:nvSpPr>
          <p:cNvPr id="10" name="Rectangle 9">
            <a:extLst>
              <a:ext uri="{FF2B5EF4-FFF2-40B4-BE49-F238E27FC236}">
                <a16:creationId xmlns:a16="http://schemas.microsoft.com/office/drawing/2014/main" id="{1B566D68-FFE8-40BD-8DEB-BC614F397377}"/>
              </a:ext>
            </a:extLst>
          </p:cNvPr>
          <p:cNvSpPr/>
          <p:nvPr/>
        </p:nvSpPr>
        <p:spPr>
          <a:xfrm>
            <a:off x="917575" y="2457450"/>
            <a:ext cx="5921375" cy="261938"/>
          </a:xfrm>
          <a:prstGeom prst="rect">
            <a:avLst/>
          </a:prstGeom>
        </p:spPr>
        <p:txBody>
          <a:bodyPr lIns="0" tIns="0" rIns="0" bIns="0"/>
          <a:lstStyle/>
          <a:p>
            <a:pPr eaLnBrk="1" fontAlgn="auto" hangingPunct="1">
              <a:lnSpc>
                <a:spcPts val="1200"/>
              </a:lnSpc>
              <a:spcBef>
                <a:spcPts val="0"/>
              </a:spcBef>
              <a:spcAft>
                <a:spcPts val="630"/>
              </a:spcAft>
              <a:defRPr/>
            </a:pPr>
            <a:endParaRPr lang="en-US" sz="950" dirty="0">
              <a:latin typeface="Calibri"/>
            </a:endParaRPr>
          </a:p>
        </p:txBody>
      </p:sp>
      <p:sp>
        <p:nvSpPr>
          <p:cNvPr id="11" name="Rectangle 10">
            <a:extLst>
              <a:ext uri="{FF2B5EF4-FFF2-40B4-BE49-F238E27FC236}">
                <a16:creationId xmlns:a16="http://schemas.microsoft.com/office/drawing/2014/main" id="{4896B8C9-7700-4026-9CF2-DC37F40C7DCE}"/>
              </a:ext>
            </a:extLst>
          </p:cNvPr>
          <p:cNvSpPr/>
          <p:nvPr/>
        </p:nvSpPr>
        <p:spPr>
          <a:xfrm>
            <a:off x="895350" y="2876550"/>
            <a:ext cx="5978525" cy="2749550"/>
          </a:xfrm>
          <a:prstGeom prst="rect">
            <a:avLst/>
          </a:prstGeom>
        </p:spPr>
        <p:txBody>
          <a:bodyPr lIns="0" tIns="0" rIns="0" bIns="0"/>
          <a:lstStyle/>
          <a:p>
            <a:pPr algn="just" eaLnBrk="1" fontAlgn="auto" hangingPunct="1">
              <a:lnSpc>
                <a:spcPts val="1200"/>
              </a:lnSpc>
              <a:spcBef>
                <a:spcPts val="630"/>
              </a:spcBef>
              <a:spcAft>
                <a:spcPts val="630"/>
              </a:spcAft>
              <a:defRPr/>
            </a:pPr>
            <a:endParaRPr lang="en-US" sz="950" dirty="0">
              <a:latin typeface="Calibri"/>
            </a:endParaRPr>
          </a:p>
        </p:txBody>
      </p:sp>
      <p:sp>
        <p:nvSpPr>
          <p:cNvPr id="12" name="Rectangle 11">
            <a:extLst>
              <a:ext uri="{FF2B5EF4-FFF2-40B4-BE49-F238E27FC236}">
                <a16:creationId xmlns:a16="http://schemas.microsoft.com/office/drawing/2014/main" id="{8DDA3B37-48F2-4AD2-AF7C-1BE141A1F20F}"/>
              </a:ext>
            </a:extLst>
          </p:cNvPr>
          <p:cNvSpPr/>
          <p:nvPr/>
        </p:nvSpPr>
        <p:spPr>
          <a:xfrm>
            <a:off x="898525" y="5767388"/>
            <a:ext cx="5975350" cy="1071562"/>
          </a:xfrm>
          <a:prstGeom prst="rect">
            <a:avLst/>
          </a:prstGeom>
        </p:spPr>
        <p:txBody>
          <a:bodyPr lIns="0" tIns="0" rIns="0" bIns="0"/>
          <a:lstStyle/>
          <a:p>
            <a:pPr algn="just" eaLnBrk="1" fontAlgn="auto" hangingPunct="1">
              <a:lnSpc>
                <a:spcPts val="1200"/>
              </a:lnSpc>
              <a:spcBef>
                <a:spcPts val="630"/>
              </a:spcBef>
              <a:spcAft>
                <a:spcPts val="630"/>
              </a:spcAft>
              <a:defRPr/>
            </a:pPr>
            <a:endParaRPr lang="en-US" sz="950" dirty="0">
              <a:latin typeface="Calibri"/>
            </a:endParaRPr>
          </a:p>
        </p:txBody>
      </p:sp>
      <p:sp>
        <p:nvSpPr>
          <p:cNvPr id="13" name="Rectangle 12">
            <a:extLst>
              <a:ext uri="{FF2B5EF4-FFF2-40B4-BE49-F238E27FC236}">
                <a16:creationId xmlns:a16="http://schemas.microsoft.com/office/drawing/2014/main" id="{03E7AE94-4CF8-4E8C-93C6-9D0FAAF051AB}"/>
              </a:ext>
            </a:extLst>
          </p:cNvPr>
          <p:cNvSpPr/>
          <p:nvPr/>
        </p:nvSpPr>
        <p:spPr>
          <a:xfrm>
            <a:off x="895350" y="6980238"/>
            <a:ext cx="5978525" cy="1014412"/>
          </a:xfrm>
          <a:prstGeom prst="rect">
            <a:avLst/>
          </a:prstGeom>
        </p:spPr>
        <p:txBody>
          <a:bodyPr lIns="0" tIns="0" rIns="0" bIns="0"/>
          <a:lstStyle/>
          <a:p>
            <a:pPr algn="just" eaLnBrk="1" fontAlgn="auto" hangingPunct="1">
              <a:lnSpc>
                <a:spcPts val="1224"/>
              </a:lnSpc>
              <a:spcBef>
                <a:spcPts val="0"/>
              </a:spcBef>
              <a:spcAft>
                <a:spcPts val="0"/>
              </a:spcAft>
              <a:defRPr/>
            </a:pPr>
            <a:endParaRPr lang="en-US" sz="950" dirty="0">
              <a:latin typeface="Calibri"/>
            </a:endParaRPr>
          </a:p>
        </p:txBody>
      </p:sp>
      <p:sp>
        <p:nvSpPr>
          <p:cNvPr id="14" name="Rectangle 13">
            <a:extLst>
              <a:ext uri="{FF2B5EF4-FFF2-40B4-BE49-F238E27FC236}">
                <a16:creationId xmlns:a16="http://schemas.microsoft.com/office/drawing/2014/main" id="{7EE64193-5B87-4393-A4B3-D13736ADCE51}"/>
              </a:ext>
            </a:extLst>
          </p:cNvPr>
          <p:cNvSpPr/>
          <p:nvPr/>
        </p:nvSpPr>
        <p:spPr>
          <a:xfrm>
            <a:off x="1360044" y="7819040"/>
            <a:ext cx="2313433" cy="1014412"/>
          </a:xfrm>
          <a:prstGeom prst="rect">
            <a:avLst/>
          </a:prstGeom>
        </p:spPr>
        <p:txBody>
          <a:bodyPr lIns="0" tIns="0" rIns="0" bIns="0"/>
          <a:lstStyle/>
          <a:p>
            <a:pPr eaLnBrk="1" fontAlgn="auto" hangingPunct="1">
              <a:lnSpc>
                <a:spcPts val="2208"/>
              </a:lnSpc>
              <a:spcBef>
                <a:spcPts val="0"/>
              </a:spcBef>
              <a:spcAft>
                <a:spcPts val="0"/>
              </a:spcAft>
              <a:defRPr/>
            </a:pPr>
            <a:r>
              <a:rPr lang="en-US" sz="1200" b="1" dirty="0">
                <a:latin typeface="Calibri"/>
              </a:rPr>
              <a:t>Mariah Ernst-Collins - Coordinator II</a:t>
            </a:r>
          </a:p>
          <a:p>
            <a:pPr eaLnBrk="1" fontAlgn="auto" hangingPunct="1">
              <a:lnSpc>
                <a:spcPts val="2208"/>
              </a:lnSpc>
              <a:spcBef>
                <a:spcPts val="0"/>
              </a:spcBef>
              <a:spcAft>
                <a:spcPts val="0"/>
              </a:spcAft>
              <a:defRPr/>
            </a:pPr>
            <a:r>
              <a:rPr lang="en-US" sz="1200" dirty="0">
                <a:latin typeface="Calibri"/>
              </a:rPr>
              <a:t>Yolo County Office of Education</a:t>
            </a:r>
          </a:p>
          <a:p>
            <a:pPr eaLnBrk="1" fontAlgn="auto" hangingPunct="1">
              <a:lnSpc>
                <a:spcPts val="2208"/>
              </a:lnSpc>
              <a:spcBef>
                <a:spcPts val="0"/>
              </a:spcBef>
              <a:spcAft>
                <a:spcPts val="0"/>
              </a:spcAft>
              <a:defRPr/>
            </a:pPr>
            <a:r>
              <a:rPr lang="en-US" sz="1200" dirty="0">
                <a:latin typeface="Calibri"/>
              </a:rPr>
              <a:t>Foster, Homeless, and Mental Health Services Tobacco Use Prevention Education Coordinator </a:t>
            </a:r>
          </a:p>
          <a:p>
            <a:pPr eaLnBrk="1" fontAlgn="auto" hangingPunct="1">
              <a:lnSpc>
                <a:spcPts val="2208"/>
              </a:lnSpc>
              <a:spcBef>
                <a:spcPts val="0"/>
              </a:spcBef>
              <a:spcAft>
                <a:spcPts val="0"/>
              </a:spcAft>
              <a:defRPr/>
            </a:pPr>
            <a:r>
              <a:rPr lang="en-US" sz="1200" dirty="0">
                <a:latin typeface="Calibri"/>
              </a:rPr>
              <a:t>Mezmariah.ernst-collins@ycoe.org</a:t>
            </a:r>
            <a:endParaRPr lang="en-US" sz="1200" dirty="0">
              <a:latin typeface="Calibri"/>
              <a:hlinkClick r:id="rId3">
                <a:extLst>
                  <a:ext uri="{A12FA001-AC4F-418D-AE19-62706E023703}">
                    <ahyp:hlinkClr xmlns:ahyp="http://schemas.microsoft.com/office/drawing/2018/hyperlinkcolor" val="tx"/>
                  </a:ext>
                </a:extLst>
              </a:hlinkClick>
            </a:endParaRPr>
          </a:p>
          <a:p>
            <a:pPr eaLnBrk="1" fontAlgn="auto" hangingPunct="1">
              <a:lnSpc>
                <a:spcPts val="2208"/>
              </a:lnSpc>
              <a:spcBef>
                <a:spcPts val="0"/>
              </a:spcBef>
              <a:spcAft>
                <a:spcPts val="0"/>
              </a:spcAft>
              <a:defRPr/>
            </a:pPr>
            <a:r>
              <a:rPr lang="en-US" sz="1200" dirty="0">
                <a:latin typeface="Calibri"/>
              </a:rPr>
              <a:t>Ycoe.org</a:t>
            </a:r>
          </a:p>
        </p:txBody>
      </p:sp>
      <p:sp>
        <p:nvSpPr>
          <p:cNvPr id="15" name="Rectangle 14">
            <a:extLst>
              <a:ext uri="{FF2B5EF4-FFF2-40B4-BE49-F238E27FC236}">
                <a16:creationId xmlns:a16="http://schemas.microsoft.com/office/drawing/2014/main" id="{F21A4386-3B66-4EF3-80ED-B39EC15B7A62}"/>
              </a:ext>
            </a:extLst>
          </p:cNvPr>
          <p:cNvSpPr/>
          <p:nvPr/>
        </p:nvSpPr>
        <p:spPr>
          <a:xfrm>
            <a:off x="4098925" y="7820710"/>
            <a:ext cx="2541719" cy="685800"/>
          </a:xfrm>
          <a:prstGeom prst="rect">
            <a:avLst/>
          </a:prstGeom>
        </p:spPr>
        <p:txBody>
          <a:bodyPr lIns="0" tIns="0" rIns="0" bIns="0"/>
          <a:lstStyle/>
          <a:p>
            <a:pPr eaLnBrk="1" fontAlgn="auto" hangingPunct="1">
              <a:lnSpc>
                <a:spcPts val="2208"/>
              </a:lnSpc>
              <a:spcBef>
                <a:spcPts val="0"/>
              </a:spcBef>
              <a:spcAft>
                <a:spcPts val="0"/>
              </a:spcAft>
              <a:defRPr/>
            </a:pPr>
            <a:r>
              <a:rPr lang="en-US" sz="1200" b="1" dirty="0">
                <a:latin typeface="Calibri"/>
              </a:rPr>
              <a:t>Cherie Schroeder - Program Director</a:t>
            </a:r>
          </a:p>
          <a:p>
            <a:pPr algn="just" eaLnBrk="1" fontAlgn="auto" hangingPunct="1">
              <a:lnSpc>
                <a:spcPts val="1224"/>
              </a:lnSpc>
              <a:spcBef>
                <a:spcPts val="0"/>
              </a:spcBef>
              <a:spcAft>
                <a:spcPts val="0"/>
              </a:spcAft>
              <a:defRPr/>
            </a:pPr>
            <a:endParaRPr lang="en-US" sz="1200" b="1" dirty="0">
              <a:latin typeface="Calibri"/>
            </a:endParaRPr>
          </a:p>
          <a:p>
            <a:pPr algn="just" eaLnBrk="1" fontAlgn="auto" hangingPunct="1">
              <a:lnSpc>
                <a:spcPts val="1224"/>
              </a:lnSpc>
              <a:spcBef>
                <a:spcPts val="0"/>
              </a:spcBef>
              <a:spcAft>
                <a:spcPts val="0"/>
              </a:spcAft>
              <a:defRPr/>
            </a:pPr>
            <a:r>
              <a:rPr lang="en-US" sz="1200" dirty="0">
                <a:latin typeface="Calibri"/>
              </a:rPr>
              <a:t>Foster &amp; Kinship Care Education;                                          </a:t>
            </a:r>
          </a:p>
          <a:p>
            <a:pPr algn="just" eaLnBrk="1" fontAlgn="auto" hangingPunct="1">
              <a:lnSpc>
                <a:spcPts val="1224"/>
              </a:lnSpc>
              <a:spcBef>
                <a:spcPts val="0"/>
              </a:spcBef>
              <a:spcAft>
                <a:spcPts val="0"/>
              </a:spcAft>
              <a:defRPr/>
            </a:pPr>
            <a:endParaRPr lang="en-US" sz="1200" dirty="0">
              <a:latin typeface="Calibri"/>
            </a:endParaRPr>
          </a:p>
          <a:p>
            <a:pPr algn="just" eaLnBrk="1" fontAlgn="auto" hangingPunct="1">
              <a:lnSpc>
                <a:spcPts val="1224"/>
              </a:lnSpc>
              <a:spcBef>
                <a:spcPts val="0"/>
              </a:spcBef>
              <a:spcAft>
                <a:spcPts val="0"/>
              </a:spcAft>
              <a:defRPr/>
            </a:pPr>
            <a:r>
              <a:rPr lang="en-US" sz="1200" dirty="0">
                <a:latin typeface="Calibri"/>
              </a:rPr>
              <a:t>Independent Living</a:t>
            </a:r>
          </a:p>
          <a:p>
            <a:pPr eaLnBrk="1" fontAlgn="auto" hangingPunct="1">
              <a:lnSpc>
                <a:spcPts val="2208"/>
              </a:lnSpc>
              <a:spcBef>
                <a:spcPts val="0"/>
              </a:spcBef>
              <a:spcAft>
                <a:spcPts val="0"/>
              </a:spcAft>
              <a:defRPr/>
            </a:pPr>
            <a:r>
              <a:rPr lang="en-US" sz="1200" dirty="0">
                <a:latin typeface="Calibri"/>
              </a:rPr>
              <a:t>Woodland Community College</a:t>
            </a:r>
          </a:p>
          <a:p>
            <a:pPr eaLnBrk="1" fontAlgn="auto" hangingPunct="1">
              <a:lnSpc>
                <a:spcPts val="2208"/>
              </a:lnSpc>
              <a:spcBef>
                <a:spcPts val="0"/>
              </a:spcBef>
              <a:spcAft>
                <a:spcPts val="0"/>
              </a:spcAft>
              <a:defRPr/>
            </a:pPr>
            <a:r>
              <a:rPr lang="en-US" sz="1200" dirty="0">
                <a:latin typeface="Calibri"/>
              </a:rPr>
              <a:t>Cherie@yolofostercare.com</a:t>
            </a:r>
          </a:p>
          <a:p>
            <a:pPr eaLnBrk="1" fontAlgn="auto" hangingPunct="1">
              <a:lnSpc>
                <a:spcPts val="2208"/>
              </a:lnSpc>
              <a:spcBef>
                <a:spcPts val="0"/>
              </a:spcBef>
              <a:spcAft>
                <a:spcPts val="0"/>
              </a:spcAft>
              <a:defRPr/>
            </a:pPr>
            <a:r>
              <a:rPr lang="en-US" sz="1200" dirty="0">
                <a:latin typeface="Calibri"/>
              </a:rPr>
              <a:t>Yolofostercare.com</a:t>
            </a:r>
            <a:endParaRPr lang="en-US" sz="1200" dirty="0">
              <a:latin typeface="Calibri"/>
              <a:hlinkClick r:id="rId4">
                <a:extLst>
                  <a:ext uri="{A12FA001-AC4F-418D-AE19-62706E023703}">
                    <ahyp:hlinkClr xmlns:ahyp="http://schemas.microsoft.com/office/drawing/2018/hyperlinkcolor" val="tx"/>
                  </a:ext>
                </a:extLst>
              </a:hlinkClick>
            </a:endParaRPr>
          </a:p>
        </p:txBody>
      </p:sp>
      <p:sp>
        <p:nvSpPr>
          <p:cNvPr id="1040" name="Rectangle 15">
            <a:extLst>
              <a:ext uri="{FF2B5EF4-FFF2-40B4-BE49-F238E27FC236}">
                <a16:creationId xmlns:a16="http://schemas.microsoft.com/office/drawing/2014/main" id="{980CBB54-4554-4856-B64D-5FA0D9F757C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1</a:t>
            </a:r>
          </a:p>
        </p:txBody>
      </p:sp>
      <p:pic>
        <p:nvPicPr>
          <p:cNvPr id="51204" name="Picture 4" descr="Woodland Community College - Overview, Competitors, and Employees |  Apollo.io">
            <a:extLst>
              <a:ext uri="{FF2B5EF4-FFF2-40B4-BE49-F238E27FC236}">
                <a16:creationId xmlns:a16="http://schemas.microsoft.com/office/drawing/2014/main" id="{C74339CD-6A02-4B6F-99E2-F8ADD0EF73E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8290" b="19677"/>
          <a:stretch/>
        </p:blipFill>
        <p:spPr bwMode="auto">
          <a:xfrm>
            <a:off x="4943401" y="356237"/>
            <a:ext cx="1930474" cy="1142011"/>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a:extLst>
              <a:ext uri="{FF2B5EF4-FFF2-40B4-BE49-F238E27FC236}">
                <a16:creationId xmlns:a16="http://schemas.microsoft.com/office/drawing/2014/main" id="{4038ECA1-7C15-4395-B591-75D5739C2DF2}"/>
              </a:ext>
            </a:extLst>
          </p:cNvPr>
          <p:cNvSpPr>
            <a:spLocks noChangeArrowheads="1"/>
          </p:cNvSpPr>
          <p:nvPr/>
        </p:nvSpPr>
        <p:spPr bwMode="auto">
          <a:xfrm>
            <a:off x="890588" y="959476"/>
            <a:ext cx="5976937" cy="7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213"/>
              </a:spcAft>
            </a:pPr>
            <a:endParaRPr lang="en-US" altLang="en-US" sz="1200" dirty="0">
              <a:solidFill>
                <a:srgbClr val="231F21"/>
              </a:solidFill>
            </a:endParaRPr>
          </a:p>
          <a:p>
            <a:pPr eaLnBrk="1" hangingPunct="1">
              <a:spcAft>
                <a:spcPts val="213"/>
              </a:spcAft>
            </a:pPr>
            <a:endParaRPr lang="en-US" altLang="en-US" sz="1200" dirty="0">
              <a:solidFill>
                <a:srgbClr val="231F21"/>
              </a:solidFill>
            </a:endParaRPr>
          </a:p>
          <a:p>
            <a:pPr eaLnBrk="1" hangingPunct="1">
              <a:spcAft>
                <a:spcPts val="213"/>
              </a:spcAft>
            </a:pPr>
            <a:endParaRPr lang="en-US" altLang="en-US" sz="1200" dirty="0">
              <a:solidFill>
                <a:srgbClr val="231F21"/>
              </a:solidFill>
            </a:endParaRPr>
          </a:p>
          <a:p>
            <a:pPr algn="just" eaLnBrk="1" hangingPunct="1">
              <a:spcAft>
                <a:spcPts val="838"/>
              </a:spcAft>
            </a:pPr>
            <a:r>
              <a:rPr lang="en-US" altLang="en-US" sz="1200" dirty="0">
                <a:solidFill>
                  <a:srgbClr val="231F21"/>
                </a:solidFill>
              </a:rPr>
              <a:t>6.</a:t>
            </a:r>
            <a:r>
              <a:rPr lang="en-US" altLang="en-US" sz="1200" dirty="0"/>
              <a:t> </a:t>
            </a:r>
            <a:r>
              <a:rPr lang="en-US" altLang="en-US" sz="1200" b="1" dirty="0">
                <a:solidFill>
                  <a:srgbClr val="231F21"/>
                </a:solidFill>
              </a:rPr>
              <a:t>Parenting After Trauma: Understanding Your Child's Needs</a:t>
            </a:r>
            <a:r>
              <a:rPr lang="en-US" altLang="en-US" sz="1200" b="1" dirty="0">
                <a:solidFill>
                  <a:srgbClr val="0000FF"/>
                </a:solidFill>
              </a:rPr>
              <a:t> </a:t>
            </a:r>
          </a:p>
          <a:p>
            <a:pPr eaLnBrk="1" hangingPunct="1">
              <a:spcAft>
                <a:spcPts val="213"/>
              </a:spcAft>
            </a:pPr>
            <a:r>
              <a:rPr lang="en-US" altLang="en-US" sz="1200" dirty="0">
                <a:solidFill>
                  <a:srgbClr val="E46C0A"/>
                </a:solidFill>
                <a:hlinkClick r:id="rId2">
                  <a:extLst>
                    <a:ext uri="{A12FA001-AC4F-418D-AE19-62706E023703}">
                      <ahyp:hlinkClr xmlns:ahyp="http://schemas.microsoft.com/office/drawing/2018/hyperlinkcolor" val="tx"/>
                    </a:ext>
                  </a:extLst>
                </a:hlinkClick>
              </a:rPr>
              <a:t>https://www.healthychildren.org/English/family-life/family-dynamics/adoption-and-foster-</a:t>
            </a:r>
          </a:p>
          <a:p>
            <a:pPr eaLnBrk="1" hangingPunct="1">
              <a:spcAft>
                <a:spcPts val="838"/>
              </a:spcAft>
            </a:pPr>
            <a:r>
              <a:rPr lang="en-US" altLang="en-US" sz="1200" dirty="0">
                <a:solidFill>
                  <a:srgbClr val="E46C0A"/>
                </a:solidFill>
                <a:hlinkClick r:id="rId2">
                  <a:extLst>
                    <a:ext uri="{A12FA001-AC4F-418D-AE19-62706E023703}">
                      <ahyp:hlinkClr xmlns:ahyp="http://schemas.microsoft.com/office/drawing/2018/hyperlinkcolor" val="tx"/>
                    </a:ext>
                  </a:extLst>
                </a:hlinkClick>
              </a:rPr>
              <a:t>care/Pages/Parenting-Foster-Adoptive-Children-After-Trauma.aspx</a:t>
            </a:r>
          </a:p>
          <a:p>
            <a:pPr eaLnBrk="1" hangingPunct="1">
              <a:spcAft>
                <a:spcPts val="838"/>
              </a:spcAft>
            </a:pPr>
            <a:r>
              <a:rPr lang="en-US" altLang="en-US" sz="1200" dirty="0">
                <a:solidFill>
                  <a:srgbClr val="231F21"/>
                </a:solidFill>
              </a:rPr>
              <a:t>HealthyChildren.org (2018)</a:t>
            </a:r>
          </a:p>
          <a:p>
            <a:pPr eaLnBrk="1" hangingPunct="1">
              <a:lnSpc>
                <a:spcPts val="1463"/>
              </a:lnSpc>
              <a:spcAft>
                <a:spcPts val="213"/>
              </a:spcAft>
            </a:pPr>
            <a:r>
              <a:rPr lang="en-US" altLang="en-US" sz="1200" dirty="0">
                <a:solidFill>
                  <a:srgbClr val="231F21"/>
                </a:solidFill>
              </a:rPr>
              <a:t>Explains common behaviors and disorders exhibited by children who have experienced trauma. This resource provides tips for parents and caregivers to equip them in their response to these behaviors.</a:t>
            </a:r>
          </a:p>
          <a:p>
            <a:pPr algn="just" eaLnBrk="1" hangingPunct="1">
              <a:spcAft>
                <a:spcPts val="838"/>
              </a:spcAft>
            </a:pPr>
            <a:r>
              <a:rPr lang="en-US" altLang="en-US" sz="1200" dirty="0">
                <a:solidFill>
                  <a:srgbClr val="231F21"/>
                </a:solidFill>
              </a:rPr>
              <a:t>7.    </a:t>
            </a:r>
            <a:r>
              <a:rPr lang="en-US" altLang="en-US" sz="1200" b="1" dirty="0">
                <a:solidFill>
                  <a:srgbClr val="231F21"/>
                </a:solidFill>
              </a:rPr>
              <a:t>Parenting Children and Youth Who Have Experienced Abuse or Neglect</a:t>
            </a:r>
          </a:p>
          <a:p>
            <a:pPr algn="just" eaLnBrk="1" hangingPunct="1">
              <a:spcAft>
                <a:spcPts val="838"/>
              </a:spcAft>
            </a:pPr>
            <a:r>
              <a:rPr lang="en-US" altLang="en-US" sz="1200" dirty="0">
                <a:solidFill>
                  <a:srgbClr val="E46C0A"/>
                </a:solidFill>
                <a:hlinkClick r:id="rId3">
                  <a:extLst>
                    <a:ext uri="{A12FA001-AC4F-418D-AE19-62706E023703}">
                      <ahyp:hlinkClr xmlns:ahyp="http://schemas.microsoft.com/office/drawing/2018/hyperlinkcolor" val="tx"/>
                    </a:ext>
                  </a:extLst>
                </a:hlinkClick>
              </a:rPr>
              <a:t>https://www.childwelfare.gov/pubs/parenting-CAN/</a:t>
            </a:r>
          </a:p>
          <a:p>
            <a:pPr eaLnBrk="1" hangingPunct="1">
              <a:lnSpc>
                <a:spcPts val="1463"/>
              </a:lnSpc>
              <a:spcAft>
                <a:spcPts val="213"/>
              </a:spcAft>
            </a:pPr>
            <a:r>
              <a:rPr lang="en-US" altLang="en-US" sz="1200" dirty="0">
                <a:solidFill>
                  <a:srgbClr val="231F21"/>
                </a:solidFill>
              </a:rPr>
              <a:t>Intended to help parents (birth, foster, and adoptive) and other caregivers better understand the challenges of caring for a child or youth who has experienced maltreatment and learn about available resources for support.</a:t>
            </a:r>
          </a:p>
          <a:p>
            <a:pPr algn="just" eaLnBrk="1" hangingPunct="1">
              <a:spcAft>
                <a:spcPts val="838"/>
              </a:spcAft>
            </a:pPr>
            <a:r>
              <a:rPr lang="en-US" altLang="en-US" sz="1200" dirty="0">
                <a:solidFill>
                  <a:srgbClr val="231F21"/>
                </a:solidFill>
              </a:rPr>
              <a:t>8</a:t>
            </a:r>
            <a:r>
              <a:rPr lang="en-US" altLang="en-US" sz="1200" b="1" dirty="0">
                <a:solidFill>
                  <a:srgbClr val="231F21"/>
                </a:solidFill>
              </a:rPr>
              <a:t>.    Parents and Caregivers</a:t>
            </a:r>
          </a:p>
          <a:p>
            <a:pPr algn="just" eaLnBrk="1" hangingPunct="1">
              <a:spcAft>
                <a:spcPts val="838"/>
              </a:spcAft>
            </a:pPr>
            <a:r>
              <a:rPr lang="en-US" altLang="en-US" sz="1200" dirty="0">
                <a:solidFill>
                  <a:srgbClr val="E46C0A"/>
                </a:solidFill>
              </a:rPr>
              <a:t>http://cctasi.northwestern.edu/family/parents-caregivers/</a:t>
            </a:r>
            <a:endParaRPr lang="en-US" altLang="en-US" sz="1200" dirty="0">
              <a:solidFill>
                <a:srgbClr val="E46C0A"/>
              </a:solidFill>
              <a:hlinkClick r:id="rId2">
                <a:extLst>
                  <a:ext uri="{A12FA001-AC4F-418D-AE19-62706E023703}">
                    <ahyp:hlinkClr xmlns:ahyp="http://schemas.microsoft.com/office/drawing/2018/hyperlinkcolor" val="tx"/>
                  </a:ext>
                </a:extLst>
              </a:hlinkClick>
            </a:endParaRPr>
          </a:p>
          <a:p>
            <a:pPr algn="just" eaLnBrk="1" hangingPunct="1">
              <a:spcAft>
                <a:spcPts val="838"/>
              </a:spcAft>
            </a:pPr>
            <a:r>
              <a:rPr lang="en-US" altLang="en-US" sz="1200" dirty="0">
                <a:solidFill>
                  <a:srgbClr val="231F21"/>
                </a:solidFill>
              </a:rPr>
              <a:t>Center for Child Trauma Assessment Services and Interventions (2018)</a:t>
            </a:r>
          </a:p>
          <a:p>
            <a:pPr eaLnBrk="1" hangingPunct="1">
              <a:lnSpc>
                <a:spcPts val="1463"/>
              </a:lnSpc>
              <a:spcAft>
                <a:spcPts val="213"/>
              </a:spcAft>
            </a:pPr>
            <a:r>
              <a:rPr lang="en-US" altLang="en-US" sz="1200" dirty="0">
                <a:solidFill>
                  <a:srgbClr val="231F21"/>
                </a:solidFill>
              </a:rPr>
              <a:t>Provides guidance to parents and caregivers on how to speak with children and youth about their experiences as well as five key behaviors that parents and caregivers can adopt to create a supportive environment.</a:t>
            </a:r>
          </a:p>
          <a:p>
            <a:pPr algn="just" eaLnBrk="1" hangingPunct="1">
              <a:spcAft>
                <a:spcPts val="838"/>
              </a:spcAft>
            </a:pPr>
            <a:r>
              <a:rPr lang="en-US" altLang="en-US" sz="1200" dirty="0">
                <a:solidFill>
                  <a:srgbClr val="231F21"/>
                </a:solidFill>
              </a:rPr>
              <a:t>9.    </a:t>
            </a:r>
            <a:r>
              <a:rPr lang="en-US" altLang="en-US" sz="1200" b="1" dirty="0">
                <a:solidFill>
                  <a:srgbClr val="231F21"/>
                </a:solidFill>
              </a:rPr>
              <a:t>Therapeutic Parenting</a:t>
            </a:r>
          </a:p>
          <a:p>
            <a:pPr algn="just" eaLnBrk="1" hangingPunct="1">
              <a:spcAft>
                <a:spcPts val="838"/>
              </a:spcAft>
            </a:pPr>
            <a:r>
              <a:rPr lang="en-US" altLang="en-US" sz="1200" dirty="0">
                <a:solidFill>
                  <a:srgbClr val="E46C0A"/>
                </a:solidFill>
                <a:hlinkClick r:id="rId4">
                  <a:extLst>
                    <a:ext uri="{A12FA001-AC4F-418D-AE19-62706E023703}">
                      <ahyp:hlinkClr xmlns:ahyp="http://schemas.microsoft.com/office/drawing/2018/hyperlinkcolor" val="tx"/>
                    </a:ext>
                  </a:extLst>
                </a:hlinkClick>
              </a:rPr>
              <a:t>https://www.attachmenttraumanetwork.org/parenting/</a:t>
            </a:r>
          </a:p>
          <a:p>
            <a:pPr algn="just" eaLnBrk="1" hangingPunct="1">
              <a:spcAft>
                <a:spcPts val="838"/>
              </a:spcAft>
            </a:pPr>
            <a:r>
              <a:rPr lang="en-US" altLang="en-US" sz="1200" dirty="0">
                <a:solidFill>
                  <a:srgbClr val="231F21"/>
                </a:solidFill>
              </a:rPr>
              <a:t>Attachment &amp; Trauma Network, Inc. (2017)</a:t>
            </a:r>
          </a:p>
          <a:p>
            <a:pPr eaLnBrk="1" hangingPunct="1">
              <a:lnSpc>
                <a:spcPts val="1463"/>
              </a:lnSpc>
              <a:spcAft>
                <a:spcPts val="213"/>
              </a:spcAft>
            </a:pPr>
            <a:r>
              <a:rPr lang="en-US" altLang="en-US" sz="1200" dirty="0">
                <a:solidFill>
                  <a:srgbClr val="231F21"/>
                </a:solidFill>
              </a:rPr>
              <a:t>Explains how providing highly structured and highly nurturing parenting can help to alleviate trauma-related symptoms.</a:t>
            </a:r>
          </a:p>
          <a:p>
            <a:pPr algn="just" eaLnBrk="1" hangingPunct="1">
              <a:spcAft>
                <a:spcPts val="838"/>
              </a:spcAft>
            </a:pPr>
            <a:r>
              <a:rPr lang="en-US" altLang="en-US" sz="1200" dirty="0">
                <a:solidFill>
                  <a:srgbClr val="231F21"/>
                </a:solidFill>
              </a:rPr>
              <a:t>10.    </a:t>
            </a:r>
            <a:r>
              <a:rPr lang="en-US" altLang="en-US" sz="1200" b="1" dirty="0"/>
              <a:t>Understanding Trauma</a:t>
            </a:r>
            <a:endParaRPr lang="en-US" altLang="en-US" sz="1200" b="1" dirty="0">
              <a:hlinkClick r:id="rId5">
                <a:extLst>
                  <a:ext uri="{A12FA001-AC4F-418D-AE19-62706E023703}">
                    <ahyp:hlinkClr xmlns:ahyp="http://schemas.microsoft.com/office/drawing/2018/hyperlinkcolor" val="tx"/>
                  </a:ext>
                </a:extLst>
              </a:hlinkClick>
            </a:endParaRPr>
          </a:p>
          <a:p>
            <a:pPr algn="just" eaLnBrk="1" hangingPunct="1">
              <a:spcAft>
                <a:spcPts val="213"/>
              </a:spcAft>
            </a:pPr>
            <a:r>
              <a:rPr lang="en-US" altLang="en-US" sz="1200" dirty="0">
                <a:solidFill>
                  <a:srgbClr val="E46C0A"/>
                </a:solidFill>
                <a:hlinkClick r:id="rId6">
                  <a:extLst>
                    <a:ext uri="{A12FA001-AC4F-418D-AE19-62706E023703}">
                      <ahyp:hlinkClr xmlns:ahyp="http://schemas.microsoft.com/office/drawing/2018/hyperlinkcolor" val="tx"/>
                    </a:ext>
                  </a:extLst>
                </a:hlinkClick>
              </a:rPr>
              <a:t>https://www.adoptuskids.org/meet-the-children/children-in-foster-care/about-thechildren/understanding-trauma</a:t>
            </a:r>
            <a:r>
              <a:rPr lang="en-US" altLang="en-US" sz="1200" dirty="0">
                <a:solidFill>
                  <a:srgbClr val="E46C0A"/>
                </a:solidFill>
              </a:rPr>
              <a:t>                                                                                             </a:t>
            </a:r>
          </a:p>
          <a:p>
            <a:pPr algn="just" eaLnBrk="1" hangingPunct="1">
              <a:spcAft>
                <a:spcPts val="213"/>
              </a:spcAft>
            </a:pPr>
            <a:endParaRPr lang="en-US" altLang="en-US" sz="1200" dirty="0">
              <a:solidFill>
                <a:srgbClr val="231F21"/>
              </a:solidFill>
            </a:endParaRPr>
          </a:p>
          <a:p>
            <a:pPr algn="just" eaLnBrk="1" hangingPunct="1">
              <a:spcAft>
                <a:spcPts val="213"/>
              </a:spcAft>
            </a:pPr>
            <a:r>
              <a:rPr lang="en-US" altLang="en-US" sz="1200" dirty="0" err="1">
                <a:solidFill>
                  <a:srgbClr val="231F21"/>
                </a:solidFill>
              </a:rPr>
              <a:t>AdoptUSKids</a:t>
            </a:r>
            <a:r>
              <a:rPr lang="en-US" altLang="en-US" sz="1200" dirty="0">
                <a:solidFill>
                  <a:srgbClr val="231F21"/>
                </a:solidFill>
              </a:rPr>
              <a:t> (2018)</a:t>
            </a:r>
          </a:p>
          <a:p>
            <a:pPr eaLnBrk="1" hangingPunct="1">
              <a:lnSpc>
                <a:spcPts val="1463"/>
              </a:lnSpc>
              <a:spcAft>
                <a:spcPts val="8400"/>
              </a:spcAft>
            </a:pPr>
            <a:r>
              <a:rPr lang="en-US" altLang="en-US" sz="1200" dirty="0">
                <a:solidFill>
                  <a:srgbClr val="231F21"/>
                </a:solidFill>
              </a:rPr>
              <a:t>Discusses treatment modalities for children who have experienced trauma and connects to additional resources on the topic.</a:t>
            </a:r>
          </a:p>
        </p:txBody>
      </p:sp>
      <p:sp>
        <p:nvSpPr>
          <p:cNvPr id="22531" name="Rectangle 2">
            <a:extLst>
              <a:ext uri="{FF2B5EF4-FFF2-40B4-BE49-F238E27FC236}">
                <a16:creationId xmlns:a16="http://schemas.microsoft.com/office/drawing/2014/main" id="{E12D0BA2-D5A9-4924-A362-9A644CD3D229}"/>
              </a:ext>
            </a:extLst>
          </p:cNvPr>
          <p:cNvSpPr>
            <a:spLocks noChangeArrowheads="1"/>
          </p:cNvSpPr>
          <p:nvPr/>
        </p:nvSpPr>
        <p:spPr bwMode="auto">
          <a:xfrm>
            <a:off x="2952750" y="8948738"/>
            <a:ext cx="1868488" cy="19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8400"/>
              </a:spcBef>
            </a:pPr>
            <a:endParaRPr lang="en-US" altLang="en-US" b="1" dirty="0"/>
          </a:p>
        </p:txBody>
      </p:sp>
      <p:sp>
        <p:nvSpPr>
          <p:cNvPr id="22532" name="Rectangle 3">
            <a:extLst>
              <a:ext uri="{FF2B5EF4-FFF2-40B4-BE49-F238E27FC236}">
                <a16:creationId xmlns:a16="http://schemas.microsoft.com/office/drawing/2014/main" id="{20D8E514-D2FB-4621-BE0F-B70B4A3978F3}"/>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DDBA4691-4126-4F94-9419-0C16B001EDAC}"/>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Resources on Trauma-Informed Care</a:t>
            </a:r>
          </a:p>
        </p:txBody>
      </p:sp>
      <p:pic>
        <p:nvPicPr>
          <p:cNvPr id="2" name="Picture 1">
            <a:extLst>
              <a:ext uri="{FF2B5EF4-FFF2-40B4-BE49-F238E27FC236}">
                <a16:creationId xmlns:a16="http://schemas.microsoft.com/office/drawing/2014/main" id="{0E304883-2624-480D-9E19-CBA53ED0A87C}"/>
              </a:ext>
            </a:extLst>
          </p:cNvPr>
          <p:cNvPicPr>
            <a:picLocks noChangeAspect="1"/>
          </p:cNvPicPr>
          <p:nvPr/>
        </p:nvPicPr>
        <p:blipFill>
          <a:blip r:embed="rId7"/>
          <a:stretch>
            <a:fillRect/>
          </a:stretch>
        </p:blipFill>
        <p:spPr>
          <a:xfrm>
            <a:off x="3379184" y="8656820"/>
            <a:ext cx="874388" cy="1329673"/>
          </a:xfrm>
          <a:prstGeom prst="rect">
            <a:avLst/>
          </a:prstGeom>
        </p:spPr>
      </p:pic>
      <p:sp>
        <p:nvSpPr>
          <p:cNvPr id="8" name="Rectangle 15">
            <a:extLst>
              <a:ext uri="{FF2B5EF4-FFF2-40B4-BE49-F238E27FC236}">
                <a16:creationId xmlns:a16="http://schemas.microsoft.com/office/drawing/2014/main" id="{93377366-FEBA-44F5-B6C3-0D6CA347A417}"/>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9" name="Rectangle 15">
            <a:extLst>
              <a:ext uri="{FF2B5EF4-FFF2-40B4-BE49-F238E27FC236}">
                <a16:creationId xmlns:a16="http://schemas.microsoft.com/office/drawing/2014/main" id="{D1ABF57D-5175-4F8F-820E-D093C3AD88D7}"/>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26</a:t>
            </a:r>
          </a:p>
        </p:txBody>
      </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1">
            <a:extLst>
              <a:ext uri="{FF2B5EF4-FFF2-40B4-BE49-F238E27FC236}">
                <a16:creationId xmlns:a16="http://schemas.microsoft.com/office/drawing/2014/main" id="{7F473944-AA49-48FF-8EC4-86CA26F32933}"/>
              </a:ext>
            </a:extLst>
          </p:cNvPr>
          <p:cNvSpPr>
            <a:spLocks noChangeArrowheads="1"/>
          </p:cNvSpPr>
          <p:nvPr/>
        </p:nvSpPr>
        <p:spPr bwMode="auto">
          <a:xfrm>
            <a:off x="893763" y="1590541"/>
            <a:ext cx="5983287" cy="6827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Aft>
                <a:spcPts val="425"/>
              </a:spcAft>
            </a:pPr>
            <a:r>
              <a:rPr lang="en-US" altLang="en-US" sz="1200" dirty="0"/>
              <a:t>The Bridge Program aims to increase the number of foster children successfully placed in home-based family care settings, increase capacity of child care programs to meet the needs of foster children in their care, and maximize funding to support the child care needs of eligible families.</a:t>
            </a:r>
          </a:p>
          <a:p>
            <a:pPr algn="just" eaLnBrk="1" hangingPunct="1">
              <a:lnSpc>
                <a:spcPts val="1463"/>
              </a:lnSpc>
              <a:spcAft>
                <a:spcPts val="838"/>
              </a:spcAft>
            </a:pPr>
            <a:r>
              <a:rPr lang="en-US" altLang="en-US" sz="1200" b="1" dirty="0"/>
              <a:t>Background: </a:t>
            </a:r>
            <a:r>
              <a:rPr lang="en-US" altLang="en-US" sz="1200" dirty="0"/>
              <a:t>One of the primary barriers for potential families seeking to take in a foster child is the lack of access to child care immediately following the removal of the child. With the passage of SB 89, resource families and families that have a child placed with them in an emergency or for a compelling reason, licensed foster family homes or certified family homes, approved homes of relatives or nonrelative extended family members, and parents under the jurisdiction of juvenile court, including, but not limited to, non-minor dependent parents who have their child placed with them (hereinafter referred to as "eligible families") are eligible to receive a time-limited monthly payment or voucher for child care and a child care navigator. Child care programs and providers serving children in the Bridge Program shall be provided with trauma-informed care training and coaching. Senate Bill (SB) 89 allocates $15.5 million in Fiscal Year (FY) 2017-18 for the Bridge Program commencing January 1, 2018. The Bridge Program consist of the following three components:</a:t>
            </a:r>
          </a:p>
          <a:p>
            <a:pPr algn="just" eaLnBrk="1" hangingPunct="1">
              <a:lnSpc>
                <a:spcPts val="1463"/>
              </a:lnSpc>
              <a:spcAft>
                <a:spcPts val="425"/>
              </a:spcAft>
            </a:pPr>
            <a:r>
              <a:rPr lang="en-US" altLang="en-US" sz="1200" b="1" dirty="0"/>
              <a:t>Emergency child care voucher: </a:t>
            </a:r>
            <a:r>
              <a:rPr lang="en-US" altLang="en-US" sz="1200" dirty="0"/>
              <a:t>Eligible families may receive a time-limited child care voucher or payment to help pay for child care costs for foster children birth through age 12, children with exceptional needs, and severely disabled children up to age 21. Counties are authorized to disburse child care payments either directly to the family or to the child care provider. All vouchers and payments, whether paid directly to the family or child care provider, must be in accordance with the Regional Market Rate (RMR) ceilings for subsidized child care payment rates. The California Code of Regulations, Title 5, Division 1, Chapter 19, Subchapter 2.5, Sections 18074 to 18076.3 provide guidance regarding the use of the RMR ceilings. The ceilings for subsidized child care payment rates are available at: </a:t>
            </a:r>
            <a:r>
              <a:rPr lang="en-US" altLang="en-US" sz="1200" dirty="0">
                <a:solidFill>
                  <a:srgbClr val="E46C0A"/>
                </a:solidFill>
              </a:rPr>
              <a:t>http://www3.cde.ca.gov/rcscc/             </a:t>
            </a:r>
          </a:p>
          <a:p>
            <a:pPr algn="just" eaLnBrk="1" hangingPunct="1">
              <a:lnSpc>
                <a:spcPts val="1463"/>
              </a:lnSpc>
              <a:spcAft>
                <a:spcPts val="425"/>
              </a:spcAft>
            </a:pPr>
            <a:r>
              <a:rPr lang="en-US" altLang="en-US" sz="1200" b="1" dirty="0"/>
              <a:t>Child care navigator: </a:t>
            </a:r>
            <a:r>
              <a:rPr lang="en-US" altLang="en-US" sz="1200" dirty="0"/>
              <a:t>The local R&amp;R will provide a child care navigator to eligible families. The navigator will assist with finding a child care provider, securing a subsidized child care placement if eligible, completing child care program applications, and developing a plan for long-term child care appropriate to the child's age and needs. Eligibility for navigator services shall not be contingent on a child's receipt of a child care payment or voucher.</a:t>
            </a:r>
          </a:p>
          <a:p>
            <a:pPr algn="just" eaLnBrk="1" hangingPunct="1">
              <a:lnSpc>
                <a:spcPts val="1463"/>
              </a:lnSpc>
              <a:spcAft>
                <a:spcPts val="425"/>
              </a:spcAft>
            </a:pPr>
            <a:r>
              <a:rPr lang="en-US" altLang="en-US" sz="1200" dirty="0"/>
              <a:t>Trauma-informed care training and coaching : Child care programs participating in the Bridge Program will receive access to trauma-informed care training. The training includes, but is not limited to, infant and toddler development and research-based, trauma-informed best care practices. Child care providers will also receive access to coaching to assist them in applying training curriculum and learn strategies for working with children in foster care.</a:t>
            </a:r>
          </a:p>
          <a:p>
            <a:pPr algn="just" eaLnBrk="1" hangingPunct="1">
              <a:spcAft>
                <a:spcPts val="838"/>
              </a:spcAft>
            </a:pPr>
            <a:r>
              <a:rPr lang="en-US" altLang="en-US" sz="1200" dirty="0"/>
              <a:t>Source: </a:t>
            </a:r>
            <a:r>
              <a:rPr lang="en-US" altLang="en-US" sz="1200" u="sng" dirty="0">
                <a:solidFill>
                  <a:srgbClr val="E46C0A"/>
                </a:solidFill>
                <a:hlinkClick r:id="rId2">
                  <a:extLst>
                    <a:ext uri="{A12FA001-AC4F-418D-AE19-62706E023703}">
                      <ahyp:hlinkClr xmlns:ahyp="http://schemas.microsoft.com/office/drawing/2018/hyperlinkcolor" val="tx"/>
                    </a:ext>
                  </a:extLst>
                </a:hlinkClick>
              </a:rPr>
              <a:t>https://www.cdss.ca.gov/inforesources/calworks-child-care/ecc-bridge-program</a:t>
            </a:r>
          </a:p>
        </p:txBody>
      </p:sp>
      <p:sp>
        <p:nvSpPr>
          <p:cNvPr id="5" name="Rectangle 4">
            <a:extLst>
              <a:ext uri="{FF2B5EF4-FFF2-40B4-BE49-F238E27FC236}">
                <a16:creationId xmlns:a16="http://schemas.microsoft.com/office/drawing/2014/main" id="{444A1C5F-5920-4DD7-BBD4-0C517898E5EE}"/>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Emergency Child Care Bridge Program</a:t>
            </a:r>
            <a:endParaRPr lang="en-US" sz="2400" b="1" dirty="0">
              <a:solidFill>
                <a:schemeClr val="bg1"/>
              </a:solidFill>
            </a:endParaRPr>
          </a:p>
        </p:txBody>
      </p:sp>
      <p:pic>
        <p:nvPicPr>
          <p:cNvPr id="2" name="Picture 1">
            <a:extLst>
              <a:ext uri="{FF2B5EF4-FFF2-40B4-BE49-F238E27FC236}">
                <a16:creationId xmlns:a16="http://schemas.microsoft.com/office/drawing/2014/main" id="{C9FD1C36-AECC-4DC0-849B-B5C5A1BB5BDA}"/>
              </a:ext>
            </a:extLst>
          </p:cNvPr>
          <p:cNvPicPr>
            <a:picLocks noChangeAspect="1"/>
          </p:cNvPicPr>
          <p:nvPr/>
        </p:nvPicPr>
        <p:blipFill>
          <a:blip r:embed="rId3"/>
          <a:stretch>
            <a:fillRect/>
          </a:stretch>
        </p:blipFill>
        <p:spPr>
          <a:xfrm>
            <a:off x="3181104" y="8814789"/>
            <a:ext cx="985972" cy="917974"/>
          </a:xfrm>
          <a:prstGeom prst="rect">
            <a:avLst/>
          </a:prstGeom>
        </p:spPr>
      </p:pic>
      <p:sp>
        <p:nvSpPr>
          <p:cNvPr id="7" name="Rectangle 6">
            <a:extLst>
              <a:ext uri="{FF2B5EF4-FFF2-40B4-BE49-F238E27FC236}">
                <a16:creationId xmlns:a16="http://schemas.microsoft.com/office/drawing/2014/main" id="{37627C50-A5FE-4ECB-9638-DA289493517E}"/>
              </a:ext>
            </a:extLst>
          </p:cNvPr>
          <p:cNvSpPr/>
          <p:nvPr/>
        </p:nvSpPr>
        <p:spPr>
          <a:xfrm>
            <a:off x="369741" y="5331361"/>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F6B0D022-9C79-4844-9FE7-075019A14DFE}"/>
              </a:ext>
            </a:extLst>
          </p:cNvPr>
          <p:cNvSpPr/>
          <p:nvPr/>
        </p:nvSpPr>
        <p:spPr>
          <a:xfrm>
            <a:off x="369741" y="2793138"/>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221AE932-5E9A-46A5-963E-EB49946C835B}"/>
              </a:ext>
            </a:extLst>
          </p:cNvPr>
          <p:cNvSpPr/>
          <p:nvPr/>
        </p:nvSpPr>
        <p:spPr>
          <a:xfrm>
            <a:off x="369740" y="6815639"/>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5">
            <a:extLst>
              <a:ext uri="{FF2B5EF4-FFF2-40B4-BE49-F238E27FC236}">
                <a16:creationId xmlns:a16="http://schemas.microsoft.com/office/drawing/2014/main" id="{D96DA371-4D8C-4993-9780-7D4DBDF53DC6}"/>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27</a:t>
            </a: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4457F7-306D-47DC-8CDA-5BBC9AE17A5D}"/>
              </a:ext>
            </a:extLst>
          </p:cNvPr>
          <p:cNvSpPr/>
          <p:nvPr/>
        </p:nvSpPr>
        <p:spPr>
          <a:xfrm>
            <a:off x="708339" y="1326524"/>
            <a:ext cx="6129818" cy="4179194"/>
          </a:xfrm>
          <a:prstGeom prst="rect">
            <a:avLst/>
          </a:prstGeom>
        </p:spPr>
        <p:txBody>
          <a:bodyPr lIns="0" tIns="0" rIns="0" bIns="0"/>
          <a:lstStyle>
            <a:lvl1pPr marL="2032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endParaRPr lang="en-US" sz="1200" dirty="0"/>
          </a:p>
          <a:p>
            <a:pPr algn="just"/>
            <a:r>
              <a:rPr lang="en-US" sz="1200" dirty="0"/>
              <a:t>Working with Yolo County Health &amp; Human Services Agency, parents, and child care providers, we facilitate payment to providers for their services.</a:t>
            </a:r>
          </a:p>
          <a:p>
            <a:pPr algn="just"/>
            <a:endParaRPr lang="en-US" sz="1200" dirty="0"/>
          </a:p>
          <a:p>
            <a:pPr algn="just"/>
            <a:r>
              <a:rPr lang="en-US" sz="1200" dirty="0"/>
              <a:t>Since June 2016, Yolo County Children’s Alliance has been administering the Yolo Health &amp; Human Services Agency’s CalWORKs Stage 1 Child Care Subsidy Program. This program supports parents pay for child care so they can work or attend school. Working closely with the HHSA CalWORKs division, YCCA facilitates payment to the child care providers for their services.</a:t>
            </a:r>
          </a:p>
          <a:p>
            <a:pPr algn="just"/>
            <a:r>
              <a:rPr lang="en-US" sz="1200" dirty="0"/>
              <a:t>If you are interested in learning more about CalWORKs or the Child Care Subsidy Program, please call the HHSA CalWORKs division at: 530-661-2750 in Woodland or 916-375-6200 in West Sacramento.</a:t>
            </a:r>
          </a:p>
          <a:p>
            <a:pPr algn="just"/>
            <a:endParaRPr lang="en-US" sz="1200" dirty="0"/>
          </a:p>
          <a:p>
            <a:pPr algn="just"/>
            <a:r>
              <a:rPr lang="en-US" sz="1200" dirty="0"/>
              <a:t>If you are looking for a child care provider please call Children’s Home Society Resource and Referrals  at 530-645-6265 or find them online </a:t>
            </a:r>
            <a:r>
              <a:rPr lang="en-US" sz="1200" dirty="0">
                <a:solidFill>
                  <a:srgbClr val="E46C0A"/>
                </a:solidFill>
              </a:rPr>
              <a:t>https://www.chs-ca.org/for-families/child-care-referrals </a:t>
            </a:r>
          </a:p>
          <a:p>
            <a:pPr algn="just"/>
            <a:endParaRPr lang="en-US" sz="1200" dirty="0">
              <a:solidFill>
                <a:srgbClr val="E46C0A"/>
              </a:solidFill>
            </a:endParaRPr>
          </a:p>
          <a:p>
            <a:pPr algn="just"/>
            <a:endParaRPr lang="en-US" sz="1200" dirty="0">
              <a:solidFill>
                <a:srgbClr val="E46C0A"/>
              </a:solidFill>
            </a:endParaRPr>
          </a:p>
          <a:p>
            <a:pPr algn="just"/>
            <a:endParaRPr lang="en-US" sz="1200" dirty="0">
              <a:solidFill>
                <a:srgbClr val="E46C0A"/>
              </a:solidFill>
            </a:endParaRPr>
          </a:p>
          <a:p>
            <a:pPr algn="just"/>
            <a:endParaRPr lang="en-US" sz="1200" dirty="0">
              <a:solidFill>
                <a:srgbClr val="E46C0A"/>
              </a:solidFill>
            </a:endParaRPr>
          </a:p>
          <a:p>
            <a:pPr algn="just"/>
            <a:endParaRPr lang="en-US" sz="1200" dirty="0">
              <a:solidFill>
                <a:srgbClr val="E46C0A"/>
              </a:solidFill>
            </a:endParaRPr>
          </a:p>
          <a:p>
            <a:pPr algn="just"/>
            <a:endParaRPr lang="en-US" sz="1200" dirty="0"/>
          </a:p>
          <a:p>
            <a:pPr algn="just"/>
            <a:r>
              <a:rPr lang="en-US" sz="1200" b="1" dirty="0"/>
              <a:t>General basic information to receive Child Care Payment Assistance:</a:t>
            </a:r>
          </a:p>
          <a:p>
            <a:pPr algn="just"/>
            <a:r>
              <a:rPr lang="en-US" sz="1200" dirty="0"/>
              <a:t>1. Parent in need of child care must be an active cash-aid recipient themselves (not just the child)</a:t>
            </a:r>
          </a:p>
          <a:p>
            <a:pPr algn="just"/>
            <a:r>
              <a:rPr lang="en-US" sz="1200" dirty="0"/>
              <a:t>2. Cash-aid recipient must request her/his Welfare to Work Case Worker Child Care Payment Assistance</a:t>
            </a:r>
          </a:p>
          <a:p>
            <a:pPr algn="just"/>
            <a:r>
              <a:rPr lang="en-US" sz="1200" dirty="0"/>
              <a:t>3. The WTW case worker will either approve/deny any Stage 1 Child Care Services to cash-aid recipient</a:t>
            </a:r>
          </a:p>
          <a:p>
            <a:pPr algn="just"/>
            <a:r>
              <a:rPr lang="en-US" sz="1200" dirty="0"/>
              <a:t>4. If approved, the authorization will be sent directly to us from WTW case workers</a:t>
            </a:r>
          </a:p>
          <a:p>
            <a:pPr algn="just"/>
            <a:r>
              <a:rPr lang="en-US" sz="1200" dirty="0"/>
              <a:t>5. Once we receive it, we’ll call the parents and confirm that we’ve received authorization to pay for their child care services</a:t>
            </a:r>
          </a:p>
          <a:p>
            <a:pPr algn="just"/>
            <a:r>
              <a:rPr lang="en-US" sz="1200" dirty="0"/>
              <a:t>6. The program will become effective and start paying out once the parent and provider completed the enrollment process.</a:t>
            </a:r>
          </a:p>
          <a:p>
            <a:pPr algn="just"/>
            <a:r>
              <a:rPr lang="en-US" sz="1200" dirty="0"/>
              <a:t> </a:t>
            </a:r>
          </a:p>
          <a:p>
            <a:pPr algn="just"/>
            <a:r>
              <a:rPr lang="en-US" sz="1200" b="1" dirty="0"/>
              <a:t>Non-Active Cash Aid Recipients:</a:t>
            </a:r>
          </a:p>
          <a:p>
            <a:pPr algn="just"/>
            <a:r>
              <a:rPr lang="en-US" sz="1200" dirty="0"/>
              <a:t>Please have them call the Children’s Home Society’s at (530) 645-6265 or visit their web page at </a:t>
            </a:r>
            <a:r>
              <a:rPr lang="en-US" sz="1200" dirty="0">
                <a:solidFill>
                  <a:srgbClr val="E46C0A"/>
                </a:solidFill>
                <a:hlinkClick r:id="rId2">
                  <a:extLst>
                    <a:ext uri="{A12FA001-AC4F-418D-AE19-62706E023703}">
                      <ahyp:hlinkClr xmlns:ahyp="http://schemas.microsoft.com/office/drawing/2018/hyperlinkcolor" val="tx"/>
                    </a:ext>
                  </a:extLst>
                </a:hlinkClick>
              </a:rPr>
              <a:t>https://www.chs-ca.org/</a:t>
            </a:r>
            <a:endParaRPr lang="en-US" sz="1200" dirty="0">
              <a:solidFill>
                <a:srgbClr val="E46C0A"/>
              </a:solidFill>
            </a:endParaRPr>
          </a:p>
          <a:p>
            <a:pPr algn="just"/>
            <a:r>
              <a:rPr lang="en-US" sz="1200" dirty="0"/>
              <a:t> </a:t>
            </a:r>
          </a:p>
          <a:p>
            <a:pPr algn="just"/>
            <a:r>
              <a:rPr lang="en-US" sz="1200" b="1" dirty="0"/>
              <a:t>Assistance Finding Child Care Providers:</a:t>
            </a:r>
          </a:p>
          <a:p>
            <a:pPr algn="just"/>
            <a:r>
              <a:rPr lang="en-US" sz="1200" dirty="0"/>
              <a:t>Please refer them to Children’s Home Society Resource &amp; Referral Line at (530) 645-6265 (leave a message with name and phone number to be contacted) or have them visit their webpage at </a:t>
            </a:r>
            <a:r>
              <a:rPr lang="en-US" sz="1200" dirty="0">
                <a:solidFill>
                  <a:srgbClr val="E46C0A"/>
                </a:solidFill>
                <a:hlinkClick r:id="rId2">
                  <a:extLst>
                    <a:ext uri="{A12FA001-AC4F-418D-AE19-62706E023703}">
                      <ahyp:hlinkClr xmlns:ahyp="http://schemas.microsoft.com/office/drawing/2018/hyperlinkcolor" val="tx"/>
                    </a:ext>
                  </a:extLst>
                </a:hlinkClick>
              </a:rPr>
              <a:t>https://www.chs-ca.org/</a:t>
            </a:r>
            <a:endParaRPr lang="en-US" sz="1200" dirty="0">
              <a:solidFill>
                <a:srgbClr val="E46C0A"/>
              </a:solidFill>
            </a:endParaRPr>
          </a:p>
          <a:p>
            <a:pPr algn="just"/>
            <a:endParaRPr lang="en-US" sz="1200" dirty="0">
              <a:solidFill>
                <a:srgbClr val="E46C0A"/>
              </a:solidFill>
            </a:endParaRPr>
          </a:p>
          <a:p>
            <a:pPr algn="just"/>
            <a:r>
              <a:rPr lang="en-US" sz="1200" dirty="0"/>
              <a:t>Source: </a:t>
            </a:r>
            <a:r>
              <a:rPr lang="en-US" sz="1200" dirty="0">
                <a:solidFill>
                  <a:srgbClr val="E46C0A"/>
                </a:solidFill>
              </a:rPr>
              <a:t>https://www.yolokids.org/calworks-child-care-subsidy-payment-program</a:t>
            </a:r>
            <a:endParaRPr lang="en-US" sz="1200" dirty="0"/>
          </a:p>
          <a:p>
            <a:pPr algn="just" eaLnBrk="1" hangingPunct="1">
              <a:lnSpc>
                <a:spcPts val="1463"/>
              </a:lnSpc>
              <a:spcAft>
                <a:spcPts val="838"/>
              </a:spcAft>
            </a:pPr>
            <a:endParaRPr lang="en-US" altLang="en-US" sz="1200" dirty="0"/>
          </a:p>
        </p:txBody>
      </p:sp>
      <p:sp>
        <p:nvSpPr>
          <p:cNvPr id="24579" name="Rectangle 2">
            <a:extLst>
              <a:ext uri="{FF2B5EF4-FFF2-40B4-BE49-F238E27FC236}">
                <a16:creationId xmlns:a16="http://schemas.microsoft.com/office/drawing/2014/main" id="{15064898-C47E-4A9C-AF4F-38F77C18BA18}"/>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4DE39C40-0F04-4055-9E9B-6021CDCF7BDC}"/>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b="1" dirty="0"/>
          </a:p>
          <a:p>
            <a:pPr algn="ctr"/>
            <a:r>
              <a:rPr lang="en-US" sz="2400" b="1" dirty="0"/>
              <a:t>CalWORKs Child Care Subsidy Payment Program</a:t>
            </a:r>
          </a:p>
          <a:p>
            <a:pPr algn="ctr"/>
            <a:endParaRPr lang="en-US" sz="2400" b="1" dirty="0">
              <a:solidFill>
                <a:schemeClr val="bg1"/>
              </a:solidFill>
            </a:endParaRPr>
          </a:p>
        </p:txBody>
      </p:sp>
      <p:pic>
        <p:nvPicPr>
          <p:cNvPr id="3" name="Picture 2">
            <a:extLst>
              <a:ext uri="{FF2B5EF4-FFF2-40B4-BE49-F238E27FC236}">
                <a16:creationId xmlns:a16="http://schemas.microsoft.com/office/drawing/2014/main" id="{DFE1555F-625D-44A9-9853-966FA845B9E0}"/>
              </a:ext>
            </a:extLst>
          </p:cNvPr>
          <p:cNvPicPr>
            <a:picLocks noChangeAspect="1"/>
          </p:cNvPicPr>
          <p:nvPr/>
        </p:nvPicPr>
        <p:blipFill>
          <a:blip r:embed="rId3"/>
          <a:stretch>
            <a:fillRect/>
          </a:stretch>
        </p:blipFill>
        <p:spPr>
          <a:xfrm>
            <a:off x="3227172" y="4053477"/>
            <a:ext cx="1119448" cy="1059436"/>
          </a:xfrm>
          <a:prstGeom prst="rect">
            <a:avLst/>
          </a:prstGeom>
        </p:spPr>
      </p:pic>
      <p:sp>
        <p:nvSpPr>
          <p:cNvPr id="7" name="Rectangle 6">
            <a:extLst>
              <a:ext uri="{FF2B5EF4-FFF2-40B4-BE49-F238E27FC236}">
                <a16:creationId xmlns:a16="http://schemas.microsoft.com/office/drawing/2014/main" id="{491D2EEE-0750-434D-99B5-727E40EE9FEC}"/>
              </a:ext>
            </a:extLst>
          </p:cNvPr>
          <p:cNvSpPr/>
          <p:nvPr/>
        </p:nvSpPr>
        <p:spPr>
          <a:xfrm>
            <a:off x="369740" y="3723943"/>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DFAAD4FC-A56E-42BF-9705-77301961F4E3}"/>
              </a:ext>
            </a:extLst>
          </p:cNvPr>
          <p:cNvSpPr/>
          <p:nvPr/>
        </p:nvSpPr>
        <p:spPr>
          <a:xfrm>
            <a:off x="369740" y="7793824"/>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FAAAA70A-428C-4996-AE77-93C82A5B8771}"/>
              </a:ext>
            </a:extLst>
          </p:cNvPr>
          <p:cNvSpPr/>
          <p:nvPr/>
        </p:nvSpPr>
        <p:spPr>
          <a:xfrm>
            <a:off x="369740" y="8544595"/>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15">
            <a:extLst>
              <a:ext uri="{FF2B5EF4-FFF2-40B4-BE49-F238E27FC236}">
                <a16:creationId xmlns:a16="http://schemas.microsoft.com/office/drawing/2014/main" id="{A5ECCE31-7DE1-4C78-9236-E1183C7A5A09}"/>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1" name="Rectangle 15">
            <a:extLst>
              <a:ext uri="{FF2B5EF4-FFF2-40B4-BE49-F238E27FC236}">
                <a16:creationId xmlns:a16="http://schemas.microsoft.com/office/drawing/2014/main" id="{BD0C58EA-C6F2-4E38-9B90-ACB55A411F58}"/>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28</a:t>
            </a: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1CC4ACB5-8180-4258-9AA8-2C462BE64654}"/>
              </a:ext>
            </a:extLst>
          </p:cNvPr>
          <p:cNvSpPr>
            <a:spLocks noChangeArrowheads="1"/>
          </p:cNvSpPr>
          <p:nvPr/>
        </p:nvSpPr>
        <p:spPr bwMode="auto">
          <a:xfrm>
            <a:off x="503618" y="9005887"/>
            <a:ext cx="521017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475"/>
              </a:spcAft>
            </a:pPr>
            <a:endParaRPr lang="en-US" altLang="en-US" b="1" u="sng" dirty="0"/>
          </a:p>
        </p:txBody>
      </p:sp>
      <p:sp>
        <p:nvSpPr>
          <p:cNvPr id="25603" name="Rectangle 2">
            <a:extLst>
              <a:ext uri="{FF2B5EF4-FFF2-40B4-BE49-F238E27FC236}">
                <a16:creationId xmlns:a16="http://schemas.microsoft.com/office/drawing/2014/main" id="{46C6CEB1-A76B-481C-BE7D-AA3462D85F98}"/>
              </a:ext>
            </a:extLst>
          </p:cNvPr>
          <p:cNvSpPr>
            <a:spLocks noChangeArrowheads="1"/>
          </p:cNvSpPr>
          <p:nvPr/>
        </p:nvSpPr>
        <p:spPr bwMode="auto">
          <a:xfrm>
            <a:off x="895350" y="1635618"/>
            <a:ext cx="5953125" cy="766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1475"/>
              </a:spcBef>
              <a:spcAft>
                <a:spcPts val="625"/>
              </a:spcAft>
            </a:pPr>
            <a:r>
              <a:rPr lang="en-US" altLang="en-US" sz="1200" dirty="0"/>
              <a:t>Fostering is hard! Most people enter foster care (</a:t>
            </a:r>
            <a:r>
              <a:rPr lang="en-US" altLang="en-US" sz="1200" dirty="0">
                <a:solidFill>
                  <a:srgbClr val="E46C0A"/>
                </a:solidFill>
                <a:hlinkClick r:id="rId2">
                  <a:extLst>
                    <a:ext uri="{A12FA001-AC4F-418D-AE19-62706E023703}">
                      <ahyp:hlinkClr xmlns:ahyp="http://schemas.microsoft.com/office/drawing/2018/hyperlinkcolor" val="tx"/>
                    </a:ext>
                  </a:extLst>
                </a:hlinkClick>
              </a:rPr>
              <a:t>https://fostercare.net/</a:t>
            </a:r>
            <a:r>
              <a:rPr lang="en-US" altLang="en-US" sz="1200" dirty="0"/>
              <a:t>)</a:t>
            </a:r>
            <a:r>
              <a:rPr lang="en-US" altLang="en-US" sz="1200" dirty="0">
                <a:solidFill>
                  <a:srgbClr val="E46C0A"/>
                </a:solidFill>
              </a:rPr>
              <a:t> </a:t>
            </a:r>
            <a:r>
              <a:rPr lang="en-US" altLang="en-US" sz="1200" dirty="0"/>
              <a:t>with pure intentions, later to find out after about a year that they no longer want to foster (</a:t>
            </a:r>
            <a:r>
              <a:rPr lang="en-US" altLang="en-US" sz="1200" dirty="0">
                <a:solidFill>
                  <a:srgbClr val="E46C0A"/>
                </a:solidFill>
                <a:hlinkClick r:id="rId3">
                  <a:extLst>
                    <a:ext uri="{A12FA001-AC4F-418D-AE19-62706E023703}">
                      <ahyp:hlinkClr xmlns:ahyp="http://schemas.microsoft.com/office/drawing/2018/hyperlinkcolor" val="tx"/>
                    </a:ext>
                  </a:extLst>
                </a:hlinkClick>
              </a:rPr>
              <a:t>https://adoption.org/foster-parents-quit</a:t>
            </a:r>
            <a:r>
              <a:rPr lang="en-US" altLang="en-US" sz="1200" dirty="0"/>
              <a:t>).  You got into foster care because you wanted to leave your mark on the world; you wanted to make a difference in the community. Or maybe you simply wanted to help a distant relative. But you bit off more than you could chew, got it way in over your head, or simply got burnt out! Instead of looking like Mary Poppins, you look more like the Wicked Witch of the West! No one would blame you for getting out. But there's a right way and a wrong way to leave if you no longer want to be a foster parent (</a:t>
            </a:r>
            <a:r>
              <a:rPr lang="en-US" altLang="en-US" sz="1200" dirty="0">
                <a:solidFill>
                  <a:srgbClr val="E46C0A"/>
                </a:solidFill>
                <a:hlinkClick r:id="rId4">
                  <a:extLst>
                    <a:ext uri="{A12FA001-AC4F-418D-AE19-62706E023703}">
                      <ahyp:hlinkClr xmlns:ahyp="http://schemas.microsoft.com/office/drawing/2018/hyperlinkcolor" val="tx"/>
                    </a:ext>
                  </a:extLst>
                </a:hlinkClick>
              </a:rPr>
              <a:t>https://fosterparenting.com/</a:t>
            </a:r>
            <a:r>
              <a:rPr lang="en-US" altLang="en-US" sz="1200" dirty="0"/>
              <a:t>)</a:t>
            </a:r>
            <a:r>
              <a:rPr lang="en-US" altLang="en-US" sz="1200" dirty="0">
                <a:solidFill>
                  <a:srgbClr val="E46C0A"/>
                </a:solidFill>
              </a:rPr>
              <a:t>.  </a:t>
            </a:r>
            <a:r>
              <a:rPr lang="en-US" altLang="en-US" sz="1200" dirty="0"/>
              <a:t>Consider this.</a:t>
            </a:r>
          </a:p>
          <a:p>
            <a:pPr algn="just" eaLnBrk="1" hangingPunct="1">
              <a:spcAft>
                <a:spcPts val="1050"/>
              </a:spcAft>
            </a:pPr>
            <a:r>
              <a:rPr lang="en-US" altLang="en-US" sz="1200" b="1" dirty="0"/>
              <a:t>Identify the issue</a:t>
            </a:r>
          </a:p>
          <a:p>
            <a:pPr algn="just" eaLnBrk="1" hangingPunct="1">
              <a:lnSpc>
                <a:spcPts val="1463"/>
              </a:lnSpc>
            </a:pPr>
            <a:r>
              <a:rPr lang="en-US" altLang="en-US" sz="1200" dirty="0"/>
              <a:t>Figure out what the problem is. Were you unprepared for the trauma your child was a victim of? Did your child have special needs that you were unprepared to handle? Was your family not prepared for the massive change in the family dynamic? Was there a personality conflict between you and your social worker? Or the biological parents? Perhaps you simply had unrealistic expectations. Navigating the child welfare system can be a daunting task! There may be a myriad of reasons you no longer want to foster. Whatever the reason you are unhappy, please realize, it's ok. The system is not perfect. People are not perfect. You are not perfect.</a:t>
            </a:r>
          </a:p>
          <a:p>
            <a:pPr algn="just" eaLnBrk="1" hangingPunct="1">
              <a:lnSpc>
                <a:spcPts val="1463"/>
              </a:lnSpc>
              <a:spcAft>
                <a:spcPts val="625"/>
              </a:spcAft>
            </a:pPr>
            <a:r>
              <a:rPr lang="en-US" altLang="en-US" sz="1200" dirty="0"/>
              <a:t>And that's perfectly fine.</a:t>
            </a:r>
          </a:p>
          <a:p>
            <a:pPr algn="just" eaLnBrk="1" hangingPunct="1">
              <a:spcAft>
                <a:spcPts val="1050"/>
              </a:spcAft>
            </a:pPr>
            <a:r>
              <a:rPr lang="en-US" altLang="en-US" sz="1200" b="1" dirty="0"/>
              <a:t>Take a break, readjust, then come back</a:t>
            </a:r>
          </a:p>
          <a:p>
            <a:pPr algn="just" eaLnBrk="1" hangingPunct="1">
              <a:lnSpc>
                <a:spcPts val="1463"/>
              </a:lnSpc>
              <a:spcAft>
                <a:spcPts val="625"/>
              </a:spcAft>
            </a:pPr>
            <a:r>
              <a:rPr lang="en-US" altLang="en-US" sz="1200" dirty="0"/>
              <a:t>Perhaps you just need a break. Take a temporary leave of absence and use that time to reconnect with your family. Spend some time with some old friends who won't be judgmental but can offer you some concrete advice. Come up with a game plan and make some changes. Perhaps you should request a different social worker or a different foster care agency. Or perhaps you need to change the parameters of your license/certification. Rather than taking infants, maybe you should consider caring for teens, who are pretty much self-sufficient, anyway. Maybe you should consider providing respite services only. This way, you have an opportunity to take regular breaks. Whatever the case, it is also good to re-evaluate and tweak your plan if you feel that fostering is the right thing for you.</a:t>
            </a:r>
          </a:p>
        </p:txBody>
      </p:sp>
      <p:sp>
        <p:nvSpPr>
          <p:cNvPr id="25604" name="Rectangle 3">
            <a:extLst>
              <a:ext uri="{FF2B5EF4-FFF2-40B4-BE49-F238E27FC236}">
                <a16:creationId xmlns:a16="http://schemas.microsoft.com/office/drawing/2014/main" id="{53B20324-5843-4888-9A33-C10D84E4984A}"/>
              </a:ext>
            </a:extLst>
          </p:cNvPr>
          <p:cNvSpPr>
            <a:spLocks noChangeArrowheads="1"/>
          </p:cNvSpPr>
          <p:nvPr/>
        </p:nvSpPr>
        <p:spPr bwMode="auto">
          <a:xfrm>
            <a:off x="6696075" y="9418638"/>
            <a:ext cx="17145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6" name="Rectangle 5">
            <a:extLst>
              <a:ext uri="{FF2B5EF4-FFF2-40B4-BE49-F238E27FC236}">
                <a16:creationId xmlns:a16="http://schemas.microsoft.com/office/drawing/2014/main" id="{A3A6AAD2-467A-4868-A63E-D0F19EEE5016}"/>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b="1" dirty="0"/>
          </a:p>
          <a:p>
            <a:pPr algn="ctr"/>
            <a:endParaRPr lang="en-US" altLang="en-US" sz="2400" b="1" dirty="0"/>
          </a:p>
          <a:p>
            <a:pPr algn="ctr"/>
            <a:r>
              <a:rPr lang="en-US" altLang="en-US" sz="2400" b="1" dirty="0"/>
              <a:t>What Should I Do if I Feel a Placement is Not Working?</a:t>
            </a:r>
          </a:p>
          <a:p>
            <a:pPr algn="ctr"/>
            <a:endParaRPr lang="en-US" sz="2400" b="1" dirty="0"/>
          </a:p>
          <a:p>
            <a:pPr algn="ctr"/>
            <a:endParaRPr lang="en-US" sz="2400" b="1" dirty="0">
              <a:solidFill>
                <a:schemeClr val="bg1"/>
              </a:solidFill>
            </a:endParaRPr>
          </a:p>
        </p:txBody>
      </p:sp>
      <p:pic>
        <p:nvPicPr>
          <p:cNvPr id="2" name="Picture 1">
            <a:extLst>
              <a:ext uri="{FF2B5EF4-FFF2-40B4-BE49-F238E27FC236}">
                <a16:creationId xmlns:a16="http://schemas.microsoft.com/office/drawing/2014/main" id="{36BF409D-62FD-4BE8-A6C3-C2FB94CCFF27}"/>
              </a:ext>
            </a:extLst>
          </p:cNvPr>
          <p:cNvPicPr>
            <a:picLocks noChangeAspect="1"/>
          </p:cNvPicPr>
          <p:nvPr/>
        </p:nvPicPr>
        <p:blipFill>
          <a:blip r:embed="rId5"/>
          <a:stretch>
            <a:fillRect/>
          </a:stretch>
        </p:blipFill>
        <p:spPr>
          <a:xfrm>
            <a:off x="2847387" y="7739986"/>
            <a:ext cx="2049049" cy="1745327"/>
          </a:xfrm>
          <a:prstGeom prst="rect">
            <a:avLst/>
          </a:prstGeom>
        </p:spPr>
      </p:pic>
      <p:sp>
        <p:nvSpPr>
          <p:cNvPr id="8" name="Rectangle 15">
            <a:extLst>
              <a:ext uri="{FF2B5EF4-FFF2-40B4-BE49-F238E27FC236}">
                <a16:creationId xmlns:a16="http://schemas.microsoft.com/office/drawing/2014/main" id="{4DF57065-C3FC-44A1-A02F-B5AF871136D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29</a:t>
            </a: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8321C188-F2C5-47C6-888A-ECEC9300208B}"/>
              </a:ext>
            </a:extLst>
          </p:cNvPr>
          <p:cNvSpPr>
            <a:spLocks noChangeArrowheads="1"/>
          </p:cNvSpPr>
          <p:nvPr/>
        </p:nvSpPr>
        <p:spPr bwMode="auto">
          <a:xfrm>
            <a:off x="893763" y="1204175"/>
            <a:ext cx="5937250" cy="188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Aft>
                <a:spcPts val="625"/>
              </a:spcAft>
            </a:pPr>
            <a:endParaRPr lang="en-US" altLang="en-US" sz="1200" dirty="0"/>
          </a:p>
          <a:p>
            <a:pPr algn="just" eaLnBrk="1" hangingPunct="1">
              <a:lnSpc>
                <a:spcPts val="1463"/>
              </a:lnSpc>
              <a:spcAft>
                <a:spcPts val="625"/>
              </a:spcAft>
            </a:pPr>
            <a:endParaRPr lang="en-US" altLang="en-US" sz="1200" dirty="0"/>
          </a:p>
          <a:p>
            <a:pPr algn="just" eaLnBrk="1" hangingPunct="1">
              <a:spcAft>
                <a:spcPts val="1050"/>
              </a:spcAft>
            </a:pPr>
            <a:r>
              <a:rPr lang="en-US" altLang="en-US" sz="1200" b="1" dirty="0"/>
              <a:t>Speak with your representative</a:t>
            </a:r>
          </a:p>
          <a:p>
            <a:pPr algn="just" eaLnBrk="1" hangingPunct="1">
              <a:lnSpc>
                <a:spcPts val="1463"/>
              </a:lnSpc>
              <a:spcAft>
                <a:spcPts val="625"/>
              </a:spcAft>
            </a:pPr>
            <a:r>
              <a:rPr lang="en-US" altLang="en-US" sz="1200" dirty="0"/>
              <a:t>Open communication is always a good thing. Tell your social worker, face to face, how you are feeling before making a final decision. He or she may have some suggestions you haven't thought of. If there is a conflict between you and your worker, speak to the supervisor. There may be a simple misunderstanding. Communication goes a long way in solving problems.</a:t>
            </a:r>
          </a:p>
          <a:p>
            <a:pPr algn="just" eaLnBrk="1" hangingPunct="1">
              <a:lnSpc>
                <a:spcPts val="1463"/>
              </a:lnSpc>
              <a:spcAft>
                <a:spcPts val="625"/>
              </a:spcAft>
            </a:pPr>
            <a:endParaRPr lang="en-US" altLang="en-US" sz="1200" b="1" dirty="0"/>
          </a:p>
          <a:p>
            <a:pPr algn="just" eaLnBrk="1" hangingPunct="1">
              <a:lnSpc>
                <a:spcPts val="1463"/>
              </a:lnSpc>
              <a:spcAft>
                <a:spcPts val="625"/>
              </a:spcAft>
            </a:pPr>
            <a:endParaRPr lang="en-US" altLang="en-US" sz="1200" b="1" dirty="0"/>
          </a:p>
          <a:p>
            <a:pPr algn="just" eaLnBrk="1" hangingPunct="1">
              <a:lnSpc>
                <a:spcPts val="1463"/>
              </a:lnSpc>
              <a:spcAft>
                <a:spcPts val="625"/>
              </a:spcAft>
            </a:pPr>
            <a:endParaRPr lang="en-US" altLang="en-US" sz="1200" b="1" dirty="0"/>
          </a:p>
          <a:p>
            <a:pPr algn="just" eaLnBrk="1" hangingPunct="1">
              <a:lnSpc>
                <a:spcPts val="1463"/>
              </a:lnSpc>
              <a:spcAft>
                <a:spcPts val="625"/>
              </a:spcAft>
            </a:pPr>
            <a:endParaRPr lang="en-US" altLang="en-US" sz="1200" b="1" dirty="0"/>
          </a:p>
          <a:p>
            <a:pPr algn="just" eaLnBrk="1" hangingPunct="1">
              <a:lnSpc>
                <a:spcPts val="1463"/>
              </a:lnSpc>
              <a:spcAft>
                <a:spcPts val="625"/>
              </a:spcAft>
            </a:pPr>
            <a:endParaRPr lang="en-US" altLang="en-US" sz="1200" b="1" dirty="0"/>
          </a:p>
          <a:p>
            <a:pPr algn="just" eaLnBrk="1" hangingPunct="1">
              <a:lnSpc>
                <a:spcPts val="1463"/>
              </a:lnSpc>
              <a:spcAft>
                <a:spcPts val="625"/>
              </a:spcAft>
            </a:pPr>
            <a:endParaRPr lang="en-US" altLang="en-US" sz="1200" b="1" dirty="0"/>
          </a:p>
          <a:p>
            <a:pPr algn="just" eaLnBrk="1" hangingPunct="1">
              <a:lnSpc>
                <a:spcPts val="1463"/>
              </a:lnSpc>
              <a:spcAft>
                <a:spcPts val="625"/>
              </a:spcAft>
            </a:pPr>
            <a:endParaRPr lang="en-US" altLang="en-US" sz="1200" b="1" dirty="0"/>
          </a:p>
          <a:p>
            <a:pPr algn="just" eaLnBrk="1" hangingPunct="1">
              <a:spcAft>
                <a:spcPts val="1050"/>
              </a:spcAft>
            </a:pPr>
            <a:r>
              <a:rPr lang="en-US" altLang="en-US" sz="1200" b="1" dirty="0"/>
              <a:t>Retire with dignity</a:t>
            </a:r>
          </a:p>
          <a:p>
            <a:pPr algn="just" eaLnBrk="1" hangingPunct="1">
              <a:lnSpc>
                <a:spcPts val="1463"/>
              </a:lnSpc>
            </a:pPr>
            <a:r>
              <a:rPr lang="en-US" altLang="en-US" sz="1200" dirty="0"/>
              <a:t>Finally, don't burn your bridges! Unfortunately, every negative thing that occurs in your foster parenting career goes in your permanent record. It's one thing to make a mistake, but it's another thing to purposely sabotage it. So, DON'T just leave your foster child at the front steps of CPS! That's child abandonment! DON'T spread your disillusionment all over social media. DON'T gossip about individuals in the child welfare system. And DON'T break confidentiality!</a:t>
            </a:r>
          </a:p>
          <a:p>
            <a:pPr algn="just" eaLnBrk="1" hangingPunct="1">
              <a:lnSpc>
                <a:spcPts val="1463"/>
              </a:lnSpc>
              <a:spcAft>
                <a:spcPts val="625"/>
              </a:spcAft>
            </a:pPr>
            <a:endParaRPr lang="en-US" altLang="en-US" sz="1200" dirty="0"/>
          </a:p>
          <a:p>
            <a:pPr algn="just" eaLnBrk="1" hangingPunct="1">
              <a:lnSpc>
                <a:spcPts val="1463"/>
              </a:lnSpc>
              <a:spcAft>
                <a:spcPts val="625"/>
              </a:spcAft>
            </a:pPr>
            <a:r>
              <a:rPr lang="en-US" altLang="en-US" sz="1200" dirty="0"/>
              <a:t>Any of these things are sure-fire ways to get yourself blacklisted if you ever changed your mind in the future.</a:t>
            </a:r>
          </a:p>
          <a:p>
            <a:pPr algn="just" eaLnBrk="1" hangingPunct="1">
              <a:lnSpc>
                <a:spcPts val="1463"/>
              </a:lnSpc>
              <a:spcAft>
                <a:spcPts val="625"/>
              </a:spcAft>
            </a:pPr>
            <a:r>
              <a:rPr lang="en-US" altLang="en-US" sz="1200" dirty="0"/>
              <a:t>Foster care is not for everyone. It takes a special person to care for hurting kids on a temporary basis. If fostering is not for you, have you considered serving children in another way? Become a Big Brother/Big Sister. Become a mentor. Become a tutor. Or better yet, help another foster family in need. Maybe you can be a shoulder for that family to cry on in their time of need. You just might be the key in preventing another family from giving up. Not everyone can foster, but everyone can do something!</a:t>
            </a:r>
          </a:p>
          <a:p>
            <a:pPr algn="just" eaLnBrk="1" hangingPunct="1">
              <a:lnSpc>
                <a:spcPts val="1463"/>
              </a:lnSpc>
            </a:pPr>
            <a:r>
              <a:rPr lang="en-US" altLang="en-US" sz="1200" dirty="0"/>
              <a:t>Source: </a:t>
            </a:r>
            <a:r>
              <a:rPr lang="en-US" altLang="en-US" sz="1200" dirty="0">
                <a:solidFill>
                  <a:srgbClr val="E46C0A"/>
                </a:solidFill>
                <a:hlinkClick r:id="rId2">
                  <a:extLst>
                    <a:ext uri="{A12FA001-AC4F-418D-AE19-62706E023703}">
                      <ahyp:hlinkClr xmlns:ahyp="http://schemas.microsoft.com/office/drawing/2018/hyperlinkcolor" val="tx"/>
                    </a:ext>
                  </a:extLst>
                </a:hlinkClick>
              </a:rPr>
              <a:t>https://adoption.org/no-longer-want-foster-parent</a:t>
            </a:r>
            <a:r>
              <a:rPr lang="en-US" altLang="en-US" sz="1200" dirty="0">
                <a:solidFill>
                  <a:srgbClr val="E46C0A"/>
                </a:solidFill>
              </a:rPr>
              <a:t> </a:t>
            </a:r>
            <a:endParaRPr lang="en-US" altLang="en-US" sz="1200" u="sng" dirty="0">
              <a:solidFill>
                <a:srgbClr val="E46C0A"/>
              </a:solidFill>
              <a:hlinkClick r:id="rId3"/>
            </a:endParaRPr>
          </a:p>
        </p:txBody>
      </p:sp>
      <p:sp>
        <p:nvSpPr>
          <p:cNvPr id="26627" name="Rectangle 2">
            <a:extLst>
              <a:ext uri="{FF2B5EF4-FFF2-40B4-BE49-F238E27FC236}">
                <a16:creationId xmlns:a16="http://schemas.microsoft.com/office/drawing/2014/main" id="{66BA8CB0-2E1A-4273-B06A-A2709E849EB6}"/>
              </a:ext>
            </a:extLst>
          </p:cNvPr>
          <p:cNvSpPr>
            <a:spLocks noChangeArrowheads="1"/>
          </p:cNvSpPr>
          <p:nvPr/>
        </p:nvSpPr>
        <p:spPr bwMode="auto">
          <a:xfrm>
            <a:off x="6696075"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4" name="Rectangle 3">
            <a:extLst>
              <a:ext uri="{FF2B5EF4-FFF2-40B4-BE49-F238E27FC236}">
                <a16:creationId xmlns:a16="http://schemas.microsoft.com/office/drawing/2014/main" id="{8CFFA818-8ECE-4A0C-8C8B-677DDA3192EE}"/>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b="1" dirty="0"/>
          </a:p>
          <a:p>
            <a:pPr algn="ctr"/>
            <a:endParaRPr lang="en-US" altLang="en-US" sz="2400" b="1" dirty="0"/>
          </a:p>
          <a:p>
            <a:pPr algn="ctr"/>
            <a:r>
              <a:rPr lang="en-US" altLang="en-US" sz="2400" b="1" dirty="0"/>
              <a:t>What Should I Do if I Feel a Placement is Not Working?</a:t>
            </a:r>
          </a:p>
          <a:p>
            <a:pPr algn="ctr"/>
            <a:endParaRPr lang="en-US" sz="2400" b="1" dirty="0"/>
          </a:p>
          <a:p>
            <a:pPr algn="ctr"/>
            <a:endParaRPr lang="en-US" sz="2400" b="1" dirty="0">
              <a:solidFill>
                <a:schemeClr val="bg1"/>
              </a:solidFill>
            </a:endParaRPr>
          </a:p>
        </p:txBody>
      </p:sp>
      <p:pic>
        <p:nvPicPr>
          <p:cNvPr id="2" name="Picture 1">
            <a:extLst>
              <a:ext uri="{FF2B5EF4-FFF2-40B4-BE49-F238E27FC236}">
                <a16:creationId xmlns:a16="http://schemas.microsoft.com/office/drawing/2014/main" id="{D21EBB52-363A-4113-8A52-4AFBB1BD77DE}"/>
              </a:ext>
            </a:extLst>
          </p:cNvPr>
          <p:cNvPicPr>
            <a:picLocks noChangeAspect="1"/>
          </p:cNvPicPr>
          <p:nvPr/>
        </p:nvPicPr>
        <p:blipFill>
          <a:blip r:embed="rId4"/>
          <a:stretch>
            <a:fillRect/>
          </a:stretch>
        </p:blipFill>
        <p:spPr>
          <a:xfrm>
            <a:off x="2883693" y="2884866"/>
            <a:ext cx="2005013" cy="1909763"/>
          </a:xfrm>
          <a:prstGeom prst="rect">
            <a:avLst/>
          </a:prstGeom>
        </p:spPr>
      </p:pic>
      <p:sp>
        <p:nvSpPr>
          <p:cNvPr id="7" name="Rectangle 15">
            <a:extLst>
              <a:ext uri="{FF2B5EF4-FFF2-40B4-BE49-F238E27FC236}">
                <a16:creationId xmlns:a16="http://schemas.microsoft.com/office/drawing/2014/main" id="{9EAF8EB7-5536-420F-8D61-0ED0BF34BCF0}"/>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30</a:t>
            </a: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1">
            <a:extLst>
              <a:ext uri="{FF2B5EF4-FFF2-40B4-BE49-F238E27FC236}">
                <a16:creationId xmlns:a16="http://schemas.microsoft.com/office/drawing/2014/main" id="{A1B9F145-A129-4107-B16C-F069A07BD132}"/>
              </a:ext>
            </a:extLst>
          </p:cNvPr>
          <p:cNvSpPr>
            <a:spLocks noChangeArrowheads="1"/>
          </p:cNvSpPr>
          <p:nvPr/>
        </p:nvSpPr>
        <p:spPr bwMode="auto">
          <a:xfrm>
            <a:off x="5351396" y="2970548"/>
            <a:ext cx="232092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050"/>
              </a:spcAft>
            </a:pPr>
            <a:endParaRPr lang="en-US" altLang="en-US" b="1" dirty="0"/>
          </a:p>
        </p:txBody>
      </p:sp>
      <p:sp>
        <p:nvSpPr>
          <p:cNvPr id="27651" name="Rectangle 2">
            <a:extLst>
              <a:ext uri="{FF2B5EF4-FFF2-40B4-BE49-F238E27FC236}">
                <a16:creationId xmlns:a16="http://schemas.microsoft.com/office/drawing/2014/main" id="{5CAE3B6F-3115-4861-ACAF-C7172DCEF619}"/>
              </a:ext>
            </a:extLst>
          </p:cNvPr>
          <p:cNvSpPr>
            <a:spLocks noChangeArrowheads="1"/>
          </p:cNvSpPr>
          <p:nvPr/>
        </p:nvSpPr>
        <p:spPr bwMode="auto">
          <a:xfrm>
            <a:off x="881063" y="1233181"/>
            <a:ext cx="5970587" cy="797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050"/>
              </a:spcBef>
              <a:spcAft>
                <a:spcPts val="625"/>
              </a:spcAft>
            </a:pPr>
            <a:endParaRPr lang="en-US" altLang="en-US" sz="1200" dirty="0">
              <a:solidFill>
                <a:srgbClr val="DB6D1B"/>
              </a:solidFill>
            </a:endParaRPr>
          </a:p>
          <a:p>
            <a:pPr algn="just" eaLnBrk="1" hangingPunct="1">
              <a:spcBef>
                <a:spcPts val="1050"/>
              </a:spcBef>
              <a:spcAft>
                <a:spcPts val="625"/>
              </a:spcAft>
            </a:pPr>
            <a:r>
              <a:rPr lang="en-US" altLang="en-US" sz="1200" b="1" dirty="0"/>
              <a:t>What is the Indian Child Welfare Act?</a:t>
            </a:r>
          </a:p>
          <a:p>
            <a:pPr algn="just" eaLnBrk="1" hangingPunct="1">
              <a:lnSpc>
                <a:spcPts val="1463"/>
              </a:lnSpc>
              <a:spcAft>
                <a:spcPts val="213"/>
              </a:spcAft>
            </a:pPr>
            <a:r>
              <a:rPr lang="en-US" altLang="en-US" sz="1200" dirty="0">
                <a:solidFill>
                  <a:srgbClr val="231F21"/>
                </a:solidFill>
              </a:rPr>
              <a:t>The Indian Child Welfare Act (ICWA) is a federal law created to keep American Indian/Alaska Native (AI/AN) children connected to their cultures and communities. After learning that many AI/AN children were being needlessly removed from their homes by public and private agencies, Congress passed ICWA in 1978 to protect the best interests of Indian children and "to promote the stability and security of Indian tribes and families" (25 U.S.C. § 1902). ICWA sets minimum federal requirements that apply to state child custody proceedings involving an Indian child who is a member of or eligible for membership in a federally recognized tribe. California has also passed laws that expand ICWA's legal scope and requirements.</a:t>
            </a:r>
          </a:p>
          <a:p>
            <a:pPr algn="just" eaLnBrk="1" hangingPunct="1">
              <a:spcAft>
                <a:spcPts val="625"/>
              </a:spcAft>
            </a:pPr>
            <a:r>
              <a:rPr lang="en-US" altLang="en-US" sz="1200" dirty="0">
                <a:solidFill>
                  <a:srgbClr val="231F21"/>
                </a:solidFill>
              </a:rPr>
              <a:t>A child is "ICWA eligible" if he or she is:</a:t>
            </a:r>
          </a:p>
          <a:p>
            <a:pPr marL="171450" indent="-171450" algn="just" eaLnBrk="1" hangingPunct="1">
              <a:lnSpc>
                <a:spcPts val="1538"/>
              </a:lnSpc>
              <a:buClr>
                <a:srgbClr val="E46C0A"/>
              </a:buClr>
              <a:buFont typeface="Wingdings" panose="05000000000000000000" pitchFamily="2" charset="2"/>
              <a:buChar char="§"/>
            </a:pPr>
            <a:r>
              <a:rPr lang="en-US" altLang="en-US" sz="1200" dirty="0">
                <a:solidFill>
                  <a:srgbClr val="231F21"/>
                </a:solidFill>
              </a:rPr>
              <a:t>Under 18 and unmarried; </a:t>
            </a:r>
            <a:r>
              <a:rPr lang="en-US" altLang="en-US" sz="1200" i="1" dirty="0">
                <a:solidFill>
                  <a:srgbClr val="231F21"/>
                </a:solidFill>
              </a:rPr>
              <a:t>or</a:t>
            </a:r>
          </a:p>
          <a:p>
            <a:pPr marL="171450" indent="-171450" algn="just" eaLnBrk="1" hangingPunct="1">
              <a:lnSpc>
                <a:spcPts val="1538"/>
              </a:lnSpc>
              <a:buClr>
                <a:srgbClr val="E46C0A"/>
              </a:buClr>
              <a:buFont typeface="Wingdings" panose="05000000000000000000" pitchFamily="2" charset="2"/>
              <a:buChar char="§"/>
            </a:pPr>
            <a:r>
              <a:rPr lang="en-US" altLang="en-US" sz="1200" dirty="0">
                <a:solidFill>
                  <a:srgbClr val="231F21"/>
                </a:solidFill>
              </a:rPr>
              <a:t>An AB 12 nonminor dependent; </a:t>
            </a:r>
            <a:r>
              <a:rPr lang="en-US" altLang="en-US" sz="1200" i="1" dirty="0">
                <a:solidFill>
                  <a:srgbClr val="231F21"/>
                </a:solidFill>
              </a:rPr>
              <a:t>and</a:t>
            </a:r>
          </a:p>
          <a:p>
            <a:pPr marL="171450" indent="-171450" algn="just" eaLnBrk="1" hangingPunct="1">
              <a:lnSpc>
                <a:spcPts val="1538"/>
              </a:lnSpc>
              <a:buClr>
                <a:srgbClr val="E46C0A"/>
              </a:buClr>
              <a:buFont typeface="Wingdings" panose="05000000000000000000" pitchFamily="2" charset="2"/>
              <a:buChar char="§"/>
            </a:pPr>
            <a:r>
              <a:rPr lang="en-US" altLang="en-US" sz="1200" dirty="0">
                <a:solidFill>
                  <a:srgbClr val="231F21"/>
                </a:solidFill>
              </a:rPr>
              <a:t>A member of a tribe or eligible for membership; </a:t>
            </a:r>
            <a:r>
              <a:rPr lang="en-US" altLang="en-US" sz="1200" i="1" dirty="0">
                <a:solidFill>
                  <a:srgbClr val="231F21"/>
                </a:solidFill>
              </a:rPr>
              <a:t>and</a:t>
            </a:r>
          </a:p>
          <a:p>
            <a:pPr marL="171450" indent="-171450" algn="just" eaLnBrk="1" hangingPunct="1">
              <a:spcAft>
                <a:spcPts val="1050"/>
              </a:spcAft>
              <a:buClr>
                <a:srgbClr val="E46C0A"/>
              </a:buClr>
              <a:buFont typeface="Wingdings" panose="05000000000000000000" pitchFamily="2" charset="2"/>
              <a:buChar char="§"/>
            </a:pPr>
            <a:r>
              <a:rPr lang="en-US" altLang="en-US" sz="1200" dirty="0">
                <a:solidFill>
                  <a:srgbClr val="231F21"/>
                </a:solidFill>
              </a:rPr>
              <a:t>A biological child of a member of a federally recognized tribe.</a:t>
            </a:r>
          </a:p>
          <a:p>
            <a:pPr algn="just" eaLnBrk="1" hangingPunct="1">
              <a:spcAft>
                <a:spcPts val="625"/>
              </a:spcAft>
            </a:pPr>
            <a:r>
              <a:rPr lang="en-US" altLang="en-US" sz="1200" b="1" dirty="0"/>
              <a:t>What are the rights of ICWA-eligible children and families?</a:t>
            </a:r>
          </a:p>
          <a:p>
            <a:pPr algn="just" eaLnBrk="1" hangingPunct="1">
              <a:spcAft>
                <a:spcPts val="1050"/>
              </a:spcAft>
            </a:pPr>
            <a:r>
              <a:rPr lang="en-US" altLang="en-US" sz="1200" dirty="0">
                <a:solidFill>
                  <a:srgbClr val="231F21"/>
                </a:solidFill>
              </a:rPr>
              <a:t>If ICWA eligible, the child and parents have certain rights, including:</a:t>
            </a:r>
          </a:p>
          <a:p>
            <a:pPr marL="171450" indent="-171450" algn="just" eaLnBrk="1" hangingPunct="1">
              <a:lnSpc>
                <a:spcPts val="1875"/>
              </a:lnSpc>
              <a:buClr>
                <a:srgbClr val="E46C0A"/>
              </a:buClr>
              <a:buFont typeface="Wingdings" panose="05000000000000000000" pitchFamily="2" charset="2"/>
              <a:buChar char="§"/>
            </a:pPr>
            <a:r>
              <a:rPr lang="en-US" altLang="en-US" sz="1200" dirty="0">
                <a:solidFill>
                  <a:srgbClr val="231F21"/>
                </a:solidFill>
              </a:rPr>
              <a:t>Assistance with tribal enrollment for the child;</a:t>
            </a:r>
          </a:p>
          <a:p>
            <a:pPr marL="171450" indent="-171450" algn="just" eaLnBrk="1" hangingPunct="1">
              <a:lnSpc>
                <a:spcPts val="1875"/>
              </a:lnSpc>
              <a:spcAft>
                <a:spcPts val="213"/>
              </a:spcAft>
              <a:buClr>
                <a:srgbClr val="E46C0A"/>
              </a:buClr>
              <a:buFont typeface="Wingdings" panose="05000000000000000000" pitchFamily="2" charset="2"/>
              <a:buChar char="§"/>
            </a:pPr>
            <a:r>
              <a:rPr lang="en-US" altLang="en-US" sz="1200" dirty="0">
                <a:solidFill>
                  <a:srgbClr val="231F21"/>
                </a:solidFill>
              </a:rPr>
              <a:t>Entitlement to services created for AI/AN families (if available in the family's area);</a:t>
            </a:r>
          </a:p>
          <a:p>
            <a:pPr marL="171450" indent="-171450" algn="just" eaLnBrk="1" hangingPunct="1">
              <a:lnSpc>
                <a:spcPts val="1875"/>
              </a:lnSpc>
              <a:spcAft>
                <a:spcPts val="213"/>
              </a:spcAft>
              <a:buClr>
                <a:srgbClr val="E46C0A"/>
              </a:buClr>
              <a:buFont typeface="Wingdings" panose="05000000000000000000" pitchFamily="2" charset="2"/>
              <a:buChar char="§"/>
            </a:pPr>
            <a:r>
              <a:rPr lang="en-US" altLang="en-US" sz="1200" dirty="0">
                <a:solidFill>
                  <a:srgbClr val="231F21"/>
                </a:solidFill>
              </a:rPr>
              <a:t>Placement preferences to keep the child connected to his or her tribal community; and</a:t>
            </a:r>
          </a:p>
          <a:p>
            <a:pPr marL="171450" indent="-171450" algn="just" eaLnBrk="1" hangingPunct="1">
              <a:lnSpc>
                <a:spcPts val="1875"/>
              </a:lnSpc>
              <a:spcAft>
                <a:spcPts val="213"/>
              </a:spcAft>
              <a:buClr>
                <a:srgbClr val="E46C0A"/>
              </a:buClr>
              <a:buFont typeface="Wingdings" panose="05000000000000000000" pitchFamily="2" charset="2"/>
              <a:buChar char="§"/>
            </a:pPr>
            <a:r>
              <a:rPr lang="en-US" altLang="en-US" sz="1200" dirty="0">
                <a:solidFill>
                  <a:srgbClr val="231F21"/>
                </a:solidFill>
              </a:rPr>
              <a:t>Additional assistance if the tribe intervenes on behalf of the family or child.</a:t>
            </a:r>
          </a:p>
          <a:p>
            <a:pPr algn="just" eaLnBrk="1" hangingPunct="1">
              <a:lnSpc>
                <a:spcPts val="1488"/>
              </a:lnSpc>
              <a:spcAft>
                <a:spcPts val="213"/>
              </a:spcAft>
            </a:pPr>
            <a:r>
              <a:rPr lang="en-US" altLang="en-US" sz="1200" b="1" dirty="0"/>
              <a:t>If I am not American Indian/Alaska Native, can I still be a foster parent or kin caregiver to an AI/AN child?</a:t>
            </a:r>
          </a:p>
          <a:p>
            <a:pPr algn="just" eaLnBrk="1" hangingPunct="1">
              <a:spcAft>
                <a:spcPts val="1050"/>
              </a:spcAft>
            </a:pPr>
            <a:r>
              <a:rPr lang="en-US" altLang="en-US" sz="1200" dirty="0">
                <a:solidFill>
                  <a:srgbClr val="231F21"/>
                </a:solidFill>
              </a:rPr>
              <a:t>Yes, but please note that:</a:t>
            </a:r>
          </a:p>
          <a:p>
            <a:pPr marL="171450" indent="-171450" eaLnBrk="1" hangingPunct="1">
              <a:lnSpc>
                <a:spcPts val="1463"/>
              </a:lnSpc>
              <a:buClr>
                <a:srgbClr val="E46C0A"/>
              </a:buClr>
              <a:buFont typeface="Wingdings" panose="05000000000000000000" pitchFamily="2" charset="2"/>
              <a:buChar char="§"/>
            </a:pPr>
            <a:r>
              <a:rPr lang="en-US" altLang="en-US" sz="1200" dirty="0">
                <a:solidFill>
                  <a:srgbClr val="231F21"/>
                </a:solidFill>
              </a:rPr>
              <a:t>ICWA has certain placement preferences that legally must be followed; see </a:t>
            </a:r>
            <a:r>
              <a:rPr lang="en-US" altLang="en-US" sz="1200" i="1" u="sng" dirty="0">
                <a:solidFill>
                  <a:srgbClr val="E46C0A"/>
                </a:solidFill>
              </a:rPr>
              <a:t>www.childsworld.ca.gov/res/pdf/ICWA/ICWAFactSheet.pdf</a:t>
            </a:r>
          </a:p>
          <a:p>
            <a:pPr marL="171450" indent="-171450" eaLnBrk="1" hangingPunct="1">
              <a:lnSpc>
                <a:spcPts val="1463"/>
              </a:lnSpc>
              <a:buClr>
                <a:srgbClr val="E46C0A"/>
              </a:buClr>
              <a:buFont typeface="Wingdings" panose="05000000000000000000" pitchFamily="2" charset="2"/>
              <a:buChar char="§"/>
            </a:pPr>
            <a:r>
              <a:rPr lang="en-US" altLang="en-US" sz="1200" dirty="0">
                <a:solidFill>
                  <a:srgbClr val="231F21"/>
                </a:solidFill>
              </a:rPr>
              <a:t>A tribe may intervene at any point, may provide additional services, and may request a change in placement; see </a:t>
            </a:r>
            <a:r>
              <a:rPr lang="en-US" altLang="en-US" sz="1200" i="1" dirty="0">
                <a:solidFill>
                  <a:srgbClr val="E46C0A"/>
                </a:solidFill>
              </a:rPr>
              <a:t>www.courts.ca.gov/documents/icwa-Tribal-Participation-factsheet.pdf</a:t>
            </a:r>
          </a:p>
          <a:p>
            <a:pPr marL="171450" indent="-171450" algn="just" eaLnBrk="1" hangingPunct="1">
              <a:spcAft>
                <a:spcPts val="625"/>
              </a:spcAft>
              <a:buClr>
                <a:srgbClr val="E46C0A"/>
              </a:buClr>
              <a:buFont typeface="Wingdings" panose="05000000000000000000" pitchFamily="2" charset="2"/>
              <a:buChar char="§"/>
            </a:pPr>
            <a:r>
              <a:rPr lang="en-US" altLang="en-US" sz="1200" dirty="0">
                <a:solidFill>
                  <a:srgbClr val="231F21"/>
                </a:solidFill>
              </a:rPr>
              <a:t>Each tribe is different.</a:t>
            </a:r>
          </a:p>
          <a:p>
            <a:pPr marL="171450" indent="-171450" algn="just" eaLnBrk="1" hangingPunct="1">
              <a:spcAft>
                <a:spcPts val="625"/>
              </a:spcAft>
              <a:buClr>
                <a:srgbClr val="E46C0A"/>
              </a:buClr>
              <a:buFont typeface="Wingdings" panose="05000000000000000000" pitchFamily="2" charset="2"/>
              <a:buChar char="§"/>
            </a:pPr>
            <a:r>
              <a:rPr lang="en-US" altLang="en-US" sz="1200" dirty="0">
                <a:solidFill>
                  <a:srgbClr val="231F21"/>
                </a:solidFill>
              </a:rPr>
              <a:t>Federally recognized tribes are independent, sovereign nations.</a:t>
            </a:r>
          </a:p>
          <a:p>
            <a:pPr marL="171450" indent="-171450" algn="just" eaLnBrk="1" hangingPunct="1">
              <a:lnSpc>
                <a:spcPts val="1463"/>
              </a:lnSpc>
              <a:spcAft>
                <a:spcPts val="625"/>
              </a:spcAft>
              <a:buClr>
                <a:srgbClr val="E46C0A"/>
              </a:buClr>
              <a:buFont typeface="Wingdings" panose="05000000000000000000" pitchFamily="2" charset="2"/>
              <a:buChar char="§"/>
            </a:pPr>
            <a:r>
              <a:rPr lang="en-US" altLang="en-US" sz="1200" dirty="0">
                <a:solidFill>
                  <a:srgbClr val="231F21"/>
                </a:solidFill>
              </a:rPr>
              <a:t>The unique historical trauma of Native Americans is not widely understood by non-Native people. To learn more about tribal history and California's tribal communities, visit </a:t>
            </a:r>
            <a:r>
              <a:rPr lang="en-US" altLang="en-US" sz="1200" i="1" dirty="0">
                <a:solidFill>
                  <a:srgbClr val="E46C0A"/>
                </a:solidFill>
                <a:hlinkClick r:id="rId2">
                  <a:extLst>
                    <a:ext uri="{A12FA001-AC4F-418D-AE19-62706E023703}">
                      <ahyp:hlinkClr xmlns:ahyp="http://schemas.microsoft.com/office/drawing/2018/hyperlinkcolor" val="tx"/>
                    </a:ext>
                  </a:extLst>
                </a:hlinkClick>
              </a:rPr>
              <a:t>www.courts.ca.gov/3066.htm</a:t>
            </a:r>
            <a:endParaRPr lang="en-US" altLang="en-US" sz="1200" i="1" dirty="0">
              <a:solidFill>
                <a:srgbClr val="E46C0A"/>
              </a:solidFill>
            </a:endParaRPr>
          </a:p>
          <a:p>
            <a:pPr algn="just" eaLnBrk="1" hangingPunct="1">
              <a:lnSpc>
                <a:spcPts val="1463"/>
              </a:lnSpc>
              <a:spcAft>
                <a:spcPts val="625"/>
              </a:spcAft>
            </a:pPr>
            <a:endParaRPr lang="en-US" altLang="en-US" sz="1200" dirty="0">
              <a:solidFill>
                <a:srgbClr val="E46C0A"/>
              </a:solidFill>
            </a:endParaRPr>
          </a:p>
        </p:txBody>
      </p:sp>
      <p:sp>
        <p:nvSpPr>
          <p:cNvPr id="27652" name="Rectangle 3">
            <a:extLst>
              <a:ext uri="{FF2B5EF4-FFF2-40B4-BE49-F238E27FC236}">
                <a16:creationId xmlns:a16="http://schemas.microsoft.com/office/drawing/2014/main" id="{915A8ABB-6EA6-4AEE-A2D4-56EDF17360B2}"/>
              </a:ext>
            </a:extLst>
          </p:cNvPr>
          <p:cNvSpPr>
            <a:spLocks noChangeArrowheads="1"/>
          </p:cNvSpPr>
          <p:nvPr/>
        </p:nvSpPr>
        <p:spPr bwMode="auto">
          <a:xfrm>
            <a:off x="7400613" y="9715500"/>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2421A934-6BB0-4507-80F7-03983B5DD608}"/>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Indian Child Welfare Act</a:t>
            </a:r>
          </a:p>
        </p:txBody>
      </p:sp>
      <p:sp>
        <p:nvSpPr>
          <p:cNvPr id="6" name="Rectangle 15">
            <a:extLst>
              <a:ext uri="{FF2B5EF4-FFF2-40B4-BE49-F238E27FC236}">
                <a16:creationId xmlns:a16="http://schemas.microsoft.com/office/drawing/2014/main" id="{C7022AE2-2350-45BD-B1B4-E5F630D72CC5}"/>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31</a:t>
            </a: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
            <a:extLst>
              <a:ext uri="{FF2B5EF4-FFF2-40B4-BE49-F238E27FC236}">
                <a16:creationId xmlns:a16="http://schemas.microsoft.com/office/drawing/2014/main" id="{020D2314-1121-4F9D-9EDA-9619CAD36BAA}"/>
              </a:ext>
            </a:extLst>
          </p:cNvPr>
          <p:cNvSpPr>
            <a:spLocks noChangeArrowheads="1"/>
          </p:cNvSpPr>
          <p:nvPr/>
        </p:nvSpPr>
        <p:spPr bwMode="auto">
          <a:xfrm>
            <a:off x="895350" y="1468073"/>
            <a:ext cx="5946775" cy="741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750"/>
              </a:lnSpc>
            </a:pPr>
            <a:r>
              <a:rPr lang="en-US" altLang="en-US" sz="1200" b="1" dirty="0"/>
              <a:t>How can a foster parent or kin caregiver work with an ICWA family?</a:t>
            </a:r>
          </a:p>
          <a:p>
            <a:pPr marL="171450" indent="-171450" algn="just" eaLnBrk="1" hangingPunct="1">
              <a:lnSpc>
                <a:spcPts val="1750"/>
              </a:lnSpc>
              <a:buClr>
                <a:srgbClr val="E46C0A"/>
              </a:buClr>
              <a:buFont typeface="Wingdings" panose="05000000000000000000" pitchFamily="2" charset="2"/>
              <a:buChar char="§"/>
            </a:pPr>
            <a:r>
              <a:rPr lang="en-US" altLang="en-US" sz="1200" dirty="0">
                <a:solidFill>
                  <a:srgbClr val="231F21"/>
                </a:solidFill>
              </a:rPr>
              <a:t>Let the social worker, probation officer, or the court know if:</a:t>
            </a:r>
          </a:p>
          <a:p>
            <a:pPr marL="171450" indent="-171450" algn="just" eaLnBrk="1" hangingPunct="1">
              <a:lnSpc>
                <a:spcPts val="1750"/>
              </a:lnSpc>
              <a:buClr>
                <a:srgbClr val="E46C0A"/>
              </a:buClr>
              <a:buFont typeface="Wingdings" panose="05000000000000000000" pitchFamily="2" charset="2"/>
              <a:buChar char="§"/>
            </a:pPr>
            <a:r>
              <a:rPr lang="en-US" altLang="en-US" sz="1200" dirty="0">
                <a:solidFill>
                  <a:srgbClr val="231F21"/>
                </a:solidFill>
              </a:rPr>
              <a:t>The child or a family member says he or she has Native American ancestry. Use this handout</a:t>
            </a:r>
          </a:p>
          <a:p>
            <a:pPr algn="just" eaLnBrk="1" hangingPunct="1">
              <a:spcAft>
                <a:spcPts val="425"/>
              </a:spcAft>
            </a:pPr>
            <a:r>
              <a:rPr lang="en-US" altLang="en-US" sz="1200" dirty="0">
                <a:solidFill>
                  <a:srgbClr val="231F21"/>
                </a:solidFill>
              </a:rPr>
              <a:t>as a guide: </a:t>
            </a:r>
            <a:r>
              <a:rPr lang="en-US" altLang="en-US" sz="1200" i="1" dirty="0">
                <a:solidFill>
                  <a:srgbClr val="E46C0A"/>
                </a:solidFill>
                <a:hlinkClick r:id="rId2">
                  <a:extLst>
                    <a:ext uri="{A12FA001-AC4F-418D-AE19-62706E023703}">
                      <ahyp:hlinkClr xmlns:ahyp="http://schemas.microsoft.com/office/drawing/2018/hyperlinkcolor" val="tx"/>
                    </a:ext>
                  </a:extLst>
                </a:hlinkClick>
              </a:rPr>
              <a:t>www.courts.ca.gov</a:t>
            </a:r>
            <a:r>
              <a:rPr lang="en-US" altLang="en-US" sz="1200" i="1" dirty="0">
                <a:solidFill>
                  <a:srgbClr val="E46C0A"/>
                </a:solidFill>
              </a:rPr>
              <a:t> /documents/ICWA-Familyfillable_tree.pdf</a:t>
            </a:r>
            <a:endParaRPr lang="en-US" altLang="en-US" sz="1200" dirty="0">
              <a:solidFill>
                <a:srgbClr val="231F21"/>
              </a:solidFill>
            </a:endParaRPr>
          </a:p>
          <a:p>
            <a:pPr marL="171450" indent="-171450" eaLnBrk="1" hangingPunct="1">
              <a:lnSpc>
                <a:spcPts val="1463"/>
              </a:lnSpc>
              <a:buClr>
                <a:srgbClr val="E46C0A"/>
              </a:buClr>
              <a:buFont typeface="Wingdings" panose="05000000000000000000" pitchFamily="2" charset="2"/>
              <a:buChar char="§"/>
            </a:pPr>
            <a:r>
              <a:rPr lang="en-US" altLang="en-US" sz="1200" dirty="0">
                <a:solidFill>
                  <a:srgbClr val="231F21"/>
                </a:solidFill>
              </a:rPr>
              <a:t>You are an "Indian custodian," that is, an Indian person caring for an Indian child. ICWA gives the Indian custodian the same rights as a parent.</a:t>
            </a:r>
          </a:p>
          <a:p>
            <a:pPr marL="171450" indent="-171450" eaLnBrk="1" hangingPunct="1">
              <a:lnSpc>
                <a:spcPts val="1463"/>
              </a:lnSpc>
              <a:buClr>
                <a:srgbClr val="E46C0A"/>
              </a:buClr>
              <a:buFont typeface="Wingdings" panose="05000000000000000000" pitchFamily="2" charset="2"/>
              <a:buChar char="§"/>
            </a:pPr>
            <a:r>
              <a:rPr lang="en-US" altLang="en-US" sz="1200" dirty="0" err="1">
                <a:solidFill>
                  <a:srgbClr val="231F21"/>
                </a:solidFill>
              </a:rPr>
              <a:t>Inciude</a:t>
            </a:r>
            <a:r>
              <a:rPr lang="en-US" altLang="en-US" sz="1200" dirty="0">
                <a:solidFill>
                  <a:srgbClr val="231F21"/>
                </a:solidFill>
              </a:rPr>
              <a:t> culturally appropriate services in the child's ICWA case plan. To find services in your area, view the statewide directory </a:t>
            </a:r>
            <a:r>
              <a:rPr lang="en-US" altLang="en-US" sz="1200" dirty="0">
                <a:solidFill>
                  <a:srgbClr val="E46C0A"/>
                </a:solidFill>
              </a:rPr>
              <a:t>at </a:t>
            </a:r>
            <a:r>
              <a:rPr lang="en-US" altLang="en-US" sz="1200" i="1" dirty="0">
                <a:solidFill>
                  <a:srgbClr val="E46C0A"/>
                </a:solidFill>
                <a:hlinkClick r:id="rId3">
                  <a:extLst>
                    <a:ext uri="{A12FA001-AC4F-418D-AE19-62706E023703}">
                      <ahyp:hlinkClr xmlns:ahyp="http://schemas.microsoft.com/office/drawing/2018/hyperlinkcolor" val="tx"/>
                    </a:ext>
                  </a:extLst>
                </a:hlinkClick>
              </a:rPr>
              <a:t>www.courts.ca</a:t>
            </a:r>
            <a:r>
              <a:rPr lang="en-US" altLang="en-US" sz="1200" i="1" dirty="0">
                <a:solidFill>
                  <a:srgbClr val="E46C0A"/>
                </a:solidFill>
              </a:rPr>
              <a:t>. gov/5807.htm</a:t>
            </a:r>
            <a:endParaRPr lang="en-US" altLang="en-US" sz="1200" dirty="0">
              <a:solidFill>
                <a:srgbClr val="E46C0A"/>
              </a:solidFill>
            </a:endParaRPr>
          </a:p>
          <a:p>
            <a:pPr marL="171450" indent="-171450" eaLnBrk="1" hangingPunct="1">
              <a:lnSpc>
                <a:spcPts val="1463"/>
              </a:lnSpc>
              <a:buClr>
                <a:srgbClr val="E46C0A"/>
              </a:buClr>
              <a:buFont typeface="Wingdings" panose="05000000000000000000" pitchFamily="2" charset="2"/>
              <a:buChar char="§"/>
            </a:pPr>
            <a:r>
              <a:rPr lang="en-US" altLang="en-US" sz="1200" dirty="0">
                <a:solidFill>
                  <a:srgbClr val="231F21"/>
                </a:solidFill>
              </a:rPr>
              <a:t>Connect the child to his or her tribal community through tribal events, classes, participation in ceremonies, and local inter tribal events at tribal agencies or centers.</a:t>
            </a:r>
          </a:p>
          <a:p>
            <a:pPr marL="171450" indent="-171450" eaLnBrk="1" hangingPunct="1">
              <a:spcAft>
                <a:spcPts val="425"/>
              </a:spcAft>
              <a:buClr>
                <a:srgbClr val="E46C0A"/>
              </a:buClr>
              <a:buFont typeface="Wingdings" panose="05000000000000000000" pitchFamily="2" charset="2"/>
              <a:buChar char="§"/>
            </a:pPr>
            <a:r>
              <a:rPr lang="en-US" altLang="en-US" sz="1200" dirty="0">
                <a:solidFill>
                  <a:srgbClr val="231F21"/>
                </a:solidFill>
              </a:rPr>
              <a:t>Respect tribal representatives as you would any other government official.</a:t>
            </a:r>
          </a:p>
          <a:p>
            <a:pPr marL="171450" indent="-171450" eaLnBrk="1" hangingPunct="1">
              <a:spcAft>
                <a:spcPts val="425"/>
              </a:spcAft>
              <a:buClr>
                <a:srgbClr val="E46C0A"/>
              </a:buClr>
              <a:buFont typeface="Wingdings" panose="05000000000000000000" pitchFamily="2" charset="2"/>
              <a:buChar char="§"/>
            </a:pPr>
            <a:r>
              <a:rPr lang="en-US" altLang="en-US" sz="1200" dirty="0">
                <a:solidFill>
                  <a:srgbClr val="231F21"/>
                </a:solidFill>
              </a:rPr>
              <a:t>Learn more at </a:t>
            </a:r>
            <a:r>
              <a:rPr lang="en-US" altLang="en-US" sz="1200" i="1" dirty="0">
                <a:solidFill>
                  <a:srgbClr val="E46C0A"/>
                </a:solidFill>
                <a:hlinkClick r:id="rId4">
                  <a:extLst>
                    <a:ext uri="{A12FA001-AC4F-418D-AE19-62706E023703}">
                      <ahyp:hlinkClr xmlns:ahyp="http://schemas.microsoft.com/office/drawing/2018/hyperlinkcolor" val="tx"/>
                    </a:ext>
                  </a:extLst>
                </a:hlinkClick>
              </a:rPr>
              <a:t>www.courts.ca.gov/8075.htm</a:t>
            </a:r>
            <a:r>
              <a:rPr lang="en-US" altLang="en-US" sz="1200" i="1" dirty="0">
                <a:solidFill>
                  <a:srgbClr val="E46C0A"/>
                </a:solidFill>
              </a:rPr>
              <a:t> #tab15022</a:t>
            </a:r>
          </a:p>
          <a:p>
            <a:pPr eaLnBrk="1" hangingPunct="1">
              <a:spcAft>
                <a:spcPts val="425"/>
              </a:spcAft>
            </a:pPr>
            <a:r>
              <a:rPr lang="en-US" altLang="en-US" sz="1200" b="1" dirty="0"/>
              <a:t>Will the child's tribe know the child's family is involved with the legal system?</a:t>
            </a:r>
          </a:p>
          <a:p>
            <a:pPr eaLnBrk="1" hangingPunct="1">
              <a:lnSpc>
                <a:spcPts val="1463"/>
              </a:lnSpc>
            </a:pPr>
            <a:r>
              <a:rPr lang="en-US" altLang="en-US" sz="1200" dirty="0">
                <a:solidFill>
                  <a:srgbClr val="231F21"/>
                </a:solidFill>
              </a:rPr>
              <a:t>Yes. If there is reason for a state or federal court to know that a family is American Indian/Alaska Native, then the tribe, parent, guardian, Indian custodian, and the Bureau of Indian Affairs must be notified by the</a:t>
            </a:r>
          </a:p>
          <a:p>
            <a:pPr marL="171450" indent="-171450" eaLnBrk="1" hangingPunct="1">
              <a:spcAft>
                <a:spcPts val="425"/>
              </a:spcAft>
              <a:buClr>
                <a:srgbClr val="E46C0A"/>
              </a:buClr>
              <a:buFont typeface="Wingdings" panose="05000000000000000000" pitchFamily="2" charset="2"/>
              <a:buChar char="§"/>
            </a:pPr>
            <a:r>
              <a:rPr lang="en-US" altLang="en-US" sz="1200" dirty="0">
                <a:solidFill>
                  <a:srgbClr val="231F21"/>
                </a:solidFill>
              </a:rPr>
              <a:t>Social worker in a dependency case;</a:t>
            </a:r>
          </a:p>
          <a:p>
            <a:pPr marL="171450" indent="-171450" eaLnBrk="1" hangingPunct="1">
              <a:spcAft>
                <a:spcPts val="425"/>
              </a:spcAft>
              <a:buClr>
                <a:srgbClr val="E46C0A"/>
              </a:buClr>
              <a:buFont typeface="Wingdings" panose="05000000000000000000" pitchFamily="2" charset="2"/>
              <a:buChar char="§"/>
            </a:pPr>
            <a:r>
              <a:rPr lang="en-US" altLang="en-US" sz="1200" dirty="0">
                <a:solidFill>
                  <a:srgbClr val="231F21"/>
                </a:solidFill>
              </a:rPr>
              <a:t>Probation officer in a delinquency case;</a:t>
            </a:r>
          </a:p>
          <a:p>
            <a:pPr marL="171450" indent="-171450" eaLnBrk="1" hangingPunct="1">
              <a:lnSpc>
                <a:spcPts val="1538"/>
              </a:lnSpc>
              <a:spcAft>
                <a:spcPts val="425"/>
              </a:spcAft>
              <a:buClr>
                <a:srgbClr val="E46C0A"/>
              </a:buClr>
              <a:buFont typeface="Wingdings" panose="05000000000000000000" pitchFamily="2" charset="2"/>
              <a:buChar char="§"/>
            </a:pPr>
            <a:r>
              <a:rPr lang="en-US" altLang="en-US" sz="1200" dirty="0">
                <a:solidFill>
                  <a:srgbClr val="231F21"/>
                </a:solidFill>
              </a:rPr>
              <a:t>Parent in a family court case; or </a:t>
            </a:r>
          </a:p>
          <a:p>
            <a:pPr marL="171450" indent="-171450" eaLnBrk="1" hangingPunct="1">
              <a:lnSpc>
                <a:spcPts val="1538"/>
              </a:lnSpc>
              <a:spcAft>
                <a:spcPts val="425"/>
              </a:spcAft>
              <a:buClr>
                <a:srgbClr val="E46C0A"/>
              </a:buClr>
              <a:buFont typeface="Wingdings" panose="05000000000000000000" pitchFamily="2" charset="2"/>
              <a:buChar char="§"/>
            </a:pPr>
            <a:r>
              <a:rPr lang="en-US" altLang="en-US" sz="1200" dirty="0">
                <a:solidFill>
                  <a:srgbClr val="231F21"/>
                </a:solidFill>
              </a:rPr>
              <a:t>Court clerk in a probate guardianship case.</a:t>
            </a:r>
          </a:p>
          <a:p>
            <a:pPr eaLnBrk="1" hangingPunct="1">
              <a:spcAft>
                <a:spcPts val="425"/>
              </a:spcAft>
            </a:pPr>
            <a:r>
              <a:rPr lang="en-US" altLang="en-US" sz="1200" b="1" dirty="0"/>
              <a:t>What if the family doesn't want the tribe to know about their court case?</a:t>
            </a:r>
          </a:p>
          <a:p>
            <a:pPr eaLnBrk="1" hangingPunct="1">
              <a:lnSpc>
                <a:spcPts val="1463"/>
              </a:lnSpc>
              <a:spcAft>
                <a:spcPts val="425"/>
              </a:spcAft>
            </a:pPr>
            <a:r>
              <a:rPr lang="en-US" altLang="en-US" sz="1200" dirty="0">
                <a:solidFill>
                  <a:srgbClr val="231F21"/>
                </a:solidFill>
              </a:rPr>
              <a:t>The tribe has the right to intervene in an ICWA case whether the family agrees or not. The parents cannot waive the rights of the tribe.</a:t>
            </a:r>
          </a:p>
          <a:p>
            <a:pPr eaLnBrk="1" hangingPunct="1">
              <a:spcAft>
                <a:spcPts val="425"/>
              </a:spcAft>
            </a:pPr>
            <a:r>
              <a:rPr lang="en-US" altLang="en-US" sz="1200" b="1" dirty="0"/>
              <a:t>What tribal resources are available?</a:t>
            </a:r>
          </a:p>
          <a:p>
            <a:pPr eaLnBrk="1" hangingPunct="1">
              <a:lnSpc>
                <a:spcPts val="1463"/>
              </a:lnSpc>
            </a:pPr>
            <a:r>
              <a:rPr lang="en-US" altLang="en-US" sz="1200" dirty="0">
                <a:solidFill>
                  <a:srgbClr val="231F21"/>
                </a:solidFill>
              </a:rPr>
              <a:t>Resources for AI/AN families in California that may not require membership in a federally recognized tribe may include:</a:t>
            </a:r>
          </a:p>
          <a:p>
            <a:pPr marL="171450" indent="-171450" eaLnBrk="1" hangingPunct="1">
              <a:lnSpc>
                <a:spcPts val="1775"/>
              </a:lnSpc>
              <a:buClr>
                <a:srgbClr val="E46C0A"/>
              </a:buClr>
              <a:buFont typeface="Wingdings" panose="05000000000000000000" pitchFamily="2" charset="2"/>
              <a:buChar char="§"/>
            </a:pPr>
            <a:r>
              <a:rPr lang="en-US" altLang="en-US" sz="1200" dirty="0">
                <a:solidFill>
                  <a:srgbClr val="231F21"/>
                </a:solidFill>
              </a:rPr>
              <a:t>Health centers </a:t>
            </a:r>
          </a:p>
          <a:p>
            <a:pPr marL="171450" indent="-171450" eaLnBrk="1" hangingPunct="1">
              <a:lnSpc>
                <a:spcPts val="1775"/>
              </a:lnSpc>
              <a:buClr>
                <a:srgbClr val="E46C0A"/>
              </a:buClr>
              <a:buFont typeface="Wingdings" panose="05000000000000000000" pitchFamily="2" charset="2"/>
              <a:buChar char="§"/>
            </a:pPr>
            <a:r>
              <a:rPr lang="en-US" altLang="en-US" sz="1200" dirty="0">
                <a:solidFill>
                  <a:srgbClr val="231F21"/>
                </a:solidFill>
              </a:rPr>
              <a:t>Substance abuse programs </a:t>
            </a:r>
          </a:p>
          <a:p>
            <a:pPr marL="171450" indent="-171450" eaLnBrk="1" hangingPunct="1">
              <a:lnSpc>
                <a:spcPts val="1775"/>
              </a:lnSpc>
              <a:buClr>
                <a:srgbClr val="E46C0A"/>
              </a:buClr>
              <a:buFont typeface="Wingdings" panose="05000000000000000000" pitchFamily="2" charset="2"/>
              <a:buChar char="§"/>
            </a:pPr>
            <a:r>
              <a:rPr lang="en-US" altLang="en-US" sz="1200" dirty="0">
                <a:solidFill>
                  <a:srgbClr val="231F21"/>
                </a:solidFill>
              </a:rPr>
              <a:t>Title VII education programs </a:t>
            </a:r>
          </a:p>
          <a:p>
            <a:pPr marL="171450" indent="-171450" eaLnBrk="1" hangingPunct="1">
              <a:lnSpc>
                <a:spcPts val="1775"/>
              </a:lnSpc>
              <a:buClr>
                <a:srgbClr val="E46C0A"/>
              </a:buClr>
              <a:buFont typeface="Wingdings" panose="05000000000000000000" pitchFamily="2" charset="2"/>
              <a:buChar char="§"/>
            </a:pPr>
            <a:r>
              <a:rPr lang="en-US" altLang="en-US" sz="1200" dirty="0">
                <a:solidFill>
                  <a:srgbClr val="231F21"/>
                </a:solidFill>
              </a:rPr>
              <a:t>Foster family agencies </a:t>
            </a:r>
          </a:p>
          <a:p>
            <a:pPr marL="171450" indent="-171450" eaLnBrk="1" hangingPunct="1">
              <a:lnSpc>
                <a:spcPts val="1775"/>
              </a:lnSpc>
              <a:buClr>
                <a:srgbClr val="E46C0A"/>
              </a:buClr>
              <a:buFont typeface="Wingdings" panose="05000000000000000000" pitchFamily="2" charset="2"/>
              <a:buChar char="§"/>
            </a:pPr>
            <a:r>
              <a:rPr lang="en-US" altLang="en-US" sz="1200" dirty="0">
                <a:solidFill>
                  <a:srgbClr val="231F21"/>
                </a:solidFill>
              </a:rPr>
              <a:t>College recruiting programs</a:t>
            </a:r>
          </a:p>
          <a:p>
            <a:pPr marL="171450" indent="-171450" eaLnBrk="1" hangingPunct="1">
              <a:lnSpc>
                <a:spcPts val="2375"/>
              </a:lnSpc>
              <a:buClr>
                <a:srgbClr val="E46C0A"/>
              </a:buClr>
              <a:buFont typeface="Wingdings" panose="05000000000000000000" pitchFamily="2" charset="2"/>
              <a:buChar char="§"/>
            </a:pPr>
            <a:r>
              <a:rPr lang="en-US" altLang="en-US" sz="1200" dirty="0">
                <a:solidFill>
                  <a:srgbClr val="231F21"/>
                </a:solidFill>
              </a:rPr>
              <a:t>Tribal TANF (Temporary Assistance for Needy Families) services</a:t>
            </a:r>
          </a:p>
        </p:txBody>
      </p:sp>
      <p:sp>
        <p:nvSpPr>
          <p:cNvPr id="4" name="Rectangle 3">
            <a:extLst>
              <a:ext uri="{FF2B5EF4-FFF2-40B4-BE49-F238E27FC236}">
                <a16:creationId xmlns:a16="http://schemas.microsoft.com/office/drawing/2014/main" id="{BA893CBE-233B-4A8D-AB1E-595BA96491D5}"/>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Indian Child Welfare Act - 1978</a:t>
            </a:r>
          </a:p>
        </p:txBody>
      </p:sp>
      <p:sp>
        <p:nvSpPr>
          <p:cNvPr id="5" name="Rectangle 15">
            <a:extLst>
              <a:ext uri="{FF2B5EF4-FFF2-40B4-BE49-F238E27FC236}">
                <a16:creationId xmlns:a16="http://schemas.microsoft.com/office/drawing/2014/main" id="{FDF45197-C3DF-4C7F-BF89-86FD5420C7E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6" name="Rectangle 15">
            <a:extLst>
              <a:ext uri="{FF2B5EF4-FFF2-40B4-BE49-F238E27FC236}">
                <a16:creationId xmlns:a16="http://schemas.microsoft.com/office/drawing/2014/main" id="{B2861455-8ECE-4447-B7CF-C0E0DA38C6AF}"/>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32</a:t>
            </a:r>
          </a:p>
        </p:txBody>
      </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DC9358-4E6D-43D3-8A62-8AA267F77941}"/>
              </a:ext>
            </a:extLst>
          </p:cNvPr>
          <p:cNvSpPr/>
          <p:nvPr/>
        </p:nvSpPr>
        <p:spPr>
          <a:xfrm>
            <a:off x="895350" y="1662545"/>
            <a:ext cx="5953125" cy="5295468"/>
          </a:xfrm>
          <a:prstGeom prst="rect">
            <a:avLst/>
          </a:prstGeom>
        </p:spPr>
        <p:txBody>
          <a:bodyPr lIns="0" tIns="0" rIns="0" bIns="0"/>
          <a:lstStyle/>
          <a:p>
            <a:pPr eaLnBrk="1" hangingPunct="1">
              <a:lnSpc>
                <a:spcPts val="2375"/>
              </a:lnSpc>
            </a:pPr>
            <a:r>
              <a:rPr lang="en-US" altLang="en-US" sz="1200" b="1" dirty="0">
                <a:solidFill>
                  <a:srgbClr val="231F21"/>
                </a:solidFill>
              </a:rPr>
              <a:t> </a:t>
            </a:r>
            <a:r>
              <a:rPr lang="en-US" altLang="en-US" sz="1200" b="1" dirty="0"/>
              <a:t>ICWA: The four types of court cases </a:t>
            </a:r>
          </a:p>
          <a:p>
            <a:pPr eaLnBrk="1" hangingPunct="1">
              <a:lnSpc>
                <a:spcPts val="2375"/>
              </a:lnSpc>
            </a:pPr>
            <a:r>
              <a:rPr lang="en-US" altLang="en-US" sz="1200" b="1" dirty="0">
                <a:solidFill>
                  <a:srgbClr val="E46C0A"/>
                </a:solidFill>
              </a:rPr>
              <a:t>Family court.</a:t>
            </a:r>
          </a:p>
          <a:p>
            <a:pPr eaLnBrk="1" hangingPunct="1">
              <a:lnSpc>
                <a:spcPts val="1463"/>
              </a:lnSpc>
              <a:spcAft>
                <a:spcPts val="425"/>
              </a:spcAft>
            </a:pPr>
            <a:r>
              <a:rPr lang="en-US" altLang="en-US" sz="1200" dirty="0">
                <a:solidFill>
                  <a:srgbClr val="231F21"/>
                </a:solidFill>
              </a:rPr>
              <a:t>ICWA applies if custody or care of an Indian child may be given to someone other than the child's parents or if parental rights are terminated.</a:t>
            </a:r>
          </a:p>
          <a:p>
            <a:pPr eaLnBrk="1" hangingPunct="1">
              <a:spcAft>
                <a:spcPts val="425"/>
              </a:spcAft>
            </a:pPr>
            <a:r>
              <a:rPr lang="en-US" altLang="en-US" sz="1200" b="1" dirty="0">
                <a:solidFill>
                  <a:srgbClr val="E46C0A"/>
                </a:solidFill>
              </a:rPr>
              <a:t>Probate court.</a:t>
            </a:r>
          </a:p>
          <a:p>
            <a:pPr eaLnBrk="1" hangingPunct="1"/>
            <a:r>
              <a:rPr lang="en-US" altLang="en-US" sz="1200" dirty="0">
                <a:solidFill>
                  <a:srgbClr val="231F21"/>
                </a:solidFill>
              </a:rPr>
              <a:t>ICWA applies to probate guardianship cases involving Indian children.                                             </a:t>
            </a:r>
          </a:p>
          <a:p>
            <a:pPr eaLnBrk="1" hangingPunct="1"/>
            <a:endParaRPr lang="en-US" sz="800" b="1" dirty="0">
              <a:solidFill>
                <a:srgbClr val="E46C0A"/>
              </a:solidFill>
              <a:latin typeface="Calibri"/>
            </a:endParaRPr>
          </a:p>
          <a:p>
            <a:pPr eaLnBrk="1" fontAlgn="auto" hangingPunct="1">
              <a:spcBef>
                <a:spcPts val="0"/>
              </a:spcBef>
              <a:spcAft>
                <a:spcPts val="420"/>
              </a:spcAft>
              <a:defRPr/>
            </a:pPr>
            <a:r>
              <a:rPr lang="en-US" sz="1200" b="1" dirty="0">
                <a:solidFill>
                  <a:srgbClr val="E46C0A"/>
                </a:solidFill>
                <a:latin typeface="Calibri"/>
              </a:rPr>
              <a:t>Juvenile court—Dependency</a:t>
            </a:r>
          </a:p>
          <a:p>
            <a:pPr eaLnBrk="1" fontAlgn="auto" hangingPunct="1">
              <a:spcBef>
                <a:spcPts val="0"/>
              </a:spcBef>
              <a:spcAft>
                <a:spcPts val="1050"/>
              </a:spcAft>
              <a:defRPr/>
            </a:pPr>
            <a:r>
              <a:rPr lang="en-US" sz="1200" dirty="0">
                <a:solidFill>
                  <a:srgbClr val="231F21"/>
                </a:solidFill>
                <a:latin typeface="Calibri"/>
              </a:rPr>
              <a:t>When there are concerns about abuse or neglect of children, the court may order that:</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The parent and the child receive services;</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The child be removed from the parents' care and live in relative or foster care;</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Parental rights be terminated; or</a:t>
            </a:r>
          </a:p>
          <a:p>
            <a:pPr marL="171450" indent="-171450" eaLnBrk="1" fontAlgn="auto" hangingPunct="1">
              <a:lnSpc>
                <a:spcPts val="1512"/>
              </a:lnSpc>
              <a:spcBef>
                <a:spcPts val="0"/>
              </a:spcBef>
              <a:spcAft>
                <a:spcPts val="420"/>
              </a:spcAft>
              <a:buClr>
                <a:srgbClr val="E46C0A"/>
              </a:buClr>
              <a:buFont typeface="Wingdings" panose="05000000000000000000" pitchFamily="2" charset="2"/>
              <a:buChar char="§"/>
              <a:defRPr/>
            </a:pPr>
            <a:r>
              <a:rPr lang="en-US" sz="1200" dirty="0">
                <a:solidFill>
                  <a:srgbClr val="231F21"/>
                </a:solidFill>
                <a:latin typeface="Calibri"/>
              </a:rPr>
              <a:t>The child be eligible for tribal customary adoption per the laws, traditions, and customs of the tribe without termination of parental rights.</a:t>
            </a:r>
          </a:p>
          <a:p>
            <a:pPr indent="127000" eaLnBrk="1" fontAlgn="auto" hangingPunct="1">
              <a:lnSpc>
                <a:spcPts val="1512"/>
              </a:lnSpc>
              <a:spcBef>
                <a:spcPts val="0"/>
              </a:spcBef>
              <a:spcAft>
                <a:spcPts val="420"/>
              </a:spcAft>
              <a:defRPr/>
            </a:pPr>
            <a:r>
              <a:rPr lang="en-US" sz="1200" b="1" dirty="0">
                <a:solidFill>
                  <a:srgbClr val="E46C0A"/>
                </a:solidFill>
                <a:latin typeface="Calibri"/>
              </a:rPr>
              <a:t> Juvenile court—Delinquency.</a:t>
            </a:r>
          </a:p>
          <a:p>
            <a:pPr eaLnBrk="1" fontAlgn="auto" hangingPunct="1">
              <a:lnSpc>
                <a:spcPts val="1512"/>
              </a:lnSpc>
              <a:spcBef>
                <a:spcPts val="0"/>
              </a:spcBef>
              <a:spcAft>
                <a:spcPts val="0"/>
              </a:spcAft>
              <a:defRPr/>
            </a:pPr>
            <a:r>
              <a:rPr lang="en-US" sz="1200" dirty="0">
                <a:solidFill>
                  <a:srgbClr val="231F21"/>
                </a:solidFill>
                <a:latin typeface="Calibri"/>
              </a:rPr>
              <a:t>If a child breaks the law and is charged, the case may be heard in a delinquency court. (Depending on the child's age, history, and crime, a child may be tried as an adult in criminal court.) ICWA's requirements (other than inquiry) apply only to delinquency proceedings where the child is in foster care, or at risk of entering foster care, and:</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The proceeding arises from acts that would not be criminal if committed by an adult;</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The court is setting or considering a hearing to terminate parental rights; or </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The court makes a finding that the foster care placement arises from conditions in the child's home.</a:t>
            </a:r>
          </a:p>
          <a:p>
            <a:pPr eaLnBrk="1" fontAlgn="auto" hangingPunct="1">
              <a:lnSpc>
                <a:spcPts val="1680"/>
              </a:lnSpc>
              <a:spcBef>
                <a:spcPts val="0"/>
              </a:spcBef>
              <a:spcAft>
                <a:spcPts val="0"/>
              </a:spcAft>
              <a:defRPr/>
            </a:pPr>
            <a:r>
              <a:rPr lang="en-US" sz="1200" dirty="0">
                <a:solidFill>
                  <a:srgbClr val="231F21"/>
                </a:solidFill>
                <a:latin typeface="Calibri"/>
              </a:rPr>
              <a:t>The court can order that the child:</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Live with the parent under court supervision;</a:t>
            </a:r>
          </a:p>
          <a:p>
            <a:pPr marL="171450" indent="-171450" eaLnBrk="1" fontAlgn="auto" hangingPunct="1">
              <a:lnSpc>
                <a:spcPts val="1680"/>
              </a:lnSpc>
              <a:spcBef>
                <a:spcPts val="0"/>
              </a:spcBef>
              <a:spcAft>
                <a:spcPts val="0"/>
              </a:spcAft>
              <a:buClr>
                <a:srgbClr val="E46C0A"/>
              </a:buClr>
              <a:buFont typeface="Wingdings" panose="05000000000000000000" pitchFamily="2" charset="2"/>
              <a:buChar char="§"/>
              <a:defRPr/>
            </a:pPr>
            <a:r>
              <a:rPr lang="en-US" sz="1200" dirty="0">
                <a:solidFill>
                  <a:srgbClr val="231F21"/>
                </a:solidFill>
                <a:latin typeface="Calibri"/>
              </a:rPr>
              <a:t>Be placed on probation and sent to live in a relative's home, a foster home, a group home, or an institution; or</a:t>
            </a:r>
          </a:p>
          <a:p>
            <a:pPr marL="171450" indent="-171450" eaLnBrk="1" fontAlgn="auto" hangingPunct="1">
              <a:lnSpc>
                <a:spcPts val="1680"/>
              </a:lnSpc>
              <a:spcBef>
                <a:spcPts val="0"/>
              </a:spcBef>
              <a:spcAft>
                <a:spcPts val="420"/>
              </a:spcAft>
              <a:buClr>
                <a:srgbClr val="E46C0A"/>
              </a:buClr>
              <a:buFont typeface="Wingdings" panose="05000000000000000000" pitchFamily="2" charset="2"/>
              <a:buChar char="§"/>
              <a:defRPr/>
            </a:pPr>
            <a:r>
              <a:rPr lang="en-US" sz="1200" dirty="0">
                <a:solidFill>
                  <a:srgbClr val="231F21"/>
                </a:solidFill>
                <a:latin typeface="Calibri"/>
              </a:rPr>
              <a:t>Be confined to a youth facility by the California Department of Corrections and Rehabilitation, Division of Juvenile Justice or, if tried and convicted as an adult, a state prison.</a:t>
            </a:r>
          </a:p>
          <a:p>
            <a:pPr eaLnBrk="1" fontAlgn="auto" hangingPunct="1">
              <a:spcBef>
                <a:spcPts val="0"/>
              </a:spcBef>
              <a:spcAft>
                <a:spcPts val="420"/>
              </a:spcAft>
              <a:defRPr/>
            </a:pPr>
            <a:r>
              <a:rPr lang="en-US" sz="1200" b="1" dirty="0">
                <a:solidFill>
                  <a:srgbClr val="231F21"/>
                </a:solidFill>
                <a:latin typeface="Calibri"/>
              </a:rPr>
              <a:t>Statewide Directory of Services for Native American Families</a:t>
            </a:r>
          </a:p>
          <a:p>
            <a:pPr eaLnBrk="1" fontAlgn="auto" hangingPunct="1">
              <a:spcBef>
                <a:spcPts val="0"/>
              </a:spcBef>
              <a:spcAft>
                <a:spcPts val="1260"/>
              </a:spcAft>
              <a:defRPr/>
            </a:pPr>
            <a:r>
              <a:rPr lang="en-US" sz="1200" i="1" dirty="0">
                <a:solidFill>
                  <a:srgbClr val="E46C0A"/>
                </a:solidFill>
                <a:latin typeface="Calibri"/>
                <a:hlinkClick r:id="rId2">
                  <a:extLst>
                    <a:ext uri="{A12FA001-AC4F-418D-AE19-62706E023703}">
                      <ahyp:hlinkClr xmlns:ahyp="http://schemas.microsoft.com/office/drawing/2018/hyperlinkcolor" val="tx"/>
                    </a:ext>
                  </a:extLst>
                </a:hlinkClick>
              </a:rPr>
              <a:t>www.courts.ca</a:t>
            </a:r>
            <a:r>
              <a:rPr lang="en-US" sz="1200" i="1" dirty="0">
                <a:solidFill>
                  <a:srgbClr val="E46C0A"/>
                </a:solidFill>
                <a:latin typeface="Calibri"/>
              </a:rPr>
              <a:t>.gov/5807.htm</a:t>
            </a:r>
          </a:p>
          <a:p>
            <a:pPr eaLnBrk="1" fontAlgn="auto" hangingPunct="1">
              <a:lnSpc>
                <a:spcPts val="1488"/>
              </a:lnSpc>
              <a:spcBef>
                <a:spcPts val="0"/>
              </a:spcBef>
              <a:spcAft>
                <a:spcPts val="0"/>
              </a:spcAft>
              <a:defRPr/>
            </a:pPr>
            <a:r>
              <a:rPr lang="en-US" sz="1200" dirty="0">
                <a:solidFill>
                  <a:srgbClr val="231F21"/>
                </a:solidFill>
                <a:latin typeface="Calibri"/>
              </a:rPr>
              <a:t>To learn more about the Tribal/State Programs Unit or for assistance, call Vida Castaneda at    415-865-7874 or visit </a:t>
            </a:r>
            <a:r>
              <a:rPr lang="en-US" sz="1200" i="1" dirty="0">
                <a:solidFill>
                  <a:srgbClr val="E46C0A"/>
                </a:solidFill>
                <a:latin typeface="Calibri"/>
                <a:hlinkClick r:id="rId2">
                  <a:extLst>
                    <a:ext uri="{A12FA001-AC4F-418D-AE19-62706E023703}">
                      <ahyp:hlinkClr xmlns:ahyp="http://schemas.microsoft.com/office/drawing/2018/hyperlinkcolor" val="tx"/>
                    </a:ext>
                  </a:extLst>
                </a:hlinkClick>
              </a:rPr>
              <a:t>www.courts.ca</a:t>
            </a:r>
            <a:r>
              <a:rPr lang="en-US" sz="1200" i="1" dirty="0">
                <a:solidFill>
                  <a:srgbClr val="E46C0A"/>
                </a:solidFill>
                <a:latin typeface="Calibri"/>
              </a:rPr>
              <a:t>.gov/programs-tribal. htm</a:t>
            </a:r>
          </a:p>
        </p:txBody>
      </p:sp>
      <p:sp>
        <p:nvSpPr>
          <p:cNvPr id="4" name="Rectangle 3">
            <a:extLst>
              <a:ext uri="{FF2B5EF4-FFF2-40B4-BE49-F238E27FC236}">
                <a16:creationId xmlns:a16="http://schemas.microsoft.com/office/drawing/2014/main" id="{2B8E9F07-2A0C-4B4B-8857-63BCD5C94320}"/>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Indian Child Welfare Act - 1978</a:t>
            </a:r>
          </a:p>
        </p:txBody>
      </p:sp>
      <p:sp>
        <p:nvSpPr>
          <p:cNvPr id="5" name="Rectangle 15">
            <a:extLst>
              <a:ext uri="{FF2B5EF4-FFF2-40B4-BE49-F238E27FC236}">
                <a16:creationId xmlns:a16="http://schemas.microsoft.com/office/drawing/2014/main" id="{206659B2-DA73-455E-AD85-AA277E563A26}"/>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33</a:t>
            </a:r>
          </a:p>
        </p:txBody>
      </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452B86-53AE-4CD2-9EBA-6BDCC89E4745}"/>
              </a:ext>
            </a:extLst>
          </p:cNvPr>
          <p:cNvSpPr/>
          <p:nvPr/>
        </p:nvSpPr>
        <p:spPr>
          <a:xfrm>
            <a:off x="943276" y="1501541"/>
            <a:ext cx="6459383" cy="4070584"/>
          </a:xfrm>
          <a:prstGeom prst="rect">
            <a:avLst/>
          </a:prstGeom>
        </p:spPr>
        <p:txBody>
          <a:bodyPr lIns="0" tIns="0" rIns="0" bIns="0"/>
          <a:lstStyle>
            <a:lvl1pPr marL="241300" indent="-228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lnSpc>
                <a:spcPts val="1463"/>
              </a:lnSpc>
              <a:spcBef>
                <a:spcPts val="1888"/>
              </a:spcBef>
            </a:pPr>
            <a:r>
              <a:rPr lang="en-US" altLang="en-US" sz="1200" dirty="0"/>
              <a:t>All foster youth are covered under Medi-Cal, until the age of 26, as of 2020  </a:t>
            </a:r>
            <a:r>
              <a:rPr lang="en-US" altLang="en-US" sz="1200" u="sng" dirty="0">
                <a:solidFill>
                  <a:srgbClr val="E46C0A"/>
                </a:solidFill>
                <a:hlinkClick r:id="rId2">
                  <a:extLst>
                    <a:ext uri="{A12FA001-AC4F-418D-AE19-62706E023703}">
                      <ahyp:hlinkClr xmlns:ahyp="http://schemas.microsoft.com/office/drawing/2018/hyperlinkcolor" val="tx"/>
                    </a:ext>
                  </a:extLst>
                </a:hlinkClick>
              </a:rPr>
              <a:t>https://www.childwelfare.gov/pubPDFs/health care foster.pdf</a:t>
            </a:r>
            <a:r>
              <a:rPr lang="en-US" altLang="en-US" sz="1200" u="sng" dirty="0">
                <a:solidFill>
                  <a:srgbClr val="0000FF"/>
                </a:solidFill>
                <a:hlinkClick r:id="rId2">
                  <a:extLst>
                    <a:ext uri="{A12FA001-AC4F-418D-AE19-62706E023703}">
                      <ahyp:hlinkClr xmlns:ahyp="http://schemas.microsoft.com/office/drawing/2018/hyperlinkcolor" val="tx"/>
                    </a:ext>
                  </a:extLst>
                </a:hlinkClick>
              </a:rPr>
              <a:t>                                                                            </a:t>
            </a:r>
          </a:p>
          <a:p>
            <a:pPr marL="0" indent="0" eaLnBrk="1" hangingPunct="1">
              <a:lnSpc>
                <a:spcPts val="1463"/>
              </a:lnSpc>
            </a:pPr>
            <a:endParaRPr lang="en-US" altLang="en-US" sz="1200" dirty="0"/>
          </a:p>
          <a:p>
            <a:pPr marL="0" indent="0" eaLnBrk="1" hangingPunct="1">
              <a:lnSpc>
                <a:spcPts val="1463"/>
              </a:lnSpc>
            </a:pPr>
            <a:r>
              <a:rPr lang="en-US" altLang="en-US" sz="1200" dirty="0"/>
              <a:t>The most up to date list regarding health providers that take Medi-Cal in Yolo County can be found at:</a:t>
            </a:r>
          </a:p>
          <a:p>
            <a:pPr marL="0" indent="0" eaLnBrk="1" hangingPunct="1">
              <a:lnSpc>
                <a:spcPts val="1463"/>
              </a:lnSpc>
            </a:pPr>
            <a:r>
              <a:rPr lang="en-US" altLang="en-US" sz="1200" u="sng" dirty="0">
                <a:solidFill>
                  <a:srgbClr val="E46C0A"/>
                </a:solidFill>
                <a:hlinkClick r:id="rId3">
                  <a:extLst>
                    <a:ext uri="{A12FA001-AC4F-418D-AE19-62706E023703}">
                      <ahyp:hlinkClr xmlns:ahyp="http://schemas.microsoft.com/office/drawing/2018/hyperlinkcolor" val="tx"/>
                    </a:ext>
                  </a:extLst>
                </a:hlinkClick>
              </a:rPr>
              <a:t>http://www.partnershiphp.org/Providers/MediCal/Documents/Provider%20Directory/MCYoloProDir.pdf</a:t>
            </a:r>
          </a:p>
          <a:p>
            <a:pPr marL="0" indent="0" eaLnBrk="1" hangingPunct="1">
              <a:lnSpc>
                <a:spcPts val="1463"/>
              </a:lnSpc>
            </a:pPr>
            <a:endParaRPr lang="en-US" altLang="en-US" sz="1200" u="sng" dirty="0">
              <a:solidFill>
                <a:srgbClr val="0000FF"/>
              </a:solidFill>
              <a:hlinkClick r:id="rId3">
                <a:extLst>
                  <a:ext uri="{A12FA001-AC4F-418D-AE19-62706E023703}">
                    <ahyp:hlinkClr xmlns:ahyp="http://schemas.microsoft.com/office/drawing/2018/hyperlinkcolor" val="tx"/>
                  </a:ext>
                </a:extLst>
              </a:hlinkClick>
            </a:endParaRPr>
          </a:p>
          <a:p>
            <a:pPr marL="0" indent="0" eaLnBrk="1" hangingPunct="1">
              <a:lnSpc>
                <a:spcPts val="1463"/>
              </a:lnSpc>
            </a:pPr>
            <a:r>
              <a:rPr lang="en-US" altLang="en-US" sz="1200" dirty="0"/>
              <a:t>If you have any questions about obtaining/getting a new Medi-Cal card or scheduling an appointment, please contact your social worker.</a:t>
            </a:r>
          </a:p>
          <a:p>
            <a:pPr marL="0" indent="0" eaLnBrk="1" hangingPunct="1">
              <a:lnSpc>
                <a:spcPts val="1463"/>
              </a:lnSpc>
            </a:pPr>
            <a:endParaRPr lang="en-US" altLang="en-US" sz="1200" dirty="0"/>
          </a:p>
          <a:p>
            <a:pPr marL="0" indent="0" eaLnBrk="1" hangingPunct="1">
              <a:lnSpc>
                <a:spcPts val="1463"/>
              </a:lnSpc>
            </a:pPr>
            <a:r>
              <a:rPr lang="en-US" altLang="en-US" sz="1200" dirty="0"/>
              <a:t>Phone number for Yolo County: 1-855-278-1594</a:t>
            </a:r>
          </a:p>
          <a:p>
            <a:pPr marL="0" indent="0" eaLnBrk="1" hangingPunct="1">
              <a:lnSpc>
                <a:spcPts val="1463"/>
              </a:lnSpc>
            </a:pPr>
            <a:r>
              <a:rPr lang="en-US" altLang="en-US" sz="1200" u="sng" dirty="0">
                <a:solidFill>
                  <a:srgbClr val="E46C0A"/>
                </a:solidFill>
                <a:hlinkClick r:id="rId4">
                  <a:extLst>
                    <a:ext uri="{A12FA001-AC4F-418D-AE19-62706E023703}">
                      <ahyp:hlinkClr xmlns:ahyp="http://schemas.microsoft.com/office/drawing/2018/hyperlinkcolor" val="tx"/>
                    </a:ext>
                  </a:extLst>
                </a:hlinkClick>
              </a:rPr>
              <a:t>https://www.yolocounty.org/health-human-services/welfare/medi-cal#:~:text=1%2D855%2D278%2D1594.-Days%20and%20Hours</a:t>
            </a:r>
            <a:endParaRPr lang="en-US" altLang="en-US" sz="1200" dirty="0">
              <a:solidFill>
                <a:srgbClr val="E46C0A"/>
              </a:solidFill>
              <a:hlinkClick r:id="rId4">
                <a:extLst>
                  <a:ext uri="{A12FA001-AC4F-418D-AE19-62706E023703}">
                    <ahyp:hlinkClr xmlns:ahyp="http://schemas.microsoft.com/office/drawing/2018/hyperlinkcolor" val="tx"/>
                  </a:ext>
                </a:extLst>
              </a:hlinkClick>
            </a:endParaRPr>
          </a:p>
          <a:p>
            <a:pPr marL="0" indent="0" eaLnBrk="1" hangingPunct="1">
              <a:lnSpc>
                <a:spcPts val="1463"/>
              </a:lnSpc>
            </a:pPr>
            <a:endParaRPr lang="en-US" altLang="en-US" sz="1200" dirty="0">
              <a:solidFill>
                <a:srgbClr val="0000FF"/>
              </a:solidFill>
              <a:hlinkClick r:id="rId4">
                <a:extLst>
                  <a:ext uri="{A12FA001-AC4F-418D-AE19-62706E023703}">
                    <ahyp:hlinkClr xmlns:ahyp="http://schemas.microsoft.com/office/drawing/2018/hyperlinkcolor" val="tx"/>
                  </a:ext>
                </a:extLst>
              </a:hlinkClick>
            </a:endParaRPr>
          </a:p>
          <a:p>
            <a:pPr marL="0" indent="0" eaLnBrk="1" hangingPunct="1">
              <a:lnSpc>
                <a:spcPts val="1463"/>
              </a:lnSpc>
            </a:pPr>
            <a:r>
              <a:rPr lang="en-US" altLang="en-US" sz="1200" dirty="0"/>
              <a:t>Planned Parenthood: 520 Cottonwood Street Suite 10 Woodland, CA 95695 </a:t>
            </a:r>
            <a:r>
              <a:rPr lang="en-US" altLang="en-US" sz="1200" dirty="0">
                <a:solidFill>
                  <a:srgbClr val="E46C0A"/>
                </a:solidFill>
                <a:hlinkClick r:id="rId5">
                  <a:extLst>
                    <a:ext uri="{A12FA001-AC4F-418D-AE19-62706E023703}">
                      <ahyp:hlinkClr xmlns:ahyp="http://schemas.microsoft.com/office/drawing/2018/hyperlinkcolor" val="tx"/>
                    </a:ext>
                  </a:extLst>
                </a:hlinkClick>
              </a:rPr>
              <a:t>(</a:t>
            </a:r>
            <a:r>
              <a:rPr lang="en-US" altLang="en-US" sz="1200" u="sng" dirty="0">
                <a:solidFill>
                  <a:srgbClr val="E46C0A"/>
                </a:solidFill>
                <a:hlinkClick r:id="rId5">
                  <a:extLst>
                    <a:ext uri="{A12FA001-AC4F-418D-AE19-62706E023703}">
                      <ahyp:hlinkClr xmlns:ahyp="http://schemas.microsoft.com/office/drawing/2018/hyperlinkcolor" val="tx"/>
                    </a:ext>
                  </a:extLst>
                </a:hlinkClick>
              </a:rPr>
              <a:t>https://www.plannedparenthood.org/health-</a:t>
            </a:r>
          </a:p>
          <a:p>
            <a:pPr marL="0" indent="0" eaLnBrk="1" hangingPunct="1">
              <a:lnSpc>
                <a:spcPts val="1463"/>
              </a:lnSpc>
            </a:pPr>
            <a:r>
              <a:rPr lang="en-US" altLang="en-US" sz="1200" u="sng" dirty="0">
                <a:solidFill>
                  <a:srgbClr val="E46C0A"/>
                </a:solidFill>
                <a:hlinkClick r:id="rId5">
                  <a:extLst>
                    <a:ext uri="{A12FA001-AC4F-418D-AE19-62706E023703}">
                      <ahyp:hlinkClr xmlns:ahyp="http://schemas.microsoft.com/office/drawing/2018/hyperlinkcolor" val="tx"/>
                    </a:ext>
                  </a:extLst>
                </a:hlinkClick>
              </a:rPr>
              <a:t>center/</a:t>
            </a:r>
            <a:r>
              <a:rPr lang="en-US" altLang="en-US" sz="1200" u="sng" dirty="0" err="1">
                <a:solidFill>
                  <a:srgbClr val="E46C0A"/>
                </a:solidFill>
                <a:hlinkClick r:id="rId5">
                  <a:extLst>
                    <a:ext uri="{A12FA001-AC4F-418D-AE19-62706E023703}">
                      <ahyp:hlinkClr xmlns:ahyp="http://schemas.microsoft.com/office/drawing/2018/hyperlinkcolor" val="tx"/>
                    </a:ext>
                  </a:extLst>
                </a:hlinkClick>
              </a:rPr>
              <a:t>california</a:t>
            </a:r>
            <a:r>
              <a:rPr lang="en-US" altLang="en-US" sz="1200" u="sng" dirty="0">
                <a:solidFill>
                  <a:srgbClr val="E46C0A"/>
                </a:solidFill>
                <a:hlinkClick r:id="rId5">
                  <a:extLst>
                    <a:ext uri="{A12FA001-AC4F-418D-AE19-62706E023703}">
                      <ahyp:hlinkClr xmlns:ahyp="http://schemas.microsoft.com/office/drawing/2018/hyperlinkcolor" val="tx"/>
                    </a:ext>
                  </a:extLst>
                </a:hlinkClick>
              </a:rPr>
              <a:t>/woodland/95695/woodland-health-center-2375-90130</a:t>
            </a:r>
            <a:r>
              <a:rPr lang="en-US" altLang="en-US" sz="1200" dirty="0">
                <a:solidFill>
                  <a:srgbClr val="E46C0A"/>
                </a:solidFill>
                <a:hlinkClick r:id="rId5">
                  <a:extLst>
                    <a:ext uri="{A12FA001-AC4F-418D-AE19-62706E023703}">
                      <ahyp:hlinkClr xmlns:ahyp="http://schemas.microsoft.com/office/drawing/2018/hyperlinkcolor" val="tx"/>
                    </a:ext>
                  </a:extLst>
                </a:hlinkClick>
              </a:rPr>
              <a:t>)</a:t>
            </a:r>
          </a:p>
          <a:p>
            <a:pPr marL="0" indent="0" eaLnBrk="1" hangingPunct="1">
              <a:lnSpc>
                <a:spcPts val="1463"/>
              </a:lnSpc>
            </a:pPr>
            <a:endParaRPr lang="en-US" altLang="en-US" sz="1200" dirty="0">
              <a:solidFill>
                <a:srgbClr val="0000FF"/>
              </a:solidFill>
              <a:hlinkClick r:id="rId5">
                <a:extLst>
                  <a:ext uri="{A12FA001-AC4F-418D-AE19-62706E023703}">
                    <ahyp:hlinkClr xmlns:ahyp="http://schemas.microsoft.com/office/drawing/2018/hyperlinkcolor" val="tx"/>
                  </a:ext>
                </a:extLst>
              </a:hlinkClick>
            </a:endParaRPr>
          </a:p>
          <a:p>
            <a:pPr marL="0" indent="0" eaLnBrk="1" hangingPunct="1">
              <a:lnSpc>
                <a:spcPts val="1463"/>
              </a:lnSpc>
            </a:pPr>
            <a:r>
              <a:rPr lang="en-US" altLang="en-US" sz="1200" dirty="0"/>
              <a:t>Non-Emergency Medical Transportation (NEMT) is available for beneficiaries who are not able to get medical appointments for the following reasons:</a:t>
            </a:r>
          </a:p>
          <a:p>
            <a:pPr marL="171450" indent="-171450" eaLnBrk="1" hangingPunct="1">
              <a:lnSpc>
                <a:spcPts val="1463"/>
              </a:lnSpc>
              <a:buClr>
                <a:srgbClr val="E46C0A"/>
              </a:buClr>
              <a:buFont typeface="Wingdings" panose="05000000000000000000" pitchFamily="2" charset="2"/>
              <a:buChar char="§"/>
            </a:pPr>
            <a:r>
              <a:rPr lang="en-US" altLang="en-US" sz="1200" dirty="0"/>
              <a:t>No valid driver's license.</a:t>
            </a:r>
          </a:p>
          <a:p>
            <a:pPr marL="171450" indent="-171450" eaLnBrk="1" hangingPunct="1">
              <a:lnSpc>
                <a:spcPts val="1463"/>
              </a:lnSpc>
              <a:buClr>
                <a:srgbClr val="E46C0A"/>
              </a:buClr>
              <a:buFont typeface="Wingdings" panose="05000000000000000000" pitchFamily="2" charset="2"/>
              <a:buChar char="§"/>
            </a:pPr>
            <a:r>
              <a:rPr lang="en-US" altLang="en-US" sz="1200" dirty="0"/>
              <a:t>No working vehicle available in the household. </a:t>
            </a:r>
          </a:p>
          <a:p>
            <a:pPr marL="171450" indent="-171450" eaLnBrk="1" hangingPunct="1">
              <a:lnSpc>
                <a:spcPts val="1463"/>
              </a:lnSpc>
              <a:buClr>
                <a:srgbClr val="E46C0A"/>
              </a:buClr>
              <a:buFont typeface="Wingdings" panose="05000000000000000000" pitchFamily="2" charset="2"/>
              <a:buChar char="§"/>
            </a:pPr>
            <a:r>
              <a:rPr lang="en-US" altLang="en-US" sz="1200" dirty="0"/>
              <a:t>Not being able to travel or wait for covered Medi-Cal services alone. </a:t>
            </a:r>
          </a:p>
          <a:p>
            <a:pPr marL="171450" indent="-171450" eaLnBrk="1" hangingPunct="1">
              <a:lnSpc>
                <a:spcPts val="1463"/>
              </a:lnSpc>
              <a:buClr>
                <a:srgbClr val="E46C0A"/>
              </a:buClr>
              <a:buFont typeface="Wingdings" panose="05000000000000000000" pitchFamily="2" charset="2"/>
              <a:buChar char="§"/>
            </a:pPr>
            <a:r>
              <a:rPr lang="en-US" altLang="en-US" sz="1200" dirty="0"/>
              <a:t>Having a physical, cognitive, mental, or developmental limitation. </a:t>
            </a:r>
          </a:p>
          <a:p>
            <a:pPr marL="171450" indent="-171450" eaLnBrk="1" hangingPunct="1">
              <a:lnSpc>
                <a:spcPts val="1463"/>
              </a:lnSpc>
              <a:buClr>
                <a:srgbClr val="E46C0A"/>
              </a:buClr>
              <a:buFont typeface="Wingdings" panose="05000000000000000000" pitchFamily="2" charset="2"/>
              <a:buChar char="§"/>
            </a:pPr>
            <a:r>
              <a:rPr lang="en-US" altLang="en-US" sz="1200" dirty="0"/>
              <a:t>No money for gas to get to an appointment.</a:t>
            </a:r>
          </a:p>
          <a:p>
            <a:pPr marL="171450" indent="-171450" eaLnBrk="1" hangingPunct="1">
              <a:lnSpc>
                <a:spcPts val="1463"/>
              </a:lnSpc>
              <a:buClr>
                <a:srgbClr val="E46C0A"/>
              </a:buClr>
              <a:buFont typeface="Wingdings" panose="05000000000000000000" pitchFamily="2" charset="2"/>
              <a:buChar char="§"/>
            </a:pPr>
            <a:r>
              <a:rPr lang="en-US" altLang="en-US" sz="1200" dirty="0"/>
              <a:t>More information about NEMT can be found here: </a:t>
            </a:r>
            <a:r>
              <a:rPr lang="en-US" altLang="en-US" sz="1200" dirty="0">
                <a:solidFill>
                  <a:srgbClr val="E46C0A"/>
                </a:solidFill>
                <a:hlinkClick r:id="rId6">
                  <a:extLst>
                    <a:ext uri="{A12FA001-AC4F-418D-AE19-62706E023703}">
                      <ahyp:hlinkClr xmlns:ahyp="http://schemas.microsoft.com/office/drawing/2018/hyperlinkcolor" val="tx"/>
                    </a:ext>
                  </a:extLst>
                </a:hlinkClick>
              </a:rPr>
              <a:t>https://www.dhcs.ca.gov/services/medi-cal/Pages/Transportation_General_FAQ.aspx</a:t>
            </a:r>
          </a:p>
        </p:txBody>
      </p:sp>
      <p:sp>
        <p:nvSpPr>
          <p:cNvPr id="6" name="Rectangle 5">
            <a:extLst>
              <a:ext uri="{FF2B5EF4-FFF2-40B4-BE49-F238E27FC236}">
                <a16:creationId xmlns:a16="http://schemas.microsoft.com/office/drawing/2014/main" id="{6B5701F4-85EA-49A4-B753-BDB15375212F}"/>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Basics of Medi-Cal </a:t>
            </a:r>
          </a:p>
        </p:txBody>
      </p:sp>
      <p:pic>
        <p:nvPicPr>
          <p:cNvPr id="4" name="Picture 3">
            <a:extLst>
              <a:ext uri="{FF2B5EF4-FFF2-40B4-BE49-F238E27FC236}">
                <a16:creationId xmlns:a16="http://schemas.microsoft.com/office/drawing/2014/main" id="{B661CCB3-8218-4D67-9FBB-6462076CA382}"/>
              </a:ext>
            </a:extLst>
          </p:cNvPr>
          <p:cNvPicPr>
            <a:picLocks noChangeAspect="1"/>
          </p:cNvPicPr>
          <p:nvPr/>
        </p:nvPicPr>
        <p:blipFill>
          <a:blip r:embed="rId7"/>
          <a:stretch>
            <a:fillRect/>
          </a:stretch>
        </p:blipFill>
        <p:spPr>
          <a:xfrm>
            <a:off x="2610201" y="6944056"/>
            <a:ext cx="2551998" cy="2450325"/>
          </a:xfrm>
          <a:prstGeom prst="rect">
            <a:avLst/>
          </a:prstGeom>
        </p:spPr>
      </p:pic>
      <p:sp>
        <p:nvSpPr>
          <p:cNvPr id="9" name="Rectangle 8">
            <a:extLst>
              <a:ext uri="{FF2B5EF4-FFF2-40B4-BE49-F238E27FC236}">
                <a16:creationId xmlns:a16="http://schemas.microsoft.com/office/drawing/2014/main" id="{F24FF892-2D6B-454D-9705-8B3AC12707DB}"/>
              </a:ext>
            </a:extLst>
          </p:cNvPr>
          <p:cNvSpPr/>
          <p:nvPr/>
        </p:nvSpPr>
        <p:spPr>
          <a:xfrm>
            <a:off x="369740" y="3416456"/>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FEEA5F4E-0EA7-4CAC-A953-79AA71A14A68}"/>
              </a:ext>
            </a:extLst>
          </p:cNvPr>
          <p:cNvSpPr/>
          <p:nvPr/>
        </p:nvSpPr>
        <p:spPr>
          <a:xfrm>
            <a:off x="369740" y="4237289"/>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EFE7BEC0-BD90-4701-9A34-2AF83D8DF9A2}"/>
              </a:ext>
            </a:extLst>
          </p:cNvPr>
          <p:cNvSpPr/>
          <p:nvPr/>
        </p:nvSpPr>
        <p:spPr>
          <a:xfrm>
            <a:off x="369739" y="2213983"/>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37048DDE-86BE-40C0-80A0-4424BDDB1D21}"/>
              </a:ext>
            </a:extLst>
          </p:cNvPr>
          <p:cNvSpPr/>
          <p:nvPr/>
        </p:nvSpPr>
        <p:spPr>
          <a:xfrm>
            <a:off x="369739" y="1683190"/>
            <a:ext cx="161365" cy="120377"/>
          </a:xfrm>
          <a:prstGeom prst="rect">
            <a:avLst/>
          </a:prstGeom>
          <a:solidFill>
            <a:schemeClr val="accent6"/>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5">
            <a:extLst>
              <a:ext uri="{FF2B5EF4-FFF2-40B4-BE49-F238E27FC236}">
                <a16:creationId xmlns:a16="http://schemas.microsoft.com/office/drawing/2014/main" id="{03C28A5F-619D-44F8-9BFF-AB67332EB9A8}"/>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4" name="Rectangle 15">
            <a:extLst>
              <a:ext uri="{FF2B5EF4-FFF2-40B4-BE49-F238E27FC236}">
                <a16:creationId xmlns:a16="http://schemas.microsoft.com/office/drawing/2014/main" id="{39190FD2-2E70-4261-8BE1-BE907CC9E160}"/>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34</a:t>
            </a: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CB9173C-E526-439A-855C-28C117A91EAC}"/>
              </a:ext>
            </a:extLst>
          </p:cNvPr>
          <p:cNvSpPr/>
          <p:nvPr/>
        </p:nvSpPr>
        <p:spPr>
          <a:xfrm>
            <a:off x="2338388" y="1239838"/>
            <a:ext cx="3187700" cy="403225"/>
          </a:xfrm>
          <a:prstGeom prst="rect">
            <a:avLst/>
          </a:prstGeom>
        </p:spPr>
        <p:txBody>
          <a:bodyPr wrap="none" lIns="0" tIns="0" rIns="0" bIns="0"/>
          <a:lstStyle/>
          <a:p>
            <a:pPr eaLnBrk="1" fontAlgn="auto" hangingPunct="1">
              <a:spcBef>
                <a:spcPts val="0"/>
              </a:spcBef>
              <a:spcAft>
                <a:spcPts val="210"/>
              </a:spcAft>
              <a:defRPr/>
            </a:pPr>
            <a:endParaRPr lang="en-US" sz="3000" b="1" spc="-50" dirty="0">
              <a:solidFill>
                <a:srgbClr val="085097"/>
              </a:solidFill>
              <a:latin typeface="Palatino Linotype"/>
            </a:endParaRPr>
          </a:p>
        </p:txBody>
      </p:sp>
      <p:sp>
        <p:nvSpPr>
          <p:cNvPr id="31750" name="Rectangle 5">
            <a:extLst>
              <a:ext uri="{FF2B5EF4-FFF2-40B4-BE49-F238E27FC236}">
                <a16:creationId xmlns:a16="http://schemas.microsoft.com/office/drawing/2014/main" id="{21624F56-50AE-42FD-81B2-CE61BD86BF9D}"/>
              </a:ext>
            </a:extLst>
          </p:cNvPr>
          <p:cNvSpPr>
            <a:spLocks noChangeArrowheads="1"/>
          </p:cNvSpPr>
          <p:nvPr/>
        </p:nvSpPr>
        <p:spPr bwMode="auto">
          <a:xfrm>
            <a:off x="2838450" y="1716088"/>
            <a:ext cx="210185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68300" indent="-3556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pPr>
            <a:endParaRPr lang="en-US" altLang="en-US" sz="1200" dirty="0">
              <a:solidFill>
                <a:srgbClr val="008000"/>
              </a:solidFill>
            </a:endParaRPr>
          </a:p>
          <a:p>
            <a:pPr eaLnBrk="1" hangingPunct="1">
              <a:lnSpc>
                <a:spcPts val="1463"/>
              </a:lnSpc>
            </a:pPr>
            <a:endParaRPr lang="en-US" altLang="en-US" sz="1200" dirty="0">
              <a:solidFill>
                <a:srgbClr val="008000"/>
              </a:solidFill>
            </a:endParaRPr>
          </a:p>
        </p:txBody>
      </p:sp>
      <p:sp>
        <p:nvSpPr>
          <p:cNvPr id="31751" name="Rectangle 6">
            <a:extLst>
              <a:ext uri="{FF2B5EF4-FFF2-40B4-BE49-F238E27FC236}">
                <a16:creationId xmlns:a16="http://schemas.microsoft.com/office/drawing/2014/main" id="{C9DC0F4B-D4C2-48B9-9C3E-37BB2F777CB5}"/>
              </a:ext>
            </a:extLst>
          </p:cNvPr>
          <p:cNvSpPr>
            <a:spLocks noChangeArrowheads="1"/>
          </p:cNvSpPr>
          <p:nvPr/>
        </p:nvSpPr>
        <p:spPr bwMode="auto">
          <a:xfrm>
            <a:off x="3441700" y="2279650"/>
            <a:ext cx="889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63"/>
              </a:spcAft>
            </a:pPr>
            <a:endParaRPr lang="en-US" altLang="en-US" sz="1200" dirty="0">
              <a:solidFill>
                <a:srgbClr val="008000"/>
              </a:solidFill>
            </a:endParaRPr>
          </a:p>
        </p:txBody>
      </p:sp>
      <p:sp>
        <p:nvSpPr>
          <p:cNvPr id="31752" name="Rectangle 7">
            <a:extLst>
              <a:ext uri="{FF2B5EF4-FFF2-40B4-BE49-F238E27FC236}">
                <a16:creationId xmlns:a16="http://schemas.microsoft.com/office/drawing/2014/main" id="{BFC39FE2-0438-4A82-8D20-77220ED4FBF1}"/>
              </a:ext>
            </a:extLst>
          </p:cNvPr>
          <p:cNvSpPr>
            <a:spLocks noChangeArrowheads="1"/>
          </p:cNvSpPr>
          <p:nvPr/>
        </p:nvSpPr>
        <p:spPr bwMode="auto">
          <a:xfrm>
            <a:off x="895350" y="2647950"/>
            <a:ext cx="573722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1263"/>
              </a:spcBef>
              <a:spcAft>
                <a:spcPts val="1263"/>
              </a:spcAft>
            </a:pPr>
            <a:endParaRPr lang="en-US" altLang="en-US" sz="1200" dirty="0"/>
          </a:p>
        </p:txBody>
      </p:sp>
      <p:sp>
        <p:nvSpPr>
          <p:cNvPr id="31753" name="Rectangle 8">
            <a:extLst>
              <a:ext uri="{FF2B5EF4-FFF2-40B4-BE49-F238E27FC236}">
                <a16:creationId xmlns:a16="http://schemas.microsoft.com/office/drawing/2014/main" id="{D47922D7-E0DC-4824-B3D4-7D7E1F056BED}"/>
              </a:ext>
            </a:extLst>
          </p:cNvPr>
          <p:cNvSpPr>
            <a:spLocks noChangeArrowheads="1"/>
          </p:cNvSpPr>
          <p:nvPr/>
        </p:nvSpPr>
        <p:spPr bwMode="auto">
          <a:xfrm>
            <a:off x="898525" y="1716088"/>
            <a:ext cx="5899150" cy="688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1263"/>
              </a:spcAft>
            </a:pPr>
            <a:r>
              <a:rPr lang="en-US" altLang="en-US" sz="1200" b="1" dirty="0"/>
              <a:t>Who We Are</a:t>
            </a:r>
          </a:p>
          <a:p>
            <a:pPr algn="just" eaLnBrk="1" hangingPunct="1">
              <a:lnSpc>
                <a:spcPts val="1463"/>
              </a:lnSpc>
              <a:spcAft>
                <a:spcPts val="838"/>
              </a:spcAft>
            </a:pPr>
            <a:r>
              <a:rPr lang="en-US" altLang="en-US" sz="1200" dirty="0"/>
              <a:t>The Yolo County California chapter of the National Alliance on Mental Illness is a grass roots, self-help, support and advocacy non-profit organization dedicated to improving the lives of people with psychiatric disorders, which include schizophrenia, bipolar disorder, clinical depression, panic disorder, obsessive-compulsive disorder (OCD) and severe emotional disorders in children.</a:t>
            </a:r>
            <a:endParaRPr lang="en-US" altLang="en-US" sz="1200" b="1" dirty="0"/>
          </a:p>
          <a:p>
            <a:pPr algn="just" eaLnBrk="1" hangingPunct="1">
              <a:lnSpc>
                <a:spcPts val="1463"/>
              </a:lnSpc>
              <a:spcBef>
                <a:spcPts val="838"/>
              </a:spcBef>
            </a:pPr>
            <a:r>
              <a:rPr lang="en-US" altLang="en-US" sz="1200" b="1" dirty="0"/>
              <a:t>ADVOCACY</a:t>
            </a:r>
          </a:p>
          <a:p>
            <a:pPr algn="just" eaLnBrk="1" hangingPunct="1">
              <a:lnSpc>
                <a:spcPts val="1463"/>
              </a:lnSpc>
              <a:spcAft>
                <a:spcPts val="838"/>
              </a:spcAft>
            </a:pPr>
            <a:r>
              <a:rPr lang="en-US" altLang="en-US" sz="1200" dirty="0"/>
              <a:t>NAMI strives to reduce stigma and ignorance of psychiatric disorders and to help eliminate discrimination and restrictions accessing essential treatments and life supports such as employment, housing, and health insurance.</a:t>
            </a:r>
          </a:p>
          <a:p>
            <a:pPr algn="just" eaLnBrk="1" hangingPunct="1">
              <a:lnSpc>
                <a:spcPts val="1463"/>
              </a:lnSpc>
            </a:pPr>
            <a:r>
              <a:rPr lang="en-US" altLang="en-US" sz="1200" b="1" dirty="0"/>
              <a:t>HISTORY</a:t>
            </a:r>
          </a:p>
          <a:p>
            <a:pPr algn="just" eaLnBrk="1" hangingPunct="1">
              <a:lnSpc>
                <a:spcPts val="1463"/>
              </a:lnSpc>
              <a:spcAft>
                <a:spcPts val="838"/>
              </a:spcAft>
            </a:pPr>
            <a:r>
              <a:rPr lang="en-US" altLang="en-US" sz="1200" dirty="0"/>
              <a:t>Our advocacy efforts for people with psychiatric disorders began in 1978 as the Alliance for the Mentally Ill. At the time, Yolo County's public facilities for psychiatric patients were three locked cells at the end of a hall in the old County Hospital. Now, Yolo County patients have access to the model psychiatric unit at Woodland Memorial Hospital, with Wellness programs in Woodland and West Sacramento and adult residential care in Woodland, Davis and West Sacramento. We continue planning, advocating for and making improvements in the lives of people living with psychiatric disorders.</a:t>
            </a:r>
          </a:p>
          <a:p>
            <a:pPr algn="just" eaLnBrk="1" hangingPunct="1">
              <a:spcAft>
                <a:spcPts val="213"/>
              </a:spcAft>
            </a:pPr>
            <a:r>
              <a:rPr lang="en-US" altLang="en-US" sz="1200" b="1" dirty="0"/>
              <a:t>NON-PROFIT</a:t>
            </a:r>
          </a:p>
          <a:p>
            <a:pPr algn="just" eaLnBrk="1" hangingPunct="1">
              <a:spcAft>
                <a:spcPts val="1263"/>
              </a:spcAft>
            </a:pPr>
            <a:r>
              <a:rPr lang="en-US" altLang="en-US" sz="1200" dirty="0"/>
              <a:t>NAMI Yolo County is a non-profit organization.</a:t>
            </a:r>
          </a:p>
          <a:p>
            <a:pPr algn="just" eaLnBrk="1" hangingPunct="1">
              <a:spcAft>
                <a:spcPts val="213"/>
              </a:spcAft>
            </a:pPr>
            <a:r>
              <a:rPr lang="en-US" altLang="en-US" sz="1200" b="1" dirty="0"/>
              <a:t>NATIONWIDE NETWORK</a:t>
            </a:r>
          </a:p>
          <a:p>
            <a:pPr algn="just" eaLnBrk="1" hangingPunct="1">
              <a:lnSpc>
                <a:spcPts val="1463"/>
              </a:lnSpc>
              <a:spcAft>
                <a:spcPts val="838"/>
              </a:spcAft>
            </a:pPr>
            <a:r>
              <a:rPr lang="en-US" altLang="en-US" sz="1200" dirty="0"/>
              <a:t>NAMI Yolo County is one of 70 affiliates of NAMI California and one of over 1,000 affiliates of our national organization, the National Alliance on Mental Illness, headquartered in Arlington, Virginia with more than 220,000 members.</a:t>
            </a:r>
          </a:p>
          <a:p>
            <a:pPr algn="just" eaLnBrk="1" hangingPunct="1">
              <a:lnSpc>
                <a:spcPts val="1463"/>
              </a:lnSpc>
            </a:pPr>
            <a:r>
              <a:rPr lang="en-US" altLang="en-US" sz="1200" dirty="0"/>
              <a:t>Located in Northern California, NAMI Yolo County includes the communities of Davis, Esparto, West Sacramento, Winters, and Woodland as well as other communities within Yolo County.</a:t>
            </a:r>
          </a:p>
          <a:p>
            <a:pPr algn="just" eaLnBrk="1" hangingPunct="1">
              <a:lnSpc>
                <a:spcPts val="1463"/>
              </a:lnSpc>
            </a:pPr>
            <a:endParaRPr lang="en-US" altLang="en-US" sz="1200" dirty="0"/>
          </a:p>
          <a:p>
            <a:pPr algn="just" eaLnBrk="1" hangingPunct="1">
              <a:lnSpc>
                <a:spcPts val="1463"/>
              </a:lnSpc>
            </a:pPr>
            <a:r>
              <a:rPr lang="en-US" altLang="en-US" sz="1200" dirty="0"/>
              <a:t>For more information, email us at </a:t>
            </a:r>
            <a:r>
              <a:rPr lang="en-US" altLang="en-US" sz="1200" u="sng" dirty="0">
                <a:solidFill>
                  <a:srgbClr val="E46C0A"/>
                </a:solidFill>
                <a:hlinkClick r:id="rId2">
                  <a:extLst>
                    <a:ext uri="{A12FA001-AC4F-418D-AE19-62706E023703}">
                      <ahyp:hlinkClr xmlns:ahyp="http://schemas.microsoft.com/office/drawing/2018/hyperlinkcolor" val="tx"/>
                    </a:ext>
                  </a:extLst>
                </a:hlinkClick>
              </a:rPr>
              <a:t>friends@namiyolo.org</a:t>
            </a:r>
            <a:r>
              <a:rPr lang="en-US" altLang="en-US" sz="1200" u="sng" dirty="0">
                <a:solidFill>
                  <a:srgbClr val="E46C0A"/>
                </a:solidFill>
              </a:rPr>
              <a:t> </a:t>
            </a:r>
            <a:r>
              <a:rPr lang="en-US" altLang="en-US" sz="1200" dirty="0"/>
              <a:t>Or leave a message at 530-756-8181</a:t>
            </a:r>
          </a:p>
          <a:p>
            <a:pPr algn="just" eaLnBrk="1" hangingPunct="1">
              <a:lnSpc>
                <a:spcPts val="1463"/>
              </a:lnSpc>
            </a:pPr>
            <a:endParaRPr lang="en-US" altLang="en-US" sz="1200" dirty="0"/>
          </a:p>
        </p:txBody>
      </p:sp>
      <p:sp>
        <p:nvSpPr>
          <p:cNvPr id="11" name="Rectangle 10">
            <a:extLst>
              <a:ext uri="{FF2B5EF4-FFF2-40B4-BE49-F238E27FC236}">
                <a16:creationId xmlns:a16="http://schemas.microsoft.com/office/drawing/2014/main" id="{C2F893F4-D843-4D10-9299-BE367CB4CE5E}"/>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Yolo County – National Alliance on Mental Illness </a:t>
            </a:r>
          </a:p>
        </p:txBody>
      </p:sp>
      <p:pic>
        <p:nvPicPr>
          <p:cNvPr id="1026" name="Picture 2" descr="NAMI Logos | NAMI: National Alliance on Mental Illness">
            <a:extLst>
              <a:ext uri="{FF2B5EF4-FFF2-40B4-BE49-F238E27FC236}">
                <a16:creationId xmlns:a16="http://schemas.microsoft.com/office/drawing/2014/main" id="{95DE31B6-95A9-47EF-8C85-42453A2CE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7412" y="8156574"/>
            <a:ext cx="3457575" cy="13239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5">
            <a:extLst>
              <a:ext uri="{FF2B5EF4-FFF2-40B4-BE49-F238E27FC236}">
                <a16:creationId xmlns:a16="http://schemas.microsoft.com/office/drawing/2014/main" id="{48BA59AB-3F94-4F63-99B9-274832CAA98F}"/>
              </a:ext>
            </a:extLst>
          </p:cNvPr>
          <p:cNvSpPr>
            <a:spLocks noChangeArrowheads="1"/>
          </p:cNvSpPr>
          <p:nvPr/>
        </p:nvSpPr>
        <p:spPr bwMode="auto">
          <a:xfrm>
            <a:off x="7296711"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35</a:t>
            </a: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 name="Picture 1">
            <a:extLst>
              <a:ext uri="{FF2B5EF4-FFF2-40B4-BE49-F238E27FC236}">
                <a16:creationId xmlns:a16="http://schemas.microsoft.com/office/drawing/2014/main" id="{BCE1A293-C539-4D42-ABAF-89114A34251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1661" y="788910"/>
            <a:ext cx="189474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58C3BB6-C54E-4B3C-ABBF-C07CED383704}"/>
              </a:ext>
            </a:extLst>
          </p:cNvPr>
          <p:cNvSpPr/>
          <p:nvPr/>
        </p:nvSpPr>
        <p:spPr>
          <a:xfrm>
            <a:off x="96838" y="977900"/>
            <a:ext cx="1582737" cy="400050"/>
          </a:xfrm>
          <a:prstGeom prst="rect">
            <a:avLst/>
          </a:prstGeom>
        </p:spPr>
        <p:txBody>
          <a:bodyPr wrap="none" lIns="0" tIns="0" rIns="0" bIns="0"/>
          <a:lstStyle/>
          <a:p>
            <a:pPr eaLnBrk="1" fontAlgn="auto" hangingPunct="1">
              <a:spcBef>
                <a:spcPts val="0"/>
              </a:spcBef>
              <a:spcAft>
                <a:spcPts val="0"/>
              </a:spcAft>
              <a:defRPr/>
            </a:pPr>
            <a:endParaRPr lang="en-US" spc="150" dirty="0">
              <a:latin typeface="Times New Roman"/>
            </a:endParaRPr>
          </a:p>
        </p:txBody>
      </p:sp>
      <p:sp>
        <p:nvSpPr>
          <p:cNvPr id="4100" name="Rectangle 3">
            <a:extLst>
              <a:ext uri="{FF2B5EF4-FFF2-40B4-BE49-F238E27FC236}">
                <a16:creationId xmlns:a16="http://schemas.microsoft.com/office/drawing/2014/main" id="{DCA24758-0D45-472B-84CB-3916A83FC607}"/>
              </a:ext>
            </a:extLst>
          </p:cNvPr>
          <p:cNvSpPr>
            <a:spLocks noChangeArrowheads="1"/>
          </p:cNvSpPr>
          <p:nvPr/>
        </p:nvSpPr>
        <p:spPr bwMode="auto">
          <a:xfrm>
            <a:off x="5287963" y="1069975"/>
            <a:ext cx="1670050"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lnSpc>
                <a:spcPts val="1038"/>
              </a:lnSpc>
            </a:pPr>
            <a:endParaRPr lang="en-US" altLang="en-US" sz="900" b="1" dirty="0">
              <a:latin typeface="Times New Roman" panose="02020603050405020304" pitchFamily="18" charset="0"/>
            </a:endParaRPr>
          </a:p>
        </p:txBody>
      </p:sp>
      <p:sp>
        <p:nvSpPr>
          <p:cNvPr id="5" name="Rectangle 4">
            <a:extLst>
              <a:ext uri="{FF2B5EF4-FFF2-40B4-BE49-F238E27FC236}">
                <a16:creationId xmlns:a16="http://schemas.microsoft.com/office/drawing/2014/main" id="{81494B26-71F1-4443-B434-B2CFABBEB591}"/>
              </a:ext>
            </a:extLst>
          </p:cNvPr>
          <p:cNvSpPr/>
          <p:nvPr/>
        </p:nvSpPr>
        <p:spPr>
          <a:xfrm>
            <a:off x="311150" y="1377950"/>
            <a:ext cx="1341438" cy="344488"/>
          </a:xfrm>
          <a:prstGeom prst="rect">
            <a:avLst/>
          </a:prstGeom>
        </p:spPr>
        <p:txBody>
          <a:bodyPr lIns="0" tIns="0" rIns="0" bIns="0"/>
          <a:lstStyle/>
          <a:p>
            <a:pPr algn="ctr" eaLnBrk="1" fontAlgn="auto" hangingPunct="1">
              <a:lnSpc>
                <a:spcPts val="1320"/>
              </a:lnSpc>
              <a:spcBef>
                <a:spcPts val="0"/>
              </a:spcBef>
              <a:spcAft>
                <a:spcPts val="0"/>
              </a:spcAft>
              <a:defRPr/>
            </a:pPr>
            <a:endParaRPr lang="en-US" sz="1600" b="1" dirty="0">
              <a:latin typeface="Times New Roman"/>
            </a:endParaRPr>
          </a:p>
        </p:txBody>
      </p:sp>
      <p:sp>
        <p:nvSpPr>
          <p:cNvPr id="4102" name="Rectangle 5">
            <a:extLst>
              <a:ext uri="{FF2B5EF4-FFF2-40B4-BE49-F238E27FC236}">
                <a16:creationId xmlns:a16="http://schemas.microsoft.com/office/drawing/2014/main" id="{6A279459-507F-446A-BF64-F93092974852}"/>
              </a:ext>
            </a:extLst>
          </p:cNvPr>
          <p:cNvSpPr>
            <a:spLocks noChangeArrowheads="1"/>
          </p:cNvSpPr>
          <p:nvPr/>
        </p:nvSpPr>
        <p:spPr bwMode="auto">
          <a:xfrm>
            <a:off x="6227763" y="1355725"/>
            <a:ext cx="733425"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900" b="1" i="1" dirty="0">
              <a:latin typeface="Times New Roman" panose="02020603050405020304" pitchFamily="18" charset="0"/>
              <a:hlinkClick r:id="rId3"/>
            </a:endParaRPr>
          </a:p>
        </p:txBody>
      </p:sp>
      <p:sp>
        <p:nvSpPr>
          <p:cNvPr id="7" name="Rectangle 6">
            <a:extLst>
              <a:ext uri="{FF2B5EF4-FFF2-40B4-BE49-F238E27FC236}">
                <a16:creationId xmlns:a16="http://schemas.microsoft.com/office/drawing/2014/main" id="{2128B2CF-70EA-419C-9968-D479924B388B}"/>
              </a:ext>
            </a:extLst>
          </p:cNvPr>
          <p:cNvSpPr/>
          <p:nvPr/>
        </p:nvSpPr>
        <p:spPr>
          <a:xfrm>
            <a:off x="2766776" y="1206442"/>
            <a:ext cx="2610787" cy="589717"/>
          </a:xfrm>
          <a:prstGeom prst="rect">
            <a:avLst/>
          </a:prstGeom>
        </p:spPr>
        <p:txBody>
          <a:bodyPr lIns="0" tIns="0" rIns="0" bIns="0"/>
          <a:lstStyle/>
          <a:p>
            <a:pPr algn="ctr" eaLnBrk="1" fontAlgn="auto" hangingPunct="1">
              <a:spcBef>
                <a:spcPts val="0"/>
              </a:spcBef>
              <a:spcAft>
                <a:spcPts val="210"/>
              </a:spcAft>
              <a:defRPr/>
            </a:pPr>
            <a:r>
              <a:rPr lang="en-US" sz="1200" b="1" dirty="0">
                <a:latin typeface="+mj-lt"/>
              </a:rPr>
              <a:t>Garth Lewis</a:t>
            </a:r>
          </a:p>
          <a:p>
            <a:pPr eaLnBrk="1" fontAlgn="auto" hangingPunct="1">
              <a:spcBef>
                <a:spcPts val="0"/>
              </a:spcBef>
              <a:spcAft>
                <a:spcPts val="0"/>
              </a:spcAft>
              <a:defRPr/>
            </a:pPr>
            <a:r>
              <a:rPr lang="en-US" sz="1200" b="1" i="1" dirty="0">
                <a:latin typeface="+mj-lt"/>
              </a:rPr>
              <a:t>Yolo County Superintendent of Schools</a:t>
            </a:r>
          </a:p>
        </p:txBody>
      </p:sp>
      <p:sp>
        <p:nvSpPr>
          <p:cNvPr id="4104" name="Rectangle 7">
            <a:extLst>
              <a:ext uri="{FF2B5EF4-FFF2-40B4-BE49-F238E27FC236}">
                <a16:creationId xmlns:a16="http://schemas.microsoft.com/office/drawing/2014/main" id="{88E0BD3C-6CD5-4A9F-A629-F68642721654}"/>
              </a:ext>
            </a:extLst>
          </p:cNvPr>
          <p:cNvSpPr>
            <a:spLocks noChangeArrowheads="1"/>
          </p:cNvSpPr>
          <p:nvPr/>
        </p:nvSpPr>
        <p:spPr bwMode="auto">
          <a:xfrm>
            <a:off x="5095992" y="506412"/>
            <a:ext cx="1756427" cy="108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1200" dirty="0">
                <a:latin typeface="+mj-lt"/>
              </a:rPr>
              <a:t>1280 Santa Anita Court, Ste. 100 Woodland, </a:t>
            </a:r>
          </a:p>
          <a:p>
            <a:pPr algn="r" eaLnBrk="1" hangingPunct="1"/>
            <a:r>
              <a:rPr lang="en-US" altLang="en-US" sz="1200" dirty="0">
                <a:latin typeface="+mj-lt"/>
              </a:rPr>
              <a:t>CA 95776-6127</a:t>
            </a:r>
            <a:endParaRPr lang="en-US" altLang="en-US" sz="1200" i="1" dirty="0">
              <a:latin typeface="+mj-lt"/>
            </a:endParaRPr>
          </a:p>
          <a:p>
            <a:pPr algn="r" eaLnBrk="1" hangingPunct="1"/>
            <a:r>
              <a:rPr lang="en-US" altLang="en-US" sz="1200" i="1" dirty="0">
                <a:latin typeface="+mj-lt"/>
              </a:rPr>
              <a:t>www.ycoe.org</a:t>
            </a:r>
            <a:endParaRPr lang="en-US" altLang="en-US" sz="1200" dirty="0">
              <a:latin typeface="+mj-lt"/>
            </a:endParaRPr>
          </a:p>
          <a:p>
            <a:pPr algn="r" eaLnBrk="1" hangingPunct="1"/>
            <a:r>
              <a:rPr lang="en-US" altLang="en-US" sz="1200" dirty="0">
                <a:latin typeface="+mj-lt"/>
              </a:rPr>
              <a:t>TEL (530) 668-6700</a:t>
            </a:r>
          </a:p>
          <a:p>
            <a:pPr algn="r" eaLnBrk="1" hangingPunct="1"/>
            <a:r>
              <a:rPr lang="en-US" altLang="en-US" sz="1200" dirty="0">
                <a:latin typeface="+mj-lt"/>
              </a:rPr>
              <a:t>FAX (530) 668-3848</a:t>
            </a:r>
          </a:p>
        </p:txBody>
      </p:sp>
      <p:sp>
        <p:nvSpPr>
          <p:cNvPr id="9" name="Rectangle 8">
            <a:extLst>
              <a:ext uri="{FF2B5EF4-FFF2-40B4-BE49-F238E27FC236}">
                <a16:creationId xmlns:a16="http://schemas.microsoft.com/office/drawing/2014/main" id="{44DC84A6-3A53-4D71-ACEF-313EA9D736C8}"/>
              </a:ext>
            </a:extLst>
          </p:cNvPr>
          <p:cNvSpPr/>
          <p:nvPr/>
        </p:nvSpPr>
        <p:spPr>
          <a:xfrm>
            <a:off x="898525" y="1812925"/>
            <a:ext cx="5940425" cy="7504113"/>
          </a:xfrm>
          <a:prstGeom prst="rect">
            <a:avLst/>
          </a:prstGeom>
        </p:spPr>
        <p:txBody>
          <a:bodyPr lIns="0" tIns="0" rIns="0" bIns="0"/>
          <a:lstStyle/>
          <a:p>
            <a:pPr algn="just" eaLnBrk="1" fontAlgn="auto" hangingPunct="1">
              <a:spcBef>
                <a:spcPts val="0"/>
              </a:spcBef>
              <a:spcAft>
                <a:spcPts val="840"/>
              </a:spcAft>
              <a:defRPr/>
            </a:pPr>
            <a:r>
              <a:rPr lang="en-US" sz="1200" b="1" dirty="0">
                <a:latin typeface="Calibri"/>
              </a:rPr>
              <a:t>Dear Caregiver</a:t>
            </a:r>
            <a:r>
              <a:rPr lang="en-US" sz="1200" dirty="0">
                <a:latin typeface="Calibri"/>
              </a:rPr>
              <a:t>,</a:t>
            </a:r>
          </a:p>
          <a:p>
            <a:pPr algn="just" eaLnBrk="1" fontAlgn="auto" hangingPunct="1">
              <a:spcBef>
                <a:spcPts val="0"/>
              </a:spcBef>
              <a:spcAft>
                <a:spcPts val="420"/>
              </a:spcAft>
              <a:defRPr/>
            </a:pPr>
            <a:r>
              <a:rPr lang="en-US" sz="1200" dirty="0">
                <a:latin typeface="Calibri"/>
              </a:rPr>
              <a:t>Yolo County Office of Education, Foster Youth Services Coordinating Program, would like to welcome you to the 20/21 school-year. We are writing to you for the purpose of introducing ourselves and to tell you a little bit about what we do and the services we are able to provide in order to help your student succeed this school year, and also in the future!</a:t>
            </a:r>
          </a:p>
          <a:p>
            <a:pPr algn="just" eaLnBrk="1" fontAlgn="auto" hangingPunct="1">
              <a:spcBef>
                <a:spcPts val="0"/>
              </a:spcBef>
              <a:spcAft>
                <a:spcPts val="420"/>
              </a:spcAft>
              <a:defRPr/>
            </a:pPr>
            <a:endParaRPr lang="en-US" sz="200" dirty="0">
              <a:latin typeface="Calibri"/>
            </a:endParaRPr>
          </a:p>
          <a:p>
            <a:pPr algn="just" eaLnBrk="1" fontAlgn="auto" hangingPunct="1">
              <a:spcBef>
                <a:spcPts val="0"/>
              </a:spcBef>
              <a:spcAft>
                <a:spcPts val="420"/>
              </a:spcAft>
              <a:defRPr/>
            </a:pPr>
            <a:r>
              <a:rPr lang="en-US" sz="1200" dirty="0">
                <a:latin typeface="Calibri"/>
              </a:rPr>
              <a:t>The Foster Youth Services Coordinating Program's (FYSCP) goal is Improve academic outcomes and protect the educational rights of foster youth being served in Yolo County. Foster youth often experience numerous changes in placement and interruption in school. The emotional adjustments of these changes combined with the stress of falling behind in school can be overwhelming. Studies place the High School graduation rate of foster youth between 38% and 46%. In order to support foster children academically and emotionally, the FYSC program collaborates with community agencies to provide a service delivery model that meets each youth's unique needs.</a:t>
            </a:r>
          </a:p>
          <a:p>
            <a:pPr algn="just" eaLnBrk="1" fontAlgn="auto" hangingPunct="1">
              <a:spcBef>
                <a:spcPts val="0"/>
              </a:spcBef>
              <a:spcAft>
                <a:spcPts val="420"/>
              </a:spcAft>
              <a:defRPr/>
            </a:pPr>
            <a:endParaRPr lang="en-US" sz="200" dirty="0">
              <a:latin typeface="Calibri"/>
            </a:endParaRPr>
          </a:p>
          <a:p>
            <a:pPr algn="just" eaLnBrk="1" fontAlgn="auto" hangingPunct="1">
              <a:spcBef>
                <a:spcPts val="0"/>
              </a:spcBef>
              <a:spcAft>
                <a:spcPts val="420"/>
              </a:spcAft>
              <a:defRPr/>
            </a:pPr>
            <a:r>
              <a:rPr lang="en-US" sz="1200" b="1" i="1" dirty="0">
                <a:latin typeface="Calibri"/>
              </a:rPr>
              <a:t>Foster youth have the right to remain in their school of origin, right to immediate enrollment in school, timely record transfer, right to partial credits for high school students, graduation and college rights, school discipline rights, and the right to access your school records</a:t>
            </a:r>
            <a:r>
              <a:rPr lang="en-US" sz="1200" i="1" dirty="0">
                <a:latin typeface="Calibri"/>
              </a:rPr>
              <a:t>.</a:t>
            </a:r>
            <a:r>
              <a:rPr lang="en-US" sz="1200" dirty="0">
                <a:latin typeface="Calibri"/>
              </a:rPr>
              <a:t> </a:t>
            </a:r>
            <a:r>
              <a:rPr lang="en-US" sz="1200" dirty="0">
                <a:solidFill>
                  <a:srgbClr val="231F21"/>
                </a:solidFill>
                <a:latin typeface="Calibri"/>
              </a:rPr>
              <a:t>The Yolo County Office of Education FYSC program ensures that the rights of foster youth are protected in accordance with AB 490 (addressment of barriers of equal education opportunities for children placed in foster care). In addition, the FYSC program is able to provide referrals and linkage to community resources, guidance on educational rights of foster youth as well as advocacy on behalf of the youth and caregiver.</a:t>
            </a:r>
          </a:p>
          <a:p>
            <a:pPr algn="just" eaLnBrk="1" fontAlgn="auto" hangingPunct="1">
              <a:spcBef>
                <a:spcPts val="0"/>
              </a:spcBef>
              <a:spcAft>
                <a:spcPts val="420"/>
              </a:spcAft>
              <a:defRPr/>
            </a:pPr>
            <a:endParaRPr lang="en-US" sz="200" dirty="0">
              <a:solidFill>
                <a:srgbClr val="231F21"/>
              </a:solidFill>
              <a:latin typeface="Calibri"/>
            </a:endParaRPr>
          </a:p>
          <a:p>
            <a:pPr algn="just" eaLnBrk="1" fontAlgn="auto" hangingPunct="1">
              <a:spcBef>
                <a:spcPts val="0"/>
              </a:spcBef>
              <a:spcAft>
                <a:spcPts val="420"/>
              </a:spcAft>
              <a:defRPr/>
            </a:pPr>
            <a:r>
              <a:rPr lang="en-US" sz="1200" dirty="0">
                <a:latin typeface="Calibri"/>
              </a:rPr>
              <a:t>If you have any questions or concerns, please reach out to Mariah Ernst-Collins, Coordinator II Foster, Homeless, and Mental Health Education Services. As foster youth enter one of our Yolo County Office of Education schools or Head Start Programs, we will be contacting the caregiver and foster youth to provide an introduction, offer support, and answer any questions you may have.</a:t>
            </a:r>
          </a:p>
          <a:p>
            <a:pPr algn="just" eaLnBrk="1" fontAlgn="auto" hangingPunct="1">
              <a:spcBef>
                <a:spcPts val="0"/>
              </a:spcBef>
              <a:spcAft>
                <a:spcPts val="420"/>
              </a:spcAft>
              <a:defRPr/>
            </a:pPr>
            <a:endParaRPr lang="en-US" sz="1200" dirty="0">
              <a:latin typeface="Calibri"/>
            </a:endParaRPr>
          </a:p>
          <a:p>
            <a:pPr algn="just" eaLnBrk="1" fontAlgn="auto" hangingPunct="1">
              <a:spcBef>
                <a:spcPts val="0"/>
              </a:spcBef>
              <a:spcAft>
                <a:spcPts val="0"/>
              </a:spcAft>
              <a:defRPr/>
            </a:pPr>
            <a:r>
              <a:rPr lang="en-US" sz="1200" dirty="0">
                <a:latin typeface="Calibri"/>
              </a:rPr>
              <a:t>Sincerely,</a:t>
            </a:r>
          </a:p>
          <a:p>
            <a:pPr algn="just" eaLnBrk="1" fontAlgn="auto" hangingPunct="1">
              <a:spcBef>
                <a:spcPts val="0"/>
              </a:spcBef>
              <a:spcAft>
                <a:spcPts val="0"/>
              </a:spcAft>
              <a:defRPr/>
            </a:pPr>
            <a:endParaRPr lang="en-US" sz="1200" dirty="0">
              <a:latin typeface="Calibri"/>
            </a:endParaRPr>
          </a:p>
          <a:p>
            <a:pPr algn="just" eaLnBrk="1" fontAlgn="auto" hangingPunct="1">
              <a:spcBef>
                <a:spcPts val="0"/>
              </a:spcBef>
              <a:spcAft>
                <a:spcPts val="0"/>
              </a:spcAft>
              <a:defRPr/>
            </a:pPr>
            <a:r>
              <a:rPr lang="en-US" sz="1200" dirty="0">
                <a:latin typeface="Calibri"/>
              </a:rPr>
              <a:t>Yolo County Office Education, Foster Youth Services Coordinating Program</a:t>
            </a:r>
          </a:p>
          <a:p>
            <a:pPr algn="just" eaLnBrk="1" fontAlgn="auto" hangingPunct="1">
              <a:spcBef>
                <a:spcPts val="0"/>
              </a:spcBef>
              <a:spcAft>
                <a:spcPts val="0"/>
              </a:spcAft>
              <a:defRPr/>
            </a:pPr>
            <a:endParaRPr lang="en-US" sz="1200" dirty="0">
              <a:latin typeface="Calibri"/>
            </a:endParaRPr>
          </a:p>
          <a:p>
            <a:pPr algn="just" eaLnBrk="1" fontAlgn="auto" hangingPunct="1">
              <a:spcBef>
                <a:spcPts val="0"/>
              </a:spcBef>
              <a:spcAft>
                <a:spcPts val="0"/>
              </a:spcAft>
              <a:defRPr/>
            </a:pPr>
            <a:r>
              <a:rPr lang="en-US" sz="1200" dirty="0">
                <a:latin typeface="Calibri"/>
              </a:rPr>
              <a:t>Mariah Ernst-Collins, Coordinator II Foster, Homeless, Mental Health Education Services</a:t>
            </a:r>
          </a:p>
          <a:p>
            <a:pPr algn="just" eaLnBrk="1" fontAlgn="auto" hangingPunct="1">
              <a:spcBef>
                <a:spcPts val="0"/>
              </a:spcBef>
              <a:spcAft>
                <a:spcPts val="0"/>
              </a:spcAft>
              <a:defRPr/>
            </a:pPr>
            <a:r>
              <a:rPr lang="en-US" sz="1200" dirty="0">
                <a:latin typeface="Calibri"/>
                <a:hlinkClick r:id="rId4">
                  <a:extLst>
                    <a:ext uri="{A12FA001-AC4F-418D-AE19-62706E023703}">
                      <ahyp:hlinkClr xmlns:ahyp="http://schemas.microsoft.com/office/drawing/2018/hyperlinkcolor" val="tx"/>
                    </a:ext>
                  </a:extLst>
                </a:hlinkClick>
              </a:rPr>
              <a:t>mariah.ernst-collins@ycoe.org</a:t>
            </a:r>
            <a:r>
              <a:rPr lang="en-US" sz="1200" dirty="0">
                <a:latin typeface="Calibri"/>
              </a:rPr>
              <a:t> 530-668-3791 or 530-315-4669</a:t>
            </a:r>
          </a:p>
          <a:p>
            <a:pPr algn="just" eaLnBrk="1" fontAlgn="auto" hangingPunct="1">
              <a:spcBef>
                <a:spcPts val="0"/>
              </a:spcBef>
              <a:spcAft>
                <a:spcPts val="0"/>
              </a:spcAft>
              <a:defRPr/>
            </a:pPr>
            <a:endParaRPr lang="en-US" sz="1200" dirty="0">
              <a:latin typeface="Calibri"/>
            </a:endParaRPr>
          </a:p>
          <a:p>
            <a:pPr algn="just" eaLnBrk="1" fontAlgn="auto" hangingPunct="1">
              <a:spcBef>
                <a:spcPts val="0"/>
              </a:spcBef>
              <a:spcAft>
                <a:spcPts val="0"/>
              </a:spcAft>
              <a:defRPr/>
            </a:pPr>
            <a:r>
              <a:rPr lang="en-US" sz="1200" dirty="0">
                <a:latin typeface="Calibri"/>
              </a:rPr>
              <a:t>Bianca Solorio, Outreach Specialist, Foster and Homeless Education Services</a:t>
            </a:r>
          </a:p>
          <a:p>
            <a:pPr algn="just" eaLnBrk="1" fontAlgn="auto" hangingPunct="1">
              <a:spcBef>
                <a:spcPts val="0"/>
              </a:spcBef>
              <a:spcAft>
                <a:spcPts val="0"/>
              </a:spcAft>
              <a:defRPr/>
            </a:pPr>
            <a:r>
              <a:rPr lang="en-US" sz="1200" dirty="0">
                <a:latin typeface="Calibri"/>
                <a:hlinkClick r:id="rId5">
                  <a:extLst>
                    <a:ext uri="{A12FA001-AC4F-418D-AE19-62706E023703}">
                      <ahyp:hlinkClr xmlns:ahyp="http://schemas.microsoft.com/office/drawing/2018/hyperlinkcolor" val="tx"/>
                    </a:ext>
                  </a:extLst>
                </a:hlinkClick>
              </a:rPr>
              <a:t>bianca.solorio@ycoe.org</a:t>
            </a:r>
            <a:r>
              <a:rPr lang="en-US" sz="1200" dirty="0">
                <a:latin typeface="Calibri"/>
              </a:rPr>
              <a:t> 530-668-3763</a:t>
            </a:r>
          </a:p>
        </p:txBody>
      </p:sp>
      <p:sp>
        <p:nvSpPr>
          <p:cNvPr id="4106" name="Rectangle 9">
            <a:extLst>
              <a:ext uri="{FF2B5EF4-FFF2-40B4-BE49-F238E27FC236}">
                <a16:creationId xmlns:a16="http://schemas.microsoft.com/office/drawing/2014/main" id="{5439F628-DE8F-4F4C-A43A-FF8086AA9C25}"/>
              </a:ext>
            </a:extLst>
          </p:cNvPr>
          <p:cNvSpPr>
            <a:spLocks noChangeArrowheads="1"/>
          </p:cNvSpPr>
          <p:nvPr/>
        </p:nvSpPr>
        <p:spPr bwMode="auto">
          <a:xfrm>
            <a:off x="6765925" y="9418638"/>
            <a:ext cx="1047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3" name="Rectangle 15">
            <a:extLst>
              <a:ext uri="{FF2B5EF4-FFF2-40B4-BE49-F238E27FC236}">
                <a16:creationId xmlns:a16="http://schemas.microsoft.com/office/drawing/2014/main" id="{9A19D911-B828-4A6E-B91D-9B207D748E17}"/>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2</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B957C-A067-4E5D-9FF8-239A82D095CD}"/>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Mental Health Resources</a:t>
            </a:r>
          </a:p>
        </p:txBody>
      </p:sp>
      <p:sp>
        <p:nvSpPr>
          <p:cNvPr id="3" name="TextBox 2">
            <a:extLst>
              <a:ext uri="{FF2B5EF4-FFF2-40B4-BE49-F238E27FC236}">
                <a16:creationId xmlns:a16="http://schemas.microsoft.com/office/drawing/2014/main" id="{074D4FD9-7360-440C-A536-DCDBF5020BF5}"/>
              </a:ext>
            </a:extLst>
          </p:cNvPr>
          <p:cNvSpPr txBox="1"/>
          <p:nvPr/>
        </p:nvSpPr>
        <p:spPr>
          <a:xfrm>
            <a:off x="558800" y="1572407"/>
            <a:ext cx="6731000" cy="461665"/>
          </a:xfrm>
          <a:prstGeom prst="rect">
            <a:avLst/>
          </a:prstGeom>
          <a:noFill/>
        </p:spPr>
        <p:txBody>
          <a:bodyPr wrap="square" rtlCol="0">
            <a:spAutoFit/>
          </a:bodyPr>
          <a:lstStyle/>
          <a:p>
            <a:r>
              <a:rPr lang="en-US" sz="1200" dirty="0">
                <a:solidFill>
                  <a:srgbClr val="FF0000"/>
                </a:solidFill>
              </a:rPr>
              <a:t>If your need is immediate and someone is in danger of harming themselves or someone else, phone 911.</a:t>
            </a:r>
          </a:p>
          <a:p>
            <a:endParaRPr lang="en-US" sz="1200" dirty="0">
              <a:solidFill>
                <a:srgbClr val="FF0000"/>
              </a:solidFill>
            </a:endParaRPr>
          </a:p>
        </p:txBody>
      </p:sp>
      <p:graphicFrame>
        <p:nvGraphicFramePr>
          <p:cNvPr id="4" name="Table 4">
            <a:extLst>
              <a:ext uri="{FF2B5EF4-FFF2-40B4-BE49-F238E27FC236}">
                <a16:creationId xmlns:a16="http://schemas.microsoft.com/office/drawing/2014/main" id="{013C8A0E-77A1-4D74-8C5D-65BCF45E1F45}"/>
              </a:ext>
            </a:extLst>
          </p:cNvPr>
          <p:cNvGraphicFramePr>
            <a:graphicFrameLocks noGrp="1"/>
          </p:cNvGraphicFramePr>
          <p:nvPr>
            <p:extLst>
              <p:ext uri="{D42A27DB-BD31-4B8C-83A1-F6EECF244321}">
                <p14:modId xmlns:p14="http://schemas.microsoft.com/office/powerpoint/2010/main" val="3167116919"/>
              </p:ext>
            </p:extLst>
          </p:nvPr>
        </p:nvGraphicFramePr>
        <p:xfrm>
          <a:off x="641350" y="2155263"/>
          <a:ext cx="6565900" cy="741680"/>
        </p:xfrm>
        <a:graphic>
          <a:graphicData uri="http://schemas.openxmlformats.org/drawingml/2006/table">
            <a:tbl>
              <a:tblPr firstRow="1" bandRow="1">
                <a:tableStyleId>{5C22544A-7EE6-4342-B048-85BDC9FD1C3A}</a:tableStyleId>
              </a:tblPr>
              <a:tblGrid>
                <a:gridCol w="6565900">
                  <a:extLst>
                    <a:ext uri="{9D8B030D-6E8A-4147-A177-3AD203B41FA5}">
                      <a16:colId xmlns:a16="http://schemas.microsoft.com/office/drawing/2014/main" val="990590448"/>
                    </a:ext>
                  </a:extLst>
                </a:gridCol>
              </a:tblGrid>
              <a:tr h="370840">
                <a:tc>
                  <a:txBody>
                    <a:bodyPr/>
                    <a:lstStyle/>
                    <a:p>
                      <a:pPr algn="ctr"/>
                      <a:r>
                        <a:rPr lang="en-US" sz="1500" dirty="0"/>
                        <a:t>Mental Health Crisis &amp; Access Line – Toll Free  –  24-Hours a Day – 7 Days a Week</a:t>
                      </a:r>
                    </a:p>
                  </a:txBody>
                  <a:tcPr>
                    <a:solidFill>
                      <a:schemeClr val="accent6"/>
                    </a:solidFill>
                  </a:tcPr>
                </a:tc>
                <a:extLst>
                  <a:ext uri="{0D108BD9-81ED-4DB2-BD59-A6C34878D82A}">
                    <a16:rowId xmlns:a16="http://schemas.microsoft.com/office/drawing/2014/main" val="2743235304"/>
                  </a:ext>
                </a:extLst>
              </a:tr>
              <a:tr h="370840">
                <a:tc>
                  <a:txBody>
                    <a:bodyPr/>
                    <a:lstStyle/>
                    <a:p>
                      <a:pPr algn="ctr"/>
                      <a:r>
                        <a:rPr lang="en-US" sz="1600" b="1" dirty="0">
                          <a:solidFill>
                            <a:schemeClr val="bg1"/>
                          </a:solidFill>
                        </a:rPr>
                        <a:t>(888) 965-6647 / TDD (800) 735-2929</a:t>
                      </a:r>
                    </a:p>
                  </a:txBody>
                  <a:tcPr>
                    <a:solidFill>
                      <a:schemeClr val="accent6">
                        <a:lumMod val="75000"/>
                      </a:schemeClr>
                    </a:solidFill>
                  </a:tcPr>
                </a:tc>
                <a:extLst>
                  <a:ext uri="{0D108BD9-81ED-4DB2-BD59-A6C34878D82A}">
                    <a16:rowId xmlns:a16="http://schemas.microsoft.com/office/drawing/2014/main" val="1763590303"/>
                  </a:ext>
                </a:extLst>
              </a:tr>
            </a:tbl>
          </a:graphicData>
        </a:graphic>
      </p:graphicFrame>
      <p:sp>
        <p:nvSpPr>
          <p:cNvPr id="6" name="Rectangle 5">
            <a:extLst>
              <a:ext uri="{FF2B5EF4-FFF2-40B4-BE49-F238E27FC236}">
                <a16:creationId xmlns:a16="http://schemas.microsoft.com/office/drawing/2014/main" id="{3FC07491-18C2-4454-8D48-951DFF614248}"/>
              </a:ext>
            </a:extLst>
          </p:cNvPr>
          <p:cNvSpPr/>
          <p:nvPr/>
        </p:nvSpPr>
        <p:spPr>
          <a:xfrm>
            <a:off x="558800" y="3139324"/>
            <a:ext cx="6731000" cy="1695785"/>
          </a:xfrm>
          <a:prstGeom prst="rect">
            <a:avLst/>
          </a:prstGeom>
        </p:spPr>
        <p:txBody>
          <a:bodyPr wrap="square">
            <a:spAutoFit/>
          </a:bodyPr>
          <a:lstStyle/>
          <a:p>
            <a:pPr eaLnBrk="1" hangingPunct="1">
              <a:lnSpc>
                <a:spcPts val="1588"/>
              </a:lnSpc>
              <a:spcBef>
                <a:spcPts val="1475"/>
              </a:spcBef>
              <a:spcAft>
                <a:spcPts val="625"/>
              </a:spcAft>
              <a:buClr>
                <a:srgbClr val="E46C0A"/>
              </a:buClr>
            </a:pPr>
            <a:r>
              <a:rPr lang="en-US" altLang="en-US" sz="1150" dirty="0"/>
              <a:t>The Screening Process for obtaining mental health services begins with a Mental Health and Substance Use Disorder Screening.</a:t>
            </a:r>
          </a:p>
          <a:p>
            <a:pPr marL="171450" indent="-171450" eaLnBrk="1" hangingPunct="1">
              <a:lnSpc>
                <a:spcPts val="1463"/>
              </a:lnSpc>
              <a:spcBef>
                <a:spcPts val="625"/>
              </a:spcBef>
              <a:spcAft>
                <a:spcPts val="625"/>
              </a:spcAft>
              <a:buClr>
                <a:srgbClr val="E46C0A"/>
              </a:buClr>
              <a:buFont typeface="Wingdings" panose="05000000000000000000" pitchFamily="2" charset="2"/>
              <a:buChar char="§"/>
            </a:pPr>
            <a:r>
              <a:rPr lang="en-US" altLang="en-US" sz="1150" b="1" dirty="0"/>
              <a:t>Call (888) 965-6647 </a:t>
            </a:r>
            <a:r>
              <a:rPr lang="en-US" altLang="en-US" sz="1150" dirty="0"/>
              <a:t>during business hours to schedule a Triage appointment (see below for Operating Hours for each facility).</a:t>
            </a:r>
          </a:p>
          <a:p>
            <a:pPr marL="171450" indent="-171450" eaLnBrk="1" hangingPunct="1">
              <a:lnSpc>
                <a:spcPts val="1463"/>
              </a:lnSpc>
              <a:buClr>
                <a:srgbClr val="E46C0A"/>
              </a:buClr>
              <a:buFont typeface="Wingdings" panose="05000000000000000000" pitchFamily="2" charset="2"/>
              <a:buChar char="§"/>
            </a:pPr>
            <a:r>
              <a:rPr lang="en-US" altLang="en-US" sz="1150" b="1" dirty="0"/>
              <a:t>Walk-in </a:t>
            </a:r>
            <a:r>
              <a:rPr lang="en-US" altLang="en-US" sz="1150" dirty="0"/>
              <a:t>appointments availability at select locations (see below for more information on Operating Hours).</a:t>
            </a:r>
          </a:p>
          <a:p>
            <a:pPr eaLnBrk="1" hangingPunct="1">
              <a:lnSpc>
                <a:spcPts val="1588"/>
              </a:lnSpc>
              <a:spcBef>
                <a:spcPts val="1475"/>
              </a:spcBef>
              <a:spcAft>
                <a:spcPts val="625"/>
              </a:spcAft>
            </a:pPr>
            <a:endParaRPr lang="en-US" altLang="en-US" sz="1150" dirty="0"/>
          </a:p>
        </p:txBody>
      </p:sp>
      <p:graphicFrame>
        <p:nvGraphicFramePr>
          <p:cNvPr id="7" name="Table 7">
            <a:extLst>
              <a:ext uri="{FF2B5EF4-FFF2-40B4-BE49-F238E27FC236}">
                <a16:creationId xmlns:a16="http://schemas.microsoft.com/office/drawing/2014/main" id="{C0C63D6A-0B12-46E8-A05F-3018191670C2}"/>
              </a:ext>
            </a:extLst>
          </p:cNvPr>
          <p:cNvGraphicFramePr>
            <a:graphicFrameLocks noGrp="1"/>
          </p:cNvGraphicFramePr>
          <p:nvPr>
            <p:extLst>
              <p:ext uri="{D42A27DB-BD31-4B8C-83A1-F6EECF244321}">
                <p14:modId xmlns:p14="http://schemas.microsoft.com/office/powerpoint/2010/main" val="1991634735"/>
              </p:ext>
            </p:extLst>
          </p:nvPr>
        </p:nvGraphicFramePr>
        <p:xfrm>
          <a:off x="625475" y="4785081"/>
          <a:ext cx="6521450" cy="4358640"/>
        </p:xfrm>
        <a:graphic>
          <a:graphicData uri="http://schemas.openxmlformats.org/drawingml/2006/table">
            <a:tbl>
              <a:tblPr firstRow="1" bandRow="1">
                <a:tableStyleId>{93296810-A885-4BE3-A3E7-6D5BEEA58F35}</a:tableStyleId>
              </a:tblPr>
              <a:tblGrid>
                <a:gridCol w="1279482">
                  <a:extLst>
                    <a:ext uri="{9D8B030D-6E8A-4147-A177-3AD203B41FA5}">
                      <a16:colId xmlns:a16="http://schemas.microsoft.com/office/drawing/2014/main" val="672033743"/>
                    </a:ext>
                  </a:extLst>
                </a:gridCol>
                <a:gridCol w="1690747">
                  <a:extLst>
                    <a:ext uri="{9D8B030D-6E8A-4147-A177-3AD203B41FA5}">
                      <a16:colId xmlns:a16="http://schemas.microsoft.com/office/drawing/2014/main" val="2477647876"/>
                    </a:ext>
                  </a:extLst>
                </a:gridCol>
                <a:gridCol w="1847418">
                  <a:extLst>
                    <a:ext uri="{9D8B030D-6E8A-4147-A177-3AD203B41FA5}">
                      <a16:colId xmlns:a16="http://schemas.microsoft.com/office/drawing/2014/main" val="1770847942"/>
                    </a:ext>
                  </a:extLst>
                </a:gridCol>
                <a:gridCol w="1703803">
                  <a:extLst>
                    <a:ext uri="{9D8B030D-6E8A-4147-A177-3AD203B41FA5}">
                      <a16:colId xmlns:a16="http://schemas.microsoft.com/office/drawing/2014/main" val="3457513273"/>
                    </a:ext>
                  </a:extLst>
                </a:gridCol>
              </a:tblGrid>
              <a:tr h="370840">
                <a:tc>
                  <a:txBody>
                    <a:bodyPr/>
                    <a:lstStyle/>
                    <a:p>
                      <a:r>
                        <a:rPr lang="en-US" dirty="0"/>
                        <a:t>Facility</a:t>
                      </a:r>
                    </a:p>
                  </a:txBody>
                  <a:tcPr>
                    <a:solidFill>
                      <a:schemeClr val="accent6"/>
                    </a:solidFill>
                  </a:tcPr>
                </a:tc>
                <a:tc>
                  <a:txBody>
                    <a:bodyPr/>
                    <a:lstStyle/>
                    <a:p>
                      <a:r>
                        <a:rPr lang="en-US" dirty="0"/>
                        <a:t>Woodland</a:t>
                      </a:r>
                    </a:p>
                    <a:p>
                      <a:r>
                        <a:rPr lang="en-US" sz="1200" dirty="0"/>
                        <a:t>137 N. Cottonwood St.</a:t>
                      </a:r>
                    </a:p>
                    <a:p>
                      <a:r>
                        <a:rPr lang="en-US" sz="1200" dirty="0"/>
                        <a:t>Woodland, CA 95695</a:t>
                      </a:r>
                    </a:p>
                  </a:txBody>
                  <a:tcPr>
                    <a:solidFill>
                      <a:schemeClr val="accent6"/>
                    </a:solidFill>
                  </a:tcPr>
                </a:tc>
                <a:tc>
                  <a:txBody>
                    <a:bodyPr/>
                    <a:lstStyle/>
                    <a:p>
                      <a:r>
                        <a:rPr lang="en-US" sz="1600" dirty="0"/>
                        <a:t>West Sacramento</a:t>
                      </a:r>
                    </a:p>
                    <a:p>
                      <a:r>
                        <a:rPr lang="en-US" sz="1200" dirty="0"/>
                        <a:t>500 B Jefferson Blvd. </a:t>
                      </a:r>
                    </a:p>
                    <a:p>
                      <a:r>
                        <a:rPr lang="en-US" sz="1200" dirty="0"/>
                        <a:t>Ste 150, West Sac </a:t>
                      </a:r>
                    </a:p>
                    <a:p>
                      <a:r>
                        <a:rPr lang="en-US" sz="1200" dirty="0"/>
                        <a:t>CA 95606</a:t>
                      </a:r>
                    </a:p>
                  </a:txBody>
                  <a:tcPr>
                    <a:solidFill>
                      <a:schemeClr val="accent6"/>
                    </a:solidFill>
                  </a:tcPr>
                </a:tc>
                <a:tc>
                  <a:txBody>
                    <a:bodyPr/>
                    <a:lstStyle/>
                    <a:p>
                      <a:r>
                        <a:rPr lang="en-US" dirty="0"/>
                        <a:t>Davis</a:t>
                      </a:r>
                    </a:p>
                    <a:p>
                      <a:r>
                        <a:rPr lang="en-US" sz="1200" dirty="0"/>
                        <a:t>600 A Street Ste A</a:t>
                      </a:r>
                    </a:p>
                    <a:p>
                      <a:r>
                        <a:rPr lang="en-US" sz="1200" dirty="0"/>
                        <a:t>Davis, CA 95616</a:t>
                      </a:r>
                    </a:p>
                  </a:txBody>
                  <a:tcPr>
                    <a:solidFill>
                      <a:schemeClr val="accent6"/>
                    </a:solidFill>
                  </a:tcPr>
                </a:tc>
                <a:extLst>
                  <a:ext uri="{0D108BD9-81ED-4DB2-BD59-A6C34878D82A}">
                    <a16:rowId xmlns:a16="http://schemas.microsoft.com/office/drawing/2014/main" val="4248381464"/>
                  </a:ext>
                </a:extLst>
              </a:tr>
              <a:tr h="370840">
                <a:tc>
                  <a:txBody>
                    <a:bodyPr/>
                    <a:lstStyle/>
                    <a:p>
                      <a:r>
                        <a:rPr lang="en-US" b="1" dirty="0">
                          <a:solidFill>
                            <a:schemeClr val="bg1"/>
                          </a:solidFill>
                        </a:rPr>
                        <a:t>Mental</a:t>
                      </a:r>
                    </a:p>
                    <a:p>
                      <a:r>
                        <a:rPr lang="en-US" b="1" dirty="0">
                          <a:solidFill>
                            <a:schemeClr val="bg1"/>
                          </a:solidFill>
                        </a:rPr>
                        <a:t>Health </a:t>
                      </a:r>
                    </a:p>
                    <a:p>
                      <a:r>
                        <a:rPr lang="en-US" b="1" dirty="0">
                          <a:solidFill>
                            <a:schemeClr val="bg1"/>
                          </a:solidFill>
                        </a:rPr>
                        <a:t>Clinic</a:t>
                      </a:r>
                    </a:p>
                  </a:txBody>
                  <a:tcPr>
                    <a:solidFill>
                      <a:schemeClr val="accent6"/>
                    </a:solidFill>
                  </a:tcPr>
                </a:tc>
                <a:tc>
                  <a:txBody>
                    <a:bodyPr/>
                    <a:lstStyle/>
                    <a:p>
                      <a:r>
                        <a:rPr lang="en-US" sz="1200" dirty="0">
                          <a:solidFill>
                            <a:schemeClr val="tx1"/>
                          </a:solidFill>
                        </a:rPr>
                        <a:t>Monday – Friday</a:t>
                      </a:r>
                    </a:p>
                    <a:p>
                      <a:r>
                        <a:rPr lang="en-US" sz="1200" dirty="0">
                          <a:solidFill>
                            <a:schemeClr val="tx1"/>
                          </a:solidFill>
                        </a:rPr>
                        <a:t>8:00 am – 5:00 pm</a:t>
                      </a:r>
                    </a:p>
                    <a:p>
                      <a:r>
                        <a:rPr lang="en-US" sz="1200" dirty="0">
                          <a:solidFill>
                            <a:schemeClr val="tx1"/>
                          </a:solidFill>
                        </a:rPr>
                        <a:t>Walk-In Availability:</a:t>
                      </a:r>
                    </a:p>
                    <a:p>
                      <a:r>
                        <a:rPr lang="en-US" sz="1200" dirty="0">
                          <a:solidFill>
                            <a:schemeClr val="tx1"/>
                          </a:solidFill>
                        </a:rPr>
                        <a:t>YES</a:t>
                      </a:r>
                    </a:p>
                  </a:txBody>
                  <a:tcPr/>
                </a:tc>
                <a:tc>
                  <a:txBody>
                    <a:bodyPr/>
                    <a:lstStyle/>
                    <a:p>
                      <a:r>
                        <a:rPr lang="en-US" sz="1200" dirty="0"/>
                        <a:t>Tuesday,  Thursday &amp;</a:t>
                      </a:r>
                    </a:p>
                    <a:p>
                      <a:r>
                        <a:rPr lang="en-US" sz="1200" dirty="0"/>
                        <a:t>Friday</a:t>
                      </a:r>
                    </a:p>
                    <a:p>
                      <a:r>
                        <a:rPr lang="en-US" sz="1200" dirty="0"/>
                        <a:t>8:30 am – 4:30 pm</a:t>
                      </a:r>
                    </a:p>
                    <a:p>
                      <a:r>
                        <a:rPr lang="en-US" sz="1200" dirty="0">
                          <a:solidFill>
                            <a:schemeClr val="tx1"/>
                          </a:solidFill>
                        </a:rPr>
                        <a:t>Walk-In Availability:</a:t>
                      </a:r>
                    </a:p>
                    <a:p>
                      <a:r>
                        <a:rPr lang="en-US" sz="1200" dirty="0">
                          <a:solidFill>
                            <a:schemeClr val="tx1"/>
                          </a:solidFill>
                        </a:rPr>
                        <a:t>NO</a:t>
                      </a:r>
                    </a:p>
                    <a:p>
                      <a:endParaRPr lang="en-US" sz="1200" dirty="0"/>
                    </a:p>
                  </a:txBody>
                  <a:tcPr/>
                </a:tc>
                <a:tc>
                  <a:txBody>
                    <a:bodyPr/>
                    <a:lstStyle/>
                    <a:p>
                      <a:r>
                        <a:rPr lang="en-US" sz="1200" dirty="0"/>
                        <a:t>Monday &amp; Wednesday</a:t>
                      </a:r>
                    </a:p>
                    <a:p>
                      <a:r>
                        <a:rPr lang="en-US" sz="1200" dirty="0"/>
                        <a:t>8:00 am – 12:00 pm</a:t>
                      </a:r>
                    </a:p>
                    <a:p>
                      <a:r>
                        <a:rPr lang="en-US" sz="1200" dirty="0"/>
                        <a:t>(closed for lunch)</a:t>
                      </a:r>
                    </a:p>
                    <a:p>
                      <a:r>
                        <a:rPr lang="en-US" sz="1200" dirty="0"/>
                        <a:t>1:00 pm – 5:00 pm</a:t>
                      </a:r>
                    </a:p>
                    <a:p>
                      <a:endParaRPr lang="en-US" sz="1200" dirty="0"/>
                    </a:p>
                    <a:p>
                      <a:r>
                        <a:rPr lang="en-US" sz="1200" dirty="0"/>
                        <a:t>Tuesday, Thursday, &amp; Friday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By Appointment Only</a:t>
                      </a:r>
                    </a:p>
                  </a:txBody>
                  <a:tcPr/>
                </a:tc>
                <a:extLst>
                  <a:ext uri="{0D108BD9-81ED-4DB2-BD59-A6C34878D82A}">
                    <a16:rowId xmlns:a16="http://schemas.microsoft.com/office/drawing/2014/main" val="3624640075"/>
                  </a:ext>
                </a:extLst>
              </a:tr>
              <a:tr h="370840">
                <a:tc>
                  <a:txBody>
                    <a:bodyPr/>
                    <a:lstStyle/>
                    <a:p>
                      <a:r>
                        <a:rPr lang="en-US" b="1" dirty="0">
                          <a:solidFill>
                            <a:schemeClr val="bg1"/>
                          </a:solidFill>
                        </a:rPr>
                        <a:t>Crisis</a:t>
                      </a:r>
                    </a:p>
                    <a:p>
                      <a:r>
                        <a:rPr lang="en-US" b="1" dirty="0">
                          <a:solidFill>
                            <a:schemeClr val="bg1"/>
                          </a:solidFill>
                        </a:rPr>
                        <a:t>Services</a:t>
                      </a:r>
                    </a:p>
                  </a:txBody>
                  <a:tcPr>
                    <a:solidFill>
                      <a:schemeClr val="accent6"/>
                    </a:solidFill>
                  </a:tcPr>
                </a:tc>
                <a:tc>
                  <a:txBody>
                    <a:bodyPr/>
                    <a:lstStyle/>
                    <a:p>
                      <a:r>
                        <a:rPr lang="en-US" sz="1200" dirty="0">
                          <a:solidFill>
                            <a:schemeClr val="tx1"/>
                          </a:solidFill>
                        </a:rPr>
                        <a:t>Monday – Friday</a:t>
                      </a:r>
                    </a:p>
                    <a:p>
                      <a:r>
                        <a:rPr lang="en-US" sz="1200" dirty="0">
                          <a:solidFill>
                            <a:schemeClr val="tx1"/>
                          </a:solidFill>
                        </a:rPr>
                        <a:t>8:30 am – 5:00 pm</a:t>
                      </a:r>
                    </a:p>
                    <a:p>
                      <a:r>
                        <a:rPr lang="en-US" sz="1200" dirty="0">
                          <a:solidFill>
                            <a:schemeClr val="tx1"/>
                          </a:solidFill>
                        </a:rPr>
                        <a:t>Walk-In Availability:</a:t>
                      </a:r>
                    </a:p>
                    <a:p>
                      <a:r>
                        <a:rPr lang="en-US" sz="1200" dirty="0">
                          <a:solidFill>
                            <a:schemeClr val="tx1"/>
                          </a:solidFill>
                        </a:rPr>
                        <a:t>YES</a:t>
                      </a:r>
                    </a:p>
                    <a:p>
                      <a:endParaRPr lang="en-US" sz="1200" dirty="0">
                        <a:solidFill>
                          <a:schemeClr val="tx1"/>
                        </a:solidFill>
                      </a:endParaRPr>
                    </a:p>
                  </a:txBody>
                  <a:tcPr/>
                </a:tc>
                <a:tc>
                  <a:txBody>
                    <a:bodyPr/>
                    <a:lstStyle/>
                    <a:p>
                      <a:r>
                        <a:rPr lang="en-US" sz="1200" dirty="0">
                          <a:solidFill>
                            <a:schemeClr val="tx1"/>
                          </a:solidFill>
                        </a:rPr>
                        <a:t>Monday – Friday</a:t>
                      </a:r>
                    </a:p>
                    <a:p>
                      <a:r>
                        <a:rPr lang="en-US" sz="1200" dirty="0">
                          <a:solidFill>
                            <a:schemeClr val="tx1"/>
                          </a:solidFill>
                        </a:rPr>
                        <a:t>8:30 am – 5:00 pm</a:t>
                      </a:r>
                    </a:p>
                    <a:p>
                      <a:r>
                        <a:rPr lang="en-US" sz="1200" dirty="0">
                          <a:solidFill>
                            <a:schemeClr val="tx1"/>
                          </a:solidFill>
                        </a:rPr>
                        <a:t>Walk-In Availability:</a:t>
                      </a:r>
                    </a:p>
                    <a:p>
                      <a:r>
                        <a:rPr lang="en-US" sz="1200" dirty="0">
                          <a:solidFill>
                            <a:schemeClr val="tx1"/>
                          </a:solidFill>
                        </a:rPr>
                        <a:t>YES</a:t>
                      </a:r>
                    </a:p>
                    <a:p>
                      <a:endParaRPr lang="en-US" dirty="0"/>
                    </a:p>
                  </a:txBody>
                  <a:tcPr/>
                </a:tc>
                <a:tc>
                  <a:txBody>
                    <a:bodyPr/>
                    <a:lstStyle/>
                    <a:p>
                      <a:r>
                        <a:rPr lang="en-US" sz="1200" dirty="0">
                          <a:solidFill>
                            <a:schemeClr val="tx1"/>
                          </a:solidFill>
                        </a:rPr>
                        <a:t>Monday – Friday</a:t>
                      </a:r>
                    </a:p>
                    <a:p>
                      <a:r>
                        <a:rPr lang="en-US" sz="1200" dirty="0">
                          <a:solidFill>
                            <a:schemeClr val="tx1"/>
                          </a:solidFill>
                        </a:rPr>
                        <a:t>8:30 am – 5:00 pm</a:t>
                      </a:r>
                    </a:p>
                    <a:p>
                      <a:r>
                        <a:rPr lang="en-US" sz="1200" dirty="0">
                          <a:solidFill>
                            <a:schemeClr val="tx1"/>
                          </a:solidFill>
                        </a:rPr>
                        <a:t>Walk-In Availability:</a:t>
                      </a:r>
                    </a:p>
                    <a:p>
                      <a:r>
                        <a:rPr lang="en-US" sz="1200" dirty="0">
                          <a:solidFill>
                            <a:schemeClr val="tx1"/>
                          </a:solidFill>
                        </a:rPr>
                        <a:t>YES</a:t>
                      </a:r>
                    </a:p>
                    <a:p>
                      <a:endParaRPr lang="en-US" sz="1200" dirty="0"/>
                    </a:p>
                    <a:p>
                      <a:endParaRPr lang="en-US" sz="1200" dirty="0"/>
                    </a:p>
                  </a:txBody>
                  <a:tcPr/>
                </a:tc>
                <a:extLst>
                  <a:ext uri="{0D108BD9-81ED-4DB2-BD59-A6C34878D82A}">
                    <a16:rowId xmlns:a16="http://schemas.microsoft.com/office/drawing/2014/main" val="1824866305"/>
                  </a:ext>
                </a:extLst>
              </a:tr>
              <a:tr h="370840">
                <a:tc>
                  <a:txBody>
                    <a:bodyPr/>
                    <a:lstStyle/>
                    <a:p>
                      <a:r>
                        <a:rPr lang="en-US" b="1" dirty="0">
                          <a:solidFill>
                            <a:schemeClr val="bg1"/>
                          </a:solidFill>
                        </a:rPr>
                        <a:t>Navigation</a:t>
                      </a:r>
                    </a:p>
                    <a:p>
                      <a:r>
                        <a:rPr lang="en-US" b="1" dirty="0">
                          <a:solidFill>
                            <a:schemeClr val="bg1"/>
                          </a:solidFill>
                        </a:rPr>
                        <a:t>Center</a:t>
                      </a:r>
                    </a:p>
                  </a:txBody>
                  <a:tcPr>
                    <a:solidFill>
                      <a:schemeClr val="accent6"/>
                    </a:solidFill>
                  </a:tcPr>
                </a:tc>
                <a:tc>
                  <a:txBody>
                    <a:bodyPr/>
                    <a:lstStyle/>
                    <a:p>
                      <a:r>
                        <a:rPr lang="en-US" sz="1200" dirty="0"/>
                        <a:t>N/A</a:t>
                      </a:r>
                    </a:p>
                  </a:txBody>
                  <a:tcPr/>
                </a:tc>
                <a:tc>
                  <a:txBody>
                    <a:bodyPr/>
                    <a:lstStyle/>
                    <a:p>
                      <a:r>
                        <a:rPr lang="en-US" sz="1200" dirty="0"/>
                        <a:t>N/A</a:t>
                      </a:r>
                    </a:p>
                  </a:txBody>
                  <a:tcPr/>
                </a:tc>
                <a:tc>
                  <a:txBody>
                    <a:bodyPr/>
                    <a:lstStyle/>
                    <a:p>
                      <a:r>
                        <a:rPr lang="en-US" sz="1200" dirty="0">
                          <a:solidFill>
                            <a:schemeClr val="tx1"/>
                          </a:solidFill>
                        </a:rPr>
                        <a:t>Monday – Friday</a:t>
                      </a:r>
                    </a:p>
                    <a:p>
                      <a:r>
                        <a:rPr lang="en-US" sz="1200" dirty="0">
                          <a:solidFill>
                            <a:schemeClr val="tx1"/>
                          </a:solidFill>
                        </a:rPr>
                        <a:t>8:30 am – 5:00 pm</a:t>
                      </a:r>
                    </a:p>
                    <a:p>
                      <a:endParaRPr lang="en-US" dirty="0"/>
                    </a:p>
                  </a:txBody>
                  <a:tcPr/>
                </a:tc>
                <a:extLst>
                  <a:ext uri="{0D108BD9-81ED-4DB2-BD59-A6C34878D82A}">
                    <a16:rowId xmlns:a16="http://schemas.microsoft.com/office/drawing/2014/main" val="3416369228"/>
                  </a:ext>
                </a:extLst>
              </a:tr>
            </a:tbl>
          </a:graphicData>
        </a:graphic>
      </p:graphicFrame>
      <p:sp>
        <p:nvSpPr>
          <p:cNvPr id="11" name="Rectangle 15">
            <a:extLst>
              <a:ext uri="{FF2B5EF4-FFF2-40B4-BE49-F238E27FC236}">
                <a16:creationId xmlns:a16="http://schemas.microsoft.com/office/drawing/2014/main" id="{A40C8ED9-DD9C-4A41-8A4A-AE7EFB79546C}"/>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11EF9FB2-2E44-452F-985C-9B7AA3D5DF14}"/>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36</a:t>
            </a:r>
          </a:p>
        </p:txBody>
      </p:sp>
    </p:spTree>
    <p:extLst>
      <p:ext uri="{BB962C8B-B14F-4D97-AF65-F5344CB8AC3E}">
        <p14:creationId xmlns:p14="http://schemas.microsoft.com/office/powerpoint/2010/main" val="3706542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B696084-9D5E-4E75-A00D-AE55FF1E7A90}"/>
              </a:ext>
            </a:extLst>
          </p:cNvPr>
          <p:cNvSpPr/>
          <p:nvPr/>
        </p:nvSpPr>
        <p:spPr>
          <a:xfrm>
            <a:off x="1136650" y="1752600"/>
            <a:ext cx="5654675" cy="3057525"/>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171450" indent="-171450" algn="just" eaLnBrk="1" hangingPunct="1">
              <a:spcAft>
                <a:spcPts val="213"/>
              </a:spcAft>
              <a:buFont typeface="Wingdings" panose="05000000000000000000" pitchFamily="2" charset="2"/>
              <a:buChar char="§"/>
            </a:pPr>
            <a:r>
              <a:rPr lang="en-US" altLang="en-US" sz="1200" b="1" dirty="0">
                <a:solidFill>
                  <a:srgbClr val="3F5353"/>
                </a:solidFill>
                <a:latin typeface="+mj-lt"/>
              </a:rPr>
              <a:t> NAMI - Yolo Message Line</a:t>
            </a:r>
          </a:p>
          <a:p>
            <a:pPr algn="just" eaLnBrk="1" hangingPunct="1">
              <a:spcAft>
                <a:spcPts val="213"/>
              </a:spcAft>
            </a:pPr>
            <a:r>
              <a:rPr lang="en-US" altLang="en-US" sz="1200" b="1" dirty="0">
                <a:solidFill>
                  <a:srgbClr val="3F5353"/>
                </a:solidFill>
                <a:latin typeface="+mj-lt"/>
              </a:rPr>
              <a:t>      </a:t>
            </a:r>
            <a:r>
              <a:rPr lang="en-US" altLang="en-US" sz="1200" dirty="0">
                <a:solidFill>
                  <a:srgbClr val="3F5353"/>
                </a:solidFill>
                <a:latin typeface="+mj-lt"/>
              </a:rPr>
              <a:t>530-756-8181</a:t>
            </a:r>
          </a:p>
          <a:p>
            <a:pPr algn="just" eaLnBrk="1" hangingPunct="1">
              <a:spcAft>
                <a:spcPts val="213"/>
              </a:spcAft>
            </a:pPr>
            <a:endParaRPr lang="en-US" altLang="en-US" sz="1200" dirty="0">
              <a:solidFill>
                <a:srgbClr val="3F5353"/>
              </a:solidFill>
              <a:latin typeface="+mj-lt"/>
            </a:endParaRPr>
          </a:p>
          <a:p>
            <a:pPr marL="171450" indent="-171450" algn="just" eaLnBrk="1" hangingPunct="1">
              <a:lnSpc>
                <a:spcPts val="1438"/>
              </a:lnSpc>
              <a:buFont typeface="Wingdings" panose="05000000000000000000" pitchFamily="2" charset="2"/>
              <a:buChar char="§"/>
            </a:pPr>
            <a:r>
              <a:rPr lang="en-US" altLang="en-US" sz="1200" b="1" dirty="0">
                <a:solidFill>
                  <a:srgbClr val="3F5353"/>
                </a:solidFill>
                <a:latin typeface="+mj-lt"/>
              </a:rPr>
              <a:t>UCD Counseling &amp; Psychological Services</a:t>
            </a:r>
          </a:p>
          <a:p>
            <a:pPr eaLnBrk="1" hangingPunct="1">
              <a:lnSpc>
                <a:spcPts val="1438"/>
              </a:lnSpc>
            </a:pPr>
            <a:r>
              <a:rPr lang="en-US" altLang="en-US" sz="1200" dirty="0">
                <a:solidFill>
                  <a:srgbClr val="3F5353"/>
                </a:solidFill>
                <a:latin typeface="+mj-lt"/>
              </a:rPr>
              <a:t>     530-752-0871</a:t>
            </a:r>
          </a:p>
          <a:p>
            <a:pPr eaLnBrk="1" hangingPunct="1">
              <a:lnSpc>
                <a:spcPts val="1438"/>
              </a:lnSpc>
            </a:pPr>
            <a:endParaRPr lang="en-US" altLang="en-US" sz="1200" dirty="0">
              <a:solidFill>
                <a:srgbClr val="3F5353"/>
              </a:solidFill>
              <a:latin typeface="+mj-lt"/>
            </a:endParaRPr>
          </a:p>
          <a:p>
            <a:pPr marL="171450" indent="-171450" algn="just" eaLnBrk="1" hangingPunct="1">
              <a:lnSpc>
                <a:spcPts val="1438"/>
              </a:lnSpc>
              <a:buFont typeface="Wingdings" panose="05000000000000000000" pitchFamily="2" charset="2"/>
              <a:buChar char="§"/>
            </a:pPr>
            <a:r>
              <a:rPr lang="en-US" altLang="en-US" sz="1200" b="1" dirty="0">
                <a:solidFill>
                  <a:srgbClr val="3F5353"/>
                </a:solidFill>
                <a:latin typeface="+mj-lt"/>
              </a:rPr>
              <a:t>Mental Health Patient Rights Advocate</a:t>
            </a:r>
          </a:p>
          <a:p>
            <a:pPr eaLnBrk="1" hangingPunct="1">
              <a:lnSpc>
                <a:spcPts val="1438"/>
              </a:lnSpc>
            </a:pPr>
            <a:r>
              <a:rPr lang="en-US" altLang="en-US" sz="1200" dirty="0">
                <a:solidFill>
                  <a:srgbClr val="3F5353"/>
                </a:solidFill>
                <a:latin typeface="+mj-lt"/>
              </a:rPr>
              <a:t>     877-965-6772</a:t>
            </a:r>
          </a:p>
          <a:p>
            <a:pPr marL="171450" indent="-171450" eaLnBrk="1" hangingPunct="1">
              <a:lnSpc>
                <a:spcPts val="1438"/>
              </a:lnSpc>
              <a:buFont typeface="Wingdings" panose="05000000000000000000" pitchFamily="2" charset="2"/>
              <a:buChar char="§"/>
            </a:pPr>
            <a:endParaRPr lang="en-US" altLang="en-US" sz="1200" dirty="0">
              <a:solidFill>
                <a:srgbClr val="3F5353"/>
              </a:solidFill>
              <a:latin typeface="+mj-lt"/>
            </a:endParaRPr>
          </a:p>
          <a:p>
            <a:pPr marL="171450" indent="-171450" algn="just" eaLnBrk="1" hangingPunct="1">
              <a:lnSpc>
                <a:spcPts val="1438"/>
              </a:lnSpc>
              <a:buFont typeface="Wingdings" panose="05000000000000000000" pitchFamily="2" charset="2"/>
              <a:buChar char="§"/>
            </a:pPr>
            <a:r>
              <a:rPr lang="en-US" altLang="en-US" sz="1200" b="1" dirty="0" err="1">
                <a:solidFill>
                  <a:srgbClr val="3F5353"/>
                </a:solidFill>
                <a:latin typeface="+mj-lt"/>
              </a:rPr>
              <a:t>CommuniCare</a:t>
            </a:r>
            <a:r>
              <a:rPr lang="en-US" altLang="en-US" sz="1200" b="1" dirty="0">
                <a:solidFill>
                  <a:srgbClr val="3F5353"/>
                </a:solidFill>
                <a:latin typeface="+mj-lt"/>
              </a:rPr>
              <a:t> Mental Health &amp; Substance Abuse Programs</a:t>
            </a:r>
          </a:p>
          <a:p>
            <a:pPr eaLnBrk="1" hangingPunct="1">
              <a:lnSpc>
                <a:spcPts val="1438"/>
              </a:lnSpc>
            </a:pPr>
            <a:r>
              <a:rPr lang="en-US" altLang="en-US" sz="1200" b="1" dirty="0">
                <a:solidFill>
                  <a:srgbClr val="3F5353"/>
                </a:solidFill>
                <a:latin typeface="+mj-lt"/>
              </a:rPr>
              <a:t>     </a:t>
            </a:r>
            <a:r>
              <a:rPr lang="en-US" altLang="en-US" sz="1200" dirty="0">
                <a:solidFill>
                  <a:srgbClr val="3F5353"/>
                </a:solidFill>
                <a:latin typeface="+mj-lt"/>
              </a:rPr>
              <a:t>Woodland: 530-405-2815 </a:t>
            </a:r>
            <a:endParaRPr lang="en-US" altLang="en-US" sz="1200" b="1" dirty="0">
              <a:solidFill>
                <a:srgbClr val="3F5353"/>
              </a:solidFill>
              <a:latin typeface="+mj-lt"/>
            </a:endParaRPr>
          </a:p>
          <a:p>
            <a:pPr eaLnBrk="1" hangingPunct="1">
              <a:lnSpc>
                <a:spcPts val="1438"/>
              </a:lnSpc>
            </a:pPr>
            <a:r>
              <a:rPr lang="en-US" altLang="en-US" sz="1200" b="1" dirty="0">
                <a:solidFill>
                  <a:srgbClr val="3F5353"/>
                </a:solidFill>
                <a:latin typeface="+mj-lt"/>
              </a:rPr>
              <a:t>     </a:t>
            </a:r>
            <a:r>
              <a:rPr lang="en-US" altLang="en-US" sz="1200" dirty="0">
                <a:solidFill>
                  <a:srgbClr val="3F5353"/>
                </a:solidFill>
                <a:latin typeface="+mj-lt"/>
              </a:rPr>
              <a:t>West Sacramento: 916-403-2970</a:t>
            </a:r>
          </a:p>
          <a:p>
            <a:pPr eaLnBrk="1" hangingPunct="1">
              <a:lnSpc>
                <a:spcPts val="1438"/>
              </a:lnSpc>
            </a:pPr>
            <a:endParaRPr lang="en-US" altLang="en-US" sz="1200" dirty="0">
              <a:solidFill>
                <a:srgbClr val="3F5353"/>
              </a:solidFill>
              <a:latin typeface="+mj-lt"/>
            </a:endParaRPr>
          </a:p>
          <a:p>
            <a:pPr marL="171450" indent="-171450" algn="just" eaLnBrk="1" hangingPunct="1">
              <a:lnSpc>
                <a:spcPts val="1438"/>
              </a:lnSpc>
              <a:buFont typeface="Wingdings" panose="05000000000000000000" pitchFamily="2" charset="2"/>
              <a:buChar char="§"/>
            </a:pPr>
            <a:r>
              <a:rPr lang="en-US" altLang="en-US" sz="1200" b="1" dirty="0">
                <a:latin typeface="+mj-lt"/>
              </a:rPr>
              <a:t>Suicide Prevention 24/7</a:t>
            </a:r>
          </a:p>
          <a:p>
            <a:pPr algn="just" eaLnBrk="1" hangingPunct="1">
              <a:lnSpc>
                <a:spcPts val="1438"/>
              </a:lnSpc>
            </a:pPr>
            <a:r>
              <a:rPr lang="en-US" altLang="en-US" sz="1200" b="1" dirty="0">
                <a:solidFill>
                  <a:srgbClr val="3F5353"/>
                </a:solidFill>
                <a:latin typeface="+mj-lt"/>
              </a:rPr>
              <a:t>      </a:t>
            </a:r>
            <a:r>
              <a:rPr lang="en-US" altLang="en-US" sz="1200" dirty="0">
                <a:latin typeface="+mj-lt"/>
              </a:rPr>
              <a:t>Davis: (530) 756-5000 </a:t>
            </a:r>
            <a:endParaRPr lang="en-US" altLang="en-US" sz="1200" b="1" dirty="0">
              <a:solidFill>
                <a:srgbClr val="3F5353"/>
              </a:solidFill>
              <a:latin typeface="+mj-lt"/>
            </a:endParaRPr>
          </a:p>
          <a:p>
            <a:pPr algn="just" eaLnBrk="1" hangingPunct="1">
              <a:lnSpc>
                <a:spcPts val="1438"/>
              </a:lnSpc>
            </a:pPr>
            <a:r>
              <a:rPr lang="en-US" altLang="en-US" sz="1200" dirty="0">
                <a:latin typeface="+mj-lt"/>
              </a:rPr>
              <a:t>      Woodland: (530) 666-7778 </a:t>
            </a:r>
            <a:endParaRPr lang="en-US" altLang="en-US" sz="1200" b="1" dirty="0">
              <a:solidFill>
                <a:srgbClr val="3F5353"/>
              </a:solidFill>
              <a:latin typeface="+mj-lt"/>
            </a:endParaRPr>
          </a:p>
          <a:p>
            <a:pPr algn="just" eaLnBrk="1" hangingPunct="1">
              <a:lnSpc>
                <a:spcPts val="1438"/>
              </a:lnSpc>
            </a:pPr>
            <a:r>
              <a:rPr lang="en-US" altLang="en-US" sz="1200" dirty="0">
                <a:latin typeface="+mj-lt"/>
              </a:rPr>
              <a:t>      West Sacramento: (916) 372-6565</a:t>
            </a:r>
          </a:p>
          <a:p>
            <a:pPr algn="just" eaLnBrk="1" hangingPunct="1">
              <a:lnSpc>
                <a:spcPts val="1438"/>
              </a:lnSpc>
            </a:pPr>
            <a:endParaRPr lang="en-US" altLang="en-US" sz="1200" dirty="0">
              <a:latin typeface="+mj-lt"/>
            </a:endParaRPr>
          </a:p>
          <a:p>
            <a:pPr marL="171450" indent="-171450" algn="just" eaLnBrk="1" hangingPunct="1">
              <a:lnSpc>
                <a:spcPts val="1463"/>
              </a:lnSpc>
              <a:buFont typeface="Wingdings" panose="05000000000000000000" pitchFamily="2" charset="2"/>
              <a:buChar char="§"/>
            </a:pPr>
            <a:r>
              <a:rPr lang="en-US" altLang="en-US" sz="1200" b="1" dirty="0">
                <a:latin typeface="+mj-lt"/>
              </a:rPr>
              <a:t> Allied Services for Kids (ASK</a:t>
            </a:r>
            <a:r>
              <a:rPr lang="en-US" altLang="en-US" sz="1200" dirty="0">
                <a:latin typeface="+mj-lt"/>
              </a:rPr>
              <a:t>), Teen Crisis Line "Provides 24-hour availability to teens and families in crisis. Whatever the problem, teens are welcome to call this confidential crisis line for support."</a:t>
            </a:r>
          </a:p>
          <a:p>
            <a:pPr eaLnBrk="1" hangingPunct="1">
              <a:lnSpc>
                <a:spcPts val="1463"/>
              </a:lnSpc>
            </a:pPr>
            <a:r>
              <a:rPr lang="en-US" altLang="en-US" sz="1200" dirty="0">
                <a:latin typeface="+mj-lt"/>
              </a:rPr>
              <a:t>     Davis: (530) 753-0797 </a:t>
            </a:r>
          </a:p>
          <a:p>
            <a:pPr eaLnBrk="1" hangingPunct="1">
              <a:lnSpc>
                <a:spcPts val="1463"/>
              </a:lnSpc>
            </a:pPr>
            <a:r>
              <a:rPr lang="en-US" altLang="en-US" sz="1200" dirty="0">
                <a:latin typeface="+mj-lt"/>
              </a:rPr>
              <a:t>     Woodland: (530) 668-8445 o West Sacramento: (916) 371-3779</a:t>
            </a:r>
          </a:p>
          <a:p>
            <a:pPr eaLnBrk="1" hangingPunct="1">
              <a:lnSpc>
                <a:spcPts val="1463"/>
              </a:lnSpc>
              <a:spcAft>
                <a:spcPts val="7563"/>
              </a:spcAft>
            </a:pPr>
            <a:r>
              <a:rPr lang="en-US" altLang="en-US" sz="1200" dirty="0">
                <a:latin typeface="+mj-lt"/>
              </a:rPr>
              <a:t>     Website: </a:t>
            </a:r>
            <a:r>
              <a:rPr lang="en-US" altLang="en-US" sz="1200" dirty="0">
                <a:solidFill>
                  <a:srgbClr val="E46C0A"/>
                </a:solidFill>
                <a:latin typeface="+mj-lt"/>
                <a:hlinkClick r:id="rId2">
                  <a:extLst>
                    <a:ext uri="{A12FA001-AC4F-418D-AE19-62706E023703}">
                      <ahyp:hlinkClr xmlns:ahyp="http://schemas.microsoft.com/office/drawing/2018/hyperlinkcolor" val="tx"/>
                    </a:ext>
                  </a:extLst>
                </a:hlinkClick>
              </a:rPr>
              <a:t>http://www.suicidepreventionyolocounty.org/ser</a:t>
            </a:r>
            <a:r>
              <a:rPr lang="en-US" altLang="en-US" sz="1200" dirty="0">
                <a:solidFill>
                  <a:srgbClr val="E46C0A"/>
                </a:solidFill>
                <a:latin typeface="+mj-lt"/>
              </a:rPr>
              <a:t>vices/</a:t>
            </a:r>
          </a:p>
        </p:txBody>
      </p:sp>
      <p:sp>
        <p:nvSpPr>
          <p:cNvPr id="33797" name="Rectangle 4">
            <a:extLst>
              <a:ext uri="{FF2B5EF4-FFF2-40B4-BE49-F238E27FC236}">
                <a16:creationId xmlns:a16="http://schemas.microsoft.com/office/drawing/2014/main" id="{124788DC-06A4-4358-B0FE-FA390B9CD9F2}"/>
              </a:ext>
            </a:extLst>
          </p:cNvPr>
          <p:cNvSpPr>
            <a:spLocks noChangeArrowheads="1"/>
          </p:cNvSpPr>
          <p:nvPr/>
        </p:nvSpPr>
        <p:spPr bwMode="auto">
          <a:xfrm>
            <a:off x="990600" y="8245475"/>
            <a:ext cx="55102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4625"/>
              </a:spcBef>
              <a:spcAft>
                <a:spcPts val="1888"/>
              </a:spcAft>
            </a:pPr>
            <a:endParaRPr lang="en-US" altLang="en-US" sz="1200" dirty="0"/>
          </a:p>
        </p:txBody>
      </p:sp>
      <p:sp>
        <p:nvSpPr>
          <p:cNvPr id="7" name="Rectangle 6">
            <a:extLst>
              <a:ext uri="{FF2B5EF4-FFF2-40B4-BE49-F238E27FC236}">
                <a16:creationId xmlns:a16="http://schemas.microsoft.com/office/drawing/2014/main" id="{5D19F1EA-A84C-4E99-A33A-A8E9F3800D53}"/>
              </a:ext>
            </a:extLst>
          </p:cNvPr>
          <p:cNvSpPr/>
          <p:nvPr/>
        </p:nvSpPr>
        <p:spPr>
          <a:xfrm>
            <a:off x="0" y="342900"/>
            <a:ext cx="7772400" cy="788988"/>
          </a:xfrm>
          <a:prstGeom prst="rect">
            <a:avLst/>
          </a:prstGeom>
          <a:solidFill>
            <a:schemeClr val="accent6"/>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Mental Health Crisis Lines</a:t>
            </a:r>
          </a:p>
        </p:txBody>
      </p:sp>
      <p:pic>
        <p:nvPicPr>
          <p:cNvPr id="5" name="Picture 4">
            <a:extLst>
              <a:ext uri="{FF2B5EF4-FFF2-40B4-BE49-F238E27FC236}">
                <a16:creationId xmlns:a16="http://schemas.microsoft.com/office/drawing/2014/main" id="{74D703BE-6A8B-4131-B5C9-98C587D69CA8}"/>
              </a:ext>
            </a:extLst>
          </p:cNvPr>
          <p:cNvPicPr>
            <a:picLocks noChangeAspect="1"/>
          </p:cNvPicPr>
          <p:nvPr/>
        </p:nvPicPr>
        <p:blipFill>
          <a:blip r:embed="rId3"/>
          <a:stretch>
            <a:fillRect/>
          </a:stretch>
        </p:blipFill>
        <p:spPr>
          <a:xfrm>
            <a:off x="2219977" y="6494463"/>
            <a:ext cx="3333958" cy="3057525"/>
          </a:xfrm>
          <a:prstGeom prst="rect">
            <a:avLst/>
          </a:prstGeom>
        </p:spPr>
      </p:pic>
      <p:sp>
        <p:nvSpPr>
          <p:cNvPr id="10" name="Rectangle 15">
            <a:extLst>
              <a:ext uri="{FF2B5EF4-FFF2-40B4-BE49-F238E27FC236}">
                <a16:creationId xmlns:a16="http://schemas.microsoft.com/office/drawing/2014/main" id="{B9B50C79-720D-44D6-965E-7A8D0F1E6F5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37</a:t>
            </a: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537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21B16ED-FE7C-44A7-96D7-55B34647C227}"/>
              </a:ext>
            </a:extLst>
          </p:cNvPr>
          <p:cNvPicPr>
            <a:picLocks noChangeAspect="1"/>
          </p:cNvPicPr>
          <p:nvPr/>
        </p:nvPicPr>
        <p:blipFill>
          <a:blip r:embed="rId2"/>
          <a:stretch>
            <a:fillRect/>
          </a:stretch>
        </p:blipFill>
        <p:spPr>
          <a:xfrm>
            <a:off x="3119695" y="5185668"/>
            <a:ext cx="937842" cy="856370"/>
          </a:xfrm>
          <a:prstGeom prst="rect">
            <a:avLst/>
          </a:prstGeom>
        </p:spPr>
      </p:pic>
      <p:sp>
        <p:nvSpPr>
          <p:cNvPr id="2" name="Rectangle 1">
            <a:extLst>
              <a:ext uri="{FF2B5EF4-FFF2-40B4-BE49-F238E27FC236}">
                <a16:creationId xmlns:a16="http://schemas.microsoft.com/office/drawing/2014/main" id="{57E0F0E2-C233-4976-B7BD-A811BE7B0D7B}"/>
              </a:ext>
            </a:extLst>
          </p:cNvPr>
          <p:cNvSpPr/>
          <p:nvPr/>
        </p:nvSpPr>
        <p:spPr>
          <a:xfrm>
            <a:off x="960438" y="1423527"/>
            <a:ext cx="5842000" cy="4310523"/>
          </a:xfrm>
          <a:prstGeom prst="rect">
            <a:avLst/>
          </a:prstGeom>
        </p:spPr>
        <p:txBody>
          <a:bodyPr lIns="0" tIns="0" rIns="0" bIns="0"/>
          <a:lstStyle/>
          <a:p>
            <a:pPr algn="just" eaLnBrk="1" fontAlgn="auto" hangingPunct="1">
              <a:spcBef>
                <a:spcPts val="0"/>
              </a:spcBef>
              <a:spcAft>
                <a:spcPts val="1050"/>
              </a:spcAft>
              <a:defRPr/>
            </a:pPr>
            <a:r>
              <a:rPr lang="en-US" sz="1200" dirty="0">
                <a:latin typeface="Calibri"/>
              </a:rPr>
              <a:t>There's a lot of financial aid available for college and trade school to youth who've been in foster care after their 13th or 16th birthdays (depending on the grant). There's also aid available for youth who don't meet that eligibility! The FAFSA (Free Application for Federal Student Aid) is a short application that gauges the financial need of the youth upon entering school. Below are some details about the FAFSA and the aid available to foster youth.</a:t>
            </a:r>
          </a:p>
          <a:p>
            <a:pPr marL="165100" algn="just" eaLnBrk="1" fontAlgn="auto" hangingPunct="1">
              <a:spcBef>
                <a:spcPts val="0"/>
              </a:spcBef>
              <a:spcAft>
                <a:spcPts val="0"/>
              </a:spcAft>
              <a:defRPr/>
            </a:pPr>
            <a:r>
              <a:rPr lang="en-US" sz="1200" b="1" i="1" dirty="0">
                <a:latin typeface="Calibri"/>
              </a:rPr>
              <a:t>FAFSA Fast Facts:</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Apply online:</a:t>
            </a:r>
            <a:r>
              <a:rPr lang="en-US" sz="1200" dirty="0">
                <a:latin typeface="Calibri"/>
                <a:hlinkClick r:id="rId3">
                  <a:extLst>
                    <a:ext uri="{A12FA001-AC4F-418D-AE19-62706E023703}">
                      <ahyp:hlinkClr xmlns:ahyp="http://schemas.microsoft.com/office/drawing/2018/hyperlinkcolor" val="tx"/>
                    </a:ext>
                  </a:extLst>
                </a:hlinkClick>
              </a:rPr>
              <a:t> </a:t>
            </a:r>
            <a:r>
              <a:rPr lang="en-US" sz="1200" u="sng" dirty="0">
                <a:solidFill>
                  <a:srgbClr val="00B050"/>
                </a:solidFill>
                <a:latin typeface="Calibri"/>
                <a:hlinkClick r:id="rId3">
                  <a:extLst>
                    <a:ext uri="{A12FA001-AC4F-418D-AE19-62706E023703}">
                      <ahyp:hlinkClr xmlns:ahyp="http://schemas.microsoft.com/office/drawing/2018/hyperlinkcolor" val="tx"/>
                    </a:ext>
                  </a:extLst>
                </a:hlinkClick>
              </a:rPr>
              <a:t>https://studentaid.gov/h/apply-for-aid/fafsa</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Determines youth's eligibility for all the grants below (except Chafee; see below)</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Filing Period: October 1 - March 2 of the academic year before youth starts school</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Students can apply after March 2, but may be less likely to receive this money</a:t>
            </a:r>
          </a:p>
          <a:p>
            <a:pPr marL="425450" indent="-171450" algn="just" eaLnBrk="1" fontAlgn="auto" hangingPunct="1">
              <a:spcBef>
                <a:spcPts val="0"/>
              </a:spcBef>
              <a:spcAft>
                <a:spcPts val="1050"/>
              </a:spcAft>
              <a:buClr>
                <a:srgbClr val="00B050"/>
              </a:buClr>
              <a:buFont typeface="Wingdings" panose="05000000000000000000" pitchFamily="2" charset="2"/>
              <a:buChar char="§"/>
              <a:defRPr/>
            </a:pPr>
            <a:r>
              <a:rPr lang="en-US" sz="1200" dirty="0">
                <a:latin typeface="Calibri"/>
              </a:rPr>
              <a:t>See more details on the next page!</a:t>
            </a:r>
          </a:p>
          <a:p>
            <a:pPr marL="165100" algn="just" eaLnBrk="1" fontAlgn="auto" hangingPunct="1">
              <a:spcBef>
                <a:spcPts val="0"/>
              </a:spcBef>
              <a:spcAft>
                <a:spcPts val="0"/>
              </a:spcAft>
              <a:defRPr/>
            </a:pPr>
            <a:r>
              <a:rPr lang="en-US" sz="1200" b="1" dirty="0">
                <a:latin typeface="Calibri"/>
              </a:rPr>
              <a:t>Grant Aid Available to Current/Former Foster Youth</a:t>
            </a:r>
            <a:r>
              <a:rPr lang="en-US" sz="1200" u="sng" dirty="0">
                <a:latin typeface="Calibri"/>
              </a:rPr>
              <a:t>:</a:t>
            </a:r>
          </a:p>
          <a:p>
            <a:pPr algn="just" eaLnBrk="1" fontAlgn="auto" hangingPunct="1">
              <a:spcBef>
                <a:spcPts val="0"/>
              </a:spcBef>
              <a:spcAft>
                <a:spcPts val="0"/>
              </a:spcAft>
              <a:defRPr/>
            </a:pPr>
            <a:r>
              <a:rPr lang="en-US" sz="1200" dirty="0">
                <a:latin typeface="Calibri"/>
              </a:rPr>
              <a:t>(See John Burton Financial Aid Guide for Foster Youth Chart on next page for full details)</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err="1">
                <a:latin typeface="Calibri"/>
              </a:rPr>
              <a:t>CalGrant</a:t>
            </a:r>
            <a:r>
              <a:rPr lang="en-US" sz="1200" dirty="0">
                <a:latin typeface="Calibri"/>
              </a:rPr>
              <a:t>: up to $1,672/year</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Federal Pell Grant: up to $6,095/year + $3,048 if enrolled in summer</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Federal Supplemental Educational Opportunity Grant (FSEOG): up to $4,000/year - for "Students with exceptional financial need"</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California College Promise Grant: </a:t>
            </a:r>
            <a:r>
              <a:rPr lang="en-US" sz="1200" b="1" i="1" dirty="0">
                <a:latin typeface="Calibri"/>
              </a:rPr>
              <a:t>FREE TUITION</a:t>
            </a:r>
            <a:r>
              <a:rPr lang="en-US" sz="1200" dirty="0">
                <a:latin typeface="Calibri"/>
              </a:rPr>
              <a:t> at California Community Colleges</a:t>
            </a:r>
          </a:p>
          <a:p>
            <a:pPr marL="425450" indent="-171450" algn="just" eaLnBrk="1" fontAlgn="auto" hangingPunct="1">
              <a:spcBef>
                <a:spcPts val="0"/>
              </a:spcBef>
              <a:spcAft>
                <a:spcPts val="0"/>
              </a:spcAft>
              <a:buClr>
                <a:srgbClr val="00B050"/>
              </a:buClr>
              <a:buFont typeface="Wingdings" panose="05000000000000000000" pitchFamily="2" charset="2"/>
              <a:buChar char="§"/>
              <a:defRPr/>
            </a:pPr>
            <a:r>
              <a:rPr lang="en-US" sz="1200" dirty="0">
                <a:latin typeface="Calibri"/>
              </a:rPr>
              <a:t>Chafee Grant: up to $5,000/year</a:t>
            </a: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marL="425450" indent="-171450" algn="just" eaLnBrk="1" fontAlgn="auto" hangingPunct="1">
              <a:spcBef>
                <a:spcPts val="0"/>
              </a:spcBef>
              <a:spcAft>
                <a:spcPts val="0"/>
              </a:spcAft>
              <a:buClr>
                <a:srgbClr val="00B050"/>
              </a:buClr>
              <a:buFont typeface="Wingdings" panose="05000000000000000000" pitchFamily="2" charset="2"/>
              <a:buChar char="§"/>
              <a:defRPr/>
            </a:pPr>
            <a:endParaRPr lang="en-US" sz="1200" dirty="0">
              <a:latin typeface="Calibri"/>
            </a:endParaRPr>
          </a:p>
          <a:p>
            <a:pPr algn="just" eaLnBrk="1" hangingPunct="1"/>
            <a:endParaRPr lang="en-US" altLang="en-US" sz="1200" b="1" i="1" dirty="0">
              <a:solidFill>
                <a:srgbClr val="00B050"/>
              </a:solidFill>
            </a:endParaRPr>
          </a:p>
          <a:p>
            <a:pPr algn="just" eaLnBrk="1" hangingPunct="1"/>
            <a:endParaRPr lang="en-US" altLang="en-US" sz="1200" b="1" i="1" dirty="0">
              <a:solidFill>
                <a:srgbClr val="00B050"/>
              </a:solidFill>
            </a:endParaRPr>
          </a:p>
          <a:p>
            <a:pPr algn="just" eaLnBrk="1" hangingPunct="1"/>
            <a:endParaRPr lang="en-US" altLang="en-US" sz="1200" b="1" i="1" dirty="0">
              <a:solidFill>
                <a:srgbClr val="00B050"/>
              </a:solidFill>
            </a:endParaRPr>
          </a:p>
          <a:p>
            <a:pPr algn="just" eaLnBrk="1" hangingPunct="1"/>
            <a:r>
              <a:rPr lang="en-US" altLang="en-US" sz="1200" b="1" i="1" dirty="0">
                <a:solidFill>
                  <a:srgbClr val="00B050"/>
                </a:solidFill>
              </a:rPr>
              <a:t>*Please Pay Attention to the Following John Burton Chart on the next page </a:t>
            </a:r>
          </a:p>
          <a:p>
            <a:pPr algn="just" eaLnBrk="1" hangingPunct="1"/>
            <a:endParaRPr lang="en-US" altLang="en-US" sz="1200" b="1" i="1" dirty="0">
              <a:solidFill>
                <a:srgbClr val="00B050"/>
              </a:solidFill>
            </a:endParaRPr>
          </a:p>
          <a:p>
            <a:pPr marL="171450" indent="-171450" algn="just" eaLnBrk="1" hangingPunct="1">
              <a:buClr>
                <a:srgbClr val="00B050"/>
              </a:buClr>
              <a:buFont typeface="Wingdings" panose="05000000000000000000" pitchFamily="2" charset="2"/>
              <a:buChar char="§"/>
            </a:pPr>
            <a:r>
              <a:rPr lang="en-US" altLang="en-US" sz="1200" dirty="0"/>
              <a:t>Requirements for </a:t>
            </a:r>
            <a:r>
              <a:rPr lang="en-US" altLang="en-US" sz="1200" i="1" dirty="0"/>
              <a:t>keeping</a:t>
            </a:r>
            <a:r>
              <a:rPr lang="en-US" altLang="en-US" sz="1200" dirty="0"/>
              <a:t> youth's financial aid once in school, such as GPA and enrollment requirements (e.g., needing to be enrolled part-time for some grants)</a:t>
            </a:r>
          </a:p>
          <a:p>
            <a:pPr marL="171450" indent="-171450" algn="just" eaLnBrk="1" hangingPunct="1">
              <a:buClr>
                <a:srgbClr val="00B050"/>
              </a:buClr>
              <a:buFont typeface="Wingdings" panose="05000000000000000000" pitchFamily="2" charset="2"/>
              <a:buChar char="§"/>
            </a:pPr>
            <a:r>
              <a:rPr lang="en-US" altLang="en-US" sz="1200" i="1" dirty="0"/>
              <a:t>How long youth are eligible</a:t>
            </a:r>
            <a:r>
              <a:rPr lang="en-US" altLang="en-US" sz="1200" dirty="0"/>
              <a:t> - for instance Cal Grant &amp; Chafee youth qualify up to age 26, however [the Chafee] youth can use for only 6 full-time years or equivalent (i.e., 12 part-time)</a:t>
            </a:r>
          </a:p>
          <a:p>
            <a:pPr marL="171450" indent="-171450" algn="just" eaLnBrk="1" hangingPunct="1">
              <a:buClr>
                <a:srgbClr val="00B050"/>
              </a:buClr>
              <a:buFont typeface="Wingdings" panose="05000000000000000000" pitchFamily="2" charset="2"/>
              <a:buChar char="§"/>
            </a:pPr>
            <a:r>
              <a:rPr lang="en-US" altLang="en-US" sz="1200" dirty="0"/>
              <a:t>Always have youth formally withdraw from classes with their counselor to </a:t>
            </a:r>
            <a:r>
              <a:rPr lang="en-US" altLang="en-US" sz="1200" b="1" dirty="0"/>
              <a:t>avoid needing to pay back their financial aid.</a:t>
            </a:r>
            <a:r>
              <a:rPr lang="en-US" altLang="en-US" sz="1200" dirty="0"/>
              <a:t>*</a:t>
            </a:r>
          </a:p>
          <a:p>
            <a:pPr marL="425450" indent="-171450" algn="just" eaLnBrk="1" fontAlgn="auto" hangingPunct="1">
              <a:lnSpc>
                <a:spcPts val="1680"/>
              </a:lnSpc>
              <a:spcBef>
                <a:spcPts val="0"/>
              </a:spcBef>
              <a:spcAft>
                <a:spcPts val="0"/>
              </a:spcAft>
              <a:buClr>
                <a:srgbClr val="00B050"/>
              </a:buClr>
              <a:buFont typeface="Wingdings" panose="05000000000000000000" pitchFamily="2" charset="2"/>
              <a:buChar char="§"/>
              <a:defRPr/>
            </a:pPr>
            <a:endParaRPr lang="en-US" sz="1200" dirty="0">
              <a:latin typeface="Calibri"/>
            </a:endParaRPr>
          </a:p>
        </p:txBody>
      </p:sp>
      <p:sp>
        <p:nvSpPr>
          <p:cNvPr id="3" name="Rectangle 2">
            <a:extLst>
              <a:ext uri="{FF2B5EF4-FFF2-40B4-BE49-F238E27FC236}">
                <a16:creationId xmlns:a16="http://schemas.microsoft.com/office/drawing/2014/main" id="{330DD865-CD98-4D4B-98F3-F3E2C9967F59}"/>
              </a:ext>
            </a:extLst>
          </p:cNvPr>
          <p:cNvSpPr/>
          <p:nvPr/>
        </p:nvSpPr>
        <p:spPr>
          <a:xfrm>
            <a:off x="960438" y="5403273"/>
            <a:ext cx="2925762" cy="2102857"/>
          </a:xfrm>
          <a:prstGeom prst="rect">
            <a:avLst/>
          </a:prstGeom>
        </p:spPr>
        <p:txBody>
          <a:bodyPr lIns="0" tIns="0" rIns="0" bIns="0"/>
          <a:lstStyle/>
          <a:p>
            <a:pPr eaLnBrk="1" fontAlgn="auto" hangingPunct="1">
              <a:spcBef>
                <a:spcPts val="0"/>
              </a:spcBef>
              <a:spcAft>
                <a:spcPts val="1050"/>
              </a:spcAft>
              <a:defRPr/>
            </a:pPr>
            <a:r>
              <a:rPr lang="en-US" sz="1200" b="1" dirty="0">
                <a:latin typeface="Calibri"/>
              </a:rPr>
              <a:t>Chafee Grant Fast Facts:</a:t>
            </a:r>
          </a:p>
          <a:p>
            <a:pPr marL="469900" indent="-2159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Apply online separately: </a:t>
            </a:r>
            <a:r>
              <a:rPr lang="en-US" sz="1200" u="sng" dirty="0">
                <a:solidFill>
                  <a:srgbClr val="00B050"/>
                </a:solidFill>
                <a:latin typeface="Calibri"/>
                <a:hlinkClick r:id="rId4">
                  <a:extLst>
                    <a:ext uri="{A12FA001-AC4F-418D-AE19-62706E023703}">
                      <ahyp:hlinkClr xmlns:ahyp="http://schemas.microsoft.com/office/drawing/2018/hyperlinkcolor" val="tx"/>
                    </a:ext>
                  </a:extLst>
                </a:hlinkClick>
              </a:rPr>
              <a:t>https://mygrantinfo.</a:t>
            </a:r>
          </a:p>
          <a:p>
            <a:pPr marL="469900" indent="-2159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u="sng" dirty="0">
                <a:solidFill>
                  <a:srgbClr val="00B050"/>
                </a:solidFill>
                <a:latin typeface="Calibri"/>
                <a:hlinkClick r:id="rId4">
                  <a:extLst>
                    <a:ext uri="{A12FA001-AC4F-418D-AE19-62706E023703}">
                      <ahyp:hlinkClr xmlns:ahyp="http://schemas.microsoft.com/office/drawing/2018/hyperlinkcolor" val="tx"/>
                    </a:ext>
                  </a:extLst>
                </a:hlinkClick>
              </a:rPr>
              <a:t>csac.ca.gov/fos</a:t>
            </a:r>
            <a:r>
              <a:rPr lang="en-US" sz="1200" u="sng" dirty="0">
                <a:solidFill>
                  <a:srgbClr val="00B050"/>
                </a:solidFill>
                <a:latin typeface="Calibri"/>
              </a:rPr>
              <a:t> </a:t>
            </a:r>
            <a:r>
              <a:rPr lang="en-US" sz="1200" u="sng" dirty="0" err="1">
                <a:solidFill>
                  <a:srgbClr val="00B050"/>
                </a:solidFill>
                <a:latin typeface="Calibri"/>
                <a:hlinkClick r:id="rId4">
                  <a:extLst>
                    <a:ext uri="{A12FA001-AC4F-418D-AE19-62706E023703}">
                      <ahyp:hlinkClr xmlns:ahyp="http://schemas.microsoft.com/office/drawing/2018/hyperlinkcolor" val="tx"/>
                    </a:ext>
                  </a:extLst>
                </a:hlinkClick>
              </a:rPr>
              <a:t>teryouthapplication</a:t>
            </a:r>
            <a:endParaRPr lang="en-US" sz="1200" u="sng" dirty="0">
              <a:solidFill>
                <a:srgbClr val="00B050"/>
              </a:solidFill>
              <a:latin typeface="Calibri"/>
              <a:hlinkClick r:id="rId4">
                <a:extLst>
                  <a:ext uri="{A12FA001-AC4F-418D-AE19-62706E023703}">
                    <ahyp:hlinkClr xmlns:ahyp="http://schemas.microsoft.com/office/drawing/2018/hyperlinkcolor" val="tx"/>
                  </a:ext>
                </a:extLst>
              </a:hlinkClick>
            </a:endParaRPr>
          </a:p>
          <a:p>
            <a:pPr marL="469900" indent="-2159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Chafee Grant is uniquely for youth who've been in foster care or a ward of the court between the ages of 16-18</a:t>
            </a:r>
          </a:p>
          <a:p>
            <a:pPr marL="469900" indent="-2159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 Filing Period: October 1 - March 2 of the academic year before youth starts school</a:t>
            </a:r>
          </a:p>
          <a:p>
            <a:pPr marL="469900" indent="-2159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Students can apply after March 2, but may be less likely to receive this money</a:t>
            </a:r>
          </a:p>
        </p:txBody>
      </p:sp>
      <p:sp>
        <p:nvSpPr>
          <p:cNvPr id="4" name="Rectangle 3">
            <a:extLst>
              <a:ext uri="{FF2B5EF4-FFF2-40B4-BE49-F238E27FC236}">
                <a16:creationId xmlns:a16="http://schemas.microsoft.com/office/drawing/2014/main" id="{2D3C08C5-5AD9-4814-AFEE-3407F2F2D5A5}"/>
              </a:ext>
            </a:extLst>
          </p:cNvPr>
          <p:cNvSpPr/>
          <p:nvPr/>
        </p:nvSpPr>
        <p:spPr>
          <a:xfrm>
            <a:off x="4057537" y="5469094"/>
            <a:ext cx="2925762" cy="1882346"/>
          </a:xfrm>
          <a:prstGeom prst="rect">
            <a:avLst/>
          </a:prstGeom>
        </p:spPr>
        <p:txBody>
          <a:bodyPr lIns="0" tIns="0" rIns="0" bIns="0"/>
          <a:lstStyle/>
          <a:p>
            <a:pPr eaLnBrk="1" fontAlgn="auto" hangingPunct="1">
              <a:spcBef>
                <a:spcPts val="0"/>
              </a:spcBef>
              <a:spcAft>
                <a:spcPts val="1050"/>
              </a:spcAft>
              <a:defRPr/>
            </a:pPr>
            <a:r>
              <a:rPr lang="en-US" sz="1200" b="1" dirty="0">
                <a:latin typeface="Calibri"/>
              </a:rPr>
              <a:t>Cal Grant Fast Facts:</a:t>
            </a:r>
          </a:p>
          <a:p>
            <a:pPr marL="482600" indent="-2286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Complete the FAFSA or CADAA, then file a certified grade point average (GPA) with them online </a:t>
            </a:r>
            <a:r>
              <a:rPr lang="en-US" sz="1200" u="sng" dirty="0">
                <a:latin typeface="Calibri"/>
              </a:rPr>
              <a:t>no later than </a:t>
            </a:r>
            <a:r>
              <a:rPr lang="en-US" sz="1200" dirty="0">
                <a:latin typeface="Calibri"/>
              </a:rPr>
              <a:t>March 2nd: </a:t>
            </a:r>
            <a:r>
              <a:rPr lang="en-US" sz="1200" u="sng" dirty="0">
                <a:solidFill>
                  <a:srgbClr val="00B050"/>
                </a:solidFill>
                <a:latin typeface="Calibri"/>
                <a:hlinkClick r:id="rId5">
                  <a:extLst>
                    <a:ext uri="{A12FA001-AC4F-418D-AE19-62706E023703}">
                      <ahyp:hlinkClr xmlns:ahyp="http://schemas.microsoft.com/office/drawing/2018/hyperlinkcolor" val="tx"/>
                    </a:ext>
                  </a:extLst>
                </a:hlinkClick>
              </a:rPr>
              <a:t>https://www.csac.ca.gov/how-apply</a:t>
            </a:r>
          </a:p>
          <a:p>
            <a:pPr eaLnBrk="1" fontAlgn="auto" hangingPunct="1">
              <a:lnSpc>
                <a:spcPts val="1464"/>
              </a:lnSpc>
              <a:spcBef>
                <a:spcPts val="0"/>
              </a:spcBef>
              <a:spcAft>
                <a:spcPts val="630"/>
              </a:spcAft>
              <a:defRPr/>
            </a:pPr>
            <a:r>
              <a:rPr lang="en-US" sz="1200" b="1" dirty="0">
                <a:latin typeface="Calibri"/>
              </a:rPr>
              <a:t>CA Dream Act Application (CADAA) Fast Facts:</a:t>
            </a:r>
          </a:p>
          <a:p>
            <a:pPr marL="425450"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For students who are undocumented</a:t>
            </a:r>
          </a:p>
          <a:p>
            <a:pPr marL="482600" indent="-228600"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Fill out this application, instead of the FAFSA, by March 2nd of the year</a:t>
            </a:r>
          </a:p>
          <a:p>
            <a:pPr marL="254000" eaLnBrk="1" fontAlgn="auto" hangingPunct="1">
              <a:lnSpc>
                <a:spcPts val="1464"/>
              </a:lnSpc>
              <a:spcBef>
                <a:spcPts val="0"/>
              </a:spcBef>
              <a:spcAft>
                <a:spcPts val="0"/>
              </a:spcAft>
              <a:buClr>
                <a:srgbClr val="00B050"/>
              </a:buClr>
              <a:defRPr/>
            </a:pPr>
            <a:r>
              <a:rPr lang="en-US" sz="1200" dirty="0">
                <a:solidFill>
                  <a:srgbClr val="00B050"/>
                </a:solidFill>
                <a:latin typeface="Calibri"/>
              </a:rPr>
              <a:t>       </a:t>
            </a:r>
            <a:r>
              <a:rPr lang="en-US" sz="1200" u="sng" dirty="0">
                <a:solidFill>
                  <a:srgbClr val="00B050"/>
                </a:solidFill>
                <a:latin typeface="Calibri"/>
                <a:hlinkClick r:id="rId6">
                  <a:extLst>
                    <a:ext uri="{A12FA001-AC4F-418D-AE19-62706E023703}">
                      <ahyp:hlinkClr xmlns:ahyp="http://schemas.microsoft.com/office/drawing/2018/hyperlinkcolor" val="tx"/>
                    </a:ext>
                  </a:extLst>
                </a:hlinkClick>
              </a:rPr>
              <a:t>https://d ream.csac.ca.gov/</a:t>
            </a:r>
          </a:p>
          <a:p>
            <a:pPr marL="482600" indent="-228600" eaLnBrk="1" fontAlgn="auto" hangingPunct="1">
              <a:lnSpc>
                <a:spcPts val="1464"/>
              </a:lnSpc>
              <a:spcBef>
                <a:spcPts val="0"/>
              </a:spcBef>
              <a:spcAft>
                <a:spcPts val="0"/>
              </a:spcAft>
              <a:defRPr/>
            </a:pPr>
            <a:endParaRPr lang="en-US" sz="1200" dirty="0">
              <a:latin typeface="Calibri"/>
            </a:endParaRPr>
          </a:p>
        </p:txBody>
      </p:sp>
      <p:sp>
        <p:nvSpPr>
          <p:cNvPr id="7" name="Rectangle 6">
            <a:extLst>
              <a:ext uri="{FF2B5EF4-FFF2-40B4-BE49-F238E27FC236}">
                <a16:creationId xmlns:a16="http://schemas.microsoft.com/office/drawing/2014/main" id="{726B411C-A318-4976-9295-2DE2B7F623B3}"/>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Financial Aid Guide for Foster Youth </a:t>
            </a:r>
            <a:endParaRPr lang="en-US" altLang="en-US" sz="2400" b="1" dirty="0"/>
          </a:p>
        </p:txBody>
      </p:sp>
      <p:sp>
        <p:nvSpPr>
          <p:cNvPr id="12" name="Rectangle 15">
            <a:extLst>
              <a:ext uri="{FF2B5EF4-FFF2-40B4-BE49-F238E27FC236}">
                <a16:creationId xmlns:a16="http://schemas.microsoft.com/office/drawing/2014/main" id="{F11CC9CE-D9E0-429F-B9A2-D0040C23366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38</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91" name="Rectangle 2">
            <a:extLst>
              <a:ext uri="{FF2B5EF4-FFF2-40B4-BE49-F238E27FC236}">
                <a16:creationId xmlns:a16="http://schemas.microsoft.com/office/drawing/2014/main" id="{8DBA4A8D-C5CD-4AE2-9557-A53056A9C74E}"/>
              </a:ext>
            </a:extLst>
          </p:cNvPr>
          <p:cNvSpPr>
            <a:spLocks noChangeArrowheads="1"/>
          </p:cNvSpPr>
          <p:nvPr/>
        </p:nvSpPr>
        <p:spPr bwMode="auto">
          <a:xfrm>
            <a:off x="782636" y="9642763"/>
            <a:ext cx="6338599" cy="221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88"/>
              </a:lnSpc>
              <a:spcBef>
                <a:spcPts val="2525"/>
              </a:spcBef>
              <a:spcAft>
                <a:spcPts val="8825"/>
              </a:spcAft>
            </a:pPr>
            <a:r>
              <a:rPr lang="en-US" altLang="en-US" sz="1000" dirty="0">
                <a:solidFill>
                  <a:srgbClr val="231F21"/>
                </a:solidFill>
              </a:rPr>
              <a:t>Source:</a:t>
            </a:r>
            <a:r>
              <a:rPr lang="en-US" altLang="en-US" sz="1000" dirty="0">
                <a:solidFill>
                  <a:srgbClr val="0000FF"/>
                </a:solidFill>
                <a:hlinkClick r:id="rId2">
                  <a:extLst>
                    <a:ext uri="{A12FA001-AC4F-418D-AE19-62706E023703}">
                      <ahyp:hlinkClr xmlns:ahyp="http://schemas.microsoft.com/office/drawing/2018/hyperlinkcolor" val="tx"/>
                    </a:ext>
                  </a:extLst>
                </a:hlinkClick>
              </a:rPr>
              <a:t> </a:t>
            </a:r>
            <a:r>
              <a:rPr lang="en-US" altLang="en-US" sz="1000" u="sng" dirty="0">
                <a:solidFill>
                  <a:srgbClr val="00B050"/>
                </a:solidFill>
                <a:hlinkClick r:id="rId2">
                  <a:extLst>
                    <a:ext uri="{A12FA001-AC4F-418D-AE19-62706E023703}">
                      <ahyp:hlinkClr xmlns:ahyp="http://schemas.microsoft.com/office/drawing/2018/hyperlinkcolor" val="tx"/>
                    </a:ext>
                  </a:extLst>
                </a:hlinkClick>
              </a:rPr>
              <a:t>https://www.ibaforyouth.org/wp-content/uploads/2019/11/JBAY-financial-aid-guide-nov-19-final-live-150dpi.pdf</a:t>
            </a:r>
          </a:p>
        </p:txBody>
      </p:sp>
      <p:sp>
        <p:nvSpPr>
          <p:cNvPr id="39992" name="Rectangle 3">
            <a:extLst>
              <a:ext uri="{FF2B5EF4-FFF2-40B4-BE49-F238E27FC236}">
                <a16:creationId xmlns:a16="http://schemas.microsoft.com/office/drawing/2014/main" id="{6D6DAB12-C102-4125-95E5-A217B264E236}"/>
              </a:ext>
            </a:extLst>
          </p:cNvPr>
          <p:cNvSpPr>
            <a:spLocks noChangeArrowheads="1"/>
          </p:cNvSpPr>
          <p:nvPr/>
        </p:nvSpPr>
        <p:spPr bwMode="auto">
          <a:xfrm>
            <a:off x="901700" y="7483475"/>
            <a:ext cx="59626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1050"/>
              </a:spcAft>
            </a:pPr>
            <a:endParaRPr lang="en-US" altLang="en-US" sz="1200" dirty="0">
              <a:solidFill>
                <a:srgbClr val="231F21"/>
              </a:solidFill>
            </a:endParaRPr>
          </a:p>
        </p:txBody>
      </p:sp>
      <p:sp>
        <p:nvSpPr>
          <p:cNvPr id="39993" name="Rectangle 4">
            <a:extLst>
              <a:ext uri="{FF2B5EF4-FFF2-40B4-BE49-F238E27FC236}">
                <a16:creationId xmlns:a16="http://schemas.microsoft.com/office/drawing/2014/main" id="{2F669E1C-047C-4CF7-90B6-9BA98BA2A756}"/>
              </a:ext>
            </a:extLst>
          </p:cNvPr>
          <p:cNvSpPr>
            <a:spLocks noChangeArrowheads="1"/>
          </p:cNvSpPr>
          <p:nvPr/>
        </p:nvSpPr>
        <p:spPr bwMode="auto">
          <a:xfrm>
            <a:off x="895350" y="8891588"/>
            <a:ext cx="58594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1050"/>
              </a:spcBef>
            </a:pPr>
            <a:endParaRPr lang="en-US" altLang="en-US" sz="1200" dirty="0">
              <a:solidFill>
                <a:srgbClr val="231F21"/>
              </a:solidFill>
            </a:endParaRPr>
          </a:p>
        </p:txBody>
      </p:sp>
      <p:sp>
        <p:nvSpPr>
          <p:cNvPr id="39994" name="Rectangle 5">
            <a:extLst>
              <a:ext uri="{FF2B5EF4-FFF2-40B4-BE49-F238E27FC236}">
                <a16:creationId xmlns:a16="http://schemas.microsoft.com/office/drawing/2014/main" id="{838FB805-4715-4EB5-AFB4-D18D135FE3F9}"/>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39</a:t>
            </a:r>
          </a:p>
        </p:txBody>
      </p:sp>
      <p:graphicFrame>
        <p:nvGraphicFramePr>
          <p:cNvPr id="6" name="Table 7">
            <a:extLst>
              <a:ext uri="{FF2B5EF4-FFF2-40B4-BE49-F238E27FC236}">
                <a16:creationId xmlns:a16="http://schemas.microsoft.com/office/drawing/2014/main" id="{062E9A86-8B09-4E70-832C-77D3AE38DEA9}"/>
              </a:ext>
            </a:extLst>
          </p:cNvPr>
          <p:cNvGraphicFramePr>
            <a:graphicFrameLocks noGrp="1"/>
          </p:cNvGraphicFramePr>
          <p:nvPr>
            <p:extLst>
              <p:ext uri="{D42A27DB-BD31-4B8C-83A1-F6EECF244321}">
                <p14:modId xmlns:p14="http://schemas.microsoft.com/office/powerpoint/2010/main" val="2485733995"/>
              </p:ext>
            </p:extLst>
          </p:nvPr>
        </p:nvGraphicFramePr>
        <p:xfrm>
          <a:off x="390297" y="193926"/>
          <a:ext cx="6979301" cy="9358061"/>
        </p:xfrm>
        <a:graphic>
          <a:graphicData uri="http://schemas.openxmlformats.org/drawingml/2006/table">
            <a:tbl>
              <a:tblPr firstRow="1" bandRow="1">
                <a:tableStyleId>{F5AB1C69-6EDB-4FF4-983F-18BD219EF322}</a:tableStyleId>
              </a:tblPr>
              <a:tblGrid>
                <a:gridCol w="596462">
                  <a:extLst>
                    <a:ext uri="{9D8B030D-6E8A-4147-A177-3AD203B41FA5}">
                      <a16:colId xmlns:a16="http://schemas.microsoft.com/office/drawing/2014/main" val="823954368"/>
                    </a:ext>
                  </a:extLst>
                </a:gridCol>
                <a:gridCol w="1350553">
                  <a:extLst>
                    <a:ext uri="{9D8B030D-6E8A-4147-A177-3AD203B41FA5}">
                      <a16:colId xmlns:a16="http://schemas.microsoft.com/office/drawing/2014/main" val="193118837"/>
                    </a:ext>
                  </a:extLst>
                </a:gridCol>
                <a:gridCol w="1275146">
                  <a:extLst>
                    <a:ext uri="{9D8B030D-6E8A-4147-A177-3AD203B41FA5}">
                      <a16:colId xmlns:a16="http://schemas.microsoft.com/office/drawing/2014/main" val="4020240446"/>
                    </a:ext>
                  </a:extLst>
                </a:gridCol>
                <a:gridCol w="1226369">
                  <a:extLst>
                    <a:ext uri="{9D8B030D-6E8A-4147-A177-3AD203B41FA5}">
                      <a16:colId xmlns:a16="http://schemas.microsoft.com/office/drawing/2014/main" val="108983476"/>
                    </a:ext>
                  </a:extLst>
                </a:gridCol>
                <a:gridCol w="1303018">
                  <a:extLst>
                    <a:ext uri="{9D8B030D-6E8A-4147-A177-3AD203B41FA5}">
                      <a16:colId xmlns:a16="http://schemas.microsoft.com/office/drawing/2014/main" val="2286722646"/>
                    </a:ext>
                  </a:extLst>
                </a:gridCol>
                <a:gridCol w="1227753">
                  <a:extLst>
                    <a:ext uri="{9D8B030D-6E8A-4147-A177-3AD203B41FA5}">
                      <a16:colId xmlns:a16="http://schemas.microsoft.com/office/drawing/2014/main" val="2755570979"/>
                    </a:ext>
                  </a:extLst>
                </a:gridCol>
              </a:tblGrid>
              <a:tr h="784969">
                <a:tc>
                  <a:txBody>
                    <a:bodyPr/>
                    <a:lstStyle/>
                    <a:p>
                      <a:endParaRPr lang="en-US" sz="1200" dirty="0"/>
                    </a:p>
                  </a:txBody>
                  <a:tcPr>
                    <a:solidFill>
                      <a:srgbClr val="92D050"/>
                    </a:solidFill>
                  </a:tcPr>
                </a:tc>
                <a:tc>
                  <a:txBody>
                    <a:bodyPr/>
                    <a:lstStyle/>
                    <a:p>
                      <a:r>
                        <a:rPr lang="en-US" sz="900" dirty="0"/>
                        <a:t>FEDERAL PELL</a:t>
                      </a:r>
                    </a:p>
                    <a:p>
                      <a:r>
                        <a:rPr lang="en-US" sz="900" dirty="0"/>
                        <a:t>GRANT</a:t>
                      </a:r>
                    </a:p>
                  </a:txBody>
                  <a:tcPr>
                    <a:solidFill>
                      <a:srgbClr val="92D050"/>
                    </a:solidFill>
                  </a:tcPr>
                </a:tc>
                <a:tc>
                  <a:txBody>
                    <a:bodyPr/>
                    <a:lstStyle/>
                    <a:p>
                      <a:r>
                        <a:rPr lang="en-US" sz="900" dirty="0"/>
                        <a:t>CAL GRANT</a:t>
                      </a:r>
                    </a:p>
                  </a:txBody>
                  <a:tcPr>
                    <a:solidFill>
                      <a:srgbClr val="92D050"/>
                    </a:solidFill>
                  </a:tcPr>
                </a:tc>
                <a:tc>
                  <a:txBody>
                    <a:bodyPr/>
                    <a:lstStyle/>
                    <a:p>
                      <a:r>
                        <a:rPr lang="en-US" sz="900" dirty="0"/>
                        <a:t>CHAFEE GRANT</a:t>
                      </a:r>
                    </a:p>
                  </a:txBody>
                  <a:tcPr>
                    <a:solidFill>
                      <a:srgbClr val="92D050"/>
                    </a:solidFill>
                  </a:tcPr>
                </a:tc>
                <a:tc>
                  <a:txBody>
                    <a:bodyPr/>
                    <a:lstStyle/>
                    <a:p>
                      <a:r>
                        <a:rPr lang="en-US" sz="900" dirty="0"/>
                        <a:t>FEDERAL SUPPLEMENTAL EDUCATIONAL</a:t>
                      </a:r>
                    </a:p>
                    <a:p>
                      <a:r>
                        <a:rPr lang="en-US" sz="900" dirty="0"/>
                        <a:t>OPPORTUNITY GRANT (FSEOG)</a:t>
                      </a:r>
                    </a:p>
                  </a:txBody>
                  <a:tcPr>
                    <a:solidFill>
                      <a:srgbClr val="92D050"/>
                    </a:solidFill>
                  </a:tcPr>
                </a:tc>
                <a:tc>
                  <a:txBody>
                    <a:bodyPr/>
                    <a:lstStyle/>
                    <a:p>
                      <a:r>
                        <a:rPr lang="en-US" sz="900" dirty="0"/>
                        <a:t>CALIFORNIA COLLEGE</a:t>
                      </a:r>
                    </a:p>
                    <a:p>
                      <a:r>
                        <a:rPr lang="en-US" sz="900" dirty="0"/>
                        <a:t>PROMISE GRANT</a:t>
                      </a:r>
                    </a:p>
                    <a:p>
                      <a:r>
                        <a:rPr lang="en-US" sz="900" dirty="0"/>
                        <a:t>(FORMERLY BOG FEE WAVIER)</a:t>
                      </a:r>
                    </a:p>
                  </a:txBody>
                  <a:tcPr>
                    <a:solidFill>
                      <a:srgbClr val="92D050"/>
                    </a:solidFill>
                  </a:tcPr>
                </a:tc>
                <a:extLst>
                  <a:ext uri="{0D108BD9-81ED-4DB2-BD59-A6C34878D82A}">
                    <a16:rowId xmlns:a16="http://schemas.microsoft.com/office/drawing/2014/main" val="2447117183"/>
                  </a:ext>
                </a:extLst>
              </a:tr>
              <a:tr h="1416022">
                <a:tc>
                  <a:txBody>
                    <a:bodyPr/>
                    <a:lstStyle/>
                    <a:p>
                      <a:r>
                        <a:rPr lang="en-US" sz="1000" b="1" dirty="0">
                          <a:solidFill>
                            <a:schemeClr val="bg1"/>
                          </a:solidFill>
                        </a:rPr>
                        <a:t>HOW MUCH?*</a:t>
                      </a:r>
                      <a:r>
                        <a:rPr lang="en-US" sz="700" b="0" dirty="0">
                          <a:solidFill>
                            <a:schemeClr val="bg1"/>
                          </a:solidFill>
                        </a:rPr>
                        <a:t>(Based on </a:t>
                      </a:r>
                      <a:r>
                        <a:rPr lang="en-US" sz="700" dirty="0">
                          <a:solidFill>
                            <a:schemeClr val="bg1"/>
                          </a:solidFill>
                        </a:rPr>
                        <a:t>the 2019/2020 academic year and are subject to change in future years)</a:t>
                      </a:r>
                      <a:endParaRPr lang="en-US" sz="700" b="1" dirty="0">
                        <a:solidFill>
                          <a:schemeClr val="bg1"/>
                        </a:solidFill>
                      </a:endParaRPr>
                    </a:p>
                  </a:txBody>
                  <a:tcPr>
                    <a:solidFill>
                      <a:srgbClr val="92D050"/>
                    </a:solidFill>
                  </a:tcPr>
                </a:tc>
                <a:tc>
                  <a:txBody>
                    <a:bodyPr/>
                    <a:lstStyle/>
                    <a:p>
                      <a:r>
                        <a:rPr lang="en-US" sz="900" b="1" dirty="0"/>
                        <a:t>Up to $6,195 per academic year plus an additional $3,097 if enrolled during the summer</a:t>
                      </a:r>
                      <a:r>
                        <a:rPr lang="en-US" sz="900" dirty="0"/>
                        <a:t>, depending on financial need and other factors</a:t>
                      </a:r>
                    </a:p>
                  </a:txBody>
                  <a:tcPr/>
                </a:tc>
                <a:tc>
                  <a:txBody>
                    <a:bodyPr/>
                    <a:lstStyle/>
                    <a:p>
                      <a:r>
                        <a:rPr lang="en-US" sz="900" dirty="0"/>
                        <a:t>Can help pay for tuition and fees, and </a:t>
                      </a:r>
                      <a:r>
                        <a:rPr lang="en-US" sz="900" b="1" dirty="0"/>
                        <a:t>up to $1,672 per year </a:t>
                      </a:r>
                      <a:r>
                        <a:rPr lang="en-US" sz="900" dirty="0"/>
                        <a:t>for non-tuition costs like rent and books. Students with dependent children can get up to an additional $6,000.</a:t>
                      </a:r>
                    </a:p>
                  </a:txBody>
                  <a:tcPr/>
                </a:tc>
                <a:tc>
                  <a:txBody>
                    <a:bodyPr/>
                    <a:lstStyle/>
                    <a:p>
                      <a:r>
                        <a:rPr lang="en-US" sz="900" b="1" dirty="0"/>
                        <a:t>Up to $5,000 per </a:t>
                      </a:r>
                      <a:r>
                        <a:rPr lang="en-US" sz="900" dirty="0"/>
                        <a:t>year depending on financial need</a:t>
                      </a:r>
                    </a:p>
                  </a:txBody>
                  <a:tcPr/>
                </a:tc>
                <a:tc>
                  <a:txBody>
                    <a:bodyPr/>
                    <a:lstStyle/>
                    <a:p>
                      <a:r>
                        <a:rPr lang="en-US" sz="900" b="1" dirty="0"/>
                        <a:t>Up to $4,000 per </a:t>
                      </a:r>
                      <a:r>
                        <a:rPr lang="en-US" sz="900" dirty="0"/>
                        <a:t>year depending on financial need</a:t>
                      </a:r>
                    </a:p>
                  </a:txBody>
                  <a:tcPr/>
                </a:tc>
                <a:tc>
                  <a:txBody>
                    <a:bodyPr/>
                    <a:lstStyle/>
                    <a:p>
                      <a:r>
                        <a:rPr lang="en-US" sz="900" b="1" dirty="0"/>
                        <a:t>Waives the enrollment fees </a:t>
                      </a:r>
                      <a:r>
                        <a:rPr lang="en-US" sz="900" dirty="0"/>
                        <a:t>for classes at California community colleges</a:t>
                      </a:r>
                    </a:p>
                  </a:txBody>
                  <a:tcPr/>
                </a:tc>
                <a:extLst>
                  <a:ext uri="{0D108BD9-81ED-4DB2-BD59-A6C34878D82A}">
                    <a16:rowId xmlns:a16="http://schemas.microsoft.com/office/drawing/2014/main" val="2412123344"/>
                  </a:ext>
                </a:extLst>
              </a:tr>
              <a:tr h="1339065">
                <a:tc>
                  <a:txBody>
                    <a:bodyPr/>
                    <a:lstStyle/>
                    <a:p>
                      <a:r>
                        <a:rPr lang="en-US" sz="1000" b="1" dirty="0">
                          <a:solidFill>
                            <a:schemeClr val="bg1"/>
                          </a:solidFill>
                        </a:rPr>
                        <a:t>WHERE CAN I USE IT?</a:t>
                      </a:r>
                    </a:p>
                  </a:txBody>
                  <a:tcPr>
                    <a:solidFill>
                      <a:srgbClr val="92D050"/>
                    </a:solidFill>
                  </a:tcPr>
                </a:tc>
                <a:tc>
                  <a:txBody>
                    <a:bodyPr/>
                    <a:lstStyle/>
                    <a:p>
                      <a:r>
                        <a:rPr lang="en-US" sz="900" dirty="0"/>
                        <a:t>Public or private two- and four-year colleges and universities in CA or out of state including career and technical education programs at community colleges</a:t>
                      </a:r>
                    </a:p>
                  </a:txBody>
                  <a:tcPr/>
                </a:tc>
                <a:tc>
                  <a:txBody>
                    <a:bodyPr/>
                    <a:lstStyle/>
                    <a:p>
                      <a:r>
                        <a:rPr lang="en-US" sz="900" dirty="0"/>
                        <a:t>Any University of California (UC), Cal State University (CSU), California Community College or qualifying independent and career colleges or technical schools in California</a:t>
                      </a:r>
                    </a:p>
                  </a:txBody>
                  <a:tcPr/>
                </a:tc>
                <a:tc>
                  <a:txBody>
                    <a:bodyPr/>
                    <a:lstStyle/>
                    <a:p>
                      <a:r>
                        <a:rPr lang="en-US" sz="900" dirty="0"/>
                        <a:t>Public or private colleges, universities or qualified career and technical schools in California or out of state</a:t>
                      </a:r>
                    </a:p>
                  </a:txBody>
                  <a:tcPr/>
                </a:tc>
                <a:tc>
                  <a:txBody>
                    <a:bodyPr/>
                    <a:lstStyle/>
                    <a:p>
                      <a:r>
                        <a:rPr lang="en-US" sz="900" dirty="0"/>
                        <a:t>Public or private two and four-year colleges and universities in California or out of state</a:t>
                      </a:r>
                    </a:p>
                  </a:txBody>
                  <a:tcPr/>
                </a:tc>
                <a:tc>
                  <a:txBody>
                    <a:bodyPr/>
                    <a:lstStyle/>
                    <a:p>
                      <a:r>
                        <a:rPr lang="en-US" sz="900" dirty="0"/>
                        <a:t>California community colleges</a:t>
                      </a:r>
                    </a:p>
                  </a:txBody>
                  <a:tcPr/>
                </a:tc>
                <a:extLst>
                  <a:ext uri="{0D108BD9-81ED-4DB2-BD59-A6C34878D82A}">
                    <a16:rowId xmlns:a16="http://schemas.microsoft.com/office/drawing/2014/main" val="817875437"/>
                  </a:ext>
                </a:extLst>
              </a:tr>
              <a:tr h="2447256">
                <a:tc>
                  <a:txBody>
                    <a:bodyPr/>
                    <a:lstStyle/>
                    <a:p>
                      <a:r>
                        <a:rPr lang="en-US" sz="900" b="1" dirty="0">
                          <a:solidFill>
                            <a:schemeClr val="bg1"/>
                          </a:solidFill>
                        </a:rPr>
                        <a:t>WHO IS ELIGIBLE?</a:t>
                      </a:r>
                    </a:p>
                  </a:txBody>
                  <a:tcPr>
                    <a:solidFill>
                      <a:srgbClr val="92D050"/>
                    </a:solidFill>
                  </a:tcPr>
                </a:tc>
                <a:tc>
                  <a:txBody>
                    <a:bodyPr/>
                    <a:lstStyle/>
                    <a:p>
                      <a:r>
                        <a:rPr lang="en-US" sz="900" b="1" dirty="0"/>
                        <a:t>Students with financial need</a:t>
                      </a:r>
                    </a:p>
                    <a:p>
                      <a:r>
                        <a:rPr lang="en-US" sz="900" dirty="0"/>
                        <a:t> • U.S. Citizens or eligible non-citizens</a:t>
                      </a:r>
                    </a:p>
                    <a:p>
                      <a:r>
                        <a:rPr lang="en-US" sz="900" dirty="0"/>
                        <a:t> • Must have a high school diploma or GED</a:t>
                      </a:r>
                    </a:p>
                  </a:txBody>
                  <a:tcPr/>
                </a:tc>
                <a:tc>
                  <a:txBody>
                    <a:bodyPr/>
                    <a:lstStyle/>
                    <a:p>
                      <a:r>
                        <a:rPr lang="en-US" sz="900" b="1" dirty="0"/>
                        <a:t>Students with financial need </a:t>
                      </a:r>
                    </a:p>
                    <a:p>
                      <a:r>
                        <a:rPr lang="en-US" sz="900" dirty="0"/>
                        <a:t>• California residents or CA Dream Act eligible students** </a:t>
                      </a:r>
                    </a:p>
                    <a:p>
                      <a:r>
                        <a:rPr lang="en-US" sz="900" dirty="0"/>
                        <a:t>• Must have a high school diploma or GED </a:t>
                      </a:r>
                    </a:p>
                    <a:p>
                      <a:r>
                        <a:rPr lang="en-US" sz="900" dirty="0"/>
                        <a:t>• Must have at least a 2.0 GPA </a:t>
                      </a:r>
                    </a:p>
                    <a:p>
                      <a:r>
                        <a:rPr lang="en-US" sz="900" dirty="0"/>
                        <a:t>• Must be enrolled at least half-time in college</a:t>
                      </a:r>
                    </a:p>
                  </a:txBody>
                  <a:tcPr/>
                </a:tc>
                <a:tc>
                  <a:txBody>
                    <a:bodyPr/>
                    <a:lstStyle/>
                    <a:p>
                      <a:r>
                        <a:rPr lang="en-US" sz="900" b="1" dirty="0"/>
                        <a:t>Current or former foster youth who were a dependent or ward of the court, living in foster care at least one day between the ages of 16 and 18***</a:t>
                      </a:r>
                    </a:p>
                    <a:p>
                      <a:r>
                        <a:rPr lang="en-US" sz="900" b="1" dirty="0"/>
                        <a:t> </a:t>
                      </a:r>
                      <a:r>
                        <a:rPr lang="en-US" sz="900" dirty="0"/>
                        <a:t>• Must be enrolled at least half-time in college </a:t>
                      </a:r>
                    </a:p>
                    <a:p>
                      <a:r>
                        <a:rPr lang="en-US" sz="900" dirty="0"/>
                        <a:t>• Have not reached their 26th birthday as of July 1 of the award year</a:t>
                      </a:r>
                    </a:p>
                    <a:p>
                      <a:r>
                        <a:rPr lang="en-US" sz="900" dirty="0"/>
                        <a:t> • Must have financial need</a:t>
                      </a:r>
                    </a:p>
                  </a:txBody>
                  <a:tcPr/>
                </a:tc>
                <a:tc>
                  <a:txBody>
                    <a:bodyPr/>
                    <a:lstStyle/>
                    <a:p>
                      <a:r>
                        <a:rPr lang="en-US" sz="900" b="1" dirty="0"/>
                        <a:t>Students with exceptional financial need </a:t>
                      </a:r>
                    </a:p>
                    <a:p>
                      <a:r>
                        <a:rPr lang="en-US" sz="900" dirty="0"/>
                        <a:t>• U.S. Citizens or eligible non-citizens</a:t>
                      </a:r>
                    </a:p>
                    <a:p>
                      <a:r>
                        <a:rPr lang="en-US" sz="900" dirty="0"/>
                        <a:t> • Must have a high school diploma or GED</a:t>
                      </a:r>
                    </a:p>
                  </a:txBody>
                  <a:tcPr/>
                </a:tc>
                <a:tc>
                  <a:txBody>
                    <a:bodyPr/>
                    <a:lstStyle/>
                    <a:p>
                      <a:r>
                        <a:rPr lang="en-US" sz="900" b="1" dirty="0"/>
                        <a:t>Students with financial need </a:t>
                      </a:r>
                    </a:p>
                    <a:p>
                      <a:r>
                        <a:rPr lang="en-US" sz="900" dirty="0"/>
                        <a:t>• California residents or CA Dream Act eligible students** </a:t>
                      </a:r>
                    </a:p>
                    <a:p>
                      <a:r>
                        <a:rPr lang="en-US" sz="900" dirty="0"/>
                        <a:t>• Foster youth can maintain this waiver regardless of academic performance once in college</a:t>
                      </a:r>
                    </a:p>
                  </a:txBody>
                  <a:tcPr/>
                </a:tc>
                <a:extLst>
                  <a:ext uri="{0D108BD9-81ED-4DB2-BD59-A6C34878D82A}">
                    <a16:rowId xmlns:a16="http://schemas.microsoft.com/office/drawing/2014/main" val="1893196964"/>
                  </a:ext>
                </a:extLst>
              </a:tr>
              <a:tr h="1754636">
                <a:tc>
                  <a:txBody>
                    <a:bodyPr/>
                    <a:lstStyle/>
                    <a:p>
                      <a:r>
                        <a:rPr lang="en-US" sz="900" b="1" dirty="0">
                          <a:solidFill>
                            <a:schemeClr val="bg1"/>
                          </a:solidFill>
                        </a:rPr>
                        <a:t>HOW DO I APPLY?</a:t>
                      </a:r>
                    </a:p>
                  </a:txBody>
                  <a:tcPr>
                    <a:solidFill>
                      <a:srgbClr val="92D050"/>
                    </a:solidFill>
                  </a:tcPr>
                </a:tc>
                <a:tc>
                  <a:txBody>
                    <a:bodyPr/>
                    <a:lstStyle/>
                    <a:p>
                      <a:r>
                        <a:rPr lang="en-US" sz="900" b="1" dirty="0"/>
                        <a:t>Free Application </a:t>
                      </a:r>
                      <a:r>
                        <a:rPr lang="en-US" sz="900" dirty="0"/>
                        <a:t>for Federal Student Aid (FAFSA) at fafsa.ed.gov </a:t>
                      </a:r>
                    </a:p>
                  </a:txBody>
                  <a:tcPr/>
                </a:tc>
                <a:tc>
                  <a:txBody>
                    <a:bodyPr/>
                    <a:lstStyle/>
                    <a:p>
                      <a:r>
                        <a:rPr lang="en-US" sz="900" b="1" dirty="0"/>
                        <a:t>Free Application </a:t>
                      </a:r>
                      <a:r>
                        <a:rPr lang="en-US" sz="900" dirty="0"/>
                        <a:t>for Federal Student Aid (FAFSA) or California Dream Act Application (CADAA) and Cal Grant high school GPA certification (usually provided directly by your high school)</a:t>
                      </a:r>
                    </a:p>
                  </a:txBody>
                  <a:tcPr/>
                </a:tc>
                <a:tc>
                  <a:txBody>
                    <a:bodyPr/>
                    <a:lstStyle/>
                    <a:p>
                      <a:r>
                        <a:rPr lang="en-US" sz="900" dirty="0"/>
                        <a:t>Free Application for Federal Student Aid (FAFSA) at fafsa.ed.gov or California Dream Act Application (CADAA) at dream.csac.ca.gov and the Chafee Application found at chafee.csac.ca.gov</a:t>
                      </a:r>
                    </a:p>
                  </a:txBody>
                  <a:tcPr/>
                </a:tc>
                <a:tc>
                  <a:txBody>
                    <a:bodyPr/>
                    <a:lstStyle/>
                    <a:p>
                      <a:r>
                        <a:rPr lang="en-US" sz="900" dirty="0"/>
                        <a:t>Free Application for Federal Student Aid (FAFSA) at fafsa.ed.gov</a:t>
                      </a:r>
                    </a:p>
                  </a:txBody>
                  <a:tcPr/>
                </a:tc>
                <a:tc>
                  <a:txBody>
                    <a:bodyPr/>
                    <a:lstStyle/>
                    <a:p>
                      <a:r>
                        <a:rPr lang="en-US" sz="900" dirty="0"/>
                        <a:t>Free Application for Federal Student Aid (FAFSA) at fafsa.ed.gov or California Dream Act Application (CADAA) at dream.csac.ca.gov or most California Community Colleges offer online applications through cccapply.org</a:t>
                      </a:r>
                    </a:p>
                  </a:txBody>
                  <a:tcPr/>
                </a:tc>
                <a:extLst>
                  <a:ext uri="{0D108BD9-81ED-4DB2-BD59-A6C34878D82A}">
                    <a16:rowId xmlns:a16="http://schemas.microsoft.com/office/drawing/2014/main" val="2344859330"/>
                  </a:ext>
                </a:extLst>
              </a:tr>
              <a:tr h="1616113">
                <a:tc>
                  <a:txBody>
                    <a:bodyPr/>
                    <a:lstStyle/>
                    <a:p>
                      <a:r>
                        <a:rPr lang="en-US" sz="900" b="1" dirty="0">
                          <a:solidFill>
                            <a:schemeClr val="bg1"/>
                          </a:solidFill>
                        </a:rPr>
                        <a:t>WHEN DO I APPLY?</a:t>
                      </a:r>
                    </a:p>
                  </a:txBody>
                  <a:tcPr>
                    <a:solidFill>
                      <a:srgbClr val="92D050"/>
                    </a:solidFill>
                  </a:tcPr>
                </a:tc>
                <a:tc>
                  <a:txBody>
                    <a:bodyPr/>
                    <a:lstStyle/>
                    <a:p>
                      <a:r>
                        <a:rPr lang="en-US" sz="900" dirty="0"/>
                        <a:t>Apply as soon as possible between October 1 of the year before you start college and the last day of classes of the academic year that you are applying for. This means that you can apply even after you have started your college classes.</a:t>
                      </a:r>
                    </a:p>
                  </a:txBody>
                  <a:tcPr/>
                </a:tc>
                <a:tc>
                  <a:txBody>
                    <a:bodyPr/>
                    <a:lstStyle/>
                    <a:p>
                      <a:r>
                        <a:rPr lang="en-US" sz="900" dirty="0"/>
                        <a:t>Apply between October 1–March 2</a:t>
                      </a:r>
                    </a:p>
                    <a:p>
                      <a:r>
                        <a:rPr lang="en-US" sz="900" dirty="0"/>
                        <a:t> • Students in foster care after age 13 attending community college can apply through September 2 </a:t>
                      </a:r>
                    </a:p>
                    <a:p>
                      <a:r>
                        <a:rPr lang="en-US" sz="900" dirty="0"/>
                        <a:t>• Foster youth qualify up to age 26</a:t>
                      </a:r>
                    </a:p>
                  </a:txBody>
                  <a:tcPr/>
                </a:tc>
                <a:tc>
                  <a:txBody>
                    <a:bodyPr/>
                    <a:lstStyle/>
                    <a:p>
                      <a:r>
                        <a:rPr lang="en-US" sz="900" dirty="0"/>
                        <a:t>Apply between October 1–March 2 </a:t>
                      </a:r>
                    </a:p>
                    <a:p>
                      <a:r>
                        <a:rPr lang="en-US" sz="900" dirty="0"/>
                        <a:t>• Students can apply after March 2, but may be less likely to receive this money</a:t>
                      </a:r>
                    </a:p>
                  </a:txBody>
                  <a:tcPr/>
                </a:tc>
                <a:tc>
                  <a:txBody>
                    <a:bodyPr/>
                    <a:lstStyle/>
                    <a:p>
                      <a:r>
                        <a:rPr lang="en-US" sz="900" dirty="0"/>
                        <a:t>Apply between October 1–March 2 </a:t>
                      </a:r>
                    </a:p>
                    <a:p>
                      <a:r>
                        <a:rPr lang="en-US" sz="900" dirty="0"/>
                        <a:t>• Students can apply after March 2, but may be less likely to receive this money</a:t>
                      </a:r>
                    </a:p>
                  </a:txBody>
                  <a:tcPr/>
                </a:tc>
                <a:tc>
                  <a:txBody>
                    <a:bodyPr/>
                    <a:lstStyle/>
                    <a:p>
                      <a:r>
                        <a:rPr lang="en-US" sz="900" dirty="0"/>
                        <a:t>Apply </a:t>
                      </a:r>
                    </a:p>
                    <a:p>
                      <a:r>
                        <a:rPr lang="en-US" sz="900" dirty="0"/>
                        <a:t>• At any time</a:t>
                      </a:r>
                    </a:p>
                  </a:txBody>
                  <a:tcPr/>
                </a:tc>
                <a:extLst>
                  <a:ext uri="{0D108BD9-81ED-4DB2-BD59-A6C34878D82A}">
                    <a16:rowId xmlns:a16="http://schemas.microsoft.com/office/drawing/2014/main" val="205229144"/>
                  </a:ext>
                </a:extLst>
              </a:tr>
            </a:tbl>
          </a:graphicData>
        </a:graphic>
      </p:graphicFrame>
      <p:sp>
        <p:nvSpPr>
          <p:cNvPr id="13" name="Rectangle 15">
            <a:extLst>
              <a:ext uri="{FF2B5EF4-FFF2-40B4-BE49-F238E27FC236}">
                <a16:creationId xmlns:a16="http://schemas.microsoft.com/office/drawing/2014/main" id="{A34C283B-F91E-4A39-B1CC-0E8371A4DAC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E3CE7440-DB22-4899-BA38-7EA12E439F84}"/>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39</a:t>
            </a:r>
          </a:p>
        </p:txBody>
      </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
            <a:extLst>
              <a:ext uri="{FF2B5EF4-FFF2-40B4-BE49-F238E27FC236}">
                <a16:creationId xmlns:a16="http://schemas.microsoft.com/office/drawing/2014/main" id="{D3E25441-D21E-457C-8B05-0F972023F279}"/>
              </a:ext>
            </a:extLst>
          </p:cNvPr>
          <p:cNvSpPr>
            <a:spLocks noChangeArrowheads="1"/>
          </p:cNvSpPr>
          <p:nvPr/>
        </p:nvSpPr>
        <p:spPr bwMode="auto">
          <a:xfrm>
            <a:off x="898525" y="1619250"/>
            <a:ext cx="5962650"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1050"/>
              </a:spcAft>
            </a:pPr>
            <a:r>
              <a:rPr lang="en-US" altLang="en-US" sz="1200" dirty="0">
                <a:solidFill>
                  <a:srgbClr val="231F21"/>
                </a:solidFill>
              </a:rPr>
              <a:t>Do you need money to go to college? You probably need to fill out the federal government's Free Application for Federal Student Aid, better known as the FAFSA. This is the first step if you want financial aid from the federal and state government or most colleges. Filling out the FAFSA can be intimidating. Don't worry. Just try it.</a:t>
            </a:r>
          </a:p>
          <a:p>
            <a:pPr eaLnBrk="1" hangingPunct="1">
              <a:lnSpc>
                <a:spcPts val="1463"/>
              </a:lnSpc>
              <a:spcAft>
                <a:spcPts val="1050"/>
              </a:spcAft>
            </a:pPr>
            <a:r>
              <a:rPr lang="en-US" altLang="en-US" sz="1200" dirty="0">
                <a:solidFill>
                  <a:srgbClr val="231F21"/>
                </a:solidFill>
              </a:rPr>
              <a:t>The FAFSA is an online form designed to take you step-</a:t>
            </a:r>
            <a:r>
              <a:rPr lang="en-US" altLang="en-US" sz="1200" dirty="0" err="1">
                <a:solidFill>
                  <a:srgbClr val="231F21"/>
                </a:solidFill>
              </a:rPr>
              <a:t>bystep</a:t>
            </a:r>
            <a:r>
              <a:rPr lang="en-US" altLang="en-US" sz="1200" dirty="0">
                <a:solidFill>
                  <a:srgbClr val="231F21"/>
                </a:solidFill>
              </a:rPr>
              <a:t> through the questions you need to answer. There is also a great hotline to call for help. As you fill out the form, you can speak with an expert at 1-800- 433-3243 who can give you good advice on any question you have. (Some people prefer to fill out the FAFSA on paper and mail it in. That option is available. The FAFSA hotline can help with this as well.)</a:t>
            </a:r>
          </a:p>
          <a:p>
            <a:pPr eaLnBrk="1" hangingPunct="1">
              <a:lnSpc>
                <a:spcPts val="1463"/>
              </a:lnSpc>
              <a:spcAft>
                <a:spcPts val="838"/>
              </a:spcAft>
            </a:pPr>
            <a:r>
              <a:rPr lang="en-US" altLang="en-US" sz="1200" dirty="0">
                <a:solidFill>
                  <a:srgbClr val="231F21"/>
                </a:solidFill>
              </a:rPr>
              <a:t>If possible, ask an adult to help you. Your parents, guidance counselor, or favorite teacher are there for you. Or ask around. There may be financial aid experts in your community or in your school. And many colleges have people in their admissions department who can help. Start working on it today. The effort will be worthwhile.</a:t>
            </a:r>
          </a:p>
          <a:p>
            <a:pPr eaLnBrk="1" hangingPunct="1">
              <a:lnSpc>
                <a:spcPts val="1463"/>
              </a:lnSpc>
              <a:spcAft>
                <a:spcPts val="838"/>
              </a:spcAft>
            </a:pPr>
            <a:r>
              <a:rPr lang="en-US" altLang="en-US" sz="1200" dirty="0">
                <a:solidFill>
                  <a:srgbClr val="231F21"/>
                </a:solidFill>
              </a:rPr>
              <a:t>You've been doing research and applying to your favorite colleges. But how are you going to pay for school? Many students rely on a combination of grants and loans. To apply for financial aid, you must fill out the federal government's Free Application for Federal Student Aid (FAFSA).</a:t>
            </a:r>
          </a:p>
          <a:p>
            <a:pPr eaLnBrk="1" hangingPunct="1">
              <a:lnSpc>
                <a:spcPts val="1463"/>
              </a:lnSpc>
              <a:spcAft>
                <a:spcPts val="838"/>
              </a:spcAft>
            </a:pPr>
            <a:r>
              <a:rPr lang="en-US" altLang="en-US" sz="1200" dirty="0">
                <a:solidFill>
                  <a:srgbClr val="231F21"/>
                </a:solidFill>
              </a:rPr>
              <a:t>Website: </a:t>
            </a:r>
            <a:r>
              <a:rPr lang="en-US" altLang="en-US" sz="1200" dirty="0">
                <a:solidFill>
                  <a:srgbClr val="00B050"/>
                </a:solidFill>
              </a:rPr>
              <a:t>https://studentaid.gov/h/apply-for-aid/fafsa</a:t>
            </a:r>
          </a:p>
        </p:txBody>
      </p:sp>
      <p:sp>
        <p:nvSpPr>
          <p:cNvPr id="4" name="Rectangle 3">
            <a:extLst>
              <a:ext uri="{FF2B5EF4-FFF2-40B4-BE49-F238E27FC236}">
                <a16:creationId xmlns:a16="http://schemas.microsoft.com/office/drawing/2014/main" id="{01EEE356-D753-4259-8FC3-A8AAEE703F30}"/>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Financial Aid Guide</a:t>
            </a:r>
            <a:endParaRPr lang="en-US" altLang="en-US" sz="2400" b="1" dirty="0"/>
          </a:p>
        </p:txBody>
      </p:sp>
      <p:pic>
        <p:nvPicPr>
          <p:cNvPr id="2" name="Picture 1">
            <a:extLst>
              <a:ext uri="{FF2B5EF4-FFF2-40B4-BE49-F238E27FC236}">
                <a16:creationId xmlns:a16="http://schemas.microsoft.com/office/drawing/2014/main" id="{4F42094F-CD65-4E65-B836-598E055B495D}"/>
              </a:ext>
            </a:extLst>
          </p:cNvPr>
          <p:cNvPicPr>
            <a:picLocks noChangeAspect="1"/>
          </p:cNvPicPr>
          <p:nvPr/>
        </p:nvPicPr>
        <p:blipFill>
          <a:blip r:embed="rId2"/>
          <a:stretch>
            <a:fillRect/>
          </a:stretch>
        </p:blipFill>
        <p:spPr>
          <a:xfrm>
            <a:off x="1809750" y="5748337"/>
            <a:ext cx="3657600" cy="3133725"/>
          </a:xfrm>
          <a:prstGeom prst="rect">
            <a:avLst/>
          </a:prstGeom>
        </p:spPr>
      </p:pic>
      <p:sp>
        <p:nvSpPr>
          <p:cNvPr id="8" name="Rectangle 15">
            <a:extLst>
              <a:ext uri="{FF2B5EF4-FFF2-40B4-BE49-F238E27FC236}">
                <a16:creationId xmlns:a16="http://schemas.microsoft.com/office/drawing/2014/main" id="{FADB04C4-1482-487F-9A88-93004FC3409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40</a:t>
            </a: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8407E197-1BF1-4314-8305-9A06ED69F008}"/>
              </a:ext>
            </a:extLst>
          </p:cNvPr>
          <p:cNvSpPr>
            <a:spLocks noChangeArrowheads="1"/>
          </p:cNvSpPr>
          <p:nvPr/>
        </p:nvSpPr>
        <p:spPr bwMode="auto">
          <a:xfrm>
            <a:off x="898525" y="944563"/>
            <a:ext cx="5935663" cy="814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838"/>
              </a:spcAft>
            </a:pPr>
            <a:endParaRPr lang="en-US" altLang="en-US" sz="1200" dirty="0">
              <a:solidFill>
                <a:srgbClr val="231F21"/>
              </a:solidFill>
            </a:endParaRPr>
          </a:p>
          <a:p>
            <a:pPr eaLnBrk="1" hangingPunct="1">
              <a:lnSpc>
                <a:spcPts val="1463"/>
              </a:lnSpc>
              <a:spcAft>
                <a:spcPts val="838"/>
              </a:spcAft>
            </a:pPr>
            <a:endParaRPr lang="en-US" altLang="en-US" sz="1200" dirty="0">
              <a:solidFill>
                <a:srgbClr val="00B050"/>
              </a:solidFill>
            </a:endParaRPr>
          </a:p>
          <a:p>
            <a:pPr eaLnBrk="1" hangingPunct="1">
              <a:spcAft>
                <a:spcPts val="1475"/>
              </a:spcAft>
            </a:pPr>
            <a:r>
              <a:rPr lang="en-US" altLang="en-US" sz="1200" b="1" dirty="0">
                <a:solidFill>
                  <a:srgbClr val="00B050"/>
                </a:solidFill>
              </a:rPr>
              <a:t>Q: What is the FAFSA, exactly?</a:t>
            </a:r>
          </a:p>
          <a:p>
            <a:pPr eaLnBrk="1" hangingPunct="1">
              <a:lnSpc>
                <a:spcPts val="1463"/>
              </a:lnSpc>
              <a:spcAft>
                <a:spcPts val="838"/>
              </a:spcAft>
            </a:pPr>
            <a:r>
              <a:rPr lang="en-US" altLang="en-US" sz="1200" dirty="0">
                <a:solidFill>
                  <a:srgbClr val="231F21"/>
                </a:solidFill>
              </a:rPr>
              <a:t>A: It stands for Free Application for Federal Student Aid. The application is required for students seeking government aid for college. The U.S. Department of Education uses the form to calculate your level of financial need. Most colleges also use the FAFSA as a starting point to determine how much financial support a student will need to attend.</a:t>
            </a:r>
          </a:p>
          <a:p>
            <a:pPr eaLnBrk="1" hangingPunct="1">
              <a:lnSpc>
                <a:spcPts val="1488"/>
              </a:lnSpc>
            </a:pPr>
            <a:r>
              <a:rPr lang="en-US" altLang="en-US" sz="1200" b="1" dirty="0">
                <a:solidFill>
                  <a:srgbClr val="00B050"/>
                </a:solidFill>
              </a:rPr>
              <a:t>Q: Why is the FAFSA important?</a:t>
            </a:r>
          </a:p>
          <a:p>
            <a:pPr eaLnBrk="1" hangingPunct="1">
              <a:lnSpc>
                <a:spcPts val="1488"/>
              </a:lnSpc>
            </a:pPr>
            <a:endParaRPr lang="en-US" altLang="en-US" sz="1200" dirty="0">
              <a:solidFill>
                <a:srgbClr val="00B050"/>
              </a:solidFill>
            </a:endParaRPr>
          </a:p>
          <a:p>
            <a:pPr eaLnBrk="1" hangingPunct="1">
              <a:lnSpc>
                <a:spcPts val="1488"/>
              </a:lnSpc>
              <a:spcAft>
                <a:spcPts val="838"/>
              </a:spcAft>
            </a:pPr>
            <a:r>
              <a:rPr lang="en-US" altLang="en-US" sz="1200" dirty="0">
                <a:solidFill>
                  <a:srgbClr val="231F21"/>
                </a:solidFill>
              </a:rPr>
              <a:t>A: The form is required for all kinds of financial aid. Colleges use the FAFSA to determine whether you're eligible for federal student aid, including Pell Grants, student loans, and work-study. It is also the gateway for state funding, college support, and many private scholarships.</a:t>
            </a:r>
          </a:p>
          <a:p>
            <a:pPr eaLnBrk="1" hangingPunct="1">
              <a:spcAft>
                <a:spcPts val="1475"/>
              </a:spcAft>
            </a:pPr>
            <a:r>
              <a:rPr lang="en-US" altLang="en-US" sz="1200" b="1" dirty="0">
                <a:solidFill>
                  <a:srgbClr val="00B050"/>
                </a:solidFill>
              </a:rPr>
              <a:t>Q: How does it work?</a:t>
            </a:r>
          </a:p>
          <a:p>
            <a:pPr eaLnBrk="1" hangingPunct="1">
              <a:lnSpc>
                <a:spcPts val="1463"/>
              </a:lnSpc>
              <a:spcAft>
                <a:spcPts val="838"/>
              </a:spcAft>
            </a:pPr>
            <a:r>
              <a:rPr lang="en-US" altLang="en-US" sz="1200" dirty="0">
                <a:solidFill>
                  <a:srgbClr val="231F21"/>
                </a:solidFill>
              </a:rPr>
              <a:t>A: Most people fill out the form online at </a:t>
            </a:r>
            <a:r>
              <a:rPr lang="en-US" altLang="en-US" sz="1200" dirty="0">
                <a:solidFill>
                  <a:srgbClr val="00B050"/>
                </a:solidFill>
                <a:hlinkClick r:id="rId2">
                  <a:extLst>
                    <a:ext uri="{A12FA001-AC4F-418D-AE19-62706E023703}">
                      <ahyp:hlinkClr xmlns:ahyp="http://schemas.microsoft.com/office/drawing/2018/hyperlinkcolor" val="tx"/>
                    </a:ext>
                  </a:extLst>
                </a:hlinkClick>
              </a:rPr>
              <a:t>www.fafsa.ed.gov</a:t>
            </a:r>
            <a:r>
              <a:rPr lang="en-US" altLang="en-US" sz="1200" dirty="0">
                <a:solidFill>
                  <a:srgbClr val="00B050"/>
                </a:solidFill>
              </a:rPr>
              <a:t>. </a:t>
            </a:r>
            <a:r>
              <a:rPr lang="en-US" altLang="en-US" sz="1200" dirty="0">
                <a:solidFill>
                  <a:srgbClr val="231F21"/>
                </a:solidFill>
              </a:rPr>
              <a:t>The website walks you through a series of questions about your family and your parents' finances. The FAFSA uses this information to calculate how much you and your family can contribute toward your college costs. This number is called the "Expected Family Contribution," or EFC. Colleges use your EFC to determine how much financial aid you are eligible for. Understanding the Basics of the FAFSA </a:t>
            </a:r>
            <a:r>
              <a:rPr lang="en-US" altLang="en-US" sz="1200" dirty="0" err="1">
                <a:solidFill>
                  <a:srgbClr val="231F21"/>
                </a:solidFill>
              </a:rPr>
              <a:t>FAFSA</a:t>
            </a:r>
            <a:r>
              <a:rPr lang="en-US" altLang="en-US" sz="1200" dirty="0">
                <a:solidFill>
                  <a:srgbClr val="231F21"/>
                </a:solidFill>
              </a:rPr>
              <a:t>: The How-To Guide for High School Students 3</a:t>
            </a:r>
          </a:p>
          <a:p>
            <a:pPr eaLnBrk="1" hangingPunct="1">
              <a:spcAft>
                <a:spcPts val="1475"/>
              </a:spcAft>
            </a:pPr>
            <a:r>
              <a:rPr lang="en-US" altLang="en-US" sz="1200" b="1" dirty="0">
                <a:solidFill>
                  <a:srgbClr val="00B050"/>
                </a:solidFill>
              </a:rPr>
              <a:t>Q: What kinds of questions does FAFSA ask?</a:t>
            </a:r>
          </a:p>
          <a:p>
            <a:pPr eaLnBrk="1" hangingPunct="1">
              <a:lnSpc>
                <a:spcPts val="1463"/>
              </a:lnSpc>
              <a:spcAft>
                <a:spcPts val="838"/>
              </a:spcAft>
            </a:pPr>
            <a:r>
              <a:rPr lang="en-US" altLang="en-US" sz="1200" dirty="0">
                <a:solidFill>
                  <a:srgbClr val="231F21"/>
                </a:solidFill>
              </a:rPr>
              <a:t>A: The FAFSA form asks for some personal details about you and asks which colleges you would like to attend. The form then asks about your parents and who you live with. The form will ask questions to see if you are "dependent" on one or both of your parents. (Most likely you are — but there are exceptions.) The FAFSA also asks how much money you and your parents made last year. If your parents own a home or have money in the bank, the FAFSA form asks about that as well.</a:t>
            </a:r>
          </a:p>
          <a:p>
            <a:pPr eaLnBrk="1" hangingPunct="1"/>
            <a:r>
              <a:rPr lang="en-US" altLang="en-US" sz="1200" b="1" dirty="0">
                <a:solidFill>
                  <a:srgbClr val="00B050"/>
                </a:solidFill>
              </a:rPr>
              <a:t>Q: But I don't know anything about my parents' finances!                          </a:t>
            </a:r>
            <a:endParaRPr lang="en-US" altLang="en-US" sz="1200" dirty="0">
              <a:solidFill>
                <a:srgbClr val="231F21"/>
              </a:solidFill>
            </a:endParaRPr>
          </a:p>
          <a:p>
            <a:pPr eaLnBrk="1" hangingPunct="1">
              <a:lnSpc>
                <a:spcPts val="1463"/>
              </a:lnSpc>
              <a:spcAft>
                <a:spcPts val="838"/>
              </a:spcAft>
            </a:pPr>
            <a:r>
              <a:rPr lang="en-US" altLang="en-US" sz="1200" dirty="0">
                <a:solidFill>
                  <a:srgbClr val="231F21"/>
                </a:solidFill>
              </a:rPr>
              <a:t>                                                                                                                                                                  A:Your parents will probably need to help you or (better yet) fill out the FAFSA form with you if you are dependent on them. At the very least, they need to give you the information that's required. The most important document is their most recent federal tax return. Other information may be required as well.</a:t>
            </a:r>
          </a:p>
          <a:p>
            <a:pPr eaLnBrk="1" hangingPunct="1">
              <a:spcAft>
                <a:spcPts val="1475"/>
              </a:spcAft>
            </a:pPr>
            <a:r>
              <a:rPr lang="en-US" altLang="en-US" sz="1200" b="1" dirty="0">
                <a:solidFill>
                  <a:srgbClr val="00B050"/>
                </a:solidFill>
              </a:rPr>
              <a:t>Q: When is the FAFSA due?</a:t>
            </a:r>
          </a:p>
          <a:p>
            <a:pPr algn="just" eaLnBrk="1" hangingPunct="1">
              <a:lnSpc>
                <a:spcPts val="1463"/>
              </a:lnSpc>
              <a:spcAft>
                <a:spcPts val="838"/>
              </a:spcAft>
            </a:pPr>
            <a:r>
              <a:rPr lang="en-US" altLang="en-US" sz="1200" dirty="0">
                <a:solidFill>
                  <a:srgbClr val="231F21"/>
                </a:solidFill>
              </a:rPr>
              <a:t>A: FAFSA opens on October 1st (2020). A lot of financial aid is "first come, first served"— so you should submit your FAFSA as soon as you can. The FAFSA's priority deadline in February 15. But filing later is OK, too. Just be sure to get your FAFSA done.</a:t>
            </a:r>
          </a:p>
        </p:txBody>
      </p:sp>
      <p:sp>
        <p:nvSpPr>
          <p:cNvPr id="4" name="Rectangle 3">
            <a:extLst>
              <a:ext uri="{FF2B5EF4-FFF2-40B4-BE49-F238E27FC236}">
                <a16:creationId xmlns:a16="http://schemas.microsoft.com/office/drawing/2014/main" id="{9EE95250-BDAD-4C7C-BA03-47890B4128DF}"/>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Financial Aid Guide</a:t>
            </a:r>
            <a:endParaRPr lang="en-US" altLang="en-US" sz="2400" b="1" dirty="0"/>
          </a:p>
        </p:txBody>
      </p:sp>
      <p:sp>
        <p:nvSpPr>
          <p:cNvPr id="7" name="Rectangle 6">
            <a:extLst>
              <a:ext uri="{FF2B5EF4-FFF2-40B4-BE49-F238E27FC236}">
                <a16:creationId xmlns:a16="http://schemas.microsoft.com/office/drawing/2014/main" id="{E49AAE4C-D0BD-422B-905C-12D5820317D0}"/>
              </a:ext>
            </a:extLst>
          </p:cNvPr>
          <p:cNvSpPr/>
          <p:nvPr/>
        </p:nvSpPr>
        <p:spPr>
          <a:xfrm>
            <a:off x="369739" y="2213983"/>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0F799ECD-A348-4C5C-BD04-7C86773B5D95}"/>
              </a:ext>
            </a:extLst>
          </p:cNvPr>
          <p:cNvSpPr/>
          <p:nvPr/>
        </p:nvSpPr>
        <p:spPr>
          <a:xfrm>
            <a:off x="369739" y="3416895"/>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0D09DD22-2CA0-4820-ADA1-719BA38DCCCB}"/>
              </a:ext>
            </a:extLst>
          </p:cNvPr>
          <p:cNvSpPr/>
          <p:nvPr/>
        </p:nvSpPr>
        <p:spPr>
          <a:xfrm>
            <a:off x="369739" y="4702329"/>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498EA565-B195-48F9-9931-BD8FEA960018}"/>
              </a:ext>
            </a:extLst>
          </p:cNvPr>
          <p:cNvSpPr/>
          <p:nvPr/>
        </p:nvSpPr>
        <p:spPr>
          <a:xfrm>
            <a:off x="368580" y="6267567"/>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54712684-63D6-4775-9D20-2C039C33F0EA}"/>
              </a:ext>
            </a:extLst>
          </p:cNvPr>
          <p:cNvSpPr/>
          <p:nvPr/>
        </p:nvSpPr>
        <p:spPr>
          <a:xfrm>
            <a:off x="368579" y="7712428"/>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4A8F08DC-5359-43D6-B09C-A089FEB0CFB2}"/>
              </a:ext>
            </a:extLst>
          </p:cNvPr>
          <p:cNvSpPr/>
          <p:nvPr/>
        </p:nvSpPr>
        <p:spPr>
          <a:xfrm>
            <a:off x="368579" y="8794963"/>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5">
            <a:extLst>
              <a:ext uri="{FF2B5EF4-FFF2-40B4-BE49-F238E27FC236}">
                <a16:creationId xmlns:a16="http://schemas.microsoft.com/office/drawing/2014/main" id="{2547CC65-0482-4D93-B158-995598256EA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5" name="Rectangle 15">
            <a:extLst>
              <a:ext uri="{FF2B5EF4-FFF2-40B4-BE49-F238E27FC236}">
                <a16:creationId xmlns:a16="http://schemas.microsoft.com/office/drawing/2014/main" id="{6EB5D83A-77B4-4B43-8BAC-53DA4E3B2B56}"/>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41</a:t>
            </a:r>
          </a:p>
        </p:txBody>
      </p:sp>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AD219052-4944-4BC0-80AF-232725F3796C}"/>
              </a:ext>
            </a:extLst>
          </p:cNvPr>
          <p:cNvSpPr>
            <a:spLocks noChangeArrowheads="1"/>
          </p:cNvSpPr>
          <p:nvPr/>
        </p:nvSpPr>
        <p:spPr bwMode="auto">
          <a:xfrm>
            <a:off x="901700" y="755650"/>
            <a:ext cx="5889625" cy="87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1050"/>
              </a:spcAft>
            </a:pPr>
            <a:endParaRPr lang="en-US" altLang="en-US" sz="1200" dirty="0">
              <a:solidFill>
                <a:srgbClr val="231F21"/>
              </a:solidFill>
            </a:endParaRPr>
          </a:p>
          <a:p>
            <a:pPr eaLnBrk="1" hangingPunct="1">
              <a:lnSpc>
                <a:spcPts val="1463"/>
              </a:lnSpc>
              <a:spcAft>
                <a:spcPts val="1050"/>
              </a:spcAft>
            </a:pPr>
            <a:endParaRPr lang="en-US" altLang="en-US" sz="1200" b="1" dirty="0">
              <a:solidFill>
                <a:srgbClr val="00B050"/>
              </a:solidFill>
            </a:endParaRPr>
          </a:p>
          <a:p>
            <a:pPr eaLnBrk="1" hangingPunct="1">
              <a:lnSpc>
                <a:spcPts val="1463"/>
              </a:lnSpc>
              <a:spcAft>
                <a:spcPts val="1050"/>
              </a:spcAft>
            </a:pPr>
            <a:r>
              <a:rPr lang="en-US" altLang="en-US" sz="1200" b="1" dirty="0">
                <a:solidFill>
                  <a:srgbClr val="00B050"/>
                </a:solidFill>
              </a:rPr>
              <a:t>Q: Once I've submitted my FAFSA form, can I relax?</a:t>
            </a:r>
          </a:p>
          <a:p>
            <a:pPr eaLnBrk="1" hangingPunct="1">
              <a:lnSpc>
                <a:spcPts val="1463"/>
              </a:lnSpc>
              <a:spcAft>
                <a:spcPts val="838"/>
              </a:spcAft>
            </a:pPr>
            <a:r>
              <a:rPr lang="en-US" altLang="en-US" sz="1200" dirty="0">
                <a:solidFill>
                  <a:srgbClr val="231F21"/>
                </a:solidFill>
              </a:rPr>
              <a:t>A: Not quite yet. You must monitor your email carefully. The FAFSA website will send an important document called the Student Aid Report. Look it over carefully. Make sure your FAFSA form was processed properly and the information was sent to the colleges to which you applied.</a:t>
            </a:r>
          </a:p>
          <a:p>
            <a:pPr eaLnBrk="1" hangingPunct="1">
              <a:spcAft>
                <a:spcPts val="1475"/>
              </a:spcAft>
            </a:pPr>
            <a:r>
              <a:rPr lang="en-US" altLang="en-US" sz="1200" b="1" dirty="0">
                <a:solidFill>
                  <a:srgbClr val="00B050"/>
                </a:solidFill>
              </a:rPr>
              <a:t>Q: How do I make sure to get all the aid I'm eligible for?</a:t>
            </a:r>
          </a:p>
          <a:p>
            <a:pPr eaLnBrk="1" hangingPunct="1">
              <a:lnSpc>
                <a:spcPts val="1463"/>
              </a:lnSpc>
              <a:spcAft>
                <a:spcPts val="838"/>
              </a:spcAft>
            </a:pPr>
            <a:r>
              <a:rPr lang="en-US" altLang="en-US" sz="1200" dirty="0">
                <a:solidFill>
                  <a:srgbClr val="231F21"/>
                </a:solidFill>
              </a:rPr>
              <a:t>A: First, make sure to apply for your state's grants. The online FAFSA form provides a link to the state form at the end of the application. Try to complete this application immediately after the FAFSA. It is easier to do both forms at the same time. Once colleges get your FAFSA information, they may have more forms to fill out or questions about your application. This is common. Be sure to provide the information as quickly as possible.</a:t>
            </a:r>
          </a:p>
          <a:p>
            <a:pPr eaLnBrk="1" hangingPunct="1">
              <a:spcAft>
                <a:spcPts val="1475"/>
              </a:spcAft>
            </a:pPr>
            <a:r>
              <a:rPr lang="en-US" altLang="en-US" sz="1200" b="1" dirty="0">
                <a:solidFill>
                  <a:srgbClr val="00B050"/>
                </a:solidFill>
              </a:rPr>
              <a:t>Is the FAFSA for you?</a:t>
            </a:r>
          </a:p>
          <a:p>
            <a:pPr eaLnBrk="1" hangingPunct="1">
              <a:lnSpc>
                <a:spcPts val="1463"/>
              </a:lnSpc>
              <a:spcAft>
                <a:spcPts val="838"/>
              </a:spcAft>
            </a:pPr>
            <a:r>
              <a:rPr lang="en-US" altLang="en-US" sz="1200" dirty="0">
                <a:solidFill>
                  <a:srgbClr val="231F21"/>
                </a:solidFill>
              </a:rPr>
              <a:t>Almost certainly! If you need money for college, you should apply. Filling out the FAFSA form is the first step for almost all financial aid—including from the federal government, state government, colleges and many private scholarships.</a:t>
            </a:r>
          </a:p>
          <a:p>
            <a:pPr eaLnBrk="1" hangingPunct="1">
              <a:lnSpc>
                <a:spcPts val="1463"/>
              </a:lnSpc>
              <a:spcAft>
                <a:spcPts val="838"/>
              </a:spcAft>
            </a:pPr>
            <a:r>
              <a:rPr lang="en-US" altLang="en-US" sz="1200" dirty="0">
                <a:solidFill>
                  <a:srgbClr val="231F21"/>
                </a:solidFill>
              </a:rPr>
              <a:t>It's true that the FAFSA form can seem a bit tricky for some students and families. The form was designed years ago for a traditional two-parent family. Today's students often live in much different circumstances, in blended families and a variety of home situations. Some families are new to the United States and may have members who are undocumented or lack full citizenship. But that's OK. The secret? For most students, filling out the form on the computer will make it much easier. The online FAFSA form will lead you through the questions you need to answer.</a:t>
            </a:r>
            <a:endParaRPr lang="en-US" altLang="en-US" sz="1200" b="1" dirty="0">
              <a:solidFill>
                <a:srgbClr val="00B050"/>
              </a:solidFill>
            </a:endParaRPr>
          </a:p>
          <a:p>
            <a:pPr eaLnBrk="1" hangingPunct="1">
              <a:lnSpc>
                <a:spcPts val="1463"/>
              </a:lnSpc>
            </a:pPr>
            <a:r>
              <a:rPr lang="en-US" altLang="en-US" sz="1200" dirty="0">
                <a:solidFill>
                  <a:srgbClr val="231F21"/>
                </a:solidFill>
              </a:rPr>
              <a:t>If you run into complicated questions, don't worry. Most people do. Talk to an adult, like a parent or counselor, who can help you. Call the FAFSA hotline at 1-800-4333243. The hotline staff is friendly and can answer just about any question you may have.</a:t>
            </a:r>
          </a:p>
          <a:p>
            <a:pPr eaLnBrk="1" hangingPunct="1">
              <a:lnSpc>
                <a:spcPts val="1463"/>
              </a:lnSpc>
            </a:pPr>
            <a:endParaRPr lang="en-US" altLang="en-US" sz="1200" dirty="0">
              <a:solidFill>
                <a:srgbClr val="231F21"/>
              </a:solidFill>
            </a:endParaRPr>
          </a:p>
          <a:p>
            <a:pPr eaLnBrk="1" hangingPunct="1">
              <a:lnSpc>
                <a:spcPts val="1463"/>
              </a:lnSpc>
              <a:spcAft>
                <a:spcPts val="1050"/>
              </a:spcAft>
            </a:pPr>
            <a:r>
              <a:rPr lang="en-US" altLang="en-US" sz="1200" b="1" dirty="0">
                <a:solidFill>
                  <a:srgbClr val="00B050"/>
                </a:solidFill>
              </a:rPr>
              <a:t>Is every student eligible for federal financial aid?</a:t>
            </a:r>
          </a:p>
          <a:p>
            <a:pPr eaLnBrk="1" hangingPunct="1">
              <a:lnSpc>
                <a:spcPts val="1463"/>
              </a:lnSpc>
              <a:spcAft>
                <a:spcPts val="1050"/>
              </a:spcAft>
            </a:pPr>
            <a:r>
              <a:rPr lang="en-US" altLang="en-US" sz="1200" dirty="0">
                <a:solidFill>
                  <a:srgbClr val="231F21"/>
                </a:solidFill>
              </a:rPr>
              <a:t>If you genuinely need money for college, you are probably eligible for some kind of financial aid. Undocumented immigrant students are not eligible for federal aid. But the FAFSA is a gateway to other money. And even if you think you may not get aid because you or your parents earn too much, you should file the FAFSA so you can access student loans</a:t>
            </a:r>
          </a:p>
          <a:p>
            <a:pPr eaLnBrk="1" hangingPunct="1">
              <a:spcAft>
                <a:spcPts val="425"/>
              </a:spcAft>
            </a:pPr>
            <a:r>
              <a:rPr lang="en-US" altLang="en-US" sz="1200" dirty="0">
                <a:solidFill>
                  <a:srgbClr val="231F21"/>
                </a:solidFill>
              </a:rPr>
              <a:t>Source: </a:t>
            </a:r>
            <a:r>
              <a:rPr lang="en-US" altLang="en-US" sz="1200" u="sng" dirty="0">
                <a:solidFill>
                  <a:srgbClr val="00B050"/>
                </a:solidFill>
                <a:hlinkClick r:id="rId2">
                  <a:extLst>
                    <a:ext uri="{A12FA001-AC4F-418D-AE19-62706E023703}">
                      <ahyp:hlinkClr xmlns:ahyp="http://schemas.microsoft.com/office/drawing/2018/hyperlinkcolor" val="tx"/>
                    </a:ext>
                  </a:extLst>
                </a:hlinkClick>
              </a:rPr>
              <a:t>http://www.understandingfafsa.org/assets/FAFSA-final.pdf</a:t>
            </a:r>
          </a:p>
        </p:txBody>
      </p:sp>
      <p:sp>
        <p:nvSpPr>
          <p:cNvPr id="3" name="Rectangle 2">
            <a:extLst>
              <a:ext uri="{FF2B5EF4-FFF2-40B4-BE49-F238E27FC236}">
                <a16:creationId xmlns:a16="http://schemas.microsoft.com/office/drawing/2014/main" id="{01AFA8CC-C71F-49A1-A03B-D461B6C395CD}"/>
              </a:ext>
            </a:extLst>
          </p:cNvPr>
          <p:cNvSpPr/>
          <p:nvPr/>
        </p:nvSpPr>
        <p:spPr>
          <a:xfrm>
            <a:off x="895350" y="7335838"/>
            <a:ext cx="5935663" cy="1778000"/>
          </a:xfrm>
          <a:prstGeom prst="rect">
            <a:avLst/>
          </a:prstGeom>
        </p:spPr>
        <p:txBody>
          <a:bodyPr lIns="0" tIns="0" rIns="0" bIns="0"/>
          <a:lstStyle/>
          <a:p>
            <a:pPr marL="177800" eaLnBrk="1" fontAlgn="auto" hangingPunct="1">
              <a:spcBef>
                <a:spcPts val="28140"/>
              </a:spcBef>
              <a:spcAft>
                <a:spcPts val="420"/>
              </a:spcAft>
              <a:defRPr/>
            </a:pPr>
            <a:endParaRPr lang="en-US" sz="1200" dirty="0">
              <a:solidFill>
                <a:srgbClr val="3F5353"/>
              </a:solidFill>
              <a:latin typeface="Calibri"/>
            </a:endParaRPr>
          </a:p>
        </p:txBody>
      </p:sp>
      <p:sp>
        <p:nvSpPr>
          <p:cNvPr id="5" name="Rectangle 4">
            <a:extLst>
              <a:ext uri="{FF2B5EF4-FFF2-40B4-BE49-F238E27FC236}">
                <a16:creationId xmlns:a16="http://schemas.microsoft.com/office/drawing/2014/main" id="{59759C21-A168-485E-9B77-03B374F8D447}"/>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Financial Aid Guide</a:t>
            </a:r>
            <a:endParaRPr lang="en-US" altLang="en-US" sz="2400" b="1" dirty="0"/>
          </a:p>
        </p:txBody>
      </p:sp>
      <p:pic>
        <p:nvPicPr>
          <p:cNvPr id="33794" name="Picture 2" descr="FAFSA | Student Financial Services | PLU">
            <a:extLst>
              <a:ext uri="{FF2B5EF4-FFF2-40B4-BE49-F238E27FC236}">
                <a16:creationId xmlns:a16="http://schemas.microsoft.com/office/drawing/2014/main" id="{2CA5B496-D766-4A88-83FE-B74D46CD5F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734866"/>
            <a:ext cx="2286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F35FEE2-F81F-49F1-A4A0-8B9A4411750F}"/>
              </a:ext>
            </a:extLst>
          </p:cNvPr>
          <p:cNvSpPr/>
          <p:nvPr/>
        </p:nvSpPr>
        <p:spPr>
          <a:xfrm>
            <a:off x="368578" y="7889161"/>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08A98EBB-A77A-461D-9D56-9F733DC421AF}"/>
              </a:ext>
            </a:extLst>
          </p:cNvPr>
          <p:cNvSpPr/>
          <p:nvPr/>
        </p:nvSpPr>
        <p:spPr>
          <a:xfrm>
            <a:off x="368578" y="5621090"/>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E1499AF6-FBA2-41FE-B58E-4AC6F6572721}"/>
              </a:ext>
            </a:extLst>
          </p:cNvPr>
          <p:cNvSpPr/>
          <p:nvPr/>
        </p:nvSpPr>
        <p:spPr>
          <a:xfrm>
            <a:off x="368578" y="3353019"/>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758F9A76-1EF6-44B7-8C21-7197C4745146}"/>
              </a:ext>
            </a:extLst>
          </p:cNvPr>
          <p:cNvSpPr/>
          <p:nvPr/>
        </p:nvSpPr>
        <p:spPr>
          <a:xfrm>
            <a:off x="368578" y="1988673"/>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5">
            <a:extLst>
              <a:ext uri="{FF2B5EF4-FFF2-40B4-BE49-F238E27FC236}">
                <a16:creationId xmlns:a16="http://schemas.microsoft.com/office/drawing/2014/main" id="{32C7DF76-EDC8-4CC0-9B9D-FD879E4DCB8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42</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AD219052-4944-4BC0-80AF-232725F3796C}"/>
              </a:ext>
            </a:extLst>
          </p:cNvPr>
          <p:cNvSpPr>
            <a:spLocks noChangeArrowheads="1"/>
          </p:cNvSpPr>
          <p:nvPr/>
        </p:nvSpPr>
        <p:spPr bwMode="auto">
          <a:xfrm>
            <a:off x="901700" y="755650"/>
            <a:ext cx="6115473" cy="87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Aft>
                <a:spcPts val="1050"/>
              </a:spcAft>
            </a:pPr>
            <a:endParaRPr lang="en-US" altLang="en-US" sz="1200" dirty="0">
              <a:solidFill>
                <a:srgbClr val="231F21"/>
              </a:solidFill>
            </a:endParaRPr>
          </a:p>
          <a:p>
            <a:pPr algn="just" eaLnBrk="1" hangingPunct="1">
              <a:lnSpc>
                <a:spcPts val="1463"/>
              </a:lnSpc>
              <a:spcAft>
                <a:spcPts val="1050"/>
              </a:spcAft>
            </a:pPr>
            <a:endParaRPr lang="en-US" altLang="en-US" sz="1200" b="1" dirty="0">
              <a:solidFill>
                <a:srgbClr val="00B050"/>
              </a:solidFill>
            </a:endParaRPr>
          </a:p>
          <a:p>
            <a:pPr algn="just" eaLnBrk="1" hangingPunct="1">
              <a:lnSpc>
                <a:spcPts val="1463"/>
              </a:lnSpc>
              <a:spcAft>
                <a:spcPts val="1050"/>
              </a:spcAft>
            </a:pPr>
            <a:r>
              <a:rPr lang="en-US" altLang="en-US" sz="1200" b="1" dirty="0">
                <a:solidFill>
                  <a:srgbClr val="00B050"/>
                </a:solidFill>
              </a:rPr>
              <a:t>Introductory Notes</a:t>
            </a:r>
          </a:p>
          <a:p>
            <a:pPr marL="171450" indent="-171450" algn="just">
              <a:buClr>
                <a:srgbClr val="00B050"/>
              </a:buClr>
              <a:buFont typeface="Wingdings" panose="05000000000000000000" pitchFamily="2" charset="2"/>
              <a:buChar char="§"/>
            </a:pPr>
            <a:r>
              <a:rPr lang="en-US" sz="1200" dirty="0"/>
              <a:t>These scholarships are separate from and in addition to grants and loans available by completing your FAFSA or CADAA applications for financial aid for college. </a:t>
            </a:r>
          </a:p>
          <a:p>
            <a:pPr marL="171450" indent="-171450" algn="just">
              <a:buClr>
                <a:srgbClr val="00B050"/>
              </a:buClr>
              <a:buFont typeface="Wingdings" panose="05000000000000000000" pitchFamily="2" charset="2"/>
              <a:buChar char="§"/>
            </a:pPr>
            <a:r>
              <a:rPr lang="en-US" sz="1200" dirty="0"/>
              <a:t>You are encouraged to obtain your transcript EARLY (such as in January of the year before you will enter college) and your letter of dependency verification ASAP to apply for these scholarships. </a:t>
            </a:r>
          </a:p>
          <a:p>
            <a:pPr marL="171450" indent="-171450" algn="just">
              <a:buClr>
                <a:srgbClr val="00B050"/>
              </a:buClr>
              <a:buFont typeface="Wingdings" panose="05000000000000000000" pitchFamily="2" charset="2"/>
              <a:buChar char="§"/>
            </a:pPr>
            <a:r>
              <a:rPr lang="en-US" sz="1200" dirty="0"/>
              <a:t>“Pro Tip: Legitimate scholarships do not require fees or payment. All scholarship applications will be free to apply. Also, do not supply personal information (such as Social Security Number or bank information) before checking with your financial aid office.”</a:t>
            </a:r>
          </a:p>
          <a:p>
            <a:pPr marL="171450" indent="-171450" algn="just">
              <a:buClr>
                <a:srgbClr val="00B050"/>
              </a:buClr>
              <a:buFont typeface="Wingdings" panose="05000000000000000000" pitchFamily="2" charset="2"/>
              <a:buChar char="§"/>
            </a:pPr>
            <a:r>
              <a:rPr lang="en-US" sz="1200" u="sng" dirty="0">
                <a:solidFill>
                  <a:srgbClr val="00B050"/>
                </a:solidFill>
                <a:hlinkClick r:id="rId2">
                  <a:extLst>
                    <a:ext uri="{A12FA001-AC4F-418D-AE19-62706E023703}">
                      <ahyp:hlinkClr xmlns:ahyp="http://schemas.microsoft.com/office/drawing/2018/hyperlinkcolor" val="tx"/>
                    </a:ext>
                  </a:extLst>
                </a:hlinkClick>
              </a:rPr>
              <a:t>https://icanaffordcollege.com/Financial-Aid#typesOfAidAccordionOneHeadingEight</a:t>
            </a:r>
            <a:r>
              <a:rPr lang="en-US" sz="1200" dirty="0">
                <a:solidFill>
                  <a:srgbClr val="00B050"/>
                </a:solidFill>
              </a:rPr>
              <a:t> </a:t>
            </a:r>
          </a:p>
          <a:p>
            <a:pPr marL="171450" indent="-171450" algn="just">
              <a:buClr>
                <a:srgbClr val="00B050"/>
              </a:buClr>
              <a:buFont typeface="Wingdings" panose="05000000000000000000" pitchFamily="2" charset="2"/>
              <a:buChar char="§"/>
            </a:pPr>
            <a:r>
              <a:rPr lang="en-US" sz="1200" dirty="0"/>
              <a:t>Make sure to check with your college financial aid office for  additional scholarships</a:t>
            </a:r>
          </a:p>
          <a:p>
            <a:pPr algn="just"/>
            <a:br>
              <a:rPr lang="en-US" sz="1200" dirty="0"/>
            </a:br>
            <a:r>
              <a:rPr lang="en-US" sz="1200" b="1" dirty="0">
                <a:solidFill>
                  <a:srgbClr val="00B050"/>
                </a:solidFill>
              </a:rPr>
              <a:t>Assistance League of Sacramento Scholarships</a:t>
            </a:r>
          </a:p>
          <a:p>
            <a:pPr algn="just"/>
            <a:endParaRPr lang="en-US" altLang="en-US" sz="1200" b="1" dirty="0">
              <a:solidFill>
                <a:srgbClr val="00B050"/>
              </a:solidFill>
            </a:endParaRPr>
          </a:p>
          <a:p>
            <a:pPr algn="just"/>
            <a:r>
              <a:rPr lang="en-US" altLang="en-US" sz="1200" b="1" dirty="0">
                <a:solidFill>
                  <a:srgbClr val="00B050"/>
                </a:solidFill>
              </a:rPr>
              <a:t>(</a:t>
            </a:r>
            <a:r>
              <a:rPr lang="en-US" sz="1200" dirty="0"/>
              <a:t>Based on </a:t>
            </a:r>
            <a:r>
              <a:rPr lang="en-US" sz="1200" i="1" dirty="0"/>
              <a:t>2019 information - please reach out </a:t>
            </a:r>
            <a:r>
              <a:rPr lang="en-US" sz="1200" i="1" u="sng" dirty="0">
                <a:solidFill>
                  <a:srgbClr val="00B050"/>
                </a:solidFill>
                <a:hlinkClick r:id="rId3">
                  <a:extLst>
                    <a:ext uri="{A12FA001-AC4F-418D-AE19-62706E023703}">
                      <ahyp:hlinkClr xmlns:ahyp="http://schemas.microsoft.com/office/drawing/2018/hyperlinkcolor" val="tx"/>
                    </a:ext>
                  </a:extLst>
                </a:hlinkClick>
              </a:rPr>
              <a:t>toalsacmail@gmail.com</a:t>
            </a:r>
            <a:r>
              <a:rPr lang="en-US" sz="1200" i="1" dirty="0">
                <a:solidFill>
                  <a:srgbClr val="00B050"/>
                </a:solidFill>
              </a:rPr>
              <a:t> </a:t>
            </a:r>
            <a:r>
              <a:rPr lang="en-US" sz="1200" i="1" dirty="0"/>
              <a:t>for updated information.)</a:t>
            </a:r>
          </a:p>
          <a:p>
            <a:pPr algn="just"/>
            <a:r>
              <a:rPr lang="en-US" sz="1200" dirty="0"/>
              <a:t>For continuing local community college students. </a:t>
            </a:r>
            <a:r>
              <a:rPr lang="en-US" sz="1200" b="1" dirty="0"/>
              <a:t>Four (4) </a:t>
            </a:r>
            <a:r>
              <a:rPr lang="en-US" sz="1200" dirty="0"/>
              <a:t>scholarships of </a:t>
            </a:r>
            <a:r>
              <a:rPr lang="en-US" sz="1200" b="1" dirty="0"/>
              <a:t>$2,000</a:t>
            </a:r>
            <a:r>
              <a:rPr lang="en-US" sz="1200" dirty="0"/>
              <a:t> set aside for foster youth.</a:t>
            </a:r>
          </a:p>
          <a:p>
            <a:pPr algn="just"/>
            <a:endParaRPr lang="en-US" sz="1200" dirty="0"/>
          </a:p>
          <a:p>
            <a:pPr algn="just"/>
            <a:r>
              <a:rPr lang="en-US" sz="1200" b="1" dirty="0"/>
              <a:t>All foster youth applicants must:</a:t>
            </a:r>
          </a:p>
          <a:p>
            <a:pPr marL="171450" indent="-171450" algn="just">
              <a:buClr>
                <a:srgbClr val="00B050"/>
              </a:buClr>
              <a:buFont typeface="Wingdings" panose="05000000000000000000" pitchFamily="2" charset="2"/>
              <a:buChar char="§"/>
            </a:pPr>
            <a:r>
              <a:rPr lang="en-US" sz="1200" dirty="0"/>
              <a:t>Currently attend one of the following community colleges: American River, Cosumnes River, Folsom Lake, Sacramento City, Sierra or Woodland</a:t>
            </a:r>
          </a:p>
          <a:p>
            <a:pPr marL="171450" indent="-171450" algn="just">
              <a:buClr>
                <a:srgbClr val="00B050"/>
              </a:buClr>
              <a:buFont typeface="Wingdings" panose="05000000000000000000" pitchFamily="2" charset="2"/>
              <a:buChar char="§"/>
            </a:pPr>
            <a:r>
              <a:rPr lang="en-US" sz="1200" dirty="0"/>
              <a:t>Be a continuing college student who has successfully completed a minimum of six (6) units, and be currently enrolled in and complete a minimum of six (6) units by the end of the current session</a:t>
            </a:r>
          </a:p>
          <a:p>
            <a:pPr marL="171450" indent="-171450" algn="just">
              <a:buClr>
                <a:srgbClr val="00B050"/>
              </a:buClr>
              <a:buFont typeface="Wingdings" panose="05000000000000000000" pitchFamily="2" charset="2"/>
              <a:buChar char="§"/>
            </a:pPr>
            <a:r>
              <a:rPr lang="en-US" sz="1200" dirty="0"/>
              <a:t>Have a cumulative grade point average of 2.0 or above</a:t>
            </a:r>
          </a:p>
          <a:p>
            <a:pPr marL="171450" indent="-171450" algn="just">
              <a:buClr>
                <a:srgbClr val="00B050"/>
              </a:buClr>
              <a:buFont typeface="Wingdings" panose="05000000000000000000" pitchFamily="2" charset="2"/>
              <a:buChar char="§"/>
            </a:pPr>
            <a:r>
              <a:rPr lang="en-US" sz="1200" dirty="0"/>
              <a:t>Be a current or former dependent in the Foster Care Program</a:t>
            </a:r>
          </a:p>
          <a:p>
            <a:pPr marL="171450" indent="-171450" algn="just">
              <a:buClr>
                <a:srgbClr val="00B050"/>
              </a:buClr>
              <a:buFont typeface="Wingdings" panose="05000000000000000000" pitchFamily="2" charset="2"/>
              <a:buChar char="§"/>
            </a:pPr>
            <a:r>
              <a:rPr lang="en-US" sz="1200" dirty="0"/>
              <a:t>Be a resident of California and live in the Greater Sacramento Area</a:t>
            </a:r>
          </a:p>
          <a:p>
            <a:pPr marL="171450" indent="-171450" algn="just">
              <a:buClr>
                <a:srgbClr val="00B050"/>
              </a:buClr>
              <a:buFont typeface="Wingdings" panose="05000000000000000000" pitchFamily="2" charset="2"/>
              <a:buChar char="§"/>
            </a:pPr>
            <a:r>
              <a:rPr lang="en-US" sz="1200" dirty="0"/>
              <a:t>Use the scholarship to facilitate your education (e.g., tuition, registration, tutoring, books, housing)</a:t>
            </a:r>
          </a:p>
          <a:p>
            <a:pPr marL="171450" indent="-171450" algn="just">
              <a:buClr>
                <a:srgbClr val="00B050"/>
              </a:buClr>
              <a:buFont typeface="Wingdings" panose="05000000000000000000" pitchFamily="2" charset="2"/>
              <a:buChar char="§"/>
            </a:pPr>
            <a:r>
              <a:rPr lang="en-US" sz="1200" dirty="0"/>
              <a:t>Have or had life circumstances or challenges that are more difficult than most.</a:t>
            </a:r>
          </a:p>
          <a:p>
            <a:pPr marL="171450" indent="-171450" algn="just">
              <a:buClr>
                <a:srgbClr val="00B050"/>
              </a:buClr>
              <a:buFont typeface="Wingdings" panose="05000000000000000000" pitchFamily="2" charset="2"/>
              <a:buChar char="§"/>
            </a:pPr>
            <a:r>
              <a:rPr lang="en-US" sz="1200" b="1" dirty="0"/>
              <a:t>*NO AGE CRITERIA</a:t>
            </a:r>
          </a:p>
          <a:p>
            <a:pPr marL="171450" indent="-171450" algn="just">
              <a:buFont typeface="Wingdings" panose="05000000000000000000" pitchFamily="2" charset="2"/>
              <a:buChar char="§"/>
            </a:pPr>
            <a:endParaRPr lang="en-US" sz="1200" b="1" u="sng" dirty="0"/>
          </a:p>
          <a:p>
            <a:r>
              <a:rPr lang="en-US" sz="1200" b="1" dirty="0"/>
              <a:t>How to Apply:</a:t>
            </a:r>
          </a:p>
          <a:p>
            <a:endParaRPr lang="en-US" sz="1200" b="1" dirty="0"/>
          </a:p>
          <a:p>
            <a:pPr marL="171450" indent="-171450">
              <a:buClr>
                <a:srgbClr val="00B050"/>
              </a:buClr>
              <a:buFont typeface="Wingdings" panose="05000000000000000000" pitchFamily="2" charset="2"/>
              <a:buChar char="§"/>
            </a:pPr>
            <a:r>
              <a:rPr lang="en-US" sz="1200" dirty="0"/>
              <a:t>Applications and instructions will be available in mid-October 2019 at: </a:t>
            </a:r>
            <a:r>
              <a:rPr lang="en-US" sz="1200" u="sng" dirty="0">
                <a:solidFill>
                  <a:srgbClr val="00B050"/>
                </a:solidFill>
                <a:hlinkClick r:id="rId4">
                  <a:extLst>
                    <a:ext uri="{A12FA001-AC4F-418D-AE19-62706E023703}">
                      <ahyp:hlinkClr xmlns:ahyp="http://schemas.microsoft.com/office/drawing/2018/hyperlinkcolor" val="tx"/>
                    </a:ext>
                  </a:extLst>
                </a:hlinkClick>
              </a:rPr>
              <a:t>www.assistanceleague.org/sacramento/philanthropic-programs/scholarships/</a:t>
            </a:r>
            <a:endParaRPr lang="en-US" sz="1200" u="sng" dirty="0">
              <a:solidFill>
                <a:srgbClr val="00B050"/>
              </a:solidFill>
            </a:endParaRPr>
          </a:p>
          <a:p>
            <a:pPr marL="171450" indent="-171450">
              <a:buClr>
                <a:srgbClr val="00B050"/>
              </a:buClr>
              <a:buFont typeface="Wingdings" panose="05000000000000000000" pitchFamily="2" charset="2"/>
              <a:buChar char="§"/>
            </a:pPr>
            <a:r>
              <a:rPr lang="en-US" sz="1200" dirty="0"/>
              <a:t>You may download and submit your completed application in the mail by following the instructions on the Scholarship page</a:t>
            </a:r>
          </a:p>
          <a:p>
            <a:pPr marL="171450" indent="-171450">
              <a:buClr>
                <a:srgbClr val="00B050"/>
              </a:buClr>
              <a:buFont typeface="Wingdings" panose="05000000000000000000" pitchFamily="2" charset="2"/>
              <a:buChar char="§"/>
            </a:pPr>
            <a:r>
              <a:rPr lang="en-US" sz="1200" dirty="0"/>
              <a:t>Your application also requires one Reference Questionnaire completed and signed by a social worker, teacher or counselor</a:t>
            </a:r>
          </a:p>
          <a:p>
            <a:pPr marL="171450" indent="-171450">
              <a:buClr>
                <a:srgbClr val="00B050"/>
              </a:buClr>
              <a:buFont typeface="Wingdings" panose="05000000000000000000" pitchFamily="2" charset="2"/>
              <a:buChar char="§"/>
            </a:pPr>
            <a:r>
              <a:rPr lang="en-US" sz="1200" dirty="0"/>
              <a:t>Mailing address: Scholarship Program, Assistance League of Sacramento, P.O. Box 60874, Sacramento, CA 95860</a:t>
            </a:r>
          </a:p>
          <a:p>
            <a:pPr marL="171450" indent="-171450" algn="just">
              <a:buFont typeface="Wingdings" panose="05000000000000000000" pitchFamily="2" charset="2"/>
              <a:buChar char="§"/>
            </a:pPr>
            <a:endParaRPr lang="en-US" sz="1200" b="1" u="sng" dirty="0"/>
          </a:p>
          <a:p>
            <a:pPr lvl="1" algn="just"/>
            <a:endParaRPr lang="en-US" sz="1200" dirty="0"/>
          </a:p>
          <a:p>
            <a:pPr algn="just"/>
            <a:endParaRPr lang="en-US" sz="1200" dirty="0"/>
          </a:p>
          <a:p>
            <a:pPr algn="just"/>
            <a:br>
              <a:rPr lang="en-US" sz="1200" dirty="0"/>
            </a:br>
            <a:endParaRPr lang="en-US" altLang="en-US" sz="1200" b="1" dirty="0">
              <a:solidFill>
                <a:srgbClr val="00B050"/>
              </a:solidFill>
            </a:endParaRPr>
          </a:p>
        </p:txBody>
      </p:sp>
      <p:sp>
        <p:nvSpPr>
          <p:cNvPr id="3" name="Rectangle 2">
            <a:extLst>
              <a:ext uri="{FF2B5EF4-FFF2-40B4-BE49-F238E27FC236}">
                <a16:creationId xmlns:a16="http://schemas.microsoft.com/office/drawing/2014/main" id="{01AFA8CC-C71F-49A1-A03B-D461B6C395CD}"/>
              </a:ext>
            </a:extLst>
          </p:cNvPr>
          <p:cNvSpPr/>
          <p:nvPr/>
        </p:nvSpPr>
        <p:spPr>
          <a:xfrm>
            <a:off x="-1055370" y="6082771"/>
            <a:ext cx="5935663" cy="1778000"/>
          </a:xfrm>
          <a:prstGeom prst="rect">
            <a:avLst/>
          </a:prstGeom>
        </p:spPr>
        <p:txBody>
          <a:bodyPr lIns="0" tIns="0" rIns="0" bIns="0"/>
          <a:lstStyle/>
          <a:p>
            <a:pPr marL="177800" eaLnBrk="1" fontAlgn="auto" hangingPunct="1">
              <a:spcBef>
                <a:spcPts val="28140"/>
              </a:spcBef>
              <a:spcAft>
                <a:spcPts val="420"/>
              </a:spcAft>
              <a:defRPr/>
            </a:pPr>
            <a:endParaRPr lang="en-US" sz="1200" dirty="0">
              <a:solidFill>
                <a:srgbClr val="3F5353"/>
              </a:solidFill>
              <a:latin typeface="Calibri"/>
            </a:endParaRPr>
          </a:p>
        </p:txBody>
      </p:sp>
      <p:sp>
        <p:nvSpPr>
          <p:cNvPr id="43012" name="Rectangle 3">
            <a:extLst>
              <a:ext uri="{FF2B5EF4-FFF2-40B4-BE49-F238E27FC236}">
                <a16:creationId xmlns:a16="http://schemas.microsoft.com/office/drawing/2014/main" id="{1EA7DAFD-2016-4445-8A17-65C6F6B1635F}"/>
              </a:ext>
            </a:extLst>
          </p:cNvPr>
          <p:cNvSpPr>
            <a:spLocks noChangeArrowheads="1"/>
          </p:cNvSpPr>
          <p:nvPr/>
        </p:nvSpPr>
        <p:spPr bwMode="auto">
          <a:xfrm>
            <a:off x="6689725" y="9418638"/>
            <a:ext cx="1809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59759C21-A168-485E-9B77-03B374F8D447}"/>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College Scholarships for Foster Youth</a:t>
            </a:r>
          </a:p>
        </p:txBody>
      </p:sp>
      <p:sp>
        <p:nvSpPr>
          <p:cNvPr id="11" name="Rectangle 15">
            <a:extLst>
              <a:ext uri="{FF2B5EF4-FFF2-40B4-BE49-F238E27FC236}">
                <a16:creationId xmlns:a16="http://schemas.microsoft.com/office/drawing/2014/main" id="{A62C9CBF-875A-4832-8093-94198516F2D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15">
            <a:extLst>
              <a:ext uri="{FF2B5EF4-FFF2-40B4-BE49-F238E27FC236}">
                <a16:creationId xmlns:a16="http://schemas.microsoft.com/office/drawing/2014/main" id="{6476B345-A3EC-4C6D-8F3D-0C23DB84268D}"/>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43</a:t>
            </a:r>
          </a:p>
        </p:txBody>
      </p:sp>
    </p:spTree>
    <p:extLst>
      <p:ext uri="{BB962C8B-B14F-4D97-AF65-F5344CB8AC3E}">
        <p14:creationId xmlns:p14="http://schemas.microsoft.com/office/powerpoint/2010/main" val="287878938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AD219052-4944-4BC0-80AF-232725F3796C}"/>
              </a:ext>
            </a:extLst>
          </p:cNvPr>
          <p:cNvSpPr>
            <a:spLocks noChangeArrowheads="1"/>
          </p:cNvSpPr>
          <p:nvPr/>
        </p:nvSpPr>
        <p:spPr bwMode="auto">
          <a:xfrm>
            <a:off x="901700" y="755650"/>
            <a:ext cx="6115473" cy="87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Aft>
                <a:spcPts val="1050"/>
              </a:spcAft>
            </a:pPr>
            <a:endParaRPr lang="en-US" altLang="en-US" sz="1200" dirty="0">
              <a:solidFill>
                <a:srgbClr val="231F21"/>
              </a:solidFill>
            </a:endParaRPr>
          </a:p>
          <a:p>
            <a:pPr algn="just" eaLnBrk="1" hangingPunct="1">
              <a:lnSpc>
                <a:spcPts val="1463"/>
              </a:lnSpc>
              <a:spcAft>
                <a:spcPts val="1050"/>
              </a:spcAft>
            </a:pPr>
            <a:endParaRPr lang="en-US" altLang="en-US" sz="1200" b="1" dirty="0">
              <a:solidFill>
                <a:srgbClr val="00B050"/>
              </a:solidFill>
            </a:endParaRPr>
          </a:p>
          <a:p>
            <a:pPr algn="just" eaLnBrk="1" hangingPunct="1">
              <a:lnSpc>
                <a:spcPts val="1463"/>
              </a:lnSpc>
              <a:spcAft>
                <a:spcPts val="1050"/>
              </a:spcAft>
            </a:pPr>
            <a:endParaRPr lang="en-US" altLang="en-US" sz="1200" b="1" dirty="0">
              <a:solidFill>
                <a:srgbClr val="00B050"/>
              </a:solidFill>
            </a:endParaRPr>
          </a:p>
          <a:p>
            <a:r>
              <a:rPr lang="en-US" sz="1200" b="1" dirty="0"/>
              <a:t>Application Deadline: </a:t>
            </a:r>
            <a:endParaRPr lang="en-US" sz="1200" dirty="0"/>
          </a:p>
          <a:p>
            <a:pPr marL="171450" indent="-171450">
              <a:buFont typeface="Wingdings" panose="05000000000000000000" pitchFamily="2" charset="2"/>
              <a:buChar char="§"/>
            </a:pPr>
            <a:r>
              <a:rPr lang="en-US" sz="1200" dirty="0"/>
              <a:t>Mailed applications must be postmarked by </a:t>
            </a:r>
            <a:r>
              <a:rPr lang="en-US" sz="1200" b="1" dirty="0"/>
              <a:t>February 6, 2020</a:t>
            </a:r>
            <a:r>
              <a:rPr lang="en-US" sz="1200" dirty="0"/>
              <a:t>. Mail in by late January to not be late. </a:t>
            </a:r>
          </a:p>
          <a:p>
            <a:pPr marL="171450" indent="-171450">
              <a:buFont typeface="Wingdings" panose="05000000000000000000" pitchFamily="2" charset="2"/>
              <a:buChar char="§"/>
            </a:pPr>
            <a:r>
              <a:rPr lang="en-US" sz="1200" dirty="0"/>
              <a:t>Be sure to use enough postage. We will not consider an application with “Postage Due.”</a:t>
            </a:r>
          </a:p>
          <a:p>
            <a:pPr marL="171450" indent="-171450">
              <a:buFont typeface="Wingdings" panose="05000000000000000000" pitchFamily="2" charset="2"/>
              <a:buChar char="§"/>
            </a:pPr>
            <a:endParaRPr lang="en-US" sz="1200" dirty="0"/>
          </a:p>
          <a:p>
            <a:r>
              <a:rPr lang="en-US" sz="1200" b="1" dirty="0"/>
              <a:t>Additional Information:</a:t>
            </a:r>
          </a:p>
          <a:p>
            <a:pPr marL="171450" indent="-171450">
              <a:buFont typeface="Wingdings" panose="05000000000000000000" pitchFamily="2" charset="2"/>
              <a:buChar char="§"/>
            </a:pPr>
            <a:r>
              <a:rPr lang="en-US" sz="1200" dirty="0"/>
              <a:t>Scholarship recipients will be notified by April 1, 2020.</a:t>
            </a:r>
          </a:p>
          <a:p>
            <a:pPr marL="171450" indent="-171450">
              <a:buFont typeface="Wingdings" panose="05000000000000000000" pitchFamily="2" charset="2"/>
              <a:buChar char="§"/>
            </a:pPr>
            <a:r>
              <a:rPr lang="en-US" sz="1200" dirty="0"/>
              <a:t>Questions may be directed to </a:t>
            </a:r>
            <a:r>
              <a:rPr lang="en-US" sz="1200" dirty="0">
                <a:solidFill>
                  <a:srgbClr val="00B050"/>
                </a:solidFill>
                <a:hlinkClick r:id="rId2">
                  <a:extLst>
                    <a:ext uri="{A12FA001-AC4F-418D-AE19-62706E023703}">
                      <ahyp:hlinkClr xmlns:ahyp="http://schemas.microsoft.com/office/drawing/2018/hyperlinkcolor" val="tx"/>
                    </a:ext>
                  </a:extLst>
                </a:hlinkClick>
              </a:rPr>
              <a:t>alsacmail@gmail.com</a:t>
            </a:r>
            <a:endParaRPr lang="en-US" sz="1200" dirty="0">
              <a:solidFill>
                <a:srgbClr val="00B050"/>
              </a:solidFill>
            </a:endParaRPr>
          </a:p>
          <a:p>
            <a:pPr marL="171450" indent="-171450">
              <a:buFont typeface="Wingdings" panose="05000000000000000000" pitchFamily="2" charset="2"/>
              <a:buChar char="§"/>
            </a:pPr>
            <a:endParaRPr lang="en-US" sz="1200" dirty="0"/>
          </a:p>
          <a:p>
            <a:r>
              <a:rPr lang="en-US" sz="1200" dirty="0"/>
              <a:t>Also </a:t>
            </a:r>
            <a:r>
              <a:rPr lang="en-US" sz="1200" b="1" dirty="0"/>
              <a:t>Fourteen (14)</a:t>
            </a:r>
            <a:r>
              <a:rPr lang="en-US" sz="1200" dirty="0"/>
              <a:t> “New Recipient” scholarships of </a:t>
            </a:r>
            <a:r>
              <a:rPr lang="en-US" sz="1200" b="1" dirty="0"/>
              <a:t>$2,000 each</a:t>
            </a:r>
            <a:r>
              <a:rPr lang="en-US" sz="1200" dirty="0"/>
              <a:t> are available for non-foster youth</a:t>
            </a:r>
          </a:p>
          <a:p>
            <a:pPr marL="171450" indent="-171450">
              <a:buFont typeface="Wingdings" panose="05000000000000000000" pitchFamily="2" charset="2"/>
              <a:buChar char="§"/>
            </a:pPr>
            <a:r>
              <a:rPr lang="en-US" sz="1200" dirty="0"/>
              <a:t>You are encouraged to apply for BOTH the “Foster Youth” and the “New Recipient” Scholarships. </a:t>
            </a:r>
          </a:p>
          <a:p>
            <a:pPr marL="171450" indent="-171450">
              <a:buFont typeface="Wingdings" panose="05000000000000000000" pitchFamily="2" charset="2"/>
              <a:buChar char="§"/>
            </a:pPr>
            <a:r>
              <a:rPr lang="en-US" sz="1200" dirty="0"/>
              <a:t>“New Recipient” scholarship: cumulative GPA of 2.5 or above, be currently enrolled in and complete a minimum of nine (9) units by the end of the current session.</a:t>
            </a:r>
          </a:p>
          <a:p>
            <a:pPr marL="171450" indent="-171450">
              <a:buFont typeface="Wingdings" panose="05000000000000000000" pitchFamily="2" charset="2"/>
              <a:buChar char="§"/>
            </a:pPr>
            <a:endParaRPr lang="en-US" sz="1200" dirty="0"/>
          </a:p>
          <a:p>
            <a:r>
              <a:rPr lang="en-US" sz="1200" dirty="0"/>
              <a:t>Also </a:t>
            </a:r>
            <a:r>
              <a:rPr lang="en-US" sz="1200" b="1" dirty="0"/>
              <a:t>Four (4)</a:t>
            </a:r>
            <a:r>
              <a:rPr lang="en-US" sz="1200" dirty="0"/>
              <a:t> “Previous Recipient” scholarships of </a:t>
            </a:r>
            <a:r>
              <a:rPr lang="en-US" sz="1200" b="1" dirty="0"/>
              <a:t>$3,500 each</a:t>
            </a:r>
          </a:p>
          <a:p>
            <a:pPr marL="171450" indent="-171450">
              <a:buFont typeface="Wingdings" panose="05000000000000000000" pitchFamily="2" charset="2"/>
              <a:buChar char="§"/>
            </a:pPr>
            <a:r>
              <a:rPr lang="en-US" sz="1200" dirty="0"/>
              <a:t>Requirements differ from the “new recipient” scholarship</a:t>
            </a:r>
          </a:p>
          <a:p>
            <a:pPr marL="171450" indent="-171450">
              <a:buFont typeface="Wingdings" panose="05000000000000000000" pitchFamily="2" charset="2"/>
              <a:buChar char="§"/>
            </a:pPr>
            <a:endParaRPr lang="en-US" sz="1200" dirty="0"/>
          </a:p>
          <a:p>
            <a:r>
              <a:rPr lang="en-US" sz="1200" u="sng" dirty="0">
                <a:solidFill>
                  <a:srgbClr val="00B050"/>
                </a:solidFill>
                <a:hlinkClick r:id="rId3">
                  <a:extLst>
                    <a:ext uri="{A12FA001-AC4F-418D-AE19-62706E023703}">
                      <ahyp:hlinkClr xmlns:ahyp="http://schemas.microsoft.com/office/drawing/2018/hyperlinkcolor" val="tx"/>
                    </a:ext>
                  </a:extLst>
                </a:hlinkClick>
              </a:rPr>
              <a:t>https://www.assistanceleague.org/sacramento/philanthropic-programs/scholarships/</a:t>
            </a:r>
            <a:r>
              <a:rPr lang="en-US" sz="1200" dirty="0">
                <a:solidFill>
                  <a:srgbClr val="00B050"/>
                </a:solidFill>
              </a:rPr>
              <a:t>   </a:t>
            </a:r>
          </a:p>
          <a:p>
            <a:br>
              <a:rPr lang="en-US" sz="1200" dirty="0"/>
            </a:br>
            <a:r>
              <a:rPr lang="en-US" sz="1200" b="1" dirty="0">
                <a:solidFill>
                  <a:srgbClr val="00B050"/>
                </a:solidFill>
              </a:rPr>
              <a:t>Burton Book Fund 2020-2021: $200</a:t>
            </a:r>
          </a:p>
          <a:p>
            <a:endParaRPr lang="en-US" altLang="en-US" sz="1200" b="1" dirty="0">
              <a:solidFill>
                <a:srgbClr val="00B050"/>
              </a:solidFill>
            </a:endParaRPr>
          </a:p>
          <a:p>
            <a:r>
              <a:rPr lang="en-US" sz="1200" b="1" dirty="0"/>
              <a:t>Student Eligibility Requirements:</a:t>
            </a:r>
          </a:p>
          <a:p>
            <a:pPr marL="171450" indent="-171450">
              <a:buFont typeface="Wingdings" panose="05000000000000000000" pitchFamily="2" charset="2"/>
              <a:buChar char="§"/>
            </a:pPr>
            <a:r>
              <a:rPr lang="en-US" sz="1200" dirty="0"/>
              <a:t>Must be enrolled in 6 or more units </a:t>
            </a:r>
          </a:p>
          <a:p>
            <a:pPr marL="171450" indent="-171450">
              <a:buFont typeface="Wingdings" panose="05000000000000000000" pitchFamily="2" charset="2"/>
              <a:buChar char="§"/>
            </a:pPr>
            <a:r>
              <a:rPr lang="en-US" sz="1200" dirty="0"/>
              <a:t>Must not be eligible for, or participating in </a:t>
            </a:r>
            <a:r>
              <a:rPr lang="en-US" sz="1200" dirty="0" err="1"/>
              <a:t>NextUp</a:t>
            </a:r>
            <a:r>
              <a:rPr lang="en-US" sz="1200" dirty="0"/>
              <a:t> </a:t>
            </a:r>
          </a:p>
          <a:p>
            <a:pPr marL="171450" indent="-171450">
              <a:buFont typeface="Wingdings" panose="05000000000000000000" pitchFamily="2" charset="2"/>
              <a:buChar char="§"/>
            </a:pPr>
            <a:r>
              <a:rPr lang="en-US" sz="1200" dirty="0"/>
              <a:t>Must have been enrolled in foster care on or after 13th birthday </a:t>
            </a:r>
          </a:p>
          <a:p>
            <a:pPr marL="171450" indent="-171450">
              <a:buFont typeface="Wingdings" panose="05000000000000000000" pitchFamily="2" charset="2"/>
              <a:buChar char="§"/>
            </a:pPr>
            <a:r>
              <a:rPr lang="en-US" sz="1200" dirty="0"/>
              <a:t>Must have completed a FAFSA or Dream Act Application. </a:t>
            </a:r>
          </a:p>
          <a:p>
            <a:pPr marL="171450" indent="-171450">
              <a:buFont typeface="Wingdings" panose="05000000000000000000" pitchFamily="2" charset="2"/>
              <a:buChar char="§"/>
            </a:pPr>
            <a:endParaRPr lang="en-US" sz="1200" dirty="0"/>
          </a:p>
          <a:p>
            <a:r>
              <a:rPr lang="en-US" sz="1200" b="1" dirty="0"/>
              <a:t>The Basics:</a:t>
            </a:r>
          </a:p>
          <a:p>
            <a:pPr marL="171450" indent="-171450">
              <a:buFont typeface="Wingdings" panose="05000000000000000000" pitchFamily="2" charset="2"/>
              <a:buChar char="§"/>
            </a:pPr>
            <a:r>
              <a:rPr lang="en-US" sz="1200" dirty="0"/>
              <a:t>Each student has $200 to spend on books and supplies for the school year. </a:t>
            </a:r>
          </a:p>
          <a:p>
            <a:pPr marL="171450" indent="-171450">
              <a:buFont typeface="Wingdings" panose="05000000000000000000" pitchFamily="2" charset="2"/>
              <a:buChar char="§"/>
            </a:pPr>
            <a:r>
              <a:rPr lang="en-US" sz="1200" dirty="0"/>
              <a:t>Funds can be used for tech purchases such as clickers or calculators, but not laptops or tablets. </a:t>
            </a:r>
          </a:p>
          <a:p>
            <a:pPr marL="171450" indent="-171450">
              <a:buFont typeface="Wingdings" panose="05000000000000000000" pitchFamily="2" charset="2"/>
              <a:buChar char="§"/>
            </a:pPr>
            <a:r>
              <a:rPr lang="en-US" sz="1200" dirty="0"/>
              <a:t>Funds can be used for purchases from retailers outside of the campus bookstore.</a:t>
            </a:r>
          </a:p>
          <a:p>
            <a:pPr marL="171450" indent="-171450">
              <a:buFont typeface="Wingdings" panose="05000000000000000000" pitchFamily="2" charset="2"/>
              <a:buChar char="§"/>
            </a:pPr>
            <a:endParaRPr lang="en-US" sz="1200" dirty="0"/>
          </a:p>
          <a:p>
            <a:r>
              <a:rPr lang="en-US" sz="1200" b="1" dirty="0"/>
              <a:t>How to Apply:</a:t>
            </a:r>
          </a:p>
          <a:p>
            <a:pPr marL="171450" indent="-171450">
              <a:buFont typeface="Wingdings" panose="05000000000000000000" pitchFamily="2" charset="2"/>
              <a:buChar char="§"/>
            </a:pPr>
            <a:r>
              <a:rPr lang="en-US" sz="1200" dirty="0"/>
              <a:t>Please reach out to your campus Foster Youth Success Initiative (FYSI) liaison to apply. Every community college has this liaison. Please see this link to find yours:</a:t>
            </a:r>
          </a:p>
          <a:p>
            <a:pPr marL="171450" indent="-171450">
              <a:buFont typeface="Wingdings" panose="05000000000000000000" pitchFamily="2" charset="2"/>
              <a:buChar char="§"/>
            </a:pPr>
            <a:r>
              <a:rPr lang="en-US" sz="1200" u="sng" dirty="0">
                <a:solidFill>
                  <a:srgbClr val="00B050"/>
                </a:solidFill>
                <a:hlinkClick r:id="rId4">
                  <a:extLst>
                    <a:ext uri="{A12FA001-AC4F-418D-AE19-62706E023703}">
                      <ahyp:hlinkClr xmlns:ahyp="http://schemas.microsoft.com/office/drawing/2018/hyperlinkcolor" val="tx"/>
                    </a:ext>
                  </a:extLst>
                </a:hlinkClick>
              </a:rPr>
              <a:t>https://docs.google.com/spreadsheets/d/1xK6QY77wTkrNY0U8ACVyy1h5WWE1FolZAJ3CLaBTyNs/edit#gid=210481048</a:t>
            </a:r>
            <a:r>
              <a:rPr lang="en-US" sz="1200" dirty="0">
                <a:solidFill>
                  <a:srgbClr val="00B050"/>
                </a:solidFill>
              </a:rPr>
              <a:t> </a:t>
            </a:r>
          </a:p>
          <a:p>
            <a:pPr marL="171450" indent="-171450">
              <a:buFont typeface="Wingdings" panose="05000000000000000000" pitchFamily="2" charset="2"/>
              <a:buChar char="§"/>
            </a:pPr>
            <a:endParaRPr lang="en-US" sz="1200" dirty="0"/>
          </a:p>
          <a:p>
            <a:r>
              <a:rPr lang="en-US" sz="1200" dirty="0"/>
              <a:t>Source: </a:t>
            </a:r>
            <a:r>
              <a:rPr lang="en-US" sz="1200" u="sng" dirty="0">
                <a:solidFill>
                  <a:srgbClr val="00B050"/>
                </a:solidFill>
                <a:hlinkClick r:id="rId5">
                  <a:extLst>
                    <a:ext uri="{A12FA001-AC4F-418D-AE19-62706E023703}">
                      <ahyp:hlinkClr xmlns:ahyp="http://schemas.microsoft.com/office/drawing/2018/hyperlinkcolor" val="tx"/>
                    </a:ext>
                  </a:extLst>
                </a:hlinkClick>
              </a:rPr>
              <a:t>https://www.jbaforyouth.org/burton-book-fund-information/</a:t>
            </a:r>
            <a:endParaRPr lang="en-US" sz="1200" b="1" u="sng" dirty="0">
              <a:solidFill>
                <a:srgbClr val="00B050"/>
              </a:solidFill>
            </a:endParaRPr>
          </a:p>
          <a:p>
            <a:pPr lvl="1" algn="just"/>
            <a:endParaRPr lang="en-US" sz="1200" dirty="0"/>
          </a:p>
          <a:p>
            <a:pPr algn="just"/>
            <a:endParaRPr lang="en-US" sz="1200" dirty="0"/>
          </a:p>
          <a:p>
            <a:pPr algn="just"/>
            <a:br>
              <a:rPr lang="en-US" sz="1200" dirty="0"/>
            </a:br>
            <a:endParaRPr lang="en-US" altLang="en-US" sz="1200" b="1" dirty="0">
              <a:solidFill>
                <a:srgbClr val="00B050"/>
              </a:solidFill>
            </a:endParaRPr>
          </a:p>
        </p:txBody>
      </p:sp>
      <p:sp>
        <p:nvSpPr>
          <p:cNvPr id="3" name="Rectangle 2">
            <a:extLst>
              <a:ext uri="{FF2B5EF4-FFF2-40B4-BE49-F238E27FC236}">
                <a16:creationId xmlns:a16="http://schemas.microsoft.com/office/drawing/2014/main" id="{01AFA8CC-C71F-49A1-A03B-D461B6C395CD}"/>
              </a:ext>
            </a:extLst>
          </p:cNvPr>
          <p:cNvSpPr/>
          <p:nvPr/>
        </p:nvSpPr>
        <p:spPr>
          <a:xfrm>
            <a:off x="844549" y="7335838"/>
            <a:ext cx="5935663" cy="1778000"/>
          </a:xfrm>
          <a:prstGeom prst="rect">
            <a:avLst/>
          </a:prstGeom>
        </p:spPr>
        <p:txBody>
          <a:bodyPr lIns="0" tIns="0" rIns="0" bIns="0"/>
          <a:lstStyle/>
          <a:p>
            <a:pPr marL="177800" eaLnBrk="1" fontAlgn="auto" hangingPunct="1">
              <a:spcBef>
                <a:spcPts val="28140"/>
              </a:spcBef>
              <a:spcAft>
                <a:spcPts val="420"/>
              </a:spcAft>
              <a:defRPr/>
            </a:pPr>
            <a:endParaRPr lang="en-US" sz="1200" dirty="0">
              <a:solidFill>
                <a:srgbClr val="3F5353"/>
              </a:solidFill>
              <a:latin typeface="Calibri"/>
            </a:endParaRPr>
          </a:p>
        </p:txBody>
      </p:sp>
      <p:sp>
        <p:nvSpPr>
          <p:cNvPr id="43012" name="Rectangle 3">
            <a:extLst>
              <a:ext uri="{FF2B5EF4-FFF2-40B4-BE49-F238E27FC236}">
                <a16:creationId xmlns:a16="http://schemas.microsoft.com/office/drawing/2014/main" id="{1EA7DAFD-2016-4445-8A17-65C6F6B1635F}"/>
              </a:ext>
            </a:extLst>
          </p:cNvPr>
          <p:cNvSpPr>
            <a:spLocks noChangeArrowheads="1"/>
          </p:cNvSpPr>
          <p:nvPr/>
        </p:nvSpPr>
        <p:spPr bwMode="auto">
          <a:xfrm>
            <a:off x="6689725" y="9418638"/>
            <a:ext cx="1809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59759C21-A168-485E-9B77-03B374F8D447}"/>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College Scholarships for Foster Youth</a:t>
            </a:r>
          </a:p>
        </p:txBody>
      </p:sp>
      <p:sp>
        <p:nvSpPr>
          <p:cNvPr id="9" name="Rectangle 15">
            <a:extLst>
              <a:ext uri="{FF2B5EF4-FFF2-40B4-BE49-F238E27FC236}">
                <a16:creationId xmlns:a16="http://schemas.microsoft.com/office/drawing/2014/main" id="{15ED35D7-2BB8-4514-98A7-B7C5E4F46B1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44</a:t>
            </a:r>
          </a:p>
        </p:txBody>
      </p:sp>
    </p:spTree>
    <p:extLst>
      <p:ext uri="{BB962C8B-B14F-4D97-AF65-F5344CB8AC3E}">
        <p14:creationId xmlns:p14="http://schemas.microsoft.com/office/powerpoint/2010/main" val="395111980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B7476D-CDD2-4C07-A1D6-76CAED565D15}"/>
              </a:ext>
            </a:extLst>
          </p:cNvPr>
          <p:cNvSpPr/>
          <p:nvPr/>
        </p:nvSpPr>
        <p:spPr>
          <a:xfrm>
            <a:off x="0" y="342900"/>
            <a:ext cx="7772400" cy="788988"/>
          </a:xfrm>
          <a:prstGeom prst="rect">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
            <a:extLst>
              <a:ext uri="{FF2B5EF4-FFF2-40B4-BE49-F238E27FC236}">
                <a16:creationId xmlns:a16="http://schemas.microsoft.com/office/drawing/2014/main" id="{AA0A307E-7745-4DF0-B526-F2BEB78C08AB}"/>
              </a:ext>
            </a:extLst>
          </p:cNvPr>
          <p:cNvSpPr>
            <a:spLocks noChangeArrowheads="1"/>
          </p:cNvSpPr>
          <p:nvPr/>
        </p:nvSpPr>
        <p:spPr bwMode="auto">
          <a:xfrm>
            <a:off x="0" y="699247"/>
            <a:ext cx="7772399" cy="38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888"/>
              </a:spcAft>
            </a:pPr>
            <a:endParaRPr lang="en-US" altLang="en-US" u="sng" dirty="0">
              <a:solidFill>
                <a:srgbClr val="980000"/>
              </a:solidFill>
            </a:endParaRPr>
          </a:p>
        </p:txBody>
      </p:sp>
      <p:sp>
        <p:nvSpPr>
          <p:cNvPr id="5123" name="Rectangle 2">
            <a:extLst>
              <a:ext uri="{FF2B5EF4-FFF2-40B4-BE49-F238E27FC236}">
                <a16:creationId xmlns:a16="http://schemas.microsoft.com/office/drawing/2014/main" id="{F3000FA7-3E2A-4684-B883-1053F6BDACB8}"/>
              </a:ext>
            </a:extLst>
          </p:cNvPr>
          <p:cNvSpPr>
            <a:spLocks noChangeArrowheads="1"/>
          </p:cNvSpPr>
          <p:nvPr/>
        </p:nvSpPr>
        <p:spPr bwMode="auto">
          <a:xfrm>
            <a:off x="895348" y="1578187"/>
            <a:ext cx="5818118" cy="318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588"/>
              </a:lnSpc>
              <a:spcBef>
                <a:spcPts val="1888"/>
              </a:spcBef>
            </a:pPr>
            <a:r>
              <a:rPr lang="en-US" altLang="en-US" sz="1200" b="1" dirty="0"/>
              <a:t>Name</a:t>
            </a:r>
            <a:r>
              <a:rPr lang="en-US" altLang="en-US" sz="1200" dirty="0"/>
              <a:t>: </a:t>
            </a:r>
            <a:r>
              <a:rPr lang="en-US" altLang="en-US" sz="1200" b="1" dirty="0">
                <a:solidFill>
                  <a:srgbClr val="FF0000"/>
                </a:solidFill>
              </a:rPr>
              <a:t>Rochelle </a:t>
            </a:r>
            <a:r>
              <a:rPr lang="en-US" altLang="en-US" sz="1200" b="1" dirty="0" err="1">
                <a:solidFill>
                  <a:srgbClr val="FF0000"/>
                </a:solidFill>
              </a:rPr>
              <a:t>Trochtenberg</a:t>
            </a:r>
            <a:r>
              <a:rPr lang="en-US" sz="1200" dirty="0"/>
              <a:t> </a:t>
            </a:r>
            <a:r>
              <a:rPr lang="en-US" altLang="en-US" sz="1200" b="1" dirty="0"/>
              <a:t>Job Title</a:t>
            </a:r>
            <a:r>
              <a:rPr lang="en-US" altLang="en-US" sz="1200" dirty="0"/>
              <a:t>: </a:t>
            </a:r>
            <a:r>
              <a:rPr lang="en-US" altLang="en-US" sz="1200" b="1" dirty="0">
                <a:solidFill>
                  <a:srgbClr val="FF0000"/>
                </a:solidFill>
              </a:rPr>
              <a:t>Foster Care Ombudsperson                                                             </a:t>
            </a:r>
            <a:r>
              <a:rPr lang="en-US" altLang="en-US" sz="1200" b="1" dirty="0"/>
              <a:t>Phone Number</a:t>
            </a:r>
            <a:r>
              <a:rPr lang="en-US" altLang="en-US" sz="1200" dirty="0"/>
              <a:t>: 1-877-846-1602 </a:t>
            </a:r>
            <a:r>
              <a:rPr lang="en-US" altLang="en-US" sz="1200" b="1" dirty="0"/>
              <a:t>Email</a:t>
            </a:r>
            <a:r>
              <a:rPr lang="en-US" altLang="en-US" sz="1200" dirty="0"/>
              <a:t>: fosteryouthhelp@dss.ca.gov</a:t>
            </a:r>
            <a:endParaRPr lang="en-US" altLang="en-US" sz="1200" dirty="0">
              <a:hlinkClick r:id="rId2">
                <a:extLst>
                  <a:ext uri="{A12FA001-AC4F-418D-AE19-62706E023703}">
                    <ahyp:hlinkClr xmlns:ahyp="http://schemas.microsoft.com/office/drawing/2018/hyperlinkcolor" val="tx"/>
                  </a:ext>
                </a:extLst>
              </a:hlinkClick>
            </a:endParaRPr>
          </a:p>
          <a:p>
            <a:pPr eaLnBrk="1" hangingPunct="1">
              <a:lnSpc>
                <a:spcPts val="1588"/>
              </a:lnSpc>
            </a:pPr>
            <a:r>
              <a:rPr lang="en-US" altLang="en-US" sz="1200" b="1" dirty="0"/>
              <a:t>Address</a:t>
            </a:r>
            <a:r>
              <a:rPr lang="en-US" altLang="en-US" sz="1200" dirty="0"/>
              <a:t>: State of California Office of the Ombudsperson for Foster Care </a:t>
            </a:r>
          </a:p>
          <a:p>
            <a:pPr eaLnBrk="1" hangingPunct="1">
              <a:lnSpc>
                <a:spcPts val="1588"/>
              </a:lnSpc>
            </a:pPr>
            <a:r>
              <a:rPr lang="en-US" altLang="en-US" sz="1200" dirty="0"/>
              <a:t>744 P Street -MS 9-025 Sacramento, CA 95814 </a:t>
            </a:r>
            <a:r>
              <a:rPr lang="en-US" altLang="en-US" sz="1200" b="1" dirty="0"/>
              <a:t>Fax #: </a:t>
            </a:r>
            <a:r>
              <a:rPr lang="en-US" altLang="en-US" sz="1200" dirty="0"/>
              <a:t>916-651-6568</a:t>
            </a:r>
          </a:p>
          <a:p>
            <a:pPr eaLnBrk="1" hangingPunct="1">
              <a:lnSpc>
                <a:spcPts val="1588"/>
              </a:lnSpc>
              <a:spcAft>
                <a:spcPts val="838"/>
              </a:spcAft>
            </a:pPr>
            <a:r>
              <a:rPr lang="en-US" altLang="en-US" sz="1200" b="1" dirty="0"/>
              <a:t>What services they can help with</a:t>
            </a:r>
            <a:r>
              <a:rPr lang="en-US" altLang="en-US" sz="1200" dirty="0"/>
              <a:t>: Obtaining any documents certifying                                   youth has been in foster care, an independent party you or youth could                                             call  for concerns or complaints, has brochures and info online about the                             rights of youth in foster care.</a:t>
            </a:r>
          </a:p>
          <a:p>
            <a:pPr eaLnBrk="1" hangingPunct="1">
              <a:lnSpc>
                <a:spcPts val="1588"/>
              </a:lnSpc>
            </a:pPr>
            <a:r>
              <a:rPr lang="en-US" altLang="en-US" sz="1200" b="1" dirty="0"/>
              <a:t>Name</a:t>
            </a:r>
            <a:r>
              <a:rPr lang="en-US" altLang="en-US" sz="1200" dirty="0"/>
              <a:t>: </a:t>
            </a:r>
            <a:r>
              <a:rPr lang="en-US" altLang="en-US" sz="1200" b="1" dirty="0">
                <a:solidFill>
                  <a:srgbClr val="C00000"/>
                </a:solidFill>
              </a:rPr>
              <a:t>Alicia </a:t>
            </a:r>
            <a:r>
              <a:rPr lang="en-US" altLang="en-US" sz="1200" b="1" dirty="0" err="1">
                <a:solidFill>
                  <a:srgbClr val="C00000"/>
                </a:solidFill>
              </a:rPr>
              <a:t>Wasklewicz</a:t>
            </a:r>
            <a:r>
              <a:rPr lang="en-US" altLang="en-US" sz="1200" b="1" dirty="0">
                <a:solidFill>
                  <a:srgbClr val="C00000"/>
                </a:solidFill>
              </a:rPr>
              <a:t> </a:t>
            </a:r>
            <a:r>
              <a:rPr lang="en-US" altLang="en-US" sz="1200" b="1" dirty="0"/>
              <a:t>Job Title</a:t>
            </a:r>
            <a:r>
              <a:rPr lang="en-US" altLang="en-US" sz="1200" dirty="0"/>
              <a:t>: </a:t>
            </a:r>
            <a:r>
              <a:rPr lang="en-US" altLang="en-US" sz="1000" b="1" dirty="0">
                <a:solidFill>
                  <a:srgbClr val="C00000"/>
                </a:solidFill>
              </a:rPr>
              <a:t>Resource Family Approval and Placement Social Worker Supervisor</a:t>
            </a:r>
          </a:p>
          <a:p>
            <a:pPr eaLnBrk="1" hangingPunct="1">
              <a:lnSpc>
                <a:spcPts val="1588"/>
              </a:lnSpc>
            </a:pPr>
            <a:r>
              <a:rPr lang="en-US" altLang="en-US" sz="1200" b="1" dirty="0"/>
              <a:t>Phone Number</a:t>
            </a:r>
            <a:r>
              <a:rPr lang="en-US" altLang="en-US" sz="1200" dirty="0"/>
              <a:t>: 530-661-2928 Email: alicia.wasklewicz@yolocounty.org</a:t>
            </a:r>
            <a:endParaRPr lang="en-US" altLang="en-US" sz="1200" dirty="0">
              <a:hlinkClick r:id="rId3"/>
            </a:endParaRPr>
          </a:p>
          <a:p>
            <a:pPr eaLnBrk="1" hangingPunct="1">
              <a:lnSpc>
                <a:spcPts val="1588"/>
              </a:lnSpc>
            </a:pPr>
            <a:r>
              <a:rPr lang="en-US" altLang="en-US" sz="1200" b="1" dirty="0"/>
              <a:t>Address</a:t>
            </a:r>
            <a:r>
              <a:rPr lang="en-US" altLang="en-US" sz="1200" dirty="0"/>
              <a:t>: </a:t>
            </a:r>
            <a:r>
              <a:rPr lang="en-US" sz="1200" dirty="0"/>
              <a:t>137 N. Cottonwood Street Woodland, CA 95695 </a:t>
            </a:r>
            <a:endParaRPr lang="en-US" altLang="en-US" sz="1200" dirty="0"/>
          </a:p>
          <a:p>
            <a:pPr eaLnBrk="1" hangingPunct="1">
              <a:lnSpc>
                <a:spcPts val="1588"/>
              </a:lnSpc>
              <a:spcAft>
                <a:spcPts val="838"/>
              </a:spcAft>
            </a:pPr>
            <a:r>
              <a:rPr lang="en-US" altLang="en-US" sz="1200" b="1" dirty="0"/>
              <a:t>What services they can help with</a:t>
            </a:r>
            <a:r>
              <a:rPr lang="en-US" altLang="en-US" sz="1200" dirty="0"/>
              <a:t>: Please reach out to Alicia as your point person for questions or concerns related to being a Resource Parent.</a:t>
            </a:r>
          </a:p>
          <a:p>
            <a:pPr eaLnBrk="1" hangingPunct="1">
              <a:lnSpc>
                <a:spcPts val="1588"/>
              </a:lnSpc>
            </a:pPr>
            <a:r>
              <a:rPr lang="en-US" altLang="en-US" sz="1200" b="1" dirty="0"/>
              <a:t>Name</a:t>
            </a:r>
            <a:r>
              <a:rPr lang="en-US" altLang="en-US" sz="1200" dirty="0"/>
              <a:t>: </a:t>
            </a:r>
            <a:r>
              <a:rPr lang="en-US" altLang="en-US" sz="1200" b="1" dirty="0">
                <a:solidFill>
                  <a:srgbClr val="FF0000"/>
                </a:solidFill>
              </a:rPr>
              <a:t>Cherie Schroeder </a:t>
            </a:r>
            <a:r>
              <a:rPr lang="en-US" altLang="en-US" sz="1200" b="1" dirty="0"/>
              <a:t>Job Title</a:t>
            </a:r>
            <a:r>
              <a:rPr lang="en-US" altLang="en-US" sz="1200" dirty="0"/>
              <a:t>: </a:t>
            </a:r>
            <a:r>
              <a:rPr lang="en-US" altLang="en-US" sz="1200" b="1" dirty="0">
                <a:solidFill>
                  <a:srgbClr val="FF0000"/>
                </a:solidFill>
              </a:rPr>
              <a:t>Foster &amp; Kinship Care Education Program Coordinator, Resource Family Class Instructor, and Independent Living Program (ILP) Director            </a:t>
            </a:r>
            <a:r>
              <a:rPr lang="en-US" altLang="en-US" sz="1200" b="1" dirty="0"/>
              <a:t>Phone Number</a:t>
            </a:r>
            <a:r>
              <a:rPr lang="en-US" altLang="en-US" sz="1200" dirty="0"/>
              <a:t>: (530) 574-1964</a:t>
            </a:r>
            <a:r>
              <a:rPr lang="en-US" altLang="en-US" sz="1200" b="1" dirty="0"/>
              <a:t> Email</a:t>
            </a:r>
            <a:r>
              <a:rPr lang="en-US" altLang="en-US" sz="1200" dirty="0"/>
              <a:t>: cherie@yolofostercare.com                                             </a:t>
            </a:r>
            <a:r>
              <a:rPr lang="en-US" altLang="en-US" sz="1200" b="1" dirty="0"/>
              <a:t>Address: </a:t>
            </a:r>
            <a:r>
              <a:rPr lang="en-US" altLang="en-US" sz="1200" dirty="0"/>
              <a:t>Woodland Community College, 2300 E Gibson Rd, Woodland, CA 95776               </a:t>
            </a:r>
            <a:r>
              <a:rPr lang="en-US" altLang="en-US" sz="1200" b="1" dirty="0"/>
              <a:t>What services they can help with</a:t>
            </a:r>
            <a:r>
              <a:rPr lang="en-US" altLang="en-US" sz="1200" dirty="0"/>
              <a:t>: Your Yolo County Resource Parent Class Instructor and a second point person for you as a Resource Parent. Connecting youth to ILP and AmeriCorps Youth Mentors serving ILP and Yolo County Office of Education who can serve youth with free tutoring, life skills mentoring, financial literacy, etc.</a:t>
            </a:r>
          </a:p>
          <a:p>
            <a:pPr eaLnBrk="1" hangingPunct="1">
              <a:lnSpc>
                <a:spcPts val="1588"/>
              </a:lnSpc>
            </a:pPr>
            <a:endParaRPr lang="en-US" altLang="en-US" sz="1200" dirty="0"/>
          </a:p>
          <a:p>
            <a:pPr eaLnBrk="1" hangingPunct="1">
              <a:lnSpc>
                <a:spcPts val="1588"/>
              </a:lnSpc>
            </a:pPr>
            <a:r>
              <a:rPr lang="en-US" altLang="en-US" sz="1200" b="1" dirty="0"/>
              <a:t>Name: </a:t>
            </a:r>
            <a:r>
              <a:rPr lang="en-US" altLang="en-US" sz="1200" b="1" dirty="0">
                <a:solidFill>
                  <a:srgbClr val="C00000"/>
                </a:solidFill>
              </a:rPr>
              <a:t>Ramiz Ali </a:t>
            </a:r>
            <a:r>
              <a:rPr lang="en-US" altLang="en-US" sz="1200" dirty="0"/>
              <a:t>Job Title: </a:t>
            </a:r>
            <a:r>
              <a:rPr lang="en-US" altLang="en-US" sz="1200" b="1" dirty="0">
                <a:solidFill>
                  <a:srgbClr val="C00000"/>
                </a:solidFill>
              </a:rPr>
              <a:t>ILP-Independent Living Program Coordinator</a:t>
            </a:r>
          </a:p>
          <a:p>
            <a:pPr eaLnBrk="1" hangingPunct="1">
              <a:lnSpc>
                <a:spcPts val="1588"/>
              </a:lnSpc>
            </a:pPr>
            <a:r>
              <a:rPr lang="en-US" altLang="en-US" sz="1200" b="1" dirty="0"/>
              <a:t>Phone Number</a:t>
            </a:r>
            <a:r>
              <a:rPr lang="en-US" altLang="en-US" sz="1200" dirty="0"/>
              <a:t>: (530) 681-9219 </a:t>
            </a:r>
            <a:r>
              <a:rPr lang="en-US" altLang="en-US" sz="1200" b="1" dirty="0"/>
              <a:t>Email</a:t>
            </a:r>
            <a:r>
              <a:rPr lang="en-US" altLang="en-US" sz="1200" dirty="0"/>
              <a:t>: Ramiz.Ali@yolocounty.org</a:t>
            </a:r>
            <a:endParaRPr lang="en-US" altLang="en-US" sz="1200" dirty="0">
              <a:hlinkClick r:id="rId4"/>
            </a:endParaRPr>
          </a:p>
          <a:p>
            <a:pPr eaLnBrk="1" hangingPunct="1">
              <a:lnSpc>
                <a:spcPts val="1588"/>
              </a:lnSpc>
            </a:pPr>
            <a:r>
              <a:rPr lang="en-US" altLang="en-US" sz="1200" b="1" dirty="0"/>
              <a:t>Address</a:t>
            </a:r>
            <a:r>
              <a:rPr lang="en-US" altLang="en-US" sz="1200" dirty="0"/>
              <a:t>: Health &amp; Human Services Agency, </a:t>
            </a:r>
            <a:r>
              <a:rPr lang="en-US" sz="1200" dirty="0"/>
              <a:t>25 North Cottonwood Street Woodland, CA 95695</a:t>
            </a:r>
            <a:endParaRPr lang="en-US" altLang="en-US" sz="1200" dirty="0"/>
          </a:p>
          <a:p>
            <a:pPr eaLnBrk="1" hangingPunct="1">
              <a:lnSpc>
                <a:spcPts val="1588"/>
              </a:lnSpc>
              <a:spcAft>
                <a:spcPts val="838"/>
              </a:spcAft>
            </a:pPr>
            <a:r>
              <a:rPr lang="en-US" altLang="en-US" sz="1200" b="1" dirty="0"/>
              <a:t>What services they can help with</a:t>
            </a:r>
            <a:r>
              <a:rPr lang="en-US" altLang="en-US" sz="1200" dirty="0"/>
              <a:t>: The person to reach out to if youth is interested in ILP. ILP Eligibility: Yolo County dependent or out-of-county dependent residing in Yolo County, ages 14.5-21.</a:t>
            </a:r>
          </a:p>
          <a:p>
            <a:pPr eaLnBrk="1" hangingPunct="1">
              <a:lnSpc>
                <a:spcPts val="1588"/>
              </a:lnSpc>
            </a:pPr>
            <a:r>
              <a:rPr lang="en-US" altLang="en-US" sz="1200" b="1" dirty="0"/>
              <a:t>Name</a:t>
            </a:r>
            <a:r>
              <a:rPr lang="en-US" altLang="en-US" sz="1200" dirty="0"/>
              <a:t>: </a:t>
            </a:r>
            <a:r>
              <a:rPr lang="en-US" altLang="en-US" sz="1200" b="1" dirty="0">
                <a:solidFill>
                  <a:srgbClr val="FF0000"/>
                </a:solidFill>
              </a:rPr>
              <a:t>Mariah Ernst-Collins </a:t>
            </a:r>
            <a:r>
              <a:rPr lang="en-US" altLang="en-US" sz="1200" b="1" dirty="0"/>
              <a:t>Job Title</a:t>
            </a:r>
            <a:r>
              <a:rPr lang="en-US" altLang="en-US" sz="1200" dirty="0"/>
              <a:t>:</a:t>
            </a:r>
            <a:r>
              <a:rPr lang="en-US" altLang="en-US" sz="1200" b="1" dirty="0">
                <a:solidFill>
                  <a:srgbClr val="FF0000"/>
                </a:solidFill>
              </a:rPr>
              <a:t> Coordinator II - Foster, Homeless, and Mental Health Services; Tobacco Use Prevention Education Coordinator - Yolo County Office of Education </a:t>
            </a:r>
            <a:r>
              <a:rPr lang="en-US" altLang="en-US" sz="1200" b="1" dirty="0"/>
              <a:t>Phone Number</a:t>
            </a:r>
            <a:r>
              <a:rPr lang="en-US" altLang="en-US" sz="1200" dirty="0"/>
              <a:t>: (530) 574-1964 Email: mezmariah.ernst-collins@ycoe.org                          </a:t>
            </a:r>
            <a:r>
              <a:rPr lang="en-US" altLang="en-US" sz="1200" b="1" dirty="0"/>
              <a:t>Address</a:t>
            </a:r>
            <a:r>
              <a:rPr lang="en-US" altLang="en-US" sz="1200" dirty="0"/>
              <a:t>: Yolo County Office of Education, 1280 Santa Anita Ct Ste #100, Woodland, CA 95776</a:t>
            </a:r>
          </a:p>
          <a:p>
            <a:pPr eaLnBrk="1" hangingPunct="1">
              <a:lnSpc>
                <a:spcPts val="1588"/>
              </a:lnSpc>
              <a:spcAft>
                <a:spcPts val="838"/>
              </a:spcAft>
            </a:pPr>
            <a:r>
              <a:rPr lang="en-US" altLang="en-US" sz="1200" b="1" dirty="0"/>
              <a:t>What services they can help with</a:t>
            </a:r>
            <a:r>
              <a:rPr lang="en-US" altLang="en-US" sz="1200" dirty="0"/>
              <a:t>: Oversees countywide educational services for youth in foster care. Ensures protection of rights and provides supports and services to all foster youth with input from school districts and liaisons. A Foster and Homeless Services Outreach Specialist works under her supervision to provide direct services to foster youth at YCOE schools (e.g., Cesar Chavez Community School, Head Start, etc.)</a:t>
            </a:r>
          </a:p>
          <a:p>
            <a:pPr eaLnBrk="1" hangingPunct="1">
              <a:lnSpc>
                <a:spcPts val="1588"/>
              </a:lnSpc>
              <a:spcAft>
                <a:spcPts val="838"/>
              </a:spcAft>
            </a:pPr>
            <a:endParaRPr lang="en-US" altLang="en-US" sz="1200" u="sng" dirty="0"/>
          </a:p>
          <a:p>
            <a:pPr eaLnBrk="1" hangingPunct="1">
              <a:lnSpc>
                <a:spcPts val="1588"/>
              </a:lnSpc>
              <a:spcBef>
                <a:spcPts val="1888"/>
              </a:spcBef>
            </a:pPr>
            <a:endParaRPr lang="en-US" altLang="en-US" sz="1200" dirty="0"/>
          </a:p>
        </p:txBody>
      </p:sp>
      <p:sp>
        <p:nvSpPr>
          <p:cNvPr id="5126" name="Rectangle 5">
            <a:extLst>
              <a:ext uri="{FF2B5EF4-FFF2-40B4-BE49-F238E27FC236}">
                <a16:creationId xmlns:a16="http://schemas.microsoft.com/office/drawing/2014/main" id="{EEF30C2E-3DAA-48B4-8FCE-9919FE89F798}"/>
              </a:ext>
            </a:extLst>
          </p:cNvPr>
          <p:cNvSpPr>
            <a:spLocks noChangeArrowheads="1"/>
          </p:cNvSpPr>
          <p:nvPr/>
        </p:nvSpPr>
        <p:spPr bwMode="auto">
          <a:xfrm>
            <a:off x="6769100" y="9418638"/>
            <a:ext cx="97865" cy="57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400" b="1" dirty="0">
                <a:solidFill>
                  <a:schemeClr val="bg1"/>
                </a:solidFill>
              </a:rPr>
              <a:t>5</a:t>
            </a:r>
          </a:p>
        </p:txBody>
      </p:sp>
      <p:sp>
        <p:nvSpPr>
          <p:cNvPr id="4" name="TextBox 3">
            <a:extLst>
              <a:ext uri="{FF2B5EF4-FFF2-40B4-BE49-F238E27FC236}">
                <a16:creationId xmlns:a16="http://schemas.microsoft.com/office/drawing/2014/main" id="{DE37467C-34A1-4208-B16B-C404DF6942CF}"/>
              </a:ext>
            </a:extLst>
          </p:cNvPr>
          <p:cNvSpPr txBox="1"/>
          <p:nvPr/>
        </p:nvSpPr>
        <p:spPr>
          <a:xfrm>
            <a:off x="0" y="537882"/>
            <a:ext cx="7691719" cy="461665"/>
          </a:xfrm>
          <a:prstGeom prst="rect">
            <a:avLst/>
          </a:prstGeom>
          <a:noFill/>
        </p:spPr>
        <p:txBody>
          <a:bodyPr wrap="square" rtlCol="0">
            <a:spAutoFit/>
          </a:bodyPr>
          <a:lstStyle/>
          <a:p>
            <a:pPr algn="ctr"/>
            <a:r>
              <a:rPr lang="en-US" sz="2400" b="1" dirty="0">
                <a:solidFill>
                  <a:schemeClr val="bg1"/>
                </a:solidFill>
              </a:rPr>
              <a:t>Important Contacts</a:t>
            </a:r>
          </a:p>
        </p:txBody>
      </p:sp>
      <p:sp>
        <p:nvSpPr>
          <p:cNvPr id="15" name="Rectangle 14">
            <a:extLst>
              <a:ext uri="{FF2B5EF4-FFF2-40B4-BE49-F238E27FC236}">
                <a16:creationId xmlns:a16="http://schemas.microsoft.com/office/drawing/2014/main" id="{96144FF6-C283-449C-A90C-8B9A2CA3B4E4}"/>
              </a:ext>
            </a:extLst>
          </p:cNvPr>
          <p:cNvSpPr/>
          <p:nvPr/>
        </p:nvSpPr>
        <p:spPr>
          <a:xfrm>
            <a:off x="369743" y="2288001"/>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25291C-642C-4036-89AD-0ABC7720D202}"/>
              </a:ext>
            </a:extLst>
          </p:cNvPr>
          <p:cNvSpPr/>
          <p:nvPr/>
        </p:nvSpPr>
        <p:spPr>
          <a:xfrm>
            <a:off x="347346" y="3730130"/>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EC98388-654A-4B84-8F13-12579F1CEDF5}"/>
              </a:ext>
            </a:extLst>
          </p:cNvPr>
          <p:cNvSpPr/>
          <p:nvPr/>
        </p:nvSpPr>
        <p:spPr>
          <a:xfrm>
            <a:off x="347345" y="5199199"/>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60CCC0-6F88-4A67-AD94-BC6AB671118D}"/>
              </a:ext>
            </a:extLst>
          </p:cNvPr>
          <p:cNvSpPr/>
          <p:nvPr/>
        </p:nvSpPr>
        <p:spPr>
          <a:xfrm>
            <a:off x="347345" y="6681666"/>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A27224A-4F65-4C62-A2C5-7AA97D61A62B}"/>
              </a:ext>
            </a:extLst>
          </p:cNvPr>
          <p:cNvSpPr/>
          <p:nvPr/>
        </p:nvSpPr>
        <p:spPr>
          <a:xfrm>
            <a:off x="337222" y="8404887"/>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B2DDE09-A113-4859-8C83-8A652267F688}"/>
              </a:ext>
            </a:extLst>
          </p:cNvPr>
          <p:cNvPicPr>
            <a:picLocks noChangeAspect="1"/>
          </p:cNvPicPr>
          <p:nvPr/>
        </p:nvPicPr>
        <p:blipFill>
          <a:blip r:embed="rId5"/>
          <a:stretch>
            <a:fillRect/>
          </a:stretch>
        </p:blipFill>
        <p:spPr>
          <a:xfrm>
            <a:off x="5632513" y="1564108"/>
            <a:ext cx="1689459" cy="1568166"/>
          </a:xfrm>
          <a:prstGeom prst="rect">
            <a:avLst/>
          </a:prstGeom>
        </p:spPr>
      </p:pic>
      <p:sp>
        <p:nvSpPr>
          <p:cNvPr id="14" name="Rectangle 15">
            <a:extLst>
              <a:ext uri="{FF2B5EF4-FFF2-40B4-BE49-F238E27FC236}">
                <a16:creationId xmlns:a16="http://schemas.microsoft.com/office/drawing/2014/main" id="{ADDFF51D-D261-4929-BCD7-80F15E5A4AB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3</a:t>
            </a:r>
          </a:p>
        </p:txBody>
      </p:sp>
    </p:spTree>
    <p:extLst>
      <p:ext uri="{BB962C8B-B14F-4D97-AF65-F5344CB8AC3E}">
        <p14:creationId xmlns:p14="http://schemas.microsoft.com/office/powerpoint/2010/main" val="657210001"/>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AD219052-4944-4BC0-80AF-232725F3796C}"/>
              </a:ext>
            </a:extLst>
          </p:cNvPr>
          <p:cNvSpPr>
            <a:spLocks noChangeArrowheads="1"/>
          </p:cNvSpPr>
          <p:nvPr/>
        </p:nvSpPr>
        <p:spPr bwMode="auto">
          <a:xfrm>
            <a:off x="901700" y="1686560"/>
            <a:ext cx="6115473" cy="786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b="1" dirty="0"/>
              <a:t>EOP&amp;S Book Grant</a:t>
            </a:r>
          </a:p>
          <a:p>
            <a:r>
              <a:rPr lang="en-US" sz="1200" dirty="0"/>
              <a:t>As an Extended Opportunity Programs &amp; Services (EOP&amp;S) student, most community colleges offer you a book grant every semester. At Woodland Community College, you receive a $200 book grant at the start of each semester after you complete your EOP&amp;S counseling orientation. </a:t>
            </a:r>
          </a:p>
          <a:p>
            <a:pPr marL="171450" indent="-171450">
              <a:buClr>
                <a:srgbClr val="00B050"/>
              </a:buClr>
              <a:buFont typeface="Wingdings" panose="05000000000000000000" pitchFamily="2" charset="2"/>
              <a:buChar char="§"/>
            </a:pPr>
            <a:r>
              <a:rPr lang="en-US" sz="1200" dirty="0"/>
              <a:t>Cash amount from financial aid</a:t>
            </a:r>
          </a:p>
          <a:p>
            <a:pPr marL="171450" indent="-171450">
              <a:buClr>
                <a:srgbClr val="00B050"/>
              </a:buClr>
              <a:buFont typeface="Wingdings" panose="05000000000000000000" pitchFamily="2" charset="2"/>
              <a:buChar char="§"/>
            </a:pPr>
            <a:r>
              <a:rPr lang="en-US" sz="1200" dirty="0"/>
              <a:t>Separate from and in addition to John Burton Book Fund you may be eligible to apply for! </a:t>
            </a:r>
          </a:p>
          <a:p>
            <a:pPr marL="171450" indent="-171450">
              <a:buClr>
                <a:srgbClr val="00B050"/>
              </a:buClr>
              <a:buFont typeface="Wingdings" panose="05000000000000000000" pitchFamily="2" charset="2"/>
              <a:buChar char="§"/>
            </a:pPr>
            <a:r>
              <a:rPr lang="en-US" sz="1200" u="sng" dirty="0">
                <a:solidFill>
                  <a:srgbClr val="00B050"/>
                </a:solidFill>
                <a:hlinkClick r:id="rId2">
                  <a:extLst>
                    <a:ext uri="{A12FA001-AC4F-418D-AE19-62706E023703}">
                      <ahyp:hlinkClr xmlns:ahyp="http://schemas.microsoft.com/office/drawing/2018/hyperlinkcolor" val="tx"/>
                    </a:ext>
                  </a:extLst>
                </a:hlinkClick>
              </a:rPr>
              <a:t>https://wcc.yccd.edu/student/eops/</a:t>
            </a:r>
            <a:endParaRPr lang="en-US" sz="1200" u="sng" dirty="0">
              <a:solidFill>
                <a:srgbClr val="00B050"/>
              </a:solidFill>
            </a:endParaRPr>
          </a:p>
          <a:p>
            <a:pPr marL="171450" indent="-171450">
              <a:buFont typeface="Wingdings" panose="05000000000000000000" pitchFamily="2" charset="2"/>
              <a:buChar char="§"/>
            </a:pPr>
            <a:endParaRPr lang="en-US" sz="1200" dirty="0"/>
          </a:p>
          <a:p>
            <a:r>
              <a:rPr lang="en-US" sz="1200" b="1" dirty="0"/>
              <a:t>Foster Care to Success Sponsored Scholarships</a:t>
            </a:r>
            <a:endParaRPr lang="en-US" sz="1200" dirty="0"/>
          </a:p>
          <a:p>
            <a:pPr marL="171450" indent="-171450">
              <a:buClr>
                <a:srgbClr val="00B050"/>
              </a:buClr>
              <a:buFont typeface="Wingdings" panose="05000000000000000000" pitchFamily="2" charset="2"/>
              <a:buChar char="§"/>
            </a:pPr>
            <a:r>
              <a:rPr lang="en-US" sz="1200" dirty="0"/>
              <a:t>Scholarships to help fund post-secondary education for foster youth range between $1,500 and $5,000 a year to pay for books and supplies, community college classes or university classes. </a:t>
            </a:r>
          </a:p>
          <a:p>
            <a:pPr marL="171450" indent="-171450">
              <a:buClr>
                <a:srgbClr val="00B050"/>
              </a:buClr>
              <a:buFont typeface="Wingdings" panose="05000000000000000000" pitchFamily="2" charset="2"/>
              <a:buChar char="§"/>
            </a:pPr>
            <a:r>
              <a:rPr lang="en-US" sz="1200" dirty="0"/>
              <a:t>Link to Applications for these multiple Scholarships: </a:t>
            </a:r>
            <a:r>
              <a:rPr lang="en-US" sz="1200" u="sng" dirty="0">
                <a:solidFill>
                  <a:srgbClr val="00B050"/>
                </a:solidFill>
                <a:hlinkClick r:id="rId3">
                  <a:extLst>
                    <a:ext uri="{A12FA001-AC4F-418D-AE19-62706E023703}">
                      <ahyp:hlinkClr xmlns:ahyp="http://schemas.microsoft.com/office/drawing/2018/hyperlinkcolor" val="tx"/>
                    </a:ext>
                  </a:extLst>
                </a:hlinkClick>
              </a:rPr>
              <a:t>https://www.fc2success.org/our-programs/information-for-students/</a:t>
            </a:r>
            <a:r>
              <a:rPr lang="en-US" sz="1200" dirty="0">
                <a:solidFill>
                  <a:srgbClr val="00B050"/>
                </a:solidFill>
              </a:rPr>
              <a:t> </a:t>
            </a:r>
          </a:p>
          <a:p>
            <a:pPr marL="171450" indent="-171450">
              <a:buClr>
                <a:srgbClr val="00B050"/>
              </a:buClr>
              <a:buFont typeface="Wingdings" panose="05000000000000000000" pitchFamily="2" charset="2"/>
              <a:buChar char="§"/>
            </a:pPr>
            <a:r>
              <a:rPr lang="en-US" sz="1200" u="sng" dirty="0">
                <a:solidFill>
                  <a:srgbClr val="00B050"/>
                </a:solidFill>
                <a:hlinkClick r:id="rId4">
                  <a:extLst>
                    <a:ext uri="{A12FA001-AC4F-418D-AE19-62706E023703}">
                      <ahyp:hlinkClr xmlns:ahyp="http://schemas.microsoft.com/office/drawing/2018/hyperlinkcolor" val="tx"/>
                    </a:ext>
                  </a:extLst>
                </a:hlinkClick>
              </a:rPr>
              <a:t>https://www.fc2success.org/programs/scholarships-and-grants/</a:t>
            </a:r>
            <a:r>
              <a:rPr lang="en-US" sz="1200" dirty="0">
                <a:solidFill>
                  <a:srgbClr val="00B050"/>
                </a:solidFill>
              </a:rPr>
              <a:t> </a:t>
            </a:r>
          </a:p>
          <a:p>
            <a:endParaRPr lang="en-US" sz="1200" dirty="0"/>
          </a:p>
          <a:p>
            <a:r>
              <a:rPr lang="en-US" sz="1200" b="1" dirty="0"/>
              <a:t>Foster Youth Education Fund (FYEF)</a:t>
            </a:r>
            <a:endParaRPr lang="en-US" sz="1200" dirty="0"/>
          </a:p>
          <a:p>
            <a:pPr marL="171450" indent="-171450">
              <a:buClr>
                <a:srgbClr val="00B050"/>
              </a:buClr>
              <a:buFont typeface="Wingdings" panose="05000000000000000000" pitchFamily="2" charset="2"/>
              <a:buChar char="§"/>
            </a:pPr>
            <a:r>
              <a:rPr lang="en-US" sz="1200" dirty="0"/>
              <a:t>FYEF is a nonprofit dedicated to foster youth pursuing college. We have offered funds for tuition, housing, books, computers and campus transportation through scholarships. This organization is designed for foster youth who are high school seniors that are thinking about going into college and current college students in the Sacramento area. </a:t>
            </a:r>
          </a:p>
          <a:p>
            <a:pPr marL="171450" indent="-171450">
              <a:buClr>
                <a:srgbClr val="00B050"/>
              </a:buClr>
              <a:buFont typeface="Wingdings" panose="05000000000000000000" pitchFamily="2" charset="2"/>
              <a:buChar char="§"/>
            </a:pPr>
            <a:r>
              <a:rPr lang="en-US" sz="1200" dirty="0"/>
              <a:t>Contact person: Malaysia Robinson, Outreach Coordinator: </a:t>
            </a:r>
            <a:r>
              <a:rPr lang="en-US" sz="1200" u="sng" dirty="0">
                <a:solidFill>
                  <a:srgbClr val="00B050"/>
                </a:solidFill>
                <a:hlinkClick r:id="rId5">
                  <a:extLst>
                    <a:ext uri="{A12FA001-AC4F-418D-AE19-62706E023703}">
                      <ahyp:hlinkClr xmlns:ahyp="http://schemas.microsoft.com/office/drawing/2018/hyperlinkcolor" val="tx"/>
                    </a:ext>
                  </a:extLst>
                </a:hlinkClick>
              </a:rPr>
              <a:t>malaysiar@hotmail.com</a:t>
            </a:r>
            <a:r>
              <a:rPr lang="en-US" sz="1200" dirty="0">
                <a:solidFill>
                  <a:srgbClr val="00B050"/>
                </a:solidFill>
              </a:rPr>
              <a:t> </a:t>
            </a:r>
          </a:p>
          <a:p>
            <a:endParaRPr lang="en-US" sz="1200" dirty="0"/>
          </a:p>
          <a:p>
            <a:r>
              <a:rPr lang="en-US" sz="1200" b="1" dirty="0"/>
              <a:t>Student Success Completion Grant</a:t>
            </a:r>
          </a:p>
          <a:p>
            <a:pPr marL="171450" indent="-171450">
              <a:buClr>
                <a:srgbClr val="00B050"/>
              </a:buClr>
              <a:buFont typeface="Wingdings" panose="05000000000000000000" pitchFamily="2" charset="2"/>
              <a:buChar char="§"/>
            </a:pPr>
            <a:r>
              <a:rPr lang="en-US" sz="1200" dirty="0"/>
              <a:t>More classes. More Money. </a:t>
            </a:r>
          </a:p>
          <a:p>
            <a:pPr marL="171450" indent="-171450">
              <a:buClr>
                <a:srgbClr val="00B050"/>
              </a:buClr>
              <a:buFont typeface="Wingdings" panose="05000000000000000000" pitchFamily="2" charset="2"/>
              <a:buChar char="§"/>
            </a:pPr>
            <a:r>
              <a:rPr lang="en-US" sz="1200" dirty="0"/>
              <a:t>With the Student Success Completion Grant, you could get up to $4,000 a year so you can take more classes. This will help you stay on track, earn your degree faster and get you on the path to your dream career. That’s great, right? The more classes you take, the more money you’re eligible to receive (all you have to do is submit your FAFSA or California Dream Act Application by March 2). Complete the forms as soon as possible so you can receive the most aid available - forms open October 1 of the year before you begin college. </a:t>
            </a:r>
          </a:p>
          <a:p>
            <a:pPr marL="171450" indent="-171450">
              <a:buClr>
                <a:srgbClr val="00B050"/>
              </a:buClr>
              <a:buFont typeface="Wingdings" panose="05000000000000000000" pitchFamily="2" charset="2"/>
              <a:buChar char="§"/>
            </a:pPr>
            <a:r>
              <a:rPr lang="en-US" sz="1200" dirty="0"/>
              <a:t>If you are a full-time student and a full-time Cal Grant B or C recipient, the Student Success Completion Grant will give you an additional $1,298 (if you’re attending 12-14 units per semester) or up to $4,000 (if you’re attending 15+ units per semester). These amounts are in addition to the annual Cal Grant awards you’re eligible to receive! So, if you take at least 15 units per semester, you’ll receive the most money available.</a:t>
            </a:r>
          </a:p>
          <a:p>
            <a:pPr marL="171450" indent="-171450">
              <a:buClr>
                <a:srgbClr val="00B050"/>
              </a:buClr>
              <a:buFont typeface="Wingdings" panose="05000000000000000000" pitchFamily="2" charset="2"/>
              <a:buChar char="§"/>
            </a:pPr>
            <a:r>
              <a:rPr lang="en-US" sz="1200" u="sng" dirty="0">
                <a:solidFill>
                  <a:srgbClr val="00B050"/>
                </a:solidFill>
                <a:hlinkClick r:id="rId6">
                  <a:extLst>
                    <a:ext uri="{A12FA001-AC4F-418D-AE19-62706E023703}">
                      <ahyp:hlinkClr xmlns:ahyp="http://schemas.microsoft.com/office/drawing/2018/hyperlinkcolor" val="tx"/>
                    </a:ext>
                  </a:extLst>
                </a:hlinkClick>
              </a:rPr>
              <a:t>https://icanaffordcollege.com/Financial-Aid#typesOfAidAccordionOneHeadingEight</a:t>
            </a:r>
            <a:r>
              <a:rPr lang="en-US" sz="1200" dirty="0">
                <a:solidFill>
                  <a:srgbClr val="00B050"/>
                </a:solidFill>
              </a:rPr>
              <a:t> </a:t>
            </a:r>
          </a:p>
          <a:p>
            <a:pPr marL="171450" indent="-171450">
              <a:buClr>
                <a:srgbClr val="00B050"/>
              </a:buClr>
              <a:buFont typeface="Wingdings" panose="05000000000000000000" pitchFamily="2" charset="2"/>
              <a:buChar char="§"/>
            </a:pPr>
            <a:r>
              <a:rPr lang="en-US" sz="1200" dirty="0"/>
              <a:t>Brought to you by the California Community Colleges.</a:t>
            </a:r>
          </a:p>
          <a:p>
            <a:endParaRPr lang="en-US" sz="1200" dirty="0"/>
          </a:p>
          <a:p>
            <a:r>
              <a:rPr lang="en-US" sz="1200" b="1" dirty="0"/>
              <a:t>Additional Scholarship Search Tool</a:t>
            </a:r>
            <a:r>
              <a:rPr lang="en-US" sz="1200" dirty="0"/>
              <a:t> from icanaffordcollege.com:</a:t>
            </a:r>
          </a:p>
          <a:p>
            <a:pPr marL="171450" indent="-171450">
              <a:buClr>
                <a:srgbClr val="00B050"/>
              </a:buClr>
              <a:buFont typeface="Wingdings" panose="05000000000000000000" pitchFamily="2" charset="2"/>
              <a:buChar char="§"/>
            </a:pPr>
            <a:r>
              <a:rPr lang="en-US" sz="1200" dirty="0"/>
              <a:t>Search over 3.7 million college scholarships and grants</a:t>
            </a:r>
          </a:p>
          <a:p>
            <a:pPr marL="171450" indent="-171450">
              <a:buClr>
                <a:srgbClr val="00B050"/>
              </a:buClr>
              <a:buFont typeface="Wingdings" panose="05000000000000000000" pitchFamily="2" charset="2"/>
              <a:buChar char="§"/>
            </a:pPr>
            <a:r>
              <a:rPr lang="en-US" sz="1200" u="sng" dirty="0">
                <a:solidFill>
                  <a:srgbClr val="00B050"/>
                </a:solidFill>
                <a:hlinkClick r:id="rId7">
                  <a:extLst>
                    <a:ext uri="{A12FA001-AC4F-418D-AE19-62706E023703}">
                      <ahyp:hlinkClr xmlns:ahyp="http://schemas.microsoft.com/office/drawing/2018/hyperlinkcolor" val="tx"/>
                    </a:ext>
                  </a:extLst>
                </a:hlinkClick>
              </a:rPr>
              <a:t>https://www.scholarships.com/</a:t>
            </a:r>
            <a:r>
              <a:rPr lang="en-US" sz="1200" dirty="0">
                <a:solidFill>
                  <a:srgbClr val="00B050"/>
                </a:solidFill>
              </a:rPr>
              <a:t> </a:t>
            </a:r>
            <a:endParaRPr lang="en-US" altLang="en-US" sz="1200" b="1" dirty="0">
              <a:solidFill>
                <a:srgbClr val="00B050"/>
              </a:solidFill>
            </a:endParaRPr>
          </a:p>
        </p:txBody>
      </p:sp>
      <p:sp>
        <p:nvSpPr>
          <p:cNvPr id="3" name="Rectangle 2">
            <a:extLst>
              <a:ext uri="{FF2B5EF4-FFF2-40B4-BE49-F238E27FC236}">
                <a16:creationId xmlns:a16="http://schemas.microsoft.com/office/drawing/2014/main" id="{01AFA8CC-C71F-49A1-A03B-D461B6C395CD}"/>
              </a:ext>
            </a:extLst>
          </p:cNvPr>
          <p:cNvSpPr/>
          <p:nvPr/>
        </p:nvSpPr>
        <p:spPr>
          <a:xfrm>
            <a:off x="844549" y="7335838"/>
            <a:ext cx="5935663" cy="1778000"/>
          </a:xfrm>
          <a:prstGeom prst="rect">
            <a:avLst/>
          </a:prstGeom>
        </p:spPr>
        <p:txBody>
          <a:bodyPr lIns="0" tIns="0" rIns="0" bIns="0"/>
          <a:lstStyle/>
          <a:p>
            <a:pPr marL="177800" eaLnBrk="1" fontAlgn="auto" hangingPunct="1">
              <a:spcBef>
                <a:spcPts val="28140"/>
              </a:spcBef>
              <a:spcAft>
                <a:spcPts val="420"/>
              </a:spcAft>
              <a:defRPr/>
            </a:pPr>
            <a:endParaRPr lang="en-US" sz="1200" dirty="0">
              <a:solidFill>
                <a:srgbClr val="3F5353"/>
              </a:solidFill>
              <a:latin typeface="Calibri"/>
            </a:endParaRPr>
          </a:p>
        </p:txBody>
      </p:sp>
      <p:sp>
        <p:nvSpPr>
          <p:cNvPr id="5" name="Rectangle 4">
            <a:extLst>
              <a:ext uri="{FF2B5EF4-FFF2-40B4-BE49-F238E27FC236}">
                <a16:creationId xmlns:a16="http://schemas.microsoft.com/office/drawing/2014/main" id="{59759C21-A168-485E-9B77-03B374F8D447}"/>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College Scholarships for Foster Youth</a:t>
            </a:r>
          </a:p>
        </p:txBody>
      </p:sp>
      <p:sp>
        <p:nvSpPr>
          <p:cNvPr id="6" name="Rectangle 15">
            <a:extLst>
              <a:ext uri="{FF2B5EF4-FFF2-40B4-BE49-F238E27FC236}">
                <a16:creationId xmlns:a16="http://schemas.microsoft.com/office/drawing/2014/main" id="{33B33AF1-86A0-475C-90F1-F36FD1DE1117}"/>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985B4BA0-7520-4DB8-A5B2-89B2DD079FEE}"/>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45</a:t>
            </a:r>
          </a:p>
        </p:txBody>
      </p:sp>
    </p:spTree>
    <p:extLst>
      <p:ext uri="{BB962C8B-B14F-4D97-AF65-F5344CB8AC3E}">
        <p14:creationId xmlns:p14="http://schemas.microsoft.com/office/powerpoint/2010/main" val="2277269298"/>
      </p:ext>
    </p:extLst>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620CAA-E8D7-4EEB-9E06-C7C87C5B5F54}"/>
              </a:ext>
            </a:extLst>
          </p:cNvPr>
          <p:cNvSpPr/>
          <p:nvPr/>
        </p:nvSpPr>
        <p:spPr>
          <a:xfrm>
            <a:off x="908050" y="3187700"/>
            <a:ext cx="5916613" cy="2482849"/>
          </a:xfrm>
          <a:prstGeom prst="rect">
            <a:avLst/>
          </a:prstGeom>
        </p:spPr>
        <p:txBody>
          <a:bodyPr lIns="0" tIns="0" rIns="0" bIns="0"/>
          <a:lstStyle/>
          <a:p>
            <a:pPr algn="just" eaLnBrk="1" fontAlgn="auto" hangingPunct="1">
              <a:spcBef>
                <a:spcPts val="0"/>
              </a:spcBef>
              <a:spcAft>
                <a:spcPts val="1050"/>
              </a:spcAft>
              <a:defRPr/>
            </a:pPr>
            <a:r>
              <a:rPr lang="en-US" sz="1200" b="1" dirty="0">
                <a:solidFill>
                  <a:srgbClr val="00B050"/>
                </a:solidFill>
                <a:latin typeface="Calibri"/>
              </a:rPr>
              <a:t>How will I know if a CCC is the best option for me?</a:t>
            </a:r>
          </a:p>
          <a:p>
            <a:pPr algn="just" eaLnBrk="1" fontAlgn="auto" hangingPunct="1">
              <a:spcBef>
                <a:spcPts val="0"/>
              </a:spcBef>
              <a:spcAft>
                <a:spcPts val="1050"/>
              </a:spcAft>
              <a:defRPr/>
            </a:pPr>
            <a:r>
              <a:rPr lang="en-US" sz="1200" dirty="0">
                <a:solidFill>
                  <a:srgbClr val="3F5353"/>
                </a:solidFill>
                <a:latin typeface="Calibri"/>
              </a:rPr>
              <a:t>A CCC may be a good option for you if:</a:t>
            </a:r>
          </a:p>
          <a:p>
            <a:pPr marL="666750"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solidFill>
                  <a:srgbClr val="3F5353"/>
                </a:solidFill>
                <a:latin typeface="Calibri"/>
              </a:rPr>
              <a:t>You want to pursue a certificate program or associate degree.</a:t>
            </a:r>
          </a:p>
          <a:p>
            <a:pPr marL="666750"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solidFill>
                  <a:srgbClr val="3F5353"/>
                </a:solidFill>
                <a:latin typeface="Calibri"/>
              </a:rPr>
              <a:t>You are interested in lower tuition and/or more flexibility to work while going to college.</a:t>
            </a:r>
          </a:p>
          <a:p>
            <a:pPr marL="666750"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solidFill>
                  <a:srgbClr val="3F5353"/>
                </a:solidFill>
                <a:latin typeface="Calibri"/>
              </a:rPr>
              <a:t>You would like to prepare to transfer to a four-year college. CCC's have agreements with many four-year institutions, such as the California State University (CSU), University of California (UC), and Association of Independent California Colleges and Universities (AICCU) member institutions.</a:t>
            </a:r>
          </a:p>
          <a:p>
            <a:pPr marL="666750"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solidFill>
                  <a:srgbClr val="3F5353"/>
                </a:solidFill>
                <a:latin typeface="Calibri"/>
              </a:rPr>
              <a:t>You are a high school student wanting to get a head-start by earning college credit.</a:t>
            </a:r>
          </a:p>
          <a:p>
            <a:pPr marL="666750" indent="-171450" algn="just" eaLnBrk="1" fontAlgn="auto" hangingPunct="1">
              <a:lnSpc>
                <a:spcPts val="1464"/>
              </a:lnSpc>
              <a:spcBef>
                <a:spcPts val="0"/>
              </a:spcBef>
              <a:spcAft>
                <a:spcPts val="1470"/>
              </a:spcAft>
              <a:buClr>
                <a:srgbClr val="00B050"/>
              </a:buClr>
              <a:buFont typeface="Wingdings" panose="05000000000000000000" pitchFamily="2" charset="2"/>
              <a:buChar char="§"/>
              <a:defRPr/>
            </a:pPr>
            <a:r>
              <a:rPr lang="en-US" sz="1200" dirty="0">
                <a:solidFill>
                  <a:srgbClr val="3F5353"/>
                </a:solidFill>
                <a:latin typeface="Calibri"/>
              </a:rPr>
              <a:t>You are an adult student who wishes to pursue a technical/vocational two-year degree.</a:t>
            </a:r>
          </a:p>
        </p:txBody>
      </p:sp>
      <p:sp>
        <p:nvSpPr>
          <p:cNvPr id="44035" name="Rectangle 2">
            <a:extLst>
              <a:ext uri="{FF2B5EF4-FFF2-40B4-BE49-F238E27FC236}">
                <a16:creationId xmlns:a16="http://schemas.microsoft.com/office/drawing/2014/main" id="{A2E3606D-E7EC-4795-A1F8-F88E18765AE2}"/>
              </a:ext>
            </a:extLst>
          </p:cNvPr>
          <p:cNvSpPr>
            <a:spLocks noChangeArrowheads="1"/>
          </p:cNvSpPr>
          <p:nvPr/>
        </p:nvSpPr>
        <p:spPr bwMode="auto">
          <a:xfrm>
            <a:off x="908050" y="5842000"/>
            <a:ext cx="5956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1475"/>
              </a:spcBef>
              <a:spcAft>
                <a:spcPts val="12813"/>
              </a:spcAft>
            </a:pPr>
            <a:r>
              <a:rPr lang="en-US" altLang="en-US" sz="1200" dirty="0">
                <a:solidFill>
                  <a:srgbClr val="3F5353"/>
                </a:solidFill>
              </a:rPr>
              <a:t>Whether you earn a certificate or associate degree, attending a CCC can prepare you well for your future career. Some CCCs have even begun to offer </a:t>
            </a:r>
            <a:r>
              <a:rPr lang="en-US" altLang="en-US" sz="1200" b="1" dirty="0"/>
              <a:t>bachelor's degrees in select fields </a:t>
            </a:r>
            <a:r>
              <a:rPr lang="en-US" altLang="en-US" sz="1200" dirty="0">
                <a:solidFill>
                  <a:srgbClr val="3F5353"/>
                </a:solidFill>
              </a:rPr>
              <a:t>(</a:t>
            </a:r>
            <a:r>
              <a:rPr lang="en-US" altLang="en-US" sz="1200" dirty="0">
                <a:solidFill>
                  <a:srgbClr val="00B050"/>
                </a:solidFill>
                <a:hlinkClick r:id="rId2">
                  <a:extLst>
                    <a:ext uri="{A12FA001-AC4F-418D-AE19-62706E023703}">
                      <ahyp:hlinkClr xmlns:ahyp="http://schemas.microsoft.com/office/drawing/2018/hyperlinkcolor" val="tx"/>
                    </a:ext>
                  </a:extLst>
                </a:hlinkClick>
              </a:rPr>
              <a:t>https://portal.pilot.cccmypath.org/uPortal/p/community-colleges.ctf1/max/render.uP</a:t>
            </a:r>
            <a:r>
              <a:rPr lang="en-US" altLang="en-US" sz="1200" dirty="0">
                <a:solidFill>
                  <a:srgbClr val="3F5353"/>
                </a:solidFill>
              </a:rPr>
              <a:t>), or you have the option to transfer to a university to complete a bachelor's degree. Finally, CCCs offer lower tuition than four-year colleges. However, when considering the true cost of a community college education, it is important to factor in your basic living expenses. Students who plan to attend a CCC can also qualify for </a:t>
            </a:r>
            <a:r>
              <a:rPr lang="en-US" altLang="en-US" sz="1200" b="1" dirty="0"/>
              <a:t>financial aid </a:t>
            </a:r>
            <a:r>
              <a:rPr lang="en-US" altLang="en-US" sz="1200" dirty="0">
                <a:solidFill>
                  <a:srgbClr val="00B050"/>
                </a:solidFill>
              </a:rPr>
              <a:t>(</a:t>
            </a:r>
            <a:r>
              <a:rPr lang="en-US" altLang="en-US" sz="1200" dirty="0">
                <a:solidFill>
                  <a:srgbClr val="00B050"/>
                </a:solidFill>
                <a:hlinkClick r:id="rId3">
                  <a:extLst>
                    <a:ext uri="{A12FA001-AC4F-418D-AE19-62706E023703}">
                      <ahyp:hlinkClr xmlns:ahyp="http://schemas.microsoft.com/office/drawing/2018/hyperlinkcolor" val="tx"/>
                    </a:ext>
                  </a:extLst>
                </a:hlinkClick>
              </a:rPr>
              <a:t>https://icanaffordcollege.com/</a:t>
            </a:r>
            <a:r>
              <a:rPr lang="en-US" altLang="en-US" sz="1200" dirty="0">
                <a:solidFill>
                  <a:srgbClr val="00B050"/>
                </a:solidFill>
              </a:rPr>
              <a:t>).</a:t>
            </a:r>
          </a:p>
        </p:txBody>
      </p:sp>
      <p:sp>
        <p:nvSpPr>
          <p:cNvPr id="44036" name="Rectangle 3">
            <a:extLst>
              <a:ext uri="{FF2B5EF4-FFF2-40B4-BE49-F238E27FC236}">
                <a16:creationId xmlns:a16="http://schemas.microsoft.com/office/drawing/2014/main" id="{5BC66E0A-020C-4D2A-90EE-D822EAF86B99}"/>
              </a:ext>
            </a:extLst>
          </p:cNvPr>
          <p:cNvSpPr>
            <a:spLocks noChangeArrowheads="1"/>
          </p:cNvSpPr>
          <p:nvPr/>
        </p:nvSpPr>
        <p:spPr bwMode="auto">
          <a:xfrm>
            <a:off x="901701" y="7442200"/>
            <a:ext cx="45910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813"/>
              </a:spcBef>
              <a:spcAft>
                <a:spcPts val="1475"/>
              </a:spcAft>
            </a:pPr>
            <a:r>
              <a:rPr lang="en-US" altLang="en-US" sz="1200" b="1" dirty="0">
                <a:solidFill>
                  <a:srgbClr val="231F21"/>
                </a:solidFill>
              </a:rPr>
              <a:t>List of Local Community Colleges</a:t>
            </a:r>
          </a:p>
          <a:p>
            <a:pPr algn="just" eaLnBrk="1" hangingPunct="1">
              <a:lnSpc>
                <a:spcPts val="1463"/>
              </a:lnSpc>
            </a:pPr>
            <a:r>
              <a:rPr lang="en-US" altLang="en-US" sz="1200" dirty="0">
                <a:solidFill>
                  <a:srgbClr val="231F21"/>
                </a:solidFill>
              </a:rPr>
              <a:t>1.    Woodland Community College -</a:t>
            </a:r>
            <a:r>
              <a:rPr lang="en-US" altLang="en-US" sz="1200" dirty="0">
                <a:solidFill>
                  <a:srgbClr val="0000FF"/>
                </a:solidFill>
                <a:hlinkClick r:id="rId4">
                  <a:extLst>
                    <a:ext uri="{A12FA001-AC4F-418D-AE19-62706E023703}">
                      <ahyp:hlinkClr xmlns:ahyp="http://schemas.microsoft.com/office/drawing/2018/hyperlinkcolor" val="tx"/>
                    </a:ext>
                  </a:extLst>
                </a:hlinkClick>
              </a:rPr>
              <a:t> </a:t>
            </a:r>
            <a:r>
              <a:rPr lang="en-US" altLang="en-US" sz="1200" u="sng" dirty="0">
                <a:solidFill>
                  <a:srgbClr val="00B050"/>
                </a:solidFill>
                <a:hlinkClick r:id="rId4">
                  <a:extLst>
                    <a:ext uri="{A12FA001-AC4F-418D-AE19-62706E023703}">
                      <ahyp:hlinkClr xmlns:ahyp="http://schemas.microsoft.com/office/drawing/2018/hyperlinkcolor" val="tx"/>
                    </a:ext>
                  </a:extLst>
                </a:hlinkClick>
              </a:rPr>
              <a:t>https://wcc.yccd.edu/</a:t>
            </a:r>
          </a:p>
          <a:p>
            <a:pPr algn="just" eaLnBrk="1" hangingPunct="1">
              <a:lnSpc>
                <a:spcPts val="1463"/>
              </a:lnSpc>
            </a:pPr>
            <a:r>
              <a:rPr lang="en-US" altLang="en-US" sz="1200" dirty="0">
                <a:solidFill>
                  <a:srgbClr val="231F21"/>
                </a:solidFill>
              </a:rPr>
              <a:t>2.    Solano Community College -</a:t>
            </a:r>
            <a:r>
              <a:rPr lang="en-US" altLang="en-US" sz="1200" dirty="0">
                <a:solidFill>
                  <a:srgbClr val="0000FF"/>
                </a:solidFill>
                <a:hlinkClick r:id="rId5">
                  <a:extLst>
                    <a:ext uri="{A12FA001-AC4F-418D-AE19-62706E023703}">
                      <ahyp:hlinkClr xmlns:ahyp="http://schemas.microsoft.com/office/drawing/2018/hyperlinkcolor" val="tx"/>
                    </a:ext>
                  </a:extLst>
                </a:hlinkClick>
              </a:rPr>
              <a:t> </a:t>
            </a:r>
            <a:r>
              <a:rPr lang="en-US" altLang="en-US" sz="1200" u="sng" dirty="0">
                <a:solidFill>
                  <a:srgbClr val="00B050"/>
                </a:solidFill>
                <a:hlinkClick r:id="rId5">
                  <a:extLst>
                    <a:ext uri="{A12FA001-AC4F-418D-AE19-62706E023703}">
                      <ahyp:hlinkClr xmlns:ahyp="http://schemas.microsoft.com/office/drawing/2018/hyperlinkcolor" val="tx"/>
                    </a:ext>
                  </a:extLst>
                </a:hlinkClick>
              </a:rPr>
              <a:t>https://welcome.solano.edu/</a:t>
            </a:r>
          </a:p>
          <a:p>
            <a:pPr algn="just" eaLnBrk="1" hangingPunct="1">
              <a:lnSpc>
                <a:spcPts val="1463"/>
              </a:lnSpc>
            </a:pPr>
            <a:r>
              <a:rPr lang="en-US" altLang="en-US" sz="1200" dirty="0">
                <a:solidFill>
                  <a:srgbClr val="231F21"/>
                </a:solidFill>
              </a:rPr>
              <a:t>3.    Sacramento City College </a:t>
            </a:r>
            <a:r>
              <a:rPr lang="en-US" altLang="en-US" sz="1200" dirty="0">
                <a:solidFill>
                  <a:srgbClr val="00B050"/>
                </a:solidFill>
              </a:rPr>
              <a:t>-</a:t>
            </a:r>
            <a:r>
              <a:rPr lang="en-US" altLang="en-US" sz="1200" dirty="0">
                <a:solidFill>
                  <a:srgbClr val="00B050"/>
                </a:solidFill>
                <a:hlinkClick r:id="rId6">
                  <a:extLst>
                    <a:ext uri="{A12FA001-AC4F-418D-AE19-62706E023703}">
                      <ahyp:hlinkClr xmlns:ahyp="http://schemas.microsoft.com/office/drawing/2018/hyperlinkcolor" val="tx"/>
                    </a:ext>
                  </a:extLst>
                </a:hlinkClick>
              </a:rPr>
              <a:t> </a:t>
            </a:r>
            <a:r>
              <a:rPr lang="en-US" altLang="en-US" sz="1200" u="sng" dirty="0">
                <a:solidFill>
                  <a:srgbClr val="00B050"/>
                </a:solidFill>
                <a:hlinkClick r:id="rId6">
                  <a:extLst>
                    <a:ext uri="{A12FA001-AC4F-418D-AE19-62706E023703}">
                      <ahyp:hlinkClr xmlns:ahyp="http://schemas.microsoft.com/office/drawing/2018/hyperlinkcolor" val="tx"/>
                    </a:ext>
                  </a:extLst>
                </a:hlinkClick>
              </a:rPr>
              <a:t>https://www.scc.losrios.edu/</a:t>
            </a:r>
          </a:p>
          <a:p>
            <a:pPr algn="just" eaLnBrk="1" hangingPunct="1">
              <a:lnSpc>
                <a:spcPts val="1463"/>
              </a:lnSpc>
            </a:pPr>
            <a:r>
              <a:rPr lang="en-US" altLang="en-US" sz="1200" dirty="0">
                <a:solidFill>
                  <a:srgbClr val="231F21"/>
                </a:solidFill>
              </a:rPr>
              <a:t>4.    American River College -</a:t>
            </a:r>
            <a:r>
              <a:rPr lang="en-US" altLang="en-US" sz="1200" dirty="0">
                <a:solidFill>
                  <a:srgbClr val="0000FF"/>
                </a:solidFill>
                <a:hlinkClick r:id="rId7">
                  <a:extLst>
                    <a:ext uri="{A12FA001-AC4F-418D-AE19-62706E023703}">
                      <ahyp:hlinkClr xmlns:ahyp="http://schemas.microsoft.com/office/drawing/2018/hyperlinkcolor" val="tx"/>
                    </a:ext>
                  </a:extLst>
                </a:hlinkClick>
              </a:rPr>
              <a:t> </a:t>
            </a:r>
            <a:r>
              <a:rPr lang="en-US" altLang="en-US" sz="1200" u="sng" dirty="0">
                <a:solidFill>
                  <a:srgbClr val="00B050"/>
                </a:solidFill>
                <a:hlinkClick r:id="rId7">
                  <a:extLst>
                    <a:ext uri="{A12FA001-AC4F-418D-AE19-62706E023703}">
                      <ahyp:hlinkClr xmlns:ahyp="http://schemas.microsoft.com/office/drawing/2018/hyperlinkcolor" val="tx"/>
                    </a:ext>
                  </a:extLst>
                </a:hlinkClick>
              </a:rPr>
              <a:t>https://arc.losrios.edu/</a:t>
            </a:r>
          </a:p>
          <a:p>
            <a:pPr algn="just" eaLnBrk="1" hangingPunct="1">
              <a:lnSpc>
                <a:spcPts val="1463"/>
              </a:lnSpc>
            </a:pPr>
            <a:r>
              <a:rPr lang="en-US" altLang="en-US" sz="1200" dirty="0">
                <a:solidFill>
                  <a:srgbClr val="231F21"/>
                </a:solidFill>
              </a:rPr>
              <a:t>5.    Folsom Lake College -</a:t>
            </a:r>
            <a:r>
              <a:rPr lang="en-US" altLang="en-US" sz="1200" dirty="0">
                <a:solidFill>
                  <a:srgbClr val="0000FF"/>
                </a:solidFill>
                <a:hlinkClick r:id="rId8">
                  <a:extLst>
                    <a:ext uri="{A12FA001-AC4F-418D-AE19-62706E023703}">
                      <ahyp:hlinkClr xmlns:ahyp="http://schemas.microsoft.com/office/drawing/2018/hyperlinkcolor" val="tx"/>
                    </a:ext>
                  </a:extLst>
                </a:hlinkClick>
              </a:rPr>
              <a:t> </a:t>
            </a:r>
            <a:r>
              <a:rPr lang="en-US" altLang="en-US" sz="1200" u="sng" dirty="0">
                <a:solidFill>
                  <a:srgbClr val="00B050"/>
                </a:solidFill>
                <a:hlinkClick r:id="rId8">
                  <a:extLst>
                    <a:ext uri="{A12FA001-AC4F-418D-AE19-62706E023703}">
                      <ahyp:hlinkClr xmlns:ahyp="http://schemas.microsoft.com/office/drawing/2018/hyperlinkcolor" val="tx"/>
                    </a:ext>
                  </a:extLst>
                </a:hlinkClick>
              </a:rPr>
              <a:t>https://flc.losrios.edu/</a:t>
            </a:r>
          </a:p>
          <a:p>
            <a:pPr algn="just" eaLnBrk="1" hangingPunct="1">
              <a:lnSpc>
                <a:spcPts val="1463"/>
              </a:lnSpc>
            </a:pPr>
            <a:r>
              <a:rPr lang="en-US" altLang="en-US" sz="1200" dirty="0">
                <a:solidFill>
                  <a:srgbClr val="231F21"/>
                </a:solidFill>
              </a:rPr>
              <a:t>6.    Los </a:t>
            </a:r>
            <a:r>
              <a:rPr lang="en-US" altLang="en-US" sz="1200" dirty="0" err="1">
                <a:solidFill>
                  <a:srgbClr val="231F21"/>
                </a:solidFill>
              </a:rPr>
              <a:t>Medanos</a:t>
            </a:r>
            <a:r>
              <a:rPr lang="en-US" altLang="en-US" sz="1200" dirty="0">
                <a:solidFill>
                  <a:srgbClr val="231F21"/>
                </a:solidFill>
              </a:rPr>
              <a:t> Community College -</a:t>
            </a:r>
            <a:r>
              <a:rPr lang="en-US" altLang="en-US" sz="1200" dirty="0">
                <a:solidFill>
                  <a:srgbClr val="0000FF"/>
                </a:solidFill>
                <a:hlinkClick r:id="rId9">
                  <a:extLst>
                    <a:ext uri="{A12FA001-AC4F-418D-AE19-62706E023703}">
                      <ahyp:hlinkClr xmlns:ahyp="http://schemas.microsoft.com/office/drawing/2018/hyperlinkcolor" val="tx"/>
                    </a:ext>
                  </a:extLst>
                </a:hlinkClick>
              </a:rPr>
              <a:t> </a:t>
            </a:r>
            <a:r>
              <a:rPr lang="en-US" altLang="en-US" sz="1200" u="sng" dirty="0">
                <a:solidFill>
                  <a:srgbClr val="00B050"/>
                </a:solidFill>
                <a:hlinkClick r:id="rId9">
                  <a:extLst>
                    <a:ext uri="{A12FA001-AC4F-418D-AE19-62706E023703}">
                      <ahyp:hlinkClr xmlns:ahyp="http://schemas.microsoft.com/office/drawing/2018/hyperlinkcolor" val="tx"/>
                    </a:ext>
                  </a:extLst>
                </a:hlinkClick>
              </a:rPr>
              <a:t>https://www.losmedanos.edu/</a:t>
            </a:r>
          </a:p>
          <a:p>
            <a:pPr algn="just" eaLnBrk="1" hangingPunct="1">
              <a:lnSpc>
                <a:spcPts val="1463"/>
              </a:lnSpc>
            </a:pPr>
            <a:r>
              <a:rPr lang="en-US" altLang="en-US" sz="1200" dirty="0">
                <a:solidFill>
                  <a:srgbClr val="231F21"/>
                </a:solidFill>
              </a:rPr>
              <a:t>7.    Contra Costa College - </a:t>
            </a:r>
            <a:r>
              <a:rPr lang="en-US" altLang="en-US" sz="1200" dirty="0">
                <a:solidFill>
                  <a:srgbClr val="00B050"/>
                </a:solidFill>
                <a:hlinkClick r:id="rId10">
                  <a:extLst>
                    <a:ext uri="{A12FA001-AC4F-418D-AE19-62706E023703}">
                      <ahyp:hlinkClr xmlns:ahyp="http://schemas.microsoft.com/office/drawing/2018/hyperlinkcolor" val="tx"/>
                    </a:ext>
                  </a:extLst>
                </a:hlinkClick>
              </a:rPr>
              <a:t>https://www.contracosta.edu/</a:t>
            </a:r>
          </a:p>
          <a:p>
            <a:pPr algn="just" eaLnBrk="1" hangingPunct="1">
              <a:lnSpc>
                <a:spcPts val="1463"/>
              </a:lnSpc>
            </a:pPr>
            <a:r>
              <a:rPr lang="en-US" altLang="en-US" sz="1200" dirty="0">
                <a:solidFill>
                  <a:srgbClr val="231F21"/>
                </a:solidFill>
              </a:rPr>
              <a:t>8.    Butte College -</a:t>
            </a:r>
            <a:r>
              <a:rPr lang="en-US" altLang="en-US" sz="1200" dirty="0">
                <a:solidFill>
                  <a:srgbClr val="0000FF"/>
                </a:solidFill>
                <a:hlinkClick r:id="rId11">
                  <a:extLst>
                    <a:ext uri="{A12FA001-AC4F-418D-AE19-62706E023703}">
                      <ahyp:hlinkClr xmlns:ahyp="http://schemas.microsoft.com/office/drawing/2018/hyperlinkcolor" val="tx"/>
                    </a:ext>
                  </a:extLst>
                </a:hlinkClick>
              </a:rPr>
              <a:t> </a:t>
            </a:r>
            <a:r>
              <a:rPr lang="en-US" altLang="en-US" sz="1200" u="sng" dirty="0">
                <a:solidFill>
                  <a:srgbClr val="00B050"/>
                </a:solidFill>
                <a:hlinkClick r:id="rId11">
                  <a:extLst>
                    <a:ext uri="{A12FA001-AC4F-418D-AE19-62706E023703}">
                      <ahyp:hlinkClr xmlns:ahyp="http://schemas.microsoft.com/office/drawing/2018/hyperlinkcolor" val="tx"/>
                    </a:ext>
                  </a:extLst>
                </a:hlinkClick>
              </a:rPr>
              <a:t>http://www.butte.edu/</a:t>
            </a:r>
          </a:p>
          <a:p>
            <a:pPr marL="228600" indent="-228600" algn="just" eaLnBrk="1" hangingPunct="1">
              <a:lnSpc>
                <a:spcPts val="1463"/>
              </a:lnSpc>
              <a:buAutoNum type="arabicPeriod" startAt="9"/>
            </a:pPr>
            <a:r>
              <a:rPr lang="en-US" altLang="en-US" sz="1200" dirty="0">
                <a:solidFill>
                  <a:srgbClr val="231F21"/>
                </a:solidFill>
              </a:rPr>
              <a:t>Diablo Valley College -</a:t>
            </a:r>
            <a:r>
              <a:rPr lang="en-US" altLang="en-US" sz="1200" dirty="0">
                <a:solidFill>
                  <a:srgbClr val="0000FF"/>
                </a:solidFill>
                <a:hlinkClick r:id="rId12">
                  <a:extLst>
                    <a:ext uri="{A12FA001-AC4F-418D-AE19-62706E023703}">
                      <ahyp:hlinkClr xmlns:ahyp="http://schemas.microsoft.com/office/drawing/2018/hyperlinkcolor" val="tx"/>
                    </a:ext>
                  </a:extLst>
                </a:hlinkClick>
              </a:rPr>
              <a:t> </a:t>
            </a:r>
            <a:r>
              <a:rPr lang="en-US" altLang="en-US" sz="1200" u="sng" dirty="0">
                <a:solidFill>
                  <a:srgbClr val="00B050"/>
                </a:solidFill>
                <a:hlinkClick r:id="rId12">
                  <a:extLst>
                    <a:ext uri="{A12FA001-AC4F-418D-AE19-62706E023703}">
                      <ahyp:hlinkClr xmlns:ahyp="http://schemas.microsoft.com/office/drawing/2018/hyperlinkcolor" val="tx"/>
                    </a:ext>
                  </a:extLst>
                </a:hlinkClick>
              </a:rPr>
              <a:t>https://www.dvc.edu/</a:t>
            </a:r>
          </a:p>
          <a:p>
            <a:pPr algn="just" eaLnBrk="1" hangingPunct="1">
              <a:lnSpc>
                <a:spcPts val="1463"/>
              </a:lnSpc>
            </a:pPr>
            <a:r>
              <a:rPr lang="en-US" altLang="en-US" sz="1200" dirty="0">
                <a:solidFill>
                  <a:srgbClr val="231F21"/>
                </a:solidFill>
              </a:rPr>
              <a:t>10.  Sierra College -</a:t>
            </a:r>
            <a:r>
              <a:rPr lang="en-US" altLang="en-US" sz="1200" dirty="0">
                <a:solidFill>
                  <a:srgbClr val="0000FF"/>
                </a:solidFill>
                <a:hlinkClick r:id="rId13">
                  <a:extLst>
                    <a:ext uri="{A12FA001-AC4F-418D-AE19-62706E023703}">
                      <ahyp:hlinkClr xmlns:ahyp="http://schemas.microsoft.com/office/drawing/2018/hyperlinkcolor" val="tx"/>
                    </a:ext>
                  </a:extLst>
                </a:hlinkClick>
              </a:rPr>
              <a:t> </a:t>
            </a:r>
            <a:r>
              <a:rPr lang="en-US" altLang="en-US" sz="1200" u="sng" dirty="0">
                <a:solidFill>
                  <a:srgbClr val="00B050"/>
                </a:solidFill>
                <a:hlinkClick r:id="rId13">
                  <a:extLst>
                    <a:ext uri="{A12FA001-AC4F-418D-AE19-62706E023703}">
                      <ahyp:hlinkClr xmlns:ahyp="http://schemas.microsoft.com/office/drawing/2018/hyperlinkcolor" val="tx"/>
                    </a:ext>
                  </a:extLst>
                </a:hlinkClick>
              </a:rPr>
              <a:t>https://www.sierracollege.edu/</a:t>
            </a:r>
          </a:p>
          <a:p>
            <a:pPr marL="228600" indent="-228600" algn="just" eaLnBrk="1" hangingPunct="1">
              <a:lnSpc>
                <a:spcPts val="1463"/>
              </a:lnSpc>
              <a:buAutoNum type="arabicPeriod" startAt="9"/>
            </a:pPr>
            <a:endParaRPr lang="en-US" altLang="en-US" sz="1200" u="sng" dirty="0">
              <a:solidFill>
                <a:srgbClr val="00B050"/>
              </a:solidFill>
              <a:hlinkClick r:id="rId12">
                <a:extLst>
                  <a:ext uri="{A12FA001-AC4F-418D-AE19-62706E023703}">
                    <ahyp:hlinkClr xmlns:ahyp="http://schemas.microsoft.com/office/drawing/2018/hyperlinkcolor" val="tx"/>
                  </a:ext>
                </a:extLst>
              </a:hlinkClick>
            </a:endParaRPr>
          </a:p>
        </p:txBody>
      </p:sp>
      <p:sp>
        <p:nvSpPr>
          <p:cNvPr id="3" name="TextBox 2">
            <a:extLst>
              <a:ext uri="{FF2B5EF4-FFF2-40B4-BE49-F238E27FC236}">
                <a16:creationId xmlns:a16="http://schemas.microsoft.com/office/drawing/2014/main" id="{86C8B4EB-C56B-47FA-80C3-D67CA4E6CD2E}"/>
              </a:ext>
            </a:extLst>
          </p:cNvPr>
          <p:cNvSpPr txBox="1"/>
          <p:nvPr/>
        </p:nvSpPr>
        <p:spPr>
          <a:xfrm>
            <a:off x="825500" y="793750"/>
            <a:ext cx="6045200" cy="2585323"/>
          </a:xfrm>
          <a:prstGeom prst="rect">
            <a:avLst/>
          </a:prstGeom>
          <a:noFill/>
        </p:spPr>
        <p:txBody>
          <a:bodyPr wrap="square" rtlCol="0">
            <a:spAutoFit/>
          </a:bodyPr>
          <a:lstStyle/>
          <a:p>
            <a:pPr algn="just" eaLnBrk="1" fontAlgn="auto" hangingPunct="1">
              <a:lnSpc>
                <a:spcPts val="1464"/>
              </a:lnSpc>
              <a:spcBef>
                <a:spcPts val="0"/>
              </a:spcBef>
              <a:spcAft>
                <a:spcPts val="0"/>
              </a:spcAft>
              <a:defRPr/>
            </a:pPr>
            <a:endParaRPr lang="en-US" sz="1200" dirty="0">
              <a:solidFill>
                <a:srgbClr val="3F5353"/>
              </a:solidFill>
              <a:latin typeface="Calibri"/>
            </a:endParaRPr>
          </a:p>
          <a:p>
            <a:pPr algn="just" eaLnBrk="1" fontAlgn="auto" hangingPunct="1">
              <a:lnSpc>
                <a:spcPts val="1464"/>
              </a:lnSpc>
              <a:spcBef>
                <a:spcPts val="0"/>
              </a:spcBef>
              <a:spcAft>
                <a:spcPts val="0"/>
              </a:spcAft>
              <a:defRPr/>
            </a:pPr>
            <a:endParaRPr lang="en-US" sz="1200" dirty="0">
              <a:solidFill>
                <a:srgbClr val="3F5353"/>
              </a:solidFill>
              <a:latin typeface="Calibri"/>
            </a:endParaRPr>
          </a:p>
          <a:p>
            <a:pPr algn="just" eaLnBrk="1" fontAlgn="auto" hangingPunct="1">
              <a:lnSpc>
                <a:spcPts val="1464"/>
              </a:lnSpc>
              <a:spcBef>
                <a:spcPts val="0"/>
              </a:spcBef>
              <a:spcAft>
                <a:spcPts val="0"/>
              </a:spcAft>
              <a:defRPr/>
            </a:pPr>
            <a:endParaRPr lang="en-US" sz="1200" dirty="0">
              <a:solidFill>
                <a:srgbClr val="3F5353"/>
              </a:solidFill>
              <a:latin typeface="Calibri"/>
            </a:endParaRPr>
          </a:p>
          <a:p>
            <a:pPr algn="just" eaLnBrk="1" fontAlgn="auto" hangingPunct="1">
              <a:lnSpc>
                <a:spcPts val="1464"/>
              </a:lnSpc>
              <a:spcBef>
                <a:spcPts val="0"/>
              </a:spcBef>
              <a:spcAft>
                <a:spcPts val="0"/>
              </a:spcAft>
              <a:defRPr/>
            </a:pPr>
            <a:endParaRPr lang="en-US" sz="1200" dirty="0">
              <a:solidFill>
                <a:srgbClr val="3F5353"/>
              </a:solidFill>
              <a:latin typeface="Calibri"/>
            </a:endParaRPr>
          </a:p>
          <a:p>
            <a:pPr algn="just" eaLnBrk="1" fontAlgn="auto" hangingPunct="1">
              <a:lnSpc>
                <a:spcPts val="1464"/>
              </a:lnSpc>
              <a:spcBef>
                <a:spcPts val="0"/>
              </a:spcBef>
              <a:spcAft>
                <a:spcPts val="0"/>
              </a:spcAft>
              <a:defRPr/>
            </a:pPr>
            <a:r>
              <a:rPr lang="en-US" sz="1200" dirty="0">
                <a:solidFill>
                  <a:srgbClr val="3F5353"/>
                </a:solidFill>
                <a:latin typeface="Calibri"/>
              </a:rPr>
              <a:t>There are so many opportunities available to you in the state of California. As you explore all your options, consider the </a:t>
            </a:r>
            <a:r>
              <a:rPr lang="en-US" sz="1200" b="1" dirty="0">
                <a:latin typeface="Calibri"/>
              </a:rPr>
              <a:t>California Community Colleges (CCC) </a:t>
            </a:r>
            <a:r>
              <a:rPr lang="en-US" sz="1200" dirty="0">
                <a:solidFill>
                  <a:srgbClr val="3F5353"/>
                </a:solidFill>
                <a:latin typeface="Calibri"/>
              </a:rPr>
              <a:t>(</a:t>
            </a:r>
            <a:r>
              <a:rPr lang="en-US" sz="1200" dirty="0">
                <a:solidFill>
                  <a:srgbClr val="00B050"/>
                </a:solidFill>
                <a:latin typeface="Calibri"/>
                <a:hlinkClick r:id="rId14">
                  <a:extLst>
                    <a:ext uri="{A12FA001-AC4F-418D-AE19-62706E023703}">
                      <ahyp:hlinkClr xmlns:ahyp="http://schemas.microsoft.com/office/drawing/2018/hyperlinkcolor" val="tx"/>
                    </a:ext>
                  </a:extLst>
                </a:hlinkClick>
              </a:rPr>
              <a:t>https://www.cccco.edu/</a:t>
            </a:r>
            <a:r>
              <a:rPr lang="en-US" sz="1200" dirty="0">
                <a:solidFill>
                  <a:srgbClr val="00B050"/>
                </a:solidFill>
                <a:latin typeface="Calibri"/>
              </a:rPr>
              <a:t>). </a:t>
            </a:r>
            <a:r>
              <a:rPr lang="en-US" sz="1200" dirty="0">
                <a:solidFill>
                  <a:srgbClr val="3F5353"/>
                </a:solidFill>
                <a:latin typeface="Calibri"/>
              </a:rPr>
              <a:t>The largest higher education system in the nation, CCCs serve two million students each year across 114 colleges throughout California. CCCs offer associate degrees and certificate programs in more than 175 fields and play a large part in training California's workforce. CCCs also prepare students for transfer to four-year institutions and provide opportunities for lifelong learning.</a:t>
            </a:r>
          </a:p>
          <a:p>
            <a:pPr algn="just" eaLnBrk="1" fontAlgn="auto" hangingPunct="1">
              <a:lnSpc>
                <a:spcPts val="1464"/>
              </a:lnSpc>
              <a:spcBef>
                <a:spcPts val="0"/>
              </a:spcBef>
              <a:spcAft>
                <a:spcPts val="0"/>
              </a:spcAft>
              <a:defRPr/>
            </a:pPr>
            <a:endParaRPr lang="en-US" sz="1200" dirty="0">
              <a:solidFill>
                <a:srgbClr val="3F5353"/>
              </a:solidFill>
              <a:latin typeface="Calibri"/>
            </a:endParaRPr>
          </a:p>
          <a:p>
            <a:pPr algn="just"/>
            <a:endParaRPr lang="en-US" sz="1200" dirty="0"/>
          </a:p>
        </p:txBody>
      </p:sp>
      <p:sp>
        <p:nvSpPr>
          <p:cNvPr id="7" name="Rectangle 6">
            <a:extLst>
              <a:ext uri="{FF2B5EF4-FFF2-40B4-BE49-F238E27FC236}">
                <a16:creationId xmlns:a16="http://schemas.microsoft.com/office/drawing/2014/main" id="{3CEF2329-02B2-401B-9F4A-F51B32F09D20}"/>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eaLnBrk="1" fontAlgn="auto" hangingPunct="1">
              <a:spcBef>
                <a:spcPts val="28140"/>
              </a:spcBef>
              <a:spcAft>
                <a:spcPts val="420"/>
              </a:spcAft>
              <a:defRPr/>
            </a:pPr>
            <a:r>
              <a:rPr lang="en-US" sz="2000" b="1">
                <a:solidFill>
                  <a:schemeClr val="bg1"/>
                </a:solidFill>
              </a:rPr>
              <a:t>What Are the Benefits of Attending a California Community College?</a:t>
            </a:r>
            <a:endParaRPr lang="en-US" sz="2000" b="1" dirty="0">
              <a:solidFill>
                <a:schemeClr val="bg1"/>
              </a:solidFill>
            </a:endParaRPr>
          </a:p>
        </p:txBody>
      </p:sp>
      <p:pic>
        <p:nvPicPr>
          <p:cNvPr id="10" name="Picture 2" descr="California Community Colleges - Wikipedia">
            <a:extLst>
              <a:ext uri="{FF2B5EF4-FFF2-40B4-BE49-F238E27FC236}">
                <a16:creationId xmlns:a16="http://schemas.microsoft.com/office/drawing/2014/main" id="{B5C4E2EE-2CC5-45F5-BDEF-C1B16396D0C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92751" y="7462044"/>
            <a:ext cx="1682750" cy="16827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a:extLst>
              <a:ext uri="{FF2B5EF4-FFF2-40B4-BE49-F238E27FC236}">
                <a16:creationId xmlns:a16="http://schemas.microsoft.com/office/drawing/2014/main" id="{3EFD8D71-CB2D-4630-9427-CE78C5F71786}"/>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46</a:t>
            </a: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BBE19028-7D32-4BDC-80CF-3B082A1EFBC9}"/>
              </a:ext>
            </a:extLst>
          </p:cNvPr>
          <p:cNvSpPr>
            <a:spLocks noChangeArrowheads="1"/>
          </p:cNvSpPr>
          <p:nvPr/>
        </p:nvSpPr>
        <p:spPr bwMode="auto">
          <a:xfrm>
            <a:off x="1136650" y="749300"/>
            <a:ext cx="31861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38125"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575"/>
              </a:spcAft>
            </a:pPr>
            <a:endParaRPr lang="en-US" altLang="en-US" sz="1200" u="sng" dirty="0">
              <a:solidFill>
                <a:srgbClr val="0B5CC6"/>
              </a:solidFill>
              <a:hlinkClick r:id="rId2"/>
            </a:endParaRPr>
          </a:p>
        </p:txBody>
      </p:sp>
      <p:sp>
        <p:nvSpPr>
          <p:cNvPr id="3" name="Rectangle 2">
            <a:extLst>
              <a:ext uri="{FF2B5EF4-FFF2-40B4-BE49-F238E27FC236}">
                <a16:creationId xmlns:a16="http://schemas.microsoft.com/office/drawing/2014/main" id="{1C167A9E-C1A2-418F-BD32-6A1F53CB1E81}"/>
              </a:ext>
            </a:extLst>
          </p:cNvPr>
          <p:cNvSpPr/>
          <p:nvPr/>
        </p:nvSpPr>
        <p:spPr>
          <a:xfrm>
            <a:off x="901700" y="1544638"/>
            <a:ext cx="5969000" cy="2286000"/>
          </a:xfrm>
          <a:prstGeom prst="rect">
            <a:avLst/>
          </a:prstGeom>
        </p:spPr>
        <p:txBody>
          <a:bodyPr lIns="0" tIns="0" rIns="0" bIns="0"/>
          <a:lstStyle/>
          <a:p>
            <a:pPr marL="238760" indent="-215900" eaLnBrk="1" fontAlgn="auto" hangingPunct="1">
              <a:lnSpc>
                <a:spcPts val="1440"/>
              </a:lnSpc>
              <a:spcBef>
                <a:spcPts val="0"/>
              </a:spcBef>
              <a:spcAft>
                <a:spcPts val="0"/>
              </a:spcAft>
              <a:buClr>
                <a:srgbClr val="00B050"/>
              </a:buClr>
              <a:buFont typeface="Wingdings" panose="05000000000000000000" pitchFamily="2" charset="2"/>
              <a:buChar char="§"/>
              <a:defRPr/>
            </a:pPr>
            <a:r>
              <a:rPr lang="en-US" sz="1200" dirty="0">
                <a:latin typeface="Calibri"/>
              </a:rPr>
              <a:t>There is no specific deadline for applying to community college, however it is strongly encouraged that students apply by January for the following fall in order to complete </a:t>
            </a:r>
            <a:r>
              <a:rPr lang="en-US" sz="1200" b="1" dirty="0">
                <a:latin typeface="Calibri"/>
              </a:rPr>
              <a:t>matriculation</a:t>
            </a:r>
            <a:r>
              <a:rPr lang="en-US" sz="1200" dirty="0">
                <a:latin typeface="Calibri"/>
              </a:rPr>
              <a:t> (</a:t>
            </a:r>
            <a:r>
              <a:rPr lang="en-US" sz="1200" dirty="0">
                <a:solidFill>
                  <a:srgbClr val="00B050"/>
                </a:solidFill>
                <a:latin typeface="Calibri"/>
                <a:hlinkClick r:id="rId3">
                  <a:extLst>
                    <a:ext uri="{A12FA001-AC4F-418D-AE19-62706E023703}">
                      <ahyp:hlinkClr xmlns:ahyp="http://schemas.microsoft.com/office/drawing/2018/hyperlinkcolor" val="tx"/>
                    </a:ext>
                  </a:extLst>
                </a:hlinkClick>
              </a:rPr>
              <a:t>http://www.cacollegepathways.org/help-youth-plan/matriculation-requirements/</a:t>
            </a:r>
            <a:r>
              <a:rPr lang="en-US" sz="1200" dirty="0">
                <a:solidFill>
                  <a:srgbClr val="00B050"/>
                </a:solidFill>
                <a:latin typeface="Calibri"/>
              </a:rPr>
              <a:t>) </a:t>
            </a:r>
            <a:r>
              <a:rPr lang="en-US" sz="1200" dirty="0">
                <a:latin typeface="Calibri"/>
              </a:rPr>
              <a:t>requirements in time to access April priority registration.</a:t>
            </a:r>
          </a:p>
          <a:p>
            <a:pPr marL="22860" eaLnBrk="1" fontAlgn="auto" hangingPunct="1">
              <a:lnSpc>
                <a:spcPts val="1440"/>
              </a:lnSpc>
              <a:spcBef>
                <a:spcPts val="0"/>
              </a:spcBef>
              <a:spcAft>
                <a:spcPts val="0"/>
              </a:spcAft>
              <a:buClr>
                <a:srgbClr val="00B050"/>
              </a:buClr>
              <a:defRPr/>
            </a:pPr>
            <a:endParaRPr lang="en-US" sz="1200" dirty="0">
              <a:latin typeface="Calibri"/>
            </a:endParaRPr>
          </a:p>
          <a:p>
            <a:pPr marL="171450" indent="-171450" algn="just" eaLnBrk="1" fontAlgn="auto" hangingPunct="1">
              <a:lnSpc>
                <a:spcPts val="1440"/>
              </a:lnSpc>
              <a:spcBef>
                <a:spcPts val="0"/>
              </a:spcBef>
              <a:spcAft>
                <a:spcPts val="0"/>
              </a:spcAft>
              <a:buClr>
                <a:srgbClr val="00B050"/>
              </a:buClr>
              <a:buFont typeface="Wingdings" panose="05000000000000000000" pitchFamily="2" charset="2"/>
              <a:buChar char="§"/>
              <a:defRPr/>
            </a:pPr>
            <a:r>
              <a:rPr lang="en-US" sz="1200" dirty="0">
                <a:latin typeface="Calibri"/>
              </a:rPr>
              <a:t>To apply:</a:t>
            </a:r>
            <a:r>
              <a:rPr lang="en-US" sz="1200" dirty="0">
                <a:solidFill>
                  <a:srgbClr val="0000FF"/>
                </a:solidFill>
                <a:latin typeface="Calibri"/>
              </a:rPr>
              <a:t> </a:t>
            </a:r>
            <a:r>
              <a:rPr lang="en-US" sz="1200" dirty="0">
                <a:solidFill>
                  <a:srgbClr val="00B050"/>
                </a:solidFill>
                <a:latin typeface="Calibri"/>
                <a:hlinkClick r:id="rId4">
                  <a:extLst>
                    <a:ext uri="{A12FA001-AC4F-418D-AE19-62706E023703}">
                      <ahyp:hlinkClr xmlns:ahyp="http://schemas.microsoft.com/office/drawing/2018/hyperlinkcolor" val="tx"/>
                    </a:ext>
                  </a:extLst>
                </a:hlinkClick>
              </a:rPr>
              <a:t>www.cccapply.org</a:t>
            </a:r>
          </a:p>
          <a:p>
            <a:pPr marL="171450" indent="-171450" algn="just" eaLnBrk="1" fontAlgn="auto" hangingPunct="1">
              <a:lnSpc>
                <a:spcPts val="1440"/>
              </a:lnSpc>
              <a:spcBef>
                <a:spcPts val="0"/>
              </a:spcBef>
              <a:spcAft>
                <a:spcPts val="0"/>
              </a:spcAft>
              <a:buClr>
                <a:srgbClr val="00B050"/>
              </a:buClr>
              <a:buFont typeface="Wingdings" panose="05000000000000000000" pitchFamily="2" charset="2"/>
              <a:buChar char="§"/>
              <a:defRPr/>
            </a:pPr>
            <a:endParaRPr lang="en-US" sz="1200" dirty="0">
              <a:solidFill>
                <a:srgbClr val="00B050"/>
              </a:solidFill>
              <a:latin typeface="Calibri"/>
              <a:hlinkClick r:id="rId4">
                <a:extLst>
                  <a:ext uri="{A12FA001-AC4F-418D-AE19-62706E023703}">
                    <ahyp:hlinkClr xmlns:ahyp="http://schemas.microsoft.com/office/drawing/2018/hyperlinkcolor" val="tx"/>
                  </a:ext>
                </a:extLst>
              </a:hlinkClick>
            </a:endParaRPr>
          </a:p>
          <a:p>
            <a:pPr marL="238760" indent="-215900" eaLnBrk="1" fontAlgn="auto" hangingPunct="1">
              <a:lnSpc>
                <a:spcPts val="1440"/>
              </a:lnSpc>
              <a:spcBef>
                <a:spcPts val="0"/>
              </a:spcBef>
              <a:spcAft>
                <a:spcPts val="0"/>
              </a:spcAft>
              <a:buClr>
                <a:srgbClr val="00B050"/>
              </a:buClr>
              <a:buFont typeface="Wingdings" panose="05000000000000000000" pitchFamily="2" charset="2"/>
              <a:buChar char="§"/>
              <a:defRPr/>
            </a:pPr>
            <a:r>
              <a:rPr lang="en-US" sz="1200" dirty="0">
                <a:latin typeface="Calibri"/>
              </a:rPr>
              <a:t>Foster Youth Campus Support Programs and EOPS application deadlines: check with your school counselor.</a:t>
            </a:r>
          </a:p>
          <a:p>
            <a:pPr marL="238760" indent="-215900" eaLnBrk="1" fontAlgn="auto" hangingPunct="1">
              <a:lnSpc>
                <a:spcPts val="1440"/>
              </a:lnSpc>
              <a:spcBef>
                <a:spcPts val="0"/>
              </a:spcBef>
              <a:spcAft>
                <a:spcPts val="1890"/>
              </a:spcAft>
              <a:buClr>
                <a:srgbClr val="00B050"/>
              </a:buClr>
              <a:buFont typeface="Wingdings" panose="05000000000000000000" pitchFamily="2" charset="2"/>
              <a:buChar char="§"/>
              <a:defRPr/>
            </a:pPr>
            <a:r>
              <a:rPr lang="en-US" sz="1200" dirty="0">
                <a:latin typeface="Calibri"/>
              </a:rPr>
              <a:t>Once a student identifies which college they plan to attend, there are important deadlines related to the registration process, including deadlines for paying fees, taking assessment tests and registering for courses. Students should check with individual campuses to determine these deadlines.</a:t>
            </a:r>
          </a:p>
        </p:txBody>
      </p:sp>
      <p:sp>
        <p:nvSpPr>
          <p:cNvPr id="45060" name="Rectangle 3">
            <a:extLst>
              <a:ext uri="{FF2B5EF4-FFF2-40B4-BE49-F238E27FC236}">
                <a16:creationId xmlns:a16="http://schemas.microsoft.com/office/drawing/2014/main" id="{05CE9134-DDE9-475F-A937-F130382DF440}"/>
              </a:ext>
            </a:extLst>
          </p:cNvPr>
          <p:cNvSpPr>
            <a:spLocks noChangeArrowheads="1"/>
          </p:cNvSpPr>
          <p:nvPr/>
        </p:nvSpPr>
        <p:spPr bwMode="auto">
          <a:xfrm>
            <a:off x="901700" y="4071584"/>
            <a:ext cx="6337300"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888"/>
              </a:spcBef>
              <a:spcAft>
                <a:spcPts val="213"/>
              </a:spcAft>
            </a:pPr>
            <a:r>
              <a:rPr lang="en-US" altLang="en-US" sz="1200" dirty="0"/>
              <a:t>Source: </a:t>
            </a:r>
            <a:r>
              <a:rPr lang="en-US" altLang="en-US" sz="1200" dirty="0">
                <a:solidFill>
                  <a:srgbClr val="00B050"/>
                </a:solidFill>
                <a:hlinkClick r:id="rId5">
                  <a:extLst>
                    <a:ext uri="{A12FA001-AC4F-418D-AE19-62706E023703}">
                      <ahyp:hlinkClr xmlns:ahyp="http://schemas.microsoft.com/office/drawing/2018/hyperlinkcolor" val="tx"/>
                    </a:ext>
                  </a:extLst>
                </a:hlinkClick>
              </a:rPr>
              <a:t>http://www.cacollegepathways.org/help-youth-plan/important-deadlines/</a:t>
            </a:r>
          </a:p>
        </p:txBody>
      </p:sp>
      <p:sp>
        <p:nvSpPr>
          <p:cNvPr id="7" name="Rectangle 6">
            <a:extLst>
              <a:ext uri="{FF2B5EF4-FFF2-40B4-BE49-F238E27FC236}">
                <a16:creationId xmlns:a16="http://schemas.microsoft.com/office/drawing/2014/main" id="{4038A207-ADF0-492D-95C5-97A1C3AE9D74}"/>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Community College Deadlines</a:t>
            </a:r>
          </a:p>
        </p:txBody>
      </p:sp>
      <p:pic>
        <p:nvPicPr>
          <p:cNvPr id="2" name="Picture 1">
            <a:extLst>
              <a:ext uri="{FF2B5EF4-FFF2-40B4-BE49-F238E27FC236}">
                <a16:creationId xmlns:a16="http://schemas.microsoft.com/office/drawing/2014/main" id="{7855CD31-9B6E-4747-AC86-239089673412}"/>
              </a:ext>
            </a:extLst>
          </p:cNvPr>
          <p:cNvPicPr>
            <a:picLocks noChangeAspect="1"/>
          </p:cNvPicPr>
          <p:nvPr/>
        </p:nvPicPr>
        <p:blipFill>
          <a:blip r:embed="rId6"/>
          <a:stretch>
            <a:fillRect/>
          </a:stretch>
        </p:blipFill>
        <p:spPr>
          <a:xfrm>
            <a:off x="2339975" y="5029200"/>
            <a:ext cx="3460750" cy="3031458"/>
          </a:xfrm>
          <a:prstGeom prst="rect">
            <a:avLst/>
          </a:prstGeom>
        </p:spPr>
      </p:pic>
      <p:sp>
        <p:nvSpPr>
          <p:cNvPr id="9" name="Rectangle 15">
            <a:extLst>
              <a:ext uri="{FF2B5EF4-FFF2-40B4-BE49-F238E27FC236}">
                <a16:creationId xmlns:a16="http://schemas.microsoft.com/office/drawing/2014/main" id="{180F8C8A-462B-4251-A2BE-715F084E47A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C45E6DCB-E40D-4306-B6D7-061E3727D56C}"/>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47</a:t>
            </a: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BBE19028-7D32-4BDC-80CF-3B082A1EFBC9}"/>
              </a:ext>
            </a:extLst>
          </p:cNvPr>
          <p:cNvSpPr>
            <a:spLocks noChangeArrowheads="1"/>
          </p:cNvSpPr>
          <p:nvPr/>
        </p:nvSpPr>
        <p:spPr bwMode="auto">
          <a:xfrm>
            <a:off x="1136650" y="749300"/>
            <a:ext cx="31861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238125" indent="-215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575"/>
              </a:spcAft>
            </a:pPr>
            <a:endParaRPr lang="en-US" altLang="en-US" sz="1200" u="sng" dirty="0">
              <a:solidFill>
                <a:srgbClr val="0B5CC6"/>
              </a:solidFill>
              <a:hlinkClick r:id="rId2"/>
            </a:endParaRPr>
          </a:p>
        </p:txBody>
      </p:sp>
      <p:sp>
        <p:nvSpPr>
          <p:cNvPr id="3" name="Rectangle 2">
            <a:extLst>
              <a:ext uri="{FF2B5EF4-FFF2-40B4-BE49-F238E27FC236}">
                <a16:creationId xmlns:a16="http://schemas.microsoft.com/office/drawing/2014/main" id="{1C167A9E-C1A2-418F-BD32-6A1F53CB1E81}"/>
              </a:ext>
            </a:extLst>
          </p:cNvPr>
          <p:cNvSpPr/>
          <p:nvPr/>
        </p:nvSpPr>
        <p:spPr>
          <a:xfrm>
            <a:off x="1136650" y="1544638"/>
            <a:ext cx="5529263" cy="2286000"/>
          </a:xfrm>
          <a:prstGeom prst="rect">
            <a:avLst/>
          </a:prstGeom>
        </p:spPr>
        <p:txBody>
          <a:bodyPr lIns="0" tIns="0" rIns="0" bIns="0"/>
          <a:lstStyle/>
          <a:p>
            <a:pPr algn="ctr" eaLnBrk="1" fontAlgn="auto" hangingPunct="1">
              <a:spcBef>
                <a:spcPts val="3570"/>
              </a:spcBef>
              <a:spcAft>
                <a:spcPts val="1260"/>
              </a:spcAft>
              <a:defRPr/>
            </a:pPr>
            <a:endParaRPr lang="en-US" sz="1200" dirty="0">
              <a:latin typeface="Calibri"/>
            </a:endParaRPr>
          </a:p>
        </p:txBody>
      </p:sp>
      <p:sp>
        <p:nvSpPr>
          <p:cNvPr id="5" name="Rectangle 4">
            <a:extLst>
              <a:ext uri="{FF2B5EF4-FFF2-40B4-BE49-F238E27FC236}">
                <a16:creationId xmlns:a16="http://schemas.microsoft.com/office/drawing/2014/main" id="{398E1F57-6BB0-48B7-9542-CE487AD8876F}"/>
              </a:ext>
            </a:extLst>
          </p:cNvPr>
          <p:cNvSpPr/>
          <p:nvPr/>
        </p:nvSpPr>
        <p:spPr>
          <a:xfrm>
            <a:off x="893763" y="1428750"/>
            <a:ext cx="5943600" cy="7602539"/>
          </a:xfrm>
          <a:prstGeom prst="rect">
            <a:avLst/>
          </a:prstGeom>
        </p:spPr>
        <p:txBody>
          <a:bodyPr lIns="0" tIns="0" rIns="0" bIns="0"/>
          <a:lstStyle/>
          <a:p>
            <a:pPr eaLnBrk="1" fontAlgn="auto" hangingPunct="1">
              <a:spcBef>
                <a:spcPts val="0"/>
              </a:spcBef>
              <a:spcAft>
                <a:spcPts val="1260"/>
              </a:spcAft>
              <a:defRPr/>
            </a:pPr>
            <a:r>
              <a:rPr lang="en-US" sz="1200" b="1" dirty="0">
                <a:solidFill>
                  <a:srgbClr val="00B050"/>
                </a:solidFill>
                <a:latin typeface="Calibri"/>
              </a:rPr>
              <a:t>Q. What are the admission requirements to get into a California community college?</a:t>
            </a:r>
          </a:p>
          <a:p>
            <a:pPr eaLnBrk="1" hangingPunct="1">
              <a:lnSpc>
                <a:spcPts val="1463"/>
              </a:lnSpc>
              <a:spcAft>
                <a:spcPts val="838"/>
              </a:spcAft>
            </a:pPr>
            <a:r>
              <a:rPr lang="en-US" sz="1200" dirty="0">
                <a:latin typeface="Calibri"/>
              </a:rPr>
              <a:t>A. Admission to a California community college is open to any California resident possessing a high school diploma or equivalent. California community colleges may admit any nonresident possessing a high school diploma or equivalent or any person over the age of 18 who, in the judgment of the board, is capable of profiting from the instruction offered. Community colleges may admit minors who do not hold high school diplomas, or equivalent, to its credit courses as special part-time or special full-time students. Most community colleges have established </a:t>
            </a:r>
            <a:r>
              <a:rPr lang="en-US" altLang="en-US" sz="1200" dirty="0"/>
              <a:t>requirements for K-12th grade concurrently enrolled students. Interested students should contact the college's admission office.</a:t>
            </a:r>
          </a:p>
          <a:p>
            <a:pPr eaLnBrk="1" hangingPunct="1">
              <a:spcAft>
                <a:spcPts val="1263"/>
              </a:spcAft>
            </a:pPr>
            <a:r>
              <a:rPr lang="en-US" altLang="en-US" sz="1200" b="1" dirty="0">
                <a:solidFill>
                  <a:srgbClr val="00B050"/>
                </a:solidFill>
              </a:rPr>
              <a:t>Q. Do California community colleges require SAT or ACT tests for admission?</a:t>
            </a:r>
          </a:p>
          <a:p>
            <a:pPr eaLnBrk="1" hangingPunct="1">
              <a:lnSpc>
                <a:spcPts val="1463"/>
              </a:lnSpc>
              <a:spcAft>
                <a:spcPts val="838"/>
              </a:spcAft>
            </a:pPr>
            <a:r>
              <a:rPr lang="en-US" altLang="en-US" sz="1200" dirty="0"/>
              <a:t>A. No. SAT and ACT scores are not required to determine your eligibility to be admitted to a California community college, nor may they be used in lieu of community college assessment tests.</a:t>
            </a:r>
          </a:p>
          <a:p>
            <a:pPr eaLnBrk="1" hangingPunct="1">
              <a:spcAft>
                <a:spcPts val="1263"/>
              </a:spcAft>
            </a:pPr>
            <a:r>
              <a:rPr lang="en-US" altLang="en-US" sz="1200" b="1" dirty="0">
                <a:solidFill>
                  <a:srgbClr val="00B050"/>
                </a:solidFill>
              </a:rPr>
              <a:t>Q. When do I apply and what is the deadline to apply for admission?</a:t>
            </a:r>
          </a:p>
          <a:p>
            <a:pPr eaLnBrk="1" hangingPunct="1">
              <a:lnSpc>
                <a:spcPts val="1463"/>
              </a:lnSpc>
              <a:spcAft>
                <a:spcPts val="838"/>
              </a:spcAft>
            </a:pPr>
            <a:r>
              <a:rPr lang="en-US" altLang="en-US" sz="1200" dirty="0"/>
              <a:t>Most community colleges accept admission applications through the first few weeks of the term. Some community colleges have priority deadline dates for priority registration appointments. Most community college terms begin mid to late August (fall term) and mid to late January (spring term). Colleges on the quarter system offer a winter term between the fall and spring terms. Most community colleges also have summer sessions that begin in late May and June. Because many colleges offer classes beginning and ending throughout the semester, you should contact individual colleges for their application dates. The dates are usually included in the Academic Calendar published with the schedule of classes or published on the college's website.</a:t>
            </a:r>
          </a:p>
          <a:p>
            <a:pPr eaLnBrk="1" hangingPunct="1">
              <a:spcAft>
                <a:spcPts val="1263"/>
              </a:spcAft>
            </a:pPr>
            <a:r>
              <a:rPr lang="en-US" altLang="en-US" sz="1200" b="1" dirty="0">
                <a:solidFill>
                  <a:srgbClr val="00B050"/>
                </a:solidFill>
              </a:rPr>
              <a:t>Q. How do I apply? Can I apply online?</a:t>
            </a:r>
          </a:p>
          <a:p>
            <a:pPr eaLnBrk="1" hangingPunct="1">
              <a:lnSpc>
                <a:spcPts val="1463"/>
              </a:lnSpc>
              <a:spcAft>
                <a:spcPts val="838"/>
              </a:spcAft>
            </a:pPr>
            <a:r>
              <a:rPr lang="en-US" altLang="en-US" sz="1200" dirty="0"/>
              <a:t>A. Applying to a California community college is easy. You can use the </a:t>
            </a:r>
            <a:r>
              <a:rPr lang="en-US" altLang="en-US" sz="1200" b="1" dirty="0" err="1"/>
              <a:t>CCCApply</a:t>
            </a:r>
            <a:r>
              <a:rPr lang="en-US" altLang="en-US" sz="1200" b="1" dirty="0"/>
              <a:t> online application </a:t>
            </a:r>
            <a:r>
              <a:rPr lang="en-US" altLang="en-US" sz="1200" dirty="0"/>
              <a:t>(</a:t>
            </a:r>
            <a:r>
              <a:rPr lang="en-US" altLang="en-US" sz="1200" dirty="0">
                <a:solidFill>
                  <a:srgbClr val="00B050"/>
                </a:solidFill>
                <a:hlinkClick r:id="rId3">
                  <a:extLst>
                    <a:ext uri="{A12FA001-AC4F-418D-AE19-62706E023703}">
                      <ahyp:hlinkClr xmlns:ahyp="http://schemas.microsoft.com/office/drawing/2018/hyperlinkcolor" val="tx"/>
                    </a:ext>
                  </a:extLst>
                </a:hlinkClick>
              </a:rPr>
              <a:t>https://home.cccapply.org/en/</a:t>
            </a:r>
            <a:r>
              <a:rPr lang="en-US" altLang="en-US" sz="1200" dirty="0">
                <a:solidFill>
                  <a:srgbClr val="00B050"/>
                </a:solidFill>
              </a:rPr>
              <a:t>) </a:t>
            </a:r>
            <a:r>
              <a:rPr lang="en-US" altLang="en-US" sz="1200" dirty="0"/>
              <a:t>to apply to most California community colleges, and colleges not using </a:t>
            </a:r>
            <a:r>
              <a:rPr lang="en-US" altLang="en-US" sz="1200" dirty="0" err="1"/>
              <a:t>CCCApply</a:t>
            </a:r>
            <a:r>
              <a:rPr lang="en-US" altLang="en-US" sz="1200" dirty="0"/>
              <a:t> often have their own online applications. Assistance with the online application is available through most college admissions offices, and many colleges continue to accept paper applications. If you are not comfortable with completing an online application, contact the admissions office at the college.</a:t>
            </a:r>
          </a:p>
          <a:p>
            <a:pPr eaLnBrk="1" fontAlgn="auto" hangingPunct="1">
              <a:lnSpc>
                <a:spcPts val="1464"/>
              </a:lnSpc>
              <a:spcBef>
                <a:spcPts val="0"/>
              </a:spcBef>
              <a:spcAft>
                <a:spcPts val="0"/>
              </a:spcAft>
              <a:defRPr/>
            </a:pPr>
            <a:endParaRPr lang="en-US" sz="1200" dirty="0">
              <a:latin typeface="Calibri"/>
            </a:endParaRPr>
          </a:p>
        </p:txBody>
      </p:sp>
      <p:sp>
        <p:nvSpPr>
          <p:cNvPr id="7" name="Rectangle 6">
            <a:extLst>
              <a:ext uri="{FF2B5EF4-FFF2-40B4-BE49-F238E27FC236}">
                <a16:creationId xmlns:a16="http://schemas.microsoft.com/office/drawing/2014/main" id="{97FB9DF8-1CBE-456B-81DA-A430127F66B9}"/>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u="sng" dirty="0"/>
          </a:p>
          <a:p>
            <a:pPr algn="ctr"/>
            <a:r>
              <a:rPr lang="en-US" sz="2200" b="1" dirty="0"/>
              <a:t>California Community Colleges - Admission &amp; Transfer Policy</a:t>
            </a:r>
          </a:p>
          <a:p>
            <a:pPr algn="ctr"/>
            <a:endParaRPr lang="en-US" altLang="en-US" sz="2400" b="1" dirty="0"/>
          </a:p>
        </p:txBody>
      </p:sp>
      <p:pic>
        <p:nvPicPr>
          <p:cNvPr id="2" name="Picture 1">
            <a:extLst>
              <a:ext uri="{FF2B5EF4-FFF2-40B4-BE49-F238E27FC236}">
                <a16:creationId xmlns:a16="http://schemas.microsoft.com/office/drawing/2014/main" id="{83AF408A-99D5-464F-B71C-0B4D7381865F}"/>
              </a:ext>
            </a:extLst>
          </p:cNvPr>
          <p:cNvPicPr>
            <a:picLocks noChangeAspect="1"/>
          </p:cNvPicPr>
          <p:nvPr/>
        </p:nvPicPr>
        <p:blipFill>
          <a:blip r:embed="rId4"/>
          <a:stretch>
            <a:fillRect/>
          </a:stretch>
        </p:blipFill>
        <p:spPr>
          <a:xfrm>
            <a:off x="2893938" y="8206547"/>
            <a:ext cx="1785123" cy="1714755"/>
          </a:xfrm>
          <a:prstGeom prst="rect">
            <a:avLst/>
          </a:prstGeom>
        </p:spPr>
      </p:pic>
      <p:sp>
        <p:nvSpPr>
          <p:cNvPr id="9" name="Rectangle 8">
            <a:extLst>
              <a:ext uri="{FF2B5EF4-FFF2-40B4-BE49-F238E27FC236}">
                <a16:creationId xmlns:a16="http://schemas.microsoft.com/office/drawing/2014/main" id="{DA01EC1F-04EF-4034-AB7E-33D45DD1E6E3}"/>
              </a:ext>
            </a:extLst>
          </p:cNvPr>
          <p:cNvSpPr/>
          <p:nvPr/>
        </p:nvSpPr>
        <p:spPr>
          <a:xfrm>
            <a:off x="368578" y="5621090"/>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55F6A182-53AF-4E70-BF2F-09E942A9DE38}"/>
              </a:ext>
            </a:extLst>
          </p:cNvPr>
          <p:cNvSpPr/>
          <p:nvPr/>
        </p:nvSpPr>
        <p:spPr>
          <a:xfrm>
            <a:off x="368578" y="7371769"/>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E2BD44A3-6D0B-45F1-B6EF-82DFB57AFA40}"/>
              </a:ext>
            </a:extLst>
          </p:cNvPr>
          <p:cNvSpPr/>
          <p:nvPr/>
        </p:nvSpPr>
        <p:spPr>
          <a:xfrm>
            <a:off x="368578" y="3930599"/>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C8BD352E-C052-4857-A74E-18838936BD48}"/>
              </a:ext>
            </a:extLst>
          </p:cNvPr>
          <p:cNvSpPr/>
          <p:nvPr/>
        </p:nvSpPr>
        <p:spPr>
          <a:xfrm>
            <a:off x="368578" y="2410646"/>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5">
            <a:extLst>
              <a:ext uri="{FF2B5EF4-FFF2-40B4-BE49-F238E27FC236}">
                <a16:creationId xmlns:a16="http://schemas.microsoft.com/office/drawing/2014/main" id="{8AF855E1-E383-4792-8FCC-DEDBD289457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48</a:t>
            </a:r>
          </a:p>
        </p:txBody>
      </p:sp>
    </p:spTree>
    <p:extLst>
      <p:ext uri="{BB962C8B-B14F-4D97-AF65-F5344CB8AC3E}">
        <p14:creationId xmlns:p14="http://schemas.microsoft.com/office/powerpoint/2010/main" val="2418412017"/>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4C0F132E-4BB2-481A-BA18-D1CC32191B35}"/>
              </a:ext>
            </a:extLst>
          </p:cNvPr>
          <p:cNvSpPr>
            <a:spLocks noChangeArrowheads="1"/>
          </p:cNvSpPr>
          <p:nvPr/>
        </p:nvSpPr>
        <p:spPr bwMode="auto">
          <a:xfrm>
            <a:off x="898525" y="1447800"/>
            <a:ext cx="5946775" cy="784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r>
              <a:rPr lang="en-US" altLang="en-US" sz="1200" b="1" dirty="0">
                <a:solidFill>
                  <a:srgbClr val="00B050"/>
                </a:solidFill>
              </a:rPr>
              <a:t>Q. How do I apply to more than one campus?</a:t>
            </a:r>
          </a:p>
          <a:p>
            <a:pPr eaLnBrk="1" hangingPunct="1">
              <a:lnSpc>
                <a:spcPts val="1463"/>
              </a:lnSpc>
              <a:spcAft>
                <a:spcPts val="838"/>
              </a:spcAft>
            </a:pPr>
            <a:r>
              <a:rPr lang="en-US" altLang="en-US" sz="1200" dirty="0"/>
              <a:t>A. Using the statewide online application, you select an initial campus to apply to and then, if you wish to apply to additional colleges, the information from your first application will automatically populate into your next application. You apply to as many community colleges as you select.</a:t>
            </a:r>
          </a:p>
          <a:p>
            <a:pPr eaLnBrk="1" hangingPunct="1">
              <a:spcAft>
                <a:spcPts val="1263"/>
              </a:spcAft>
            </a:pPr>
            <a:r>
              <a:rPr lang="en-US" altLang="en-US" sz="1200" b="1" dirty="0">
                <a:solidFill>
                  <a:srgbClr val="00B050"/>
                </a:solidFill>
              </a:rPr>
              <a:t>Q. How much does it cost to apply?</a:t>
            </a:r>
          </a:p>
          <a:p>
            <a:pPr eaLnBrk="1" hangingPunct="1">
              <a:lnSpc>
                <a:spcPts val="1463"/>
              </a:lnSpc>
              <a:spcAft>
                <a:spcPts val="838"/>
              </a:spcAft>
            </a:pPr>
            <a:r>
              <a:rPr lang="en-US" altLang="en-US" sz="1200" dirty="0"/>
              <a:t>A. Applying to a California community college is free. Some community colleges do have an application fee for international student applications.</a:t>
            </a:r>
          </a:p>
          <a:p>
            <a:pPr eaLnBrk="1" hangingPunct="1">
              <a:spcAft>
                <a:spcPts val="1263"/>
              </a:spcAft>
            </a:pPr>
            <a:r>
              <a:rPr lang="en-US" altLang="en-US" sz="1200" b="1" dirty="0">
                <a:solidFill>
                  <a:srgbClr val="00B050"/>
                </a:solidFill>
              </a:rPr>
              <a:t>Q. In addition to the application, what other documents will I need to provide?</a:t>
            </a:r>
          </a:p>
          <a:p>
            <a:pPr eaLnBrk="1" hangingPunct="1">
              <a:lnSpc>
                <a:spcPts val="1463"/>
              </a:lnSpc>
            </a:pPr>
            <a:r>
              <a:rPr lang="en-US" altLang="en-US" sz="1200" dirty="0"/>
              <a:t>A. Most California community colleges request that you submit transcripts from any high schools or colleges that you have previously attended. And, in some situations, college</a:t>
            </a:r>
          </a:p>
          <a:p>
            <a:pPr eaLnBrk="1" hangingPunct="1">
              <a:lnSpc>
                <a:spcPts val="1463"/>
              </a:lnSpc>
              <a:spcAft>
                <a:spcPts val="838"/>
              </a:spcAft>
            </a:pPr>
            <a:r>
              <a:rPr lang="en-US" altLang="en-US" sz="1200" dirty="0"/>
              <a:t>admission officers may request additional information to help them make residency determinations.</a:t>
            </a:r>
          </a:p>
          <a:p>
            <a:pPr eaLnBrk="1" hangingPunct="1">
              <a:lnSpc>
                <a:spcPts val="2925"/>
              </a:lnSpc>
            </a:pPr>
            <a:r>
              <a:rPr lang="en-US" altLang="en-US" sz="1200" b="1" dirty="0">
                <a:solidFill>
                  <a:srgbClr val="00B050"/>
                </a:solidFill>
              </a:rPr>
              <a:t>Q. Do I need to submit letters of recommendation with the application?</a:t>
            </a:r>
          </a:p>
          <a:p>
            <a:pPr eaLnBrk="1" hangingPunct="1">
              <a:lnSpc>
                <a:spcPts val="2925"/>
              </a:lnSpc>
            </a:pPr>
            <a:r>
              <a:rPr lang="en-US" altLang="en-US" sz="1200" dirty="0"/>
              <a:t>A. No.</a:t>
            </a:r>
          </a:p>
          <a:p>
            <a:pPr eaLnBrk="1" hangingPunct="1">
              <a:lnSpc>
                <a:spcPts val="2925"/>
              </a:lnSpc>
            </a:pPr>
            <a:r>
              <a:rPr lang="en-US" altLang="en-US" sz="1200" b="1" dirty="0">
                <a:solidFill>
                  <a:srgbClr val="00B050"/>
                </a:solidFill>
              </a:rPr>
              <a:t>Q. Do I need to submit a personal essay?</a:t>
            </a:r>
          </a:p>
          <a:p>
            <a:pPr eaLnBrk="1" hangingPunct="1">
              <a:lnSpc>
                <a:spcPts val="2925"/>
              </a:lnSpc>
            </a:pPr>
            <a:r>
              <a:rPr lang="en-US" altLang="en-US" sz="1200" dirty="0"/>
              <a:t>A. No.</a:t>
            </a:r>
          </a:p>
          <a:p>
            <a:pPr eaLnBrk="1" hangingPunct="1">
              <a:lnSpc>
                <a:spcPts val="2925"/>
              </a:lnSpc>
            </a:pPr>
            <a:r>
              <a:rPr lang="en-US" altLang="en-US" sz="1200" b="1" dirty="0">
                <a:solidFill>
                  <a:srgbClr val="00B050"/>
                </a:solidFill>
              </a:rPr>
              <a:t>Q. What role do extracurricular activities play in the admission process?</a:t>
            </a:r>
          </a:p>
          <a:p>
            <a:pPr eaLnBrk="1" hangingPunct="1">
              <a:lnSpc>
                <a:spcPts val="2925"/>
              </a:lnSpc>
            </a:pPr>
            <a:r>
              <a:rPr lang="en-US" altLang="en-US" sz="1200" dirty="0"/>
              <a:t>A. None.</a:t>
            </a:r>
          </a:p>
          <a:p>
            <a:pPr eaLnBrk="1" hangingPunct="1">
              <a:lnSpc>
                <a:spcPts val="2925"/>
              </a:lnSpc>
            </a:pPr>
            <a:r>
              <a:rPr lang="en-US" altLang="en-US" sz="1200" b="1" dirty="0">
                <a:solidFill>
                  <a:srgbClr val="00B050"/>
                </a:solidFill>
              </a:rPr>
              <a:t>Q. When will I know if I have been admitted?</a:t>
            </a:r>
          </a:p>
          <a:p>
            <a:pPr eaLnBrk="1" hangingPunct="1">
              <a:lnSpc>
                <a:spcPts val="1463"/>
              </a:lnSpc>
              <a:spcAft>
                <a:spcPts val="1888"/>
              </a:spcAft>
            </a:pPr>
            <a:r>
              <a:rPr lang="en-US" altLang="en-US" sz="1200" dirty="0"/>
              <a:t>A. Most California community colleges will contact you as soon as your application has been processed. Typically, you will receive registration information, as well as information about college orientation sessions, assessment tests, and advisement.                                                  </a:t>
            </a:r>
          </a:p>
          <a:p>
            <a:pPr eaLnBrk="1" hangingPunct="1">
              <a:lnSpc>
                <a:spcPts val="1463"/>
              </a:lnSpc>
              <a:spcAft>
                <a:spcPts val="1888"/>
              </a:spcAft>
            </a:pPr>
            <a:r>
              <a:rPr lang="en-US" altLang="en-US" sz="1200" b="1" dirty="0">
                <a:solidFill>
                  <a:srgbClr val="00B050"/>
                </a:solidFill>
              </a:rPr>
              <a:t>Q. I am a high school student; can I apply and take classes at a community college while I am still enrolled in high school?</a:t>
            </a:r>
          </a:p>
          <a:p>
            <a:pPr eaLnBrk="1" hangingPunct="1">
              <a:lnSpc>
                <a:spcPts val="1463"/>
              </a:lnSpc>
              <a:spcAft>
                <a:spcPts val="5463"/>
              </a:spcAft>
            </a:pPr>
            <a:r>
              <a:rPr lang="en-US" altLang="en-US" sz="1200" dirty="0"/>
              <a:t>A. High school students may be permitted to enroll for advanced placement courses provided that they have the consent of their high school administration, parent or guardian, and meet college requirements.</a:t>
            </a:r>
          </a:p>
          <a:p>
            <a:pPr marL="228600" indent="-228600" eaLnBrk="1" hangingPunct="1">
              <a:lnSpc>
                <a:spcPts val="1463"/>
              </a:lnSpc>
              <a:spcAft>
                <a:spcPts val="1888"/>
              </a:spcAft>
              <a:buAutoNum type="alphaUcPeriod"/>
            </a:pPr>
            <a:endParaRPr lang="en-US" altLang="en-US" sz="1200" dirty="0"/>
          </a:p>
          <a:p>
            <a:pPr eaLnBrk="1" hangingPunct="1">
              <a:lnSpc>
                <a:spcPts val="1463"/>
              </a:lnSpc>
            </a:pPr>
            <a:endParaRPr lang="en-US" altLang="en-US" sz="1200" dirty="0"/>
          </a:p>
        </p:txBody>
      </p:sp>
      <p:sp>
        <p:nvSpPr>
          <p:cNvPr id="4" name="Rectangle 3">
            <a:extLst>
              <a:ext uri="{FF2B5EF4-FFF2-40B4-BE49-F238E27FC236}">
                <a16:creationId xmlns:a16="http://schemas.microsoft.com/office/drawing/2014/main" id="{544F1D8B-33FB-4834-9CB4-2DEFA3F5515F}"/>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u="sng" dirty="0"/>
          </a:p>
          <a:p>
            <a:pPr algn="ctr"/>
            <a:r>
              <a:rPr lang="en-US" sz="2200" b="1" dirty="0"/>
              <a:t>California Community Colleges - Admission &amp; Transfer Policy</a:t>
            </a:r>
          </a:p>
          <a:p>
            <a:pPr algn="ctr"/>
            <a:endParaRPr lang="en-US" altLang="en-US" sz="2400" b="1" dirty="0"/>
          </a:p>
        </p:txBody>
      </p:sp>
      <p:pic>
        <p:nvPicPr>
          <p:cNvPr id="2" name="Picture 1">
            <a:extLst>
              <a:ext uri="{FF2B5EF4-FFF2-40B4-BE49-F238E27FC236}">
                <a16:creationId xmlns:a16="http://schemas.microsoft.com/office/drawing/2014/main" id="{7B01DCD2-F60C-459C-AC8D-4FF99E67251A}"/>
              </a:ext>
            </a:extLst>
          </p:cNvPr>
          <p:cNvPicPr>
            <a:picLocks noChangeAspect="1"/>
          </p:cNvPicPr>
          <p:nvPr/>
        </p:nvPicPr>
        <p:blipFill>
          <a:blip r:embed="rId2"/>
          <a:stretch>
            <a:fillRect/>
          </a:stretch>
        </p:blipFill>
        <p:spPr>
          <a:xfrm>
            <a:off x="5672138" y="4804567"/>
            <a:ext cx="1400202" cy="1458911"/>
          </a:xfrm>
          <a:prstGeom prst="rect">
            <a:avLst/>
          </a:prstGeom>
        </p:spPr>
      </p:pic>
      <p:sp>
        <p:nvSpPr>
          <p:cNvPr id="6" name="Rectangle 5">
            <a:extLst>
              <a:ext uri="{FF2B5EF4-FFF2-40B4-BE49-F238E27FC236}">
                <a16:creationId xmlns:a16="http://schemas.microsoft.com/office/drawing/2014/main" id="{CF8CCC99-AD01-448B-90A1-031BD2B1385F}"/>
              </a:ext>
            </a:extLst>
          </p:cNvPr>
          <p:cNvSpPr/>
          <p:nvPr/>
        </p:nvSpPr>
        <p:spPr>
          <a:xfrm>
            <a:off x="368578" y="3930599"/>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2363740C-35D1-4F27-8CFE-CB292409672E}"/>
              </a:ext>
            </a:extLst>
          </p:cNvPr>
          <p:cNvSpPr/>
          <p:nvPr/>
        </p:nvSpPr>
        <p:spPr>
          <a:xfrm>
            <a:off x="368577" y="2046730"/>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5068AE88-DE5A-43D6-8934-E8D5833225BC}"/>
              </a:ext>
            </a:extLst>
          </p:cNvPr>
          <p:cNvSpPr/>
          <p:nvPr/>
        </p:nvSpPr>
        <p:spPr>
          <a:xfrm>
            <a:off x="368576" y="3082389"/>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4C3432D1-1D23-4564-8C6D-8B5DA0F1420A}"/>
              </a:ext>
            </a:extLst>
          </p:cNvPr>
          <p:cNvSpPr/>
          <p:nvPr/>
        </p:nvSpPr>
        <p:spPr>
          <a:xfrm>
            <a:off x="368575" y="5242354"/>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79905620-4B7F-432A-8D34-CDA0F368A7F7}"/>
              </a:ext>
            </a:extLst>
          </p:cNvPr>
          <p:cNvSpPr/>
          <p:nvPr/>
        </p:nvSpPr>
        <p:spPr>
          <a:xfrm>
            <a:off x="368574" y="5990864"/>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F1B933FE-600B-45EC-A191-7F4EA2F39C1A}"/>
              </a:ext>
            </a:extLst>
          </p:cNvPr>
          <p:cNvSpPr/>
          <p:nvPr/>
        </p:nvSpPr>
        <p:spPr>
          <a:xfrm>
            <a:off x="368574" y="7487026"/>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07FE4A46-BAD8-45E9-A537-F7D438BEF34A}"/>
              </a:ext>
            </a:extLst>
          </p:cNvPr>
          <p:cNvSpPr/>
          <p:nvPr/>
        </p:nvSpPr>
        <p:spPr>
          <a:xfrm>
            <a:off x="368573" y="8854533"/>
            <a:ext cx="161365" cy="120377"/>
          </a:xfrm>
          <a:prstGeom prst="rect">
            <a:avLst/>
          </a:prstGeom>
          <a:solidFill>
            <a:srgbClr val="92D050"/>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5">
            <a:extLst>
              <a:ext uri="{FF2B5EF4-FFF2-40B4-BE49-F238E27FC236}">
                <a16:creationId xmlns:a16="http://schemas.microsoft.com/office/drawing/2014/main" id="{E112F30C-05EA-4DC9-9682-A39ABE4AA4D2}"/>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4" name="Rectangle 15">
            <a:extLst>
              <a:ext uri="{FF2B5EF4-FFF2-40B4-BE49-F238E27FC236}">
                <a16:creationId xmlns:a16="http://schemas.microsoft.com/office/drawing/2014/main" id="{30A19276-7060-4C1F-B55F-EB64132851FB}"/>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49</a:t>
            </a: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a16="http://schemas.microsoft.com/office/drawing/2014/main" id="{EDE44076-7D06-4D18-9119-40AB9E3EC851}"/>
              </a:ext>
            </a:extLst>
          </p:cNvPr>
          <p:cNvSpPr>
            <a:spLocks noChangeArrowheads="1"/>
          </p:cNvSpPr>
          <p:nvPr/>
        </p:nvSpPr>
        <p:spPr bwMode="auto">
          <a:xfrm>
            <a:off x="898525" y="755650"/>
            <a:ext cx="5711825" cy="369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228600" indent="-228600" eaLnBrk="1" hangingPunct="1">
              <a:lnSpc>
                <a:spcPts val="1463"/>
              </a:lnSpc>
              <a:spcAft>
                <a:spcPts val="1888"/>
              </a:spcAft>
              <a:buAutoNum type="alphaUcPeriod"/>
            </a:pPr>
            <a:endParaRPr lang="en-US" altLang="en-US" sz="1200" dirty="0"/>
          </a:p>
        </p:txBody>
      </p:sp>
      <p:sp>
        <p:nvSpPr>
          <p:cNvPr id="47107" name="Rectangle 2">
            <a:extLst>
              <a:ext uri="{FF2B5EF4-FFF2-40B4-BE49-F238E27FC236}">
                <a16:creationId xmlns:a16="http://schemas.microsoft.com/office/drawing/2014/main" id="{1316D44D-0FFF-478C-9E8C-1543CAF38CA8}"/>
              </a:ext>
            </a:extLst>
          </p:cNvPr>
          <p:cNvSpPr>
            <a:spLocks noChangeArrowheads="1"/>
          </p:cNvSpPr>
          <p:nvPr/>
        </p:nvSpPr>
        <p:spPr bwMode="auto">
          <a:xfrm>
            <a:off x="898525" y="4849813"/>
            <a:ext cx="5803900" cy="1093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1888"/>
              </a:spcBef>
              <a:spcAft>
                <a:spcPts val="838"/>
              </a:spcAft>
            </a:pPr>
            <a:endParaRPr lang="en-US" altLang="en-US" sz="1200" dirty="0"/>
          </a:p>
        </p:txBody>
      </p:sp>
      <p:sp>
        <p:nvSpPr>
          <p:cNvPr id="47108" name="Rectangle 3">
            <a:extLst>
              <a:ext uri="{FF2B5EF4-FFF2-40B4-BE49-F238E27FC236}">
                <a16:creationId xmlns:a16="http://schemas.microsoft.com/office/drawing/2014/main" id="{056AFAAE-C90D-4E75-B1FC-7EE0C4C4ED19}"/>
              </a:ext>
            </a:extLst>
          </p:cNvPr>
          <p:cNvSpPr>
            <a:spLocks noChangeArrowheads="1"/>
          </p:cNvSpPr>
          <p:nvPr/>
        </p:nvSpPr>
        <p:spPr bwMode="auto">
          <a:xfrm>
            <a:off x="895350" y="1485900"/>
            <a:ext cx="5978525" cy="733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r>
              <a:rPr lang="en-US" altLang="en-US" sz="1200" dirty="0"/>
              <a:t>The California Community Colleges </a:t>
            </a:r>
            <a:r>
              <a:rPr lang="en-US" altLang="en-US" sz="1200" b="1" dirty="0"/>
              <a:t>Extended Opportunity Programs and Services (EOPS</a:t>
            </a:r>
            <a:r>
              <a:rPr lang="en-US" altLang="en-US" sz="1200" dirty="0"/>
              <a:t>) (</a:t>
            </a:r>
            <a:r>
              <a:rPr lang="en-US" altLang="en-US" sz="1200" dirty="0">
                <a:solidFill>
                  <a:srgbClr val="00B050"/>
                </a:solidFill>
              </a:rPr>
              <a:t>https://www.cccco.edu/About-Us/Chancellors-Office/Divisions/Educational-Services-and-Support/Student-Service/What-we-do/Extended-Opportunity-Programs-and-Services</a:t>
            </a:r>
            <a:r>
              <a:rPr lang="en-US" altLang="en-US" sz="1200" dirty="0"/>
              <a:t>) is offered by all California Community Colleges. The program's primary goal is to encourage the enrollment, retention and transfer of disadvantaged students and to help them complete their goals and objectives in college. EOPS offers academic, career and personal counseling, educational planning and academic progress monitoring, peer advising and mentoring, priority registration, outreach and recruitment, orientation to college, financial aid advising and workshops, California State University and University of California transfer application fee waivers, and transfer workshops.</a:t>
            </a:r>
          </a:p>
          <a:p>
            <a:pPr algn="just" eaLnBrk="1" hangingPunct="1">
              <a:lnSpc>
                <a:spcPts val="1463"/>
              </a:lnSpc>
            </a:pPr>
            <a:endParaRPr lang="en-US" altLang="en-US" sz="1200" dirty="0"/>
          </a:p>
          <a:p>
            <a:pPr algn="just" eaLnBrk="1" hangingPunct="1">
              <a:lnSpc>
                <a:spcPts val="1463"/>
              </a:lnSpc>
              <a:spcBef>
                <a:spcPts val="838"/>
              </a:spcBef>
            </a:pPr>
            <a:r>
              <a:rPr lang="en-US" altLang="en-US" sz="1200" dirty="0"/>
              <a:t>Check the website of the college you plan to attend to find contact information for the college's EOPS office.</a:t>
            </a:r>
          </a:p>
          <a:p>
            <a:pPr algn="just" eaLnBrk="1" hangingPunct="1">
              <a:lnSpc>
                <a:spcPts val="1463"/>
              </a:lnSpc>
              <a:spcAft>
                <a:spcPts val="838"/>
              </a:spcAft>
            </a:pPr>
            <a:endParaRPr lang="en-US" altLang="en-US" sz="1200" dirty="0"/>
          </a:p>
          <a:p>
            <a:pPr algn="just" eaLnBrk="1" hangingPunct="1">
              <a:lnSpc>
                <a:spcPts val="1463"/>
              </a:lnSpc>
              <a:spcAft>
                <a:spcPts val="838"/>
              </a:spcAft>
            </a:pPr>
            <a:r>
              <a:rPr lang="en-US" altLang="en-US" sz="1200" dirty="0"/>
              <a:t>Extended Opportunity Programs and Services (EOPS) is here to make sure students disadvantaged by social, economic, educational or linguistic barriers get the resources they need to enroll and succeed at any California community college. How? By offering comprehensive academic and support counseling, financial aid and a bevy of other services aimed at keeping students from dropping out and helping them reach their educational and career goals.</a:t>
            </a:r>
          </a:p>
          <a:p>
            <a:pPr algn="just" eaLnBrk="1" hangingPunct="1">
              <a:lnSpc>
                <a:spcPts val="1463"/>
              </a:lnSpc>
              <a:spcAft>
                <a:spcPts val="838"/>
              </a:spcAft>
            </a:pPr>
            <a:r>
              <a:rPr lang="en-US" altLang="en-US" sz="1200" dirty="0"/>
              <a:t>EOPS students who are single parents receiving public assistance can also access the CARE program, an acronym for Cooperative Agencies Resources for Education. The CARE program offers additional support services so students can transition from welfare dependency by securing the education, training, and marketable skills needed for self-sufficiency and upward social mobility.</a:t>
            </a:r>
          </a:p>
          <a:p>
            <a:pPr algn="just" eaLnBrk="1" hangingPunct="1">
              <a:spcAft>
                <a:spcPts val="1263"/>
              </a:spcAft>
            </a:pPr>
            <a:r>
              <a:rPr lang="en-US" altLang="en-US" sz="1200" dirty="0"/>
              <a:t>But wait. There's more.</a:t>
            </a:r>
          </a:p>
          <a:p>
            <a:pPr algn="just" eaLnBrk="1" hangingPunct="1">
              <a:lnSpc>
                <a:spcPts val="1463"/>
              </a:lnSpc>
            </a:pPr>
            <a:r>
              <a:rPr lang="en-US" altLang="en-US" sz="1200" dirty="0"/>
              <a:t>The </a:t>
            </a:r>
            <a:r>
              <a:rPr lang="en-US" altLang="en-US" sz="1200" dirty="0" err="1"/>
              <a:t>NextUp</a:t>
            </a:r>
            <a:r>
              <a:rPr lang="en-US" altLang="en-US" sz="1200" dirty="0"/>
              <a:t> program, also known as </a:t>
            </a:r>
            <a:r>
              <a:rPr lang="en-US" altLang="en-US" sz="1200" b="1" dirty="0"/>
              <a:t>Cooperating Agencies Foster Youth Educational Support </a:t>
            </a:r>
            <a:r>
              <a:rPr lang="en-US" altLang="en-US" sz="1200" dirty="0"/>
              <a:t>(</a:t>
            </a:r>
            <a:r>
              <a:rPr lang="en-US" altLang="en-US" sz="1200" dirty="0">
                <a:solidFill>
                  <a:srgbClr val="00B050"/>
                </a:solidFill>
                <a:hlinkClick r:id="rId2">
                  <a:extLst>
                    <a:ext uri="{A12FA001-AC4F-418D-AE19-62706E023703}">
                      <ahyp:hlinkClr xmlns:ahyp="http://schemas.microsoft.com/office/drawing/2018/hyperlinkcolor" val="tx"/>
                    </a:ext>
                  </a:extLst>
                </a:hlinkClick>
              </a:rPr>
              <a:t>https://www.cccco.edu/-/media/CCCCO-Website/Files/Educational-Services-and-Support/x_faq1-ada.pdf?la=en&amp;hash=35F2A43AAEAF402D15352331F6799163C5900431</a:t>
            </a:r>
            <a:r>
              <a:rPr lang="en-US" altLang="en-US" sz="1200" dirty="0"/>
              <a:t>)  </a:t>
            </a:r>
          </a:p>
          <a:p>
            <a:pPr algn="just" eaLnBrk="1" hangingPunct="1">
              <a:lnSpc>
                <a:spcPts val="1463"/>
              </a:lnSpc>
            </a:pPr>
            <a:r>
              <a:rPr lang="en-US" altLang="en-US" sz="1200" dirty="0"/>
              <a:t>is another EOPS program, a program targeting the nearly 13,000 current or former foster youth enrolled in California's community colleges. Next Up/Guardian Scholars offers a range of services and resources to help current and former foster youth increase their confidence and ability to become successful, college-educated individuals.</a:t>
            </a:r>
          </a:p>
          <a:p>
            <a:pPr algn="just" eaLnBrk="1" hangingPunct="1">
              <a:lnSpc>
                <a:spcPts val="1463"/>
              </a:lnSpc>
            </a:pPr>
            <a:endParaRPr lang="en-US" altLang="en-US" sz="1200" dirty="0"/>
          </a:p>
          <a:p>
            <a:pPr algn="just" eaLnBrk="1" hangingPunct="1">
              <a:lnSpc>
                <a:spcPts val="1463"/>
              </a:lnSpc>
              <a:spcAft>
                <a:spcPts val="838"/>
              </a:spcAft>
            </a:pPr>
            <a:r>
              <a:rPr lang="en-US" altLang="en-US" sz="1200" dirty="0"/>
              <a:t>If you or anyone you know can benefit from any of these programs, contact your local community college to find out more.</a:t>
            </a:r>
          </a:p>
          <a:p>
            <a:pPr algn="just" eaLnBrk="1" hangingPunct="1">
              <a:spcAft>
                <a:spcPts val="213"/>
              </a:spcAft>
            </a:pPr>
            <a:r>
              <a:rPr lang="en-US" altLang="en-US" sz="1200" dirty="0"/>
              <a:t>Source: </a:t>
            </a:r>
            <a:r>
              <a:rPr lang="en-US" altLang="en-US" sz="1200" u="sng" dirty="0">
                <a:solidFill>
                  <a:srgbClr val="00B050"/>
                </a:solidFill>
                <a:hlinkClick r:id="rId3">
                  <a:extLst>
                    <a:ext uri="{A12FA001-AC4F-418D-AE19-62706E023703}">
                      <ahyp:hlinkClr xmlns:ahyp="http://schemas.microsoft.com/office/drawing/2018/hyperlinkcolor" val="tx"/>
                    </a:ext>
                  </a:extLst>
                </a:hlinkClick>
              </a:rPr>
              <a:t>http://www.student.cacollegepathwavs.org/find-campus-support-programs/cafyes/</a:t>
            </a:r>
          </a:p>
          <a:p>
            <a:pPr algn="just" eaLnBrk="1" hangingPunct="1">
              <a:lnSpc>
                <a:spcPts val="1463"/>
              </a:lnSpc>
            </a:pPr>
            <a:endParaRPr lang="en-US" altLang="en-US" sz="1200" dirty="0"/>
          </a:p>
        </p:txBody>
      </p:sp>
      <p:sp>
        <p:nvSpPr>
          <p:cNvPr id="6" name="Rectangle 5">
            <a:extLst>
              <a:ext uri="{FF2B5EF4-FFF2-40B4-BE49-F238E27FC236}">
                <a16:creationId xmlns:a16="http://schemas.microsoft.com/office/drawing/2014/main" id="{E024A939-E64D-461D-9E27-2952787078B4}"/>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p>
          <a:p>
            <a:pPr algn="ctr"/>
            <a:r>
              <a:rPr lang="en-US" altLang="en-US" sz="2400" b="1" dirty="0"/>
              <a:t>Extended Opportunity Program and Services (EOPS)</a:t>
            </a:r>
          </a:p>
          <a:p>
            <a:pPr algn="ctr"/>
            <a:endParaRPr lang="en-US" altLang="en-US" sz="2400" b="1" dirty="0"/>
          </a:p>
        </p:txBody>
      </p:sp>
      <p:sp>
        <p:nvSpPr>
          <p:cNvPr id="12" name="Rectangle 15">
            <a:extLst>
              <a:ext uri="{FF2B5EF4-FFF2-40B4-BE49-F238E27FC236}">
                <a16:creationId xmlns:a16="http://schemas.microsoft.com/office/drawing/2014/main" id="{E2E2A312-9D29-4FA2-AFAD-795544381AFC}"/>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50</a:t>
            </a: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ABE7A1E2-DBE0-4EB0-9461-C34FFA7CFCF5}"/>
              </a:ext>
            </a:extLst>
          </p:cNvPr>
          <p:cNvSpPr>
            <a:spLocks noChangeArrowheads="1"/>
          </p:cNvSpPr>
          <p:nvPr/>
        </p:nvSpPr>
        <p:spPr bwMode="auto">
          <a:xfrm>
            <a:off x="901700" y="755650"/>
            <a:ext cx="59658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838"/>
              </a:spcAft>
            </a:pPr>
            <a:endParaRPr lang="en-US" altLang="en-US" sz="1200" dirty="0"/>
          </a:p>
        </p:txBody>
      </p:sp>
      <p:sp>
        <p:nvSpPr>
          <p:cNvPr id="48131" name="Rectangle 2">
            <a:extLst>
              <a:ext uri="{FF2B5EF4-FFF2-40B4-BE49-F238E27FC236}">
                <a16:creationId xmlns:a16="http://schemas.microsoft.com/office/drawing/2014/main" id="{1101A5C2-548E-4F2E-9CFF-F81E7CB91036}"/>
              </a:ext>
            </a:extLst>
          </p:cNvPr>
          <p:cNvSpPr>
            <a:spLocks noChangeArrowheads="1"/>
          </p:cNvSpPr>
          <p:nvPr/>
        </p:nvSpPr>
        <p:spPr bwMode="auto">
          <a:xfrm>
            <a:off x="895350" y="1308100"/>
            <a:ext cx="5978525" cy="519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838"/>
              </a:spcBef>
            </a:pPr>
            <a:endParaRPr lang="en-US" altLang="en-US" sz="1200" u="sng" dirty="0">
              <a:hlinkClick r:id="rId2"/>
            </a:endParaRPr>
          </a:p>
        </p:txBody>
      </p:sp>
      <p:sp>
        <p:nvSpPr>
          <p:cNvPr id="4" name="Rectangle 3">
            <a:extLst>
              <a:ext uri="{FF2B5EF4-FFF2-40B4-BE49-F238E27FC236}">
                <a16:creationId xmlns:a16="http://schemas.microsoft.com/office/drawing/2014/main" id="{95413C98-191F-43B9-9476-8384C44FBB9A}"/>
              </a:ext>
            </a:extLst>
          </p:cNvPr>
          <p:cNvSpPr/>
          <p:nvPr/>
        </p:nvSpPr>
        <p:spPr>
          <a:xfrm>
            <a:off x="895350" y="1816100"/>
            <a:ext cx="5978525" cy="7383463"/>
          </a:xfrm>
          <a:prstGeom prst="rect">
            <a:avLst/>
          </a:prstGeom>
        </p:spPr>
        <p:txBody>
          <a:bodyPr lIns="0" tIns="0" rIns="0" bIns="0"/>
          <a:lstStyle/>
          <a:p>
            <a:pPr algn="just" eaLnBrk="1" fontAlgn="auto" hangingPunct="1">
              <a:lnSpc>
                <a:spcPts val="1464"/>
              </a:lnSpc>
              <a:spcBef>
                <a:spcPts val="0"/>
              </a:spcBef>
              <a:spcAft>
                <a:spcPts val="840"/>
              </a:spcAft>
              <a:defRPr/>
            </a:pPr>
            <a:r>
              <a:rPr lang="en-US" sz="1200" dirty="0">
                <a:latin typeface="Calibri"/>
              </a:rPr>
              <a:t>The </a:t>
            </a:r>
            <a:r>
              <a:rPr lang="en-US" sz="1200" dirty="0" err="1">
                <a:latin typeface="Calibri"/>
              </a:rPr>
              <a:t>NextUP</a:t>
            </a:r>
            <a:r>
              <a:rPr lang="en-US" sz="1200" dirty="0">
                <a:latin typeface="Calibri"/>
              </a:rPr>
              <a:t> program (also known as the Cooperating Agencies Foster Youth Educational Support (CAFYES) is housed within the existing community college programs for educationally disadvantaged students, known as Extended Opportunity Programs and Services (EOPS). When you contact these offices, be sure to ask for the Next Up coordinator or counselor so you get directed to the foster youth specialist who is there to help you.</a:t>
            </a:r>
          </a:p>
          <a:p>
            <a:pPr algn="just" eaLnBrk="1" fontAlgn="auto" hangingPunct="1">
              <a:lnSpc>
                <a:spcPts val="1440"/>
              </a:lnSpc>
              <a:spcBef>
                <a:spcPts val="0"/>
              </a:spcBef>
              <a:spcAft>
                <a:spcPts val="0"/>
              </a:spcAft>
              <a:defRPr/>
            </a:pPr>
            <a:r>
              <a:rPr lang="en-US" sz="1200" b="1" i="1" dirty="0">
                <a:latin typeface="Calibri"/>
              </a:rPr>
              <a:t>These programs provide:</a:t>
            </a:r>
          </a:p>
          <a:p>
            <a:pPr marL="425450" indent="-171450" algn="just" eaLnBrk="1" fontAlgn="auto" hangingPunct="1">
              <a:lnSpc>
                <a:spcPts val="1440"/>
              </a:lnSpc>
              <a:spcBef>
                <a:spcPts val="0"/>
              </a:spcBef>
              <a:spcAft>
                <a:spcPts val="0"/>
              </a:spcAft>
              <a:buClr>
                <a:srgbClr val="00B050"/>
              </a:buClr>
              <a:buFont typeface="Wingdings" panose="05000000000000000000" pitchFamily="2" charset="2"/>
              <a:buChar char="§"/>
              <a:defRPr/>
            </a:pPr>
            <a:r>
              <a:rPr lang="en-US" sz="1200" dirty="0">
                <a:latin typeface="Calibri"/>
              </a:rPr>
              <a:t>Books and supply grants</a:t>
            </a:r>
          </a:p>
          <a:p>
            <a:pPr marL="425450" indent="-171450" algn="just" eaLnBrk="1" fontAlgn="auto" hangingPunct="1">
              <a:lnSpc>
                <a:spcPts val="1440"/>
              </a:lnSpc>
              <a:spcBef>
                <a:spcPts val="0"/>
              </a:spcBef>
              <a:spcAft>
                <a:spcPts val="0"/>
              </a:spcAft>
              <a:buClr>
                <a:srgbClr val="00B050"/>
              </a:buClr>
              <a:buFont typeface="Wingdings" panose="05000000000000000000" pitchFamily="2" charset="2"/>
              <a:buChar char="§"/>
              <a:defRPr/>
            </a:pPr>
            <a:r>
              <a:rPr lang="en-US" sz="1200" dirty="0">
                <a:latin typeface="Calibri"/>
              </a:rPr>
              <a:t>Career guidance</a:t>
            </a:r>
          </a:p>
          <a:p>
            <a:pPr marL="425450" indent="-171450" algn="just" eaLnBrk="1" fontAlgn="auto" hangingPunct="1">
              <a:lnSpc>
                <a:spcPts val="1440"/>
              </a:lnSpc>
              <a:spcBef>
                <a:spcPts val="0"/>
              </a:spcBef>
              <a:spcAft>
                <a:spcPts val="0"/>
              </a:spcAft>
              <a:buClr>
                <a:srgbClr val="00B050"/>
              </a:buClr>
              <a:buFont typeface="Wingdings" panose="05000000000000000000" pitchFamily="2" charset="2"/>
              <a:buChar char="§"/>
              <a:defRPr/>
            </a:pPr>
            <a:r>
              <a:rPr lang="en-US" sz="1200" dirty="0">
                <a:latin typeface="Calibri"/>
              </a:rPr>
              <a:t>Childcare and transportation assistance</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Counseling</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Financial literacy </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Independent living skills support</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Health service referrals</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Housing assistance</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Mental health services</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Service coordination</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Transfer counseling</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Tutoring</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Unmet need grants</a:t>
            </a:r>
          </a:p>
          <a:p>
            <a:pPr marL="419354" indent="-171450" algn="just" eaLnBrk="1" fontAlgn="auto" hangingPunct="1">
              <a:lnSpc>
                <a:spcPts val="1464"/>
              </a:lnSpc>
              <a:spcBef>
                <a:spcPts val="0"/>
              </a:spcBef>
              <a:spcAft>
                <a:spcPts val="840"/>
              </a:spcAft>
              <a:buClr>
                <a:srgbClr val="00B050"/>
              </a:buClr>
              <a:buFont typeface="Wingdings" panose="05000000000000000000" pitchFamily="2" charset="2"/>
              <a:buChar char="§"/>
              <a:defRPr/>
            </a:pPr>
            <a:r>
              <a:rPr lang="en-US" sz="1200" dirty="0">
                <a:latin typeface="Calibri"/>
              </a:rPr>
              <a:t>Other related services</a:t>
            </a:r>
          </a:p>
          <a:p>
            <a:pPr eaLnBrk="1" fontAlgn="auto" hangingPunct="1">
              <a:lnSpc>
                <a:spcPts val="1464"/>
              </a:lnSpc>
              <a:spcBef>
                <a:spcPts val="0"/>
              </a:spcBef>
              <a:spcAft>
                <a:spcPts val="0"/>
              </a:spcAft>
              <a:defRPr/>
            </a:pPr>
            <a:r>
              <a:rPr lang="en-US" sz="1200" b="1" i="1" dirty="0">
                <a:latin typeface="Calibri"/>
              </a:rPr>
              <a:t>Who qualifies:</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i="1" dirty="0">
                <a:solidFill>
                  <a:srgbClr val="575351"/>
                </a:solidFill>
                <a:latin typeface="Calibri"/>
              </a:rPr>
              <a:t>S</a:t>
            </a:r>
            <a:r>
              <a:rPr lang="en-US" sz="1200" dirty="0">
                <a:latin typeface="Calibri"/>
              </a:rPr>
              <a:t>tudents must be under age 26</a:t>
            </a:r>
          </a:p>
          <a:p>
            <a:pPr marL="419354" indent="-171450" algn="just" eaLnBrk="1" fontAlgn="auto" hangingPunct="1">
              <a:lnSpc>
                <a:spcPts val="1464"/>
              </a:lnSpc>
              <a:spcBef>
                <a:spcPts val="0"/>
              </a:spcBef>
              <a:spcAft>
                <a:spcPts val="0"/>
              </a:spcAft>
              <a:buClr>
                <a:srgbClr val="00B050"/>
              </a:buClr>
              <a:buFont typeface="Wingdings" panose="05000000000000000000" pitchFamily="2" charset="2"/>
              <a:buChar char="§"/>
              <a:defRPr/>
            </a:pPr>
            <a:r>
              <a:rPr lang="en-US" sz="1200" dirty="0">
                <a:latin typeface="Calibri"/>
              </a:rPr>
              <a:t>In foster care on or after their 16th birthday, and</a:t>
            </a:r>
          </a:p>
          <a:p>
            <a:pPr marL="419354" indent="-171450" algn="just" eaLnBrk="1" fontAlgn="auto" hangingPunct="1">
              <a:lnSpc>
                <a:spcPts val="1464"/>
              </a:lnSpc>
              <a:spcBef>
                <a:spcPts val="0"/>
              </a:spcBef>
              <a:spcAft>
                <a:spcPts val="840"/>
              </a:spcAft>
              <a:buClr>
                <a:srgbClr val="00B050"/>
              </a:buClr>
              <a:buFont typeface="Wingdings" panose="05000000000000000000" pitchFamily="2" charset="2"/>
              <a:buChar char="§"/>
              <a:defRPr/>
            </a:pPr>
            <a:r>
              <a:rPr lang="en-US" sz="1200" dirty="0">
                <a:latin typeface="Calibri"/>
              </a:rPr>
              <a:t>Enrolled in at least 9 units at a college with a </a:t>
            </a:r>
            <a:r>
              <a:rPr lang="en-US" sz="1200" dirty="0" err="1">
                <a:latin typeface="Calibri"/>
              </a:rPr>
              <a:t>NextUP</a:t>
            </a:r>
            <a:r>
              <a:rPr lang="en-US" sz="1200" dirty="0">
                <a:latin typeface="Calibri"/>
              </a:rPr>
              <a:t> program</a:t>
            </a:r>
          </a:p>
          <a:p>
            <a:pPr eaLnBrk="1" fontAlgn="auto" hangingPunct="1">
              <a:spcBef>
                <a:spcPts val="0"/>
              </a:spcBef>
              <a:spcAft>
                <a:spcPts val="210"/>
              </a:spcAft>
              <a:defRPr/>
            </a:pPr>
            <a:r>
              <a:rPr lang="en-US" sz="1200" dirty="0">
                <a:latin typeface="Calibri"/>
              </a:rPr>
              <a:t>Source: </a:t>
            </a:r>
            <a:r>
              <a:rPr lang="en-US" sz="1200" u="sng" dirty="0">
                <a:solidFill>
                  <a:srgbClr val="00B050"/>
                </a:solidFill>
                <a:latin typeface="Calibri"/>
                <a:hlinkClick r:id="rId2">
                  <a:extLst>
                    <a:ext uri="{A12FA001-AC4F-418D-AE19-62706E023703}">
                      <ahyp:hlinkClr xmlns:ahyp="http://schemas.microsoft.com/office/drawing/2018/hyperlinkcolor" val="tx"/>
                    </a:ext>
                  </a:extLst>
                </a:hlinkClick>
              </a:rPr>
              <a:t>http://www.student.cacollegepathwavs.org/find-campus-support-programs/cafyes/</a:t>
            </a:r>
          </a:p>
          <a:p>
            <a:pPr eaLnBrk="1" fontAlgn="auto" hangingPunct="1">
              <a:spcBef>
                <a:spcPts val="0"/>
              </a:spcBef>
              <a:spcAft>
                <a:spcPts val="1470"/>
              </a:spcAft>
              <a:defRPr/>
            </a:pPr>
            <a:endParaRPr lang="en-US" sz="1200" b="1" dirty="0">
              <a:latin typeface="Calibri"/>
            </a:endParaRPr>
          </a:p>
          <a:p>
            <a:pPr eaLnBrk="1" fontAlgn="auto" hangingPunct="1">
              <a:spcBef>
                <a:spcPts val="0"/>
              </a:spcBef>
              <a:spcAft>
                <a:spcPts val="1470"/>
              </a:spcAft>
              <a:defRPr/>
            </a:pPr>
            <a:r>
              <a:rPr lang="en-US" sz="1200" b="1" dirty="0">
                <a:latin typeface="Calibri"/>
              </a:rPr>
              <a:t>Guardian Scholars</a:t>
            </a:r>
          </a:p>
          <a:p>
            <a:pPr eaLnBrk="1" hangingPunct="1">
              <a:lnSpc>
                <a:spcPts val="1463"/>
              </a:lnSpc>
              <a:spcBef>
                <a:spcPts val="1475"/>
              </a:spcBef>
              <a:spcAft>
                <a:spcPts val="838"/>
              </a:spcAft>
            </a:pPr>
            <a:r>
              <a:rPr lang="en-US" altLang="en-US" sz="1200" dirty="0"/>
              <a:t>The Guardian Scholars Program is a comprehensive program with the goal of supporting former foster youth in their efforts to gain a college education.</a:t>
            </a:r>
          </a:p>
          <a:p>
            <a:pPr eaLnBrk="1" hangingPunct="1">
              <a:spcAft>
                <a:spcPts val="213"/>
              </a:spcAft>
            </a:pPr>
            <a:r>
              <a:rPr lang="en-US" altLang="en-US" sz="1200" dirty="0"/>
              <a:t>Source: </a:t>
            </a:r>
            <a:r>
              <a:rPr lang="en-US" altLang="en-US" sz="1200" dirty="0">
                <a:solidFill>
                  <a:srgbClr val="00B050"/>
                </a:solidFill>
                <a:hlinkClick r:id="rId3">
                  <a:extLst>
                    <a:ext uri="{A12FA001-AC4F-418D-AE19-62706E023703}">
                      <ahyp:hlinkClr xmlns:ahyp="http://schemas.microsoft.com/office/drawing/2018/hyperlinkcolor" val="tx"/>
                    </a:ext>
                  </a:extLst>
                </a:hlinkClick>
              </a:rPr>
              <a:t>https://www.fosterclub.com/resources/california-guardian-scholar-program</a:t>
            </a:r>
            <a:endParaRPr lang="en-US" altLang="en-US" sz="1200" dirty="0">
              <a:solidFill>
                <a:srgbClr val="00B050"/>
              </a:solidFill>
            </a:endParaRPr>
          </a:p>
          <a:p>
            <a:pPr eaLnBrk="1" hangingPunct="1">
              <a:spcAft>
                <a:spcPts val="213"/>
              </a:spcAft>
            </a:pPr>
            <a:endParaRPr lang="en-US" altLang="en-US" sz="1200" dirty="0">
              <a:hlinkClick r:id="rId4"/>
            </a:endParaRPr>
          </a:p>
          <a:p>
            <a:pPr marL="254000" algn="just" eaLnBrk="1" fontAlgn="auto" hangingPunct="1">
              <a:lnSpc>
                <a:spcPts val="1440"/>
              </a:lnSpc>
              <a:spcBef>
                <a:spcPts val="0"/>
              </a:spcBef>
              <a:spcAft>
                <a:spcPts val="0"/>
              </a:spcAft>
              <a:defRPr/>
            </a:pPr>
            <a:endParaRPr lang="en-US" sz="1200" dirty="0">
              <a:latin typeface="Calibri"/>
            </a:endParaRPr>
          </a:p>
        </p:txBody>
      </p:sp>
      <p:sp>
        <p:nvSpPr>
          <p:cNvPr id="6" name="Rectangle 5">
            <a:extLst>
              <a:ext uri="{FF2B5EF4-FFF2-40B4-BE49-F238E27FC236}">
                <a16:creationId xmlns:a16="http://schemas.microsoft.com/office/drawing/2014/main" id="{920589EB-3988-4126-8D46-6C3549CD566C}"/>
              </a:ext>
            </a:extLst>
          </p:cNvPr>
          <p:cNvSpPr/>
          <p:nvPr/>
        </p:nvSpPr>
        <p:spPr>
          <a:xfrm>
            <a:off x="0" y="342460"/>
            <a:ext cx="7772400" cy="788988"/>
          </a:xfrm>
          <a:prstGeom prst="rect">
            <a:avLst/>
          </a:prstGeom>
          <a:solidFill>
            <a:srgbClr val="92D050"/>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err="1"/>
              <a:t>NextUp</a:t>
            </a:r>
            <a:r>
              <a:rPr lang="en-US" altLang="en-US" sz="2400" b="1" dirty="0"/>
              <a:t>/Guardian Scholars </a:t>
            </a:r>
          </a:p>
        </p:txBody>
      </p:sp>
      <p:pic>
        <p:nvPicPr>
          <p:cNvPr id="8" name="Picture 2" descr="NextUp Logos">
            <a:extLst>
              <a:ext uri="{FF2B5EF4-FFF2-40B4-BE49-F238E27FC236}">
                <a16:creationId xmlns:a16="http://schemas.microsoft.com/office/drawing/2014/main" id="{7896BC4E-E409-482C-9A99-65568565C2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873" y="3632649"/>
            <a:ext cx="2488852" cy="17548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982FA93-98F9-434F-B839-0FF9B13AA09C}"/>
              </a:ext>
            </a:extLst>
          </p:cNvPr>
          <p:cNvSpPr/>
          <p:nvPr/>
        </p:nvSpPr>
        <p:spPr>
          <a:xfrm>
            <a:off x="3735357" y="4844534"/>
            <a:ext cx="184731" cy="369332"/>
          </a:xfrm>
          <a:prstGeom prst="rect">
            <a:avLst/>
          </a:prstGeom>
        </p:spPr>
        <p:txBody>
          <a:bodyPr wrap="none">
            <a:spAutoFit/>
          </a:bodyPr>
          <a:lstStyle/>
          <a:p>
            <a:pPr eaLnBrk="1" hangingPunct="1"/>
            <a:endParaRPr lang="en-US" altLang="en-US" b="1" dirty="0"/>
          </a:p>
        </p:txBody>
      </p:sp>
      <p:sp>
        <p:nvSpPr>
          <p:cNvPr id="9" name="Rectangle 15">
            <a:extLst>
              <a:ext uri="{FF2B5EF4-FFF2-40B4-BE49-F238E27FC236}">
                <a16:creationId xmlns:a16="http://schemas.microsoft.com/office/drawing/2014/main" id="{238DC3D6-830C-4EE4-BB7C-5DEDA19E66E2}"/>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51</a:t>
            </a: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a:extLst>
              <a:ext uri="{FF2B5EF4-FFF2-40B4-BE49-F238E27FC236}">
                <a16:creationId xmlns:a16="http://schemas.microsoft.com/office/drawing/2014/main" id="{9A8ECE68-1DEC-46A6-8874-0E2A83347534}"/>
              </a:ext>
            </a:extLst>
          </p:cNvPr>
          <p:cNvSpPr>
            <a:spLocks noChangeArrowheads="1"/>
          </p:cNvSpPr>
          <p:nvPr/>
        </p:nvSpPr>
        <p:spPr bwMode="auto">
          <a:xfrm>
            <a:off x="898525" y="749300"/>
            <a:ext cx="48688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pPr>
            <a:endParaRPr lang="en-US" altLang="en-US" sz="1200" u="sng" dirty="0">
              <a:solidFill>
                <a:srgbClr val="0B5CC6"/>
              </a:solidFill>
              <a:hlinkClick r:id="rId2"/>
            </a:endParaRPr>
          </a:p>
        </p:txBody>
      </p:sp>
      <p:sp>
        <p:nvSpPr>
          <p:cNvPr id="52227" name="Rectangle 2">
            <a:extLst>
              <a:ext uri="{FF2B5EF4-FFF2-40B4-BE49-F238E27FC236}">
                <a16:creationId xmlns:a16="http://schemas.microsoft.com/office/drawing/2014/main" id="{6201DB4C-8261-4F9D-B37A-04DE03B0FA15}"/>
              </a:ext>
            </a:extLst>
          </p:cNvPr>
          <p:cNvSpPr>
            <a:spLocks noChangeArrowheads="1"/>
          </p:cNvSpPr>
          <p:nvPr/>
        </p:nvSpPr>
        <p:spPr bwMode="auto">
          <a:xfrm>
            <a:off x="898525" y="1728908"/>
            <a:ext cx="5929313" cy="7315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675"/>
              </a:lnSpc>
              <a:spcAft>
                <a:spcPts val="425"/>
              </a:spcAft>
            </a:pPr>
            <a:r>
              <a:rPr lang="en-US" altLang="en-US" sz="1200" b="1" dirty="0">
                <a:solidFill>
                  <a:srgbClr val="343434"/>
                </a:solidFill>
              </a:rPr>
              <a:t>Assembly Bill (AB) 12 </a:t>
            </a:r>
            <a:r>
              <a:rPr lang="en-US" altLang="en-US" sz="1200" dirty="0">
                <a:solidFill>
                  <a:srgbClr val="343434"/>
                </a:solidFill>
              </a:rPr>
              <a:t>is the law that extends foster care to age 21 in California. If you are in a foster care placement (Department of Children and Family Services {DCFS} or Probation) on your 18th birthday, you may be eligible for Extended Foster Care. That means you can take advantage of all the services and benefits DCFS and Probation has to offer including support, funding and housing (placement). You also may be eligible for re-entry up to age 21 if you leave foster care after age 18.</a:t>
            </a:r>
          </a:p>
          <a:p>
            <a:pPr eaLnBrk="1" hangingPunct="1">
              <a:lnSpc>
                <a:spcPts val="1675"/>
              </a:lnSpc>
              <a:spcAft>
                <a:spcPts val="425"/>
              </a:spcAft>
            </a:pPr>
            <a:endParaRPr lang="en-US" altLang="en-US" sz="1200" dirty="0">
              <a:solidFill>
                <a:srgbClr val="343434"/>
              </a:solidFill>
            </a:endParaRPr>
          </a:p>
          <a:p>
            <a:pPr algn="just" eaLnBrk="1" hangingPunct="1"/>
            <a:r>
              <a:rPr lang="en-US" altLang="en-US" sz="1200" b="1" dirty="0">
                <a:solidFill>
                  <a:srgbClr val="00B0F0"/>
                </a:solidFill>
              </a:rPr>
              <a:t>       What do you need to do to take advantage of AB 12?</a:t>
            </a:r>
          </a:p>
          <a:p>
            <a:pPr marL="254000" algn="just" eaLnBrk="1" fontAlgn="auto" hangingPunct="1">
              <a:lnSpc>
                <a:spcPts val="1680"/>
              </a:lnSpc>
              <a:spcBef>
                <a:spcPts val="420"/>
              </a:spcBef>
              <a:spcAft>
                <a:spcPts val="0"/>
              </a:spcAft>
              <a:defRPr/>
            </a:pPr>
            <a:r>
              <a:rPr lang="en-US" altLang="en-US" sz="1200" dirty="0">
                <a:solidFill>
                  <a:srgbClr val="343434"/>
                </a:solidFill>
              </a:rPr>
              <a:t>Your Children's Social Worker (CSW) or Deputy Probation Officer (DPO) can give you all the details. However, to be eligible you must participate in at least one of the following:</a:t>
            </a:r>
            <a:endParaRPr lang="en-US" sz="1200" dirty="0">
              <a:solidFill>
                <a:srgbClr val="343434"/>
              </a:solidFill>
              <a:latin typeface="Calibri"/>
            </a:endParaRPr>
          </a:p>
          <a:p>
            <a:pPr marL="254000" algn="just" eaLnBrk="1" fontAlgn="auto" hangingPunct="1">
              <a:lnSpc>
                <a:spcPts val="1680"/>
              </a:lnSpc>
              <a:spcBef>
                <a:spcPts val="420"/>
              </a:spcBef>
              <a:spcAft>
                <a:spcPts val="0"/>
              </a:spcAft>
              <a:defRPr/>
            </a:pPr>
            <a:r>
              <a:rPr lang="en-US" sz="1200" dirty="0">
                <a:solidFill>
                  <a:srgbClr val="343434"/>
                </a:solidFill>
                <a:latin typeface="Calibri"/>
              </a:rPr>
              <a:t>1.    Completing high school or equivalent</a:t>
            </a:r>
          </a:p>
          <a:p>
            <a:pPr marL="254000" algn="just" eaLnBrk="1" fontAlgn="auto" hangingPunct="1">
              <a:lnSpc>
                <a:spcPts val="1680"/>
              </a:lnSpc>
              <a:spcBef>
                <a:spcPts val="0"/>
              </a:spcBef>
              <a:spcAft>
                <a:spcPts val="0"/>
              </a:spcAft>
              <a:defRPr/>
            </a:pPr>
            <a:r>
              <a:rPr lang="en-US" sz="1200" dirty="0">
                <a:solidFill>
                  <a:srgbClr val="343434"/>
                </a:solidFill>
                <a:latin typeface="Calibri"/>
              </a:rPr>
              <a:t>2.    Attending college with at least half-time enrollment</a:t>
            </a:r>
          </a:p>
          <a:p>
            <a:pPr marL="254000" algn="just" eaLnBrk="1" fontAlgn="auto" hangingPunct="1">
              <a:lnSpc>
                <a:spcPts val="1680"/>
              </a:lnSpc>
              <a:spcBef>
                <a:spcPts val="0"/>
              </a:spcBef>
              <a:spcAft>
                <a:spcPts val="0"/>
              </a:spcAft>
              <a:defRPr/>
            </a:pPr>
            <a:r>
              <a:rPr lang="en-US" sz="1200" dirty="0">
                <a:solidFill>
                  <a:srgbClr val="343434"/>
                </a:solidFill>
                <a:latin typeface="Calibri"/>
              </a:rPr>
              <a:t>3.    Working at least 80 hours a month (paid employment)</a:t>
            </a:r>
          </a:p>
          <a:p>
            <a:pPr marL="482600" indent="-228600" algn="just" eaLnBrk="1" fontAlgn="auto" hangingPunct="1">
              <a:lnSpc>
                <a:spcPts val="1680"/>
              </a:lnSpc>
              <a:spcBef>
                <a:spcPts val="0"/>
              </a:spcBef>
              <a:spcAft>
                <a:spcPts val="0"/>
              </a:spcAft>
              <a:buAutoNum type="arabicPeriod" startAt="4"/>
              <a:defRPr/>
            </a:pPr>
            <a:r>
              <a:rPr lang="en-US" sz="1200" dirty="0">
                <a:solidFill>
                  <a:srgbClr val="343434"/>
                </a:solidFill>
                <a:latin typeface="Calibri"/>
              </a:rPr>
              <a:t>Participating in a program to obtain employment</a:t>
            </a:r>
          </a:p>
          <a:p>
            <a:pPr marL="482600" indent="-228600" algn="just" eaLnBrk="1" fontAlgn="auto" hangingPunct="1">
              <a:lnSpc>
                <a:spcPts val="1680"/>
              </a:lnSpc>
              <a:spcBef>
                <a:spcPts val="0"/>
              </a:spcBef>
              <a:spcAft>
                <a:spcPts val="0"/>
              </a:spcAft>
              <a:buAutoNum type="arabicPeriod" startAt="4"/>
              <a:defRPr/>
            </a:pPr>
            <a:r>
              <a:rPr lang="en-US" sz="1200" dirty="0">
                <a:solidFill>
                  <a:srgbClr val="343434"/>
                </a:solidFill>
                <a:latin typeface="Calibri"/>
              </a:rPr>
              <a:t>Unable to participate in one of the above due to a verified medical issue</a:t>
            </a:r>
          </a:p>
          <a:p>
            <a:pPr marL="254000" algn="just" eaLnBrk="1" fontAlgn="auto" hangingPunct="1">
              <a:lnSpc>
                <a:spcPts val="1680"/>
              </a:lnSpc>
              <a:spcBef>
                <a:spcPts val="0"/>
              </a:spcBef>
              <a:spcAft>
                <a:spcPts val="0"/>
              </a:spcAft>
              <a:defRPr/>
            </a:pPr>
            <a:endParaRPr lang="en-US" sz="1200" dirty="0">
              <a:solidFill>
                <a:srgbClr val="343434"/>
              </a:solidFill>
              <a:latin typeface="Calibri"/>
            </a:endParaRPr>
          </a:p>
          <a:p>
            <a:pPr eaLnBrk="1" fontAlgn="auto" hangingPunct="1">
              <a:lnSpc>
                <a:spcPts val="2472"/>
              </a:lnSpc>
              <a:spcBef>
                <a:spcPts val="0"/>
              </a:spcBef>
              <a:spcAft>
                <a:spcPts val="0"/>
              </a:spcAft>
              <a:defRPr/>
            </a:pPr>
            <a:r>
              <a:rPr lang="en-US" sz="1200" b="1" dirty="0">
                <a:solidFill>
                  <a:srgbClr val="00B0F0"/>
                </a:solidFill>
                <a:latin typeface="Calibri"/>
              </a:rPr>
              <a:t>        You also have to:</a:t>
            </a:r>
          </a:p>
          <a:p>
            <a:pPr marL="254000" algn="just" eaLnBrk="1" fontAlgn="auto" hangingPunct="1">
              <a:lnSpc>
                <a:spcPts val="2472"/>
              </a:lnSpc>
              <a:spcBef>
                <a:spcPts val="0"/>
              </a:spcBef>
              <a:spcAft>
                <a:spcPts val="0"/>
              </a:spcAft>
              <a:defRPr/>
            </a:pPr>
            <a:r>
              <a:rPr lang="en-US" sz="1200" dirty="0">
                <a:solidFill>
                  <a:srgbClr val="343434"/>
                </a:solidFill>
                <a:latin typeface="Calibri"/>
              </a:rPr>
              <a:t>1.    Be in an approved placement</a:t>
            </a:r>
          </a:p>
          <a:p>
            <a:pPr marL="254000" algn="just" eaLnBrk="1" fontAlgn="auto" hangingPunct="1">
              <a:lnSpc>
                <a:spcPts val="1680"/>
              </a:lnSpc>
              <a:spcBef>
                <a:spcPts val="0"/>
              </a:spcBef>
              <a:spcAft>
                <a:spcPts val="0"/>
              </a:spcAft>
              <a:defRPr/>
            </a:pPr>
            <a:r>
              <a:rPr lang="en-US" sz="1200" dirty="0">
                <a:solidFill>
                  <a:srgbClr val="343434"/>
                </a:solidFill>
                <a:latin typeface="Calibri"/>
              </a:rPr>
              <a:t>2.    Meet with your CSW/DPO at least once a month</a:t>
            </a:r>
          </a:p>
          <a:p>
            <a:pPr marL="254000" algn="just" eaLnBrk="1" fontAlgn="auto" hangingPunct="1">
              <a:lnSpc>
                <a:spcPts val="1680"/>
              </a:lnSpc>
              <a:spcBef>
                <a:spcPts val="0"/>
              </a:spcBef>
              <a:spcAft>
                <a:spcPts val="0"/>
              </a:spcAft>
              <a:defRPr/>
            </a:pPr>
            <a:r>
              <a:rPr lang="en-US" sz="1200" dirty="0">
                <a:solidFill>
                  <a:srgbClr val="343434"/>
                </a:solidFill>
                <a:latin typeface="Calibri"/>
              </a:rPr>
              <a:t>3.    Sign a mutual agreement and participate in your case plan</a:t>
            </a:r>
          </a:p>
          <a:p>
            <a:pPr marL="254000" algn="just" eaLnBrk="1" fontAlgn="auto" hangingPunct="1">
              <a:lnSpc>
                <a:spcPts val="1680"/>
              </a:lnSpc>
              <a:spcBef>
                <a:spcPts val="0"/>
              </a:spcBef>
              <a:spcAft>
                <a:spcPts val="420"/>
              </a:spcAft>
              <a:defRPr/>
            </a:pPr>
            <a:r>
              <a:rPr lang="en-US" sz="1200" dirty="0">
                <a:solidFill>
                  <a:srgbClr val="343434"/>
                </a:solidFill>
                <a:latin typeface="Calibri"/>
              </a:rPr>
              <a:t>4.    Agree to continued court supervision</a:t>
            </a:r>
          </a:p>
          <a:p>
            <a:pPr eaLnBrk="1" fontAlgn="auto" hangingPunct="1">
              <a:spcBef>
                <a:spcPts val="0"/>
              </a:spcBef>
              <a:spcAft>
                <a:spcPts val="1050"/>
              </a:spcAft>
              <a:defRPr/>
            </a:pPr>
            <a:r>
              <a:rPr lang="en-US" sz="1200" dirty="0">
                <a:solidFill>
                  <a:srgbClr val="343434"/>
                </a:solidFill>
                <a:latin typeface="Calibri"/>
              </a:rPr>
              <a:t>Source: </a:t>
            </a:r>
            <a:r>
              <a:rPr lang="en-US" sz="1200" u="sng" dirty="0">
                <a:solidFill>
                  <a:srgbClr val="00B0F0"/>
                </a:solidFill>
                <a:latin typeface="Calibri"/>
                <a:hlinkClick r:id="rId3">
                  <a:extLst>
                    <a:ext uri="{A12FA001-AC4F-418D-AE19-62706E023703}">
                      <ahyp:hlinkClr xmlns:ahyp="http://schemas.microsoft.com/office/drawing/2018/hyperlinkcolor" val="tx"/>
                    </a:ext>
                  </a:extLst>
                </a:hlinkClick>
              </a:rPr>
              <a:t>https://www.cdss.ca.gov/inforesources/foster-care/extended-foster-care-ab-12</a:t>
            </a:r>
          </a:p>
          <a:p>
            <a:pPr algn="just" eaLnBrk="1" hangingPunct="1"/>
            <a:endParaRPr lang="en-US" altLang="en-US" sz="1200" dirty="0"/>
          </a:p>
        </p:txBody>
      </p:sp>
      <p:sp>
        <p:nvSpPr>
          <p:cNvPr id="5" name="Rectangle 4">
            <a:extLst>
              <a:ext uri="{FF2B5EF4-FFF2-40B4-BE49-F238E27FC236}">
                <a16:creationId xmlns:a16="http://schemas.microsoft.com/office/drawing/2014/main" id="{CBEAF848-D5BD-4D68-9BC7-B575113C76D6}"/>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Extended Foster Care – [Assembly Bill (AB) 12] </a:t>
            </a:r>
          </a:p>
        </p:txBody>
      </p:sp>
      <p:pic>
        <p:nvPicPr>
          <p:cNvPr id="2" name="Picture 1">
            <a:extLst>
              <a:ext uri="{FF2B5EF4-FFF2-40B4-BE49-F238E27FC236}">
                <a16:creationId xmlns:a16="http://schemas.microsoft.com/office/drawing/2014/main" id="{6708984C-21E4-4D22-AE9B-009DD35B84DF}"/>
              </a:ext>
            </a:extLst>
          </p:cNvPr>
          <p:cNvPicPr>
            <a:picLocks noChangeAspect="1"/>
          </p:cNvPicPr>
          <p:nvPr/>
        </p:nvPicPr>
        <p:blipFill>
          <a:blip r:embed="rId4"/>
          <a:stretch>
            <a:fillRect/>
          </a:stretch>
        </p:blipFill>
        <p:spPr>
          <a:xfrm>
            <a:off x="2697049" y="7227447"/>
            <a:ext cx="2332264" cy="2414002"/>
          </a:xfrm>
          <a:prstGeom prst="rect">
            <a:avLst/>
          </a:prstGeom>
        </p:spPr>
      </p:pic>
      <p:sp>
        <p:nvSpPr>
          <p:cNvPr id="7" name="Rectangle 15">
            <a:extLst>
              <a:ext uri="{FF2B5EF4-FFF2-40B4-BE49-F238E27FC236}">
                <a16:creationId xmlns:a16="http://schemas.microsoft.com/office/drawing/2014/main" id="{E72F3A7C-F9D1-4B5D-84A3-9FA3063D422B}"/>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52</a:t>
            </a: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a16="http://schemas.microsoft.com/office/drawing/2014/main" id="{385DA356-7F2B-440A-99D6-EFEA6A9BA7B8}"/>
              </a:ext>
            </a:extLst>
          </p:cNvPr>
          <p:cNvSpPr>
            <a:spLocks noChangeArrowheads="1"/>
          </p:cNvSpPr>
          <p:nvPr/>
        </p:nvSpPr>
        <p:spPr bwMode="auto">
          <a:xfrm>
            <a:off x="895350" y="998924"/>
            <a:ext cx="5969000" cy="6359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3575"/>
              </a:lnSpc>
            </a:pPr>
            <a:endParaRPr lang="en-US" altLang="en-US" sz="1200" dirty="0"/>
          </a:p>
        </p:txBody>
      </p:sp>
      <p:sp>
        <p:nvSpPr>
          <p:cNvPr id="50179" name="Rectangle 2">
            <a:extLst>
              <a:ext uri="{FF2B5EF4-FFF2-40B4-BE49-F238E27FC236}">
                <a16:creationId xmlns:a16="http://schemas.microsoft.com/office/drawing/2014/main" id="{2357F619-8BF9-45D3-9DC0-DC09A5BE5AD9}"/>
              </a:ext>
            </a:extLst>
          </p:cNvPr>
          <p:cNvSpPr>
            <a:spLocks noChangeArrowheads="1"/>
          </p:cNvSpPr>
          <p:nvPr/>
        </p:nvSpPr>
        <p:spPr bwMode="auto">
          <a:xfrm>
            <a:off x="895350" y="1413862"/>
            <a:ext cx="5975350" cy="196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pPr>
            <a:endParaRPr lang="en-US" altLang="en-US" sz="1200" dirty="0"/>
          </a:p>
          <a:p>
            <a:pPr algn="just" eaLnBrk="1" hangingPunct="1">
              <a:lnSpc>
                <a:spcPts val="1463"/>
              </a:lnSpc>
            </a:pPr>
            <a:r>
              <a:rPr lang="en-US" altLang="en-US" sz="1200" b="1" dirty="0"/>
              <a:t>Transitional Housing Placement Program (THPP)</a:t>
            </a:r>
          </a:p>
          <a:p>
            <a:pPr algn="just" eaLnBrk="1" hangingPunct="1">
              <a:lnSpc>
                <a:spcPts val="1463"/>
              </a:lnSpc>
            </a:pPr>
            <a:endParaRPr lang="en-US" altLang="en-US" sz="1200" dirty="0"/>
          </a:p>
          <a:p>
            <a:pPr algn="just" eaLnBrk="1" hangingPunct="1">
              <a:lnSpc>
                <a:spcPts val="1463"/>
              </a:lnSpc>
            </a:pPr>
            <a:r>
              <a:rPr lang="en-US" altLang="en-US" sz="1200" dirty="0"/>
              <a:t>The THPP is a community care licensed placement opportunity for youth in foster care between the ages of 16 and 18 years old. The goal of THPP is to help participants emancipate successfully by providing a safe environment for youth, while learning skills that can make them self sufficient. Participants may live alone, with departmental approval, or with roommates in apartments or single-family dwellings with an employee or an employee living on site. Support and supervision is provided by THPP agency staff, county social workers and ILP coordinators. Supportive services include: educational guidance, employment counseling, and assistance reaching emancipation goals outlined in a participant's Transitional Independent Living Plan, the emancipation readiness portion of a youths' case plan. The youth must also be participating</a:t>
            </a:r>
          </a:p>
          <a:p>
            <a:pPr algn="just" eaLnBrk="1" hangingPunct="1">
              <a:lnSpc>
                <a:spcPts val="1463"/>
              </a:lnSpc>
              <a:spcAft>
                <a:spcPts val="425"/>
              </a:spcAft>
            </a:pPr>
            <a:r>
              <a:rPr lang="en-US" altLang="en-US" sz="1200" dirty="0"/>
              <a:t>in the Independent Living Program. Please refer to the Fact Sheet attached for additional details about the program.</a:t>
            </a:r>
          </a:p>
          <a:p>
            <a:pPr algn="just" eaLnBrk="1" hangingPunct="1">
              <a:spcAft>
                <a:spcPts val="838"/>
              </a:spcAft>
            </a:pPr>
            <a:r>
              <a:rPr lang="en-US" altLang="en-US" sz="1200" b="1" dirty="0"/>
              <a:t>Transitional Housing Placement Program for Non-Minor Dependents (THPP-NMD)</a:t>
            </a:r>
          </a:p>
          <a:p>
            <a:pPr algn="just" eaLnBrk="1" hangingPunct="1">
              <a:lnSpc>
                <a:spcPts val="1463"/>
              </a:lnSpc>
              <a:spcAft>
                <a:spcPts val="425"/>
              </a:spcAft>
            </a:pPr>
            <a:r>
              <a:rPr lang="en-US" altLang="en-US" sz="1200" dirty="0"/>
              <a:t>The Transitional Housing Placement Program for Non-Minor Dependents (THPP-NMD) was created by Assembly Bill 12 (AB 12) and allows eligible foster youth to extend foster care beyond age 18 and up to age 21. The eligible foster youth are designated Non-Minor Dependents and are entitled to various foster placement options including Supervised Independent Living Settings. This new placement option provides transitional housing and supportive services based on a Transitional Independent Living Plan. AB 12 was authorized by the Federal Public Law (P.L.) 110-351, the Fostering Connections to Success and Increasing Adoptions Act of 2008. For more information on the THP+FC eligibility and provider requirements please refer to All County Letter 12-44.</a:t>
            </a:r>
          </a:p>
          <a:p>
            <a:pPr algn="just" eaLnBrk="1" hangingPunct="1">
              <a:spcAft>
                <a:spcPts val="838"/>
              </a:spcAft>
            </a:pPr>
            <a:r>
              <a:rPr lang="en-US" altLang="en-US" sz="1200" b="1" dirty="0"/>
              <a:t>Transitional Housing Program-Plus (THP-Plus)</a:t>
            </a:r>
          </a:p>
          <a:p>
            <a:pPr algn="just" eaLnBrk="1" hangingPunct="1">
              <a:lnSpc>
                <a:spcPts val="1463"/>
              </a:lnSpc>
              <a:spcAft>
                <a:spcPts val="838"/>
              </a:spcAft>
            </a:pPr>
            <a:r>
              <a:rPr lang="en-US" altLang="en-US" sz="1200" dirty="0"/>
              <a:t>THP-Plus is a transitional housing program for young adults who exited foster care (including those supervised by Probation) on or after their 18th birthday and are not yet 24 years of age (25 in counties that have opted to extend services per SB 1252). The housing models and services offered are similar to those offered in THPP, but the rules about the program will be age appropriate for young adults. Please refer to the Fact Sheet for additional details about the program.</a:t>
            </a:r>
          </a:p>
          <a:p>
            <a:pPr algn="just" eaLnBrk="1" hangingPunct="1">
              <a:spcAft>
                <a:spcPts val="1263"/>
              </a:spcAft>
            </a:pPr>
            <a:r>
              <a:rPr lang="en-US" altLang="en-US" sz="1200" b="1" dirty="0"/>
              <a:t>THP-Plus Housing Models</a:t>
            </a:r>
          </a:p>
          <a:p>
            <a:pPr algn="just" eaLnBrk="1" hangingPunct="1">
              <a:lnSpc>
                <a:spcPts val="1463"/>
              </a:lnSpc>
              <a:spcAft>
                <a:spcPts val="425"/>
              </a:spcAft>
            </a:pPr>
            <a:r>
              <a:rPr lang="en-US" altLang="en-US" sz="1200" dirty="0"/>
              <a:t>THP-Plus programs are not licensed but are certified by the county social services agency and the home receives a fire clearance, if required. A housing model could include apartments, single-family dwellings, condominiums, college dormitories, and host family models (living with people you know). Housing shelters or temporary accommodations with friends would not be considered a housing model.</a:t>
            </a:r>
          </a:p>
          <a:p>
            <a:pPr algn="just" eaLnBrk="1" hangingPunct="1">
              <a:lnSpc>
                <a:spcPts val="1463"/>
              </a:lnSpc>
            </a:pPr>
            <a:r>
              <a:rPr lang="en-US" altLang="en-US" sz="1200" dirty="0"/>
              <a:t>Source: </a:t>
            </a:r>
            <a:r>
              <a:rPr lang="en-US" altLang="en-US" sz="1200" u="sng" dirty="0">
                <a:solidFill>
                  <a:srgbClr val="0070C0"/>
                </a:solidFill>
                <a:hlinkClick r:id="rId2">
                  <a:extLst>
                    <a:ext uri="{A12FA001-AC4F-418D-AE19-62706E023703}">
                      <ahyp:hlinkClr xmlns:ahyp="http://schemas.microsoft.com/office/drawing/2018/hyperlinkcolor" val="tx"/>
                    </a:ext>
                  </a:extLst>
                </a:hlinkClick>
              </a:rPr>
              <a:t>https://www.cdss.ca.gov/inforesources/cdss-programs/foster-care/california-foster-youth-education-resource-hub/youth</a:t>
            </a:r>
          </a:p>
          <a:p>
            <a:pPr algn="just" eaLnBrk="1" hangingPunct="1">
              <a:lnSpc>
                <a:spcPts val="1463"/>
              </a:lnSpc>
            </a:pPr>
            <a:endParaRPr lang="en-US" altLang="en-US" sz="1200" dirty="0"/>
          </a:p>
        </p:txBody>
      </p:sp>
      <p:sp>
        <p:nvSpPr>
          <p:cNvPr id="50180" name="Rectangle 3">
            <a:extLst>
              <a:ext uri="{FF2B5EF4-FFF2-40B4-BE49-F238E27FC236}">
                <a16:creationId xmlns:a16="http://schemas.microsoft.com/office/drawing/2014/main" id="{E811F85B-55FD-4C7C-8C21-81C593875C01}"/>
              </a:ext>
            </a:extLst>
          </p:cNvPr>
          <p:cNvSpPr>
            <a:spLocks noChangeArrowheads="1"/>
          </p:cNvSpPr>
          <p:nvPr/>
        </p:nvSpPr>
        <p:spPr bwMode="auto">
          <a:xfrm>
            <a:off x="895350" y="9436100"/>
            <a:ext cx="5975350"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en-US" sz="1100" b="1" dirty="0"/>
          </a:p>
        </p:txBody>
      </p:sp>
      <p:sp>
        <p:nvSpPr>
          <p:cNvPr id="5" name="Rectangle 4">
            <a:extLst>
              <a:ext uri="{FF2B5EF4-FFF2-40B4-BE49-F238E27FC236}">
                <a16:creationId xmlns:a16="http://schemas.microsoft.com/office/drawing/2014/main" id="{CB8551B6-80F7-4A01-8F2E-CB9809AF249C}"/>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Housing Resources for Foster Youth 16-25 Years Old</a:t>
            </a:r>
          </a:p>
        </p:txBody>
      </p:sp>
      <p:sp>
        <p:nvSpPr>
          <p:cNvPr id="6" name="Rectangle 5">
            <a:extLst>
              <a:ext uri="{FF2B5EF4-FFF2-40B4-BE49-F238E27FC236}">
                <a16:creationId xmlns:a16="http://schemas.microsoft.com/office/drawing/2014/main" id="{D63EC014-A50F-4C6D-80DA-498ED7887873}"/>
              </a:ext>
            </a:extLst>
          </p:cNvPr>
          <p:cNvSpPr/>
          <p:nvPr/>
        </p:nvSpPr>
        <p:spPr>
          <a:xfrm>
            <a:off x="366993" y="2939359"/>
            <a:ext cx="161365" cy="120377"/>
          </a:xfrm>
          <a:prstGeom prst="rect">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CC0529D7-A0FA-416B-84C5-33DE55F4F43B}"/>
              </a:ext>
            </a:extLst>
          </p:cNvPr>
          <p:cNvSpPr/>
          <p:nvPr/>
        </p:nvSpPr>
        <p:spPr>
          <a:xfrm>
            <a:off x="366993" y="5163396"/>
            <a:ext cx="161365" cy="120377"/>
          </a:xfrm>
          <a:prstGeom prst="rect">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7F62DBDB-D1B3-4A51-8417-9092AAF72EAB}"/>
              </a:ext>
            </a:extLst>
          </p:cNvPr>
          <p:cNvSpPr/>
          <p:nvPr/>
        </p:nvSpPr>
        <p:spPr>
          <a:xfrm>
            <a:off x="366992" y="6938476"/>
            <a:ext cx="161365" cy="120377"/>
          </a:xfrm>
          <a:prstGeom prst="rect">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819399A9-D4DC-49CA-BD61-36D37E82A04D}"/>
              </a:ext>
            </a:extLst>
          </p:cNvPr>
          <p:cNvSpPr/>
          <p:nvPr/>
        </p:nvSpPr>
        <p:spPr>
          <a:xfrm>
            <a:off x="366991" y="8489342"/>
            <a:ext cx="161365" cy="120377"/>
          </a:xfrm>
          <a:prstGeom prst="rect">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5">
            <a:extLst>
              <a:ext uri="{FF2B5EF4-FFF2-40B4-BE49-F238E27FC236}">
                <a16:creationId xmlns:a16="http://schemas.microsoft.com/office/drawing/2014/main" id="{C812E551-8520-4F2D-A289-BA94FD9C9DC5}"/>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2" name="Rectangle 15">
            <a:extLst>
              <a:ext uri="{FF2B5EF4-FFF2-40B4-BE49-F238E27FC236}">
                <a16:creationId xmlns:a16="http://schemas.microsoft.com/office/drawing/2014/main" id="{E4E576B8-FFF3-44C1-BA96-67ABB386796E}"/>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53</a:t>
            </a: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a16="http://schemas.microsoft.com/office/drawing/2014/main" id="{B4C6BFD8-0C27-4BF8-9EAB-4E67D801510B}"/>
              </a:ext>
            </a:extLst>
          </p:cNvPr>
          <p:cNvSpPr>
            <a:spLocks noChangeArrowheads="1"/>
          </p:cNvSpPr>
          <p:nvPr/>
        </p:nvSpPr>
        <p:spPr bwMode="auto">
          <a:xfrm>
            <a:off x="895350" y="755650"/>
            <a:ext cx="59690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Aft>
                <a:spcPts val="425"/>
              </a:spcAft>
            </a:pPr>
            <a:endParaRPr lang="en-US" altLang="en-US" sz="1200" dirty="0">
              <a:hlinkClick r:id="rId2"/>
            </a:endParaRPr>
          </a:p>
        </p:txBody>
      </p:sp>
      <p:sp>
        <p:nvSpPr>
          <p:cNvPr id="51203" name="Rectangle 2">
            <a:extLst>
              <a:ext uri="{FF2B5EF4-FFF2-40B4-BE49-F238E27FC236}">
                <a16:creationId xmlns:a16="http://schemas.microsoft.com/office/drawing/2014/main" id="{2715DEDD-3C2A-47E3-9022-BA679FA3FD2E}"/>
              </a:ext>
            </a:extLst>
          </p:cNvPr>
          <p:cNvSpPr>
            <a:spLocks noChangeArrowheads="1"/>
          </p:cNvSpPr>
          <p:nvPr/>
        </p:nvSpPr>
        <p:spPr bwMode="auto">
          <a:xfrm>
            <a:off x="895349" y="1828800"/>
            <a:ext cx="6864351" cy="730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pPr>
            <a:r>
              <a:rPr lang="en-US" altLang="en-US" sz="1200" dirty="0"/>
              <a:t>To find your local Transitional Housing Coordinator,</a:t>
            </a:r>
          </a:p>
          <a:p>
            <a:pPr eaLnBrk="1" hangingPunct="1">
              <a:lnSpc>
                <a:spcPts val="1463"/>
              </a:lnSpc>
            </a:pPr>
            <a:r>
              <a:rPr lang="en-US" altLang="en-US" sz="1200" dirty="0"/>
              <a:t> please refer to the </a:t>
            </a:r>
            <a:r>
              <a:rPr lang="en-US" altLang="en-US" sz="1200" b="1" dirty="0"/>
              <a:t>Transitional Housing County Contact List</a:t>
            </a:r>
            <a:r>
              <a:rPr lang="en-US" altLang="en-US" sz="1200" b="1" dirty="0">
                <a:solidFill>
                  <a:srgbClr val="0000FF"/>
                </a:solidFill>
              </a:rPr>
              <a:t>:</a:t>
            </a:r>
          </a:p>
          <a:p>
            <a:pPr eaLnBrk="1" hangingPunct="1">
              <a:lnSpc>
                <a:spcPts val="1463"/>
              </a:lnSpc>
            </a:pPr>
            <a:endParaRPr lang="en-US" altLang="en-US" sz="1200" dirty="0">
              <a:solidFill>
                <a:srgbClr val="0000FF"/>
              </a:solidFill>
              <a:hlinkClick r:id="rId2">
                <a:extLst>
                  <a:ext uri="{A12FA001-AC4F-418D-AE19-62706E023703}">
                    <ahyp:hlinkClr xmlns:ahyp="http://schemas.microsoft.com/office/drawing/2018/hyperlinkcolor" val="tx"/>
                  </a:ext>
                </a:extLst>
              </a:hlinkClick>
            </a:endParaRPr>
          </a:p>
          <a:p>
            <a:pPr eaLnBrk="1" hangingPunct="1">
              <a:lnSpc>
                <a:spcPts val="1463"/>
              </a:lnSpc>
            </a:pPr>
            <a:r>
              <a:rPr lang="en-US" altLang="en-US" sz="1200" u="sng" dirty="0">
                <a:solidFill>
                  <a:srgbClr val="00B0F0"/>
                </a:solidFill>
                <a:hlinkClick r:id="rId2">
                  <a:extLst>
                    <a:ext uri="{A12FA001-AC4F-418D-AE19-62706E023703}">
                      <ahyp:hlinkClr xmlns:ahyp="http://schemas.microsoft.com/office/drawing/2018/hyperlinkcolor" val="tx"/>
                    </a:ext>
                  </a:extLst>
                </a:hlinkClick>
              </a:rPr>
              <a:t>https://www.cdss.ca.gov/Portals/9/Transitional%20Housing%20Coordinator%20Contact%20Li</a:t>
            </a:r>
          </a:p>
          <a:p>
            <a:pPr eaLnBrk="1" hangingPunct="1">
              <a:lnSpc>
                <a:spcPts val="1463"/>
              </a:lnSpc>
              <a:spcAft>
                <a:spcPts val="1263"/>
              </a:spcAft>
            </a:pPr>
            <a:r>
              <a:rPr lang="en-US" altLang="en-US" sz="1200" u="sng" dirty="0" err="1">
                <a:solidFill>
                  <a:srgbClr val="00B0F0"/>
                </a:solidFill>
                <a:hlinkClick r:id="rId2">
                  <a:extLst>
                    <a:ext uri="{A12FA001-AC4F-418D-AE19-62706E023703}">
                      <ahyp:hlinkClr xmlns:ahyp="http://schemas.microsoft.com/office/drawing/2018/hyperlinkcolor" val="tx"/>
                    </a:ext>
                  </a:extLst>
                </a:hlinkClick>
              </a:rPr>
              <a:t>st.pdf?ver</a:t>
            </a:r>
            <a:r>
              <a:rPr lang="en-US" altLang="en-US" sz="1200" u="sng" dirty="0">
                <a:solidFill>
                  <a:srgbClr val="00B0F0"/>
                </a:solidFill>
                <a:hlinkClick r:id="rId2">
                  <a:extLst>
                    <a:ext uri="{A12FA001-AC4F-418D-AE19-62706E023703}">
                      <ahyp:hlinkClr xmlns:ahyp="http://schemas.microsoft.com/office/drawing/2018/hyperlinkcolor" val="tx"/>
                    </a:ext>
                  </a:extLst>
                </a:hlinkClick>
              </a:rPr>
              <a:t>=2019-04-30-180125-453</a:t>
            </a:r>
            <a:endParaRPr lang="en-US" altLang="en-US" sz="1200" dirty="0">
              <a:solidFill>
                <a:srgbClr val="00B0F0"/>
              </a:solidFill>
              <a:hlinkClick r:id="rId2">
                <a:extLst>
                  <a:ext uri="{A12FA001-AC4F-418D-AE19-62706E023703}">
                    <ahyp:hlinkClr xmlns:ahyp="http://schemas.microsoft.com/office/drawing/2018/hyperlinkcolor" val="tx"/>
                  </a:ext>
                </a:extLst>
              </a:hlinkClick>
            </a:endParaRPr>
          </a:p>
          <a:p>
            <a:pPr eaLnBrk="1" hangingPunct="1">
              <a:spcBef>
                <a:spcPts val="1263"/>
              </a:spcBef>
              <a:spcAft>
                <a:spcPts val="1263"/>
              </a:spcAft>
            </a:pPr>
            <a:r>
              <a:rPr lang="en-US" altLang="en-US" sz="1200" dirty="0"/>
              <a:t>Housing Resources</a:t>
            </a:r>
          </a:p>
          <a:p>
            <a:pPr algn="just" eaLnBrk="1" hangingPunct="1">
              <a:spcAft>
                <a:spcPts val="425"/>
              </a:spcAft>
            </a:pPr>
            <a:r>
              <a:rPr lang="en-US" altLang="en-US" sz="1200" dirty="0"/>
              <a:t>1.   </a:t>
            </a:r>
            <a:r>
              <a:rPr lang="en-US" altLang="en-US" sz="1200" u="sng" dirty="0">
                <a:solidFill>
                  <a:srgbClr val="00B0F0"/>
                </a:solidFill>
                <a:hlinkClick r:id="rId3">
                  <a:extLst>
                    <a:ext uri="{A12FA001-AC4F-418D-AE19-62706E023703}">
                      <ahyp:hlinkClr xmlns:ahyp="http://schemas.microsoft.com/office/drawing/2018/hyperlinkcolor" val="tx"/>
                    </a:ext>
                  </a:extLst>
                </a:hlinkClick>
              </a:rPr>
              <a:t>https://www.ibaforyouth.org/thp-plus/</a:t>
            </a:r>
          </a:p>
          <a:p>
            <a:pPr algn="just" eaLnBrk="1" hangingPunct="1">
              <a:spcAft>
                <a:spcPts val="425"/>
              </a:spcAft>
            </a:pPr>
            <a:r>
              <a:rPr lang="en-US" altLang="en-US" sz="1200" dirty="0"/>
              <a:t>2.   </a:t>
            </a:r>
            <a:r>
              <a:rPr lang="en-US" altLang="en-US" sz="1200" u="sng" dirty="0">
                <a:solidFill>
                  <a:srgbClr val="00B0F0"/>
                </a:solidFill>
                <a:hlinkClick r:id="rId4">
                  <a:extLst>
                    <a:ext uri="{A12FA001-AC4F-418D-AE19-62706E023703}">
                      <ahyp:hlinkClr xmlns:ahyp="http://schemas.microsoft.com/office/drawing/2018/hyperlinkcolor" val="tx"/>
                    </a:ext>
                  </a:extLst>
                </a:hlinkClick>
              </a:rPr>
              <a:t>https://www.ibaforyouth.org/thp-plus-fc/</a:t>
            </a:r>
            <a:endParaRPr lang="en-US" altLang="en-US" sz="1200" u="sng" dirty="0">
              <a:solidFill>
                <a:srgbClr val="00B0F0"/>
              </a:solidFill>
            </a:endParaRPr>
          </a:p>
          <a:p>
            <a:pPr algn="just" eaLnBrk="1" hangingPunct="1">
              <a:spcAft>
                <a:spcPts val="425"/>
              </a:spcAft>
            </a:pPr>
            <a:r>
              <a:rPr lang="en-US" altLang="en-US" sz="1200" dirty="0"/>
              <a:t>3.   </a:t>
            </a:r>
            <a:r>
              <a:rPr lang="en-US" altLang="en-US" sz="1200" u="sng" dirty="0">
                <a:solidFill>
                  <a:srgbClr val="00B0F0"/>
                </a:solidFill>
                <a:hlinkClick r:id="rId5">
                  <a:extLst>
                    <a:ext uri="{A12FA001-AC4F-418D-AE19-62706E023703}">
                      <ahyp:hlinkClr xmlns:ahyp="http://schemas.microsoft.com/office/drawing/2018/hyperlinkcolor" val="tx"/>
                    </a:ext>
                  </a:extLst>
                </a:hlinkClick>
              </a:rPr>
              <a:t>https://www.cdss.ca.gov/inforesources/foster-care/transitional-housing-programs</a:t>
            </a:r>
            <a:r>
              <a:rPr lang="en-US" altLang="en-US" sz="1200" u="sng" dirty="0">
                <a:solidFill>
                  <a:srgbClr val="00B0F0"/>
                </a:solidFill>
              </a:rPr>
              <a:t> </a:t>
            </a:r>
          </a:p>
          <a:p>
            <a:pPr eaLnBrk="1" hangingPunct="1">
              <a:lnSpc>
                <a:spcPts val="2950"/>
              </a:lnSpc>
            </a:pPr>
            <a:r>
              <a:rPr lang="en-US" altLang="en-US" sz="1200" dirty="0"/>
              <a:t>Additional Housing Resources:</a:t>
            </a:r>
          </a:p>
          <a:p>
            <a:pPr eaLnBrk="1" hangingPunct="1">
              <a:lnSpc>
                <a:spcPts val="1463"/>
              </a:lnSpc>
            </a:pPr>
            <a:r>
              <a:rPr lang="en-US" altLang="en-US" sz="1200" dirty="0"/>
              <a:t>1.  </a:t>
            </a:r>
            <a:r>
              <a:rPr lang="en-US" altLang="en-US" sz="1200" u="sng" dirty="0">
                <a:solidFill>
                  <a:srgbClr val="00B0F0"/>
                </a:solidFill>
                <a:hlinkClick r:id="rId6">
                  <a:extLst>
                    <a:ext uri="{A12FA001-AC4F-418D-AE19-62706E023703}">
                      <ahyp:hlinkClr xmlns:ahyp="http://schemas.microsoft.com/office/drawing/2018/hyperlinkcolor" val="tx"/>
                    </a:ext>
                  </a:extLst>
                </a:hlinkClick>
              </a:rPr>
              <a:t>http://www.cacollegepathways.org/wp-content/uploads/2015/10/youngadultsguidetohousing final.pdf</a:t>
            </a:r>
          </a:p>
          <a:p>
            <a:pPr algn="just" eaLnBrk="1" hangingPunct="1">
              <a:lnSpc>
                <a:spcPts val="1463"/>
              </a:lnSpc>
            </a:pPr>
            <a:r>
              <a:rPr lang="en-US" altLang="en-US" sz="1200" dirty="0"/>
              <a:t>2.  </a:t>
            </a:r>
            <a:r>
              <a:rPr lang="en-US" altLang="en-US" sz="1200" dirty="0">
                <a:solidFill>
                  <a:srgbClr val="00B0F0"/>
                </a:solidFill>
                <a:hlinkClick r:id="rId7">
                  <a:extLst>
                    <a:ext uri="{A12FA001-AC4F-418D-AE19-62706E023703}">
                      <ahyp:hlinkClr xmlns:ahyp="http://schemas.microsoft.com/office/drawing/2018/hyperlinkcolor" val="tx"/>
                    </a:ext>
                  </a:extLst>
                </a:hlinkClick>
              </a:rPr>
              <a:t>http://www.student.cacollegepathways.org/housing-resources/</a:t>
            </a:r>
          </a:p>
          <a:p>
            <a:pPr algn="just" eaLnBrk="1" hangingPunct="1">
              <a:lnSpc>
                <a:spcPts val="1463"/>
              </a:lnSpc>
            </a:pPr>
            <a:r>
              <a:rPr lang="en-US" altLang="en-US" sz="1200" dirty="0"/>
              <a:t>3.  </a:t>
            </a:r>
            <a:r>
              <a:rPr lang="en-US" altLang="en-US" sz="1200" u="sng" dirty="0">
                <a:solidFill>
                  <a:srgbClr val="00B0F0"/>
                </a:solidFill>
                <a:hlinkClick r:id="rId8">
                  <a:extLst>
                    <a:ext uri="{A12FA001-AC4F-418D-AE19-62706E023703}">
                      <ahyp:hlinkClr xmlns:ahyp="http://schemas.microsoft.com/office/drawing/2018/hyperlinkcolor" val="tx"/>
                    </a:ext>
                  </a:extLst>
                </a:hlinkClick>
              </a:rPr>
              <a:t>http://www.student.cacollegepathways.org/housing-resources/other-helpful-resources/</a:t>
            </a:r>
          </a:p>
          <a:p>
            <a:pPr algn="just" eaLnBrk="1" hangingPunct="1">
              <a:lnSpc>
                <a:spcPts val="1463"/>
              </a:lnSpc>
            </a:pPr>
            <a:r>
              <a:rPr lang="en-US" altLang="en-US" sz="1200" u="sng" dirty="0">
                <a:solidFill>
                  <a:srgbClr val="00B0F0"/>
                </a:solidFill>
                <a:hlinkClick r:id="rId8">
                  <a:extLst>
                    <a:ext uri="{A12FA001-AC4F-418D-AE19-62706E023703}">
                      <ahyp:hlinkClr xmlns:ahyp="http://schemas.microsoft.com/office/drawing/2018/hyperlinkcolor" val="tx"/>
                    </a:ext>
                  </a:extLst>
                </a:hlinkClick>
              </a:rPr>
              <a:t>county-resources/</a:t>
            </a:r>
          </a:p>
          <a:p>
            <a:pPr algn="just" eaLnBrk="1" hangingPunct="1">
              <a:lnSpc>
                <a:spcPts val="1463"/>
              </a:lnSpc>
            </a:pPr>
            <a:r>
              <a:rPr lang="en-US" altLang="en-US" sz="1200" dirty="0"/>
              <a:t>5. </a:t>
            </a:r>
            <a:r>
              <a:rPr lang="en-US" altLang="en-US" sz="1200" u="sng" dirty="0">
                <a:solidFill>
                  <a:srgbClr val="00B0F0"/>
                </a:solidFill>
                <a:hlinkClick r:id="rId9">
                  <a:extLst>
                    <a:ext uri="{A12FA001-AC4F-418D-AE19-62706E023703}">
                      <ahyp:hlinkClr xmlns:ahyp="http://schemas.microsoft.com/office/drawing/2018/hyperlinkcolor" val="tx"/>
                    </a:ext>
                  </a:extLst>
                </a:hlinkClick>
              </a:rPr>
              <a:t>https://www.mihyolo.org/</a:t>
            </a:r>
            <a:r>
              <a:rPr lang="en-US" altLang="en-US" sz="1200" u="sng" dirty="0">
                <a:solidFill>
                  <a:srgbClr val="00B0F0"/>
                </a:solidFill>
              </a:rPr>
              <a:t> </a:t>
            </a:r>
            <a:r>
              <a:rPr lang="en-US" altLang="en-US" sz="1200" dirty="0"/>
              <a:t>- Free Furniture Resources for Foster Youth</a:t>
            </a:r>
          </a:p>
          <a:p>
            <a:pPr algn="just" eaLnBrk="1" hangingPunct="1">
              <a:lnSpc>
                <a:spcPts val="1463"/>
              </a:lnSpc>
            </a:pPr>
            <a:endParaRPr lang="en-US" altLang="en-US" sz="1200" u="sng" dirty="0">
              <a:solidFill>
                <a:srgbClr val="00B0F0"/>
              </a:solidFill>
              <a:hlinkClick r:id="rId8">
                <a:extLst>
                  <a:ext uri="{A12FA001-AC4F-418D-AE19-62706E023703}">
                    <ahyp:hlinkClr xmlns:ahyp="http://schemas.microsoft.com/office/drawing/2018/hyperlinkcolor" val="tx"/>
                  </a:ext>
                </a:extLst>
              </a:hlinkClick>
            </a:endParaRPr>
          </a:p>
          <a:p>
            <a:pPr eaLnBrk="1" hangingPunct="1">
              <a:lnSpc>
                <a:spcPts val="2950"/>
              </a:lnSpc>
            </a:pPr>
            <a:endParaRPr lang="en-US" altLang="en-US" sz="1200" dirty="0"/>
          </a:p>
        </p:txBody>
      </p:sp>
      <p:sp>
        <p:nvSpPr>
          <p:cNvPr id="51204" name="Rectangle 3">
            <a:extLst>
              <a:ext uri="{FF2B5EF4-FFF2-40B4-BE49-F238E27FC236}">
                <a16:creationId xmlns:a16="http://schemas.microsoft.com/office/drawing/2014/main" id="{A0C802E1-DBDD-48FC-9DDE-9CC2A256ACD2}"/>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7A0B4DBB-A815-4264-BDA7-4DB1ADC6B60C}"/>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Housing Resources for Foster Youth 16-24 Years Old</a:t>
            </a:r>
          </a:p>
        </p:txBody>
      </p:sp>
      <p:pic>
        <p:nvPicPr>
          <p:cNvPr id="2" name="Picture 1">
            <a:extLst>
              <a:ext uri="{FF2B5EF4-FFF2-40B4-BE49-F238E27FC236}">
                <a16:creationId xmlns:a16="http://schemas.microsoft.com/office/drawing/2014/main" id="{6C9E3E79-B557-44C7-8BC0-87E4ED186197}"/>
              </a:ext>
            </a:extLst>
          </p:cNvPr>
          <p:cNvPicPr>
            <a:picLocks noChangeAspect="1"/>
          </p:cNvPicPr>
          <p:nvPr/>
        </p:nvPicPr>
        <p:blipFill>
          <a:blip r:embed="rId10"/>
          <a:stretch>
            <a:fillRect/>
          </a:stretch>
        </p:blipFill>
        <p:spPr>
          <a:xfrm>
            <a:off x="2112562" y="5606846"/>
            <a:ext cx="3534575" cy="3695904"/>
          </a:xfrm>
          <a:prstGeom prst="rect">
            <a:avLst/>
          </a:prstGeom>
        </p:spPr>
      </p:pic>
      <p:sp>
        <p:nvSpPr>
          <p:cNvPr id="7" name="Rectangle 15">
            <a:extLst>
              <a:ext uri="{FF2B5EF4-FFF2-40B4-BE49-F238E27FC236}">
                <a16:creationId xmlns:a16="http://schemas.microsoft.com/office/drawing/2014/main" id="{16FF116F-ECDD-4615-BBC2-94D2E6694F4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54</a:t>
            </a: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B7476D-CDD2-4C07-A1D6-76CAED565D15}"/>
              </a:ext>
            </a:extLst>
          </p:cNvPr>
          <p:cNvSpPr/>
          <p:nvPr/>
        </p:nvSpPr>
        <p:spPr>
          <a:xfrm>
            <a:off x="0" y="342900"/>
            <a:ext cx="7772400" cy="788988"/>
          </a:xfrm>
          <a:prstGeom prst="rect">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Rectangle 1">
            <a:extLst>
              <a:ext uri="{FF2B5EF4-FFF2-40B4-BE49-F238E27FC236}">
                <a16:creationId xmlns:a16="http://schemas.microsoft.com/office/drawing/2014/main" id="{AA0A307E-7745-4DF0-B526-F2BEB78C08AB}"/>
              </a:ext>
            </a:extLst>
          </p:cNvPr>
          <p:cNvSpPr>
            <a:spLocks noChangeArrowheads="1"/>
          </p:cNvSpPr>
          <p:nvPr/>
        </p:nvSpPr>
        <p:spPr bwMode="auto">
          <a:xfrm>
            <a:off x="0" y="699247"/>
            <a:ext cx="7772399" cy="38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888"/>
              </a:spcAft>
            </a:pPr>
            <a:endParaRPr lang="en-US" altLang="en-US" u="sng" dirty="0">
              <a:solidFill>
                <a:srgbClr val="980000"/>
              </a:solidFill>
            </a:endParaRPr>
          </a:p>
        </p:txBody>
      </p:sp>
      <p:sp>
        <p:nvSpPr>
          <p:cNvPr id="5123" name="Rectangle 2">
            <a:extLst>
              <a:ext uri="{FF2B5EF4-FFF2-40B4-BE49-F238E27FC236}">
                <a16:creationId xmlns:a16="http://schemas.microsoft.com/office/drawing/2014/main" id="{F3000FA7-3E2A-4684-B883-1053F6BDACB8}"/>
              </a:ext>
            </a:extLst>
          </p:cNvPr>
          <p:cNvSpPr>
            <a:spLocks noChangeArrowheads="1"/>
          </p:cNvSpPr>
          <p:nvPr/>
        </p:nvSpPr>
        <p:spPr bwMode="auto">
          <a:xfrm>
            <a:off x="895349" y="1375811"/>
            <a:ext cx="4259356"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1888"/>
              </a:spcBef>
            </a:pPr>
            <a:endParaRPr lang="en-US" altLang="en-US" sz="1200" dirty="0"/>
          </a:p>
        </p:txBody>
      </p:sp>
      <p:sp>
        <p:nvSpPr>
          <p:cNvPr id="5124" name="Rectangle 3">
            <a:extLst>
              <a:ext uri="{FF2B5EF4-FFF2-40B4-BE49-F238E27FC236}">
                <a16:creationId xmlns:a16="http://schemas.microsoft.com/office/drawing/2014/main" id="{996E5BB2-60D9-47D1-BEAC-391E491F42CB}"/>
              </a:ext>
            </a:extLst>
          </p:cNvPr>
          <p:cNvSpPr>
            <a:spLocks noChangeArrowheads="1"/>
          </p:cNvSpPr>
          <p:nvPr/>
        </p:nvSpPr>
        <p:spPr bwMode="auto">
          <a:xfrm>
            <a:off x="895350" y="2706688"/>
            <a:ext cx="448856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588"/>
              </a:lnSpc>
            </a:pPr>
            <a:endParaRPr lang="en-US" altLang="en-US" sz="1200" b="1" dirty="0">
              <a:solidFill>
                <a:srgbClr val="C00000"/>
              </a:solidFill>
            </a:endParaRPr>
          </a:p>
        </p:txBody>
      </p:sp>
      <p:sp>
        <p:nvSpPr>
          <p:cNvPr id="5125" name="Rectangle 4">
            <a:extLst>
              <a:ext uri="{FF2B5EF4-FFF2-40B4-BE49-F238E27FC236}">
                <a16:creationId xmlns:a16="http://schemas.microsoft.com/office/drawing/2014/main" id="{4C3852AB-ECDC-4686-92E2-668677A90E38}"/>
              </a:ext>
            </a:extLst>
          </p:cNvPr>
          <p:cNvSpPr>
            <a:spLocks noChangeArrowheads="1"/>
          </p:cNvSpPr>
          <p:nvPr/>
        </p:nvSpPr>
        <p:spPr bwMode="auto">
          <a:xfrm>
            <a:off x="895349" y="1488234"/>
            <a:ext cx="5175251" cy="7603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588"/>
              </a:lnSpc>
              <a:spcBef>
                <a:spcPts val="1888"/>
              </a:spcBef>
            </a:pPr>
            <a:r>
              <a:rPr lang="en-US" altLang="en-US" sz="1200" b="1" dirty="0"/>
              <a:t>Name</a:t>
            </a:r>
            <a:r>
              <a:rPr lang="en-US" altLang="en-US" sz="1200" dirty="0"/>
              <a:t>:____________________ </a:t>
            </a:r>
            <a:r>
              <a:rPr lang="en-US" altLang="en-US" sz="1200" b="1" dirty="0"/>
              <a:t>Job Title</a:t>
            </a:r>
            <a:r>
              <a:rPr lang="en-US" altLang="en-US" sz="1200" dirty="0"/>
              <a:t>: </a:t>
            </a:r>
            <a:r>
              <a:rPr lang="en-US" altLang="en-US" sz="1200" b="1" dirty="0">
                <a:solidFill>
                  <a:srgbClr val="FF0000"/>
                </a:solidFill>
              </a:rPr>
              <a:t>Social Worker</a:t>
            </a:r>
          </a:p>
          <a:p>
            <a:pPr algn="just" eaLnBrk="1" hangingPunct="1">
              <a:lnSpc>
                <a:spcPts val="1588"/>
              </a:lnSpc>
            </a:pPr>
            <a:r>
              <a:rPr lang="en-US" altLang="en-US" sz="1200" b="1" dirty="0"/>
              <a:t>Phone Number:</a:t>
            </a:r>
            <a:r>
              <a:rPr lang="en-US" altLang="en-US" sz="1200" dirty="0"/>
              <a:t> ____________ </a:t>
            </a:r>
            <a:r>
              <a:rPr lang="en-US" altLang="en-US" sz="1200" b="1" dirty="0"/>
              <a:t>Email: </a:t>
            </a:r>
            <a:r>
              <a:rPr lang="en-US" altLang="en-US" sz="1200" dirty="0"/>
              <a:t>________________________</a:t>
            </a:r>
          </a:p>
          <a:p>
            <a:pPr algn="just" eaLnBrk="1" hangingPunct="1">
              <a:lnSpc>
                <a:spcPts val="1588"/>
              </a:lnSpc>
            </a:pPr>
            <a:r>
              <a:rPr lang="en-US" altLang="en-US" sz="1200" b="1" dirty="0"/>
              <a:t>Address:</a:t>
            </a:r>
            <a:r>
              <a:rPr lang="en-US" altLang="en-US" sz="1200" dirty="0"/>
              <a:t>________________________________________________</a:t>
            </a:r>
          </a:p>
          <a:p>
            <a:pPr eaLnBrk="1" hangingPunct="1">
              <a:lnSpc>
                <a:spcPts val="1588"/>
              </a:lnSpc>
              <a:spcAft>
                <a:spcPts val="1888"/>
              </a:spcAft>
            </a:pPr>
            <a:r>
              <a:rPr lang="en-US" altLang="en-US" sz="1200" b="1" dirty="0"/>
              <a:t>What services they can help with</a:t>
            </a:r>
            <a:r>
              <a:rPr lang="en-US" altLang="en-US" sz="1200" dirty="0"/>
              <a:t>: ___________________________            _______________________________________________________          </a:t>
            </a:r>
          </a:p>
          <a:p>
            <a:pPr eaLnBrk="1" hangingPunct="1">
              <a:lnSpc>
                <a:spcPts val="1588"/>
              </a:lnSpc>
              <a:spcAft>
                <a:spcPts val="1888"/>
              </a:spcAft>
            </a:pPr>
            <a:r>
              <a:rPr lang="en-US" altLang="en-US" sz="1200" b="1" dirty="0"/>
              <a:t>Name</a:t>
            </a:r>
            <a:r>
              <a:rPr lang="en-US" altLang="en-US" sz="1200" dirty="0"/>
              <a:t>:____________________ </a:t>
            </a:r>
            <a:r>
              <a:rPr lang="en-US" altLang="en-US" sz="1200" b="1" dirty="0"/>
              <a:t>Job Title</a:t>
            </a:r>
            <a:r>
              <a:rPr lang="en-US" altLang="en-US" sz="1200" dirty="0"/>
              <a:t>: </a:t>
            </a:r>
            <a:r>
              <a:rPr lang="en-US" altLang="en-US" sz="1200" b="1" dirty="0">
                <a:solidFill>
                  <a:srgbClr val="C00000"/>
                </a:solidFill>
              </a:rPr>
              <a:t>Attorney                                                 </a:t>
            </a:r>
            <a:r>
              <a:rPr lang="en-US" altLang="en-US" sz="1200" b="1" dirty="0"/>
              <a:t>Phone Number:</a:t>
            </a:r>
            <a:r>
              <a:rPr lang="en-US" altLang="en-US" sz="1200" dirty="0"/>
              <a:t> ____________  </a:t>
            </a:r>
            <a:r>
              <a:rPr lang="en-US" altLang="en-US" sz="1200" b="1" dirty="0"/>
              <a:t>Email: </a:t>
            </a:r>
            <a:r>
              <a:rPr lang="en-US" altLang="en-US" sz="1200" dirty="0"/>
              <a:t>________________________    </a:t>
            </a:r>
            <a:r>
              <a:rPr lang="en-US" altLang="en-US" sz="1200" b="1" dirty="0"/>
              <a:t>Address:</a:t>
            </a:r>
            <a:r>
              <a:rPr lang="en-US" altLang="en-US" sz="1200" dirty="0"/>
              <a:t>________________________________________________                                             </a:t>
            </a:r>
            <a:r>
              <a:rPr lang="en-US" altLang="en-US" sz="1200" b="1" dirty="0"/>
              <a:t>What services they can help with</a:t>
            </a:r>
            <a:r>
              <a:rPr lang="en-US" altLang="en-US" sz="1200" dirty="0"/>
              <a:t>: ___________________________            _______________________________________________________</a:t>
            </a:r>
            <a:endParaRPr lang="en-US" altLang="en-US" sz="1200" b="1" dirty="0"/>
          </a:p>
          <a:p>
            <a:pPr eaLnBrk="1" hangingPunct="1">
              <a:lnSpc>
                <a:spcPts val="1588"/>
              </a:lnSpc>
              <a:spcAft>
                <a:spcPts val="1888"/>
              </a:spcAft>
            </a:pPr>
            <a:r>
              <a:rPr lang="en-US" altLang="en-US" sz="1200" b="1" dirty="0"/>
              <a:t>Name</a:t>
            </a:r>
            <a:r>
              <a:rPr lang="en-US" altLang="en-US" sz="1200" dirty="0"/>
              <a:t>:____________________ </a:t>
            </a:r>
            <a:r>
              <a:rPr lang="en-US" altLang="en-US" sz="1200" b="1" dirty="0"/>
              <a:t>Job Title</a:t>
            </a:r>
            <a:r>
              <a:rPr lang="en-US" altLang="en-US" sz="1200" dirty="0"/>
              <a:t>: </a:t>
            </a:r>
            <a:r>
              <a:rPr lang="en-US" altLang="en-US" sz="1200" b="1" dirty="0">
                <a:solidFill>
                  <a:srgbClr val="FF0000"/>
                </a:solidFill>
              </a:rPr>
              <a:t>District Foster Youth Education Liaison </a:t>
            </a:r>
            <a:r>
              <a:rPr lang="en-US" altLang="en-US" sz="1200" b="1" dirty="0"/>
              <a:t>Phone Number</a:t>
            </a:r>
            <a:r>
              <a:rPr lang="en-US" altLang="en-US" sz="1200" dirty="0"/>
              <a:t>: ____________ </a:t>
            </a:r>
            <a:r>
              <a:rPr lang="en-US" altLang="en-US" sz="1200" b="1" dirty="0"/>
              <a:t>Email</a:t>
            </a:r>
            <a:r>
              <a:rPr lang="en-US" altLang="en-US" sz="1200" dirty="0"/>
              <a:t>: ________________________                              </a:t>
            </a:r>
            <a:r>
              <a:rPr lang="en-US" altLang="en-US" sz="1200" b="1" dirty="0"/>
              <a:t>What services they can help with</a:t>
            </a:r>
            <a:r>
              <a:rPr lang="en-US" altLang="en-US" sz="1200" dirty="0"/>
              <a:t>: Helping you and the youth in your care with navigating school success, school resources, credits, community resources, etc.      </a:t>
            </a:r>
          </a:p>
          <a:p>
            <a:pPr eaLnBrk="1" hangingPunct="1">
              <a:lnSpc>
                <a:spcPts val="1588"/>
              </a:lnSpc>
              <a:spcAft>
                <a:spcPts val="1888"/>
              </a:spcAft>
            </a:pPr>
            <a:r>
              <a:rPr lang="en-US" altLang="en-US" sz="1200" b="1" dirty="0"/>
              <a:t>Name</a:t>
            </a:r>
            <a:r>
              <a:rPr lang="en-US" altLang="en-US" sz="1200" dirty="0"/>
              <a:t>:____________________ </a:t>
            </a:r>
            <a:r>
              <a:rPr lang="en-US" altLang="en-US" sz="1200" b="1" dirty="0"/>
              <a:t>Job Title</a:t>
            </a:r>
            <a:r>
              <a:rPr lang="en-US" altLang="en-US" sz="1200" dirty="0"/>
              <a:t>: </a:t>
            </a:r>
            <a:r>
              <a:rPr lang="en-US" altLang="en-US" sz="1200" b="1" dirty="0">
                <a:solidFill>
                  <a:srgbClr val="C00000"/>
                </a:solidFill>
              </a:rPr>
              <a:t>CASA- Court Appointed Special Advocate </a:t>
            </a:r>
            <a:r>
              <a:rPr lang="en-US" altLang="en-US" sz="1200" b="1" dirty="0"/>
              <a:t>Phone Number</a:t>
            </a:r>
            <a:r>
              <a:rPr lang="en-US" altLang="en-US" sz="1200" dirty="0"/>
              <a:t>: ____________ </a:t>
            </a:r>
            <a:r>
              <a:rPr lang="en-US" altLang="en-US" sz="1200" b="1" dirty="0"/>
              <a:t>Email</a:t>
            </a:r>
            <a:r>
              <a:rPr lang="en-US" altLang="en-US" sz="1200" dirty="0"/>
              <a:t>: ________________________  </a:t>
            </a:r>
            <a:r>
              <a:rPr lang="en-US" altLang="en-US" sz="1200" b="1" dirty="0"/>
              <a:t>Address</a:t>
            </a:r>
            <a:r>
              <a:rPr lang="en-US" altLang="en-US" sz="1200" dirty="0"/>
              <a:t>:________________________________________________                            </a:t>
            </a:r>
            <a:r>
              <a:rPr lang="en-US" altLang="en-US" sz="1200" b="1" dirty="0"/>
              <a:t>What services they can help with</a:t>
            </a:r>
            <a:r>
              <a:rPr lang="en-US" altLang="en-US" sz="1200" dirty="0"/>
              <a:t>: CASAs can be appointed to the youth by the court. They undergo 30 hours of training and choose their "CASA kid/youth" to meet with once per week as a mentor and to be an advocate for the youth and their wants/needs in court.</a:t>
            </a:r>
          </a:p>
          <a:p>
            <a:pPr eaLnBrk="1" hangingPunct="1">
              <a:lnSpc>
                <a:spcPts val="1588"/>
              </a:lnSpc>
              <a:spcAft>
                <a:spcPts val="1888"/>
              </a:spcAft>
            </a:pPr>
            <a:r>
              <a:rPr lang="en-US" altLang="en-US" sz="1200" b="1" dirty="0"/>
              <a:t>Name</a:t>
            </a:r>
            <a:r>
              <a:rPr lang="en-US" altLang="en-US" sz="1200" dirty="0"/>
              <a:t>:____________________ </a:t>
            </a:r>
            <a:r>
              <a:rPr lang="en-US" altLang="en-US" sz="1200" b="1" dirty="0"/>
              <a:t>Job Title</a:t>
            </a:r>
            <a:r>
              <a:rPr lang="en-US" altLang="en-US" sz="1200" dirty="0"/>
              <a:t>: </a:t>
            </a:r>
            <a:r>
              <a:rPr lang="en-US" altLang="en-US" sz="1200" b="1" dirty="0">
                <a:solidFill>
                  <a:srgbClr val="C00000"/>
                </a:solidFill>
              </a:rPr>
              <a:t>                                                                       </a:t>
            </a:r>
            <a:r>
              <a:rPr lang="en-US" altLang="en-US" sz="1200" b="1" dirty="0"/>
              <a:t>Phone Number:</a:t>
            </a:r>
            <a:r>
              <a:rPr lang="en-US" altLang="en-US" sz="1200" dirty="0"/>
              <a:t> ____________  </a:t>
            </a:r>
            <a:r>
              <a:rPr lang="en-US" altLang="en-US" sz="1200" b="1" dirty="0"/>
              <a:t>Email: </a:t>
            </a:r>
            <a:r>
              <a:rPr lang="en-US" altLang="en-US" sz="1200" dirty="0"/>
              <a:t>________________________  </a:t>
            </a:r>
            <a:r>
              <a:rPr lang="en-US" altLang="en-US" sz="1200" b="1" dirty="0"/>
              <a:t>Address:</a:t>
            </a:r>
            <a:r>
              <a:rPr lang="en-US" altLang="en-US" sz="1200" dirty="0"/>
              <a:t>________________________________________________                               </a:t>
            </a:r>
            <a:r>
              <a:rPr lang="en-US" altLang="en-US" sz="1200" b="1" dirty="0"/>
              <a:t>What services they can help with</a:t>
            </a:r>
            <a:r>
              <a:rPr lang="en-US" altLang="en-US" sz="1200" dirty="0"/>
              <a:t>: ___________________________            _______________________________________________________</a:t>
            </a:r>
          </a:p>
          <a:p>
            <a:pPr eaLnBrk="1" hangingPunct="1">
              <a:lnSpc>
                <a:spcPts val="1588"/>
              </a:lnSpc>
              <a:spcAft>
                <a:spcPts val="1888"/>
              </a:spcAft>
            </a:pPr>
            <a:r>
              <a:rPr lang="en-US" altLang="en-US" sz="1200" b="1" dirty="0"/>
              <a:t>Name</a:t>
            </a:r>
            <a:r>
              <a:rPr lang="en-US" altLang="en-US" sz="1200" dirty="0"/>
              <a:t>:____________________ </a:t>
            </a:r>
            <a:r>
              <a:rPr lang="en-US" altLang="en-US" sz="1200" b="1" dirty="0"/>
              <a:t>Job Title</a:t>
            </a:r>
            <a:r>
              <a:rPr lang="en-US" altLang="en-US" sz="1200" dirty="0"/>
              <a:t>: </a:t>
            </a:r>
            <a:r>
              <a:rPr lang="en-US" altLang="en-US" sz="1200" b="1" dirty="0">
                <a:solidFill>
                  <a:srgbClr val="C00000"/>
                </a:solidFill>
              </a:rPr>
              <a:t>                                                                         </a:t>
            </a:r>
            <a:r>
              <a:rPr lang="en-US" altLang="en-US" sz="1200" b="1" dirty="0"/>
              <a:t>Phone Number:</a:t>
            </a:r>
            <a:r>
              <a:rPr lang="en-US" altLang="en-US" sz="1200" dirty="0"/>
              <a:t> ____________ </a:t>
            </a:r>
            <a:r>
              <a:rPr lang="en-US" altLang="en-US" sz="1200" b="1" dirty="0"/>
              <a:t>Email: </a:t>
            </a:r>
            <a:r>
              <a:rPr lang="en-US" altLang="en-US" sz="1200" dirty="0"/>
              <a:t>________________________          </a:t>
            </a:r>
            <a:r>
              <a:rPr lang="en-US" altLang="en-US" sz="1200" b="1" dirty="0"/>
              <a:t>Address:</a:t>
            </a:r>
            <a:r>
              <a:rPr lang="en-US" altLang="en-US" sz="1200" dirty="0"/>
              <a:t>________________________________________________                                 </a:t>
            </a:r>
            <a:r>
              <a:rPr lang="en-US" altLang="en-US" sz="1200" b="1" dirty="0"/>
              <a:t>What services they can help with</a:t>
            </a:r>
            <a:r>
              <a:rPr lang="en-US" altLang="en-US" sz="1200" dirty="0"/>
              <a:t>: ___________________________            _______________________________________________________</a:t>
            </a:r>
          </a:p>
          <a:p>
            <a:pPr eaLnBrk="1" hangingPunct="1">
              <a:lnSpc>
                <a:spcPts val="1588"/>
              </a:lnSpc>
            </a:pPr>
            <a:endParaRPr lang="en-US" altLang="en-US" sz="1200" u="sng" dirty="0"/>
          </a:p>
          <a:p>
            <a:pPr eaLnBrk="1" hangingPunct="1">
              <a:lnSpc>
                <a:spcPts val="1588"/>
              </a:lnSpc>
            </a:pPr>
            <a:endParaRPr lang="en-US" altLang="en-US" sz="1200" u="sng" dirty="0"/>
          </a:p>
        </p:txBody>
      </p:sp>
      <p:sp>
        <p:nvSpPr>
          <p:cNvPr id="4" name="TextBox 3">
            <a:extLst>
              <a:ext uri="{FF2B5EF4-FFF2-40B4-BE49-F238E27FC236}">
                <a16:creationId xmlns:a16="http://schemas.microsoft.com/office/drawing/2014/main" id="{DE37467C-34A1-4208-B16B-C404DF6942CF}"/>
              </a:ext>
            </a:extLst>
          </p:cNvPr>
          <p:cNvSpPr txBox="1"/>
          <p:nvPr/>
        </p:nvSpPr>
        <p:spPr>
          <a:xfrm>
            <a:off x="0" y="537882"/>
            <a:ext cx="7691719" cy="461665"/>
          </a:xfrm>
          <a:prstGeom prst="rect">
            <a:avLst/>
          </a:prstGeom>
          <a:noFill/>
        </p:spPr>
        <p:txBody>
          <a:bodyPr wrap="square" rtlCol="0">
            <a:spAutoFit/>
          </a:bodyPr>
          <a:lstStyle/>
          <a:p>
            <a:pPr algn="ctr"/>
            <a:r>
              <a:rPr lang="en-US" sz="2400" b="1" dirty="0">
                <a:solidFill>
                  <a:schemeClr val="bg1"/>
                </a:solidFill>
              </a:rPr>
              <a:t>Important Contacts</a:t>
            </a:r>
          </a:p>
        </p:txBody>
      </p:sp>
      <p:pic>
        <p:nvPicPr>
          <p:cNvPr id="13" name="Picture 12">
            <a:extLst>
              <a:ext uri="{FF2B5EF4-FFF2-40B4-BE49-F238E27FC236}">
                <a16:creationId xmlns:a16="http://schemas.microsoft.com/office/drawing/2014/main" id="{3FBF4F71-AA75-4F18-911A-9EDABB2487FF}"/>
              </a:ext>
            </a:extLst>
          </p:cNvPr>
          <p:cNvPicPr>
            <a:picLocks noChangeAspect="1"/>
          </p:cNvPicPr>
          <p:nvPr/>
        </p:nvPicPr>
        <p:blipFill>
          <a:blip r:embed="rId2"/>
          <a:stretch>
            <a:fillRect/>
          </a:stretch>
        </p:blipFill>
        <p:spPr>
          <a:xfrm>
            <a:off x="5554959" y="1743952"/>
            <a:ext cx="1963441" cy="1693409"/>
          </a:xfrm>
          <a:prstGeom prst="rect">
            <a:avLst/>
          </a:prstGeom>
        </p:spPr>
      </p:pic>
      <p:sp>
        <p:nvSpPr>
          <p:cNvPr id="15" name="Rectangle 14">
            <a:extLst>
              <a:ext uri="{FF2B5EF4-FFF2-40B4-BE49-F238E27FC236}">
                <a16:creationId xmlns:a16="http://schemas.microsoft.com/office/drawing/2014/main" id="{96144FF6-C283-449C-A90C-8B9A2CA3B4E4}"/>
              </a:ext>
            </a:extLst>
          </p:cNvPr>
          <p:cNvSpPr/>
          <p:nvPr/>
        </p:nvSpPr>
        <p:spPr>
          <a:xfrm>
            <a:off x="369743" y="1765185"/>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125291C-642C-4036-89AD-0ABC7720D202}"/>
              </a:ext>
            </a:extLst>
          </p:cNvPr>
          <p:cNvSpPr/>
          <p:nvPr/>
        </p:nvSpPr>
        <p:spPr>
          <a:xfrm>
            <a:off x="369742" y="2975668"/>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EC98388-654A-4B84-8F13-12579F1CEDF5}"/>
              </a:ext>
            </a:extLst>
          </p:cNvPr>
          <p:cNvSpPr/>
          <p:nvPr/>
        </p:nvSpPr>
        <p:spPr>
          <a:xfrm>
            <a:off x="369741" y="4502898"/>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D60CCC0-6F88-4A67-AD94-BC6AB671118D}"/>
              </a:ext>
            </a:extLst>
          </p:cNvPr>
          <p:cNvSpPr/>
          <p:nvPr/>
        </p:nvSpPr>
        <p:spPr>
          <a:xfrm>
            <a:off x="365274" y="5870109"/>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A27224A-4F65-4C62-A2C5-7AA97D61A62B}"/>
              </a:ext>
            </a:extLst>
          </p:cNvPr>
          <p:cNvSpPr/>
          <p:nvPr/>
        </p:nvSpPr>
        <p:spPr>
          <a:xfrm>
            <a:off x="371182" y="7278940"/>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4E02E70-C8B9-4F1C-94FD-0109ED7774BE}"/>
              </a:ext>
            </a:extLst>
          </p:cNvPr>
          <p:cNvSpPr/>
          <p:nvPr/>
        </p:nvSpPr>
        <p:spPr>
          <a:xfrm>
            <a:off x="365273" y="8489423"/>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C625921-2FB8-4215-9E31-65A5D9406DA9}"/>
              </a:ext>
            </a:extLst>
          </p:cNvPr>
          <p:cNvSpPr/>
          <p:nvPr/>
        </p:nvSpPr>
        <p:spPr>
          <a:xfrm>
            <a:off x="369743" y="2288001"/>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D20FAD8F-B206-4318-B77B-AADF4A5DB35B}"/>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4</a:t>
            </a: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a:extLst>
              <a:ext uri="{FF2B5EF4-FFF2-40B4-BE49-F238E27FC236}">
                <a16:creationId xmlns:a16="http://schemas.microsoft.com/office/drawing/2014/main" id="{41F5D901-47B1-41C5-A181-91C2500B1EDE}"/>
              </a:ext>
            </a:extLst>
          </p:cNvPr>
          <p:cNvSpPr>
            <a:spLocks noChangeArrowheads="1"/>
          </p:cNvSpPr>
          <p:nvPr/>
        </p:nvSpPr>
        <p:spPr bwMode="auto">
          <a:xfrm>
            <a:off x="898525" y="752475"/>
            <a:ext cx="5645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675"/>
              </a:lnSpc>
              <a:spcAft>
                <a:spcPts val="425"/>
              </a:spcAft>
            </a:pPr>
            <a:endParaRPr lang="en-US" altLang="en-US" sz="1200" dirty="0">
              <a:solidFill>
                <a:srgbClr val="343434"/>
              </a:solidFill>
            </a:endParaRPr>
          </a:p>
        </p:txBody>
      </p:sp>
      <p:sp>
        <p:nvSpPr>
          <p:cNvPr id="3" name="Rectangle 2">
            <a:extLst>
              <a:ext uri="{FF2B5EF4-FFF2-40B4-BE49-F238E27FC236}">
                <a16:creationId xmlns:a16="http://schemas.microsoft.com/office/drawing/2014/main" id="{C65D3907-4589-40B2-9FAA-5EC29144E777}"/>
              </a:ext>
            </a:extLst>
          </p:cNvPr>
          <p:cNvSpPr/>
          <p:nvPr/>
        </p:nvSpPr>
        <p:spPr>
          <a:xfrm>
            <a:off x="898524" y="1282700"/>
            <a:ext cx="5794375" cy="2928938"/>
          </a:xfrm>
          <a:prstGeom prst="rect">
            <a:avLst/>
          </a:prstGeom>
        </p:spPr>
        <p:txBody>
          <a:bodyPr lIns="0" tIns="0" rIns="0" bIns="0"/>
          <a:lstStyle/>
          <a:p>
            <a:pPr marL="254000" algn="just" eaLnBrk="1" fontAlgn="auto" hangingPunct="1">
              <a:lnSpc>
                <a:spcPts val="1680"/>
              </a:lnSpc>
              <a:spcBef>
                <a:spcPts val="420"/>
              </a:spcBef>
              <a:spcAft>
                <a:spcPts val="0"/>
              </a:spcAft>
              <a:defRPr/>
            </a:pPr>
            <a:endParaRPr lang="en-US" sz="1200" u="sng" dirty="0">
              <a:solidFill>
                <a:srgbClr val="0B5CC6"/>
              </a:solidFill>
              <a:latin typeface="Calibri"/>
              <a:hlinkClick r:id="rId2"/>
            </a:endParaRPr>
          </a:p>
        </p:txBody>
      </p:sp>
      <p:sp>
        <p:nvSpPr>
          <p:cNvPr id="53252" name="Rectangle 3">
            <a:extLst>
              <a:ext uri="{FF2B5EF4-FFF2-40B4-BE49-F238E27FC236}">
                <a16:creationId xmlns:a16="http://schemas.microsoft.com/office/drawing/2014/main" id="{4D4DEDCA-81E3-4F67-B61F-9DF6BA99CFF8}"/>
              </a:ext>
            </a:extLst>
          </p:cNvPr>
          <p:cNvSpPr>
            <a:spLocks noChangeArrowheads="1"/>
          </p:cNvSpPr>
          <p:nvPr/>
        </p:nvSpPr>
        <p:spPr bwMode="auto">
          <a:xfrm>
            <a:off x="7302500" y="9598747"/>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graphicFrame>
        <p:nvGraphicFramePr>
          <p:cNvPr id="2" name="Table 3">
            <a:extLst>
              <a:ext uri="{FF2B5EF4-FFF2-40B4-BE49-F238E27FC236}">
                <a16:creationId xmlns:a16="http://schemas.microsoft.com/office/drawing/2014/main" id="{F33F6908-644A-4323-9268-9B3BB5887537}"/>
              </a:ext>
            </a:extLst>
          </p:cNvPr>
          <p:cNvGraphicFramePr>
            <a:graphicFrameLocks noGrp="1"/>
          </p:cNvGraphicFramePr>
          <p:nvPr>
            <p:extLst>
              <p:ext uri="{D42A27DB-BD31-4B8C-83A1-F6EECF244321}">
                <p14:modId xmlns:p14="http://schemas.microsoft.com/office/powerpoint/2010/main" val="4092385099"/>
              </p:ext>
            </p:extLst>
          </p:nvPr>
        </p:nvGraphicFramePr>
        <p:xfrm>
          <a:off x="568036" y="752476"/>
          <a:ext cx="6677895" cy="8473440"/>
        </p:xfrm>
        <a:graphic>
          <a:graphicData uri="http://schemas.openxmlformats.org/drawingml/2006/table">
            <a:tbl>
              <a:tblPr firstRow="1" bandRow="1">
                <a:tableStyleId>{7DF18680-E054-41AD-8BC1-D1AEF772440D}</a:tableStyleId>
              </a:tblPr>
              <a:tblGrid>
                <a:gridCol w="953985">
                  <a:extLst>
                    <a:ext uri="{9D8B030D-6E8A-4147-A177-3AD203B41FA5}">
                      <a16:colId xmlns:a16="http://schemas.microsoft.com/office/drawing/2014/main" val="1695285262"/>
                    </a:ext>
                  </a:extLst>
                </a:gridCol>
                <a:gridCol w="953985">
                  <a:extLst>
                    <a:ext uri="{9D8B030D-6E8A-4147-A177-3AD203B41FA5}">
                      <a16:colId xmlns:a16="http://schemas.microsoft.com/office/drawing/2014/main" val="3544825499"/>
                    </a:ext>
                  </a:extLst>
                </a:gridCol>
                <a:gridCol w="953985">
                  <a:extLst>
                    <a:ext uri="{9D8B030D-6E8A-4147-A177-3AD203B41FA5}">
                      <a16:colId xmlns:a16="http://schemas.microsoft.com/office/drawing/2014/main" val="3453074079"/>
                    </a:ext>
                  </a:extLst>
                </a:gridCol>
                <a:gridCol w="953985">
                  <a:extLst>
                    <a:ext uri="{9D8B030D-6E8A-4147-A177-3AD203B41FA5}">
                      <a16:colId xmlns:a16="http://schemas.microsoft.com/office/drawing/2014/main" val="3250028154"/>
                    </a:ext>
                  </a:extLst>
                </a:gridCol>
                <a:gridCol w="953985">
                  <a:extLst>
                    <a:ext uri="{9D8B030D-6E8A-4147-A177-3AD203B41FA5}">
                      <a16:colId xmlns:a16="http://schemas.microsoft.com/office/drawing/2014/main" val="3035659013"/>
                    </a:ext>
                  </a:extLst>
                </a:gridCol>
                <a:gridCol w="953985">
                  <a:extLst>
                    <a:ext uri="{9D8B030D-6E8A-4147-A177-3AD203B41FA5}">
                      <a16:colId xmlns:a16="http://schemas.microsoft.com/office/drawing/2014/main" val="1093159913"/>
                    </a:ext>
                  </a:extLst>
                </a:gridCol>
                <a:gridCol w="953985">
                  <a:extLst>
                    <a:ext uri="{9D8B030D-6E8A-4147-A177-3AD203B41FA5}">
                      <a16:colId xmlns:a16="http://schemas.microsoft.com/office/drawing/2014/main" val="3281306996"/>
                    </a:ext>
                  </a:extLst>
                </a:gridCol>
              </a:tblGrid>
              <a:tr h="1065566">
                <a:tc>
                  <a:txBody>
                    <a:bodyPr/>
                    <a:lstStyle/>
                    <a:p>
                      <a:r>
                        <a:rPr lang="en-US" sz="1100" dirty="0"/>
                        <a:t>Option</a:t>
                      </a:r>
                    </a:p>
                  </a:txBody>
                  <a:tcPr>
                    <a:solidFill>
                      <a:srgbClr val="00B0F0"/>
                    </a:solidFill>
                  </a:tcPr>
                </a:tc>
                <a:tc>
                  <a:txBody>
                    <a:bodyPr/>
                    <a:lstStyle/>
                    <a:p>
                      <a:r>
                        <a:rPr lang="en-US" sz="1100" dirty="0"/>
                        <a:t>Licensed </a:t>
                      </a:r>
                    </a:p>
                    <a:p>
                      <a:r>
                        <a:rPr lang="en-US" sz="1100" dirty="0"/>
                        <a:t>or</a:t>
                      </a:r>
                    </a:p>
                    <a:p>
                      <a:r>
                        <a:rPr lang="en-US" sz="1100" dirty="0"/>
                        <a:t>Approved</a:t>
                      </a:r>
                    </a:p>
                  </a:txBody>
                  <a:tcPr>
                    <a:solidFill>
                      <a:srgbClr val="00B0F0"/>
                    </a:solidFill>
                  </a:tcPr>
                </a:tc>
                <a:tc>
                  <a:txBody>
                    <a:bodyPr/>
                    <a:lstStyle/>
                    <a:p>
                      <a:r>
                        <a:rPr lang="en-US" sz="1100" dirty="0"/>
                        <a:t>Additional Supportive Services</a:t>
                      </a:r>
                    </a:p>
                  </a:txBody>
                  <a:tcPr>
                    <a:solidFill>
                      <a:srgbClr val="00B0F0"/>
                    </a:solidFill>
                  </a:tcPr>
                </a:tc>
                <a:tc>
                  <a:txBody>
                    <a:bodyPr/>
                    <a:lstStyle/>
                    <a:p>
                      <a:r>
                        <a:rPr lang="en-US" sz="1100" dirty="0"/>
                        <a:t>Monthly Foster Care Payment</a:t>
                      </a:r>
                    </a:p>
                  </a:txBody>
                  <a:tcPr>
                    <a:solidFill>
                      <a:srgbClr val="00B0F0"/>
                    </a:solidFill>
                  </a:tcPr>
                </a:tc>
                <a:tc>
                  <a:txBody>
                    <a:bodyPr/>
                    <a:lstStyle/>
                    <a:p>
                      <a:r>
                        <a:rPr lang="en-US" sz="1100" dirty="0"/>
                        <a:t>Monthly Infant Supplement For Parenting Youth</a:t>
                      </a:r>
                    </a:p>
                  </a:txBody>
                  <a:tcPr>
                    <a:solidFill>
                      <a:srgbClr val="00B0F0"/>
                    </a:solidFill>
                  </a:tcPr>
                </a:tc>
                <a:tc>
                  <a:txBody>
                    <a:bodyPr/>
                    <a:lstStyle/>
                    <a:p>
                      <a:r>
                        <a:rPr lang="en-US" sz="1100" dirty="0"/>
                        <a:t>Shared</a:t>
                      </a:r>
                    </a:p>
                    <a:p>
                      <a:r>
                        <a:rPr lang="en-US" sz="1000" dirty="0"/>
                        <a:t>Responsibility</a:t>
                      </a:r>
                      <a:r>
                        <a:rPr lang="en-US" sz="1100" dirty="0"/>
                        <a:t> Plan for Parenting</a:t>
                      </a:r>
                    </a:p>
                    <a:p>
                      <a:r>
                        <a:rPr lang="en-US" sz="1100" dirty="0"/>
                        <a:t>Youth</a:t>
                      </a:r>
                    </a:p>
                  </a:txBody>
                  <a:tcPr>
                    <a:solidFill>
                      <a:srgbClr val="00B0F0"/>
                    </a:solidFill>
                  </a:tcPr>
                </a:tc>
                <a:tc>
                  <a:txBody>
                    <a:bodyPr/>
                    <a:lstStyle/>
                    <a:p>
                      <a:r>
                        <a:rPr lang="en-US" sz="1100" dirty="0"/>
                        <a:t>Specialized</a:t>
                      </a:r>
                    </a:p>
                    <a:p>
                      <a:r>
                        <a:rPr lang="en-US" sz="1100" dirty="0"/>
                        <a:t>Care Increment for Special  Needs Youth </a:t>
                      </a:r>
                    </a:p>
                  </a:txBody>
                  <a:tcPr>
                    <a:solidFill>
                      <a:srgbClr val="00B0F0"/>
                    </a:solidFill>
                  </a:tcPr>
                </a:tc>
                <a:extLst>
                  <a:ext uri="{0D108BD9-81ED-4DB2-BD59-A6C34878D82A}">
                    <a16:rowId xmlns:a16="http://schemas.microsoft.com/office/drawing/2014/main" val="2010076338"/>
                  </a:ext>
                </a:extLst>
              </a:tr>
              <a:tr h="1154363">
                <a:tc>
                  <a:txBody>
                    <a:bodyPr/>
                    <a:lstStyle/>
                    <a:p>
                      <a:r>
                        <a:rPr lang="en-US" sz="1100" b="1" dirty="0">
                          <a:solidFill>
                            <a:schemeClr val="bg1"/>
                          </a:solidFill>
                        </a:rPr>
                        <a:t>Relative or Non-Related Extended Family Member (NREFM)</a:t>
                      </a:r>
                    </a:p>
                  </a:txBody>
                  <a:tcPr>
                    <a:solidFill>
                      <a:srgbClr val="00B0F0"/>
                    </a:solidFill>
                  </a:tcPr>
                </a:tc>
                <a:tc>
                  <a:txBody>
                    <a:bodyPr/>
                    <a:lstStyle/>
                    <a:p>
                      <a:r>
                        <a:rPr lang="en-US" sz="1200" dirty="0"/>
                        <a:t>Approved</a:t>
                      </a:r>
                    </a:p>
                  </a:txBody>
                  <a:tcPr/>
                </a:tc>
                <a:tc>
                  <a:txBody>
                    <a:bodyPr/>
                    <a:lstStyle/>
                    <a:p>
                      <a:r>
                        <a:rPr lang="en-US" sz="1200" dirty="0"/>
                        <a:t>No</a:t>
                      </a:r>
                    </a:p>
                  </a:txBody>
                  <a:tcPr/>
                </a:tc>
                <a:tc>
                  <a:txBody>
                    <a:bodyPr/>
                    <a:lstStyle/>
                    <a:p>
                      <a:r>
                        <a:rPr lang="en-US" sz="1200" dirty="0"/>
                        <a:t>Yes, caregiver receives it ($ varies)</a:t>
                      </a:r>
                    </a:p>
                  </a:txBody>
                  <a:tcPr/>
                </a:tc>
                <a:tc>
                  <a:txBody>
                    <a:bodyPr/>
                    <a:lstStyle/>
                    <a:p>
                      <a:r>
                        <a:rPr lang="en-US" sz="1200" dirty="0"/>
                        <a:t>Yes, caregiver receives it ($411/ month/ child)</a:t>
                      </a:r>
                    </a:p>
                  </a:txBody>
                  <a:tcPr/>
                </a:tc>
                <a:tc>
                  <a:txBody>
                    <a:bodyPr/>
                    <a:lstStyle/>
                    <a:p>
                      <a:r>
                        <a:rPr lang="en-US" sz="1200" dirty="0"/>
                        <a:t>Yes</a:t>
                      </a:r>
                    </a:p>
                  </a:txBody>
                  <a:tcPr/>
                </a:tc>
                <a:tc>
                  <a:txBody>
                    <a:bodyPr/>
                    <a:lstStyle/>
                    <a:p>
                      <a:r>
                        <a:rPr lang="en-US" sz="1200" dirty="0"/>
                        <a:t>Yes</a:t>
                      </a:r>
                    </a:p>
                  </a:txBody>
                  <a:tcPr/>
                </a:tc>
                <a:extLst>
                  <a:ext uri="{0D108BD9-81ED-4DB2-BD59-A6C34878D82A}">
                    <a16:rowId xmlns:a16="http://schemas.microsoft.com/office/drawing/2014/main" val="560021008"/>
                  </a:ext>
                </a:extLst>
              </a:tr>
              <a:tr h="1391155">
                <a:tc>
                  <a:txBody>
                    <a:bodyPr/>
                    <a:lstStyle/>
                    <a:p>
                      <a:r>
                        <a:rPr lang="en-US" sz="1100" b="1" dirty="0">
                          <a:solidFill>
                            <a:schemeClr val="bg1"/>
                          </a:solidFill>
                        </a:rPr>
                        <a:t>Family Foster Home (Including Whole Family &amp; Regional Center Homes) </a:t>
                      </a:r>
                    </a:p>
                  </a:txBody>
                  <a:tcPr>
                    <a:solidFill>
                      <a:srgbClr val="00B0F0"/>
                    </a:solidFill>
                  </a:tcPr>
                </a:tc>
                <a:tc>
                  <a:txBody>
                    <a:bodyPr/>
                    <a:lstStyle/>
                    <a:p>
                      <a:r>
                        <a:rPr lang="en-US" sz="1200" dirty="0"/>
                        <a:t>Licensed </a:t>
                      </a:r>
                    </a:p>
                  </a:txBody>
                  <a:tcPr/>
                </a:tc>
                <a:tc>
                  <a:txBody>
                    <a:bodyPr/>
                    <a:lstStyle/>
                    <a:p>
                      <a:r>
                        <a:rPr lang="en-US" sz="1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caregiver receives it ($ varies)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caregiver receives it ($411/ month/ child)</a:t>
                      </a:r>
                    </a:p>
                    <a:p>
                      <a:endParaRPr lang="en-US" sz="1200" dirty="0"/>
                    </a:p>
                  </a:txBody>
                  <a:tcPr/>
                </a:tc>
                <a:tc>
                  <a:txBody>
                    <a:bodyPr/>
                    <a:lstStyle/>
                    <a:p>
                      <a:r>
                        <a:rPr lang="en-US" sz="1200" dirty="0"/>
                        <a:t>Yes</a:t>
                      </a:r>
                    </a:p>
                  </a:txBody>
                  <a:tcPr/>
                </a:tc>
                <a:tc>
                  <a:txBody>
                    <a:bodyPr/>
                    <a:lstStyle/>
                    <a:p>
                      <a:r>
                        <a:rPr lang="en-US" sz="1200" dirty="0"/>
                        <a:t>Yes</a:t>
                      </a:r>
                    </a:p>
                  </a:txBody>
                  <a:tcPr/>
                </a:tc>
                <a:extLst>
                  <a:ext uri="{0D108BD9-81ED-4DB2-BD59-A6C34878D82A}">
                    <a16:rowId xmlns:a16="http://schemas.microsoft.com/office/drawing/2014/main" val="1981122880"/>
                  </a:ext>
                </a:extLst>
              </a:tr>
              <a:tr h="1331957">
                <a:tc>
                  <a:txBody>
                    <a:bodyPr/>
                    <a:lstStyle/>
                    <a:p>
                      <a:r>
                        <a:rPr lang="en-US" sz="1100" b="1" dirty="0">
                          <a:solidFill>
                            <a:schemeClr val="bg1"/>
                          </a:solidFill>
                        </a:rPr>
                        <a:t>Foster Family Agency</a:t>
                      </a:r>
                    </a:p>
                    <a:p>
                      <a:r>
                        <a:rPr lang="en-US" sz="1100" b="1" dirty="0">
                          <a:solidFill>
                            <a:schemeClr val="bg1"/>
                          </a:solidFill>
                        </a:rPr>
                        <a:t>(FFA) Certified Homes</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Licensed </a:t>
                      </a:r>
                    </a:p>
                    <a:p>
                      <a:endParaRPr lang="en-US" sz="1200" dirty="0"/>
                    </a:p>
                  </a:txBody>
                  <a:tcPr/>
                </a:tc>
                <a:tc>
                  <a:txBody>
                    <a:bodyPr/>
                    <a:lstStyle/>
                    <a:p>
                      <a:r>
                        <a:rPr lang="en-US" sz="1200" dirty="0"/>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caregiver receives it ($ varies)</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caregiver receives it ($411/ month/ child)</a:t>
                      </a:r>
                    </a:p>
                    <a:p>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1038542423"/>
                  </a:ext>
                </a:extLst>
              </a:tr>
              <a:tr h="1331957">
                <a:tc>
                  <a:txBody>
                    <a:bodyPr/>
                    <a:lstStyle/>
                    <a:p>
                      <a:r>
                        <a:rPr lang="en-US" sz="1100" b="1" dirty="0">
                          <a:solidFill>
                            <a:schemeClr val="bg1"/>
                          </a:solidFill>
                        </a:rPr>
                        <a:t>THP – Plus Foster Care (THP+FC)</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Licensed </a:t>
                      </a:r>
                    </a:p>
                    <a:p>
                      <a:endParaRPr lang="en-US" sz="1200" dirty="0"/>
                    </a:p>
                  </a:txBody>
                  <a:tcPr/>
                </a:tc>
                <a:tc>
                  <a:txBody>
                    <a:bodyPr/>
                    <a:lstStyle/>
                    <a:p>
                      <a:r>
                        <a:rPr lang="en-US" sz="1200" dirty="0"/>
                        <a:t>Yes</a:t>
                      </a:r>
                    </a:p>
                  </a:txBody>
                  <a:tcPr/>
                </a:tc>
                <a:tc>
                  <a:txBody>
                    <a:bodyPr/>
                    <a:lstStyle/>
                    <a:p>
                      <a:r>
                        <a:rPr lang="en-US" sz="1200" dirty="0"/>
                        <a:t>Yes, THP + FC provider receives it</a:t>
                      </a:r>
                    </a:p>
                    <a:p>
                      <a:r>
                        <a:rPr lang="en-US" sz="1200" dirty="0"/>
                        <a:t>($2,284 – 2,871/</a:t>
                      </a:r>
                    </a:p>
                    <a:p>
                      <a:r>
                        <a:rPr lang="en-US" sz="1200" dirty="0"/>
                        <a:t>month)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caregiver receives it ($411/ month/ child)</a:t>
                      </a:r>
                    </a:p>
                    <a:p>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2290857529"/>
                  </a:ext>
                </a:extLst>
              </a:tr>
              <a:tr h="1331957">
                <a:tc>
                  <a:txBody>
                    <a:bodyPr/>
                    <a:lstStyle/>
                    <a:p>
                      <a:r>
                        <a:rPr lang="en-US" sz="1100" b="1" dirty="0">
                          <a:solidFill>
                            <a:schemeClr val="bg1"/>
                          </a:solidFill>
                        </a:rPr>
                        <a:t>Supervised Independent Living Placement (SILP)</a:t>
                      </a:r>
                    </a:p>
                  </a:txBody>
                  <a:tcPr>
                    <a:solidFill>
                      <a:srgbClr val="00B0F0"/>
                    </a:solidFill>
                  </a:tcPr>
                </a:tc>
                <a:tc>
                  <a:txBody>
                    <a:bodyPr/>
                    <a:lstStyle/>
                    <a:p>
                      <a:r>
                        <a:rPr lang="en-US" sz="1200" dirty="0"/>
                        <a:t>Approved</a:t>
                      </a:r>
                    </a:p>
                  </a:txBody>
                  <a:tcPr/>
                </a:tc>
                <a:tc>
                  <a:txBody>
                    <a:bodyPr/>
                    <a:lstStyle/>
                    <a:p>
                      <a:r>
                        <a:rPr lang="en-US" sz="1200" dirty="0"/>
                        <a:t>No</a:t>
                      </a:r>
                    </a:p>
                  </a:txBody>
                  <a:tcPr/>
                </a:tc>
                <a:tc>
                  <a:txBody>
                    <a:bodyPr/>
                    <a:lstStyle/>
                    <a:p>
                      <a:r>
                        <a:rPr lang="en-US" sz="1200" dirty="0"/>
                        <a:t>Yes, you or payee receives it </a:t>
                      </a:r>
                    </a:p>
                    <a:p>
                      <a:r>
                        <a:rPr lang="en-US" sz="1200" dirty="0"/>
                        <a:t>($820/</a:t>
                      </a:r>
                    </a:p>
                    <a:p>
                      <a:r>
                        <a:rPr lang="en-US" sz="1200" dirty="0"/>
                        <a:t>month)</a:t>
                      </a:r>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Yes, caregiver receives it ($411/ month/ child)</a:t>
                      </a:r>
                    </a:p>
                    <a:p>
                      <a:endParaRPr lang="en-US" sz="1200" dirty="0"/>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2670589520"/>
                  </a:ext>
                </a:extLst>
              </a:tr>
              <a:tr h="481964">
                <a:tc>
                  <a:txBody>
                    <a:bodyPr/>
                    <a:lstStyle/>
                    <a:p>
                      <a:r>
                        <a:rPr lang="en-US" sz="1100" b="1" dirty="0">
                          <a:solidFill>
                            <a:schemeClr val="bg1"/>
                          </a:solidFill>
                        </a:rPr>
                        <a:t>Group Home</a:t>
                      </a:r>
                    </a:p>
                    <a:p>
                      <a:r>
                        <a:rPr lang="en-US" sz="1100" b="1" dirty="0">
                          <a:solidFill>
                            <a:schemeClr val="bg1"/>
                          </a:solidFill>
                        </a:rPr>
                        <a:t>STERP</a:t>
                      </a: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Licensed </a:t>
                      </a:r>
                    </a:p>
                    <a:p>
                      <a:endParaRPr lang="en-US" sz="1200" dirty="0"/>
                    </a:p>
                  </a:txBody>
                  <a:tcPr/>
                </a:tc>
                <a:tc>
                  <a:txBody>
                    <a:bodyPr/>
                    <a:lstStyle/>
                    <a:p>
                      <a:r>
                        <a:rPr lang="en-US" sz="1200" dirty="0"/>
                        <a:t>Yes</a:t>
                      </a:r>
                    </a:p>
                  </a:txBody>
                  <a:tcPr/>
                </a:tc>
                <a:tc>
                  <a:txBody>
                    <a:bodyPr/>
                    <a:lstStyle/>
                    <a:p>
                      <a:r>
                        <a:rPr lang="en-US" sz="1200" dirty="0"/>
                        <a:t>($ varies)</a:t>
                      </a:r>
                    </a:p>
                  </a:txBody>
                  <a:tcPr/>
                </a:tc>
                <a:tc>
                  <a:txBody>
                    <a:bodyPr/>
                    <a:lstStyle/>
                    <a:p>
                      <a:r>
                        <a:rPr lang="en-US" sz="1200" dirty="0"/>
                        <a:t>($890/</a:t>
                      </a:r>
                    </a:p>
                    <a:p>
                      <a:r>
                        <a:rPr lang="en-US" sz="1200" dirty="0"/>
                        <a:t>month/</a:t>
                      </a:r>
                    </a:p>
                    <a:p>
                      <a:r>
                        <a:rPr lang="en-US" sz="1200" dirty="0"/>
                        <a:t>child)</a:t>
                      </a:r>
                    </a:p>
                  </a:txBody>
                  <a:tcPr/>
                </a:tc>
                <a:tc>
                  <a:txBody>
                    <a:bodyPr/>
                    <a:lstStyle/>
                    <a:p>
                      <a:r>
                        <a:rPr lang="en-US" sz="1200" dirty="0"/>
                        <a:t>No</a:t>
                      </a:r>
                    </a:p>
                  </a:txBody>
                  <a:tcPr/>
                </a:tc>
                <a:tc>
                  <a:txBody>
                    <a:bodyPr/>
                    <a:lstStyle/>
                    <a:p>
                      <a:r>
                        <a:rPr lang="en-US" sz="1200" dirty="0"/>
                        <a:t>No</a:t>
                      </a:r>
                    </a:p>
                  </a:txBody>
                  <a:tcPr/>
                </a:tc>
                <a:extLst>
                  <a:ext uri="{0D108BD9-81ED-4DB2-BD59-A6C34878D82A}">
                    <a16:rowId xmlns:a16="http://schemas.microsoft.com/office/drawing/2014/main" val="2088222664"/>
                  </a:ext>
                </a:extLst>
              </a:tr>
            </a:tbl>
          </a:graphicData>
        </a:graphic>
      </p:graphicFrame>
      <p:sp>
        <p:nvSpPr>
          <p:cNvPr id="5" name="TextBox 4">
            <a:extLst>
              <a:ext uri="{FF2B5EF4-FFF2-40B4-BE49-F238E27FC236}">
                <a16:creationId xmlns:a16="http://schemas.microsoft.com/office/drawing/2014/main" id="{6003810D-A0E3-4212-8A0A-493DC19788CC}"/>
              </a:ext>
            </a:extLst>
          </p:cNvPr>
          <p:cNvSpPr txBox="1"/>
          <p:nvPr/>
        </p:nvSpPr>
        <p:spPr>
          <a:xfrm>
            <a:off x="775855" y="173182"/>
            <a:ext cx="6165272" cy="830997"/>
          </a:xfrm>
          <a:prstGeom prst="rect">
            <a:avLst/>
          </a:prstGeom>
          <a:noFill/>
        </p:spPr>
        <p:txBody>
          <a:bodyPr wrap="square" rtlCol="0">
            <a:spAutoFit/>
          </a:bodyPr>
          <a:lstStyle/>
          <a:p>
            <a:r>
              <a:rPr lang="en-US" sz="2400" b="1" dirty="0">
                <a:solidFill>
                  <a:srgbClr val="0070C0"/>
                </a:solidFill>
              </a:rPr>
              <a:t>Foster Care Placement Options for Non-Minors</a:t>
            </a:r>
          </a:p>
          <a:p>
            <a:endParaRPr lang="en-US" sz="2400" dirty="0">
              <a:solidFill>
                <a:srgbClr val="0070C0"/>
              </a:solidFill>
            </a:endParaRPr>
          </a:p>
        </p:txBody>
      </p:sp>
      <p:sp>
        <p:nvSpPr>
          <p:cNvPr id="6" name="TextBox 5">
            <a:extLst>
              <a:ext uri="{FF2B5EF4-FFF2-40B4-BE49-F238E27FC236}">
                <a16:creationId xmlns:a16="http://schemas.microsoft.com/office/drawing/2014/main" id="{94FEF877-A3B2-4F79-BDC7-DDDCBC0BA0A9}"/>
              </a:ext>
            </a:extLst>
          </p:cNvPr>
          <p:cNvSpPr txBox="1"/>
          <p:nvPr/>
        </p:nvSpPr>
        <p:spPr>
          <a:xfrm>
            <a:off x="568036" y="9434945"/>
            <a:ext cx="6186055" cy="276999"/>
          </a:xfrm>
          <a:prstGeom prst="rect">
            <a:avLst/>
          </a:prstGeom>
          <a:noFill/>
        </p:spPr>
        <p:txBody>
          <a:bodyPr wrap="square" rtlCol="0">
            <a:spAutoFit/>
          </a:bodyPr>
          <a:lstStyle/>
          <a:p>
            <a:r>
              <a:rPr lang="en-US" sz="1200" dirty="0"/>
              <a:t>Source: </a:t>
            </a:r>
            <a:r>
              <a:rPr lang="en-US" sz="1200" dirty="0">
                <a:solidFill>
                  <a:srgbClr val="00B0F0"/>
                </a:solidFill>
              </a:rPr>
              <a:t>http://ab12nmdresources.weebly.com/placement-options.html</a:t>
            </a:r>
          </a:p>
        </p:txBody>
      </p:sp>
      <p:sp>
        <p:nvSpPr>
          <p:cNvPr id="10" name="Rectangle 15">
            <a:extLst>
              <a:ext uri="{FF2B5EF4-FFF2-40B4-BE49-F238E27FC236}">
                <a16:creationId xmlns:a16="http://schemas.microsoft.com/office/drawing/2014/main" id="{0C3B5B3E-1BD6-4568-ABC4-9F8B15E8F906}"/>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1" name="Rectangle 15">
            <a:extLst>
              <a:ext uri="{FF2B5EF4-FFF2-40B4-BE49-F238E27FC236}">
                <a16:creationId xmlns:a16="http://schemas.microsoft.com/office/drawing/2014/main" id="{B9007452-F38A-4150-B598-85022FB5073D}"/>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55</a:t>
            </a: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a:extLst>
              <a:ext uri="{FF2B5EF4-FFF2-40B4-BE49-F238E27FC236}">
                <a16:creationId xmlns:a16="http://schemas.microsoft.com/office/drawing/2014/main" id="{A5911735-B18E-481F-8788-7FB0F622BA7C}"/>
              </a:ext>
            </a:extLst>
          </p:cNvPr>
          <p:cNvSpPr>
            <a:spLocks noChangeArrowheads="1"/>
          </p:cNvSpPr>
          <p:nvPr/>
        </p:nvSpPr>
        <p:spPr bwMode="auto">
          <a:xfrm>
            <a:off x="1255712" y="1131094"/>
            <a:ext cx="5153025"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spcAft>
                <a:spcPts val="1475"/>
              </a:spcAft>
            </a:pPr>
            <a:endParaRPr lang="en-US" altLang="en-US" b="1" u="sng" dirty="0"/>
          </a:p>
        </p:txBody>
      </p:sp>
      <p:sp>
        <p:nvSpPr>
          <p:cNvPr id="3" name="Rectangle 2">
            <a:extLst>
              <a:ext uri="{FF2B5EF4-FFF2-40B4-BE49-F238E27FC236}">
                <a16:creationId xmlns:a16="http://schemas.microsoft.com/office/drawing/2014/main" id="{D33D8246-B453-4F14-9E7B-B83D2CCEFFC5}"/>
              </a:ext>
            </a:extLst>
          </p:cNvPr>
          <p:cNvSpPr/>
          <p:nvPr/>
        </p:nvSpPr>
        <p:spPr>
          <a:xfrm>
            <a:off x="898524" y="1422400"/>
            <a:ext cx="5972175" cy="7800975"/>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88"/>
              </a:lnSpc>
              <a:spcBef>
                <a:spcPts val="1475"/>
              </a:spcBef>
            </a:pPr>
            <a:r>
              <a:rPr lang="en-US" altLang="en-US" sz="1200" b="1" dirty="0"/>
              <a:t>Summary                                                                                                                                                                       </a:t>
            </a:r>
            <a:r>
              <a:rPr lang="en-US" altLang="en-US" sz="1200" b="1" dirty="0">
                <a:solidFill>
                  <a:schemeClr val="bg1"/>
                </a:solidFill>
              </a:rPr>
              <a:t>.</a:t>
            </a:r>
          </a:p>
          <a:p>
            <a:pPr algn="just" eaLnBrk="1" hangingPunct="1">
              <a:lnSpc>
                <a:spcPts val="1488"/>
              </a:lnSpc>
              <a:spcAft>
                <a:spcPts val="1050"/>
              </a:spcAft>
            </a:pPr>
            <a:r>
              <a:rPr lang="en-US" altLang="en-US" sz="1200" dirty="0"/>
              <a:t>The California Fostering Connections to Success Act was signed into law September 30, 2010 through Assembly Bill (AB) 12. Effective January 1, 2012, the bill allows foster care for eligible youth to extend beyond age 18 and up to age 21, when fully implemented and contingent on budget appropriation by the state legislature. Eligible foster youth are designated as "nonminor" dependents. They will be entitled to various foster placement options after age 18. AB 12 also creates a new federal Kin-GAP program to coincide with California's existing Kin-GAP program, which is state and county-funded. If you have questions or need additional information, please email them to: </a:t>
            </a:r>
            <a:r>
              <a:rPr lang="en-US" altLang="en-US" sz="1200" u="sng" dirty="0">
                <a:solidFill>
                  <a:srgbClr val="00B0F0"/>
                </a:solidFill>
                <a:hlinkClick r:id="rId2">
                  <a:extLst>
                    <a:ext uri="{A12FA001-AC4F-418D-AE19-62706E023703}">
                      <ahyp:hlinkClr xmlns:ahyp="http://schemas.microsoft.com/office/drawing/2018/hyperlinkcolor" val="tx"/>
                    </a:ext>
                  </a:extLst>
                </a:hlinkClick>
              </a:rPr>
              <a:t>AB12@dss.ca.gov</a:t>
            </a:r>
          </a:p>
          <a:p>
            <a:pPr algn="just" eaLnBrk="1" hangingPunct="1">
              <a:lnSpc>
                <a:spcPts val="1463"/>
              </a:lnSpc>
            </a:pPr>
            <a:r>
              <a:rPr lang="en-US" altLang="en-US" sz="1200" b="1" dirty="0"/>
              <a:t>Goals and Benefits</a:t>
            </a:r>
          </a:p>
          <a:p>
            <a:pPr algn="just" eaLnBrk="1" hangingPunct="1">
              <a:lnSpc>
                <a:spcPts val="1463"/>
              </a:lnSpc>
            </a:pPr>
            <a:endParaRPr lang="en-US" altLang="en-US" sz="1200" b="1" dirty="0"/>
          </a:p>
          <a:p>
            <a:pPr marL="171450" indent="-171450" algn="just" eaLnBrk="1" hangingPunct="1">
              <a:lnSpc>
                <a:spcPts val="1463"/>
              </a:lnSpc>
              <a:buClr>
                <a:srgbClr val="00B0F0"/>
              </a:buClr>
              <a:buFont typeface="Wingdings" panose="05000000000000000000" pitchFamily="2" charset="2"/>
              <a:buChar char="§"/>
            </a:pPr>
            <a:r>
              <a:rPr lang="en-US" altLang="en-US" sz="1200" dirty="0"/>
              <a:t>Enables youth to maintain a safety net of support while experiencing independence in a secure and supervised living environment.</a:t>
            </a:r>
          </a:p>
          <a:p>
            <a:pPr marL="171450" indent="-171450" algn="just" eaLnBrk="1" hangingPunct="1">
              <a:lnSpc>
                <a:spcPts val="1463"/>
              </a:lnSpc>
              <a:buClr>
                <a:srgbClr val="00B0F0"/>
              </a:buClr>
              <a:buFont typeface="Wingdings" panose="05000000000000000000" pitchFamily="2" charset="2"/>
              <a:buChar char="§"/>
            </a:pPr>
            <a:r>
              <a:rPr lang="en-US" altLang="en-US" sz="1200" dirty="0"/>
              <a:t>Provides youth extended time as "non-minor" dependents to obtain education and employment training opportunities which assists youth in becoming better prepared for successful transition into adulthood and self-sufficiency.</a:t>
            </a:r>
          </a:p>
          <a:p>
            <a:pPr marL="171450" indent="-171450" algn="just" eaLnBrk="1" hangingPunct="1">
              <a:lnSpc>
                <a:spcPts val="1463"/>
              </a:lnSpc>
              <a:buClr>
                <a:srgbClr val="00B0F0"/>
              </a:buClr>
              <a:buFont typeface="Wingdings" panose="05000000000000000000" pitchFamily="2" charset="2"/>
              <a:buChar char="§"/>
            </a:pPr>
            <a:r>
              <a:rPr lang="en-US" altLang="en-US" sz="1200" dirty="0"/>
              <a:t>Assists youth to avoid negative behaviors and that can lead to adverse outcomes.</a:t>
            </a:r>
          </a:p>
          <a:p>
            <a:pPr marL="171450" indent="-171450" algn="just" eaLnBrk="1" hangingPunct="1">
              <a:lnSpc>
                <a:spcPts val="1463"/>
              </a:lnSpc>
              <a:spcAft>
                <a:spcPts val="1050"/>
              </a:spcAft>
              <a:buClr>
                <a:srgbClr val="00B0F0"/>
              </a:buClr>
              <a:buFont typeface="Wingdings" panose="05000000000000000000" pitchFamily="2" charset="2"/>
              <a:buChar char="§"/>
            </a:pPr>
            <a:r>
              <a:rPr lang="en-US" altLang="en-US" sz="1200" dirty="0"/>
              <a:t>Allows foster children in relative placements to receive federal support through Kin-GAP.</a:t>
            </a:r>
          </a:p>
          <a:p>
            <a:pPr algn="just" eaLnBrk="1" hangingPunct="1">
              <a:lnSpc>
                <a:spcPts val="1488"/>
              </a:lnSpc>
            </a:pPr>
            <a:r>
              <a:rPr lang="en-US" altLang="en-US" sz="1200" b="1" dirty="0"/>
              <a:t>Basic Eligibility Requirements</a:t>
            </a:r>
          </a:p>
          <a:p>
            <a:pPr algn="just" eaLnBrk="1" hangingPunct="1">
              <a:lnSpc>
                <a:spcPts val="1488"/>
              </a:lnSpc>
            </a:pPr>
            <a:endParaRPr lang="en-US" altLang="en-US" sz="1200" b="1" dirty="0"/>
          </a:p>
          <a:p>
            <a:pPr marL="171450" indent="-171450" algn="just" eaLnBrk="1" hangingPunct="1">
              <a:lnSpc>
                <a:spcPts val="1488"/>
              </a:lnSpc>
              <a:buClr>
                <a:srgbClr val="00B0F0"/>
              </a:buClr>
              <a:buFont typeface="Wingdings" panose="05000000000000000000" pitchFamily="2" charset="2"/>
              <a:buChar char="§"/>
            </a:pPr>
            <a:r>
              <a:rPr lang="en-US" altLang="en-US" sz="1200" dirty="0"/>
              <a:t>At the six-month hearing prior to youth turning age 18, the social worker/probation officer must have a plan to ensure the youth meet at least ONE of the following criteria on or after January 1, 2012:</a:t>
            </a:r>
          </a:p>
          <a:p>
            <a:pPr marL="171450" indent="-171450" algn="just" eaLnBrk="1" hangingPunct="1">
              <a:lnSpc>
                <a:spcPts val="1488"/>
              </a:lnSpc>
              <a:buClr>
                <a:srgbClr val="00B0F0"/>
              </a:buClr>
              <a:buFont typeface="Wingdings" panose="05000000000000000000" pitchFamily="2" charset="2"/>
              <a:buChar char="§"/>
            </a:pPr>
            <a:endParaRPr lang="en-US" altLang="en-US" sz="1200" dirty="0"/>
          </a:p>
          <a:p>
            <a:pPr algn="just" eaLnBrk="1" hangingPunct="1">
              <a:lnSpc>
                <a:spcPts val="1488"/>
              </a:lnSpc>
            </a:pPr>
            <a:r>
              <a:rPr lang="en-US" altLang="en-US" sz="1200" dirty="0"/>
              <a:t>1)    Working toward completion of high school or equivalent program (e.g. GED); OR</a:t>
            </a:r>
          </a:p>
          <a:p>
            <a:pPr algn="just" eaLnBrk="1" hangingPunct="1">
              <a:lnSpc>
                <a:spcPts val="1488"/>
              </a:lnSpc>
            </a:pPr>
            <a:r>
              <a:rPr lang="en-US" altLang="en-US" sz="1200" dirty="0"/>
              <a:t>2)    Enrolled in college, community college or a vocational education program; OR</a:t>
            </a:r>
          </a:p>
          <a:p>
            <a:pPr algn="just" eaLnBrk="1" hangingPunct="1">
              <a:lnSpc>
                <a:spcPts val="1488"/>
              </a:lnSpc>
            </a:pPr>
            <a:r>
              <a:rPr lang="en-US" altLang="en-US" sz="1200" dirty="0"/>
              <a:t>3)    Employed at least 80 hours a month; OR</a:t>
            </a:r>
          </a:p>
          <a:p>
            <a:pPr algn="just" eaLnBrk="1" hangingPunct="1">
              <a:lnSpc>
                <a:spcPts val="1488"/>
              </a:lnSpc>
            </a:pPr>
            <a:r>
              <a:rPr lang="en-US" altLang="en-US" sz="1200" dirty="0"/>
              <a:t>4)    Participating in a program designed to assist in gaining employment; OR</a:t>
            </a:r>
          </a:p>
          <a:p>
            <a:pPr algn="just" eaLnBrk="1" hangingPunct="1">
              <a:lnSpc>
                <a:spcPts val="1488"/>
              </a:lnSpc>
              <a:spcAft>
                <a:spcPts val="1050"/>
              </a:spcAft>
            </a:pPr>
            <a:r>
              <a:rPr lang="en-US" altLang="en-US" sz="1200" dirty="0"/>
              <a:t>5)    Unable to do one of the above requirements because of a medical condition.</a:t>
            </a:r>
          </a:p>
          <a:p>
            <a:pPr marL="171450" indent="-171450" algn="just" eaLnBrk="1" hangingPunct="1">
              <a:lnSpc>
                <a:spcPts val="1488"/>
              </a:lnSpc>
              <a:buClr>
                <a:srgbClr val="00B0F0"/>
              </a:buClr>
              <a:buSzPct val="100000"/>
              <a:buFont typeface="Wingdings" panose="05000000000000000000" pitchFamily="2" charset="2"/>
              <a:buChar char="§"/>
            </a:pPr>
            <a:r>
              <a:rPr lang="en-US" altLang="en-US" sz="1200" dirty="0"/>
              <a:t>Foster youth must sign an agreement to reside in an eligible placement location and agree to work with social worker to meet goals of the Transitional Living Plan.</a:t>
            </a:r>
          </a:p>
          <a:p>
            <a:pPr marL="171450" indent="-171450" algn="just" eaLnBrk="1" hangingPunct="1">
              <a:lnSpc>
                <a:spcPts val="1488"/>
              </a:lnSpc>
              <a:buClr>
                <a:srgbClr val="00B0F0"/>
              </a:buClr>
              <a:buSzPct val="100000"/>
              <a:buFont typeface="Wingdings" panose="05000000000000000000" pitchFamily="2" charset="2"/>
              <a:buChar char="§"/>
            </a:pPr>
            <a:r>
              <a:rPr lang="en-US" altLang="en-US" sz="1200" dirty="0"/>
              <a:t>Foster youth must decide by age 18 whether to continue in foster care; if not, youth must request through the courts to have their dependency terminated.</a:t>
            </a:r>
          </a:p>
          <a:p>
            <a:pPr marL="171450" indent="-171450" algn="just" eaLnBrk="1" hangingPunct="1">
              <a:lnSpc>
                <a:spcPts val="1488"/>
              </a:lnSpc>
              <a:buClr>
                <a:srgbClr val="00B0F0"/>
              </a:buClr>
              <a:buSzPct val="100000"/>
              <a:buFont typeface="Wingdings" panose="05000000000000000000" pitchFamily="2" charset="2"/>
              <a:buChar char="§"/>
            </a:pPr>
            <a:r>
              <a:rPr lang="en-US" altLang="en-US" sz="1200" dirty="0"/>
              <a:t> If the youth requests termination of their dependency, the court will establish a trial period of independence until youth turns 21 year of age. </a:t>
            </a:r>
          </a:p>
          <a:p>
            <a:pPr marL="171450" indent="-171450" algn="just" eaLnBrk="1" hangingPunct="1">
              <a:lnSpc>
                <a:spcPts val="1488"/>
              </a:lnSpc>
              <a:buClr>
                <a:srgbClr val="00B0F0"/>
              </a:buClr>
              <a:buSzPct val="100000"/>
              <a:buFont typeface="Wingdings" panose="05000000000000000000" pitchFamily="2" charset="2"/>
              <a:buChar char="§"/>
            </a:pPr>
            <a:r>
              <a:rPr lang="en-US" altLang="en-US" sz="1200" dirty="0"/>
              <a:t> During this time, the youth can decide to re-enter foster care regardless of termination.</a:t>
            </a:r>
          </a:p>
          <a:p>
            <a:pPr marL="171450" indent="-171450" algn="just" eaLnBrk="1" hangingPunct="1">
              <a:lnSpc>
                <a:spcPts val="1488"/>
              </a:lnSpc>
              <a:buClr>
                <a:srgbClr val="00B0F0"/>
              </a:buClr>
              <a:buSzPct val="100000"/>
              <a:buFont typeface="Wingdings" panose="05000000000000000000" pitchFamily="2" charset="2"/>
              <a:buChar char="§"/>
            </a:pPr>
            <a:r>
              <a:rPr lang="en-US" altLang="en-US" sz="1200" dirty="0"/>
              <a:t> Youth who exit foster care and later decide to re-enter foster care, they will need to be  fingerprinted in order to live in a licensed home.</a:t>
            </a:r>
          </a:p>
          <a:p>
            <a:pPr marL="171450" indent="-171450" algn="just" eaLnBrk="1" hangingPunct="1">
              <a:lnSpc>
                <a:spcPts val="1488"/>
              </a:lnSpc>
              <a:buClr>
                <a:srgbClr val="00B0F0"/>
              </a:buClr>
              <a:buSzPct val="100000"/>
              <a:buFont typeface="Wingdings" panose="05000000000000000000" pitchFamily="2" charset="2"/>
              <a:buChar char="§"/>
            </a:pPr>
            <a:r>
              <a:rPr lang="en-US" altLang="en-US" sz="1200" dirty="0"/>
              <a:t>Youth choosing to remain in their existing foster family home will not require finger printing. The foster parent will continue to receive the same payment rate.</a:t>
            </a:r>
            <a:endParaRPr lang="en-US" altLang="en-US" sz="1200" dirty="0">
              <a:latin typeface="Calibri"/>
            </a:endParaRPr>
          </a:p>
          <a:p>
            <a:pPr marL="171450" indent="-171450" algn="just" eaLnBrk="1" hangingPunct="1">
              <a:lnSpc>
                <a:spcPts val="1488"/>
              </a:lnSpc>
              <a:buClr>
                <a:srgbClr val="00B0F0"/>
              </a:buClr>
              <a:buSzPct val="100000"/>
              <a:buFont typeface="Wingdings" panose="05000000000000000000" pitchFamily="2" charset="2"/>
              <a:buChar char="§"/>
            </a:pPr>
            <a:endParaRPr lang="en-US" altLang="en-US" sz="1200" dirty="0"/>
          </a:p>
          <a:p>
            <a:pPr marL="171450" indent="-171450" algn="just" eaLnBrk="1" hangingPunct="1">
              <a:lnSpc>
                <a:spcPts val="1488"/>
              </a:lnSpc>
              <a:buClr>
                <a:srgbClr val="00B0F0"/>
              </a:buClr>
              <a:buSzPct val="100000"/>
              <a:buFont typeface="Wingdings" panose="05000000000000000000" pitchFamily="2" charset="2"/>
              <a:buChar char="§"/>
            </a:pPr>
            <a:endParaRPr lang="en-US" altLang="en-US" sz="1200" dirty="0"/>
          </a:p>
        </p:txBody>
      </p:sp>
      <p:sp>
        <p:nvSpPr>
          <p:cNvPr id="55300" name="Rectangle 3">
            <a:extLst>
              <a:ext uri="{FF2B5EF4-FFF2-40B4-BE49-F238E27FC236}">
                <a16:creationId xmlns:a16="http://schemas.microsoft.com/office/drawing/2014/main" id="{168A9F50-8FBE-42C3-8040-DA0FA9281235}"/>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91FDBE02-D519-45B1-BBC8-CCDC23645F2F}"/>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California Fostering Connections to Success Fact Sheet</a:t>
            </a:r>
          </a:p>
        </p:txBody>
      </p:sp>
      <p:sp>
        <p:nvSpPr>
          <p:cNvPr id="6" name="Rectangle 15">
            <a:extLst>
              <a:ext uri="{FF2B5EF4-FFF2-40B4-BE49-F238E27FC236}">
                <a16:creationId xmlns:a16="http://schemas.microsoft.com/office/drawing/2014/main" id="{35236953-A07A-4DBD-8D28-6B5A2C8A119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56</a:t>
            </a: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2B49B-88C0-4F81-9DFF-2B56678671D3}"/>
              </a:ext>
            </a:extLst>
          </p:cNvPr>
          <p:cNvSpPr/>
          <p:nvPr/>
        </p:nvSpPr>
        <p:spPr>
          <a:xfrm>
            <a:off x="893763" y="1429173"/>
            <a:ext cx="5973762" cy="6733752"/>
          </a:xfrm>
          <a:prstGeom prst="rect">
            <a:avLst/>
          </a:prstGeom>
        </p:spPr>
        <p:txBody>
          <a:bodyPr lIns="0" tIns="0" rIns="0" bIns="0"/>
          <a:lstStyle/>
          <a:p>
            <a:pPr algn="just" eaLnBrk="1" hangingPunct="1">
              <a:lnSpc>
                <a:spcPts val="1488"/>
              </a:lnSpc>
            </a:pPr>
            <a:r>
              <a:rPr lang="en-US" altLang="en-US" sz="1200" b="1" dirty="0"/>
              <a:t>Basic Eligibility Requirements Continued </a:t>
            </a:r>
          </a:p>
          <a:p>
            <a:pPr algn="just" eaLnBrk="1" hangingPunct="1">
              <a:lnSpc>
                <a:spcPts val="1488"/>
              </a:lnSpc>
            </a:pPr>
            <a:endParaRPr lang="en-US" altLang="en-US" sz="1200" dirty="0"/>
          </a:p>
          <a:p>
            <a:pPr marL="171450" indent="-171450" algn="just" eaLnBrk="1" hangingPunct="1">
              <a:lnSpc>
                <a:spcPts val="1488"/>
              </a:lnSpc>
              <a:buClr>
                <a:srgbClr val="00B0F0"/>
              </a:buClr>
              <a:buFont typeface="Wingdings" panose="05000000000000000000" pitchFamily="2" charset="2"/>
              <a:buChar char="§"/>
            </a:pPr>
            <a:r>
              <a:rPr lang="en-US" sz="1200" dirty="0">
                <a:latin typeface="Calibri"/>
              </a:rPr>
              <a:t>Youth choosing to remain in a group home after age 18 will not require finger printing. The group home will continue to receive the same payment rate.</a:t>
            </a:r>
          </a:p>
          <a:p>
            <a:pPr marL="171450" indent="-171450" algn="just" eaLnBrk="1" hangingPunct="1">
              <a:lnSpc>
                <a:spcPts val="1488"/>
              </a:lnSpc>
              <a:buClr>
                <a:srgbClr val="00B0F0"/>
              </a:buClr>
              <a:buFont typeface="Wingdings" panose="05000000000000000000" pitchFamily="2" charset="2"/>
              <a:buChar char="§"/>
            </a:pPr>
            <a:r>
              <a:rPr lang="en-US" sz="1200" dirty="0">
                <a:latin typeface="Calibri"/>
              </a:rPr>
              <a:t> Probation youth must have been eligible for foster care placement by 18 years of age to be eligible to remain in foster care under AB 12.</a:t>
            </a:r>
          </a:p>
          <a:p>
            <a:pPr marL="171450" indent="-171450" algn="just" eaLnBrk="1" hangingPunct="1">
              <a:lnSpc>
                <a:spcPts val="1488"/>
              </a:lnSpc>
              <a:buClr>
                <a:srgbClr val="00B0F0"/>
              </a:buClr>
              <a:buFont typeface="Wingdings" panose="05000000000000000000" pitchFamily="2" charset="2"/>
              <a:buChar char="§"/>
            </a:pPr>
            <a:endParaRPr lang="en-US" sz="1200" b="1" dirty="0">
              <a:latin typeface="Calibri"/>
            </a:endParaRPr>
          </a:p>
          <a:p>
            <a:pPr algn="just" eaLnBrk="1" fontAlgn="auto" hangingPunct="1">
              <a:spcBef>
                <a:spcPts val="0"/>
              </a:spcBef>
              <a:spcAft>
                <a:spcPts val="1470"/>
              </a:spcAft>
              <a:defRPr/>
            </a:pPr>
            <a:r>
              <a:rPr lang="en-US" sz="1200" b="1" dirty="0">
                <a:latin typeface="Calibri"/>
              </a:rPr>
              <a:t>Foster Placement Options</a:t>
            </a:r>
          </a:p>
          <a:p>
            <a:pPr marL="171450" indent="-171450" algn="just" eaLnBrk="1" fontAlgn="auto" hangingPunct="1">
              <a:spcBef>
                <a:spcPts val="0"/>
              </a:spcBef>
              <a:spcAft>
                <a:spcPts val="1470"/>
              </a:spcAft>
              <a:buClr>
                <a:srgbClr val="00B0F0"/>
              </a:buClr>
              <a:buFont typeface="Wingdings" panose="05000000000000000000" pitchFamily="2" charset="2"/>
              <a:buChar char="§"/>
              <a:defRPr/>
            </a:pPr>
            <a:r>
              <a:rPr lang="en-US" sz="1200" dirty="0">
                <a:latin typeface="Calibri"/>
              </a:rPr>
              <a:t>Eligible placements options for youth after age 18 include:</a:t>
            </a:r>
          </a:p>
          <a:p>
            <a:pPr algn="just" eaLnBrk="1" fontAlgn="auto" hangingPunct="1">
              <a:lnSpc>
                <a:spcPts val="1488"/>
              </a:lnSpc>
              <a:spcBef>
                <a:spcPts val="0"/>
              </a:spcBef>
              <a:spcAft>
                <a:spcPts val="0"/>
              </a:spcAft>
              <a:defRPr/>
            </a:pPr>
            <a:r>
              <a:rPr lang="en-US" sz="1200" dirty="0">
                <a:latin typeface="Calibri"/>
              </a:rPr>
              <a:t>1)    Remain in existing home of a relative or NREFM; licensed foster family home; certified foster family agency home, or home of a non-related legal guardian (approved by the juvenile court) or group home (youth may remain in a group home after age 19, if necessary, if the reason is due to a medical condition).</a:t>
            </a:r>
          </a:p>
          <a:p>
            <a:pPr algn="just" eaLnBrk="1" fontAlgn="auto" hangingPunct="1">
              <a:lnSpc>
                <a:spcPts val="1488"/>
              </a:lnSpc>
              <a:spcBef>
                <a:spcPts val="0"/>
              </a:spcBef>
              <a:spcAft>
                <a:spcPts val="0"/>
              </a:spcAft>
              <a:defRPr/>
            </a:pPr>
            <a:r>
              <a:rPr lang="en-US" sz="1200" dirty="0">
                <a:latin typeface="Calibri"/>
              </a:rPr>
              <a:t>2)    THP-Plus Foster Care (approved).</a:t>
            </a:r>
          </a:p>
          <a:p>
            <a:pPr algn="just" eaLnBrk="1" fontAlgn="auto" hangingPunct="1">
              <a:lnSpc>
                <a:spcPts val="1488"/>
              </a:lnSpc>
              <a:spcBef>
                <a:spcPts val="0"/>
              </a:spcBef>
              <a:spcAft>
                <a:spcPts val="840"/>
              </a:spcAft>
              <a:defRPr/>
            </a:pPr>
            <a:r>
              <a:rPr lang="en-US" sz="1200" dirty="0">
                <a:latin typeface="Calibri"/>
              </a:rPr>
              <a:t>3)    Supervised Independent Living setting (approved). This is a new placement option, which may include an apartment, room and board arrangements, college dorms and shared roommate in a </a:t>
            </a:r>
            <a:r>
              <a:rPr lang="en-US" sz="1200" u="sng" dirty="0">
                <a:latin typeface="Calibri"/>
              </a:rPr>
              <a:t>supervised</a:t>
            </a:r>
            <a:r>
              <a:rPr lang="en-US" sz="1200" dirty="0">
                <a:latin typeface="Calibri"/>
              </a:rPr>
              <a:t> independent living setting. The youth may directly receive all or part of the foster care rate pursuant to the mutual agreement.</a:t>
            </a:r>
          </a:p>
          <a:p>
            <a:pPr algn="just" eaLnBrk="1" fontAlgn="auto" hangingPunct="1">
              <a:lnSpc>
                <a:spcPts val="1512"/>
              </a:lnSpc>
              <a:spcBef>
                <a:spcPts val="0"/>
              </a:spcBef>
              <a:spcAft>
                <a:spcPts val="0"/>
              </a:spcAft>
              <a:defRPr/>
            </a:pPr>
            <a:r>
              <a:rPr lang="en-US" sz="1200" b="1" dirty="0">
                <a:latin typeface="Calibri"/>
              </a:rPr>
              <a:t>Kin GAP</a:t>
            </a:r>
          </a:p>
          <a:p>
            <a:pPr algn="just" eaLnBrk="1" fontAlgn="auto" hangingPunct="1">
              <a:lnSpc>
                <a:spcPts val="1512"/>
              </a:lnSpc>
              <a:spcBef>
                <a:spcPts val="0"/>
              </a:spcBef>
              <a:spcAft>
                <a:spcPts val="0"/>
              </a:spcAft>
              <a:defRPr/>
            </a:pPr>
            <a:endParaRPr lang="en-US" sz="1200" b="1" dirty="0">
              <a:latin typeface="Calibri"/>
            </a:endParaRPr>
          </a:p>
          <a:p>
            <a:pPr marL="171450" indent="-171450" algn="just" eaLnBrk="1" fontAlgn="auto" hangingPunct="1">
              <a:lnSpc>
                <a:spcPts val="1512"/>
              </a:lnSpc>
              <a:spcBef>
                <a:spcPts val="0"/>
              </a:spcBef>
              <a:spcAft>
                <a:spcPts val="0"/>
              </a:spcAft>
              <a:buClr>
                <a:srgbClr val="00B0F0"/>
              </a:buClr>
              <a:buFont typeface="Wingdings" panose="05000000000000000000" pitchFamily="2" charset="2"/>
              <a:buChar char="§"/>
              <a:defRPr/>
            </a:pPr>
            <a:r>
              <a:rPr lang="en-US" sz="1200" dirty="0">
                <a:latin typeface="Calibri"/>
              </a:rPr>
              <a:t> To be eligible for federal Kin GAP, youth must:</a:t>
            </a:r>
          </a:p>
          <a:p>
            <a:pPr algn="just" eaLnBrk="1" fontAlgn="auto" hangingPunct="1">
              <a:lnSpc>
                <a:spcPts val="1512"/>
              </a:lnSpc>
              <a:spcBef>
                <a:spcPts val="0"/>
              </a:spcBef>
              <a:spcAft>
                <a:spcPts val="0"/>
              </a:spcAft>
              <a:buClr>
                <a:srgbClr val="00B0F0"/>
              </a:buClr>
              <a:defRPr/>
            </a:pPr>
            <a:endParaRPr lang="en-US" sz="1200" dirty="0">
              <a:latin typeface="Calibri"/>
            </a:endParaRPr>
          </a:p>
          <a:p>
            <a:pPr algn="just" eaLnBrk="1" fontAlgn="auto" hangingPunct="1">
              <a:lnSpc>
                <a:spcPts val="1512"/>
              </a:lnSpc>
              <a:spcBef>
                <a:spcPts val="0"/>
              </a:spcBef>
              <a:spcAft>
                <a:spcPts val="0"/>
              </a:spcAft>
              <a:defRPr/>
            </a:pPr>
            <a:r>
              <a:rPr lang="en-US" sz="1200" dirty="0">
                <a:latin typeface="Calibri"/>
              </a:rPr>
              <a:t>1)    be in a foster care placement,</a:t>
            </a:r>
          </a:p>
          <a:p>
            <a:pPr algn="just" eaLnBrk="1" fontAlgn="auto" hangingPunct="1">
              <a:lnSpc>
                <a:spcPts val="1512"/>
              </a:lnSpc>
              <a:spcBef>
                <a:spcPts val="0"/>
              </a:spcBef>
              <a:spcAft>
                <a:spcPts val="0"/>
              </a:spcAft>
              <a:defRPr/>
            </a:pPr>
            <a:r>
              <a:rPr lang="en-US" sz="1200" dirty="0">
                <a:latin typeface="Calibri"/>
              </a:rPr>
              <a:t>2)    have lived with an approved relative for at least 6 months,</a:t>
            </a:r>
          </a:p>
          <a:p>
            <a:pPr algn="just" eaLnBrk="1" fontAlgn="auto" hangingPunct="1">
              <a:lnSpc>
                <a:spcPts val="1512"/>
              </a:lnSpc>
              <a:spcBef>
                <a:spcPts val="0"/>
              </a:spcBef>
              <a:spcAft>
                <a:spcPts val="0"/>
              </a:spcAft>
              <a:defRPr/>
            </a:pPr>
            <a:r>
              <a:rPr lang="en-US" sz="1200" dirty="0">
                <a:latin typeface="Calibri"/>
              </a:rPr>
              <a:t>3)    have a kinship guardianship established with that relative by juvenile court,</a:t>
            </a:r>
          </a:p>
          <a:p>
            <a:pPr marL="228600" indent="-228600" algn="just" eaLnBrk="1" fontAlgn="auto" hangingPunct="1">
              <a:lnSpc>
                <a:spcPts val="1488"/>
              </a:lnSpc>
              <a:spcBef>
                <a:spcPts val="0"/>
              </a:spcBef>
              <a:spcAft>
                <a:spcPts val="840"/>
              </a:spcAft>
              <a:buAutoNum type="arabicParenR" startAt="4"/>
              <a:defRPr/>
            </a:pPr>
            <a:r>
              <a:rPr lang="en-US" sz="1200" dirty="0">
                <a:latin typeface="Calibri"/>
              </a:rPr>
              <a:t>have his or her court case dismissed by either the dependency court or the delinquency court.</a:t>
            </a:r>
          </a:p>
          <a:p>
            <a:pPr marL="171450" indent="-171450" algn="just" eaLnBrk="1" fontAlgn="auto" hangingPunct="1">
              <a:lnSpc>
                <a:spcPts val="1488"/>
              </a:lnSpc>
              <a:spcBef>
                <a:spcPts val="0"/>
              </a:spcBef>
              <a:spcAft>
                <a:spcPts val="840"/>
              </a:spcAft>
              <a:buClr>
                <a:srgbClr val="00B0F0"/>
              </a:buClr>
              <a:buFont typeface="Wingdings" panose="05000000000000000000" pitchFamily="2" charset="2"/>
              <a:buChar char="§"/>
              <a:defRPr/>
            </a:pPr>
            <a:r>
              <a:rPr lang="en-US" sz="1200" dirty="0">
                <a:latin typeface="Calibri"/>
              </a:rPr>
              <a:t>Youth living with a relative under Kin Gap will not require finger printing. The relative caregiver will receive the same payment until the youth is 21 years of age, if the guardianship was established when the youth was age 16 or older.</a:t>
            </a:r>
          </a:p>
          <a:p>
            <a:pPr algn="just" eaLnBrk="1" fontAlgn="auto" hangingPunct="1">
              <a:spcBef>
                <a:spcPts val="0"/>
              </a:spcBef>
              <a:spcAft>
                <a:spcPts val="210"/>
              </a:spcAft>
              <a:defRPr/>
            </a:pPr>
            <a:r>
              <a:rPr lang="en-US" sz="1200" b="1" dirty="0">
                <a:latin typeface="Calibri"/>
              </a:rPr>
              <a:t>Additional information</a:t>
            </a:r>
          </a:p>
          <a:p>
            <a:pPr marL="171450" indent="-171450" algn="just" eaLnBrk="1" fontAlgn="auto" hangingPunct="1">
              <a:spcBef>
                <a:spcPts val="0"/>
              </a:spcBef>
              <a:spcAft>
                <a:spcPts val="210"/>
              </a:spcAft>
              <a:buClr>
                <a:srgbClr val="00B0F0"/>
              </a:buClr>
              <a:buFont typeface="Wingdings" panose="05000000000000000000" pitchFamily="2" charset="2"/>
              <a:buChar char="§"/>
              <a:defRPr/>
            </a:pPr>
            <a:r>
              <a:rPr lang="en-US" sz="1200" dirty="0">
                <a:latin typeface="Calibri"/>
              </a:rPr>
              <a:t>Youth who are custodial parents have the same rights to participate in foster care after age 18 as all other youth.</a:t>
            </a:r>
          </a:p>
          <a:p>
            <a:pPr marL="171450" indent="-171450" algn="just" eaLnBrk="1" fontAlgn="auto" hangingPunct="1">
              <a:spcBef>
                <a:spcPts val="0"/>
              </a:spcBef>
              <a:spcAft>
                <a:spcPts val="210"/>
              </a:spcAft>
              <a:buClr>
                <a:srgbClr val="00B0F0"/>
              </a:buClr>
              <a:buFont typeface="Wingdings" panose="05000000000000000000" pitchFamily="2" charset="2"/>
              <a:buChar char="§"/>
              <a:defRPr/>
            </a:pPr>
            <a:r>
              <a:rPr lang="en-US" sz="1200" dirty="0">
                <a:latin typeface="Calibri"/>
              </a:rPr>
              <a:t>Youth who are consumers of the Regional Center services can continue to receive dual agency and supplemental rates.</a:t>
            </a:r>
          </a:p>
          <a:p>
            <a:pPr marL="171450" indent="-171450" algn="just" eaLnBrk="1" fontAlgn="auto" hangingPunct="1">
              <a:spcBef>
                <a:spcPts val="0"/>
              </a:spcBef>
              <a:spcAft>
                <a:spcPts val="210"/>
              </a:spcAft>
              <a:buClr>
                <a:srgbClr val="00B0F0"/>
              </a:buClr>
              <a:buFont typeface="Wingdings" panose="05000000000000000000" pitchFamily="2" charset="2"/>
              <a:buChar char="§"/>
              <a:defRPr/>
            </a:pPr>
            <a:r>
              <a:rPr lang="en-US" sz="1200" dirty="0">
                <a:latin typeface="Calibri"/>
              </a:rPr>
              <a:t>Youth who meet the eligibly requirements to receive SSI (Supplemental Security Income) MAY be eligible to receive both at the same time.</a:t>
            </a:r>
          </a:p>
          <a:p>
            <a:pPr algn="just" eaLnBrk="1" fontAlgn="auto" hangingPunct="1">
              <a:lnSpc>
                <a:spcPts val="1488"/>
              </a:lnSpc>
              <a:spcBef>
                <a:spcPts val="0"/>
              </a:spcBef>
              <a:spcAft>
                <a:spcPts val="1470"/>
              </a:spcAft>
              <a:defRPr/>
            </a:pPr>
            <a:r>
              <a:rPr lang="en-US" altLang="en-US" sz="1200" dirty="0">
                <a:solidFill>
                  <a:srgbClr val="343434"/>
                </a:solidFill>
              </a:rPr>
              <a:t>Source</a:t>
            </a:r>
            <a:r>
              <a:rPr lang="en-US" altLang="en-US" sz="1200" dirty="0">
                <a:solidFill>
                  <a:srgbClr val="00B0F0"/>
                </a:solidFill>
              </a:rPr>
              <a:t>: https://www.slocoe.org/wp-content/uploads/2015/11/AB12-Fact-Sheet.pdf</a:t>
            </a:r>
          </a:p>
          <a:p>
            <a:pPr algn="just" eaLnBrk="1" fontAlgn="auto" hangingPunct="1">
              <a:lnSpc>
                <a:spcPts val="1488"/>
              </a:lnSpc>
              <a:spcBef>
                <a:spcPts val="0"/>
              </a:spcBef>
              <a:spcAft>
                <a:spcPts val="1470"/>
              </a:spcAft>
              <a:defRPr/>
            </a:pPr>
            <a:endParaRPr lang="en-US" sz="1200" dirty="0">
              <a:latin typeface="Calibri"/>
            </a:endParaRPr>
          </a:p>
        </p:txBody>
      </p:sp>
      <p:sp>
        <p:nvSpPr>
          <p:cNvPr id="56323" name="Rectangle 2">
            <a:extLst>
              <a:ext uri="{FF2B5EF4-FFF2-40B4-BE49-F238E27FC236}">
                <a16:creationId xmlns:a16="http://schemas.microsoft.com/office/drawing/2014/main" id="{FE89BCBC-E8B8-444A-A331-0D11383F5E0F}"/>
              </a:ext>
            </a:extLst>
          </p:cNvPr>
          <p:cNvSpPr>
            <a:spLocks noChangeArrowheads="1"/>
          </p:cNvSpPr>
          <p:nvPr/>
        </p:nvSpPr>
        <p:spPr bwMode="auto">
          <a:xfrm>
            <a:off x="901700" y="8507413"/>
            <a:ext cx="4757738"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475"/>
              </a:spcBef>
              <a:spcAft>
                <a:spcPts val="838"/>
              </a:spcAft>
            </a:pPr>
            <a:endParaRPr lang="en-US" altLang="en-US" sz="1200" dirty="0">
              <a:solidFill>
                <a:srgbClr val="343434"/>
              </a:solidFill>
              <a:hlinkClick r:id="rId2"/>
            </a:endParaRPr>
          </a:p>
        </p:txBody>
      </p:sp>
      <p:sp>
        <p:nvSpPr>
          <p:cNvPr id="5" name="Rectangle 4">
            <a:extLst>
              <a:ext uri="{FF2B5EF4-FFF2-40B4-BE49-F238E27FC236}">
                <a16:creationId xmlns:a16="http://schemas.microsoft.com/office/drawing/2014/main" id="{A81668DB-4ED9-4954-AE6C-43594AB79B81}"/>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California Fostering Connections to Success Fact Sheet</a:t>
            </a:r>
          </a:p>
        </p:txBody>
      </p:sp>
      <p:sp>
        <p:nvSpPr>
          <p:cNvPr id="6" name="Rectangle 15">
            <a:extLst>
              <a:ext uri="{FF2B5EF4-FFF2-40B4-BE49-F238E27FC236}">
                <a16:creationId xmlns:a16="http://schemas.microsoft.com/office/drawing/2014/main" id="{AD8E0742-5CED-45BE-B5B7-8F64E503C628}"/>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15">
            <a:extLst>
              <a:ext uri="{FF2B5EF4-FFF2-40B4-BE49-F238E27FC236}">
                <a16:creationId xmlns:a16="http://schemas.microsoft.com/office/drawing/2014/main" id="{76B1A608-2A24-4279-94E6-DA6F6413EE6E}"/>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57</a:t>
            </a: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a16="http://schemas.microsoft.com/office/drawing/2014/main" id="{9CAB241D-9A04-4514-9C1C-0E8D49236CF0}"/>
              </a:ext>
            </a:extLst>
          </p:cNvPr>
          <p:cNvSpPr>
            <a:spLocks noChangeArrowheads="1"/>
          </p:cNvSpPr>
          <p:nvPr/>
        </p:nvSpPr>
        <p:spPr bwMode="auto">
          <a:xfrm>
            <a:off x="1253809" y="1489285"/>
            <a:ext cx="50895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263"/>
              </a:spcAft>
            </a:pPr>
            <a:endParaRPr lang="en-US" altLang="en-US" b="1" u="sng" dirty="0"/>
          </a:p>
        </p:txBody>
      </p:sp>
      <p:sp>
        <p:nvSpPr>
          <p:cNvPr id="3" name="Rectangle 2">
            <a:extLst>
              <a:ext uri="{FF2B5EF4-FFF2-40B4-BE49-F238E27FC236}">
                <a16:creationId xmlns:a16="http://schemas.microsoft.com/office/drawing/2014/main" id="{8919F17D-7B41-43DF-A885-1689CDA44638}"/>
              </a:ext>
            </a:extLst>
          </p:cNvPr>
          <p:cNvSpPr/>
          <p:nvPr/>
        </p:nvSpPr>
        <p:spPr>
          <a:xfrm>
            <a:off x="895350" y="1822026"/>
            <a:ext cx="5938838" cy="7037811"/>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625"/>
              </a:spcAft>
            </a:pPr>
            <a:r>
              <a:rPr lang="en-US" altLang="en-US" sz="1200" b="1" dirty="0">
                <a:solidFill>
                  <a:srgbClr val="00B0F0"/>
                </a:solidFill>
              </a:rPr>
              <a:t>What is ICWA?</a:t>
            </a:r>
          </a:p>
          <a:p>
            <a:pPr algn="just" eaLnBrk="1" hangingPunct="1">
              <a:lnSpc>
                <a:spcPts val="1463"/>
              </a:lnSpc>
              <a:spcAft>
                <a:spcPts val="625"/>
              </a:spcAft>
            </a:pPr>
            <a:r>
              <a:rPr lang="en-US" altLang="en-US" sz="1200" dirty="0">
                <a:solidFill>
                  <a:srgbClr val="231F21"/>
                </a:solidFill>
              </a:rPr>
              <a:t>ICWA is a federal law intended to prevent the unwarranted removals of Indian children from their families, communities, and tribal cultures. The law was passed in 1978 after Congress received evidence from tribal communities that large numbers of Indian children were being removed from their homes by public child welfare agencies and private adoption agencies. In enacting ICWA, Congress intended to "protect the best interests of Indian children and to promote the stability and security of Indian tribes and families" (25 U.S.C. § 1902). ICWA defines an Indian child as a member of or eligible for membership in an Indian tribe and establishes minimum federal requirements that apply when a state court removes an Indian child from parental custody or seeks to terminate parental rights to an Indian child.</a:t>
            </a:r>
          </a:p>
          <a:p>
            <a:pPr algn="just" eaLnBrk="1" hangingPunct="1">
              <a:spcAft>
                <a:spcPts val="625"/>
              </a:spcAft>
            </a:pPr>
            <a:r>
              <a:rPr lang="en-US" altLang="en-US" sz="1200" b="1" dirty="0">
                <a:solidFill>
                  <a:srgbClr val="00B0F0"/>
                </a:solidFill>
              </a:rPr>
              <a:t>What are AB 12/212 &amp; extended foster care?</a:t>
            </a:r>
          </a:p>
          <a:p>
            <a:pPr eaLnBrk="1" hangingPunct="1">
              <a:lnSpc>
                <a:spcPts val="1463"/>
              </a:lnSpc>
              <a:spcAft>
                <a:spcPts val="213"/>
              </a:spcAft>
            </a:pPr>
            <a:r>
              <a:rPr lang="en-US" altLang="en-US" sz="1200" dirty="0">
                <a:solidFill>
                  <a:srgbClr val="231F21"/>
                </a:solidFill>
              </a:rPr>
              <a:t>Foster youth under the age of 18 can decide to stay in foster care until they turn 21, if eligible.</a:t>
            </a:r>
          </a:p>
          <a:p>
            <a:pPr algn="just" eaLnBrk="1" hangingPunct="1">
              <a:lnSpc>
                <a:spcPts val="1463"/>
              </a:lnSpc>
              <a:spcAft>
                <a:spcPts val="625"/>
              </a:spcAft>
            </a:pPr>
            <a:r>
              <a:rPr lang="en-US" altLang="en-US" sz="1200" dirty="0">
                <a:solidFill>
                  <a:srgbClr val="231F21"/>
                </a:solidFill>
              </a:rPr>
              <a:t>The California Fostering Connections to Success Act (</a:t>
            </a:r>
            <a:r>
              <a:rPr lang="en-US" altLang="en-US" sz="1200" dirty="0" err="1">
                <a:solidFill>
                  <a:srgbClr val="231F21"/>
                </a:solidFill>
              </a:rPr>
              <a:t>Assem</a:t>
            </a:r>
            <a:r>
              <a:rPr lang="en-US" altLang="en-US" sz="1200" dirty="0">
                <a:solidFill>
                  <a:srgbClr val="231F21"/>
                </a:solidFill>
              </a:rPr>
              <a:t>. Bill 12) was signed into law on September 30, 2010, and then modified by Assembly Bill 212. AB 12/212 aligns California's law with the federal Fostering Connections to Success and Increasing Adoptions Act of 2008 (</a:t>
            </a:r>
            <a:r>
              <a:rPr lang="en-US" altLang="en-US" sz="1200" dirty="0" err="1">
                <a:solidFill>
                  <a:srgbClr val="231F21"/>
                </a:solidFill>
              </a:rPr>
              <a:t>Pub.L</a:t>
            </a:r>
            <a:r>
              <a:rPr lang="en-US" altLang="en-US" sz="1200" dirty="0">
                <a:solidFill>
                  <a:srgbClr val="231F21"/>
                </a:solidFill>
              </a:rPr>
              <a:t>. No. 110-351), which allows states to access federal funds for extended foster care and Kin-GAP to improve outcomes for youth in foster care.</a:t>
            </a:r>
          </a:p>
          <a:p>
            <a:pPr eaLnBrk="1" hangingPunct="1">
              <a:spcAft>
                <a:spcPts val="625"/>
              </a:spcAft>
            </a:pPr>
            <a:r>
              <a:rPr lang="en-US" altLang="en-US" sz="1200" b="1" dirty="0">
                <a:solidFill>
                  <a:srgbClr val="00B0F0"/>
                </a:solidFill>
              </a:rPr>
              <a:t>How does ICWA relate to AB 12/212?</a:t>
            </a:r>
          </a:p>
          <a:p>
            <a:pPr algn="just" eaLnBrk="1" hangingPunct="1">
              <a:lnSpc>
                <a:spcPts val="1463"/>
              </a:lnSpc>
            </a:pPr>
            <a:r>
              <a:rPr lang="en-US" altLang="en-US" sz="1200" dirty="0">
                <a:solidFill>
                  <a:srgbClr val="231F21"/>
                </a:solidFill>
              </a:rPr>
              <a:t>In California, a foster youth "Indian child" approaching his or her 18th birthday has the right to decide if he or she wants ICWA to continue to apply. (Cal. Dept. of Social Services All-County Letter No. 13-91.) </a:t>
            </a:r>
            <a:r>
              <a:rPr lang="en-US" altLang="en-US" sz="1200" dirty="0"/>
              <a:t>For an Indian foster youth or young adult, ICWA placement preferences apply. All payment benefits are continued—including f</a:t>
            </a:r>
            <a:r>
              <a:rPr lang="en-US" altLang="en-US" sz="1200" dirty="0">
                <a:solidFill>
                  <a:srgbClr val="231F21"/>
                </a:solidFill>
              </a:rPr>
              <a:t>oster care payments for placements—regardless of whether the young person lives on or off tribal lands. The social worker must collaborate with the young person's tribe on choosing the best placement; licensing, approving, or certifying the home; and providing ongoing supervision. (Cal. Dept. of Social Services All-County Letter No. 13-91.)</a:t>
            </a:r>
          </a:p>
          <a:p>
            <a:pPr eaLnBrk="1" hangingPunct="1">
              <a:lnSpc>
                <a:spcPts val="1775"/>
              </a:lnSpc>
            </a:pPr>
            <a:r>
              <a:rPr lang="en-US" altLang="en-US" sz="1200" b="1" dirty="0">
                <a:solidFill>
                  <a:srgbClr val="00B0F0"/>
                </a:solidFill>
              </a:rPr>
              <a:t>Placement options</a:t>
            </a:r>
          </a:p>
          <a:p>
            <a:pPr marL="171450" indent="-171450" eaLnBrk="1" hangingPunct="1">
              <a:lnSpc>
                <a:spcPts val="1775"/>
              </a:lnSpc>
              <a:buClr>
                <a:srgbClr val="00B0F0"/>
              </a:buClr>
              <a:buFont typeface="Wingdings" panose="05000000000000000000" pitchFamily="2" charset="2"/>
              <a:buChar char="§"/>
            </a:pPr>
            <a:r>
              <a:rPr lang="en-US" altLang="en-US" sz="1200" dirty="0">
                <a:solidFill>
                  <a:srgbClr val="231F21"/>
                </a:solidFill>
              </a:rPr>
              <a:t>An approved home of a relative or nonrelated extended family member </a:t>
            </a:r>
          </a:p>
          <a:p>
            <a:pPr marL="171450" indent="-171450" eaLnBrk="1" hangingPunct="1">
              <a:lnSpc>
                <a:spcPts val="1775"/>
              </a:lnSpc>
              <a:buClr>
                <a:srgbClr val="00B0F0"/>
              </a:buClr>
              <a:buFont typeface="Wingdings" panose="05000000000000000000" pitchFamily="2" charset="2"/>
              <a:buChar char="§"/>
            </a:pPr>
            <a:r>
              <a:rPr lang="en-US" altLang="en-US" sz="1200" dirty="0">
                <a:solidFill>
                  <a:srgbClr val="231F21"/>
                </a:solidFill>
              </a:rPr>
              <a:t>A foster family agency or home </a:t>
            </a:r>
          </a:p>
          <a:p>
            <a:pPr marL="171450" indent="-171450" eaLnBrk="1" hangingPunct="1">
              <a:lnSpc>
                <a:spcPts val="1775"/>
              </a:lnSpc>
              <a:buClr>
                <a:srgbClr val="00B0F0"/>
              </a:buClr>
              <a:buFont typeface="Wingdings" panose="05000000000000000000" pitchFamily="2" charset="2"/>
              <a:buChar char="§"/>
            </a:pPr>
            <a:r>
              <a:rPr lang="en-US" altLang="en-US" sz="1200" dirty="0">
                <a:solidFill>
                  <a:srgbClr val="231F21"/>
                </a:solidFill>
              </a:rPr>
              <a:t>A group home (with limitations)</a:t>
            </a:r>
          </a:p>
          <a:p>
            <a:pPr marL="171450" indent="-171450" eaLnBrk="1" hangingPunct="1">
              <a:spcAft>
                <a:spcPts val="625"/>
              </a:spcAft>
              <a:buClr>
                <a:srgbClr val="00B0F0"/>
              </a:buClr>
              <a:buFont typeface="Wingdings" panose="05000000000000000000" pitchFamily="2" charset="2"/>
              <a:buChar char="§"/>
            </a:pPr>
            <a:r>
              <a:rPr lang="en-US" altLang="en-US" sz="1200" dirty="0">
                <a:solidFill>
                  <a:srgbClr val="231F21"/>
                </a:solidFill>
              </a:rPr>
              <a:t>The home of a nonrelated legal guardian</a:t>
            </a:r>
          </a:p>
          <a:p>
            <a:pPr marL="171450" indent="-171450" eaLnBrk="1" hangingPunct="1">
              <a:lnSpc>
                <a:spcPts val="1463"/>
              </a:lnSpc>
              <a:buClr>
                <a:srgbClr val="00B0F0"/>
              </a:buClr>
              <a:buFont typeface="Wingdings" panose="05000000000000000000" pitchFamily="2" charset="2"/>
              <a:buChar char="§"/>
            </a:pPr>
            <a:r>
              <a:rPr lang="en-US" altLang="en-US" sz="1200" dirty="0">
                <a:solidFill>
                  <a:srgbClr val="231F21"/>
                </a:solidFill>
              </a:rPr>
              <a:t>A small family home or dual agency regional center home </a:t>
            </a:r>
          </a:p>
          <a:p>
            <a:pPr marL="171450" indent="-171450" eaLnBrk="1" hangingPunct="1">
              <a:lnSpc>
                <a:spcPts val="1463"/>
              </a:lnSpc>
              <a:buClr>
                <a:srgbClr val="00B0F0"/>
              </a:buClr>
              <a:buFont typeface="Wingdings" panose="05000000000000000000" pitchFamily="2" charset="2"/>
              <a:buChar char="§"/>
            </a:pPr>
            <a:r>
              <a:rPr lang="en-US" altLang="en-US" sz="1200" dirty="0">
                <a:solidFill>
                  <a:srgbClr val="231F21"/>
                </a:solidFill>
              </a:rPr>
              <a:t>Transitional Housing Program (with limitations) </a:t>
            </a:r>
          </a:p>
          <a:p>
            <a:pPr marL="171450" indent="-171450" eaLnBrk="1" hangingPunct="1">
              <a:lnSpc>
                <a:spcPts val="1463"/>
              </a:lnSpc>
              <a:buClr>
                <a:srgbClr val="00B0F0"/>
              </a:buClr>
              <a:buFont typeface="Wingdings" panose="05000000000000000000" pitchFamily="2" charset="2"/>
              <a:buChar char="§"/>
            </a:pPr>
            <a:r>
              <a:rPr lang="en-US" altLang="en-US" sz="1200" dirty="0">
                <a:solidFill>
                  <a:srgbClr val="231F21"/>
                </a:solidFill>
              </a:rPr>
              <a:t>Transitional Housing Placement-NMD</a:t>
            </a:r>
          </a:p>
          <a:p>
            <a:pPr marL="171450" indent="-171450" eaLnBrk="1" hangingPunct="1">
              <a:lnSpc>
                <a:spcPts val="1463"/>
              </a:lnSpc>
              <a:buClr>
                <a:srgbClr val="00B0F0"/>
              </a:buClr>
              <a:buFont typeface="Wingdings" panose="05000000000000000000" pitchFamily="2" charset="2"/>
              <a:buChar char="§"/>
            </a:pPr>
            <a:r>
              <a:rPr lang="en-US" altLang="en-US" sz="1200" dirty="0">
                <a:solidFill>
                  <a:srgbClr val="231F21"/>
                </a:solidFill>
              </a:rPr>
              <a:t>SILP— the most independent placement option—which can</a:t>
            </a:r>
          </a:p>
          <a:p>
            <a:pPr marL="171450" indent="-171450" eaLnBrk="1" hangingPunct="1">
              <a:lnSpc>
                <a:spcPts val="1463"/>
              </a:lnSpc>
              <a:spcAft>
                <a:spcPts val="1050"/>
              </a:spcAft>
              <a:buClr>
                <a:srgbClr val="00B0F0"/>
              </a:buClr>
              <a:buFont typeface="Wingdings" panose="05000000000000000000" pitchFamily="2" charset="2"/>
              <a:buChar char="§"/>
            </a:pPr>
            <a:r>
              <a:rPr lang="en-US" altLang="en-US" sz="1200" dirty="0">
                <a:solidFill>
                  <a:srgbClr val="231F21"/>
                </a:solidFill>
              </a:rPr>
              <a:t>include apartments, room-and-board arrangements, or college dorms</a:t>
            </a:r>
          </a:p>
          <a:p>
            <a:pPr algn="just" eaLnBrk="1" hangingPunct="1">
              <a:lnSpc>
                <a:spcPts val="1463"/>
              </a:lnSpc>
              <a:spcAft>
                <a:spcPts val="625"/>
              </a:spcAft>
            </a:pPr>
            <a:endParaRPr lang="en-US" altLang="en-US" sz="1200" dirty="0">
              <a:solidFill>
                <a:srgbClr val="231F21"/>
              </a:solidFill>
            </a:endParaRPr>
          </a:p>
        </p:txBody>
      </p:sp>
      <p:sp>
        <p:nvSpPr>
          <p:cNvPr id="5" name="Rectangle 4">
            <a:extLst>
              <a:ext uri="{FF2B5EF4-FFF2-40B4-BE49-F238E27FC236}">
                <a16:creationId xmlns:a16="http://schemas.microsoft.com/office/drawing/2014/main" id="{8D72B8DF-5145-4316-AF30-F71B14EA90C5}"/>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AB 12/212 for American Indian/Alaskan Native Youth</a:t>
            </a:r>
          </a:p>
        </p:txBody>
      </p:sp>
      <p:sp>
        <p:nvSpPr>
          <p:cNvPr id="7" name="Rectangle 15">
            <a:extLst>
              <a:ext uri="{FF2B5EF4-FFF2-40B4-BE49-F238E27FC236}">
                <a16:creationId xmlns:a16="http://schemas.microsoft.com/office/drawing/2014/main" id="{C198AD12-AAF6-445E-8674-C5D48213C346}"/>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58</a:t>
            </a: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a16="http://schemas.microsoft.com/office/drawing/2014/main" id="{292966AA-592E-44E1-9246-B4F574A305A2}"/>
              </a:ext>
            </a:extLst>
          </p:cNvPr>
          <p:cNvSpPr>
            <a:spLocks noChangeArrowheads="1"/>
          </p:cNvSpPr>
          <p:nvPr/>
        </p:nvSpPr>
        <p:spPr bwMode="auto">
          <a:xfrm>
            <a:off x="1192213" y="1458701"/>
            <a:ext cx="5678487"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endParaRPr lang="en-US" altLang="en-US" sz="1200" dirty="0">
              <a:solidFill>
                <a:srgbClr val="231F21"/>
              </a:solidFill>
            </a:endParaRPr>
          </a:p>
        </p:txBody>
      </p:sp>
      <p:sp>
        <p:nvSpPr>
          <p:cNvPr id="3" name="Rectangle 2">
            <a:extLst>
              <a:ext uri="{FF2B5EF4-FFF2-40B4-BE49-F238E27FC236}">
                <a16:creationId xmlns:a16="http://schemas.microsoft.com/office/drawing/2014/main" id="{818F172E-FBD1-4ABD-AD62-D8E28DA100B8}"/>
              </a:ext>
            </a:extLst>
          </p:cNvPr>
          <p:cNvSpPr/>
          <p:nvPr/>
        </p:nvSpPr>
        <p:spPr>
          <a:xfrm>
            <a:off x="492789" y="1193648"/>
            <a:ext cx="6377911" cy="7343928"/>
          </a:xfrm>
          <a:prstGeom prst="rect">
            <a:avLst/>
          </a:prstGeom>
        </p:spPr>
        <p:txBody>
          <a:bodyPr lIns="0" tIns="0" rIns="0" bIns="0"/>
          <a:lstStyle>
            <a:lvl1pPr marL="3048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625"/>
              </a:spcAft>
            </a:pPr>
            <a:endParaRPr lang="en-US" altLang="en-US" sz="1200" dirty="0">
              <a:solidFill>
                <a:srgbClr val="DB6D1B"/>
              </a:solidFill>
            </a:endParaRPr>
          </a:p>
          <a:p>
            <a:pPr eaLnBrk="1" hangingPunct="1">
              <a:spcAft>
                <a:spcPts val="625"/>
              </a:spcAft>
            </a:pPr>
            <a:r>
              <a:rPr lang="en-US" altLang="en-US" sz="1200" b="1" dirty="0">
                <a:solidFill>
                  <a:srgbClr val="00B0F0"/>
                </a:solidFill>
              </a:rPr>
              <a:t>Placement options for native NMDs</a:t>
            </a:r>
          </a:p>
          <a:p>
            <a:pPr algn="just" eaLnBrk="1" hangingPunct="1">
              <a:lnSpc>
                <a:spcPts val="1463"/>
              </a:lnSpc>
            </a:pPr>
            <a:r>
              <a:rPr lang="en-US" altLang="en-US" sz="1200" dirty="0">
                <a:solidFill>
                  <a:srgbClr val="231F21"/>
                </a:solidFill>
              </a:rPr>
              <a:t>Youth may live in a SILP on or off tribal land. The social worker and tribe will work together to supervise and be in compliance with AB 12/212 requirements. As long as the youth remains under county jurisdiction in a SILP on or off tribal land, the AFDC-FC money flows.</a:t>
            </a:r>
            <a:endParaRPr lang="en-US" altLang="en-US" sz="1200" dirty="0">
              <a:solidFill>
                <a:srgbClr val="DB6D1B"/>
              </a:solidFill>
            </a:endParaRPr>
          </a:p>
          <a:p>
            <a:pPr eaLnBrk="1" hangingPunct="1">
              <a:spcBef>
                <a:spcPts val="1263"/>
              </a:spcBef>
              <a:spcAft>
                <a:spcPts val="625"/>
              </a:spcAft>
            </a:pPr>
            <a:r>
              <a:rPr lang="en-US" altLang="en-US" sz="1200" dirty="0">
                <a:solidFill>
                  <a:srgbClr val="231F21"/>
                </a:solidFill>
              </a:rPr>
              <a:t>The agency social worker should work together with the tribe on licensing and supervision.</a:t>
            </a:r>
          </a:p>
          <a:p>
            <a:pPr eaLnBrk="1" hangingPunct="1">
              <a:spcBef>
                <a:spcPts val="1263"/>
              </a:spcBef>
              <a:spcAft>
                <a:spcPts val="625"/>
              </a:spcAft>
            </a:pPr>
            <a:r>
              <a:rPr lang="en-US" altLang="en-US" sz="1200" b="1" dirty="0">
                <a:solidFill>
                  <a:srgbClr val="00B0F0"/>
                </a:solidFill>
              </a:rPr>
              <a:t>Case planning for NMDs under ICWA</a:t>
            </a:r>
          </a:p>
          <a:p>
            <a:pPr eaLnBrk="1" hangingPunct="1">
              <a:lnSpc>
                <a:spcPts val="1463"/>
              </a:lnSpc>
            </a:pPr>
            <a:r>
              <a:rPr lang="en-US" altLang="en-US" sz="1200" dirty="0"/>
              <a:t>The social worker must develop the case plan with the nonminor dependent and consult the tribe. </a:t>
            </a:r>
            <a:r>
              <a:rPr lang="en-US" altLang="en-US" sz="1200" dirty="0">
                <a:solidFill>
                  <a:srgbClr val="231F21"/>
                </a:solidFill>
              </a:rPr>
              <a:t>All available tribal services should be considered for the case plan, including:</a:t>
            </a:r>
          </a:p>
          <a:p>
            <a:pPr marL="476250" indent="-171450" eaLnBrk="1" hangingPunct="1">
              <a:lnSpc>
                <a:spcPts val="1650"/>
              </a:lnSpc>
              <a:buClr>
                <a:srgbClr val="00B0F0"/>
              </a:buClr>
              <a:buFont typeface="Wingdings" panose="05000000000000000000" pitchFamily="2" charset="2"/>
              <a:buChar char="§"/>
            </a:pPr>
            <a:r>
              <a:rPr lang="en-US" altLang="en-US" sz="1200" dirty="0">
                <a:solidFill>
                  <a:srgbClr val="231F21"/>
                </a:solidFill>
              </a:rPr>
              <a:t>Career planning,</a:t>
            </a:r>
          </a:p>
          <a:p>
            <a:pPr marL="476250" indent="-171450" eaLnBrk="1" hangingPunct="1">
              <a:lnSpc>
                <a:spcPts val="1650"/>
              </a:lnSpc>
              <a:buClr>
                <a:srgbClr val="00B0F0"/>
              </a:buClr>
              <a:buFont typeface="Wingdings" panose="05000000000000000000" pitchFamily="2" charset="2"/>
              <a:buChar char="§"/>
            </a:pPr>
            <a:r>
              <a:rPr lang="en-US" altLang="en-US" sz="1200" dirty="0">
                <a:solidFill>
                  <a:srgbClr val="231F21"/>
                </a:solidFill>
              </a:rPr>
              <a:t>Housing,</a:t>
            </a:r>
          </a:p>
          <a:p>
            <a:pPr marL="476250" indent="-171450" eaLnBrk="1" hangingPunct="1">
              <a:lnSpc>
                <a:spcPts val="1650"/>
              </a:lnSpc>
              <a:buClr>
                <a:srgbClr val="00B0F0"/>
              </a:buClr>
              <a:buFont typeface="Wingdings" panose="05000000000000000000" pitchFamily="2" charset="2"/>
              <a:buChar char="§"/>
            </a:pPr>
            <a:r>
              <a:rPr lang="en-US" altLang="en-US" sz="1200" dirty="0">
                <a:solidFill>
                  <a:srgbClr val="231F21"/>
                </a:solidFill>
              </a:rPr>
              <a:t>Financial planning,</a:t>
            </a:r>
          </a:p>
          <a:p>
            <a:pPr marL="476250" indent="-171450" eaLnBrk="1" hangingPunct="1">
              <a:lnSpc>
                <a:spcPts val="1650"/>
              </a:lnSpc>
              <a:buClr>
                <a:srgbClr val="00B0F0"/>
              </a:buClr>
              <a:buFont typeface="Wingdings" panose="05000000000000000000" pitchFamily="2" charset="2"/>
              <a:buChar char="§"/>
            </a:pPr>
            <a:r>
              <a:rPr lang="en-US" altLang="en-US" sz="1200" dirty="0">
                <a:solidFill>
                  <a:srgbClr val="231F21"/>
                </a:solidFill>
              </a:rPr>
              <a:t>Educational advocacy programs, and </a:t>
            </a:r>
          </a:p>
          <a:p>
            <a:pPr marL="476250" indent="-171450" eaLnBrk="1" hangingPunct="1">
              <a:lnSpc>
                <a:spcPts val="1650"/>
              </a:lnSpc>
              <a:buClr>
                <a:srgbClr val="00B0F0"/>
              </a:buClr>
              <a:buFont typeface="Wingdings" panose="05000000000000000000" pitchFamily="2" charset="2"/>
              <a:buChar char="§"/>
            </a:pPr>
            <a:r>
              <a:rPr lang="en-US" altLang="en-US" sz="1200" dirty="0">
                <a:solidFill>
                  <a:srgbClr val="231F21"/>
                </a:solidFill>
              </a:rPr>
              <a:t>Scholarships and grants for Indian youth.</a:t>
            </a:r>
          </a:p>
          <a:p>
            <a:pPr eaLnBrk="1" hangingPunct="1">
              <a:lnSpc>
                <a:spcPts val="1463"/>
              </a:lnSpc>
              <a:spcAft>
                <a:spcPts val="625"/>
              </a:spcAft>
            </a:pPr>
            <a:r>
              <a:rPr lang="en-US" altLang="en-US" sz="1200" dirty="0">
                <a:solidFill>
                  <a:srgbClr val="231F21"/>
                </a:solidFill>
              </a:rPr>
              <a:t>For more information on resources for Native American families, please visit </a:t>
            </a:r>
            <a:r>
              <a:rPr lang="en-US" altLang="en-US" sz="1200" i="1" dirty="0">
                <a:solidFill>
                  <a:srgbClr val="00B0F0"/>
                </a:solidFill>
              </a:rPr>
              <a:t>www.courts.ca.gov/5807.htm</a:t>
            </a:r>
          </a:p>
          <a:p>
            <a:pPr algn="just" eaLnBrk="1" hangingPunct="1">
              <a:spcAft>
                <a:spcPts val="625"/>
              </a:spcAft>
            </a:pPr>
            <a:r>
              <a:rPr lang="en-US" altLang="en-US" sz="1200" b="1" dirty="0">
                <a:solidFill>
                  <a:srgbClr val="00B0F0"/>
                </a:solidFill>
              </a:rPr>
              <a:t>Approval of a SILP</a:t>
            </a:r>
          </a:p>
          <a:p>
            <a:pPr algn="just" eaLnBrk="1" hangingPunct="1">
              <a:lnSpc>
                <a:spcPts val="1463"/>
              </a:lnSpc>
            </a:pPr>
            <a:r>
              <a:rPr lang="en-US" altLang="en-US" sz="1200" dirty="0">
                <a:solidFill>
                  <a:srgbClr val="231F21"/>
                </a:solidFill>
              </a:rPr>
              <a:t>1. </a:t>
            </a:r>
            <a:r>
              <a:rPr lang="en-US" altLang="en-US" sz="1200" b="1" dirty="0">
                <a:solidFill>
                  <a:srgbClr val="231F21"/>
                </a:solidFill>
              </a:rPr>
              <a:t>It must meet basic health and safety standards</a:t>
            </a:r>
            <a:r>
              <a:rPr lang="en-US" altLang="en-US" sz="1200" dirty="0">
                <a:solidFill>
                  <a:srgbClr val="231F21"/>
                </a:solidFill>
              </a:rPr>
              <a:t>. The social worker must physically inspect the proposed SILP with the youth. The NMD may temporarily reside in a SILP pending approval. The privacy of the youth is a key aspect of the SILP placement option, but background checks are not required on roommates.</a:t>
            </a:r>
          </a:p>
          <a:p>
            <a:pPr algn="just" eaLnBrk="1" hangingPunct="1">
              <a:lnSpc>
                <a:spcPts val="1463"/>
              </a:lnSpc>
              <a:spcAft>
                <a:spcPts val="625"/>
              </a:spcAft>
            </a:pPr>
            <a:r>
              <a:rPr lang="en-US" altLang="en-US" sz="1200" dirty="0"/>
              <a:t>2</a:t>
            </a:r>
            <a:r>
              <a:rPr lang="en-US" altLang="en-US" sz="1200" b="1" dirty="0"/>
              <a:t>. </a:t>
            </a:r>
            <a:r>
              <a:rPr lang="en-US" altLang="en-US" sz="1200" b="1" dirty="0">
                <a:solidFill>
                  <a:srgbClr val="231F21"/>
                </a:solidFill>
              </a:rPr>
              <a:t>The youth must be ready to live independently. </a:t>
            </a:r>
            <a:r>
              <a:rPr lang="en-US" altLang="en-US" sz="1200" dirty="0">
                <a:solidFill>
                  <a:srgbClr val="231F21"/>
                </a:solidFill>
              </a:rPr>
              <a:t>The social worker must conduct a readiness assessment with the youth to decide if the NMD is developmentally ready to handle daily tasks on his or her own (such as making meals, budgeting, and paying bills). Where ICWA applies, the SILP assessments should involve the tribe. Youth with an approved SILP may qualify for </a:t>
            </a:r>
            <a:r>
              <a:rPr lang="en-US" altLang="en-US" sz="1200" dirty="0" err="1">
                <a:solidFill>
                  <a:srgbClr val="231F21"/>
                </a:solidFill>
              </a:rPr>
              <a:t>CalFresh</a:t>
            </a:r>
            <a:r>
              <a:rPr lang="en-US" altLang="en-US" sz="1200" dirty="0">
                <a:solidFill>
                  <a:srgbClr val="231F21"/>
                </a:solidFill>
              </a:rPr>
              <a:t> (formerly food stamps). If an NMD is a parent and living in a SILP with her or his child, she or he can qualify for the infant supplement (additional money). The Department of Social Services is not responsible for rental deposits. Most rentals require deposits or first and last month's rent before the NMD moves in. The first SILP payment can take up to 4 to 6 weeks to reach the NMD. Youth will often need to save up some money to make a SILP possible.</a:t>
            </a:r>
          </a:p>
          <a:p>
            <a:pPr algn="just" eaLnBrk="1" hangingPunct="1">
              <a:spcAft>
                <a:spcPts val="625"/>
              </a:spcAft>
            </a:pPr>
            <a:r>
              <a:rPr lang="en-US" altLang="en-US" sz="1200" b="1" dirty="0">
                <a:solidFill>
                  <a:srgbClr val="00B0F0"/>
                </a:solidFill>
              </a:rPr>
              <a:t>Acronyms</a:t>
            </a:r>
          </a:p>
          <a:p>
            <a:pPr eaLnBrk="1" hangingPunct="1">
              <a:lnSpc>
                <a:spcPts val="1463"/>
              </a:lnSpc>
            </a:pPr>
            <a:r>
              <a:rPr lang="en-US" altLang="en-US" sz="1200" dirty="0">
                <a:solidFill>
                  <a:srgbClr val="231F21"/>
                </a:solidFill>
              </a:rPr>
              <a:t>AFDC-FC: Aid to Families with Dependent Children —Foster Care ICWA: Indian Child Welfare Act</a:t>
            </a:r>
          </a:p>
          <a:p>
            <a:pPr eaLnBrk="1" hangingPunct="1">
              <a:lnSpc>
                <a:spcPts val="1463"/>
              </a:lnSpc>
            </a:pPr>
            <a:r>
              <a:rPr lang="en-US" altLang="en-US" sz="1200" dirty="0">
                <a:solidFill>
                  <a:srgbClr val="231F21"/>
                </a:solidFill>
              </a:rPr>
              <a:t>Kin-GAP: Kinship Guardianship Assistance Payment NMD: nonminor dependent</a:t>
            </a:r>
          </a:p>
          <a:p>
            <a:pPr algn="just" eaLnBrk="1" hangingPunct="1">
              <a:spcAft>
                <a:spcPts val="1263"/>
              </a:spcAft>
            </a:pPr>
            <a:r>
              <a:rPr lang="en-US" altLang="en-US" sz="1200" dirty="0">
                <a:solidFill>
                  <a:srgbClr val="231F21"/>
                </a:solidFill>
              </a:rPr>
              <a:t>SILP: Supervised Independent Living Placement</a:t>
            </a:r>
          </a:p>
          <a:p>
            <a:pPr algn="just" eaLnBrk="1" hangingPunct="1">
              <a:lnSpc>
                <a:spcPts val="1463"/>
              </a:lnSpc>
              <a:spcAft>
                <a:spcPts val="2725"/>
              </a:spcAft>
            </a:pPr>
            <a:r>
              <a:rPr lang="en-US" altLang="en-US" sz="1200" dirty="0">
                <a:solidFill>
                  <a:srgbClr val="231F21"/>
                </a:solidFill>
              </a:rPr>
              <a:t>To learn more about the Tribal/State Programs unit or for assistance, call Ann Gilmour at                      415-865-4207 or visit </a:t>
            </a:r>
            <a:r>
              <a:rPr lang="en-US" altLang="en-US" sz="1200" i="1" dirty="0">
                <a:solidFill>
                  <a:srgbClr val="00B0F0"/>
                </a:solidFill>
                <a:hlinkClick r:id="rId2">
                  <a:extLst>
                    <a:ext uri="{A12FA001-AC4F-418D-AE19-62706E023703}">
                      <ahyp:hlinkClr xmlns:ahyp="http://schemas.microsoft.com/office/drawing/2018/hyperlinkcolor" val="tx"/>
                    </a:ext>
                  </a:extLst>
                </a:hlinkClick>
              </a:rPr>
              <a:t>www.courts.ca.gov/programs-tribal.htm</a:t>
            </a:r>
          </a:p>
        </p:txBody>
      </p:sp>
      <p:sp>
        <p:nvSpPr>
          <p:cNvPr id="59396" name="Rectangle 3">
            <a:extLst>
              <a:ext uri="{FF2B5EF4-FFF2-40B4-BE49-F238E27FC236}">
                <a16:creationId xmlns:a16="http://schemas.microsoft.com/office/drawing/2014/main" id="{43C2B640-FC60-4065-AA45-2983569273BD}"/>
              </a:ext>
            </a:extLst>
          </p:cNvPr>
          <p:cNvSpPr>
            <a:spLocks noChangeArrowheads="1"/>
          </p:cNvSpPr>
          <p:nvPr/>
        </p:nvSpPr>
        <p:spPr bwMode="auto">
          <a:xfrm>
            <a:off x="1570038" y="9012238"/>
            <a:ext cx="53006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2725"/>
              </a:spcBef>
            </a:pPr>
            <a:endParaRPr lang="en-US" altLang="en-US" b="1" u="sng" dirty="0"/>
          </a:p>
        </p:txBody>
      </p:sp>
      <p:sp>
        <p:nvSpPr>
          <p:cNvPr id="59397" name="Rectangle 4">
            <a:extLst>
              <a:ext uri="{FF2B5EF4-FFF2-40B4-BE49-F238E27FC236}">
                <a16:creationId xmlns:a16="http://schemas.microsoft.com/office/drawing/2014/main" id="{502DB607-039A-4295-95E7-1955456A26ED}"/>
              </a:ext>
            </a:extLst>
          </p:cNvPr>
          <p:cNvSpPr>
            <a:spLocks noChangeArrowheads="1"/>
          </p:cNvSpPr>
          <p:nvPr/>
        </p:nvSpPr>
        <p:spPr bwMode="auto">
          <a:xfrm>
            <a:off x="1570038" y="9436100"/>
            <a:ext cx="5300662"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en-US" sz="1100" b="1" dirty="0"/>
          </a:p>
        </p:txBody>
      </p:sp>
      <p:sp>
        <p:nvSpPr>
          <p:cNvPr id="6" name="Rectangle 5">
            <a:extLst>
              <a:ext uri="{FF2B5EF4-FFF2-40B4-BE49-F238E27FC236}">
                <a16:creationId xmlns:a16="http://schemas.microsoft.com/office/drawing/2014/main" id="{A54CC1BF-8EAE-40A0-A7BE-A5D3FB67B627}"/>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AB 12/212 for American Indian/Alaskan Native Youth</a:t>
            </a:r>
          </a:p>
        </p:txBody>
      </p:sp>
      <p:sp>
        <p:nvSpPr>
          <p:cNvPr id="7" name="Rectangle 15">
            <a:extLst>
              <a:ext uri="{FF2B5EF4-FFF2-40B4-BE49-F238E27FC236}">
                <a16:creationId xmlns:a16="http://schemas.microsoft.com/office/drawing/2014/main" id="{A2D6CA34-E4CA-4422-B5E8-26BB50914CE8}"/>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B646B406-0E3B-4B50-B8AA-B0E574595518}"/>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59</a:t>
            </a: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a:extLst>
              <a:ext uri="{FF2B5EF4-FFF2-40B4-BE49-F238E27FC236}">
                <a16:creationId xmlns:a16="http://schemas.microsoft.com/office/drawing/2014/main" id="{90CEA9BE-A9D2-4B4A-8AC8-79920134054A}"/>
              </a:ext>
            </a:extLst>
          </p:cNvPr>
          <p:cNvSpPr>
            <a:spLocks noChangeArrowheads="1"/>
          </p:cNvSpPr>
          <p:nvPr/>
        </p:nvSpPr>
        <p:spPr bwMode="auto">
          <a:xfrm>
            <a:off x="3554992" y="1662170"/>
            <a:ext cx="19573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675"/>
              </a:spcAft>
            </a:pPr>
            <a:endParaRPr lang="en-US" altLang="en-US" sz="1200" dirty="0"/>
          </a:p>
        </p:txBody>
      </p:sp>
      <p:sp>
        <p:nvSpPr>
          <p:cNvPr id="60419" name="Rectangle 2">
            <a:extLst>
              <a:ext uri="{FF2B5EF4-FFF2-40B4-BE49-F238E27FC236}">
                <a16:creationId xmlns:a16="http://schemas.microsoft.com/office/drawing/2014/main" id="{6CA06900-7078-4E5D-AF7F-22BDADFA3956}"/>
              </a:ext>
            </a:extLst>
          </p:cNvPr>
          <p:cNvSpPr>
            <a:spLocks noChangeArrowheads="1"/>
          </p:cNvSpPr>
          <p:nvPr/>
        </p:nvSpPr>
        <p:spPr bwMode="auto">
          <a:xfrm>
            <a:off x="895350" y="1500274"/>
            <a:ext cx="5843588" cy="6056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0"/>
              </a:spcBef>
              <a:spcAft>
                <a:spcPts val="0"/>
              </a:spcAft>
            </a:pPr>
            <a:r>
              <a:rPr lang="en-US" altLang="en-US" sz="1200" b="1" dirty="0"/>
              <a:t>If You Are Currently Homeless</a:t>
            </a:r>
            <a:r>
              <a:rPr lang="en-US" altLang="en-US" sz="1200" dirty="0"/>
              <a:t>: Call 2-1-1 toll-free (dial 2-1-1)</a:t>
            </a:r>
          </a:p>
          <a:p>
            <a:pPr eaLnBrk="1" hangingPunct="1">
              <a:spcBef>
                <a:spcPts val="0"/>
              </a:spcBef>
              <a:spcAft>
                <a:spcPts val="0"/>
              </a:spcAft>
            </a:pPr>
            <a:endParaRPr lang="en-US" altLang="en-US" sz="1200" dirty="0"/>
          </a:p>
          <a:p>
            <a:pPr eaLnBrk="1" hangingPunct="1">
              <a:spcBef>
                <a:spcPts val="0"/>
              </a:spcBef>
              <a:spcAft>
                <a:spcPts val="0"/>
              </a:spcAft>
            </a:pPr>
            <a:r>
              <a:rPr lang="en-US" altLang="en-US" sz="1200" dirty="0"/>
              <a:t>2-1-1 provides people with resources in their county. They will be able to determine your eligibility for various local shelters and let you know of resources if you find yourself unable to pay rent or bills.</a:t>
            </a:r>
          </a:p>
          <a:p>
            <a:pPr eaLnBrk="1" hangingPunct="1">
              <a:spcBef>
                <a:spcPts val="0"/>
              </a:spcBef>
              <a:spcAft>
                <a:spcPts val="0"/>
              </a:spcAft>
            </a:pPr>
            <a:endParaRPr lang="en-US" altLang="en-US" sz="1200" dirty="0"/>
          </a:p>
          <a:p>
            <a:pPr eaLnBrk="1" hangingPunct="1">
              <a:spcBef>
                <a:spcPts val="0"/>
              </a:spcBef>
              <a:spcAft>
                <a:spcPts val="0"/>
              </a:spcAft>
            </a:pPr>
            <a:r>
              <a:rPr lang="en-US" altLang="en-US" sz="1200" b="1" dirty="0"/>
              <a:t>Yolo County List of Homeless Resources/Shelters</a:t>
            </a:r>
            <a:r>
              <a:rPr lang="en-US" altLang="en-US" sz="1200" dirty="0"/>
              <a:t>:</a:t>
            </a:r>
          </a:p>
          <a:p>
            <a:pPr eaLnBrk="1" hangingPunct="1">
              <a:spcBef>
                <a:spcPts val="0"/>
              </a:spcBef>
              <a:spcAft>
                <a:spcPts val="0"/>
              </a:spcAft>
            </a:pPr>
            <a:r>
              <a:rPr lang="en-US" altLang="en-US" sz="1200" u="sng" dirty="0">
                <a:solidFill>
                  <a:srgbClr val="00B0F0"/>
                </a:solidFill>
                <a:hlinkClick r:id="rId2">
                  <a:extLst>
                    <a:ext uri="{A12FA001-AC4F-418D-AE19-62706E023703}">
                      <ahyp:hlinkClr xmlns:ahyp="http://schemas.microsoft.com/office/drawing/2018/hyperlinkcolor" val="tx"/>
                    </a:ext>
                  </a:extLst>
                </a:hlinkClick>
              </a:rPr>
              <a:t>https://www.volocounty.org/health-human-services/homeless-services</a:t>
            </a:r>
          </a:p>
          <a:p>
            <a:pPr eaLnBrk="1" hangingPunct="1">
              <a:spcBef>
                <a:spcPts val="0"/>
              </a:spcBef>
              <a:spcAft>
                <a:spcPts val="0"/>
              </a:spcAft>
            </a:pPr>
            <a:endParaRPr lang="en-US" altLang="en-US" sz="1200" u="sng" dirty="0">
              <a:solidFill>
                <a:srgbClr val="0000FF"/>
              </a:solidFill>
              <a:hlinkClick r:id="rId2">
                <a:extLst>
                  <a:ext uri="{A12FA001-AC4F-418D-AE19-62706E023703}">
                    <ahyp:hlinkClr xmlns:ahyp="http://schemas.microsoft.com/office/drawing/2018/hyperlinkcolor" val="tx"/>
                  </a:ext>
                </a:extLst>
              </a:hlinkClick>
            </a:endParaRPr>
          </a:p>
          <a:p>
            <a:pPr eaLnBrk="1" hangingPunct="1">
              <a:lnSpc>
                <a:spcPts val="1675"/>
              </a:lnSpc>
              <a:spcBef>
                <a:spcPts val="0"/>
              </a:spcBef>
              <a:spcAft>
                <a:spcPts val="0"/>
              </a:spcAft>
            </a:pPr>
            <a:r>
              <a:rPr lang="en-US" altLang="en-US" sz="1200" b="1" dirty="0"/>
              <a:t>Project </a:t>
            </a:r>
            <a:r>
              <a:rPr lang="en-US" altLang="en-US" sz="1200" b="1" dirty="0" err="1"/>
              <a:t>Roomkey</a:t>
            </a:r>
            <a:r>
              <a:rPr lang="en-US" altLang="en-US" sz="1200" b="1" dirty="0"/>
              <a:t> </a:t>
            </a:r>
            <a:r>
              <a:rPr lang="en-US" altLang="en-US" sz="1200" dirty="0"/>
              <a:t>- If you are currently homeless during COVID-19, you may be able to be placed in a motel or hotel to help offset your risk of contracting coronavirus. (9.2020) </a:t>
            </a:r>
            <a:r>
              <a:rPr lang="en-US" altLang="en-US" sz="1200" u="sng" dirty="0">
                <a:solidFill>
                  <a:srgbClr val="00B0F0"/>
                </a:solidFill>
                <a:hlinkClick r:id="rId3">
                  <a:extLst>
                    <a:ext uri="{A12FA001-AC4F-418D-AE19-62706E023703}">
                      <ahyp:hlinkClr xmlns:ahyp="http://schemas.microsoft.com/office/drawing/2018/hyperlinkcolor" val="tx"/>
                    </a:ext>
                  </a:extLst>
                </a:hlinkClick>
              </a:rPr>
              <a:t>https://www.cdss.ca.gov/inforesources/cdss-programs/housing-programs/proiect-roomkey</a:t>
            </a:r>
            <a:r>
              <a:rPr lang="en-US" altLang="en-US" sz="1200" u="sng" dirty="0">
                <a:solidFill>
                  <a:srgbClr val="00B0F0"/>
                </a:solidFill>
              </a:rPr>
              <a:t> </a:t>
            </a:r>
          </a:p>
          <a:p>
            <a:pPr eaLnBrk="1" hangingPunct="1">
              <a:lnSpc>
                <a:spcPts val="1675"/>
              </a:lnSpc>
              <a:spcBef>
                <a:spcPts val="0"/>
              </a:spcBef>
              <a:spcAft>
                <a:spcPts val="0"/>
              </a:spcAft>
            </a:pPr>
            <a:endParaRPr lang="en-US" altLang="en-US" sz="1200" u="sng" dirty="0">
              <a:solidFill>
                <a:srgbClr val="0B5CC6"/>
              </a:solidFill>
            </a:endParaRPr>
          </a:p>
          <a:p>
            <a:pPr eaLnBrk="1" hangingPunct="1">
              <a:lnSpc>
                <a:spcPts val="1675"/>
              </a:lnSpc>
              <a:spcBef>
                <a:spcPts val="0"/>
              </a:spcBef>
              <a:spcAft>
                <a:spcPts val="0"/>
              </a:spcAft>
            </a:pPr>
            <a:r>
              <a:rPr lang="en-US" altLang="en-US" sz="1200" dirty="0">
                <a:solidFill>
                  <a:srgbClr val="231F21"/>
                </a:solidFill>
              </a:rPr>
              <a:t>Contact: For Yolo County, Anisa Vallejo at </a:t>
            </a:r>
            <a:r>
              <a:rPr lang="en-US" altLang="en-US" sz="1200" dirty="0">
                <a:solidFill>
                  <a:srgbClr val="00B0F0"/>
                </a:solidFill>
                <a:hlinkClick r:id="rId4">
                  <a:extLst>
                    <a:ext uri="{A12FA001-AC4F-418D-AE19-62706E023703}">
                      <ahyp:hlinkClr xmlns:ahyp="http://schemas.microsoft.com/office/drawing/2018/hyperlinkcolor" val="tx"/>
                    </a:ext>
                  </a:extLst>
                </a:hlinkClick>
              </a:rPr>
              <a:t>Anisa.Vallejo@yolocounty.org</a:t>
            </a:r>
            <a:r>
              <a:rPr lang="en-US" altLang="en-US" sz="1200" dirty="0">
                <a:solidFill>
                  <a:srgbClr val="00B0F0"/>
                </a:solidFill>
              </a:rPr>
              <a:t> </a:t>
            </a:r>
            <a:r>
              <a:rPr lang="en-US" altLang="en-US" sz="1200" dirty="0">
                <a:solidFill>
                  <a:srgbClr val="231F21"/>
                </a:solidFill>
              </a:rPr>
              <a:t>or 530-379-3756</a:t>
            </a: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endParaRPr lang="en-US" altLang="en-US" sz="1200" dirty="0">
              <a:solidFill>
                <a:srgbClr val="231F21"/>
              </a:solidFill>
            </a:endParaRPr>
          </a:p>
          <a:p>
            <a:pPr eaLnBrk="1" hangingPunct="1">
              <a:lnSpc>
                <a:spcPts val="1675"/>
              </a:lnSpc>
              <a:spcBef>
                <a:spcPts val="0"/>
              </a:spcBef>
              <a:spcAft>
                <a:spcPts val="0"/>
              </a:spcAft>
            </a:pPr>
            <a:r>
              <a:rPr lang="en-US" altLang="en-US" sz="1200" b="1" dirty="0">
                <a:solidFill>
                  <a:srgbClr val="231F21"/>
                </a:solidFill>
              </a:rPr>
              <a:t>Yolo Housing Authority </a:t>
            </a:r>
            <a:r>
              <a:rPr lang="en-US" altLang="en-US" sz="1200" dirty="0">
                <a:solidFill>
                  <a:srgbClr val="231F21"/>
                </a:solidFill>
              </a:rPr>
              <a:t>–</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Apply online for Public Housing and Section 8 housing.</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Please apply online at</a:t>
            </a:r>
            <a:r>
              <a:rPr lang="en-US" altLang="en-US" sz="1200" dirty="0">
                <a:solidFill>
                  <a:srgbClr val="0000FF"/>
                </a:solidFill>
                <a:hlinkClick r:id="rId5">
                  <a:extLst>
                    <a:ext uri="{A12FA001-AC4F-418D-AE19-62706E023703}">
                      <ahyp:hlinkClr xmlns:ahyp="http://schemas.microsoft.com/office/drawing/2018/hyperlinkcolor" val="tx"/>
                    </a:ext>
                  </a:extLst>
                </a:hlinkClick>
              </a:rPr>
              <a:t> </a:t>
            </a:r>
            <a:r>
              <a:rPr lang="en-US" altLang="en-US" sz="1200" u="sng" dirty="0">
                <a:solidFill>
                  <a:srgbClr val="00B0F0"/>
                </a:solidFill>
                <a:hlinkClick r:id="rId5">
                  <a:extLst>
                    <a:ext uri="{A12FA001-AC4F-418D-AE19-62706E023703}">
                      <ahyp:hlinkClr xmlns:ahyp="http://schemas.microsoft.com/office/drawing/2018/hyperlinkcolor" val="tx"/>
                    </a:ext>
                  </a:extLst>
                </a:hlinkClick>
              </a:rPr>
              <a:t>ych.ca.gov</a:t>
            </a:r>
            <a:r>
              <a:rPr lang="en-US" altLang="en-US" sz="1200" u="sng" dirty="0">
                <a:solidFill>
                  <a:srgbClr val="00B0F0"/>
                </a:solidFill>
              </a:rPr>
              <a:t> </a:t>
            </a:r>
            <a:r>
              <a:rPr lang="en-US" altLang="en-US" sz="1200" dirty="0">
                <a:solidFill>
                  <a:srgbClr val="231F21"/>
                </a:solidFill>
              </a:rPr>
              <a:t>(YCH stands for Yolo County Housing)</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Press the little red house icon right under the staff pictures</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Read the literature they have there</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At the bottom it'll say Begin</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Then click on "low income public housing"</a:t>
            </a:r>
          </a:p>
          <a:p>
            <a:pPr marL="171450" indent="-171450" eaLnBrk="1" hangingPunct="1">
              <a:lnSpc>
                <a:spcPts val="1675"/>
              </a:lnSpc>
              <a:spcBef>
                <a:spcPts val="0"/>
              </a:spcBef>
              <a:spcAft>
                <a:spcPts val="0"/>
              </a:spcAft>
              <a:buClr>
                <a:srgbClr val="00B0F0"/>
              </a:buClr>
              <a:buFont typeface="Wingdings" panose="05000000000000000000" pitchFamily="2" charset="2"/>
              <a:buChar char="§"/>
            </a:pPr>
            <a:r>
              <a:rPr lang="en-US" altLang="en-US" sz="1200" dirty="0">
                <a:solidFill>
                  <a:srgbClr val="231F21"/>
                </a:solidFill>
              </a:rPr>
              <a:t>Similar process for Sacramento or anywhere else too.</a:t>
            </a:r>
          </a:p>
          <a:p>
            <a:pPr eaLnBrk="1" hangingPunct="1">
              <a:lnSpc>
                <a:spcPts val="1675"/>
              </a:lnSpc>
              <a:spcBef>
                <a:spcPts val="0"/>
              </a:spcBef>
              <a:spcAft>
                <a:spcPts val="0"/>
              </a:spcAft>
            </a:pPr>
            <a:endParaRPr lang="en-US" altLang="en-US" sz="1200" dirty="0">
              <a:solidFill>
                <a:srgbClr val="231F21"/>
              </a:solidFill>
            </a:endParaRPr>
          </a:p>
          <a:p>
            <a:pPr eaLnBrk="1" hangingPunct="1">
              <a:spcBef>
                <a:spcPts val="0"/>
              </a:spcBef>
              <a:spcAft>
                <a:spcPts val="0"/>
              </a:spcAft>
            </a:pPr>
            <a:r>
              <a:rPr lang="en-US" altLang="en-US" sz="1200" b="1" dirty="0">
                <a:solidFill>
                  <a:srgbClr val="231F21"/>
                </a:solidFill>
              </a:rPr>
              <a:t>If you need assistance paying your rent/bills</a:t>
            </a:r>
            <a:r>
              <a:rPr lang="en-US" altLang="en-US" sz="1200" dirty="0">
                <a:solidFill>
                  <a:srgbClr val="231F21"/>
                </a:solidFill>
              </a:rPr>
              <a:t>:</a:t>
            </a:r>
          </a:p>
          <a:p>
            <a:pPr eaLnBrk="1" hangingPunct="1">
              <a:lnSpc>
                <a:spcPts val="3388"/>
              </a:lnSpc>
              <a:spcBef>
                <a:spcPts val="0"/>
              </a:spcBef>
              <a:spcAft>
                <a:spcPts val="0"/>
              </a:spcAft>
            </a:pPr>
            <a:r>
              <a:rPr lang="en-US" altLang="en-US" sz="1200" dirty="0">
                <a:solidFill>
                  <a:srgbClr val="00B0F0"/>
                </a:solidFill>
                <a:hlinkClick r:id="rId6">
                  <a:extLst>
                    <a:ext uri="{A12FA001-AC4F-418D-AE19-62706E023703}">
                      <ahyp:hlinkClr xmlns:ahyp="http://schemas.microsoft.com/office/drawing/2018/hyperlinkcolor" val="tx"/>
                    </a:ext>
                  </a:extLst>
                </a:hlinkClick>
              </a:rPr>
              <a:t>https://www.unitedway.org/my-smart-money/pages/how-to-cover-your-rent#</a:t>
            </a:r>
            <a:r>
              <a:rPr lang="en-US" altLang="en-US" sz="1200" dirty="0">
                <a:solidFill>
                  <a:srgbClr val="00B0F0"/>
                </a:solidFill>
              </a:rPr>
              <a:t> </a:t>
            </a:r>
          </a:p>
          <a:p>
            <a:pPr eaLnBrk="1" hangingPunct="1">
              <a:lnSpc>
                <a:spcPts val="3388"/>
              </a:lnSpc>
              <a:spcBef>
                <a:spcPts val="0"/>
              </a:spcBef>
              <a:spcAft>
                <a:spcPts val="0"/>
              </a:spcAft>
            </a:pPr>
            <a:r>
              <a:rPr lang="en-US" altLang="en-US" sz="1200" b="1" dirty="0"/>
              <a:t>Yolo County Homeless and Poverty Action Coalition (HPAC):</a:t>
            </a:r>
          </a:p>
          <a:p>
            <a:pPr eaLnBrk="1" hangingPunct="1">
              <a:spcBef>
                <a:spcPts val="0"/>
              </a:spcBef>
              <a:spcAft>
                <a:spcPts val="0"/>
              </a:spcAft>
            </a:pPr>
            <a:r>
              <a:rPr lang="en-US" altLang="en-US" sz="1200" u="sng" dirty="0">
                <a:solidFill>
                  <a:srgbClr val="00B0F0"/>
                </a:solidFill>
                <a:hlinkClick r:id="rId7">
                  <a:extLst>
                    <a:ext uri="{A12FA001-AC4F-418D-AE19-62706E023703}">
                      <ahyp:hlinkClr xmlns:ahyp="http://schemas.microsoft.com/office/drawing/2018/hyperlinkcolor" val="tx"/>
                    </a:ext>
                  </a:extLst>
                </a:hlinkClick>
              </a:rPr>
              <a:t>https://www.yolocounty.org/health-human-services/boards-committees/homeless-and-</a:t>
            </a:r>
          </a:p>
          <a:p>
            <a:pPr eaLnBrk="1" hangingPunct="1">
              <a:spcBef>
                <a:spcPts val="0"/>
              </a:spcBef>
              <a:spcAft>
                <a:spcPts val="0"/>
              </a:spcAft>
            </a:pPr>
            <a:r>
              <a:rPr lang="en-US" altLang="en-US" sz="1200" u="sng" dirty="0">
                <a:solidFill>
                  <a:srgbClr val="00B0F0"/>
                </a:solidFill>
                <a:hlinkClick r:id="rId7">
                  <a:extLst>
                    <a:ext uri="{A12FA001-AC4F-418D-AE19-62706E023703}">
                      <ahyp:hlinkClr xmlns:ahyp="http://schemas.microsoft.com/office/drawing/2018/hyperlinkcolor" val="tx"/>
                    </a:ext>
                  </a:extLst>
                </a:hlinkClick>
              </a:rPr>
              <a:t>poverty-action-coalition-</a:t>
            </a:r>
            <a:r>
              <a:rPr lang="en-US" altLang="en-US" sz="1200" u="sng" dirty="0" err="1">
                <a:solidFill>
                  <a:srgbClr val="00B0F0"/>
                </a:solidFill>
                <a:hlinkClick r:id="rId7">
                  <a:extLst>
                    <a:ext uri="{A12FA001-AC4F-418D-AE19-62706E023703}">
                      <ahyp:hlinkClr xmlns:ahyp="http://schemas.microsoft.com/office/drawing/2018/hyperlinkcolor" val="tx"/>
                    </a:ext>
                  </a:extLst>
                </a:hlinkClick>
              </a:rPr>
              <a:t>hpac</a:t>
            </a:r>
            <a:endParaRPr lang="en-US" altLang="en-US" sz="1200" u="sng" dirty="0">
              <a:solidFill>
                <a:srgbClr val="00B0F0"/>
              </a:solidFill>
              <a:hlinkClick r:id="rId7">
                <a:extLst>
                  <a:ext uri="{A12FA001-AC4F-418D-AE19-62706E023703}">
                    <ahyp:hlinkClr xmlns:ahyp="http://schemas.microsoft.com/office/drawing/2018/hyperlinkcolor" val="tx"/>
                  </a:ext>
                </a:extLst>
              </a:hlinkClick>
            </a:endParaRPr>
          </a:p>
        </p:txBody>
      </p:sp>
      <p:sp>
        <p:nvSpPr>
          <p:cNvPr id="5" name="Rectangle 4">
            <a:extLst>
              <a:ext uri="{FF2B5EF4-FFF2-40B4-BE49-F238E27FC236}">
                <a16:creationId xmlns:a16="http://schemas.microsoft.com/office/drawing/2014/main" id="{B175170C-50BE-4612-9D6F-9ECB812E78E2}"/>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Homeless/Low-Income Resources List</a:t>
            </a:r>
            <a:endParaRPr lang="en-US" altLang="en-US" sz="2400" dirty="0"/>
          </a:p>
        </p:txBody>
      </p:sp>
      <p:pic>
        <p:nvPicPr>
          <p:cNvPr id="2" name="Picture 1">
            <a:extLst>
              <a:ext uri="{FF2B5EF4-FFF2-40B4-BE49-F238E27FC236}">
                <a16:creationId xmlns:a16="http://schemas.microsoft.com/office/drawing/2014/main" id="{C015293A-B039-45C3-80C8-F85103CCB8DE}"/>
              </a:ext>
            </a:extLst>
          </p:cNvPr>
          <p:cNvPicPr>
            <a:picLocks noChangeAspect="1"/>
          </p:cNvPicPr>
          <p:nvPr/>
        </p:nvPicPr>
        <p:blipFill>
          <a:blip r:embed="rId8"/>
          <a:stretch>
            <a:fillRect/>
          </a:stretch>
        </p:blipFill>
        <p:spPr>
          <a:xfrm>
            <a:off x="2750758" y="4340143"/>
            <a:ext cx="2127232" cy="2029937"/>
          </a:xfrm>
          <a:prstGeom prst="rect">
            <a:avLst/>
          </a:prstGeom>
        </p:spPr>
      </p:pic>
      <p:sp>
        <p:nvSpPr>
          <p:cNvPr id="7" name="Rectangle 15">
            <a:extLst>
              <a:ext uri="{FF2B5EF4-FFF2-40B4-BE49-F238E27FC236}">
                <a16:creationId xmlns:a16="http://schemas.microsoft.com/office/drawing/2014/main" id="{BBE002B1-39B9-43FC-A92D-C7F559AF9A7B}"/>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60</a:t>
            </a: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53B9339D-43F4-4F53-ACB8-EE78DE9AEF23}"/>
              </a:ext>
            </a:extLst>
          </p:cNvPr>
          <p:cNvSpPr>
            <a:spLocks noChangeArrowheads="1"/>
          </p:cNvSpPr>
          <p:nvPr/>
        </p:nvSpPr>
        <p:spPr bwMode="auto">
          <a:xfrm>
            <a:off x="890588" y="1463528"/>
            <a:ext cx="3309938" cy="63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213"/>
              </a:spcAft>
            </a:pPr>
            <a:r>
              <a:rPr lang="en-US" altLang="en-US" sz="1200" b="1" dirty="0"/>
              <a:t>Make sure your first apartment is a place you can call home.</a:t>
            </a:r>
          </a:p>
        </p:txBody>
      </p:sp>
      <p:sp>
        <p:nvSpPr>
          <p:cNvPr id="61444" name="Rectangle 3">
            <a:extLst>
              <a:ext uri="{FF2B5EF4-FFF2-40B4-BE49-F238E27FC236}">
                <a16:creationId xmlns:a16="http://schemas.microsoft.com/office/drawing/2014/main" id="{CB4F9FB4-321F-480C-AD1A-18C550240A3D}"/>
              </a:ext>
            </a:extLst>
          </p:cNvPr>
          <p:cNvSpPr>
            <a:spLocks noChangeArrowheads="1"/>
          </p:cNvSpPr>
          <p:nvPr/>
        </p:nvSpPr>
        <p:spPr bwMode="auto">
          <a:xfrm>
            <a:off x="904875" y="2067719"/>
            <a:ext cx="3419475"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2313"/>
              </a:spcBef>
              <a:spcAft>
                <a:spcPts val="1263"/>
              </a:spcAft>
            </a:pPr>
            <a:r>
              <a:rPr lang="en-US" altLang="en-US" sz="1200" b="1" dirty="0">
                <a:solidFill>
                  <a:srgbClr val="00B0F0"/>
                </a:solidFill>
              </a:rPr>
              <a:t>UNDERSTANDING YOUR LEASE BEFORE YOU MOVE IN</a:t>
            </a:r>
          </a:p>
          <a:p>
            <a:pPr algn="just" eaLnBrk="1" hangingPunct="1">
              <a:lnSpc>
                <a:spcPts val="1463"/>
              </a:lnSpc>
              <a:spcAft>
                <a:spcPts val="838"/>
              </a:spcAft>
            </a:pPr>
            <a:r>
              <a:rPr lang="en-US" altLang="en-US" sz="1200" dirty="0"/>
              <a:t>Month-to-Month Agreement: This agreement is for an indefinite period of time, with rent payable monthly. A month-to-month agreement continues until either the landlord or tenant gives proper notice to end it.</a:t>
            </a:r>
          </a:p>
        </p:txBody>
      </p:sp>
      <p:sp>
        <p:nvSpPr>
          <p:cNvPr id="61445" name="Rectangle 4">
            <a:extLst>
              <a:ext uri="{FF2B5EF4-FFF2-40B4-BE49-F238E27FC236}">
                <a16:creationId xmlns:a16="http://schemas.microsoft.com/office/drawing/2014/main" id="{4BABF92E-DFBF-40FF-BA43-1D137F6B2BAD}"/>
              </a:ext>
            </a:extLst>
          </p:cNvPr>
          <p:cNvSpPr>
            <a:spLocks noChangeArrowheads="1"/>
          </p:cNvSpPr>
          <p:nvPr/>
        </p:nvSpPr>
        <p:spPr bwMode="auto">
          <a:xfrm>
            <a:off x="904875" y="3367881"/>
            <a:ext cx="5926138" cy="1820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838"/>
              </a:spcBef>
              <a:spcAft>
                <a:spcPts val="838"/>
              </a:spcAft>
            </a:pPr>
            <a:r>
              <a:rPr lang="en-US" altLang="en-US" sz="1200" dirty="0"/>
              <a:t>Long-Term Lease: During the term of the lease, the rent cannot be raised or the rules changed unless both landlord and tenant agree. Leases for more than one year are exempt from the Landlord-Tenant Act, but only if the tenant's attorney has approved such an exemption. A lease must be in writing to be valid.</a:t>
            </a:r>
          </a:p>
          <a:p>
            <a:pPr algn="just" eaLnBrk="1" hangingPunct="1">
              <a:lnSpc>
                <a:spcPts val="1463"/>
              </a:lnSpc>
              <a:spcAft>
                <a:spcPts val="838"/>
              </a:spcAft>
            </a:pPr>
            <a:r>
              <a:rPr lang="en-US" altLang="en-US" sz="1200" dirty="0"/>
              <a:t>Understand The Rules: Before making a decision on what apartment to rent, consider your needs. Make a checklist of what your place must have and those qualities that are not so important. Contact your Better Business Bureau for a reliability report on the property management company or apartment owners you are planning to use.</a:t>
            </a:r>
          </a:p>
        </p:txBody>
      </p:sp>
      <p:sp>
        <p:nvSpPr>
          <p:cNvPr id="61446" name="Rectangle 5">
            <a:extLst>
              <a:ext uri="{FF2B5EF4-FFF2-40B4-BE49-F238E27FC236}">
                <a16:creationId xmlns:a16="http://schemas.microsoft.com/office/drawing/2014/main" id="{0D1C28BC-164D-41AA-B06E-9537772530E6}"/>
              </a:ext>
            </a:extLst>
          </p:cNvPr>
          <p:cNvSpPr>
            <a:spLocks noChangeArrowheads="1"/>
          </p:cNvSpPr>
          <p:nvPr/>
        </p:nvSpPr>
        <p:spPr bwMode="auto">
          <a:xfrm>
            <a:off x="895350" y="5186365"/>
            <a:ext cx="5902325" cy="1081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838"/>
              </a:spcBef>
              <a:spcAft>
                <a:spcPts val="838"/>
              </a:spcAft>
            </a:pPr>
            <a:r>
              <a:rPr lang="en-US" altLang="en-US" sz="1200" dirty="0"/>
              <a:t>Once you've found your ideal apartment, make sure you understand your responsibilities as an apartment tenant. Carefully read your lease and be aware of the legal terms and conditions before signing the contract.</a:t>
            </a:r>
          </a:p>
          <a:p>
            <a:pPr algn="just" eaLnBrk="1" hangingPunct="1">
              <a:spcAft>
                <a:spcPts val="1263"/>
              </a:spcAft>
            </a:pPr>
            <a:r>
              <a:rPr lang="en-US" altLang="en-US" sz="1200" b="1" dirty="0">
                <a:solidFill>
                  <a:srgbClr val="00B0F0"/>
                </a:solidFill>
              </a:rPr>
              <a:t>Your Lease Should Contain:</a:t>
            </a:r>
          </a:p>
        </p:txBody>
      </p:sp>
      <p:sp>
        <p:nvSpPr>
          <p:cNvPr id="7" name="Rectangle 6">
            <a:extLst>
              <a:ext uri="{FF2B5EF4-FFF2-40B4-BE49-F238E27FC236}">
                <a16:creationId xmlns:a16="http://schemas.microsoft.com/office/drawing/2014/main" id="{EB843125-1B61-4937-ABA5-6AFD39F3EABC}"/>
              </a:ext>
            </a:extLst>
          </p:cNvPr>
          <p:cNvSpPr/>
          <p:nvPr/>
        </p:nvSpPr>
        <p:spPr>
          <a:xfrm>
            <a:off x="890588" y="6198208"/>
            <a:ext cx="5943600" cy="2283805"/>
          </a:xfrm>
          <a:prstGeom prst="rect">
            <a:avLst/>
          </a:prstGeom>
        </p:spPr>
        <p:txBody>
          <a:bodyPr lIns="0" tIns="0" rIns="0" bIns="0"/>
          <a:lstStyle/>
          <a:p>
            <a:pPr marL="171450" indent="-171450" algn="just" eaLnBrk="1" fontAlgn="auto" hangingPunct="1">
              <a:lnSpc>
                <a:spcPts val="1464"/>
              </a:lnSpc>
              <a:spcBef>
                <a:spcPts val="1260"/>
              </a:spcBef>
              <a:spcAft>
                <a:spcPts val="0"/>
              </a:spcAft>
              <a:buClr>
                <a:srgbClr val="0070C0"/>
              </a:buClr>
              <a:buFont typeface="Wingdings" panose="05000000000000000000" pitchFamily="2" charset="2"/>
              <a:buChar char="§"/>
              <a:defRPr/>
            </a:pPr>
            <a:r>
              <a:rPr lang="en-US" sz="1200" dirty="0">
                <a:latin typeface="Calibri"/>
              </a:rPr>
              <a:t>How all maintenance and repair concerns are handled.</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The conditions under which your rent can be increased during that term.</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Who is responsible for the repair of all appliances, fixtures and furnishings that come with the apartment.</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How many people may occupy the apartment.</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Whether pets are allowed.</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The conditions of your security deposit, including what it covers and conditions for a refund. Security deposits are usually required and offset the landlord's cost of repairing any property damage.</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endParaRPr lang="en-US" sz="1200" dirty="0">
              <a:latin typeface="Calibri"/>
            </a:endParaRPr>
          </a:p>
          <a:p>
            <a:pPr algn="just" eaLnBrk="1" fontAlgn="auto" hangingPunct="1">
              <a:spcBef>
                <a:spcPts val="0"/>
              </a:spcBef>
              <a:spcAft>
                <a:spcPts val="1260"/>
              </a:spcAft>
              <a:defRPr/>
            </a:pPr>
            <a:r>
              <a:rPr lang="en-US" sz="1200" b="1" dirty="0">
                <a:solidFill>
                  <a:srgbClr val="00B0F0"/>
                </a:solidFill>
                <a:latin typeface="Calibri"/>
              </a:rPr>
              <a:t>DEPOSITS AND OTHER FEES</a:t>
            </a:r>
          </a:p>
        </p:txBody>
      </p:sp>
      <p:sp>
        <p:nvSpPr>
          <p:cNvPr id="61448" name="Rectangle 7">
            <a:extLst>
              <a:ext uri="{FF2B5EF4-FFF2-40B4-BE49-F238E27FC236}">
                <a16:creationId xmlns:a16="http://schemas.microsoft.com/office/drawing/2014/main" id="{9CA54087-2323-42E1-AC1D-83CEE13A7D4D}"/>
              </a:ext>
            </a:extLst>
          </p:cNvPr>
          <p:cNvSpPr>
            <a:spLocks noChangeArrowheads="1"/>
          </p:cNvSpPr>
          <p:nvPr/>
        </p:nvSpPr>
        <p:spPr bwMode="auto">
          <a:xfrm>
            <a:off x="895350" y="8382913"/>
            <a:ext cx="5926138" cy="8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1263"/>
              </a:spcBef>
            </a:pPr>
            <a:r>
              <a:rPr lang="en-US" altLang="en-US" sz="1200" dirty="0"/>
              <a:t>When moving in, the landlord may collect funds to apply to cleaning services or unit damage. The money collected may be refundable or nonrefundable. Under the Landlord-Tenant Act, the term "deposit" can only be applied to money that can be refunded to the tenant.</a:t>
            </a:r>
          </a:p>
        </p:txBody>
      </p:sp>
      <p:sp>
        <p:nvSpPr>
          <p:cNvPr id="61449" name="Rectangle 8">
            <a:extLst>
              <a:ext uri="{FF2B5EF4-FFF2-40B4-BE49-F238E27FC236}">
                <a16:creationId xmlns:a16="http://schemas.microsoft.com/office/drawing/2014/main" id="{79DB1E16-DC63-4373-B331-63DF31811201}"/>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0" name="Rectangle 9">
            <a:extLst>
              <a:ext uri="{FF2B5EF4-FFF2-40B4-BE49-F238E27FC236}">
                <a16:creationId xmlns:a16="http://schemas.microsoft.com/office/drawing/2014/main" id="{4E85347F-EC64-4AF4-AAC6-4AE17F8BF4B0}"/>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A Guide to Renting Your First Apartment</a:t>
            </a:r>
          </a:p>
        </p:txBody>
      </p:sp>
      <p:pic>
        <p:nvPicPr>
          <p:cNvPr id="2" name="Picture 1">
            <a:extLst>
              <a:ext uri="{FF2B5EF4-FFF2-40B4-BE49-F238E27FC236}">
                <a16:creationId xmlns:a16="http://schemas.microsoft.com/office/drawing/2014/main" id="{A8BB4877-6F04-4D3E-A1BF-69BE2A3727C3}"/>
              </a:ext>
            </a:extLst>
          </p:cNvPr>
          <p:cNvPicPr>
            <a:picLocks noChangeAspect="1"/>
          </p:cNvPicPr>
          <p:nvPr/>
        </p:nvPicPr>
        <p:blipFill>
          <a:blip r:embed="rId2"/>
          <a:stretch>
            <a:fillRect/>
          </a:stretch>
        </p:blipFill>
        <p:spPr>
          <a:xfrm>
            <a:off x="4481712" y="1448789"/>
            <a:ext cx="2471455" cy="1599780"/>
          </a:xfrm>
          <a:prstGeom prst="rect">
            <a:avLst/>
          </a:prstGeom>
        </p:spPr>
      </p:pic>
      <p:sp>
        <p:nvSpPr>
          <p:cNvPr id="12" name="Rectangle 15">
            <a:extLst>
              <a:ext uri="{FF2B5EF4-FFF2-40B4-BE49-F238E27FC236}">
                <a16:creationId xmlns:a16="http://schemas.microsoft.com/office/drawing/2014/main" id="{CAF50EEC-B20A-482F-94E8-602AFE2A534B}"/>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3" name="Rectangle 15">
            <a:extLst>
              <a:ext uri="{FF2B5EF4-FFF2-40B4-BE49-F238E27FC236}">
                <a16:creationId xmlns:a16="http://schemas.microsoft.com/office/drawing/2014/main" id="{A34F35C5-44B7-4C4A-9648-190D4AA4EFB8}"/>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61</a:t>
            </a: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a:extLst>
              <a:ext uri="{FF2B5EF4-FFF2-40B4-BE49-F238E27FC236}">
                <a16:creationId xmlns:a16="http://schemas.microsoft.com/office/drawing/2014/main" id="{71C1C018-F81B-41B6-927B-615CA6A4960E}"/>
              </a:ext>
            </a:extLst>
          </p:cNvPr>
          <p:cNvSpPr>
            <a:spLocks noChangeArrowheads="1"/>
          </p:cNvSpPr>
          <p:nvPr/>
        </p:nvSpPr>
        <p:spPr bwMode="auto">
          <a:xfrm>
            <a:off x="890588" y="1624013"/>
            <a:ext cx="595312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1263"/>
              </a:spcAft>
            </a:pPr>
            <a:r>
              <a:rPr lang="en-US" altLang="en-US" sz="1200" b="1" dirty="0">
                <a:solidFill>
                  <a:srgbClr val="00B0F0"/>
                </a:solidFill>
              </a:rPr>
              <a:t>Refundable Deposits</a:t>
            </a:r>
            <a:r>
              <a:rPr lang="en-US" altLang="en-US" sz="1200" dirty="0"/>
              <a:t>: If a refundable deposit is being charged before move-in, the law requires:</a:t>
            </a:r>
          </a:p>
        </p:txBody>
      </p:sp>
      <p:sp>
        <p:nvSpPr>
          <p:cNvPr id="3" name="Rectangle 2">
            <a:extLst>
              <a:ext uri="{FF2B5EF4-FFF2-40B4-BE49-F238E27FC236}">
                <a16:creationId xmlns:a16="http://schemas.microsoft.com/office/drawing/2014/main" id="{0B47C1BB-E4B8-4A75-BDE3-4291FEB76962}"/>
              </a:ext>
            </a:extLst>
          </p:cNvPr>
          <p:cNvSpPr/>
          <p:nvPr/>
        </p:nvSpPr>
        <p:spPr>
          <a:xfrm>
            <a:off x="890588" y="2025839"/>
            <a:ext cx="5911850" cy="5661691"/>
          </a:xfrm>
          <a:prstGeom prst="rect">
            <a:avLst/>
          </a:prstGeom>
        </p:spPr>
        <p:txBody>
          <a:bodyPr lIns="0" tIns="0" rIns="0" bIns="0"/>
          <a:lstStyle/>
          <a:p>
            <a:pPr marL="171450" indent="-171450" eaLnBrk="1" fontAlgn="auto" hangingPunct="1">
              <a:lnSpc>
                <a:spcPts val="1464"/>
              </a:lnSpc>
              <a:spcBef>
                <a:spcPts val="1260"/>
              </a:spcBef>
              <a:spcAft>
                <a:spcPts val="0"/>
              </a:spcAft>
              <a:buClr>
                <a:srgbClr val="0070C0"/>
              </a:buClr>
              <a:buFont typeface="Wingdings" panose="05000000000000000000" pitchFamily="2" charset="2"/>
              <a:buChar char="§"/>
              <a:defRPr/>
            </a:pPr>
            <a:r>
              <a:rPr lang="en-US" sz="1200" dirty="0">
                <a:latin typeface="Calibri"/>
              </a:rPr>
              <a:t>The rental agreement must be in writing. It must say what each deposit is for and what the tenant must do in order to get the money back.</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The tenant must be given a written receipt for each deposit.</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A checklist or statement describing the condition of the rental unit must be filled out. Landlord and tenant must sign it, and the tenant must be given a signed copy.</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The deposits must be placed in a trust account in a bank or escrow company. The tenant must be informed in writing where the deposits are being kept.</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Unless some other agreement has been made in writing, any interest earned by the deposit belongs to the landlord.                                        </a:t>
            </a:r>
          </a:p>
          <a:p>
            <a:pPr marL="241300" indent="-241300" eaLnBrk="1" fontAlgn="auto" hangingPunct="1">
              <a:lnSpc>
                <a:spcPts val="1464"/>
              </a:lnSpc>
              <a:spcBef>
                <a:spcPts val="0"/>
              </a:spcBef>
              <a:spcAft>
                <a:spcPts val="840"/>
              </a:spcAft>
              <a:buClr>
                <a:srgbClr val="0070C0"/>
              </a:buClr>
              <a:buFont typeface="Wingdings" panose="05000000000000000000" pitchFamily="2" charset="2"/>
              <a:buChar char="§"/>
              <a:defRPr/>
            </a:pPr>
            <a:endParaRPr lang="en-US" sz="200" dirty="0">
              <a:latin typeface="Calibri"/>
            </a:endParaRPr>
          </a:p>
          <a:p>
            <a:pPr algn="just" eaLnBrk="1" fontAlgn="auto" hangingPunct="1">
              <a:spcBef>
                <a:spcPts val="0"/>
              </a:spcBef>
              <a:spcAft>
                <a:spcPts val="210"/>
              </a:spcAft>
              <a:defRPr/>
            </a:pPr>
            <a:r>
              <a:rPr lang="en-US" sz="1200" b="1" dirty="0">
                <a:solidFill>
                  <a:srgbClr val="00B0F0"/>
                </a:solidFill>
                <a:latin typeface="Calibri"/>
              </a:rPr>
              <a:t>TENANT'S RESPONSIBILITIES</a:t>
            </a:r>
          </a:p>
          <a:p>
            <a:pPr algn="just" eaLnBrk="1" fontAlgn="auto" hangingPunct="1">
              <a:spcBef>
                <a:spcPts val="0"/>
              </a:spcBef>
              <a:spcAft>
                <a:spcPts val="210"/>
              </a:spcAft>
              <a:defRPr/>
            </a:pPr>
            <a:endParaRPr lang="en-US" sz="1200" b="1" dirty="0">
              <a:solidFill>
                <a:srgbClr val="00B0F0"/>
              </a:solidFill>
              <a:latin typeface="Calibri"/>
            </a:endParaRPr>
          </a:p>
          <a:p>
            <a:pPr algn="just" eaLnBrk="1" fontAlgn="auto" hangingPunct="1">
              <a:spcBef>
                <a:spcPts val="0"/>
              </a:spcBef>
              <a:spcAft>
                <a:spcPts val="1260"/>
              </a:spcAft>
              <a:defRPr/>
            </a:pPr>
            <a:r>
              <a:rPr lang="en-US" sz="1200" dirty="0">
                <a:latin typeface="Calibri"/>
              </a:rPr>
              <a:t>As a tenant you have the following responsibilities:</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Pay rent and any utilities agreed upon.</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Comply with city, county or state regulations.</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Keep the rental unit clean and sanitary.</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Dispose of garbage properly.</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Pay for fumigating infestations caused by tenant.</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Properly operate plumbing, electrical and heating systems.</a:t>
            </a:r>
          </a:p>
          <a:p>
            <a:pPr marL="171450" indent="-171450"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Do not permit "waste" (substantial damage to property)                                                                   or "nuisance" (substantial interference with other tenants' use of property).</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Do not intentionally or carelessly damage the property.</a:t>
            </a:r>
          </a:p>
          <a:p>
            <a:pPr marL="171450" indent="-171450" algn="just" eaLnBrk="1" fontAlgn="auto" hangingPunct="1">
              <a:lnSpc>
                <a:spcPts val="1464"/>
              </a:lnSpc>
              <a:spcBef>
                <a:spcPts val="0"/>
              </a:spcBef>
              <a:spcAft>
                <a:spcPts val="840"/>
              </a:spcAft>
              <a:buClr>
                <a:srgbClr val="0070C0"/>
              </a:buClr>
              <a:buFont typeface="Wingdings" panose="05000000000000000000" pitchFamily="2" charset="2"/>
              <a:buChar char="§"/>
              <a:defRPr/>
            </a:pPr>
            <a:r>
              <a:rPr lang="en-US" sz="1200" dirty="0">
                <a:latin typeface="Calibri"/>
              </a:rPr>
              <a:t>Restore the property to the same condition as when the tenant moved in.</a:t>
            </a:r>
          </a:p>
          <a:p>
            <a:pPr marL="171450" indent="-171450" algn="just" eaLnBrk="1" fontAlgn="auto" hangingPunct="1">
              <a:lnSpc>
                <a:spcPts val="1464"/>
              </a:lnSpc>
              <a:spcBef>
                <a:spcPts val="0"/>
              </a:spcBef>
              <a:spcAft>
                <a:spcPts val="840"/>
              </a:spcAft>
              <a:buClr>
                <a:srgbClr val="0070C0"/>
              </a:buClr>
              <a:buFont typeface="Wingdings" panose="05000000000000000000" pitchFamily="2" charset="2"/>
              <a:buChar char="§"/>
              <a:defRPr/>
            </a:pPr>
            <a:endParaRPr lang="en-US" sz="1200" dirty="0">
              <a:latin typeface="Calibri"/>
            </a:endParaRPr>
          </a:p>
          <a:p>
            <a:pPr algn="just" eaLnBrk="1" fontAlgn="auto" hangingPunct="1">
              <a:spcBef>
                <a:spcPts val="0"/>
              </a:spcBef>
              <a:spcAft>
                <a:spcPts val="1260"/>
              </a:spcAft>
              <a:defRPr/>
            </a:pPr>
            <a:r>
              <a:rPr lang="en-US" sz="1200" b="1" dirty="0">
                <a:solidFill>
                  <a:srgbClr val="00B0F0"/>
                </a:solidFill>
                <a:latin typeface="Calibri"/>
              </a:rPr>
              <a:t>LANDLORD RESPONSIBILITIES</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Adhere to state and local codes to provide for the tenant's health and safety.</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Maintain structural components and the property in a weather-tight condition.</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Provide reasonably adequate locks and keys.</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Provide heat, electricity and hot and cold water.</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Set water heaters at 120.°</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Provide garbage cans and arrange for removal of garbage, except in single-family dwellings.</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Keep common areas clean and free from hazards.</a:t>
            </a:r>
          </a:p>
          <a:p>
            <a:pPr marL="171450" indent="-171450" algn="just"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Keep electrical, plumbing and heating systems in good repair and maintain any appliances.</a:t>
            </a:r>
          </a:p>
          <a:p>
            <a:pPr marL="171450" indent="-171450" eaLnBrk="1" fontAlgn="auto" hangingPunct="1">
              <a:lnSpc>
                <a:spcPts val="1464"/>
              </a:lnSpc>
              <a:spcBef>
                <a:spcPts val="0"/>
              </a:spcBef>
              <a:spcAft>
                <a:spcPts val="0"/>
              </a:spcAft>
              <a:buClr>
                <a:srgbClr val="0070C0"/>
              </a:buClr>
              <a:buFont typeface="Wingdings" panose="05000000000000000000" pitchFamily="2" charset="2"/>
              <a:buChar char="§"/>
              <a:defRPr/>
            </a:pPr>
            <a:r>
              <a:rPr lang="en-US" sz="1200" dirty="0">
                <a:latin typeface="Calibri"/>
              </a:rPr>
              <a:t>Provide smoke detectors, and ensure they work properly when a new tenant moves in (tenants are responsible for maintaining detectors).</a:t>
            </a:r>
          </a:p>
        </p:txBody>
      </p:sp>
      <p:sp>
        <p:nvSpPr>
          <p:cNvPr id="62468" name="Rectangle 3">
            <a:extLst>
              <a:ext uri="{FF2B5EF4-FFF2-40B4-BE49-F238E27FC236}">
                <a16:creationId xmlns:a16="http://schemas.microsoft.com/office/drawing/2014/main" id="{0CC16163-89F4-48D2-932B-5C950CCA3977}"/>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6" name="Rectangle 5">
            <a:extLst>
              <a:ext uri="{FF2B5EF4-FFF2-40B4-BE49-F238E27FC236}">
                <a16:creationId xmlns:a16="http://schemas.microsoft.com/office/drawing/2014/main" id="{EEDB4F46-CDB9-4D10-9399-671F87A12B67}"/>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A Guide to Renting Your First Apartment</a:t>
            </a:r>
          </a:p>
        </p:txBody>
      </p:sp>
      <p:pic>
        <p:nvPicPr>
          <p:cNvPr id="2" name="Picture 1">
            <a:extLst>
              <a:ext uri="{FF2B5EF4-FFF2-40B4-BE49-F238E27FC236}">
                <a16:creationId xmlns:a16="http://schemas.microsoft.com/office/drawing/2014/main" id="{9300256F-8CC0-4E3B-A42C-D9839671CD89}"/>
              </a:ext>
            </a:extLst>
          </p:cNvPr>
          <p:cNvPicPr>
            <a:picLocks noChangeAspect="1"/>
          </p:cNvPicPr>
          <p:nvPr/>
        </p:nvPicPr>
        <p:blipFill>
          <a:blip r:embed="rId2"/>
          <a:stretch>
            <a:fillRect/>
          </a:stretch>
        </p:blipFill>
        <p:spPr>
          <a:xfrm>
            <a:off x="5321266" y="3739731"/>
            <a:ext cx="1374809" cy="1880674"/>
          </a:xfrm>
          <a:prstGeom prst="rect">
            <a:avLst/>
          </a:prstGeom>
        </p:spPr>
      </p:pic>
      <p:sp>
        <p:nvSpPr>
          <p:cNvPr id="8" name="Rectangle 15">
            <a:extLst>
              <a:ext uri="{FF2B5EF4-FFF2-40B4-BE49-F238E27FC236}">
                <a16:creationId xmlns:a16="http://schemas.microsoft.com/office/drawing/2014/main" id="{D27CFD62-80EB-403C-BEEC-213FA722FEC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62</a:t>
            </a: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a16="http://schemas.microsoft.com/office/drawing/2014/main" id="{BC3CFDA7-4DFF-4D18-9C8F-C617A7160A76}"/>
              </a:ext>
            </a:extLst>
          </p:cNvPr>
          <p:cNvSpPr>
            <a:spLocks noChangeArrowheads="1"/>
          </p:cNvSpPr>
          <p:nvPr/>
        </p:nvSpPr>
        <p:spPr bwMode="auto">
          <a:xfrm>
            <a:off x="5213350" y="1639888"/>
            <a:ext cx="2182813"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675"/>
              </a:spcAft>
            </a:pPr>
            <a:endParaRPr lang="en-US" altLang="en-US" b="1" u="sng" dirty="0"/>
          </a:p>
        </p:txBody>
      </p:sp>
      <p:sp>
        <p:nvSpPr>
          <p:cNvPr id="3" name="Rectangle 2">
            <a:extLst>
              <a:ext uri="{FF2B5EF4-FFF2-40B4-BE49-F238E27FC236}">
                <a16:creationId xmlns:a16="http://schemas.microsoft.com/office/drawing/2014/main" id="{AD18B6B2-D5C4-4332-80BE-8F35189A9052}"/>
              </a:ext>
            </a:extLst>
          </p:cNvPr>
          <p:cNvSpPr/>
          <p:nvPr/>
        </p:nvSpPr>
        <p:spPr>
          <a:xfrm>
            <a:off x="895350" y="1752144"/>
            <a:ext cx="5813425" cy="2054681"/>
          </a:xfrm>
          <a:prstGeom prst="rect">
            <a:avLst/>
          </a:prstGeom>
        </p:spPr>
        <p:txBody>
          <a:bodyPr lIns="0" tIns="0" rIns="0" bIns="0"/>
          <a:lstStyle/>
          <a:p>
            <a:pPr algn="just" eaLnBrk="1" fontAlgn="auto" hangingPunct="1">
              <a:lnSpc>
                <a:spcPts val="1680"/>
              </a:lnSpc>
              <a:spcBef>
                <a:spcPts val="1680"/>
              </a:spcBef>
              <a:spcAft>
                <a:spcPts val="0"/>
              </a:spcAft>
              <a:defRPr/>
            </a:pPr>
            <a:r>
              <a:rPr lang="en-US" sz="1200" dirty="0">
                <a:latin typeface="Calibri"/>
              </a:rPr>
              <a:t>This Roommate Agreement is made by the following roommates:</a:t>
            </a:r>
          </a:p>
          <a:p>
            <a:pPr marL="254000" algn="just" eaLnBrk="1" fontAlgn="auto" hangingPunct="1">
              <a:lnSpc>
                <a:spcPts val="1680"/>
              </a:lnSpc>
              <a:spcBef>
                <a:spcPts val="0"/>
              </a:spcBef>
              <a:spcAft>
                <a:spcPts val="0"/>
              </a:spcAft>
              <a:defRPr/>
            </a:pPr>
            <a:r>
              <a:rPr lang="en-US" sz="1200" dirty="0">
                <a:latin typeface="Calibri"/>
              </a:rPr>
              <a:t>1. </a:t>
            </a:r>
          </a:p>
          <a:p>
            <a:pPr marL="254000" algn="just" eaLnBrk="1" fontAlgn="auto" hangingPunct="1">
              <a:lnSpc>
                <a:spcPts val="1680"/>
              </a:lnSpc>
              <a:spcBef>
                <a:spcPts val="0"/>
              </a:spcBef>
              <a:spcAft>
                <a:spcPts val="0"/>
              </a:spcAft>
              <a:defRPr/>
            </a:pPr>
            <a:r>
              <a:rPr lang="en-US" sz="1200" dirty="0">
                <a:latin typeface="Calibri"/>
              </a:rPr>
              <a:t>2. </a:t>
            </a:r>
          </a:p>
          <a:p>
            <a:pPr marL="254000" algn="just" eaLnBrk="1" fontAlgn="auto" hangingPunct="1">
              <a:lnSpc>
                <a:spcPts val="1680"/>
              </a:lnSpc>
              <a:spcBef>
                <a:spcPts val="0"/>
              </a:spcBef>
              <a:spcAft>
                <a:spcPts val="1050"/>
              </a:spcAft>
              <a:defRPr/>
            </a:pPr>
            <a:r>
              <a:rPr lang="en-US" sz="1200" dirty="0">
                <a:latin typeface="Calibri"/>
              </a:rPr>
              <a:t>3.                                                                                                                                                                     4.</a:t>
            </a:r>
          </a:p>
          <a:p>
            <a:pPr algn="just" eaLnBrk="1" fontAlgn="auto" hangingPunct="1">
              <a:lnSpc>
                <a:spcPts val="1680"/>
              </a:lnSpc>
              <a:spcBef>
                <a:spcPts val="0"/>
              </a:spcBef>
              <a:spcAft>
                <a:spcPts val="1050"/>
              </a:spcAft>
              <a:defRPr/>
            </a:pPr>
            <a:r>
              <a:rPr lang="en-US" sz="1200" dirty="0">
                <a:latin typeface="Calibri"/>
              </a:rPr>
              <a:t>The Roommates are co-tenants in the apartment located at:</a:t>
            </a:r>
          </a:p>
          <a:p>
            <a:pPr algn="just" eaLnBrk="1" fontAlgn="auto" hangingPunct="1">
              <a:lnSpc>
                <a:spcPts val="1680"/>
              </a:lnSpc>
              <a:spcBef>
                <a:spcPts val="0"/>
              </a:spcBef>
              <a:spcAft>
                <a:spcPts val="1050"/>
              </a:spcAft>
              <a:defRPr/>
            </a:pPr>
            <a:r>
              <a:rPr lang="en-US" sz="1200" dirty="0">
                <a:latin typeface="Calibri"/>
              </a:rPr>
              <a:t>________________________________________________________(the "Apartment").</a:t>
            </a:r>
          </a:p>
          <a:p>
            <a:pPr algn="just" eaLnBrk="1" fontAlgn="auto" hangingPunct="1">
              <a:spcBef>
                <a:spcPts val="0"/>
              </a:spcBef>
              <a:spcAft>
                <a:spcPts val="420"/>
              </a:spcAft>
              <a:defRPr/>
            </a:pPr>
            <a:r>
              <a:rPr lang="en-US" sz="1200" dirty="0">
                <a:latin typeface="Calibri"/>
              </a:rPr>
              <a:t>There is a written rental agreement or lease with the landlord, _______________________--for the Apartment (the "Rental Agreement").</a:t>
            </a:r>
            <a:endParaRPr lang="en-US" sz="1200" b="1" dirty="0">
              <a:latin typeface="Calibri"/>
            </a:endParaRPr>
          </a:p>
          <a:p>
            <a:pPr marL="254000" algn="just" eaLnBrk="1" fontAlgn="auto" hangingPunct="1">
              <a:lnSpc>
                <a:spcPts val="1680"/>
              </a:lnSpc>
              <a:spcBef>
                <a:spcPts val="0"/>
              </a:spcBef>
              <a:spcAft>
                <a:spcPts val="1050"/>
              </a:spcAft>
              <a:defRPr/>
            </a:pPr>
            <a:r>
              <a:rPr lang="en-US" sz="1200" dirty="0">
                <a:latin typeface="Calibri"/>
              </a:rPr>
              <a:t>The Roommates agree to the following terms:</a:t>
            </a:r>
          </a:p>
          <a:p>
            <a:pPr marL="228600" indent="-228600" algn="just" eaLnBrk="1" fontAlgn="auto" hangingPunct="1">
              <a:spcBef>
                <a:spcPts val="0"/>
              </a:spcBef>
              <a:spcAft>
                <a:spcPts val="420"/>
              </a:spcAft>
              <a:buAutoNum type="arabicPeriod"/>
              <a:defRPr/>
            </a:pPr>
            <a:r>
              <a:rPr lang="en-US" sz="1200" b="1" dirty="0">
                <a:latin typeface="Calibri"/>
              </a:rPr>
              <a:t>Rental Agreement. All of the Roommates agree to be bound by all of the terms of the Rental Agreement.</a:t>
            </a:r>
          </a:p>
          <a:p>
            <a:pPr algn="just" eaLnBrk="1" fontAlgn="auto" hangingPunct="1">
              <a:spcBef>
                <a:spcPts val="0"/>
              </a:spcBef>
              <a:spcAft>
                <a:spcPts val="420"/>
              </a:spcAft>
              <a:defRPr/>
            </a:pPr>
            <a:endParaRPr lang="en-US" sz="1200" b="1" dirty="0">
              <a:latin typeface="Calibri"/>
            </a:endParaRPr>
          </a:p>
          <a:p>
            <a:pPr algn="just" eaLnBrk="1" fontAlgn="auto" hangingPunct="1">
              <a:spcBef>
                <a:spcPts val="0"/>
              </a:spcBef>
              <a:spcAft>
                <a:spcPts val="1680"/>
              </a:spcAft>
              <a:defRPr/>
            </a:pPr>
            <a:r>
              <a:rPr lang="en-US" sz="1200" b="1" dirty="0">
                <a:latin typeface="Calibri"/>
              </a:rPr>
              <a:t>2.    Lease Term. Each of the Roommates will live in the Apartment:</a:t>
            </a:r>
          </a:p>
          <a:p>
            <a:pPr marL="254000" algn="just" eaLnBrk="1" fontAlgn="auto" hangingPunct="1">
              <a:lnSpc>
                <a:spcPts val="1680"/>
              </a:lnSpc>
              <a:spcBef>
                <a:spcPts val="0"/>
              </a:spcBef>
              <a:spcAft>
                <a:spcPts val="0"/>
              </a:spcAft>
              <a:defRPr/>
            </a:pPr>
            <a:r>
              <a:rPr lang="en-US" sz="1200" dirty="0">
                <a:latin typeface="Calibri"/>
              </a:rPr>
              <a:t>a.    for the period set forth in the Rental Agreement with the landlord, beginning on</a:t>
            </a:r>
          </a:p>
          <a:p>
            <a:pPr marL="482600" algn="just" eaLnBrk="1" fontAlgn="auto" hangingPunct="1">
              <a:lnSpc>
                <a:spcPts val="1680"/>
              </a:lnSpc>
              <a:spcBef>
                <a:spcPts val="0"/>
              </a:spcBef>
              <a:spcAft>
                <a:spcPts val="0"/>
              </a:spcAft>
              <a:defRPr/>
            </a:pPr>
            <a:r>
              <a:rPr lang="en-US" sz="1200" dirty="0">
                <a:latin typeface="Calibri"/>
              </a:rPr>
              <a:t>_________and ending on__________.</a:t>
            </a:r>
          </a:p>
          <a:p>
            <a:pPr marL="482600" indent="-228600" eaLnBrk="1" fontAlgn="auto" hangingPunct="1">
              <a:lnSpc>
                <a:spcPts val="1680"/>
              </a:lnSpc>
              <a:spcBef>
                <a:spcPts val="0"/>
              </a:spcBef>
              <a:spcAft>
                <a:spcPts val="1050"/>
              </a:spcAft>
              <a:defRPr/>
            </a:pPr>
            <a:r>
              <a:rPr lang="en-US" sz="1200" dirty="0">
                <a:latin typeface="Calibri"/>
              </a:rPr>
              <a:t>b.    on a month-to month basis and may terminate this Roommate Agreement by giving thirty days advance written notice to the other Roommates. (Note: This option does not affect any liability a roommate may have to the landlord pursuant to the Rental Agreement.)</a:t>
            </a:r>
          </a:p>
          <a:p>
            <a:pPr algn="just" eaLnBrk="1" fontAlgn="auto" hangingPunct="1">
              <a:lnSpc>
                <a:spcPts val="1680"/>
              </a:lnSpc>
              <a:spcBef>
                <a:spcPts val="0"/>
              </a:spcBef>
              <a:spcAft>
                <a:spcPts val="0"/>
              </a:spcAft>
              <a:defRPr/>
            </a:pPr>
            <a:r>
              <a:rPr lang="en-US" sz="1200" b="1" dirty="0">
                <a:latin typeface="Calibri"/>
              </a:rPr>
              <a:t>3.    Rent. The total monthly rent for the Apartment is $1,500. Each Roommate will pay the</a:t>
            </a:r>
          </a:p>
          <a:p>
            <a:pPr algn="just" eaLnBrk="1" fontAlgn="auto" hangingPunct="1">
              <a:lnSpc>
                <a:spcPts val="1680"/>
              </a:lnSpc>
              <a:spcBef>
                <a:spcPts val="0"/>
              </a:spcBef>
              <a:spcAft>
                <a:spcPts val="0"/>
              </a:spcAft>
              <a:defRPr/>
            </a:pPr>
            <a:r>
              <a:rPr lang="en-US" sz="1200" b="1" dirty="0">
                <a:latin typeface="Calibri"/>
              </a:rPr>
              <a:t>following amount(s):</a:t>
            </a:r>
          </a:p>
          <a:p>
            <a:pPr marL="254000" algn="just" eaLnBrk="1" fontAlgn="auto" hangingPunct="1">
              <a:lnSpc>
                <a:spcPts val="1680"/>
              </a:lnSpc>
              <a:spcBef>
                <a:spcPts val="0"/>
              </a:spcBef>
              <a:spcAft>
                <a:spcPts val="0"/>
              </a:spcAft>
              <a:defRPr/>
            </a:pPr>
            <a:r>
              <a:rPr lang="en-US" sz="1200" dirty="0">
                <a:latin typeface="Calibri"/>
              </a:rPr>
              <a:t>1.    _will    pay $_.</a:t>
            </a:r>
          </a:p>
          <a:p>
            <a:pPr marL="254000" algn="just" eaLnBrk="1" fontAlgn="auto" hangingPunct="1">
              <a:lnSpc>
                <a:spcPts val="1680"/>
              </a:lnSpc>
              <a:spcBef>
                <a:spcPts val="0"/>
              </a:spcBef>
              <a:spcAft>
                <a:spcPts val="0"/>
              </a:spcAft>
              <a:defRPr/>
            </a:pPr>
            <a:r>
              <a:rPr lang="en-US" sz="1200" dirty="0">
                <a:latin typeface="Calibri"/>
              </a:rPr>
              <a:t>2.    _will    pay $_.</a:t>
            </a:r>
          </a:p>
          <a:p>
            <a:pPr marL="482600" indent="-228600" algn="just" eaLnBrk="1" fontAlgn="auto" hangingPunct="1">
              <a:spcBef>
                <a:spcPts val="0"/>
              </a:spcBef>
              <a:spcAft>
                <a:spcPts val="0"/>
              </a:spcAft>
              <a:buAutoNum type="arabicPeriod" startAt="3"/>
              <a:defRPr/>
            </a:pPr>
            <a:r>
              <a:rPr lang="en-US" sz="1200" dirty="0">
                <a:latin typeface="Calibri"/>
              </a:rPr>
              <a:t>_will    pay $_.  </a:t>
            </a:r>
          </a:p>
          <a:p>
            <a:pPr marL="482600" indent="-228600" algn="just" eaLnBrk="1" fontAlgn="auto" hangingPunct="1">
              <a:spcBef>
                <a:spcPts val="0"/>
              </a:spcBef>
              <a:spcAft>
                <a:spcPts val="0"/>
              </a:spcAft>
              <a:buAutoNum type="arabicPeriod" startAt="3"/>
              <a:defRPr/>
            </a:pPr>
            <a:r>
              <a:rPr lang="en-US" sz="1200" dirty="0">
                <a:latin typeface="Calibri"/>
              </a:rPr>
              <a:t>_will    pay $_.    </a:t>
            </a:r>
          </a:p>
          <a:p>
            <a:pPr marL="254000" algn="just" eaLnBrk="1" fontAlgn="auto" hangingPunct="1">
              <a:spcBef>
                <a:spcPts val="0"/>
              </a:spcBef>
              <a:spcAft>
                <a:spcPts val="0"/>
              </a:spcAft>
              <a:defRPr/>
            </a:pPr>
            <a:r>
              <a:rPr lang="en-US" sz="1200" dirty="0">
                <a:latin typeface="Calibri"/>
              </a:rPr>
              <a:t>                                                                                                                     .</a:t>
            </a:r>
          </a:p>
          <a:p>
            <a:pPr algn="just" eaLnBrk="1" fontAlgn="auto" hangingPunct="1">
              <a:spcBef>
                <a:spcPts val="0"/>
              </a:spcBef>
              <a:spcAft>
                <a:spcPts val="0"/>
              </a:spcAft>
              <a:defRPr/>
            </a:pPr>
            <a:r>
              <a:rPr lang="en-US" sz="1200" dirty="0">
                <a:latin typeface="Calibri"/>
              </a:rPr>
              <a:t>Rent shall be payable on the _______ day of each month directly to _______________</a:t>
            </a:r>
          </a:p>
          <a:p>
            <a:pPr algn="just" eaLnBrk="1" fontAlgn="auto" hangingPunct="1">
              <a:spcBef>
                <a:spcPts val="0"/>
              </a:spcBef>
              <a:spcAft>
                <a:spcPts val="2730"/>
              </a:spcAft>
              <a:defRPr/>
            </a:pPr>
            <a:endParaRPr lang="en-US" sz="1200" dirty="0">
              <a:latin typeface="Calibri"/>
            </a:endParaRPr>
          </a:p>
        </p:txBody>
      </p:sp>
      <p:sp>
        <p:nvSpPr>
          <p:cNvPr id="4" name="Rectangle 3">
            <a:extLst>
              <a:ext uri="{FF2B5EF4-FFF2-40B4-BE49-F238E27FC236}">
                <a16:creationId xmlns:a16="http://schemas.microsoft.com/office/drawing/2014/main" id="{14018389-61A7-473E-A813-DF2BDA36538A}"/>
              </a:ext>
            </a:extLst>
          </p:cNvPr>
          <p:cNvSpPr/>
          <p:nvPr/>
        </p:nvSpPr>
        <p:spPr>
          <a:xfrm>
            <a:off x="895350" y="4286250"/>
            <a:ext cx="5932488" cy="4443413"/>
          </a:xfrm>
          <a:prstGeom prst="rect">
            <a:avLst/>
          </a:prstGeom>
        </p:spPr>
        <p:txBody>
          <a:bodyPr lIns="0" tIns="0" rIns="0" bIns="0"/>
          <a:lstStyle/>
          <a:p>
            <a:pPr algn="just" eaLnBrk="1" fontAlgn="auto" hangingPunct="1">
              <a:spcBef>
                <a:spcPts val="2730"/>
              </a:spcBef>
              <a:spcAft>
                <a:spcPts val="1680"/>
              </a:spcAft>
              <a:defRPr/>
            </a:pPr>
            <a:endParaRPr lang="en-US" sz="1200" dirty="0">
              <a:latin typeface="Calibri"/>
            </a:endParaRPr>
          </a:p>
        </p:txBody>
      </p:sp>
      <p:sp>
        <p:nvSpPr>
          <p:cNvPr id="7" name="Rectangle 6">
            <a:extLst>
              <a:ext uri="{FF2B5EF4-FFF2-40B4-BE49-F238E27FC236}">
                <a16:creationId xmlns:a16="http://schemas.microsoft.com/office/drawing/2014/main" id="{8B7E9A30-A2B0-4C0F-A828-67470F6CB400}"/>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Roommate Agreement</a:t>
            </a:r>
          </a:p>
        </p:txBody>
      </p:sp>
      <p:sp>
        <p:nvSpPr>
          <p:cNvPr id="8" name="Rectangle 15">
            <a:extLst>
              <a:ext uri="{FF2B5EF4-FFF2-40B4-BE49-F238E27FC236}">
                <a16:creationId xmlns:a16="http://schemas.microsoft.com/office/drawing/2014/main" id="{2B7A8F44-2719-488E-A51C-F7BAC8E4AB5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9" name="Rectangle 15">
            <a:extLst>
              <a:ext uri="{FF2B5EF4-FFF2-40B4-BE49-F238E27FC236}">
                <a16:creationId xmlns:a16="http://schemas.microsoft.com/office/drawing/2014/main" id="{42833263-0A4E-4303-AE86-52AEA6AB832D}"/>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63</a:t>
            </a: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a:extLst>
              <a:ext uri="{FF2B5EF4-FFF2-40B4-BE49-F238E27FC236}">
                <a16:creationId xmlns:a16="http://schemas.microsoft.com/office/drawing/2014/main" id="{454BE344-8CAA-4911-BEA7-5A12BA0EAE0C}"/>
              </a:ext>
            </a:extLst>
          </p:cNvPr>
          <p:cNvSpPr>
            <a:spLocks noChangeArrowheads="1"/>
          </p:cNvSpPr>
          <p:nvPr/>
        </p:nvSpPr>
        <p:spPr bwMode="auto">
          <a:xfrm>
            <a:off x="898524" y="1560503"/>
            <a:ext cx="6016967" cy="574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675"/>
              </a:lnSpc>
              <a:spcAft>
                <a:spcPts val="1050"/>
              </a:spcAft>
            </a:pPr>
            <a:r>
              <a:rPr lang="en-US" altLang="en-US" sz="1200" dirty="0"/>
              <a:t>The Roommates understand that they are jointly and severally liable for the full amount of the rent, which means that each roommate is responsible to the landlord for the full amount of the Apartment's rent if the other roommates fail to pay their share.</a:t>
            </a:r>
          </a:p>
          <a:p>
            <a:pPr algn="just" eaLnBrk="1" hangingPunct="1">
              <a:lnSpc>
                <a:spcPts val="1650"/>
              </a:lnSpc>
            </a:pPr>
            <a:r>
              <a:rPr lang="en-US" altLang="en-US" sz="1200" b="1" dirty="0"/>
              <a:t>4.    Security Deposit.</a:t>
            </a:r>
          </a:p>
          <a:p>
            <a:pPr algn="just" eaLnBrk="1" hangingPunct="1">
              <a:lnSpc>
                <a:spcPts val="1650"/>
              </a:lnSpc>
            </a:pPr>
            <a:r>
              <a:rPr lang="en-US" altLang="en-US" sz="1200" dirty="0"/>
              <a:t>a. The total security deposit for the unit is $_______.</a:t>
            </a:r>
          </a:p>
          <a:p>
            <a:pPr algn="just" eaLnBrk="1" hangingPunct="1">
              <a:lnSpc>
                <a:spcPts val="1650"/>
              </a:lnSpc>
            </a:pPr>
            <a:r>
              <a:rPr lang="en-US" altLang="en-US" sz="1200" dirty="0"/>
              <a:t>b. Each Roommate has paid / to the landlord / to __________ the following amount(s):_______. </a:t>
            </a:r>
          </a:p>
          <a:p>
            <a:pPr algn="just" eaLnBrk="1" hangingPunct="1">
              <a:lnSpc>
                <a:spcPts val="1650"/>
              </a:lnSpc>
            </a:pPr>
            <a:r>
              <a:rPr lang="en-US" altLang="en-US" sz="1200" dirty="0"/>
              <a:t>c. Each Roommate will receive a his/her share of the deposit when the landlord returns it at the end of the tenancy.</a:t>
            </a:r>
          </a:p>
          <a:p>
            <a:pPr algn="just" eaLnBrk="1" hangingPunct="1">
              <a:lnSpc>
                <a:spcPts val="1675"/>
              </a:lnSpc>
              <a:spcAft>
                <a:spcPts val="1050"/>
              </a:spcAft>
            </a:pPr>
            <a:r>
              <a:rPr lang="en-US" altLang="en-US" sz="1200" dirty="0"/>
              <a:t>d. Any deductions from the deposit shall be shared by all the Roommates in proportion to the amount of deposit paid; however, any damage caused by one of the Roommates shall be paid only by that Roommate. The deposit /does /does not/ include last month's rent.</a:t>
            </a:r>
          </a:p>
          <a:p>
            <a:pPr algn="just" eaLnBrk="1" hangingPunct="1">
              <a:spcAft>
                <a:spcPts val="425"/>
              </a:spcAft>
            </a:pPr>
            <a:r>
              <a:rPr lang="en-US" altLang="en-US" sz="1200" b="1" dirty="0"/>
              <a:t>5.    Early Termination of the Tenancy.</a:t>
            </a:r>
          </a:p>
          <a:p>
            <a:pPr algn="just" eaLnBrk="1" hangingPunct="1">
              <a:lnSpc>
                <a:spcPts val="1675"/>
              </a:lnSpc>
              <a:spcAft>
                <a:spcPts val="1050"/>
              </a:spcAft>
            </a:pPr>
            <a:r>
              <a:rPr lang="en-US" altLang="en-US" sz="1200" dirty="0"/>
              <a:t>a. If one roommate elects to leave before the end of the lease term described in paragraph 2, it /is /is not/ that roommate's responsibility to find a replacement.</a:t>
            </a:r>
          </a:p>
          <a:p>
            <a:pPr algn="just" eaLnBrk="1" hangingPunct="1">
              <a:lnSpc>
                <a:spcPts val="1675"/>
              </a:lnSpc>
              <a:spcAft>
                <a:spcPts val="1050"/>
              </a:spcAft>
            </a:pPr>
            <a:r>
              <a:rPr lang="en-US" altLang="en-US" sz="1200" dirty="0"/>
              <a:t>b. The departing roommate /will/ will not/ continue to be responsible for his/her share of the rent until the end of the lease term or a replacement roommate starts paying rent, whichever occurs first.</a:t>
            </a:r>
          </a:p>
          <a:p>
            <a:pPr algn="just" eaLnBrk="1" hangingPunct="1">
              <a:lnSpc>
                <a:spcPts val="1675"/>
              </a:lnSpc>
              <a:spcAft>
                <a:spcPts val="3363"/>
              </a:spcAft>
            </a:pPr>
            <a:r>
              <a:rPr lang="en-US" altLang="en-US" sz="1200" dirty="0"/>
              <a:t>c. All of the remaining roommates /will have /will not have/ the right to approve the replacement roommate. Approval of a replacement roommate may not be withheld unreasonably, but the replacement roommate must satisfy the following criteria:</a:t>
            </a:r>
          </a:p>
        </p:txBody>
      </p:sp>
      <p:sp>
        <p:nvSpPr>
          <p:cNvPr id="64515" name="Rectangle 2">
            <a:extLst>
              <a:ext uri="{FF2B5EF4-FFF2-40B4-BE49-F238E27FC236}">
                <a16:creationId xmlns:a16="http://schemas.microsoft.com/office/drawing/2014/main" id="{16633707-87FB-4E7E-8FDE-B94A03AF0D3E}"/>
              </a:ext>
            </a:extLst>
          </p:cNvPr>
          <p:cNvSpPr>
            <a:spLocks noChangeArrowheads="1"/>
          </p:cNvSpPr>
          <p:nvPr/>
        </p:nvSpPr>
        <p:spPr bwMode="auto">
          <a:xfrm>
            <a:off x="911225" y="6558229"/>
            <a:ext cx="5959475"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675"/>
              </a:lnSpc>
              <a:spcBef>
                <a:spcPts val="3363"/>
              </a:spcBef>
              <a:spcAft>
                <a:spcPts val="1050"/>
              </a:spcAft>
            </a:pPr>
            <a:r>
              <a:rPr lang="en-US" altLang="en-US" sz="1200" dirty="0"/>
              <a:t>d. The landlord's prior written approval is required to change roommates, and /the departing roommate /the remaining roommate(s) / is/are responsible for obtaining that approval.</a:t>
            </a:r>
          </a:p>
          <a:p>
            <a:pPr algn="just" eaLnBrk="1" hangingPunct="1">
              <a:spcAft>
                <a:spcPts val="425"/>
              </a:spcAft>
            </a:pPr>
            <a:r>
              <a:rPr lang="en-US" altLang="en-US" sz="1200" b="1" dirty="0"/>
              <a:t>6. Living Arrangements</a:t>
            </a:r>
            <a:r>
              <a:rPr lang="en-US" altLang="en-US" sz="1200" dirty="0"/>
              <a:t>.</a:t>
            </a:r>
          </a:p>
          <a:p>
            <a:pPr algn="just" eaLnBrk="1" hangingPunct="1">
              <a:spcAft>
                <a:spcPts val="0"/>
              </a:spcAft>
            </a:pPr>
            <a:r>
              <a:rPr lang="en-US" altLang="en-US" sz="1200" dirty="0"/>
              <a:t>Special "house rules" about sharing space, furniture, appliances, and food in the Apartment are:</a:t>
            </a:r>
          </a:p>
          <a:p>
            <a:pPr algn="just" eaLnBrk="1" hangingPunct="1">
              <a:spcAft>
                <a:spcPts val="0"/>
              </a:spcAft>
            </a:pPr>
            <a:r>
              <a:rPr lang="en-US" altLang="en-US" sz="1200" dirty="0"/>
              <a:t>____________________________________________________________________________</a:t>
            </a:r>
          </a:p>
          <a:p>
            <a:pPr algn="just" eaLnBrk="1" hangingPunct="1">
              <a:spcAft>
                <a:spcPts val="0"/>
              </a:spcAft>
            </a:pPr>
            <a:r>
              <a:rPr lang="en-US" altLang="en-US" sz="1200" dirty="0"/>
              <a:t>____________________________________________________________________________</a:t>
            </a:r>
          </a:p>
          <a:p>
            <a:pPr algn="just" eaLnBrk="1" hangingPunct="1">
              <a:spcAft>
                <a:spcPts val="0"/>
              </a:spcAft>
            </a:pPr>
            <a:r>
              <a:rPr lang="en-US" altLang="en-US" sz="1200" dirty="0"/>
              <a:t>____________________________________________________________________________</a:t>
            </a:r>
          </a:p>
          <a:p>
            <a:pPr algn="just" eaLnBrk="1" hangingPunct="1">
              <a:spcAft>
                <a:spcPts val="0"/>
              </a:spcAft>
            </a:pPr>
            <a:r>
              <a:rPr lang="en-US" altLang="en-US" sz="1200" dirty="0"/>
              <a:t>____________________________________________________________________________</a:t>
            </a:r>
          </a:p>
          <a:p>
            <a:pPr algn="just" eaLnBrk="1" hangingPunct="1">
              <a:spcAft>
                <a:spcPts val="3988"/>
              </a:spcAft>
            </a:pPr>
            <a:endParaRPr lang="en-US" altLang="en-US" sz="1200" dirty="0"/>
          </a:p>
        </p:txBody>
      </p:sp>
      <p:sp>
        <p:nvSpPr>
          <p:cNvPr id="64516" name="Rectangle 3">
            <a:extLst>
              <a:ext uri="{FF2B5EF4-FFF2-40B4-BE49-F238E27FC236}">
                <a16:creationId xmlns:a16="http://schemas.microsoft.com/office/drawing/2014/main" id="{C410BF8A-AC11-484C-A9C1-F3A130D9CEB3}"/>
              </a:ext>
            </a:extLst>
          </p:cNvPr>
          <p:cNvSpPr>
            <a:spLocks noChangeArrowheads="1"/>
          </p:cNvSpPr>
          <p:nvPr/>
        </p:nvSpPr>
        <p:spPr bwMode="auto">
          <a:xfrm>
            <a:off x="898525" y="8458200"/>
            <a:ext cx="5929313"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650"/>
              </a:lnSpc>
              <a:spcBef>
                <a:spcPts val="3988"/>
              </a:spcBef>
            </a:pPr>
            <a:r>
              <a:rPr lang="en-US" altLang="en-US" sz="1200" b="1" dirty="0"/>
              <a:t>7. Overnight Guests.</a:t>
            </a:r>
          </a:p>
          <a:p>
            <a:pPr algn="just" eaLnBrk="1" hangingPunct="1">
              <a:lnSpc>
                <a:spcPts val="1650"/>
              </a:lnSpc>
            </a:pPr>
            <a:r>
              <a:rPr lang="en-US" altLang="en-US" sz="1200" dirty="0"/>
              <a:t>Each roommate /does /does not/ need to obtain permission from the other roommate(s) prior</a:t>
            </a:r>
          </a:p>
          <a:p>
            <a:pPr algn="just" eaLnBrk="1" hangingPunct="1">
              <a:lnSpc>
                <a:spcPts val="1650"/>
              </a:lnSpc>
            </a:pPr>
            <a:r>
              <a:rPr lang="en-US" altLang="en-US" sz="1200" dirty="0"/>
              <a:t>to the stay of any overnight guest(s). No overnight guest(s) may stay longer than ______ nights</a:t>
            </a:r>
          </a:p>
          <a:p>
            <a:pPr algn="just" eaLnBrk="1" hangingPunct="1">
              <a:lnSpc>
                <a:spcPts val="1650"/>
              </a:lnSpc>
            </a:pPr>
            <a:r>
              <a:rPr lang="en-US" altLang="en-US" sz="1200" dirty="0"/>
              <a:t>without the permission of the other roommate(s).</a:t>
            </a:r>
          </a:p>
        </p:txBody>
      </p:sp>
      <p:sp>
        <p:nvSpPr>
          <p:cNvPr id="64517" name="Rectangle 4">
            <a:extLst>
              <a:ext uri="{FF2B5EF4-FFF2-40B4-BE49-F238E27FC236}">
                <a16:creationId xmlns:a16="http://schemas.microsoft.com/office/drawing/2014/main" id="{57ECE5B1-9224-43E8-A975-F42D96B204F5}"/>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1100" b="1" dirty="0"/>
          </a:p>
        </p:txBody>
      </p:sp>
      <p:sp>
        <p:nvSpPr>
          <p:cNvPr id="7" name="Rectangle 6">
            <a:extLst>
              <a:ext uri="{FF2B5EF4-FFF2-40B4-BE49-F238E27FC236}">
                <a16:creationId xmlns:a16="http://schemas.microsoft.com/office/drawing/2014/main" id="{996A51CD-BDD6-496D-B7B2-EDF438099BC5}"/>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Roommate Agreement</a:t>
            </a:r>
          </a:p>
        </p:txBody>
      </p:sp>
      <p:sp>
        <p:nvSpPr>
          <p:cNvPr id="8" name="Rectangle 15">
            <a:extLst>
              <a:ext uri="{FF2B5EF4-FFF2-40B4-BE49-F238E27FC236}">
                <a16:creationId xmlns:a16="http://schemas.microsoft.com/office/drawing/2014/main" id="{9985A785-AFDB-47FD-94B5-298BCE55B85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64</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A01642-4048-4A09-BC12-895E87892A0C}"/>
              </a:ext>
            </a:extLst>
          </p:cNvPr>
          <p:cNvSpPr/>
          <p:nvPr/>
        </p:nvSpPr>
        <p:spPr>
          <a:xfrm>
            <a:off x="901700" y="755650"/>
            <a:ext cx="5249863" cy="3779838"/>
          </a:xfrm>
          <a:prstGeom prst="rect">
            <a:avLst/>
          </a:prstGeom>
        </p:spPr>
        <p:txBody>
          <a:bodyPr lIns="0" tIns="0" rIns="0" bIns="0"/>
          <a:lstStyle/>
          <a:p>
            <a:pPr algn="ctr" eaLnBrk="1" fontAlgn="auto" hangingPunct="1">
              <a:spcBef>
                <a:spcPts val="0"/>
              </a:spcBef>
              <a:spcAft>
                <a:spcPts val="1470"/>
              </a:spcAft>
              <a:defRPr/>
            </a:pPr>
            <a:endParaRPr lang="en-US" b="1" dirty="0">
              <a:latin typeface="Calibri"/>
            </a:endParaRPr>
          </a:p>
          <a:p>
            <a:pPr algn="ctr" eaLnBrk="1" fontAlgn="auto" hangingPunct="1">
              <a:spcBef>
                <a:spcPts val="0"/>
              </a:spcBef>
              <a:spcAft>
                <a:spcPts val="1470"/>
              </a:spcAft>
              <a:defRPr/>
            </a:pPr>
            <a:endParaRPr lang="en-US" b="1" dirty="0">
              <a:latin typeface="Calibri"/>
            </a:endParaRPr>
          </a:p>
        </p:txBody>
      </p:sp>
      <p:sp>
        <p:nvSpPr>
          <p:cNvPr id="49155" name="Rectangle 2">
            <a:extLst>
              <a:ext uri="{FF2B5EF4-FFF2-40B4-BE49-F238E27FC236}">
                <a16:creationId xmlns:a16="http://schemas.microsoft.com/office/drawing/2014/main" id="{57106328-DDAD-47B2-A195-1C3F798B602D}"/>
              </a:ext>
            </a:extLst>
          </p:cNvPr>
          <p:cNvSpPr>
            <a:spLocks noChangeArrowheads="1"/>
          </p:cNvSpPr>
          <p:nvPr/>
        </p:nvSpPr>
        <p:spPr bwMode="auto">
          <a:xfrm>
            <a:off x="895350" y="4781550"/>
            <a:ext cx="5949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1475"/>
              </a:spcBef>
              <a:spcAft>
                <a:spcPts val="838"/>
              </a:spcAft>
            </a:pPr>
            <a:endParaRPr lang="en-US" altLang="en-US" sz="1200" u="sng" dirty="0">
              <a:hlinkClick r:id="rId2"/>
            </a:endParaRPr>
          </a:p>
        </p:txBody>
      </p:sp>
      <p:sp>
        <p:nvSpPr>
          <p:cNvPr id="49156" name="Rectangle 3">
            <a:extLst>
              <a:ext uri="{FF2B5EF4-FFF2-40B4-BE49-F238E27FC236}">
                <a16:creationId xmlns:a16="http://schemas.microsoft.com/office/drawing/2014/main" id="{3364D6FB-5FFC-4D34-94D9-B8F46CEED187}"/>
              </a:ext>
            </a:extLst>
          </p:cNvPr>
          <p:cNvSpPr>
            <a:spLocks noChangeArrowheads="1"/>
          </p:cNvSpPr>
          <p:nvPr/>
        </p:nvSpPr>
        <p:spPr bwMode="auto">
          <a:xfrm>
            <a:off x="2922588" y="6851650"/>
            <a:ext cx="1930400"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ts val="6513"/>
              </a:spcBef>
              <a:spcAft>
                <a:spcPts val="1475"/>
              </a:spcAft>
            </a:pPr>
            <a:endParaRPr lang="en-US" altLang="en-US" b="1" dirty="0"/>
          </a:p>
        </p:txBody>
      </p:sp>
      <p:sp>
        <p:nvSpPr>
          <p:cNvPr id="49157" name="Rectangle 4">
            <a:extLst>
              <a:ext uri="{FF2B5EF4-FFF2-40B4-BE49-F238E27FC236}">
                <a16:creationId xmlns:a16="http://schemas.microsoft.com/office/drawing/2014/main" id="{64D038F5-C85B-4DCA-8BE1-78BF259CBBFB}"/>
              </a:ext>
            </a:extLst>
          </p:cNvPr>
          <p:cNvSpPr>
            <a:spLocks noChangeArrowheads="1"/>
          </p:cNvSpPr>
          <p:nvPr/>
        </p:nvSpPr>
        <p:spPr bwMode="auto">
          <a:xfrm>
            <a:off x="898525" y="1625600"/>
            <a:ext cx="5972175" cy="767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63"/>
              </a:lnSpc>
              <a:spcBef>
                <a:spcPts val="1475"/>
              </a:spcBef>
              <a:spcAft>
                <a:spcPts val="838"/>
              </a:spcAft>
            </a:pPr>
            <a:r>
              <a:rPr lang="en-US" altLang="en-US" sz="1200" dirty="0"/>
              <a:t>Current and former foster youth face a unique set of challenges when it comes to succeeding in college. The California Community Colleges Chancellor's Office and the Foundation for California Community Colleges are addressing those challenges through the Foster Youth Success Initiative. Launched in 2007, the Foster Youth Success Initiative is removing the barriers that current and former foster youth often find in college. Our focus includes expanding access to academic support services and resources to help current and former foster youth secure a certificate or degree or transfer to a four year-college or university.</a:t>
            </a:r>
          </a:p>
          <a:p>
            <a:pPr eaLnBrk="1" hangingPunct="1">
              <a:lnSpc>
                <a:spcPts val="1463"/>
              </a:lnSpc>
            </a:pPr>
            <a:r>
              <a:rPr lang="en-US" altLang="en-US" sz="1200" dirty="0"/>
              <a:t>Every community college campus has a foster youth liaison designated to help foster youth as part of the Foster Youth Success Initiative. These liaisons are dedicated professionals committed to doing all they can in helping current and former foster youth reach their goals. In addition, a statewide liaison based in Sacramento supports campus liaisons by organizing training sessions, regional events, statewide convenings, web-based orientations and more.</a:t>
            </a:r>
          </a:p>
          <a:p>
            <a:pPr eaLnBrk="1" hangingPunct="1">
              <a:lnSpc>
                <a:spcPts val="1463"/>
              </a:lnSpc>
              <a:spcAft>
                <a:spcPts val="838"/>
              </a:spcAft>
            </a:pPr>
            <a:r>
              <a:rPr lang="en-US" altLang="en-US" sz="1200" dirty="0"/>
              <a:t>If you are a current or former foster youth, learn more by contacting a foster youth liaison to make sure you have all the tools needed to reach your goals.</a:t>
            </a:r>
          </a:p>
          <a:p>
            <a:pPr eaLnBrk="1" hangingPunct="1">
              <a:lnSpc>
                <a:spcPts val="2663"/>
              </a:lnSpc>
            </a:pPr>
            <a:r>
              <a:rPr lang="en-US" altLang="en-US" sz="1200" b="1" dirty="0"/>
              <a:t>Yolo County Foster Youth Liaison List</a:t>
            </a:r>
            <a:r>
              <a:rPr lang="en-US" altLang="en-US" sz="1200" dirty="0"/>
              <a:t>:</a:t>
            </a:r>
          </a:p>
          <a:p>
            <a:pPr algn="just" eaLnBrk="1" hangingPunct="1">
              <a:lnSpc>
                <a:spcPts val="2663"/>
              </a:lnSpc>
            </a:pPr>
            <a:r>
              <a:rPr lang="en-US" altLang="en-US" sz="1200" dirty="0"/>
              <a:t>1.    Davis Joint Unified School District: Samantha Webster </a:t>
            </a:r>
            <a:r>
              <a:rPr lang="en-US" altLang="en-US" sz="1200" dirty="0">
                <a:solidFill>
                  <a:srgbClr val="FF0000"/>
                </a:solidFill>
                <a:hlinkClick r:id="rId3">
                  <a:extLst>
                    <a:ext uri="{A12FA001-AC4F-418D-AE19-62706E023703}">
                      <ahyp:hlinkClr xmlns:ahyp="http://schemas.microsoft.com/office/drawing/2018/hyperlinkcolor" val="tx"/>
                    </a:ext>
                  </a:extLst>
                </a:hlinkClick>
              </a:rPr>
              <a:t>swebster@djusd.net</a:t>
            </a:r>
          </a:p>
          <a:p>
            <a:pPr algn="just" eaLnBrk="1" hangingPunct="1">
              <a:lnSpc>
                <a:spcPts val="2663"/>
              </a:lnSpc>
            </a:pPr>
            <a:r>
              <a:rPr lang="en-US" altLang="en-US" sz="1200" dirty="0"/>
              <a:t>2.    Washington Unified School District: Christine Myers </a:t>
            </a:r>
            <a:r>
              <a:rPr lang="en-US" altLang="en-US" sz="1200" dirty="0">
                <a:solidFill>
                  <a:srgbClr val="FF0000"/>
                </a:solidFill>
                <a:hlinkClick r:id="rId4">
                  <a:extLst>
                    <a:ext uri="{A12FA001-AC4F-418D-AE19-62706E023703}">
                      <ahyp:hlinkClr xmlns:ahyp="http://schemas.microsoft.com/office/drawing/2018/hyperlinkcolor" val="tx"/>
                    </a:ext>
                  </a:extLst>
                </a:hlinkClick>
              </a:rPr>
              <a:t>cmyers@wusd.k12.ca.us</a:t>
            </a:r>
          </a:p>
          <a:p>
            <a:pPr algn="just" eaLnBrk="1" hangingPunct="1">
              <a:lnSpc>
                <a:spcPts val="2663"/>
              </a:lnSpc>
            </a:pPr>
            <a:r>
              <a:rPr lang="en-US" altLang="en-US" sz="1200" dirty="0"/>
              <a:t>3.    Winters Joint Unified School District: Sandra </a:t>
            </a:r>
            <a:r>
              <a:rPr lang="en-US" altLang="en-US" sz="1200" dirty="0" err="1"/>
              <a:t>Ayon</a:t>
            </a:r>
            <a:r>
              <a:rPr lang="en-US" altLang="en-US" sz="1200" dirty="0"/>
              <a:t> </a:t>
            </a:r>
            <a:r>
              <a:rPr lang="en-US" altLang="en-US" sz="1200" dirty="0">
                <a:solidFill>
                  <a:srgbClr val="FF0000"/>
                </a:solidFill>
                <a:hlinkClick r:id="rId5">
                  <a:extLst>
                    <a:ext uri="{A12FA001-AC4F-418D-AE19-62706E023703}">
                      <ahyp:hlinkClr xmlns:ahyp="http://schemas.microsoft.com/office/drawing/2018/hyperlinkcolor" val="tx"/>
                    </a:ext>
                  </a:extLst>
                </a:hlinkClick>
              </a:rPr>
              <a:t>sayon@wintersjusd.org</a:t>
            </a:r>
          </a:p>
          <a:p>
            <a:pPr algn="just" eaLnBrk="1" hangingPunct="1">
              <a:lnSpc>
                <a:spcPts val="2663"/>
              </a:lnSpc>
            </a:pPr>
            <a:r>
              <a:rPr lang="en-US" altLang="en-US" sz="1200" dirty="0"/>
              <a:t>4.    Esparto Unified School District: Javier Macias </a:t>
            </a:r>
            <a:r>
              <a:rPr lang="en-US" altLang="en-US" sz="1200" dirty="0">
                <a:solidFill>
                  <a:srgbClr val="FF0000"/>
                </a:solidFill>
                <a:hlinkClick r:id="rId6">
                  <a:extLst>
                    <a:ext uri="{A12FA001-AC4F-418D-AE19-62706E023703}">
                      <ahyp:hlinkClr xmlns:ahyp="http://schemas.microsoft.com/office/drawing/2018/hyperlinkcolor" val="tx"/>
                    </a:ext>
                  </a:extLst>
                </a:hlinkClick>
              </a:rPr>
              <a:t>jmacias@eusdk12.org</a:t>
            </a:r>
          </a:p>
          <a:p>
            <a:pPr algn="just" eaLnBrk="1" hangingPunct="1">
              <a:lnSpc>
                <a:spcPts val="2663"/>
              </a:lnSpc>
            </a:pPr>
            <a:r>
              <a:rPr lang="en-US" altLang="en-US" sz="1200" dirty="0"/>
              <a:t>5.    Woodland Joint Unified School District: Rosie </a:t>
            </a:r>
            <a:r>
              <a:rPr lang="en-US" altLang="en-US" sz="1200" dirty="0" err="1"/>
              <a:t>Caraveo</a:t>
            </a:r>
            <a:r>
              <a:rPr lang="en-US" altLang="en-US" sz="1200" dirty="0"/>
              <a:t> </a:t>
            </a:r>
            <a:r>
              <a:rPr lang="en-US" altLang="en-US" sz="1200" dirty="0">
                <a:solidFill>
                  <a:srgbClr val="FF0000"/>
                </a:solidFill>
                <a:hlinkClick r:id="rId7">
                  <a:extLst>
                    <a:ext uri="{A12FA001-AC4F-418D-AE19-62706E023703}">
                      <ahyp:hlinkClr xmlns:ahyp="http://schemas.microsoft.com/office/drawing/2018/hyperlinkcolor" val="tx"/>
                    </a:ext>
                  </a:extLst>
                </a:hlinkClick>
              </a:rPr>
              <a:t>rosie.caraveo@wjusd.org</a:t>
            </a:r>
          </a:p>
          <a:p>
            <a:pPr algn="just" eaLnBrk="1" hangingPunct="1">
              <a:lnSpc>
                <a:spcPts val="2663"/>
              </a:lnSpc>
            </a:pPr>
            <a:r>
              <a:rPr lang="en-US" altLang="en-US" sz="1200" dirty="0"/>
              <a:t>6.    Yolo County Office of Education:</a:t>
            </a:r>
          </a:p>
          <a:p>
            <a:pPr eaLnBrk="1" hangingPunct="1">
              <a:lnSpc>
                <a:spcPts val="2663"/>
              </a:lnSpc>
            </a:pPr>
            <a:r>
              <a:rPr lang="en-US" altLang="en-US" sz="1200" dirty="0"/>
              <a:t>Mariah Ernst-Collins</a:t>
            </a:r>
            <a:r>
              <a:rPr lang="en-US" altLang="en-US" sz="1200" dirty="0">
                <a:solidFill>
                  <a:srgbClr val="0000FF"/>
                </a:solidFill>
                <a:hlinkClick r:id="rId8">
                  <a:extLst>
                    <a:ext uri="{A12FA001-AC4F-418D-AE19-62706E023703}">
                      <ahyp:hlinkClr xmlns:ahyp="http://schemas.microsoft.com/office/drawing/2018/hyperlinkcolor" val="tx"/>
                    </a:ext>
                  </a:extLst>
                </a:hlinkClick>
              </a:rPr>
              <a:t> </a:t>
            </a:r>
            <a:r>
              <a:rPr lang="en-US" altLang="en-US" sz="1200" u="sng" dirty="0">
                <a:solidFill>
                  <a:srgbClr val="FF0000"/>
                </a:solidFill>
                <a:hlinkClick r:id="rId8">
                  <a:extLst>
                    <a:ext uri="{A12FA001-AC4F-418D-AE19-62706E023703}">
                      <ahyp:hlinkClr xmlns:ahyp="http://schemas.microsoft.com/office/drawing/2018/hyperlinkcolor" val="tx"/>
                    </a:ext>
                  </a:extLst>
                </a:hlinkClick>
              </a:rPr>
              <a:t>mezmariah.ernst-collins@ycoe.org</a:t>
            </a:r>
            <a:r>
              <a:rPr lang="en-US" altLang="en-US" sz="1200" u="sng" dirty="0">
                <a:solidFill>
                  <a:srgbClr val="FF0000"/>
                </a:solidFill>
              </a:rPr>
              <a:t> </a:t>
            </a:r>
          </a:p>
          <a:p>
            <a:pPr eaLnBrk="1" hangingPunct="1">
              <a:lnSpc>
                <a:spcPts val="2663"/>
              </a:lnSpc>
            </a:pPr>
            <a:r>
              <a:rPr lang="en-US" altLang="en-US" sz="1200" dirty="0"/>
              <a:t>Bianca Solorio </a:t>
            </a:r>
            <a:r>
              <a:rPr lang="en-US" altLang="en-US" sz="1200" dirty="0">
                <a:solidFill>
                  <a:srgbClr val="FF0000"/>
                </a:solidFill>
                <a:hlinkClick r:id="rId9">
                  <a:extLst>
                    <a:ext uri="{A12FA001-AC4F-418D-AE19-62706E023703}">
                      <ahyp:hlinkClr xmlns:ahyp="http://schemas.microsoft.com/office/drawing/2018/hyperlinkcolor" val="tx"/>
                    </a:ext>
                  </a:extLst>
                </a:hlinkClick>
              </a:rPr>
              <a:t>bianca.solorio@ycoe.org</a:t>
            </a:r>
          </a:p>
          <a:p>
            <a:pPr algn="just" eaLnBrk="1" hangingPunct="1">
              <a:lnSpc>
                <a:spcPts val="2663"/>
              </a:lnSpc>
            </a:pPr>
            <a:r>
              <a:rPr lang="en-US" altLang="en-US" sz="1200" dirty="0"/>
              <a:t>7.    Yolo County Special Education Local Plan Area (SELPA):</a:t>
            </a:r>
          </a:p>
          <a:p>
            <a:pPr eaLnBrk="1" hangingPunct="1">
              <a:lnSpc>
                <a:spcPts val="2663"/>
              </a:lnSpc>
            </a:pPr>
            <a:r>
              <a:rPr lang="en-US" altLang="en-US" sz="1200" dirty="0"/>
              <a:t>Elizabeth </a:t>
            </a:r>
            <a:r>
              <a:rPr lang="en-US" altLang="en-US" sz="1200" dirty="0" err="1"/>
              <a:t>Engelken</a:t>
            </a:r>
            <a:r>
              <a:rPr lang="en-US" altLang="en-US" sz="1200" dirty="0"/>
              <a:t>, Assistant Superintendent </a:t>
            </a:r>
            <a:r>
              <a:rPr lang="en-US" altLang="en-US" sz="1200" dirty="0">
                <a:solidFill>
                  <a:srgbClr val="FF0000"/>
                </a:solidFill>
                <a:hlinkClick r:id="rId10">
                  <a:extLst>
                    <a:ext uri="{A12FA001-AC4F-418D-AE19-62706E023703}">
                      <ahyp:hlinkClr xmlns:ahyp="http://schemas.microsoft.com/office/drawing/2018/hyperlinkcolor" val="tx"/>
                    </a:ext>
                  </a:extLst>
                </a:hlinkClick>
              </a:rPr>
              <a:t>Elizabeth.engelken@ycoe.org</a:t>
            </a:r>
            <a:r>
              <a:rPr lang="en-US" altLang="en-US" sz="1200" dirty="0">
                <a:solidFill>
                  <a:srgbClr val="FF0000"/>
                </a:solidFill>
              </a:rPr>
              <a:t> </a:t>
            </a:r>
          </a:p>
          <a:p>
            <a:pPr eaLnBrk="1" hangingPunct="1">
              <a:lnSpc>
                <a:spcPts val="2663"/>
              </a:lnSpc>
            </a:pPr>
            <a:r>
              <a:rPr lang="en-US" altLang="en-US" sz="1200" dirty="0"/>
              <a:t>Lisa Young, Program Specialist </a:t>
            </a:r>
            <a:r>
              <a:rPr lang="en-US" altLang="en-US" sz="1200" dirty="0">
                <a:solidFill>
                  <a:srgbClr val="FF0000"/>
                </a:solidFill>
                <a:hlinkClick r:id="rId11">
                  <a:extLst>
                    <a:ext uri="{A12FA001-AC4F-418D-AE19-62706E023703}">
                      <ahyp:hlinkClr xmlns:ahyp="http://schemas.microsoft.com/office/drawing/2018/hyperlinkcolor" val="tx"/>
                    </a:ext>
                  </a:extLst>
                </a:hlinkClick>
              </a:rPr>
              <a:t>lisa.young@ycoe.org</a:t>
            </a:r>
            <a:r>
              <a:rPr lang="en-US" altLang="en-US" sz="1200" dirty="0">
                <a:solidFill>
                  <a:srgbClr val="FF0000"/>
                </a:solidFill>
              </a:rPr>
              <a:t> </a:t>
            </a:r>
          </a:p>
          <a:p>
            <a:pPr eaLnBrk="1" hangingPunct="1">
              <a:lnSpc>
                <a:spcPts val="2663"/>
              </a:lnSpc>
            </a:pPr>
            <a:endParaRPr lang="en-US" altLang="en-US" sz="1200" dirty="0"/>
          </a:p>
          <a:p>
            <a:pPr eaLnBrk="1" hangingPunct="1"/>
            <a:r>
              <a:rPr lang="en-US" altLang="en-US" sz="1200" dirty="0"/>
              <a:t>Google Excel sheet to all foster youth liaisons:</a:t>
            </a:r>
          </a:p>
          <a:p>
            <a:pPr algn="just" eaLnBrk="1" hangingPunct="1"/>
            <a:r>
              <a:rPr lang="en-US" altLang="en-US" sz="1200" u="sng" dirty="0">
                <a:solidFill>
                  <a:srgbClr val="FF0000"/>
                </a:solidFill>
                <a:hlinkClick r:id="rId12">
                  <a:extLst>
                    <a:ext uri="{A12FA001-AC4F-418D-AE19-62706E023703}">
                      <ahyp:hlinkClr xmlns:ahyp="http://schemas.microsoft.com/office/drawing/2018/hyperlinkcolor" val="tx"/>
                    </a:ext>
                  </a:extLst>
                </a:hlinkClick>
              </a:rPr>
              <a:t>https://docs.google.com/spreadsheets/d/1xK6QY77wTkrNY0U8ACVvv1h5WWE1FolZAJ3CLaBTy</a:t>
            </a:r>
          </a:p>
          <a:p>
            <a:pPr algn="just" eaLnBrk="1" hangingPunct="1"/>
            <a:r>
              <a:rPr lang="en-US" altLang="en-US" sz="1200" u="sng" dirty="0">
                <a:solidFill>
                  <a:srgbClr val="FF0000"/>
                </a:solidFill>
                <a:hlinkClick r:id="rId12">
                  <a:extLst>
                    <a:ext uri="{A12FA001-AC4F-418D-AE19-62706E023703}">
                      <ahyp:hlinkClr xmlns:ahyp="http://schemas.microsoft.com/office/drawing/2018/hyperlinkcolor" val="tx"/>
                    </a:ext>
                  </a:extLst>
                </a:hlinkClick>
              </a:rPr>
              <a:t>Ns/</a:t>
            </a:r>
            <a:r>
              <a:rPr lang="en-US" altLang="en-US" sz="1200" u="sng" dirty="0" err="1">
                <a:solidFill>
                  <a:srgbClr val="FF0000"/>
                </a:solidFill>
                <a:hlinkClick r:id="rId12">
                  <a:extLst>
                    <a:ext uri="{A12FA001-AC4F-418D-AE19-62706E023703}">
                      <ahyp:hlinkClr xmlns:ahyp="http://schemas.microsoft.com/office/drawing/2018/hyperlinkcolor" val="tx"/>
                    </a:ext>
                  </a:extLst>
                </a:hlinkClick>
              </a:rPr>
              <a:t>edit#gid</a:t>
            </a:r>
            <a:r>
              <a:rPr lang="en-US" altLang="en-US" sz="1200" u="sng" dirty="0">
                <a:solidFill>
                  <a:srgbClr val="FF0000"/>
                </a:solidFill>
                <a:hlinkClick r:id="rId12">
                  <a:extLst>
                    <a:ext uri="{A12FA001-AC4F-418D-AE19-62706E023703}">
                      <ahyp:hlinkClr xmlns:ahyp="http://schemas.microsoft.com/office/drawing/2018/hyperlinkcolor" val="tx"/>
                    </a:ext>
                  </a:extLst>
                </a:hlinkClick>
              </a:rPr>
              <a:t>=210481048</a:t>
            </a:r>
          </a:p>
          <a:p>
            <a:pPr eaLnBrk="1" hangingPunct="1">
              <a:lnSpc>
                <a:spcPts val="1463"/>
              </a:lnSpc>
            </a:pPr>
            <a:endParaRPr lang="en-US" altLang="en-US" sz="1200" dirty="0"/>
          </a:p>
        </p:txBody>
      </p:sp>
      <p:sp>
        <p:nvSpPr>
          <p:cNvPr id="49158" name="Rectangle 5">
            <a:extLst>
              <a:ext uri="{FF2B5EF4-FFF2-40B4-BE49-F238E27FC236}">
                <a16:creationId xmlns:a16="http://schemas.microsoft.com/office/drawing/2014/main" id="{005F0434-72B6-4DE4-9E30-ED1AB177E669}"/>
              </a:ext>
            </a:extLst>
          </p:cNvPr>
          <p:cNvSpPr>
            <a:spLocks noChangeArrowheads="1"/>
          </p:cNvSpPr>
          <p:nvPr/>
        </p:nvSpPr>
        <p:spPr bwMode="auto">
          <a:xfrm>
            <a:off x="898525" y="9436100"/>
            <a:ext cx="5972175" cy="11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endParaRPr lang="en-US" altLang="en-US" sz="1100" b="1" dirty="0"/>
          </a:p>
        </p:txBody>
      </p:sp>
      <p:sp>
        <p:nvSpPr>
          <p:cNvPr id="7" name="Rectangle 6">
            <a:extLst>
              <a:ext uri="{FF2B5EF4-FFF2-40B4-BE49-F238E27FC236}">
                <a16:creationId xmlns:a16="http://schemas.microsoft.com/office/drawing/2014/main" id="{2ACDAB01-C4E9-468D-B450-7F733DE12D28}"/>
              </a:ext>
            </a:extLst>
          </p:cNvPr>
          <p:cNvSpPr/>
          <p:nvPr/>
        </p:nvSpPr>
        <p:spPr>
          <a:xfrm>
            <a:off x="0" y="342460"/>
            <a:ext cx="7772400" cy="788988"/>
          </a:xfrm>
          <a:prstGeom prst="rect">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District Foster Youth Liaison</a:t>
            </a:r>
          </a:p>
        </p:txBody>
      </p:sp>
      <p:sp>
        <p:nvSpPr>
          <p:cNvPr id="9" name="Rectangle 15">
            <a:extLst>
              <a:ext uri="{FF2B5EF4-FFF2-40B4-BE49-F238E27FC236}">
                <a16:creationId xmlns:a16="http://schemas.microsoft.com/office/drawing/2014/main" id="{9E8F7BEA-256A-4CDC-9A8A-D3B5F77A1CC0}"/>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5</a:t>
            </a:r>
          </a:p>
        </p:txBody>
      </p:sp>
    </p:spTree>
    <p:extLst>
      <p:ext uri="{BB962C8B-B14F-4D97-AF65-F5344CB8AC3E}">
        <p14:creationId xmlns:p14="http://schemas.microsoft.com/office/powerpoint/2010/main" val="9957067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a16="http://schemas.microsoft.com/office/drawing/2014/main" id="{83D0BFA4-360F-418F-96EB-0AAC2D340374}"/>
              </a:ext>
            </a:extLst>
          </p:cNvPr>
          <p:cNvSpPr>
            <a:spLocks noChangeArrowheads="1"/>
          </p:cNvSpPr>
          <p:nvPr/>
        </p:nvSpPr>
        <p:spPr bwMode="auto">
          <a:xfrm>
            <a:off x="898524" y="1541636"/>
            <a:ext cx="6394874" cy="90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0"/>
              </a:spcAft>
            </a:pPr>
            <a:r>
              <a:rPr lang="en-US" altLang="en-US" sz="1200" b="1" dirty="0"/>
              <a:t>8. Parties/Entertaining Rules:                                                                                                                                             </a:t>
            </a:r>
          </a:p>
          <a:p>
            <a:pPr algn="just" eaLnBrk="1" hangingPunct="1">
              <a:spcAft>
                <a:spcPts val="0"/>
              </a:spcAft>
            </a:pPr>
            <a:r>
              <a:rPr lang="en-US" altLang="en-US" sz="1200" dirty="0"/>
              <a:t>____________________________________________________________________________</a:t>
            </a:r>
            <a:endParaRPr lang="en-US" altLang="en-US" sz="1200" b="1" dirty="0"/>
          </a:p>
          <a:p>
            <a:pPr algn="just" eaLnBrk="1" hangingPunct="1">
              <a:spcAft>
                <a:spcPts val="0"/>
              </a:spcAft>
            </a:pPr>
            <a:r>
              <a:rPr lang="en-US" altLang="en-US" sz="1200" dirty="0"/>
              <a:t>____________________________________________________________________________</a:t>
            </a:r>
          </a:p>
          <a:p>
            <a:pPr algn="just" eaLnBrk="1" hangingPunct="1">
              <a:spcAft>
                <a:spcPts val="0"/>
              </a:spcAft>
            </a:pPr>
            <a:r>
              <a:rPr lang="en-US" altLang="en-US" sz="1200" dirty="0"/>
              <a:t>____________________________________________________________________________</a:t>
            </a:r>
          </a:p>
          <a:p>
            <a:pPr algn="just" eaLnBrk="1" hangingPunct="1">
              <a:spcAft>
                <a:spcPts val="0"/>
              </a:spcAft>
            </a:pPr>
            <a:r>
              <a:rPr lang="en-US" altLang="en-US" sz="1200" dirty="0"/>
              <a:t>____________________________________________________________________________</a:t>
            </a:r>
          </a:p>
          <a:p>
            <a:pPr algn="just" eaLnBrk="1" hangingPunct="1">
              <a:spcAft>
                <a:spcPts val="0"/>
              </a:spcAft>
            </a:pPr>
            <a:r>
              <a:rPr lang="en-US" altLang="en-US" sz="1200" dirty="0"/>
              <a:t>____________________________________________________________________________</a:t>
            </a:r>
            <a:endParaRPr lang="en-US" altLang="en-US" sz="1200" b="1" dirty="0"/>
          </a:p>
          <a:p>
            <a:pPr algn="just" eaLnBrk="1" hangingPunct="1">
              <a:spcAft>
                <a:spcPts val="0"/>
              </a:spcAft>
            </a:pPr>
            <a:endParaRPr lang="en-US" sz="1200" b="1" dirty="0">
              <a:latin typeface="Calibri"/>
            </a:endParaRPr>
          </a:p>
          <a:p>
            <a:pPr algn="just" eaLnBrk="1" hangingPunct="1">
              <a:spcAft>
                <a:spcPts val="0"/>
              </a:spcAft>
            </a:pPr>
            <a:r>
              <a:rPr lang="en-US" sz="1200" b="1" dirty="0">
                <a:latin typeface="Calibri"/>
              </a:rPr>
              <a:t>9. Utility and Telephone Charges.</a:t>
            </a:r>
          </a:p>
          <a:p>
            <a:pPr algn="just" eaLnBrk="1" hangingPunct="1">
              <a:spcAft>
                <a:spcPts val="3988"/>
              </a:spcAft>
            </a:pPr>
            <a:endParaRPr lang="en-US" altLang="en-US" sz="1200" b="1" dirty="0"/>
          </a:p>
        </p:txBody>
      </p:sp>
      <p:sp>
        <p:nvSpPr>
          <p:cNvPr id="3" name="Rectangle 2">
            <a:extLst>
              <a:ext uri="{FF2B5EF4-FFF2-40B4-BE49-F238E27FC236}">
                <a16:creationId xmlns:a16="http://schemas.microsoft.com/office/drawing/2014/main" id="{779CD9C5-341C-4843-98A6-4217188F9043}"/>
              </a:ext>
            </a:extLst>
          </p:cNvPr>
          <p:cNvSpPr/>
          <p:nvPr/>
        </p:nvSpPr>
        <p:spPr>
          <a:xfrm>
            <a:off x="898525" y="3167245"/>
            <a:ext cx="6325892" cy="1017588"/>
          </a:xfrm>
          <a:prstGeom prst="rect">
            <a:avLst/>
          </a:prstGeom>
        </p:spPr>
        <p:txBody>
          <a:bodyPr lIns="0" tIns="0" rIns="0" bIns="0"/>
          <a:lstStyle/>
          <a:p>
            <a:pPr eaLnBrk="1" fontAlgn="auto" hangingPunct="1">
              <a:lnSpc>
                <a:spcPts val="1656"/>
              </a:lnSpc>
              <a:spcBef>
                <a:spcPts val="0"/>
              </a:spcBef>
              <a:spcAft>
                <a:spcPts val="0"/>
              </a:spcAft>
              <a:defRPr/>
            </a:pPr>
            <a:r>
              <a:rPr lang="en-US" sz="1200" dirty="0">
                <a:latin typeface="Calibri"/>
              </a:rPr>
              <a:t>Each roommate agrees to pay____% of the utility charges: /gas / electricity /water/ cable&amp; internet/.</a:t>
            </a:r>
          </a:p>
          <a:p>
            <a:pPr eaLnBrk="1" fontAlgn="auto" hangingPunct="1">
              <a:lnSpc>
                <a:spcPts val="1656"/>
              </a:lnSpc>
              <a:spcBef>
                <a:spcPts val="0"/>
              </a:spcBef>
              <a:spcAft>
                <a:spcPts val="0"/>
              </a:spcAft>
              <a:defRPr/>
            </a:pPr>
            <a:endParaRPr lang="en-US" sz="1200" dirty="0">
              <a:latin typeface="Calibri"/>
            </a:endParaRPr>
          </a:p>
          <a:p>
            <a:pPr marL="250952" algn="just" eaLnBrk="1" fontAlgn="auto" hangingPunct="1">
              <a:spcBef>
                <a:spcPts val="0"/>
              </a:spcBef>
              <a:spcAft>
                <a:spcPts val="1680"/>
              </a:spcAft>
              <a:defRPr/>
            </a:pPr>
            <a:r>
              <a:rPr lang="en-US" sz="1200" dirty="0">
                <a:latin typeface="Calibri"/>
              </a:rPr>
              <a:t>a. Gas: each roommates' share of the monthly charge shall be paid to:</a:t>
            </a:r>
          </a:p>
        </p:txBody>
      </p:sp>
      <p:sp>
        <p:nvSpPr>
          <p:cNvPr id="65540" name="Rectangle 3">
            <a:extLst>
              <a:ext uri="{FF2B5EF4-FFF2-40B4-BE49-F238E27FC236}">
                <a16:creationId xmlns:a16="http://schemas.microsoft.com/office/drawing/2014/main" id="{7036A207-94A2-4E25-B080-322B1461C012}"/>
              </a:ext>
            </a:extLst>
          </p:cNvPr>
          <p:cNvSpPr>
            <a:spLocks noChangeArrowheads="1"/>
          </p:cNvSpPr>
          <p:nvPr/>
        </p:nvSpPr>
        <p:spPr bwMode="auto">
          <a:xfrm>
            <a:off x="1126872" y="4232273"/>
            <a:ext cx="476726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675"/>
              </a:spcBef>
              <a:spcAft>
                <a:spcPts val="1675"/>
              </a:spcAft>
            </a:pPr>
            <a:r>
              <a:rPr lang="en-US" altLang="en-US" sz="1200" dirty="0"/>
              <a:t>b. Electricity: each roommates' share of the monthly charge shall be paid to:</a:t>
            </a:r>
          </a:p>
        </p:txBody>
      </p:sp>
      <p:sp>
        <p:nvSpPr>
          <p:cNvPr id="65541" name="Rectangle 4">
            <a:extLst>
              <a:ext uri="{FF2B5EF4-FFF2-40B4-BE49-F238E27FC236}">
                <a16:creationId xmlns:a16="http://schemas.microsoft.com/office/drawing/2014/main" id="{B32F97D3-6E71-4562-A128-00F5D7288C80}"/>
              </a:ext>
            </a:extLst>
          </p:cNvPr>
          <p:cNvSpPr>
            <a:spLocks noChangeArrowheads="1"/>
          </p:cNvSpPr>
          <p:nvPr/>
        </p:nvSpPr>
        <p:spPr bwMode="auto">
          <a:xfrm>
            <a:off x="1126872" y="4720131"/>
            <a:ext cx="4557713"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675"/>
              </a:spcBef>
              <a:spcAft>
                <a:spcPts val="1675"/>
              </a:spcAft>
            </a:pPr>
            <a:r>
              <a:rPr lang="en-US" altLang="en-US" sz="1200" dirty="0"/>
              <a:t>c. Water: each roommates' share of the monthly charge shall be paid to:</a:t>
            </a:r>
          </a:p>
        </p:txBody>
      </p:sp>
      <p:sp>
        <p:nvSpPr>
          <p:cNvPr id="65542" name="Rectangle 5">
            <a:extLst>
              <a:ext uri="{FF2B5EF4-FFF2-40B4-BE49-F238E27FC236}">
                <a16:creationId xmlns:a16="http://schemas.microsoft.com/office/drawing/2014/main" id="{89609828-41E6-42B7-BE92-23800B733B09}"/>
              </a:ext>
            </a:extLst>
          </p:cNvPr>
          <p:cNvSpPr>
            <a:spLocks noChangeArrowheads="1"/>
          </p:cNvSpPr>
          <p:nvPr/>
        </p:nvSpPr>
        <p:spPr bwMode="auto">
          <a:xfrm>
            <a:off x="1130300" y="5295419"/>
            <a:ext cx="5075238"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675"/>
              </a:spcBef>
              <a:spcAft>
                <a:spcPts val="2725"/>
              </a:spcAft>
            </a:pPr>
            <a:r>
              <a:rPr lang="en-US" altLang="en-US" sz="1200" dirty="0"/>
              <a:t>d. Cable/Internet: each roommates' share of the monthly charge shall be paid to:</a:t>
            </a:r>
          </a:p>
        </p:txBody>
      </p:sp>
      <p:sp>
        <p:nvSpPr>
          <p:cNvPr id="65543" name="Rectangle 6">
            <a:extLst>
              <a:ext uri="{FF2B5EF4-FFF2-40B4-BE49-F238E27FC236}">
                <a16:creationId xmlns:a16="http://schemas.microsoft.com/office/drawing/2014/main" id="{6DFC1709-4CC0-48CA-96CA-60D3F624AEFB}"/>
              </a:ext>
            </a:extLst>
          </p:cNvPr>
          <p:cNvSpPr>
            <a:spLocks noChangeArrowheads="1"/>
          </p:cNvSpPr>
          <p:nvPr/>
        </p:nvSpPr>
        <p:spPr bwMode="auto">
          <a:xfrm>
            <a:off x="898525" y="5865385"/>
            <a:ext cx="6045047" cy="140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0"/>
              </a:spcBef>
              <a:spcAft>
                <a:spcPts val="0"/>
              </a:spcAft>
            </a:pPr>
            <a:r>
              <a:rPr lang="en-US" altLang="en-US" sz="1200" b="1" dirty="0"/>
              <a:t>10. Household Chores. </a:t>
            </a:r>
            <a:r>
              <a:rPr lang="en-US" altLang="en-US" sz="1200" dirty="0"/>
              <a:t>The Roommates will divide all household chores as follows:</a:t>
            </a:r>
            <a:br>
              <a:rPr lang="en-US" altLang="en-US" sz="1200" dirty="0"/>
            </a:br>
            <a:r>
              <a:rPr lang="en-US" altLang="en-US" sz="1200" dirty="0"/>
              <a:t>____________________________________________________________________________</a:t>
            </a:r>
          </a:p>
          <a:p>
            <a:pPr algn="just" eaLnBrk="1" hangingPunct="1">
              <a:spcBef>
                <a:spcPts val="0"/>
              </a:spcBef>
              <a:spcAft>
                <a:spcPts val="0"/>
              </a:spcAft>
            </a:pPr>
            <a:r>
              <a:rPr lang="en-US" altLang="en-US" sz="1200" dirty="0"/>
              <a:t>____________________________________________________________________________</a:t>
            </a:r>
          </a:p>
          <a:p>
            <a:pPr algn="just" eaLnBrk="1" hangingPunct="1">
              <a:spcBef>
                <a:spcPts val="0"/>
              </a:spcBef>
              <a:spcAft>
                <a:spcPts val="0"/>
              </a:spcAft>
            </a:pPr>
            <a:r>
              <a:rPr lang="en-US" altLang="en-US" sz="1200" dirty="0"/>
              <a:t>____________________________________________________________________________</a:t>
            </a:r>
          </a:p>
          <a:p>
            <a:pPr algn="just" eaLnBrk="1" hangingPunct="1">
              <a:spcBef>
                <a:spcPts val="0"/>
              </a:spcBef>
              <a:spcAft>
                <a:spcPts val="0"/>
              </a:spcAft>
            </a:pPr>
            <a:r>
              <a:rPr lang="en-US" altLang="en-US" sz="1200" dirty="0"/>
              <a:t>____________________________________________________________________________</a:t>
            </a:r>
          </a:p>
          <a:p>
            <a:pPr algn="just" eaLnBrk="1" hangingPunct="1">
              <a:spcBef>
                <a:spcPts val="0"/>
              </a:spcBef>
              <a:spcAft>
                <a:spcPts val="0"/>
              </a:spcAft>
            </a:pPr>
            <a:r>
              <a:rPr lang="en-US" altLang="en-US" sz="1200" dirty="0"/>
              <a:t>____________________________________________________________________________</a:t>
            </a:r>
          </a:p>
          <a:p>
            <a:pPr algn="just" eaLnBrk="1" hangingPunct="1">
              <a:spcBef>
                <a:spcPts val="0"/>
              </a:spcBef>
              <a:spcAft>
                <a:spcPts val="0"/>
              </a:spcAft>
            </a:pPr>
            <a:endParaRPr lang="en-US" altLang="en-US" sz="1200" dirty="0"/>
          </a:p>
          <a:p>
            <a:pPr algn="just" eaLnBrk="1" hangingPunct="1">
              <a:spcBef>
                <a:spcPts val="0"/>
              </a:spcBef>
              <a:spcAft>
                <a:spcPts val="0"/>
              </a:spcAft>
            </a:pPr>
            <a:r>
              <a:rPr lang="en-US" altLang="en-US" sz="1200" dirty="0"/>
              <a:t>____________________________________________________________________________</a:t>
            </a:r>
          </a:p>
          <a:p>
            <a:pPr algn="just" eaLnBrk="1" hangingPunct="1">
              <a:spcBef>
                <a:spcPts val="0"/>
              </a:spcBef>
              <a:spcAft>
                <a:spcPts val="0"/>
              </a:spcAft>
            </a:pPr>
            <a:r>
              <a:rPr lang="en-US" altLang="en-US" sz="1200" dirty="0"/>
              <a:t>____________________________________________________________________________</a:t>
            </a:r>
            <a:br>
              <a:rPr lang="en-US" altLang="en-US" sz="1200" dirty="0"/>
            </a:br>
            <a:r>
              <a:rPr lang="en-US" altLang="en-US" sz="1200" dirty="0"/>
              <a:t>____________________________________________________________________________</a:t>
            </a:r>
          </a:p>
          <a:p>
            <a:pPr algn="just" eaLnBrk="1" hangingPunct="1">
              <a:spcBef>
                <a:spcPts val="0"/>
              </a:spcBef>
              <a:spcAft>
                <a:spcPts val="0"/>
              </a:spcAft>
            </a:pPr>
            <a:r>
              <a:rPr lang="en-US" altLang="en-US" sz="1200" dirty="0"/>
              <a:t>____________________________________________________________________________</a:t>
            </a:r>
          </a:p>
        </p:txBody>
      </p:sp>
      <p:sp>
        <p:nvSpPr>
          <p:cNvPr id="65544" name="Rectangle 7">
            <a:extLst>
              <a:ext uri="{FF2B5EF4-FFF2-40B4-BE49-F238E27FC236}">
                <a16:creationId xmlns:a16="http://schemas.microsoft.com/office/drawing/2014/main" id="{4D853AAB-4D09-4E9E-B77A-3E5BB88365AC}"/>
              </a:ext>
            </a:extLst>
          </p:cNvPr>
          <p:cNvSpPr>
            <a:spLocks noChangeArrowheads="1"/>
          </p:cNvSpPr>
          <p:nvPr/>
        </p:nvSpPr>
        <p:spPr bwMode="auto">
          <a:xfrm>
            <a:off x="898525" y="7042150"/>
            <a:ext cx="5839674" cy="967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5250"/>
              </a:spcBef>
              <a:spcAft>
                <a:spcPts val="3988"/>
              </a:spcAft>
            </a:pPr>
            <a:r>
              <a:rPr lang="en-US" altLang="en-US" sz="1200" b="1" dirty="0"/>
              <a:t>11. Cleanliness Rules:</a:t>
            </a:r>
          </a:p>
        </p:txBody>
      </p:sp>
      <p:sp>
        <p:nvSpPr>
          <p:cNvPr id="65545" name="Rectangle 8">
            <a:extLst>
              <a:ext uri="{FF2B5EF4-FFF2-40B4-BE49-F238E27FC236}">
                <a16:creationId xmlns:a16="http://schemas.microsoft.com/office/drawing/2014/main" id="{B4E2DFE6-7859-4856-B3DC-9C7E9F457149}"/>
              </a:ext>
            </a:extLst>
          </p:cNvPr>
          <p:cNvSpPr>
            <a:spLocks noChangeArrowheads="1"/>
          </p:cNvSpPr>
          <p:nvPr/>
        </p:nvSpPr>
        <p:spPr bwMode="auto">
          <a:xfrm>
            <a:off x="901700" y="8076286"/>
            <a:ext cx="6325893" cy="1342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3988"/>
              </a:spcBef>
              <a:spcAft>
                <a:spcPts val="425"/>
              </a:spcAft>
            </a:pPr>
            <a:r>
              <a:rPr lang="en-US" altLang="en-US" sz="1200" b="1" dirty="0"/>
              <a:t>12.  Pets: </a:t>
            </a:r>
            <a:r>
              <a:rPr lang="en-US" altLang="en-US" sz="1200" dirty="0"/>
              <a:t>Pets /are / are not/ allowed in the apartment. Each roommate can have up to_______</a:t>
            </a:r>
          </a:p>
          <a:p>
            <a:pPr algn="just" eaLnBrk="1" hangingPunct="1">
              <a:spcAft>
                <a:spcPts val="1675"/>
              </a:spcAft>
            </a:pPr>
            <a:r>
              <a:rPr lang="en-US" altLang="en-US" sz="1200" dirty="0"/>
              <a:t>pet(s) in the apartment and there can only be a maximum of______ total pets in the apartment.</a:t>
            </a:r>
          </a:p>
          <a:p>
            <a:pPr algn="just" eaLnBrk="1" hangingPunct="1">
              <a:spcAft>
                <a:spcPts val="425"/>
              </a:spcAft>
            </a:pPr>
            <a:r>
              <a:rPr lang="en-US" altLang="en-US" sz="1200" b="1" dirty="0"/>
              <a:t>13. Noise Level. </a:t>
            </a:r>
            <a:r>
              <a:rPr lang="en-US" altLang="en-US" sz="1200" dirty="0"/>
              <a:t>During the hours of __________ to _________, the Roommates will maintain a</a:t>
            </a:r>
          </a:p>
          <a:p>
            <a:pPr algn="just" eaLnBrk="1" hangingPunct="1">
              <a:spcAft>
                <a:spcPts val="425"/>
              </a:spcAft>
            </a:pPr>
            <a:r>
              <a:rPr lang="en-US" altLang="en-US" sz="1200" dirty="0"/>
              <a:t> noise level that will permit all of the Roommates to study.</a:t>
            </a:r>
          </a:p>
        </p:txBody>
      </p:sp>
      <p:sp>
        <p:nvSpPr>
          <p:cNvPr id="65546" name="Rectangle 9">
            <a:extLst>
              <a:ext uri="{FF2B5EF4-FFF2-40B4-BE49-F238E27FC236}">
                <a16:creationId xmlns:a16="http://schemas.microsoft.com/office/drawing/2014/main" id="{63C8DD08-D953-4948-84C9-242250D9375E}"/>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1" name="Rectangle 10">
            <a:extLst>
              <a:ext uri="{FF2B5EF4-FFF2-40B4-BE49-F238E27FC236}">
                <a16:creationId xmlns:a16="http://schemas.microsoft.com/office/drawing/2014/main" id="{09A40BDB-6EB9-49F1-8D4B-15B1B481D651}"/>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Roommate Agreement</a:t>
            </a:r>
          </a:p>
        </p:txBody>
      </p:sp>
      <p:sp>
        <p:nvSpPr>
          <p:cNvPr id="13" name="Rectangle 15">
            <a:extLst>
              <a:ext uri="{FF2B5EF4-FFF2-40B4-BE49-F238E27FC236}">
                <a16:creationId xmlns:a16="http://schemas.microsoft.com/office/drawing/2014/main" id="{1AB3ABE0-8843-485A-9AE4-4F8B0D99B632}"/>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4" name="Rectangle 15">
            <a:extLst>
              <a:ext uri="{FF2B5EF4-FFF2-40B4-BE49-F238E27FC236}">
                <a16:creationId xmlns:a16="http://schemas.microsoft.com/office/drawing/2014/main" id="{E4CEF1CF-BAB7-4C0D-BC90-60E6A541925A}"/>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65</a:t>
            </a: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5F90F565-8AFC-493B-B6E9-515AA37FB58B}"/>
              </a:ext>
            </a:extLst>
          </p:cNvPr>
          <p:cNvSpPr>
            <a:spLocks noChangeArrowheads="1"/>
          </p:cNvSpPr>
          <p:nvPr/>
        </p:nvSpPr>
        <p:spPr bwMode="auto">
          <a:xfrm>
            <a:off x="898525" y="1702865"/>
            <a:ext cx="6071722" cy="282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3363"/>
              </a:lnSpc>
            </a:pPr>
            <a:r>
              <a:rPr lang="en-US" altLang="en-US" sz="1200" b="1" dirty="0"/>
              <a:t>14. Smoking</a:t>
            </a:r>
            <a:r>
              <a:rPr lang="en-US" altLang="en-US" sz="1200" dirty="0"/>
              <a:t>. Smoking /is /is not / allowed in the Apartment.</a:t>
            </a:r>
          </a:p>
          <a:p>
            <a:pPr marL="228600" indent="-228600" algn="just" eaLnBrk="1" hangingPunct="1">
              <a:lnSpc>
                <a:spcPts val="3363"/>
              </a:lnSpc>
              <a:buAutoNum type="arabicPeriod" startAt="15"/>
            </a:pPr>
            <a:r>
              <a:rPr lang="en-US" altLang="en-US" sz="1200" b="1" dirty="0"/>
              <a:t>Alcohol</a:t>
            </a:r>
            <a:r>
              <a:rPr lang="en-US" altLang="en-US" sz="1200" dirty="0"/>
              <a:t>. Alcohol /is /is not/ allowed in the Apartment. </a:t>
            </a:r>
          </a:p>
          <a:p>
            <a:pPr marL="228600" indent="-228600" eaLnBrk="1" hangingPunct="1">
              <a:lnSpc>
                <a:spcPts val="1675"/>
              </a:lnSpc>
              <a:spcAft>
                <a:spcPts val="1050"/>
              </a:spcAft>
              <a:buAutoNum type="arabicPeriod" startAt="16"/>
            </a:pPr>
            <a:r>
              <a:rPr lang="en-US" altLang="en-US" sz="1200" b="1" dirty="0"/>
              <a:t>Additional Remarks </a:t>
            </a:r>
            <a:r>
              <a:rPr lang="en-US" altLang="en-US" sz="1200" dirty="0"/>
              <a:t>(attach additional sheets if necessary to address other items such as security, furniture, appliances, etc.) ____________________________________________________________________________ ____________________________________________________________________________ ____________________________________________________________________________ ____________________________________________________________________________ ____________________________________________________________________________ ____________________________________________________________________________ ____________________________________________________________________________</a:t>
            </a:r>
          </a:p>
          <a:p>
            <a:pPr algn="just" eaLnBrk="1" hangingPunct="1">
              <a:lnSpc>
                <a:spcPts val="1675"/>
              </a:lnSpc>
              <a:spcAft>
                <a:spcPts val="1050"/>
              </a:spcAft>
            </a:pPr>
            <a:r>
              <a:rPr lang="en-US" altLang="en-US" sz="1200" b="1" dirty="0"/>
              <a:t>17. Agreement is Complete and Binding</a:t>
            </a:r>
            <a:r>
              <a:rPr lang="en-US" altLang="en-US" sz="1200" dirty="0"/>
              <a:t>. All preliminary negotiations by the Roommates are merged into, and superseded by, the terms of the Agreement. Any modification to this Agreement must be in writing, signed by all the Roommates.</a:t>
            </a:r>
          </a:p>
          <a:p>
            <a:pPr eaLnBrk="1" hangingPunct="1">
              <a:spcAft>
                <a:spcPts val="1675"/>
              </a:spcAft>
            </a:pPr>
            <a:r>
              <a:rPr lang="en-US" altLang="en-US" sz="1200" dirty="0"/>
              <a:t>We, the Undersigned, agree to the above stated terms.</a:t>
            </a:r>
          </a:p>
          <a:p>
            <a:pPr algn="just" eaLnBrk="1" hangingPunct="1">
              <a:lnSpc>
                <a:spcPts val="1675"/>
              </a:lnSpc>
            </a:pPr>
            <a:r>
              <a:rPr lang="en-US" altLang="en-US" sz="1200" dirty="0"/>
              <a:t>Signature:_______________________</a:t>
            </a:r>
          </a:p>
          <a:p>
            <a:pPr algn="just" eaLnBrk="1" hangingPunct="1">
              <a:lnSpc>
                <a:spcPts val="1675"/>
              </a:lnSpc>
            </a:pPr>
            <a:r>
              <a:rPr lang="en-US" altLang="en-US" sz="1200" dirty="0"/>
              <a:t>Name:__________________________</a:t>
            </a:r>
          </a:p>
          <a:p>
            <a:pPr algn="just" eaLnBrk="1" hangingPunct="1">
              <a:lnSpc>
                <a:spcPts val="1675"/>
              </a:lnSpc>
            </a:pPr>
            <a:r>
              <a:rPr lang="en-US" altLang="en-US" sz="1200" dirty="0"/>
              <a:t>Date:___________________________</a:t>
            </a:r>
          </a:p>
          <a:p>
            <a:pPr algn="just" eaLnBrk="1" hangingPunct="1">
              <a:lnSpc>
                <a:spcPts val="1675"/>
              </a:lnSpc>
            </a:pPr>
            <a:endParaRPr lang="en-US" altLang="en-US" sz="1200" dirty="0"/>
          </a:p>
          <a:p>
            <a:pPr algn="just" eaLnBrk="1" hangingPunct="1">
              <a:lnSpc>
                <a:spcPts val="1675"/>
              </a:lnSpc>
            </a:pPr>
            <a:r>
              <a:rPr lang="en-US" altLang="en-US" sz="1200" dirty="0"/>
              <a:t>Signature:_______________________</a:t>
            </a:r>
          </a:p>
          <a:p>
            <a:pPr algn="just" eaLnBrk="1" hangingPunct="1">
              <a:lnSpc>
                <a:spcPts val="1675"/>
              </a:lnSpc>
            </a:pPr>
            <a:r>
              <a:rPr lang="en-US" altLang="en-US" sz="1200" dirty="0"/>
              <a:t>Name:__________________________</a:t>
            </a:r>
          </a:p>
          <a:p>
            <a:pPr algn="just" eaLnBrk="1" hangingPunct="1">
              <a:lnSpc>
                <a:spcPts val="1675"/>
              </a:lnSpc>
              <a:spcAft>
                <a:spcPts val="1050"/>
              </a:spcAft>
            </a:pPr>
            <a:r>
              <a:rPr lang="en-US" altLang="en-US" sz="1200" dirty="0"/>
              <a:t>Date:___________________________</a:t>
            </a:r>
          </a:p>
          <a:p>
            <a:pPr algn="just" eaLnBrk="1" hangingPunct="1">
              <a:lnSpc>
                <a:spcPts val="1675"/>
              </a:lnSpc>
            </a:pPr>
            <a:r>
              <a:rPr lang="en-US" altLang="en-US" sz="1200" dirty="0"/>
              <a:t>Signature:_______________________</a:t>
            </a:r>
          </a:p>
          <a:p>
            <a:pPr algn="just" eaLnBrk="1" hangingPunct="1">
              <a:lnSpc>
                <a:spcPts val="1675"/>
              </a:lnSpc>
            </a:pPr>
            <a:r>
              <a:rPr lang="en-US" altLang="en-US" sz="1200" dirty="0"/>
              <a:t>Name:__________________________</a:t>
            </a:r>
          </a:p>
          <a:p>
            <a:pPr algn="just" eaLnBrk="1" hangingPunct="1">
              <a:lnSpc>
                <a:spcPts val="1675"/>
              </a:lnSpc>
              <a:spcAft>
                <a:spcPts val="1050"/>
              </a:spcAft>
            </a:pPr>
            <a:r>
              <a:rPr lang="en-US" altLang="en-US" sz="1200" dirty="0"/>
              <a:t>Date:___________________________</a:t>
            </a:r>
          </a:p>
          <a:p>
            <a:pPr algn="just" eaLnBrk="1" hangingPunct="1">
              <a:lnSpc>
                <a:spcPts val="1675"/>
              </a:lnSpc>
            </a:pPr>
            <a:r>
              <a:rPr lang="en-US" altLang="en-US" sz="1200" dirty="0"/>
              <a:t>Signature:_______________________</a:t>
            </a:r>
          </a:p>
          <a:p>
            <a:pPr algn="just" eaLnBrk="1" hangingPunct="1">
              <a:lnSpc>
                <a:spcPts val="1675"/>
              </a:lnSpc>
            </a:pPr>
            <a:r>
              <a:rPr lang="en-US" altLang="en-US" sz="1200" dirty="0"/>
              <a:t>Name:__________________________</a:t>
            </a:r>
          </a:p>
          <a:p>
            <a:pPr algn="just" eaLnBrk="1" hangingPunct="1">
              <a:lnSpc>
                <a:spcPts val="1675"/>
              </a:lnSpc>
              <a:spcAft>
                <a:spcPts val="1050"/>
              </a:spcAft>
            </a:pPr>
            <a:r>
              <a:rPr lang="en-US" altLang="en-US" sz="1200" dirty="0"/>
              <a:t>Date:___________________________</a:t>
            </a:r>
          </a:p>
          <a:p>
            <a:pPr algn="just" eaLnBrk="1" hangingPunct="1">
              <a:lnSpc>
                <a:spcPts val="1675"/>
              </a:lnSpc>
              <a:spcAft>
                <a:spcPts val="1050"/>
              </a:spcAft>
            </a:pPr>
            <a:endParaRPr lang="en-US" altLang="en-US" sz="1200" dirty="0"/>
          </a:p>
          <a:p>
            <a:pPr algn="just" eaLnBrk="1" hangingPunct="1">
              <a:lnSpc>
                <a:spcPts val="1675"/>
              </a:lnSpc>
              <a:spcAft>
                <a:spcPts val="1050"/>
              </a:spcAft>
            </a:pPr>
            <a:endParaRPr lang="en-US" altLang="en-US" sz="1200" dirty="0"/>
          </a:p>
        </p:txBody>
      </p:sp>
      <p:sp>
        <p:nvSpPr>
          <p:cNvPr id="4" name="Rectangle 3">
            <a:extLst>
              <a:ext uri="{FF2B5EF4-FFF2-40B4-BE49-F238E27FC236}">
                <a16:creationId xmlns:a16="http://schemas.microsoft.com/office/drawing/2014/main" id="{D3E876E6-F082-4429-9666-B352B3BCF6BB}"/>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t>Roommate Agreement</a:t>
            </a:r>
          </a:p>
        </p:txBody>
      </p:sp>
      <p:sp>
        <p:nvSpPr>
          <p:cNvPr id="5" name="Rectangle 15">
            <a:extLst>
              <a:ext uri="{FF2B5EF4-FFF2-40B4-BE49-F238E27FC236}">
                <a16:creationId xmlns:a16="http://schemas.microsoft.com/office/drawing/2014/main" id="{6AA46630-5200-427E-B352-BDD54377ACC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66</a:t>
            </a:r>
          </a:p>
        </p:txBody>
      </p:sp>
      <p:sp>
        <p:nvSpPr>
          <p:cNvPr id="6" name="Rectangle 15">
            <a:extLst>
              <a:ext uri="{FF2B5EF4-FFF2-40B4-BE49-F238E27FC236}">
                <a16:creationId xmlns:a16="http://schemas.microsoft.com/office/drawing/2014/main" id="{C0056F8C-F674-4A9C-B6E4-474CF48DAE68}"/>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a:extLst>
              <a:ext uri="{FF2B5EF4-FFF2-40B4-BE49-F238E27FC236}">
                <a16:creationId xmlns:a16="http://schemas.microsoft.com/office/drawing/2014/main" id="{5F90F565-8AFC-493B-B6E9-515AA37FB58B}"/>
              </a:ext>
            </a:extLst>
          </p:cNvPr>
          <p:cNvSpPr>
            <a:spLocks noChangeArrowheads="1"/>
          </p:cNvSpPr>
          <p:nvPr/>
        </p:nvSpPr>
        <p:spPr bwMode="auto">
          <a:xfrm>
            <a:off x="898525" y="1702865"/>
            <a:ext cx="6071722" cy="2829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675"/>
              </a:lnSpc>
              <a:spcAft>
                <a:spcPts val="1050"/>
              </a:spcAft>
            </a:pPr>
            <a:endParaRPr lang="en-US" altLang="en-US" sz="1200" dirty="0"/>
          </a:p>
        </p:txBody>
      </p:sp>
      <p:graphicFrame>
        <p:nvGraphicFramePr>
          <p:cNvPr id="8" name="Table 7">
            <a:extLst>
              <a:ext uri="{FF2B5EF4-FFF2-40B4-BE49-F238E27FC236}">
                <a16:creationId xmlns:a16="http://schemas.microsoft.com/office/drawing/2014/main" id="{E4737068-D2FE-45B4-950A-B7DA84F6DA4B}"/>
              </a:ext>
            </a:extLst>
          </p:cNvPr>
          <p:cNvGraphicFramePr>
            <a:graphicFrameLocks noGrp="1"/>
          </p:cNvGraphicFramePr>
          <p:nvPr>
            <p:extLst>
              <p:ext uri="{D42A27DB-BD31-4B8C-83A1-F6EECF244321}">
                <p14:modId xmlns:p14="http://schemas.microsoft.com/office/powerpoint/2010/main" val="601288566"/>
              </p:ext>
            </p:extLst>
          </p:nvPr>
        </p:nvGraphicFramePr>
        <p:xfrm>
          <a:off x="597570" y="1069430"/>
          <a:ext cx="3304308" cy="27432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3052198319"/>
                    </a:ext>
                  </a:extLst>
                </a:gridCol>
                <a:gridCol w="1184563">
                  <a:extLst>
                    <a:ext uri="{9D8B030D-6E8A-4147-A177-3AD203B41FA5}">
                      <a16:colId xmlns:a16="http://schemas.microsoft.com/office/drawing/2014/main" val="2595293247"/>
                    </a:ext>
                  </a:extLst>
                </a:gridCol>
                <a:gridCol w="353290">
                  <a:extLst>
                    <a:ext uri="{9D8B030D-6E8A-4147-A177-3AD203B41FA5}">
                      <a16:colId xmlns:a16="http://schemas.microsoft.com/office/drawing/2014/main" val="3272622535"/>
                    </a:ext>
                  </a:extLst>
                </a:gridCol>
              </a:tblGrid>
              <a:tr h="207098">
                <a:tc>
                  <a:txBody>
                    <a:bodyPr/>
                    <a:lstStyle/>
                    <a:p>
                      <a:r>
                        <a:rPr lang="en-US" sz="900" dirty="0"/>
                        <a:t>A. Housing</a:t>
                      </a:r>
                    </a:p>
                  </a:txBody>
                  <a:tcPr>
                    <a:solidFill>
                      <a:srgbClr val="00B0F0"/>
                    </a:solidFill>
                  </a:tcPr>
                </a:tc>
                <a:tc>
                  <a:txBody>
                    <a:bodyPr/>
                    <a:lstStyle/>
                    <a:p>
                      <a:r>
                        <a:rPr lang="en-US" sz="900" dirty="0"/>
                        <a:t>Monthly Payment</a:t>
                      </a:r>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2264646340"/>
                  </a:ext>
                </a:extLst>
              </a:tr>
              <a:tr h="207098">
                <a:tc>
                  <a:txBody>
                    <a:bodyPr/>
                    <a:lstStyle/>
                    <a:p>
                      <a:r>
                        <a:rPr lang="en-US" sz="900" dirty="0"/>
                        <a:t>Mortgage or Rent</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422006150"/>
                  </a:ext>
                </a:extLst>
              </a:tr>
              <a:tr h="207098">
                <a:tc>
                  <a:txBody>
                    <a:bodyPr/>
                    <a:lstStyle/>
                    <a:p>
                      <a:r>
                        <a:rPr lang="en-US" sz="900" dirty="0"/>
                        <a:t>Second Mortgage (home equity)</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148396930"/>
                  </a:ext>
                </a:extLst>
              </a:tr>
              <a:tr h="207098">
                <a:tc>
                  <a:txBody>
                    <a:bodyPr/>
                    <a:lstStyle/>
                    <a:p>
                      <a:r>
                        <a:rPr lang="en-US" sz="900" dirty="0"/>
                        <a:t>Homeowners Association Fees</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1760679881"/>
                  </a:ext>
                </a:extLst>
              </a:tr>
              <a:tr h="207098">
                <a:tc>
                  <a:txBody>
                    <a:bodyPr/>
                    <a:lstStyle/>
                    <a:p>
                      <a:r>
                        <a:rPr lang="en-US" sz="900" dirty="0"/>
                        <a:t>Maintenance or Repairs</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3434557021"/>
                  </a:ext>
                </a:extLst>
              </a:tr>
              <a:tr h="207098">
                <a:tc>
                  <a:txBody>
                    <a:bodyPr/>
                    <a:lstStyle/>
                    <a:p>
                      <a:r>
                        <a:rPr lang="en-US" sz="900" dirty="0"/>
                        <a:t>Phone, including cell phone</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3729246584"/>
                  </a:ext>
                </a:extLst>
              </a:tr>
              <a:tr h="207098">
                <a:tc>
                  <a:txBody>
                    <a:bodyPr/>
                    <a:lstStyle/>
                    <a:p>
                      <a:r>
                        <a:rPr lang="en-US" sz="900" dirty="0"/>
                        <a:t>Utilities (water, electricity)</a:t>
                      </a:r>
                    </a:p>
                  </a:txBody>
                  <a:tcPr/>
                </a:tc>
                <a:tc>
                  <a:txBody>
                    <a:bodyPr/>
                    <a:lstStyle/>
                    <a:p>
                      <a:endParaRPr lang="en-US" sz="900" dirty="0"/>
                    </a:p>
                  </a:txBody>
                  <a:tcPr/>
                </a:tc>
                <a:tc>
                  <a:txBody>
                    <a:bodyPr/>
                    <a:lstStyle/>
                    <a:p>
                      <a:endParaRPr lang="en-US" sz="900"/>
                    </a:p>
                  </a:txBody>
                  <a:tcPr/>
                </a:tc>
                <a:extLst>
                  <a:ext uri="{0D108BD9-81ED-4DB2-BD59-A6C34878D82A}">
                    <a16:rowId xmlns:a16="http://schemas.microsoft.com/office/drawing/2014/main" val="3928352679"/>
                  </a:ext>
                </a:extLst>
              </a:tr>
              <a:tr h="207098">
                <a:tc>
                  <a:txBody>
                    <a:bodyPr/>
                    <a:lstStyle/>
                    <a:p>
                      <a:r>
                        <a:rPr lang="en-US" sz="900" dirty="0"/>
                        <a:t>Cable/Satellite Programming</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4099082568"/>
                  </a:ext>
                </a:extLst>
              </a:tr>
              <a:tr h="207098">
                <a:tc>
                  <a:txBody>
                    <a:bodyPr/>
                    <a:lstStyle/>
                    <a:p>
                      <a:r>
                        <a:rPr lang="en-US" sz="900" dirty="0"/>
                        <a:t>Waste Removal</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589437130"/>
                  </a:ext>
                </a:extLst>
              </a:tr>
              <a:tr h="207098">
                <a:tc>
                  <a:txBody>
                    <a:bodyPr/>
                    <a:lstStyle/>
                    <a:p>
                      <a:r>
                        <a:rPr lang="en-US" sz="900" dirty="0"/>
                        <a:t>Mortgage (s) on other home(s)</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4000256324"/>
                  </a:ext>
                </a:extLst>
              </a:tr>
              <a:tr h="207098">
                <a:tc>
                  <a:txBody>
                    <a:bodyPr/>
                    <a:lstStyle/>
                    <a:p>
                      <a:r>
                        <a:rPr lang="en-US" sz="900" dirty="0"/>
                        <a:t>Other</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78977088"/>
                  </a:ext>
                </a:extLst>
              </a:tr>
              <a:tr h="207098">
                <a:tc>
                  <a:txBody>
                    <a:bodyPr/>
                    <a:lstStyle/>
                    <a:p>
                      <a:r>
                        <a:rPr lang="en-US" sz="900" dirty="0"/>
                        <a:t>Subtotal of Section A</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2448030227"/>
                  </a:ext>
                </a:extLst>
              </a:tr>
            </a:tbl>
          </a:graphicData>
        </a:graphic>
      </p:graphicFrame>
      <p:graphicFrame>
        <p:nvGraphicFramePr>
          <p:cNvPr id="11" name="Table 10">
            <a:extLst>
              <a:ext uri="{FF2B5EF4-FFF2-40B4-BE49-F238E27FC236}">
                <a16:creationId xmlns:a16="http://schemas.microsoft.com/office/drawing/2014/main" id="{0CBE9BFD-91D9-46B5-A4C3-BA08C6390FE0}"/>
              </a:ext>
            </a:extLst>
          </p:cNvPr>
          <p:cNvGraphicFramePr>
            <a:graphicFrameLocks noGrp="1"/>
          </p:cNvGraphicFramePr>
          <p:nvPr>
            <p:extLst>
              <p:ext uri="{D42A27DB-BD31-4B8C-83A1-F6EECF244321}">
                <p14:modId xmlns:p14="http://schemas.microsoft.com/office/powerpoint/2010/main" val="3089952527"/>
              </p:ext>
            </p:extLst>
          </p:nvPr>
        </p:nvGraphicFramePr>
        <p:xfrm>
          <a:off x="597570" y="3950541"/>
          <a:ext cx="3304308" cy="16002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3052198319"/>
                    </a:ext>
                  </a:extLst>
                </a:gridCol>
                <a:gridCol w="1184563">
                  <a:extLst>
                    <a:ext uri="{9D8B030D-6E8A-4147-A177-3AD203B41FA5}">
                      <a16:colId xmlns:a16="http://schemas.microsoft.com/office/drawing/2014/main" val="2595293247"/>
                    </a:ext>
                  </a:extLst>
                </a:gridCol>
                <a:gridCol w="353290">
                  <a:extLst>
                    <a:ext uri="{9D8B030D-6E8A-4147-A177-3AD203B41FA5}">
                      <a16:colId xmlns:a16="http://schemas.microsoft.com/office/drawing/2014/main" val="3272622535"/>
                    </a:ext>
                  </a:extLst>
                </a:gridCol>
              </a:tblGrid>
              <a:tr h="181457">
                <a:tc>
                  <a:txBody>
                    <a:bodyPr/>
                    <a:lstStyle/>
                    <a:p>
                      <a:r>
                        <a:rPr lang="en-US" sz="900" dirty="0"/>
                        <a:t>B. Transportation</a:t>
                      </a:r>
                    </a:p>
                  </a:txBody>
                  <a:tcPr>
                    <a:solidFill>
                      <a:srgbClr val="00B0F0"/>
                    </a:solidFill>
                  </a:tcPr>
                </a:tc>
                <a:tc>
                  <a:txBody>
                    <a:bodyPr/>
                    <a:lstStyle/>
                    <a:p>
                      <a:endParaRPr lang="en-US" sz="90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2264646340"/>
                  </a:ext>
                </a:extLst>
              </a:tr>
              <a:tr h="214726">
                <a:tc>
                  <a:txBody>
                    <a:bodyPr/>
                    <a:lstStyle/>
                    <a:p>
                      <a:r>
                        <a:rPr lang="en-US" sz="900" dirty="0"/>
                        <a:t>Vehicle 1 (loan payment)</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422006150"/>
                  </a:ext>
                </a:extLst>
              </a:tr>
              <a:tr h="214726">
                <a:tc>
                  <a:txBody>
                    <a:bodyPr/>
                    <a:lstStyle/>
                    <a:p>
                      <a:r>
                        <a:rPr lang="en-US" sz="900" dirty="0"/>
                        <a:t>Public Transportation (bus, </a:t>
                      </a:r>
                      <a:r>
                        <a:rPr lang="en-US" sz="900" dirty="0" err="1"/>
                        <a:t>ect</a:t>
                      </a:r>
                      <a:r>
                        <a:rPr lang="en-US" sz="900" dirty="0"/>
                        <a:t>)</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8396930"/>
                  </a:ext>
                </a:extLst>
              </a:tr>
              <a:tr h="214726">
                <a:tc>
                  <a:txBody>
                    <a:bodyPr/>
                    <a:lstStyle/>
                    <a:p>
                      <a:r>
                        <a:rPr lang="en-US" sz="900" dirty="0"/>
                        <a:t>Vehicle Insurance</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760679881"/>
                  </a:ext>
                </a:extLst>
              </a:tr>
              <a:tr h="214726">
                <a:tc>
                  <a:txBody>
                    <a:bodyPr/>
                    <a:lstStyle/>
                    <a:p>
                      <a:r>
                        <a:rPr lang="en-US" sz="900" dirty="0"/>
                        <a:t>Fuel &amp; Maintenance</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3434557021"/>
                  </a:ext>
                </a:extLst>
              </a:tr>
              <a:tr h="214726">
                <a:tc>
                  <a:txBody>
                    <a:bodyPr/>
                    <a:lstStyle/>
                    <a:p>
                      <a:r>
                        <a:rPr lang="en-US" sz="900" dirty="0"/>
                        <a:t>Other</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3729246584"/>
                  </a:ext>
                </a:extLst>
              </a:tr>
              <a:tr h="214726">
                <a:tc>
                  <a:txBody>
                    <a:bodyPr/>
                    <a:lstStyle/>
                    <a:p>
                      <a:r>
                        <a:rPr lang="en-US" sz="900" dirty="0"/>
                        <a:t>Subtotal of Section B</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928352679"/>
                  </a:ext>
                </a:extLst>
              </a:tr>
            </a:tbl>
          </a:graphicData>
        </a:graphic>
      </p:graphicFrame>
      <p:graphicFrame>
        <p:nvGraphicFramePr>
          <p:cNvPr id="13" name="Table 12">
            <a:extLst>
              <a:ext uri="{FF2B5EF4-FFF2-40B4-BE49-F238E27FC236}">
                <a16:creationId xmlns:a16="http://schemas.microsoft.com/office/drawing/2014/main" id="{DC43878D-05B9-47ED-8F41-A74D41BAC10D}"/>
              </a:ext>
            </a:extLst>
          </p:cNvPr>
          <p:cNvGraphicFramePr>
            <a:graphicFrameLocks noGrp="1"/>
          </p:cNvGraphicFramePr>
          <p:nvPr>
            <p:extLst>
              <p:ext uri="{D42A27DB-BD31-4B8C-83A1-F6EECF244321}">
                <p14:modId xmlns:p14="http://schemas.microsoft.com/office/powerpoint/2010/main" val="1302871285"/>
              </p:ext>
            </p:extLst>
          </p:nvPr>
        </p:nvGraphicFramePr>
        <p:xfrm>
          <a:off x="3966894" y="2300311"/>
          <a:ext cx="3304308" cy="22860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2735049144"/>
                    </a:ext>
                  </a:extLst>
                </a:gridCol>
                <a:gridCol w="1184563">
                  <a:extLst>
                    <a:ext uri="{9D8B030D-6E8A-4147-A177-3AD203B41FA5}">
                      <a16:colId xmlns:a16="http://schemas.microsoft.com/office/drawing/2014/main" val="1372967777"/>
                    </a:ext>
                  </a:extLst>
                </a:gridCol>
                <a:gridCol w="353290">
                  <a:extLst>
                    <a:ext uri="{9D8B030D-6E8A-4147-A177-3AD203B41FA5}">
                      <a16:colId xmlns:a16="http://schemas.microsoft.com/office/drawing/2014/main" val="4092845547"/>
                    </a:ext>
                  </a:extLst>
                </a:gridCol>
              </a:tblGrid>
              <a:tr h="207098">
                <a:tc>
                  <a:txBody>
                    <a:bodyPr/>
                    <a:lstStyle/>
                    <a:p>
                      <a:r>
                        <a:rPr lang="en-US" sz="900" dirty="0"/>
                        <a:t>F. Family (including Children)</a:t>
                      </a:r>
                    </a:p>
                  </a:txBody>
                  <a:tcPr>
                    <a:solidFill>
                      <a:srgbClr val="00B0F0"/>
                    </a:solidFill>
                  </a:tcPr>
                </a:tc>
                <a:tc>
                  <a:txBody>
                    <a:bodyPr/>
                    <a:lstStyle/>
                    <a:p>
                      <a:endParaRPr lang="en-US" sz="90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3753518938"/>
                  </a:ext>
                </a:extLst>
              </a:tr>
              <a:tr h="207098">
                <a:tc>
                  <a:txBody>
                    <a:bodyPr/>
                    <a:lstStyle/>
                    <a:p>
                      <a:r>
                        <a:rPr lang="en-US" sz="900" dirty="0"/>
                        <a:t>Medical</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676422957"/>
                  </a:ext>
                </a:extLst>
              </a:tr>
              <a:tr h="207098">
                <a:tc>
                  <a:txBody>
                    <a:bodyPr/>
                    <a:lstStyle/>
                    <a:p>
                      <a:r>
                        <a:rPr lang="en-US" sz="900" dirty="0"/>
                        <a:t>Clothing</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923602810"/>
                  </a:ext>
                </a:extLst>
              </a:tr>
              <a:tr h="207098">
                <a:tc>
                  <a:txBody>
                    <a:bodyPr/>
                    <a:lstStyle/>
                    <a:p>
                      <a:r>
                        <a:rPr lang="en-US" sz="900" dirty="0"/>
                        <a:t>School Tuition</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784119037"/>
                  </a:ext>
                </a:extLst>
              </a:tr>
              <a:tr h="207098">
                <a:tc>
                  <a:txBody>
                    <a:bodyPr/>
                    <a:lstStyle/>
                    <a:p>
                      <a:r>
                        <a:rPr lang="en-US" sz="900" dirty="0"/>
                        <a:t>School Supplies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336461108"/>
                  </a:ext>
                </a:extLst>
              </a:tr>
              <a:tr h="207098">
                <a:tc>
                  <a:txBody>
                    <a:bodyPr/>
                    <a:lstStyle/>
                    <a:p>
                      <a:r>
                        <a:rPr lang="en-US" sz="900" dirty="0"/>
                        <a:t>Organization Dues or Fees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78652944"/>
                  </a:ext>
                </a:extLst>
              </a:tr>
              <a:tr h="207098">
                <a:tc>
                  <a:txBody>
                    <a:bodyPr/>
                    <a:lstStyle/>
                    <a:p>
                      <a:r>
                        <a:rPr lang="en-US" sz="900" dirty="0"/>
                        <a:t>Child Care</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324018478"/>
                  </a:ext>
                </a:extLst>
              </a:tr>
              <a:tr h="207098">
                <a:tc>
                  <a:txBody>
                    <a:bodyPr/>
                    <a:lstStyle/>
                    <a:p>
                      <a:r>
                        <a:rPr lang="en-US" sz="900" dirty="0"/>
                        <a:t>Toy/Games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00027267"/>
                  </a:ext>
                </a:extLst>
              </a:tr>
              <a:tr h="207098">
                <a:tc>
                  <a:txBody>
                    <a:bodyPr/>
                    <a:lstStyle/>
                    <a:p>
                      <a:r>
                        <a:rPr lang="en-US" sz="900" dirty="0"/>
                        <a:t>Other</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2483580581"/>
                  </a:ext>
                </a:extLst>
              </a:tr>
              <a:tr h="207098">
                <a:tc>
                  <a:txBody>
                    <a:bodyPr/>
                    <a:lstStyle/>
                    <a:p>
                      <a:r>
                        <a:rPr lang="en-US" sz="900" dirty="0"/>
                        <a:t>Subtotal of Section F</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3799123308"/>
                  </a:ext>
                </a:extLst>
              </a:tr>
            </a:tbl>
          </a:graphicData>
        </a:graphic>
      </p:graphicFrame>
      <p:graphicFrame>
        <p:nvGraphicFramePr>
          <p:cNvPr id="14" name="Table 13">
            <a:extLst>
              <a:ext uri="{FF2B5EF4-FFF2-40B4-BE49-F238E27FC236}">
                <a16:creationId xmlns:a16="http://schemas.microsoft.com/office/drawing/2014/main" id="{18F153D2-7338-4313-AF13-B114D888AEFC}"/>
              </a:ext>
            </a:extLst>
          </p:cNvPr>
          <p:cNvGraphicFramePr>
            <a:graphicFrameLocks noGrp="1"/>
          </p:cNvGraphicFramePr>
          <p:nvPr>
            <p:extLst>
              <p:ext uri="{D42A27DB-BD31-4B8C-83A1-F6EECF244321}">
                <p14:modId xmlns:p14="http://schemas.microsoft.com/office/powerpoint/2010/main" val="2838644305"/>
              </p:ext>
            </p:extLst>
          </p:nvPr>
        </p:nvGraphicFramePr>
        <p:xfrm>
          <a:off x="581892" y="5673031"/>
          <a:ext cx="3304308" cy="16002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2280620057"/>
                    </a:ext>
                  </a:extLst>
                </a:gridCol>
                <a:gridCol w="1184563">
                  <a:extLst>
                    <a:ext uri="{9D8B030D-6E8A-4147-A177-3AD203B41FA5}">
                      <a16:colId xmlns:a16="http://schemas.microsoft.com/office/drawing/2014/main" val="2758878176"/>
                    </a:ext>
                  </a:extLst>
                </a:gridCol>
                <a:gridCol w="353290">
                  <a:extLst>
                    <a:ext uri="{9D8B030D-6E8A-4147-A177-3AD203B41FA5}">
                      <a16:colId xmlns:a16="http://schemas.microsoft.com/office/drawing/2014/main" val="1584039748"/>
                    </a:ext>
                  </a:extLst>
                </a:gridCol>
              </a:tblGrid>
              <a:tr h="214726">
                <a:tc>
                  <a:txBody>
                    <a:bodyPr/>
                    <a:lstStyle/>
                    <a:p>
                      <a:r>
                        <a:rPr lang="en-US" sz="900" dirty="0"/>
                        <a:t>C. Other Debt</a:t>
                      </a:r>
                    </a:p>
                  </a:txBody>
                  <a:tcPr>
                    <a:solidFill>
                      <a:srgbClr val="00B0F0"/>
                    </a:solidFill>
                  </a:tcPr>
                </a:tc>
                <a:tc>
                  <a:txBody>
                    <a:bodyPr/>
                    <a:lstStyle/>
                    <a:p>
                      <a:endParaRPr lang="en-US" sz="900" dirty="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2151013824"/>
                  </a:ext>
                </a:extLst>
              </a:tr>
              <a:tr h="214726">
                <a:tc>
                  <a:txBody>
                    <a:bodyPr/>
                    <a:lstStyle/>
                    <a:p>
                      <a:r>
                        <a:rPr lang="en-US" sz="900" dirty="0"/>
                        <a:t>Credit Card #1</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580851862"/>
                  </a:ext>
                </a:extLst>
              </a:tr>
              <a:tr h="214726">
                <a:tc>
                  <a:txBody>
                    <a:bodyPr/>
                    <a:lstStyle/>
                    <a:p>
                      <a:r>
                        <a:rPr lang="en-US" sz="900" dirty="0"/>
                        <a:t>Credit Card #2</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571511339"/>
                  </a:ext>
                </a:extLst>
              </a:tr>
              <a:tr h="214726">
                <a:tc>
                  <a:txBody>
                    <a:bodyPr/>
                    <a:lstStyle/>
                    <a:p>
                      <a:r>
                        <a:rPr lang="en-US" sz="900" dirty="0"/>
                        <a:t>Personal Loans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619731759"/>
                  </a:ext>
                </a:extLst>
              </a:tr>
              <a:tr h="214726">
                <a:tc>
                  <a:txBody>
                    <a:bodyPr/>
                    <a:lstStyle/>
                    <a:p>
                      <a:r>
                        <a:rPr lang="en-US" sz="900" dirty="0"/>
                        <a:t>Student Loans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336716896"/>
                  </a:ext>
                </a:extLst>
              </a:tr>
              <a:tr h="214726">
                <a:tc>
                  <a:txBody>
                    <a:bodyPr/>
                    <a:lstStyle/>
                    <a:p>
                      <a:r>
                        <a:rPr lang="en-US" sz="900" dirty="0"/>
                        <a:t>Other</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2671274869"/>
                  </a:ext>
                </a:extLst>
              </a:tr>
              <a:tr h="214726">
                <a:tc>
                  <a:txBody>
                    <a:bodyPr/>
                    <a:lstStyle/>
                    <a:p>
                      <a:r>
                        <a:rPr lang="en-US" sz="900" dirty="0"/>
                        <a:t>Subtotal of Section C</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4134586110"/>
                  </a:ext>
                </a:extLst>
              </a:tr>
            </a:tbl>
          </a:graphicData>
        </a:graphic>
      </p:graphicFrame>
      <p:graphicFrame>
        <p:nvGraphicFramePr>
          <p:cNvPr id="15" name="Table 14">
            <a:extLst>
              <a:ext uri="{FF2B5EF4-FFF2-40B4-BE49-F238E27FC236}">
                <a16:creationId xmlns:a16="http://schemas.microsoft.com/office/drawing/2014/main" id="{EF7C2654-5E4E-4F29-97A0-F441A47104B5}"/>
              </a:ext>
            </a:extLst>
          </p:cNvPr>
          <p:cNvGraphicFramePr>
            <a:graphicFrameLocks noGrp="1"/>
          </p:cNvGraphicFramePr>
          <p:nvPr>
            <p:extLst>
              <p:ext uri="{D42A27DB-BD31-4B8C-83A1-F6EECF244321}">
                <p14:modId xmlns:p14="http://schemas.microsoft.com/office/powerpoint/2010/main" val="2582750717"/>
              </p:ext>
            </p:extLst>
          </p:nvPr>
        </p:nvGraphicFramePr>
        <p:xfrm>
          <a:off x="597570" y="7382808"/>
          <a:ext cx="3304308" cy="22860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248465857"/>
                    </a:ext>
                  </a:extLst>
                </a:gridCol>
                <a:gridCol w="1184563">
                  <a:extLst>
                    <a:ext uri="{9D8B030D-6E8A-4147-A177-3AD203B41FA5}">
                      <a16:colId xmlns:a16="http://schemas.microsoft.com/office/drawing/2014/main" val="2687494748"/>
                    </a:ext>
                  </a:extLst>
                </a:gridCol>
                <a:gridCol w="353290">
                  <a:extLst>
                    <a:ext uri="{9D8B030D-6E8A-4147-A177-3AD203B41FA5}">
                      <a16:colId xmlns:a16="http://schemas.microsoft.com/office/drawing/2014/main" val="2045943081"/>
                    </a:ext>
                  </a:extLst>
                </a:gridCol>
              </a:tblGrid>
              <a:tr h="0">
                <a:tc>
                  <a:txBody>
                    <a:bodyPr/>
                    <a:lstStyle/>
                    <a:p>
                      <a:r>
                        <a:rPr lang="en-US" sz="900" dirty="0"/>
                        <a:t>D. Personal</a:t>
                      </a:r>
                    </a:p>
                  </a:txBody>
                  <a:tcPr>
                    <a:solidFill>
                      <a:srgbClr val="00B0F0"/>
                    </a:solidFill>
                  </a:tcPr>
                </a:tc>
                <a:tc>
                  <a:txBody>
                    <a:bodyPr/>
                    <a:lstStyle/>
                    <a:p>
                      <a:endParaRPr lang="en-US" sz="900" dirty="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2898647233"/>
                  </a:ext>
                </a:extLst>
              </a:tr>
              <a:tr h="207098">
                <a:tc>
                  <a:txBody>
                    <a:bodyPr/>
                    <a:lstStyle/>
                    <a:p>
                      <a:r>
                        <a:rPr lang="en-US" sz="900" dirty="0"/>
                        <a:t>Entertainment (movies, etc.)</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4030723553"/>
                  </a:ext>
                </a:extLst>
              </a:tr>
              <a:tr h="207098">
                <a:tc>
                  <a:txBody>
                    <a:bodyPr/>
                    <a:lstStyle/>
                    <a:p>
                      <a:r>
                        <a:rPr lang="en-US" sz="900" dirty="0"/>
                        <a:t>Household Supplies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14236661"/>
                  </a:ext>
                </a:extLst>
              </a:tr>
              <a:tr h="207098">
                <a:tc>
                  <a:txBody>
                    <a:bodyPr/>
                    <a:lstStyle/>
                    <a:p>
                      <a:r>
                        <a:rPr lang="en-US" sz="900" dirty="0"/>
                        <a:t>Medical</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812213817"/>
                  </a:ext>
                </a:extLst>
              </a:tr>
              <a:tr h="207098">
                <a:tc>
                  <a:txBody>
                    <a:bodyPr/>
                    <a:lstStyle/>
                    <a:p>
                      <a:r>
                        <a:rPr lang="en-US" sz="900" dirty="0"/>
                        <a:t>Grooming (hair, nails, etc.)</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819030905"/>
                  </a:ext>
                </a:extLst>
              </a:tr>
              <a:tr h="207098">
                <a:tc>
                  <a:txBody>
                    <a:bodyPr/>
                    <a:lstStyle/>
                    <a:p>
                      <a:r>
                        <a:rPr lang="en-US" sz="900" dirty="0"/>
                        <a:t>Clothing </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862726661"/>
                  </a:ext>
                </a:extLst>
              </a:tr>
              <a:tr h="207098">
                <a:tc>
                  <a:txBody>
                    <a:bodyPr/>
                    <a:lstStyle/>
                    <a:p>
                      <a:r>
                        <a:rPr lang="en-US" sz="900" dirty="0"/>
                        <a:t>Extracurricular/Club Feeds </a:t>
                      </a:r>
                    </a:p>
                  </a:txBody>
                  <a:tcPr/>
                </a:tc>
                <a:tc>
                  <a:txBody>
                    <a:bodyPr/>
                    <a:lstStyle/>
                    <a:p>
                      <a:endParaRPr lang="en-US" sz="900"/>
                    </a:p>
                  </a:txBody>
                  <a:tcPr/>
                </a:tc>
                <a:tc>
                  <a:txBody>
                    <a:bodyPr/>
                    <a:lstStyle/>
                    <a:p>
                      <a:endParaRPr lang="en-US" sz="900"/>
                    </a:p>
                  </a:txBody>
                  <a:tcPr/>
                </a:tc>
                <a:extLst>
                  <a:ext uri="{0D108BD9-81ED-4DB2-BD59-A6C34878D82A}">
                    <a16:rowId xmlns:a16="http://schemas.microsoft.com/office/drawing/2014/main" val="1147991628"/>
                  </a:ext>
                </a:extLst>
              </a:tr>
              <a:tr h="207098">
                <a:tc>
                  <a:txBody>
                    <a:bodyPr/>
                    <a:lstStyle/>
                    <a:p>
                      <a:r>
                        <a:rPr lang="en-US" sz="900" dirty="0"/>
                        <a:t>Charitable Contributions </a:t>
                      </a:r>
                    </a:p>
                  </a:txBody>
                  <a:tcPr/>
                </a:tc>
                <a:tc>
                  <a:txBody>
                    <a:bodyPr/>
                    <a:lstStyle/>
                    <a:p>
                      <a:endParaRPr lang="en-US" sz="900" dirty="0"/>
                    </a:p>
                  </a:txBody>
                  <a:tcPr/>
                </a:tc>
                <a:tc>
                  <a:txBody>
                    <a:bodyPr/>
                    <a:lstStyle/>
                    <a:p>
                      <a:endParaRPr lang="en-US" sz="900"/>
                    </a:p>
                  </a:txBody>
                  <a:tcPr/>
                </a:tc>
                <a:extLst>
                  <a:ext uri="{0D108BD9-81ED-4DB2-BD59-A6C34878D82A}">
                    <a16:rowId xmlns:a16="http://schemas.microsoft.com/office/drawing/2014/main" val="3754877694"/>
                  </a:ext>
                </a:extLst>
              </a:tr>
              <a:tr h="207098">
                <a:tc>
                  <a:txBody>
                    <a:bodyPr/>
                    <a:lstStyle/>
                    <a:p>
                      <a:r>
                        <a:rPr lang="en-US" sz="900" dirty="0"/>
                        <a:t>Pet Expenses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918248041"/>
                  </a:ext>
                </a:extLst>
              </a:tr>
              <a:tr h="207098">
                <a:tc>
                  <a:txBody>
                    <a:bodyPr/>
                    <a:lstStyle/>
                    <a:p>
                      <a:r>
                        <a:rPr lang="en-US" sz="900" dirty="0"/>
                        <a:t>Subtotal of Section D</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3746002421"/>
                  </a:ext>
                </a:extLst>
              </a:tr>
            </a:tbl>
          </a:graphicData>
        </a:graphic>
      </p:graphicFrame>
      <p:graphicFrame>
        <p:nvGraphicFramePr>
          <p:cNvPr id="16" name="Table 15">
            <a:extLst>
              <a:ext uri="{FF2B5EF4-FFF2-40B4-BE49-F238E27FC236}">
                <a16:creationId xmlns:a16="http://schemas.microsoft.com/office/drawing/2014/main" id="{F7067BA3-277A-4422-97F2-A514414BA76A}"/>
              </a:ext>
            </a:extLst>
          </p:cNvPr>
          <p:cNvGraphicFramePr>
            <a:graphicFrameLocks noGrp="1"/>
          </p:cNvGraphicFramePr>
          <p:nvPr>
            <p:extLst>
              <p:ext uri="{D42A27DB-BD31-4B8C-83A1-F6EECF244321}">
                <p14:modId xmlns:p14="http://schemas.microsoft.com/office/powerpoint/2010/main" val="1757077186"/>
              </p:ext>
            </p:extLst>
          </p:nvPr>
        </p:nvGraphicFramePr>
        <p:xfrm>
          <a:off x="3956247" y="1059766"/>
          <a:ext cx="3304308" cy="11430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2990221129"/>
                    </a:ext>
                  </a:extLst>
                </a:gridCol>
                <a:gridCol w="1184563">
                  <a:extLst>
                    <a:ext uri="{9D8B030D-6E8A-4147-A177-3AD203B41FA5}">
                      <a16:colId xmlns:a16="http://schemas.microsoft.com/office/drawing/2014/main" val="2571342648"/>
                    </a:ext>
                  </a:extLst>
                </a:gridCol>
                <a:gridCol w="353290">
                  <a:extLst>
                    <a:ext uri="{9D8B030D-6E8A-4147-A177-3AD203B41FA5}">
                      <a16:colId xmlns:a16="http://schemas.microsoft.com/office/drawing/2014/main" val="2496673643"/>
                    </a:ext>
                  </a:extLst>
                </a:gridCol>
              </a:tblGrid>
              <a:tr h="181457">
                <a:tc>
                  <a:txBody>
                    <a:bodyPr/>
                    <a:lstStyle/>
                    <a:p>
                      <a:r>
                        <a:rPr lang="en-US" sz="900" dirty="0"/>
                        <a:t>E. Food</a:t>
                      </a:r>
                    </a:p>
                  </a:txBody>
                  <a:tcPr>
                    <a:solidFill>
                      <a:srgbClr val="00B0F0"/>
                    </a:solidFill>
                  </a:tcPr>
                </a:tc>
                <a:tc>
                  <a:txBody>
                    <a:bodyPr/>
                    <a:lstStyle/>
                    <a:p>
                      <a:endParaRPr lang="en-US" sz="900" dirty="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47190168"/>
                  </a:ext>
                </a:extLst>
              </a:tr>
              <a:tr h="214726">
                <a:tc>
                  <a:txBody>
                    <a:bodyPr/>
                    <a:lstStyle/>
                    <a:p>
                      <a:r>
                        <a:rPr lang="en-US" sz="900" dirty="0"/>
                        <a:t>Groceries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22069066"/>
                  </a:ext>
                </a:extLst>
              </a:tr>
              <a:tr h="214726">
                <a:tc>
                  <a:txBody>
                    <a:bodyPr/>
                    <a:lstStyle/>
                    <a:p>
                      <a:r>
                        <a:rPr lang="en-US" sz="900" dirty="0"/>
                        <a:t>Dining Out</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586993138"/>
                  </a:ext>
                </a:extLst>
              </a:tr>
              <a:tr h="214726">
                <a:tc>
                  <a:txBody>
                    <a:bodyPr/>
                    <a:lstStyle/>
                    <a:p>
                      <a:r>
                        <a:rPr lang="en-US" sz="900" dirty="0"/>
                        <a:t>Other</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2329747712"/>
                  </a:ext>
                </a:extLst>
              </a:tr>
              <a:tr h="214726">
                <a:tc>
                  <a:txBody>
                    <a:bodyPr/>
                    <a:lstStyle/>
                    <a:p>
                      <a:r>
                        <a:rPr lang="en-US" sz="900" dirty="0"/>
                        <a:t>Subtotal of Section E</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712018985"/>
                  </a:ext>
                </a:extLst>
              </a:tr>
            </a:tbl>
          </a:graphicData>
        </a:graphic>
      </p:graphicFrame>
      <p:graphicFrame>
        <p:nvGraphicFramePr>
          <p:cNvPr id="17" name="Table 16">
            <a:extLst>
              <a:ext uri="{FF2B5EF4-FFF2-40B4-BE49-F238E27FC236}">
                <a16:creationId xmlns:a16="http://schemas.microsoft.com/office/drawing/2014/main" id="{CB128703-A6B3-45F1-9B49-F75EC48EB79A}"/>
              </a:ext>
            </a:extLst>
          </p:cNvPr>
          <p:cNvGraphicFramePr>
            <a:graphicFrameLocks noGrp="1"/>
          </p:cNvGraphicFramePr>
          <p:nvPr>
            <p:extLst>
              <p:ext uri="{D42A27DB-BD31-4B8C-83A1-F6EECF244321}">
                <p14:modId xmlns:p14="http://schemas.microsoft.com/office/powerpoint/2010/main" val="2577548676"/>
              </p:ext>
            </p:extLst>
          </p:nvPr>
        </p:nvGraphicFramePr>
        <p:xfrm>
          <a:off x="3956247" y="4695425"/>
          <a:ext cx="3304308" cy="13716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484783783"/>
                    </a:ext>
                  </a:extLst>
                </a:gridCol>
                <a:gridCol w="1184563">
                  <a:extLst>
                    <a:ext uri="{9D8B030D-6E8A-4147-A177-3AD203B41FA5}">
                      <a16:colId xmlns:a16="http://schemas.microsoft.com/office/drawing/2014/main" val="495342134"/>
                    </a:ext>
                  </a:extLst>
                </a:gridCol>
                <a:gridCol w="353290">
                  <a:extLst>
                    <a:ext uri="{9D8B030D-6E8A-4147-A177-3AD203B41FA5}">
                      <a16:colId xmlns:a16="http://schemas.microsoft.com/office/drawing/2014/main" val="1346022565"/>
                    </a:ext>
                  </a:extLst>
                </a:gridCol>
              </a:tblGrid>
              <a:tr h="181457">
                <a:tc>
                  <a:txBody>
                    <a:bodyPr/>
                    <a:lstStyle/>
                    <a:p>
                      <a:r>
                        <a:rPr lang="en-US" sz="900" dirty="0"/>
                        <a:t>G. Insurance</a:t>
                      </a:r>
                    </a:p>
                  </a:txBody>
                  <a:tcPr>
                    <a:solidFill>
                      <a:srgbClr val="00B0F0"/>
                    </a:solidFill>
                  </a:tcPr>
                </a:tc>
                <a:tc>
                  <a:txBody>
                    <a:bodyPr/>
                    <a:lstStyle/>
                    <a:p>
                      <a:endParaRPr lang="en-US" sz="900" dirty="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738358915"/>
                  </a:ext>
                </a:extLst>
              </a:tr>
              <a:tr h="214726">
                <a:tc>
                  <a:txBody>
                    <a:bodyPr/>
                    <a:lstStyle/>
                    <a:p>
                      <a:r>
                        <a:rPr lang="en-US" sz="900" dirty="0"/>
                        <a:t>Home </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424474202"/>
                  </a:ext>
                </a:extLst>
              </a:tr>
              <a:tr h="214726">
                <a:tc>
                  <a:txBody>
                    <a:bodyPr/>
                    <a:lstStyle/>
                    <a:p>
                      <a:r>
                        <a:rPr lang="en-US" sz="900" dirty="0"/>
                        <a:t>Health</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835861687"/>
                  </a:ext>
                </a:extLst>
              </a:tr>
              <a:tr h="214726">
                <a:tc>
                  <a:txBody>
                    <a:bodyPr/>
                    <a:lstStyle/>
                    <a:p>
                      <a:r>
                        <a:rPr lang="en-US" sz="900" dirty="0"/>
                        <a:t>Life</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39239199"/>
                  </a:ext>
                </a:extLst>
              </a:tr>
              <a:tr h="214726">
                <a:tc>
                  <a:txBody>
                    <a:bodyPr/>
                    <a:lstStyle/>
                    <a:p>
                      <a:r>
                        <a:rPr lang="en-US" sz="900" dirty="0"/>
                        <a:t>Other</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4029072240"/>
                  </a:ext>
                </a:extLst>
              </a:tr>
              <a:tr h="214726">
                <a:tc>
                  <a:txBody>
                    <a:bodyPr/>
                    <a:lstStyle/>
                    <a:p>
                      <a:r>
                        <a:rPr lang="en-US" sz="900" dirty="0"/>
                        <a:t>Subtotal of Section G</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4279675"/>
                  </a:ext>
                </a:extLst>
              </a:tr>
            </a:tbl>
          </a:graphicData>
        </a:graphic>
      </p:graphicFrame>
      <p:graphicFrame>
        <p:nvGraphicFramePr>
          <p:cNvPr id="20" name="Table 19">
            <a:extLst>
              <a:ext uri="{FF2B5EF4-FFF2-40B4-BE49-F238E27FC236}">
                <a16:creationId xmlns:a16="http://schemas.microsoft.com/office/drawing/2014/main" id="{3E7E9824-5C69-4515-ACD0-D4CA0EC888A8}"/>
              </a:ext>
            </a:extLst>
          </p:cNvPr>
          <p:cNvGraphicFramePr>
            <a:graphicFrameLocks noGrp="1"/>
          </p:cNvGraphicFramePr>
          <p:nvPr>
            <p:extLst>
              <p:ext uri="{D42A27DB-BD31-4B8C-83A1-F6EECF244321}">
                <p14:modId xmlns:p14="http://schemas.microsoft.com/office/powerpoint/2010/main" val="3939806117"/>
              </p:ext>
            </p:extLst>
          </p:nvPr>
        </p:nvGraphicFramePr>
        <p:xfrm>
          <a:off x="3966894" y="6193908"/>
          <a:ext cx="3304308" cy="13716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484783783"/>
                    </a:ext>
                  </a:extLst>
                </a:gridCol>
                <a:gridCol w="1184563">
                  <a:extLst>
                    <a:ext uri="{9D8B030D-6E8A-4147-A177-3AD203B41FA5}">
                      <a16:colId xmlns:a16="http://schemas.microsoft.com/office/drawing/2014/main" val="495342134"/>
                    </a:ext>
                  </a:extLst>
                </a:gridCol>
                <a:gridCol w="353290">
                  <a:extLst>
                    <a:ext uri="{9D8B030D-6E8A-4147-A177-3AD203B41FA5}">
                      <a16:colId xmlns:a16="http://schemas.microsoft.com/office/drawing/2014/main" val="1346022565"/>
                    </a:ext>
                  </a:extLst>
                </a:gridCol>
              </a:tblGrid>
              <a:tr h="181457">
                <a:tc>
                  <a:txBody>
                    <a:bodyPr/>
                    <a:lstStyle/>
                    <a:p>
                      <a:r>
                        <a:rPr lang="en-US" sz="900" dirty="0"/>
                        <a:t>H. Savings or Investments</a:t>
                      </a:r>
                    </a:p>
                  </a:txBody>
                  <a:tcPr>
                    <a:solidFill>
                      <a:srgbClr val="00B0F0"/>
                    </a:solidFill>
                  </a:tcPr>
                </a:tc>
                <a:tc>
                  <a:txBody>
                    <a:bodyPr/>
                    <a:lstStyle/>
                    <a:p>
                      <a:endParaRPr lang="en-US" sz="900" dirty="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738358915"/>
                  </a:ext>
                </a:extLst>
              </a:tr>
              <a:tr h="214726">
                <a:tc>
                  <a:txBody>
                    <a:bodyPr/>
                    <a:lstStyle/>
                    <a:p>
                      <a:r>
                        <a:rPr lang="en-US" sz="900" dirty="0"/>
                        <a:t>Retirement account(s)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424474202"/>
                  </a:ext>
                </a:extLst>
              </a:tr>
              <a:tr h="214726">
                <a:tc>
                  <a:txBody>
                    <a:bodyPr/>
                    <a:lstStyle/>
                    <a:p>
                      <a:r>
                        <a:rPr lang="en-US" sz="900" dirty="0"/>
                        <a:t>Investment account(s)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835861687"/>
                  </a:ext>
                </a:extLst>
              </a:tr>
              <a:tr h="214726">
                <a:tc>
                  <a:txBody>
                    <a:bodyPr/>
                    <a:lstStyle/>
                    <a:p>
                      <a:r>
                        <a:rPr lang="en-US" sz="900" dirty="0"/>
                        <a:t>College Savings</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39239199"/>
                  </a:ext>
                </a:extLst>
              </a:tr>
              <a:tr h="214726">
                <a:tc>
                  <a:txBody>
                    <a:bodyPr/>
                    <a:lstStyle/>
                    <a:p>
                      <a:r>
                        <a:rPr lang="en-US" sz="900" dirty="0"/>
                        <a:t>Other</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4029072240"/>
                  </a:ext>
                </a:extLst>
              </a:tr>
              <a:tr h="214726">
                <a:tc>
                  <a:txBody>
                    <a:bodyPr/>
                    <a:lstStyle/>
                    <a:p>
                      <a:r>
                        <a:rPr lang="en-US" sz="900" dirty="0"/>
                        <a:t>Subtotal of Section H</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4279675"/>
                  </a:ext>
                </a:extLst>
              </a:tr>
            </a:tbl>
          </a:graphicData>
        </a:graphic>
      </p:graphicFrame>
      <p:graphicFrame>
        <p:nvGraphicFramePr>
          <p:cNvPr id="21" name="Table 20">
            <a:extLst>
              <a:ext uri="{FF2B5EF4-FFF2-40B4-BE49-F238E27FC236}">
                <a16:creationId xmlns:a16="http://schemas.microsoft.com/office/drawing/2014/main" id="{868A7A1A-CEC1-479B-AFD9-624E1E871F8E}"/>
              </a:ext>
            </a:extLst>
          </p:cNvPr>
          <p:cNvGraphicFramePr>
            <a:graphicFrameLocks noGrp="1"/>
          </p:cNvGraphicFramePr>
          <p:nvPr>
            <p:extLst>
              <p:ext uri="{D42A27DB-BD31-4B8C-83A1-F6EECF244321}">
                <p14:modId xmlns:p14="http://schemas.microsoft.com/office/powerpoint/2010/main" val="158676341"/>
              </p:ext>
            </p:extLst>
          </p:nvPr>
        </p:nvGraphicFramePr>
        <p:xfrm>
          <a:off x="3956247" y="7674622"/>
          <a:ext cx="3304308" cy="1371600"/>
        </p:xfrm>
        <a:graphic>
          <a:graphicData uri="http://schemas.openxmlformats.org/drawingml/2006/table">
            <a:tbl>
              <a:tblPr firstRow="1" bandRow="1">
                <a:tableStyleId>{5C22544A-7EE6-4342-B048-85BDC9FD1C3A}</a:tableStyleId>
              </a:tblPr>
              <a:tblGrid>
                <a:gridCol w="1766455">
                  <a:extLst>
                    <a:ext uri="{9D8B030D-6E8A-4147-A177-3AD203B41FA5}">
                      <a16:colId xmlns:a16="http://schemas.microsoft.com/office/drawing/2014/main" val="484783783"/>
                    </a:ext>
                  </a:extLst>
                </a:gridCol>
                <a:gridCol w="1184563">
                  <a:extLst>
                    <a:ext uri="{9D8B030D-6E8A-4147-A177-3AD203B41FA5}">
                      <a16:colId xmlns:a16="http://schemas.microsoft.com/office/drawing/2014/main" val="495342134"/>
                    </a:ext>
                  </a:extLst>
                </a:gridCol>
                <a:gridCol w="353290">
                  <a:extLst>
                    <a:ext uri="{9D8B030D-6E8A-4147-A177-3AD203B41FA5}">
                      <a16:colId xmlns:a16="http://schemas.microsoft.com/office/drawing/2014/main" val="1346022565"/>
                    </a:ext>
                  </a:extLst>
                </a:gridCol>
              </a:tblGrid>
              <a:tr h="181457">
                <a:tc>
                  <a:txBody>
                    <a:bodyPr/>
                    <a:lstStyle/>
                    <a:p>
                      <a:r>
                        <a:rPr lang="en-US" sz="900" dirty="0"/>
                        <a:t>I. Taxes</a:t>
                      </a:r>
                    </a:p>
                  </a:txBody>
                  <a:tcPr>
                    <a:solidFill>
                      <a:srgbClr val="00B0F0"/>
                    </a:solidFill>
                  </a:tcPr>
                </a:tc>
                <a:tc>
                  <a:txBody>
                    <a:bodyPr/>
                    <a:lstStyle/>
                    <a:p>
                      <a:endParaRPr lang="en-US" sz="900" dirty="0"/>
                    </a:p>
                  </a:txBody>
                  <a:tcPr>
                    <a:solidFill>
                      <a:srgbClr val="00B0F0"/>
                    </a:solidFill>
                  </a:tcPr>
                </a:tc>
                <a:tc>
                  <a:txBody>
                    <a:bodyPr/>
                    <a:lstStyle/>
                    <a:p>
                      <a:endParaRPr lang="en-US" sz="900" dirty="0"/>
                    </a:p>
                  </a:txBody>
                  <a:tcPr>
                    <a:solidFill>
                      <a:srgbClr val="00B0F0"/>
                    </a:solidFill>
                  </a:tcPr>
                </a:tc>
                <a:extLst>
                  <a:ext uri="{0D108BD9-81ED-4DB2-BD59-A6C34878D82A}">
                    <a16:rowId xmlns:a16="http://schemas.microsoft.com/office/drawing/2014/main" val="738358915"/>
                  </a:ext>
                </a:extLst>
              </a:tr>
              <a:tr h="214726">
                <a:tc>
                  <a:txBody>
                    <a:bodyPr/>
                    <a:lstStyle/>
                    <a:p>
                      <a:r>
                        <a:rPr lang="en-US" sz="900" dirty="0"/>
                        <a:t>Federal</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3424474202"/>
                  </a:ext>
                </a:extLst>
              </a:tr>
              <a:tr h="214726">
                <a:tc>
                  <a:txBody>
                    <a:bodyPr/>
                    <a:lstStyle/>
                    <a:p>
                      <a:r>
                        <a:rPr lang="en-US" sz="900" dirty="0"/>
                        <a:t>State</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835861687"/>
                  </a:ext>
                </a:extLst>
              </a:tr>
              <a:tr h="214726">
                <a:tc>
                  <a:txBody>
                    <a:bodyPr/>
                    <a:lstStyle/>
                    <a:p>
                      <a:r>
                        <a:rPr lang="en-US" sz="900" dirty="0"/>
                        <a:t>Local</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39239199"/>
                  </a:ext>
                </a:extLst>
              </a:tr>
              <a:tr h="214726">
                <a:tc>
                  <a:txBody>
                    <a:bodyPr/>
                    <a:lstStyle/>
                    <a:p>
                      <a:r>
                        <a:rPr lang="en-US" sz="900" dirty="0"/>
                        <a:t>Other</a:t>
                      </a:r>
                    </a:p>
                  </a:txBody>
                  <a:tcPr/>
                </a:tc>
                <a:tc>
                  <a:txBody>
                    <a:bodyPr/>
                    <a:lstStyle/>
                    <a:p>
                      <a:endParaRPr lang="en-US" sz="900"/>
                    </a:p>
                  </a:txBody>
                  <a:tcPr/>
                </a:tc>
                <a:tc>
                  <a:txBody>
                    <a:bodyPr/>
                    <a:lstStyle/>
                    <a:p>
                      <a:endParaRPr lang="en-US" sz="900" dirty="0"/>
                    </a:p>
                  </a:txBody>
                  <a:tcPr/>
                </a:tc>
                <a:extLst>
                  <a:ext uri="{0D108BD9-81ED-4DB2-BD59-A6C34878D82A}">
                    <a16:rowId xmlns:a16="http://schemas.microsoft.com/office/drawing/2014/main" val="4029072240"/>
                  </a:ext>
                </a:extLst>
              </a:tr>
              <a:tr h="214726">
                <a:tc>
                  <a:txBody>
                    <a:bodyPr/>
                    <a:lstStyle/>
                    <a:p>
                      <a:r>
                        <a:rPr lang="en-US" sz="900" dirty="0"/>
                        <a:t>Subtotal of Section I</a:t>
                      </a:r>
                    </a:p>
                  </a:txBody>
                  <a:tcPr/>
                </a:tc>
                <a:tc>
                  <a:txBody>
                    <a:bodyPr/>
                    <a:lstStyle/>
                    <a:p>
                      <a:endParaRPr lang="en-US" sz="900" dirty="0"/>
                    </a:p>
                  </a:txBody>
                  <a:tcPr/>
                </a:tc>
                <a:tc>
                  <a:txBody>
                    <a:bodyPr/>
                    <a:lstStyle/>
                    <a:p>
                      <a:endParaRPr lang="en-US" sz="900" dirty="0"/>
                    </a:p>
                  </a:txBody>
                  <a:tcPr/>
                </a:tc>
                <a:extLst>
                  <a:ext uri="{0D108BD9-81ED-4DB2-BD59-A6C34878D82A}">
                    <a16:rowId xmlns:a16="http://schemas.microsoft.com/office/drawing/2014/main" val="144279675"/>
                  </a:ext>
                </a:extLst>
              </a:tr>
            </a:tbl>
          </a:graphicData>
        </a:graphic>
      </p:graphicFrame>
      <p:graphicFrame>
        <p:nvGraphicFramePr>
          <p:cNvPr id="18" name="Table 18">
            <a:extLst>
              <a:ext uri="{FF2B5EF4-FFF2-40B4-BE49-F238E27FC236}">
                <a16:creationId xmlns:a16="http://schemas.microsoft.com/office/drawing/2014/main" id="{1FA88BEF-3333-474A-945F-68DACAA0AB1D}"/>
              </a:ext>
            </a:extLst>
          </p:cNvPr>
          <p:cNvGraphicFramePr>
            <a:graphicFrameLocks noGrp="1"/>
          </p:cNvGraphicFramePr>
          <p:nvPr>
            <p:extLst>
              <p:ext uri="{D42A27DB-BD31-4B8C-83A1-F6EECF244321}">
                <p14:modId xmlns:p14="http://schemas.microsoft.com/office/powerpoint/2010/main" val="4285470901"/>
              </p:ext>
            </p:extLst>
          </p:nvPr>
        </p:nvGraphicFramePr>
        <p:xfrm>
          <a:off x="3966893" y="9174798"/>
          <a:ext cx="3293661" cy="487680"/>
        </p:xfrm>
        <a:graphic>
          <a:graphicData uri="http://schemas.openxmlformats.org/drawingml/2006/table">
            <a:tbl>
              <a:tblPr firstRow="1" bandRow="1">
                <a:tableStyleId>{5C22544A-7EE6-4342-B048-85BDC9FD1C3A}</a:tableStyleId>
              </a:tblPr>
              <a:tblGrid>
                <a:gridCol w="1036960">
                  <a:extLst>
                    <a:ext uri="{9D8B030D-6E8A-4147-A177-3AD203B41FA5}">
                      <a16:colId xmlns:a16="http://schemas.microsoft.com/office/drawing/2014/main" val="4092069346"/>
                    </a:ext>
                  </a:extLst>
                </a:gridCol>
                <a:gridCol w="2256701">
                  <a:extLst>
                    <a:ext uri="{9D8B030D-6E8A-4147-A177-3AD203B41FA5}">
                      <a16:colId xmlns:a16="http://schemas.microsoft.com/office/drawing/2014/main" val="4050148139"/>
                    </a:ext>
                  </a:extLst>
                </a:gridCol>
              </a:tblGrid>
              <a:tr h="173883">
                <a:tc>
                  <a:txBody>
                    <a:bodyPr/>
                    <a:lstStyle/>
                    <a:p>
                      <a:r>
                        <a:rPr lang="en-US" sz="1000" dirty="0"/>
                        <a:t>Totals of A-I</a:t>
                      </a:r>
                    </a:p>
                  </a:txBody>
                  <a:tcPr>
                    <a:solidFill>
                      <a:srgbClr val="00B0F0"/>
                    </a:solidFill>
                  </a:tcPr>
                </a:tc>
                <a:tc>
                  <a:txBody>
                    <a:bodyPr/>
                    <a:lstStyle/>
                    <a:p>
                      <a:r>
                        <a:rPr lang="en-US" sz="1000" dirty="0"/>
                        <a:t>Possible Reductions in Expenses</a:t>
                      </a:r>
                    </a:p>
                  </a:txBody>
                  <a:tcPr>
                    <a:solidFill>
                      <a:srgbClr val="00B0F0"/>
                    </a:solidFill>
                  </a:tcPr>
                </a:tc>
                <a:extLst>
                  <a:ext uri="{0D108BD9-81ED-4DB2-BD59-A6C34878D82A}">
                    <a16:rowId xmlns:a16="http://schemas.microsoft.com/office/drawing/2014/main" val="996141984"/>
                  </a:ext>
                </a:extLst>
              </a:tr>
              <a:tr h="173883">
                <a:tc>
                  <a:txBody>
                    <a:bodyPr/>
                    <a:lstStyle/>
                    <a:p>
                      <a:endParaRPr lang="en-US" sz="1000" dirty="0"/>
                    </a:p>
                  </a:txBody>
                  <a:tcPr/>
                </a:tc>
                <a:tc>
                  <a:txBody>
                    <a:bodyPr/>
                    <a:lstStyle/>
                    <a:p>
                      <a:endParaRPr lang="en-US" sz="1000" dirty="0"/>
                    </a:p>
                  </a:txBody>
                  <a:tcPr/>
                </a:tc>
                <a:extLst>
                  <a:ext uri="{0D108BD9-81ED-4DB2-BD59-A6C34878D82A}">
                    <a16:rowId xmlns:a16="http://schemas.microsoft.com/office/drawing/2014/main" val="610405280"/>
                  </a:ext>
                </a:extLst>
              </a:tr>
            </a:tbl>
          </a:graphicData>
        </a:graphic>
      </p:graphicFrame>
      <p:sp>
        <p:nvSpPr>
          <p:cNvPr id="22" name="TextBox 21">
            <a:extLst>
              <a:ext uri="{FF2B5EF4-FFF2-40B4-BE49-F238E27FC236}">
                <a16:creationId xmlns:a16="http://schemas.microsoft.com/office/drawing/2014/main" id="{406C4ABD-1129-4923-8E1E-E8CA3903B2A4}"/>
              </a:ext>
            </a:extLst>
          </p:cNvPr>
          <p:cNvSpPr txBox="1"/>
          <p:nvPr/>
        </p:nvSpPr>
        <p:spPr>
          <a:xfrm>
            <a:off x="521547" y="415715"/>
            <a:ext cx="6800425" cy="553998"/>
          </a:xfrm>
          <a:prstGeom prst="rect">
            <a:avLst/>
          </a:prstGeom>
          <a:noFill/>
        </p:spPr>
        <p:txBody>
          <a:bodyPr wrap="square" rtlCol="0">
            <a:spAutoFit/>
          </a:bodyPr>
          <a:lstStyle/>
          <a:p>
            <a:pPr algn="just"/>
            <a:r>
              <a:rPr lang="en-US" sz="1000" dirty="0"/>
              <a:t>Your </a:t>
            </a:r>
            <a:r>
              <a:rPr lang="en-US" sz="1000" b="1" dirty="0">
                <a:solidFill>
                  <a:srgbClr val="00B0F0"/>
                </a:solidFill>
              </a:rPr>
              <a:t>monthly budget </a:t>
            </a:r>
            <a:r>
              <a:rPr lang="en-US" sz="1000" dirty="0"/>
              <a:t>is an important part of helping you to best manage your money. Important: If you see an area in which you can reduce a monthly expense, please put a check-mark in the box to the right of the amount. This will help you find possible reductions in your monthly expenses</a:t>
            </a:r>
          </a:p>
        </p:txBody>
      </p:sp>
      <p:sp>
        <p:nvSpPr>
          <p:cNvPr id="25" name="Rectangle 15">
            <a:extLst>
              <a:ext uri="{FF2B5EF4-FFF2-40B4-BE49-F238E27FC236}">
                <a16:creationId xmlns:a16="http://schemas.microsoft.com/office/drawing/2014/main" id="{9F054CEA-BB41-4B27-A046-7860877A16C4}"/>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9" name="Rectangle 15">
            <a:extLst>
              <a:ext uri="{FF2B5EF4-FFF2-40B4-BE49-F238E27FC236}">
                <a16:creationId xmlns:a16="http://schemas.microsoft.com/office/drawing/2014/main" id="{D97AA5B8-4DA1-447D-94E3-E4556445944D}"/>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67</a:t>
            </a:r>
          </a:p>
        </p:txBody>
      </p:sp>
    </p:spTree>
    <p:extLst>
      <p:ext uri="{BB962C8B-B14F-4D97-AF65-F5344CB8AC3E}">
        <p14:creationId xmlns:p14="http://schemas.microsoft.com/office/powerpoint/2010/main" val="960503500"/>
      </p:ext>
    </p:extLst>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1" name="Rectangle 2">
            <a:extLst>
              <a:ext uri="{FF2B5EF4-FFF2-40B4-BE49-F238E27FC236}">
                <a16:creationId xmlns:a16="http://schemas.microsoft.com/office/drawing/2014/main" id="{B2E91316-ECBD-46BA-876C-532E7B1B8BA5}"/>
              </a:ext>
            </a:extLst>
          </p:cNvPr>
          <p:cNvSpPr>
            <a:spLocks noChangeArrowheads="1"/>
          </p:cNvSpPr>
          <p:nvPr/>
        </p:nvSpPr>
        <p:spPr bwMode="auto">
          <a:xfrm>
            <a:off x="1464468" y="1104900"/>
            <a:ext cx="480377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2313"/>
              </a:spcAft>
            </a:pPr>
            <a:endParaRPr lang="en-US" altLang="en-US" b="1" u="sng" dirty="0"/>
          </a:p>
        </p:txBody>
      </p:sp>
      <p:sp>
        <p:nvSpPr>
          <p:cNvPr id="68613" name="Rectangle 4">
            <a:extLst>
              <a:ext uri="{FF2B5EF4-FFF2-40B4-BE49-F238E27FC236}">
                <a16:creationId xmlns:a16="http://schemas.microsoft.com/office/drawing/2014/main" id="{28806D6B-4FFD-427D-8CFB-D9FB4365B9DC}"/>
              </a:ext>
            </a:extLst>
          </p:cNvPr>
          <p:cNvSpPr>
            <a:spLocks noChangeArrowheads="1"/>
          </p:cNvSpPr>
          <p:nvPr/>
        </p:nvSpPr>
        <p:spPr bwMode="auto">
          <a:xfrm>
            <a:off x="881116" y="1557338"/>
            <a:ext cx="6334469"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675"/>
              </a:lnSpc>
              <a:spcBef>
                <a:spcPts val="425"/>
              </a:spcBef>
            </a:pPr>
            <a:r>
              <a:rPr lang="en-US" altLang="en-US" sz="1200" b="1" dirty="0">
                <a:solidFill>
                  <a:srgbClr val="00B0F0"/>
                </a:solidFill>
              </a:rPr>
              <a:t>What is </a:t>
            </a:r>
            <a:r>
              <a:rPr lang="en-US" altLang="en-US" sz="1200" b="1" dirty="0" err="1">
                <a:solidFill>
                  <a:srgbClr val="00B0F0"/>
                </a:solidFill>
              </a:rPr>
              <a:t>CalFresh</a:t>
            </a:r>
            <a:r>
              <a:rPr lang="en-US" altLang="en-US" sz="1200" b="1" dirty="0">
                <a:solidFill>
                  <a:srgbClr val="00B0F0"/>
                </a:solidFill>
              </a:rPr>
              <a:t>/SNAP?</a:t>
            </a:r>
            <a:endParaRPr lang="en-US" altLang="en-US" sz="200" b="1" dirty="0">
              <a:solidFill>
                <a:srgbClr val="00B0F0"/>
              </a:solidFill>
            </a:endParaRPr>
          </a:p>
          <a:p>
            <a:pPr marL="171450" indent="-171450" eaLnBrk="1" hangingPunct="1">
              <a:lnSpc>
                <a:spcPts val="1675"/>
              </a:lnSpc>
              <a:spcBef>
                <a:spcPts val="425"/>
              </a:spcBef>
              <a:buClr>
                <a:srgbClr val="0070C0"/>
              </a:buClr>
              <a:buFont typeface="Wingdings" panose="05000000000000000000" pitchFamily="2" charset="2"/>
              <a:buChar char="§"/>
            </a:pPr>
            <a:r>
              <a:rPr lang="en-US" altLang="en-US" sz="1200" dirty="0"/>
              <a:t>California's Supplemental Nutrition Assistance Program (SNAP) o Monthly electronic benefits (formerly "food stamps") to households that meet income eligibility standards</a:t>
            </a:r>
          </a:p>
          <a:p>
            <a:pPr marL="171450" indent="-171450" eaLnBrk="1" hangingPunct="1">
              <a:lnSpc>
                <a:spcPts val="1675"/>
              </a:lnSpc>
              <a:spcBef>
                <a:spcPts val="425"/>
              </a:spcBef>
              <a:buClr>
                <a:srgbClr val="0070C0"/>
              </a:buClr>
              <a:buFont typeface="Wingdings" panose="05000000000000000000" pitchFamily="2" charset="2"/>
              <a:buChar char="§"/>
            </a:pPr>
            <a:r>
              <a:rPr lang="en-US" altLang="en-US" sz="1200" dirty="0"/>
              <a:t>Can be used to buy most foods at many markets and food stores</a:t>
            </a:r>
            <a:endParaRPr lang="en-US" altLang="en-US" sz="200" dirty="0"/>
          </a:p>
          <a:p>
            <a:pPr eaLnBrk="1" hangingPunct="1">
              <a:lnSpc>
                <a:spcPts val="1675"/>
              </a:lnSpc>
            </a:pPr>
            <a:endParaRPr lang="en-US" altLang="en-US" sz="1200" b="1" dirty="0">
              <a:solidFill>
                <a:srgbClr val="00B0F0"/>
              </a:solidFill>
            </a:endParaRPr>
          </a:p>
          <a:p>
            <a:pPr eaLnBrk="1" hangingPunct="1">
              <a:lnSpc>
                <a:spcPts val="1675"/>
              </a:lnSpc>
            </a:pPr>
            <a:r>
              <a:rPr lang="en-US" altLang="en-US" sz="1200" b="1" dirty="0">
                <a:solidFill>
                  <a:srgbClr val="00B0F0"/>
                </a:solidFill>
              </a:rPr>
              <a:t>How to Apply:</a:t>
            </a:r>
          </a:p>
        </p:txBody>
      </p:sp>
      <p:sp>
        <p:nvSpPr>
          <p:cNvPr id="68614" name="Rectangle 5">
            <a:extLst>
              <a:ext uri="{FF2B5EF4-FFF2-40B4-BE49-F238E27FC236}">
                <a16:creationId xmlns:a16="http://schemas.microsoft.com/office/drawing/2014/main" id="{DE9C1B08-0367-4780-A921-2649B1C4FE76}"/>
              </a:ext>
            </a:extLst>
          </p:cNvPr>
          <p:cNvSpPr>
            <a:spLocks noChangeArrowheads="1"/>
          </p:cNvSpPr>
          <p:nvPr/>
        </p:nvSpPr>
        <p:spPr bwMode="auto">
          <a:xfrm>
            <a:off x="1136650" y="2465388"/>
            <a:ext cx="110648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425"/>
              </a:spcAft>
            </a:pPr>
            <a:endParaRPr lang="en-US" altLang="en-US" sz="1200" dirty="0"/>
          </a:p>
        </p:txBody>
      </p:sp>
      <p:sp>
        <p:nvSpPr>
          <p:cNvPr id="68617" name="Rectangle 8">
            <a:extLst>
              <a:ext uri="{FF2B5EF4-FFF2-40B4-BE49-F238E27FC236}">
                <a16:creationId xmlns:a16="http://schemas.microsoft.com/office/drawing/2014/main" id="{558054E7-BC29-47E2-87C3-774848B4E95A}"/>
              </a:ext>
            </a:extLst>
          </p:cNvPr>
          <p:cNvSpPr>
            <a:spLocks noChangeArrowheads="1"/>
          </p:cNvSpPr>
          <p:nvPr/>
        </p:nvSpPr>
        <p:spPr bwMode="auto">
          <a:xfrm>
            <a:off x="1468438" y="4745038"/>
            <a:ext cx="3503612"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900" b="1" dirty="0">
              <a:solidFill>
                <a:srgbClr val="666666"/>
              </a:solidFill>
            </a:endParaRPr>
          </a:p>
        </p:txBody>
      </p:sp>
      <p:sp>
        <p:nvSpPr>
          <p:cNvPr id="68647" name="Rectangle 10">
            <a:extLst>
              <a:ext uri="{FF2B5EF4-FFF2-40B4-BE49-F238E27FC236}">
                <a16:creationId xmlns:a16="http://schemas.microsoft.com/office/drawing/2014/main" id="{5810E698-CD7D-4C05-916F-63FFC65EED23}"/>
              </a:ext>
            </a:extLst>
          </p:cNvPr>
          <p:cNvSpPr>
            <a:spLocks noChangeArrowheads="1"/>
          </p:cNvSpPr>
          <p:nvPr/>
        </p:nvSpPr>
        <p:spPr bwMode="auto">
          <a:xfrm>
            <a:off x="901700" y="7540625"/>
            <a:ext cx="449263"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425"/>
              </a:spcAft>
            </a:pPr>
            <a:endParaRPr lang="en-US" altLang="en-US" sz="1200" dirty="0"/>
          </a:p>
        </p:txBody>
      </p:sp>
      <p:sp>
        <p:nvSpPr>
          <p:cNvPr id="68648" name="Rectangle 11">
            <a:extLst>
              <a:ext uri="{FF2B5EF4-FFF2-40B4-BE49-F238E27FC236}">
                <a16:creationId xmlns:a16="http://schemas.microsoft.com/office/drawing/2014/main" id="{857B0FDA-E6BE-431F-A596-4012B1D1BBF8}"/>
              </a:ext>
            </a:extLst>
          </p:cNvPr>
          <p:cNvSpPr>
            <a:spLocks noChangeArrowheads="1"/>
          </p:cNvSpPr>
          <p:nvPr/>
        </p:nvSpPr>
        <p:spPr bwMode="auto">
          <a:xfrm>
            <a:off x="898525" y="7742238"/>
            <a:ext cx="59356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425"/>
              </a:spcBef>
              <a:spcAft>
                <a:spcPts val="425"/>
              </a:spcAft>
            </a:pPr>
            <a:endParaRPr lang="en-US" altLang="en-US" sz="1200" dirty="0"/>
          </a:p>
        </p:txBody>
      </p:sp>
      <p:sp>
        <p:nvSpPr>
          <p:cNvPr id="68649" name="Rectangle 12">
            <a:extLst>
              <a:ext uri="{FF2B5EF4-FFF2-40B4-BE49-F238E27FC236}">
                <a16:creationId xmlns:a16="http://schemas.microsoft.com/office/drawing/2014/main" id="{2482B501-BD56-4FD4-9C06-393D256DB1F9}"/>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4" name="Rectangle 13">
            <a:extLst>
              <a:ext uri="{FF2B5EF4-FFF2-40B4-BE49-F238E27FC236}">
                <a16:creationId xmlns:a16="http://schemas.microsoft.com/office/drawing/2014/main" id="{F48E9376-D715-40CD-8CA9-1EF56D6AA058}"/>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en-US" sz="2400" b="1" dirty="0"/>
          </a:p>
          <a:p>
            <a:pPr algn="ctr"/>
            <a:r>
              <a:rPr lang="en-US" altLang="en-US" sz="2400" b="1" dirty="0"/>
              <a:t>SNAP: Supplemental Nutrition Assistance Program</a:t>
            </a:r>
          </a:p>
          <a:p>
            <a:pPr algn="ctr"/>
            <a:endParaRPr lang="en-US" altLang="en-US" sz="2400" b="1" dirty="0"/>
          </a:p>
        </p:txBody>
      </p:sp>
      <p:graphicFrame>
        <p:nvGraphicFramePr>
          <p:cNvPr id="2" name="Table 2">
            <a:extLst>
              <a:ext uri="{FF2B5EF4-FFF2-40B4-BE49-F238E27FC236}">
                <a16:creationId xmlns:a16="http://schemas.microsoft.com/office/drawing/2014/main" id="{27BB3239-7DE2-4CE0-9815-12B426D72DF9}"/>
              </a:ext>
            </a:extLst>
          </p:cNvPr>
          <p:cNvGraphicFramePr>
            <a:graphicFrameLocks noGrp="1"/>
          </p:cNvGraphicFramePr>
          <p:nvPr>
            <p:extLst>
              <p:ext uri="{D42A27DB-BD31-4B8C-83A1-F6EECF244321}">
                <p14:modId xmlns:p14="http://schemas.microsoft.com/office/powerpoint/2010/main" val="4066802129"/>
              </p:ext>
            </p:extLst>
          </p:nvPr>
        </p:nvGraphicFramePr>
        <p:xfrm>
          <a:off x="938212" y="6614593"/>
          <a:ext cx="5895974" cy="2642639"/>
        </p:xfrm>
        <a:graphic>
          <a:graphicData uri="http://schemas.openxmlformats.org/drawingml/2006/table">
            <a:tbl>
              <a:tblPr firstRow="1" bandRow="1">
                <a:tableStyleId>{5C22544A-7EE6-4342-B048-85BDC9FD1C3A}</a:tableStyleId>
              </a:tblPr>
              <a:tblGrid>
                <a:gridCol w="866290">
                  <a:extLst>
                    <a:ext uri="{9D8B030D-6E8A-4147-A177-3AD203B41FA5}">
                      <a16:colId xmlns:a16="http://schemas.microsoft.com/office/drawing/2014/main" val="3530407660"/>
                    </a:ext>
                  </a:extLst>
                </a:gridCol>
                <a:gridCol w="5029684">
                  <a:extLst>
                    <a:ext uri="{9D8B030D-6E8A-4147-A177-3AD203B41FA5}">
                      <a16:colId xmlns:a16="http://schemas.microsoft.com/office/drawing/2014/main" val="197928765"/>
                    </a:ext>
                  </a:extLst>
                </a:gridCol>
              </a:tblGrid>
              <a:tr h="466423">
                <a:tc>
                  <a:txBody>
                    <a:bodyPr/>
                    <a:lstStyle/>
                    <a:p>
                      <a:pPr indent="0" algn="ctr"/>
                      <a:r>
                        <a:rPr lang="en-US" sz="1400" b="1">
                          <a:solidFill>
                            <a:srgbClr val="FFFFFF"/>
                          </a:solidFill>
                          <a:latin typeface="+mj-lt"/>
                        </a:rPr>
                        <a:t>Eligibility Factor</a:t>
                      </a:r>
                    </a:p>
                  </a:txBody>
                  <a:tcPr marL="0" marR="0" marT="0" marB="0" anchor="b">
                    <a:solidFill>
                      <a:srgbClr val="00B0F0"/>
                    </a:solidFill>
                  </a:tcPr>
                </a:tc>
                <a:tc>
                  <a:txBody>
                    <a:bodyPr/>
                    <a:lstStyle/>
                    <a:p>
                      <a:pPr indent="0" algn="ctr"/>
                      <a:r>
                        <a:rPr lang="en-US" sz="1400" dirty="0">
                          <a:solidFill>
                            <a:srgbClr val="FFFFFF"/>
                          </a:solidFill>
                          <a:latin typeface="+mj-lt"/>
                        </a:rPr>
                        <a:t>Suggested Verification </a:t>
                      </a:r>
                    </a:p>
                  </a:txBody>
                  <a:tcPr marL="0" marR="0" marT="0" marB="0" anchor="b">
                    <a:solidFill>
                      <a:srgbClr val="00B0F0"/>
                    </a:solidFill>
                  </a:tcPr>
                </a:tc>
                <a:extLst>
                  <a:ext uri="{0D108BD9-81ED-4DB2-BD59-A6C34878D82A}">
                    <a16:rowId xmlns:a16="http://schemas.microsoft.com/office/drawing/2014/main" val="1437109718"/>
                  </a:ext>
                </a:extLst>
              </a:tr>
              <a:tr h="466423">
                <a:tc>
                  <a:txBody>
                    <a:bodyPr/>
                    <a:lstStyle/>
                    <a:p>
                      <a:pPr indent="0" algn="ctr"/>
                      <a:r>
                        <a:rPr lang="en-US" sz="1400" b="1" dirty="0">
                          <a:solidFill>
                            <a:srgbClr val="FFFFFF"/>
                          </a:solidFill>
                          <a:latin typeface="+mj-lt"/>
                        </a:rPr>
                        <a:t>Unearned </a:t>
                      </a:r>
                    </a:p>
                    <a:p>
                      <a:pPr indent="0" algn="ctr"/>
                      <a:r>
                        <a:rPr lang="en-US" sz="1400" b="1" dirty="0">
                          <a:solidFill>
                            <a:srgbClr val="FFFFFF"/>
                          </a:solidFill>
                          <a:latin typeface="+mj-lt"/>
                        </a:rPr>
                        <a:t>income</a:t>
                      </a:r>
                    </a:p>
                  </a:txBody>
                  <a:tcPr marL="0" marR="0" marT="0" marB="0" anchor="b">
                    <a:solidFill>
                      <a:srgbClr val="00B0F0"/>
                    </a:solidFill>
                  </a:tcPr>
                </a:tc>
                <a:tc>
                  <a:txBody>
                    <a:bodyPr/>
                    <a:lstStyle/>
                    <a:p>
                      <a:pPr indent="0" algn="ctr"/>
                      <a:r>
                        <a:rPr lang="en-US" sz="1200" dirty="0">
                          <a:solidFill>
                            <a:srgbClr val="343434"/>
                          </a:solidFill>
                          <a:latin typeface="+mj-lt"/>
                        </a:rPr>
                        <a:t>For </a:t>
                      </a:r>
                      <a:r>
                        <a:rPr lang="en-US" sz="1200" dirty="0">
                          <a:solidFill>
                            <a:srgbClr val="231F21"/>
                          </a:solidFill>
                          <a:latin typeface="+mj-lt"/>
                        </a:rPr>
                        <a:t>youth </a:t>
                      </a:r>
                      <a:r>
                        <a:rPr lang="en-US" sz="1200" dirty="0">
                          <a:solidFill>
                            <a:srgbClr val="343434"/>
                          </a:solidFill>
                          <a:latin typeface="+mj-lt"/>
                        </a:rPr>
                        <a:t>in </a:t>
                      </a:r>
                      <a:r>
                        <a:rPr lang="en-US" sz="1200" dirty="0">
                          <a:solidFill>
                            <a:srgbClr val="231F21"/>
                          </a:solidFill>
                          <a:latin typeface="+mj-lt"/>
                        </a:rPr>
                        <a:t>SILPs, </a:t>
                      </a:r>
                      <a:r>
                        <a:rPr lang="en-US" sz="1200" dirty="0">
                          <a:solidFill>
                            <a:srgbClr val="343434"/>
                          </a:solidFill>
                          <a:latin typeface="+mj-lt"/>
                        </a:rPr>
                        <a:t>a </a:t>
                      </a:r>
                      <a:r>
                        <a:rPr lang="en-US" sz="1200" dirty="0">
                          <a:solidFill>
                            <a:srgbClr val="231F21"/>
                          </a:solidFill>
                          <a:latin typeface="+mj-lt"/>
                        </a:rPr>
                        <a:t>check </a:t>
                      </a:r>
                      <a:r>
                        <a:rPr lang="en-US" sz="1200" dirty="0">
                          <a:solidFill>
                            <a:srgbClr val="343434"/>
                          </a:solidFill>
                          <a:latin typeface="+mj-lt"/>
                        </a:rPr>
                        <a:t>stub from their </a:t>
                      </a:r>
                      <a:r>
                        <a:rPr lang="en-US" sz="1200" dirty="0">
                          <a:solidFill>
                            <a:srgbClr val="231F21"/>
                          </a:solidFill>
                          <a:latin typeface="+mj-lt"/>
                        </a:rPr>
                        <a:t>foster care </a:t>
                      </a:r>
                      <a:r>
                        <a:rPr lang="en-US" sz="1200" dirty="0">
                          <a:solidFill>
                            <a:srgbClr val="343434"/>
                          </a:solidFill>
                          <a:latin typeface="+mj-lt"/>
                        </a:rPr>
                        <a:t>payment check</a:t>
                      </a:r>
                    </a:p>
                  </a:txBody>
                  <a:tcPr marL="0" marR="0" marT="0" marB="0" anchor="b"/>
                </a:tc>
                <a:extLst>
                  <a:ext uri="{0D108BD9-81ED-4DB2-BD59-A6C34878D82A}">
                    <a16:rowId xmlns:a16="http://schemas.microsoft.com/office/drawing/2014/main" val="3656462478"/>
                  </a:ext>
                </a:extLst>
              </a:tr>
              <a:tr h="709539">
                <a:tc>
                  <a:txBody>
                    <a:bodyPr/>
                    <a:lstStyle/>
                    <a:p>
                      <a:pPr indent="0" algn="ctr"/>
                      <a:r>
                        <a:rPr lang="en-US" sz="1400" b="1" dirty="0">
                          <a:solidFill>
                            <a:srgbClr val="FFFFFF"/>
                          </a:solidFill>
                          <a:latin typeface="+mj-lt"/>
                        </a:rPr>
                        <a:t>Earned </a:t>
                      </a:r>
                    </a:p>
                    <a:p>
                      <a:pPr indent="0" algn="ctr"/>
                      <a:r>
                        <a:rPr lang="en-US" sz="1400" b="1" dirty="0">
                          <a:solidFill>
                            <a:srgbClr val="FFFFFF"/>
                          </a:solidFill>
                          <a:latin typeface="+mj-lt"/>
                        </a:rPr>
                        <a:t>Income</a:t>
                      </a:r>
                    </a:p>
                  </a:txBody>
                  <a:tcPr marL="0" marR="0" marT="0" marB="0" anchor="b">
                    <a:solidFill>
                      <a:srgbClr val="00B0F0"/>
                    </a:solidFill>
                  </a:tcPr>
                </a:tc>
                <a:tc>
                  <a:txBody>
                    <a:bodyPr/>
                    <a:lstStyle/>
                    <a:p>
                      <a:pPr indent="0" algn="ctr">
                        <a:lnSpc>
                          <a:spcPts val="1080"/>
                        </a:lnSpc>
                      </a:pPr>
                      <a:r>
                        <a:rPr lang="en-US" sz="1200" dirty="0">
                          <a:solidFill>
                            <a:srgbClr val="231F21"/>
                          </a:solidFill>
                          <a:latin typeface="+mj-lt"/>
                        </a:rPr>
                        <a:t>For youth </a:t>
                      </a:r>
                      <a:r>
                        <a:rPr lang="en-US" sz="1200" dirty="0" err="1">
                          <a:solidFill>
                            <a:srgbClr val="231F21"/>
                          </a:solidFill>
                          <a:latin typeface="+mj-lt"/>
                        </a:rPr>
                        <a:t>inTHP+FC</a:t>
                      </a:r>
                      <a:r>
                        <a:rPr lang="en-US" sz="1200" dirty="0">
                          <a:solidFill>
                            <a:srgbClr val="231F21"/>
                          </a:solidFill>
                          <a:latin typeface="+mj-lt"/>
                        </a:rPr>
                        <a:t>, a letter on letterhead from the organization providing placement, indicating the monthly stipend amount provided to the youth</a:t>
                      </a:r>
                    </a:p>
                  </a:txBody>
                  <a:tcPr marL="0" marR="0" marT="0" marB="0" anchor="b"/>
                </a:tc>
                <a:extLst>
                  <a:ext uri="{0D108BD9-81ED-4DB2-BD59-A6C34878D82A}">
                    <a16:rowId xmlns:a16="http://schemas.microsoft.com/office/drawing/2014/main" val="1482923830"/>
                  </a:ext>
                </a:extLst>
              </a:tr>
              <a:tr h="466423">
                <a:tc>
                  <a:txBody>
                    <a:bodyPr/>
                    <a:lstStyle/>
                    <a:p>
                      <a:pPr indent="0" algn="ctr"/>
                      <a:r>
                        <a:rPr lang="en-US" sz="1400" b="1" dirty="0">
                          <a:solidFill>
                            <a:srgbClr val="FFFFFF"/>
                          </a:solidFill>
                          <a:latin typeface="+mj-lt"/>
                        </a:rPr>
                        <a:t>Financial aid</a:t>
                      </a:r>
                    </a:p>
                  </a:txBody>
                  <a:tcPr marL="0" marR="0" marT="0" marB="0" anchor="b">
                    <a:solidFill>
                      <a:srgbClr val="00B0F0"/>
                    </a:solidFill>
                  </a:tcPr>
                </a:tc>
                <a:tc>
                  <a:txBody>
                    <a:bodyPr/>
                    <a:lstStyle/>
                    <a:p>
                      <a:pPr indent="0" algn="ctr"/>
                      <a:r>
                        <a:rPr lang="en-US" sz="1200" dirty="0">
                          <a:solidFill>
                            <a:srgbClr val="343434"/>
                          </a:solidFill>
                          <a:latin typeface="+mj-lt"/>
                        </a:rPr>
                        <a:t>Check stub </a:t>
                      </a:r>
                      <a:r>
                        <a:rPr lang="en-US" sz="1200" dirty="0">
                          <a:latin typeface="+mj-lt"/>
                        </a:rPr>
                        <a:t>from </a:t>
                      </a:r>
                      <a:r>
                        <a:rPr lang="en-US" sz="1200" dirty="0">
                          <a:solidFill>
                            <a:srgbClr val="343434"/>
                          </a:solidFill>
                          <a:latin typeface="+mj-lt"/>
                        </a:rPr>
                        <a:t>paycheck earned from employment</a:t>
                      </a:r>
                    </a:p>
                  </a:txBody>
                  <a:tcPr marL="0" marR="0" marT="0" marB="0" anchor="b"/>
                </a:tc>
                <a:extLst>
                  <a:ext uri="{0D108BD9-81ED-4DB2-BD59-A6C34878D82A}">
                    <a16:rowId xmlns:a16="http://schemas.microsoft.com/office/drawing/2014/main" val="15762169"/>
                  </a:ext>
                </a:extLst>
              </a:tr>
              <a:tr h="533831">
                <a:tc>
                  <a:txBody>
                    <a:bodyPr/>
                    <a:lstStyle/>
                    <a:p>
                      <a:pPr indent="0" algn="ctr"/>
                      <a:r>
                        <a:rPr lang="en-US" sz="1400" b="1" dirty="0">
                          <a:solidFill>
                            <a:srgbClr val="FFFFFF"/>
                          </a:solidFill>
                          <a:latin typeface="+mj-lt"/>
                        </a:rPr>
                        <a:t>Student Exemptions</a:t>
                      </a:r>
                    </a:p>
                  </a:txBody>
                  <a:tcPr marL="0" marR="0" marT="0" marB="0" anchor="b">
                    <a:solidFill>
                      <a:srgbClr val="00B0F0"/>
                    </a:solidFill>
                  </a:tcPr>
                </a:tc>
                <a:tc>
                  <a:txBody>
                    <a:bodyPr/>
                    <a:lstStyle/>
                    <a:p>
                      <a:pPr indent="0" algn="ctr">
                        <a:lnSpc>
                          <a:spcPts val="1080"/>
                        </a:lnSpc>
                      </a:pPr>
                      <a:r>
                        <a:rPr lang="en-US" sz="1200" dirty="0">
                          <a:latin typeface="+mj-lt"/>
                        </a:rPr>
                        <a:t>If </a:t>
                      </a:r>
                      <a:r>
                        <a:rPr lang="en-US" sz="1200" dirty="0">
                          <a:solidFill>
                            <a:srgbClr val="343434"/>
                          </a:solidFill>
                          <a:latin typeface="+mj-lt"/>
                        </a:rPr>
                        <a:t>working </a:t>
                      </a:r>
                      <a:r>
                        <a:rPr lang="en-US" sz="1200" dirty="0">
                          <a:solidFill>
                            <a:srgbClr val="231F21"/>
                          </a:solidFill>
                          <a:latin typeface="+mj-lt"/>
                        </a:rPr>
                        <a:t>and </a:t>
                      </a:r>
                      <a:r>
                        <a:rPr lang="en-US" sz="1200" dirty="0">
                          <a:solidFill>
                            <a:srgbClr val="343434"/>
                          </a:solidFill>
                          <a:latin typeface="+mj-lt"/>
                        </a:rPr>
                        <a:t>employment goal is </a:t>
                      </a:r>
                      <a:r>
                        <a:rPr lang="en-US" sz="1200" dirty="0" err="1">
                          <a:solidFill>
                            <a:srgbClr val="343434"/>
                          </a:solidFill>
                          <a:latin typeface="+mj-lt"/>
                        </a:rPr>
                        <a:t>onTILP</a:t>
                      </a:r>
                      <a:r>
                        <a:rPr lang="en-US" sz="1200" dirty="0">
                          <a:solidFill>
                            <a:srgbClr val="343434"/>
                          </a:solidFill>
                          <a:latin typeface="+mj-lt"/>
                        </a:rPr>
                        <a:t>, </a:t>
                      </a:r>
                      <a:r>
                        <a:rPr lang="en-US" sz="1200" dirty="0">
                          <a:solidFill>
                            <a:srgbClr val="231F21"/>
                          </a:solidFill>
                          <a:latin typeface="+mj-lt"/>
                        </a:rPr>
                        <a:t>a </a:t>
                      </a:r>
                      <a:r>
                        <a:rPr lang="en-US" sz="1200" dirty="0">
                          <a:solidFill>
                            <a:srgbClr val="343434"/>
                          </a:solidFill>
                          <a:latin typeface="+mj-lt"/>
                        </a:rPr>
                        <a:t>copy of current </a:t>
                      </a:r>
                      <a:r>
                        <a:rPr lang="en-US" sz="1200" dirty="0">
                          <a:solidFill>
                            <a:srgbClr val="231F21"/>
                          </a:solidFill>
                          <a:latin typeface="+mj-lt"/>
                        </a:rPr>
                        <a:t>Transitional </a:t>
                      </a:r>
                      <a:r>
                        <a:rPr lang="en-US" sz="1200" dirty="0">
                          <a:solidFill>
                            <a:srgbClr val="343434"/>
                          </a:solidFill>
                          <a:latin typeface="+mj-lt"/>
                        </a:rPr>
                        <a:t>Independent Living Plan (TILP)</a:t>
                      </a:r>
                    </a:p>
                  </a:txBody>
                  <a:tcPr marL="0" marR="0" marT="0" marB="0" anchor="b"/>
                </a:tc>
                <a:extLst>
                  <a:ext uri="{0D108BD9-81ED-4DB2-BD59-A6C34878D82A}">
                    <a16:rowId xmlns:a16="http://schemas.microsoft.com/office/drawing/2014/main" val="3195339903"/>
                  </a:ext>
                </a:extLst>
              </a:tr>
            </a:tbl>
          </a:graphicData>
        </a:graphic>
      </p:graphicFrame>
      <p:pic>
        <p:nvPicPr>
          <p:cNvPr id="26626" name="Picture 2">
            <a:extLst>
              <a:ext uri="{FF2B5EF4-FFF2-40B4-BE49-F238E27FC236}">
                <a16:creationId xmlns:a16="http://schemas.microsoft.com/office/drawing/2014/main" id="{CCE5CC42-CEDD-4868-8FE3-C568D040F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20" y="3087796"/>
            <a:ext cx="6334469" cy="32191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3">
            <a:extLst>
              <a:ext uri="{FF2B5EF4-FFF2-40B4-BE49-F238E27FC236}">
                <a16:creationId xmlns:a16="http://schemas.microsoft.com/office/drawing/2014/main" id="{9A3B6902-17BF-42C4-8A2D-9DDDC76898B5}"/>
              </a:ext>
            </a:extLst>
          </p:cNvPr>
          <p:cNvSpPr>
            <a:spLocks noChangeArrowheads="1"/>
          </p:cNvSpPr>
          <p:nvPr/>
        </p:nvSpPr>
        <p:spPr bwMode="auto">
          <a:xfrm>
            <a:off x="1136650" y="1390650"/>
            <a:ext cx="17399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2313"/>
              </a:spcBef>
              <a:spcAft>
                <a:spcPts val="425"/>
              </a:spcAft>
            </a:pPr>
            <a:endParaRPr lang="en-US" altLang="en-US" sz="1200" dirty="0"/>
          </a:p>
        </p:txBody>
      </p:sp>
      <p:sp>
        <p:nvSpPr>
          <p:cNvPr id="20" name="Rectangle 15">
            <a:extLst>
              <a:ext uri="{FF2B5EF4-FFF2-40B4-BE49-F238E27FC236}">
                <a16:creationId xmlns:a16="http://schemas.microsoft.com/office/drawing/2014/main" id="{71E33811-2E4D-4656-A7AC-DB16361AE5D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68</a:t>
            </a: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a:extLst>
              <a:ext uri="{FF2B5EF4-FFF2-40B4-BE49-F238E27FC236}">
                <a16:creationId xmlns:a16="http://schemas.microsoft.com/office/drawing/2014/main" id="{923D9909-D34A-48C8-83DA-5B70DBE53E05}"/>
              </a:ext>
            </a:extLst>
          </p:cNvPr>
          <p:cNvSpPr>
            <a:spLocks noChangeArrowheads="1"/>
          </p:cNvSpPr>
          <p:nvPr/>
        </p:nvSpPr>
        <p:spPr bwMode="auto">
          <a:xfrm>
            <a:off x="2538413" y="777875"/>
            <a:ext cx="2709862"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2313"/>
              </a:spcAft>
            </a:pPr>
            <a:r>
              <a:rPr lang="en-US" altLang="en-US" b="1" u="sng"/>
              <a:t>Food Resources Yolo County</a:t>
            </a:r>
          </a:p>
        </p:txBody>
      </p:sp>
      <p:sp>
        <p:nvSpPr>
          <p:cNvPr id="69635" name="Rectangle 2">
            <a:extLst>
              <a:ext uri="{FF2B5EF4-FFF2-40B4-BE49-F238E27FC236}">
                <a16:creationId xmlns:a16="http://schemas.microsoft.com/office/drawing/2014/main" id="{3C7FAFFA-547A-47E3-91DF-13C41AF0F34D}"/>
              </a:ext>
            </a:extLst>
          </p:cNvPr>
          <p:cNvSpPr>
            <a:spLocks noChangeArrowheads="1"/>
          </p:cNvSpPr>
          <p:nvPr/>
        </p:nvSpPr>
        <p:spPr bwMode="auto">
          <a:xfrm>
            <a:off x="895350" y="1609782"/>
            <a:ext cx="6063946" cy="2365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2313"/>
              </a:spcBef>
              <a:spcAft>
                <a:spcPts val="1050"/>
              </a:spcAft>
            </a:pPr>
            <a:r>
              <a:rPr lang="en-US" altLang="en-US" sz="1200" b="1" dirty="0">
                <a:solidFill>
                  <a:srgbClr val="00B0F0"/>
                </a:solidFill>
              </a:rPr>
              <a:t>Yolo Food Bank</a:t>
            </a:r>
          </a:p>
          <a:p>
            <a:pPr algn="just" eaLnBrk="1" hangingPunct="1">
              <a:lnSpc>
                <a:spcPts val="1463"/>
              </a:lnSpc>
              <a:spcAft>
                <a:spcPts val="625"/>
              </a:spcAft>
            </a:pPr>
            <a:r>
              <a:rPr lang="en-US" altLang="en-US" sz="1200" dirty="0"/>
              <a:t>"Yolo Food Bank is here to help any Yolo County resident in need of food assistance. Through our network of partner agencies, programs, and collaboration with </a:t>
            </a:r>
            <a:r>
              <a:rPr lang="en-US" altLang="en-US" sz="1200" b="1" dirty="0"/>
              <a:t>Yolo 2-1-1 </a:t>
            </a:r>
            <a:r>
              <a:rPr lang="en-US" altLang="en-US" sz="1200" dirty="0"/>
              <a:t>(</a:t>
            </a:r>
            <a:r>
              <a:rPr lang="en-US" altLang="en-US" sz="1200" dirty="0">
                <a:solidFill>
                  <a:srgbClr val="00B0F0"/>
                </a:solidFill>
                <a:hlinkClick r:id="rId2">
                  <a:extLst>
                    <a:ext uri="{A12FA001-AC4F-418D-AE19-62706E023703}">
                      <ahyp:hlinkClr xmlns:ahyp="http://schemas.microsoft.com/office/drawing/2018/hyperlinkcolor" val="tx"/>
                    </a:ext>
                  </a:extLst>
                </a:hlinkClick>
              </a:rPr>
              <a:t>https://www.icarol.info/PublicResourceDirectoryFrm.aspx?org=2271</a:t>
            </a:r>
            <a:r>
              <a:rPr lang="en-US" altLang="en-US" sz="1200" dirty="0"/>
              <a:t>) we can provide referrals specific to need and region.</a:t>
            </a:r>
          </a:p>
          <a:p>
            <a:pPr algn="just" eaLnBrk="1" hangingPunct="1">
              <a:lnSpc>
                <a:spcPts val="1488"/>
              </a:lnSpc>
              <a:spcAft>
                <a:spcPts val="625"/>
              </a:spcAft>
            </a:pPr>
            <a:r>
              <a:rPr lang="en-US" altLang="en-US" sz="1200" dirty="0"/>
              <a:t>Check out our Resource Map below for additional information regarding Yolo Food Bank programs and partner agencies.</a:t>
            </a:r>
          </a:p>
          <a:p>
            <a:pPr algn="just" eaLnBrk="1" hangingPunct="1">
              <a:spcAft>
                <a:spcPts val="1050"/>
              </a:spcAft>
            </a:pPr>
            <a:r>
              <a:rPr lang="en-US" altLang="en-US" sz="1200" dirty="0"/>
              <a:t>You can also </a:t>
            </a:r>
            <a:r>
              <a:rPr lang="en-US" altLang="en-US" sz="1200" b="1" dirty="0"/>
              <a:t>contact Yolo Food Bank</a:t>
            </a:r>
            <a:r>
              <a:rPr lang="en-US" altLang="en-US" sz="1200" dirty="0"/>
              <a:t> (</a:t>
            </a:r>
            <a:r>
              <a:rPr lang="en-US" altLang="en-US" sz="1200" dirty="0">
                <a:solidFill>
                  <a:srgbClr val="00B0F0"/>
                </a:solidFill>
              </a:rPr>
              <a:t>https://yolofoodbank.org/contact/)</a:t>
            </a:r>
            <a:r>
              <a:rPr lang="en-US" altLang="en-US" sz="1200" b="1" dirty="0">
                <a:solidFill>
                  <a:srgbClr val="00B0F0"/>
                </a:solidFill>
              </a:rPr>
              <a:t> </a:t>
            </a:r>
            <a:r>
              <a:rPr lang="en-US" altLang="en-US" sz="1200" dirty="0"/>
              <a:t>directly for assistance.</a:t>
            </a:r>
          </a:p>
          <a:p>
            <a:pPr algn="just" eaLnBrk="1" hangingPunct="1">
              <a:lnSpc>
                <a:spcPts val="1463"/>
              </a:lnSpc>
              <a:spcAft>
                <a:spcPts val="625"/>
              </a:spcAft>
            </a:pPr>
            <a:r>
              <a:rPr lang="en-US" altLang="en-US" sz="1200" dirty="0"/>
              <a:t>Receive text reminders about food distributions in your community. Click here to learn more about </a:t>
            </a:r>
            <a:r>
              <a:rPr lang="en-US" altLang="en-US" sz="1200" dirty="0" err="1"/>
              <a:t>FreshText</a:t>
            </a:r>
            <a:r>
              <a:rPr lang="en-US" altLang="en-US" sz="1200" dirty="0"/>
              <a:t>." (</a:t>
            </a:r>
            <a:r>
              <a:rPr lang="en-US" altLang="en-US" sz="1200" dirty="0">
                <a:solidFill>
                  <a:srgbClr val="00B0F0"/>
                </a:solidFill>
                <a:hlinkClick r:id="rId3">
                  <a:extLst>
                    <a:ext uri="{A12FA001-AC4F-418D-AE19-62706E023703}">
                      <ahyp:hlinkClr xmlns:ahyp="http://schemas.microsoft.com/office/drawing/2018/hyperlinkcolor" val="tx"/>
                    </a:ext>
                  </a:extLst>
                </a:hlinkClick>
              </a:rPr>
              <a:t>https://www.211sacramento.org/211/2-1-1-yolo-county-fresh-text/</a:t>
            </a:r>
            <a:r>
              <a:rPr lang="en-US" altLang="en-US" sz="1200" dirty="0"/>
              <a:t>)</a:t>
            </a:r>
          </a:p>
          <a:p>
            <a:pPr algn="just" eaLnBrk="1" hangingPunct="1">
              <a:lnSpc>
                <a:spcPts val="1463"/>
              </a:lnSpc>
              <a:spcAft>
                <a:spcPts val="625"/>
              </a:spcAft>
            </a:pPr>
            <a:r>
              <a:rPr lang="en-US" altLang="en-US" sz="1200" dirty="0"/>
              <a:t>Source: </a:t>
            </a:r>
            <a:r>
              <a:rPr lang="en-US" altLang="en-US" sz="1200" dirty="0">
                <a:solidFill>
                  <a:srgbClr val="00B0F0"/>
                </a:solidFill>
              </a:rPr>
              <a:t>Yolofoodbank.org/get-help/</a:t>
            </a:r>
          </a:p>
        </p:txBody>
      </p:sp>
      <p:sp>
        <p:nvSpPr>
          <p:cNvPr id="69636" name="Rectangle 3">
            <a:extLst>
              <a:ext uri="{FF2B5EF4-FFF2-40B4-BE49-F238E27FC236}">
                <a16:creationId xmlns:a16="http://schemas.microsoft.com/office/drawing/2014/main" id="{F9C445D1-3FB5-4D28-BA67-6B3BBC488F5D}"/>
              </a:ext>
            </a:extLst>
          </p:cNvPr>
          <p:cNvSpPr>
            <a:spLocks noChangeArrowheads="1"/>
          </p:cNvSpPr>
          <p:nvPr/>
        </p:nvSpPr>
        <p:spPr bwMode="auto">
          <a:xfrm>
            <a:off x="898525" y="4294598"/>
            <a:ext cx="5956300" cy="285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2938"/>
              </a:spcBef>
              <a:spcAft>
                <a:spcPts val="1050"/>
              </a:spcAft>
            </a:pPr>
            <a:r>
              <a:rPr lang="en-US" altLang="en-US" sz="1200" b="1" dirty="0">
                <a:solidFill>
                  <a:srgbClr val="00B0F0"/>
                </a:solidFill>
              </a:rPr>
              <a:t>Woodland Food Closet</a:t>
            </a:r>
          </a:p>
          <a:p>
            <a:pPr algn="just" eaLnBrk="1" hangingPunct="1">
              <a:lnSpc>
                <a:spcPts val="1463"/>
              </a:lnSpc>
              <a:spcAft>
                <a:spcPts val="625"/>
              </a:spcAft>
            </a:pPr>
            <a:r>
              <a:rPr lang="en-US" altLang="en-US" sz="1200" dirty="0">
                <a:solidFill>
                  <a:srgbClr val="575351"/>
                </a:solidFill>
              </a:rPr>
              <a:t>"The Woodland Food Closet provides a basic, direct service. We pack 3 days of food supplies for nutritionally balanced meals. Each family member receives 9 meals total. Our clients are individuals, families, seniors, children and infants. Although intended to be a one-time, emergency service, Woodland Food Closet provides food to anyone who is hungry. The Woodland Food Closet is the only agency in Woodland to provide food distribution on a daily basis, Monday through Friday. We are not, however, an ongoing food source. Individuals who are in need of long-term assistance will be referred to Department of Employment and Social Services to explore other resources and options."</a:t>
            </a:r>
          </a:p>
          <a:p>
            <a:pPr algn="just" eaLnBrk="1" hangingPunct="1">
              <a:lnSpc>
                <a:spcPts val="1463"/>
              </a:lnSpc>
              <a:spcAft>
                <a:spcPts val="625"/>
              </a:spcAft>
            </a:pPr>
            <a:r>
              <a:rPr lang="en-US" altLang="en-US" sz="1200" dirty="0">
                <a:solidFill>
                  <a:srgbClr val="575351"/>
                </a:solidFill>
              </a:rPr>
              <a:t>Please reach out to a professional you are connected with as they will be able to refer you to this organization in order to get food assistance.</a:t>
            </a:r>
          </a:p>
          <a:p>
            <a:pPr algn="just" eaLnBrk="1" hangingPunct="1"/>
            <a:r>
              <a:rPr lang="en-US" altLang="en-US" sz="1200" dirty="0">
                <a:solidFill>
                  <a:srgbClr val="575351"/>
                </a:solidFill>
              </a:rPr>
              <a:t>Source: </a:t>
            </a:r>
            <a:r>
              <a:rPr lang="en-US" altLang="en-US" sz="1200" dirty="0">
                <a:solidFill>
                  <a:srgbClr val="00B0F0"/>
                </a:solidFill>
              </a:rPr>
              <a:t>Woodlandfoodcloset.org</a:t>
            </a:r>
          </a:p>
          <a:p>
            <a:pPr algn="just" eaLnBrk="1" hangingPunct="1"/>
            <a:endParaRPr lang="en-US" altLang="en-US" sz="1200" dirty="0">
              <a:solidFill>
                <a:srgbClr val="00B0F0"/>
              </a:solidFill>
            </a:endParaRPr>
          </a:p>
          <a:p>
            <a:pPr algn="just" eaLnBrk="1" hangingPunct="1"/>
            <a:r>
              <a:rPr lang="en-US" altLang="en-US" sz="1200" b="1" dirty="0"/>
              <a:t>Please check with your college for additional food resources!</a:t>
            </a:r>
          </a:p>
        </p:txBody>
      </p:sp>
      <p:sp>
        <p:nvSpPr>
          <p:cNvPr id="69637" name="Rectangle 4">
            <a:extLst>
              <a:ext uri="{FF2B5EF4-FFF2-40B4-BE49-F238E27FC236}">
                <a16:creationId xmlns:a16="http://schemas.microsoft.com/office/drawing/2014/main" id="{915E3B81-1DD5-43FC-9157-B60A8F207E69}"/>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6" name="Rectangle 5">
            <a:extLst>
              <a:ext uri="{FF2B5EF4-FFF2-40B4-BE49-F238E27FC236}">
                <a16:creationId xmlns:a16="http://schemas.microsoft.com/office/drawing/2014/main" id="{5CF0BC74-A110-4495-A4C2-CB4B34F07912}"/>
              </a:ext>
            </a:extLst>
          </p:cNvPr>
          <p:cNvSpPr/>
          <p:nvPr/>
        </p:nvSpPr>
        <p:spPr>
          <a:xfrm>
            <a:off x="0" y="342460"/>
            <a:ext cx="7772400" cy="788988"/>
          </a:xfrm>
          <a:prstGeom prst="rect">
            <a:avLst/>
          </a:prstGeom>
          <a:solidFill>
            <a:srgbClr val="00B0F0"/>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t>Yolo County Food Resources</a:t>
            </a:r>
          </a:p>
        </p:txBody>
      </p:sp>
      <p:pic>
        <p:nvPicPr>
          <p:cNvPr id="3" name="Picture 2">
            <a:extLst>
              <a:ext uri="{FF2B5EF4-FFF2-40B4-BE49-F238E27FC236}">
                <a16:creationId xmlns:a16="http://schemas.microsoft.com/office/drawing/2014/main" id="{1F76893A-4B55-4E7D-B629-9BC5DDD2BAD4}"/>
              </a:ext>
            </a:extLst>
          </p:cNvPr>
          <p:cNvPicPr>
            <a:picLocks noChangeAspect="1"/>
          </p:cNvPicPr>
          <p:nvPr/>
        </p:nvPicPr>
        <p:blipFill>
          <a:blip r:embed="rId4"/>
          <a:stretch>
            <a:fillRect/>
          </a:stretch>
        </p:blipFill>
        <p:spPr>
          <a:xfrm>
            <a:off x="2441480" y="7733946"/>
            <a:ext cx="2264084" cy="1684692"/>
          </a:xfrm>
          <a:prstGeom prst="rect">
            <a:avLst/>
          </a:prstGeom>
        </p:spPr>
      </p:pic>
      <p:sp>
        <p:nvSpPr>
          <p:cNvPr id="9" name="Rectangle 15">
            <a:extLst>
              <a:ext uri="{FF2B5EF4-FFF2-40B4-BE49-F238E27FC236}">
                <a16:creationId xmlns:a16="http://schemas.microsoft.com/office/drawing/2014/main" id="{EB1216F7-5ED9-48D9-88BA-0361C5831235}"/>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0" name="Rectangle 15">
            <a:extLst>
              <a:ext uri="{FF2B5EF4-FFF2-40B4-BE49-F238E27FC236}">
                <a16:creationId xmlns:a16="http://schemas.microsoft.com/office/drawing/2014/main" id="{6BED4DAA-9194-446F-8243-F984774CE2C4}"/>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69</a:t>
            </a: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7E8C0A15-076E-4BEB-BC1D-D5B38942AA58}"/>
              </a:ext>
            </a:extLst>
          </p:cNvPr>
          <p:cNvSpPr>
            <a:spLocks noChangeArrowheads="1"/>
          </p:cNvSpPr>
          <p:nvPr/>
        </p:nvSpPr>
        <p:spPr bwMode="auto">
          <a:xfrm>
            <a:off x="1000125" y="746125"/>
            <a:ext cx="1417638"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endParaRPr lang="en-US" altLang="en-US" sz="1200" dirty="0"/>
          </a:p>
        </p:txBody>
      </p:sp>
      <p:sp>
        <p:nvSpPr>
          <p:cNvPr id="34819" name="Rectangle 2">
            <a:extLst>
              <a:ext uri="{FF2B5EF4-FFF2-40B4-BE49-F238E27FC236}">
                <a16:creationId xmlns:a16="http://schemas.microsoft.com/office/drawing/2014/main" id="{BBD6D12B-4DF0-40D7-BEF7-0D6005E24F28}"/>
              </a:ext>
            </a:extLst>
          </p:cNvPr>
          <p:cNvSpPr>
            <a:spLocks noChangeArrowheads="1"/>
          </p:cNvSpPr>
          <p:nvPr/>
        </p:nvSpPr>
        <p:spPr bwMode="auto">
          <a:xfrm>
            <a:off x="944563" y="2107933"/>
            <a:ext cx="5834062" cy="4786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4625"/>
              </a:spcBef>
              <a:spcAft>
                <a:spcPts val="1888"/>
              </a:spcAft>
            </a:pPr>
            <a:r>
              <a:rPr lang="en-US" altLang="en-US" sz="2000" dirty="0"/>
              <a:t>Welcome to ILP!</a:t>
            </a:r>
          </a:p>
          <a:p>
            <a:pPr eaLnBrk="1" hangingPunct="1"/>
            <a:r>
              <a:rPr lang="en-US" altLang="en-US" sz="1200" dirty="0"/>
              <a:t>As a teen/young adult who is or was in foster care, did you know that you are eligible for ILP services? Did you also know that you can potentially earn money for each class you attend? Well, you can!</a:t>
            </a:r>
            <a:endParaRPr lang="en-US" altLang="en-US" sz="1200" u="sng" dirty="0"/>
          </a:p>
          <a:p>
            <a:pPr eaLnBrk="1" hangingPunct="1">
              <a:spcBef>
                <a:spcPts val="1263"/>
              </a:spcBef>
            </a:pPr>
            <a:r>
              <a:rPr lang="en-US" altLang="en-US" sz="1200" b="1" dirty="0"/>
              <a:t>What is the Independent Living Program (ILP)?                                                                              </a:t>
            </a:r>
          </a:p>
          <a:p>
            <a:pPr eaLnBrk="1" hangingPunct="1">
              <a:spcAft>
                <a:spcPts val="838"/>
              </a:spcAft>
            </a:pPr>
            <a:r>
              <a:rPr lang="en-US" altLang="en-US" sz="1200" dirty="0"/>
              <a:t>ILSP is a program designed to support current and former foster youth in gaining life skills necessary in order to become self-sufficient and successful adults. ILP will teach you important life skills, such as opening a bank account, obtaining your California ID card, conducting job searches, researching secondary education options, money management and more!</a:t>
            </a:r>
          </a:p>
          <a:p>
            <a:pPr eaLnBrk="1" hangingPunct="1"/>
            <a:r>
              <a:rPr lang="en-US" altLang="en-US" sz="1200" b="1" dirty="0"/>
              <a:t>Why should I attend?</a:t>
            </a:r>
          </a:p>
          <a:p>
            <a:pPr eaLnBrk="1" hangingPunct="1">
              <a:spcAft>
                <a:spcPts val="838"/>
              </a:spcAft>
            </a:pPr>
            <a:r>
              <a:rPr lang="en-US" altLang="en-US" sz="1200" dirty="0"/>
              <a:t>In addition to learning life skills, you will also get to meet other youth and young adults who have some shared experiences. We have classes that cover a range of life skill topics such as healthy relationships, self-defense, dental health, and etiquette. We also sponsor fun events such as laser tag, season dinners and bowling. In exchange for your positive participation and attendance, 14- to 21-year-old youth can receive $25 for each class attended for a total of 100$ per month.</a:t>
            </a:r>
          </a:p>
          <a:p>
            <a:pPr eaLnBrk="1" hangingPunct="1"/>
            <a:r>
              <a:rPr lang="en-US" altLang="en-US" sz="1200" b="1" dirty="0"/>
              <a:t>What do I need to do to participate?</a:t>
            </a:r>
          </a:p>
          <a:p>
            <a:pPr eaLnBrk="1" hangingPunct="1">
              <a:spcAft>
                <a:spcPts val="838"/>
              </a:spcAft>
            </a:pPr>
            <a:r>
              <a:rPr lang="en-US" altLang="en-US" sz="1200" dirty="0"/>
              <a:t>Show up and follow our basic ground rules. All participants need to be respectful of each other and the presenters. Cell phones, if you have them, are to be turned off. ILP events are safe and sober.</a:t>
            </a:r>
          </a:p>
          <a:p>
            <a:pPr eaLnBrk="1" hangingPunct="1"/>
            <a:r>
              <a:rPr lang="en-US" altLang="en-US" sz="1200" b="1" dirty="0"/>
              <a:t>How do I get there?</a:t>
            </a:r>
          </a:p>
          <a:p>
            <a:pPr eaLnBrk="1" hangingPunct="1"/>
            <a:r>
              <a:rPr lang="en-US" altLang="en-US" sz="1200" dirty="0"/>
              <a:t>Classes are held at Woodland Community College located at 2330 East Gibson Road, Woodland, CA 95776 (see map next page)</a:t>
            </a:r>
          </a:p>
          <a:p>
            <a:pPr eaLnBrk="1" hangingPunct="1"/>
            <a:endParaRPr lang="en-US" altLang="en-US" sz="1200" dirty="0"/>
          </a:p>
          <a:p>
            <a:pPr eaLnBrk="1" hangingPunct="1">
              <a:spcAft>
                <a:spcPts val="838"/>
              </a:spcAft>
            </a:pPr>
            <a:r>
              <a:rPr lang="en-US" altLang="en-US" sz="1200" dirty="0"/>
              <a:t>***As of March 2019 ILP has moved to a digital online Zoom meeting. ***</a:t>
            </a:r>
          </a:p>
          <a:p>
            <a:pPr eaLnBrk="1" hangingPunct="1">
              <a:spcAft>
                <a:spcPts val="213"/>
              </a:spcAft>
            </a:pPr>
            <a:r>
              <a:rPr lang="en-US" altLang="en-US" sz="1200" b="1" dirty="0"/>
              <a:t>Who do I call with questions?</a:t>
            </a:r>
          </a:p>
          <a:p>
            <a:pPr eaLnBrk="1" hangingPunct="1">
              <a:spcAft>
                <a:spcPts val="838"/>
              </a:spcAft>
            </a:pPr>
            <a:r>
              <a:rPr lang="en-US" altLang="en-US" sz="1200" dirty="0"/>
              <a:t>If you have any questions, please contact our ILSP coordinator:</a:t>
            </a:r>
          </a:p>
          <a:p>
            <a:pPr eaLnBrk="1" hangingPunct="1"/>
            <a:r>
              <a:rPr lang="en-US" altLang="en-US" sz="1200" dirty="0"/>
              <a:t>Ramiz Ali (530) 681-9219 </a:t>
            </a:r>
            <a:r>
              <a:rPr lang="en-US" altLang="en-US" sz="1200" b="1" u="sng" dirty="0">
                <a:hlinkClick r:id="rId2">
                  <a:extLst>
                    <a:ext uri="{A12FA001-AC4F-418D-AE19-62706E023703}">
                      <ahyp:hlinkClr xmlns:ahyp="http://schemas.microsoft.com/office/drawing/2018/hyperlinkcolor" val="tx"/>
                    </a:ext>
                  </a:extLst>
                </a:hlinkClick>
              </a:rPr>
              <a:t>Ramiz.Ali@volocounty.org</a:t>
            </a:r>
          </a:p>
        </p:txBody>
      </p:sp>
      <p:sp>
        <p:nvSpPr>
          <p:cNvPr id="3" name="TextBox 2">
            <a:extLst>
              <a:ext uri="{FF2B5EF4-FFF2-40B4-BE49-F238E27FC236}">
                <a16:creationId xmlns:a16="http://schemas.microsoft.com/office/drawing/2014/main" id="{C01394C3-60F1-409A-B079-6771726CBA52}"/>
              </a:ext>
            </a:extLst>
          </p:cNvPr>
          <p:cNvSpPr txBox="1"/>
          <p:nvPr/>
        </p:nvSpPr>
        <p:spPr>
          <a:xfrm>
            <a:off x="2560320" y="871086"/>
            <a:ext cx="4135755" cy="1821011"/>
          </a:xfrm>
          <a:prstGeom prst="rect">
            <a:avLst/>
          </a:prstGeom>
          <a:noFill/>
        </p:spPr>
        <p:txBody>
          <a:bodyPr wrap="square" rtlCol="0">
            <a:spAutoFit/>
          </a:bodyPr>
          <a:lstStyle/>
          <a:p>
            <a:pPr eaLnBrk="1" hangingPunct="1">
              <a:lnSpc>
                <a:spcPts val="2813"/>
              </a:lnSpc>
              <a:spcBef>
                <a:spcPts val="7563"/>
              </a:spcBef>
            </a:pPr>
            <a:r>
              <a:rPr lang="en-US" altLang="en-US" sz="1200" b="1" dirty="0"/>
              <a:t>COUNTY OF YOLO</a:t>
            </a:r>
          </a:p>
          <a:p>
            <a:pPr eaLnBrk="1" hangingPunct="1">
              <a:spcAft>
                <a:spcPts val="838"/>
              </a:spcAft>
            </a:pPr>
            <a:r>
              <a:rPr lang="en-US" altLang="en-US" sz="1200" dirty="0"/>
              <a:t>Health and Human Services Agency </a:t>
            </a:r>
            <a:r>
              <a:rPr lang="en-US" altLang="en-US" sz="1200" b="1" i="1" baseline="30000" dirty="0"/>
              <a:t>Karen</a:t>
            </a:r>
            <a:r>
              <a:rPr lang="en-US" altLang="en-US" sz="1200" b="1" i="1" dirty="0"/>
              <a:t> Larsen, LMFT</a:t>
            </a:r>
            <a:r>
              <a:rPr lang="en-US" altLang="en-US" sz="1200" dirty="0"/>
              <a:t> Director</a:t>
            </a:r>
          </a:p>
          <a:p>
            <a:pPr algn="r" eaLnBrk="1" hangingPunct="1">
              <a:lnSpc>
                <a:spcPts val="1175"/>
              </a:lnSpc>
              <a:spcAft>
                <a:spcPts val="4625"/>
              </a:spcAft>
            </a:pPr>
            <a:r>
              <a:rPr lang="en-US" altLang="en-US" sz="1200" dirty="0"/>
              <a:t>137 N. Cottonwood Street ©Woodland, CA 95695 (530) 661-2750 ©</a:t>
            </a:r>
            <a:r>
              <a:rPr lang="en-US" altLang="en-US" sz="1200" dirty="0">
                <a:hlinkClick r:id="rId3">
                  <a:extLst>
                    <a:ext uri="{A12FA001-AC4F-418D-AE19-62706E023703}">
                      <ahyp:hlinkClr xmlns:ahyp="http://schemas.microsoft.com/office/drawing/2018/hyperlinkcolor" val="tx"/>
                    </a:ext>
                  </a:extLst>
                </a:hlinkClick>
              </a:rPr>
              <a:t>www.yolocounty.org</a:t>
            </a:r>
          </a:p>
          <a:p>
            <a:endParaRPr lang="en-US" sz="1200" dirty="0"/>
          </a:p>
        </p:txBody>
      </p:sp>
      <p:pic>
        <p:nvPicPr>
          <p:cNvPr id="2050" name="Picture 2">
            <a:extLst>
              <a:ext uri="{FF2B5EF4-FFF2-40B4-BE49-F238E27FC236}">
                <a16:creationId xmlns:a16="http://schemas.microsoft.com/office/drawing/2014/main" id="{67689EA4-0522-4D3A-8CD4-5AD1AFCB2E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568" y="621473"/>
            <a:ext cx="1318533" cy="131853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5">
            <a:extLst>
              <a:ext uri="{FF2B5EF4-FFF2-40B4-BE49-F238E27FC236}">
                <a16:creationId xmlns:a16="http://schemas.microsoft.com/office/drawing/2014/main" id="{B5CE04F3-44BF-49FD-88F5-4C9DDDF1B32F}"/>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70</a:t>
            </a: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543F10E0-F091-4F7C-8CC3-15BF696118E1}"/>
              </a:ext>
            </a:extLst>
          </p:cNvPr>
          <p:cNvSpPr>
            <a:spLocks noChangeArrowheads="1"/>
          </p:cNvSpPr>
          <p:nvPr/>
        </p:nvSpPr>
        <p:spPr bwMode="auto">
          <a:xfrm>
            <a:off x="898525" y="4406900"/>
            <a:ext cx="5502275" cy="247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200" b="1" dirty="0">
                <a:solidFill>
                  <a:srgbClr val="231F21"/>
                </a:solidFill>
              </a:rPr>
              <a:t>ZOOM to ILP</a:t>
            </a:r>
          </a:p>
          <a:p>
            <a:pPr eaLnBrk="1" hangingPunct="1"/>
            <a:endParaRPr lang="en-US" altLang="en-US" sz="1200" b="1" dirty="0">
              <a:solidFill>
                <a:srgbClr val="231F21"/>
              </a:solidFill>
            </a:endParaRPr>
          </a:p>
          <a:p>
            <a:pPr eaLnBrk="1" hangingPunct="1"/>
            <a:r>
              <a:rPr lang="en-US" altLang="en-US" sz="1200" dirty="0">
                <a:solidFill>
                  <a:srgbClr val="231F21"/>
                </a:solidFill>
              </a:rPr>
              <a:t>-Yolo County Independent Living – online via digital meetings</a:t>
            </a:r>
          </a:p>
          <a:p>
            <a:pPr eaLnBrk="1" hangingPunct="1"/>
            <a:r>
              <a:rPr lang="en-US" altLang="en-US" sz="1200" dirty="0">
                <a:solidFill>
                  <a:srgbClr val="231F21"/>
                </a:solidFill>
              </a:rPr>
              <a:t>When: Wednesday and Friday Evenings 5:00 - 6:30 pm</a:t>
            </a:r>
          </a:p>
          <a:p>
            <a:pPr eaLnBrk="1" hangingPunct="1"/>
            <a:r>
              <a:rPr lang="en-US" altLang="en-US" sz="1200" dirty="0">
                <a:solidFill>
                  <a:srgbClr val="231F21"/>
                </a:solidFill>
              </a:rPr>
              <a:t>Enter LINK, download free PHONE APP, or CALL IN:</a:t>
            </a:r>
          </a:p>
          <a:p>
            <a:pPr eaLnBrk="1" hangingPunct="1">
              <a:spcAft>
                <a:spcPts val="2938"/>
              </a:spcAft>
            </a:pPr>
            <a:r>
              <a:rPr lang="en-US" altLang="en-US" sz="1200" u="sng" dirty="0">
                <a:hlinkClick r:id="rId2">
                  <a:extLst>
                    <a:ext uri="{A12FA001-AC4F-418D-AE19-62706E023703}">
                      <ahyp:hlinkClr xmlns:ahyp="http://schemas.microsoft.com/office/drawing/2018/hyperlinkcolor" val="tx"/>
                    </a:ext>
                  </a:extLst>
                </a:hlinkClick>
              </a:rPr>
              <a:t>https://cccconfer.zoom.us/i/93648946385?pwd=TEI1VHhUSDZSYTIrR3lDT2hCVVloQT09</a:t>
            </a:r>
            <a:r>
              <a:rPr lang="en-US" altLang="en-US" sz="1200" u="sng" dirty="0"/>
              <a:t> </a:t>
            </a:r>
            <a:r>
              <a:rPr lang="en-US" altLang="en-US" sz="1200" dirty="0">
                <a:solidFill>
                  <a:srgbClr val="231F21"/>
                </a:solidFill>
              </a:rPr>
              <a:t>Meeting ID: 936 4894 6385 Password: 635636 Or Call: +1 669 900 6833</a:t>
            </a:r>
          </a:p>
        </p:txBody>
      </p:sp>
      <p:sp>
        <p:nvSpPr>
          <p:cNvPr id="4" name="Rectangle 3">
            <a:extLst>
              <a:ext uri="{FF2B5EF4-FFF2-40B4-BE49-F238E27FC236}">
                <a16:creationId xmlns:a16="http://schemas.microsoft.com/office/drawing/2014/main" id="{F2880555-B448-4F79-9FD6-9D1F0A123497}"/>
              </a:ext>
            </a:extLst>
          </p:cNvPr>
          <p:cNvSpPr/>
          <p:nvPr/>
        </p:nvSpPr>
        <p:spPr>
          <a:xfrm>
            <a:off x="823343" y="5947684"/>
            <a:ext cx="5678488" cy="717550"/>
          </a:xfrm>
          <a:prstGeom prst="rect">
            <a:avLst/>
          </a:prstGeom>
        </p:spPr>
        <p:txBody>
          <a:bodyPr lIns="0" tIns="0" rIns="0" bIns="0"/>
          <a:lstStyle/>
          <a:p>
            <a:pPr eaLnBrk="1" fontAlgn="auto" hangingPunct="1">
              <a:spcBef>
                <a:spcPts val="2940"/>
              </a:spcBef>
              <a:spcAft>
                <a:spcPts val="1260"/>
              </a:spcAft>
              <a:defRPr/>
            </a:pPr>
            <a:r>
              <a:rPr lang="en-US" sz="1200" b="1" dirty="0">
                <a:latin typeface="Calibri"/>
              </a:rPr>
              <a:t>Dear ILP Participant,</a:t>
            </a:r>
          </a:p>
          <a:p>
            <a:pPr marL="108204" eaLnBrk="1" fontAlgn="auto" hangingPunct="1">
              <a:spcBef>
                <a:spcPts val="0"/>
              </a:spcBef>
              <a:spcAft>
                <a:spcPts val="2100"/>
              </a:spcAft>
              <a:defRPr/>
            </a:pPr>
            <a:r>
              <a:rPr lang="en-US" sz="1200" dirty="0">
                <a:latin typeface="Calibri"/>
              </a:rPr>
              <a:t>Non-Minor Dependents are required to attend ILP workshops on a consistent basis. If you attend ILP workshops, you will receive the following incentives:                                              </a:t>
            </a:r>
          </a:p>
          <a:p>
            <a:pPr eaLnBrk="1" fontAlgn="auto" hangingPunct="1">
              <a:spcBef>
                <a:spcPts val="0"/>
              </a:spcBef>
              <a:spcAft>
                <a:spcPts val="0"/>
              </a:spcAft>
              <a:buFont typeface="Wingdings" panose="05000000000000000000" pitchFamily="2" charset="2"/>
              <a:buChar char="§"/>
              <a:defRPr/>
            </a:pPr>
            <a:r>
              <a:rPr lang="en-US" altLang="en-US" sz="1200" dirty="0"/>
              <a:t>  Monthly ILP stipends</a:t>
            </a:r>
          </a:p>
          <a:p>
            <a:pPr eaLnBrk="1" fontAlgn="auto" hangingPunct="1">
              <a:spcBef>
                <a:spcPts val="0"/>
              </a:spcBef>
              <a:spcAft>
                <a:spcPts val="0"/>
              </a:spcAft>
              <a:buFont typeface="Wingdings" panose="05000000000000000000" pitchFamily="2" charset="2"/>
              <a:buChar char="§"/>
              <a:defRPr/>
            </a:pPr>
            <a:r>
              <a:rPr lang="en-US" altLang="en-US" sz="1200" dirty="0"/>
              <a:t>  A brand-new laptop computer when enrolling into college</a:t>
            </a:r>
          </a:p>
          <a:p>
            <a:pPr eaLnBrk="1" fontAlgn="auto" hangingPunct="1">
              <a:spcBef>
                <a:spcPts val="0"/>
              </a:spcBef>
              <a:spcAft>
                <a:spcPts val="0"/>
              </a:spcAft>
              <a:buFont typeface="Wingdings" panose="05000000000000000000" pitchFamily="2" charset="2"/>
              <a:buChar char="§"/>
              <a:defRPr/>
            </a:pPr>
            <a:r>
              <a:rPr lang="en-US" sz="1200" dirty="0">
                <a:latin typeface="Calibri"/>
              </a:rPr>
              <a:t>  Monthly regional transit bus passes</a:t>
            </a:r>
          </a:p>
          <a:p>
            <a:pPr eaLnBrk="1" fontAlgn="auto" hangingPunct="1">
              <a:spcBef>
                <a:spcPts val="0"/>
              </a:spcBef>
              <a:spcAft>
                <a:spcPts val="0"/>
              </a:spcAft>
              <a:buFont typeface="Wingdings" panose="05000000000000000000" pitchFamily="2" charset="2"/>
              <a:buChar char="§"/>
              <a:defRPr/>
            </a:pPr>
            <a:r>
              <a:rPr lang="en-US" sz="1200" dirty="0">
                <a:latin typeface="Calibri"/>
              </a:rPr>
              <a:t>  Assistance with your security deposit and first month's rent</a:t>
            </a:r>
          </a:p>
          <a:p>
            <a:pPr eaLnBrk="1" fontAlgn="auto" hangingPunct="1">
              <a:spcBef>
                <a:spcPts val="0"/>
              </a:spcBef>
              <a:spcAft>
                <a:spcPts val="0"/>
              </a:spcAft>
              <a:buFont typeface="Wingdings" panose="05000000000000000000" pitchFamily="2" charset="2"/>
              <a:buChar char="§"/>
              <a:defRPr/>
            </a:pPr>
            <a:r>
              <a:rPr lang="en-US" sz="1200" dirty="0">
                <a:latin typeface="Calibri"/>
              </a:rPr>
              <a:t>  Housing utility deposits and fees</a:t>
            </a:r>
          </a:p>
          <a:p>
            <a:pPr eaLnBrk="1" fontAlgn="auto" hangingPunct="1">
              <a:spcBef>
                <a:spcPts val="0"/>
              </a:spcBef>
              <a:spcAft>
                <a:spcPts val="0"/>
              </a:spcAft>
              <a:buFont typeface="Wingdings" panose="05000000000000000000" pitchFamily="2" charset="2"/>
              <a:buChar char="§"/>
              <a:defRPr/>
            </a:pPr>
            <a:r>
              <a:rPr lang="en-US" sz="1200" dirty="0">
                <a:latin typeface="Calibri"/>
              </a:rPr>
              <a:t>  Work training</a:t>
            </a:r>
          </a:p>
          <a:p>
            <a:pPr eaLnBrk="1" fontAlgn="auto" hangingPunct="1">
              <a:spcBef>
                <a:spcPts val="0"/>
              </a:spcBef>
              <a:spcAft>
                <a:spcPts val="0"/>
              </a:spcAft>
              <a:buFont typeface="Wingdings" panose="05000000000000000000" pitchFamily="2" charset="2"/>
              <a:buChar char="§"/>
              <a:defRPr/>
            </a:pPr>
            <a:r>
              <a:rPr lang="en-US" sz="1200" dirty="0">
                <a:latin typeface="Calibri"/>
              </a:rPr>
              <a:t>   School related equipment and supplies</a:t>
            </a:r>
          </a:p>
          <a:p>
            <a:pPr eaLnBrk="1" fontAlgn="auto" hangingPunct="1">
              <a:spcBef>
                <a:spcPts val="0"/>
              </a:spcBef>
              <a:spcAft>
                <a:spcPts val="0"/>
              </a:spcAft>
              <a:buFont typeface="Wingdings" panose="05000000000000000000" pitchFamily="2" charset="2"/>
              <a:buChar char="§"/>
              <a:defRPr/>
            </a:pPr>
            <a:endParaRPr lang="en-US" sz="1200" dirty="0">
              <a:latin typeface="Calibri"/>
            </a:endParaRPr>
          </a:p>
          <a:p>
            <a:pPr eaLnBrk="1" fontAlgn="auto" hangingPunct="1">
              <a:spcBef>
                <a:spcPts val="0"/>
              </a:spcBef>
              <a:spcAft>
                <a:spcPts val="2100"/>
              </a:spcAft>
              <a:defRPr/>
            </a:pPr>
            <a:r>
              <a:rPr lang="en-US" sz="1200" dirty="0">
                <a:latin typeface="Calibri"/>
              </a:rPr>
              <a:t>If you attend one ILP workshop a month, you can receive these services that will assist you now and benefit you in the future. If you have any questions or concerns in regards to ILP, please feel free to contact me.</a:t>
            </a:r>
          </a:p>
          <a:p>
            <a:pPr eaLnBrk="1" fontAlgn="auto" hangingPunct="1">
              <a:spcBef>
                <a:spcPts val="0"/>
              </a:spcBef>
              <a:spcAft>
                <a:spcPts val="2100"/>
              </a:spcAft>
              <a:defRPr/>
            </a:pPr>
            <a:r>
              <a:rPr lang="en-US" altLang="en-US" sz="1200" dirty="0"/>
              <a:t>Ramiz Ali, MSW ILP Coordinator - (530) 681-9219 </a:t>
            </a:r>
            <a:r>
              <a:rPr lang="en-US" altLang="en-US" sz="1200" b="1" u="sng" dirty="0">
                <a:hlinkClick r:id="rId3">
                  <a:extLst>
                    <a:ext uri="{A12FA001-AC4F-418D-AE19-62706E023703}">
                      <ahyp:hlinkClr xmlns:ahyp="http://schemas.microsoft.com/office/drawing/2018/hyperlinkcolor" val="tx"/>
                    </a:ext>
                  </a:extLst>
                </a:hlinkClick>
              </a:rPr>
              <a:t>Ramiz.Ali@volocounty.org</a:t>
            </a:r>
            <a:endParaRPr lang="en-US" altLang="en-US" sz="1200" dirty="0"/>
          </a:p>
          <a:p>
            <a:pPr eaLnBrk="1" hangingPunct="1"/>
            <a:endParaRPr lang="en-US" altLang="en-US" sz="1200" dirty="0"/>
          </a:p>
          <a:p>
            <a:pPr marL="108204" eaLnBrk="1" fontAlgn="auto" hangingPunct="1">
              <a:spcBef>
                <a:spcPts val="0"/>
              </a:spcBef>
              <a:spcAft>
                <a:spcPts val="2100"/>
              </a:spcAft>
              <a:defRPr/>
            </a:pPr>
            <a:endParaRPr lang="en-US" sz="1200" dirty="0">
              <a:latin typeface="Calibri"/>
            </a:endParaRPr>
          </a:p>
        </p:txBody>
      </p:sp>
      <p:sp>
        <p:nvSpPr>
          <p:cNvPr id="35845" name="Rectangle 4">
            <a:extLst>
              <a:ext uri="{FF2B5EF4-FFF2-40B4-BE49-F238E27FC236}">
                <a16:creationId xmlns:a16="http://schemas.microsoft.com/office/drawing/2014/main" id="{BAA44C2F-A6D8-4DA2-8B95-9724CFDA9CC3}"/>
              </a:ext>
            </a:extLst>
          </p:cNvPr>
          <p:cNvSpPr>
            <a:spLocks noChangeArrowheads="1"/>
          </p:cNvSpPr>
          <p:nvPr/>
        </p:nvSpPr>
        <p:spPr bwMode="auto">
          <a:xfrm>
            <a:off x="1219200" y="8802688"/>
            <a:ext cx="5364163"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endParaRPr lang="en-US" altLang="en-US" sz="1200" dirty="0"/>
          </a:p>
        </p:txBody>
      </p:sp>
      <p:sp>
        <p:nvSpPr>
          <p:cNvPr id="7" name="Rectangle 6">
            <a:extLst>
              <a:ext uri="{FF2B5EF4-FFF2-40B4-BE49-F238E27FC236}">
                <a16:creationId xmlns:a16="http://schemas.microsoft.com/office/drawing/2014/main" id="{1DF2E4C3-74D1-49D0-B4A1-6C0F36A58C42}"/>
              </a:ext>
            </a:extLst>
          </p:cNvPr>
          <p:cNvSpPr/>
          <p:nvPr/>
        </p:nvSpPr>
        <p:spPr>
          <a:xfrm>
            <a:off x="6205728" y="1222248"/>
            <a:ext cx="121920" cy="731520"/>
          </a:xfrm>
          <a:prstGeom prst="rect">
            <a:avLst/>
          </a:prstGeom>
        </p:spPr>
        <p:txBody>
          <a:bodyPr vert="vert270" wrap="none" lIns="0" tIns="0" rIns="0" bIns="0"/>
          <a:lstStyle/>
          <a:p>
            <a:pPr eaLnBrk="1" fontAlgn="auto" hangingPunct="1">
              <a:spcBef>
                <a:spcPts val="0"/>
              </a:spcBef>
              <a:spcAft>
                <a:spcPts val="0"/>
              </a:spcAft>
              <a:defRPr/>
            </a:pPr>
            <a:endParaRPr lang="en-US" sz="1200" dirty="0">
              <a:solidFill>
                <a:srgbClr val="A8A8A8"/>
              </a:solidFill>
              <a:latin typeface="AngsanaUPC"/>
            </a:endParaRPr>
          </a:p>
        </p:txBody>
      </p:sp>
      <p:pic>
        <p:nvPicPr>
          <p:cNvPr id="2" name="Picture 1">
            <a:extLst>
              <a:ext uri="{FF2B5EF4-FFF2-40B4-BE49-F238E27FC236}">
                <a16:creationId xmlns:a16="http://schemas.microsoft.com/office/drawing/2014/main" id="{553DB14F-4421-434C-A4DB-565CE45D2169}"/>
              </a:ext>
            </a:extLst>
          </p:cNvPr>
          <p:cNvPicPr>
            <a:picLocks noChangeAspect="1"/>
          </p:cNvPicPr>
          <p:nvPr/>
        </p:nvPicPr>
        <p:blipFill>
          <a:blip r:embed="rId4"/>
          <a:stretch>
            <a:fillRect/>
          </a:stretch>
        </p:blipFill>
        <p:spPr>
          <a:xfrm>
            <a:off x="901700" y="753531"/>
            <a:ext cx="5969000" cy="3455462"/>
          </a:xfrm>
          <a:prstGeom prst="rect">
            <a:avLst/>
          </a:prstGeom>
        </p:spPr>
      </p:pic>
      <p:sp>
        <p:nvSpPr>
          <p:cNvPr id="3" name="TextBox 2">
            <a:extLst>
              <a:ext uri="{FF2B5EF4-FFF2-40B4-BE49-F238E27FC236}">
                <a16:creationId xmlns:a16="http://schemas.microsoft.com/office/drawing/2014/main" id="{75D0E89C-332E-4791-BBA2-643FC6C1E7E4}"/>
              </a:ext>
            </a:extLst>
          </p:cNvPr>
          <p:cNvSpPr txBox="1"/>
          <p:nvPr/>
        </p:nvSpPr>
        <p:spPr>
          <a:xfrm>
            <a:off x="984601" y="377578"/>
            <a:ext cx="5330121" cy="276999"/>
          </a:xfrm>
          <a:prstGeom prst="rect">
            <a:avLst/>
          </a:prstGeom>
          <a:noFill/>
        </p:spPr>
        <p:txBody>
          <a:bodyPr wrap="square" rtlCol="0">
            <a:spAutoFit/>
          </a:bodyPr>
          <a:lstStyle/>
          <a:p>
            <a:pPr algn="ctr"/>
            <a:r>
              <a:rPr lang="en-US" sz="1200" dirty="0"/>
              <a:t>Map of area surrounding Woodland Community College</a:t>
            </a:r>
          </a:p>
        </p:txBody>
      </p:sp>
      <p:sp>
        <p:nvSpPr>
          <p:cNvPr id="10" name="Rectangle 15">
            <a:extLst>
              <a:ext uri="{FF2B5EF4-FFF2-40B4-BE49-F238E27FC236}">
                <a16:creationId xmlns:a16="http://schemas.microsoft.com/office/drawing/2014/main" id="{CCB7DE3D-593E-4EAA-A959-E06288AF0A9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9" name="Rectangle 15">
            <a:extLst>
              <a:ext uri="{FF2B5EF4-FFF2-40B4-BE49-F238E27FC236}">
                <a16:creationId xmlns:a16="http://schemas.microsoft.com/office/drawing/2014/main" id="{9F7A41F6-4640-4D13-A1F0-AE5A45AC8CE5}"/>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71</a:t>
            </a: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6AB7156F-B4AB-427A-9BC2-A15AC2A5FB19}"/>
              </a:ext>
            </a:extLst>
          </p:cNvPr>
          <p:cNvSpPr>
            <a:spLocks noChangeArrowheads="1"/>
          </p:cNvSpPr>
          <p:nvPr/>
        </p:nvSpPr>
        <p:spPr bwMode="auto">
          <a:xfrm>
            <a:off x="4348163" y="2049462"/>
            <a:ext cx="40513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675"/>
              </a:spcAft>
            </a:pPr>
            <a:endParaRPr lang="en-US" altLang="en-US" b="1" u="sng" dirty="0">
              <a:solidFill>
                <a:srgbClr val="231F21"/>
              </a:solidFill>
            </a:endParaRPr>
          </a:p>
        </p:txBody>
      </p:sp>
      <p:sp>
        <p:nvSpPr>
          <p:cNvPr id="70660" name="Rectangle 3">
            <a:extLst>
              <a:ext uri="{FF2B5EF4-FFF2-40B4-BE49-F238E27FC236}">
                <a16:creationId xmlns:a16="http://schemas.microsoft.com/office/drawing/2014/main" id="{FFB959E5-D516-4298-9E1A-89D1EE2843AC}"/>
              </a:ext>
            </a:extLst>
          </p:cNvPr>
          <p:cNvSpPr>
            <a:spLocks noChangeArrowheads="1"/>
          </p:cNvSpPr>
          <p:nvPr/>
        </p:nvSpPr>
        <p:spPr bwMode="auto">
          <a:xfrm>
            <a:off x="895350" y="1642635"/>
            <a:ext cx="5943600" cy="4754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838"/>
              </a:spcBef>
              <a:spcAft>
                <a:spcPts val="838"/>
              </a:spcAft>
            </a:pPr>
            <a:r>
              <a:rPr lang="en-US" altLang="en-US" sz="1200" b="1" dirty="0">
                <a:solidFill>
                  <a:srgbClr val="B87EEC"/>
                </a:solidFill>
              </a:rPr>
              <a:t>What is a CASA?</a:t>
            </a:r>
          </a:p>
          <a:p>
            <a:pPr algn="just" eaLnBrk="1" hangingPunct="1">
              <a:lnSpc>
                <a:spcPts val="1563"/>
              </a:lnSpc>
              <a:spcAft>
                <a:spcPts val="425"/>
              </a:spcAft>
            </a:pPr>
            <a:r>
              <a:rPr lang="en-US" altLang="en-US" sz="1200" dirty="0"/>
              <a:t>A CASA is a Court Appointed Special Advocate. A CASA is an person that volunteers to commit to meeting with a child in the foster care system on a regular basis for a minimum of 18 months to offer stability and consistency.</a:t>
            </a:r>
          </a:p>
          <a:p>
            <a:pPr algn="just" eaLnBrk="1" hangingPunct="1">
              <a:spcAft>
                <a:spcPts val="838"/>
              </a:spcAft>
            </a:pPr>
            <a:r>
              <a:rPr lang="en-US" altLang="en-US" sz="1200" b="1" dirty="0">
                <a:solidFill>
                  <a:srgbClr val="B87EEC"/>
                </a:solidFill>
              </a:rPr>
              <a:t>What do CASA's do?</a:t>
            </a:r>
          </a:p>
          <a:p>
            <a:pPr algn="just" eaLnBrk="1" hangingPunct="1">
              <a:lnSpc>
                <a:spcPts val="1563"/>
              </a:lnSpc>
              <a:spcAft>
                <a:spcPts val="425"/>
              </a:spcAft>
            </a:pPr>
            <a:r>
              <a:rPr lang="en-US" altLang="en-US" sz="1200" dirty="0"/>
              <a:t>Most CASA's meet with their youth once a week for a couple of hours and do an activity that allows plenty of interaction. As the relationship develops over time, the volunteer gains understanding of what life is like for that child and the challenges they face on a regular basis. The advocate identifies areas of concern and brings them to the attention of social workers, lawyers, and judges to work out the solution. The volunteer is also an advocate for the child in court and helps the child's voice to be heard.</a:t>
            </a:r>
          </a:p>
          <a:p>
            <a:pPr algn="just" eaLnBrk="1" hangingPunct="1">
              <a:spcAft>
                <a:spcPts val="838"/>
              </a:spcAft>
            </a:pPr>
            <a:r>
              <a:rPr lang="en-US" altLang="en-US" sz="1200" b="1" dirty="0">
                <a:solidFill>
                  <a:srgbClr val="B87EEC"/>
                </a:solidFill>
              </a:rPr>
              <a:t>The CASA program Vision</a:t>
            </a:r>
          </a:p>
          <a:p>
            <a:pPr algn="just" eaLnBrk="1" hangingPunct="1">
              <a:lnSpc>
                <a:spcPts val="1563"/>
              </a:lnSpc>
              <a:spcAft>
                <a:spcPts val="2100"/>
              </a:spcAft>
            </a:pPr>
            <a:r>
              <a:rPr lang="en-US" altLang="en-US" sz="1200" dirty="0"/>
              <a:t>The CASA program is working hard toward their vision of providing every foster child with a CASA volunteer. In an overburdened child welfare system, this extra set of eyes and ears can make all the difference in the life of a child.</a:t>
            </a:r>
          </a:p>
        </p:txBody>
      </p:sp>
      <p:sp>
        <p:nvSpPr>
          <p:cNvPr id="70661" name="Rectangle 4">
            <a:extLst>
              <a:ext uri="{FF2B5EF4-FFF2-40B4-BE49-F238E27FC236}">
                <a16:creationId xmlns:a16="http://schemas.microsoft.com/office/drawing/2014/main" id="{D365B986-631A-4380-9262-A13926BC4F3A}"/>
              </a:ext>
            </a:extLst>
          </p:cNvPr>
          <p:cNvSpPr>
            <a:spLocks noChangeArrowheads="1"/>
          </p:cNvSpPr>
          <p:nvPr/>
        </p:nvSpPr>
        <p:spPr bwMode="auto">
          <a:xfrm>
            <a:off x="857022" y="8415765"/>
            <a:ext cx="42957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2788"/>
              </a:lnSpc>
              <a:spcBef>
                <a:spcPts val="2100"/>
              </a:spcBef>
            </a:pPr>
            <a:r>
              <a:rPr lang="en-US" altLang="en-US" sz="1200" dirty="0"/>
              <a:t>Ask your social worker to see how you can be assigned a CASA</a:t>
            </a:r>
            <a:r>
              <a:rPr lang="en-US" altLang="en-US" sz="1200" b="1" dirty="0"/>
              <a:t>. Please visit </a:t>
            </a:r>
            <a:r>
              <a:rPr lang="en-US" altLang="en-US" sz="1200" b="1" dirty="0">
                <a:solidFill>
                  <a:srgbClr val="B87EEC"/>
                </a:solidFill>
              </a:rPr>
              <a:t>yolocasa.org </a:t>
            </a:r>
            <a:r>
              <a:rPr lang="en-US" altLang="en-US" sz="1200" b="1" dirty="0"/>
              <a:t>to find out more about the CASA program.</a:t>
            </a:r>
          </a:p>
        </p:txBody>
      </p:sp>
      <p:sp>
        <p:nvSpPr>
          <p:cNvPr id="70662" name="Rectangle 5">
            <a:extLst>
              <a:ext uri="{FF2B5EF4-FFF2-40B4-BE49-F238E27FC236}">
                <a16:creationId xmlns:a16="http://schemas.microsoft.com/office/drawing/2014/main" id="{29169A25-E4FC-4D96-808D-74B739B01F26}"/>
              </a:ext>
            </a:extLst>
          </p:cNvPr>
          <p:cNvSpPr>
            <a:spLocks noChangeArrowheads="1"/>
          </p:cNvSpPr>
          <p:nvPr/>
        </p:nvSpPr>
        <p:spPr bwMode="auto">
          <a:xfrm>
            <a:off x="6696075"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6">
            <a:extLst>
              <a:ext uri="{FF2B5EF4-FFF2-40B4-BE49-F238E27FC236}">
                <a16:creationId xmlns:a16="http://schemas.microsoft.com/office/drawing/2014/main" id="{87FF7B10-7937-4E2D-A63C-DD37915DB39B}"/>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Court Appointed Special Advocates (CASA)</a:t>
            </a:r>
          </a:p>
        </p:txBody>
      </p:sp>
      <p:pic>
        <p:nvPicPr>
          <p:cNvPr id="18436" name="Picture 4" descr="GivingEdge">
            <a:extLst>
              <a:ext uri="{FF2B5EF4-FFF2-40B4-BE49-F238E27FC236}">
                <a16:creationId xmlns:a16="http://schemas.microsoft.com/office/drawing/2014/main" id="{97A1B2A9-D131-4CFA-8F4B-B468301D4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5424430"/>
            <a:ext cx="2733674" cy="276004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5">
            <a:extLst>
              <a:ext uri="{FF2B5EF4-FFF2-40B4-BE49-F238E27FC236}">
                <a16:creationId xmlns:a16="http://schemas.microsoft.com/office/drawing/2014/main" id="{8CEB5EE4-0D3B-4412-BF6A-BF931C9D4115}"/>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72</a:t>
            </a: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FADA9A5B-ACFE-4925-8E89-446D75ECDC26}"/>
              </a:ext>
            </a:extLst>
          </p:cNvPr>
          <p:cNvSpPr>
            <a:spLocks noChangeArrowheads="1"/>
          </p:cNvSpPr>
          <p:nvPr/>
        </p:nvSpPr>
        <p:spPr bwMode="auto">
          <a:xfrm>
            <a:off x="3348038" y="4179888"/>
            <a:ext cx="3232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888"/>
              </a:spcAft>
            </a:pPr>
            <a:endParaRPr lang="en-US" altLang="en-US" b="1" u="sng" dirty="0">
              <a:solidFill>
                <a:srgbClr val="231F21"/>
              </a:solidFill>
            </a:endParaRPr>
          </a:p>
        </p:txBody>
      </p:sp>
      <p:sp>
        <p:nvSpPr>
          <p:cNvPr id="71684" name="Rectangle 3">
            <a:extLst>
              <a:ext uri="{FF2B5EF4-FFF2-40B4-BE49-F238E27FC236}">
                <a16:creationId xmlns:a16="http://schemas.microsoft.com/office/drawing/2014/main" id="{76EC2D46-3CC7-403B-A854-67666F1006CD}"/>
              </a:ext>
            </a:extLst>
          </p:cNvPr>
          <p:cNvSpPr>
            <a:spLocks noChangeArrowheads="1"/>
          </p:cNvSpPr>
          <p:nvPr/>
        </p:nvSpPr>
        <p:spPr bwMode="auto">
          <a:xfrm>
            <a:off x="895350" y="1571454"/>
            <a:ext cx="5956300" cy="247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1888"/>
              </a:spcBef>
              <a:spcAft>
                <a:spcPts val="625"/>
              </a:spcAft>
            </a:pPr>
            <a:r>
              <a:rPr lang="en-US" altLang="en-US" sz="1200" b="1" dirty="0">
                <a:solidFill>
                  <a:srgbClr val="B87EEC"/>
                </a:solidFill>
              </a:rPr>
              <a:t>WHO WE ARE </a:t>
            </a:r>
            <a:r>
              <a:rPr lang="en-US" altLang="en-US" sz="1200" dirty="0"/>
              <a:t>- Founded in 1988 by a group of young people with experience in foster care and volunteer supporters from around the state, California Youth Connection (CYC) is a youth-led organization guided by current and former foster youth at all levels, including our board of directors and staff. Our mission is to develop leaders who empower each other and their communities to transform the foster care system through legislative, policy, and practice change. CYC invests in youth leadership to transform foster care to a structure built on love, compassion, and practical support for young people.</a:t>
            </a:r>
          </a:p>
          <a:p>
            <a:pPr algn="just" eaLnBrk="1" hangingPunct="1">
              <a:spcAft>
                <a:spcPts val="625"/>
              </a:spcAft>
            </a:pPr>
            <a:r>
              <a:rPr lang="en-US" altLang="en-US" sz="1200" dirty="0"/>
              <a:t>To accomplish this, CYC engages in:</a:t>
            </a:r>
          </a:p>
          <a:p>
            <a:pPr marL="171450" indent="-171450" algn="just" eaLnBrk="1" hangingPunct="1">
              <a:spcAft>
                <a:spcPts val="625"/>
              </a:spcAft>
              <a:buClr>
                <a:srgbClr val="7030A0"/>
              </a:buClr>
              <a:buFont typeface="Wingdings" panose="05000000000000000000" pitchFamily="2" charset="2"/>
              <a:buChar char="§"/>
            </a:pPr>
            <a:r>
              <a:rPr lang="en-US" altLang="en-US" sz="1200" dirty="0"/>
              <a:t>Peer-to-peer community building . State and local policy and legislative advocacy</a:t>
            </a:r>
          </a:p>
          <a:p>
            <a:pPr marL="171450" indent="-171450" algn="just" eaLnBrk="1" hangingPunct="1">
              <a:lnSpc>
                <a:spcPts val="1675"/>
              </a:lnSpc>
              <a:buClr>
                <a:srgbClr val="7030A0"/>
              </a:buClr>
              <a:buFont typeface="Wingdings" panose="05000000000000000000" pitchFamily="2" charset="2"/>
              <a:buChar char="§"/>
            </a:pPr>
            <a:r>
              <a:rPr lang="en-US" altLang="en-US" sz="1200" dirty="0"/>
              <a:t>Training in best practices for child welfare and other professionals working with young people with experience in foster care</a:t>
            </a:r>
          </a:p>
          <a:p>
            <a:pPr marL="171450" indent="-171450" algn="just" eaLnBrk="1" hangingPunct="1">
              <a:lnSpc>
                <a:spcPts val="1638"/>
              </a:lnSpc>
              <a:spcAft>
                <a:spcPts val="3988"/>
              </a:spcAft>
              <a:buClr>
                <a:srgbClr val="7030A0"/>
              </a:buClr>
              <a:buFont typeface="Wingdings" panose="05000000000000000000" pitchFamily="2" charset="2"/>
              <a:buChar char="§"/>
            </a:pPr>
            <a:r>
              <a:rPr lang="en-US" altLang="en-US" sz="1200" dirty="0"/>
              <a:t>Local community Outreach and education on topics identified by young people</a:t>
            </a:r>
          </a:p>
        </p:txBody>
      </p:sp>
      <p:sp>
        <p:nvSpPr>
          <p:cNvPr id="71699" name="Rectangle 18">
            <a:extLst>
              <a:ext uri="{FF2B5EF4-FFF2-40B4-BE49-F238E27FC236}">
                <a16:creationId xmlns:a16="http://schemas.microsoft.com/office/drawing/2014/main" id="{4ECB8DAB-7003-45CB-A589-601E19D73672}"/>
              </a:ext>
            </a:extLst>
          </p:cNvPr>
          <p:cNvSpPr>
            <a:spLocks noChangeArrowheads="1"/>
          </p:cNvSpPr>
          <p:nvPr/>
        </p:nvSpPr>
        <p:spPr bwMode="auto">
          <a:xfrm>
            <a:off x="938213" y="8871062"/>
            <a:ext cx="575468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425"/>
              </a:spcAft>
            </a:pPr>
            <a:r>
              <a:rPr lang="en-US" altLang="en-US" sz="1200" dirty="0"/>
              <a:t>Visit us online to support CYC and hear more about our work! Join us! </a:t>
            </a:r>
          </a:p>
          <a:p>
            <a:pPr algn="ctr" eaLnBrk="1" hangingPunct="1">
              <a:spcAft>
                <a:spcPts val="425"/>
              </a:spcAft>
            </a:pPr>
            <a:r>
              <a:rPr lang="en-US" altLang="en-US" sz="1200" dirty="0">
                <a:solidFill>
                  <a:srgbClr val="B87EEC"/>
                </a:solidFill>
                <a:hlinkClick r:id="rId2">
                  <a:extLst>
                    <a:ext uri="{A12FA001-AC4F-418D-AE19-62706E023703}">
                      <ahyp:hlinkClr xmlns:ahyp="http://schemas.microsoft.com/office/drawing/2018/hyperlinkcolor" val="tx"/>
                    </a:ext>
                  </a:extLst>
                </a:hlinkClick>
              </a:rPr>
              <a:t>www.facebook.com/CalYouthConn</a:t>
            </a:r>
            <a:r>
              <a:rPr lang="en-US" altLang="en-US" sz="1200" dirty="0">
                <a:solidFill>
                  <a:srgbClr val="B87EEC"/>
                </a:solidFill>
              </a:rPr>
              <a:t> </a:t>
            </a:r>
            <a:r>
              <a:rPr lang="en-US" altLang="en-US" sz="1200" dirty="0"/>
              <a:t>or </a:t>
            </a:r>
            <a:r>
              <a:rPr lang="en-US" altLang="en-US" sz="1200" dirty="0">
                <a:solidFill>
                  <a:srgbClr val="7664C0"/>
                </a:solidFill>
                <a:hlinkClick r:id="rId3">
                  <a:extLst>
                    <a:ext uri="{A12FA001-AC4F-418D-AE19-62706E023703}">
                      <ahyp:hlinkClr xmlns:ahyp="http://schemas.microsoft.com/office/drawing/2018/hyperlinkcolor" val="tx"/>
                    </a:ext>
                  </a:extLst>
                </a:hlinkClick>
              </a:rPr>
              <a:t>www.</a:t>
            </a:r>
            <a:r>
              <a:rPr lang="en-US" altLang="en-US" sz="1200" dirty="0">
                <a:solidFill>
                  <a:srgbClr val="B87EEC"/>
                </a:solidFill>
                <a:hlinkClick r:id="rId3">
                  <a:extLst>
                    <a:ext uri="{A12FA001-AC4F-418D-AE19-62706E023703}">
                      <ahyp:hlinkClr xmlns:ahyp="http://schemas.microsoft.com/office/drawing/2018/hyperlinkcolor" val="tx"/>
                    </a:ext>
                  </a:extLst>
                </a:hlinkClick>
              </a:rPr>
              <a:t>calyouthconn.org</a:t>
            </a:r>
          </a:p>
        </p:txBody>
      </p:sp>
      <p:sp>
        <p:nvSpPr>
          <p:cNvPr id="21" name="Rectangle 20">
            <a:extLst>
              <a:ext uri="{FF2B5EF4-FFF2-40B4-BE49-F238E27FC236}">
                <a16:creationId xmlns:a16="http://schemas.microsoft.com/office/drawing/2014/main" id="{D3ABB466-2D17-4993-AB18-9E33F5FCE022}"/>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California Youth Connection (CYC)</a:t>
            </a:r>
          </a:p>
        </p:txBody>
      </p:sp>
      <p:pic>
        <p:nvPicPr>
          <p:cNvPr id="3" name="Picture 2" descr="A close up of a sign&#10;&#10;Description automatically generated">
            <a:extLst>
              <a:ext uri="{FF2B5EF4-FFF2-40B4-BE49-F238E27FC236}">
                <a16:creationId xmlns:a16="http://schemas.microsoft.com/office/drawing/2014/main" id="{BFF96BD1-2B36-49BE-A530-BBA79F3686D4}"/>
              </a:ext>
            </a:extLst>
          </p:cNvPr>
          <p:cNvPicPr>
            <a:picLocks noChangeAspect="1"/>
          </p:cNvPicPr>
          <p:nvPr/>
        </p:nvPicPr>
        <p:blipFill rotWithShape="1">
          <a:blip r:embed="rId4">
            <a:extLst>
              <a:ext uri="{28A0092B-C50C-407E-A947-70E740481C1C}">
                <a14:useLocalDpi xmlns:a14="http://schemas.microsoft.com/office/drawing/2010/main" val="0"/>
              </a:ext>
            </a:extLst>
          </a:blip>
          <a:srcRect r="257" b="2321"/>
          <a:stretch/>
        </p:blipFill>
        <p:spPr>
          <a:xfrm>
            <a:off x="1751666" y="4317130"/>
            <a:ext cx="4243667" cy="4180869"/>
          </a:xfrm>
          <a:prstGeom prst="rect">
            <a:avLst/>
          </a:prstGeom>
        </p:spPr>
      </p:pic>
      <p:sp>
        <p:nvSpPr>
          <p:cNvPr id="27" name="Rectangle 15">
            <a:extLst>
              <a:ext uri="{FF2B5EF4-FFF2-40B4-BE49-F238E27FC236}">
                <a16:creationId xmlns:a16="http://schemas.microsoft.com/office/drawing/2014/main" id="{085462C8-7B1F-4428-BADC-27603797454F}"/>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FA79E0C8-CB38-4E99-BF27-DA6DE158061B}"/>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73</a:t>
            </a: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
            <a:extLst>
              <a:ext uri="{FF2B5EF4-FFF2-40B4-BE49-F238E27FC236}">
                <a16:creationId xmlns:a16="http://schemas.microsoft.com/office/drawing/2014/main" id="{59A23025-7F39-4C16-8C42-38E9DAF30306}"/>
              </a:ext>
            </a:extLst>
          </p:cNvPr>
          <p:cNvSpPr>
            <a:spLocks noChangeArrowheads="1"/>
          </p:cNvSpPr>
          <p:nvPr/>
        </p:nvSpPr>
        <p:spPr bwMode="auto">
          <a:xfrm>
            <a:off x="895350" y="1602296"/>
            <a:ext cx="5910263" cy="52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Aft>
                <a:spcPts val="425"/>
              </a:spcAft>
            </a:pPr>
            <a:r>
              <a:rPr lang="en-US" altLang="en-US" sz="1200" dirty="0"/>
              <a:t>The youth who founded California Youth Connection (CYC) knew firsthand that far too many young people were exiting foster care at 18 with no safe place to go and little if any chance of going to college or maintaining employment. Within the first year, they developed five local chapters and launched what would become a tight-knit yet vast statewide community of peers engaging in strategic, profoundly effective advocacy.</a:t>
            </a:r>
          </a:p>
          <a:p>
            <a:pPr algn="just" eaLnBrk="1" hangingPunct="1">
              <a:lnSpc>
                <a:spcPts val="1463"/>
              </a:lnSpc>
              <a:spcAft>
                <a:spcPts val="1050"/>
              </a:spcAft>
            </a:pPr>
            <a:r>
              <a:rPr lang="en-US" altLang="en-US" sz="1200" dirty="0"/>
              <a:t>By investing in the leadership of thousands of young people who have experienced California's foster care system, CYC has led a fundamental paradigm shift in child welfare reform and made a significant impact in California and beyond.</a:t>
            </a:r>
          </a:p>
          <a:p>
            <a:pPr algn="just" eaLnBrk="1" hangingPunct="1">
              <a:spcAft>
                <a:spcPts val="1475"/>
              </a:spcAft>
            </a:pPr>
            <a:r>
              <a:rPr lang="en-US" altLang="en-US" sz="1200" b="1" dirty="0">
                <a:solidFill>
                  <a:srgbClr val="B87EEC"/>
                </a:solidFill>
              </a:rPr>
              <a:t>OUR WORK HAS LED TO:</a:t>
            </a:r>
          </a:p>
          <a:p>
            <a:pPr marL="171450" indent="-171450" algn="just" eaLnBrk="1" hangingPunct="1">
              <a:lnSpc>
                <a:spcPts val="1700"/>
              </a:lnSpc>
              <a:spcAft>
                <a:spcPts val="213"/>
              </a:spcAft>
              <a:buClr>
                <a:srgbClr val="7030A0"/>
              </a:buClr>
              <a:buFont typeface="Wingdings" panose="05000000000000000000" pitchFamily="2" charset="2"/>
              <a:buChar char="§"/>
            </a:pPr>
            <a:r>
              <a:rPr lang="en-US" altLang="en-US" sz="1200" dirty="0"/>
              <a:t>Signing into law the Foster Youth Bill of Rights which was developed by CYC. Providing young people with experience in foster care the option to remain in care up to age 21.</a:t>
            </a:r>
          </a:p>
          <a:p>
            <a:pPr marL="171450" indent="-171450" algn="just" eaLnBrk="1" hangingPunct="1">
              <a:spcAft>
                <a:spcPts val="425"/>
              </a:spcAft>
              <a:buClr>
                <a:srgbClr val="7030A0"/>
              </a:buClr>
              <a:buFont typeface="Wingdings" panose="05000000000000000000" pitchFamily="2" charset="2"/>
              <a:buChar char="§"/>
            </a:pPr>
            <a:r>
              <a:rPr lang="en-US" altLang="en-US" sz="1200" dirty="0"/>
              <a:t>Providing young people with experience in foster care ages 16-24 access</a:t>
            </a:r>
          </a:p>
          <a:p>
            <a:pPr marL="171450" indent="-171450" algn="just" eaLnBrk="1" hangingPunct="1">
              <a:lnSpc>
                <a:spcPts val="1463"/>
              </a:lnSpc>
              <a:spcAft>
                <a:spcPts val="425"/>
              </a:spcAft>
              <a:buClr>
                <a:srgbClr val="7030A0"/>
              </a:buClr>
              <a:buFont typeface="Wingdings" panose="05000000000000000000" pitchFamily="2" charset="2"/>
              <a:buChar char="§"/>
            </a:pPr>
            <a:r>
              <a:rPr lang="en-US" altLang="en-US" sz="1200" dirty="0"/>
              <a:t>to transitional housing. Providing improved parent resource training that is more relevant, taking into consideration the individual youth in their home.</a:t>
            </a:r>
          </a:p>
          <a:p>
            <a:pPr marL="171450" indent="-171450" algn="just" eaLnBrk="1" hangingPunct="1">
              <a:lnSpc>
                <a:spcPts val="1613"/>
              </a:lnSpc>
              <a:buClr>
                <a:srgbClr val="7030A0"/>
              </a:buClr>
              <a:buFont typeface="Wingdings" panose="05000000000000000000" pitchFamily="2" charset="2"/>
              <a:buChar char="§"/>
            </a:pPr>
            <a:r>
              <a:rPr lang="en-US" altLang="en-US" sz="1200" dirty="0"/>
              <a:t>Ensuring that young people who have been in foster care have access to priority registration and secured student housing on college campuses. Ensuring the process of applying for a driver's license is more equitable for young people with experience in foster care.</a:t>
            </a:r>
          </a:p>
          <a:p>
            <a:pPr marL="171450" indent="-171450" algn="just" eaLnBrk="1" hangingPunct="1">
              <a:lnSpc>
                <a:spcPts val="1613"/>
              </a:lnSpc>
              <a:spcAft>
                <a:spcPts val="1050"/>
              </a:spcAft>
              <a:buClr>
                <a:srgbClr val="7030A0"/>
              </a:buClr>
              <a:buFont typeface="Wingdings" panose="05000000000000000000" pitchFamily="2" charset="2"/>
              <a:buChar char="§"/>
            </a:pPr>
            <a:r>
              <a:rPr lang="en-US" altLang="en-US" sz="1200" dirty="0"/>
              <a:t>Continuing to find even more ways that CYC members have and continue to impact the lives of young people in foster care.</a:t>
            </a:r>
          </a:p>
          <a:p>
            <a:pPr algn="just" eaLnBrk="1" hangingPunct="1">
              <a:spcAft>
                <a:spcPts val="1050"/>
              </a:spcAft>
            </a:pPr>
            <a:r>
              <a:rPr lang="en-US" altLang="en-US" sz="1200" b="1" dirty="0">
                <a:solidFill>
                  <a:srgbClr val="B87EEC"/>
                </a:solidFill>
              </a:rPr>
              <a:t>GET INVOLVED AND SUPPORT OUR WORK</a:t>
            </a:r>
          </a:p>
          <a:p>
            <a:pPr algn="just" eaLnBrk="1" hangingPunct="1">
              <a:lnSpc>
                <a:spcPts val="1463"/>
              </a:lnSpc>
              <a:spcAft>
                <a:spcPts val="1475"/>
              </a:spcAft>
            </a:pPr>
            <a:r>
              <a:rPr lang="en-US" altLang="en-US" sz="1200" dirty="0"/>
              <a:t>BECOME A MEMBER. Open to young people with experience in foster care who are now between the ages of 14-24. Members run our local chapters with the support of volunteers. Chapters focus on leadership development and local community education and policy work. Members also participate in statewide activities, including conferences, legislative work, and CYC governance. BECOME A SUPPORTER. Looking for dedicated individuals who believe in the power of youth leadership to effect change. You can invest your time volunteering to ensure our statewide activities are a success, your voice ensuring that legislators learn about and support our advocacy efforts, and your financial resources to ensure our best-in-class programming is sustainable. </a:t>
            </a:r>
            <a:r>
              <a:rPr lang="en-US" altLang="en-US" sz="1200" dirty="0">
                <a:solidFill>
                  <a:srgbClr val="B87EEC"/>
                </a:solidFill>
                <a:hlinkClick r:id="rId2">
                  <a:extLst>
                    <a:ext uri="{A12FA001-AC4F-418D-AE19-62706E023703}">
                      <ahyp:hlinkClr xmlns:ahyp="http://schemas.microsoft.com/office/drawing/2018/hyperlinkcolor" val="tx"/>
                    </a:ext>
                  </a:extLst>
                </a:hlinkClick>
              </a:rPr>
              <a:t>www.calyouthconn.org</a:t>
            </a:r>
          </a:p>
          <a:p>
            <a:pPr algn="just" eaLnBrk="1" hangingPunct="1">
              <a:lnSpc>
                <a:spcPts val="1463"/>
              </a:lnSpc>
              <a:spcAft>
                <a:spcPts val="1475"/>
              </a:spcAft>
            </a:pPr>
            <a:endParaRPr lang="en-US" altLang="en-US" sz="1200" dirty="0"/>
          </a:p>
        </p:txBody>
      </p:sp>
      <p:sp>
        <p:nvSpPr>
          <p:cNvPr id="72707" name="Rectangle 2">
            <a:extLst>
              <a:ext uri="{FF2B5EF4-FFF2-40B4-BE49-F238E27FC236}">
                <a16:creationId xmlns:a16="http://schemas.microsoft.com/office/drawing/2014/main" id="{52FE4B17-0BCD-4709-80DB-D572CEBD3065}"/>
              </a:ext>
            </a:extLst>
          </p:cNvPr>
          <p:cNvSpPr>
            <a:spLocks noChangeArrowheads="1"/>
          </p:cNvSpPr>
          <p:nvPr/>
        </p:nvSpPr>
        <p:spPr bwMode="auto">
          <a:xfrm>
            <a:off x="898525" y="7229475"/>
            <a:ext cx="5892800"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488"/>
              </a:lnSpc>
              <a:spcBef>
                <a:spcPts val="1475"/>
              </a:spcBef>
            </a:pPr>
            <a:endParaRPr lang="en-US" altLang="en-US" sz="1200" dirty="0">
              <a:hlinkClick r:id="rId2"/>
            </a:endParaRPr>
          </a:p>
        </p:txBody>
      </p:sp>
      <p:sp>
        <p:nvSpPr>
          <p:cNvPr id="72708" name="Rectangle 3">
            <a:extLst>
              <a:ext uri="{FF2B5EF4-FFF2-40B4-BE49-F238E27FC236}">
                <a16:creationId xmlns:a16="http://schemas.microsoft.com/office/drawing/2014/main" id="{5B21036C-9DA6-46DA-BD67-4447D79A2712}"/>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B8D52840-3B2D-4CDF-A3CA-8C6F0A7DE720}"/>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California Youth Connection (CYC)</a:t>
            </a:r>
          </a:p>
        </p:txBody>
      </p:sp>
      <p:pic>
        <p:nvPicPr>
          <p:cNvPr id="6" name="Picture 4" descr="California Youth Connection – Our Voices, Our Future">
            <a:extLst>
              <a:ext uri="{FF2B5EF4-FFF2-40B4-BE49-F238E27FC236}">
                <a16:creationId xmlns:a16="http://schemas.microsoft.com/office/drawing/2014/main" id="{974BDFBB-17D7-40F8-AFB5-720B1D4E97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307" y="8089492"/>
            <a:ext cx="1911526" cy="15631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5">
            <a:extLst>
              <a:ext uri="{FF2B5EF4-FFF2-40B4-BE49-F238E27FC236}">
                <a16:creationId xmlns:a16="http://schemas.microsoft.com/office/drawing/2014/main" id="{BFA0190B-1C51-489E-8FB2-7ACA3374759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74</a:t>
            </a: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A606CB-D8EE-4FDC-A9C7-FD93671F33DC}"/>
              </a:ext>
            </a:extLst>
          </p:cNvPr>
          <p:cNvPicPr>
            <a:picLocks noChangeAspect="1"/>
          </p:cNvPicPr>
          <p:nvPr/>
        </p:nvPicPr>
        <p:blipFill>
          <a:blip r:embed="rId2"/>
          <a:stretch>
            <a:fillRect/>
          </a:stretch>
        </p:blipFill>
        <p:spPr>
          <a:xfrm>
            <a:off x="4669619" y="1477447"/>
            <a:ext cx="2380498" cy="1735536"/>
          </a:xfrm>
          <a:prstGeom prst="rect">
            <a:avLst/>
          </a:prstGeom>
        </p:spPr>
      </p:pic>
      <p:sp>
        <p:nvSpPr>
          <p:cNvPr id="3" name="Rectangle 2">
            <a:extLst>
              <a:ext uri="{FF2B5EF4-FFF2-40B4-BE49-F238E27FC236}">
                <a16:creationId xmlns:a16="http://schemas.microsoft.com/office/drawing/2014/main" id="{B3FC19BD-5B61-4995-9F44-649F7343A0C0}"/>
              </a:ext>
            </a:extLst>
          </p:cNvPr>
          <p:cNvSpPr/>
          <p:nvPr/>
        </p:nvSpPr>
        <p:spPr>
          <a:xfrm>
            <a:off x="898525" y="1255713"/>
            <a:ext cx="5965825" cy="4968875"/>
          </a:xfrm>
          <a:prstGeom prst="rect">
            <a:avLst/>
          </a:prstGeom>
        </p:spPr>
        <p:txBody>
          <a:bodyPr lIns="0" tIns="0" rIns="0" bIns="0"/>
          <a:lstStyle/>
          <a:p>
            <a:pPr marL="539750" indent="-285750" algn="just" eaLnBrk="1" fontAlgn="auto" hangingPunct="1">
              <a:lnSpc>
                <a:spcPts val="1704"/>
              </a:lnSpc>
              <a:spcBef>
                <a:spcPts val="1470"/>
              </a:spcBef>
              <a:spcAft>
                <a:spcPts val="0"/>
              </a:spcAft>
              <a:buClr>
                <a:srgbClr val="FF0000"/>
              </a:buClr>
              <a:buFont typeface="Wingdings" panose="05000000000000000000" pitchFamily="2" charset="2"/>
              <a:buChar char="§"/>
              <a:defRPr/>
            </a:pPr>
            <a:endParaRPr lang="en-US" sz="1400" dirty="0">
              <a:latin typeface="Calibri"/>
            </a:endParaRPr>
          </a:p>
          <a:p>
            <a:pPr marL="539750" indent="-285750" algn="just" eaLnBrk="1" fontAlgn="auto" hangingPunct="1">
              <a:lnSpc>
                <a:spcPts val="1704"/>
              </a:lnSpc>
              <a:spcBef>
                <a:spcPts val="1470"/>
              </a:spcBef>
              <a:spcAft>
                <a:spcPts val="0"/>
              </a:spcAft>
              <a:buClr>
                <a:srgbClr val="FF0000"/>
              </a:buClr>
              <a:buFont typeface="Wingdings" panose="05000000000000000000" pitchFamily="2" charset="2"/>
              <a:buChar char="§"/>
              <a:defRPr/>
            </a:pPr>
            <a:r>
              <a:rPr lang="en-US" sz="1400" dirty="0">
                <a:latin typeface="Calibri"/>
              </a:rPr>
              <a:t>Birth Certificate</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Social Security Card</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Court Document: Proving status in foster care</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Passport or passport card</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State Identification Card/ Driver's license</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Immunization Record</a:t>
            </a:r>
          </a:p>
          <a:p>
            <a:pPr marL="539750" indent="-285750" algn="just" eaLnBrk="1" fontAlgn="auto" hangingPunct="1">
              <a:lnSpc>
                <a:spcPts val="1704"/>
              </a:lnSpc>
              <a:spcBef>
                <a:spcPts val="0"/>
              </a:spcBef>
              <a:spcAft>
                <a:spcPts val="1050"/>
              </a:spcAft>
              <a:buClr>
                <a:srgbClr val="FF0000"/>
              </a:buClr>
              <a:buFont typeface="Wingdings" panose="05000000000000000000" pitchFamily="2" charset="2"/>
              <a:buChar char="§"/>
              <a:defRPr/>
            </a:pPr>
            <a:r>
              <a:rPr lang="en-US" sz="1400" dirty="0" err="1">
                <a:latin typeface="Calibri"/>
              </a:rPr>
              <a:t>MediCal</a:t>
            </a:r>
            <a:r>
              <a:rPr lang="en-US" sz="1400" dirty="0">
                <a:latin typeface="Calibri"/>
              </a:rPr>
              <a:t> card</a:t>
            </a:r>
          </a:p>
          <a:p>
            <a:pPr marL="539750" indent="-285750" algn="just" eaLnBrk="1" fontAlgn="auto" hangingPunct="1">
              <a:lnSpc>
                <a:spcPts val="1704"/>
              </a:lnSpc>
              <a:spcBef>
                <a:spcPts val="0"/>
              </a:spcBef>
              <a:spcAft>
                <a:spcPts val="1050"/>
              </a:spcAft>
              <a:buClr>
                <a:srgbClr val="FF0000"/>
              </a:buClr>
              <a:buFont typeface="Wingdings" panose="05000000000000000000" pitchFamily="2" charset="2"/>
              <a:buChar char="§"/>
              <a:defRPr/>
            </a:pPr>
            <a:endParaRPr lang="en-US" sz="1400" dirty="0">
              <a:latin typeface="Calibri"/>
            </a:endParaRPr>
          </a:p>
          <a:p>
            <a:pPr algn="just" eaLnBrk="1" fontAlgn="auto" hangingPunct="1">
              <a:lnSpc>
                <a:spcPts val="1704"/>
              </a:lnSpc>
              <a:spcBef>
                <a:spcPts val="0"/>
              </a:spcBef>
              <a:spcAft>
                <a:spcPts val="1050"/>
              </a:spcAft>
              <a:defRPr/>
            </a:pPr>
            <a:r>
              <a:rPr lang="en-US" sz="1400" dirty="0">
                <a:latin typeface="Calibri"/>
              </a:rPr>
              <a:t>*Special Note: Your social worker hangs onto your birth certificate and social security card for you until you are 18. You may request a copy of either of these from your social worker. They give the original copies back to you when you are 18.</a:t>
            </a:r>
          </a:p>
          <a:p>
            <a:pPr algn="just" eaLnBrk="1" fontAlgn="auto" hangingPunct="1">
              <a:lnSpc>
                <a:spcPts val="1704"/>
              </a:lnSpc>
              <a:spcBef>
                <a:spcPts val="0"/>
              </a:spcBef>
              <a:spcAft>
                <a:spcPts val="1050"/>
              </a:spcAft>
              <a:defRPr/>
            </a:pPr>
            <a:endParaRPr lang="en-US" sz="1400" dirty="0">
              <a:latin typeface="Calibri"/>
            </a:endParaRPr>
          </a:p>
          <a:p>
            <a:pPr algn="just" eaLnBrk="1" fontAlgn="auto" hangingPunct="1">
              <a:spcBef>
                <a:spcPts val="0"/>
              </a:spcBef>
              <a:spcAft>
                <a:spcPts val="1470"/>
              </a:spcAft>
              <a:defRPr/>
            </a:pPr>
            <a:r>
              <a:rPr lang="en-US" sz="1400" b="1" dirty="0">
                <a:solidFill>
                  <a:srgbClr val="C00000"/>
                </a:solidFill>
                <a:latin typeface="Calibri"/>
              </a:rPr>
              <a:t>Why Do You Need These?</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To get your driver's license you will need to provide your birth certificate, social security card, and/or passport or passport card</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To apply for college and financial aid you will need these documents</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To apply for any type of government assistance you will need some of these documents such as birth certificate and some form of ID</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To register to vote you often need a State ID card or Driver's License.</a:t>
            </a:r>
          </a:p>
          <a:p>
            <a:pPr marL="539750" indent="-285750" algn="just" eaLnBrk="1" fontAlgn="auto" hangingPunct="1">
              <a:lnSpc>
                <a:spcPts val="1704"/>
              </a:lnSpc>
              <a:spcBef>
                <a:spcPts val="0"/>
              </a:spcBef>
              <a:spcAft>
                <a:spcPts val="0"/>
              </a:spcAft>
              <a:buClr>
                <a:srgbClr val="FF0000"/>
              </a:buClr>
              <a:buFont typeface="Wingdings" panose="05000000000000000000" pitchFamily="2" charset="2"/>
              <a:buChar char="§"/>
              <a:defRPr/>
            </a:pPr>
            <a:r>
              <a:rPr lang="en-US" sz="1400" dirty="0">
                <a:latin typeface="Calibri"/>
              </a:rPr>
              <a:t>To receive resources specific to youth in foster care, you will need some proof you are in care</a:t>
            </a:r>
          </a:p>
        </p:txBody>
      </p:sp>
      <p:sp>
        <p:nvSpPr>
          <p:cNvPr id="6" name="Rectangle 5">
            <a:extLst>
              <a:ext uri="{FF2B5EF4-FFF2-40B4-BE49-F238E27FC236}">
                <a16:creationId xmlns:a16="http://schemas.microsoft.com/office/drawing/2014/main" id="{01ECB3E6-F753-4E75-A374-25E3099CB9F3}"/>
              </a:ext>
            </a:extLst>
          </p:cNvPr>
          <p:cNvSpPr/>
          <p:nvPr/>
        </p:nvSpPr>
        <p:spPr>
          <a:xfrm>
            <a:off x="0" y="342900"/>
            <a:ext cx="7772400" cy="788988"/>
          </a:xfrm>
          <a:prstGeom prst="rect">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D2A167F-F510-49B7-8380-3B49EAB9E494}"/>
              </a:ext>
            </a:extLst>
          </p:cNvPr>
          <p:cNvSpPr/>
          <p:nvPr/>
        </p:nvSpPr>
        <p:spPr>
          <a:xfrm>
            <a:off x="2380447" y="501303"/>
            <a:ext cx="3001976" cy="461665"/>
          </a:xfrm>
          <a:prstGeom prst="rect">
            <a:avLst/>
          </a:prstGeom>
        </p:spPr>
        <p:txBody>
          <a:bodyPr wrap="none">
            <a:spAutoFit/>
          </a:bodyPr>
          <a:lstStyle/>
          <a:p>
            <a:pPr algn="ctr"/>
            <a:r>
              <a:rPr lang="en-US" sz="2400" b="1" dirty="0">
                <a:solidFill>
                  <a:schemeClr val="bg1"/>
                </a:solidFill>
              </a:rPr>
              <a:t>Important Documents</a:t>
            </a:r>
          </a:p>
        </p:txBody>
      </p:sp>
      <p:sp>
        <p:nvSpPr>
          <p:cNvPr id="9" name="Rectangle 15">
            <a:extLst>
              <a:ext uri="{FF2B5EF4-FFF2-40B4-BE49-F238E27FC236}">
                <a16:creationId xmlns:a16="http://schemas.microsoft.com/office/drawing/2014/main" id="{F84656ED-909E-4221-A963-F84AACCC6AA2}"/>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6</a:t>
            </a: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
            <a:extLst>
              <a:ext uri="{FF2B5EF4-FFF2-40B4-BE49-F238E27FC236}">
                <a16:creationId xmlns:a16="http://schemas.microsoft.com/office/drawing/2014/main" id="{D78ECA93-EEB6-4FE4-925B-5935CB3F410C}"/>
              </a:ext>
            </a:extLst>
          </p:cNvPr>
          <p:cNvSpPr>
            <a:spLocks noChangeArrowheads="1"/>
          </p:cNvSpPr>
          <p:nvPr/>
        </p:nvSpPr>
        <p:spPr bwMode="auto">
          <a:xfrm>
            <a:off x="3554413" y="781050"/>
            <a:ext cx="6762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888"/>
              </a:spcAft>
            </a:pPr>
            <a:endParaRPr lang="en-US" altLang="en-US" b="1" dirty="0">
              <a:solidFill>
                <a:srgbClr val="231F21"/>
              </a:solidFill>
            </a:endParaRPr>
          </a:p>
        </p:txBody>
      </p:sp>
      <p:sp>
        <p:nvSpPr>
          <p:cNvPr id="73731" name="Rectangle 2">
            <a:extLst>
              <a:ext uri="{FF2B5EF4-FFF2-40B4-BE49-F238E27FC236}">
                <a16:creationId xmlns:a16="http://schemas.microsoft.com/office/drawing/2014/main" id="{E584F9CD-8433-47FB-ACAD-ADF938A055A9}"/>
              </a:ext>
            </a:extLst>
          </p:cNvPr>
          <p:cNvSpPr>
            <a:spLocks noChangeArrowheads="1"/>
          </p:cNvSpPr>
          <p:nvPr/>
        </p:nvSpPr>
        <p:spPr bwMode="auto">
          <a:xfrm>
            <a:off x="895350" y="1570038"/>
            <a:ext cx="5969000" cy="77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463"/>
              </a:lnSpc>
              <a:spcBef>
                <a:spcPts val="1888"/>
              </a:spcBef>
              <a:spcAft>
                <a:spcPts val="838"/>
              </a:spcAft>
            </a:pPr>
            <a:r>
              <a:rPr lang="en-US" altLang="en-US" sz="1200" b="1" dirty="0" err="1">
                <a:solidFill>
                  <a:srgbClr val="343434"/>
                </a:solidFill>
              </a:rPr>
              <a:t>iFoster</a:t>
            </a:r>
            <a:r>
              <a:rPr lang="en-US" altLang="en-US" sz="1200" dirty="0">
                <a:solidFill>
                  <a:srgbClr val="343434"/>
                </a:solidFill>
              </a:rPr>
              <a:t> is a national non-profit with over 40,000 members across all 50 states, Guam and Puerto Rico. An estimated 500 new members join </a:t>
            </a:r>
            <a:r>
              <a:rPr lang="en-US" altLang="en-US" sz="1200" dirty="0" err="1">
                <a:solidFill>
                  <a:srgbClr val="343434"/>
                </a:solidFill>
              </a:rPr>
              <a:t>iFoster</a:t>
            </a:r>
            <a:r>
              <a:rPr lang="en-US" altLang="en-US" sz="1200" dirty="0">
                <a:solidFill>
                  <a:srgbClr val="343434"/>
                </a:solidFill>
              </a:rPr>
              <a:t> every month. </a:t>
            </a:r>
            <a:r>
              <a:rPr lang="en-US" altLang="en-US" sz="1200" dirty="0" err="1">
                <a:solidFill>
                  <a:srgbClr val="343434"/>
                </a:solidFill>
              </a:rPr>
              <a:t>iFoster's</a:t>
            </a:r>
            <a:r>
              <a:rPr lang="en-US" altLang="en-US" sz="1200" dirty="0">
                <a:solidFill>
                  <a:srgbClr val="343434"/>
                </a:solidFill>
              </a:rPr>
              <a:t> mission is to ensure that every child growing up outside of their biological home has the resources and opportunities they need to become successful, independent adults.</a:t>
            </a:r>
          </a:p>
          <a:p>
            <a:pPr algn="just" eaLnBrk="1" hangingPunct="1">
              <a:spcAft>
                <a:spcPts val="1263"/>
              </a:spcAft>
            </a:pPr>
            <a:r>
              <a:rPr lang="en-US" altLang="en-US" sz="1200" b="1" dirty="0">
                <a:solidFill>
                  <a:srgbClr val="B87EEC"/>
                </a:solidFill>
              </a:rPr>
              <a:t>Eligibility for the Phones for Foster Youth Program</a:t>
            </a:r>
          </a:p>
          <a:p>
            <a:pPr algn="just" eaLnBrk="1" hangingPunct="1">
              <a:lnSpc>
                <a:spcPts val="1463"/>
              </a:lnSpc>
              <a:spcAft>
                <a:spcPts val="838"/>
              </a:spcAft>
            </a:pPr>
            <a:r>
              <a:rPr lang="en-US" altLang="en-US" sz="1200" dirty="0"/>
              <a:t>The </a:t>
            </a:r>
            <a:r>
              <a:rPr lang="en-US" altLang="en-US" sz="1200" dirty="0" err="1"/>
              <a:t>iFoster</a:t>
            </a:r>
            <a:r>
              <a:rPr lang="en-US" altLang="en-US" sz="1200" dirty="0"/>
              <a:t> and Boost Mobile Phones for Foster Youth pilot program provides a free smartphone with unlimited voice, text, high speed data, and hotspot capability to current and former foster youth residing in California. To be eligible for this program, a Youth Applicant must be a current or former foster youth between the ages 13 to 26 inclusive who were in care on their 13th birthday or later and who is living in CA. Proof of eligibility is required in the form of either the Ward of the Court or County Dependency letter. A completed application with all required signatures and a personal </a:t>
            </a:r>
            <a:r>
              <a:rPr lang="en-US" altLang="en-US" sz="1200" dirty="0" err="1"/>
              <a:t>iFoster</a:t>
            </a:r>
            <a:r>
              <a:rPr lang="en-US" altLang="en-US" sz="1200" dirty="0"/>
              <a:t> online account are also required.</a:t>
            </a:r>
          </a:p>
          <a:p>
            <a:pPr algn="just" eaLnBrk="1" hangingPunct="1">
              <a:lnSpc>
                <a:spcPts val="1463"/>
              </a:lnSpc>
            </a:pPr>
            <a:r>
              <a:rPr lang="en-US" altLang="en-US" sz="1200" b="1" dirty="0">
                <a:solidFill>
                  <a:srgbClr val="B87EEC"/>
                </a:solidFill>
              </a:rPr>
              <a:t>Steps to complete:</a:t>
            </a:r>
          </a:p>
          <a:p>
            <a:pPr algn="just" eaLnBrk="1" hangingPunct="1">
              <a:lnSpc>
                <a:spcPts val="1463"/>
              </a:lnSpc>
            </a:pPr>
            <a:r>
              <a:rPr lang="en-US" altLang="en-US" sz="1200" dirty="0"/>
              <a:t>1. Sign up and create a personal account at www.ifoster.org and set up your Digital Locker. If you don't have access to the Internet to sign up, an </a:t>
            </a:r>
            <a:r>
              <a:rPr lang="en-US" altLang="en-US" sz="1200" dirty="0" err="1"/>
              <a:t>iFoster</a:t>
            </a:r>
            <a:r>
              <a:rPr lang="en-US" altLang="en-US" sz="1200" dirty="0"/>
              <a:t> team member will help you set this up upon receipt of your application.</a:t>
            </a:r>
          </a:p>
          <a:p>
            <a:pPr algn="just" eaLnBrk="1" hangingPunct="1">
              <a:lnSpc>
                <a:spcPts val="1463"/>
              </a:lnSpc>
            </a:pPr>
            <a:r>
              <a:rPr lang="en-US" altLang="en-US" sz="1200" dirty="0"/>
              <a:t>2. Obtain your Ward of the Court letter or County Dependency letter. If you need assistance in obtaining your letter, please contact </a:t>
            </a:r>
            <a:r>
              <a:rPr lang="en-US" altLang="en-US" sz="1200" dirty="0" err="1"/>
              <a:t>iFoster</a:t>
            </a:r>
            <a:r>
              <a:rPr lang="en-US" altLang="en-US" sz="1200" dirty="0"/>
              <a:t> at 1-855-936-7837 or </a:t>
            </a:r>
            <a:r>
              <a:rPr lang="en-US" altLang="en-US" sz="1200" dirty="0">
                <a:solidFill>
                  <a:srgbClr val="B87EEC"/>
                </a:solidFill>
                <a:hlinkClick r:id="rId2">
                  <a:extLst>
                    <a:ext uri="{A12FA001-AC4F-418D-AE19-62706E023703}">
                      <ahyp:hlinkClr xmlns:ahyp="http://schemas.microsoft.com/office/drawing/2018/hyperlinkcolor" val="tx"/>
                    </a:ext>
                  </a:extLst>
                </a:hlinkClick>
              </a:rPr>
              <a:t>phone@ifoster.org</a:t>
            </a:r>
            <a:r>
              <a:rPr lang="en-US" altLang="en-US" sz="1200" dirty="0">
                <a:solidFill>
                  <a:srgbClr val="7664C0"/>
                </a:solidFill>
              </a:rPr>
              <a:t> </a:t>
            </a:r>
            <a:r>
              <a:rPr lang="en-US" altLang="en-US" sz="1200" dirty="0"/>
              <a:t>or text 530-414-5060.</a:t>
            </a:r>
          </a:p>
          <a:p>
            <a:pPr algn="just" eaLnBrk="1" hangingPunct="1">
              <a:lnSpc>
                <a:spcPts val="1463"/>
              </a:lnSpc>
            </a:pPr>
            <a:r>
              <a:rPr lang="en-US" altLang="en-US" sz="1200" dirty="0"/>
              <a:t>3. Complete this application and get all necessary approvals/sign offs and signatures. If you are in care, you must have your County Social Worker approve this application and if you are a minor (under 18 years old) you must have your Caregiver or designated Legal Guardian or proxy also approve.</a:t>
            </a:r>
          </a:p>
          <a:p>
            <a:pPr algn="just" eaLnBrk="1" hangingPunct="1">
              <a:lnSpc>
                <a:spcPts val="1463"/>
              </a:lnSpc>
              <a:spcAft>
                <a:spcPts val="838"/>
              </a:spcAft>
            </a:pPr>
            <a:r>
              <a:rPr lang="en-US" altLang="en-US" sz="1200" dirty="0"/>
              <a:t>4. Submit your application with your Ward of the Court letter or County Dependency letter to </a:t>
            </a:r>
            <a:r>
              <a:rPr lang="en-US" altLang="en-US" sz="1200" dirty="0" err="1"/>
              <a:t>iFoster</a:t>
            </a:r>
            <a:r>
              <a:rPr lang="en-US" altLang="en-US" sz="1200" dirty="0"/>
              <a:t>. The easiest way is by uploading to your Digital Locker at </a:t>
            </a:r>
            <a:r>
              <a:rPr lang="en-US" altLang="en-US" sz="1200" dirty="0">
                <a:solidFill>
                  <a:srgbClr val="B87EEC"/>
                </a:solidFill>
                <a:hlinkClick r:id="rId3">
                  <a:extLst>
                    <a:ext uri="{A12FA001-AC4F-418D-AE19-62706E023703}">
                      <ahyp:hlinkClr xmlns:ahyp="http://schemas.microsoft.com/office/drawing/2018/hyperlinkcolor" val="tx"/>
                    </a:ext>
                  </a:extLst>
                </a:hlinkClick>
              </a:rPr>
              <a:t>www.ifoster.org</a:t>
            </a:r>
            <a:r>
              <a:rPr lang="en-US" altLang="en-US" sz="1200" dirty="0"/>
              <a:t>, but you can also submit via email at </a:t>
            </a:r>
            <a:r>
              <a:rPr lang="en-US" altLang="en-US" sz="1200" dirty="0">
                <a:solidFill>
                  <a:srgbClr val="B87EEC"/>
                </a:solidFill>
                <a:hlinkClick r:id="rId2">
                  <a:extLst>
                    <a:ext uri="{A12FA001-AC4F-418D-AE19-62706E023703}">
                      <ahyp:hlinkClr xmlns:ahyp="http://schemas.microsoft.com/office/drawing/2018/hyperlinkcolor" val="tx"/>
                    </a:ext>
                  </a:extLst>
                </a:hlinkClick>
              </a:rPr>
              <a:t>phone@ifoster.org</a:t>
            </a:r>
            <a:r>
              <a:rPr lang="en-US" altLang="en-US" sz="1200" dirty="0"/>
              <a:t>.</a:t>
            </a:r>
          </a:p>
          <a:p>
            <a:pPr algn="just" eaLnBrk="1" hangingPunct="1">
              <a:lnSpc>
                <a:spcPts val="1438"/>
              </a:lnSpc>
            </a:pPr>
            <a:r>
              <a:rPr lang="en-US" altLang="en-US" sz="1200" b="1" dirty="0">
                <a:solidFill>
                  <a:srgbClr val="B87EEC"/>
                </a:solidFill>
              </a:rPr>
              <a:t>Once You have Applied:</a:t>
            </a:r>
          </a:p>
          <a:p>
            <a:pPr algn="just" eaLnBrk="1" hangingPunct="1">
              <a:lnSpc>
                <a:spcPts val="1438"/>
              </a:lnSpc>
            </a:pPr>
            <a:r>
              <a:rPr lang="en-US" altLang="en-US" sz="1200" dirty="0"/>
              <a:t>1.  </a:t>
            </a:r>
            <a:r>
              <a:rPr lang="en-US" altLang="en-US" sz="1200" dirty="0" err="1"/>
              <a:t>iFoster</a:t>
            </a:r>
            <a:r>
              <a:rPr lang="en-US" altLang="en-US" sz="1200" dirty="0"/>
              <a:t> will reach out to you to confirm receipt of your application and confirm that you have met </a:t>
            </a:r>
            <a:r>
              <a:rPr lang="en-US" altLang="en-US" sz="1200" dirty="0" err="1"/>
              <a:t>eligiblity</a:t>
            </a:r>
            <a:r>
              <a:rPr lang="en-US" altLang="en-US" sz="1200" dirty="0"/>
              <a:t>. </a:t>
            </a:r>
            <a:r>
              <a:rPr lang="en-US" altLang="en-US" sz="1200" dirty="0" err="1"/>
              <a:t>iFoster</a:t>
            </a:r>
            <a:r>
              <a:rPr lang="en-US" altLang="en-US" sz="1200" dirty="0"/>
              <a:t> will also help you complete an application if needed.</a:t>
            </a:r>
          </a:p>
          <a:p>
            <a:pPr algn="just" eaLnBrk="1" hangingPunct="1">
              <a:lnSpc>
                <a:spcPts val="1438"/>
              </a:lnSpc>
            </a:pPr>
            <a:r>
              <a:rPr lang="en-US" altLang="en-US" sz="1200" dirty="0"/>
              <a:t>2. Staring November 18, 2019, </a:t>
            </a:r>
            <a:r>
              <a:rPr lang="en-US" altLang="en-US" sz="1200" dirty="0" err="1"/>
              <a:t>iFoster</a:t>
            </a:r>
            <a:r>
              <a:rPr lang="en-US" altLang="en-US" sz="1200" dirty="0"/>
              <a:t> will order your phone and provide you with shipping tracking information. </a:t>
            </a:r>
            <a:r>
              <a:rPr lang="en-US" altLang="en-US" sz="1200" u="sng" dirty="0"/>
              <a:t>You or your designee must be present to receive your phone as a signature will be required</a:t>
            </a:r>
            <a:r>
              <a:rPr lang="en-US" altLang="en-US" sz="1200" dirty="0"/>
              <a:t>.</a:t>
            </a:r>
          </a:p>
          <a:p>
            <a:pPr algn="just" eaLnBrk="1" hangingPunct="1">
              <a:lnSpc>
                <a:spcPts val="1438"/>
              </a:lnSpc>
            </a:pPr>
            <a:r>
              <a:rPr lang="en-US" altLang="en-US" sz="1200" dirty="0"/>
              <a:t>3. Upon receipt of your phone, </a:t>
            </a:r>
            <a:r>
              <a:rPr lang="en-US" altLang="en-US" sz="1200" dirty="0" err="1"/>
              <a:t>iFoster</a:t>
            </a:r>
            <a:r>
              <a:rPr lang="en-US" altLang="en-US" sz="1200" dirty="0"/>
              <a:t> will activate your phone with free, unlimited voice, text, high speed data, and a hotspot capability.</a:t>
            </a:r>
          </a:p>
          <a:p>
            <a:pPr algn="just" eaLnBrk="1" hangingPunct="1">
              <a:lnSpc>
                <a:spcPts val="1438"/>
              </a:lnSpc>
            </a:pPr>
            <a:r>
              <a:rPr lang="en-US" altLang="en-US" sz="1200" dirty="0"/>
              <a:t>4. </a:t>
            </a:r>
            <a:r>
              <a:rPr lang="en-US" altLang="en-US" sz="1200" dirty="0" err="1"/>
              <a:t>iFoster</a:t>
            </a:r>
            <a:r>
              <a:rPr lang="en-US" altLang="en-US" sz="1200" dirty="0"/>
              <a:t> will check in with you by calling and texting your new phone that you have received the phone and the service is activated.</a:t>
            </a:r>
          </a:p>
          <a:p>
            <a:pPr algn="just" eaLnBrk="1" hangingPunct="1">
              <a:lnSpc>
                <a:spcPts val="1438"/>
              </a:lnSpc>
            </a:pPr>
            <a:r>
              <a:rPr lang="en-US" altLang="en-US" sz="1200" dirty="0"/>
              <a:t>5. Quarterly, </a:t>
            </a:r>
            <a:r>
              <a:rPr lang="en-US" altLang="en-US" sz="1200" dirty="0" err="1"/>
              <a:t>iFoster</a:t>
            </a:r>
            <a:r>
              <a:rPr lang="en-US" altLang="en-US" sz="1200" dirty="0"/>
              <a:t> will send out a voluntary survey to get your feedback on the program and how having the phone and telecom service is useful to you.</a:t>
            </a:r>
          </a:p>
          <a:p>
            <a:pPr algn="just" eaLnBrk="1" hangingPunct="1">
              <a:lnSpc>
                <a:spcPts val="1438"/>
              </a:lnSpc>
            </a:pPr>
            <a:r>
              <a:rPr lang="en-US" altLang="en-US" sz="1200" dirty="0"/>
              <a:t>6.  </a:t>
            </a:r>
            <a:r>
              <a:rPr lang="en-US" altLang="en-US" sz="1200" dirty="0" err="1"/>
              <a:t>iFoster</a:t>
            </a:r>
            <a:r>
              <a:rPr lang="en-US" altLang="en-US" sz="1200" dirty="0"/>
              <a:t> will provide ongoing support via phone, email and text</a:t>
            </a:r>
          </a:p>
        </p:txBody>
      </p:sp>
      <p:sp>
        <p:nvSpPr>
          <p:cNvPr id="5" name="Rectangle 4">
            <a:extLst>
              <a:ext uri="{FF2B5EF4-FFF2-40B4-BE49-F238E27FC236}">
                <a16:creationId xmlns:a16="http://schemas.microsoft.com/office/drawing/2014/main" id="{0FFADFCC-BA55-4650-94C9-A9100EDA681D}"/>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err="1">
                <a:solidFill>
                  <a:schemeClr val="bg1"/>
                </a:solidFill>
              </a:rPr>
              <a:t>iFoster</a:t>
            </a:r>
            <a:endParaRPr lang="en-US" altLang="en-US" sz="2400" b="1" dirty="0">
              <a:solidFill>
                <a:schemeClr val="bg1"/>
              </a:solidFill>
            </a:endParaRPr>
          </a:p>
        </p:txBody>
      </p:sp>
      <p:sp>
        <p:nvSpPr>
          <p:cNvPr id="6" name="Rectangle 15">
            <a:extLst>
              <a:ext uri="{FF2B5EF4-FFF2-40B4-BE49-F238E27FC236}">
                <a16:creationId xmlns:a16="http://schemas.microsoft.com/office/drawing/2014/main" id="{1BBD3928-3193-40FE-BC75-1C30428872FF}"/>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15">
            <a:extLst>
              <a:ext uri="{FF2B5EF4-FFF2-40B4-BE49-F238E27FC236}">
                <a16:creationId xmlns:a16="http://schemas.microsoft.com/office/drawing/2014/main" id="{08079ED3-8E8F-42EF-88A6-44A94B8D63FD}"/>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75</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E584F9CD-8433-47FB-ACAD-ADF938A055A9}"/>
              </a:ext>
            </a:extLst>
          </p:cNvPr>
          <p:cNvSpPr>
            <a:spLocks noChangeArrowheads="1"/>
          </p:cNvSpPr>
          <p:nvPr/>
        </p:nvSpPr>
        <p:spPr bwMode="auto">
          <a:xfrm>
            <a:off x="895350" y="1365250"/>
            <a:ext cx="5969000" cy="793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b="1" dirty="0" err="1">
                <a:solidFill>
                  <a:srgbClr val="B87EEC"/>
                </a:solidFill>
              </a:rPr>
              <a:t>IFoster</a:t>
            </a:r>
            <a:r>
              <a:rPr lang="en-US" sz="1200" b="1" dirty="0">
                <a:solidFill>
                  <a:srgbClr val="B87EEC"/>
                </a:solidFill>
              </a:rPr>
              <a:t> Jobs Program Coming Soon!</a:t>
            </a:r>
            <a:endParaRPr lang="en-US" sz="1200" b="0" dirty="0">
              <a:solidFill>
                <a:srgbClr val="B87EEC"/>
              </a:solidFill>
              <a:effectLst/>
            </a:endParaRPr>
          </a:p>
          <a:p>
            <a:pPr algn="just"/>
            <a:br>
              <a:rPr lang="en-US" sz="1200" b="1" dirty="0">
                <a:solidFill>
                  <a:srgbClr val="7664C0"/>
                </a:solidFill>
                <a:effectLst/>
              </a:rPr>
            </a:br>
            <a:r>
              <a:rPr lang="en-US" sz="1200" dirty="0" err="1"/>
              <a:t>iFoster</a:t>
            </a:r>
            <a:r>
              <a:rPr lang="en-US" sz="1200" dirty="0"/>
              <a:t> Jobs Program will get Foster Youth (including Kinship Care Youth) trained, assessed, and earning jobs at one of our Employers or internship partners.</a:t>
            </a:r>
            <a:endParaRPr lang="en-US" sz="1200" b="0" dirty="0">
              <a:effectLst/>
            </a:endParaRPr>
          </a:p>
          <a:p>
            <a:pPr algn="just"/>
            <a:br>
              <a:rPr lang="en-US" sz="1200" b="0" dirty="0">
                <a:effectLst/>
              </a:rPr>
            </a:br>
            <a:r>
              <a:rPr lang="en-US" sz="1200" dirty="0" err="1"/>
              <a:t>iFoster</a:t>
            </a:r>
            <a:r>
              <a:rPr lang="en-US" sz="1200" dirty="0"/>
              <a:t>-sponsored youth get first in line interviews at Employers like Starbucks, CVS, Nabisco, Food 4 Less, Safeway/Albertsons, Raley’s, and more…</a:t>
            </a:r>
            <a:endParaRPr lang="en-US" sz="1200" b="0" dirty="0">
              <a:effectLst/>
            </a:endParaRPr>
          </a:p>
          <a:p>
            <a:pPr algn="just"/>
            <a:br>
              <a:rPr lang="en-US" sz="1200" b="0" dirty="0">
                <a:effectLst/>
              </a:rPr>
            </a:br>
            <a:r>
              <a:rPr lang="en-US" sz="1200" dirty="0"/>
              <a:t>28+ hours of job readiness training</a:t>
            </a:r>
          </a:p>
          <a:p>
            <a:pPr algn="just"/>
            <a:r>
              <a:rPr lang="en-US" sz="1200" dirty="0"/>
              <a:t>Professional clothing for interviews</a:t>
            </a:r>
          </a:p>
          <a:p>
            <a:pPr algn="just"/>
            <a:r>
              <a:rPr lang="en-US" sz="1200" dirty="0"/>
              <a:t>Job matching &amp; assessments</a:t>
            </a:r>
          </a:p>
          <a:p>
            <a:pPr algn="just"/>
            <a:r>
              <a:rPr lang="en-US" sz="1200" dirty="0"/>
              <a:t>On-going support to aid success</a:t>
            </a:r>
          </a:p>
          <a:p>
            <a:pPr algn="just"/>
            <a:br>
              <a:rPr lang="en-US" sz="1200" dirty="0">
                <a:effectLst/>
              </a:rPr>
            </a:br>
            <a:r>
              <a:rPr lang="en-US" sz="1200" b="1" i="1" dirty="0"/>
              <a:t>“I once lacked confidence in myself.</a:t>
            </a:r>
          </a:p>
          <a:p>
            <a:pPr algn="just"/>
            <a:r>
              <a:rPr lang="en-US" sz="1200" b="1" i="1" dirty="0"/>
              <a:t> After this program, I had new-found confidence.</a:t>
            </a:r>
          </a:p>
          <a:p>
            <a:pPr algn="just"/>
            <a:r>
              <a:rPr lang="en-US" sz="1200" b="1" i="1" dirty="0"/>
              <a:t> I had grown. I walked in the door certain the job was mine.”</a:t>
            </a:r>
            <a:endParaRPr lang="en-US" sz="1200" b="1" dirty="0">
              <a:effectLst/>
            </a:endParaRPr>
          </a:p>
          <a:p>
            <a:pPr algn="just"/>
            <a:br>
              <a:rPr lang="en-US" sz="1200" dirty="0">
                <a:effectLst/>
              </a:rPr>
            </a:br>
            <a:r>
              <a:rPr lang="en-US" sz="1200" dirty="0"/>
              <a:t>Krishna Ross, Class Oct 2015, Ralph’s, promoted 5 times and now a department manager.</a:t>
            </a:r>
            <a:endParaRPr lang="en-US" sz="1200" dirty="0">
              <a:effectLst/>
            </a:endParaRPr>
          </a:p>
          <a:p>
            <a:pPr algn="just"/>
            <a:br>
              <a:rPr lang="en-US" sz="1200" dirty="0">
                <a:effectLst/>
              </a:rPr>
            </a:br>
            <a:r>
              <a:rPr lang="en-US" sz="1200" dirty="0"/>
              <a:t>To learn more or request a referral packet</a:t>
            </a:r>
            <a:endParaRPr lang="en-US" sz="1200" dirty="0">
              <a:effectLst/>
            </a:endParaRPr>
          </a:p>
          <a:p>
            <a:pPr algn="just"/>
            <a:r>
              <a:rPr lang="en-US" sz="1200" dirty="0"/>
              <a:t>Call or Email Melissa at </a:t>
            </a:r>
            <a:r>
              <a:rPr lang="en-US" sz="1200" dirty="0" err="1"/>
              <a:t>iFoster</a:t>
            </a:r>
            <a:r>
              <a:rPr lang="en-US" sz="1200" dirty="0"/>
              <a:t> at:</a:t>
            </a:r>
            <a:endParaRPr lang="en-US" sz="1200" dirty="0">
              <a:effectLst/>
            </a:endParaRPr>
          </a:p>
          <a:p>
            <a:pPr algn="just"/>
            <a:r>
              <a:rPr lang="en-US" sz="1200" dirty="0"/>
              <a:t>1-855-936-7837 </a:t>
            </a:r>
            <a:r>
              <a:rPr lang="en-US" sz="1200" dirty="0">
                <a:solidFill>
                  <a:srgbClr val="B87EEC"/>
                </a:solidFill>
              </a:rPr>
              <a:t>- </a:t>
            </a:r>
            <a:r>
              <a:rPr lang="en-US" sz="1200" u="sng" dirty="0">
                <a:solidFill>
                  <a:srgbClr val="B87EEC"/>
                </a:solidFill>
                <a:hlinkClick r:id="rId2">
                  <a:extLst>
                    <a:ext uri="{A12FA001-AC4F-418D-AE19-62706E023703}">
                      <ahyp:hlinkClr xmlns:ahyp="http://schemas.microsoft.com/office/drawing/2018/hyperlinkcolor" val="tx"/>
                    </a:ext>
                  </a:extLst>
                </a:hlinkClick>
              </a:rPr>
              <a:t>melissa@ifoster.org</a:t>
            </a:r>
            <a:endParaRPr lang="en-US" sz="1200" dirty="0">
              <a:solidFill>
                <a:srgbClr val="B87EEC"/>
              </a:solidFill>
              <a:effectLst/>
            </a:endParaRPr>
          </a:p>
          <a:p>
            <a:pPr algn="just"/>
            <a:br>
              <a:rPr lang="en-US" sz="1200" b="0" dirty="0">
                <a:effectLst/>
              </a:rPr>
            </a:br>
            <a:br>
              <a:rPr lang="en-US" sz="1200" b="0" dirty="0">
                <a:effectLst/>
              </a:rPr>
            </a:br>
            <a:r>
              <a:rPr lang="en-US" sz="1200" b="1" dirty="0" err="1">
                <a:solidFill>
                  <a:srgbClr val="B87EEC"/>
                </a:solidFill>
              </a:rPr>
              <a:t>iFoster</a:t>
            </a:r>
            <a:r>
              <a:rPr lang="en-US" sz="1200" b="1" dirty="0">
                <a:solidFill>
                  <a:srgbClr val="B87EEC"/>
                </a:solidFill>
              </a:rPr>
              <a:t> ENRICHMENT ACTIVITY PROGRAM</a:t>
            </a:r>
            <a:endParaRPr lang="en-US" sz="1200" b="0" dirty="0">
              <a:solidFill>
                <a:srgbClr val="B87EEC"/>
              </a:solidFill>
              <a:effectLst/>
            </a:endParaRPr>
          </a:p>
          <a:p>
            <a:pPr algn="just"/>
            <a:br>
              <a:rPr lang="en-US" sz="1200" b="0" dirty="0">
                <a:effectLst/>
              </a:rPr>
            </a:br>
            <a:r>
              <a:rPr lang="en-US" sz="1200" b="1" dirty="0">
                <a:solidFill>
                  <a:srgbClr val="B87EEC"/>
                </a:solidFill>
              </a:rPr>
              <a:t>Get involved in a new activity for FREE</a:t>
            </a:r>
            <a:endParaRPr lang="en-US" sz="1200" b="0" dirty="0">
              <a:solidFill>
                <a:srgbClr val="B87EEC"/>
              </a:solidFill>
              <a:effectLst/>
            </a:endParaRPr>
          </a:p>
          <a:p>
            <a:pPr algn="just"/>
            <a:r>
              <a:rPr lang="en-US" sz="1200" dirty="0"/>
              <a:t>Youth will be awarded up to $250 to cover the cost of an extracurricular activity of their choice (or $500 for a camp).</a:t>
            </a:r>
            <a:endParaRPr lang="en-US" sz="1200" b="0" dirty="0">
              <a:effectLst/>
            </a:endParaRPr>
          </a:p>
          <a:p>
            <a:pPr algn="just"/>
            <a:br>
              <a:rPr lang="en-US" sz="1200" b="0" dirty="0">
                <a:effectLst/>
              </a:rPr>
            </a:br>
            <a:r>
              <a:rPr lang="en-US" sz="1200" dirty="0"/>
              <a:t>The activity can be whatever the youth is excited about!</a:t>
            </a:r>
          </a:p>
          <a:p>
            <a:pPr algn="just"/>
            <a:r>
              <a:rPr lang="en-US" sz="1200" dirty="0"/>
              <a:t> Students have used their scholarship for dance lessons, </a:t>
            </a:r>
          </a:p>
          <a:p>
            <a:pPr algn="just"/>
            <a:r>
              <a:rPr lang="en-US" sz="1200" dirty="0"/>
              <a:t>music lessons, sports teams, creative arts courses, </a:t>
            </a:r>
          </a:p>
          <a:p>
            <a:pPr algn="just"/>
            <a:r>
              <a:rPr lang="en-US" sz="1200" dirty="0"/>
              <a:t>outdoor activities, weekend camps, really anything </a:t>
            </a:r>
          </a:p>
          <a:p>
            <a:pPr algn="just"/>
            <a:r>
              <a:rPr lang="en-US" sz="1200" dirty="0"/>
              <a:t>that can further their development and increase t</a:t>
            </a:r>
          </a:p>
          <a:p>
            <a:pPr algn="just"/>
            <a:r>
              <a:rPr lang="en-US" sz="1200" dirty="0"/>
              <a:t>heir sense of well-being.</a:t>
            </a:r>
            <a:endParaRPr lang="en-US" sz="1200" b="0" dirty="0">
              <a:effectLst/>
            </a:endParaRPr>
          </a:p>
          <a:p>
            <a:pPr algn="just"/>
            <a:br>
              <a:rPr lang="en-US" sz="1200" b="0" dirty="0">
                <a:effectLst/>
              </a:rPr>
            </a:br>
            <a:r>
              <a:rPr lang="en-US" sz="1200" b="1" dirty="0">
                <a:solidFill>
                  <a:srgbClr val="B87EEC"/>
                </a:solidFill>
              </a:rPr>
              <a:t>Who is Eligible?</a:t>
            </a:r>
            <a:endParaRPr lang="en-US" sz="1200" b="0" dirty="0">
              <a:solidFill>
                <a:srgbClr val="B87EEC"/>
              </a:solidFill>
              <a:effectLst/>
            </a:endParaRPr>
          </a:p>
          <a:p>
            <a:pPr algn="just"/>
            <a:r>
              <a:rPr lang="en-US" sz="1200" dirty="0"/>
              <a:t>Youth with an open CPS case grades 6-12</a:t>
            </a:r>
            <a:endParaRPr lang="en-US" sz="1200" b="0" dirty="0">
              <a:effectLst/>
            </a:endParaRPr>
          </a:p>
          <a:p>
            <a:pPr algn="just"/>
            <a:br>
              <a:rPr lang="en-US" sz="1200" b="0" dirty="0">
                <a:effectLst/>
              </a:rPr>
            </a:br>
            <a:r>
              <a:rPr lang="en-US" sz="1200" b="1" dirty="0">
                <a:solidFill>
                  <a:srgbClr val="B87EEC"/>
                </a:solidFill>
              </a:rPr>
              <a:t>Signing Up</a:t>
            </a:r>
            <a:endParaRPr lang="en-US" sz="1200" b="0" dirty="0">
              <a:solidFill>
                <a:srgbClr val="B87EEC"/>
              </a:solidFill>
              <a:effectLst/>
            </a:endParaRPr>
          </a:p>
          <a:p>
            <a:pPr algn="just"/>
            <a:r>
              <a:rPr lang="en-US" sz="1200" dirty="0"/>
              <a:t>Youth must be an </a:t>
            </a:r>
            <a:r>
              <a:rPr lang="en-US" sz="1200" dirty="0" err="1"/>
              <a:t>iFoster</a:t>
            </a:r>
            <a:r>
              <a:rPr lang="en-US" sz="1200" dirty="0"/>
              <a:t> member and complete the required application. Please reach out to Kristine (</a:t>
            </a:r>
            <a:r>
              <a:rPr lang="en-US" sz="1200" u="sng" dirty="0">
                <a:solidFill>
                  <a:srgbClr val="B87EEC"/>
                </a:solidFill>
                <a:hlinkClick r:id="rId3">
                  <a:extLst>
                    <a:ext uri="{A12FA001-AC4F-418D-AE19-62706E023703}">
                      <ahyp:hlinkClr xmlns:ahyp="http://schemas.microsoft.com/office/drawing/2018/hyperlinkcolor" val="tx"/>
                    </a:ext>
                  </a:extLst>
                </a:hlinkClick>
              </a:rPr>
              <a:t>Kristine@ifoster.org</a:t>
            </a:r>
            <a:r>
              <a:rPr lang="en-US" sz="1200" dirty="0"/>
              <a:t>) or call 855-936-7837 to get an application.</a:t>
            </a:r>
            <a:endParaRPr lang="en-US" sz="1200" b="0" dirty="0">
              <a:effectLst/>
            </a:endParaRPr>
          </a:p>
          <a:p>
            <a:pPr algn="just"/>
            <a:br>
              <a:rPr lang="en-US" sz="1200" b="0" dirty="0">
                <a:effectLst/>
              </a:rPr>
            </a:br>
            <a:r>
              <a:rPr lang="en-US" sz="1200" b="1" dirty="0"/>
              <a:t>Must be an </a:t>
            </a:r>
            <a:r>
              <a:rPr lang="en-US" sz="1200" b="1" dirty="0" err="1"/>
              <a:t>iFoster</a:t>
            </a:r>
            <a:r>
              <a:rPr lang="en-US" sz="1200" b="1" dirty="0"/>
              <a:t> Member, register at </a:t>
            </a:r>
            <a:r>
              <a:rPr lang="en-US" sz="1200" b="1" u="sng" dirty="0">
                <a:solidFill>
                  <a:srgbClr val="B87EEC"/>
                </a:solidFill>
                <a:hlinkClick r:id="rId4">
                  <a:extLst>
                    <a:ext uri="{A12FA001-AC4F-418D-AE19-62706E023703}">
                      <ahyp:hlinkClr xmlns:ahyp="http://schemas.microsoft.com/office/drawing/2018/hyperlinkcolor" val="tx"/>
                    </a:ext>
                  </a:extLst>
                </a:hlinkClick>
              </a:rPr>
              <a:t>www.ifoster.org</a:t>
            </a:r>
            <a:r>
              <a:rPr lang="en-US" sz="1200" b="1" dirty="0">
                <a:solidFill>
                  <a:srgbClr val="B87EEC"/>
                </a:solidFill>
              </a:rPr>
              <a:t> </a:t>
            </a:r>
            <a:r>
              <a:rPr lang="en-US" sz="1200" b="1" dirty="0"/>
              <a:t>- </a:t>
            </a:r>
            <a:r>
              <a:rPr lang="en-US" sz="1200" b="1" i="1" dirty="0"/>
              <a:t>it’s free!</a:t>
            </a:r>
            <a:r>
              <a:rPr lang="en-US" sz="1200" b="1" dirty="0"/>
              <a:t> </a:t>
            </a:r>
            <a:endParaRPr lang="en-US" sz="1200" b="1" dirty="0">
              <a:effectLst/>
            </a:endParaRPr>
          </a:p>
          <a:p>
            <a:pPr algn="just"/>
            <a:br>
              <a:rPr lang="en-US" sz="1200" dirty="0"/>
            </a:br>
            <a:endParaRPr lang="en-US" altLang="en-US" sz="1200" dirty="0"/>
          </a:p>
        </p:txBody>
      </p:sp>
      <p:sp>
        <p:nvSpPr>
          <p:cNvPr id="4" name="Rectangle 3">
            <a:extLst>
              <a:ext uri="{FF2B5EF4-FFF2-40B4-BE49-F238E27FC236}">
                <a16:creationId xmlns:a16="http://schemas.microsoft.com/office/drawing/2014/main" id="{D2EC4F10-0802-4440-BCBB-EFB666E8AAEA}"/>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err="1">
                <a:solidFill>
                  <a:schemeClr val="bg1"/>
                </a:solidFill>
              </a:rPr>
              <a:t>iFoster</a:t>
            </a:r>
            <a:endParaRPr lang="en-US" altLang="en-US" sz="2400" b="1" dirty="0">
              <a:solidFill>
                <a:schemeClr val="bg1"/>
              </a:solidFill>
            </a:endParaRPr>
          </a:p>
        </p:txBody>
      </p:sp>
      <p:pic>
        <p:nvPicPr>
          <p:cNvPr id="2" name="Picture 1">
            <a:extLst>
              <a:ext uri="{FF2B5EF4-FFF2-40B4-BE49-F238E27FC236}">
                <a16:creationId xmlns:a16="http://schemas.microsoft.com/office/drawing/2014/main" id="{ED3DFB92-AD96-4C8E-87FC-828DF9D8FE01}"/>
              </a:ext>
            </a:extLst>
          </p:cNvPr>
          <p:cNvPicPr>
            <a:picLocks noChangeAspect="1"/>
          </p:cNvPicPr>
          <p:nvPr/>
        </p:nvPicPr>
        <p:blipFill>
          <a:blip r:embed="rId5"/>
          <a:stretch>
            <a:fillRect/>
          </a:stretch>
        </p:blipFill>
        <p:spPr>
          <a:xfrm>
            <a:off x="5147559" y="2567031"/>
            <a:ext cx="1634241" cy="1645334"/>
          </a:xfrm>
          <a:prstGeom prst="rect">
            <a:avLst/>
          </a:prstGeom>
        </p:spPr>
      </p:pic>
      <p:pic>
        <p:nvPicPr>
          <p:cNvPr id="3" name="Picture 2">
            <a:extLst>
              <a:ext uri="{FF2B5EF4-FFF2-40B4-BE49-F238E27FC236}">
                <a16:creationId xmlns:a16="http://schemas.microsoft.com/office/drawing/2014/main" id="{91E5FCCD-1EEE-4734-B29C-C20B13C42670}"/>
              </a:ext>
            </a:extLst>
          </p:cNvPr>
          <p:cNvPicPr>
            <a:picLocks noChangeAspect="1"/>
          </p:cNvPicPr>
          <p:nvPr/>
        </p:nvPicPr>
        <p:blipFill>
          <a:blip r:embed="rId6"/>
          <a:stretch>
            <a:fillRect/>
          </a:stretch>
        </p:blipFill>
        <p:spPr>
          <a:xfrm>
            <a:off x="4775272" y="6752795"/>
            <a:ext cx="1788407" cy="1645335"/>
          </a:xfrm>
          <a:prstGeom prst="rect">
            <a:avLst/>
          </a:prstGeom>
        </p:spPr>
      </p:pic>
      <p:sp>
        <p:nvSpPr>
          <p:cNvPr id="7" name="Rectangle 15">
            <a:extLst>
              <a:ext uri="{FF2B5EF4-FFF2-40B4-BE49-F238E27FC236}">
                <a16:creationId xmlns:a16="http://schemas.microsoft.com/office/drawing/2014/main" id="{4AC2CE86-E8B5-4DF6-865D-0B8A3C2F0B57}"/>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76</a:t>
            </a:r>
          </a:p>
        </p:txBody>
      </p:sp>
    </p:spTree>
    <p:extLst>
      <p:ext uri="{BB962C8B-B14F-4D97-AF65-F5344CB8AC3E}">
        <p14:creationId xmlns:p14="http://schemas.microsoft.com/office/powerpoint/2010/main" val="100646159"/>
      </p:ext>
    </p:extLst>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51D90-F1E6-4002-9A37-EC813F7814E2}"/>
              </a:ext>
            </a:extLst>
          </p:cNvPr>
          <p:cNvSpPr/>
          <p:nvPr/>
        </p:nvSpPr>
        <p:spPr>
          <a:xfrm>
            <a:off x="895350" y="2181013"/>
            <a:ext cx="6067637" cy="6340687"/>
          </a:xfrm>
          <a:prstGeom prst="rect">
            <a:avLst/>
          </a:prstGeom>
        </p:spPr>
        <p:txBody>
          <a:bodyPr lIns="0" tIns="0" rIns="0" bIns="0"/>
          <a:lstStyle/>
          <a:p>
            <a:pPr algn="just" eaLnBrk="1" fontAlgn="auto" hangingPunct="1">
              <a:lnSpc>
                <a:spcPts val="1680"/>
              </a:lnSpc>
              <a:spcBef>
                <a:spcPts val="0"/>
              </a:spcBef>
              <a:spcAft>
                <a:spcPts val="0"/>
              </a:spcAft>
              <a:defRPr/>
            </a:pPr>
            <a:r>
              <a:rPr lang="en-US" sz="1200" dirty="0">
                <a:latin typeface="Calibri"/>
              </a:rPr>
              <a:t> </a:t>
            </a:r>
            <a:r>
              <a:rPr lang="en-US" sz="1200" b="1" dirty="0" err="1">
                <a:latin typeface="Calibri"/>
              </a:rPr>
              <a:t>iFoster</a:t>
            </a:r>
            <a:endParaRPr lang="en-US" sz="1200" dirty="0">
              <a:latin typeface="Calibri"/>
            </a:endParaRPr>
          </a:p>
          <a:p>
            <a:pPr algn="just" eaLnBrk="1" fontAlgn="auto" hangingPunct="1">
              <a:lnSpc>
                <a:spcPts val="1680"/>
              </a:lnSpc>
              <a:spcBef>
                <a:spcPts val="0"/>
              </a:spcBef>
              <a:spcAft>
                <a:spcPts val="0"/>
              </a:spcAft>
              <a:defRPr/>
            </a:pPr>
            <a:r>
              <a:rPr lang="en-US" sz="1200" dirty="0" err="1">
                <a:latin typeface="Calibri"/>
              </a:rPr>
              <a:t>iFoster</a:t>
            </a:r>
            <a:r>
              <a:rPr lang="en-US" sz="1200" dirty="0">
                <a:latin typeface="Calibri"/>
              </a:rPr>
              <a:t> offers about four Job Training Programs per year in Sacramento, as well as throughout the state. The program is one week long and by the end of it their goal is to equip youth with job skills and ready them to begin an entry-level position. They partner with companies like CVS, Starbucks, Raley's, and more, and upon completing the training program they work with these companies to set you up with an interview. ifoster.org</a:t>
            </a:r>
          </a:p>
          <a:p>
            <a:pPr algn="just" eaLnBrk="1" fontAlgn="auto" hangingPunct="1">
              <a:lnSpc>
                <a:spcPts val="1680"/>
              </a:lnSpc>
              <a:spcBef>
                <a:spcPts val="0"/>
              </a:spcBef>
              <a:spcAft>
                <a:spcPts val="0"/>
              </a:spcAft>
              <a:defRPr/>
            </a:pPr>
            <a:endParaRPr lang="en-US" sz="1200" dirty="0">
              <a:latin typeface="Calibri"/>
            </a:endParaRPr>
          </a:p>
          <a:p>
            <a:pPr algn="just" eaLnBrk="1" fontAlgn="auto" hangingPunct="1">
              <a:spcBef>
                <a:spcPts val="0"/>
              </a:spcBef>
              <a:spcAft>
                <a:spcPts val="420"/>
              </a:spcAft>
              <a:defRPr/>
            </a:pPr>
            <a:r>
              <a:rPr lang="en-US" sz="1200" b="1" dirty="0">
                <a:latin typeface="Calibri"/>
              </a:rPr>
              <a:t>Workforce Innovations Opportunity Act (WIOA) </a:t>
            </a:r>
            <a:r>
              <a:rPr lang="en-US" sz="1400" b="1" dirty="0">
                <a:latin typeface="Calibri"/>
              </a:rPr>
              <a:t>–</a:t>
            </a:r>
          </a:p>
          <a:p>
            <a:pPr algn="just" eaLnBrk="1" fontAlgn="auto" hangingPunct="1">
              <a:spcBef>
                <a:spcPts val="0"/>
              </a:spcBef>
              <a:spcAft>
                <a:spcPts val="420"/>
              </a:spcAft>
              <a:defRPr/>
            </a:pPr>
            <a:r>
              <a:rPr lang="en-US" sz="1200" dirty="0">
                <a:latin typeface="Calibri"/>
              </a:rPr>
              <a:t>Paid job program for youth ages 16-24 who meet the eligibility requirements listed on the attached flyer (foster youth, past experience in Justice system, etc.). 300 hours of paid job experience for those living in West Sacramento, Davis, or Clarksburg.</a:t>
            </a:r>
          </a:p>
          <a:p>
            <a:pPr algn="just" eaLnBrk="1" fontAlgn="auto" hangingPunct="1">
              <a:spcBef>
                <a:spcPts val="0"/>
              </a:spcBef>
              <a:spcAft>
                <a:spcPts val="420"/>
              </a:spcAft>
              <a:defRPr/>
            </a:pPr>
            <a:endParaRPr lang="en-US" sz="1200" dirty="0">
              <a:latin typeface="Calibri"/>
            </a:endParaRPr>
          </a:p>
          <a:p>
            <a:pPr algn="just" eaLnBrk="1" fontAlgn="auto" hangingPunct="1">
              <a:lnSpc>
                <a:spcPts val="1728"/>
              </a:lnSpc>
              <a:spcBef>
                <a:spcPts val="0"/>
              </a:spcBef>
              <a:spcAft>
                <a:spcPts val="0"/>
              </a:spcAft>
              <a:defRPr/>
            </a:pPr>
            <a:r>
              <a:rPr lang="en-US" sz="1200" b="1" dirty="0">
                <a:latin typeface="Calibri"/>
              </a:rPr>
              <a:t>Rise, Inc –</a:t>
            </a:r>
          </a:p>
          <a:p>
            <a:pPr algn="just" eaLnBrk="1" fontAlgn="auto" hangingPunct="1">
              <a:lnSpc>
                <a:spcPts val="1728"/>
              </a:lnSpc>
              <a:spcBef>
                <a:spcPts val="0"/>
              </a:spcBef>
              <a:spcAft>
                <a:spcPts val="0"/>
              </a:spcAft>
              <a:defRPr/>
            </a:pPr>
            <a:r>
              <a:rPr lang="en-US" sz="1200" dirty="0">
                <a:latin typeface="Calibri"/>
              </a:rPr>
              <a:t>Same job program as WIOA above but for those living in Woodland, Winters, Esparto, Knights Landing, </a:t>
            </a:r>
            <a:r>
              <a:rPr lang="en-US" sz="1200" dirty="0" err="1">
                <a:latin typeface="Calibri"/>
              </a:rPr>
              <a:t>Capay</a:t>
            </a:r>
            <a:r>
              <a:rPr lang="en-US" sz="1200" dirty="0">
                <a:latin typeface="Calibri"/>
              </a:rPr>
              <a:t> Valley, Dunnigan, or Yolo.</a:t>
            </a:r>
          </a:p>
          <a:p>
            <a:pPr algn="just" eaLnBrk="1" fontAlgn="auto" hangingPunct="1">
              <a:lnSpc>
                <a:spcPts val="1728"/>
              </a:lnSpc>
              <a:spcBef>
                <a:spcPts val="0"/>
              </a:spcBef>
              <a:spcAft>
                <a:spcPts val="0"/>
              </a:spcAft>
              <a:defRPr/>
            </a:pPr>
            <a:endParaRPr lang="en-US" sz="1200" dirty="0">
              <a:latin typeface="Calibri"/>
            </a:endParaRPr>
          </a:p>
          <a:p>
            <a:pPr algn="just" eaLnBrk="1" fontAlgn="auto" hangingPunct="1">
              <a:spcBef>
                <a:spcPts val="0"/>
              </a:spcBef>
              <a:spcAft>
                <a:spcPts val="420"/>
              </a:spcAft>
              <a:defRPr/>
            </a:pPr>
            <a:r>
              <a:rPr lang="en-US" sz="1200" b="1" dirty="0">
                <a:latin typeface="Calibri"/>
              </a:rPr>
              <a:t>One Stop Career Center aka </a:t>
            </a:r>
            <a:r>
              <a:rPr lang="en-US" sz="1200" b="1" dirty="0" err="1">
                <a:latin typeface="Calibri"/>
              </a:rPr>
              <a:t>YoloWorks</a:t>
            </a:r>
            <a:r>
              <a:rPr lang="en-US" sz="1200" b="1" dirty="0">
                <a:latin typeface="Calibri"/>
              </a:rPr>
              <a:t> –</a:t>
            </a:r>
          </a:p>
          <a:p>
            <a:pPr algn="just" eaLnBrk="1" fontAlgn="auto" hangingPunct="1">
              <a:spcBef>
                <a:spcPts val="0"/>
              </a:spcBef>
              <a:spcAft>
                <a:spcPts val="420"/>
              </a:spcAft>
              <a:defRPr/>
            </a:pPr>
            <a:r>
              <a:rPr lang="en-US" sz="1200" dirty="0">
                <a:latin typeface="Calibri"/>
              </a:rPr>
              <a:t>Job board on-site, computers on-site, resume/job application assistance, regular workshops, and more! Can refer youth and adults to WIOA and/or the Department of Rehabilitation for further job support and help paying for certification/training programs.</a:t>
            </a:r>
          </a:p>
          <a:p>
            <a:pPr algn="just" eaLnBrk="1" fontAlgn="auto" hangingPunct="1">
              <a:spcBef>
                <a:spcPts val="0"/>
              </a:spcBef>
              <a:spcAft>
                <a:spcPts val="420"/>
              </a:spcAft>
              <a:defRPr/>
            </a:pPr>
            <a:endParaRPr lang="en-US" sz="1200" dirty="0">
              <a:latin typeface="Calibri"/>
            </a:endParaRPr>
          </a:p>
          <a:p>
            <a:pPr algn="just" eaLnBrk="1" fontAlgn="auto" hangingPunct="1">
              <a:lnSpc>
                <a:spcPts val="1680"/>
              </a:lnSpc>
              <a:spcBef>
                <a:spcPts val="0"/>
              </a:spcBef>
              <a:spcAft>
                <a:spcPts val="0"/>
              </a:spcAft>
              <a:defRPr/>
            </a:pPr>
            <a:r>
              <a:rPr lang="en-US" sz="1200" b="1" dirty="0">
                <a:latin typeface="Calibri"/>
              </a:rPr>
              <a:t>Department of Rehabilitation</a:t>
            </a:r>
          </a:p>
          <a:p>
            <a:pPr algn="just" eaLnBrk="1" fontAlgn="auto" hangingPunct="1">
              <a:lnSpc>
                <a:spcPts val="1680"/>
              </a:lnSpc>
              <a:spcBef>
                <a:spcPts val="0"/>
              </a:spcBef>
              <a:spcAft>
                <a:spcPts val="0"/>
              </a:spcAft>
              <a:defRPr/>
            </a:pPr>
            <a:r>
              <a:rPr lang="en-US" sz="1200" dirty="0">
                <a:latin typeface="Calibri"/>
              </a:rPr>
              <a:t>Offers two job programs for those ages 16 and older who have either an IEP, a 504 plan, or a documented learning or psychological disability. These job programs include Student Services Program and Vocational Rehabilitation Program. Helps train youth and adults and place them in a job. Does help pay for tuition and costs associated with schooling for the career you are entering. For the Woodland office, contact Candido </a:t>
            </a:r>
            <a:r>
              <a:rPr lang="en-US" sz="1200" dirty="0" err="1">
                <a:latin typeface="Calibri"/>
              </a:rPr>
              <a:t>Servera</a:t>
            </a:r>
            <a:r>
              <a:rPr lang="en-US" sz="1200" dirty="0">
                <a:latin typeface="Calibri"/>
              </a:rPr>
              <a:t> at (530) 902-2035 or </a:t>
            </a:r>
            <a:r>
              <a:rPr lang="en-US" sz="1200" dirty="0">
                <a:solidFill>
                  <a:srgbClr val="231F21"/>
                </a:solidFill>
                <a:latin typeface="Calibri"/>
              </a:rPr>
              <a:t>(530) 668-3463 </a:t>
            </a:r>
            <a:r>
              <a:rPr lang="en-US" sz="1200" dirty="0">
                <a:latin typeface="Calibri"/>
              </a:rPr>
              <a:t>or</a:t>
            </a:r>
            <a:r>
              <a:rPr lang="en-US" sz="1200" dirty="0">
                <a:solidFill>
                  <a:srgbClr val="0000FF"/>
                </a:solidFill>
                <a:latin typeface="Calibri"/>
              </a:rPr>
              <a:t> </a:t>
            </a:r>
            <a:r>
              <a:rPr lang="en-US" sz="1200" u="sng" dirty="0">
                <a:solidFill>
                  <a:srgbClr val="B87EEC"/>
                </a:solidFill>
                <a:latin typeface="Calibri"/>
                <a:hlinkClick r:id="rId2">
                  <a:extLst>
                    <a:ext uri="{A12FA001-AC4F-418D-AE19-62706E023703}">
                      <ahyp:hlinkClr xmlns:ahyp="http://schemas.microsoft.com/office/drawing/2018/hyperlinkcolor" val="tx"/>
                    </a:ext>
                  </a:extLst>
                </a:hlinkClick>
              </a:rPr>
              <a:t>Candido.Servera@dor.ca.</a:t>
            </a:r>
            <a:r>
              <a:rPr lang="en-US" sz="1200" dirty="0">
                <a:solidFill>
                  <a:srgbClr val="B87EEC"/>
                </a:solidFill>
                <a:latin typeface="Calibri"/>
                <a:hlinkClick r:id="rId2">
                  <a:extLst>
                    <a:ext uri="{A12FA001-AC4F-418D-AE19-62706E023703}">
                      <ahyp:hlinkClr xmlns:ahyp="http://schemas.microsoft.com/office/drawing/2018/hyperlinkcolor" val="tx"/>
                    </a:ext>
                  </a:extLst>
                </a:hlinkClick>
              </a:rPr>
              <a:t>gov</a:t>
            </a:r>
            <a:r>
              <a:rPr lang="en-US" sz="1200" dirty="0">
                <a:solidFill>
                  <a:srgbClr val="B87EEC"/>
                </a:solidFill>
                <a:latin typeface="Calibri"/>
              </a:rPr>
              <a:t> </a:t>
            </a:r>
            <a:r>
              <a:rPr lang="en-US" sz="1200" dirty="0">
                <a:latin typeface="Calibri"/>
              </a:rPr>
              <a:t>or visit </a:t>
            </a:r>
            <a:r>
              <a:rPr lang="en-US" sz="1200" dirty="0">
                <a:solidFill>
                  <a:srgbClr val="B87EEC"/>
                </a:solidFill>
                <a:latin typeface="Calibri"/>
              </a:rPr>
              <a:t>dor.ca.gov </a:t>
            </a:r>
            <a:r>
              <a:rPr lang="en-US" sz="1200" dirty="0">
                <a:latin typeface="Calibri"/>
              </a:rPr>
              <a:t>for an office near you.</a:t>
            </a:r>
          </a:p>
          <a:p>
            <a:pPr algn="just" eaLnBrk="1" fontAlgn="auto" hangingPunct="1">
              <a:lnSpc>
                <a:spcPts val="1680"/>
              </a:lnSpc>
              <a:spcBef>
                <a:spcPts val="0"/>
              </a:spcBef>
              <a:spcAft>
                <a:spcPts val="0"/>
              </a:spcAft>
              <a:defRPr/>
            </a:pPr>
            <a:endParaRPr lang="en-US" sz="1200" dirty="0">
              <a:latin typeface="Calibri"/>
            </a:endParaRPr>
          </a:p>
          <a:p>
            <a:pPr algn="just" eaLnBrk="1" fontAlgn="auto" hangingPunct="1">
              <a:lnSpc>
                <a:spcPts val="1728"/>
              </a:lnSpc>
              <a:spcBef>
                <a:spcPts val="0"/>
              </a:spcBef>
              <a:spcAft>
                <a:spcPts val="0"/>
              </a:spcAft>
              <a:defRPr/>
            </a:pPr>
            <a:r>
              <a:rPr lang="en-US" sz="1200" b="1" dirty="0">
                <a:latin typeface="Calibri"/>
              </a:rPr>
              <a:t>YoloWorks.org –</a:t>
            </a:r>
          </a:p>
          <a:p>
            <a:pPr algn="just" eaLnBrk="1" fontAlgn="auto" hangingPunct="1">
              <a:lnSpc>
                <a:spcPts val="1728"/>
              </a:lnSpc>
              <a:spcBef>
                <a:spcPts val="0"/>
              </a:spcBef>
              <a:spcAft>
                <a:spcPts val="0"/>
              </a:spcAft>
              <a:defRPr/>
            </a:pPr>
            <a:r>
              <a:rPr lang="en-US" sz="1200" dirty="0">
                <a:latin typeface="Calibri"/>
              </a:rPr>
              <a:t>The other name for the One Stop Career Center, and online it's a local search engine to search for local jobs and work-related resources.</a:t>
            </a:r>
          </a:p>
        </p:txBody>
      </p:sp>
      <p:sp>
        <p:nvSpPr>
          <p:cNvPr id="74771" name="Rectangle 5">
            <a:extLst>
              <a:ext uri="{FF2B5EF4-FFF2-40B4-BE49-F238E27FC236}">
                <a16:creationId xmlns:a16="http://schemas.microsoft.com/office/drawing/2014/main" id="{C38CFD00-2A8A-4F63-AB50-A5AED0CE49CC}"/>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6">
            <a:extLst>
              <a:ext uri="{FF2B5EF4-FFF2-40B4-BE49-F238E27FC236}">
                <a16:creationId xmlns:a16="http://schemas.microsoft.com/office/drawing/2014/main" id="{EADCBE54-82A6-4F00-A66D-B086845CB8EC}"/>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Jobs Opportunities for Foster Youth</a:t>
            </a:r>
          </a:p>
        </p:txBody>
      </p:sp>
      <p:sp>
        <p:nvSpPr>
          <p:cNvPr id="2" name="TextBox 1">
            <a:extLst>
              <a:ext uri="{FF2B5EF4-FFF2-40B4-BE49-F238E27FC236}">
                <a16:creationId xmlns:a16="http://schemas.microsoft.com/office/drawing/2014/main" id="{ED66698A-C774-4999-8F1B-555BCA3E14A0}"/>
              </a:ext>
            </a:extLst>
          </p:cNvPr>
          <p:cNvSpPr txBox="1"/>
          <p:nvPr/>
        </p:nvSpPr>
        <p:spPr>
          <a:xfrm>
            <a:off x="812800" y="1597660"/>
            <a:ext cx="5447030" cy="307777"/>
          </a:xfrm>
          <a:prstGeom prst="rect">
            <a:avLst/>
          </a:prstGeom>
          <a:noFill/>
        </p:spPr>
        <p:txBody>
          <a:bodyPr wrap="square" rtlCol="0">
            <a:spAutoFit/>
          </a:bodyPr>
          <a:lstStyle/>
          <a:p>
            <a:r>
              <a:rPr lang="en-US" sz="1400" b="1" dirty="0">
                <a:solidFill>
                  <a:srgbClr val="B87EEC"/>
                </a:solidFill>
              </a:rPr>
              <a:t>Job Training Programs During/After High School</a:t>
            </a:r>
          </a:p>
        </p:txBody>
      </p:sp>
      <p:sp>
        <p:nvSpPr>
          <p:cNvPr id="9" name="Rectangle 8">
            <a:extLst>
              <a:ext uri="{FF2B5EF4-FFF2-40B4-BE49-F238E27FC236}">
                <a16:creationId xmlns:a16="http://schemas.microsoft.com/office/drawing/2014/main" id="{89ABBE0F-55A4-440A-9269-C2E11E9AD67C}"/>
              </a:ext>
            </a:extLst>
          </p:cNvPr>
          <p:cNvSpPr/>
          <p:nvPr/>
        </p:nvSpPr>
        <p:spPr>
          <a:xfrm>
            <a:off x="376176" y="2801112"/>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5CBA401E-910A-43A3-B88F-5495B7DE971F}"/>
              </a:ext>
            </a:extLst>
          </p:cNvPr>
          <p:cNvSpPr/>
          <p:nvPr/>
        </p:nvSpPr>
        <p:spPr>
          <a:xfrm>
            <a:off x="376177" y="4050792"/>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6888EDAA-1293-483D-8B59-6C3915964FB5}"/>
              </a:ext>
            </a:extLst>
          </p:cNvPr>
          <p:cNvSpPr/>
          <p:nvPr/>
        </p:nvSpPr>
        <p:spPr>
          <a:xfrm>
            <a:off x="376175" y="5129379"/>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9C7AB444-F4F8-46B9-8870-737743F0FD09}"/>
              </a:ext>
            </a:extLst>
          </p:cNvPr>
          <p:cNvSpPr/>
          <p:nvPr/>
        </p:nvSpPr>
        <p:spPr>
          <a:xfrm>
            <a:off x="376174" y="604531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8F38B46F-5975-4528-BAD8-CE7DA3F9389A}"/>
              </a:ext>
            </a:extLst>
          </p:cNvPr>
          <p:cNvSpPr/>
          <p:nvPr/>
        </p:nvSpPr>
        <p:spPr>
          <a:xfrm>
            <a:off x="376174" y="7337269"/>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4D1BD693-2266-4541-9089-F2A62F82A544}"/>
              </a:ext>
            </a:extLst>
          </p:cNvPr>
          <p:cNvSpPr/>
          <p:nvPr/>
        </p:nvSpPr>
        <p:spPr>
          <a:xfrm>
            <a:off x="376173" y="8703845"/>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5">
            <a:extLst>
              <a:ext uri="{FF2B5EF4-FFF2-40B4-BE49-F238E27FC236}">
                <a16:creationId xmlns:a16="http://schemas.microsoft.com/office/drawing/2014/main" id="{06D0B173-9EAE-4805-9C84-561F90B66048}"/>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6" name="Rectangle 15">
            <a:extLst>
              <a:ext uri="{FF2B5EF4-FFF2-40B4-BE49-F238E27FC236}">
                <a16:creationId xmlns:a16="http://schemas.microsoft.com/office/drawing/2014/main" id="{C12E9138-283E-4C39-8EAE-A6CE564C94BD}"/>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77</a:t>
            </a:r>
          </a:p>
        </p:txBody>
      </p:sp>
    </p:spTree>
    <p:extLst>
      <p:ext uri="{BB962C8B-B14F-4D97-AF65-F5344CB8AC3E}">
        <p14:creationId xmlns:p14="http://schemas.microsoft.com/office/powerpoint/2010/main" val="2678086718"/>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0E51D90-F1E6-4002-9A37-EC813F7814E2}"/>
              </a:ext>
            </a:extLst>
          </p:cNvPr>
          <p:cNvSpPr/>
          <p:nvPr/>
        </p:nvSpPr>
        <p:spPr>
          <a:xfrm>
            <a:off x="895350" y="2181013"/>
            <a:ext cx="6067637" cy="6340687"/>
          </a:xfrm>
          <a:prstGeom prst="rect">
            <a:avLst/>
          </a:prstGeom>
        </p:spPr>
        <p:txBody>
          <a:bodyPr lIns="0" tIns="0" rIns="0" bIns="0"/>
          <a:lstStyle/>
          <a:p>
            <a:pPr algn="just" eaLnBrk="1" fontAlgn="auto" hangingPunct="1">
              <a:lnSpc>
                <a:spcPts val="1680"/>
              </a:lnSpc>
              <a:spcBef>
                <a:spcPts val="0"/>
              </a:spcBef>
              <a:spcAft>
                <a:spcPts val="0"/>
              </a:spcAft>
              <a:defRPr/>
            </a:pPr>
            <a:endParaRPr lang="en-US" sz="1200" dirty="0">
              <a:latin typeface="Calibri"/>
            </a:endParaRPr>
          </a:p>
        </p:txBody>
      </p:sp>
      <p:sp>
        <p:nvSpPr>
          <p:cNvPr id="74771" name="Rectangle 5">
            <a:extLst>
              <a:ext uri="{FF2B5EF4-FFF2-40B4-BE49-F238E27FC236}">
                <a16:creationId xmlns:a16="http://schemas.microsoft.com/office/drawing/2014/main" id="{C38CFD00-2A8A-4F63-AB50-A5AED0CE49CC}"/>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6">
            <a:extLst>
              <a:ext uri="{FF2B5EF4-FFF2-40B4-BE49-F238E27FC236}">
                <a16:creationId xmlns:a16="http://schemas.microsoft.com/office/drawing/2014/main" id="{EADCBE54-82A6-4F00-A66D-B086845CB8EC}"/>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Workforce Innovation Opportunity Act (WIOA)</a:t>
            </a:r>
          </a:p>
        </p:txBody>
      </p:sp>
      <p:sp>
        <p:nvSpPr>
          <p:cNvPr id="15" name="Rectangle 15">
            <a:extLst>
              <a:ext uri="{FF2B5EF4-FFF2-40B4-BE49-F238E27FC236}">
                <a16:creationId xmlns:a16="http://schemas.microsoft.com/office/drawing/2014/main" id="{06D0B173-9EAE-4805-9C84-561F90B66048}"/>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78</a:t>
            </a:r>
          </a:p>
        </p:txBody>
      </p:sp>
      <p:graphicFrame>
        <p:nvGraphicFramePr>
          <p:cNvPr id="6" name="Table 7">
            <a:extLst>
              <a:ext uri="{FF2B5EF4-FFF2-40B4-BE49-F238E27FC236}">
                <a16:creationId xmlns:a16="http://schemas.microsoft.com/office/drawing/2014/main" id="{0ED84CCC-4B1D-455E-9111-18620BAFB11C}"/>
              </a:ext>
            </a:extLst>
          </p:cNvPr>
          <p:cNvGraphicFramePr>
            <a:graphicFrameLocks noGrp="1"/>
          </p:cNvGraphicFramePr>
          <p:nvPr>
            <p:extLst>
              <p:ext uri="{D42A27DB-BD31-4B8C-83A1-F6EECF244321}">
                <p14:modId xmlns:p14="http://schemas.microsoft.com/office/powerpoint/2010/main" val="2438627382"/>
              </p:ext>
            </p:extLst>
          </p:nvPr>
        </p:nvGraphicFramePr>
        <p:xfrm>
          <a:off x="1295400" y="1755739"/>
          <a:ext cx="5181600" cy="5313680"/>
        </p:xfrm>
        <a:graphic>
          <a:graphicData uri="http://schemas.openxmlformats.org/drawingml/2006/table">
            <a:tbl>
              <a:tblPr firstRow="1" bandRow="1">
                <a:tableStyleId>{00A15C55-8517-42AA-B614-E9B94910E393}</a:tableStyleId>
              </a:tblPr>
              <a:tblGrid>
                <a:gridCol w="2590800">
                  <a:extLst>
                    <a:ext uri="{9D8B030D-6E8A-4147-A177-3AD203B41FA5}">
                      <a16:colId xmlns:a16="http://schemas.microsoft.com/office/drawing/2014/main" val="1920964651"/>
                    </a:ext>
                  </a:extLst>
                </a:gridCol>
                <a:gridCol w="2590800">
                  <a:extLst>
                    <a:ext uri="{9D8B030D-6E8A-4147-A177-3AD203B41FA5}">
                      <a16:colId xmlns:a16="http://schemas.microsoft.com/office/drawing/2014/main" val="3105072248"/>
                    </a:ext>
                  </a:extLst>
                </a:gridCol>
              </a:tblGrid>
              <a:tr h="370840">
                <a:tc gridSpan="2">
                  <a:txBody>
                    <a:bodyPr/>
                    <a:lstStyle/>
                    <a:p>
                      <a:pPr algn="ctr"/>
                      <a:r>
                        <a:rPr lang="en-US" dirty="0">
                          <a:solidFill>
                            <a:schemeClr val="bg1"/>
                          </a:solidFill>
                        </a:rPr>
                        <a:t>Youth Employment Program</a:t>
                      </a:r>
                    </a:p>
                  </a:txBody>
                  <a:tcPr>
                    <a:solidFill>
                      <a:srgbClr val="B87EEC"/>
                    </a:solidFill>
                  </a:tcPr>
                </a:tc>
                <a:tc hMerge="1">
                  <a:txBody>
                    <a:bodyPr/>
                    <a:lstStyle/>
                    <a:p>
                      <a:endParaRPr lang="en-US" dirty="0">
                        <a:solidFill>
                          <a:srgbClr val="B87EEC"/>
                        </a:solidFill>
                      </a:endParaRPr>
                    </a:p>
                  </a:txBody>
                  <a:tcPr>
                    <a:solidFill>
                      <a:srgbClr val="B87EEC"/>
                    </a:solidFill>
                  </a:tcPr>
                </a:tc>
                <a:extLst>
                  <a:ext uri="{0D108BD9-81ED-4DB2-BD59-A6C34878D82A}">
                    <a16:rowId xmlns:a16="http://schemas.microsoft.com/office/drawing/2014/main" val="964537727"/>
                  </a:ext>
                </a:extLst>
              </a:tr>
              <a:tr h="370840">
                <a:tc>
                  <a:txBody>
                    <a:bodyPr/>
                    <a:lstStyle/>
                    <a:p>
                      <a:r>
                        <a:rPr lang="en-US" sz="1200" b="1" dirty="0"/>
                        <a:t>Who?</a:t>
                      </a:r>
                    </a:p>
                  </a:txBody>
                  <a:tcPr/>
                </a:tc>
                <a:tc>
                  <a:txBody>
                    <a:bodyPr/>
                    <a:lstStyle/>
                    <a:p>
                      <a:pPr marL="0" indent="0">
                        <a:buFontTx/>
                        <a:buNone/>
                      </a:pPr>
                      <a:r>
                        <a:rPr lang="en-US" sz="1200" dirty="0"/>
                        <a:t>- Foster Youth </a:t>
                      </a:r>
                    </a:p>
                    <a:p>
                      <a:r>
                        <a:rPr lang="en-US" sz="1200" dirty="0"/>
                        <a:t>- Homeless</a:t>
                      </a:r>
                    </a:p>
                    <a:p>
                      <a:pPr marL="0" indent="0">
                        <a:buFontTx/>
                        <a:buNone/>
                      </a:pPr>
                      <a:r>
                        <a:rPr lang="en-US" sz="1200" dirty="0"/>
                        <a:t>- Low Income </a:t>
                      </a:r>
                    </a:p>
                    <a:p>
                      <a:pPr marL="0" indent="0">
                        <a:buFontTx/>
                        <a:buNone/>
                      </a:pPr>
                      <a:r>
                        <a:rPr lang="en-US" sz="1200" dirty="0"/>
                        <a:t>- High School Drop Out</a:t>
                      </a:r>
                    </a:p>
                    <a:p>
                      <a:pPr marL="0" indent="0">
                        <a:buFontTx/>
                        <a:buNone/>
                      </a:pPr>
                      <a:r>
                        <a:rPr lang="en-US" sz="1200" dirty="0"/>
                        <a:t>- Experience in the Justice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Pregnant or Parenting</a:t>
                      </a:r>
                    </a:p>
                    <a:p>
                      <a:endParaRPr lang="en-US" sz="1200" dirty="0"/>
                    </a:p>
                  </a:txBody>
                  <a:tcPr/>
                </a:tc>
                <a:extLst>
                  <a:ext uri="{0D108BD9-81ED-4DB2-BD59-A6C34878D82A}">
                    <a16:rowId xmlns:a16="http://schemas.microsoft.com/office/drawing/2014/main" val="3000838706"/>
                  </a:ext>
                </a:extLst>
              </a:tr>
              <a:tr h="370840">
                <a:tc>
                  <a:txBody>
                    <a:bodyPr/>
                    <a:lstStyle/>
                    <a:p>
                      <a:r>
                        <a:rPr lang="en-US" sz="1200" b="1" dirty="0"/>
                        <a:t>How We Can Help You Succeed!</a:t>
                      </a:r>
                    </a:p>
                  </a:txBody>
                  <a:tcPr/>
                </a:tc>
                <a:tc>
                  <a:txBody>
                    <a:bodyPr/>
                    <a:lstStyle/>
                    <a:p>
                      <a:r>
                        <a:rPr lang="en-US" sz="1200" dirty="0"/>
                        <a:t>- Work towards career goals</a:t>
                      </a:r>
                    </a:p>
                    <a:p>
                      <a:r>
                        <a:rPr lang="en-US" sz="1200" dirty="0"/>
                        <a:t>- Explore education and training opportunities</a:t>
                      </a:r>
                    </a:p>
                    <a:p>
                      <a:r>
                        <a:rPr lang="en-US" sz="1200" dirty="0"/>
                        <a:t>- Resume building and interview prep</a:t>
                      </a:r>
                    </a:p>
                    <a:p>
                      <a:r>
                        <a:rPr lang="en-US" sz="1200" dirty="0"/>
                        <a:t>- Paid work experience to 300 hours</a:t>
                      </a:r>
                    </a:p>
                  </a:txBody>
                  <a:tcPr/>
                </a:tc>
                <a:extLst>
                  <a:ext uri="{0D108BD9-81ED-4DB2-BD59-A6C34878D82A}">
                    <a16:rowId xmlns:a16="http://schemas.microsoft.com/office/drawing/2014/main" val="3924602830"/>
                  </a:ext>
                </a:extLst>
              </a:tr>
              <a:tr h="370840">
                <a:tc>
                  <a:txBody>
                    <a:bodyPr/>
                    <a:lstStyle/>
                    <a:p>
                      <a:r>
                        <a:rPr lang="en-US" sz="1200" b="1" dirty="0"/>
                        <a:t>What You Need</a:t>
                      </a:r>
                    </a:p>
                  </a:txBody>
                  <a:tcPr/>
                </a:tc>
                <a:tc>
                  <a:txBody>
                    <a:bodyPr/>
                    <a:lstStyle/>
                    <a:p>
                      <a:r>
                        <a:rPr lang="en-US" sz="1200" dirty="0"/>
                        <a:t>- Current CA Photo ID or School ID</a:t>
                      </a:r>
                    </a:p>
                    <a:p>
                      <a:r>
                        <a:rPr lang="en-US" sz="1200" dirty="0"/>
                        <a:t>(Vouchers available for free or low-cost ID if low income)</a:t>
                      </a:r>
                    </a:p>
                    <a:p>
                      <a:r>
                        <a:rPr lang="en-US" sz="1200" dirty="0"/>
                        <a:t>- Social Security Card (Free from Social Security Office)</a:t>
                      </a:r>
                    </a:p>
                    <a:p>
                      <a:r>
                        <a:rPr lang="en-US" sz="1200" dirty="0"/>
                        <a:t>- Income Verification for everyone in your household (Paystubs for past 6 months. Not needed with IEP, Foster youth or homeless)</a:t>
                      </a:r>
                    </a:p>
                  </a:txBody>
                  <a:tcPr/>
                </a:tc>
                <a:extLst>
                  <a:ext uri="{0D108BD9-81ED-4DB2-BD59-A6C34878D82A}">
                    <a16:rowId xmlns:a16="http://schemas.microsoft.com/office/drawing/2014/main" val="2492277774"/>
                  </a:ext>
                </a:extLst>
              </a:tr>
              <a:tr h="370840">
                <a:tc>
                  <a:txBody>
                    <a:bodyPr/>
                    <a:lstStyle/>
                    <a:p>
                      <a:r>
                        <a:rPr lang="en-US" sz="1200" b="1" dirty="0"/>
                        <a:t>How to Qualify </a:t>
                      </a:r>
                    </a:p>
                  </a:txBody>
                  <a:tcPr/>
                </a:tc>
                <a:tc>
                  <a:txBody>
                    <a:bodyPr/>
                    <a:lstStyle/>
                    <a:p>
                      <a:r>
                        <a:rPr lang="en-US" sz="1200" dirty="0"/>
                        <a:t>- A Yolo County Resident (West Sacramento, Davis, Clarksburg)</a:t>
                      </a:r>
                    </a:p>
                  </a:txBody>
                  <a:tcPr/>
                </a:tc>
                <a:extLst>
                  <a:ext uri="{0D108BD9-81ED-4DB2-BD59-A6C34878D82A}">
                    <a16:rowId xmlns:a16="http://schemas.microsoft.com/office/drawing/2014/main" val="2308947698"/>
                  </a:ext>
                </a:extLst>
              </a:tr>
              <a:tr h="370840">
                <a:tc gridSpan="2">
                  <a:txBody>
                    <a:bodyPr/>
                    <a:lstStyle/>
                    <a:p>
                      <a:r>
                        <a:rPr lang="en-US" sz="1200" b="1" dirty="0"/>
                        <a:t>For More Info: Call WIOA Program Coordinator Eric Blair (530) 902-6027</a:t>
                      </a:r>
                    </a:p>
                  </a:txBody>
                  <a:tcPr/>
                </a:tc>
                <a:tc hMerge="1">
                  <a:txBody>
                    <a:bodyPr/>
                    <a:lstStyle/>
                    <a:p>
                      <a:endParaRPr lang="en-US" sz="1200" dirty="0"/>
                    </a:p>
                  </a:txBody>
                  <a:tcPr/>
                </a:tc>
                <a:extLst>
                  <a:ext uri="{0D108BD9-81ED-4DB2-BD59-A6C34878D82A}">
                    <a16:rowId xmlns:a16="http://schemas.microsoft.com/office/drawing/2014/main" val="2053744095"/>
                  </a:ext>
                </a:extLst>
              </a:tr>
            </a:tbl>
          </a:graphicData>
        </a:graphic>
      </p:graphicFrame>
      <p:pic>
        <p:nvPicPr>
          <p:cNvPr id="16" name="Picture 15">
            <a:extLst>
              <a:ext uri="{FF2B5EF4-FFF2-40B4-BE49-F238E27FC236}">
                <a16:creationId xmlns:a16="http://schemas.microsoft.com/office/drawing/2014/main" id="{0C6560BA-61FF-409E-BEDF-7DC4F70CA99D}"/>
              </a:ext>
            </a:extLst>
          </p:cNvPr>
          <p:cNvPicPr>
            <a:picLocks noChangeAspect="1"/>
          </p:cNvPicPr>
          <p:nvPr/>
        </p:nvPicPr>
        <p:blipFill>
          <a:blip r:embed="rId2"/>
          <a:stretch>
            <a:fillRect/>
          </a:stretch>
        </p:blipFill>
        <p:spPr>
          <a:xfrm>
            <a:off x="2689402" y="7139881"/>
            <a:ext cx="2393595" cy="2325560"/>
          </a:xfrm>
          <a:prstGeom prst="rect">
            <a:avLst/>
          </a:prstGeom>
        </p:spPr>
      </p:pic>
    </p:spTree>
    <p:extLst>
      <p:ext uri="{BB962C8B-B14F-4D97-AF65-F5344CB8AC3E}">
        <p14:creationId xmlns:p14="http://schemas.microsoft.com/office/powerpoint/2010/main" val="581714684"/>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43A420-B556-4538-BB62-3F7FD7F7165D}"/>
              </a:ext>
            </a:extLst>
          </p:cNvPr>
          <p:cNvSpPr/>
          <p:nvPr/>
        </p:nvSpPr>
        <p:spPr>
          <a:xfrm>
            <a:off x="898525" y="1295400"/>
            <a:ext cx="5859463" cy="7315200"/>
          </a:xfrm>
          <a:prstGeom prst="rect">
            <a:avLst/>
          </a:prstGeom>
        </p:spPr>
        <p:txBody>
          <a:bodyPr lIns="0" tIns="0" rIns="0" bIns="0"/>
          <a:lstStyle/>
          <a:p>
            <a:pPr marL="736600" eaLnBrk="1" fontAlgn="auto" hangingPunct="1">
              <a:spcBef>
                <a:spcPts val="0"/>
              </a:spcBef>
              <a:spcAft>
                <a:spcPts val="1050"/>
              </a:spcAft>
              <a:defRPr/>
            </a:pPr>
            <a:r>
              <a:rPr lang="en-US" sz="1200" b="1" i="1" dirty="0">
                <a:solidFill>
                  <a:srgbClr val="B87EEC"/>
                </a:solidFill>
                <a:latin typeface="Calibri"/>
              </a:rPr>
              <a:t>Exploring Options, Getting Ready to Work, &amp; Creating Careers</a:t>
            </a:r>
          </a:p>
          <a:p>
            <a:pPr eaLnBrk="1" fontAlgn="auto" hangingPunct="1">
              <a:lnSpc>
                <a:spcPts val="1392"/>
              </a:lnSpc>
              <a:spcBef>
                <a:spcPts val="0"/>
              </a:spcBef>
              <a:spcAft>
                <a:spcPts val="840"/>
              </a:spcAft>
              <a:defRPr/>
            </a:pPr>
            <a:r>
              <a:rPr lang="en-US" sz="1200" dirty="0">
                <a:latin typeface="Calibri"/>
              </a:rPr>
              <a:t>The Department of Rehabilitation (DOR) works in partnership with students, families, schools, and other stakeholders to provide services and advocacy resulting in employment, independent living, and equality for individuals with disabilities. Consistent with this goal and with the Workforce Innovation and Opportunity Act (WIOA), DOR is prioritizing services that support student success.</a:t>
            </a:r>
          </a:p>
          <a:p>
            <a:pPr eaLnBrk="1" fontAlgn="auto" hangingPunct="1">
              <a:lnSpc>
                <a:spcPts val="1368"/>
              </a:lnSpc>
              <a:spcBef>
                <a:spcPts val="0"/>
              </a:spcBef>
              <a:spcAft>
                <a:spcPts val="0"/>
              </a:spcAft>
              <a:defRPr/>
            </a:pPr>
            <a:r>
              <a:rPr lang="en-US" sz="1200" dirty="0">
                <a:latin typeface="Calibri"/>
              </a:rPr>
              <a:t>DOR Student Services are available on a statewide basis to all students with disabilities,</a:t>
            </a:r>
          </a:p>
          <a:p>
            <a:pPr eaLnBrk="1" fontAlgn="auto" hangingPunct="1">
              <a:lnSpc>
                <a:spcPts val="1368"/>
              </a:lnSpc>
              <a:spcBef>
                <a:spcPts val="0"/>
              </a:spcBef>
              <a:spcAft>
                <a:spcPts val="840"/>
              </a:spcAft>
              <a:defRPr/>
            </a:pPr>
            <a:r>
              <a:rPr lang="en-US" sz="1200" dirty="0">
                <a:latin typeface="Calibri"/>
              </a:rPr>
              <a:t>504 plans, and IEPs (Individualized Education Programs). Through these services and ongoing collaborations with schools, regional centers, America's Job Center of California™, and business partners, the DOR seeks to maximize student success in the transition from high school to higher education, employment, independence, and economic </a:t>
            </a:r>
            <a:r>
              <a:rPr lang="en-US" sz="1200" dirty="0" err="1">
                <a:latin typeface="Calibri"/>
              </a:rPr>
              <a:t>selfsufficiency</a:t>
            </a:r>
            <a:r>
              <a:rPr lang="en-US" sz="1200" dirty="0">
                <a:latin typeface="Calibri"/>
              </a:rPr>
              <a:t>.</a:t>
            </a:r>
          </a:p>
          <a:p>
            <a:pPr eaLnBrk="1" fontAlgn="auto" hangingPunct="1">
              <a:spcBef>
                <a:spcPts val="0"/>
              </a:spcBef>
              <a:spcAft>
                <a:spcPts val="420"/>
              </a:spcAft>
              <a:defRPr/>
            </a:pPr>
            <a:r>
              <a:rPr lang="en-US" sz="1200" b="1" dirty="0">
                <a:solidFill>
                  <a:srgbClr val="B87EEC"/>
                </a:solidFill>
                <a:latin typeface="Calibri"/>
              </a:rPr>
              <a:t>What are DOR Student Services?</a:t>
            </a:r>
          </a:p>
          <a:p>
            <a:pPr eaLnBrk="1" fontAlgn="auto" hangingPunct="1">
              <a:lnSpc>
                <a:spcPts val="1392"/>
              </a:lnSpc>
              <a:spcBef>
                <a:spcPts val="0"/>
              </a:spcBef>
              <a:spcAft>
                <a:spcPts val="420"/>
              </a:spcAft>
              <a:defRPr/>
            </a:pPr>
            <a:r>
              <a:rPr lang="en-US" sz="1200" dirty="0">
                <a:latin typeface="Calibri"/>
              </a:rPr>
              <a:t>DOR Student Services consist of pre-employment transition services, provided in accordance with the needs and interests of the student, that fall within the following five categories:</a:t>
            </a:r>
          </a:p>
          <a:p>
            <a:pPr marL="438150" indent="-171450" algn="just" eaLnBrk="1" fontAlgn="auto" hangingPunct="1">
              <a:lnSpc>
                <a:spcPts val="1512"/>
              </a:lnSpc>
              <a:spcBef>
                <a:spcPts val="0"/>
              </a:spcBef>
              <a:spcAft>
                <a:spcPts val="0"/>
              </a:spcAft>
              <a:buClr>
                <a:srgbClr val="7030A0"/>
              </a:buClr>
              <a:buFont typeface="Wingdings" panose="05000000000000000000" pitchFamily="2" charset="2"/>
              <a:buChar char="§"/>
              <a:defRPr/>
            </a:pPr>
            <a:r>
              <a:rPr lang="en-US" sz="1200" dirty="0">
                <a:latin typeface="Calibri"/>
              </a:rPr>
              <a:t>Job exploration counseling</a:t>
            </a:r>
          </a:p>
          <a:p>
            <a:pPr marL="438150" indent="-171450" algn="just" eaLnBrk="1" fontAlgn="auto" hangingPunct="1">
              <a:lnSpc>
                <a:spcPts val="1512"/>
              </a:lnSpc>
              <a:spcBef>
                <a:spcPts val="0"/>
              </a:spcBef>
              <a:spcAft>
                <a:spcPts val="0"/>
              </a:spcAft>
              <a:buClr>
                <a:srgbClr val="7030A0"/>
              </a:buClr>
              <a:buFont typeface="Wingdings" panose="05000000000000000000" pitchFamily="2" charset="2"/>
              <a:buChar char="§"/>
              <a:defRPr/>
            </a:pPr>
            <a:r>
              <a:rPr lang="en-US" sz="1200" dirty="0">
                <a:latin typeface="Calibri"/>
              </a:rPr>
              <a:t>Work-based learning experiences</a:t>
            </a:r>
          </a:p>
          <a:p>
            <a:pPr marL="438150" indent="-171450" algn="just" eaLnBrk="1" fontAlgn="auto" hangingPunct="1">
              <a:lnSpc>
                <a:spcPts val="1512"/>
              </a:lnSpc>
              <a:spcBef>
                <a:spcPts val="0"/>
              </a:spcBef>
              <a:spcAft>
                <a:spcPts val="0"/>
              </a:spcAft>
              <a:buClr>
                <a:srgbClr val="7030A0"/>
              </a:buClr>
              <a:buFont typeface="Wingdings" panose="05000000000000000000" pitchFamily="2" charset="2"/>
              <a:buChar char="§"/>
              <a:defRPr/>
            </a:pPr>
            <a:r>
              <a:rPr lang="en-US" sz="1200" dirty="0">
                <a:latin typeface="Calibri"/>
              </a:rPr>
              <a:t>Postsecondary counseling</a:t>
            </a:r>
          </a:p>
          <a:p>
            <a:pPr marL="438150" indent="-171450" algn="just" eaLnBrk="1" fontAlgn="auto" hangingPunct="1">
              <a:lnSpc>
                <a:spcPts val="1512"/>
              </a:lnSpc>
              <a:spcBef>
                <a:spcPts val="0"/>
              </a:spcBef>
              <a:spcAft>
                <a:spcPts val="0"/>
              </a:spcAft>
              <a:buClr>
                <a:srgbClr val="7030A0"/>
              </a:buClr>
              <a:buFont typeface="Wingdings" panose="05000000000000000000" pitchFamily="2" charset="2"/>
              <a:buChar char="§"/>
              <a:defRPr/>
            </a:pPr>
            <a:r>
              <a:rPr lang="en-US" sz="1200" dirty="0">
                <a:latin typeface="Calibri"/>
              </a:rPr>
              <a:t>Work readiness training</a:t>
            </a:r>
          </a:p>
          <a:p>
            <a:pPr marL="438150" indent="-171450" algn="just" eaLnBrk="1" fontAlgn="auto" hangingPunct="1">
              <a:lnSpc>
                <a:spcPts val="1512"/>
              </a:lnSpc>
              <a:spcBef>
                <a:spcPts val="0"/>
              </a:spcBef>
              <a:spcAft>
                <a:spcPts val="840"/>
              </a:spcAft>
              <a:buClr>
                <a:srgbClr val="7030A0"/>
              </a:buClr>
              <a:buFont typeface="Wingdings" panose="05000000000000000000" pitchFamily="2" charset="2"/>
              <a:buChar char="§"/>
              <a:defRPr/>
            </a:pPr>
            <a:r>
              <a:rPr lang="en-US" sz="1200" dirty="0">
                <a:latin typeface="Calibri"/>
              </a:rPr>
              <a:t>Self-advocacy training</a:t>
            </a:r>
          </a:p>
          <a:p>
            <a:pPr eaLnBrk="1" fontAlgn="auto" hangingPunct="1">
              <a:spcBef>
                <a:spcPts val="0"/>
              </a:spcBef>
              <a:spcAft>
                <a:spcPts val="420"/>
              </a:spcAft>
              <a:defRPr/>
            </a:pPr>
            <a:r>
              <a:rPr lang="en-US" sz="1200" b="1" dirty="0">
                <a:solidFill>
                  <a:srgbClr val="B87EEC"/>
                </a:solidFill>
                <a:latin typeface="Calibri"/>
              </a:rPr>
              <a:t>Who Can Participate in DOR Student Services?</a:t>
            </a:r>
          </a:p>
          <a:p>
            <a:pPr eaLnBrk="1" fontAlgn="auto" hangingPunct="1">
              <a:spcBef>
                <a:spcPts val="0"/>
              </a:spcBef>
              <a:spcAft>
                <a:spcPts val="840"/>
              </a:spcAft>
              <a:defRPr/>
            </a:pPr>
            <a:r>
              <a:rPr lang="en-US" sz="1200" dirty="0">
                <a:latin typeface="Calibri"/>
              </a:rPr>
              <a:t>Students can participate if they:</a:t>
            </a:r>
          </a:p>
          <a:p>
            <a:pPr marL="438150" indent="-171450" algn="just" eaLnBrk="1" fontAlgn="auto" hangingPunct="1">
              <a:lnSpc>
                <a:spcPts val="1416"/>
              </a:lnSpc>
              <a:spcBef>
                <a:spcPts val="0"/>
              </a:spcBef>
              <a:spcAft>
                <a:spcPts val="0"/>
              </a:spcAft>
              <a:buClr>
                <a:srgbClr val="7030A0"/>
              </a:buClr>
              <a:buFont typeface="Wingdings" panose="05000000000000000000" pitchFamily="2" charset="2"/>
              <a:buChar char="§"/>
              <a:defRPr/>
            </a:pPr>
            <a:r>
              <a:rPr lang="en-US" sz="1200" dirty="0">
                <a:latin typeface="Calibri"/>
              </a:rPr>
              <a:t>Are 16 through 21 years old</a:t>
            </a:r>
          </a:p>
          <a:p>
            <a:pPr marL="438150" indent="-171450" algn="just" eaLnBrk="1" fontAlgn="auto" hangingPunct="1">
              <a:lnSpc>
                <a:spcPts val="1416"/>
              </a:lnSpc>
              <a:spcBef>
                <a:spcPts val="0"/>
              </a:spcBef>
              <a:spcAft>
                <a:spcPts val="0"/>
              </a:spcAft>
              <a:buClr>
                <a:srgbClr val="7030A0"/>
              </a:buClr>
              <a:buFont typeface="Wingdings" panose="05000000000000000000" pitchFamily="2" charset="2"/>
              <a:buChar char="§"/>
              <a:defRPr/>
            </a:pPr>
            <a:r>
              <a:rPr lang="en-US" sz="1200" dirty="0">
                <a:latin typeface="Calibri"/>
              </a:rPr>
              <a:t>Are enrolled in a recognized education program (including home school and </a:t>
            </a:r>
          </a:p>
          <a:p>
            <a:pPr marL="266700" algn="just" eaLnBrk="1" fontAlgn="auto" hangingPunct="1">
              <a:lnSpc>
                <a:spcPts val="1416"/>
              </a:lnSpc>
              <a:spcBef>
                <a:spcPts val="0"/>
              </a:spcBef>
              <a:spcAft>
                <a:spcPts val="0"/>
              </a:spcAft>
              <a:buClr>
                <a:srgbClr val="7030A0"/>
              </a:buClr>
              <a:defRPr/>
            </a:pPr>
            <a:r>
              <a:rPr lang="en-US" sz="1200" dirty="0">
                <a:latin typeface="Calibri"/>
              </a:rPr>
              <a:t>     alternative high school programs)</a:t>
            </a:r>
          </a:p>
          <a:p>
            <a:pPr marL="438150" indent="-171450" algn="just" eaLnBrk="1" fontAlgn="auto" hangingPunct="1">
              <a:spcBef>
                <a:spcPts val="0"/>
              </a:spcBef>
              <a:spcAft>
                <a:spcPts val="1050"/>
              </a:spcAft>
              <a:buClr>
                <a:srgbClr val="7030A0"/>
              </a:buClr>
              <a:buFont typeface="Wingdings" panose="05000000000000000000" pitchFamily="2" charset="2"/>
              <a:buChar char="§"/>
              <a:defRPr/>
            </a:pPr>
            <a:r>
              <a:rPr lang="en-US" sz="1200" dirty="0">
                <a:latin typeface="Calibri"/>
              </a:rPr>
              <a:t>Have an IEP, a 504 Plan, or a disability</a:t>
            </a:r>
          </a:p>
          <a:p>
            <a:pPr eaLnBrk="1" fontAlgn="auto" hangingPunct="1">
              <a:spcBef>
                <a:spcPts val="0"/>
              </a:spcBef>
              <a:spcAft>
                <a:spcPts val="420"/>
              </a:spcAft>
              <a:defRPr/>
            </a:pPr>
            <a:r>
              <a:rPr lang="en-US" sz="1200" b="1" u="sng" dirty="0">
                <a:solidFill>
                  <a:srgbClr val="B87EEC"/>
                </a:solidFill>
                <a:latin typeface="Calibri"/>
              </a:rPr>
              <a:t>How Does the DOR Collaborate with Schools?</a:t>
            </a:r>
          </a:p>
          <a:p>
            <a:pPr eaLnBrk="1" fontAlgn="auto" hangingPunct="1">
              <a:spcBef>
                <a:spcPts val="0"/>
              </a:spcBef>
              <a:spcAft>
                <a:spcPts val="840"/>
              </a:spcAft>
              <a:defRPr/>
            </a:pPr>
            <a:r>
              <a:rPr lang="en-US" sz="1200" dirty="0">
                <a:latin typeface="Calibri"/>
              </a:rPr>
              <a:t>The DOR looks forward to collaborating with schools by:</a:t>
            </a:r>
          </a:p>
          <a:p>
            <a:pPr marL="438150" indent="-171450" algn="just" eaLnBrk="1" fontAlgn="auto" hangingPunct="1">
              <a:spcBef>
                <a:spcPts val="0"/>
              </a:spcBef>
              <a:spcAft>
                <a:spcPts val="0"/>
              </a:spcAft>
              <a:buClr>
                <a:srgbClr val="7030A0"/>
              </a:buClr>
              <a:buFont typeface="Wingdings" panose="05000000000000000000" pitchFamily="2" charset="2"/>
              <a:buChar char="§"/>
              <a:defRPr/>
            </a:pPr>
            <a:r>
              <a:rPr lang="en-US" sz="1200" dirty="0">
                <a:latin typeface="Calibri"/>
              </a:rPr>
              <a:t>Jointly developing opportunities and resources to support student success.                      </a:t>
            </a:r>
          </a:p>
          <a:p>
            <a:pPr marL="438150" indent="-171450" algn="just" eaLnBrk="1" fontAlgn="auto" hangingPunct="1">
              <a:spcBef>
                <a:spcPts val="0"/>
              </a:spcBef>
              <a:spcAft>
                <a:spcPts val="0"/>
              </a:spcAft>
              <a:buClr>
                <a:srgbClr val="7030A0"/>
              </a:buClr>
              <a:buFont typeface="Wingdings" panose="05000000000000000000" pitchFamily="2" charset="2"/>
              <a:buChar char="§"/>
              <a:defRPr/>
            </a:pPr>
            <a:r>
              <a:rPr lang="en-US" sz="1200" dirty="0">
                <a:latin typeface="Calibri"/>
              </a:rPr>
              <a:t>Attending student IEP meetings, when invited.</a:t>
            </a:r>
          </a:p>
          <a:p>
            <a:pPr marL="438150" indent="-171450" eaLnBrk="1" fontAlgn="auto" hangingPunct="1">
              <a:spcBef>
                <a:spcPts val="0"/>
              </a:spcBef>
              <a:spcAft>
                <a:spcPts val="840"/>
              </a:spcAft>
              <a:buClr>
                <a:srgbClr val="7030A0"/>
              </a:buClr>
              <a:buFont typeface="Wingdings" panose="05000000000000000000" pitchFamily="2" charset="2"/>
              <a:buChar char="§"/>
              <a:defRPr/>
            </a:pPr>
            <a:r>
              <a:rPr lang="en-US" sz="1200" dirty="0">
                <a:latin typeface="Calibri"/>
              </a:rPr>
              <a:t>Coordinating the provision of the five pre-employment transition services.     </a:t>
            </a:r>
          </a:p>
          <a:p>
            <a:pPr eaLnBrk="1" fontAlgn="auto" hangingPunct="1">
              <a:spcBef>
                <a:spcPts val="0"/>
              </a:spcBef>
              <a:spcAft>
                <a:spcPts val="0"/>
              </a:spcAft>
              <a:defRPr/>
            </a:pPr>
            <a:r>
              <a:rPr lang="en-US" sz="1200" dirty="0">
                <a:latin typeface="Calibri"/>
              </a:rPr>
              <a:t>To find a local DOR office, please go to </a:t>
            </a:r>
            <a:r>
              <a:rPr lang="en-US" sz="1200" u="sng" dirty="0">
                <a:solidFill>
                  <a:srgbClr val="B87EEC"/>
                </a:solidFill>
                <a:latin typeface="Calibri"/>
                <a:hlinkClick r:id="rId2">
                  <a:extLst>
                    <a:ext uri="{A12FA001-AC4F-418D-AE19-62706E023703}">
                      <ahyp:hlinkClr xmlns:ahyp="http://schemas.microsoft.com/office/drawing/2018/hyperlinkcolor" val="tx"/>
                    </a:ext>
                  </a:extLst>
                </a:hlinkClick>
              </a:rPr>
              <a:t>www.dor.ca.gov</a:t>
            </a:r>
            <a:r>
              <a:rPr lang="en-US" sz="1200" dirty="0">
                <a:latin typeface="Calibri"/>
              </a:rPr>
              <a:t>.</a:t>
            </a:r>
          </a:p>
        </p:txBody>
      </p:sp>
      <p:sp>
        <p:nvSpPr>
          <p:cNvPr id="76803" name="Rectangle 2">
            <a:extLst>
              <a:ext uri="{FF2B5EF4-FFF2-40B4-BE49-F238E27FC236}">
                <a16:creationId xmlns:a16="http://schemas.microsoft.com/office/drawing/2014/main" id="{3C220CCC-1FA3-4148-B217-4FF34791618B}"/>
              </a:ext>
            </a:extLst>
          </p:cNvPr>
          <p:cNvSpPr>
            <a:spLocks noChangeArrowheads="1"/>
          </p:cNvSpPr>
          <p:nvPr/>
        </p:nvSpPr>
        <p:spPr bwMode="auto">
          <a:xfrm>
            <a:off x="6692900" y="9418638"/>
            <a:ext cx="17462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4" name="Rectangle 3">
            <a:extLst>
              <a:ext uri="{FF2B5EF4-FFF2-40B4-BE49-F238E27FC236}">
                <a16:creationId xmlns:a16="http://schemas.microsoft.com/office/drawing/2014/main" id="{730C17E4-0A87-4FD6-8C4F-A9E7805500AF}"/>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sz="2400" b="1" dirty="0"/>
              <a:t>Department of Rehabilitation - Student Services: Fact Sheet</a:t>
            </a:r>
          </a:p>
        </p:txBody>
      </p:sp>
      <p:sp>
        <p:nvSpPr>
          <p:cNvPr id="5" name="Rectangle 15">
            <a:extLst>
              <a:ext uri="{FF2B5EF4-FFF2-40B4-BE49-F238E27FC236}">
                <a16:creationId xmlns:a16="http://schemas.microsoft.com/office/drawing/2014/main" id="{89B92D80-7CD4-4A67-A1CE-A6E129311E1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6" name="Rectangle 15">
            <a:extLst>
              <a:ext uri="{FF2B5EF4-FFF2-40B4-BE49-F238E27FC236}">
                <a16:creationId xmlns:a16="http://schemas.microsoft.com/office/drawing/2014/main" id="{29967D9E-6789-4117-8FF7-2317F38C4902}"/>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79</a:t>
            </a: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
            <a:extLst>
              <a:ext uri="{FF2B5EF4-FFF2-40B4-BE49-F238E27FC236}">
                <a16:creationId xmlns:a16="http://schemas.microsoft.com/office/drawing/2014/main" id="{D7D45641-A726-4419-9FB4-B02309889735}"/>
              </a:ext>
            </a:extLst>
          </p:cNvPr>
          <p:cNvSpPr>
            <a:spLocks noChangeArrowheads="1"/>
          </p:cNvSpPr>
          <p:nvPr/>
        </p:nvSpPr>
        <p:spPr bwMode="auto">
          <a:xfrm>
            <a:off x="4154488" y="1195387"/>
            <a:ext cx="4240212"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263"/>
              </a:spcAft>
            </a:pPr>
            <a:endParaRPr lang="en-US" altLang="en-US" b="1" dirty="0">
              <a:solidFill>
                <a:srgbClr val="231F21"/>
              </a:solidFill>
            </a:endParaRPr>
          </a:p>
        </p:txBody>
      </p:sp>
      <p:sp>
        <p:nvSpPr>
          <p:cNvPr id="77827" name="Rectangle 2">
            <a:extLst>
              <a:ext uri="{FF2B5EF4-FFF2-40B4-BE49-F238E27FC236}">
                <a16:creationId xmlns:a16="http://schemas.microsoft.com/office/drawing/2014/main" id="{E875BEA4-3931-4BA3-8110-66CBE4BBBBD6}"/>
              </a:ext>
            </a:extLst>
          </p:cNvPr>
          <p:cNvSpPr>
            <a:spLocks noChangeArrowheads="1"/>
          </p:cNvSpPr>
          <p:nvPr/>
        </p:nvSpPr>
        <p:spPr bwMode="auto">
          <a:xfrm>
            <a:off x="895350" y="1228725"/>
            <a:ext cx="574675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263"/>
              </a:spcBef>
              <a:spcAft>
                <a:spcPts val="1263"/>
              </a:spcAft>
            </a:pPr>
            <a:endParaRPr lang="en-US" altLang="en-US" sz="1200" u="sng" dirty="0">
              <a:solidFill>
                <a:srgbClr val="0B5CC6"/>
              </a:solidFill>
            </a:endParaRPr>
          </a:p>
        </p:txBody>
      </p:sp>
      <p:sp>
        <p:nvSpPr>
          <p:cNvPr id="77828" name="Rectangle 3">
            <a:extLst>
              <a:ext uri="{FF2B5EF4-FFF2-40B4-BE49-F238E27FC236}">
                <a16:creationId xmlns:a16="http://schemas.microsoft.com/office/drawing/2014/main" id="{ACDA4A01-336E-45E1-81D2-2529BA5EE7CD}"/>
              </a:ext>
            </a:extLst>
          </p:cNvPr>
          <p:cNvSpPr>
            <a:spLocks noChangeArrowheads="1"/>
          </p:cNvSpPr>
          <p:nvPr/>
        </p:nvSpPr>
        <p:spPr bwMode="auto">
          <a:xfrm>
            <a:off x="895350" y="1753938"/>
            <a:ext cx="6125745" cy="766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263"/>
              </a:spcBef>
              <a:spcAft>
                <a:spcPts val="1263"/>
              </a:spcAft>
            </a:pPr>
            <a:r>
              <a:rPr lang="en-US" altLang="en-US" sz="1400" b="1" dirty="0">
                <a:solidFill>
                  <a:srgbClr val="B87EEC"/>
                </a:solidFill>
              </a:rPr>
              <a:t>24-HOUR ACCESS &amp; CRISIS LINES</a:t>
            </a:r>
          </a:p>
          <a:p>
            <a:pPr eaLnBrk="1" hangingPunct="1"/>
            <a:r>
              <a:rPr lang="en-US" altLang="en-US" sz="1200" b="1" dirty="0"/>
              <a:t>Mental Health Crisis &amp; Access Line </a:t>
            </a:r>
            <a:r>
              <a:rPr lang="en-US" altLang="en-US" sz="1100" dirty="0">
                <a:solidFill>
                  <a:srgbClr val="231F21"/>
                </a:solidFill>
              </a:rPr>
              <a:t>"Mental health crisis screening, triage and access to resources."</a:t>
            </a:r>
          </a:p>
          <a:p>
            <a:pPr algn="just" eaLnBrk="1" hangingPunct="1"/>
            <a:r>
              <a:rPr lang="en-US" altLang="en-US" sz="1200" dirty="0">
                <a:solidFill>
                  <a:srgbClr val="231F21"/>
                </a:solidFill>
              </a:rPr>
              <a:t>Toll Free: (888) 965-6647 TDD: (800) 735-2929 Email: </a:t>
            </a:r>
            <a:r>
              <a:rPr lang="en-US" altLang="en-US" sz="1200" u="sng" dirty="0">
                <a:solidFill>
                  <a:srgbClr val="B87EEC"/>
                </a:solidFill>
                <a:hlinkClick r:id="rId2">
                  <a:extLst>
                    <a:ext uri="{A12FA001-AC4F-418D-AE19-62706E023703}">
                      <ahyp:hlinkClr xmlns:ahyp="http://schemas.microsoft.com/office/drawing/2018/hyperlinkcolor" val="tx"/>
                    </a:ext>
                  </a:extLst>
                </a:hlinkClick>
              </a:rPr>
              <a:t>info@empoweryolo.org</a:t>
            </a:r>
          </a:p>
          <a:p>
            <a:pPr algn="just" eaLnBrk="1" hangingPunct="1"/>
            <a:r>
              <a:rPr lang="en-US" altLang="en-US" sz="1200" dirty="0">
                <a:solidFill>
                  <a:srgbClr val="231F21"/>
                </a:solidFill>
              </a:rPr>
              <a:t>Website: </a:t>
            </a:r>
            <a:r>
              <a:rPr lang="en-US" altLang="en-US" sz="1100" u="sng" dirty="0">
                <a:solidFill>
                  <a:srgbClr val="B87EEC"/>
                </a:solidFill>
              </a:rPr>
              <a:t>https://www.yolocounty.org/health human-services/mental-health/mental-</a:t>
            </a:r>
            <a:r>
              <a:rPr lang="en-US" altLang="en-US" sz="1100" u="sng" dirty="0" err="1">
                <a:solidFill>
                  <a:srgbClr val="B87EEC"/>
                </a:solidFill>
              </a:rPr>
              <a:t>healthservices</a:t>
            </a:r>
            <a:endParaRPr lang="en-US" altLang="en-US" sz="1100" dirty="0">
              <a:solidFill>
                <a:srgbClr val="B87EEC"/>
              </a:solidFill>
            </a:endParaRPr>
          </a:p>
          <a:p>
            <a:pPr algn="just" eaLnBrk="1" hangingPunct="1">
              <a:spcBef>
                <a:spcPts val="838"/>
              </a:spcBef>
            </a:pPr>
            <a:r>
              <a:rPr lang="en-US" altLang="en-US" sz="1200" b="1" dirty="0">
                <a:solidFill>
                  <a:srgbClr val="231F21"/>
                </a:solidFill>
              </a:rPr>
              <a:t>The Allied Services for Kids (ASK) - Teen/Runaway Line</a:t>
            </a:r>
          </a:p>
          <a:p>
            <a:pPr algn="just" eaLnBrk="1" hangingPunct="1"/>
            <a:r>
              <a:rPr lang="en-US" altLang="en-US" sz="1200" dirty="0">
                <a:solidFill>
                  <a:srgbClr val="231F21"/>
                </a:solidFill>
              </a:rPr>
              <a:t>"Support line open 24/7 for whenever a teen may need anonymous crisis support."</a:t>
            </a:r>
          </a:p>
          <a:p>
            <a:pPr algn="just" eaLnBrk="1" hangingPunct="1">
              <a:spcAft>
                <a:spcPts val="838"/>
              </a:spcAft>
            </a:pPr>
            <a:r>
              <a:rPr lang="en-US" altLang="en-US" sz="1200" dirty="0">
                <a:solidFill>
                  <a:srgbClr val="231F21"/>
                </a:solidFill>
              </a:rPr>
              <a:t>Davis: (530) 753-0797 Woodland: (530) 668-8445 West Sacramento: (916) 371-3779                             Website: </a:t>
            </a:r>
            <a:r>
              <a:rPr lang="en-US" altLang="en-US" sz="1200" u="sng" dirty="0">
                <a:solidFill>
                  <a:srgbClr val="B87EEC"/>
                </a:solidFill>
                <a:hlinkClick r:id="rId3">
                  <a:extLst>
                    <a:ext uri="{A12FA001-AC4F-418D-AE19-62706E023703}">
                      <ahyp:hlinkClr xmlns:ahyp="http://schemas.microsoft.com/office/drawing/2018/hyperlinkcolor" val="tx"/>
                    </a:ext>
                  </a:extLst>
                </a:hlinkClick>
              </a:rPr>
              <a:t>http://www.suicidepreventionvolocounty.org/ser vices/</a:t>
            </a:r>
          </a:p>
          <a:p>
            <a:pPr eaLnBrk="1" hangingPunct="1">
              <a:spcAft>
                <a:spcPts val="213"/>
              </a:spcAft>
            </a:pPr>
            <a:r>
              <a:rPr lang="en-US" altLang="en-US" sz="1200" b="1" dirty="0"/>
              <a:t>Suicide Prevention 24/7                                                                                                                                            </a:t>
            </a:r>
            <a:r>
              <a:rPr lang="en-US" altLang="en-US" sz="1200" dirty="0">
                <a:solidFill>
                  <a:srgbClr val="231F21"/>
                </a:solidFill>
              </a:rPr>
              <a:t>Davis: (530) 756-5000 Woodland: (530) 666-7778 West Sacramento: (916) 372-6565                                                                </a:t>
            </a:r>
          </a:p>
          <a:p>
            <a:pPr eaLnBrk="1" hangingPunct="1">
              <a:spcAft>
                <a:spcPts val="213"/>
              </a:spcAft>
            </a:pPr>
            <a:endParaRPr lang="en-US" altLang="en-US" sz="400" dirty="0">
              <a:solidFill>
                <a:srgbClr val="231F21"/>
              </a:solidFill>
            </a:endParaRPr>
          </a:p>
          <a:p>
            <a:pPr eaLnBrk="1" hangingPunct="1">
              <a:spcAft>
                <a:spcPts val="213"/>
              </a:spcAft>
            </a:pPr>
            <a:r>
              <a:rPr lang="en-US" altLang="en-US" sz="1200" b="1" dirty="0">
                <a:solidFill>
                  <a:srgbClr val="231F21"/>
                </a:solidFill>
              </a:rPr>
              <a:t>National Alliance on Mental Illness (NAMI), Yolo Message Line</a:t>
            </a:r>
          </a:p>
          <a:p>
            <a:pPr algn="just" eaLnBrk="1" hangingPunct="1"/>
            <a:r>
              <a:rPr lang="en-US" altLang="en-US" sz="1200" dirty="0">
                <a:solidFill>
                  <a:srgbClr val="231F21"/>
                </a:solidFill>
              </a:rPr>
              <a:t>Offering communities our education programs to ensure hundreds of thousands of families, individuals and educators get the support and information they need."</a:t>
            </a:r>
          </a:p>
          <a:p>
            <a:pPr algn="just" eaLnBrk="1" hangingPunct="1">
              <a:spcAft>
                <a:spcPts val="838"/>
              </a:spcAft>
            </a:pPr>
            <a:r>
              <a:rPr lang="en-US" altLang="en-US" sz="1200" dirty="0">
                <a:solidFill>
                  <a:srgbClr val="231F21"/>
                </a:solidFill>
              </a:rPr>
              <a:t>Contact: (530) 756-8181 Email: </a:t>
            </a:r>
            <a:r>
              <a:rPr lang="en-US" altLang="en-US" sz="1200" u="sng" dirty="0">
                <a:solidFill>
                  <a:srgbClr val="B87EEC"/>
                </a:solidFill>
                <a:hlinkClick r:id="rId4">
                  <a:extLst>
                    <a:ext uri="{A12FA001-AC4F-418D-AE19-62706E023703}">
                      <ahyp:hlinkClr xmlns:ahyp="http://schemas.microsoft.com/office/drawing/2018/hyperlinkcolor" val="tx"/>
                    </a:ext>
                  </a:extLst>
                </a:hlinkClick>
              </a:rPr>
              <a:t>friends@namiyolo.org</a:t>
            </a:r>
            <a:r>
              <a:rPr lang="en-US" altLang="en-US" sz="1200" dirty="0">
                <a:solidFill>
                  <a:srgbClr val="B87EEC"/>
                </a:solidFill>
              </a:rPr>
              <a:t> </a:t>
            </a:r>
            <a:r>
              <a:rPr lang="en-US" altLang="en-US" sz="1200" dirty="0">
                <a:solidFill>
                  <a:srgbClr val="231F21"/>
                </a:solidFill>
              </a:rPr>
              <a:t>Website: </a:t>
            </a:r>
            <a:r>
              <a:rPr lang="en-US" altLang="en-US" sz="1200" u="sng" dirty="0">
                <a:solidFill>
                  <a:srgbClr val="B87EEC"/>
                </a:solidFill>
                <a:hlinkClick r:id="rId5">
                  <a:extLst>
                    <a:ext uri="{A12FA001-AC4F-418D-AE19-62706E023703}">
                      <ahyp:hlinkClr xmlns:ahyp="http://schemas.microsoft.com/office/drawing/2018/hyperlinkcolor" val="tx"/>
                    </a:ext>
                  </a:extLst>
                </a:hlinkClick>
              </a:rPr>
              <a:t>https://www.namiyolo.org/</a:t>
            </a:r>
          </a:p>
          <a:p>
            <a:pPr algn="just" eaLnBrk="1" hangingPunct="1"/>
            <a:r>
              <a:rPr lang="en-US" altLang="en-US" sz="1200" b="1" dirty="0">
                <a:solidFill>
                  <a:srgbClr val="231F21"/>
                </a:solidFill>
              </a:rPr>
              <a:t>24-Hour Crisis Lines</a:t>
            </a:r>
          </a:p>
          <a:p>
            <a:pPr algn="just" eaLnBrk="1" hangingPunct="1">
              <a:spcAft>
                <a:spcPts val="1263"/>
              </a:spcAft>
            </a:pPr>
            <a:r>
              <a:rPr lang="en-US" altLang="en-US" sz="1200" dirty="0">
                <a:solidFill>
                  <a:srgbClr val="231F21"/>
                </a:solidFill>
              </a:rPr>
              <a:t>"Confidential telephone counseling and referral information is provided any time of day or night by trained crisis volunteers. Immediate crisis intervention over the phone can decrease the need for more intensive counseling services." Davis: (530) 756-5000 Woodland: (530) 666-7778 West Sacramento: (916) 372-6565 Website: </a:t>
            </a:r>
            <a:r>
              <a:rPr lang="en-US" altLang="en-US" sz="1200" dirty="0">
                <a:solidFill>
                  <a:srgbClr val="B87EEC"/>
                </a:solidFill>
              </a:rPr>
              <a:t>http://www.suicidepreventionyolocounty.org/services/</a:t>
            </a:r>
          </a:p>
          <a:p>
            <a:pPr algn="just" eaLnBrk="1" hangingPunct="1">
              <a:spcAft>
                <a:spcPts val="1263"/>
              </a:spcAft>
            </a:pPr>
            <a:endParaRPr lang="en-US" altLang="en-US" sz="1400" b="1" dirty="0">
              <a:solidFill>
                <a:srgbClr val="B87EEC"/>
              </a:solidFill>
            </a:endParaRPr>
          </a:p>
          <a:p>
            <a:pPr algn="just" eaLnBrk="1" hangingPunct="1">
              <a:spcAft>
                <a:spcPts val="1263"/>
              </a:spcAft>
            </a:pPr>
            <a:r>
              <a:rPr lang="en-US" altLang="en-US" sz="1400" b="1" dirty="0">
                <a:solidFill>
                  <a:srgbClr val="B87EEC"/>
                </a:solidFill>
              </a:rPr>
              <a:t>YOLO COUNTY MENTAL HEALTH SERVICES</a:t>
            </a:r>
          </a:p>
          <a:p>
            <a:pPr eaLnBrk="1" hangingPunct="1"/>
            <a:r>
              <a:rPr lang="en-US" altLang="en-US" sz="1200" dirty="0">
                <a:solidFill>
                  <a:srgbClr val="231F21"/>
                </a:solidFill>
              </a:rPr>
              <a:t>"Yolo County mental health, urgent care clinic, and triage services. Call or come in for your confidential Mental Health and Substance Use Disorder Screening."</a:t>
            </a:r>
          </a:p>
          <a:p>
            <a:pPr algn="just" eaLnBrk="1" hangingPunct="1">
              <a:spcAft>
                <a:spcPts val="838"/>
              </a:spcAft>
            </a:pPr>
            <a:r>
              <a:rPr lang="en-US" altLang="en-US" sz="1200" dirty="0">
                <a:solidFill>
                  <a:srgbClr val="231F21"/>
                </a:solidFill>
              </a:rPr>
              <a:t>Screening: (888) 956-6647</a:t>
            </a:r>
          </a:p>
          <a:p>
            <a:pPr eaLnBrk="1" hangingPunct="1">
              <a:spcAft>
                <a:spcPts val="0"/>
              </a:spcAft>
            </a:pPr>
            <a:r>
              <a:rPr lang="en-US" altLang="en-US" sz="1200" dirty="0">
                <a:solidFill>
                  <a:srgbClr val="231F21"/>
                </a:solidFill>
              </a:rPr>
              <a:t>Woodland Location: 137 N. Cottonwood Street Woodland, CA 95695                                                                         Contact: (888) 965-6647 TDD: (800) 735-2929                         </a:t>
            </a:r>
          </a:p>
          <a:p>
            <a:pPr eaLnBrk="1" hangingPunct="1">
              <a:spcAft>
                <a:spcPts val="0"/>
              </a:spcAft>
            </a:pPr>
            <a:r>
              <a:rPr lang="en-US" altLang="en-US" sz="1200" dirty="0">
                <a:solidFill>
                  <a:srgbClr val="231F21"/>
                </a:solidFill>
              </a:rPr>
              <a:t>Website: </a:t>
            </a:r>
            <a:r>
              <a:rPr lang="en-US" altLang="en-US" sz="1200" u="sng" dirty="0">
                <a:solidFill>
                  <a:srgbClr val="B87EEC"/>
                </a:solidFill>
                <a:hlinkClick r:id="rId6">
                  <a:extLst>
                    <a:ext uri="{A12FA001-AC4F-418D-AE19-62706E023703}">
                      <ahyp:hlinkClr xmlns:ahyp="http://schemas.microsoft.com/office/drawing/2018/hyperlinkcolor" val="tx"/>
                    </a:ext>
                  </a:extLst>
                </a:hlinkClick>
              </a:rPr>
              <a:t>https://www.yolocounty.org/healthhuman-services/mental-health/mental-healthservices</a:t>
            </a:r>
          </a:p>
          <a:p>
            <a:pPr eaLnBrk="1" hangingPunct="1"/>
            <a:endParaRPr lang="en-US" altLang="en-US" sz="1200" dirty="0">
              <a:solidFill>
                <a:srgbClr val="231F21"/>
              </a:solidFill>
            </a:endParaRPr>
          </a:p>
          <a:p>
            <a:pPr eaLnBrk="1" hangingPunct="1"/>
            <a:r>
              <a:rPr lang="en-US" altLang="en-US" sz="1200" dirty="0">
                <a:solidFill>
                  <a:srgbClr val="231F21"/>
                </a:solidFill>
              </a:rPr>
              <a:t>Davis Location: 600 A Street, Suite A Davis, CA 95616                                                                                 Contact: (888) 965-6647 TDD: (800) 735-2929</a:t>
            </a:r>
          </a:p>
          <a:p>
            <a:pPr eaLnBrk="1" hangingPunct="1"/>
            <a:r>
              <a:rPr lang="en-US" altLang="en-US" sz="1200" dirty="0">
                <a:solidFill>
                  <a:srgbClr val="231F21"/>
                </a:solidFill>
              </a:rPr>
              <a:t>Website: </a:t>
            </a:r>
            <a:r>
              <a:rPr lang="en-US" altLang="en-US" sz="1200" u="sng" dirty="0">
                <a:solidFill>
                  <a:srgbClr val="B87EEC"/>
                </a:solidFill>
                <a:hlinkClick r:id="rId7">
                  <a:extLst>
                    <a:ext uri="{A12FA001-AC4F-418D-AE19-62706E023703}">
                      <ahyp:hlinkClr xmlns:ahyp="http://schemas.microsoft.com/office/drawing/2018/hyperlinkcolor" val="tx"/>
                    </a:ext>
                  </a:extLst>
                </a:hlinkClick>
              </a:rPr>
              <a:t>https://www.yolocounty.org/healthhuman-services/mental-health/mental-health</a:t>
            </a:r>
            <a:r>
              <a:rPr lang="en-US" altLang="en-US" sz="1200" dirty="0">
                <a:solidFill>
                  <a:srgbClr val="B87EEC"/>
                </a:solidFill>
              </a:rPr>
              <a:t>services</a:t>
            </a:r>
          </a:p>
        </p:txBody>
      </p:sp>
      <p:sp>
        <p:nvSpPr>
          <p:cNvPr id="77829" name="Rectangle 4">
            <a:extLst>
              <a:ext uri="{FF2B5EF4-FFF2-40B4-BE49-F238E27FC236}">
                <a16:creationId xmlns:a16="http://schemas.microsoft.com/office/drawing/2014/main" id="{909B4FD1-C857-41CC-8BDF-DCC0812C230A}"/>
              </a:ext>
            </a:extLst>
          </p:cNvPr>
          <p:cNvSpPr>
            <a:spLocks noChangeArrowheads="1"/>
          </p:cNvSpPr>
          <p:nvPr/>
        </p:nvSpPr>
        <p:spPr bwMode="auto">
          <a:xfrm>
            <a:off x="6692900" y="9418638"/>
            <a:ext cx="180975"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7" name="Rectangle 6">
            <a:extLst>
              <a:ext uri="{FF2B5EF4-FFF2-40B4-BE49-F238E27FC236}">
                <a16:creationId xmlns:a16="http://schemas.microsoft.com/office/drawing/2014/main" id="{9018617B-7C70-4847-B3D3-86E21C46D32D}"/>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Yolo County Mental Health Resources</a:t>
            </a:r>
          </a:p>
        </p:txBody>
      </p:sp>
      <p:sp>
        <p:nvSpPr>
          <p:cNvPr id="8" name="Rectangle 7">
            <a:extLst>
              <a:ext uri="{FF2B5EF4-FFF2-40B4-BE49-F238E27FC236}">
                <a16:creationId xmlns:a16="http://schemas.microsoft.com/office/drawing/2014/main" id="{0776FA41-CF86-426F-B4E8-7C6B8849F866}"/>
              </a:ext>
            </a:extLst>
          </p:cNvPr>
          <p:cNvSpPr/>
          <p:nvPr/>
        </p:nvSpPr>
        <p:spPr>
          <a:xfrm>
            <a:off x="376179" y="5336095"/>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5AB9075C-233C-47C3-8EE6-30EDE43731D3}"/>
              </a:ext>
            </a:extLst>
          </p:cNvPr>
          <p:cNvSpPr/>
          <p:nvPr/>
        </p:nvSpPr>
        <p:spPr>
          <a:xfrm>
            <a:off x="366990" y="440177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F3CD549B-1C84-41A8-A6BD-9950A42E8514}"/>
              </a:ext>
            </a:extLst>
          </p:cNvPr>
          <p:cNvSpPr/>
          <p:nvPr/>
        </p:nvSpPr>
        <p:spPr>
          <a:xfrm>
            <a:off x="366991" y="372985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7C4B5A93-CE51-4F51-8B41-9617F51BDB3D}"/>
              </a:ext>
            </a:extLst>
          </p:cNvPr>
          <p:cNvSpPr/>
          <p:nvPr/>
        </p:nvSpPr>
        <p:spPr>
          <a:xfrm>
            <a:off x="366991" y="3102576"/>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47A04491-683F-43EB-88ED-FC19227410A5}"/>
              </a:ext>
            </a:extLst>
          </p:cNvPr>
          <p:cNvSpPr/>
          <p:nvPr/>
        </p:nvSpPr>
        <p:spPr>
          <a:xfrm>
            <a:off x="370832" y="237046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FBF639F4-05AA-4AD2-9784-B00C15AAB91F}"/>
              </a:ext>
            </a:extLst>
          </p:cNvPr>
          <p:cNvSpPr/>
          <p:nvPr/>
        </p:nvSpPr>
        <p:spPr>
          <a:xfrm>
            <a:off x="376179" y="7627750"/>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4">
            <a:extLst>
              <a:ext uri="{FF2B5EF4-FFF2-40B4-BE49-F238E27FC236}">
                <a16:creationId xmlns:a16="http://schemas.microsoft.com/office/drawing/2014/main" id="{F0638004-8145-47E0-A3DC-E9DEB735BCCA}"/>
              </a:ext>
            </a:extLst>
          </p:cNvPr>
          <p:cNvSpPr/>
          <p:nvPr/>
        </p:nvSpPr>
        <p:spPr>
          <a:xfrm>
            <a:off x="376179" y="8241540"/>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6" name="Rectangle 15">
            <a:extLst>
              <a:ext uri="{FF2B5EF4-FFF2-40B4-BE49-F238E27FC236}">
                <a16:creationId xmlns:a16="http://schemas.microsoft.com/office/drawing/2014/main" id="{945F74D9-5AEB-4985-BF5A-30DCBA1267BC}"/>
              </a:ext>
            </a:extLst>
          </p:cNvPr>
          <p:cNvSpPr/>
          <p:nvPr/>
        </p:nvSpPr>
        <p:spPr>
          <a:xfrm>
            <a:off x="366989" y="6969463"/>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7" name="Rectangle 15">
            <a:extLst>
              <a:ext uri="{FF2B5EF4-FFF2-40B4-BE49-F238E27FC236}">
                <a16:creationId xmlns:a16="http://schemas.microsoft.com/office/drawing/2014/main" id="{3B4B9358-5B49-4182-B326-B686DF6A28D3}"/>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80</a:t>
            </a: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
            <a:extLst>
              <a:ext uri="{FF2B5EF4-FFF2-40B4-BE49-F238E27FC236}">
                <a16:creationId xmlns:a16="http://schemas.microsoft.com/office/drawing/2014/main" id="{A021DA0B-B420-4D31-B9E0-58C662BFCAD6}"/>
              </a:ext>
            </a:extLst>
          </p:cNvPr>
          <p:cNvSpPr>
            <a:spLocks noChangeArrowheads="1"/>
          </p:cNvSpPr>
          <p:nvPr/>
        </p:nvSpPr>
        <p:spPr bwMode="auto">
          <a:xfrm>
            <a:off x="895350" y="1496115"/>
            <a:ext cx="2189163"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1475"/>
              </a:spcAft>
            </a:pPr>
            <a:r>
              <a:rPr lang="en-US" altLang="en-US" sz="1400" b="1" dirty="0">
                <a:solidFill>
                  <a:srgbClr val="B87EEC"/>
                </a:solidFill>
              </a:rPr>
              <a:t>MENTAL HEALTH PROGRAMS</a:t>
            </a:r>
          </a:p>
        </p:txBody>
      </p:sp>
      <p:sp>
        <p:nvSpPr>
          <p:cNvPr id="78851" name="Rectangle 2">
            <a:extLst>
              <a:ext uri="{FF2B5EF4-FFF2-40B4-BE49-F238E27FC236}">
                <a16:creationId xmlns:a16="http://schemas.microsoft.com/office/drawing/2014/main" id="{EB43C256-BF62-4AAA-9892-E6534D2F3CCB}"/>
              </a:ext>
            </a:extLst>
          </p:cNvPr>
          <p:cNvSpPr>
            <a:spLocks noChangeArrowheads="1"/>
          </p:cNvSpPr>
          <p:nvPr/>
        </p:nvSpPr>
        <p:spPr bwMode="auto">
          <a:xfrm>
            <a:off x="895350" y="1900983"/>
            <a:ext cx="6192086"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475"/>
              </a:spcBef>
            </a:pPr>
            <a:r>
              <a:rPr lang="en-US" altLang="en-US" sz="1200" b="1" dirty="0">
                <a:solidFill>
                  <a:srgbClr val="231F21"/>
                </a:solidFill>
              </a:rPr>
              <a:t>Beacon Health Options</a:t>
            </a:r>
          </a:p>
          <a:p>
            <a:pPr eaLnBrk="1" hangingPunct="1"/>
            <a:r>
              <a:rPr lang="en-US" altLang="en-US" sz="1200" dirty="0">
                <a:solidFill>
                  <a:srgbClr val="231F21"/>
                </a:solidFill>
              </a:rPr>
              <a:t>"Beacon's system is built on a strong support structure of doctors, nurses, advocates,                              and mentors fulfilling members' behavioral, physical, and social health needs."</a:t>
            </a:r>
          </a:p>
          <a:p>
            <a:pPr eaLnBrk="1" hangingPunct="1">
              <a:spcAft>
                <a:spcPts val="838"/>
              </a:spcAft>
            </a:pPr>
            <a:r>
              <a:rPr lang="en-US" altLang="en-US" sz="1200" dirty="0">
                <a:solidFill>
                  <a:srgbClr val="231F21"/>
                </a:solidFill>
              </a:rPr>
              <a:t>Contact: (855) 765-9703 Website: </a:t>
            </a:r>
            <a:r>
              <a:rPr lang="en-US" altLang="en-US" sz="1200" u="sng" dirty="0">
                <a:solidFill>
                  <a:srgbClr val="B87EEC"/>
                </a:solidFill>
                <a:hlinkClick r:id="rId2">
                  <a:extLst>
                    <a:ext uri="{A12FA001-AC4F-418D-AE19-62706E023703}">
                      <ahyp:hlinkClr xmlns:ahyp="http://schemas.microsoft.com/office/drawing/2018/hyperlinkcolor" val="tx"/>
                    </a:ext>
                  </a:extLst>
                </a:hlinkClick>
              </a:rPr>
              <a:t>https://www.beaconhealthoptions.com/</a:t>
            </a:r>
          </a:p>
          <a:p>
            <a:pPr eaLnBrk="1" hangingPunct="1"/>
            <a:r>
              <a:rPr lang="en-US" altLang="en-US" sz="1200" b="1" dirty="0" err="1">
                <a:solidFill>
                  <a:srgbClr val="231F21"/>
                </a:solidFill>
              </a:rPr>
              <a:t>CommuniCare</a:t>
            </a:r>
            <a:r>
              <a:rPr lang="en-US" altLang="en-US" sz="1200" b="1" dirty="0">
                <a:solidFill>
                  <a:srgbClr val="231F21"/>
                </a:solidFill>
              </a:rPr>
              <a:t> Behavioral Health Care </a:t>
            </a:r>
          </a:p>
          <a:p>
            <a:pPr eaLnBrk="1" hangingPunct="1"/>
            <a:r>
              <a:rPr lang="en-US" altLang="en-US" sz="1200" dirty="0">
                <a:solidFill>
                  <a:srgbClr val="231F21"/>
                </a:solidFill>
              </a:rPr>
              <a:t>"Provides a wide range of services to support comprehensive mind and body wellness."</a:t>
            </a:r>
          </a:p>
          <a:p>
            <a:pPr eaLnBrk="1" hangingPunct="1"/>
            <a:r>
              <a:rPr lang="en-US" altLang="en-US" sz="1200" dirty="0">
                <a:solidFill>
                  <a:srgbClr val="231F21"/>
                </a:solidFill>
              </a:rPr>
              <a:t>Davis: (530) 758-2060 Woodland: (530) 405-2800 West Sacramento: (916) 403-2900 West Sacramento (no walk-in availability) Location: 500 B Jefferson Boulevard West Sacramento, CA 95606 Contact: (888) 965-6647 TDD: (800) 735-2929</a:t>
            </a:r>
          </a:p>
          <a:p>
            <a:pPr eaLnBrk="1" hangingPunct="1">
              <a:spcAft>
                <a:spcPts val="838"/>
              </a:spcAft>
            </a:pPr>
            <a:r>
              <a:rPr lang="en-US" altLang="en-US" sz="1200" dirty="0">
                <a:solidFill>
                  <a:srgbClr val="231F21"/>
                </a:solidFill>
              </a:rPr>
              <a:t>Website: </a:t>
            </a:r>
            <a:r>
              <a:rPr lang="en-US" altLang="en-US" sz="1200" u="sng" dirty="0">
                <a:solidFill>
                  <a:srgbClr val="B87EEC"/>
                </a:solidFill>
              </a:rPr>
              <a:t>https://www.volocounty.org/health human-services/mental-health/mental-</a:t>
            </a:r>
            <a:r>
              <a:rPr lang="en-US" altLang="en-US" sz="1200" u="sng" dirty="0" err="1">
                <a:solidFill>
                  <a:srgbClr val="B87EEC"/>
                </a:solidFill>
              </a:rPr>
              <a:t>health</a:t>
            </a:r>
            <a:r>
              <a:rPr lang="en-US" altLang="en-US" sz="1200" dirty="0" err="1">
                <a:solidFill>
                  <a:srgbClr val="B87EEC"/>
                </a:solidFill>
              </a:rPr>
              <a:t>services</a:t>
            </a:r>
            <a:endParaRPr lang="en-US" altLang="en-US" sz="1200" dirty="0">
              <a:solidFill>
                <a:srgbClr val="B87EEC"/>
              </a:solidFill>
            </a:endParaRPr>
          </a:p>
        </p:txBody>
      </p:sp>
      <p:sp>
        <p:nvSpPr>
          <p:cNvPr id="78852" name="Rectangle 3">
            <a:extLst>
              <a:ext uri="{FF2B5EF4-FFF2-40B4-BE49-F238E27FC236}">
                <a16:creationId xmlns:a16="http://schemas.microsoft.com/office/drawing/2014/main" id="{39A38E33-DAEC-45A7-B5AE-2FCA8B0A1FFF}"/>
              </a:ext>
            </a:extLst>
          </p:cNvPr>
          <p:cNvSpPr>
            <a:spLocks noChangeArrowheads="1"/>
          </p:cNvSpPr>
          <p:nvPr/>
        </p:nvSpPr>
        <p:spPr bwMode="auto">
          <a:xfrm>
            <a:off x="895350" y="4079343"/>
            <a:ext cx="5873750" cy="91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838"/>
              </a:spcBef>
            </a:pPr>
            <a:r>
              <a:rPr lang="en-US" altLang="en-US" sz="1200" b="1" dirty="0">
                <a:solidFill>
                  <a:srgbClr val="231F21"/>
                </a:solidFill>
              </a:rPr>
              <a:t>Allied Services for Kids (ASK), Teen Crisis Line</a:t>
            </a:r>
          </a:p>
          <a:p>
            <a:pPr eaLnBrk="1" hangingPunct="1"/>
            <a:r>
              <a:rPr lang="en-US" altLang="en-US" sz="1200" dirty="0">
                <a:solidFill>
                  <a:srgbClr val="231F21"/>
                </a:solidFill>
              </a:rPr>
              <a:t>"Provides 24-hour availability to teens and families in crisis. Whatever the problem, teens are welcome to call this confidential crisis line for support."</a:t>
            </a:r>
          </a:p>
          <a:p>
            <a:pPr eaLnBrk="1" hangingPunct="1">
              <a:spcAft>
                <a:spcPts val="1888"/>
              </a:spcAft>
            </a:pPr>
            <a:r>
              <a:rPr lang="en-US" altLang="en-US" sz="1200" dirty="0">
                <a:solidFill>
                  <a:srgbClr val="231F21"/>
                </a:solidFill>
              </a:rPr>
              <a:t>Davis: (530) 753-0797 Woodland: (530) 668-8445 West Sacramento: (916) 371-3779 Website: </a:t>
            </a:r>
            <a:r>
              <a:rPr lang="en-US" altLang="en-US" sz="1200" u="sng" dirty="0">
                <a:solidFill>
                  <a:srgbClr val="B87EEC"/>
                </a:solidFill>
                <a:hlinkClick r:id="rId3">
                  <a:extLst>
                    <a:ext uri="{A12FA001-AC4F-418D-AE19-62706E023703}">
                      <ahyp:hlinkClr xmlns:ahyp="http://schemas.microsoft.com/office/drawing/2018/hyperlinkcolor" val="tx"/>
                    </a:ext>
                  </a:extLst>
                </a:hlinkClick>
              </a:rPr>
              <a:t>http://www.suicidepreventionvolocounty.org/services</a:t>
            </a:r>
          </a:p>
        </p:txBody>
      </p:sp>
      <p:sp>
        <p:nvSpPr>
          <p:cNvPr id="78853" name="Rectangle 4">
            <a:extLst>
              <a:ext uri="{FF2B5EF4-FFF2-40B4-BE49-F238E27FC236}">
                <a16:creationId xmlns:a16="http://schemas.microsoft.com/office/drawing/2014/main" id="{60944312-585E-43A5-B1B7-7A265B7E7101}"/>
              </a:ext>
            </a:extLst>
          </p:cNvPr>
          <p:cNvSpPr>
            <a:spLocks noChangeArrowheads="1"/>
          </p:cNvSpPr>
          <p:nvPr/>
        </p:nvSpPr>
        <p:spPr bwMode="auto">
          <a:xfrm>
            <a:off x="900112" y="5317818"/>
            <a:ext cx="597217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1888"/>
              </a:spcBef>
              <a:spcAft>
                <a:spcPts val="1475"/>
              </a:spcAft>
            </a:pPr>
            <a:r>
              <a:rPr lang="en-US" altLang="en-US" sz="1400" b="1" dirty="0">
                <a:solidFill>
                  <a:srgbClr val="B87EEC"/>
                </a:solidFill>
              </a:rPr>
              <a:t>MENTAL HEALTH SUPPORT SERVICES</a:t>
            </a:r>
          </a:p>
          <a:p>
            <a:pPr eaLnBrk="1" hangingPunct="1"/>
            <a:r>
              <a:rPr lang="en-US" altLang="en-US" sz="1200" b="1" dirty="0">
                <a:solidFill>
                  <a:srgbClr val="231F21"/>
                </a:solidFill>
              </a:rPr>
              <a:t>RISE, Inc. - Esparto</a:t>
            </a:r>
          </a:p>
          <a:p>
            <a:pPr eaLnBrk="1" hangingPunct="1"/>
            <a:r>
              <a:rPr lang="en-US" altLang="en-US" sz="1200" dirty="0">
                <a:solidFill>
                  <a:srgbClr val="231F21"/>
                </a:solidFill>
              </a:rPr>
              <a:t>"Provides therapeutic mental health care to individuals and families in rural communities." Location: 17317 Freemont Street Esparto, CA 95627 Contact: (530) 7874110                                    Website: </a:t>
            </a:r>
            <a:r>
              <a:rPr lang="en-US" altLang="en-US" sz="1200" dirty="0">
                <a:solidFill>
                  <a:srgbClr val="B87EEC"/>
                </a:solidFill>
              </a:rPr>
              <a:t>https://www.riseinc.org/counseling-services </a:t>
            </a:r>
          </a:p>
          <a:p>
            <a:pPr eaLnBrk="1" hangingPunct="1"/>
            <a:endParaRPr lang="en-US" altLang="en-US" sz="1200" dirty="0">
              <a:solidFill>
                <a:srgbClr val="B87EEC"/>
              </a:solidFill>
            </a:endParaRPr>
          </a:p>
          <a:p>
            <a:pPr eaLnBrk="1" hangingPunct="1"/>
            <a:r>
              <a:rPr lang="en-US" altLang="en-US" sz="1200" b="1" dirty="0">
                <a:solidFill>
                  <a:srgbClr val="231F21"/>
                </a:solidFill>
              </a:rPr>
              <a:t>RISE, Inc. - Winters</a:t>
            </a:r>
          </a:p>
          <a:p>
            <a:pPr eaLnBrk="1" hangingPunct="1"/>
            <a:r>
              <a:rPr lang="en-US" altLang="en-US" sz="1200" dirty="0">
                <a:solidFill>
                  <a:srgbClr val="231F21"/>
                </a:solidFill>
              </a:rPr>
              <a:t>"Provides therapeutic mental health care to individuals and families in rural communities." Location: 200 Baker Street Winters, CA 95694 Contact: (530) 794-6000                                             Website: </a:t>
            </a:r>
            <a:r>
              <a:rPr lang="en-US" altLang="en-US" sz="1200" dirty="0">
                <a:solidFill>
                  <a:srgbClr val="B87EEC"/>
                </a:solidFill>
              </a:rPr>
              <a:t>https://www.riseinc.org/counseling-services </a:t>
            </a:r>
          </a:p>
          <a:p>
            <a:pPr eaLnBrk="1" hangingPunct="1"/>
            <a:endParaRPr lang="en-US" altLang="en-US" sz="1200" b="1" dirty="0">
              <a:solidFill>
                <a:srgbClr val="B87EEC"/>
              </a:solidFill>
            </a:endParaRPr>
          </a:p>
          <a:p>
            <a:pPr eaLnBrk="1" hangingPunct="1"/>
            <a:r>
              <a:rPr lang="en-US" altLang="en-US" sz="1200" b="1" dirty="0">
                <a:solidFill>
                  <a:srgbClr val="231F21"/>
                </a:solidFill>
              </a:rPr>
              <a:t>RISE, Inc. - Woodland</a:t>
            </a:r>
          </a:p>
          <a:p>
            <a:pPr eaLnBrk="1" hangingPunct="1"/>
            <a:r>
              <a:rPr lang="en-US" altLang="en-US" sz="1200" dirty="0">
                <a:solidFill>
                  <a:srgbClr val="231F21"/>
                </a:solidFill>
              </a:rPr>
              <a:t>Provides therapeutic mental health care to individuals and families in rural communities." Location: 725 Main Street, Suite 228 Woodland, CA 95695 Contact: (530) 665-6730</a:t>
            </a:r>
          </a:p>
          <a:p>
            <a:pPr eaLnBrk="1" hangingPunct="1"/>
            <a:r>
              <a:rPr lang="en-US" altLang="en-US" sz="1200" dirty="0">
                <a:solidFill>
                  <a:srgbClr val="231F21"/>
                </a:solidFill>
              </a:rPr>
              <a:t>Website: </a:t>
            </a:r>
            <a:r>
              <a:rPr lang="en-US" altLang="en-US" sz="1200" dirty="0">
                <a:solidFill>
                  <a:srgbClr val="B87EEC"/>
                </a:solidFill>
              </a:rPr>
              <a:t>https://www.riseinc.org/counseling-services </a:t>
            </a:r>
          </a:p>
          <a:p>
            <a:pPr eaLnBrk="1" hangingPunct="1"/>
            <a:endParaRPr lang="en-US" altLang="en-US" sz="1200" dirty="0">
              <a:solidFill>
                <a:srgbClr val="231F21"/>
              </a:solidFill>
            </a:endParaRPr>
          </a:p>
          <a:p>
            <a:pPr eaLnBrk="1" hangingPunct="1"/>
            <a:r>
              <a:rPr lang="en-US" altLang="en-US" sz="1200" b="1" dirty="0">
                <a:solidFill>
                  <a:srgbClr val="231F21"/>
                </a:solidFill>
              </a:rPr>
              <a:t>NAMI Yolo County</a:t>
            </a:r>
          </a:p>
          <a:p>
            <a:pPr eaLnBrk="1" fontAlgn="auto" hangingPunct="1">
              <a:spcBef>
                <a:spcPts val="0"/>
              </a:spcBef>
              <a:spcAft>
                <a:spcPts val="0"/>
              </a:spcAft>
              <a:defRPr/>
            </a:pPr>
            <a:r>
              <a:rPr lang="en-US" altLang="en-US" sz="1200" dirty="0">
                <a:solidFill>
                  <a:srgbClr val="231F21"/>
                </a:solidFill>
              </a:rPr>
              <a:t>"Offers family support groups for those who have a family member dealing with mental </a:t>
            </a:r>
            <a:r>
              <a:rPr lang="en-US" sz="1200" dirty="0">
                <a:solidFill>
                  <a:srgbClr val="231F21"/>
                </a:solidFill>
                <a:latin typeface="Calibri"/>
              </a:rPr>
              <a:t>illness."</a:t>
            </a:r>
          </a:p>
          <a:p>
            <a:pPr eaLnBrk="1" fontAlgn="auto" hangingPunct="1">
              <a:spcBef>
                <a:spcPts val="0"/>
              </a:spcBef>
              <a:spcAft>
                <a:spcPts val="0"/>
              </a:spcAft>
              <a:defRPr/>
            </a:pPr>
            <a:r>
              <a:rPr lang="en-US" sz="1200" dirty="0">
                <a:solidFill>
                  <a:srgbClr val="231F21"/>
                </a:solidFill>
                <a:latin typeface="Calibri"/>
              </a:rPr>
              <a:t>Contact: (530) 756-8181</a:t>
            </a:r>
          </a:p>
          <a:p>
            <a:pPr eaLnBrk="1" fontAlgn="auto" hangingPunct="1">
              <a:spcBef>
                <a:spcPts val="0"/>
              </a:spcBef>
              <a:spcAft>
                <a:spcPts val="0"/>
              </a:spcAft>
              <a:defRPr/>
            </a:pPr>
            <a:r>
              <a:rPr lang="en-US" sz="1200" dirty="0">
                <a:solidFill>
                  <a:srgbClr val="231F21"/>
                </a:solidFill>
                <a:latin typeface="Calibri"/>
              </a:rPr>
              <a:t>Email:</a:t>
            </a:r>
            <a:r>
              <a:rPr lang="en-US" sz="1200" dirty="0">
                <a:solidFill>
                  <a:srgbClr val="B87EEC"/>
                </a:solidFill>
                <a:latin typeface="Calibri"/>
              </a:rPr>
              <a:t> </a:t>
            </a:r>
            <a:r>
              <a:rPr lang="en-US" sz="1200" dirty="0">
                <a:solidFill>
                  <a:srgbClr val="B87EEC"/>
                </a:solidFill>
                <a:latin typeface="Calibri"/>
                <a:hlinkClick r:id="rId4">
                  <a:extLst>
                    <a:ext uri="{A12FA001-AC4F-418D-AE19-62706E023703}">
                      <ahyp:hlinkClr xmlns:ahyp="http://schemas.microsoft.com/office/drawing/2018/hyperlinkcolor" val="tx"/>
                    </a:ext>
                  </a:extLst>
                </a:hlinkClick>
              </a:rPr>
              <a:t>friends@namiyolo.org</a:t>
            </a:r>
          </a:p>
          <a:p>
            <a:pPr eaLnBrk="1" fontAlgn="auto" hangingPunct="1">
              <a:spcBef>
                <a:spcPts val="0"/>
              </a:spcBef>
              <a:spcAft>
                <a:spcPts val="840"/>
              </a:spcAft>
              <a:defRPr/>
            </a:pPr>
            <a:r>
              <a:rPr lang="en-US" sz="1200" dirty="0">
                <a:solidFill>
                  <a:srgbClr val="231F21"/>
                </a:solidFill>
                <a:latin typeface="Calibri"/>
              </a:rPr>
              <a:t>Website: </a:t>
            </a:r>
            <a:r>
              <a:rPr lang="en-US" sz="1200" u="sng" dirty="0">
                <a:solidFill>
                  <a:srgbClr val="B87EEC"/>
                </a:solidFill>
                <a:latin typeface="Calibri"/>
                <a:hlinkClick r:id="rId5">
                  <a:extLst>
                    <a:ext uri="{A12FA001-AC4F-418D-AE19-62706E023703}">
                      <ahyp:hlinkClr xmlns:ahyp="http://schemas.microsoft.com/office/drawing/2018/hyperlinkcolor" val="tx"/>
                    </a:ext>
                  </a:extLst>
                </a:hlinkClick>
              </a:rPr>
              <a:t>https://www.namiyolo.org/</a:t>
            </a:r>
            <a:endParaRPr lang="en-US" sz="950" dirty="0">
              <a:solidFill>
                <a:srgbClr val="B87EEC"/>
              </a:solidFill>
              <a:latin typeface="Calibri"/>
            </a:endParaRPr>
          </a:p>
          <a:p>
            <a:pPr eaLnBrk="1" hangingPunct="1"/>
            <a:endParaRPr lang="en-US" altLang="en-US" sz="1200" dirty="0">
              <a:solidFill>
                <a:srgbClr val="231F21"/>
              </a:solidFill>
            </a:endParaRPr>
          </a:p>
        </p:txBody>
      </p:sp>
      <p:sp>
        <p:nvSpPr>
          <p:cNvPr id="7" name="Rectangle 6">
            <a:extLst>
              <a:ext uri="{FF2B5EF4-FFF2-40B4-BE49-F238E27FC236}">
                <a16:creationId xmlns:a16="http://schemas.microsoft.com/office/drawing/2014/main" id="{F04B2AEE-9B58-4283-9A1A-F7830B6A4E73}"/>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Yolo County Mental Health Resources</a:t>
            </a:r>
          </a:p>
        </p:txBody>
      </p:sp>
      <p:sp>
        <p:nvSpPr>
          <p:cNvPr id="8" name="Rectangle 7">
            <a:extLst>
              <a:ext uri="{FF2B5EF4-FFF2-40B4-BE49-F238E27FC236}">
                <a16:creationId xmlns:a16="http://schemas.microsoft.com/office/drawing/2014/main" id="{CEEB569B-E724-4142-8D61-D6DDBD1E50D4}"/>
              </a:ext>
            </a:extLst>
          </p:cNvPr>
          <p:cNvSpPr/>
          <p:nvPr/>
        </p:nvSpPr>
        <p:spPr>
          <a:xfrm>
            <a:off x="366993" y="462586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CCCCA57A-70AD-4587-8CD6-CA720F2FC056}"/>
              </a:ext>
            </a:extLst>
          </p:cNvPr>
          <p:cNvSpPr/>
          <p:nvPr/>
        </p:nvSpPr>
        <p:spPr>
          <a:xfrm>
            <a:off x="366991" y="3362546"/>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CFD20388-1167-4042-BD77-7441BB4EF153}"/>
              </a:ext>
            </a:extLst>
          </p:cNvPr>
          <p:cNvSpPr/>
          <p:nvPr/>
        </p:nvSpPr>
        <p:spPr>
          <a:xfrm>
            <a:off x="366993" y="2339986"/>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5385F1BE-0EAB-49CF-AFE7-F58B6A34E946}"/>
              </a:ext>
            </a:extLst>
          </p:cNvPr>
          <p:cNvSpPr/>
          <p:nvPr/>
        </p:nvSpPr>
        <p:spPr>
          <a:xfrm>
            <a:off x="366991" y="603577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84CAEA33-FFEE-4073-A86B-0B563C2E285E}"/>
              </a:ext>
            </a:extLst>
          </p:cNvPr>
          <p:cNvSpPr/>
          <p:nvPr/>
        </p:nvSpPr>
        <p:spPr>
          <a:xfrm>
            <a:off x="366992" y="694139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A32BFB5A-A2D3-4AB6-B58A-E715E52884DB}"/>
              </a:ext>
            </a:extLst>
          </p:cNvPr>
          <p:cNvSpPr/>
          <p:nvPr/>
        </p:nvSpPr>
        <p:spPr>
          <a:xfrm>
            <a:off x="366991" y="7887310"/>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99AE56D0-D132-4208-B292-40573F121545}"/>
              </a:ext>
            </a:extLst>
          </p:cNvPr>
          <p:cNvSpPr/>
          <p:nvPr/>
        </p:nvSpPr>
        <p:spPr>
          <a:xfrm>
            <a:off x="366990" y="885649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5">
            <a:extLst>
              <a:ext uri="{FF2B5EF4-FFF2-40B4-BE49-F238E27FC236}">
                <a16:creationId xmlns:a16="http://schemas.microsoft.com/office/drawing/2014/main" id="{9C2CE807-9588-41BA-887E-10606FD2987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6" name="Rectangle 15">
            <a:extLst>
              <a:ext uri="{FF2B5EF4-FFF2-40B4-BE49-F238E27FC236}">
                <a16:creationId xmlns:a16="http://schemas.microsoft.com/office/drawing/2014/main" id="{40D7EEE2-2241-486C-99C2-54A5386287EF}"/>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81</a:t>
            </a: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68F28-8C93-4088-8B95-88D0451B3B73}"/>
              </a:ext>
            </a:extLst>
          </p:cNvPr>
          <p:cNvSpPr/>
          <p:nvPr/>
        </p:nvSpPr>
        <p:spPr>
          <a:xfrm>
            <a:off x="898525" y="1577474"/>
            <a:ext cx="6020970" cy="1951539"/>
          </a:xfrm>
          <a:prstGeom prst="rect">
            <a:avLst/>
          </a:prstGeom>
        </p:spPr>
        <p:txBody>
          <a:bodyPr lIns="0" tIns="0" rIns="0" bIns="0"/>
          <a:lstStyle/>
          <a:p>
            <a:pPr eaLnBrk="1" fontAlgn="auto" hangingPunct="1">
              <a:spcBef>
                <a:spcPts val="0"/>
              </a:spcBef>
              <a:spcAft>
                <a:spcPts val="210"/>
              </a:spcAft>
              <a:defRPr/>
            </a:pPr>
            <a:r>
              <a:rPr lang="en-US" sz="1200" b="1" dirty="0">
                <a:solidFill>
                  <a:srgbClr val="231F21"/>
                </a:solidFill>
                <a:latin typeface="Calibri"/>
              </a:rPr>
              <a:t>First Responder's Mental Health Urgent Care, Yolo County</a:t>
            </a:r>
          </a:p>
          <a:p>
            <a:pPr eaLnBrk="1" fontAlgn="auto" hangingPunct="1">
              <a:lnSpc>
                <a:spcPts val="1464"/>
              </a:lnSpc>
              <a:spcBef>
                <a:spcPts val="0"/>
              </a:spcBef>
              <a:spcAft>
                <a:spcPts val="840"/>
              </a:spcAft>
              <a:defRPr/>
            </a:pPr>
            <a:r>
              <a:rPr lang="en-US" sz="1200" dirty="0">
                <a:solidFill>
                  <a:srgbClr val="231F21"/>
                </a:solidFill>
                <a:latin typeface="Calibri"/>
              </a:rPr>
              <a:t>"Crisis assessment and supportive counseling; referrals to other local community services." Location: 500 B Jefferson Boulevard West Sacramento, CA 95605 Contact: (855) 897-2033 Website: </a:t>
            </a:r>
            <a:r>
              <a:rPr lang="en-US" sz="1200" u="sng" dirty="0">
                <a:solidFill>
                  <a:srgbClr val="B87EEC"/>
                </a:solidFill>
                <a:latin typeface="Calibri"/>
                <a:hlinkClick r:id="rId2">
                  <a:extLst>
                    <a:ext uri="{A12FA001-AC4F-418D-AE19-62706E023703}">
                      <ahyp:hlinkClr xmlns:ahyp="http://schemas.microsoft.com/office/drawing/2018/hyperlinkcolor" val="tx"/>
                    </a:ext>
                  </a:extLst>
                </a:hlinkClick>
              </a:rPr>
              <a:t>https://www.acesconnection.com/g/yolo </a:t>
            </a:r>
            <a:r>
              <a:rPr lang="en-US" sz="1200" u="sng" dirty="0" err="1">
                <a:solidFill>
                  <a:srgbClr val="B87EEC"/>
                </a:solidFill>
                <a:latin typeface="Calibri"/>
                <a:hlinkClick r:id="rId2">
                  <a:extLst>
                    <a:ext uri="{A12FA001-AC4F-418D-AE19-62706E023703}">
                      <ahyp:hlinkClr xmlns:ahyp="http://schemas.microsoft.com/office/drawing/2018/hyperlinkcolor" val="tx"/>
                    </a:ext>
                  </a:extLst>
                </a:hlinkClick>
              </a:rPr>
              <a:t>countv</a:t>
            </a:r>
            <a:r>
              <a:rPr lang="en-US" sz="1200" u="sng" dirty="0">
                <a:solidFill>
                  <a:srgbClr val="B87EEC"/>
                </a:solidFill>
                <a:latin typeface="Calibri"/>
                <a:hlinkClick r:id="rId2">
                  <a:extLst>
                    <a:ext uri="{A12FA001-AC4F-418D-AE19-62706E023703}">
                      <ahyp:hlinkClr xmlns:ahyp="http://schemas.microsoft.com/office/drawing/2018/hyperlinkcolor" val="tx"/>
                    </a:ext>
                  </a:extLst>
                </a:hlinkClick>
              </a:rPr>
              <a:t>-ca-aces/blog/</a:t>
            </a:r>
            <a:r>
              <a:rPr lang="en-US" sz="1200" u="sng" dirty="0" err="1">
                <a:solidFill>
                  <a:srgbClr val="B87EEC"/>
                </a:solidFill>
                <a:latin typeface="Calibri"/>
                <a:hlinkClick r:id="rId2">
                  <a:extLst>
                    <a:ext uri="{A12FA001-AC4F-418D-AE19-62706E023703}">
                      <ahyp:hlinkClr xmlns:ahyp="http://schemas.microsoft.com/office/drawing/2018/hyperlinkcolor" val="tx"/>
                    </a:ext>
                  </a:extLst>
                </a:hlinkClick>
              </a:rPr>
              <a:t>volo</a:t>
            </a:r>
            <a:r>
              <a:rPr lang="en-US" sz="1200" u="sng" dirty="0">
                <a:solidFill>
                  <a:srgbClr val="B87EEC"/>
                </a:solidFill>
                <a:latin typeface="Calibri"/>
                <a:hlinkClick r:id="rId2">
                  <a:extLst>
                    <a:ext uri="{A12FA001-AC4F-418D-AE19-62706E023703}">
                      <ahyp:hlinkClr xmlns:ahyp="http://schemas.microsoft.com/office/drawing/2018/hyperlinkcolor" val="tx"/>
                    </a:ext>
                  </a:extLst>
                </a:hlinkClick>
              </a:rPr>
              <a:t>-county-</a:t>
            </a:r>
            <a:r>
              <a:rPr lang="en-US" sz="1200" u="sng" dirty="0" err="1">
                <a:solidFill>
                  <a:srgbClr val="B87EEC"/>
                </a:solidFill>
                <a:latin typeface="Calibri"/>
                <a:hlinkClick r:id="rId2">
                  <a:extLst>
                    <a:ext uri="{A12FA001-AC4F-418D-AE19-62706E023703}">
                      <ahyp:hlinkClr xmlns:ahyp="http://schemas.microsoft.com/office/drawing/2018/hyperlinkcolor" val="tx"/>
                    </a:ext>
                  </a:extLst>
                </a:hlinkClick>
              </a:rPr>
              <a:t>hhsa</a:t>
            </a:r>
            <a:r>
              <a:rPr lang="en-US" sz="1200" u="sng" dirty="0">
                <a:solidFill>
                  <a:srgbClr val="B87EEC"/>
                </a:solidFill>
                <a:latin typeface="Calibri"/>
                <a:hlinkClick r:id="rId2">
                  <a:extLst>
                    <a:ext uri="{A12FA001-AC4F-418D-AE19-62706E023703}">
                      <ahyp:hlinkClr xmlns:ahyp="http://schemas.microsoft.com/office/drawing/2018/hyperlinkcolor" val="tx"/>
                    </a:ext>
                  </a:extLst>
                </a:hlinkClick>
              </a:rPr>
              <a:t>-first</a:t>
            </a:r>
            <a:r>
              <a:rPr lang="en-US" sz="1200" u="sng" dirty="0">
                <a:solidFill>
                  <a:srgbClr val="B87EEC"/>
                </a:solidFill>
                <a:latin typeface="Calibri"/>
              </a:rPr>
              <a:t> responders-mental-health-urgent-care-in-west sac</a:t>
            </a:r>
          </a:p>
          <a:p>
            <a:pPr eaLnBrk="1" fontAlgn="auto" hangingPunct="1">
              <a:lnSpc>
                <a:spcPts val="1464"/>
              </a:lnSpc>
              <a:spcBef>
                <a:spcPts val="0"/>
              </a:spcBef>
              <a:spcAft>
                <a:spcPts val="1890"/>
              </a:spcAft>
              <a:defRPr/>
            </a:pPr>
            <a:r>
              <a:rPr lang="en-US" sz="1200" b="1" dirty="0">
                <a:solidFill>
                  <a:srgbClr val="231F21"/>
                </a:solidFill>
                <a:latin typeface="Calibri"/>
              </a:rPr>
              <a:t>Sacramento LGBTQ Community Center                                                                                                </a:t>
            </a:r>
            <a:r>
              <a:rPr lang="en-US" sz="1200" dirty="0">
                <a:solidFill>
                  <a:srgbClr val="231F21"/>
                </a:solidFill>
                <a:latin typeface="Calibri"/>
              </a:rPr>
              <a:t>"Community groups reflect the desire by providing peer support to marginalized populations within the LGBTQ+ community." Location: 1015 20th Street Sacramento, CA 95811 Contact: (916) 442-0185 x100 Email: </a:t>
            </a:r>
            <a:r>
              <a:rPr lang="en-US" sz="1200" dirty="0">
                <a:solidFill>
                  <a:srgbClr val="B87EEC"/>
                </a:solidFill>
                <a:latin typeface="Calibri"/>
                <a:hlinkClick r:id="rId3">
                  <a:extLst>
                    <a:ext uri="{A12FA001-AC4F-418D-AE19-62706E023703}">
                      <ahyp:hlinkClr xmlns:ahyp="http://schemas.microsoft.com/office/drawing/2018/hyperlinkcolor" val="tx"/>
                    </a:ext>
                  </a:extLst>
                </a:hlinkClick>
              </a:rPr>
              <a:t>info@saccenter.org</a:t>
            </a:r>
            <a:r>
              <a:rPr lang="en-US" sz="1200" dirty="0">
                <a:solidFill>
                  <a:srgbClr val="B87EEC"/>
                </a:solidFill>
                <a:latin typeface="Calibri"/>
              </a:rPr>
              <a:t> </a:t>
            </a:r>
            <a:r>
              <a:rPr lang="en-US" sz="1200" dirty="0">
                <a:solidFill>
                  <a:srgbClr val="231F21"/>
                </a:solidFill>
                <a:latin typeface="Calibri"/>
              </a:rPr>
              <a:t>Website: </a:t>
            </a:r>
            <a:r>
              <a:rPr lang="en-US" sz="1200" u="sng" dirty="0">
                <a:solidFill>
                  <a:srgbClr val="B87EEC"/>
                </a:solidFill>
                <a:latin typeface="Calibri"/>
                <a:hlinkClick r:id="rId4">
                  <a:extLst>
                    <a:ext uri="{A12FA001-AC4F-418D-AE19-62706E023703}">
                      <ahyp:hlinkClr xmlns:ahyp="http://schemas.microsoft.com/office/drawing/2018/hyperlinkcolor" val="tx"/>
                    </a:ext>
                  </a:extLst>
                </a:hlinkClick>
              </a:rPr>
              <a:t>https://saccenter.org/community groups</a:t>
            </a:r>
          </a:p>
        </p:txBody>
      </p:sp>
      <p:sp>
        <p:nvSpPr>
          <p:cNvPr id="79875" name="Rectangle 2">
            <a:extLst>
              <a:ext uri="{FF2B5EF4-FFF2-40B4-BE49-F238E27FC236}">
                <a16:creationId xmlns:a16="http://schemas.microsoft.com/office/drawing/2014/main" id="{A0D37E03-FABA-4144-AE37-78F119E08F87}"/>
              </a:ext>
            </a:extLst>
          </p:cNvPr>
          <p:cNvSpPr>
            <a:spLocks noChangeArrowheads="1"/>
          </p:cNvSpPr>
          <p:nvPr/>
        </p:nvSpPr>
        <p:spPr bwMode="auto">
          <a:xfrm>
            <a:off x="895350" y="3702050"/>
            <a:ext cx="5932488" cy="55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888"/>
              </a:spcBef>
              <a:spcAft>
                <a:spcPts val="1475"/>
              </a:spcAft>
            </a:pPr>
            <a:r>
              <a:rPr lang="en-US" altLang="en-US" sz="1400" b="1" dirty="0">
                <a:solidFill>
                  <a:srgbClr val="B87EEC"/>
                </a:solidFill>
              </a:rPr>
              <a:t>WELLNESS CENTERS</a:t>
            </a:r>
          </a:p>
          <a:p>
            <a:pPr algn="just" eaLnBrk="1" hangingPunct="1">
              <a:lnSpc>
                <a:spcPts val="1438"/>
              </a:lnSpc>
            </a:pPr>
            <a:r>
              <a:rPr lang="en-US" altLang="en-US" sz="1200" b="1" dirty="0">
                <a:solidFill>
                  <a:srgbClr val="231F21"/>
                </a:solidFill>
              </a:rPr>
              <a:t>Woodland Wellness Center</a:t>
            </a:r>
          </a:p>
          <a:p>
            <a:pPr algn="just" eaLnBrk="1" hangingPunct="1">
              <a:lnSpc>
                <a:spcPts val="1438"/>
              </a:lnSpc>
            </a:pPr>
            <a:r>
              <a:rPr lang="en-US" altLang="en-US" sz="1200" dirty="0">
                <a:solidFill>
                  <a:srgbClr val="231F21"/>
                </a:solidFill>
              </a:rPr>
              <a:t>"The Wellness Centers offer activities and services for transition age youth (TAY), adults, and older adults."</a:t>
            </a:r>
          </a:p>
          <a:p>
            <a:pPr algn="just" eaLnBrk="1" hangingPunct="1">
              <a:lnSpc>
                <a:spcPts val="1438"/>
              </a:lnSpc>
              <a:spcAft>
                <a:spcPts val="838"/>
              </a:spcAft>
            </a:pPr>
            <a:r>
              <a:rPr lang="en-US" altLang="en-US" sz="1200" dirty="0">
                <a:solidFill>
                  <a:srgbClr val="231F21"/>
                </a:solidFill>
              </a:rPr>
              <a:t>Intake Line: (530) 666-8630 Fax: (530) 666-8633 Website: </a:t>
            </a:r>
            <a:r>
              <a:rPr lang="en-US" altLang="en-US" sz="1200" u="sng" dirty="0">
                <a:solidFill>
                  <a:srgbClr val="B87EEC"/>
                </a:solidFill>
                <a:hlinkClick r:id="rId5">
                  <a:extLst>
                    <a:ext uri="{A12FA001-AC4F-418D-AE19-62706E023703}">
                      <ahyp:hlinkClr xmlns:ahyp="http://schemas.microsoft.com/office/drawing/2018/hyperlinkcolor" val="tx"/>
                    </a:ext>
                  </a:extLst>
                </a:hlinkClick>
              </a:rPr>
              <a:t>https://www.yolocounty.org/health</a:t>
            </a:r>
            <a:r>
              <a:rPr lang="en-US" altLang="en-US" sz="1200" u="sng" dirty="0">
                <a:solidFill>
                  <a:srgbClr val="B87EEC"/>
                </a:solidFill>
              </a:rPr>
              <a:t> human-services/mental-health/mental-health services/adult-wellness-center</a:t>
            </a:r>
          </a:p>
          <a:p>
            <a:pPr algn="just" eaLnBrk="1" hangingPunct="1">
              <a:spcAft>
                <a:spcPts val="213"/>
              </a:spcAft>
            </a:pPr>
            <a:r>
              <a:rPr lang="en-US" altLang="en-US" sz="1200" b="1" dirty="0">
                <a:solidFill>
                  <a:srgbClr val="231F21"/>
                </a:solidFill>
              </a:rPr>
              <a:t>Woodland Community College STAY Well Center</a:t>
            </a:r>
          </a:p>
          <a:p>
            <a:pPr algn="just" eaLnBrk="1" hangingPunct="1">
              <a:lnSpc>
                <a:spcPts val="1463"/>
              </a:lnSpc>
            </a:pPr>
            <a:r>
              <a:rPr lang="en-US" altLang="en-US" sz="1200" dirty="0">
                <a:solidFill>
                  <a:srgbClr val="231F21"/>
                </a:solidFill>
              </a:rPr>
              <a:t>"The STAY Center is a partnership with Yolo County Health and Human Services and is a place where student connect with their peers, as well as meet with trained advisor and mentors who have experienced crisis issues." Address: 2300 East Gibson Road, Room 744 Woodland, CA 95776 Hours: Monday - Friday 9 a.m. - 5 p.m. Website: </a:t>
            </a:r>
            <a:r>
              <a:rPr lang="en-US" altLang="en-US" sz="1200" u="sng" dirty="0">
                <a:solidFill>
                  <a:srgbClr val="B87EEC"/>
                </a:solidFill>
                <a:hlinkClick r:id="rId5">
                  <a:extLst>
                    <a:ext uri="{A12FA001-AC4F-418D-AE19-62706E023703}">
                      <ahyp:hlinkClr xmlns:ahyp="http://schemas.microsoft.com/office/drawing/2018/hyperlinkcolor" val="tx"/>
                    </a:ext>
                  </a:extLst>
                </a:hlinkClick>
              </a:rPr>
              <a:t>https://www.yolocounty.org/health</a:t>
            </a:r>
            <a:r>
              <a:rPr lang="en-US" altLang="en-US" sz="1200" u="sng" dirty="0">
                <a:solidFill>
                  <a:srgbClr val="B87EEC"/>
                </a:solidFill>
              </a:rPr>
              <a:t> human-services/mental-health/mental-health services/adult-wellness-center                                                </a:t>
            </a:r>
          </a:p>
          <a:p>
            <a:pPr algn="just" eaLnBrk="1" hangingPunct="1">
              <a:lnSpc>
                <a:spcPts val="1463"/>
              </a:lnSpc>
            </a:pPr>
            <a:endParaRPr lang="en-US" altLang="en-US" sz="1200" u="sng" dirty="0">
              <a:solidFill>
                <a:srgbClr val="B87EEC"/>
              </a:solidFill>
            </a:endParaRPr>
          </a:p>
          <a:p>
            <a:pPr algn="just" eaLnBrk="1" hangingPunct="1">
              <a:lnSpc>
                <a:spcPts val="1463"/>
              </a:lnSpc>
            </a:pPr>
            <a:r>
              <a:rPr lang="en-US" altLang="en-US" sz="1200" b="1" dirty="0">
                <a:solidFill>
                  <a:srgbClr val="231F21"/>
                </a:solidFill>
              </a:rPr>
              <a:t>West Sacramento Wellness Center </a:t>
            </a:r>
          </a:p>
          <a:p>
            <a:pPr algn="just" eaLnBrk="1" hangingPunct="1">
              <a:lnSpc>
                <a:spcPts val="1463"/>
              </a:lnSpc>
            </a:pPr>
            <a:r>
              <a:rPr lang="en-US" altLang="en-US" sz="1200" dirty="0">
                <a:solidFill>
                  <a:srgbClr val="231F21"/>
                </a:solidFill>
              </a:rPr>
              <a:t>"The Wellness Centers offer activities and services for transition age your (TAY), adults, and older adults".</a:t>
            </a:r>
          </a:p>
          <a:p>
            <a:pPr algn="just" eaLnBrk="1" hangingPunct="1">
              <a:lnSpc>
                <a:spcPts val="1463"/>
              </a:lnSpc>
              <a:spcAft>
                <a:spcPts val="838"/>
              </a:spcAft>
            </a:pPr>
            <a:r>
              <a:rPr lang="en-US" altLang="en-US" sz="1200" dirty="0">
                <a:solidFill>
                  <a:srgbClr val="231F21"/>
                </a:solidFill>
              </a:rPr>
              <a:t>Contact: (916) 375-6340 Address: 500-B Jeffers Boulevard West Sacramento, CA 95605 Hours: Tuesday &amp; Thursday 10 a.m. - 3 p.m. Website: </a:t>
            </a:r>
            <a:r>
              <a:rPr lang="en-US" altLang="en-US" sz="1200" u="sng" dirty="0">
                <a:solidFill>
                  <a:srgbClr val="B87EEC"/>
                </a:solidFill>
                <a:hlinkClick r:id="rId5">
                  <a:extLst>
                    <a:ext uri="{A12FA001-AC4F-418D-AE19-62706E023703}">
                      <ahyp:hlinkClr xmlns:ahyp="http://schemas.microsoft.com/office/drawing/2018/hyperlinkcolor" val="tx"/>
                    </a:ext>
                  </a:extLst>
                </a:hlinkClick>
              </a:rPr>
              <a:t>https://www.yolocounty.org/health</a:t>
            </a:r>
            <a:r>
              <a:rPr lang="en-US" altLang="en-US" sz="1200" u="sng" dirty="0">
                <a:solidFill>
                  <a:srgbClr val="B87EEC"/>
                </a:solidFill>
              </a:rPr>
              <a:t> human-services/mental-health/mental-health services/adult-wellness-center</a:t>
            </a:r>
          </a:p>
          <a:p>
            <a:pPr algn="just" eaLnBrk="1" hangingPunct="1">
              <a:lnSpc>
                <a:spcPts val="1438"/>
              </a:lnSpc>
            </a:pPr>
            <a:r>
              <a:rPr lang="en-US" altLang="en-US" sz="1200" b="1" dirty="0">
                <a:solidFill>
                  <a:srgbClr val="231F21"/>
                </a:solidFill>
              </a:rPr>
              <a:t>Davis Mental Health Services Act TAY Wellness Center</a:t>
            </a:r>
          </a:p>
          <a:p>
            <a:pPr algn="just" eaLnBrk="1" hangingPunct="1">
              <a:lnSpc>
                <a:spcPts val="1438"/>
              </a:lnSpc>
            </a:pPr>
            <a:r>
              <a:rPr lang="en-US" altLang="en-US" sz="1200" dirty="0">
                <a:solidFill>
                  <a:srgbClr val="231F21"/>
                </a:solidFill>
              </a:rPr>
              <a:t>"The Wellness Centers are drug-free and alcohol -free environments. The Centers offer activities and services for transition age youth (TAY), adults and older adults. Participation in woodland, West Sacramento and Davis Wellness Center is limited to HHSA behavioral health consumers" Address: 600 A Street Davis CA 95616 Hours: Tuesdays 11 a.m. -3 p.m.</a:t>
            </a:r>
          </a:p>
          <a:p>
            <a:pPr algn="just" eaLnBrk="1" hangingPunct="1">
              <a:lnSpc>
                <a:spcPts val="1438"/>
              </a:lnSpc>
            </a:pPr>
            <a:r>
              <a:rPr lang="en-US" altLang="en-US" sz="1200" dirty="0">
                <a:solidFill>
                  <a:srgbClr val="231F21"/>
                </a:solidFill>
              </a:rPr>
              <a:t>Mental Health: (530) 757-5530 Services Center: (530) 757-5502</a:t>
            </a:r>
          </a:p>
          <a:p>
            <a:pPr algn="just" eaLnBrk="1" hangingPunct="1">
              <a:lnSpc>
                <a:spcPts val="1438"/>
              </a:lnSpc>
            </a:pPr>
            <a:endParaRPr lang="en-US" altLang="en-US" sz="1200" dirty="0">
              <a:solidFill>
                <a:srgbClr val="231F21"/>
              </a:solidFill>
            </a:endParaRPr>
          </a:p>
          <a:p>
            <a:pPr algn="just" eaLnBrk="1" fontAlgn="auto" hangingPunct="1">
              <a:spcBef>
                <a:spcPts val="0"/>
              </a:spcBef>
              <a:spcAft>
                <a:spcPts val="210"/>
              </a:spcAft>
              <a:defRPr/>
            </a:pPr>
            <a:r>
              <a:rPr lang="en-US" sz="1200" dirty="0">
                <a:solidFill>
                  <a:srgbClr val="FF0000"/>
                </a:solidFill>
                <a:latin typeface="Calibri"/>
              </a:rPr>
              <a:t>If your need is immediate &amp; someone is in danger of harming themselves or someone else,</a:t>
            </a:r>
          </a:p>
          <a:p>
            <a:pPr marL="2528824" algn="just" eaLnBrk="1" fontAlgn="auto" hangingPunct="1">
              <a:spcBef>
                <a:spcPts val="0"/>
              </a:spcBef>
              <a:spcAft>
                <a:spcPts val="840"/>
              </a:spcAft>
              <a:defRPr/>
            </a:pPr>
            <a:r>
              <a:rPr lang="en-US" sz="1200" dirty="0">
                <a:solidFill>
                  <a:srgbClr val="FF0000"/>
                </a:solidFill>
                <a:latin typeface="Calibri"/>
              </a:rPr>
              <a:t>phone 911.</a:t>
            </a:r>
          </a:p>
          <a:p>
            <a:pPr algn="just" eaLnBrk="1" hangingPunct="1">
              <a:lnSpc>
                <a:spcPts val="1438"/>
              </a:lnSpc>
            </a:pPr>
            <a:endParaRPr lang="en-US" altLang="en-US" sz="1200" dirty="0">
              <a:solidFill>
                <a:srgbClr val="231F21"/>
              </a:solidFill>
            </a:endParaRPr>
          </a:p>
        </p:txBody>
      </p:sp>
      <p:sp>
        <p:nvSpPr>
          <p:cNvPr id="5" name="Rectangle 4">
            <a:extLst>
              <a:ext uri="{FF2B5EF4-FFF2-40B4-BE49-F238E27FC236}">
                <a16:creationId xmlns:a16="http://schemas.microsoft.com/office/drawing/2014/main" id="{C89BF817-9F01-4B09-97D7-10CCEB1FFF91}"/>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Yolo County Mental Health Resources</a:t>
            </a:r>
          </a:p>
        </p:txBody>
      </p:sp>
      <p:sp>
        <p:nvSpPr>
          <p:cNvPr id="6" name="Rectangle 5">
            <a:extLst>
              <a:ext uri="{FF2B5EF4-FFF2-40B4-BE49-F238E27FC236}">
                <a16:creationId xmlns:a16="http://schemas.microsoft.com/office/drawing/2014/main" id="{7114F740-1CE1-47F4-A1BD-596F2544DB6E}"/>
              </a:ext>
            </a:extLst>
          </p:cNvPr>
          <p:cNvSpPr/>
          <p:nvPr/>
        </p:nvSpPr>
        <p:spPr>
          <a:xfrm>
            <a:off x="376178" y="7002108"/>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extLst>
              <a:ext uri="{FF2B5EF4-FFF2-40B4-BE49-F238E27FC236}">
                <a16:creationId xmlns:a16="http://schemas.microsoft.com/office/drawing/2014/main" id="{55FE34F6-DDFA-42DC-B0E5-F6569C62D32A}"/>
              </a:ext>
            </a:extLst>
          </p:cNvPr>
          <p:cNvSpPr/>
          <p:nvPr/>
        </p:nvSpPr>
        <p:spPr>
          <a:xfrm>
            <a:off x="376178" y="813307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Rectangle 7">
            <a:extLst>
              <a:ext uri="{FF2B5EF4-FFF2-40B4-BE49-F238E27FC236}">
                <a16:creationId xmlns:a16="http://schemas.microsoft.com/office/drawing/2014/main" id="{B89C9A4A-2DA1-442C-95A7-174AEA91A058}"/>
              </a:ext>
            </a:extLst>
          </p:cNvPr>
          <p:cNvSpPr/>
          <p:nvPr/>
        </p:nvSpPr>
        <p:spPr>
          <a:xfrm>
            <a:off x="376178" y="557168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9" name="Rectangle 8">
            <a:extLst>
              <a:ext uri="{FF2B5EF4-FFF2-40B4-BE49-F238E27FC236}">
                <a16:creationId xmlns:a16="http://schemas.microsoft.com/office/drawing/2014/main" id="{E00EA461-D63F-48FA-9EC6-8BD90EB3A396}"/>
              </a:ext>
            </a:extLst>
          </p:cNvPr>
          <p:cNvSpPr/>
          <p:nvPr/>
        </p:nvSpPr>
        <p:spPr>
          <a:xfrm>
            <a:off x="376178" y="4500906"/>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0" name="Rectangle 9">
            <a:extLst>
              <a:ext uri="{FF2B5EF4-FFF2-40B4-BE49-F238E27FC236}">
                <a16:creationId xmlns:a16="http://schemas.microsoft.com/office/drawing/2014/main" id="{AD55DC96-8873-4D26-B6C0-CC14F7840AD3}"/>
              </a:ext>
            </a:extLst>
          </p:cNvPr>
          <p:cNvSpPr/>
          <p:nvPr/>
        </p:nvSpPr>
        <p:spPr>
          <a:xfrm>
            <a:off x="376178" y="2971812"/>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8BA7053F-91D6-4730-9CF2-DF2184D3AD26}"/>
              </a:ext>
            </a:extLst>
          </p:cNvPr>
          <p:cNvSpPr/>
          <p:nvPr/>
        </p:nvSpPr>
        <p:spPr>
          <a:xfrm>
            <a:off x="376177" y="1961219"/>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5">
            <a:extLst>
              <a:ext uri="{FF2B5EF4-FFF2-40B4-BE49-F238E27FC236}">
                <a16:creationId xmlns:a16="http://schemas.microsoft.com/office/drawing/2014/main" id="{A4A03A82-36F6-4629-A576-D9E4BBE29FB0}"/>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82</a:t>
            </a: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10363B-242D-4086-88B2-14BAAA7FDAB5}"/>
              </a:ext>
            </a:extLst>
          </p:cNvPr>
          <p:cNvSpPr/>
          <p:nvPr/>
        </p:nvSpPr>
        <p:spPr>
          <a:xfrm>
            <a:off x="1008062" y="1295400"/>
            <a:ext cx="5756275" cy="722313"/>
          </a:xfrm>
          <a:prstGeom prst="rect">
            <a:avLst/>
          </a:prstGeom>
        </p:spPr>
        <p:txBody>
          <a:bodyPr lIns="0" tIns="0" rIns="0" bIns="0"/>
          <a:lstStyle/>
          <a:p>
            <a:pPr marL="153924" algn="ctr" eaLnBrk="1" fontAlgn="auto" hangingPunct="1">
              <a:spcBef>
                <a:spcPts val="0"/>
              </a:spcBef>
              <a:spcAft>
                <a:spcPts val="1470"/>
              </a:spcAft>
              <a:defRPr/>
            </a:pPr>
            <a:endParaRPr lang="en-US" b="1" dirty="0">
              <a:latin typeface="Calibri"/>
            </a:endParaRPr>
          </a:p>
        </p:txBody>
      </p:sp>
      <p:sp>
        <p:nvSpPr>
          <p:cNvPr id="3" name="Rectangle 2">
            <a:extLst>
              <a:ext uri="{FF2B5EF4-FFF2-40B4-BE49-F238E27FC236}">
                <a16:creationId xmlns:a16="http://schemas.microsoft.com/office/drawing/2014/main" id="{FEF172B8-CD20-4CAF-AC77-E3FAAD7131AE}"/>
              </a:ext>
            </a:extLst>
          </p:cNvPr>
          <p:cNvSpPr/>
          <p:nvPr/>
        </p:nvSpPr>
        <p:spPr>
          <a:xfrm>
            <a:off x="895350" y="1722438"/>
            <a:ext cx="5684838" cy="7408862"/>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475"/>
              </a:spcBef>
              <a:spcAft>
                <a:spcPts val="1263"/>
              </a:spcAft>
            </a:pPr>
            <a:r>
              <a:rPr lang="en-US" altLang="en-US" sz="1200" b="1" dirty="0">
                <a:solidFill>
                  <a:srgbClr val="B87EEC"/>
                </a:solidFill>
              </a:rPr>
              <a:t>WHAT we do</a:t>
            </a:r>
          </a:p>
          <a:p>
            <a:pPr algn="just" eaLnBrk="1" hangingPunct="1">
              <a:lnSpc>
                <a:spcPts val="1463"/>
              </a:lnSpc>
              <a:spcAft>
                <a:spcPts val="838"/>
              </a:spcAft>
            </a:pPr>
            <a:r>
              <a:rPr lang="en-US" altLang="en-US" sz="1200" dirty="0"/>
              <a:t>The mission of the Yolo Children's Fund is to enhance the quality of life for under-served, abused or disadvantaged children and teens by providing for a special project, need, or enrichment service that would otherwise go unmet. The Fund serves Yolo County youth from birth to age 21 who have become involved in the court dependency system as a result of being orphaned, parental abuse or neglect, violence, or drugs. Youth who have become delinquents are also included in this program.</a:t>
            </a:r>
          </a:p>
          <a:p>
            <a:pPr algn="just" eaLnBrk="1" hangingPunct="1">
              <a:spcAft>
                <a:spcPts val="1263"/>
              </a:spcAft>
            </a:pPr>
            <a:r>
              <a:rPr lang="en-US" altLang="en-US" sz="1200" b="1" dirty="0">
                <a:solidFill>
                  <a:srgbClr val="B87EEC"/>
                </a:solidFill>
              </a:rPr>
              <a:t>WHO can make a funding request</a:t>
            </a:r>
          </a:p>
          <a:p>
            <a:pPr algn="just" eaLnBrk="1" hangingPunct="1">
              <a:lnSpc>
                <a:spcPts val="1463"/>
              </a:lnSpc>
            </a:pPr>
            <a:r>
              <a:rPr lang="en-US" altLang="en-US" sz="1200" dirty="0"/>
              <a:t>Court Appointed Special Advocates (CASA)</a:t>
            </a:r>
          </a:p>
          <a:p>
            <a:pPr algn="just" eaLnBrk="1" hangingPunct="1">
              <a:lnSpc>
                <a:spcPts val="1463"/>
              </a:lnSpc>
            </a:pPr>
            <a:r>
              <a:rPr lang="en-US" altLang="en-US" sz="1200" dirty="0"/>
              <a:t>Attorneys representing juveniles Yolo County Child Welfare Social Workers Public Defender Attorneys Public Defender Social Workers Probation Officers</a:t>
            </a:r>
          </a:p>
          <a:p>
            <a:pPr algn="just" eaLnBrk="1" hangingPunct="1">
              <a:lnSpc>
                <a:spcPts val="1463"/>
              </a:lnSpc>
              <a:spcAft>
                <a:spcPts val="838"/>
              </a:spcAft>
            </a:pPr>
            <a:r>
              <a:rPr lang="en-US" altLang="en-US" sz="1200" dirty="0"/>
              <a:t>Foster Youth Liaisons, County Office of Education</a:t>
            </a:r>
          </a:p>
          <a:p>
            <a:pPr algn="just" eaLnBrk="1" hangingPunct="1">
              <a:spcAft>
                <a:spcPts val="213"/>
              </a:spcAft>
            </a:pPr>
            <a:r>
              <a:rPr lang="en-US" altLang="en-US" sz="1200" b="1" dirty="0">
                <a:solidFill>
                  <a:srgbClr val="B87EEC"/>
                </a:solidFill>
              </a:rPr>
              <a:t>HOW we do it</a:t>
            </a:r>
          </a:p>
          <a:p>
            <a:pPr algn="just" eaLnBrk="1" hangingPunct="1">
              <a:spcAft>
                <a:spcPts val="1263"/>
              </a:spcAft>
            </a:pPr>
            <a:r>
              <a:rPr lang="en-US" altLang="en-US" sz="1200" dirty="0"/>
              <a:t>We have three programs.</a:t>
            </a:r>
          </a:p>
          <a:p>
            <a:pPr algn="just" eaLnBrk="1" hangingPunct="1">
              <a:spcAft>
                <a:spcPts val="1263"/>
              </a:spcAft>
            </a:pPr>
            <a:endParaRPr lang="en-US" altLang="en-US" sz="1200" dirty="0"/>
          </a:p>
          <a:p>
            <a:pPr algn="just" eaLnBrk="1" hangingPunct="1">
              <a:spcAft>
                <a:spcPts val="1263"/>
              </a:spcAft>
            </a:pPr>
            <a:endParaRPr lang="en-US" altLang="en-US" sz="1200" dirty="0"/>
          </a:p>
          <a:p>
            <a:pPr algn="just" eaLnBrk="1" hangingPunct="1">
              <a:spcAft>
                <a:spcPts val="1263"/>
              </a:spcAft>
            </a:pPr>
            <a:endParaRPr lang="en-US" altLang="en-US" sz="1200" dirty="0"/>
          </a:p>
          <a:p>
            <a:pPr algn="just" eaLnBrk="1" hangingPunct="1">
              <a:lnSpc>
                <a:spcPts val="1463"/>
              </a:lnSpc>
            </a:pPr>
            <a:r>
              <a:rPr lang="en-US" altLang="en-US" sz="1200" b="1" dirty="0"/>
              <a:t>HELP fund</a:t>
            </a:r>
          </a:p>
          <a:p>
            <a:pPr algn="just" eaLnBrk="1" hangingPunct="1">
              <a:lnSpc>
                <a:spcPts val="1463"/>
              </a:lnSpc>
              <a:spcAft>
                <a:spcPts val="838"/>
              </a:spcAft>
            </a:pPr>
            <a:r>
              <a:rPr lang="en-US" altLang="en-US" sz="1200" dirty="0"/>
              <a:t>Provides funds for a special project, need, or opportunity that would otherwise go unmet. Read more, then apply (</a:t>
            </a:r>
            <a:r>
              <a:rPr lang="en-US" altLang="en-US" sz="1200" dirty="0">
                <a:solidFill>
                  <a:srgbClr val="B87EEC"/>
                </a:solidFill>
                <a:hlinkClick r:id="rId2">
                  <a:extLst>
                    <a:ext uri="{A12FA001-AC4F-418D-AE19-62706E023703}">
                      <ahyp:hlinkClr xmlns:ahyp="http://schemas.microsoft.com/office/drawing/2018/hyperlinkcolor" val="tx"/>
                    </a:ext>
                  </a:extLst>
                </a:hlinkClick>
              </a:rPr>
              <a:t>http://www.yolochildrensfund.org/help.html</a:t>
            </a:r>
            <a:r>
              <a:rPr lang="en-US" altLang="en-US" sz="1200" dirty="0"/>
              <a:t>)</a:t>
            </a:r>
          </a:p>
          <a:p>
            <a:pPr algn="just" eaLnBrk="1" hangingPunct="1">
              <a:lnSpc>
                <a:spcPts val="1463"/>
              </a:lnSpc>
            </a:pPr>
            <a:r>
              <a:rPr lang="en-US" altLang="en-US" sz="1200" b="1" dirty="0"/>
              <a:t>SUMMER fund -</a:t>
            </a:r>
          </a:p>
          <a:p>
            <a:pPr algn="just" eaLnBrk="1" hangingPunct="1">
              <a:lnSpc>
                <a:spcPts val="1463"/>
              </a:lnSpc>
            </a:pPr>
            <a:r>
              <a:rPr lang="en-US" altLang="en-US" sz="1200" dirty="0"/>
              <a:t>For special summer activities such as camp; swim, dance or music lessons, etc.</a:t>
            </a:r>
          </a:p>
          <a:p>
            <a:pPr algn="just" eaLnBrk="1" hangingPunct="1">
              <a:lnSpc>
                <a:spcPts val="1463"/>
              </a:lnSpc>
              <a:spcAft>
                <a:spcPts val="838"/>
              </a:spcAft>
            </a:pPr>
            <a:r>
              <a:rPr lang="en-US" altLang="en-US" sz="1200" dirty="0"/>
              <a:t>Read more, then apply (</a:t>
            </a:r>
            <a:r>
              <a:rPr lang="en-US" altLang="en-US" sz="1200" dirty="0">
                <a:solidFill>
                  <a:srgbClr val="B87EEC"/>
                </a:solidFill>
                <a:hlinkClick r:id="rId3">
                  <a:extLst>
                    <a:ext uri="{A12FA001-AC4F-418D-AE19-62706E023703}">
                      <ahyp:hlinkClr xmlns:ahyp="http://schemas.microsoft.com/office/drawing/2018/hyperlinkcolor" val="tx"/>
                    </a:ext>
                  </a:extLst>
                </a:hlinkClick>
              </a:rPr>
              <a:t>http://www.yolochildrensfund.org/summer.html</a:t>
            </a:r>
            <a:r>
              <a:rPr lang="en-US" altLang="en-US" sz="1200" dirty="0"/>
              <a:t>)</a:t>
            </a:r>
          </a:p>
          <a:p>
            <a:pPr algn="just" eaLnBrk="1" hangingPunct="1">
              <a:lnSpc>
                <a:spcPts val="1463"/>
              </a:lnSpc>
            </a:pPr>
            <a:r>
              <a:rPr lang="en-US" altLang="en-US" sz="1200" b="1" dirty="0"/>
              <a:t>EDUCATION fund</a:t>
            </a:r>
          </a:p>
          <a:p>
            <a:pPr algn="just" eaLnBrk="1" hangingPunct="1">
              <a:lnSpc>
                <a:spcPts val="1463"/>
              </a:lnSpc>
            </a:pPr>
            <a:r>
              <a:rPr lang="en-US" altLang="en-US" sz="1200" dirty="0"/>
              <a:t>Helps with school supplies, fees and especially extra curricular activities.</a:t>
            </a:r>
          </a:p>
          <a:p>
            <a:pPr algn="just" eaLnBrk="1" hangingPunct="1">
              <a:lnSpc>
                <a:spcPts val="1463"/>
              </a:lnSpc>
              <a:spcAft>
                <a:spcPts val="838"/>
              </a:spcAft>
            </a:pPr>
            <a:r>
              <a:rPr lang="en-US" altLang="en-US" sz="1200" dirty="0"/>
              <a:t>Read more, then apply (</a:t>
            </a:r>
            <a:r>
              <a:rPr lang="en-US" altLang="en-US" sz="1200" dirty="0">
                <a:solidFill>
                  <a:srgbClr val="B87EEC"/>
                </a:solidFill>
                <a:hlinkClick r:id="rId4">
                  <a:extLst>
                    <a:ext uri="{A12FA001-AC4F-418D-AE19-62706E023703}">
                      <ahyp:hlinkClr xmlns:ahyp="http://schemas.microsoft.com/office/drawing/2018/hyperlinkcolor" val="tx"/>
                    </a:ext>
                  </a:extLst>
                </a:hlinkClick>
              </a:rPr>
              <a:t>http://www.yolochildrensfund.org/educ.html</a:t>
            </a:r>
            <a:r>
              <a:rPr lang="en-US" altLang="en-US" sz="1200" dirty="0"/>
              <a:t>)</a:t>
            </a:r>
          </a:p>
          <a:p>
            <a:pPr algn="just" eaLnBrk="1" hangingPunct="1">
              <a:lnSpc>
                <a:spcPts val="1438"/>
              </a:lnSpc>
            </a:pPr>
            <a:r>
              <a:rPr lang="en-US" altLang="en-US" sz="1200" b="1" dirty="0"/>
              <a:t>Contact</a:t>
            </a:r>
          </a:p>
          <a:p>
            <a:pPr algn="just" eaLnBrk="1" hangingPunct="1">
              <a:lnSpc>
                <a:spcPts val="1438"/>
              </a:lnSpc>
            </a:pPr>
            <a:r>
              <a:rPr lang="en-US" altLang="en-US" sz="1200" dirty="0"/>
              <a:t>Administrative Director: Marty Ewing Phone: 530-574-5049</a:t>
            </a:r>
          </a:p>
          <a:p>
            <a:pPr algn="just" eaLnBrk="1" hangingPunct="1">
              <a:lnSpc>
                <a:spcPts val="1438"/>
              </a:lnSpc>
            </a:pPr>
            <a:r>
              <a:rPr lang="en-US" altLang="en-US" sz="1200" dirty="0"/>
              <a:t>Email: </a:t>
            </a:r>
            <a:r>
              <a:rPr lang="en-US" altLang="en-US" sz="1200" dirty="0">
                <a:solidFill>
                  <a:srgbClr val="B87EEC"/>
                </a:solidFill>
                <a:hlinkClick r:id="rId5">
                  <a:extLst>
                    <a:ext uri="{A12FA001-AC4F-418D-AE19-62706E023703}">
                      <ahyp:hlinkClr xmlns:ahyp="http://schemas.microsoft.com/office/drawing/2018/hyperlinkcolor" val="tx"/>
                    </a:ext>
                  </a:extLst>
                </a:hlinkClick>
              </a:rPr>
              <a:t>YoloFund2018@gmail.com</a:t>
            </a:r>
            <a:r>
              <a:rPr lang="en-US" altLang="en-US" sz="1200" dirty="0">
                <a:solidFill>
                  <a:srgbClr val="B87EEC"/>
                </a:solidFill>
              </a:rPr>
              <a:t> </a:t>
            </a:r>
          </a:p>
          <a:p>
            <a:pPr algn="just" eaLnBrk="1" hangingPunct="1">
              <a:lnSpc>
                <a:spcPts val="1438"/>
              </a:lnSpc>
            </a:pPr>
            <a:r>
              <a:rPr lang="en-US" altLang="en-US" sz="1200" dirty="0"/>
              <a:t>Mail: Yolo Children's Fund </a:t>
            </a:r>
            <a:r>
              <a:rPr lang="en-US" altLang="en-US" sz="1200" dirty="0" err="1"/>
              <a:t>attn:</a:t>
            </a:r>
            <a:r>
              <a:rPr lang="en-US" altLang="en-US" sz="1200" dirty="0"/>
              <a:t> Marty Ewing 44145 Lakeview Drive El </a:t>
            </a:r>
            <a:r>
              <a:rPr lang="en-US" altLang="en-US" sz="1200" dirty="0" err="1"/>
              <a:t>Macero</a:t>
            </a:r>
            <a:r>
              <a:rPr lang="en-US" altLang="en-US" sz="1200" dirty="0"/>
              <a:t> CA 95618</a:t>
            </a:r>
          </a:p>
          <a:p>
            <a:pPr algn="just" eaLnBrk="1" hangingPunct="1">
              <a:lnSpc>
                <a:spcPts val="1438"/>
              </a:lnSpc>
            </a:pPr>
            <a:endParaRPr lang="en-US" altLang="en-US" sz="1200" dirty="0"/>
          </a:p>
          <a:p>
            <a:pPr algn="just" eaLnBrk="1" hangingPunct="1">
              <a:spcAft>
                <a:spcPts val="213"/>
              </a:spcAft>
            </a:pPr>
            <a:r>
              <a:rPr lang="en-US" altLang="en-US" sz="1200" dirty="0"/>
              <a:t>Source: </a:t>
            </a:r>
            <a:r>
              <a:rPr lang="en-US" altLang="en-US" sz="1200" u="sng" dirty="0">
                <a:solidFill>
                  <a:srgbClr val="B87EEC"/>
                </a:solidFill>
                <a:hlinkClick r:id="rId6">
                  <a:extLst>
                    <a:ext uri="{A12FA001-AC4F-418D-AE19-62706E023703}">
                      <ahyp:hlinkClr xmlns:ahyp="http://schemas.microsoft.com/office/drawing/2018/hyperlinkcolor" val="tx"/>
                    </a:ext>
                  </a:extLst>
                </a:hlinkClick>
              </a:rPr>
              <a:t>http://www.yolochildrensfund.org/contact.html</a:t>
            </a:r>
          </a:p>
          <a:p>
            <a:pPr algn="just" eaLnBrk="1" hangingPunct="1">
              <a:lnSpc>
                <a:spcPts val="1438"/>
              </a:lnSpc>
            </a:pPr>
            <a:endParaRPr lang="en-US" altLang="en-US" sz="1200" dirty="0"/>
          </a:p>
        </p:txBody>
      </p:sp>
      <p:sp>
        <p:nvSpPr>
          <p:cNvPr id="80900" name="Rectangle 3">
            <a:extLst>
              <a:ext uri="{FF2B5EF4-FFF2-40B4-BE49-F238E27FC236}">
                <a16:creationId xmlns:a16="http://schemas.microsoft.com/office/drawing/2014/main" id="{193A6317-F9AD-4C89-9F6B-85AE01F27D81}"/>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5" name="Rectangle 4">
            <a:extLst>
              <a:ext uri="{FF2B5EF4-FFF2-40B4-BE49-F238E27FC236}">
                <a16:creationId xmlns:a16="http://schemas.microsoft.com/office/drawing/2014/main" id="{E087D0B2-0FBB-4068-AC1E-F25BC76080EF}"/>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Yolo Children’s Fund</a:t>
            </a:r>
          </a:p>
        </p:txBody>
      </p:sp>
      <p:pic>
        <p:nvPicPr>
          <p:cNvPr id="4" name="Picture 3">
            <a:extLst>
              <a:ext uri="{FF2B5EF4-FFF2-40B4-BE49-F238E27FC236}">
                <a16:creationId xmlns:a16="http://schemas.microsoft.com/office/drawing/2014/main" id="{AC194997-37DD-42E6-855B-2401E3155BF2}"/>
              </a:ext>
            </a:extLst>
          </p:cNvPr>
          <p:cNvPicPr>
            <a:picLocks noChangeAspect="1"/>
          </p:cNvPicPr>
          <p:nvPr/>
        </p:nvPicPr>
        <p:blipFill>
          <a:blip r:embed="rId7"/>
          <a:stretch>
            <a:fillRect/>
          </a:stretch>
        </p:blipFill>
        <p:spPr>
          <a:xfrm>
            <a:off x="4385594" y="4381395"/>
            <a:ext cx="1769227" cy="1637068"/>
          </a:xfrm>
          <a:prstGeom prst="rect">
            <a:avLst/>
          </a:prstGeom>
        </p:spPr>
      </p:pic>
      <p:sp>
        <p:nvSpPr>
          <p:cNvPr id="7" name="Rectangle 15">
            <a:extLst>
              <a:ext uri="{FF2B5EF4-FFF2-40B4-BE49-F238E27FC236}">
                <a16:creationId xmlns:a16="http://schemas.microsoft.com/office/drawing/2014/main" id="{C85EF741-A509-4A8D-84EC-4398E3F4EF37}"/>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15">
            <a:extLst>
              <a:ext uri="{FF2B5EF4-FFF2-40B4-BE49-F238E27FC236}">
                <a16:creationId xmlns:a16="http://schemas.microsoft.com/office/drawing/2014/main" id="{C8BCC67C-066A-4173-A56C-559E2FFD1F3C}"/>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83</a:t>
            </a: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
            <a:extLst>
              <a:ext uri="{FF2B5EF4-FFF2-40B4-BE49-F238E27FC236}">
                <a16:creationId xmlns:a16="http://schemas.microsoft.com/office/drawing/2014/main" id="{D3F1D95D-2AF3-47C5-AF86-B98E68D01383}"/>
              </a:ext>
            </a:extLst>
          </p:cNvPr>
          <p:cNvSpPr>
            <a:spLocks noChangeArrowheads="1"/>
          </p:cNvSpPr>
          <p:nvPr/>
        </p:nvSpPr>
        <p:spPr bwMode="auto">
          <a:xfrm>
            <a:off x="901700" y="947738"/>
            <a:ext cx="3014663"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213"/>
              </a:spcAft>
            </a:pPr>
            <a:endParaRPr lang="en-US" altLang="en-US" sz="1100" b="1" u="sng" dirty="0">
              <a:hlinkClick r:id="rId2"/>
            </a:endParaRPr>
          </a:p>
        </p:txBody>
      </p:sp>
      <p:sp>
        <p:nvSpPr>
          <p:cNvPr id="81925" name="Rectangle 4">
            <a:extLst>
              <a:ext uri="{FF2B5EF4-FFF2-40B4-BE49-F238E27FC236}">
                <a16:creationId xmlns:a16="http://schemas.microsoft.com/office/drawing/2014/main" id="{90A6FD6E-A392-4CEF-BFFD-AA6F1F64A840}"/>
              </a:ext>
            </a:extLst>
          </p:cNvPr>
          <p:cNvSpPr>
            <a:spLocks noChangeArrowheads="1"/>
          </p:cNvSpPr>
          <p:nvPr/>
        </p:nvSpPr>
        <p:spPr bwMode="auto">
          <a:xfrm>
            <a:off x="895350" y="1736727"/>
            <a:ext cx="5913438" cy="581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lnSpc>
                <a:spcPts val="1350"/>
              </a:lnSpc>
              <a:spcBef>
                <a:spcPts val="213"/>
              </a:spcBef>
            </a:pPr>
            <a:r>
              <a:rPr lang="en-US" altLang="en-US" sz="1100" b="1" dirty="0"/>
              <a:t>UC DAVIS LGBTQIA RESOURCE CENTER</a:t>
            </a:r>
          </a:p>
          <a:p>
            <a:pPr algn="just" eaLnBrk="1" hangingPunct="1">
              <a:lnSpc>
                <a:spcPts val="1350"/>
              </a:lnSpc>
            </a:pPr>
            <a:r>
              <a:rPr lang="en-US" altLang="en-US" sz="1200" dirty="0"/>
              <a:t>The purpose of the Lesbian, Gay, Bisexual, Transgender, Queer, Intersex, Asexual Resource Center (LGBTQIA+ Resource Center) is to provide an open, safe, inclusive space and community that is committed to challenging sexism, cissexism/trans oppression/transmisogyny, heterosexism, </a:t>
            </a:r>
            <a:r>
              <a:rPr lang="en-US" altLang="en-US" sz="1200" dirty="0" err="1"/>
              <a:t>monosexism</a:t>
            </a:r>
            <a:r>
              <a:rPr lang="en-US" altLang="en-US" sz="1200" dirty="0"/>
              <a:t>, and </a:t>
            </a:r>
            <a:r>
              <a:rPr lang="en-US" altLang="en-US" sz="1200" dirty="0" err="1"/>
              <a:t>allosexism</a:t>
            </a:r>
            <a:r>
              <a:rPr lang="en-US" altLang="en-US" sz="1200" dirty="0"/>
              <a:t>. A place for community members from all sexes, gender identities, gender expressions, sexualities and </a:t>
            </a:r>
            <a:r>
              <a:rPr lang="en-US" altLang="en-US" sz="1200" dirty="0" err="1"/>
              <a:t>asexualities</a:t>
            </a:r>
            <a:r>
              <a:rPr lang="en-US" altLang="en-US" sz="1200" dirty="0"/>
              <a:t> are welcomed and celebrated.</a:t>
            </a:r>
          </a:p>
          <a:p>
            <a:pPr algn="just" eaLnBrk="1" hangingPunct="1">
              <a:lnSpc>
                <a:spcPts val="1350"/>
              </a:lnSpc>
              <a:spcAft>
                <a:spcPts val="838"/>
              </a:spcAft>
            </a:pPr>
            <a:r>
              <a:rPr lang="en-US" altLang="en-US" sz="1200" dirty="0"/>
              <a:t>(530)752-2452 </a:t>
            </a:r>
            <a:r>
              <a:rPr lang="en-US" altLang="en-US" sz="1200" u="sng" dirty="0">
                <a:solidFill>
                  <a:srgbClr val="B87EEC"/>
                </a:solidFill>
              </a:rPr>
              <a:t>lgbtqia.ucdavis.edu/about</a:t>
            </a:r>
          </a:p>
          <a:p>
            <a:pPr algn="just" eaLnBrk="1" hangingPunct="1">
              <a:lnSpc>
                <a:spcPts val="1363"/>
              </a:lnSpc>
            </a:pPr>
            <a:r>
              <a:rPr lang="en-US" altLang="en-US" sz="1100" b="1" dirty="0"/>
              <a:t>SACRAMENTO LGBT COMMUNITY CENTER</a:t>
            </a:r>
          </a:p>
          <a:p>
            <a:pPr algn="just" eaLnBrk="1" hangingPunct="1">
              <a:lnSpc>
                <a:spcPts val="1363"/>
              </a:lnSpc>
            </a:pPr>
            <a:r>
              <a:rPr lang="en-US" altLang="en-US" sz="1200" dirty="0"/>
              <a:t>The Sacramento LGBT Community Center works to create a region where LGBTQ people thrive. We support the health and wellness of the most marginalized, advocate for equality and justice, and work to build a culturally rich LGBTQ+ community.</a:t>
            </a:r>
          </a:p>
          <a:p>
            <a:pPr algn="just" eaLnBrk="1" hangingPunct="1">
              <a:lnSpc>
                <a:spcPts val="1363"/>
              </a:lnSpc>
              <a:spcAft>
                <a:spcPts val="838"/>
              </a:spcAft>
            </a:pPr>
            <a:r>
              <a:rPr lang="en-US" altLang="en-US" sz="1200" dirty="0"/>
              <a:t>(916) 442-0185 </a:t>
            </a:r>
            <a:r>
              <a:rPr lang="en-US" altLang="en-US" sz="1200" u="sng" dirty="0">
                <a:solidFill>
                  <a:srgbClr val="B87EEC"/>
                </a:solidFill>
              </a:rPr>
              <a:t>saccenter.org/</a:t>
            </a:r>
          </a:p>
          <a:p>
            <a:pPr algn="just" eaLnBrk="1" hangingPunct="1">
              <a:lnSpc>
                <a:spcPts val="1363"/>
              </a:lnSpc>
            </a:pPr>
            <a:r>
              <a:rPr lang="en-US" altLang="en-US" sz="1100" b="1" dirty="0"/>
              <a:t>LAVENDER LIBRARY</a:t>
            </a:r>
          </a:p>
          <a:p>
            <a:pPr algn="just" eaLnBrk="1" hangingPunct="1">
              <a:lnSpc>
                <a:spcPts val="1363"/>
              </a:lnSpc>
            </a:pPr>
            <a:r>
              <a:rPr lang="en-US" altLang="en-US" sz="1200" dirty="0"/>
              <a:t>Lesbian, Gay, Bisexual, Transgender, Intersex &amp; Asexual community library...12,000 titles of books, videos, DVDs, magazines... original documents from Sacramento LGBT activists...queer book clubs and </a:t>
            </a:r>
            <a:r>
              <a:rPr lang="en-US" altLang="en-US" sz="1200" dirty="0" err="1"/>
              <a:t>crafternoons</a:t>
            </a:r>
            <a:r>
              <a:rPr lang="en-US" altLang="en-US" sz="1200" dirty="0"/>
              <a:t>. Everyone enthusiastically welcomed!</a:t>
            </a:r>
          </a:p>
          <a:p>
            <a:pPr algn="just" eaLnBrk="1" hangingPunct="1">
              <a:lnSpc>
                <a:spcPts val="1363"/>
              </a:lnSpc>
              <a:spcAft>
                <a:spcPts val="838"/>
              </a:spcAft>
            </a:pPr>
            <a:r>
              <a:rPr lang="en-US" altLang="en-US" sz="1200" dirty="0"/>
              <a:t>(916) 492-0558 </a:t>
            </a:r>
            <a:r>
              <a:rPr lang="en-US" altLang="en-US" sz="1200" u="sng" dirty="0">
                <a:solidFill>
                  <a:srgbClr val="B87EEC"/>
                </a:solidFill>
              </a:rPr>
              <a:t>lavenderlibrary.com</a:t>
            </a:r>
          </a:p>
          <a:p>
            <a:pPr algn="just" eaLnBrk="1" hangingPunct="1">
              <a:lnSpc>
                <a:spcPts val="1363"/>
              </a:lnSpc>
            </a:pPr>
            <a:r>
              <a:rPr lang="en-US" altLang="en-US" sz="1100" b="1" dirty="0"/>
              <a:t>GENDER HEALTH CENTER</a:t>
            </a:r>
          </a:p>
          <a:p>
            <a:pPr algn="just" eaLnBrk="1" hangingPunct="1">
              <a:lnSpc>
                <a:spcPts val="1363"/>
              </a:lnSpc>
            </a:pPr>
            <a:r>
              <a:rPr lang="en-US" altLang="en-US" sz="1200" dirty="0"/>
              <a:t>Gender Health Center is a non-profit organization meeting the counseling/therapy needs to the most underserved communities, including the LGBTQQI community and focusing on the "T" or transgender. The services embrace the psychological well-being and self-fulfillment of individuals coming out and/or beginning or in the transition process in a safe, supportive and welcoming environment.</a:t>
            </a:r>
          </a:p>
          <a:p>
            <a:pPr algn="just" eaLnBrk="1" hangingPunct="1">
              <a:lnSpc>
                <a:spcPts val="1363"/>
              </a:lnSpc>
            </a:pPr>
            <a:r>
              <a:rPr lang="en-US" altLang="en-US" sz="1200" dirty="0"/>
              <a:t>(916) 455-2391 </a:t>
            </a:r>
            <a:r>
              <a:rPr lang="en-US" altLang="en-US" sz="1200" u="sng" dirty="0">
                <a:solidFill>
                  <a:srgbClr val="B87EEC"/>
                </a:solidFill>
                <a:hlinkClick r:id="rId3">
                  <a:extLst>
                    <a:ext uri="{A12FA001-AC4F-418D-AE19-62706E023703}">
                      <ahyp:hlinkClr xmlns:ahyp="http://schemas.microsoft.com/office/drawing/2018/hyperlinkcolor" val="tx"/>
                    </a:ext>
                  </a:extLst>
                </a:hlinkClick>
              </a:rPr>
              <a:t>www.thegenderhealthcenter.org</a:t>
            </a:r>
          </a:p>
        </p:txBody>
      </p:sp>
      <p:sp>
        <p:nvSpPr>
          <p:cNvPr id="81926" name="Rectangle 5">
            <a:extLst>
              <a:ext uri="{FF2B5EF4-FFF2-40B4-BE49-F238E27FC236}">
                <a16:creationId xmlns:a16="http://schemas.microsoft.com/office/drawing/2014/main" id="{255498BA-C2F1-4B91-A6A4-AEEF767A3D1F}"/>
              </a:ext>
            </a:extLst>
          </p:cNvPr>
          <p:cNvSpPr>
            <a:spLocks noChangeArrowheads="1"/>
          </p:cNvSpPr>
          <p:nvPr/>
        </p:nvSpPr>
        <p:spPr bwMode="auto">
          <a:xfrm>
            <a:off x="901700" y="6915150"/>
            <a:ext cx="5734050" cy="2357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363"/>
              </a:lnSpc>
              <a:spcBef>
                <a:spcPts val="1675"/>
              </a:spcBef>
            </a:pPr>
            <a:r>
              <a:rPr lang="en-US" altLang="en-US" sz="1400" b="1" dirty="0">
                <a:solidFill>
                  <a:srgbClr val="B87EEC"/>
                </a:solidFill>
              </a:rPr>
              <a:t>NATIONAL RESOURCES</a:t>
            </a:r>
          </a:p>
          <a:p>
            <a:pPr eaLnBrk="1" hangingPunct="1">
              <a:lnSpc>
                <a:spcPts val="1363"/>
              </a:lnSpc>
              <a:spcBef>
                <a:spcPts val="1675"/>
              </a:spcBef>
            </a:pPr>
            <a:endParaRPr lang="en-US" altLang="en-US" sz="1100" b="1" u="sng" dirty="0"/>
          </a:p>
          <a:p>
            <a:pPr eaLnBrk="1" hangingPunct="1">
              <a:lnSpc>
                <a:spcPts val="1363"/>
              </a:lnSpc>
            </a:pPr>
            <a:r>
              <a:rPr lang="en-US" altLang="en-US" sz="1100" b="1" dirty="0"/>
              <a:t>PFLAG (PARENTS, FAMILY, AND FRIENDS OF LESBIANS AND GAYS)</a:t>
            </a:r>
          </a:p>
          <a:p>
            <a:pPr eaLnBrk="1" hangingPunct="1">
              <a:lnSpc>
                <a:spcPts val="1363"/>
              </a:lnSpc>
              <a:spcAft>
                <a:spcPts val="838"/>
              </a:spcAft>
            </a:pPr>
            <a:r>
              <a:rPr lang="en-US" altLang="en-US" sz="1200" dirty="0"/>
              <a:t>Uniting people who are lesbian, gay, bisexual, transgender, and queer (LGBTQ) with families, friends, and allies. PFLAG is committed to advancing equality through its mission of support, education, and advocacy. PFLAG has chapters all over the country. </a:t>
            </a:r>
            <a:r>
              <a:rPr lang="en-US" altLang="en-US" sz="1200" u="sng" dirty="0">
                <a:solidFill>
                  <a:srgbClr val="B87EEC"/>
                </a:solidFill>
              </a:rPr>
              <a:t>pflag.org</a:t>
            </a:r>
          </a:p>
          <a:p>
            <a:pPr eaLnBrk="1" hangingPunct="1"/>
            <a:r>
              <a:rPr lang="en-US" altLang="en-US" sz="1100" b="1" dirty="0"/>
              <a:t>COLAGE </a:t>
            </a:r>
          </a:p>
          <a:p>
            <a:pPr eaLnBrk="1" hangingPunct="1"/>
            <a:r>
              <a:rPr lang="en-US" sz="1100" dirty="0">
                <a:latin typeface="Calibri"/>
              </a:rPr>
              <a:t>COLAGE unites people with lesbian, gay, bisexual, transgender, and/or queer parents and caregivers into a network of peers and supports them as they nurture and empower each other to be skilled, confident, and just leaders in our collective communities. </a:t>
            </a:r>
            <a:r>
              <a:rPr lang="en-US" sz="1100" u="sng" dirty="0">
                <a:solidFill>
                  <a:srgbClr val="B87EEC"/>
                </a:solidFill>
                <a:latin typeface="Calibri"/>
                <a:hlinkClick r:id="rId4">
                  <a:extLst>
                    <a:ext uri="{A12FA001-AC4F-418D-AE19-62706E023703}">
                      <ahyp:hlinkClr xmlns:ahyp="http://schemas.microsoft.com/office/drawing/2018/hyperlinkcolor" val="tx"/>
                    </a:ext>
                  </a:extLst>
                </a:hlinkClick>
              </a:rPr>
              <a:t>www.colage.org/</a:t>
            </a:r>
          </a:p>
          <a:p>
            <a:pPr eaLnBrk="1" hangingPunct="1"/>
            <a:endParaRPr lang="en-US" altLang="en-US" sz="1100" b="1" dirty="0"/>
          </a:p>
        </p:txBody>
      </p:sp>
      <p:sp>
        <p:nvSpPr>
          <p:cNvPr id="9" name="Rectangle 8">
            <a:extLst>
              <a:ext uri="{FF2B5EF4-FFF2-40B4-BE49-F238E27FC236}">
                <a16:creationId xmlns:a16="http://schemas.microsoft.com/office/drawing/2014/main" id="{CEE0B69B-F820-4A12-B6C6-F7AAD5D2F2C0}"/>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altLang="en-US" sz="2400" b="1" dirty="0">
                <a:solidFill>
                  <a:schemeClr val="bg1"/>
                </a:solidFill>
              </a:rPr>
              <a:t>LGBTQIA+ Resources</a:t>
            </a:r>
          </a:p>
        </p:txBody>
      </p:sp>
      <p:sp>
        <p:nvSpPr>
          <p:cNvPr id="10" name="Rectangle 9">
            <a:extLst>
              <a:ext uri="{FF2B5EF4-FFF2-40B4-BE49-F238E27FC236}">
                <a16:creationId xmlns:a16="http://schemas.microsoft.com/office/drawing/2014/main" id="{CA7D5A07-73A7-4E76-9893-A176C79A8D38}"/>
              </a:ext>
            </a:extLst>
          </p:cNvPr>
          <p:cNvSpPr/>
          <p:nvPr/>
        </p:nvSpPr>
        <p:spPr>
          <a:xfrm>
            <a:off x="386873" y="232452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A152B036-1A29-4091-83FA-E9E76C37C331}"/>
              </a:ext>
            </a:extLst>
          </p:cNvPr>
          <p:cNvSpPr/>
          <p:nvPr/>
        </p:nvSpPr>
        <p:spPr>
          <a:xfrm>
            <a:off x="386873" y="3637983"/>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Rectangle 11">
            <a:extLst>
              <a:ext uri="{FF2B5EF4-FFF2-40B4-BE49-F238E27FC236}">
                <a16:creationId xmlns:a16="http://schemas.microsoft.com/office/drawing/2014/main" id="{902CF29D-E258-4FF1-80DB-DE07537DE68C}"/>
              </a:ext>
            </a:extLst>
          </p:cNvPr>
          <p:cNvSpPr/>
          <p:nvPr/>
        </p:nvSpPr>
        <p:spPr>
          <a:xfrm>
            <a:off x="386873" y="4646614"/>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Rectangle 12">
            <a:extLst>
              <a:ext uri="{FF2B5EF4-FFF2-40B4-BE49-F238E27FC236}">
                <a16:creationId xmlns:a16="http://schemas.microsoft.com/office/drawing/2014/main" id="{B4361397-B788-4F21-A69A-8E5E230C0AE5}"/>
              </a:ext>
            </a:extLst>
          </p:cNvPr>
          <p:cNvSpPr/>
          <p:nvPr/>
        </p:nvSpPr>
        <p:spPr>
          <a:xfrm>
            <a:off x="386873" y="5795707"/>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 name="Rectangle 13">
            <a:extLst>
              <a:ext uri="{FF2B5EF4-FFF2-40B4-BE49-F238E27FC236}">
                <a16:creationId xmlns:a16="http://schemas.microsoft.com/office/drawing/2014/main" id="{E09C9AC2-C98C-4A77-9014-1250278F88B9}"/>
              </a:ext>
            </a:extLst>
          </p:cNvPr>
          <p:cNvSpPr/>
          <p:nvPr/>
        </p:nvSpPr>
        <p:spPr>
          <a:xfrm>
            <a:off x="386872" y="784439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 name="Rectangle 14">
            <a:extLst>
              <a:ext uri="{FF2B5EF4-FFF2-40B4-BE49-F238E27FC236}">
                <a16:creationId xmlns:a16="http://schemas.microsoft.com/office/drawing/2014/main" id="{B1E2C321-DD90-47EA-9840-07AB877860FE}"/>
              </a:ext>
            </a:extLst>
          </p:cNvPr>
          <p:cNvSpPr/>
          <p:nvPr/>
        </p:nvSpPr>
        <p:spPr>
          <a:xfrm>
            <a:off x="410863" y="8585001"/>
            <a:ext cx="161365" cy="120377"/>
          </a:xfrm>
          <a:prstGeom prst="rect">
            <a:avLst/>
          </a:prstGeom>
          <a:solidFill>
            <a:srgbClr val="B87EEC"/>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3" name="Picture 2">
            <a:extLst>
              <a:ext uri="{FF2B5EF4-FFF2-40B4-BE49-F238E27FC236}">
                <a16:creationId xmlns:a16="http://schemas.microsoft.com/office/drawing/2014/main" id="{DBBF2412-C2EC-44F4-AE89-D93125473AF2}"/>
              </a:ext>
            </a:extLst>
          </p:cNvPr>
          <p:cNvPicPr>
            <a:picLocks noChangeAspect="1"/>
          </p:cNvPicPr>
          <p:nvPr/>
        </p:nvPicPr>
        <p:blipFill>
          <a:blip r:embed="rId5"/>
          <a:stretch>
            <a:fillRect/>
          </a:stretch>
        </p:blipFill>
        <p:spPr>
          <a:xfrm>
            <a:off x="4882983" y="6240355"/>
            <a:ext cx="1432155" cy="1435682"/>
          </a:xfrm>
          <a:prstGeom prst="rect">
            <a:avLst/>
          </a:prstGeom>
        </p:spPr>
      </p:pic>
      <p:sp>
        <p:nvSpPr>
          <p:cNvPr id="17" name="Rectangle 15">
            <a:extLst>
              <a:ext uri="{FF2B5EF4-FFF2-40B4-BE49-F238E27FC236}">
                <a16:creationId xmlns:a16="http://schemas.microsoft.com/office/drawing/2014/main" id="{BD0FDE54-E188-4205-ADB4-421B914C32FD}"/>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84</a:t>
            </a: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EE14553-6C80-4772-950F-82A2FEC0D3D4}"/>
              </a:ext>
            </a:extLst>
          </p:cNvPr>
          <p:cNvSpPr>
            <a:spLocks noChangeArrowheads="1"/>
          </p:cNvSpPr>
          <p:nvPr/>
        </p:nvSpPr>
        <p:spPr bwMode="auto">
          <a:xfrm>
            <a:off x="895350" y="1537547"/>
            <a:ext cx="5837238" cy="766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a:r>
              <a:rPr lang="en-US" sz="1200" b="1" dirty="0"/>
              <a:t>Did you know that…</a:t>
            </a:r>
          </a:p>
          <a:p>
            <a:pPr algn="just"/>
            <a:endParaRPr lang="en-US" sz="1200" b="0" dirty="0">
              <a:effectLst/>
            </a:endParaRPr>
          </a:p>
          <a:p>
            <a:pPr algn="just"/>
            <a:r>
              <a:rPr lang="en-US" sz="1200" dirty="0"/>
              <a:t>YOU HAVE RIGHTS! A Bill of Rights, Sexual and Reproductive Health Rights, Mental Health Rights, and Educational Rights. Please look for all of these pamphlets and booklets in this Resource Binder. </a:t>
            </a:r>
          </a:p>
          <a:p>
            <a:pPr algn="just"/>
            <a:endParaRPr lang="en-US" sz="1200" dirty="0"/>
          </a:p>
          <a:p>
            <a:pPr algn="just"/>
            <a:r>
              <a:rPr lang="en-US" sz="1200" dirty="0"/>
              <a:t>If you are 14 ½ - 21 years old and have been either a Yolo County dependent or are a dependent youth of another county living in Yolo County, you are eligible to attend the Yolo County Independent Living Program (ILP): life skills, financial literacy, and transition-focused classes given to Transition Age Youth in the county. Please contact Ramiz Ali or Cherie Schroeder on your “Important Contacts” sheet for more information. </a:t>
            </a:r>
          </a:p>
          <a:p>
            <a:pPr algn="just"/>
            <a:endParaRPr lang="en-US" sz="1200" dirty="0"/>
          </a:p>
          <a:p>
            <a:pPr algn="just"/>
            <a:r>
              <a:rPr lang="en-US" sz="1200" dirty="0"/>
              <a:t>If you need proof that you have been a dependent of the state, you can call the Foster Care Ombudsperson toll-free at (877)-846-1602 to receive a copy of a court document proving this. You can also call them to make complaints about your placement and they will help you resolve them. They’re also the org that creates the great fliers of most of your rights!</a:t>
            </a:r>
          </a:p>
          <a:p>
            <a:pPr algn="just"/>
            <a:r>
              <a:rPr lang="en-US" sz="1200" dirty="0"/>
              <a:t> </a:t>
            </a:r>
          </a:p>
          <a:p>
            <a:pPr algn="just"/>
            <a:r>
              <a:rPr lang="en-US" sz="1200" dirty="0"/>
              <a:t>Your social worker must give you a copy of your credit report once per year once you’re 16 and older? Even if you don’t have any credit history (like from credit cards, loans, etc.), they are responsible for giving this report to you and help you resolve any inaccuracies.</a:t>
            </a:r>
          </a:p>
          <a:p>
            <a:pPr algn="just"/>
            <a:endParaRPr lang="en-US" sz="1200" dirty="0"/>
          </a:p>
          <a:p>
            <a:pPr algn="just"/>
            <a:r>
              <a:rPr lang="en-US" sz="1200" dirty="0"/>
              <a:t>If you are still in foster care on your 18th birthday, you are eligible to stay with your county </a:t>
            </a:r>
            <a:r>
              <a:rPr lang="en-US" sz="1200" dirty="0" err="1"/>
              <a:t>MediCal</a:t>
            </a:r>
            <a:r>
              <a:rPr lang="en-US" sz="1200" dirty="0"/>
              <a:t> plan until your 26th birthday.</a:t>
            </a:r>
          </a:p>
          <a:p>
            <a:pPr algn="just"/>
            <a:endParaRPr lang="en-US" sz="1200" dirty="0"/>
          </a:p>
          <a:p>
            <a:pPr algn="just"/>
            <a:r>
              <a:rPr lang="en-US" sz="1200" dirty="0"/>
              <a:t>When you “age out” of foster care at age 18 or 21 (your choice--see AB-12 handout), your social worker must develop with you a transition plan that is in place 90 days before aging out. It should be guided by you, and should include specific options on housing, health insurance, education, local opportunities for mentors, and other supports. As with your CFT meetings, you can bring the supportive people you want to this meeting. </a:t>
            </a:r>
          </a:p>
          <a:p>
            <a:pPr algn="just"/>
            <a:endParaRPr lang="en-US" sz="1200" dirty="0"/>
          </a:p>
          <a:p>
            <a:pPr algn="just"/>
            <a:r>
              <a:rPr lang="en-US" sz="1200" dirty="0"/>
              <a:t>If you are a member of a Native American Tribe, you have specific rights that apply to you in foster care. Please see the “Indian Child Welfare Act for Kin Caregivers and Foster Parents” Sheet for more information. </a:t>
            </a:r>
          </a:p>
          <a:p>
            <a:pPr algn="just" eaLnBrk="1" hangingPunct="1">
              <a:lnSpc>
                <a:spcPts val="1588"/>
              </a:lnSpc>
            </a:pPr>
            <a:endParaRPr lang="en-US" altLang="en-US" sz="1200" dirty="0"/>
          </a:p>
        </p:txBody>
      </p:sp>
      <p:sp>
        <p:nvSpPr>
          <p:cNvPr id="6147" name="Rectangle 2">
            <a:extLst>
              <a:ext uri="{FF2B5EF4-FFF2-40B4-BE49-F238E27FC236}">
                <a16:creationId xmlns:a16="http://schemas.microsoft.com/office/drawing/2014/main" id="{AFEF89FF-0405-4192-8A11-D38374CFB655}"/>
              </a:ext>
            </a:extLst>
          </p:cNvPr>
          <p:cNvSpPr>
            <a:spLocks noChangeArrowheads="1"/>
          </p:cNvSpPr>
          <p:nvPr/>
        </p:nvSpPr>
        <p:spPr bwMode="auto">
          <a:xfrm>
            <a:off x="6772275" y="9418638"/>
            <a:ext cx="1016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4" name="Rectangle 3">
            <a:extLst>
              <a:ext uri="{FF2B5EF4-FFF2-40B4-BE49-F238E27FC236}">
                <a16:creationId xmlns:a16="http://schemas.microsoft.com/office/drawing/2014/main" id="{6FF6F08E-DAD6-4107-A046-4A228EEE6D69}"/>
              </a:ext>
            </a:extLst>
          </p:cNvPr>
          <p:cNvSpPr/>
          <p:nvPr/>
        </p:nvSpPr>
        <p:spPr>
          <a:xfrm>
            <a:off x="0" y="342900"/>
            <a:ext cx="7772400" cy="788988"/>
          </a:xfrm>
          <a:prstGeom prst="rect">
            <a:avLst/>
          </a:prstGeom>
          <a:solidFill>
            <a:srgbClr val="FF0000"/>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C986061-6857-432F-88D1-AB36743A8564}"/>
              </a:ext>
            </a:extLst>
          </p:cNvPr>
          <p:cNvSpPr/>
          <p:nvPr/>
        </p:nvSpPr>
        <p:spPr>
          <a:xfrm>
            <a:off x="1836328" y="501303"/>
            <a:ext cx="4090222" cy="461665"/>
          </a:xfrm>
          <a:prstGeom prst="rect">
            <a:avLst/>
          </a:prstGeom>
        </p:spPr>
        <p:txBody>
          <a:bodyPr wrap="none">
            <a:spAutoFit/>
          </a:bodyPr>
          <a:lstStyle/>
          <a:p>
            <a:pPr algn="ctr"/>
            <a:r>
              <a:rPr lang="en-US" sz="2400" b="1" dirty="0">
                <a:solidFill>
                  <a:schemeClr val="bg1"/>
                </a:solidFill>
              </a:rPr>
              <a:t>Foster Care – “Did You Know?”</a:t>
            </a:r>
          </a:p>
        </p:txBody>
      </p:sp>
      <p:pic>
        <p:nvPicPr>
          <p:cNvPr id="3" name="Picture 2">
            <a:extLst>
              <a:ext uri="{FF2B5EF4-FFF2-40B4-BE49-F238E27FC236}">
                <a16:creationId xmlns:a16="http://schemas.microsoft.com/office/drawing/2014/main" id="{0ACAAA8A-DC32-4A3D-BFEA-710D4892A35A}"/>
              </a:ext>
            </a:extLst>
          </p:cNvPr>
          <p:cNvPicPr>
            <a:picLocks noChangeAspect="1"/>
          </p:cNvPicPr>
          <p:nvPr/>
        </p:nvPicPr>
        <p:blipFill>
          <a:blip r:embed="rId3"/>
          <a:stretch>
            <a:fillRect/>
          </a:stretch>
        </p:blipFill>
        <p:spPr>
          <a:xfrm>
            <a:off x="2572176" y="7630004"/>
            <a:ext cx="2243666" cy="2085496"/>
          </a:xfrm>
          <a:prstGeom prst="rect">
            <a:avLst/>
          </a:prstGeom>
        </p:spPr>
      </p:pic>
      <p:sp>
        <p:nvSpPr>
          <p:cNvPr id="10" name="Rectangle 9">
            <a:extLst>
              <a:ext uri="{FF2B5EF4-FFF2-40B4-BE49-F238E27FC236}">
                <a16:creationId xmlns:a16="http://schemas.microsoft.com/office/drawing/2014/main" id="{1207A259-E632-4D05-AD7A-A2EAE76D586C}"/>
              </a:ext>
            </a:extLst>
          </p:cNvPr>
          <p:cNvSpPr/>
          <p:nvPr/>
        </p:nvSpPr>
        <p:spPr>
          <a:xfrm>
            <a:off x="369743" y="3036690"/>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7AA8A98-A0EE-417E-8E11-44B45D7207CC}"/>
              </a:ext>
            </a:extLst>
          </p:cNvPr>
          <p:cNvSpPr/>
          <p:nvPr/>
        </p:nvSpPr>
        <p:spPr>
          <a:xfrm>
            <a:off x="365262" y="4025597"/>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697A1C-C9F2-4CD5-B01A-94ECF0B36BD1}"/>
              </a:ext>
            </a:extLst>
          </p:cNvPr>
          <p:cNvSpPr/>
          <p:nvPr/>
        </p:nvSpPr>
        <p:spPr>
          <a:xfrm>
            <a:off x="365261" y="4894663"/>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6B55B1-7607-4B41-8597-1DA4BC934758}"/>
              </a:ext>
            </a:extLst>
          </p:cNvPr>
          <p:cNvSpPr/>
          <p:nvPr/>
        </p:nvSpPr>
        <p:spPr>
          <a:xfrm>
            <a:off x="365261" y="5537027"/>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B64783B-BEC8-4ECB-8EEA-AD8FFD1BCBC0}"/>
              </a:ext>
            </a:extLst>
          </p:cNvPr>
          <p:cNvSpPr/>
          <p:nvPr/>
        </p:nvSpPr>
        <p:spPr>
          <a:xfrm>
            <a:off x="365050" y="6294320"/>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63D2ED-CC73-4CBB-95F6-D972C4E41D3D}"/>
              </a:ext>
            </a:extLst>
          </p:cNvPr>
          <p:cNvSpPr/>
          <p:nvPr/>
        </p:nvSpPr>
        <p:spPr>
          <a:xfrm>
            <a:off x="365050" y="7223038"/>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A068864-F0E4-4AEC-8565-62EC37187F5B}"/>
              </a:ext>
            </a:extLst>
          </p:cNvPr>
          <p:cNvSpPr/>
          <p:nvPr/>
        </p:nvSpPr>
        <p:spPr>
          <a:xfrm>
            <a:off x="369743" y="2288001"/>
            <a:ext cx="161365" cy="120377"/>
          </a:xfrm>
          <a:prstGeom prst="rect">
            <a:avLst/>
          </a:prstGeom>
          <a:solidFill>
            <a:srgbClr val="FF0000"/>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003D0061-66A5-42A3-8530-C93F27ECD9B7}"/>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7</a:t>
            </a: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19850E-1500-41AF-B0FC-3C0811ACB042}"/>
              </a:ext>
            </a:extLst>
          </p:cNvPr>
          <p:cNvSpPr/>
          <p:nvPr/>
        </p:nvSpPr>
        <p:spPr>
          <a:xfrm>
            <a:off x="882650" y="1117600"/>
            <a:ext cx="5965825" cy="1171575"/>
          </a:xfrm>
          <a:prstGeom prst="rect">
            <a:avLst/>
          </a:prstGeom>
        </p:spPr>
        <p:txBody>
          <a:bodyPr lIns="0" tIns="0" rIns="0" bIns="0"/>
          <a:lstStyle/>
          <a:p>
            <a:pPr marL="263652" algn="ctr" eaLnBrk="1" fontAlgn="auto" hangingPunct="1">
              <a:spcBef>
                <a:spcPts val="0"/>
              </a:spcBef>
              <a:spcAft>
                <a:spcPts val="1470"/>
              </a:spcAft>
              <a:defRPr/>
            </a:pPr>
            <a:endParaRPr lang="en-US" b="1" u="sng" dirty="0">
              <a:latin typeface="Calibri"/>
            </a:endParaRPr>
          </a:p>
        </p:txBody>
      </p:sp>
      <p:sp>
        <p:nvSpPr>
          <p:cNvPr id="4" name="Rectangle 3">
            <a:extLst>
              <a:ext uri="{FF2B5EF4-FFF2-40B4-BE49-F238E27FC236}">
                <a16:creationId xmlns:a16="http://schemas.microsoft.com/office/drawing/2014/main" id="{CFF8A14C-3E89-4D6F-86FF-684D83328C01}"/>
              </a:ext>
            </a:extLst>
          </p:cNvPr>
          <p:cNvSpPr/>
          <p:nvPr/>
        </p:nvSpPr>
        <p:spPr>
          <a:xfrm>
            <a:off x="898524" y="1408518"/>
            <a:ext cx="6095834" cy="6652808"/>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ts val="1675"/>
              </a:lnSpc>
              <a:spcBef>
                <a:spcPts val="425"/>
              </a:spcBef>
            </a:pPr>
            <a:r>
              <a:rPr lang="en-US" altLang="en-US" sz="1400" b="1" dirty="0">
                <a:solidFill>
                  <a:srgbClr val="B87EEC"/>
                </a:solidFill>
              </a:rPr>
              <a:t>Technology </a:t>
            </a:r>
            <a:endParaRPr lang="en-US" altLang="en-US" sz="1400" dirty="0">
              <a:solidFill>
                <a:srgbClr val="B87EEC"/>
              </a:solidFill>
            </a:endParaRPr>
          </a:p>
          <a:p>
            <a:pPr eaLnBrk="1" hangingPunct="1">
              <a:lnSpc>
                <a:spcPts val="1675"/>
              </a:lnSpc>
              <a:spcBef>
                <a:spcPts val="425"/>
              </a:spcBef>
            </a:pPr>
            <a:r>
              <a:rPr lang="en-US" altLang="en-US" sz="1200" b="1" dirty="0" err="1"/>
              <a:t>iFoster</a:t>
            </a:r>
            <a:r>
              <a:rPr lang="en-US" altLang="en-US" sz="1200" b="1" dirty="0"/>
              <a:t>:</a:t>
            </a:r>
          </a:p>
          <a:p>
            <a:pPr eaLnBrk="1" hangingPunct="1">
              <a:lnSpc>
                <a:spcPts val="1675"/>
              </a:lnSpc>
            </a:pPr>
            <a:r>
              <a:rPr lang="en-US" altLang="en-US" sz="1200" dirty="0"/>
              <a:t>Has a Phone Program for current or former foster youth ages 13-26. Please see attached flyer. They also periodically have laptops available for the same youth; please email </a:t>
            </a:r>
            <a:r>
              <a:rPr lang="en-US" altLang="en-US" sz="1200" u="sng" dirty="0">
                <a:solidFill>
                  <a:srgbClr val="B87EEC"/>
                </a:solidFill>
                <a:hlinkClick r:id="rId2">
                  <a:extLst>
                    <a:ext uri="{A12FA001-AC4F-418D-AE19-62706E023703}">
                      <ahyp:hlinkClr xmlns:ahyp="http://schemas.microsoft.com/office/drawing/2018/hyperlinkcolor" val="tx"/>
                    </a:ext>
                  </a:extLst>
                </a:hlinkClick>
              </a:rPr>
              <a:t>support@ifoster.org</a:t>
            </a:r>
            <a:r>
              <a:rPr lang="en-US" altLang="en-US" sz="1200" dirty="0">
                <a:solidFill>
                  <a:srgbClr val="B87EEC"/>
                </a:solidFill>
                <a:hlinkClick r:id="rId2">
                  <a:extLst>
                    <a:ext uri="{A12FA001-AC4F-418D-AE19-62706E023703}">
                      <ahyp:hlinkClr xmlns:ahyp="http://schemas.microsoft.com/office/drawing/2018/hyperlinkcolor" val="tx"/>
                    </a:ext>
                  </a:extLst>
                </a:hlinkClick>
              </a:rPr>
              <a:t> </a:t>
            </a:r>
            <a:r>
              <a:rPr lang="en-US" altLang="en-US" sz="1200" dirty="0">
                <a:solidFill>
                  <a:srgbClr val="B87EEC"/>
                </a:solidFill>
              </a:rPr>
              <a:t> </a:t>
            </a:r>
            <a:r>
              <a:rPr lang="en-US" altLang="en-US" sz="1200" dirty="0"/>
              <a:t>with any questions or inquiries, or visit </a:t>
            </a:r>
            <a:r>
              <a:rPr lang="en-US" altLang="en-US" sz="1200" dirty="0">
                <a:solidFill>
                  <a:srgbClr val="B87EEC"/>
                </a:solidFill>
              </a:rPr>
              <a:t>ifoster.org</a:t>
            </a:r>
          </a:p>
          <a:p>
            <a:pPr eaLnBrk="1" hangingPunct="1">
              <a:lnSpc>
                <a:spcPts val="1675"/>
              </a:lnSpc>
            </a:pPr>
            <a:endParaRPr lang="en-US" altLang="en-US" sz="1200" dirty="0"/>
          </a:p>
          <a:p>
            <a:pPr eaLnBrk="1" hangingPunct="1">
              <a:lnSpc>
                <a:spcPts val="1675"/>
              </a:lnSpc>
            </a:pPr>
            <a:r>
              <a:rPr lang="en-US" altLang="en-US" sz="1200" b="1" dirty="0" err="1"/>
              <a:t>iDream</a:t>
            </a:r>
            <a:r>
              <a:rPr lang="en-US" altLang="en-US" sz="1200" b="1" dirty="0"/>
              <a:t>: the Mac Giveback Project:</a:t>
            </a:r>
          </a:p>
          <a:p>
            <a:pPr eaLnBrk="1" hangingPunct="1">
              <a:lnSpc>
                <a:spcPts val="1675"/>
              </a:lnSpc>
            </a:pPr>
            <a:r>
              <a:rPr lang="en-US" altLang="en-US" sz="1200" dirty="0"/>
              <a:t>Yolo County organization that accepts gently used Mac products (phones, tablets, laptops, and desktops) and gives them to any youth or adult in need. To be placed on waitlist, visit</a:t>
            </a:r>
            <a:r>
              <a:rPr lang="en-US" altLang="en-US" sz="1200" dirty="0">
                <a:solidFill>
                  <a:srgbClr val="0000FF"/>
                </a:solidFill>
                <a:hlinkClick r:id="rId3">
                  <a:extLst>
                    <a:ext uri="{A12FA001-AC4F-418D-AE19-62706E023703}">
                      <ahyp:hlinkClr xmlns:ahyp="http://schemas.microsoft.com/office/drawing/2018/hyperlinkcolor" val="tx"/>
                    </a:ext>
                  </a:extLst>
                </a:hlinkClick>
              </a:rPr>
              <a:t> </a:t>
            </a:r>
            <a:r>
              <a:rPr lang="en-US" altLang="en-US" sz="1200" u="sng" dirty="0">
                <a:solidFill>
                  <a:srgbClr val="B87EEC"/>
                </a:solidFill>
                <a:hlinkClick r:id="rId3">
                  <a:extLst>
                    <a:ext uri="{A12FA001-AC4F-418D-AE19-62706E023703}">
                      <ahyp:hlinkClr xmlns:ahyp="http://schemas.microsoft.com/office/drawing/2018/hyperlinkcolor" val="tx"/>
                    </a:ext>
                  </a:extLst>
                </a:hlinkClick>
              </a:rPr>
              <a:t>https://www.idreammac.com/</a:t>
            </a:r>
          </a:p>
          <a:p>
            <a:pPr eaLnBrk="1" hangingPunct="1">
              <a:lnSpc>
                <a:spcPts val="1675"/>
              </a:lnSpc>
            </a:pPr>
            <a:endParaRPr lang="en-US" altLang="en-US" sz="1200" u="sng" dirty="0">
              <a:solidFill>
                <a:srgbClr val="0000FF"/>
              </a:solidFill>
              <a:hlinkClick r:id="rId3">
                <a:extLst>
                  <a:ext uri="{A12FA001-AC4F-418D-AE19-62706E023703}">
                    <ahyp:hlinkClr xmlns:ahyp="http://schemas.microsoft.com/office/drawing/2018/hyperlinkcolor" val="tx"/>
                  </a:ext>
                </a:extLst>
              </a:hlinkClick>
            </a:endParaRPr>
          </a:p>
          <a:p>
            <a:pPr eaLnBrk="1" hangingPunct="1">
              <a:lnSpc>
                <a:spcPts val="1675"/>
              </a:lnSpc>
            </a:pPr>
            <a:r>
              <a:rPr lang="en-US" altLang="en-US" sz="1200" b="1" dirty="0"/>
              <a:t>Yolo Children's Fund:</a:t>
            </a:r>
          </a:p>
          <a:p>
            <a:pPr algn="just" eaLnBrk="1" hangingPunct="1">
              <a:lnSpc>
                <a:spcPts val="1675"/>
              </a:lnSpc>
            </a:pPr>
            <a:r>
              <a:rPr lang="en-US" altLang="en-US" sz="1200" dirty="0"/>
              <a:t>Offers a Summer Fund, Education Fund, and Help Fund for current youth in foster care and/or probation ages birth to 21. The latter two can help with purchasing a laptop for school. Please see attached YCF flyer. Please visit </a:t>
            </a:r>
            <a:r>
              <a:rPr lang="en-US" altLang="en-US" sz="1200" u="sng" dirty="0">
                <a:solidFill>
                  <a:srgbClr val="B87EEC"/>
                </a:solidFill>
                <a:hlinkClick r:id="rId4">
                  <a:extLst>
                    <a:ext uri="{A12FA001-AC4F-418D-AE19-62706E023703}">
                      <ahyp:hlinkClr xmlns:ahyp="http://schemas.microsoft.com/office/drawing/2018/hyperlinkcolor" val="tx"/>
                    </a:ext>
                  </a:extLst>
                </a:hlinkClick>
              </a:rPr>
              <a:t>https://www.yolochildrensfund.org/</a:t>
            </a:r>
            <a:r>
              <a:rPr lang="en-US" altLang="en-US" sz="1200" dirty="0">
                <a:solidFill>
                  <a:srgbClr val="B87EEC"/>
                </a:solidFill>
              </a:rPr>
              <a:t> </a:t>
            </a:r>
            <a:r>
              <a:rPr lang="en-US" altLang="en-US" sz="1200" dirty="0"/>
              <a:t>to have your social worker, P.O., attorney, CASA, foster youth district liaison, or county office of education representative apply for you with your input.</a:t>
            </a:r>
          </a:p>
          <a:p>
            <a:pPr algn="just" eaLnBrk="1" hangingPunct="1">
              <a:lnSpc>
                <a:spcPts val="1675"/>
              </a:lnSpc>
            </a:pPr>
            <a:endParaRPr lang="en-US" altLang="en-US" sz="1200" dirty="0"/>
          </a:p>
          <a:p>
            <a:pPr eaLnBrk="1" hangingPunct="1">
              <a:lnSpc>
                <a:spcPts val="1675"/>
              </a:lnSpc>
            </a:pPr>
            <a:r>
              <a:rPr lang="en-US" altLang="en-US" sz="1200" b="1" dirty="0"/>
              <a:t>One Simple Wish:</a:t>
            </a:r>
          </a:p>
          <a:p>
            <a:pPr eaLnBrk="1" hangingPunct="1">
              <a:lnSpc>
                <a:spcPts val="1675"/>
              </a:lnSpc>
            </a:pPr>
            <a:r>
              <a:rPr lang="en-US" altLang="en-US" sz="1200" dirty="0"/>
              <a:t>An organization where current or former foster youth (no age limit!) can post a "wish" for an item online and someone nationwide can pay for that wish to come true! If it's a laptop you're searching for, they only provide new laptops, not used. Visit </a:t>
            </a:r>
            <a:r>
              <a:rPr lang="en-US" altLang="en-US" sz="1200" u="sng" dirty="0">
                <a:solidFill>
                  <a:srgbClr val="B87EEC"/>
                </a:solidFill>
              </a:rPr>
              <a:t>https://www.onesimplewish.org</a:t>
            </a:r>
            <a:r>
              <a:rPr lang="en-US" altLang="en-US" sz="1200" u="sng" dirty="0">
                <a:solidFill>
                  <a:srgbClr val="0000FF"/>
                </a:solidFill>
              </a:rPr>
              <a:t>/</a:t>
            </a:r>
            <a:r>
              <a:rPr lang="en-US" altLang="en-US" sz="1200" dirty="0">
                <a:solidFill>
                  <a:srgbClr val="0000FF"/>
                </a:solidFill>
              </a:rPr>
              <a:t>  </a:t>
            </a:r>
            <a:r>
              <a:rPr lang="en-US" altLang="en-US" sz="1200" dirty="0"/>
              <a:t>or email</a:t>
            </a:r>
            <a:r>
              <a:rPr lang="en-US" altLang="en-US" sz="1200" dirty="0">
                <a:solidFill>
                  <a:srgbClr val="0000FF"/>
                </a:solidFill>
                <a:hlinkClick r:id="rId5">
                  <a:extLst>
                    <a:ext uri="{A12FA001-AC4F-418D-AE19-62706E023703}">
                      <ahyp:hlinkClr xmlns:ahyp="http://schemas.microsoft.com/office/drawing/2018/hyperlinkcolor" val="tx"/>
                    </a:ext>
                  </a:extLst>
                </a:hlinkClick>
              </a:rPr>
              <a:t> </a:t>
            </a:r>
            <a:r>
              <a:rPr lang="en-US" altLang="en-US" sz="1200" u="sng" dirty="0">
                <a:solidFill>
                  <a:srgbClr val="B87EEC"/>
                </a:solidFill>
                <a:hlinkClick r:id="rId5">
                  <a:extLst>
                    <a:ext uri="{A12FA001-AC4F-418D-AE19-62706E023703}">
                      <ahyp:hlinkClr xmlns:ahyp="http://schemas.microsoft.com/office/drawing/2018/hyperlinkcolor" val="tx"/>
                    </a:ext>
                  </a:extLst>
                </a:hlinkClick>
              </a:rPr>
              <a:t>info@onesimplewish.org</a:t>
            </a:r>
            <a:r>
              <a:rPr lang="en-US" altLang="en-US" sz="1200" dirty="0">
                <a:solidFill>
                  <a:srgbClr val="B87EEC"/>
                </a:solidFill>
                <a:hlinkClick r:id="rId5">
                  <a:extLst>
                    <a:ext uri="{A12FA001-AC4F-418D-AE19-62706E023703}">
                      <ahyp:hlinkClr xmlns:ahyp="http://schemas.microsoft.com/office/drawing/2018/hyperlinkcolor" val="tx"/>
                    </a:ext>
                  </a:extLst>
                </a:hlinkClick>
              </a:rPr>
              <a:t> </a:t>
            </a:r>
            <a:r>
              <a:rPr lang="en-US" altLang="en-US" sz="1200" dirty="0"/>
              <a:t>to inquire about posting a wish.</a:t>
            </a:r>
          </a:p>
          <a:p>
            <a:pPr eaLnBrk="1" hangingPunct="1">
              <a:lnSpc>
                <a:spcPts val="1675"/>
              </a:lnSpc>
            </a:pPr>
            <a:endParaRPr lang="en-US" altLang="en-US" sz="1200" dirty="0"/>
          </a:p>
          <a:p>
            <a:pPr eaLnBrk="1" hangingPunct="1">
              <a:lnSpc>
                <a:spcPts val="1675"/>
              </a:lnSpc>
            </a:pPr>
            <a:r>
              <a:rPr lang="en-US" altLang="en-US" sz="1200" b="1" dirty="0"/>
              <a:t>California Community College Chancellor's (CCCC) Office:</a:t>
            </a:r>
          </a:p>
          <a:p>
            <a:pPr algn="just" eaLnBrk="1" hangingPunct="1">
              <a:lnSpc>
                <a:spcPts val="1675"/>
              </a:lnSpc>
              <a:spcAft>
                <a:spcPts val="1050"/>
              </a:spcAft>
            </a:pPr>
            <a:r>
              <a:rPr lang="en-US" altLang="en-US" sz="1200" dirty="0"/>
              <a:t>The CCC Chancellor's Office in Sacramento provides laptops to some community colleges for students in foster care. Please inquire with your community college, specifically the Guardian Scholars Program, </a:t>
            </a:r>
            <a:r>
              <a:rPr lang="en-US" altLang="en-US" sz="1200" dirty="0" err="1"/>
              <a:t>RiseUP</a:t>
            </a:r>
            <a:r>
              <a:rPr lang="en-US" altLang="en-US" sz="1200" dirty="0"/>
              <a:t>, or EOP&amp;S (depending on what your college has), to see if these can be available to you. CCCC also supports Independent Living Programs (ILPs) like ours statewide, as ILPs in California are hosted at community colleges!</a:t>
            </a:r>
          </a:p>
          <a:p>
            <a:pPr eaLnBrk="1" hangingPunct="1">
              <a:lnSpc>
                <a:spcPts val="1675"/>
              </a:lnSpc>
              <a:spcAft>
                <a:spcPts val="1050"/>
              </a:spcAft>
            </a:pPr>
            <a:r>
              <a:rPr lang="en-US" altLang="en-US" sz="1400" b="1" dirty="0">
                <a:solidFill>
                  <a:srgbClr val="B87EEC"/>
                </a:solidFill>
              </a:rPr>
              <a:t>Transportation</a:t>
            </a:r>
          </a:p>
          <a:p>
            <a:pPr eaLnBrk="1" hangingPunct="1">
              <a:lnSpc>
                <a:spcPts val="1675"/>
              </a:lnSpc>
              <a:spcAft>
                <a:spcPts val="1050"/>
              </a:spcAft>
            </a:pPr>
            <a:r>
              <a:rPr lang="en-US" altLang="en-US" sz="1200" b="1" dirty="0"/>
              <a:t>Via Rideshare: West Sacramento</a:t>
            </a:r>
            <a:r>
              <a:rPr lang="en-US" altLang="en-US" sz="1200" dirty="0"/>
              <a:t>:                                                                                                                           West Sacramento now has a van rideshare service that runs                                                                                                        within the city limits. Rides are $3.50 </a:t>
            </a:r>
            <a:r>
              <a:rPr lang="en-US" altLang="en-US" sz="1200" dirty="0">
                <a:solidFill>
                  <a:srgbClr val="343434"/>
                </a:solidFill>
              </a:rPr>
              <a:t>one-way, or $1.75 for                                                                                                                     Seniors &amp; Disabled Riders who apply for and receive a discount.                                                                                      Download the Via Rideshare App or call (916) 318 - 5101 to schedule a ride.</a:t>
            </a:r>
          </a:p>
          <a:p>
            <a:pPr eaLnBrk="1" hangingPunct="1">
              <a:lnSpc>
                <a:spcPts val="1675"/>
              </a:lnSpc>
              <a:spcAft>
                <a:spcPts val="1050"/>
              </a:spcAft>
            </a:pPr>
            <a:endParaRPr lang="en-US" altLang="en-US" sz="1200" dirty="0"/>
          </a:p>
        </p:txBody>
      </p:sp>
      <p:sp>
        <p:nvSpPr>
          <p:cNvPr id="5" name="Rectangle 4">
            <a:extLst>
              <a:ext uri="{FF2B5EF4-FFF2-40B4-BE49-F238E27FC236}">
                <a16:creationId xmlns:a16="http://schemas.microsoft.com/office/drawing/2014/main" id="{9B02F4CA-1BD3-4B2E-B126-4E5B7724F480}"/>
              </a:ext>
            </a:extLst>
          </p:cNvPr>
          <p:cNvSpPr/>
          <p:nvPr/>
        </p:nvSpPr>
        <p:spPr>
          <a:xfrm>
            <a:off x="895350" y="8329613"/>
            <a:ext cx="5638800" cy="801687"/>
          </a:xfrm>
          <a:prstGeom prst="rect">
            <a:avLst/>
          </a:prstGeom>
        </p:spPr>
        <p:txBody>
          <a:bodyPr lIns="0" tIns="0" rIns="0" bIns="0"/>
          <a:lstStyle/>
          <a:p>
            <a:pPr marL="2514600" eaLnBrk="1" fontAlgn="auto" hangingPunct="1">
              <a:lnSpc>
                <a:spcPts val="1680"/>
              </a:lnSpc>
              <a:spcBef>
                <a:spcPts val="1050"/>
              </a:spcBef>
              <a:spcAft>
                <a:spcPts val="0"/>
              </a:spcAft>
              <a:defRPr/>
            </a:pPr>
            <a:endParaRPr lang="en-US" sz="1200" dirty="0">
              <a:latin typeface="Calibri"/>
            </a:endParaRPr>
          </a:p>
        </p:txBody>
      </p:sp>
      <p:sp>
        <p:nvSpPr>
          <p:cNvPr id="82950" name="Rectangle 5">
            <a:extLst>
              <a:ext uri="{FF2B5EF4-FFF2-40B4-BE49-F238E27FC236}">
                <a16:creationId xmlns:a16="http://schemas.microsoft.com/office/drawing/2014/main" id="{1C4692D6-8029-4B1A-ADF2-982EC4165E97}"/>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7">
            <a:extLst>
              <a:ext uri="{FF2B5EF4-FFF2-40B4-BE49-F238E27FC236}">
                <a16:creationId xmlns:a16="http://schemas.microsoft.com/office/drawing/2014/main" id="{8F6247F6-3A0B-40BE-A580-184CDB63C8AF}"/>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sz="2400" b="1" dirty="0"/>
              <a:t>Technology, Transportation, and Tax Resources</a:t>
            </a:r>
          </a:p>
        </p:txBody>
      </p:sp>
      <p:pic>
        <p:nvPicPr>
          <p:cNvPr id="9" name="Picture 8">
            <a:extLst>
              <a:ext uri="{FF2B5EF4-FFF2-40B4-BE49-F238E27FC236}">
                <a16:creationId xmlns:a16="http://schemas.microsoft.com/office/drawing/2014/main" id="{B32624AC-4E3F-4584-AF1C-6BAEC3F1C902}"/>
              </a:ext>
            </a:extLst>
          </p:cNvPr>
          <p:cNvPicPr>
            <a:picLocks noChangeAspect="1"/>
          </p:cNvPicPr>
          <p:nvPr/>
        </p:nvPicPr>
        <p:blipFill>
          <a:blip r:embed="rId6"/>
          <a:stretch>
            <a:fillRect/>
          </a:stretch>
        </p:blipFill>
        <p:spPr>
          <a:xfrm>
            <a:off x="4890335" y="7946726"/>
            <a:ext cx="1659689" cy="1193960"/>
          </a:xfrm>
          <a:prstGeom prst="rect">
            <a:avLst/>
          </a:prstGeom>
        </p:spPr>
      </p:pic>
      <p:sp>
        <p:nvSpPr>
          <p:cNvPr id="10" name="Rectangle 15">
            <a:extLst>
              <a:ext uri="{FF2B5EF4-FFF2-40B4-BE49-F238E27FC236}">
                <a16:creationId xmlns:a16="http://schemas.microsoft.com/office/drawing/2014/main" id="{A9449873-2310-40E7-8921-CE1085A93B9E}"/>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11" name="Rectangle 15">
            <a:extLst>
              <a:ext uri="{FF2B5EF4-FFF2-40B4-BE49-F238E27FC236}">
                <a16:creationId xmlns:a16="http://schemas.microsoft.com/office/drawing/2014/main" id="{68A0C86E-EC89-4AB6-A609-6B5189574D76}"/>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85</a:t>
            </a: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
            <a:extLst>
              <a:ext uri="{FF2B5EF4-FFF2-40B4-BE49-F238E27FC236}">
                <a16:creationId xmlns:a16="http://schemas.microsoft.com/office/drawing/2014/main" id="{04563C25-54D6-4872-B251-7582CE1B587C}"/>
              </a:ext>
            </a:extLst>
          </p:cNvPr>
          <p:cNvSpPr>
            <a:spLocks noChangeArrowheads="1"/>
          </p:cNvSpPr>
          <p:nvPr/>
        </p:nvSpPr>
        <p:spPr bwMode="auto">
          <a:xfrm>
            <a:off x="903287" y="2182405"/>
            <a:ext cx="20828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425"/>
              </a:spcAft>
            </a:pPr>
            <a:endParaRPr lang="en-US" altLang="en-US" sz="1200" u="sng" dirty="0"/>
          </a:p>
        </p:txBody>
      </p:sp>
      <p:sp>
        <p:nvSpPr>
          <p:cNvPr id="83971" name="Rectangle 2">
            <a:extLst>
              <a:ext uri="{FF2B5EF4-FFF2-40B4-BE49-F238E27FC236}">
                <a16:creationId xmlns:a16="http://schemas.microsoft.com/office/drawing/2014/main" id="{95B53AB3-BAE3-46A2-972C-1CC39B11DBC3}"/>
              </a:ext>
            </a:extLst>
          </p:cNvPr>
          <p:cNvSpPr>
            <a:spLocks noChangeArrowheads="1"/>
          </p:cNvSpPr>
          <p:nvPr/>
        </p:nvSpPr>
        <p:spPr bwMode="auto">
          <a:xfrm>
            <a:off x="895349" y="1953087"/>
            <a:ext cx="4137862" cy="239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425"/>
              </a:spcBef>
              <a:spcAft>
                <a:spcPts val="3363"/>
              </a:spcAft>
            </a:pPr>
            <a:endParaRPr lang="en-US" altLang="en-US" sz="1200" dirty="0">
              <a:solidFill>
                <a:srgbClr val="343434"/>
              </a:solidFill>
            </a:endParaRPr>
          </a:p>
        </p:txBody>
      </p:sp>
      <p:sp>
        <p:nvSpPr>
          <p:cNvPr id="83972" name="Rectangle 3">
            <a:extLst>
              <a:ext uri="{FF2B5EF4-FFF2-40B4-BE49-F238E27FC236}">
                <a16:creationId xmlns:a16="http://schemas.microsoft.com/office/drawing/2014/main" id="{D82B2256-B161-47A4-901C-6ACF7298AA9E}"/>
              </a:ext>
            </a:extLst>
          </p:cNvPr>
          <p:cNvSpPr>
            <a:spLocks noChangeArrowheads="1"/>
          </p:cNvSpPr>
          <p:nvPr/>
        </p:nvSpPr>
        <p:spPr bwMode="auto">
          <a:xfrm>
            <a:off x="895350" y="1555947"/>
            <a:ext cx="6050682" cy="7943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ts val="0"/>
              </a:spcBef>
            </a:pPr>
            <a:r>
              <a:rPr lang="en-US" altLang="en-US" sz="1400" b="1" dirty="0">
                <a:solidFill>
                  <a:srgbClr val="B87EEC"/>
                </a:solidFill>
              </a:rPr>
              <a:t>Taxes</a:t>
            </a:r>
          </a:p>
          <a:p>
            <a:pPr eaLnBrk="1" hangingPunct="1">
              <a:spcBef>
                <a:spcPts val="0"/>
              </a:spcBef>
            </a:pPr>
            <a:endParaRPr lang="en-US" altLang="en-US" sz="1400" b="1" dirty="0">
              <a:solidFill>
                <a:srgbClr val="B87EEC"/>
              </a:solidFill>
            </a:endParaRPr>
          </a:p>
          <a:p>
            <a:pPr eaLnBrk="1" hangingPunct="1">
              <a:spcBef>
                <a:spcPts val="0"/>
              </a:spcBef>
            </a:pPr>
            <a:r>
              <a:rPr lang="en-US" altLang="en-US" sz="1200" b="1" dirty="0"/>
              <a:t>United  Way Free Tax Preparation:</a:t>
            </a:r>
          </a:p>
          <a:p>
            <a:pPr eaLnBrk="1" hangingPunct="1">
              <a:spcAft>
                <a:spcPts val="1050"/>
              </a:spcAft>
            </a:pPr>
            <a:r>
              <a:rPr lang="en-US" altLang="en-US" sz="1200" dirty="0"/>
              <a:t>A service where IRS-trained volunteers assist you                                                                                                 in preparing your taxes for free if you made less                                                                                               than $66,000 in 2019. Please visit                                                                     </a:t>
            </a:r>
            <a:r>
              <a:rPr lang="en-US" altLang="en-US" sz="1200" u="sng" dirty="0">
                <a:solidFill>
                  <a:srgbClr val="B87EEC"/>
                </a:solidFill>
                <a:hlinkClick r:id="rId2">
                  <a:extLst>
                    <a:ext uri="{A12FA001-AC4F-418D-AE19-62706E023703}">
                      <ahyp:hlinkClr xmlns:ahyp="http://schemas.microsoft.com/office/drawing/2018/hyperlinkcolor" val="tx"/>
                    </a:ext>
                  </a:extLst>
                </a:hlinkClick>
              </a:rPr>
              <a:t>https://www.yourlocalunitedway.org/free-tax-preparation</a:t>
            </a:r>
            <a:r>
              <a:rPr lang="en-US" altLang="en-US" sz="1200" dirty="0">
                <a:solidFill>
                  <a:srgbClr val="B87EEC"/>
                </a:solidFill>
                <a:hlinkClick r:id="rId2">
                  <a:extLst>
                    <a:ext uri="{A12FA001-AC4F-418D-AE19-62706E023703}">
                      <ahyp:hlinkClr xmlns:ahyp="http://schemas.microsoft.com/office/drawing/2018/hyperlinkcolor" val="tx"/>
                    </a:ext>
                  </a:extLst>
                </a:hlinkClick>
              </a:rPr>
              <a:t> </a:t>
            </a:r>
            <a:r>
              <a:rPr lang="en-US" altLang="en-US" sz="1200" dirty="0">
                <a:solidFill>
                  <a:srgbClr val="B87EEC"/>
                </a:solidFill>
              </a:rPr>
              <a:t>                                                                                  </a:t>
            </a:r>
            <a:r>
              <a:rPr lang="en-US" altLang="en-US" sz="1200" dirty="0">
                <a:solidFill>
                  <a:srgbClr val="231F21"/>
                </a:solidFill>
              </a:rPr>
              <a:t>for parameters on which type of taxes they can help with                                                                                 and to find a location near you.</a:t>
            </a:r>
          </a:p>
          <a:p>
            <a:pPr eaLnBrk="1" hangingPunct="1"/>
            <a:r>
              <a:rPr lang="en-US" altLang="en-US" sz="1200" b="1" dirty="0"/>
              <a:t>Volunteer Income Tax Assistance (VITA) Services:</a:t>
            </a:r>
          </a:p>
          <a:p>
            <a:pPr algn="just" eaLnBrk="1" hangingPunct="1">
              <a:spcAft>
                <a:spcPts val="0"/>
              </a:spcAft>
            </a:pPr>
            <a:r>
              <a:rPr lang="en-US" altLang="en-US" sz="1200" dirty="0"/>
              <a:t>A service where IRS-trained volunteers assist you in preparing your taxes for free if you make </a:t>
            </a:r>
            <a:r>
              <a:rPr lang="en-US" altLang="en-US" sz="1200" dirty="0">
                <a:solidFill>
                  <a:srgbClr val="231F21"/>
                </a:solidFill>
              </a:rPr>
              <a:t>generally $56,000 or less, if you have a disability, or if you speak limited English. Please visit </a:t>
            </a:r>
            <a:r>
              <a:rPr lang="en-US" altLang="en-US" sz="1200" u="sng" dirty="0">
                <a:solidFill>
                  <a:srgbClr val="B87EEC"/>
                </a:solidFill>
                <a:hlinkClick r:id="rId3">
                  <a:extLst>
                    <a:ext uri="{A12FA001-AC4F-418D-AE19-62706E023703}">
                      <ahyp:hlinkClr xmlns:ahyp="http://schemas.microsoft.com/office/drawing/2018/hyperlinkcolor" val="tx"/>
                    </a:ext>
                  </a:extLst>
                </a:hlinkClick>
              </a:rPr>
              <a:t>https://www.irs.gov/individuals/free-tax-return-preparation-for-vou-by-volunteers</a:t>
            </a:r>
            <a:endParaRPr lang="en-US" altLang="en-US" sz="1200" u="sng" dirty="0">
              <a:solidFill>
                <a:srgbClr val="B87EEC"/>
              </a:solidFill>
            </a:endParaRPr>
          </a:p>
          <a:p>
            <a:pPr algn="just" eaLnBrk="1" hangingPunct="1">
              <a:spcAft>
                <a:spcPts val="0"/>
              </a:spcAft>
            </a:pPr>
            <a:r>
              <a:rPr lang="en-US" altLang="en-US" sz="1200" dirty="0">
                <a:solidFill>
                  <a:srgbClr val="231F21"/>
                </a:solidFill>
              </a:rPr>
              <a:t>for parameters on which type of taxes they can help with and to find a VITA site near you.</a:t>
            </a:r>
          </a:p>
          <a:p>
            <a:pPr eaLnBrk="1" hangingPunct="1">
              <a:spcAft>
                <a:spcPts val="0"/>
              </a:spcAft>
            </a:pPr>
            <a:endParaRPr lang="en-US" altLang="en-US" sz="1200" dirty="0">
              <a:solidFill>
                <a:srgbClr val="231F21"/>
              </a:solidFill>
            </a:endParaRPr>
          </a:p>
          <a:p>
            <a:pPr eaLnBrk="1" hangingPunct="1">
              <a:spcAft>
                <a:spcPts val="1475"/>
              </a:spcAft>
            </a:pPr>
            <a:r>
              <a:rPr lang="en-US" altLang="en-US" sz="1200" b="1" dirty="0"/>
              <a:t>California Earned Income Tax Credit (</a:t>
            </a:r>
            <a:r>
              <a:rPr lang="en-US" altLang="en-US" sz="1200" b="1" dirty="0" err="1"/>
              <a:t>CalEITC</a:t>
            </a:r>
            <a:r>
              <a:rPr lang="en-US" altLang="en-US" sz="1200" b="1" dirty="0"/>
              <a:t>)                                                                                         </a:t>
            </a:r>
            <a:r>
              <a:rPr lang="en-US" altLang="en-US" sz="1200" dirty="0"/>
              <a:t>Transition age youth ages 18+ who are working can receive additional cash back in their pockets through a tax credit called the </a:t>
            </a:r>
            <a:r>
              <a:rPr lang="en-US" altLang="en-US" sz="1100" dirty="0"/>
              <a:t>California Earned Income Tax Credit (</a:t>
            </a:r>
            <a:r>
              <a:rPr lang="en-US" altLang="en-US" sz="1100" dirty="0" err="1"/>
              <a:t>CalEITC</a:t>
            </a:r>
            <a:r>
              <a:rPr lang="en-US" altLang="en-US" sz="1100" dirty="0"/>
              <a:t>).</a:t>
            </a:r>
          </a:p>
          <a:p>
            <a:pPr algn="just" eaLnBrk="1" hangingPunct="1">
              <a:spcAft>
                <a:spcPts val="838"/>
              </a:spcAft>
            </a:pPr>
            <a:r>
              <a:rPr lang="en-US" altLang="en-US" sz="1200" dirty="0"/>
              <a:t>There is </a:t>
            </a:r>
            <a:r>
              <a:rPr lang="en-US" altLang="en-US" sz="1100" dirty="0"/>
              <a:t>$1 billion in cash on the table </a:t>
            </a:r>
            <a:r>
              <a:rPr lang="en-US" altLang="en-US" sz="1200" dirty="0"/>
              <a:t>for the </a:t>
            </a:r>
            <a:r>
              <a:rPr lang="en-US" altLang="en-US" sz="1200" dirty="0" err="1"/>
              <a:t>CalEITC</a:t>
            </a:r>
            <a:r>
              <a:rPr lang="en-US" altLang="en-US" sz="1200" dirty="0"/>
              <a:t> this upcoming tax year which California working individuals and families can receive through tax refunds. To get the cash back credit, you must file tax</a:t>
            </a:r>
          </a:p>
          <a:p>
            <a:pPr marL="171450" indent="-171450" algn="just" eaLnBrk="1" hangingPunct="1">
              <a:spcAft>
                <a:spcPts val="838"/>
              </a:spcAft>
              <a:buClr>
                <a:srgbClr val="7664C0"/>
              </a:buClr>
              <a:buFont typeface="Wingdings" panose="05000000000000000000" pitchFamily="2" charset="2"/>
              <a:buChar char="§"/>
            </a:pPr>
            <a:r>
              <a:rPr lang="en-US" altLang="en-US" sz="1200" dirty="0"/>
              <a:t>If you made less than $30,000 in 2019, you could be eligible to receive up to </a:t>
            </a:r>
            <a:r>
              <a:rPr lang="en-US" altLang="en-US" sz="1100" b="1" dirty="0"/>
              <a:t>several hundreds of dollars back</a:t>
            </a:r>
            <a:r>
              <a:rPr lang="en-US" altLang="en-US" sz="1200" dirty="0"/>
              <a:t>!</a:t>
            </a:r>
          </a:p>
          <a:p>
            <a:pPr marL="171450" indent="-171450" algn="just" eaLnBrk="1" hangingPunct="1">
              <a:spcAft>
                <a:spcPts val="838"/>
              </a:spcAft>
              <a:buClr>
                <a:srgbClr val="7664C0"/>
              </a:buClr>
              <a:buFont typeface="Wingdings" panose="05000000000000000000" pitchFamily="2" charset="2"/>
              <a:buChar char="§"/>
            </a:pPr>
            <a:r>
              <a:rPr lang="en-US" altLang="en-US" sz="1200" dirty="0"/>
              <a:t>If you're a young parent with a child younger than 6 and made less than $30,000, you could receive up to </a:t>
            </a:r>
            <a:r>
              <a:rPr lang="en-US" altLang="en-US" sz="1100" b="1" dirty="0"/>
              <a:t>several thousands of dollars back</a:t>
            </a:r>
            <a:r>
              <a:rPr lang="en-US" altLang="en-US" sz="1200" dirty="0"/>
              <a:t>!</a:t>
            </a:r>
          </a:p>
          <a:p>
            <a:pPr algn="just" eaLnBrk="1" hangingPunct="1">
              <a:spcAft>
                <a:spcPts val="838"/>
              </a:spcAft>
            </a:pPr>
            <a:r>
              <a:rPr lang="en-US" altLang="en-US" sz="1200" dirty="0"/>
              <a:t>Find out how much you could qualify for below and talk to your social worker, counselor or mentor to get connected to </a:t>
            </a:r>
            <a:r>
              <a:rPr lang="en-US" altLang="en-US" sz="1100" b="1" dirty="0"/>
              <a:t>FREE tax prep services </a:t>
            </a:r>
            <a:r>
              <a:rPr lang="en-US" altLang="en-US" sz="1200" dirty="0"/>
              <a:t>to file your taxes and claim the credit.</a:t>
            </a:r>
          </a:p>
          <a:p>
            <a:pPr eaLnBrk="1" hangingPunct="1">
              <a:spcAft>
                <a:spcPts val="1050"/>
              </a:spcAft>
            </a:pPr>
            <a:r>
              <a:rPr lang="en-US" altLang="en-US" sz="1200" b="1" dirty="0"/>
              <a:t>Am I eligible? </a:t>
            </a:r>
            <a:r>
              <a:rPr lang="en-US" altLang="en-US" sz="1200" dirty="0"/>
              <a:t>You must:</a:t>
            </a:r>
          </a:p>
          <a:p>
            <a:pPr marL="171450" indent="-171450" algn="just" eaLnBrk="1" hangingPunct="1">
              <a:lnSpc>
                <a:spcPts val="1388"/>
              </a:lnSpc>
              <a:buClr>
                <a:srgbClr val="7030A0"/>
              </a:buClr>
              <a:buFont typeface="Wingdings" panose="05000000000000000000" pitchFamily="2" charset="2"/>
              <a:buChar char="§"/>
            </a:pPr>
            <a:r>
              <a:rPr lang="en-US" altLang="en-US" sz="1200" dirty="0"/>
              <a:t>Be age 18 or older</a:t>
            </a:r>
          </a:p>
          <a:p>
            <a:pPr marL="171450" indent="-171450" algn="just" eaLnBrk="1" hangingPunct="1">
              <a:lnSpc>
                <a:spcPts val="1388"/>
              </a:lnSpc>
              <a:buClr>
                <a:srgbClr val="7030A0"/>
              </a:buClr>
              <a:buFont typeface="Wingdings" panose="05000000000000000000" pitchFamily="2" charset="2"/>
              <a:buChar char="§"/>
            </a:pPr>
            <a:r>
              <a:rPr lang="en-US" altLang="en-US" sz="1200" dirty="0"/>
              <a:t>Earn less than $30,000 in 2019</a:t>
            </a:r>
          </a:p>
          <a:p>
            <a:pPr marL="171450" indent="-171450" algn="just" eaLnBrk="1" hangingPunct="1">
              <a:lnSpc>
                <a:spcPts val="1388"/>
              </a:lnSpc>
              <a:buClr>
                <a:srgbClr val="7030A0"/>
              </a:buClr>
              <a:buFont typeface="Wingdings" panose="05000000000000000000" pitchFamily="2" charset="2"/>
              <a:buChar char="§"/>
            </a:pPr>
            <a:r>
              <a:rPr lang="en-US" altLang="en-US" sz="1200" dirty="0"/>
              <a:t>Have a social security number</a:t>
            </a:r>
          </a:p>
          <a:p>
            <a:pPr marL="171450" indent="-171450" algn="just" eaLnBrk="1" hangingPunct="1">
              <a:lnSpc>
                <a:spcPts val="1388"/>
              </a:lnSpc>
              <a:buClr>
                <a:srgbClr val="7030A0"/>
              </a:buClr>
              <a:buFont typeface="Wingdings" panose="05000000000000000000" pitchFamily="2" charset="2"/>
              <a:buChar char="§"/>
            </a:pPr>
            <a:r>
              <a:rPr lang="en-US" altLang="en-US" sz="1200" dirty="0"/>
              <a:t>Have lived in California for more than half of 2019</a:t>
            </a:r>
          </a:p>
          <a:p>
            <a:pPr algn="just" eaLnBrk="1" hangingPunct="1">
              <a:lnSpc>
                <a:spcPts val="1388"/>
              </a:lnSpc>
            </a:pPr>
            <a:endParaRPr lang="en-US" altLang="en-US" sz="1200" dirty="0"/>
          </a:p>
          <a:p>
            <a:pPr eaLnBrk="1" hangingPunct="1">
              <a:lnSpc>
                <a:spcPts val="1363"/>
              </a:lnSpc>
              <a:spcAft>
                <a:spcPts val="625"/>
              </a:spcAft>
            </a:pPr>
            <a:r>
              <a:rPr lang="en-US" altLang="en-US" sz="1200" dirty="0"/>
              <a:t>Didn't file taxes or claim the EITC the last three years? That's ok! You can still file or amend your taxes to get that money back!</a:t>
            </a:r>
          </a:p>
          <a:p>
            <a:pPr algn="just" eaLnBrk="1" hangingPunct="1">
              <a:spcAft>
                <a:spcPts val="1050"/>
              </a:spcAft>
            </a:pPr>
            <a:r>
              <a:rPr lang="en-US" altLang="en-US" sz="1100" b="1" dirty="0">
                <a:solidFill>
                  <a:srgbClr val="B87EEC"/>
                </a:solidFill>
              </a:rPr>
              <a:t>Helpful Resources</a:t>
            </a:r>
          </a:p>
          <a:p>
            <a:pPr marL="171450" indent="-171450" algn="just" eaLnBrk="1" hangingPunct="1">
              <a:lnSpc>
                <a:spcPts val="1388"/>
              </a:lnSpc>
              <a:buClr>
                <a:srgbClr val="7030A0"/>
              </a:buClr>
              <a:buFont typeface="Wingdings" panose="05000000000000000000" pitchFamily="2" charset="2"/>
              <a:buChar char="§"/>
            </a:pPr>
            <a:r>
              <a:rPr lang="en-US" altLang="en-US" sz="1200" dirty="0"/>
              <a:t>Claiming the </a:t>
            </a:r>
            <a:r>
              <a:rPr lang="en-US" altLang="en-US" sz="1200" dirty="0" err="1"/>
              <a:t>CalEITC</a:t>
            </a:r>
            <a:r>
              <a:rPr lang="en-US" altLang="en-US" sz="1200" dirty="0"/>
              <a:t> Guide for Transition-Age Youth </a:t>
            </a:r>
            <a:r>
              <a:rPr lang="en-US" altLang="en-US" sz="1100" u="sng" dirty="0">
                <a:solidFill>
                  <a:srgbClr val="B87EEC"/>
                </a:solidFill>
                <a:hlinkClick r:id="rId4">
                  <a:extLst>
                    <a:ext uri="{A12FA001-AC4F-418D-AE19-62706E023703}">
                      <ahyp:hlinkClr xmlns:ahyp="http://schemas.microsoft.com/office/drawing/2018/hyperlinkcolor" val="tx"/>
                    </a:ext>
                  </a:extLst>
                </a:hlinkClick>
              </a:rPr>
              <a:t>https://www.ibaforvouth.org/cal-eitc-guide/</a:t>
            </a:r>
          </a:p>
          <a:p>
            <a:pPr marL="171450" indent="-171450" eaLnBrk="1" hangingPunct="1">
              <a:lnSpc>
                <a:spcPts val="1388"/>
              </a:lnSpc>
              <a:buClr>
                <a:srgbClr val="7030A0"/>
              </a:buClr>
              <a:buFont typeface="Wingdings" panose="05000000000000000000" pitchFamily="2" charset="2"/>
              <a:buChar char="§"/>
            </a:pPr>
            <a:r>
              <a:rPr lang="en-US" altLang="en-US" sz="1200" dirty="0"/>
              <a:t>CalEITC4Me-includes calculator &amp; FREE tax prep services </a:t>
            </a:r>
            <a:r>
              <a:rPr lang="en-US" altLang="en-US" sz="1200" u="sng" dirty="0">
                <a:solidFill>
                  <a:srgbClr val="B87EEC"/>
                </a:solidFill>
                <a:hlinkClick r:id="rId5">
                  <a:extLst>
                    <a:ext uri="{A12FA001-AC4F-418D-AE19-62706E023703}">
                      <ahyp:hlinkClr xmlns:ahyp="http://schemas.microsoft.com/office/drawing/2018/hyperlinkcolor" val="tx"/>
                    </a:ext>
                  </a:extLst>
                </a:hlinkClick>
              </a:rPr>
              <a:t>https://caleitc4me.org/</a:t>
            </a:r>
          </a:p>
          <a:p>
            <a:pPr marL="171450" indent="-171450" eaLnBrk="1" hangingPunct="1">
              <a:lnSpc>
                <a:spcPts val="1388"/>
              </a:lnSpc>
              <a:buClr>
                <a:srgbClr val="7030A0"/>
              </a:buClr>
              <a:buFont typeface="Wingdings" panose="05000000000000000000" pitchFamily="2" charset="2"/>
              <a:buChar char="§"/>
            </a:pPr>
            <a:r>
              <a:rPr lang="en-US" altLang="en-US" sz="1200" dirty="0"/>
              <a:t>IRS Free Tax Prep Help </a:t>
            </a:r>
            <a:r>
              <a:rPr lang="en-US" altLang="en-US" sz="1200" u="sng" dirty="0">
                <a:solidFill>
                  <a:srgbClr val="B87EEC"/>
                </a:solidFill>
                <a:hlinkClick r:id="rId6">
                  <a:extLst>
                    <a:ext uri="{A12FA001-AC4F-418D-AE19-62706E023703}">
                      <ahyp:hlinkClr xmlns:ahyp="http://schemas.microsoft.com/office/drawing/2018/hyperlinkcolor" val="tx"/>
                    </a:ext>
                  </a:extLst>
                </a:hlinkClick>
              </a:rPr>
              <a:t>https://irs.treasury.gov/freetaxprep/</a:t>
            </a:r>
          </a:p>
          <a:p>
            <a:pPr algn="just" eaLnBrk="1" hangingPunct="1">
              <a:lnSpc>
                <a:spcPts val="1388"/>
              </a:lnSpc>
            </a:pPr>
            <a:endParaRPr lang="en-US" altLang="en-US" sz="1200" dirty="0"/>
          </a:p>
          <a:p>
            <a:pPr algn="just" eaLnBrk="1" hangingPunct="1">
              <a:spcAft>
                <a:spcPts val="838"/>
              </a:spcAft>
            </a:pPr>
            <a:endParaRPr lang="en-US" altLang="en-US" sz="1200" dirty="0"/>
          </a:p>
        </p:txBody>
      </p:sp>
      <p:sp>
        <p:nvSpPr>
          <p:cNvPr id="83973" name="Rectangle 4">
            <a:extLst>
              <a:ext uri="{FF2B5EF4-FFF2-40B4-BE49-F238E27FC236}">
                <a16:creationId xmlns:a16="http://schemas.microsoft.com/office/drawing/2014/main" id="{E4A1E892-0DD2-4356-9463-60C79BD44CFC}"/>
              </a:ext>
            </a:extLst>
          </p:cNvPr>
          <p:cNvSpPr>
            <a:spLocks noChangeArrowheads="1"/>
          </p:cNvSpPr>
          <p:nvPr/>
        </p:nvSpPr>
        <p:spPr bwMode="auto">
          <a:xfrm>
            <a:off x="6692900" y="9418638"/>
            <a:ext cx="1778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sz="1100" b="1" dirty="0"/>
          </a:p>
        </p:txBody>
      </p:sp>
      <p:sp>
        <p:nvSpPr>
          <p:cNvPr id="8" name="Rectangle 7">
            <a:extLst>
              <a:ext uri="{FF2B5EF4-FFF2-40B4-BE49-F238E27FC236}">
                <a16:creationId xmlns:a16="http://schemas.microsoft.com/office/drawing/2014/main" id="{7EE53807-569D-436C-8C45-0A1DD12E863D}"/>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sz="2400" b="1" dirty="0"/>
              <a:t>Technology, Transportation, and Tax Resources</a:t>
            </a:r>
          </a:p>
        </p:txBody>
      </p:sp>
      <p:pic>
        <p:nvPicPr>
          <p:cNvPr id="6" name="Picture 5">
            <a:extLst>
              <a:ext uri="{FF2B5EF4-FFF2-40B4-BE49-F238E27FC236}">
                <a16:creationId xmlns:a16="http://schemas.microsoft.com/office/drawing/2014/main" id="{CD9F7500-80FE-4FC2-B454-36DEB9600B31}"/>
              </a:ext>
            </a:extLst>
          </p:cNvPr>
          <p:cNvPicPr>
            <a:picLocks noChangeAspect="1"/>
          </p:cNvPicPr>
          <p:nvPr/>
        </p:nvPicPr>
        <p:blipFill>
          <a:blip r:embed="rId7"/>
          <a:stretch>
            <a:fillRect/>
          </a:stretch>
        </p:blipFill>
        <p:spPr>
          <a:xfrm>
            <a:off x="4962438" y="1508451"/>
            <a:ext cx="1801237" cy="1820764"/>
          </a:xfrm>
          <a:prstGeom prst="rect">
            <a:avLst/>
          </a:prstGeom>
        </p:spPr>
      </p:pic>
      <p:sp>
        <p:nvSpPr>
          <p:cNvPr id="12" name="Rectangle 15">
            <a:extLst>
              <a:ext uri="{FF2B5EF4-FFF2-40B4-BE49-F238E27FC236}">
                <a16:creationId xmlns:a16="http://schemas.microsoft.com/office/drawing/2014/main" id="{76200D4E-EE08-4888-96BB-370CE064ADAA}"/>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86</a:t>
            </a:r>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
            <a:extLst>
              <a:ext uri="{FF2B5EF4-FFF2-40B4-BE49-F238E27FC236}">
                <a16:creationId xmlns:a16="http://schemas.microsoft.com/office/drawing/2014/main" id="{CC1B2383-DA90-4996-B8EB-11DE7B4188E0}"/>
              </a:ext>
            </a:extLst>
          </p:cNvPr>
          <p:cNvSpPr>
            <a:spLocks noChangeArrowheads="1"/>
          </p:cNvSpPr>
          <p:nvPr/>
        </p:nvSpPr>
        <p:spPr bwMode="auto">
          <a:xfrm>
            <a:off x="3313113" y="1030288"/>
            <a:ext cx="11461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Aft>
                <a:spcPts val="1675"/>
              </a:spcAft>
            </a:pPr>
            <a:endParaRPr lang="en-US" altLang="en-US" b="1" u="sng" dirty="0">
              <a:solidFill>
                <a:srgbClr val="343434"/>
              </a:solidFill>
            </a:endParaRPr>
          </a:p>
        </p:txBody>
      </p:sp>
      <p:sp>
        <p:nvSpPr>
          <p:cNvPr id="3" name="Rectangle 2">
            <a:extLst>
              <a:ext uri="{FF2B5EF4-FFF2-40B4-BE49-F238E27FC236}">
                <a16:creationId xmlns:a16="http://schemas.microsoft.com/office/drawing/2014/main" id="{05CFF937-BA1F-4CFB-9324-A856DB753B35}"/>
              </a:ext>
            </a:extLst>
          </p:cNvPr>
          <p:cNvSpPr/>
          <p:nvPr/>
        </p:nvSpPr>
        <p:spPr>
          <a:xfrm>
            <a:off x="895350" y="1520825"/>
            <a:ext cx="5975350" cy="7766050"/>
          </a:xfrm>
          <a:prstGeom prst="rect">
            <a:avLst/>
          </a:prstGeom>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ts val="1675"/>
              </a:spcBef>
              <a:spcAft>
                <a:spcPts val="625"/>
              </a:spcAft>
            </a:pPr>
            <a:r>
              <a:rPr lang="en-US" altLang="en-US" sz="1200" b="1" dirty="0">
                <a:solidFill>
                  <a:srgbClr val="B87EEC"/>
                </a:solidFill>
              </a:rPr>
              <a:t>SO, WHAT IS AMERICORPS?</a:t>
            </a:r>
            <a:endParaRPr lang="en-US" altLang="en-US" sz="1200" b="1" dirty="0">
              <a:solidFill>
                <a:srgbClr val="B87EEC"/>
              </a:solidFill>
              <a:hlinkClick r:id="rId2">
                <a:extLst>
                  <a:ext uri="{A12FA001-AC4F-418D-AE19-62706E023703}">
                    <ahyp:hlinkClr xmlns:ahyp="http://schemas.microsoft.com/office/drawing/2018/hyperlinkcolor" val="tx"/>
                  </a:ext>
                </a:extLst>
              </a:hlinkClick>
            </a:endParaRPr>
          </a:p>
          <a:p>
            <a:pPr algn="just" eaLnBrk="1" hangingPunct="1">
              <a:spcAft>
                <a:spcPts val="838"/>
              </a:spcAft>
            </a:pPr>
            <a:r>
              <a:rPr lang="en-US" altLang="en-US" sz="1200" dirty="0">
                <a:solidFill>
                  <a:srgbClr val="343434"/>
                </a:solidFill>
              </a:rPr>
              <a:t>AmeriCorps is a network of national service programs, made up of three primary programs that each take a different approach to improving lives and fostering civic engagement. Members commit their time to address critical community needs like increasing academic achievement, mentoring youth, fighting poverty, sustaining national parks, preparing for disasters, and more.</a:t>
            </a:r>
          </a:p>
          <a:p>
            <a:pPr algn="just" eaLnBrk="1" hangingPunct="1">
              <a:spcAft>
                <a:spcPts val="625"/>
              </a:spcAft>
            </a:pPr>
            <a:r>
              <a:rPr lang="en-US" altLang="en-US" sz="1200" b="1" dirty="0">
                <a:solidFill>
                  <a:srgbClr val="B87EEC"/>
                </a:solidFill>
              </a:rPr>
              <a:t>HOW DOES AMERICORPS GET THINGS DONE?</a:t>
            </a:r>
            <a:endParaRPr lang="en-US" altLang="en-US" sz="1200" b="1" dirty="0">
              <a:solidFill>
                <a:srgbClr val="B87EEC"/>
              </a:solidFill>
              <a:hlinkClick r:id="rId3">
                <a:extLst>
                  <a:ext uri="{A12FA001-AC4F-418D-AE19-62706E023703}">
                    <ahyp:hlinkClr xmlns:ahyp="http://schemas.microsoft.com/office/drawing/2018/hyperlinkcolor" val="tx"/>
                  </a:ext>
                </a:extLst>
              </a:hlinkClick>
            </a:endParaRPr>
          </a:p>
          <a:p>
            <a:pPr algn="just" eaLnBrk="1" hangingPunct="1">
              <a:spcAft>
                <a:spcPts val="838"/>
              </a:spcAft>
            </a:pPr>
            <a:r>
              <a:rPr lang="en-US" altLang="en-US" sz="1200" dirty="0">
                <a:solidFill>
                  <a:srgbClr val="343434"/>
                </a:solidFill>
              </a:rPr>
              <a:t>Approximately 75,000 Americans across the country participate in AmeriCorps each year. All of them are tackle different community needs in different ways.</a:t>
            </a:r>
          </a:p>
          <a:p>
            <a:pPr algn="just" eaLnBrk="1" hangingPunct="1"/>
            <a:r>
              <a:rPr lang="en-US" altLang="en-US" sz="1200" dirty="0">
                <a:solidFill>
                  <a:srgbClr val="343434"/>
                </a:solidFill>
              </a:rPr>
              <a:t>1. AmeriCorps members help communities recover from the damage caused by natural and other disasters.</a:t>
            </a:r>
          </a:p>
          <a:p>
            <a:pPr algn="just" eaLnBrk="1" hangingPunct="1"/>
            <a:r>
              <a:rPr lang="en-US" altLang="en-US" sz="1200" dirty="0">
                <a:solidFill>
                  <a:srgbClr val="343434"/>
                </a:solidFill>
              </a:rPr>
              <a:t>2. AmeriCorps members build affordable housing units for families to increase economic opportunity for those living in poverty.</a:t>
            </a:r>
          </a:p>
          <a:p>
            <a:pPr algn="just" eaLnBrk="1" hangingPunct="1"/>
            <a:r>
              <a:rPr lang="en-US" altLang="en-US" sz="1200" dirty="0">
                <a:solidFill>
                  <a:srgbClr val="343434"/>
                </a:solidFill>
              </a:rPr>
              <a:t>3. AmeriCorps members facilitate mentorship programs to connect students with community members who can help with academic performance and college preparation.</a:t>
            </a:r>
          </a:p>
          <a:p>
            <a:pPr algn="just" eaLnBrk="1" hangingPunct="1"/>
            <a:r>
              <a:rPr lang="en-US" altLang="en-US" sz="1200" dirty="0">
                <a:solidFill>
                  <a:srgbClr val="343434"/>
                </a:solidFill>
              </a:rPr>
              <a:t>4. AmeriCorps members remove trash and other man-made debris from local ponds to promote environmental sustainability.</a:t>
            </a:r>
          </a:p>
          <a:p>
            <a:pPr algn="just" eaLnBrk="1" hangingPunct="1"/>
            <a:r>
              <a:rPr lang="en-US" altLang="en-US" sz="1200" dirty="0">
                <a:solidFill>
                  <a:srgbClr val="343434"/>
                </a:solidFill>
              </a:rPr>
              <a:t>5. AmeriCorps members encourage community members to donate fresh produce to local schools to promote healthy futures and reduce childhood obesity.</a:t>
            </a:r>
          </a:p>
          <a:p>
            <a:pPr algn="just" eaLnBrk="1" hangingPunct="1">
              <a:spcAft>
                <a:spcPts val="625"/>
              </a:spcAft>
            </a:pPr>
            <a:r>
              <a:rPr lang="en-US" altLang="en-US" sz="1200" dirty="0">
                <a:solidFill>
                  <a:srgbClr val="343434"/>
                </a:solidFill>
              </a:rPr>
              <a:t>6. AmeriCorps members assist veterans and military families in filing for benefits claims, so they get access to the resources they need.</a:t>
            </a:r>
          </a:p>
          <a:p>
            <a:pPr algn="just" eaLnBrk="1" hangingPunct="1">
              <a:spcAft>
                <a:spcPts val="625"/>
              </a:spcAft>
            </a:pPr>
            <a:r>
              <a:rPr lang="en-US" altLang="en-US" sz="1200" b="1" dirty="0">
                <a:solidFill>
                  <a:srgbClr val="B87EEC"/>
                </a:solidFill>
              </a:rPr>
              <a:t>WHAT MAKES SOMEONE AN AMERICORPS "MEMBER"?</a:t>
            </a:r>
            <a:endParaRPr lang="en-US" altLang="en-US" sz="1200" b="1" dirty="0">
              <a:solidFill>
                <a:srgbClr val="B87EEC"/>
              </a:solidFill>
              <a:hlinkClick r:id="rId4">
                <a:extLst>
                  <a:ext uri="{A12FA001-AC4F-418D-AE19-62706E023703}">
                    <ahyp:hlinkClr xmlns:ahyp="http://schemas.microsoft.com/office/drawing/2018/hyperlinkcolor" val="tx"/>
                  </a:ext>
                </a:extLst>
              </a:hlinkClick>
            </a:endParaRPr>
          </a:p>
          <a:p>
            <a:pPr algn="just" eaLnBrk="1" hangingPunct="1">
              <a:spcAft>
                <a:spcPts val="838"/>
              </a:spcAft>
            </a:pPr>
            <a:r>
              <a:rPr lang="en-US" altLang="en-US" sz="1200" dirty="0">
                <a:solidFill>
                  <a:srgbClr val="343434"/>
                </a:solidFill>
              </a:rPr>
              <a:t>AmeriCorps members are dedicated to strengthening communities. AmeriCorps members can choose to commit to service anywhere from 3 months to a year.</a:t>
            </a:r>
          </a:p>
          <a:p>
            <a:pPr algn="just" eaLnBrk="1" hangingPunct="1">
              <a:spcAft>
                <a:spcPts val="625"/>
              </a:spcAft>
            </a:pPr>
            <a:r>
              <a:rPr lang="en-US" altLang="en-US" sz="1200" b="1" dirty="0">
                <a:solidFill>
                  <a:srgbClr val="B87EEC"/>
                </a:solidFill>
              </a:rPr>
              <a:t>WHY SHOULD SOMEONE BE AN AMERICORPS MEMBER?</a:t>
            </a:r>
            <a:endParaRPr lang="en-US" altLang="en-US" sz="1200" b="1" dirty="0">
              <a:solidFill>
                <a:srgbClr val="B87EEC"/>
              </a:solidFill>
              <a:hlinkClick r:id="rId5">
                <a:extLst>
                  <a:ext uri="{A12FA001-AC4F-418D-AE19-62706E023703}">
                    <ahyp:hlinkClr xmlns:ahyp="http://schemas.microsoft.com/office/drawing/2018/hyperlinkcolor" val="tx"/>
                  </a:ext>
                </a:extLst>
              </a:hlinkClick>
            </a:endParaRPr>
          </a:p>
          <a:p>
            <a:pPr algn="just" eaLnBrk="1" hangingPunct="1"/>
            <a:r>
              <a:rPr lang="en-US" altLang="en-US" sz="1200" dirty="0">
                <a:solidFill>
                  <a:srgbClr val="343434"/>
                </a:solidFill>
              </a:rPr>
              <a:t>To make our people safer, stronger and healthier; to strengthen our communities; and to Get Things Done for America. Read why individuals joined AmeriCorps and find out the impact they made during their year of service.</a:t>
            </a:r>
          </a:p>
        </p:txBody>
      </p:sp>
      <p:sp>
        <p:nvSpPr>
          <p:cNvPr id="5" name="Rectangle 4">
            <a:extLst>
              <a:ext uri="{FF2B5EF4-FFF2-40B4-BE49-F238E27FC236}">
                <a16:creationId xmlns:a16="http://schemas.microsoft.com/office/drawing/2014/main" id="{C323BA9B-F726-4087-BF32-D6F117925FC6}"/>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sz="2400" b="1" dirty="0"/>
              <a:t>AmeriCorps</a:t>
            </a:r>
          </a:p>
        </p:txBody>
      </p:sp>
      <p:pic>
        <p:nvPicPr>
          <p:cNvPr id="4098" name="Picture 2" descr="Goodwill NNE ramps up recruitment for AmeriCorps National Service Members  in NH | Human Interest | unionleader.com">
            <a:extLst>
              <a:ext uri="{FF2B5EF4-FFF2-40B4-BE49-F238E27FC236}">
                <a16:creationId xmlns:a16="http://schemas.microsoft.com/office/drawing/2014/main" id="{BC86B1E2-A19C-45C4-9578-1AE41FA6F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0751" y="7241426"/>
            <a:ext cx="2592297" cy="25922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5">
            <a:extLst>
              <a:ext uri="{FF2B5EF4-FFF2-40B4-BE49-F238E27FC236}">
                <a16:creationId xmlns:a16="http://schemas.microsoft.com/office/drawing/2014/main" id="{BA0F9CD2-BED6-4206-91B4-5EC4D1985051}"/>
              </a:ext>
            </a:extLst>
          </p:cNvPr>
          <p:cNvSpPr>
            <a:spLocks noChangeArrowheads="1"/>
          </p:cNvSpPr>
          <p:nvPr/>
        </p:nvSpPr>
        <p:spPr bwMode="auto">
          <a:xfrm>
            <a:off x="435398" y="9551988"/>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87</a:t>
            </a:r>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
            <a:extLst>
              <a:ext uri="{FF2B5EF4-FFF2-40B4-BE49-F238E27FC236}">
                <a16:creationId xmlns:a16="http://schemas.microsoft.com/office/drawing/2014/main" id="{8FEF7932-CBA3-4895-BFBB-B0FCBEADBBD6}"/>
              </a:ext>
            </a:extLst>
          </p:cNvPr>
          <p:cNvSpPr>
            <a:spLocks noChangeArrowheads="1"/>
          </p:cNvSpPr>
          <p:nvPr/>
        </p:nvSpPr>
        <p:spPr bwMode="auto">
          <a:xfrm>
            <a:off x="895350" y="1476671"/>
            <a:ext cx="5959475" cy="6451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Aft>
                <a:spcPts val="425"/>
              </a:spcAft>
            </a:pPr>
            <a:r>
              <a:rPr lang="en-US" altLang="en-US" sz="1200" b="1" dirty="0">
                <a:solidFill>
                  <a:srgbClr val="B87EEC"/>
                </a:solidFill>
              </a:rPr>
              <a:t>ARE THERE PERKS?</a:t>
            </a:r>
            <a:endParaRPr lang="en-US" altLang="en-US" sz="1200" b="1" dirty="0">
              <a:solidFill>
                <a:srgbClr val="B87EEC"/>
              </a:solidFill>
              <a:hlinkClick r:id="rId2">
                <a:extLst>
                  <a:ext uri="{A12FA001-AC4F-418D-AE19-62706E023703}">
                    <ahyp:hlinkClr xmlns:ahyp="http://schemas.microsoft.com/office/drawing/2018/hyperlinkcolor" val="tx"/>
                  </a:ext>
                </a:extLst>
              </a:hlinkClick>
            </a:endParaRPr>
          </a:p>
          <a:p>
            <a:pPr eaLnBrk="1" hangingPunct="1">
              <a:spcAft>
                <a:spcPts val="838"/>
              </a:spcAft>
            </a:pPr>
            <a:r>
              <a:rPr lang="en-US" altLang="en-US" sz="1200" dirty="0">
                <a:solidFill>
                  <a:srgbClr val="343434"/>
                </a:solidFill>
              </a:rPr>
              <a:t>In addition to the reward of serving your country and giving back? Yes, the benefits of service include, but are not limited to:</a:t>
            </a:r>
          </a:p>
          <a:p>
            <a:pPr algn="just" eaLnBrk="1" hangingPunct="1"/>
            <a:r>
              <a:rPr lang="en-US" altLang="en-US" sz="1200" dirty="0">
                <a:solidFill>
                  <a:srgbClr val="343434"/>
                </a:solidFill>
              </a:rPr>
              <a:t>•    Student loan deferment</a:t>
            </a:r>
          </a:p>
          <a:p>
            <a:pPr algn="just" eaLnBrk="1" hangingPunct="1"/>
            <a:r>
              <a:rPr lang="en-US" altLang="en-US" sz="1200" dirty="0">
                <a:solidFill>
                  <a:srgbClr val="343434"/>
                </a:solidFill>
              </a:rPr>
              <a:t>•    Skills and training</a:t>
            </a:r>
          </a:p>
          <a:p>
            <a:pPr algn="just" eaLnBrk="1" hangingPunct="1"/>
            <a:r>
              <a:rPr lang="en-US" altLang="en-US" sz="1200" dirty="0">
                <a:solidFill>
                  <a:srgbClr val="343434"/>
                </a:solidFill>
              </a:rPr>
              <a:t>•    Living allowance</a:t>
            </a:r>
          </a:p>
          <a:p>
            <a:pPr algn="just" eaLnBrk="1" hangingPunct="1"/>
            <a:r>
              <a:rPr lang="en-US" altLang="en-US" sz="1200" dirty="0">
                <a:solidFill>
                  <a:srgbClr val="343434"/>
                </a:solidFill>
              </a:rPr>
              <a:t>•    Limited health benefit options</a:t>
            </a:r>
          </a:p>
          <a:p>
            <a:pPr eaLnBrk="1" hangingPunct="1"/>
            <a:r>
              <a:rPr lang="en-US" altLang="en-US" sz="1200" dirty="0">
                <a:solidFill>
                  <a:srgbClr val="343434"/>
                </a:solidFill>
              </a:rPr>
              <a:t>•    Education Award upon completion of service to help pay for college, graduate school, or vocational training, or to repay student loans</a:t>
            </a:r>
          </a:p>
          <a:p>
            <a:pPr eaLnBrk="1" hangingPunct="1">
              <a:spcAft>
                <a:spcPts val="425"/>
              </a:spcAft>
            </a:pPr>
            <a:r>
              <a:rPr lang="en-US" altLang="en-US" sz="1200" dirty="0">
                <a:solidFill>
                  <a:srgbClr val="343434"/>
                </a:solidFill>
              </a:rPr>
              <a:t>•    Career opportunities with leading employers from the private, public and nonprofit sectors</a:t>
            </a:r>
          </a:p>
          <a:p>
            <a:pPr algn="just" eaLnBrk="1" hangingPunct="1"/>
            <a:r>
              <a:rPr lang="en-US" altLang="en-US" sz="1200" dirty="0">
                <a:solidFill>
                  <a:srgbClr val="343434"/>
                </a:solidFill>
              </a:rPr>
              <a:t>Source </a:t>
            </a:r>
            <a:r>
              <a:rPr lang="en-US" altLang="en-US" sz="1200" dirty="0">
                <a:solidFill>
                  <a:srgbClr val="B87EEC"/>
                </a:solidFill>
                <a:hlinkClick r:id="rId3">
                  <a:extLst>
                    <a:ext uri="{A12FA001-AC4F-418D-AE19-62706E023703}">
                      <ahyp:hlinkClr xmlns:ahyp="http://schemas.microsoft.com/office/drawing/2018/hyperlinkcolor" val="tx"/>
                    </a:ext>
                  </a:extLst>
                </a:hlinkClick>
              </a:rPr>
              <a:t>https://www.nationalservice.gov/programs/americorps/americorps-programs</a:t>
            </a:r>
            <a:r>
              <a:rPr lang="en-US" altLang="en-US" sz="1200" dirty="0">
                <a:solidFill>
                  <a:srgbClr val="B87EEC"/>
                </a:solidFill>
              </a:rPr>
              <a:t> </a:t>
            </a:r>
          </a:p>
          <a:p>
            <a:pPr eaLnBrk="1" hangingPunct="1"/>
            <a:endParaRPr lang="en-US" altLang="en-US" sz="1200" u="sng" dirty="0">
              <a:solidFill>
                <a:srgbClr val="343434"/>
              </a:solidFill>
            </a:endParaRPr>
          </a:p>
          <a:p>
            <a:pPr eaLnBrk="1" hangingPunct="1"/>
            <a:r>
              <a:rPr lang="en-US" altLang="en-US" sz="1200" b="1" dirty="0"/>
              <a:t>Foster Youth Initiative (FYI) Program</a:t>
            </a:r>
          </a:p>
          <a:p>
            <a:pPr eaLnBrk="1" hangingPunct="1"/>
            <a:endParaRPr lang="en-US" altLang="en-US" sz="1200" u="sng" dirty="0"/>
          </a:p>
          <a:p>
            <a:pPr eaLnBrk="1" hangingPunct="1">
              <a:spcAft>
                <a:spcPts val="1263"/>
              </a:spcAft>
            </a:pPr>
            <a:r>
              <a:rPr lang="en-US" altLang="en-US" sz="1200" dirty="0"/>
              <a:t>Child Abuse Prevention Center (CAP Center) has an exciting new opportunity to better support California's current and former foster youth - The CA Foster Youth Initiative - CA FYI. Its goal is to improve outcomes and focus on achievement for foster youth by establishing stronger academic, literacy, and technology competency, while building life skills, career, employment and extracurricular opportunities through expanded AmeriCorps service mentors. CA Volunteers and AmeriCorps have set aside almost $1 million per year over three years for this statewide initiative. Our hope is that you will join us to help design and implement this exciting new project that will build a continuum of care and up-lift academic and career pathways for Foster Youth, Non-Minor Dependents and former Foster Youth as they traverse into adulthood</a:t>
            </a:r>
          </a:p>
          <a:p>
            <a:pPr algn="just" eaLnBrk="1" hangingPunct="1"/>
            <a:r>
              <a:rPr lang="en-US" altLang="en-US" sz="1200" dirty="0"/>
              <a:t>Source</a:t>
            </a:r>
          </a:p>
          <a:p>
            <a:pPr algn="just" eaLnBrk="1" hangingPunct="1"/>
            <a:r>
              <a:rPr lang="en-US" altLang="en-US" sz="1200" dirty="0">
                <a:solidFill>
                  <a:srgbClr val="B87EEC"/>
                </a:solidFill>
                <a:hlinkClick r:id="rId4">
                  <a:extLst>
                    <a:ext uri="{A12FA001-AC4F-418D-AE19-62706E023703}">
                      <ahyp:hlinkClr xmlns:ahyp="http://schemas.microsoft.com/office/drawing/2018/hyperlinkcolor" val="tx"/>
                    </a:ext>
                  </a:extLst>
                </a:hlinkClick>
              </a:rPr>
              <a:t>http://www.thecapcenter.org/who/cap-center-programs/americorps-overview</a:t>
            </a:r>
          </a:p>
          <a:p>
            <a:pPr algn="just" eaLnBrk="1" hangingPunct="1"/>
            <a:r>
              <a:rPr lang="en-US" altLang="en-US" sz="1200" dirty="0">
                <a:solidFill>
                  <a:srgbClr val="B87EEC"/>
                </a:solidFill>
                <a:hlinkClick r:id="rId5">
                  <a:extLst>
                    <a:ext uri="{A12FA001-AC4F-418D-AE19-62706E023703}">
                      <ahyp:hlinkClr xmlns:ahyp="http://schemas.microsoft.com/office/drawing/2018/hyperlinkcolor" val="tx"/>
                    </a:ext>
                  </a:extLst>
                </a:hlinkClick>
              </a:rPr>
              <a:t>https://my.americorps.gov/mp/listing/viewListing.do?fromSearch=true&amp;id=96572</a:t>
            </a:r>
          </a:p>
        </p:txBody>
      </p:sp>
      <p:sp>
        <p:nvSpPr>
          <p:cNvPr id="4" name="Rectangle 3">
            <a:extLst>
              <a:ext uri="{FF2B5EF4-FFF2-40B4-BE49-F238E27FC236}">
                <a16:creationId xmlns:a16="http://schemas.microsoft.com/office/drawing/2014/main" id="{5DD4DBCD-A2D2-459C-AB15-D2413CD4B55C}"/>
              </a:ext>
            </a:extLst>
          </p:cNvPr>
          <p:cNvSpPr/>
          <p:nvPr/>
        </p:nvSpPr>
        <p:spPr>
          <a:xfrm>
            <a:off x="0" y="342460"/>
            <a:ext cx="7772400" cy="788988"/>
          </a:xfrm>
          <a:prstGeom prst="rect">
            <a:avLst/>
          </a:prstGeom>
          <a:solidFill>
            <a:srgbClr val="B87EEC"/>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spcAft>
                <a:spcPts val="1675"/>
              </a:spcAft>
            </a:pPr>
            <a:r>
              <a:rPr lang="en-US" sz="2400" b="1" dirty="0"/>
              <a:t>AmeriCorps</a:t>
            </a:r>
          </a:p>
        </p:txBody>
      </p:sp>
      <p:pic>
        <p:nvPicPr>
          <p:cNvPr id="3074" name="Picture 2" descr="20/21 Foster Youth Initiative AmeriCorps Program: The Child Abuse  Prevention Center Opportunity - VolunteerMatch">
            <a:extLst>
              <a:ext uri="{FF2B5EF4-FFF2-40B4-BE49-F238E27FC236}">
                <a16:creationId xmlns:a16="http://schemas.microsoft.com/office/drawing/2014/main" id="{07C56BBC-5EF0-4401-B068-144E009E55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697" y="6574983"/>
            <a:ext cx="2977005" cy="29770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5">
            <a:extLst>
              <a:ext uri="{FF2B5EF4-FFF2-40B4-BE49-F238E27FC236}">
                <a16:creationId xmlns:a16="http://schemas.microsoft.com/office/drawing/2014/main" id="{ED0B8680-30F1-4704-91EE-CFBF98487B41}"/>
              </a:ext>
            </a:extLst>
          </p:cNvPr>
          <p:cNvSpPr>
            <a:spLocks noChangeArrowheads="1"/>
          </p:cNvSpPr>
          <p:nvPr/>
        </p:nvSpPr>
        <p:spPr bwMode="auto">
          <a:xfrm>
            <a:off x="7293398" y="9612630"/>
            <a:ext cx="762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1100" b="1" dirty="0"/>
              <a:t>88</a:t>
            </a: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10959</TotalTime>
  <Words>33043</Words>
  <Application>Microsoft Office PowerPoint</Application>
  <PresentationFormat>Custom</PresentationFormat>
  <Paragraphs>2193</Paragraphs>
  <Slides>93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93</vt:i4>
      </vt:variant>
    </vt:vector>
  </HeadingPairs>
  <TitlesOfParts>
    <vt:vector size="100" baseType="lpstr">
      <vt:lpstr>AngsanaUPC</vt:lpstr>
      <vt:lpstr>Arial</vt:lpstr>
      <vt:lpstr>Calibri</vt:lpstr>
      <vt:lpstr>Palatino Linotype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18054</dc:creator>
  <cp:lastModifiedBy>Cherie Desk</cp:lastModifiedBy>
  <cp:revision>254</cp:revision>
  <dcterms:modified xsi:type="dcterms:W3CDTF">2022-06-10T19:55:21Z</dcterms:modified>
</cp:coreProperties>
</file>