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7" r:id="rId3"/>
    <p:sldId id="273" r:id="rId4"/>
    <p:sldId id="257" r:id="rId5"/>
    <p:sldId id="258" r:id="rId6"/>
    <p:sldId id="274" r:id="rId7"/>
    <p:sldId id="259" r:id="rId8"/>
    <p:sldId id="260" r:id="rId9"/>
    <p:sldId id="264" r:id="rId10"/>
    <p:sldId id="265" r:id="rId11"/>
    <p:sldId id="275" r:id="rId12"/>
    <p:sldId id="266" r:id="rId13"/>
    <p:sldId id="272" r:id="rId14"/>
    <p:sldId id="270" r:id="rId15"/>
    <p:sldId id="269" r:id="rId16"/>
    <p:sldId id="267" r:id="rId17"/>
    <p:sldId id="256" r:id="rId18"/>
    <p:sldId id="276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84" d="100"/>
          <a:sy n="84" d="100"/>
        </p:scale>
        <p:origin x="63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CBAE-612A-408F-95D5-2A9028AB5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A7E91-58CC-4D93-99FC-25670995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93A18-1C4C-4AFE-A5A8-1FCCFF63B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33B2E-2521-4D9D-B05F-CC62EB650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3CDD7-616A-440E-8298-303D941C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543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9526-3630-449F-96A8-9629A1C0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7C2E7A-8F62-4852-9603-5A6279415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3B281-C495-489C-AF52-2C8A6427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B6AF0-7945-4C16-A928-A005F349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ACD4-CFEB-4E17-B7D2-329DEA04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20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032D51-BEF4-486A-B7CC-0BCF01859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FAFC6-6CFD-4A62-8D92-6A7C4F44B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26437-4009-4D3F-BDE8-90586805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365E0-E2AF-4FB7-828C-FE2F58D2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5C26B-3C59-4FD9-96C8-30E7BEBA6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6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BC54-7D63-4ACD-B672-6DA5436D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DCA1D-F9B4-451B-A182-4D8AF8E63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F4282-E5F8-46F7-AB89-F9AD2AC4E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E40D5-65CB-4197-89EA-3B4D072EE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6EB0A-6173-40BA-84BA-3A73A104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77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92A9-7AC2-489A-854E-38084C5AB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9D926-05D8-4B31-9CD1-A386B8603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74F2-D627-4F49-BEDB-F03C56BEF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C9881-B2D9-46BD-9C6C-EEC02080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71A7C-4DFE-4597-9A23-A4001B2DC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536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D934F-5F29-4609-92DB-656AE6FB8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6025D-C000-4145-A2C2-7B02F3968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B8936-E1FD-40B5-B4DA-189AC58A5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50753-D7B2-4547-B44D-4FF9D400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F17C-62E6-47BE-9CA3-369229A8B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C7FB-7A4F-4A51-89A1-CADE5461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32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F5FB5-E935-4195-B9FC-4433271E4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4F896-532C-44B6-A039-9E7246785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1A095-6216-4F10-A1A0-99C166BE7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FEF83-7FA9-473E-938A-EDFF157230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6A024-3AEC-4154-BBCE-D4A168D1D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4068B4-92AE-4920-A973-7F656C829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04C93C-5B21-4AA6-B2A1-AE716169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EC13AB-DF21-458C-B15E-1E904262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78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055D1-4F20-4C3A-B6FC-C304B8318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BCF890-4B62-4F27-A8BD-C08D7C412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5B198-6A58-4126-BAE7-820D86F8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3115E-6C9F-4722-94E9-3B381F24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320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4DE0D1-2835-4094-9F7F-8270FD68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CFA6A-9AF6-49AF-A9B7-4E58BA43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5C96A-CA33-4B4A-89F0-2FE5CD7B1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067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C4F32-C849-425A-9D9E-8ACBE305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22801-12AD-4679-868C-FCAFFC97C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61693-8748-4040-A069-16E11D721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32DD7-93EC-44B8-B2BF-51C6B139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91199-3048-4D65-B23B-D8B7DADA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ECB2E-FA4D-4488-A2EE-C2142622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897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C547-6821-455B-8746-1D21C3AE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9C988-DC29-44FC-81B4-DDCB3B731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476AA-185F-4BBE-AC33-502D7FF8C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EBB17-8E6D-433E-9278-063542300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B9B6E-498B-4E23-8F0F-EB878FBCE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83DFF-B0E8-47CD-9B96-D063441D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7554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1B7EE-17B6-45F8-B13D-B540B003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FB10B-25B8-47EB-8D92-B832C0E42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825A7-951E-4592-82AA-C9235E1E6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90339-97D8-4A0A-9774-985264E2C87A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E93-822A-4BC5-A516-6D25EFFDD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EF15D-A882-483D-8463-90F41B0A0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00CA-C06E-4C3F-AFDF-28FA60018DF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94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denisgilbert.com/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28C495-0A4F-4C0F-B9AE-720FD0D1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14" y="251001"/>
            <a:ext cx="11381724" cy="1702747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Points de Lagrange</a:t>
            </a:r>
            <a:br>
              <a:rPr lang="fr-FR" sz="4000" b="1" dirty="0"/>
            </a:br>
            <a:r>
              <a:rPr lang="fr-FR" sz="4000" b="1" dirty="0"/>
              <a:t>Places de “stationnement” spatiales</a:t>
            </a:r>
            <a:endParaRPr lang="es-ES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E8601B-981C-4CA3-9F54-2DE4CA13C706}"/>
              </a:ext>
            </a:extLst>
          </p:cNvPr>
          <p:cNvSpPr txBox="1"/>
          <p:nvPr/>
        </p:nvSpPr>
        <p:spPr>
          <a:xfrm>
            <a:off x="937118" y="2578494"/>
            <a:ext cx="82936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dirty="0"/>
              <a:t>Denis Gilbert, physicien</a:t>
            </a:r>
          </a:p>
          <a:p>
            <a:r>
              <a:rPr lang="en-CA" sz="3600" dirty="0">
                <a:hlinkClick r:id="rId2"/>
              </a:rPr>
              <a:t>w</a:t>
            </a:r>
            <a:r>
              <a:rPr lang="fr-CA" sz="3600" dirty="0">
                <a:hlinkClick r:id="rId2"/>
              </a:rPr>
              <a:t>ww.denisgilbert.com</a:t>
            </a:r>
            <a:r>
              <a:rPr lang="fr-CA" sz="3600" dirty="0"/>
              <a:t> </a:t>
            </a:r>
          </a:p>
          <a:p>
            <a:endParaRPr lang="fr-CA" sz="3600" dirty="0"/>
          </a:p>
          <a:p>
            <a:r>
              <a:rPr lang="fr-CA" sz="3600" dirty="0"/>
              <a:t>Présenté au Club d’astronomie de Rimouski</a:t>
            </a:r>
          </a:p>
          <a:p>
            <a:r>
              <a:rPr lang="fr-CA" sz="3600" dirty="0"/>
              <a:t>2019-02-08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AE83BD-0E6A-4FD6-8E95-03D57A2D7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94" y="3319814"/>
            <a:ext cx="2386476" cy="41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80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6A559-F8FA-4F03-AAEF-1C3B2416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95" y="0"/>
            <a:ext cx="4881060" cy="1325563"/>
          </a:xfrm>
        </p:spPr>
        <p:txBody>
          <a:bodyPr/>
          <a:lstStyle/>
          <a:p>
            <a:r>
              <a:rPr lang="es-ES" dirty="0"/>
              <a:t>Point de Lagrange </a:t>
            </a:r>
            <a:r>
              <a:rPr lang="es-ES" dirty="0">
                <a:solidFill>
                  <a:srgbClr val="FF0000"/>
                </a:solidFill>
              </a:rPr>
              <a:t>L4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C4D65-EF26-4C1C-8A4C-653511FDEEE8}"/>
              </a:ext>
            </a:extLst>
          </p:cNvPr>
          <p:cNvSpPr txBox="1"/>
          <p:nvPr/>
        </p:nvSpPr>
        <p:spPr>
          <a:xfrm>
            <a:off x="397567" y="1255170"/>
            <a:ext cx="6781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Situé à 1 U.A. de la Terre et du Soleil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En avance par rapport à l’orbite de la Terre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2010 TK</a:t>
            </a:r>
            <a:r>
              <a:rPr lang="fr-FR" sz="2400" baseline="-25000" dirty="0"/>
              <a:t>7</a:t>
            </a:r>
            <a:r>
              <a:rPr lang="fr-FR" sz="2400" dirty="0"/>
              <a:t> - astéroïde troyen découvert en 2010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1F5A0-5586-4A3D-A100-8DE7E3203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39" y="1387009"/>
            <a:ext cx="5077548" cy="40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5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7DBA5-4B6E-481D-B449-DC2ABEEC5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744" y="239810"/>
            <a:ext cx="6865256" cy="6378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94A0-76C2-417E-97E5-BD305DFF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1" y="515947"/>
            <a:ext cx="5047343" cy="1325563"/>
          </a:xfrm>
        </p:spPr>
        <p:txBody>
          <a:bodyPr/>
          <a:lstStyle/>
          <a:p>
            <a:r>
              <a:rPr lang="en-CA" dirty="0"/>
              <a:t>2010 TK</a:t>
            </a:r>
            <a:r>
              <a:rPr lang="en-CA" baseline="-25000" dirty="0"/>
              <a:t>7</a:t>
            </a:r>
            <a:r>
              <a:rPr lang="en-CA" dirty="0"/>
              <a:t> - </a:t>
            </a:r>
            <a:r>
              <a:rPr lang="en-CA" dirty="0" err="1"/>
              <a:t>astéroïde</a:t>
            </a:r>
            <a:r>
              <a:rPr lang="en-CA" dirty="0"/>
              <a:t> </a:t>
            </a:r>
            <a:r>
              <a:rPr lang="en-CA" dirty="0" err="1"/>
              <a:t>troyen</a:t>
            </a:r>
            <a:r>
              <a:rPr lang="en-CA" dirty="0"/>
              <a:t> de la Terre</a:t>
            </a:r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2FE1E-BFCF-4A17-8169-83E84AC6039C}"/>
              </a:ext>
            </a:extLst>
          </p:cNvPr>
          <p:cNvSpPr txBox="1"/>
          <p:nvPr/>
        </p:nvSpPr>
        <p:spPr>
          <a:xfrm>
            <a:off x="384629" y="6190343"/>
            <a:ext cx="4104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Connors et al. 2011, </a:t>
            </a:r>
            <a:r>
              <a:rPr lang="es-ES" i="1" dirty="0" err="1"/>
              <a:t>Nature</a:t>
            </a:r>
            <a:r>
              <a:rPr lang="es-ES" dirty="0"/>
              <a:t>, </a:t>
            </a:r>
            <a:r>
              <a:rPr lang="es-ES" b="1" dirty="0"/>
              <a:t>475</a:t>
            </a:r>
            <a:r>
              <a:rPr lang="es-ES" dirty="0"/>
              <a:t>, 481-483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6718E-1651-4593-83E7-7D98BA7CA3CB}"/>
              </a:ext>
            </a:extLst>
          </p:cNvPr>
          <p:cNvSpPr txBox="1"/>
          <p:nvPr/>
        </p:nvSpPr>
        <p:spPr>
          <a:xfrm>
            <a:off x="174487" y="1948070"/>
            <a:ext cx="49541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Seul astéroïde troyen de la Terre connu à ce jour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Environ 300 m de diamètre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Composition inconnue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Tourne autour de L4 en 395 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Aurait “sauté” du point L5 au point L4 il y a 1600 ans (400 AD), en passant par le point L3.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Orbite très allongée, s’approchant parfois de L3, avec un caractère chaotique (imprévisible)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Son orbite devrait demeurer stable pendant environ 10 000 ans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1125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6A559-F8FA-4F03-AAEF-1C3B2416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95" y="0"/>
            <a:ext cx="4881060" cy="1325563"/>
          </a:xfrm>
        </p:spPr>
        <p:txBody>
          <a:bodyPr/>
          <a:lstStyle/>
          <a:p>
            <a:r>
              <a:rPr lang="es-ES" dirty="0"/>
              <a:t>Point de Lagrange </a:t>
            </a:r>
            <a:r>
              <a:rPr lang="es-ES" dirty="0">
                <a:solidFill>
                  <a:srgbClr val="FF0000"/>
                </a:solidFill>
              </a:rPr>
              <a:t>L5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C4D65-EF26-4C1C-8A4C-653511FDEEE8}"/>
              </a:ext>
            </a:extLst>
          </p:cNvPr>
          <p:cNvSpPr txBox="1"/>
          <p:nvPr/>
        </p:nvSpPr>
        <p:spPr>
          <a:xfrm>
            <a:off x="397567" y="1255170"/>
            <a:ext cx="67813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Situé à 1 U.A. de la Terre et du Soleil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En retard par rapport à l’orbite de la Terre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Aucun astéroïde troyen connu à ce jour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En 2017, Osiris-Rex a cherché des astéroïdes aux voisinages de L4 et L5, en chemin vers l’astéroïde </a:t>
            </a:r>
            <a:r>
              <a:rPr lang="fr-FR" sz="2400" dirty="0" err="1"/>
              <a:t>Bennu</a:t>
            </a:r>
            <a:r>
              <a:rPr lang="fr-FR" sz="2400" dirty="0"/>
              <a:t>, mais n’a rien trouvé de nouveau.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Science fiction: base pour l’exploration spatiale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La Société L5, active pendant les années 1970 et 1980, promouvait qu’on y établisse une colonie spatiale.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228D8-802F-4C65-94E5-EA77051E0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578" y="1387009"/>
            <a:ext cx="5077548" cy="40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8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FF83-BB3E-41F8-8445-E323088A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894" y="151937"/>
            <a:ext cx="10515600" cy="969558"/>
          </a:xfrm>
        </p:spPr>
        <p:txBody>
          <a:bodyPr/>
          <a:lstStyle/>
          <a:p>
            <a:r>
              <a:rPr lang="es-ES" dirty="0" err="1"/>
              <a:t>Satellites</a:t>
            </a:r>
            <a:r>
              <a:rPr lang="es-ES" dirty="0"/>
              <a:t> </a:t>
            </a:r>
            <a:r>
              <a:rPr lang="es-ES" dirty="0" err="1"/>
              <a:t>troyens</a:t>
            </a:r>
            <a:r>
              <a:rPr lang="es-ES" dirty="0"/>
              <a:t> (et </a:t>
            </a:r>
            <a:r>
              <a:rPr lang="es-ES" dirty="0" err="1"/>
              <a:t>grecs</a:t>
            </a:r>
            <a:r>
              <a:rPr lang="es-ES" dirty="0"/>
              <a:t>…) de </a:t>
            </a:r>
            <a:r>
              <a:rPr lang="es-ES" dirty="0" err="1"/>
              <a:t>Jupiter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00805-02E4-4850-9F94-834A15DAB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03" y="1489239"/>
            <a:ext cx="6485993" cy="52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61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F73E-E960-45F1-8CF7-A062AEA9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773" y="227182"/>
            <a:ext cx="7802454" cy="886002"/>
          </a:xfrm>
        </p:spPr>
        <p:txBody>
          <a:bodyPr/>
          <a:lstStyle/>
          <a:p>
            <a:r>
              <a:rPr lang="es-ES" dirty="0"/>
              <a:t>Orbite de </a:t>
            </a:r>
            <a:r>
              <a:rPr lang="fr-CA" dirty="0"/>
              <a:t>halo autour de L1</a:t>
            </a:r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A13E3-77E1-4A95-AE53-46F4A8D0A76E}"/>
              </a:ext>
            </a:extLst>
          </p:cNvPr>
          <p:cNvSpPr txBox="1"/>
          <p:nvPr/>
        </p:nvSpPr>
        <p:spPr>
          <a:xfrm>
            <a:off x="1590261" y="5347242"/>
            <a:ext cx="1839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Vue</a:t>
            </a:r>
            <a:r>
              <a:rPr lang="es-ES" sz="2800" dirty="0"/>
              <a:t> </a:t>
            </a:r>
            <a:r>
              <a:rPr lang="es-ES" sz="2800" dirty="0" err="1"/>
              <a:t>polaire</a:t>
            </a:r>
            <a:endParaRPr lang="es-E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BAD8D-6278-4C8E-AA21-A48CA5FC6260}"/>
              </a:ext>
            </a:extLst>
          </p:cNvPr>
          <p:cNvSpPr txBox="1"/>
          <p:nvPr/>
        </p:nvSpPr>
        <p:spPr>
          <a:xfrm>
            <a:off x="7609761" y="5366427"/>
            <a:ext cx="2496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Vue</a:t>
            </a:r>
            <a:r>
              <a:rPr lang="es-ES" sz="2800" dirty="0"/>
              <a:t> </a:t>
            </a:r>
            <a:r>
              <a:rPr lang="es-ES" sz="2800" dirty="0" err="1"/>
              <a:t>équatoriale</a:t>
            </a:r>
            <a:endParaRPr lang="es-E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DAB3B0-7EEE-44B6-BBFE-666C55199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28" y="1229963"/>
            <a:ext cx="5334000" cy="400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590D47-A90F-452D-B892-E933203D2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90" y="1229963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88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F73E-E960-45F1-8CF7-A062AEA9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773" y="227182"/>
            <a:ext cx="7802454" cy="886002"/>
          </a:xfrm>
        </p:spPr>
        <p:txBody>
          <a:bodyPr/>
          <a:lstStyle/>
          <a:p>
            <a:r>
              <a:rPr lang="es-ES" dirty="0"/>
              <a:t>Orbite de </a:t>
            </a:r>
            <a:r>
              <a:rPr lang="fr-CA" dirty="0"/>
              <a:t>Lissajous autour de L2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44DB2-7D80-4A5F-8F8C-9A74EC266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0" y="1229963"/>
            <a:ext cx="5334000" cy="400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531ADB-7C38-4A88-9B4C-CF0C0360F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32" y="1241325"/>
            <a:ext cx="5334000" cy="4000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AA13E3-77E1-4A95-AE53-46F4A8D0A76E}"/>
              </a:ext>
            </a:extLst>
          </p:cNvPr>
          <p:cNvSpPr txBox="1"/>
          <p:nvPr/>
        </p:nvSpPr>
        <p:spPr>
          <a:xfrm>
            <a:off x="1590261" y="5347242"/>
            <a:ext cx="1926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Vue</a:t>
            </a:r>
            <a:r>
              <a:rPr lang="es-ES" sz="2800" dirty="0"/>
              <a:t> </a:t>
            </a:r>
            <a:r>
              <a:rPr lang="es-ES" sz="2800" dirty="0" err="1"/>
              <a:t>oblique</a:t>
            </a:r>
            <a:endParaRPr lang="es-E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BAD8D-6278-4C8E-AA21-A48CA5FC6260}"/>
              </a:ext>
            </a:extLst>
          </p:cNvPr>
          <p:cNvSpPr txBox="1"/>
          <p:nvPr/>
        </p:nvSpPr>
        <p:spPr>
          <a:xfrm>
            <a:off x="7410978" y="5369966"/>
            <a:ext cx="3503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Vue</a:t>
            </a:r>
            <a:r>
              <a:rPr lang="es-ES" sz="2800" dirty="0"/>
              <a:t> à partir de la Terre</a:t>
            </a:r>
          </a:p>
        </p:txBody>
      </p:sp>
    </p:spTree>
    <p:extLst>
      <p:ext uri="{BB962C8B-B14F-4D97-AF65-F5344CB8AC3E}">
        <p14:creationId xmlns:p14="http://schemas.microsoft.com/office/powerpoint/2010/main" val="2681469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1340-149A-4971-98A9-E93C460C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Insertion dans une orbite de Lissajous autour de L2</a:t>
            </a:r>
          </a:p>
        </p:txBody>
      </p:sp>
      <p:pic>
        <p:nvPicPr>
          <p:cNvPr id="1026" name="Picture 2" descr="L2 Trajectory Sketch">
            <a:extLst>
              <a:ext uri="{FF2B5EF4-FFF2-40B4-BE49-F238E27FC236}">
                <a16:creationId xmlns:a16="http://schemas.microsoft.com/office/drawing/2014/main" id="{B390DD6C-BBB9-41C8-BEFF-C89FAA7D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772" y="1840159"/>
            <a:ext cx="7827689" cy="44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059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F69F8A-0B79-470C-8EF3-B49C46E56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7" y="1232452"/>
            <a:ext cx="10610989" cy="54622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61162FA-5D98-4C62-B9FA-8E800C27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28" y="110586"/>
            <a:ext cx="10515600" cy="1325563"/>
          </a:xfrm>
        </p:spPr>
        <p:txBody>
          <a:bodyPr/>
          <a:lstStyle/>
          <a:p>
            <a:r>
              <a:rPr lang="fr-FR" dirty="0"/>
              <a:t>Satellite </a:t>
            </a:r>
            <a:r>
              <a:rPr lang="fr-FR" dirty="0" err="1"/>
              <a:t>Queqiao</a:t>
            </a:r>
            <a:r>
              <a:rPr lang="fr-FR" dirty="0"/>
              <a:t> de relai de communications du Côté de la face cachée de la Lune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34F3B-1B2F-493C-85AF-97655612323A}"/>
              </a:ext>
            </a:extLst>
          </p:cNvPr>
          <p:cNvSpPr txBox="1"/>
          <p:nvPr/>
        </p:nvSpPr>
        <p:spPr>
          <a:xfrm>
            <a:off x="448681" y="6378082"/>
            <a:ext cx="435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https://en.wikipedia.org/wiki/Chang%27e_4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90440-58CB-4106-B55B-20B37979C454}"/>
              </a:ext>
            </a:extLst>
          </p:cNvPr>
          <p:cNvSpPr txBox="1"/>
          <p:nvPr/>
        </p:nvSpPr>
        <p:spPr>
          <a:xfrm>
            <a:off x="2459224" y="408356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384 400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AE442-8F26-4F9E-B941-7E44AF22E5C4}"/>
              </a:ext>
            </a:extLst>
          </p:cNvPr>
          <p:cNvSpPr txBox="1"/>
          <p:nvPr/>
        </p:nvSpPr>
        <p:spPr>
          <a:xfrm>
            <a:off x="4309795" y="4083563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65 000 km</a:t>
            </a:r>
          </a:p>
        </p:txBody>
      </p:sp>
    </p:spTree>
    <p:extLst>
      <p:ext uri="{BB962C8B-B14F-4D97-AF65-F5344CB8AC3E}">
        <p14:creationId xmlns:p14="http://schemas.microsoft.com/office/powerpoint/2010/main" val="4170249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75B788-79F0-40A9-A782-1660075A0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702"/>
            <a:ext cx="10515600" cy="873007"/>
          </a:xfrm>
        </p:spPr>
        <p:txBody>
          <a:bodyPr/>
          <a:lstStyle/>
          <a:p>
            <a:r>
              <a:rPr lang="es-ES" dirty="0" err="1"/>
              <a:t>Résumé</a:t>
            </a:r>
            <a:endParaRPr lang="es-E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9BE0F-90F4-4BE2-BF31-A14F25CAC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8862"/>
            <a:ext cx="10515600" cy="505810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Les cinq points de Lagrange ont la même période orbitale que la Terre autour du barycentre Terre-Soleil, soit 365.26 jours.</a:t>
            </a:r>
          </a:p>
          <a:p>
            <a:r>
              <a:rPr lang="fr-FR" dirty="0"/>
              <a:t>Le point L1 du système Terre-Soleil est très utile pour les observations du soleil et du vent solaire en temps réel, qui servent dans les services prévisionnels de météorologie spatiale.</a:t>
            </a:r>
          </a:p>
          <a:p>
            <a:r>
              <a:rPr lang="fr-FR" dirty="0"/>
              <a:t>Le point L2 du système Terre-Soleil est un lieu par excellence pour placer des satellites spatiaux chargés d’observer la voie Lactée et autres galaxies.</a:t>
            </a:r>
          </a:p>
          <a:p>
            <a:r>
              <a:rPr lang="fr-FR" dirty="0"/>
              <a:t>Aucun satellite n’a été placé en orbite autour du point L3 du système Terre-Soleil à ce jour.</a:t>
            </a:r>
          </a:p>
          <a:p>
            <a:r>
              <a:rPr lang="fr-FR" dirty="0"/>
              <a:t>Les points L4 et L5 du système Jupiter-Soleil contiennent des milliers d’astéroïdes « troyens », mais le système Terre-Soleil n’en contient qu’un seul connu à ce jour (2010 TK</a:t>
            </a:r>
            <a:r>
              <a:rPr lang="fr-FR" baseline="-25000" dirty="0"/>
              <a:t>7</a:t>
            </a:r>
            <a:r>
              <a:rPr lang="fr-F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2773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53390D-D755-4D65-AD05-AA78E12A4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35" y="917542"/>
            <a:ext cx="4191000" cy="5238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FF94A-7AF0-4C5E-915F-BCE864F6D81A}"/>
              </a:ext>
            </a:extLst>
          </p:cNvPr>
          <p:cNvSpPr txBox="1"/>
          <p:nvPr/>
        </p:nvSpPr>
        <p:spPr>
          <a:xfrm>
            <a:off x="1407789" y="6167945"/>
            <a:ext cx="3537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Leonhard Euler, 1707-1783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E9717-4D62-4663-8320-AAC3AC862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340" y="877774"/>
            <a:ext cx="4028425" cy="5238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36566A-7E57-436D-8489-A169930362CA}"/>
              </a:ext>
            </a:extLst>
          </p:cNvPr>
          <p:cNvSpPr txBox="1"/>
          <p:nvPr/>
        </p:nvSpPr>
        <p:spPr>
          <a:xfrm>
            <a:off x="6933582" y="6180513"/>
            <a:ext cx="45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Joseph-Louis Lagrange, 1736-1813</a:t>
            </a:r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80EED3-0A40-4DA7-9840-377DD119C87A}"/>
              </a:ext>
            </a:extLst>
          </p:cNvPr>
          <p:cNvSpPr txBox="1"/>
          <p:nvPr/>
        </p:nvSpPr>
        <p:spPr>
          <a:xfrm>
            <a:off x="908720" y="292999"/>
            <a:ext cx="470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/>
              <a:t>Découvreur</a:t>
            </a:r>
            <a:r>
              <a:rPr lang="es-ES" sz="3200" dirty="0"/>
              <a:t> de L1, L2 et L3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FB8DFD-0095-40BB-A4B8-68359FE1F4EC}"/>
              </a:ext>
            </a:extLst>
          </p:cNvPr>
          <p:cNvSpPr txBox="1"/>
          <p:nvPr/>
        </p:nvSpPr>
        <p:spPr>
          <a:xfrm>
            <a:off x="7001736" y="215822"/>
            <a:ext cx="4024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/>
              <a:t>Découvreur</a:t>
            </a:r>
            <a:r>
              <a:rPr lang="es-ES" sz="3200" dirty="0"/>
              <a:t> de L4 et L5</a:t>
            </a:r>
          </a:p>
        </p:txBody>
      </p:sp>
    </p:spTree>
    <p:extLst>
      <p:ext uri="{BB962C8B-B14F-4D97-AF65-F5344CB8AC3E}">
        <p14:creationId xmlns:p14="http://schemas.microsoft.com/office/powerpoint/2010/main" val="244490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AFB0D-5EE4-4A13-91C2-E8F163996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84" y="450160"/>
            <a:ext cx="5019675" cy="5095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B100F-E523-429F-ABB6-B15A44C0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21" y="851925"/>
            <a:ext cx="6826763" cy="4231230"/>
          </a:xfrm>
        </p:spPr>
        <p:txBody>
          <a:bodyPr>
            <a:normAutofit fontScale="90000"/>
          </a:bodyPr>
          <a:lstStyle/>
          <a:p>
            <a:r>
              <a:rPr lang="fr-FR" dirty="0"/>
              <a:t>Aux cinq points de Lagrange, un corps de très faible masse comparativement à la Terre et au Soleil possède la même période orbitale (325.26 jours ) que la Terre autour du barycentre Terre-Soleil </a:t>
            </a:r>
          </a:p>
        </p:txBody>
      </p:sp>
    </p:spTree>
    <p:extLst>
      <p:ext uri="{BB962C8B-B14F-4D97-AF65-F5344CB8AC3E}">
        <p14:creationId xmlns:p14="http://schemas.microsoft.com/office/powerpoint/2010/main" val="586302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E9590-CFB2-4619-8545-403F6B89E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00" y="739547"/>
            <a:ext cx="7927389" cy="5945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8B8C94-A4A2-4AC1-980D-83BCE6C2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751" y="-155906"/>
            <a:ext cx="11568991" cy="1098383"/>
          </a:xfrm>
        </p:spPr>
        <p:txBody>
          <a:bodyPr>
            <a:normAutofit/>
          </a:bodyPr>
          <a:lstStyle/>
          <a:p>
            <a:r>
              <a:rPr lang="fr-FR" dirty="0"/>
              <a:t>Périodes orbitales des planètes rocheuses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2F3C6-741B-497A-A5DA-E01FFA2E6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26" y="976620"/>
            <a:ext cx="3299316" cy="1581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055AAC-BDD0-4E76-94ED-65555FB766BD}"/>
              </a:ext>
            </a:extLst>
          </p:cNvPr>
          <p:cNvSpPr txBox="1"/>
          <p:nvPr/>
        </p:nvSpPr>
        <p:spPr>
          <a:xfrm>
            <a:off x="181746" y="2619848"/>
            <a:ext cx="40059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/>
              <a:t>P</a:t>
            </a:r>
            <a:r>
              <a:rPr lang="fr-FR" sz="2800" dirty="0"/>
              <a:t> = période orbitale</a:t>
            </a:r>
          </a:p>
          <a:p>
            <a:endParaRPr lang="fr-FR" sz="2800" dirty="0"/>
          </a:p>
          <a:p>
            <a:r>
              <a:rPr lang="fr-FR" sz="2800" dirty="0"/>
              <a:t>a = longueur du </a:t>
            </a:r>
          </a:p>
          <a:p>
            <a:r>
              <a:rPr lang="fr-FR" sz="2800" dirty="0"/>
              <a:t>demi-grand axe de l'orbite</a:t>
            </a:r>
          </a:p>
          <a:p>
            <a:endParaRPr lang="fr-FR" sz="2800" dirty="0"/>
          </a:p>
          <a:p>
            <a:r>
              <a:rPr lang="fr-FR" sz="2800" i="1" dirty="0"/>
              <a:t>G</a:t>
            </a:r>
            <a:r>
              <a:rPr lang="fr-FR" sz="2800" dirty="0"/>
              <a:t> = constante de gravitation universelle</a:t>
            </a:r>
          </a:p>
          <a:p>
            <a:endParaRPr lang="fr-FR" sz="2800" dirty="0"/>
          </a:p>
          <a:p>
            <a:r>
              <a:rPr lang="fr-FR" sz="2800" i="1" dirty="0"/>
              <a:t>M</a:t>
            </a:r>
            <a:r>
              <a:rPr lang="fr-FR" sz="2800" dirty="0"/>
              <a:t> = masse du soleil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10FD0-06AF-48EF-A3A8-00D9BC3C563E}"/>
              </a:ext>
            </a:extLst>
          </p:cNvPr>
          <p:cNvSpPr txBox="1"/>
          <p:nvPr/>
        </p:nvSpPr>
        <p:spPr>
          <a:xfrm>
            <a:off x="11168742" y="1335670"/>
            <a:ext cx="105272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88 </a:t>
            </a:r>
            <a:r>
              <a:rPr lang="es-ES" dirty="0" err="1"/>
              <a:t>jours</a:t>
            </a:r>
            <a:endParaRPr lang="es-ES" dirty="0"/>
          </a:p>
          <a:p>
            <a:r>
              <a:rPr lang="es-ES" dirty="0"/>
              <a:t>225 </a:t>
            </a:r>
            <a:r>
              <a:rPr lang="es-ES" dirty="0" err="1"/>
              <a:t>jours</a:t>
            </a:r>
            <a:endParaRPr lang="es-ES" dirty="0"/>
          </a:p>
          <a:p>
            <a:r>
              <a:rPr lang="es-ES" dirty="0"/>
              <a:t>365 </a:t>
            </a:r>
            <a:r>
              <a:rPr lang="es-ES" dirty="0" err="1"/>
              <a:t>jours</a:t>
            </a:r>
            <a:endParaRPr lang="es-ES" dirty="0"/>
          </a:p>
          <a:p>
            <a:r>
              <a:rPr lang="es-ES" dirty="0"/>
              <a:t>687 </a:t>
            </a:r>
            <a:r>
              <a:rPr lang="es-ES" dirty="0" err="1"/>
              <a:t>jours</a:t>
            </a:r>
            <a:endParaRPr lang="es-E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09C322-700C-4957-B903-781E1FCF92C9}"/>
              </a:ext>
            </a:extLst>
          </p:cNvPr>
          <p:cNvCxnSpPr>
            <a:cxnSpLocks/>
          </p:cNvCxnSpPr>
          <p:nvPr/>
        </p:nvCxnSpPr>
        <p:spPr>
          <a:xfrm flipV="1">
            <a:off x="11077425" y="1564389"/>
            <a:ext cx="178401" cy="950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519C16-0C41-47C3-AC38-8B1E6D171F6D}"/>
              </a:ext>
            </a:extLst>
          </p:cNvPr>
          <p:cNvCxnSpPr>
            <a:cxnSpLocks/>
          </p:cNvCxnSpPr>
          <p:nvPr/>
        </p:nvCxnSpPr>
        <p:spPr>
          <a:xfrm flipV="1">
            <a:off x="11021706" y="1779611"/>
            <a:ext cx="219606" cy="641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934E94-42E8-43E2-A897-25428333010C}"/>
              </a:ext>
            </a:extLst>
          </p:cNvPr>
          <p:cNvCxnSpPr>
            <a:cxnSpLocks/>
          </p:cNvCxnSpPr>
          <p:nvPr/>
        </p:nvCxnSpPr>
        <p:spPr>
          <a:xfrm>
            <a:off x="10978793" y="2027920"/>
            <a:ext cx="269776" cy="158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812D08-2C04-402F-A4AF-6B112F556DDF}"/>
              </a:ext>
            </a:extLst>
          </p:cNvPr>
          <p:cNvCxnSpPr>
            <a:cxnSpLocks/>
          </p:cNvCxnSpPr>
          <p:nvPr/>
        </p:nvCxnSpPr>
        <p:spPr>
          <a:xfrm>
            <a:off x="10949765" y="2189838"/>
            <a:ext cx="269776" cy="1397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55063F2-2E4A-4005-BF0F-64C54D1F2020}"/>
              </a:ext>
            </a:extLst>
          </p:cNvPr>
          <p:cNvSpPr txBox="1"/>
          <p:nvPr/>
        </p:nvSpPr>
        <p:spPr>
          <a:xfrm>
            <a:off x="4187688" y="6323387"/>
            <a:ext cx="785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http://pages.vassar.edu/magnes/2016/12/09/orbital-motion-of-our-solar-system/</a:t>
            </a:r>
          </a:p>
        </p:txBody>
      </p:sp>
    </p:spTree>
    <p:extLst>
      <p:ext uri="{BB962C8B-B14F-4D97-AF65-F5344CB8AC3E}">
        <p14:creationId xmlns:p14="http://schemas.microsoft.com/office/powerpoint/2010/main" val="3644147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1844D1-9F95-49C8-A3E4-B0746C564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07" y="448598"/>
            <a:ext cx="7224329" cy="581068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C72A4C-D203-409A-A7D0-4E2043C4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8" y="0"/>
            <a:ext cx="4924129" cy="823528"/>
          </a:xfrm>
        </p:spPr>
        <p:txBody>
          <a:bodyPr/>
          <a:lstStyle/>
          <a:p>
            <a:r>
              <a:rPr lang="es-ES" dirty="0" err="1"/>
              <a:t>Points</a:t>
            </a:r>
            <a:r>
              <a:rPr lang="es-ES" dirty="0"/>
              <a:t> de Lagrange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87C23-A4F6-4159-AA71-84F5E33B03F6}"/>
              </a:ext>
            </a:extLst>
          </p:cNvPr>
          <p:cNvSpPr txBox="1"/>
          <p:nvPr/>
        </p:nvSpPr>
        <p:spPr>
          <a:xfrm>
            <a:off x="488437" y="823528"/>
            <a:ext cx="46912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L1, L2 et L3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Découverts par Euler quelques années avant Lagrange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Sont </a:t>
            </a:r>
            <a:r>
              <a:rPr lang="fr-FR" sz="2400" u="sng" dirty="0"/>
              <a:t>instables</a:t>
            </a:r>
            <a:r>
              <a:rPr lang="fr-FR" sz="2400" dirty="0"/>
              <a:t>: de petits déplacements sont amplifiés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Situés sur la ligne qui joint le Soleil et la Terre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r>
              <a:rPr lang="fr-FR" sz="3600" dirty="0"/>
              <a:t>L4 et L5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Découverts par Lagrange (1772)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Sont </a:t>
            </a:r>
            <a:r>
              <a:rPr lang="fr-FR" sz="2400" u="sng" dirty="0"/>
              <a:t>stables</a:t>
            </a:r>
            <a:r>
              <a:rPr lang="fr-FR" sz="2400" dirty="0"/>
              <a:t>: petits déplacements =&gt; orbites autour de L4 et L5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Situés aux sommets de deux triangles équilatéraux </a:t>
            </a:r>
          </a:p>
        </p:txBody>
      </p:sp>
    </p:spTree>
    <p:extLst>
      <p:ext uri="{BB962C8B-B14F-4D97-AF65-F5344CB8AC3E}">
        <p14:creationId xmlns:p14="http://schemas.microsoft.com/office/powerpoint/2010/main" val="1972458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e/ee/Lagrange_points2.svg/1083px-Lagrange_points2.svg.png">
            <a:extLst>
              <a:ext uri="{FF2B5EF4-FFF2-40B4-BE49-F238E27FC236}">
                <a16:creationId xmlns:a16="http://schemas.microsoft.com/office/drawing/2014/main" id="{6350B747-14DD-4C67-9F8F-00D0C7F14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8047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97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6A559-F8FA-4F03-AAEF-1C3B2416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95" y="0"/>
            <a:ext cx="4881060" cy="1325563"/>
          </a:xfrm>
        </p:spPr>
        <p:txBody>
          <a:bodyPr/>
          <a:lstStyle/>
          <a:p>
            <a:r>
              <a:rPr lang="es-ES" dirty="0"/>
              <a:t>Point de Lagrange </a:t>
            </a:r>
            <a:r>
              <a:rPr lang="es-ES" dirty="0">
                <a:solidFill>
                  <a:srgbClr val="FF0000"/>
                </a:solidFill>
              </a:rPr>
              <a:t>L1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18F40-A22A-4C8A-902D-3F65C9410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9" y="1387009"/>
            <a:ext cx="5077548" cy="4083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0C4D65-EF26-4C1C-8A4C-653511FDEEE8}"/>
              </a:ext>
            </a:extLst>
          </p:cNvPr>
          <p:cNvSpPr txBox="1"/>
          <p:nvPr/>
        </p:nvSpPr>
        <p:spPr>
          <a:xfrm>
            <a:off x="397567" y="1255170"/>
            <a:ext cx="678132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Position stratégique pour la météorologie spatiale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1,5 million km de la Terre, vers le soleil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r>
              <a:rPr lang="fr-FR" sz="2400" dirty="0"/>
              <a:t>On y trouve les sondes spatiales suivantes: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WIND (1994) – ondes radio, plasma, magnétisme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7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SoHO</a:t>
            </a:r>
            <a:r>
              <a:rPr lang="fr-FR" sz="2400" dirty="0"/>
              <a:t> (1995) – Solar and </a:t>
            </a:r>
            <a:r>
              <a:rPr lang="fr-FR" sz="2400" dirty="0" err="1"/>
              <a:t>Heliosheric</a:t>
            </a:r>
            <a:r>
              <a:rPr lang="fr-FR" sz="2400" dirty="0"/>
              <a:t> </a:t>
            </a:r>
            <a:r>
              <a:rPr lang="fr-FR" sz="2400" dirty="0" err="1"/>
              <a:t>Observatory</a:t>
            </a:r>
            <a:endParaRPr lang="fr-F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12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ACE (1997) – Advanced Composition Explorer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9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DSCOVR (2015) – </a:t>
            </a:r>
            <a:r>
              <a:rPr lang="fr-FR" sz="2400" dirty="0" err="1"/>
              <a:t>Deep</a:t>
            </a:r>
            <a:r>
              <a:rPr lang="fr-FR" sz="2400" dirty="0"/>
              <a:t> </a:t>
            </a:r>
            <a:r>
              <a:rPr lang="fr-FR" sz="2400" dirty="0" err="1"/>
              <a:t>Space</a:t>
            </a:r>
            <a:r>
              <a:rPr lang="fr-FR" sz="2400" dirty="0"/>
              <a:t> </a:t>
            </a:r>
            <a:r>
              <a:rPr lang="fr-FR" sz="2400" dirty="0" err="1"/>
              <a:t>Climate</a:t>
            </a:r>
            <a:r>
              <a:rPr lang="fr-FR" sz="2400" dirty="0"/>
              <a:t> </a:t>
            </a:r>
            <a:r>
              <a:rPr lang="fr-FR" sz="2400" dirty="0" err="1"/>
              <a:t>Observatory</a:t>
            </a:r>
            <a:endParaRPr lang="fr-F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mesure le vent solaire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prend une photo de la Terre chaque 2 heures</a:t>
            </a:r>
          </a:p>
        </p:txBody>
      </p:sp>
    </p:spTree>
    <p:extLst>
      <p:ext uri="{BB962C8B-B14F-4D97-AF65-F5344CB8AC3E}">
        <p14:creationId xmlns:p14="http://schemas.microsoft.com/office/powerpoint/2010/main" val="193350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6A559-F8FA-4F03-AAEF-1C3B2416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95" y="0"/>
            <a:ext cx="4881060" cy="1325563"/>
          </a:xfrm>
        </p:spPr>
        <p:txBody>
          <a:bodyPr/>
          <a:lstStyle/>
          <a:p>
            <a:r>
              <a:rPr lang="es-ES" dirty="0"/>
              <a:t>Point de Lagrange </a:t>
            </a:r>
            <a:r>
              <a:rPr lang="es-ES" dirty="0">
                <a:solidFill>
                  <a:srgbClr val="FF0000"/>
                </a:solidFill>
              </a:rPr>
              <a:t>L2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C4D65-EF26-4C1C-8A4C-653511FDEEE8}"/>
              </a:ext>
            </a:extLst>
          </p:cNvPr>
          <p:cNvSpPr txBox="1"/>
          <p:nvPr/>
        </p:nvSpPr>
        <p:spPr>
          <a:xfrm>
            <a:off x="397567" y="1255170"/>
            <a:ext cx="6781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On y trouve les télescopes spatiaux suivants: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Hershel</a:t>
            </a:r>
            <a:r>
              <a:rPr lang="fr-FR" sz="2400" dirty="0"/>
              <a:t> – télescope spatial infrarouge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Planck – fond de micro-ondes cosmique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orbite de Lissajous de 400 000 km de rayon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Gaia – cartographie de la voie lactée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James Webb (orange à infrarouge moyen)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B9149-224F-41DE-8608-B1793E976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41" y="1387009"/>
            <a:ext cx="5077548" cy="40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60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6A559-F8FA-4F03-AAEF-1C3B2416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95" y="0"/>
            <a:ext cx="4881060" cy="1325563"/>
          </a:xfrm>
        </p:spPr>
        <p:txBody>
          <a:bodyPr/>
          <a:lstStyle/>
          <a:p>
            <a:r>
              <a:rPr lang="es-ES" dirty="0"/>
              <a:t>Point de Lagrange </a:t>
            </a:r>
            <a:r>
              <a:rPr lang="es-ES" dirty="0">
                <a:solidFill>
                  <a:srgbClr val="FF0000"/>
                </a:solidFill>
              </a:rPr>
              <a:t>L3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C4D65-EF26-4C1C-8A4C-653511FDEEE8}"/>
              </a:ext>
            </a:extLst>
          </p:cNvPr>
          <p:cNvSpPr txBox="1"/>
          <p:nvPr/>
        </p:nvSpPr>
        <p:spPr>
          <a:xfrm>
            <a:off x="397567" y="1255170"/>
            <a:ext cx="6781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Situé à 1 unité astronomique (U.A.) du Soleil, mais du côté opposé à la Terre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Distance à partir de la Terre: 2 U.A.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Toujours invisible à partir de la Terre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Science fiction: planète X, colonie d’extra-terrestres,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BA852-2508-470B-96AB-7D1335797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66" y="1387009"/>
            <a:ext cx="5077548" cy="40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64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777</Words>
  <Application>Microsoft Office PowerPoint</Application>
  <PresentationFormat>Widescreen</PresentationFormat>
  <Paragraphs>99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Points de Lagrange Places de “stationnement” spatiales</vt:lpstr>
      <vt:lpstr>PowerPoint Presentation</vt:lpstr>
      <vt:lpstr>Aux cinq points de Lagrange, un corps de très faible masse comparativement à la Terre et au Soleil possède la même période orbitale (325.26 jours ) que la Terre autour du barycentre Terre-Soleil </vt:lpstr>
      <vt:lpstr>Périodes orbitales des planètes rocheuses</vt:lpstr>
      <vt:lpstr>Points de Lagrange</vt:lpstr>
      <vt:lpstr>PowerPoint Presentation</vt:lpstr>
      <vt:lpstr>Point de Lagrange L1</vt:lpstr>
      <vt:lpstr>Point de Lagrange L2</vt:lpstr>
      <vt:lpstr>Point de Lagrange L3</vt:lpstr>
      <vt:lpstr>Point de Lagrange L4</vt:lpstr>
      <vt:lpstr>2010 TK7 - astéroïde troyen de la Terre</vt:lpstr>
      <vt:lpstr>Point de Lagrange L5</vt:lpstr>
      <vt:lpstr>Satellites troyens (et grecs…) de Jupiter</vt:lpstr>
      <vt:lpstr>Orbite de halo autour de L1</vt:lpstr>
      <vt:lpstr>Orbite de Lissajous autour de L2</vt:lpstr>
      <vt:lpstr>Insertion dans une orbite de Lissajous autour de L2</vt:lpstr>
      <vt:lpstr>Satellite Queqiao de relai de communications du Côté de la face cachée de la Lune</vt:lpstr>
      <vt:lpstr>Résumé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Satellite de communication du Côté de la face cachée de la Lune</dc:title>
  <dc:creator>Denis Gilbert</dc:creator>
  <cp:lastModifiedBy>Denis Gilbert</cp:lastModifiedBy>
  <cp:revision>87</cp:revision>
  <dcterms:created xsi:type="dcterms:W3CDTF">2019-02-03T04:13:12Z</dcterms:created>
  <dcterms:modified xsi:type="dcterms:W3CDTF">2019-02-11T03:49:21Z</dcterms:modified>
</cp:coreProperties>
</file>