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6" r:id="rId2"/>
    <p:sldId id="291" r:id="rId3"/>
    <p:sldId id="277" r:id="rId4"/>
    <p:sldId id="301" r:id="rId5"/>
    <p:sldId id="303" r:id="rId6"/>
    <p:sldId id="302" r:id="rId7"/>
    <p:sldId id="308" r:id="rId8"/>
    <p:sldId id="284" r:id="rId9"/>
    <p:sldId id="289" r:id="rId10"/>
    <p:sldId id="294" r:id="rId11"/>
    <p:sldId id="257" r:id="rId12"/>
    <p:sldId id="258" r:id="rId13"/>
    <p:sldId id="259" r:id="rId14"/>
    <p:sldId id="260" r:id="rId15"/>
    <p:sldId id="261" r:id="rId16"/>
    <p:sldId id="262" r:id="rId17"/>
    <p:sldId id="266" r:id="rId18"/>
    <p:sldId id="263" r:id="rId19"/>
    <p:sldId id="264" r:id="rId20"/>
    <p:sldId id="306"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5"/>
    <p:restoredTop sz="94726"/>
  </p:normalViewPr>
  <p:slideViewPr>
    <p:cSldViewPr snapToGrid="0" snapToObjects="1">
      <p:cViewPr varScale="1">
        <p:scale>
          <a:sx n="102" d="100"/>
          <a:sy n="102" d="100"/>
        </p:scale>
        <p:origin x="1288"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3" d="100"/>
        <a:sy n="19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4FCC-EB5D-624E-BD3B-6844726FAF95}" type="datetimeFigureOut">
              <a:rPr lang="en-US" smtClean="0"/>
              <a:t>1/29/25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1D0BC-2EF4-2C4A-ADF8-57793F351E2D}" type="slidenum">
              <a:rPr lang="en-US" smtClean="0"/>
              <a:t>‹#›</a:t>
            </a:fld>
            <a:endParaRPr lang="en-US" dirty="0"/>
          </a:p>
        </p:txBody>
      </p:sp>
    </p:spTree>
    <p:extLst>
      <p:ext uri="{BB962C8B-B14F-4D97-AF65-F5344CB8AC3E}">
        <p14:creationId xmlns:p14="http://schemas.microsoft.com/office/powerpoint/2010/main" val="29491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1</a:t>
            </a:fld>
            <a:endParaRPr lang="en-US" dirty="0"/>
          </a:p>
        </p:txBody>
      </p:sp>
    </p:spTree>
    <p:extLst>
      <p:ext uri="{BB962C8B-B14F-4D97-AF65-F5344CB8AC3E}">
        <p14:creationId xmlns:p14="http://schemas.microsoft.com/office/powerpoint/2010/main" val="347008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21</a:t>
            </a:fld>
            <a:endParaRPr lang="en-US" dirty="0"/>
          </a:p>
        </p:txBody>
      </p:sp>
    </p:spTree>
    <p:extLst>
      <p:ext uri="{BB962C8B-B14F-4D97-AF65-F5344CB8AC3E}">
        <p14:creationId xmlns:p14="http://schemas.microsoft.com/office/powerpoint/2010/main" val="335480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2</a:t>
            </a:fld>
            <a:endParaRPr lang="en-US" dirty="0"/>
          </a:p>
        </p:txBody>
      </p:sp>
    </p:spTree>
    <p:extLst>
      <p:ext uri="{BB962C8B-B14F-4D97-AF65-F5344CB8AC3E}">
        <p14:creationId xmlns:p14="http://schemas.microsoft.com/office/powerpoint/2010/main" val="366118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5</a:t>
            </a:fld>
            <a:endParaRPr lang="en-US" dirty="0"/>
          </a:p>
        </p:txBody>
      </p:sp>
    </p:spTree>
    <p:extLst>
      <p:ext uri="{BB962C8B-B14F-4D97-AF65-F5344CB8AC3E}">
        <p14:creationId xmlns:p14="http://schemas.microsoft.com/office/powerpoint/2010/main" val="128229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6</a:t>
            </a:fld>
            <a:endParaRPr lang="en-US" dirty="0"/>
          </a:p>
        </p:txBody>
      </p:sp>
    </p:spTree>
    <p:extLst>
      <p:ext uri="{BB962C8B-B14F-4D97-AF65-F5344CB8AC3E}">
        <p14:creationId xmlns:p14="http://schemas.microsoft.com/office/powerpoint/2010/main" val="98290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7</a:t>
            </a:fld>
            <a:endParaRPr lang="en-US" dirty="0"/>
          </a:p>
        </p:txBody>
      </p:sp>
    </p:spTree>
    <p:extLst>
      <p:ext uri="{BB962C8B-B14F-4D97-AF65-F5344CB8AC3E}">
        <p14:creationId xmlns:p14="http://schemas.microsoft.com/office/powerpoint/2010/main" val="60274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11</a:t>
            </a:fld>
            <a:endParaRPr lang="en-US" dirty="0"/>
          </a:p>
        </p:txBody>
      </p:sp>
    </p:spTree>
    <p:extLst>
      <p:ext uri="{BB962C8B-B14F-4D97-AF65-F5344CB8AC3E}">
        <p14:creationId xmlns:p14="http://schemas.microsoft.com/office/powerpoint/2010/main" val="386166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17</a:t>
            </a:fld>
            <a:endParaRPr lang="en-US" dirty="0"/>
          </a:p>
        </p:txBody>
      </p:sp>
    </p:spTree>
    <p:extLst>
      <p:ext uri="{BB962C8B-B14F-4D97-AF65-F5344CB8AC3E}">
        <p14:creationId xmlns:p14="http://schemas.microsoft.com/office/powerpoint/2010/main" val="79622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18</a:t>
            </a:fld>
            <a:endParaRPr lang="en-US" dirty="0"/>
          </a:p>
        </p:txBody>
      </p:sp>
    </p:spTree>
    <p:extLst>
      <p:ext uri="{BB962C8B-B14F-4D97-AF65-F5344CB8AC3E}">
        <p14:creationId xmlns:p14="http://schemas.microsoft.com/office/powerpoint/2010/main" val="326385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D0BC-2EF4-2C4A-ADF8-57793F351E2D}" type="slidenum">
              <a:rPr lang="en-US" smtClean="0"/>
              <a:t>20</a:t>
            </a:fld>
            <a:endParaRPr lang="en-US" dirty="0"/>
          </a:p>
        </p:txBody>
      </p:sp>
    </p:spTree>
    <p:extLst>
      <p:ext uri="{BB962C8B-B14F-4D97-AF65-F5344CB8AC3E}">
        <p14:creationId xmlns:p14="http://schemas.microsoft.com/office/powerpoint/2010/main" val="46561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C20B-FB1E-C34E-9993-D8CFEFEE7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32DFA6-55B2-1444-85F1-AECE669E4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E37D0-86BB-1141-823A-58855FEB0D49}"/>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85DCE6DD-10F9-B841-8D61-67FCDE15DD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062BEF-295E-F548-A869-07EDB3067D7C}"/>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39622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8525-1065-3A4B-8A42-7693DD266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612D9-8D64-4147-B551-638EABFE41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8FE45-979B-C444-8052-DD3A2FEE553D}"/>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163C2683-5869-D842-9674-103EF87F1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1DC5B6-B029-F848-89FA-5D680C19E95D}"/>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36926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BDD96-5D3A-FA46-A01B-8F7FA9A684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AA302-9C8E-B94D-912B-3EC47E2E1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19716-02D7-D24E-86B9-4BC516CA3F6B}"/>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96CC4292-D970-6948-8F37-4357518BDB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5C7427-05D5-1040-A446-30AF9949286E}"/>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22626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37F5-788C-1644-AD57-C03D4FFA4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F56B1-777E-BB48-8021-9100AFDA6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1B0DB-2A74-C14E-97AA-9B45AF26E3A0}"/>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2EF5D93E-80EC-444D-B87F-D8EA19ADCA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71C9A5-BFE0-1044-8385-9F806218CB08}"/>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68486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E844-CF95-9945-94AE-C0D3AE902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380732-A237-174B-9832-9A6509102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21028-7190-E844-8ABC-83B639278262}"/>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C79CF93B-569C-FC4C-B1A0-DF8732ACF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FA678F-427C-3544-BEB0-616BBE588585}"/>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422452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C57E-2A43-BF4D-9B3E-E8900FD71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672F7-4D9C-7C48-A348-9B21E304F6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5AF7B-BBE7-6547-9998-5768E0A14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DA97B-8C70-7645-B958-2E8F1D1557B4}"/>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6" name="Footer Placeholder 5">
            <a:extLst>
              <a:ext uri="{FF2B5EF4-FFF2-40B4-BE49-F238E27FC236}">
                <a16:creationId xmlns:a16="http://schemas.microsoft.com/office/drawing/2014/main" id="{97781EDD-3A4A-5C46-9E46-3765A335B0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B4E319-6464-3443-81DB-62B884F983F0}"/>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253127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8CB9-80B5-7C49-8AD9-0CAB9029A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6CBA9-5A47-DA49-92EA-4753D0166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96BF2-D798-1441-9A9B-27AEAEF10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D5015-0224-8447-9A08-A08CF0F38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6A14C-B956-6A4D-8E2B-737B4B5B60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4B946-3296-3949-91F2-F2E5DB20FD16}"/>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8" name="Footer Placeholder 7">
            <a:extLst>
              <a:ext uri="{FF2B5EF4-FFF2-40B4-BE49-F238E27FC236}">
                <a16:creationId xmlns:a16="http://schemas.microsoft.com/office/drawing/2014/main" id="{DCA5D8FF-E566-D24D-9330-A2AB17DB9F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D5FA7C-0BF6-944D-8C83-351AA831C2B2}"/>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185292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9745-53AA-5345-BA05-DEADFD8C1D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C59455-81D4-C14D-B5F0-CFE53730B5C5}"/>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4" name="Footer Placeholder 3">
            <a:extLst>
              <a:ext uri="{FF2B5EF4-FFF2-40B4-BE49-F238E27FC236}">
                <a16:creationId xmlns:a16="http://schemas.microsoft.com/office/drawing/2014/main" id="{C70A96C6-C02F-BC4B-80F3-696A6911A3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2812A5-7C4B-8247-9E43-CC90128414CA}"/>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389206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C043-7518-DD4E-8D1C-0736171AEB49}"/>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3" name="Footer Placeholder 2">
            <a:extLst>
              <a:ext uri="{FF2B5EF4-FFF2-40B4-BE49-F238E27FC236}">
                <a16:creationId xmlns:a16="http://schemas.microsoft.com/office/drawing/2014/main" id="{0B116BD5-6BB7-D44F-A688-EE7D6B1E9E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CC7763-3D88-5A40-A2D7-1A29FA77648F}"/>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308628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6406-98E8-A443-A223-5F7F52412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1FC63-B9B6-824B-96CD-659F88D3F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D0C5A-EFF5-4048-BABD-6EC19E9B6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F7B47-7407-9642-BC9B-59C144972DC2}"/>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6" name="Footer Placeholder 5">
            <a:extLst>
              <a:ext uri="{FF2B5EF4-FFF2-40B4-BE49-F238E27FC236}">
                <a16:creationId xmlns:a16="http://schemas.microsoft.com/office/drawing/2014/main" id="{EB5F88F4-39A7-224B-83B0-DF3409DC67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09273F-F219-614E-8FC6-102981FE0890}"/>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295541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4900-1C59-BC4B-A092-88677EA04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C8428D-092A-5D4F-81DC-EA21174A1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595072-8754-C74C-8B9C-62C639DA2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22099-D22A-7C48-B08C-C34BD3C97D9A}"/>
              </a:ext>
            </a:extLst>
          </p:cNvPr>
          <p:cNvSpPr>
            <a:spLocks noGrp="1"/>
          </p:cNvSpPr>
          <p:nvPr>
            <p:ph type="dt" sz="half" idx="10"/>
          </p:nvPr>
        </p:nvSpPr>
        <p:spPr/>
        <p:txBody>
          <a:bodyPr/>
          <a:lstStyle/>
          <a:p>
            <a:fld id="{B6A9ABF8-B356-CA44-82D0-E9C02548FF80}" type="datetimeFigureOut">
              <a:rPr lang="en-US" smtClean="0"/>
              <a:t>1/29/25</a:t>
            </a:fld>
            <a:endParaRPr lang="en-US" dirty="0"/>
          </a:p>
        </p:txBody>
      </p:sp>
      <p:sp>
        <p:nvSpPr>
          <p:cNvPr id="6" name="Footer Placeholder 5">
            <a:extLst>
              <a:ext uri="{FF2B5EF4-FFF2-40B4-BE49-F238E27FC236}">
                <a16:creationId xmlns:a16="http://schemas.microsoft.com/office/drawing/2014/main" id="{C4765505-04DE-9547-9204-42DE9868C3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5ED0B3-DF3E-B246-BDCF-BFA6E77CAD56}"/>
              </a:ext>
            </a:extLst>
          </p:cNvPr>
          <p:cNvSpPr>
            <a:spLocks noGrp="1"/>
          </p:cNvSpPr>
          <p:nvPr>
            <p:ph type="sldNum" sz="quarter" idx="12"/>
          </p:nvPr>
        </p:nvSpPr>
        <p:spPr/>
        <p:txBody>
          <a:bodyPr/>
          <a:lstStyle/>
          <a:p>
            <a:fld id="{520881E5-B440-FF4F-AB79-78F6C1772913}" type="slidenum">
              <a:rPr lang="en-US" smtClean="0"/>
              <a:t>‹#›</a:t>
            </a:fld>
            <a:endParaRPr lang="en-US" dirty="0"/>
          </a:p>
        </p:txBody>
      </p:sp>
    </p:spTree>
    <p:extLst>
      <p:ext uri="{BB962C8B-B14F-4D97-AF65-F5344CB8AC3E}">
        <p14:creationId xmlns:p14="http://schemas.microsoft.com/office/powerpoint/2010/main" val="413489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76F5C4-A8DF-D94C-AE18-9E589CEC9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168EC-BC1F-904F-B348-7E35DF836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6A041-F96F-554D-9FF2-C168CFFDA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9ABF8-B356-CA44-82D0-E9C02548FF80}" type="datetimeFigureOut">
              <a:rPr lang="en-US" smtClean="0"/>
              <a:t>1/29/25</a:t>
            </a:fld>
            <a:endParaRPr lang="en-US" dirty="0"/>
          </a:p>
        </p:txBody>
      </p:sp>
      <p:sp>
        <p:nvSpPr>
          <p:cNvPr id="5" name="Footer Placeholder 4">
            <a:extLst>
              <a:ext uri="{FF2B5EF4-FFF2-40B4-BE49-F238E27FC236}">
                <a16:creationId xmlns:a16="http://schemas.microsoft.com/office/drawing/2014/main" id="{444C571D-7B48-7743-9E58-72FC56714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DB4783-BE72-5F47-B2D2-DA3A2EDD2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881E5-B440-FF4F-AB79-78F6C1772913}" type="slidenum">
              <a:rPr lang="en-US" smtClean="0"/>
              <a:t>‹#›</a:t>
            </a:fld>
            <a:endParaRPr lang="en-US" dirty="0"/>
          </a:p>
        </p:txBody>
      </p:sp>
    </p:spTree>
    <p:extLst>
      <p:ext uri="{BB962C8B-B14F-4D97-AF65-F5344CB8AC3E}">
        <p14:creationId xmlns:p14="http://schemas.microsoft.com/office/powerpoint/2010/main" val="208809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file:////var/folders/9q/d2s_s_1j70x12phpwknbwr100000gp/T/com.microsoft.Word/WebArchiveCopyPasteTempFiles/%3fu=http%253A%252F%252Fwelcomeqatar.com%252Fwp-content%252Fuploads%252F2016%252F05%252Ftamara-ecclestone-2.jpg&amp;f=1&amp;nofb=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hdphoto" Target="../media/hdphoto19.wdp"/><Relationship Id="rId13" Type="http://schemas.microsoft.com/office/2007/relationships/hdphoto" Target="../media/hdphoto21.wdp"/><Relationship Id="rId18" Type="http://schemas.microsoft.com/office/2007/relationships/hdphoto" Target="../media/hdphoto22.wdp"/><Relationship Id="rId3" Type="http://schemas.microsoft.com/office/2007/relationships/hdphoto" Target="../media/hdphoto18.wdp"/><Relationship Id="rId21"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image" Target="../media/image27.png"/><Relationship Id="rId17" Type="http://schemas.openxmlformats.org/officeDocument/2006/relationships/image" Target="../media/image29.png"/><Relationship Id="rId2" Type="http://schemas.openxmlformats.org/officeDocument/2006/relationships/image" Target="../media/image23.png"/><Relationship Id="rId16" Type="http://schemas.openxmlformats.org/officeDocument/2006/relationships/image" Target="file:////var/folders/9q/d2s_s_1j70x12phpwknbwr100000gp/T/com.microsoft.Word/WebArchiveCopyPasteTempFiles/%3fu=https%253A%252F%252Fi.pinimg.com%252Foriginals%252Fc9%252F76%252Fb5%252Fc976b575b17e369c1f38b2a7e61cd655.jpg&amp;f=1&amp;nofb=1" TargetMode="External"/><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file:////var/folders/9q/d2s_s_1j70x12phpwknbwr100000gp/T/com.microsoft.Word/WebArchiveCopyPasteTempFiles/4Ebdtv0FQeL6fAMfJGfaOkdmghBs9uI3QZlA6_0g3jM.jpg%3fauto=webp&amp;s=ecee737b938ce6ce9e304c652a586e9a60831be5" TargetMode="External"/><Relationship Id="rId11" Type="http://schemas.openxmlformats.org/officeDocument/2006/relationships/image" Target="file:////var/folders/9q/d2s_s_1j70x12phpwknbwr100000gp/T/com.microsoft.Word/WebArchiveCopyPasteTempFiles/geodesic-domes-vikingdome-1030x514.jpg" TargetMode="External"/><Relationship Id="rId5" Type="http://schemas.openxmlformats.org/officeDocument/2006/relationships/image" Target="../media/image24.jpeg"/><Relationship Id="rId15" Type="http://schemas.openxmlformats.org/officeDocument/2006/relationships/image" Target="../media/image28.png"/><Relationship Id="rId23" Type="http://schemas.openxmlformats.org/officeDocument/2006/relationships/image" Target="file:////var/folders/9q/d2s_s_1j70x12phpwknbwr100000gp/T/com.microsoft.Word/WebArchiveCopyPasteTempFiles/%3fu=https%253A%252F%252Ftse2.mm.bing.net%252Fth%253Fid%253DOIP.V2K3pTiT_MF8tm8rmmgGTQHaE0%2526pid%253DApi&amp;f=1" TargetMode="External"/><Relationship Id="rId10" Type="http://schemas.microsoft.com/office/2007/relationships/hdphoto" Target="../media/hdphoto20.wdp"/><Relationship Id="rId19" Type="http://schemas.openxmlformats.org/officeDocument/2006/relationships/image" Target="file:////var/folders/9q/d2s_s_1j70x12phpwknbwr100000gp/T/com.microsoft.Word/WebArchiveCopyPasteTempFiles/527-002x.jpg" TargetMode="External"/><Relationship Id="rId4" Type="http://schemas.openxmlformats.org/officeDocument/2006/relationships/image" Target="file:////var/folders/9q/d2s_s_1j70x12phpwknbwr100000gp/T/com.microsoft.Word/WebArchiveCopyPasteTempFiles/jones3.jpg" TargetMode="External"/><Relationship Id="rId9" Type="http://schemas.openxmlformats.org/officeDocument/2006/relationships/image" Target="../media/image26.png"/><Relationship Id="rId14" Type="http://schemas.openxmlformats.org/officeDocument/2006/relationships/image" Target="file:////var/folders/9q/d2s_s_1j70x12phpwknbwr100000gp/T/com.microsoft.Word/WebArchiveCopyPasteTempFiles/%3fu=https%253A%252F%252Ftse3.mm.bing.net%252Fth%253Fid%253DOIP.Ei1bq0Ozd8p1An09sEw4fwHaE6%2526pid%253DApi&amp;f=1" TargetMode="External"/><Relationship Id="rId22" Type="http://schemas.microsoft.com/office/2007/relationships/hdphoto" Target="../media/hdphoto23.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9q/d2s_s_1j70x12phpwknbwr100000gp/T/com.microsoft.Word/WebArchiveCopyPasteTempFiles/jones3.jpg"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9q/d2s_s_1j70x12phpwknbwr100000gp/T/com.microsoft.Word/WebArchiveCopyPasteTempFiles/geodesic-domes-vikingdome-1030x514.jpg"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file:////var/folders/9q/d2s_s_1j70x12phpwknbwr100000gp/T/com.microsoft.Word/WebArchiveCopyPasteTempFiles/4Ebdtv0FQeL6fAMfJGfaOkdmghBs9uI3QZlA6_0g3jM.jpg%3fauto=webp&amp;s=ecee737b938ce6ce9e304c652a586e9a60831be5"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file:////var/folders/9q/d2s_s_1j70x12phpwknbwr100000gp/T/com.microsoft.Word/WebArchiveCopyPasteTempFiles/%3fu=https%253A%252F%252Ftse3.mm.bing.net%252Fth%253Fid%253DOIP.Ei1bq0Ozd8p1An09sEw4fwHaE6%2526pid%253DApi&amp;f=1"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var/folders/9q/d2s_s_1j70x12phpwknbwr100000gp/T/com.microsoft.Word/WebArchiveCopyPasteTempFiles/527-002x.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var/folders/9q/d2s_s_1j70x12phpwknbwr100000gp/T/com.microsoft.Word/WebArchiveCopyPasteTempFiles/%3fu=https%253A%252F%252Fi.pinimg.com%252Foriginals%252Fc9%252F76%252Fb5%252Fc976b575b17e369c1f38b2a7e61cd655.jpg&amp;f=1&amp;nofb=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var/folders/9q/d2s_s_1j70x12phpwknbwr100000gp/T/com.microsoft.Word/WebArchiveCopyPasteTempFiles/%3fu=https%253A%252F%252Ftse2.mm.bing.net%252Fth%253Fid%253DOIP.V2K3pTiT_MF8tm8rmmgGTQHaE0%2526pid%253DApi&amp;f=1"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var/folders/9q/d2s_s_1j70x12phpwknbwr100000gp/T/com.microsoft.Word/WebArchiveCopyPasteTempFiles/%3fu=https%253A%252F%252Ftse4.mm.bing.net%252Fth%253Fid%253DOIP.vBm9clO1PbNxIDQ9xONe8QHaJQ%2526pid%253DApi&amp;f=1"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file:////var/folders/9q/d2s_s_1j70x12phpwknbwr100000gp/T/com.microsoft.Word/WebArchiveCopyPasteTempFiles/KahikinuiCoastlineMaui.jpg" TargetMode="External"/><Relationship Id="rId13" Type="http://schemas.microsoft.com/office/2007/relationships/hdphoto" Target="../media/hdphoto28.wdp"/><Relationship Id="rId3" Type="http://schemas.openxmlformats.org/officeDocument/2006/relationships/image" Target="../media/image41.png"/><Relationship Id="rId7" Type="http://schemas.microsoft.com/office/2007/relationships/hdphoto" Target="../media/hdphoto26.wdp"/><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file:////var/folders/9q/d2s_s_1j70x12phpwknbwr100000gp/T/com.microsoft.Word/WebArchiveCopyPasteTempFiles/RAVE-Review-BestPrivateJets-9-ParamountBusinessJets.jpg" TargetMode="External"/><Relationship Id="rId5" Type="http://schemas.openxmlformats.org/officeDocument/2006/relationships/image" Target="file:////var/folders/9q/d2s_s_1j70x12phpwknbwr100000gp/T/com.microsoft.Word/WebArchiveCopyPasteTempFiles/yacht-pegasus-v-princess-mariana-luxury-motor-yacht-aft-with-heli.jpg" TargetMode="External"/><Relationship Id="rId10" Type="http://schemas.microsoft.com/office/2007/relationships/hdphoto" Target="../media/hdphoto27.wdp"/><Relationship Id="rId4" Type="http://schemas.microsoft.com/office/2007/relationships/hdphoto" Target="../media/hdphoto25.wdp"/><Relationship Id="rId9" Type="http://schemas.openxmlformats.org/officeDocument/2006/relationships/image" Target="../media/image43.png"/><Relationship Id="rId14" Type="http://schemas.openxmlformats.org/officeDocument/2006/relationships/image" Target="file:////var/folders/9q/d2s_s_1j70x12phpwknbwr100000gp/T/com.microsoft.Word/WebArchiveCopyPasteTempFiles/%3fu=https%253A%252F%252Fwww.pharmaceutical-technology.com%252Fwp-content%252Fuploads%252Fsites%252F10%252F2001%252F09%252F1-large.jpg&amp;f=1&amp;nofb=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file:////var/folders/9q/d2s_s_1j70x12phpwknbwr100000gp/T/com.microsoft.Word/WebArchiveCopyPasteTempFiles/%3fu=http%253A%252F%252Fwelcomeqatar.com%252Fwp-content%252Fuploads%252F2016%252F05%252Ftamara-ecclestone-2.jpg&amp;f=1&amp;nofb=1" TargetMode="Externa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8.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3.wdp"/><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file:////var/folders/9q/d2s_s_1j70x12phpwknbwr100000gp/T/com.microsoft.Word/WebArchiveCopyPasteTempFiles/%3fu=https%253A%252F%252Fi.pinimg.com%252Foriginals%252F5d%252F2b%252F9d%252F5d2b9dbfe0f6fc1a87533a4b721dc1e4.jpg&amp;f=1&amp;nofb=1" TargetMode="External"/><Relationship Id="rId11" Type="http://schemas.microsoft.com/office/2007/relationships/hdphoto" Target="../media/hdphoto16.wdp"/><Relationship Id="rId5" Type="http://schemas.microsoft.com/office/2007/relationships/hdphoto" Target="../media/hdphoto14.wdp"/><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file:////var/folders/9q/d2s_s_1j70x12phpwknbwr100000gp/T/com.microsoft.Word/WebArchiveCopyPasteTempFiles/38ee756a443e8028ac3ff7ea100e2f5a.jpg"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file:////var/folders/9q/d2s_s_1j70x12phpwknbwr100000gp/T/com.microsoft.Word/WebArchiveCopyPasteTempFiles/web1_copy_mandarin4305-4_6672003.jpg%3fcrop=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in a uniform holding an object&#10;&#10;Description automatically generated with low confidence">
            <a:extLst>
              <a:ext uri="{FF2B5EF4-FFF2-40B4-BE49-F238E27FC236}">
                <a16:creationId xmlns:a16="http://schemas.microsoft.com/office/drawing/2014/main" id="{FDC42CAA-A17F-CE42-8D0A-A34835C589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5916" y="-18"/>
            <a:ext cx="4656083"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Picture 6" descr="Top 10 Hottest Billionaire Heiresses - Welcome Qatar">
            <a:extLst>
              <a:ext uri="{FF2B5EF4-FFF2-40B4-BE49-F238E27FC236}">
                <a16:creationId xmlns:a16="http://schemas.microsoft.com/office/drawing/2014/main" id="{54E7DC6D-D15F-E648-B490-7A1AD945EE2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a:stretch>
            <a:fillRect/>
          </a:stretch>
        </p:blipFill>
        <p:spPr bwMode="auto">
          <a:xfrm>
            <a:off x="3176374" y="4497"/>
            <a:ext cx="5078958"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ln>
            <a:solidFill>
              <a:srgbClr val="0070C0"/>
            </a:solidFill>
          </a:ln>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E56450-FBF9-4C4D-857B-528279A6B786}"/>
              </a:ext>
            </a:extLst>
          </p:cNvPr>
          <p:cNvSpPr txBox="1"/>
          <p:nvPr/>
        </p:nvSpPr>
        <p:spPr>
          <a:xfrm>
            <a:off x="566928" y="1153271"/>
            <a:ext cx="2804504" cy="391879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100" dirty="0"/>
          </a:p>
        </p:txBody>
      </p:sp>
      <p:sp>
        <p:nvSpPr>
          <p:cNvPr id="2" name="TextBox 1">
            <a:extLst>
              <a:ext uri="{FF2B5EF4-FFF2-40B4-BE49-F238E27FC236}">
                <a16:creationId xmlns:a16="http://schemas.microsoft.com/office/drawing/2014/main" id="{82CE62C8-A763-E349-8941-A610452A81A3}"/>
              </a:ext>
            </a:extLst>
          </p:cNvPr>
          <p:cNvSpPr txBox="1"/>
          <p:nvPr/>
        </p:nvSpPr>
        <p:spPr>
          <a:xfrm>
            <a:off x="5550839" y="673100"/>
            <a:ext cx="787460" cy="723275"/>
          </a:xfrm>
          <a:prstGeom prst="rect">
            <a:avLst/>
          </a:prstGeom>
          <a:noFill/>
        </p:spPr>
        <p:txBody>
          <a:bodyPr wrap="none" rtlCol="0">
            <a:spAutoFit/>
          </a:bodyPr>
          <a:lstStyle/>
          <a:p>
            <a:pPr algn="ctr">
              <a:spcAft>
                <a:spcPts val="600"/>
              </a:spcAft>
            </a:pPr>
            <a:endParaRPr lang="en-US" dirty="0"/>
          </a:p>
          <a:p>
            <a:pPr>
              <a:spcAft>
                <a:spcPts val="600"/>
              </a:spcAft>
            </a:pPr>
            <a:endParaRPr lang="en-US" dirty="0"/>
          </a:p>
        </p:txBody>
      </p:sp>
      <p:sp>
        <p:nvSpPr>
          <p:cNvPr id="12" name="TextBox 11">
            <a:extLst>
              <a:ext uri="{FF2B5EF4-FFF2-40B4-BE49-F238E27FC236}">
                <a16:creationId xmlns:a16="http://schemas.microsoft.com/office/drawing/2014/main" id="{5E769CB3-0F20-6C4D-9731-E56CBB1FA93E}"/>
              </a:ext>
            </a:extLst>
          </p:cNvPr>
          <p:cNvSpPr txBox="1"/>
          <p:nvPr/>
        </p:nvSpPr>
        <p:spPr>
          <a:xfrm>
            <a:off x="128016" y="673100"/>
            <a:ext cx="3734218" cy="5446363"/>
          </a:xfrm>
          <a:prstGeom prst="rect">
            <a:avLst/>
          </a:prstGeom>
          <a:noFill/>
        </p:spPr>
        <p:txBody>
          <a:bodyPr wrap="square">
            <a:spAutoFit/>
          </a:bodyPr>
          <a:lstStyle/>
          <a:p>
            <a:pPr algn="ctr"/>
            <a:r>
              <a:rPr lang="en-US" sz="2400" dirty="0">
                <a:solidFill>
                  <a:schemeClr val="bg1"/>
                </a:solidFill>
              </a:rPr>
              <a:t>The Godfather Legacy</a:t>
            </a:r>
            <a:endParaRPr lang="en-US" sz="1600" dirty="0">
              <a:solidFill>
                <a:schemeClr val="bg1"/>
              </a:solidFill>
            </a:endParaRPr>
          </a:p>
          <a:p>
            <a:pPr algn="ctr"/>
            <a:endParaRPr lang="en-US" sz="1600" dirty="0">
              <a:solidFill>
                <a:schemeClr val="bg1"/>
              </a:solidFill>
            </a:endParaRPr>
          </a:p>
          <a:p>
            <a:pPr algn="ctr"/>
            <a:r>
              <a:rPr lang="en-US" sz="1600" dirty="0">
                <a:solidFill>
                  <a:schemeClr val="bg1"/>
                </a:solidFill>
              </a:rPr>
              <a:t>SERIES BIBLE</a:t>
            </a:r>
          </a:p>
          <a:p>
            <a:pPr algn="ctr"/>
            <a:r>
              <a:rPr lang="en-US" b="1" dirty="0">
                <a:solidFill>
                  <a:schemeClr val="bg1"/>
                </a:solidFill>
              </a:rPr>
              <a:t> </a:t>
            </a:r>
            <a:endParaRPr lang="en-US" dirty="0">
              <a:solidFill>
                <a:schemeClr val="bg1"/>
              </a:solidFill>
            </a:endParaRPr>
          </a:p>
          <a:p>
            <a:pPr algn="ctr"/>
            <a:r>
              <a:rPr lang="en-US" i="1" dirty="0">
                <a:solidFill>
                  <a:schemeClr val="bg1"/>
                </a:solidFill>
              </a:rPr>
              <a:t>A Television Series Screenplay</a:t>
            </a:r>
          </a:p>
          <a:p>
            <a:pPr algn="ctr"/>
            <a:endParaRPr lang="en-US" sz="1600" dirty="0">
              <a:solidFill>
                <a:schemeClr val="bg1"/>
              </a:solidFill>
            </a:endParaRPr>
          </a:p>
          <a:p>
            <a:pPr algn="ctr"/>
            <a:r>
              <a:rPr lang="en-US" sz="1600" dirty="0">
                <a:solidFill>
                  <a:schemeClr val="bg1"/>
                </a:solidFill>
              </a:rPr>
              <a:t>by Garymerle Koeppel</a:t>
            </a:r>
          </a:p>
          <a:p>
            <a:pPr algn="ctr"/>
            <a:endParaRPr lang="en-US" sz="1600" dirty="0"/>
          </a:p>
          <a:p>
            <a:pPr marL="0" marR="0">
              <a:lnSpc>
                <a:spcPct val="150000"/>
              </a:lnSpc>
            </a:pPr>
            <a:r>
              <a:rPr lang="en-US" sz="1400" dirty="0">
                <a:solidFill>
                  <a:schemeClr val="bg1"/>
                </a:solidFill>
                <a:effectLst/>
                <a:ea typeface="MS Mincho" panose="02020609040205080304" pitchFamily="49" charset="-128"/>
                <a:cs typeface="Calibri" panose="020F0502020204030204" pitchFamily="34" charset="0"/>
              </a:rPr>
              <a:t>When a notorious Mafia Godfather is pardoned from prison and murdered  by his gangster daughter, an unknown son inherits $33 billion that he plans to spend it on good works, but </a:t>
            </a:r>
            <a:r>
              <a:rPr lang="en-US" sz="1400" dirty="0">
                <a:solidFill>
                  <a:schemeClr val="bg1"/>
                </a:solidFill>
                <a:ea typeface="MS Mincho" panose="02020609040205080304" pitchFamily="49" charset="-128"/>
                <a:cs typeface="Calibri" panose="020F0502020204030204" pitchFamily="34" charset="0"/>
              </a:rPr>
              <a:t>the</a:t>
            </a:r>
            <a:r>
              <a:rPr lang="en-US" sz="1400" dirty="0">
                <a:solidFill>
                  <a:schemeClr val="bg1"/>
                </a:solidFill>
                <a:effectLst/>
                <a:ea typeface="MS Mincho" panose="02020609040205080304" pitchFamily="49" charset="-128"/>
                <a:cs typeface="Calibri" panose="020F0502020204030204" pitchFamily="34" charset="0"/>
              </a:rPr>
              <a:t> sister he never knew learns about the money</a:t>
            </a:r>
            <a:r>
              <a:rPr lang="en-US" sz="1400">
                <a:solidFill>
                  <a:schemeClr val="bg1"/>
                </a:solidFill>
                <a:effectLst/>
                <a:ea typeface="MS Mincho" panose="02020609040205080304" pitchFamily="49" charset="-128"/>
                <a:cs typeface="Calibri" panose="020F0502020204030204" pitchFamily="34" charset="0"/>
              </a:rPr>
              <a:t>,  she plots </a:t>
            </a:r>
            <a:r>
              <a:rPr lang="en-US" sz="1400" dirty="0">
                <a:solidFill>
                  <a:schemeClr val="bg1"/>
                </a:solidFill>
                <a:effectLst/>
                <a:ea typeface="MS Mincho" panose="02020609040205080304" pitchFamily="49" charset="-128"/>
                <a:cs typeface="Calibri" panose="020F0502020204030204" pitchFamily="34" charset="0"/>
              </a:rPr>
              <a:t>to kill him and take the money to expand her criminal empire, which triggers a life and death struggle for the Godfather Legacy.</a:t>
            </a:r>
            <a:endParaRPr lang="en-US" sz="1400" dirty="0">
              <a:solidFill>
                <a:schemeClr val="bg1"/>
              </a:solidFill>
              <a:ea typeface="MS Mincho" panose="02020609040205080304" pitchFamily="49" charset="-128"/>
              <a:cs typeface="Calibri" panose="020F0502020204030204" pitchFamily="34" charset="0"/>
            </a:endParaRPr>
          </a:p>
          <a:p>
            <a:pPr>
              <a:lnSpc>
                <a:spcPct val="150000"/>
              </a:lnSpc>
            </a:pPr>
            <a:endParaRPr lang="en-US" sz="1400" dirty="0">
              <a:solidFill>
                <a:schemeClr val="bg1"/>
              </a:solidFill>
            </a:endParaRPr>
          </a:p>
          <a:p>
            <a:pPr>
              <a:lnSpc>
                <a:spcPct val="200000"/>
              </a:lnSpc>
            </a:pPr>
            <a:r>
              <a:rPr lang="en-US" sz="1100" i="1" dirty="0">
                <a:solidFill>
                  <a:schemeClr val="bg1"/>
                </a:solidFill>
              </a:rPr>
              <a:t>(Photos are characters  as envisioned by Screenwriter.)</a:t>
            </a:r>
            <a:endParaRPr lang="en-US" sz="1100" dirty="0">
              <a:solidFill>
                <a:schemeClr val="bg1"/>
              </a:solidFill>
            </a:endParaRPr>
          </a:p>
        </p:txBody>
      </p:sp>
    </p:spTree>
    <p:extLst>
      <p:ext uri="{BB962C8B-B14F-4D97-AF65-F5344CB8AC3E}">
        <p14:creationId xmlns:p14="http://schemas.microsoft.com/office/powerpoint/2010/main" val="20709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8B4C0-E921-4E4A-8CCB-3A55B0E836D0}"/>
              </a:ext>
            </a:extLst>
          </p:cNvPr>
          <p:cNvSpPr txBox="1"/>
          <p:nvPr/>
        </p:nvSpPr>
        <p:spPr>
          <a:xfrm>
            <a:off x="4756439" y="2127804"/>
            <a:ext cx="2010487" cy="892552"/>
          </a:xfrm>
          <a:prstGeom prst="rect">
            <a:avLst/>
          </a:prstGeom>
          <a:noFill/>
        </p:spPr>
        <p:txBody>
          <a:bodyPr wrap="none" rtlCol="0">
            <a:spAutoFit/>
          </a:bodyPr>
          <a:lstStyle/>
          <a:p>
            <a:pPr algn="ctr"/>
            <a:r>
              <a:rPr lang="en-US" sz="2000" dirty="0">
                <a:solidFill>
                  <a:schemeClr val="bg1"/>
                </a:solidFill>
              </a:rPr>
              <a:t>The Godson Bible</a:t>
            </a:r>
            <a:endParaRPr lang="en-US" sz="1100" dirty="0">
              <a:solidFill>
                <a:schemeClr val="bg1"/>
              </a:solidFill>
            </a:endParaRPr>
          </a:p>
          <a:p>
            <a:pPr algn="ctr"/>
            <a:r>
              <a:rPr lang="en-US" dirty="0">
                <a:solidFill>
                  <a:schemeClr val="bg1"/>
                </a:solidFill>
              </a:rPr>
              <a:t>Season One</a:t>
            </a:r>
            <a:endParaRPr lang="en-US" sz="1200" dirty="0">
              <a:solidFill>
                <a:schemeClr val="bg1"/>
              </a:solidFill>
            </a:endParaRPr>
          </a:p>
          <a:p>
            <a:pPr algn="ctr"/>
            <a:r>
              <a:rPr lang="en-US" sz="1400" dirty="0">
                <a:solidFill>
                  <a:schemeClr val="bg1"/>
                </a:solidFill>
              </a:rPr>
              <a:t>Episodes 1-9</a:t>
            </a:r>
            <a:endParaRPr lang="en-US" dirty="0">
              <a:solidFill>
                <a:schemeClr val="bg1"/>
              </a:solidFill>
            </a:endParaRPr>
          </a:p>
        </p:txBody>
      </p:sp>
      <p:pic>
        <p:nvPicPr>
          <p:cNvPr id="4" name="Picture 3" descr="A log cabin in the woods&#10;&#10;Description automatically generated with low confidence">
            <a:extLst>
              <a:ext uri="{FF2B5EF4-FFF2-40B4-BE49-F238E27FC236}">
                <a16:creationId xmlns:a16="http://schemas.microsoft.com/office/drawing/2014/main" id="{3F9936CF-F7D5-F84C-A8B7-AF331FC062BE}"/>
              </a:ext>
            </a:extLst>
          </p:cNvPr>
          <p:cNvPicPr>
            <a:picLocks noChangeAspect="1" noChangeArrowheads="1"/>
          </p:cNvPicPr>
          <p:nvPr/>
        </p:nvPicPr>
        <p:blipFill>
          <a:blip r:embed="rId2" r:link="rId4" cstate="email">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596101" y="2627696"/>
            <a:ext cx="3076997" cy="2061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9" descr="A picture containing tree, outdoor, nature, rock&#10;&#10;Description automatically generated">
            <a:extLst>
              <a:ext uri="{FF2B5EF4-FFF2-40B4-BE49-F238E27FC236}">
                <a16:creationId xmlns:a16="http://schemas.microsoft.com/office/drawing/2014/main" id="{9FB8D4F4-382D-BF49-A707-2F208592836C}"/>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262684" y="346509"/>
            <a:ext cx="2997994" cy="1751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A picture containing building, outdoor, mountain, wooden&#10;&#10;Description automatically generated">
            <a:extLst>
              <a:ext uri="{FF2B5EF4-FFF2-40B4-BE49-F238E27FC236}">
                <a16:creationId xmlns:a16="http://schemas.microsoft.com/office/drawing/2014/main" id="{9D048399-C95A-5243-AE5F-866CCC264B2C}"/>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4138863" y="3049972"/>
            <a:ext cx="3320715" cy="1631966"/>
          </a:xfrm>
          <a:prstGeom prst="ellipse">
            <a:avLst/>
          </a:prstGeom>
          <a:ln>
            <a:noFill/>
          </a:ln>
          <a:effectLst>
            <a:softEdge rad="112500"/>
          </a:effectLst>
        </p:spPr>
      </p:pic>
      <p:pic>
        <p:nvPicPr>
          <p:cNvPr id="7" name="Picture 17" descr="A picture containing tree, outdoor, building, dome&#10;&#10;Description automatically generated">
            <a:extLst>
              <a:ext uri="{FF2B5EF4-FFF2-40B4-BE49-F238E27FC236}">
                <a16:creationId xmlns:a16="http://schemas.microsoft.com/office/drawing/2014/main" id="{92FACEF2-6125-3A4B-86FE-E4A7EBC7F175}"/>
              </a:ext>
            </a:extLst>
          </p:cNvPr>
          <p:cNvPicPr>
            <a:picLocks noChangeAspect="1" noChangeArrowheads="1"/>
          </p:cNvPicPr>
          <p:nvPr/>
        </p:nvPicPr>
        <p:blipFill>
          <a:blip r:embed="rId9" r:link="rId11" cstate="email">
            <a:extLst>
              <a:ext uri="{BEBA8EAE-BF5A-486C-A8C5-ECC9F3942E4B}">
                <a14:imgProps xmlns:a14="http://schemas.microsoft.com/office/drawing/2010/main">
                  <a14:imgLayer r:embed="rId10">
                    <a14:imgEffect>
                      <a14:brightnessContrast bright="18000"/>
                    </a14:imgEffect>
                  </a14:imgLayer>
                </a14:imgProps>
              </a:ext>
              <a:ext uri="{28A0092B-C50C-407E-A947-70E740481C1C}">
                <a14:useLocalDpi xmlns:a14="http://schemas.microsoft.com/office/drawing/2010/main"/>
              </a:ext>
            </a:extLst>
          </a:blip>
          <a:srcRect/>
          <a:stretch>
            <a:fillRect/>
          </a:stretch>
        </p:blipFill>
        <p:spPr bwMode="auto">
          <a:xfrm>
            <a:off x="596101" y="4889408"/>
            <a:ext cx="3146897" cy="16220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5" descr="Late Night Bus may suspend its service - The Bona Venture">
            <a:extLst>
              <a:ext uri="{FF2B5EF4-FFF2-40B4-BE49-F238E27FC236}">
                <a16:creationId xmlns:a16="http://schemas.microsoft.com/office/drawing/2014/main" id="{CD6653A1-11CD-1F4D-A223-88AF7A895C7D}"/>
              </a:ext>
            </a:extLst>
          </p:cNvPr>
          <p:cNvPicPr>
            <a:picLocks noChangeAspect="1" noChangeArrowheads="1"/>
          </p:cNvPicPr>
          <p:nvPr/>
        </p:nvPicPr>
        <p:blipFill>
          <a:blip r:embed="rId12" r:link="rId14" cstate="email">
            <a:extLst>
              <a:ext uri="{BEBA8EAE-BF5A-486C-A8C5-ECC9F3942E4B}">
                <a14:imgProps xmlns:a14="http://schemas.microsoft.com/office/drawing/2010/main">
                  <a14:imgLayer r:embed="rId13">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4262684" y="4879525"/>
            <a:ext cx="2997994" cy="16319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9" descr="Tahitian and Hawaiian costuming | Hawaiian dancers, Hawaiian costume, Hawaiian people">
            <a:extLst>
              <a:ext uri="{FF2B5EF4-FFF2-40B4-BE49-F238E27FC236}">
                <a16:creationId xmlns:a16="http://schemas.microsoft.com/office/drawing/2014/main" id="{58A0CF71-C44A-174D-8E69-FEBDEE521424}"/>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8335075" y="2385333"/>
            <a:ext cx="3364490" cy="20996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4" descr="A picture containing outdoor, sky, boat&#10;&#10;Description automatically generated">
            <a:extLst>
              <a:ext uri="{FF2B5EF4-FFF2-40B4-BE49-F238E27FC236}">
                <a16:creationId xmlns:a16="http://schemas.microsoft.com/office/drawing/2014/main" id="{EB1C629F-D60D-CA46-8C18-0DECAA04634B}"/>
              </a:ext>
            </a:extLst>
          </p:cNvPr>
          <p:cNvPicPr>
            <a:picLocks noChangeAspect="1" noChangeArrowheads="1"/>
          </p:cNvPicPr>
          <p:nvPr/>
        </p:nvPicPr>
        <p:blipFill rotWithShape="1">
          <a:blip r:embed="rId17" r:link="rId19" cstate="email">
            <a:extLst>
              <a:ext uri="{BEBA8EAE-BF5A-486C-A8C5-ECC9F3942E4B}">
                <a14:imgProps xmlns:a14="http://schemas.microsoft.com/office/drawing/2010/main">
                  <a14:imgLayer r:embed="rId18">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a:off x="8148534" y="235819"/>
            <a:ext cx="3551031" cy="20207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A23CDD4-5CDA-464B-8892-F8D75F4AA86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47023" y="630208"/>
            <a:ext cx="2826075" cy="1465045"/>
          </a:xfrm>
          <a:prstGeom prst="rect">
            <a:avLst/>
          </a:prstGeom>
          <a:ln>
            <a:noFill/>
          </a:ln>
          <a:effectLst>
            <a:outerShdw blurRad="292100" dist="139700" dir="2700000" algn="tl" rotWithShape="0">
              <a:srgbClr val="333333">
                <a:alpha val="65000"/>
              </a:srgbClr>
            </a:outerShdw>
          </a:effectLst>
        </p:spPr>
      </p:pic>
      <p:pic>
        <p:nvPicPr>
          <p:cNvPr id="14" name="Picture 1" descr="Boat explosion injures 8 in Huntington Harbour - Orange County Register">
            <a:extLst>
              <a:ext uri="{FF2B5EF4-FFF2-40B4-BE49-F238E27FC236}">
                <a16:creationId xmlns:a16="http://schemas.microsoft.com/office/drawing/2014/main" id="{2EF1B9BA-9DAF-EB44-A43B-73A6EBF94219}"/>
              </a:ext>
            </a:extLst>
          </p:cNvPr>
          <p:cNvPicPr>
            <a:picLocks noChangeAspect="1" noChangeArrowheads="1"/>
          </p:cNvPicPr>
          <p:nvPr/>
        </p:nvPicPr>
        <p:blipFill rotWithShape="1">
          <a:blip r:embed="rId21" r:link="rId23" cstate="email">
            <a:extLst>
              <a:ext uri="{BEBA8EAE-BF5A-486C-A8C5-ECC9F3942E4B}">
                <a14:imgProps xmlns:a14="http://schemas.microsoft.com/office/drawing/2010/main">
                  <a14:imgLayer r:embed="rId22">
                    <a14:imgEffect>
                      <a14:sharpenSoften amount="100000"/>
                    </a14:imgEffect>
                    <a14:imgEffect>
                      <a14:colorTemperature colorTemp="5160"/>
                    </a14:imgEffect>
                    <a14:imgEffect>
                      <a14:saturation sat="221000"/>
                    </a14:imgEffect>
                    <a14:imgEffect>
                      <a14:brightnessContrast bright="13000" contrast="-10000"/>
                    </a14:imgEffect>
                  </a14:imgLayer>
                </a14:imgProps>
              </a:ext>
              <a:ext uri="{28A0092B-C50C-407E-A947-70E740481C1C}">
                <a14:useLocalDpi xmlns:a14="http://schemas.microsoft.com/office/drawing/2010/main"/>
              </a:ext>
            </a:extLst>
          </a:blip>
          <a:srcRect/>
          <a:stretch>
            <a:fillRect/>
          </a:stretch>
        </p:blipFill>
        <p:spPr bwMode="auto">
          <a:xfrm>
            <a:off x="8335075" y="4730197"/>
            <a:ext cx="3298922" cy="18919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5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56DA4B-56EE-0344-82E9-270A3D9037B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F101D7AD-1BF1-C14C-835D-165817414F73}"/>
              </a:ext>
            </a:extLst>
          </p:cNvPr>
          <p:cNvSpPr txBox="1"/>
          <p:nvPr/>
        </p:nvSpPr>
        <p:spPr>
          <a:xfrm>
            <a:off x="2077668" y="842006"/>
            <a:ext cx="1906740" cy="861774"/>
          </a:xfrm>
          <a:prstGeom prst="rect">
            <a:avLst/>
          </a:prstGeom>
          <a:noFill/>
        </p:spPr>
        <p:txBody>
          <a:bodyPr wrap="none" rtlCol="0">
            <a:spAutoFit/>
          </a:bodyPr>
          <a:lstStyle/>
          <a:p>
            <a:pPr algn="ctr"/>
            <a:r>
              <a:rPr lang="en-US" dirty="0">
                <a:solidFill>
                  <a:schemeClr val="bg1"/>
                </a:solidFill>
              </a:rPr>
              <a:t>THE GODSON</a:t>
            </a:r>
            <a:r>
              <a:rPr lang="en-US" sz="1600" dirty="0">
                <a:solidFill>
                  <a:schemeClr val="bg1"/>
                </a:solidFill>
              </a:rPr>
              <a:t>™</a:t>
            </a:r>
          </a:p>
          <a:p>
            <a:pPr algn="ctr"/>
            <a:r>
              <a:rPr lang="en-US" sz="1400" i="1" dirty="0">
                <a:solidFill>
                  <a:schemeClr val="bg1"/>
                </a:solidFill>
              </a:rPr>
              <a:t>Episode 1</a:t>
            </a:r>
          </a:p>
          <a:p>
            <a:pPr algn="ctr"/>
            <a:r>
              <a:rPr lang="en-US" dirty="0">
                <a:solidFill>
                  <a:schemeClr val="bg1"/>
                </a:solidFill>
              </a:rPr>
              <a:t>Legacy in a Laptop</a:t>
            </a:r>
            <a:endParaRPr lang="en-US" i="1" dirty="0">
              <a:solidFill>
                <a:schemeClr val="bg1"/>
              </a:solidFill>
            </a:endParaRPr>
          </a:p>
        </p:txBody>
      </p:sp>
      <p:sp>
        <p:nvSpPr>
          <p:cNvPr id="5" name="TextBox 4">
            <a:extLst>
              <a:ext uri="{FF2B5EF4-FFF2-40B4-BE49-F238E27FC236}">
                <a16:creationId xmlns:a16="http://schemas.microsoft.com/office/drawing/2014/main" id="{3AAB0262-B7A9-1343-A7A5-A56DB2C17431}"/>
              </a:ext>
            </a:extLst>
          </p:cNvPr>
          <p:cNvSpPr txBox="1"/>
          <p:nvPr/>
        </p:nvSpPr>
        <p:spPr>
          <a:xfrm>
            <a:off x="5978470" y="797510"/>
            <a:ext cx="5283087" cy="5016758"/>
          </a:xfrm>
          <a:prstGeom prst="rect">
            <a:avLst/>
          </a:prstGeom>
          <a:noFill/>
        </p:spPr>
        <p:txBody>
          <a:bodyPr wrap="square" rtlCol="0">
            <a:spAutoFit/>
          </a:bodyPr>
          <a:lstStyle/>
          <a:p>
            <a:r>
              <a:rPr lang="en-US" sz="1600" dirty="0">
                <a:solidFill>
                  <a:schemeClr val="bg1"/>
                </a:solidFill>
              </a:rPr>
              <a:t>Mafia Godfather Antonio Costellano is released from prison and killed by his daughter to avenge the death of her mother.  Before he dies, she learns he entrusted $30 million to his Consigliere Tom to invest, and she vows to find it.  The FBI searches for Antonio’s killer and his missing money.</a:t>
            </a:r>
          </a:p>
          <a:p>
            <a:endParaRPr lang="en-US" sz="1600" dirty="0">
              <a:solidFill>
                <a:schemeClr val="bg1"/>
              </a:solidFill>
            </a:endParaRPr>
          </a:p>
          <a:p>
            <a:r>
              <a:rPr lang="en-US" sz="1600" dirty="0">
                <a:solidFill>
                  <a:schemeClr val="bg1"/>
                </a:solidFill>
              </a:rPr>
              <a:t>Scott Adams, Antonio’s  unknown and only  son, inherits a laptop containing what has grown into a $33 billion trust fund.  He learns the money came from a father he never knew and the mother he thought was dead is alive.  </a:t>
            </a:r>
          </a:p>
          <a:p>
            <a:endParaRPr lang="en-US" sz="1600" dirty="0">
              <a:solidFill>
                <a:schemeClr val="bg1"/>
              </a:solidFill>
            </a:endParaRPr>
          </a:p>
          <a:p>
            <a:r>
              <a:rPr lang="en-US" sz="1600" dirty="0">
                <a:solidFill>
                  <a:schemeClr val="bg1"/>
                </a:solidFill>
              </a:rPr>
              <a:t>Antonia has converted Antonio’s street crime businesses into thriving criminal enterprises that include escort services, espionage, extortion, gaming, drug manufacturing and cryptocurrency, which are legitimate in appearance only. </a:t>
            </a:r>
          </a:p>
          <a:p>
            <a:endParaRPr lang="en-US" sz="1600" dirty="0">
              <a:solidFill>
                <a:schemeClr val="bg1"/>
              </a:solidFill>
            </a:endParaRPr>
          </a:p>
          <a:p>
            <a:r>
              <a:rPr lang="en-US" sz="1600" dirty="0">
                <a:solidFill>
                  <a:schemeClr val="bg1"/>
                </a:solidFill>
              </a:rPr>
              <a:t>Episode One ends with Antonia searching for the money Scott is using for good works.  The FBI is investigating Antonio’s murder and the missing money.  Scott is chasing a trafficker who, unknown to him, is his criminal step-sister, Antonia.</a:t>
            </a:r>
          </a:p>
        </p:txBody>
      </p:sp>
      <p:sp>
        <p:nvSpPr>
          <p:cNvPr id="6" name="TextBox 5">
            <a:extLst>
              <a:ext uri="{FF2B5EF4-FFF2-40B4-BE49-F238E27FC236}">
                <a16:creationId xmlns:a16="http://schemas.microsoft.com/office/drawing/2014/main" id="{51D79C52-9637-1C4A-BE00-D17C09F1E0CD}"/>
              </a:ext>
            </a:extLst>
          </p:cNvPr>
          <p:cNvSpPr txBox="1"/>
          <p:nvPr/>
        </p:nvSpPr>
        <p:spPr>
          <a:xfrm>
            <a:off x="1581545" y="5291048"/>
            <a:ext cx="2795894" cy="276999"/>
          </a:xfrm>
          <a:prstGeom prst="rect">
            <a:avLst/>
          </a:prstGeom>
          <a:noFill/>
        </p:spPr>
        <p:txBody>
          <a:bodyPr wrap="none" rtlCol="0">
            <a:spAutoFit/>
          </a:bodyPr>
          <a:lstStyle/>
          <a:p>
            <a:r>
              <a:rPr lang="en-US" sz="1200" dirty="0">
                <a:solidFill>
                  <a:schemeClr val="bg1"/>
                </a:solidFill>
              </a:rPr>
              <a:t>The Laptop containing Scott’s Inheritance</a:t>
            </a:r>
          </a:p>
        </p:txBody>
      </p:sp>
      <p:sp>
        <p:nvSpPr>
          <p:cNvPr id="8" name="Rectangle 4">
            <a:extLst>
              <a:ext uri="{FF2B5EF4-FFF2-40B4-BE49-F238E27FC236}">
                <a16:creationId xmlns:a16="http://schemas.microsoft.com/office/drawing/2014/main" id="{ED7CE093-7AD9-6644-ABF3-2A460044F165}"/>
              </a:ext>
            </a:extLst>
          </p:cNvPr>
          <p:cNvSpPr>
            <a:spLocks noChangeArrowheads="1"/>
          </p:cNvSpPr>
          <p:nvPr/>
        </p:nvSpPr>
        <p:spPr bwMode="auto">
          <a:xfrm>
            <a:off x="0" y="0"/>
            <a:ext cx="12192000" cy="0"/>
          </a:xfrm>
          <a:prstGeom prst="rect">
            <a:avLst/>
          </a:prstGeom>
          <a:gradFill>
            <a:gsLst>
              <a:gs pos="0">
                <a:schemeClr val="accent1">
                  <a:lumMod val="60000"/>
                  <a:lumOff val="40000"/>
                </a:schemeClr>
              </a:gs>
              <a:gs pos="58000">
                <a:schemeClr val="accent1">
                  <a:lumMod val="45000"/>
                  <a:lumOff val="55000"/>
                </a:schemeClr>
              </a:gs>
              <a:gs pos="100000">
                <a:schemeClr val="accent1">
                  <a:lumMod val="30000"/>
                  <a:lumOff val="70000"/>
                </a:schemeClr>
              </a:gs>
            </a:gsLst>
            <a:lin ang="5400000" scaled="1"/>
          </a:gradFill>
          <a:ln>
            <a:noFill/>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4">
            <a:extLst>
              <a:ext uri="{FF2B5EF4-FFF2-40B4-BE49-F238E27FC236}">
                <a16:creationId xmlns:a16="http://schemas.microsoft.com/office/drawing/2014/main" id="{4BD6ED13-A9FC-BE43-AC1C-F5AFCED6D789}"/>
              </a:ext>
            </a:extLst>
          </p:cNvPr>
          <p:cNvSpPr>
            <a:spLocks noChangeArrowheads="1"/>
          </p:cNvSpPr>
          <p:nvPr/>
        </p:nvSpPr>
        <p:spPr bwMode="auto">
          <a:xfrm>
            <a:off x="4377439" y="1022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CD6F9EFE-E2E8-8946-9355-A00E1964AB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2366" y="2233536"/>
            <a:ext cx="4513612"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24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52530A-8EFC-F145-A30C-12898FDAA9A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sp>
        <p:nvSpPr>
          <p:cNvPr id="8" name="TextBox 7">
            <a:extLst>
              <a:ext uri="{FF2B5EF4-FFF2-40B4-BE49-F238E27FC236}">
                <a16:creationId xmlns:a16="http://schemas.microsoft.com/office/drawing/2014/main" id="{C51AF842-90A1-1C41-8CD3-DC8DE33BF5BB}"/>
              </a:ext>
            </a:extLst>
          </p:cNvPr>
          <p:cNvSpPr txBox="1"/>
          <p:nvPr/>
        </p:nvSpPr>
        <p:spPr>
          <a:xfrm>
            <a:off x="1753360" y="823517"/>
            <a:ext cx="2356869" cy="1323439"/>
          </a:xfrm>
          <a:prstGeom prst="rect">
            <a:avLst/>
          </a:prstGeom>
          <a:noFill/>
        </p:spPr>
        <p:txBody>
          <a:bodyPr wrap="square">
            <a:spAutoFit/>
          </a:bodyPr>
          <a:lstStyle/>
          <a:p>
            <a:pPr algn="ctr"/>
            <a:r>
              <a:rPr lang="en-US" dirty="0">
                <a:solidFill>
                  <a:schemeClr val="bg1"/>
                </a:solidFill>
              </a:rPr>
              <a:t>The Godson™</a:t>
            </a:r>
          </a:p>
          <a:p>
            <a:pPr algn="ctr"/>
            <a:r>
              <a:rPr lang="en-US" sz="1400" i="1" dirty="0">
                <a:solidFill>
                  <a:schemeClr val="bg1"/>
                </a:solidFill>
              </a:rPr>
              <a:t>Episode 2</a:t>
            </a:r>
          </a:p>
          <a:p>
            <a:pPr algn="ctr"/>
            <a:endParaRPr lang="en-US" sz="1400" i="1" dirty="0">
              <a:solidFill>
                <a:schemeClr val="bg1"/>
              </a:solidFill>
            </a:endParaRPr>
          </a:p>
          <a:p>
            <a:pPr algn="ctr"/>
            <a:r>
              <a:rPr lang="en-US" dirty="0">
                <a:solidFill>
                  <a:schemeClr val="bg1"/>
                </a:solidFill>
              </a:rPr>
              <a:t>Retreat to the Future</a:t>
            </a:r>
          </a:p>
          <a:p>
            <a:pPr algn="ctr"/>
            <a:endParaRPr lang="en-US" sz="1600" i="1" dirty="0">
              <a:solidFill>
                <a:schemeClr val="bg1"/>
              </a:solidFill>
            </a:endParaRPr>
          </a:p>
        </p:txBody>
      </p:sp>
      <p:sp>
        <p:nvSpPr>
          <p:cNvPr id="7" name="TextBox 6">
            <a:extLst>
              <a:ext uri="{FF2B5EF4-FFF2-40B4-BE49-F238E27FC236}">
                <a16:creationId xmlns:a16="http://schemas.microsoft.com/office/drawing/2014/main" id="{8F77D881-8438-D34C-B087-D0FE512C0B46}"/>
              </a:ext>
            </a:extLst>
          </p:cNvPr>
          <p:cNvSpPr txBox="1"/>
          <p:nvPr/>
        </p:nvSpPr>
        <p:spPr>
          <a:xfrm>
            <a:off x="6191290" y="895650"/>
            <a:ext cx="4669215" cy="4524315"/>
          </a:xfrm>
          <a:prstGeom prst="rect">
            <a:avLst/>
          </a:prstGeom>
          <a:noFill/>
        </p:spPr>
        <p:txBody>
          <a:bodyPr wrap="square" rtlCol="0">
            <a:spAutoFit/>
          </a:bodyPr>
          <a:lstStyle/>
          <a:p>
            <a:r>
              <a:rPr lang="en-US" sz="1600" dirty="0">
                <a:solidFill>
                  <a:schemeClr val="bg1"/>
                </a:solidFill>
              </a:rPr>
              <a:t>Scott and his fiancé, Leilani, go to his Cabin in Big Sur</a:t>
            </a:r>
          </a:p>
          <a:p>
            <a:r>
              <a:rPr lang="en-US" sz="1600" dirty="0">
                <a:solidFill>
                  <a:schemeClr val="bg1"/>
                </a:solidFill>
              </a:rPr>
              <a:t>to process the large inheritance from Scott’s Mafia Godfather and the discovery that Scott’s mother had abandoned  him as a baby and was alive, not dead.</a:t>
            </a:r>
          </a:p>
          <a:p>
            <a:endParaRPr lang="en-US" sz="1600" dirty="0">
              <a:solidFill>
                <a:schemeClr val="bg1"/>
              </a:solidFill>
            </a:endParaRPr>
          </a:p>
          <a:p>
            <a:r>
              <a:rPr lang="en-US" sz="1600" dirty="0">
                <a:solidFill>
                  <a:schemeClr val="bg1"/>
                </a:solidFill>
              </a:rPr>
              <a:t>Antonia has legitimized every historic family business except human trafficking, despite the advice from Sal to abandon it.  She is livid about losing girls to a team of vigilantes lead by her unknown half-brother, Scott.</a:t>
            </a:r>
          </a:p>
          <a:p>
            <a:endParaRPr lang="en-US" sz="1600" dirty="0">
              <a:solidFill>
                <a:schemeClr val="bg1"/>
              </a:solidFill>
            </a:endParaRPr>
          </a:p>
          <a:p>
            <a:r>
              <a:rPr lang="en-US" sz="1600" dirty="0">
                <a:solidFill>
                  <a:schemeClr val="bg1"/>
                </a:solidFill>
              </a:rPr>
              <a:t>Scott decides to build a revolutionary rehabilitation </a:t>
            </a:r>
          </a:p>
          <a:p>
            <a:r>
              <a:rPr lang="en-US" sz="1600" dirty="0">
                <a:solidFill>
                  <a:schemeClr val="bg1"/>
                </a:solidFill>
              </a:rPr>
              <a:t>center for the homeless.  Antonia pressures her high-</a:t>
            </a:r>
          </a:p>
          <a:p>
            <a:r>
              <a:rPr lang="en-US" sz="1600" dirty="0">
                <a:solidFill>
                  <a:schemeClr val="bg1"/>
                </a:solidFill>
              </a:rPr>
              <a:t>tech sleuth to find Antonio’s  Consigliere Tom so she can recover the trust fund she believes is hers.</a:t>
            </a:r>
          </a:p>
          <a:p>
            <a:endParaRPr lang="en-US" sz="1600" dirty="0">
              <a:solidFill>
                <a:schemeClr val="bg1"/>
              </a:solidFill>
            </a:endParaRPr>
          </a:p>
          <a:p>
            <a:r>
              <a:rPr lang="en-US" sz="1600" dirty="0">
                <a:solidFill>
                  <a:schemeClr val="bg1"/>
                </a:solidFill>
              </a:rPr>
              <a:t>Uncle Al, the Big Sur boar hunter, discovers a gang of</a:t>
            </a:r>
          </a:p>
          <a:p>
            <a:r>
              <a:rPr lang="en-US" sz="1600" dirty="0">
                <a:solidFill>
                  <a:schemeClr val="bg1"/>
                </a:solidFill>
              </a:rPr>
              <a:t>traffickers are offloading girls from a fishing boat to</a:t>
            </a:r>
          </a:p>
          <a:p>
            <a:r>
              <a:rPr lang="en-US" sz="1600" dirty="0">
                <a:solidFill>
                  <a:schemeClr val="bg1"/>
                </a:solidFill>
              </a:rPr>
              <a:t>a secluded beach.  He contacts Scott to investigate.</a:t>
            </a:r>
          </a:p>
        </p:txBody>
      </p:sp>
      <p:pic>
        <p:nvPicPr>
          <p:cNvPr id="14" name="Picture 13" descr="A log cabin in the woods&#10;&#10;Description automatically generated with low confidence">
            <a:extLst>
              <a:ext uri="{FF2B5EF4-FFF2-40B4-BE49-F238E27FC236}">
                <a16:creationId xmlns:a16="http://schemas.microsoft.com/office/drawing/2014/main" id="{6BBAEF6D-844C-C848-955B-4066DB2E7A96}"/>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833623" y="2151965"/>
            <a:ext cx="4196347" cy="32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3DC20A-C329-524F-B47F-2CABD8178A59}"/>
              </a:ext>
            </a:extLst>
          </p:cNvPr>
          <p:cNvSpPr txBox="1"/>
          <p:nvPr/>
        </p:nvSpPr>
        <p:spPr>
          <a:xfrm>
            <a:off x="2234327" y="5501529"/>
            <a:ext cx="1394934" cy="276999"/>
          </a:xfrm>
          <a:prstGeom prst="rect">
            <a:avLst/>
          </a:prstGeom>
          <a:noFill/>
        </p:spPr>
        <p:txBody>
          <a:bodyPr wrap="none" rtlCol="0">
            <a:spAutoFit/>
          </a:bodyPr>
          <a:lstStyle/>
          <a:p>
            <a:r>
              <a:rPr lang="en-US" sz="1200" dirty="0">
                <a:solidFill>
                  <a:schemeClr val="bg1"/>
                </a:solidFill>
              </a:rPr>
              <a:t>Big Sur Mule Cabin</a:t>
            </a:r>
          </a:p>
        </p:txBody>
      </p:sp>
    </p:spTree>
    <p:extLst>
      <p:ext uri="{BB962C8B-B14F-4D97-AF65-F5344CB8AC3E}">
        <p14:creationId xmlns:p14="http://schemas.microsoft.com/office/powerpoint/2010/main" val="86883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70F3D0-663D-8747-B3E8-90B2C16A0F0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sp>
        <p:nvSpPr>
          <p:cNvPr id="5" name="TextBox 4">
            <a:extLst>
              <a:ext uri="{FF2B5EF4-FFF2-40B4-BE49-F238E27FC236}">
                <a16:creationId xmlns:a16="http://schemas.microsoft.com/office/drawing/2014/main" id="{4BD3F59F-BC47-3244-B090-0C041DB9CFB3}"/>
              </a:ext>
            </a:extLst>
          </p:cNvPr>
          <p:cNvSpPr txBox="1"/>
          <p:nvPr/>
        </p:nvSpPr>
        <p:spPr>
          <a:xfrm>
            <a:off x="2213871" y="565319"/>
            <a:ext cx="2000097" cy="1077218"/>
          </a:xfrm>
          <a:prstGeom prst="rect">
            <a:avLst/>
          </a:prstGeom>
          <a:noFill/>
        </p:spPr>
        <p:txBody>
          <a:bodyPr wrap="square">
            <a:spAutoFit/>
          </a:bodyPr>
          <a:lstStyle/>
          <a:p>
            <a:pPr algn="ctr"/>
            <a:r>
              <a:rPr lang="en-US" dirty="0">
                <a:solidFill>
                  <a:schemeClr val="bg1"/>
                </a:solidFill>
              </a:rPr>
              <a:t>The Godson™</a:t>
            </a:r>
          </a:p>
          <a:p>
            <a:pPr algn="ctr"/>
            <a:r>
              <a:rPr lang="en-US" sz="1400" i="1" dirty="0">
                <a:solidFill>
                  <a:schemeClr val="bg1"/>
                </a:solidFill>
              </a:rPr>
              <a:t>Episode 3</a:t>
            </a:r>
          </a:p>
          <a:p>
            <a:pPr algn="ctr"/>
            <a:endParaRPr lang="en-US" sz="1400" i="1" dirty="0">
              <a:solidFill>
                <a:schemeClr val="bg1"/>
              </a:solidFill>
            </a:endParaRPr>
          </a:p>
          <a:p>
            <a:pPr algn="ctr"/>
            <a:r>
              <a:rPr lang="en-US" dirty="0">
                <a:solidFill>
                  <a:schemeClr val="bg1"/>
                </a:solidFill>
              </a:rPr>
              <a:t>Building The Bridge</a:t>
            </a:r>
            <a:endParaRPr lang="en-US" sz="2000" dirty="0">
              <a:solidFill>
                <a:schemeClr val="bg1"/>
              </a:solidFill>
            </a:endParaRPr>
          </a:p>
        </p:txBody>
      </p:sp>
      <p:sp>
        <p:nvSpPr>
          <p:cNvPr id="7" name="TextBox 6">
            <a:extLst>
              <a:ext uri="{FF2B5EF4-FFF2-40B4-BE49-F238E27FC236}">
                <a16:creationId xmlns:a16="http://schemas.microsoft.com/office/drawing/2014/main" id="{F0772DA0-8D1E-D841-88BD-A300A62D9AD4}"/>
              </a:ext>
            </a:extLst>
          </p:cNvPr>
          <p:cNvSpPr txBox="1"/>
          <p:nvPr/>
        </p:nvSpPr>
        <p:spPr>
          <a:xfrm>
            <a:off x="6591300" y="1472288"/>
            <a:ext cx="4864537" cy="3785652"/>
          </a:xfrm>
          <a:prstGeom prst="rect">
            <a:avLst/>
          </a:prstGeom>
          <a:noFill/>
        </p:spPr>
        <p:txBody>
          <a:bodyPr wrap="none" rtlCol="0">
            <a:spAutoFit/>
          </a:bodyPr>
          <a:lstStyle/>
          <a:p>
            <a:r>
              <a:rPr lang="en-US" sz="1600" dirty="0">
                <a:solidFill>
                  <a:schemeClr val="bg1"/>
                </a:solidFill>
              </a:rPr>
              <a:t>Scott plans </a:t>
            </a:r>
            <a:r>
              <a:rPr lang="en-US" sz="1600" b="1" dirty="0">
                <a:solidFill>
                  <a:schemeClr val="bg1"/>
                </a:solidFill>
              </a:rPr>
              <a:t>The Bridge</a:t>
            </a:r>
            <a:r>
              <a:rPr lang="en-US" sz="1600" dirty="0">
                <a:solidFill>
                  <a:schemeClr val="bg1"/>
                </a:solidFill>
              </a:rPr>
              <a:t>, a rehabilitation facility for the </a:t>
            </a:r>
          </a:p>
          <a:p>
            <a:r>
              <a:rPr lang="en-US" sz="1600" dirty="0">
                <a:solidFill>
                  <a:schemeClr val="bg1"/>
                </a:solidFill>
              </a:rPr>
              <a:t>Homeless.  He meets with architects and contractors,</a:t>
            </a:r>
          </a:p>
          <a:p>
            <a:r>
              <a:rPr lang="en-US" sz="1600" dirty="0">
                <a:solidFill>
                  <a:schemeClr val="bg1"/>
                </a:solidFill>
              </a:rPr>
              <a:t>physicians and psychiatrists, counselors and ministers. </a:t>
            </a:r>
          </a:p>
          <a:p>
            <a:endParaRPr lang="en-US" sz="1600" dirty="0">
              <a:solidFill>
                <a:schemeClr val="bg1"/>
              </a:solidFill>
            </a:endParaRPr>
          </a:p>
          <a:p>
            <a:r>
              <a:rPr lang="en-US" sz="1600" dirty="0">
                <a:solidFill>
                  <a:schemeClr val="bg1"/>
                </a:solidFill>
              </a:rPr>
              <a:t>Scott buys the Vallejo Houseboat in Sausalito and</a:t>
            </a:r>
          </a:p>
          <a:p>
            <a:r>
              <a:rPr lang="en-US" sz="1600" dirty="0">
                <a:solidFill>
                  <a:schemeClr val="bg1"/>
                </a:solidFill>
              </a:rPr>
              <a:t>renovates it for their home and operations center.</a:t>
            </a:r>
            <a:r>
              <a:rPr lang="en-US" sz="1600" dirty="0">
                <a:solidFill>
                  <a:schemeClr val="bg1"/>
                </a:solidFill>
                <a:effectLst/>
              </a:rPr>
              <a:t> </a:t>
            </a:r>
            <a:endParaRPr lang="en-US" sz="1600" dirty="0">
              <a:solidFill>
                <a:schemeClr val="bg1"/>
              </a:solidFill>
            </a:endParaRPr>
          </a:p>
          <a:p>
            <a:endParaRPr lang="en-US" sz="1600" dirty="0">
              <a:solidFill>
                <a:schemeClr val="bg1"/>
              </a:solidFill>
            </a:endParaRPr>
          </a:p>
          <a:p>
            <a:r>
              <a:rPr lang="en-US" sz="1600" dirty="0">
                <a:solidFill>
                  <a:schemeClr val="bg1"/>
                </a:solidFill>
              </a:rPr>
              <a:t>Leilani’s brother Kimo owes the Honolulu mob a large </a:t>
            </a:r>
          </a:p>
          <a:p>
            <a:r>
              <a:rPr lang="en-US" sz="1600" dirty="0">
                <a:solidFill>
                  <a:schemeClr val="bg1"/>
                </a:solidFill>
              </a:rPr>
              <a:t>gambling debt.  Another brother, Keola, is in jail for </a:t>
            </a:r>
          </a:p>
          <a:p>
            <a:r>
              <a:rPr lang="en-US" sz="1600" dirty="0">
                <a:solidFill>
                  <a:schemeClr val="bg1"/>
                </a:solidFill>
              </a:rPr>
              <a:t>his Hawaiian Sovereignty Movement demonstrations. </a:t>
            </a:r>
          </a:p>
          <a:p>
            <a:r>
              <a:rPr lang="en-US" sz="1600" dirty="0">
                <a:solidFill>
                  <a:schemeClr val="bg1"/>
                </a:solidFill>
              </a:rPr>
              <a:t>Her third brother, Kane, please with her to return home.</a:t>
            </a:r>
          </a:p>
          <a:p>
            <a:endParaRPr lang="en-US" sz="1600" dirty="0">
              <a:solidFill>
                <a:schemeClr val="bg1"/>
              </a:solidFill>
            </a:endParaRPr>
          </a:p>
          <a:p>
            <a:r>
              <a:rPr lang="en-US" sz="1600" dirty="0">
                <a:solidFill>
                  <a:schemeClr val="bg1"/>
                </a:solidFill>
              </a:rPr>
              <a:t>Uncle Al shows Scott the cove that traffickers are using</a:t>
            </a:r>
          </a:p>
          <a:p>
            <a:r>
              <a:rPr lang="en-US" sz="1600" dirty="0">
                <a:solidFill>
                  <a:schemeClr val="bg1"/>
                </a:solidFill>
              </a:rPr>
              <a:t>to offload trafficked girls.  The Rangers surveil the Big </a:t>
            </a:r>
          </a:p>
          <a:p>
            <a:r>
              <a:rPr lang="en-US" sz="1600" dirty="0">
                <a:solidFill>
                  <a:schemeClr val="bg1"/>
                </a:solidFill>
              </a:rPr>
              <a:t>Sur Coast and plan a raid to rescue the girls.</a:t>
            </a:r>
          </a:p>
        </p:txBody>
      </p:sp>
      <p:pic>
        <p:nvPicPr>
          <p:cNvPr id="13" name="Picture 17" descr="A picture containing tree, outdoor, building, dome&#10;&#10;Description automatically generated">
            <a:extLst>
              <a:ext uri="{FF2B5EF4-FFF2-40B4-BE49-F238E27FC236}">
                <a16:creationId xmlns:a16="http://schemas.microsoft.com/office/drawing/2014/main" id="{32CAE7BE-4ECA-194C-A356-A76E94076294}"/>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695065" y="1848594"/>
            <a:ext cx="5037710" cy="32918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985D51F-140A-5044-8924-23F596A0BBCD}"/>
              </a:ext>
            </a:extLst>
          </p:cNvPr>
          <p:cNvSpPr txBox="1"/>
          <p:nvPr/>
        </p:nvSpPr>
        <p:spPr>
          <a:xfrm>
            <a:off x="1417530" y="5346491"/>
            <a:ext cx="3592778" cy="276999"/>
          </a:xfrm>
          <a:prstGeom prst="rect">
            <a:avLst/>
          </a:prstGeom>
          <a:noFill/>
        </p:spPr>
        <p:txBody>
          <a:bodyPr wrap="none" rtlCol="0">
            <a:spAutoFit/>
          </a:bodyPr>
          <a:lstStyle/>
          <a:p>
            <a:r>
              <a:rPr lang="en-US" sz="1200" dirty="0">
                <a:solidFill>
                  <a:schemeClr val="bg1"/>
                </a:solidFill>
              </a:rPr>
              <a:t>The Bridge - Prototype Homeless Rehabilitation Center</a:t>
            </a:r>
          </a:p>
        </p:txBody>
      </p:sp>
    </p:spTree>
    <p:extLst>
      <p:ext uri="{BB962C8B-B14F-4D97-AF65-F5344CB8AC3E}">
        <p14:creationId xmlns:p14="http://schemas.microsoft.com/office/powerpoint/2010/main" val="60787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3A67DF-40A7-3845-9800-4DF3F57C9832}"/>
              </a:ext>
            </a:extLst>
          </p:cNvPr>
          <p:cNvSpPr txBox="1"/>
          <p:nvPr/>
        </p:nvSpPr>
        <p:spPr>
          <a:xfrm>
            <a:off x="2517153" y="711994"/>
            <a:ext cx="1473481" cy="1046440"/>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4</a:t>
            </a:r>
          </a:p>
          <a:p>
            <a:pPr algn="ctr"/>
            <a:endParaRPr lang="en-US" sz="1200" dirty="0">
              <a:solidFill>
                <a:schemeClr val="bg1"/>
              </a:solidFill>
            </a:endParaRPr>
          </a:p>
          <a:p>
            <a:pPr algn="ctr"/>
            <a:r>
              <a:rPr lang="en-US" dirty="0">
                <a:solidFill>
                  <a:schemeClr val="bg1"/>
                </a:solidFill>
              </a:rPr>
              <a:t>Big Sur Bust</a:t>
            </a:r>
          </a:p>
        </p:txBody>
      </p:sp>
      <p:pic>
        <p:nvPicPr>
          <p:cNvPr id="14" name="Picture 29" descr="A picture containing tree, outdoor, nature, rock&#10;&#10;Description automatically generated">
            <a:extLst>
              <a:ext uri="{FF2B5EF4-FFF2-40B4-BE49-F238E27FC236}">
                <a16:creationId xmlns:a16="http://schemas.microsoft.com/office/drawing/2014/main" id="{06883E30-EDDB-0846-9329-DEEAECFB5F8C}"/>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269999" y="1984459"/>
            <a:ext cx="4096111" cy="33134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071593A-5D05-F744-BED0-2FCD59FA469D}"/>
              </a:ext>
            </a:extLst>
          </p:cNvPr>
          <p:cNvSpPr txBox="1"/>
          <p:nvPr/>
        </p:nvSpPr>
        <p:spPr>
          <a:xfrm>
            <a:off x="2259879" y="5370000"/>
            <a:ext cx="2116349" cy="307777"/>
          </a:xfrm>
          <a:prstGeom prst="rect">
            <a:avLst/>
          </a:prstGeom>
          <a:noFill/>
        </p:spPr>
        <p:txBody>
          <a:bodyPr wrap="none" rtlCol="0">
            <a:spAutoFit/>
          </a:bodyPr>
          <a:lstStyle/>
          <a:p>
            <a:r>
              <a:rPr lang="en-US" sz="1400" dirty="0">
                <a:solidFill>
                  <a:schemeClr val="bg1"/>
                </a:solidFill>
              </a:rPr>
              <a:t>Trafficker’s Snuggling Cove</a:t>
            </a:r>
          </a:p>
        </p:txBody>
      </p:sp>
      <p:sp>
        <p:nvSpPr>
          <p:cNvPr id="16" name="TextBox 15">
            <a:extLst>
              <a:ext uri="{FF2B5EF4-FFF2-40B4-BE49-F238E27FC236}">
                <a16:creationId xmlns:a16="http://schemas.microsoft.com/office/drawing/2014/main" id="{622A638D-7637-8948-A7C5-EFFDDE05AF56}"/>
              </a:ext>
            </a:extLst>
          </p:cNvPr>
          <p:cNvSpPr txBox="1"/>
          <p:nvPr/>
        </p:nvSpPr>
        <p:spPr>
          <a:xfrm>
            <a:off x="6965590" y="1758434"/>
            <a:ext cx="4214243" cy="4031873"/>
          </a:xfrm>
          <a:prstGeom prst="rect">
            <a:avLst/>
          </a:prstGeom>
          <a:noFill/>
        </p:spPr>
        <p:txBody>
          <a:bodyPr wrap="square" rtlCol="0">
            <a:spAutoFit/>
          </a:bodyPr>
          <a:lstStyle/>
          <a:p>
            <a:r>
              <a:rPr lang="en-US" sz="1600" dirty="0">
                <a:solidFill>
                  <a:schemeClr val="bg1"/>
                </a:solidFill>
              </a:rPr>
              <a:t>The Ranger Team  intercepts the traffickers at Smuggler’s Cove in Big Sur and follows them in order to capture their ringleader.</a:t>
            </a:r>
          </a:p>
          <a:p>
            <a:endParaRPr lang="en-US" sz="1600" dirty="0">
              <a:solidFill>
                <a:schemeClr val="bg1"/>
              </a:solidFill>
            </a:endParaRPr>
          </a:p>
          <a:p>
            <a:r>
              <a:rPr lang="en-US" sz="1600" dirty="0">
                <a:solidFill>
                  <a:schemeClr val="bg1"/>
                </a:solidFill>
              </a:rPr>
              <a:t>Antonia orders Sal to kill the Priest in the Chinatown church where the Rangers delivered the rescued girls.  Sal tries to persuade her to abandon her human trafficking business. </a:t>
            </a:r>
          </a:p>
          <a:p>
            <a:endParaRPr lang="en-US" sz="1600" dirty="0">
              <a:solidFill>
                <a:schemeClr val="bg1"/>
              </a:solidFill>
            </a:endParaRPr>
          </a:p>
          <a:p>
            <a:r>
              <a:rPr lang="en-US" sz="1600" dirty="0">
                <a:solidFill>
                  <a:schemeClr val="bg1"/>
                </a:solidFill>
              </a:rPr>
              <a:t>FBI Agents Smitty and Carmen interview Antonia at her Ace Casino office about Antonio’s murder.</a:t>
            </a:r>
          </a:p>
          <a:p>
            <a:endParaRPr lang="en-US" sz="1600" dirty="0">
              <a:solidFill>
                <a:schemeClr val="bg1"/>
              </a:solidFill>
            </a:endParaRPr>
          </a:p>
          <a:p>
            <a:r>
              <a:rPr lang="en-US" sz="1600" dirty="0">
                <a:solidFill>
                  <a:schemeClr val="bg1"/>
                </a:solidFill>
              </a:rPr>
              <a:t>The Rangers track the trafficker’s van from Big Sur to their Pebble Beach stash house.  After a brief fire fight that kills the traffickers, the Rangers rescue twelve girls.  </a:t>
            </a:r>
          </a:p>
        </p:txBody>
      </p:sp>
    </p:spTree>
    <p:extLst>
      <p:ext uri="{BB962C8B-B14F-4D97-AF65-F5344CB8AC3E}">
        <p14:creationId xmlns:p14="http://schemas.microsoft.com/office/powerpoint/2010/main" val="136700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94387D-3613-FC4D-8F06-1D774D4E1BA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sp>
        <p:nvSpPr>
          <p:cNvPr id="3" name="TextBox 2">
            <a:extLst>
              <a:ext uri="{FF2B5EF4-FFF2-40B4-BE49-F238E27FC236}">
                <a16:creationId xmlns:a16="http://schemas.microsoft.com/office/drawing/2014/main" id="{57623619-65DE-2B49-A9A2-18A34A2FAD81}"/>
              </a:ext>
            </a:extLst>
          </p:cNvPr>
          <p:cNvSpPr txBox="1"/>
          <p:nvPr/>
        </p:nvSpPr>
        <p:spPr>
          <a:xfrm>
            <a:off x="2804255" y="761227"/>
            <a:ext cx="1845442" cy="1077218"/>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5</a:t>
            </a:r>
          </a:p>
          <a:p>
            <a:pPr algn="ctr"/>
            <a:endParaRPr lang="en-US" sz="1400" dirty="0">
              <a:solidFill>
                <a:schemeClr val="bg1"/>
              </a:solidFill>
            </a:endParaRPr>
          </a:p>
          <a:p>
            <a:pPr algn="ctr"/>
            <a:r>
              <a:rPr lang="en-US" dirty="0">
                <a:solidFill>
                  <a:schemeClr val="bg1"/>
                </a:solidFill>
              </a:rPr>
              <a:t>Weaving the Web</a:t>
            </a:r>
          </a:p>
        </p:txBody>
      </p:sp>
      <p:sp>
        <p:nvSpPr>
          <p:cNvPr id="15" name="TextBox 14">
            <a:extLst>
              <a:ext uri="{FF2B5EF4-FFF2-40B4-BE49-F238E27FC236}">
                <a16:creationId xmlns:a16="http://schemas.microsoft.com/office/drawing/2014/main" id="{B91BA27A-4C6E-824A-8273-97ECF0C35280}"/>
              </a:ext>
            </a:extLst>
          </p:cNvPr>
          <p:cNvSpPr txBox="1"/>
          <p:nvPr/>
        </p:nvSpPr>
        <p:spPr>
          <a:xfrm>
            <a:off x="2261383" y="4613701"/>
            <a:ext cx="2931187" cy="276999"/>
          </a:xfrm>
          <a:prstGeom prst="rect">
            <a:avLst/>
          </a:prstGeom>
          <a:noFill/>
        </p:spPr>
        <p:txBody>
          <a:bodyPr wrap="none" rtlCol="0">
            <a:spAutoFit/>
          </a:bodyPr>
          <a:lstStyle/>
          <a:p>
            <a:r>
              <a:rPr lang="en-US" sz="1200" dirty="0">
                <a:solidFill>
                  <a:schemeClr val="bg1"/>
                </a:solidFill>
              </a:rPr>
              <a:t>Half-way Shelter for Rescued Trafficked Girls</a:t>
            </a:r>
          </a:p>
        </p:txBody>
      </p:sp>
      <p:sp>
        <p:nvSpPr>
          <p:cNvPr id="17" name="TextBox 16">
            <a:extLst>
              <a:ext uri="{FF2B5EF4-FFF2-40B4-BE49-F238E27FC236}">
                <a16:creationId xmlns:a16="http://schemas.microsoft.com/office/drawing/2014/main" id="{6272A7C0-AEBB-3742-B81E-CE3652B52174}"/>
              </a:ext>
            </a:extLst>
          </p:cNvPr>
          <p:cNvSpPr txBox="1"/>
          <p:nvPr/>
        </p:nvSpPr>
        <p:spPr>
          <a:xfrm>
            <a:off x="7298606" y="997327"/>
            <a:ext cx="3826594" cy="4278094"/>
          </a:xfrm>
          <a:prstGeom prst="rect">
            <a:avLst/>
          </a:prstGeom>
          <a:noFill/>
        </p:spPr>
        <p:txBody>
          <a:bodyPr wrap="square" rtlCol="0">
            <a:spAutoFit/>
          </a:bodyPr>
          <a:lstStyle/>
          <a:p>
            <a:r>
              <a:rPr lang="en-US" sz="1600" dirty="0">
                <a:solidFill>
                  <a:schemeClr val="bg1"/>
                </a:solidFill>
              </a:rPr>
              <a:t>Scott’s Rangers change their tactics and</a:t>
            </a:r>
          </a:p>
          <a:p>
            <a:r>
              <a:rPr lang="en-US" sz="1600" dirty="0">
                <a:solidFill>
                  <a:schemeClr val="bg1"/>
                </a:solidFill>
              </a:rPr>
              <a:t>take the initiative to capture the traffickers.</a:t>
            </a:r>
          </a:p>
          <a:p>
            <a:endParaRPr lang="en-US" sz="1600" dirty="0">
              <a:solidFill>
                <a:schemeClr val="bg1"/>
              </a:solidFill>
            </a:endParaRPr>
          </a:p>
          <a:p>
            <a:r>
              <a:rPr lang="en-US" sz="1600" dirty="0">
                <a:solidFill>
                  <a:schemeClr val="bg1"/>
                </a:solidFill>
              </a:rPr>
              <a:t>The Geek narrows his search for Tom so </a:t>
            </a:r>
          </a:p>
          <a:p>
            <a:r>
              <a:rPr lang="en-US" sz="1600" dirty="0">
                <a:solidFill>
                  <a:schemeClr val="bg1"/>
                </a:solidFill>
              </a:rPr>
              <a:t>Antonia can find him and and the money.</a:t>
            </a:r>
          </a:p>
          <a:p>
            <a:endParaRPr lang="en-US" sz="1600" dirty="0">
              <a:solidFill>
                <a:schemeClr val="bg1"/>
              </a:solidFill>
            </a:endParaRPr>
          </a:p>
          <a:p>
            <a:r>
              <a:rPr lang="en-US" sz="1600" dirty="0">
                <a:solidFill>
                  <a:schemeClr val="bg1"/>
                </a:solidFill>
              </a:rPr>
              <a:t>Scott sets a trap on the Dark Web by listing</a:t>
            </a:r>
          </a:p>
          <a:p>
            <a:r>
              <a:rPr lang="en-US" sz="1600" dirty="0">
                <a:solidFill>
                  <a:schemeClr val="bg1"/>
                </a:solidFill>
              </a:rPr>
              <a:t>twenty young girls for sale, hoping to snare</a:t>
            </a:r>
          </a:p>
          <a:p>
            <a:r>
              <a:rPr lang="en-US" sz="1600" dirty="0">
                <a:solidFill>
                  <a:schemeClr val="bg1"/>
                </a:solidFill>
              </a:rPr>
              <a:t>the ringleader when they meet to exchange the girls for the money.</a:t>
            </a:r>
          </a:p>
          <a:p>
            <a:endParaRPr lang="en-US" sz="1600" dirty="0">
              <a:solidFill>
                <a:schemeClr val="bg1"/>
              </a:solidFill>
            </a:endParaRPr>
          </a:p>
          <a:p>
            <a:r>
              <a:rPr lang="en-US" sz="1600" dirty="0">
                <a:solidFill>
                  <a:schemeClr val="bg1"/>
                </a:solidFill>
              </a:rPr>
              <a:t>The FBI confirms a large sum of money</a:t>
            </a:r>
          </a:p>
          <a:p>
            <a:r>
              <a:rPr lang="en-US" sz="1600" dirty="0">
                <a:solidFill>
                  <a:schemeClr val="bg1"/>
                </a:solidFill>
              </a:rPr>
              <a:t>from Antonio’s Casino was never found. </a:t>
            </a:r>
          </a:p>
          <a:p>
            <a:endParaRPr lang="en-US" sz="1600" dirty="0">
              <a:solidFill>
                <a:schemeClr val="bg1"/>
              </a:solidFill>
            </a:endParaRPr>
          </a:p>
          <a:p>
            <a:r>
              <a:rPr lang="en-US" sz="1600" dirty="0">
                <a:solidFill>
                  <a:schemeClr val="bg1"/>
                </a:solidFill>
              </a:rPr>
              <a:t>Antonia orders the Geek to buy the girls</a:t>
            </a:r>
          </a:p>
          <a:p>
            <a:r>
              <a:rPr lang="en-US" sz="1600" dirty="0">
                <a:solidFill>
                  <a:schemeClr val="bg1"/>
                </a:solidFill>
              </a:rPr>
              <a:t>Scott advertised on the Dark Web to replace the ones he recently stole from her.</a:t>
            </a:r>
          </a:p>
        </p:txBody>
      </p:sp>
      <p:pic>
        <p:nvPicPr>
          <p:cNvPr id="19" name="Picture 18" descr="A picture containing building, outdoor, mountain, wooden&#10;&#10;Description automatically generated">
            <a:extLst>
              <a:ext uri="{FF2B5EF4-FFF2-40B4-BE49-F238E27FC236}">
                <a16:creationId xmlns:a16="http://schemas.microsoft.com/office/drawing/2014/main" id="{9F093C44-6C1E-E045-92F1-6182AB24C774}"/>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99000"/>
                    </a14:imgEffect>
                    <a14:imgEffect>
                      <a14:colorTemperature colorTemp="8792"/>
                    </a14:imgEffect>
                    <a14:imgEffect>
                      <a14:saturation sat="157000"/>
                    </a14:imgEffect>
                    <a14:imgEffect>
                      <a14:brightnessContrast bright="23000" contrast="30000"/>
                    </a14:imgEffect>
                  </a14:imgLayer>
                </a14:imgProps>
              </a:ext>
              <a:ext uri="{28A0092B-C50C-407E-A947-70E740481C1C}">
                <a14:useLocalDpi xmlns:a14="http://schemas.microsoft.com/office/drawing/2010/main"/>
              </a:ext>
            </a:extLst>
          </a:blip>
          <a:stretch>
            <a:fillRect/>
          </a:stretch>
        </p:blipFill>
        <p:spPr>
          <a:xfrm>
            <a:off x="1066801" y="2119058"/>
            <a:ext cx="5320352" cy="2491029"/>
          </a:xfrm>
          <a:prstGeom prst="ellipse">
            <a:avLst/>
          </a:prstGeom>
          <a:ln>
            <a:noFill/>
          </a:ln>
          <a:effectLst>
            <a:softEdge rad="112500"/>
          </a:effectLst>
        </p:spPr>
      </p:pic>
    </p:spTree>
    <p:extLst>
      <p:ext uri="{BB962C8B-B14F-4D97-AF65-F5344CB8AC3E}">
        <p14:creationId xmlns:p14="http://schemas.microsoft.com/office/powerpoint/2010/main" val="9105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0B310-AE59-3E47-82B1-DEDD91FB91B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5121" name="Picture 35" descr="Late Night Bus may suspend its service - The Bona Venture">
            <a:extLst>
              <a:ext uri="{FF2B5EF4-FFF2-40B4-BE49-F238E27FC236}">
                <a16:creationId xmlns:a16="http://schemas.microsoft.com/office/drawing/2014/main" id="{A5409EDC-5BAE-3547-8EEF-50CB00753FBD}"/>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263606" y="1968500"/>
            <a:ext cx="4832394" cy="32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9C4D0-FCB1-C849-A169-6109157AF56D}"/>
              </a:ext>
            </a:extLst>
          </p:cNvPr>
          <p:cNvSpPr txBox="1"/>
          <p:nvPr/>
        </p:nvSpPr>
        <p:spPr>
          <a:xfrm>
            <a:off x="2616060" y="611882"/>
            <a:ext cx="1864165" cy="1077218"/>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6</a:t>
            </a:r>
          </a:p>
          <a:p>
            <a:pPr algn="ctr"/>
            <a:endParaRPr lang="en-US" sz="1400" dirty="0">
              <a:solidFill>
                <a:schemeClr val="bg1"/>
              </a:solidFill>
            </a:endParaRPr>
          </a:p>
          <a:p>
            <a:pPr algn="ctr"/>
            <a:r>
              <a:rPr lang="en-US" dirty="0">
                <a:solidFill>
                  <a:schemeClr val="bg1"/>
                </a:solidFill>
              </a:rPr>
              <a:t>Spider in the Web</a:t>
            </a:r>
          </a:p>
        </p:txBody>
      </p:sp>
      <p:sp>
        <p:nvSpPr>
          <p:cNvPr id="5" name="TextBox 4">
            <a:extLst>
              <a:ext uri="{FF2B5EF4-FFF2-40B4-BE49-F238E27FC236}">
                <a16:creationId xmlns:a16="http://schemas.microsoft.com/office/drawing/2014/main" id="{F8F4FEC3-CD39-0943-890E-3D4CF7815E92}"/>
              </a:ext>
            </a:extLst>
          </p:cNvPr>
          <p:cNvSpPr txBox="1"/>
          <p:nvPr/>
        </p:nvSpPr>
        <p:spPr>
          <a:xfrm>
            <a:off x="1859859" y="5168900"/>
            <a:ext cx="3376565" cy="276999"/>
          </a:xfrm>
          <a:prstGeom prst="rect">
            <a:avLst/>
          </a:prstGeom>
          <a:noFill/>
        </p:spPr>
        <p:txBody>
          <a:bodyPr wrap="none" rtlCol="0">
            <a:spAutoFit/>
          </a:bodyPr>
          <a:lstStyle/>
          <a:p>
            <a:r>
              <a:rPr lang="en-US" sz="1200" dirty="0">
                <a:solidFill>
                  <a:schemeClr val="bg1"/>
                </a:solidFill>
              </a:rPr>
              <a:t>School with Mannequins of Trafficked Girls For Sale</a:t>
            </a:r>
          </a:p>
        </p:txBody>
      </p:sp>
      <p:sp>
        <p:nvSpPr>
          <p:cNvPr id="8" name="TextBox 7">
            <a:extLst>
              <a:ext uri="{FF2B5EF4-FFF2-40B4-BE49-F238E27FC236}">
                <a16:creationId xmlns:a16="http://schemas.microsoft.com/office/drawing/2014/main" id="{6EE349A2-2A6A-4A48-ADB9-5BF50B6775D2}"/>
              </a:ext>
            </a:extLst>
          </p:cNvPr>
          <p:cNvSpPr txBox="1"/>
          <p:nvPr/>
        </p:nvSpPr>
        <p:spPr>
          <a:xfrm>
            <a:off x="6689229" y="991448"/>
            <a:ext cx="5242141" cy="4524315"/>
          </a:xfrm>
          <a:prstGeom prst="rect">
            <a:avLst/>
          </a:prstGeom>
          <a:noFill/>
        </p:spPr>
        <p:txBody>
          <a:bodyPr wrap="none" rtlCol="0">
            <a:spAutoFit/>
          </a:bodyPr>
          <a:lstStyle/>
          <a:p>
            <a:r>
              <a:rPr lang="en-US" sz="1600" dirty="0">
                <a:solidFill>
                  <a:schemeClr val="bg1"/>
                </a:solidFill>
              </a:rPr>
              <a:t>The meeting is confirmed.  Lara assures the Geek the girls </a:t>
            </a:r>
          </a:p>
          <a:p>
            <a:r>
              <a:rPr lang="en-US" sz="1600" dirty="0">
                <a:solidFill>
                  <a:schemeClr val="bg1"/>
                </a:solidFill>
              </a:rPr>
              <a:t>are genuine and sends him random photos from the web.</a:t>
            </a:r>
          </a:p>
          <a:p>
            <a:endParaRPr lang="en-US" sz="1600" dirty="0">
              <a:solidFill>
                <a:schemeClr val="bg1"/>
              </a:solidFill>
            </a:endParaRPr>
          </a:p>
          <a:p>
            <a:r>
              <a:rPr lang="en-US" sz="1600" dirty="0">
                <a:solidFill>
                  <a:schemeClr val="bg1"/>
                </a:solidFill>
              </a:rPr>
              <a:t>Sal gives Antonia an ultimatum to retire from trafficking</a:t>
            </a:r>
          </a:p>
          <a:p>
            <a:r>
              <a:rPr lang="en-US" sz="1600" dirty="0">
                <a:solidFill>
                  <a:schemeClr val="bg1"/>
                </a:solidFill>
              </a:rPr>
              <a:t>and  to expand ACE MODS, her legal escort service.</a:t>
            </a:r>
          </a:p>
          <a:p>
            <a:endParaRPr lang="en-US" sz="1600" dirty="0">
              <a:solidFill>
                <a:schemeClr val="bg1"/>
              </a:solidFill>
            </a:endParaRPr>
          </a:p>
          <a:p>
            <a:r>
              <a:rPr lang="en-US" sz="1600" dirty="0">
                <a:solidFill>
                  <a:schemeClr val="bg1"/>
                </a:solidFill>
              </a:rPr>
              <a:t>Leilani’s brother Kane again pleads for her to come home and</a:t>
            </a:r>
          </a:p>
          <a:p>
            <a:r>
              <a:rPr lang="en-US" sz="1600" dirty="0">
                <a:solidFill>
                  <a:schemeClr val="bg1"/>
                </a:solidFill>
              </a:rPr>
              <a:t>help Kimo and Keola with their problems.</a:t>
            </a:r>
          </a:p>
          <a:p>
            <a:endParaRPr lang="en-US" sz="1600" dirty="0">
              <a:solidFill>
                <a:schemeClr val="bg1"/>
              </a:solidFill>
            </a:endParaRPr>
          </a:p>
          <a:p>
            <a:r>
              <a:rPr lang="en-US" sz="1600" dirty="0">
                <a:solidFill>
                  <a:schemeClr val="bg1"/>
                </a:solidFill>
              </a:rPr>
              <a:t>The Rangers park a school bus on a dock in Alameda</a:t>
            </a:r>
          </a:p>
          <a:p>
            <a:r>
              <a:rPr lang="en-US" sz="1600" dirty="0">
                <a:solidFill>
                  <a:schemeClr val="bg1"/>
                </a:solidFill>
              </a:rPr>
              <a:t>filled with twenty mannequins dressed as young girls.</a:t>
            </a:r>
          </a:p>
          <a:p>
            <a:endParaRPr lang="en-US" sz="1600" dirty="0">
              <a:solidFill>
                <a:schemeClr val="bg1"/>
              </a:solidFill>
            </a:endParaRPr>
          </a:p>
          <a:p>
            <a:r>
              <a:rPr lang="en-US" sz="1600" dirty="0">
                <a:solidFill>
                  <a:schemeClr val="bg1"/>
                </a:solidFill>
              </a:rPr>
              <a:t>Antonia and Sal swoop down in her ACE ONE helicopter</a:t>
            </a:r>
          </a:p>
          <a:p>
            <a:r>
              <a:rPr lang="en-US" sz="1600" dirty="0">
                <a:solidFill>
                  <a:schemeClr val="bg1"/>
                </a:solidFill>
              </a:rPr>
              <a:t>to kill the dark web sellers.  The Rangers grab her money,</a:t>
            </a:r>
          </a:p>
          <a:p>
            <a:r>
              <a:rPr lang="en-US" sz="1600" dirty="0">
                <a:solidFill>
                  <a:schemeClr val="bg1"/>
                </a:solidFill>
              </a:rPr>
              <a:t>but she discovers their trap and escapes unharmed.</a:t>
            </a:r>
          </a:p>
          <a:p>
            <a:endParaRPr lang="en-US" sz="1600" dirty="0">
              <a:solidFill>
                <a:schemeClr val="bg1"/>
              </a:solidFill>
            </a:endParaRPr>
          </a:p>
          <a:p>
            <a:r>
              <a:rPr lang="en-US" sz="1600" dirty="0">
                <a:solidFill>
                  <a:schemeClr val="bg1"/>
                </a:solidFill>
              </a:rPr>
              <a:t>Antonia and Scott get photographs of each other during</a:t>
            </a:r>
          </a:p>
          <a:p>
            <a:r>
              <a:rPr lang="en-US" sz="1600" dirty="0">
                <a:solidFill>
                  <a:schemeClr val="bg1"/>
                </a:solidFill>
              </a:rPr>
              <a:t>the raid and will soon discover their respective identities.</a:t>
            </a:r>
          </a:p>
        </p:txBody>
      </p:sp>
    </p:spTree>
    <p:extLst>
      <p:ext uri="{BB962C8B-B14F-4D97-AF65-F5344CB8AC3E}">
        <p14:creationId xmlns:p14="http://schemas.microsoft.com/office/powerpoint/2010/main" val="124832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9920F-EA1F-954D-8364-00E101BD651A}"/>
              </a:ext>
            </a:extLst>
          </p:cNvPr>
          <p:cNvSpPr txBox="1"/>
          <p:nvPr/>
        </p:nvSpPr>
        <p:spPr>
          <a:xfrm>
            <a:off x="2244136" y="647700"/>
            <a:ext cx="2052229" cy="1077218"/>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7 </a:t>
            </a:r>
          </a:p>
          <a:p>
            <a:pPr algn="ctr"/>
            <a:endParaRPr lang="en-US" sz="1400" dirty="0">
              <a:solidFill>
                <a:schemeClr val="bg1"/>
              </a:solidFill>
            </a:endParaRPr>
          </a:p>
          <a:p>
            <a:pPr algn="ctr"/>
            <a:r>
              <a:rPr lang="en-US" dirty="0">
                <a:solidFill>
                  <a:schemeClr val="bg1"/>
                </a:solidFill>
              </a:rPr>
              <a:t>The Pacific Gateway</a:t>
            </a:r>
          </a:p>
        </p:txBody>
      </p:sp>
      <p:pic>
        <p:nvPicPr>
          <p:cNvPr id="3" name="Picture 14" descr="A picture containing outdoor, sky, boat&#10;&#10;Description automatically generated">
            <a:extLst>
              <a:ext uri="{FF2B5EF4-FFF2-40B4-BE49-F238E27FC236}">
                <a16:creationId xmlns:a16="http://schemas.microsoft.com/office/drawing/2014/main" id="{1B844EED-F70B-A24C-B240-D49A754EF8D7}"/>
              </a:ext>
            </a:extLst>
          </p:cNvPr>
          <p:cNvPicPr>
            <a:picLocks noChangeAspect="1" noChangeArrowheads="1"/>
          </p:cNvPicPr>
          <p:nvPr/>
        </p:nvPicPr>
        <p:blipFill rotWithShape="1">
          <a:blip r:embed="rId3" r:link="rId4">
            <a:extLst>
              <a:ext uri="{28A0092B-C50C-407E-A947-70E740481C1C}">
                <a14:useLocalDpi xmlns:a14="http://schemas.microsoft.com/office/drawing/2010/main"/>
              </a:ext>
            </a:extLst>
          </a:blip>
          <a:srcRect/>
          <a:stretch>
            <a:fillRect/>
          </a:stretch>
        </p:blipFill>
        <p:spPr bwMode="auto">
          <a:xfrm>
            <a:off x="1181402" y="1872347"/>
            <a:ext cx="4101799" cy="32607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E7090C-A07A-DF46-B0D6-A0224B4CB88C}"/>
              </a:ext>
            </a:extLst>
          </p:cNvPr>
          <p:cNvSpPr txBox="1"/>
          <p:nvPr/>
        </p:nvSpPr>
        <p:spPr>
          <a:xfrm>
            <a:off x="6297141" y="1326802"/>
            <a:ext cx="4994158" cy="4031873"/>
          </a:xfrm>
          <a:prstGeom prst="rect">
            <a:avLst/>
          </a:prstGeom>
          <a:noFill/>
        </p:spPr>
        <p:txBody>
          <a:bodyPr wrap="square" rtlCol="0">
            <a:spAutoFit/>
          </a:bodyPr>
          <a:lstStyle/>
          <a:p>
            <a:r>
              <a:rPr lang="en-US" sz="1600" dirty="0">
                <a:solidFill>
                  <a:schemeClr val="bg1"/>
                </a:solidFill>
              </a:rPr>
              <a:t>Antonia takes revenge on her trafficking boss, Noodles,</a:t>
            </a:r>
          </a:p>
          <a:p>
            <a:r>
              <a:rPr lang="en-US" sz="1600" dirty="0">
                <a:solidFill>
                  <a:schemeClr val="bg1"/>
                </a:solidFill>
              </a:rPr>
              <a:t>for making another mistake costing her money and girls.</a:t>
            </a:r>
          </a:p>
          <a:p>
            <a:endParaRPr lang="en-US" sz="1600" dirty="0">
              <a:solidFill>
                <a:schemeClr val="bg1"/>
              </a:solidFill>
            </a:endParaRPr>
          </a:p>
          <a:p>
            <a:r>
              <a:rPr lang="en-US" sz="1600" dirty="0">
                <a:solidFill>
                  <a:schemeClr val="bg1"/>
                </a:solidFill>
              </a:rPr>
              <a:t>Scott obsesses with his projects. Leilani is unhappy and</a:t>
            </a:r>
          </a:p>
          <a:p>
            <a:r>
              <a:rPr lang="en-US" sz="1600" dirty="0">
                <a:solidFill>
                  <a:schemeClr val="bg1"/>
                </a:solidFill>
              </a:rPr>
              <a:t>moves to the Big Sur Cabin.  Scott fears losing her to Tim</a:t>
            </a:r>
          </a:p>
          <a:p>
            <a:r>
              <a:rPr lang="en-US" sz="1600" dirty="0">
                <a:solidFill>
                  <a:schemeClr val="bg1"/>
                </a:solidFill>
              </a:rPr>
              <a:t>and agrees to attend the Kali’I family Luau in Maui.</a:t>
            </a:r>
          </a:p>
          <a:p>
            <a:endParaRPr lang="en-US" sz="1600" dirty="0">
              <a:solidFill>
                <a:schemeClr val="bg1"/>
              </a:solidFill>
            </a:endParaRPr>
          </a:p>
          <a:p>
            <a:r>
              <a:rPr lang="en-US" sz="1600" dirty="0">
                <a:solidFill>
                  <a:schemeClr val="bg1"/>
                </a:solidFill>
              </a:rPr>
              <a:t>The FBI finds a file photo of Antonio and Tom together in </a:t>
            </a:r>
          </a:p>
          <a:p>
            <a:r>
              <a:rPr lang="en-US" sz="1600" dirty="0">
                <a:solidFill>
                  <a:schemeClr val="bg1"/>
                </a:solidFill>
              </a:rPr>
              <a:t>the casino.  The Geek locates Tom and Katherine’s names </a:t>
            </a:r>
          </a:p>
          <a:p>
            <a:r>
              <a:rPr lang="en-US" sz="1600" dirty="0">
                <a:solidFill>
                  <a:schemeClr val="bg1"/>
                </a:solidFill>
              </a:rPr>
              <a:t>on a Birth Certificate from the Carmel Hospital.</a:t>
            </a:r>
          </a:p>
          <a:p>
            <a:endParaRPr lang="en-US" sz="1600" dirty="0">
              <a:solidFill>
                <a:schemeClr val="bg1"/>
              </a:solidFill>
            </a:endParaRPr>
          </a:p>
          <a:p>
            <a:r>
              <a:rPr lang="en-US" sz="1600" dirty="0">
                <a:solidFill>
                  <a:schemeClr val="bg1"/>
                </a:solidFill>
              </a:rPr>
              <a:t>From photos taken of Scott at the school bus sting,  the </a:t>
            </a:r>
          </a:p>
          <a:p>
            <a:r>
              <a:rPr lang="en-US" sz="1600" dirty="0">
                <a:solidFill>
                  <a:schemeClr val="bg1"/>
                </a:solidFill>
              </a:rPr>
              <a:t>Geek ID’s and traces him to a houseboat in Sausalito. </a:t>
            </a:r>
          </a:p>
          <a:p>
            <a:endParaRPr lang="en-US" sz="1600" dirty="0">
              <a:solidFill>
                <a:schemeClr val="bg1"/>
              </a:solidFill>
            </a:endParaRPr>
          </a:p>
          <a:p>
            <a:r>
              <a:rPr lang="en-US" sz="1600" dirty="0">
                <a:solidFill>
                  <a:schemeClr val="bg1"/>
                </a:solidFill>
              </a:rPr>
              <a:t>Antonia tells Sal to wire cameras in the Vallejo parking</a:t>
            </a:r>
          </a:p>
          <a:p>
            <a:r>
              <a:rPr lang="en-US" sz="1600" dirty="0">
                <a:solidFill>
                  <a:schemeClr val="bg1"/>
                </a:solidFill>
              </a:rPr>
              <a:t>Lot and rig C-4 explosives on hull of the houseboat.</a:t>
            </a:r>
          </a:p>
        </p:txBody>
      </p:sp>
      <p:sp>
        <p:nvSpPr>
          <p:cNvPr id="6" name="TextBox 5">
            <a:extLst>
              <a:ext uri="{FF2B5EF4-FFF2-40B4-BE49-F238E27FC236}">
                <a16:creationId xmlns:a16="http://schemas.microsoft.com/office/drawing/2014/main" id="{A3C38DDF-D3BA-A441-B593-B154CE9A7D73}"/>
              </a:ext>
            </a:extLst>
          </p:cNvPr>
          <p:cNvSpPr txBox="1"/>
          <p:nvPr/>
        </p:nvSpPr>
        <p:spPr>
          <a:xfrm>
            <a:off x="2101527" y="5220176"/>
            <a:ext cx="2334037" cy="276999"/>
          </a:xfrm>
          <a:prstGeom prst="rect">
            <a:avLst/>
          </a:prstGeom>
          <a:noFill/>
        </p:spPr>
        <p:txBody>
          <a:bodyPr wrap="none" rtlCol="0">
            <a:spAutoFit/>
          </a:bodyPr>
          <a:lstStyle/>
          <a:p>
            <a:r>
              <a:rPr lang="en-US" sz="1200" dirty="0">
                <a:solidFill>
                  <a:schemeClr val="bg1"/>
                </a:solidFill>
              </a:rPr>
              <a:t>The Vallejo Houseboat in Sausalito</a:t>
            </a:r>
          </a:p>
        </p:txBody>
      </p:sp>
    </p:spTree>
    <p:extLst>
      <p:ext uri="{BB962C8B-B14F-4D97-AF65-F5344CB8AC3E}">
        <p14:creationId xmlns:p14="http://schemas.microsoft.com/office/powerpoint/2010/main" val="15645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E70E59-41AC-834C-8619-D5A14C9FD46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6145" name="Picture 19" descr="Tahitian and Hawaiian costuming | Hawaiian dancers, Hawaiian costume, Hawaiian people">
            <a:extLst>
              <a:ext uri="{FF2B5EF4-FFF2-40B4-BE49-F238E27FC236}">
                <a16:creationId xmlns:a16="http://schemas.microsoft.com/office/drawing/2014/main" id="{1DA5A786-6541-D34D-998D-22FFDD856969}"/>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1612906" y="1937975"/>
            <a:ext cx="2882719" cy="30204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F39026-D9EB-B44A-ADF1-9E47BCC0A9C1}"/>
              </a:ext>
            </a:extLst>
          </p:cNvPr>
          <p:cNvSpPr txBox="1"/>
          <p:nvPr/>
        </p:nvSpPr>
        <p:spPr>
          <a:xfrm>
            <a:off x="2206020" y="735788"/>
            <a:ext cx="1696490" cy="1077218"/>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8</a:t>
            </a:r>
          </a:p>
          <a:p>
            <a:pPr algn="ctr"/>
            <a:endParaRPr lang="en-US" sz="1400" dirty="0">
              <a:solidFill>
                <a:schemeClr val="bg1"/>
              </a:solidFill>
            </a:endParaRPr>
          </a:p>
          <a:p>
            <a:pPr algn="ctr"/>
            <a:r>
              <a:rPr lang="en-US" dirty="0">
                <a:solidFill>
                  <a:schemeClr val="bg1"/>
                </a:solidFill>
              </a:rPr>
              <a:t>The Family Luau</a:t>
            </a:r>
          </a:p>
        </p:txBody>
      </p:sp>
      <p:sp>
        <p:nvSpPr>
          <p:cNvPr id="4" name="TextBox 3">
            <a:extLst>
              <a:ext uri="{FF2B5EF4-FFF2-40B4-BE49-F238E27FC236}">
                <a16:creationId xmlns:a16="http://schemas.microsoft.com/office/drawing/2014/main" id="{645F7CD4-3A13-5941-9BB1-4E1BAEF91381}"/>
              </a:ext>
            </a:extLst>
          </p:cNvPr>
          <p:cNvSpPr txBox="1"/>
          <p:nvPr/>
        </p:nvSpPr>
        <p:spPr>
          <a:xfrm>
            <a:off x="1991538" y="5083373"/>
            <a:ext cx="2125454" cy="276999"/>
          </a:xfrm>
          <a:prstGeom prst="rect">
            <a:avLst/>
          </a:prstGeom>
          <a:noFill/>
        </p:spPr>
        <p:txBody>
          <a:bodyPr wrap="none" rtlCol="0">
            <a:spAutoFit/>
          </a:bodyPr>
          <a:lstStyle/>
          <a:p>
            <a:r>
              <a:rPr lang="en-US" sz="1200" dirty="0">
                <a:solidFill>
                  <a:schemeClr val="bg1"/>
                </a:solidFill>
              </a:rPr>
              <a:t>Leilani dancing the Sacred Hula</a:t>
            </a:r>
          </a:p>
        </p:txBody>
      </p:sp>
      <p:sp>
        <p:nvSpPr>
          <p:cNvPr id="5" name="TextBox 4">
            <a:extLst>
              <a:ext uri="{FF2B5EF4-FFF2-40B4-BE49-F238E27FC236}">
                <a16:creationId xmlns:a16="http://schemas.microsoft.com/office/drawing/2014/main" id="{06C2A582-D9FC-5B48-BCC0-9A75CFA01DFC}"/>
              </a:ext>
            </a:extLst>
          </p:cNvPr>
          <p:cNvSpPr txBox="1"/>
          <p:nvPr/>
        </p:nvSpPr>
        <p:spPr>
          <a:xfrm>
            <a:off x="6502400" y="1289953"/>
            <a:ext cx="4584075" cy="4278094"/>
          </a:xfrm>
          <a:prstGeom prst="rect">
            <a:avLst/>
          </a:prstGeom>
          <a:noFill/>
        </p:spPr>
        <p:txBody>
          <a:bodyPr wrap="none" rtlCol="0">
            <a:spAutoFit/>
          </a:bodyPr>
          <a:lstStyle/>
          <a:p>
            <a:r>
              <a:rPr lang="en-US" sz="1600" dirty="0">
                <a:solidFill>
                  <a:schemeClr val="bg1"/>
                </a:solidFill>
              </a:rPr>
              <a:t>On Maui Scott and Leilani swim and surf in the same </a:t>
            </a:r>
          </a:p>
          <a:p>
            <a:r>
              <a:rPr lang="en-US" sz="1600" dirty="0">
                <a:solidFill>
                  <a:schemeClr val="bg1"/>
                </a:solidFill>
              </a:rPr>
              <a:t>cove where they met and make love on the beach.</a:t>
            </a:r>
          </a:p>
          <a:p>
            <a:endParaRPr lang="en-US" sz="1600" dirty="0">
              <a:solidFill>
                <a:schemeClr val="bg1"/>
              </a:solidFill>
            </a:endParaRPr>
          </a:p>
          <a:p>
            <a:r>
              <a:rPr lang="en-US" sz="1600" dirty="0">
                <a:solidFill>
                  <a:schemeClr val="bg1"/>
                </a:solidFill>
              </a:rPr>
              <a:t>Tom brings Scott to their Plantation House where he</a:t>
            </a:r>
          </a:p>
          <a:p>
            <a:r>
              <a:rPr lang="en-US" sz="1600" dirty="0">
                <a:solidFill>
                  <a:schemeClr val="bg1"/>
                </a:solidFill>
              </a:rPr>
              <a:t>meets his mother Katherine for the first time.</a:t>
            </a:r>
          </a:p>
          <a:p>
            <a:endParaRPr lang="en-US" sz="1600" dirty="0">
              <a:solidFill>
                <a:schemeClr val="bg1"/>
              </a:solidFill>
            </a:endParaRPr>
          </a:p>
          <a:p>
            <a:r>
              <a:rPr lang="en-US" sz="1600" dirty="0">
                <a:solidFill>
                  <a:schemeClr val="bg1"/>
                </a:solidFill>
              </a:rPr>
              <a:t>Scott surprises Leilani with a marriage proposal </a:t>
            </a:r>
          </a:p>
          <a:p>
            <a:r>
              <a:rPr lang="en-US" sz="1600" dirty="0">
                <a:solidFill>
                  <a:schemeClr val="bg1"/>
                </a:solidFill>
              </a:rPr>
              <a:t>and they marry in an old stone church in Makenna.</a:t>
            </a:r>
          </a:p>
          <a:p>
            <a:endParaRPr lang="en-US" sz="1600" dirty="0">
              <a:solidFill>
                <a:schemeClr val="bg1"/>
              </a:solidFill>
            </a:endParaRPr>
          </a:p>
          <a:p>
            <a:r>
              <a:rPr lang="en-US" sz="1600" dirty="0">
                <a:solidFill>
                  <a:schemeClr val="bg1"/>
                </a:solidFill>
              </a:rPr>
              <a:t>Leilani’s brother Kane hosts the Luau, Keola talks</a:t>
            </a:r>
          </a:p>
          <a:p>
            <a:r>
              <a:rPr lang="en-US" sz="1600" dirty="0">
                <a:solidFill>
                  <a:schemeClr val="bg1"/>
                </a:solidFill>
              </a:rPr>
              <a:t>sovereignty politics and Kimo begs her for money.</a:t>
            </a:r>
          </a:p>
          <a:p>
            <a:endParaRPr lang="en-US" sz="1600" dirty="0">
              <a:solidFill>
                <a:schemeClr val="bg1"/>
              </a:solidFill>
            </a:endParaRPr>
          </a:p>
          <a:p>
            <a:r>
              <a:rPr lang="en-US" sz="1600" dirty="0">
                <a:solidFill>
                  <a:schemeClr val="bg1"/>
                </a:solidFill>
              </a:rPr>
              <a:t>The Kali’i family gather at the family Luau.  Leilani</a:t>
            </a:r>
          </a:p>
          <a:p>
            <a:r>
              <a:rPr lang="en-US" sz="1600" dirty="0">
                <a:solidFill>
                  <a:schemeClr val="bg1"/>
                </a:solidFill>
              </a:rPr>
              <a:t>dances the sacred Hula to a stunned audience.</a:t>
            </a:r>
          </a:p>
          <a:p>
            <a:endParaRPr lang="en-US" sz="1600" dirty="0">
              <a:solidFill>
                <a:schemeClr val="bg1"/>
              </a:solidFill>
            </a:endParaRPr>
          </a:p>
          <a:p>
            <a:r>
              <a:rPr lang="en-US" sz="1600" dirty="0">
                <a:solidFill>
                  <a:schemeClr val="bg1"/>
                </a:solidFill>
              </a:rPr>
              <a:t>That night a boat trolls off Molokini  where Ahu cuts</a:t>
            </a:r>
          </a:p>
          <a:p>
            <a:r>
              <a:rPr lang="en-US" sz="1600" dirty="0">
                <a:solidFill>
                  <a:schemeClr val="bg1"/>
                </a:solidFill>
              </a:rPr>
              <a:t>off Kimo’s hands before throwing him to the sharks.</a:t>
            </a:r>
          </a:p>
        </p:txBody>
      </p:sp>
    </p:spTree>
    <p:extLst>
      <p:ext uri="{BB962C8B-B14F-4D97-AF65-F5344CB8AC3E}">
        <p14:creationId xmlns:p14="http://schemas.microsoft.com/office/powerpoint/2010/main" val="406789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5597AD-FA9E-9A4F-B49B-2C47190313E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7169" name="Picture 1" descr="Boat explosion injures 8 in Huntington Harbour - Orange County Register">
            <a:extLst>
              <a:ext uri="{FF2B5EF4-FFF2-40B4-BE49-F238E27FC236}">
                <a16:creationId xmlns:a16="http://schemas.microsoft.com/office/drawing/2014/main" id="{A35ECF5E-067E-0D41-A859-B3A489CB3BCB}"/>
              </a:ext>
            </a:extLst>
          </p:cNvPr>
          <p:cNvPicPr>
            <a:picLocks noChangeAspect="1" noChangeArrowheads="1"/>
          </p:cNvPicPr>
          <p:nvPr/>
        </p:nvPicPr>
        <p:blipFill rotWithShape="1">
          <a:blip r:embed="rId2" r:link="rId3">
            <a:extLst>
              <a:ext uri="{28A0092B-C50C-407E-A947-70E740481C1C}">
                <a14:useLocalDpi xmlns:a14="http://schemas.microsoft.com/office/drawing/2010/main"/>
              </a:ext>
            </a:extLst>
          </a:blip>
          <a:srcRect/>
          <a:stretch>
            <a:fillRect/>
          </a:stretch>
        </p:blipFill>
        <p:spPr bwMode="auto">
          <a:xfrm>
            <a:off x="1358898" y="1828800"/>
            <a:ext cx="4495802" cy="32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CF2427-D824-634B-9E68-91B3845D4539}"/>
              </a:ext>
            </a:extLst>
          </p:cNvPr>
          <p:cNvSpPr txBox="1"/>
          <p:nvPr/>
        </p:nvSpPr>
        <p:spPr>
          <a:xfrm>
            <a:off x="2797827" y="520700"/>
            <a:ext cx="1617943" cy="1077218"/>
          </a:xfrm>
          <a:prstGeom prst="rect">
            <a:avLst/>
          </a:prstGeom>
          <a:noFill/>
        </p:spPr>
        <p:txBody>
          <a:bodyPr wrap="none" rtlCol="0">
            <a:spAutoFit/>
          </a:bodyPr>
          <a:lstStyle/>
          <a:p>
            <a:pPr algn="ctr"/>
            <a:r>
              <a:rPr lang="en-US" dirty="0">
                <a:solidFill>
                  <a:schemeClr val="bg1"/>
                </a:solidFill>
              </a:rPr>
              <a:t>The Godson™</a:t>
            </a:r>
          </a:p>
          <a:p>
            <a:pPr algn="ctr"/>
            <a:r>
              <a:rPr lang="en-US" sz="1400" dirty="0">
                <a:solidFill>
                  <a:schemeClr val="bg1"/>
                </a:solidFill>
              </a:rPr>
              <a:t>Episode 9</a:t>
            </a:r>
          </a:p>
          <a:p>
            <a:pPr algn="ctr"/>
            <a:endParaRPr lang="en-US" sz="1400" dirty="0">
              <a:solidFill>
                <a:schemeClr val="bg1"/>
              </a:solidFill>
            </a:endParaRPr>
          </a:p>
          <a:p>
            <a:pPr algn="ctr"/>
            <a:r>
              <a:rPr lang="en-US" dirty="0">
                <a:solidFill>
                  <a:schemeClr val="bg1"/>
                </a:solidFill>
              </a:rPr>
              <a:t>Fire in the Hole</a:t>
            </a:r>
          </a:p>
        </p:txBody>
      </p:sp>
      <p:sp>
        <p:nvSpPr>
          <p:cNvPr id="4" name="TextBox 3">
            <a:extLst>
              <a:ext uri="{FF2B5EF4-FFF2-40B4-BE49-F238E27FC236}">
                <a16:creationId xmlns:a16="http://schemas.microsoft.com/office/drawing/2014/main" id="{9A99F24A-AEB8-DD49-BAD6-F65225B1E4DC}"/>
              </a:ext>
            </a:extLst>
          </p:cNvPr>
          <p:cNvSpPr txBox="1"/>
          <p:nvPr/>
        </p:nvSpPr>
        <p:spPr>
          <a:xfrm>
            <a:off x="6874531" y="1059309"/>
            <a:ext cx="4363939" cy="4770537"/>
          </a:xfrm>
          <a:prstGeom prst="rect">
            <a:avLst/>
          </a:prstGeom>
          <a:noFill/>
        </p:spPr>
        <p:txBody>
          <a:bodyPr wrap="square" rtlCol="0">
            <a:spAutoFit/>
          </a:bodyPr>
          <a:lstStyle/>
          <a:p>
            <a:r>
              <a:rPr lang="en-US" sz="1600" dirty="0">
                <a:solidFill>
                  <a:schemeClr val="bg1"/>
                </a:solidFill>
              </a:rPr>
              <a:t>On the flight home Scott decides to abandon</a:t>
            </a:r>
          </a:p>
          <a:p>
            <a:r>
              <a:rPr lang="en-US" sz="1600" dirty="0">
                <a:solidFill>
                  <a:schemeClr val="bg1"/>
                </a:solidFill>
              </a:rPr>
              <a:t>his vigilante trafficking activities and work on</a:t>
            </a:r>
          </a:p>
          <a:p>
            <a:r>
              <a:rPr lang="en-US" sz="1600" dirty="0">
                <a:solidFill>
                  <a:schemeClr val="bg1"/>
                </a:solidFill>
              </a:rPr>
              <a:t>The Bridge project to rehabilitate the homeless.</a:t>
            </a:r>
          </a:p>
          <a:p>
            <a:endParaRPr lang="en-US" sz="1600" dirty="0">
              <a:solidFill>
                <a:schemeClr val="bg1"/>
              </a:solidFill>
            </a:endParaRPr>
          </a:p>
          <a:p>
            <a:r>
              <a:rPr lang="en-US" sz="1600" dirty="0">
                <a:solidFill>
                  <a:schemeClr val="bg1"/>
                </a:solidFill>
              </a:rPr>
              <a:t>Leilani convinces him to spend more time in</a:t>
            </a:r>
          </a:p>
          <a:p>
            <a:r>
              <a:rPr lang="en-US" sz="1600" dirty="0">
                <a:solidFill>
                  <a:schemeClr val="bg1"/>
                </a:solidFill>
              </a:rPr>
              <a:t>Maui, to raise a family and enjoy their lives.</a:t>
            </a:r>
          </a:p>
          <a:p>
            <a:endParaRPr lang="en-US" sz="1600" dirty="0">
              <a:solidFill>
                <a:schemeClr val="bg1"/>
              </a:solidFill>
            </a:endParaRPr>
          </a:p>
          <a:p>
            <a:r>
              <a:rPr lang="en-US" sz="1600" dirty="0">
                <a:solidFill>
                  <a:schemeClr val="bg1"/>
                </a:solidFill>
              </a:rPr>
              <a:t>Chen and  Jeannette greet them at the airport.</a:t>
            </a:r>
          </a:p>
          <a:p>
            <a:r>
              <a:rPr lang="en-US" sz="1600" dirty="0">
                <a:solidFill>
                  <a:schemeClr val="bg1"/>
                </a:solidFill>
              </a:rPr>
              <a:t>The Bridge facility is completed and a Grand </a:t>
            </a:r>
          </a:p>
          <a:p>
            <a:r>
              <a:rPr lang="en-US" sz="1600" dirty="0">
                <a:solidFill>
                  <a:schemeClr val="bg1"/>
                </a:solidFill>
              </a:rPr>
              <a:t>Opening celebration is scheduled for next week.</a:t>
            </a:r>
          </a:p>
          <a:p>
            <a:endParaRPr lang="en-US" sz="1600" dirty="0">
              <a:solidFill>
                <a:schemeClr val="bg1"/>
              </a:solidFill>
            </a:endParaRPr>
          </a:p>
          <a:p>
            <a:r>
              <a:rPr lang="en-US" sz="1600" dirty="0">
                <a:solidFill>
                  <a:schemeClr val="bg1"/>
                </a:solidFill>
              </a:rPr>
              <a:t>Antonia and Sal watch the newlyweds enter the Vallejo.  Minutes later, the houseboat blows up.</a:t>
            </a:r>
          </a:p>
          <a:p>
            <a:endParaRPr lang="en-US" sz="1600" dirty="0">
              <a:solidFill>
                <a:schemeClr val="bg1"/>
              </a:solidFill>
            </a:endParaRPr>
          </a:p>
          <a:p>
            <a:r>
              <a:rPr lang="en-US" sz="1600" dirty="0">
                <a:solidFill>
                  <a:schemeClr val="bg1"/>
                </a:solidFill>
              </a:rPr>
              <a:t>The black smoke obscures their view, and they do not see Scott and Leilani jump safely into the bay.</a:t>
            </a:r>
          </a:p>
          <a:p>
            <a:endParaRPr lang="en-US" sz="1600" dirty="0">
              <a:solidFill>
                <a:schemeClr val="bg1"/>
              </a:solidFill>
            </a:endParaRPr>
          </a:p>
          <a:p>
            <a:r>
              <a:rPr lang="en-US" sz="1600" dirty="0">
                <a:solidFill>
                  <a:schemeClr val="bg1"/>
                </a:solidFill>
              </a:rPr>
              <a:t>Sal somberly declares that the deed is done, </a:t>
            </a:r>
          </a:p>
          <a:p>
            <a:r>
              <a:rPr lang="en-US" sz="1600" dirty="0">
                <a:solidFill>
                  <a:schemeClr val="bg1"/>
                </a:solidFill>
              </a:rPr>
              <a:t>but Antonia scoffs, “not until I find my money”. </a:t>
            </a:r>
          </a:p>
        </p:txBody>
      </p:sp>
      <p:sp>
        <p:nvSpPr>
          <p:cNvPr id="7" name="TextBox 6">
            <a:extLst>
              <a:ext uri="{FF2B5EF4-FFF2-40B4-BE49-F238E27FC236}">
                <a16:creationId xmlns:a16="http://schemas.microsoft.com/office/drawing/2014/main" id="{43A3B923-4C96-9A4B-8F60-570066E5E9FD}"/>
              </a:ext>
            </a:extLst>
          </p:cNvPr>
          <p:cNvSpPr txBox="1"/>
          <p:nvPr/>
        </p:nvSpPr>
        <p:spPr>
          <a:xfrm>
            <a:off x="2622682" y="5060404"/>
            <a:ext cx="1968231" cy="276999"/>
          </a:xfrm>
          <a:prstGeom prst="rect">
            <a:avLst/>
          </a:prstGeom>
          <a:noFill/>
        </p:spPr>
        <p:txBody>
          <a:bodyPr wrap="none" rtlCol="0">
            <a:spAutoFit/>
          </a:bodyPr>
          <a:lstStyle/>
          <a:p>
            <a:r>
              <a:rPr lang="en-US" sz="1200" dirty="0">
                <a:solidFill>
                  <a:schemeClr val="bg1"/>
                </a:solidFill>
              </a:rPr>
              <a:t>Antonia blows up the Vallejo</a:t>
            </a:r>
          </a:p>
        </p:txBody>
      </p:sp>
    </p:spTree>
    <p:extLst>
      <p:ext uri="{BB962C8B-B14F-4D97-AF65-F5344CB8AC3E}">
        <p14:creationId xmlns:p14="http://schemas.microsoft.com/office/powerpoint/2010/main" val="333358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BFBA4-9105-194E-8A56-138CB91BDD1D}"/>
              </a:ext>
            </a:extLst>
          </p:cNvPr>
          <p:cNvSpPr txBox="1"/>
          <p:nvPr/>
        </p:nvSpPr>
        <p:spPr>
          <a:xfrm>
            <a:off x="137994" y="1928626"/>
            <a:ext cx="3822028" cy="2462213"/>
          </a:xfrm>
          <a:prstGeom prst="rect">
            <a:avLst/>
          </a:prstGeom>
          <a:noFill/>
        </p:spPr>
        <p:txBody>
          <a:bodyPr wrap="square">
            <a:spAutoFit/>
          </a:bodyPr>
          <a:lstStyle/>
          <a:p>
            <a:pPr algn="r"/>
            <a:r>
              <a:rPr lang="en-US" sz="1400" b="1" dirty="0">
                <a:solidFill>
                  <a:schemeClr val="bg1"/>
                </a:solidFill>
              </a:rPr>
              <a:t>ANTONIA COSTELLANO </a:t>
            </a:r>
            <a:r>
              <a:rPr lang="en-US" sz="1400" dirty="0">
                <a:solidFill>
                  <a:schemeClr val="bg1"/>
                </a:solidFill>
              </a:rPr>
              <a:t>is the daughter of a Mafia</a:t>
            </a:r>
          </a:p>
          <a:p>
            <a:pPr algn="r"/>
            <a:r>
              <a:rPr lang="en-US" sz="1400" dirty="0">
                <a:solidFill>
                  <a:schemeClr val="bg1"/>
                </a:solidFill>
              </a:rPr>
              <a:t>Godfather and an Arab mother who he bought from a trafficker and used as a sex slave.</a:t>
            </a:r>
          </a:p>
          <a:p>
            <a:pPr algn="r"/>
            <a:endParaRPr lang="en-US" sz="1400" dirty="0">
              <a:solidFill>
                <a:schemeClr val="bg1"/>
              </a:solidFill>
            </a:endParaRPr>
          </a:p>
          <a:p>
            <a:pPr algn="r"/>
            <a:r>
              <a:rPr lang="en-US" sz="1400" dirty="0">
                <a:solidFill>
                  <a:schemeClr val="bg1"/>
                </a:solidFill>
              </a:rPr>
              <a:t>When her mother gave birth to a girl instead of a boy,  Antonio  cast her into the street where she whored for food and died with a broken heart. </a:t>
            </a:r>
          </a:p>
          <a:p>
            <a:pPr algn="r"/>
            <a:endParaRPr lang="en-US" sz="1400" dirty="0">
              <a:solidFill>
                <a:schemeClr val="bg1"/>
              </a:solidFill>
            </a:endParaRPr>
          </a:p>
          <a:p>
            <a:pPr algn="r"/>
            <a:r>
              <a:rPr lang="en-US" sz="1400" dirty="0">
                <a:solidFill>
                  <a:schemeClr val="bg1"/>
                </a:solidFill>
              </a:rPr>
              <a:t>While Antonio was in prison, Antonia converted</a:t>
            </a:r>
          </a:p>
          <a:p>
            <a:pPr algn="r"/>
            <a:r>
              <a:rPr lang="en-US" sz="1400" dirty="0">
                <a:solidFill>
                  <a:schemeClr val="bg1"/>
                </a:solidFill>
              </a:rPr>
              <a:t> his criminal operations into corporations that look legitimate but are criminal enterprises.</a:t>
            </a:r>
          </a:p>
        </p:txBody>
      </p:sp>
      <p:pic>
        <p:nvPicPr>
          <p:cNvPr id="4" name="Picture 6" descr="Lisa Morales Duke - Bio | Fitness Models Biography">
            <a:extLst>
              <a:ext uri="{FF2B5EF4-FFF2-40B4-BE49-F238E27FC236}">
                <a16:creationId xmlns:a16="http://schemas.microsoft.com/office/drawing/2014/main" id="{E277B98D-1621-1B48-A608-ABEDF1E61ACC}"/>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338899" y="977123"/>
            <a:ext cx="3514202" cy="43835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091573-763D-5141-B021-2E4EE889644A}"/>
              </a:ext>
            </a:extLst>
          </p:cNvPr>
          <p:cNvSpPr txBox="1"/>
          <p:nvPr/>
        </p:nvSpPr>
        <p:spPr>
          <a:xfrm>
            <a:off x="8190578" y="1928627"/>
            <a:ext cx="3706896" cy="2462213"/>
          </a:xfrm>
          <a:prstGeom prst="rect">
            <a:avLst/>
          </a:prstGeom>
          <a:noFill/>
        </p:spPr>
        <p:txBody>
          <a:bodyPr wrap="square" rtlCol="0">
            <a:spAutoFit/>
          </a:bodyPr>
          <a:lstStyle/>
          <a:p>
            <a:r>
              <a:rPr lang="en-US" sz="1400" dirty="0">
                <a:solidFill>
                  <a:srgbClr val="FFFFFF"/>
                </a:solidFill>
              </a:rPr>
              <a:t>To avenge her mother’s cruel death, she bribes </a:t>
            </a:r>
          </a:p>
          <a:p>
            <a:r>
              <a:rPr lang="en-US" sz="1400" dirty="0">
                <a:solidFill>
                  <a:srgbClr val="FFFFFF"/>
                </a:solidFill>
              </a:rPr>
              <a:t>the governor for Antonio’s  medical pardon and </a:t>
            </a:r>
          </a:p>
          <a:p>
            <a:r>
              <a:rPr lang="en-US" sz="1400" dirty="0">
                <a:solidFill>
                  <a:srgbClr val="FFFFFF"/>
                </a:solidFill>
              </a:rPr>
              <a:t>sadistically kills him when he is released.</a:t>
            </a:r>
          </a:p>
          <a:p>
            <a:endParaRPr lang="en-US" sz="1400" dirty="0">
              <a:solidFill>
                <a:srgbClr val="FFFFFF"/>
              </a:solidFill>
            </a:endParaRPr>
          </a:p>
          <a:p>
            <a:r>
              <a:rPr lang="en-US" sz="1400" dirty="0">
                <a:solidFill>
                  <a:srgbClr val="FFFFFF"/>
                </a:solidFill>
              </a:rPr>
              <a:t>Before dying Antonio revealed he had entrusted a cache of money to his consigliere, Tom Baxter, who Antonia vows to find and get the money. </a:t>
            </a:r>
          </a:p>
          <a:p>
            <a:endParaRPr lang="en-US" sz="1400" dirty="0">
              <a:solidFill>
                <a:srgbClr val="FFFFFF"/>
              </a:solidFill>
            </a:endParaRPr>
          </a:p>
          <a:p>
            <a:r>
              <a:rPr lang="en-US" sz="1400" dirty="0">
                <a:solidFill>
                  <a:srgbClr val="FFFFFF"/>
                </a:solidFill>
              </a:rPr>
              <a:t>But she doesn’t know that Tom gave the money to an unknown step-brother or that the money is now worth $33 Billion. </a:t>
            </a:r>
          </a:p>
        </p:txBody>
      </p:sp>
      <p:sp>
        <p:nvSpPr>
          <p:cNvPr id="2" name="TextBox 1">
            <a:extLst>
              <a:ext uri="{FF2B5EF4-FFF2-40B4-BE49-F238E27FC236}">
                <a16:creationId xmlns:a16="http://schemas.microsoft.com/office/drawing/2014/main" id="{0D0BB746-18BB-E04B-B6AC-FC85A07EA9D1}"/>
              </a:ext>
            </a:extLst>
          </p:cNvPr>
          <p:cNvSpPr txBox="1"/>
          <p:nvPr/>
        </p:nvSpPr>
        <p:spPr>
          <a:xfrm>
            <a:off x="5118713" y="5663167"/>
            <a:ext cx="1954574" cy="369332"/>
          </a:xfrm>
          <a:prstGeom prst="rect">
            <a:avLst/>
          </a:prstGeom>
          <a:noFill/>
        </p:spPr>
        <p:txBody>
          <a:bodyPr wrap="none" rtlCol="0">
            <a:spAutoFit/>
          </a:bodyPr>
          <a:lstStyle/>
          <a:p>
            <a:r>
              <a:rPr lang="en-US" dirty="0">
                <a:solidFill>
                  <a:schemeClr val="bg1"/>
                </a:solidFill>
              </a:rPr>
              <a:t>Antonia Costellano</a:t>
            </a:r>
          </a:p>
        </p:txBody>
      </p:sp>
    </p:spTree>
    <p:extLst>
      <p:ext uri="{BB962C8B-B14F-4D97-AF65-F5344CB8AC3E}">
        <p14:creationId xmlns:p14="http://schemas.microsoft.com/office/powerpoint/2010/main" val="118603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249DF-3B65-044F-A7C3-2EBC5CD3A3F9}"/>
              </a:ext>
            </a:extLst>
          </p:cNvPr>
          <p:cNvSpPr txBox="1"/>
          <p:nvPr/>
        </p:nvSpPr>
        <p:spPr>
          <a:xfrm>
            <a:off x="1545251" y="2579903"/>
            <a:ext cx="3989456" cy="1815882"/>
          </a:xfrm>
          <a:prstGeom prst="rect">
            <a:avLst/>
          </a:prstGeom>
          <a:noFill/>
        </p:spPr>
        <p:txBody>
          <a:bodyPr wrap="square" rtlCol="0">
            <a:spAutoFit/>
          </a:bodyPr>
          <a:lstStyle/>
          <a:p>
            <a:pPr algn="ctr"/>
            <a:r>
              <a:rPr lang="en-US" sz="1400" b="1" dirty="0">
                <a:solidFill>
                  <a:schemeClr val="bg1"/>
                </a:solidFill>
              </a:rPr>
              <a:t>Seasons Two and Three  </a:t>
            </a:r>
            <a:r>
              <a:rPr lang="en-US" sz="1400" dirty="0">
                <a:solidFill>
                  <a:schemeClr val="bg1"/>
                </a:solidFill>
              </a:rPr>
              <a:t>                            </a:t>
            </a:r>
          </a:p>
          <a:p>
            <a:r>
              <a:rPr lang="en-US" sz="1400" dirty="0">
                <a:solidFill>
                  <a:schemeClr val="bg1"/>
                </a:solidFill>
              </a:rPr>
              <a:t>After surviving Antonia’s demolition of The Vallejo,</a:t>
            </a:r>
          </a:p>
          <a:p>
            <a:r>
              <a:rPr lang="en-US" sz="1400" dirty="0">
                <a:solidFill>
                  <a:schemeClr val="bg1"/>
                </a:solidFill>
              </a:rPr>
              <a:t>Scott buys a yacht as a mobile home and operations</a:t>
            </a:r>
          </a:p>
          <a:p>
            <a:r>
              <a:rPr lang="en-US" sz="1400" dirty="0">
                <a:solidFill>
                  <a:schemeClr val="bg1"/>
                </a:solidFill>
              </a:rPr>
              <a:t>center to attack Antonia’s Pacific trafficking network.</a:t>
            </a:r>
          </a:p>
          <a:p>
            <a:r>
              <a:rPr lang="en-US" sz="1400" dirty="0">
                <a:solidFill>
                  <a:schemeClr val="bg1"/>
                </a:solidFill>
              </a:rPr>
              <a:t>     </a:t>
            </a:r>
          </a:p>
          <a:p>
            <a:r>
              <a:rPr lang="en-US" sz="1400" dirty="0">
                <a:solidFill>
                  <a:schemeClr val="bg1"/>
                </a:solidFill>
              </a:rPr>
              <a:t>The Bridge wins international acclaim.  Scott buys a </a:t>
            </a:r>
          </a:p>
          <a:p>
            <a:r>
              <a:rPr lang="en-US" sz="1400" dirty="0">
                <a:solidFill>
                  <a:schemeClr val="bg1"/>
                </a:solidFill>
              </a:rPr>
              <a:t>large ranch in Maui and creates a Hawaiian Cultural Center Foundation for Leilani and her brother Keola.</a:t>
            </a:r>
          </a:p>
        </p:txBody>
      </p:sp>
      <p:sp>
        <p:nvSpPr>
          <p:cNvPr id="3" name="TextBox 2">
            <a:extLst>
              <a:ext uri="{FF2B5EF4-FFF2-40B4-BE49-F238E27FC236}">
                <a16:creationId xmlns:a16="http://schemas.microsoft.com/office/drawing/2014/main" id="{EC3DAD0B-F5E6-C744-A5D7-B0C21AA63A80}"/>
              </a:ext>
            </a:extLst>
          </p:cNvPr>
          <p:cNvSpPr txBox="1"/>
          <p:nvPr/>
        </p:nvSpPr>
        <p:spPr>
          <a:xfrm>
            <a:off x="7260280" y="2551744"/>
            <a:ext cx="3989456" cy="1815882"/>
          </a:xfrm>
          <a:prstGeom prst="rect">
            <a:avLst/>
          </a:prstGeom>
          <a:noFill/>
        </p:spPr>
        <p:txBody>
          <a:bodyPr wrap="square" rtlCol="0">
            <a:spAutoFit/>
          </a:bodyPr>
          <a:lstStyle/>
          <a:p>
            <a:pPr algn="ctr"/>
            <a:r>
              <a:rPr lang="en-US" sz="1400" b="1" dirty="0">
                <a:solidFill>
                  <a:schemeClr val="bg1"/>
                </a:solidFill>
              </a:rPr>
              <a:t>Seasons Four and Five </a:t>
            </a:r>
          </a:p>
          <a:p>
            <a:r>
              <a:rPr lang="en-US" sz="1400" dirty="0">
                <a:solidFill>
                  <a:schemeClr val="bg1"/>
                </a:solidFill>
              </a:rPr>
              <a:t>Antonia abandons trafficking and increases her drug</a:t>
            </a:r>
          </a:p>
          <a:p>
            <a:r>
              <a:rPr lang="en-US" sz="1400" dirty="0">
                <a:solidFill>
                  <a:schemeClr val="bg1"/>
                </a:solidFill>
              </a:rPr>
              <a:t>manufacturing operation and supplies the world’s</a:t>
            </a:r>
          </a:p>
          <a:p>
            <a:r>
              <a:rPr lang="en-US" sz="1400" dirty="0">
                <a:solidFill>
                  <a:schemeClr val="bg1"/>
                </a:solidFill>
              </a:rPr>
              <a:t>major drug cartels with addictive and lethal drugs.</a:t>
            </a:r>
          </a:p>
          <a:p>
            <a:endParaRPr lang="en-US" sz="1400" dirty="0">
              <a:solidFill>
                <a:schemeClr val="bg1"/>
              </a:solidFill>
            </a:endParaRPr>
          </a:p>
          <a:p>
            <a:r>
              <a:rPr lang="en-US" sz="1400" dirty="0">
                <a:solidFill>
                  <a:schemeClr val="bg1"/>
                </a:solidFill>
              </a:rPr>
              <a:t>Scott’s Rangers track Antonia to her drug factory in Ireland and nearly capture her before demolishing the entire drug manufacturing facility.                                                                                       </a:t>
            </a:r>
          </a:p>
        </p:txBody>
      </p:sp>
      <p:sp>
        <p:nvSpPr>
          <p:cNvPr id="7" name="Rectangle 2">
            <a:extLst>
              <a:ext uri="{FF2B5EF4-FFF2-40B4-BE49-F238E27FC236}">
                <a16:creationId xmlns:a16="http://schemas.microsoft.com/office/drawing/2014/main" id="{3ED74B97-F420-914C-AA8A-179A8A742666}"/>
              </a:ext>
            </a:extLst>
          </p:cNvPr>
          <p:cNvSpPr>
            <a:spLocks noChangeArrowheads="1"/>
          </p:cNvSpPr>
          <p:nvPr/>
        </p:nvSpPr>
        <p:spPr bwMode="auto">
          <a:xfrm flipV="1">
            <a:off x="3196874" y="-161807"/>
            <a:ext cx="89951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2049" name="Picture 9" descr="A picture containing sky, outdoor, boat, water&#10;&#10;Description automatically generated">
            <a:extLst>
              <a:ext uri="{FF2B5EF4-FFF2-40B4-BE49-F238E27FC236}">
                <a16:creationId xmlns:a16="http://schemas.microsoft.com/office/drawing/2014/main" id="{871EAC58-D2F3-4841-A0EF-AA56FD6E413E}"/>
              </a:ext>
            </a:extLst>
          </p:cNvPr>
          <p:cNvPicPr>
            <a:picLocks noChangeAspect="1" noChangeArrowheads="1"/>
          </p:cNvPicPr>
          <p:nvPr/>
        </p:nvPicPr>
        <p:blipFill>
          <a:blip r:embed="rId3" r:link="rId5" cstate="email">
            <a:extLst>
              <a:ext uri="{BEBA8EAE-BF5A-486C-A8C5-ECC9F3942E4B}">
                <a14:imgProps xmlns:a14="http://schemas.microsoft.com/office/drawing/2010/main">
                  <a14:imgLayer r:embed="rId4">
                    <a14:imgEffect>
                      <a14:sharpenSoften amount="70000"/>
                    </a14:imgEffect>
                  </a14:imgLayer>
                </a14:imgProps>
              </a:ext>
              <a:ext uri="{28A0092B-C50C-407E-A947-70E740481C1C}">
                <a14:useLocalDpi xmlns:a14="http://schemas.microsoft.com/office/drawing/2010/main"/>
              </a:ext>
            </a:extLst>
          </a:blip>
          <a:srcRect/>
          <a:stretch>
            <a:fillRect/>
          </a:stretch>
        </p:blipFill>
        <p:spPr bwMode="auto">
          <a:xfrm>
            <a:off x="1315641" y="548786"/>
            <a:ext cx="4296158"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8EEC5CA0-C178-4C4B-AD01-CBC9637CE8A6}"/>
              </a:ext>
            </a:extLst>
          </p:cNvPr>
          <p:cNvSpPr>
            <a:spLocks noChangeArrowheads="1"/>
          </p:cNvSpPr>
          <p:nvPr/>
        </p:nvSpPr>
        <p:spPr bwMode="auto">
          <a:xfrm>
            <a:off x="841523" y="4390577"/>
            <a:ext cx="330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2051" name="Picture 22" descr="A picture containing outdoor, nature, water, mountain&#10;&#10;Description automatically generated">
            <a:extLst>
              <a:ext uri="{FF2B5EF4-FFF2-40B4-BE49-F238E27FC236}">
                <a16:creationId xmlns:a16="http://schemas.microsoft.com/office/drawing/2014/main" id="{EF4812FF-B600-1644-BA6F-896E66925B3C}"/>
              </a:ext>
            </a:extLst>
          </p:cNvPr>
          <p:cNvPicPr>
            <a:picLocks noChangeAspect="1" noChangeArrowheads="1"/>
          </p:cNvPicPr>
          <p:nvPr/>
        </p:nvPicPr>
        <p:blipFill>
          <a:blip r:embed="rId6" r:link="rId8" cstate="email">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1462735" y="4598102"/>
            <a:ext cx="4154488"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C8591483-B610-6C42-BD86-F71D9A8272AA}"/>
              </a:ext>
            </a:extLst>
          </p:cNvPr>
          <p:cNvSpPr>
            <a:spLocks noChangeArrowheads="1"/>
          </p:cNvSpPr>
          <p:nvPr/>
        </p:nvSpPr>
        <p:spPr bwMode="auto">
          <a:xfrm>
            <a:off x="10248276" y="77272"/>
            <a:ext cx="8314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2053" name="Picture 19" descr="A plane flying over a body of water&#10;&#10;Description automatically generated with low confidence">
            <a:extLst>
              <a:ext uri="{FF2B5EF4-FFF2-40B4-BE49-F238E27FC236}">
                <a16:creationId xmlns:a16="http://schemas.microsoft.com/office/drawing/2014/main" id="{F128B75E-5986-4342-A0E8-B343F4EDC491}"/>
              </a:ext>
            </a:extLst>
          </p:cNvPr>
          <p:cNvPicPr>
            <a:picLocks noChangeAspect="1" noChangeArrowheads="1"/>
          </p:cNvPicPr>
          <p:nvPr/>
        </p:nvPicPr>
        <p:blipFill>
          <a:blip r:embed="rId9" r:link="rId11" cstate="email">
            <a:extLst>
              <a:ext uri="{BEBA8EAE-BF5A-486C-A8C5-ECC9F3942E4B}">
                <a14:imgProps xmlns:a14="http://schemas.microsoft.com/office/drawing/2010/main">
                  <a14:imgLayer r:embed="rId10">
                    <a14:imgEffect>
                      <a14:sharpenSoften amount="82000"/>
                    </a14:imgEffect>
                  </a14:imgLayer>
                </a14:imgProps>
              </a:ext>
              <a:ext uri="{28A0092B-C50C-407E-A947-70E740481C1C}">
                <a14:useLocalDpi xmlns:a14="http://schemas.microsoft.com/office/drawing/2010/main"/>
              </a:ext>
            </a:extLst>
          </a:blip>
          <a:srcRect r="-11"/>
          <a:stretch>
            <a:fillRect/>
          </a:stretch>
        </p:blipFill>
        <p:spPr bwMode="auto">
          <a:xfrm>
            <a:off x="7031868" y="548785"/>
            <a:ext cx="426340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96A5FF58-5ED4-1948-91B0-88BEDB042F19}"/>
              </a:ext>
            </a:extLst>
          </p:cNvPr>
          <p:cNvSpPr>
            <a:spLocks noChangeArrowheads="1"/>
          </p:cNvSpPr>
          <p:nvPr/>
        </p:nvSpPr>
        <p:spPr bwMode="auto">
          <a:xfrm>
            <a:off x="-293164" y="6031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chemeClr val="bg1"/>
              </a:solidFill>
            </a:endParaRPr>
          </a:p>
        </p:txBody>
      </p:sp>
      <p:pic>
        <p:nvPicPr>
          <p:cNvPr id="2055" name="Picture 8" descr="Pfizer's Biotechnology Campus, Clondalkin, Ireland - Pharmaceutical Technology">
            <a:extLst>
              <a:ext uri="{FF2B5EF4-FFF2-40B4-BE49-F238E27FC236}">
                <a16:creationId xmlns:a16="http://schemas.microsoft.com/office/drawing/2014/main" id="{985DB815-2589-2A48-B0F3-E165C8A961A1}"/>
              </a:ext>
            </a:extLst>
          </p:cNvPr>
          <p:cNvPicPr>
            <a:picLocks noChangeAspect="1" noChangeArrowheads="1"/>
          </p:cNvPicPr>
          <p:nvPr/>
        </p:nvPicPr>
        <p:blipFill>
          <a:blip r:embed="rId12" r:link="rId14" cstate="email">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7044767" y="4575242"/>
            <a:ext cx="4297680" cy="1852371"/>
          </a:xfrm>
          <a:prstGeom prst="ellipse">
            <a:avLst/>
          </a:prstGeom>
          <a:solidFill>
            <a:schemeClr val="accent1"/>
          </a:solidFill>
          <a:ln>
            <a:noFill/>
          </a:ln>
          <a:effectLst>
            <a:softEdge rad="112500"/>
          </a:effectLst>
        </p:spPr>
      </p:pic>
      <p:sp>
        <p:nvSpPr>
          <p:cNvPr id="13" name="TextBox 12">
            <a:extLst>
              <a:ext uri="{FF2B5EF4-FFF2-40B4-BE49-F238E27FC236}">
                <a16:creationId xmlns:a16="http://schemas.microsoft.com/office/drawing/2014/main" id="{4208AC57-A5EF-3A41-B5CF-DB9ACDBEEB34}"/>
              </a:ext>
            </a:extLst>
          </p:cNvPr>
          <p:cNvSpPr txBox="1"/>
          <p:nvPr/>
        </p:nvSpPr>
        <p:spPr>
          <a:xfrm>
            <a:off x="5217447" y="436391"/>
            <a:ext cx="1376531" cy="276999"/>
          </a:xfrm>
          <a:prstGeom prst="rect">
            <a:avLst/>
          </a:prstGeom>
          <a:noFill/>
        </p:spPr>
        <p:txBody>
          <a:bodyPr wrap="none" rtlCol="0">
            <a:spAutoFit/>
          </a:bodyPr>
          <a:lstStyle/>
          <a:p>
            <a:r>
              <a:rPr lang="en-US" sz="1200" b="1" dirty="0">
                <a:solidFill>
                  <a:schemeClr val="bg1"/>
                </a:solidFill>
              </a:rPr>
              <a:t>Seasons Two - Five</a:t>
            </a:r>
          </a:p>
        </p:txBody>
      </p:sp>
    </p:spTree>
    <p:extLst>
      <p:ext uri="{BB962C8B-B14F-4D97-AF65-F5344CB8AC3E}">
        <p14:creationId xmlns:p14="http://schemas.microsoft.com/office/powerpoint/2010/main" val="34627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in a uniform holding an object&#10;&#10;Description automatically generated with low confidence">
            <a:extLst>
              <a:ext uri="{FF2B5EF4-FFF2-40B4-BE49-F238E27FC236}">
                <a16:creationId xmlns:a16="http://schemas.microsoft.com/office/drawing/2014/main" id="{FDC42CAA-A17F-CE42-8D0A-A34835C589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Picture 6" descr="Top 10 Hottest Billionaire Heiresses - Welcome Qatar">
            <a:extLst>
              <a:ext uri="{FF2B5EF4-FFF2-40B4-BE49-F238E27FC236}">
                <a16:creationId xmlns:a16="http://schemas.microsoft.com/office/drawing/2014/main" id="{54E7DC6D-D15F-E648-B490-7A1AD945EE2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a:stretch>
            <a:fillRect/>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E56450-FBF9-4C4D-857B-528279A6B786}"/>
              </a:ext>
            </a:extLst>
          </p:cNvPr>
          <p:cNvSpPr txBox="1"/>
          <p:nvPr/>
        </p:nvSpPr>
        <p:spPr>
          <a:xfrm>
            <a:off x="451544" y="692989"/>
            <a:ext cx="2804504" cy="4056784"/>
          </a:xfrm>
          <a:prstGeom prst="rect">
            <a:avLst/>
          </a:prstGeom>
        </p:spPr>
        <p:txBody>
          <a:bodyPr vert="horz" lIns="91440" tIns="45720" rIns="91440" bIns="45720" rtlCol="0">
            <a:noAutofit/>
          </a:bodyPr>
          <a:lstStyle/>
          <a:p>
            <a:pPr algn="ctr">
              <a:lnSpc>
                <a:spcPct val="90000"/>
              </a:lnSpc>
              <a:spcAft>
                <a:spcPts val="600"/>
              </a:spcAft>
            </a:pPr>
            <a:r>
              <a:rPr lang="en-US" sz="2000" b="1" dirty="0">
                <a:solidFill>
                  <a:schemeClr val="bg1"/>
                </a:solidFill>
              </a:rPr>
              <a:t>The Godfather Legacy</a:t>
            </a:r>
            <a:endParaRPr lang="en-US" sz="1600" b="1" dirty="0">
              <a:solidFill>
                <a:schemeClr val="bg1"/>
              </a:solidFill>
            </a:endParaRPr>
          </a:p>
          <a:p>
            <a:pPr algn="ctr">
              <a:lnSpc>
                <a:spcPct val="90000"/>
              </a:lnSpc>
              <a:spcAft>
                <a:spcPts val="600"/>
              </a:spcAft>
            </a:pPr>
            <a:endParaRPr lang="en-US" sz="1200" dirty="0">
              <a:solidFill>
                <a:schemeClr val="bg1"/>
              </a:solidFill>
            </a:endParaRPr>
          </a:p>
          <a:p>
            <a:pPr algn="ctr">
              <a:lnSpc>
                <a:spcPct val="90000"/>
              </a:lnSpc>
              <a:spcAft>
                <a:spcPts val="600"/>
              </a:spcAft>
            </a:pPr>
            <a:r>
              <a:rPr lang="en-US" sz="1200" dirty="0">
                <a:solidFill>
                  <a:schemeClr val="bg1"/>
                </a:solidFill>
              </a:rPr>
              <a:t>A Televisions Series</a:t>
            </a:r>
          </a:p>
          <a:p>
            <a:pPr algn="ctr">
              <a:lnSpc>
                <a:spcPct val="90000"/>
              </a:lnSpc>
              <a:spcAft>
                <a:spcPts val="600"/>
              </a:spcAft>
            </a:pPr>
            <a:r>
              <a:rPr lang="en-US" sz="1200" dirty="0">
                <a:solidFill>
                  <a:schemeClr val="bg1"/>
                </a:solidFill>
              </a:rPr>
              <a:t>by </a:t>
            </a:r>
          </a:p>
          <a:p>
            <a:pPr algn="ctr">
              <a:lnSpc>
                <a:spcPct val="90000"/>
              </a:lnSpc>
              <a:spcAft>
                <a:spcPts val="600"/>
              </a:spcAft>
            </a:pPr>
            <a:r>
              <a:rPr lang="en-US" sz="1200" dirty="0">
                <a:solidFill>
                  <a:schemeClr val="bg1"/>
                </a:solidFill>
              </a:rPr>
              <a:t>Garymerle Koeppel</a:t>
            </a:r>
          </a:p>
          <a:p>
            <a:pPr algn="ctr">
              <a:lnSpc>
                <a:spcPct val="90000"/>
              </a:lnSpc>
              <a:spcAft>
                <a:spcPts val="600"/>
              </a:spcAft>
            </a:pPr>
            <a:r>
              <a:rPr lang="en-US" sz="1200" dirty="0">
                <a:solidFill>
                  <a:schemeClr val="bg1"/>
                </a:solidFill>
              </a:rPr>
              <a:t> </a:t>
            </a:r>
            <a:r>
              <a:rPr lang="en-US" sz="1200" b="1" dirty="0">
                <a:solidFill>
                  <a:schemeClr val="bg1"/>
                </a:solidFill>
              </a:rPr>
              <a:t> </a:t>
            </a:r>
          </a:p>
          <a:p>
            <a:pPr algn="ctr">
              <a:lnSpc>
                <a:spcPct val="160000"/>
              </a:lnSpc>
              <a:spcAft>
                <a:spcPts val="600"/>
              </a:spcAft>
            </a:pPr>
            <a:r>
              <a:rPr lang="en-US" sz="1200" b="1" dirty="0">
                <a:solidFill>
                  <a:schemeClr val="bg1"/>
                </a:solidFill>
              </a:rPr>
              <a:t>Available on Request:</a:t>
            </a:r>
          </a:p>
          <a:p>
            <a:pPr algn="ctr">
              <a:lnSpc>
                <a:spcPct val="160000"/>
              </a:lnSpc>
              <a:spcAft>
                <a:spcPts val="600"/>
              </a:spcAft>
            </a:pPr>
            <a:r>
              <a:rPr lang="en-US" sz="1200" b="1" dirty="0">
                <a:solidFill>
                  <a:schemeClr val="bg1"/>
                </a:solidFill>
              </a:rPr>
              <a:t>Pilot</a:t>
            </a:r>
          </a:p>
          <a:p>
            <a:pPr algn="ctr">
              <a:lnSpc>
                <a:spcPct val="160000"/>
              </a:lnSpc>
              <a:spcAft>
                <a:spcPts val="600"/>
              </a:spcAft>
            </a:pPr>
            <a:r>
              <a:rPr lang="en-US" sz="1200" b="1" dirty="0">
                <a:solidFill>
                  <a:schemeClr val="bg1"/>
                </a:solidFill>
              </a:rPr>
              <a:t>Show Bible</a:t>
            </a:r>
          </a:p>
          <a:p>
            <a:pPr algn="ctr">
              <a:lnSpc>
                <a:spcPct val="160000"/>
              </a:lnSpc>
              <a:spcAft>
                <a:spcPts val="600"/>
              </a:spcAft>
            </a:pPr>
            <a:r>
              <a:rPr lang="en-US" sz="1200" b="1" dirty="0">
                <a:solidFill>
                  <a:schemeClr val="bg1"/>
                </a:solidFill>
              </a:rPr>
              <a:t>Characters</a:t>
            </a:r>
          </a:p>
          <a:p>
            <a:pPr algn="ctr">
              <a:lnSpc>
                <a:spcPct val="160000"/>
              </a:lnSpc>
              <a:spcAft>
                <a:spcPts val="600"/>
              </a:spcAft>
            </a:pPr>
            <a:r>
              <a:rPr lang="en-US" sz="1200" b="1" dirty="0">
                <a:solidFill>
                  <a:schemeClr val="bg1"/>
                </a:solidFill>
              </a:rPr>
              <a:t>Episodes 1-9</a:t>
            </a:r>
          </a:p>
          <a:p>
            <a:pPr algn="ctr">
              <a:lnSpc>
                <a:spcPct val="160000"/>
              </a:lnSpc>
              <a:spcAft>
                <a:spcPts val="600"/>
              </a:spcAft>
            </a:pPr>
            <a:r>
              <a:rPr lang="en-US" sz="1200" b="1" dirty="0">
                <a:solidFill>
                  <a:schemeClr val="bg1"/>
                </a:solidFill>
              </a:rPr>
              <a:t>Seasons 1-5</a:t>
            </a:r>
          </a:p>
          <a:p>
            <a:pPr algn="ctr">
              <a:lnSpc>
                <a:spcPct val="90000"/>
              </a:lnSpc>
              <a:spcAft>
                <a:spcPts val="600"/>
              </a:spcAft>
            </a:pPr>
            <a:r>
              <a:rPr lang="en-US" sz="1200" dirty="0">
                <a:solidFill>
                  <a:schemeClr val="bg1"/>
                </a:solidFill>
              </a:rPr>
              <a:t> </a:t>
            </a:r>
          </a:p>
          <a:p>
            <a:pPr algn="ctr">
              <a:lnSpc>
                <a:spcPct val="90000"/>
              </a:lnSpc>
              <a:spcAft>
                <a:spcPts val="600"/>
              </a:spcAft>
            </a:pPr>
            <a:endParaRPr lang="en-US" sz="400" dirty="0">
              <a:solidFill>
                <a:schemeClr val="bg1"/>
              </a:solidFill>
            </a:endParaRPr>
          </a:p>
          <a:p>
            <a:pPr algn="ctr">
              <a:lnSpc>
                <a:spcPct val="90000"/>
              </a:lnSpc>
              <a:spcAft>
                <a:spcPts val="600"/>
              </a:spcAft>
            </a:pPr>
            <a:endParaRPr lang="en-US" sz="800" dirty="0">
              <a:solidFill>
                <a:schemeClr val="bg1"/>
              </a:solidFill>
            </a:endParaRPr>
          </a:p>
          <a:p>
            <a:pPr algn="ctr">
              <a:lnSpc>
                <a:spcPct val="90000"/>
              </a:lnSpc>
              <a:spcAft>
                <a:spcPts val="600"/>
              </a:spcAft>
            </a:pPr>
            <a:r>
              <a:rPr lang="en-US" sz="1200" dirty="0">
                <a:solidFill>
                  <a:schemeClr val="bg1"/>
                </a:solidFill>
              </a:rPr>
              <a:t>Contact:</a:t>
            </a:r>
          </a:p>
          <a:p>
            <a:pPr algn="ctr">
              <a:lnSpc>
                <a:spcPct val="90000"/>
              </a:lnSpc>
              <a:spcAft>
                <a:spcPts val="600"/>
              </a:spcAft>
            </a:pPr>
            <a:r>
              <a:rPr lang="en-US" sz="1200" b="1" dirty="0">
                <a:solidFill>
                  <a:schemeClr val="bg1"/>
                </a:solidFill>
              </a:rPr>
              <a:t>Garymerle Koeppel</a:t>
            </a:r>
          </a:p>
          <a:p>
            <a:pPr algn="ctr">
              <a:lnSpc>
                <a:spcPct val="90000"/>
              </a:lnSpc>
              <a:spcAft>
                <a:spcPts val="600"/>
              </a:spcAft>
            </a:pPr>
            <a:r>
              <a:rPr lang="en-US" sz="1200" u="sng" dirty="0">
                <a:solidFill>
                  <a:schemeClr val="bg1"/>
                </a:solidFill>
              </a:rPr>
              <a:t>gkoeppel@icloud.com</a:t>
            </a:r>
            <a:endParaRPr lang="en-US" sz="1200" dirty="0">
              <a:solidFill>
                <a:schemeClr val="bg1"/>
              </a:solidFill>
            </a:endParaRPr>
          </a:p>
          <a:p>
            <a:pPr algn="ctr">
              <a:lnSpc>
                <a:spcPct val="90000"/>
              </a:lnSpc>
              <a:spcAft>
                <a:spcPts val="600"/>
              </a:spcAft>
            </a:pPr>
            <a:r>
              <a:rPr lang="en-US" sz="1200" dirty="0">
                <a:solidFill>
                  <a:schemeClr val="bg1"/>
                </a:solidFill>
              </a:rPr>
              <a:t>(831) 596 7711</a:t>
            </a:r>
          </a:p>
          <a:p>
            <a:pPr indent="-228600">
              <a:lnSpc>
                <a:spcPct val="90000"/>
              </a:lnSpc>
              <a:spcAft>
                <a:spcPts val="600"/>
              </a:spcAft>
              <a:buFont typeface="Arial" panose="020B0604020202020204" pitchFamily="34" charset="0"/>
              <a:buChar char="•"/>
            </a:pPr>
            <a:endParaRPr lang="en-US" sz="1200" dirty="0">
              <a:solidFill>
                <a:schemeClr val="bg1"/>
              </a:solidFill>
            </a:endParaRPr>
          </a:p>
        </p:txBody>
      </p:sp>
      <p:sp>
        <p:nvSpPr>
          <p:cNvPr id="3" name="TextBox 2">
            <a:extLst>
              <a:ext uri="{FF2B5EF4-FFF2-40B4-BE49-F238E27FC236}">
                <a16:creationId xmlns:a16="http://schemas.microsoft.com/office/drawing/2014/main" id="{0198C344-75F8-F64D-9D87-CAD5B59B73F8}"/>
              </a:ext>
            </a:extLst>
          </p:cNvPr>
          <p:cNvSpPr txBox="1"/>
          <p:nvPr/>
        </p:nvSpPr>
        <p:spPr>
          <a:xfrm>
            <a:off x="438108" y="5986489"/>
            <a:ext cx="3060453" cy="230832"/>
          </a:xfrm>
          <a:prstGeom prst="rect">
            <a:avLst/>
          </a:prstGeom>
          <a:noFill/>
        </p:spPr>
        <p:txBody>
          <a:bodyPr wrap="none" rtlCol="0">
            <a:spAutoFit/>
          </a:bodyPr>
          <a:lstStyle/>
          <a:p>
            <a:r>
              <a:rPr lang="en-US" sz="900" i="1" u="sng" dirty="0">
                <a:solidFill>
                  <a:schemeClr val="bg1"/>
                </a:solidFill>
              </a:rPr>
              <a:t>Photos are portraits of characters envisioned by Screenwriter.</a:t>
            </a:r>
            <a:endParaRPr lang="en-US" sz="900" u="sng" dirty="0">
              <a:solidFill>
                <a:schemeClr val="bg1"/>
              </a:solidFill>
            </a:endParaRPr>
          </a:p>
        </p:txBody>
      </p:sp>
      <p:sp>
        <p:nvSpPr>
          <p:cNvPr id="7" name="TextBox 6">
            <a:extLst>
              <a:ext uri="{FF2B5EF4-FFF2-40B4-BE49-F238E27FC236}">
                <a16:creationId xmlns:a16="http://schemas.microsoft.com/office/drawing/2014/main" id="{AC422A3A-7396-DF49-B028-A1491392759C}"/>
              </a:ext>
            </a:extLst>
          </p:cNvPr>
          <p:cNvSpPr txBox="1"/>
          <p:nvPr/>
        </p:nvSpPr>
        <p:spPr>
          <a:xfrm>
            <a:off x="1423013" y="6232796"/>
            <a:ext cx="724878" cy="215444"/>
          </a:xfrm>
          <a:prstGeom prst="rect">
            <a:avLst/>
          </a:prstGeom>
          <a:noFill/>
        </p:spPr>
        <p:txBody>
          <a:bodyPr wrap="none" rtlCol="0">
            <a:spAutoFit/>
          </a:bodyPr>
          <a:lstStyle/>
          <a:p>
            <a:r>
              <a:rPr lang="en-US" sz="800" dirty="0">
                <a:solidFill>
                  <a:schemeClr val="bg1"/>
                </a:solidFill>
              </a:rPr>
              <a:t>© GMK 2025</a:t>
            </a:r>
          </a:p>
        </p:txBody>
      </p:sp>
    </p:spTree>
    <p:extLst>
      <p:ext uri="{BB962C8B-B14F-4D97-AF65-F5344CB8AC3E}">
        <p14:creationId xmlns:p14="http://schemas.microsoft.com/office/powerpoint/2010/main" val="134991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descr="A person sitting on a rock&#10;&#10;Description automatically generated with medium confidence">
            <a:extLst>
              <a:ext uri="{FF2B5EF4-FFF2-40B4-BE49-F238E27FC236}">
                <a16:creationId xmlns:a16="http://schemas.microsoft.com/office/drawing/2014/main" id="{0505D890-B53F-A341-9CE1-B9E03621A0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0159" y="1234440"/>
            <a:ext cx="3631679" cy="4389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E7EF09D7-BE04-DA4E-8CAD-26104910A0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8AFD02C4-E3D6-2E48-8B24-5AEE15F24F6C}"/>
              </a:ext>
            </a:extLst>
          </p:cNvPr>
          <p:cNvSpPr txBox="1"/>
          <p:nvPr/>
        </p:nvSpPr>
        <p:spPr>
          <a:xfrm>
            <a:off x="749300" y="1933337"/>
            <a:ext cx="3340100" cy="2677656"/>
          </a:xfrm>
          <a:prstGeom prst="rect">
            <a:avLst/>
          </a:prstGeom>
          <a:noFill/>
        </p:spPr>
        <p:txBody>
          <a:bodyPr wrap="square" rtlCol="0">
            <a:spAutoFit/>
          </a:bodyPr>
          <a:lstStyle/>
          <a:p>
            <a:pPr algn="r"/>
            <a:r>
              <a:rPr lang="en-US" sz="1400" b="1" dirty="0">
                <a:solidFill>
                  <a:schemeClr val="bg1"/>
                </a:solidFill>
              </a:rPr>
              <a:t>SCOTT ADAMS </a:t>
            </a:r>
            <a:r>
              <a:rPr lang="en-US" sz="1400" dirty="0">
                <a:solidFill>
                  <a:schemeClr val="bg1"/>
                </a:solidFill>
              </a:rPr>
              <a:t>is the unknown son of a Mafia Godfather whose mother gave him to her sister to raise because she feared for him living his life in a  a crime family.</a:t>
            </a:r>
          </a:p>
          <a:p>
            <a:pPr algn="r"/>
            <a:endParaRPr lang="en-US" sz="1400" dirty="0">
              <a:solidFill>
                <a:schemeClr val="bg1"/>
              </a:solidFill>
            </a:endParaRPr>
          </a:p>
          <a:p>
            <a:pPr algn="r"/>
            <a:r>
              <a:rPr lang="en-US" sz="1400" dirty="0">
                <a:solidFill>
                  <a:schemeClr val="bg1"/>
                </a:solidFill>
              </a:rPr>
              <a:t>Scott grew up in a wealthy home and excels in scouting, sports and scholarship, but</a:t>
            </a:r>
          </a:p>
          <a:p>
            <a:pPr algn="r"/>
            <a:r>
              <a:rPr lang="en-US" sz="1400" dirty="0">
                <a:solidFill>
                  <a:schemeClr val="bg1"/>
                </a:solidFill>
              </a:rPr>
              <a:t>is unspoiled by his privilege life.</a:t>
            </a:r>
          </a:p>
          <a:p>
            <a:pPr algn="r"/>
            <a:endParaRPr lang="en-US" sz="1400" dirty="0">
              <a:solidFill>
                <a:schemeClr val="bg1"/>
              </a:solidFill>
            </a:endParaRPr>
          </a:p>
          <a:p>
            <a:pPr algn="r"/>
            <a:r>
              <a:rPr lang="en-US" sz="1400" dirty="0">
                <a:solidFill>
                  <a:schemeClr val="bg1"/>
                </a:solidFill>
              </a:rPr>
              <a:t>He served in the Desert Wars as an Army Ranger Captain where he was wounded but saved by a heroic canine soldier, Shadow.</a:t>
            </a:r>
          </a:p>
        </p:txBody>
      </p:sp>
      <p:sp>
        <p:nvSpPr>
          <p:cNvPr id="6" name="TextBox 5">
            <a:extLst>
              <a:ext uri="{FF2B5EF4-FFF2-40B4-BE49-F238E27FC236}">
                <a16:creationId xmlns:a16="http://schemas.microsoft.com/office/drawing/2014/main" id="{854870C6-F77E-5B48-BF08-45D357B8772E}"/>
              </a:ext>
            </a:extLst>
          </p:cNvPr>
          <p:cNvSpPr txBox="1"/>
          <p:nvPr/>
        </p:nvSpPr>
        <p:spPr>
          <a:xfrm>
            <a:off x="8102597" y="2041058"/>
            <a:ext cx="3479800" cy="2462213"/>
          </a:xfrm>
          <a:prstGeom prst="rect">
            <a:avLst/>
          </a:prstGeom>
          <a:noFill/>
        </p:spPr>
        <p:txBody>
          <a:bodyPr wrap="square" rtlCol="0">
            <a:spAutoFit/>
          </a:bodyPr>
          <a:lstStyle/>
          <a:p>
            <a:r>
              <a:rPr lang="en-US" sz="1400" dirty="0">
                <a:solidFill>
                  <a:schemeClr val="bg1"/>
                </a:solidFill>
              </a:rPr>
              <a:t>While recovering from his wounds in Maui, he fell in love with a Hawaiian princess and brought her home to his  Big Sur cabin.</a:t>
            </a:r>
          </a:p>
          <a:p>
            <a:endParaRPr lang="en-US" sz="1400" dirty="0">
              <a:solidFill>
                <a:schemeClr val="bg1"/>
              </a:solidFill>
            </a:endParaRPr>
          </a:p>
          <a:p>
            <a:r>
              <a:rPr lang="en-US" sz="1400" dirty="0">
                <a:solidFill>
                  <a:schemeClr val="bg1"/>
                </a:solidFill>
              </a:rPr>
              <a:t>A stranger delivers a laptop containing a $33 Billion inheritance that he initially rejects but</a:t>
            </a:r>
          </a:p>
          <a:p>
            <a:r>
              <a:rPr lang="en-US" sz="1400" dirty="0">
                <a:solidFill>
                  <a:schemeClr val="bg1"/>
                </a:solidFill>
              </a:rPr>
              <a:t>decides to keep and use for good works.</a:t>
            </a:r>
          </a:p>
          <a:p>
            <a:endParaRPr lang="en-US" sz="1400" dirty="0">
              <a:solidFill>
                <a:schemeClr val="bg1"/>
              </a:solidFill>
            </a:endParaRPr>
          </a:p>
          <a:p>
            <a:r>
              <a:rPr lang="en-US" sz="1400" dirty="0">
                <a:solidFill>
                  <a:schemeClr val="bg1"/>
                </a:solidFill>
              </a:rPr>
              <a:t>Little does he know that he has a criminal</a:t>
            </a:r>
          </a:p>
          <a:p>
            <a:r>
              <a:rPr lang="en-US" sz="1400" dirty="0">
                <a:solidFill>
                  <a:schemeClr val="bg1"/>
                </a:solidFill>
              </a:rPr>
              <a:t>Step-sister who is searching for the money and, when found, will kill him.</a:t>
            </a:r>
          </a:p>
        </p:txBody>
      </p:sp>
      <p:sp>
        <p:nvSpPr>
          <p:cNvPr id="5" name="TextBox 4">
            <a:extLst>
              <a:ext uri="{FF2B5EF4-FFF2-40B4-BE49-F238E27FC236}">
                <a16:creationId xmlns:a16="http://schemas.microsoft.com/office/drawing/2014/main" id="{3183E448-009B-B849-BB7D-7EB950A3CC70}"/>
              </a:ext>
            </a:extLst>
          </p:cNvPr>
          <p:cNvSpPr txBox="1"/>
          <p:nvPr/>
        </p:nvSpPr>
        <p:spPr>
          <a:xfrm>
            <a:off x="5420364" y="5743719"/>
            <a:ext cx="1351267" cy="369332"/>
          </a:xfrm>
          <a:prstGeom prst="rect">
            <a:avLst/>
          </a:prstGeom>
          <a:noFill/>
        </p:spPr>
        <p:txBody>
          <a:bodyPr wrap="none" rtlCol="0">
            <a:spAutoFit/>
          </a:bodyPr>
          <a:lstStyle/>
          <a:p>
            <a:r>
              <a:rPr lang="en-US" dirty="0">
                <a:solidFill>
                  <a:schemeClr val="bg1"/>
                </a:solidFill>
              </a:rPr>
              <a:t>Scott Adams</a:t>
            </a:r>
          </a:p>
        </p:txBody>
      </p:sp>
    </p:spTree>
    <p:extLst>
      <p:ext uri="{BB962C8B-B14F-4D97-AF65-F5344CB8AC3E}">
        <p14:creationId xmlns:p14="http://schemas.microsoft.com/office/powerpoint/2010/main" val="13049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83C807-674D-DA44-84D2-8447CE89641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Effect>
                      <a14:colorTemperature colorTemp="6893"/>
                    </a14:imgEffect>
                    <a14:imgEffect>
                      <a14:saturation sat="278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1417934" y="333171"/>
            <a:ext cx="3100948" cy="274320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pic>
        <p:nvPicPr>
          <p:cNvPr id="2" name="Picture 1" descr="A picture containing person, person&#10;&#10;Description automatically generated">
            <a:extLst>
              <a:ext uri="{FF2B5EF4-FFF2-40B4-BE49-F238E27FC236}">
                <a16:creationId xmlns:a16="http://schemas.microsoft.com/office/drawing/2014/main" id="{83CA5B27-9E39-144F-A924-04BB7F3E91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b="-1"/>
          <a:stretch/>
        </p:blipFill>
        <p:spPr>
          <a:xfrm>
            <a:off x="7706980" y="3803336"/>
            <a:ext cx="2861696" cy="27432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3" name="TextBox 2">
            <a:extLst>
              <a:ext uri="{FF2B5EF4-FFF2-40B4-BE49-F238E27FC236}">
                <a16:creationId xmlns:a16="http://schemas.microsoft.com/office/drawing/2014/main" id="{5A3197D6-4E4E-8547-AC01-76637A620A48}"/>
              </a:ext>
            </a:extLst>
          </p:cNvPr>
          <p:cNvSpPr txBox="1"/>
          <p:nvPr/>
        </p:nvSpPr>
        <p:spPr>
          <a:xfrm>
            <a:off x="711201" y="3280515"/>
            <a:ext cx="4678946" cy="1015663"/>
          </a:xfrm>
          <a:prstGeom prst="rect">
            <a:avLst/>
          </a:prstGeom>
          <a:noFill/>
        </p:spPr>
        <p:txBody>
          <a:bodyPr wrap="square" rtlCol="0">
            <a:spAutoFit/>
          </a:bodyPr>
          <a:lstStyle/>
          <a:p>
            <a:r>
              <a:rPr lang="en-US" sz="1200" b="1" dirty="0">
                <a:solidFill>
                  <a:schemeClr val="bg1"/>
                </a:solidFill>
              </a:rPr>
              <a:t>LEILANI KALI’I</a:t>
            </a:r>
            <a:r>
              <a:rPr lang="en-US" sz="1200" dirty="0">
                <a:solidFill>
                  <a:schemeClr val="bg1"/>
                </a:solidFill>
              </a:rPr>
              <a:t>, is Scott Adam’s Hawaiian fiancé who saved him from drowning after her surfboard struck him.  They fell madly in love.   Because she descended from the last Hawaiian monarch, her family wants her to marry a pure Hawaiian to retain the bloodline, but her love for Scott takes her to his cabin in Big Sur.</a:t>
            </a:r>
          </a:p>
        </p:txBody>
      </p:sp>
      <p:sp>
        <p:nvSpPr>
          <p:cNvPr id="7" name="TextBox 6">
            <a:extLst>
              <a:ext uri="{FF2B5EF4-FFF2-40B4-BE49-F238E27FC236}">
                <a16:creationId xmlns:a16="http://schemas.microsoft.com/office/drawing/2014/main" id="{127C7B46-6E18-F34C-91B5-8373354D9725}"/>
              </a:ext>
            </a:extLst>
          </p:cNvPr>
          <p:cNvSpPr txBox="1"/>
          <p:nvPr/>
        </p:nvSpPr>
        <p:spPr>
          <a:xfrm>
            <a:off x="4987316" y="460607"/>
            <a:ext cx="3950496" cy="830997"/>
          </a:xfrm>
          <a:prstGeom prst="rect">
            <a:avLst/>
          </a:prstGeom>
          <a:noFill/>
        </p:spPr>
        <p:txBody>
          <a:bodyPr wrap="square" rtlCol="0">
            <a:spAutoFit/>
          </a:bodyPr>
          <a:lstStyle/>
          <a:p>
            <a:r>
              <a:rPr lang="en-US" sz="1200" b="1" dirty="0">
                <a:solidFill>
                  <a:schemeClr val="bg1"/>
                </a:solidFill>
              </a:rPr>
              <a:t>SALVATORE VINOSA</a:t>
            </a:r>
            <a:r>
              <a:rPr lang="en-US" sz="1200" dirty="0">
                <a:solidFill>
                  <a:schemeClr val="bg1"/>
                </a:solidFill>
              </a:rPr>
              <a:t>, Antonia’s  trusted lieutenant and only friend, was her father Antonio’s Capo.  When  Antonio</a:t>
            </a:r>
          </a:p>
          <a:p>
            <a:r>
              <a:rPr lang="en-US" sz="1200" dirty="0">
                <a:solidFill>
                  <a:schemeClr val="bg1"/>
                </a:solidFill>
              </a:rPr>
              <a:t>went to prison, Antonia took over the family’s vast criminal enterprises and Sal became her protector and enforcer.</a:t>
            </a:r>
          </a:p>
        </p:txBody>
      </p:sp>
      <p:sp>
        <p:nvSpPr>
          <p:cNvPr id="4" name="TextBox 3">
            <a:extLst>
              <a:ext uri="{FF2B5EF4-FFF2-40B4-BE49-F238E27FC236}">
                <a16:creationId xmlns:a16="http://schemas.microsoft.com/office/drawing/2014/main" id="{4D11EA2E-2F40-0D47-B561-6ED5C8516FCB}"/>
              </a:ext>
            </a:extLst>
          </p:cNvPr>
          <p:cNvSpPr txBox="1"/>
          <p:nvPr/>
        </p:nvSpPr>
        <p:spPr>
          <a:xfrm>
            <a:off x="2829521" y="5703742"/>
            <a:ext cx="4102918" cy="830997"/>
          </a:xfrm>
          <a:prstGeom prst="rect">
            <a:avLst/>
          </a:prstGeom>
          <a:noFill/>
        </p:spPr>
        <p:txBody>
          <a:bodyPr wrap="square" rtlCol="0">
            <a:spAutoFit/>
          </a:bodyPr>
          <a:lstStyle/>
          <a:p>
            <a:r>
              <a:rPr lang="en-US" sz="1200" dirty="0">
                <a:solidFill>
                  <a:schemeClr val="bg1"/>
                </a:solidFill>
              </a:rPr>
              <a:t>When Scott inherits a vast fortune, he devotes himself to using</a:t>
            </a:r>
          </a:p>
          <a:p>
            <a:r>
              <a:rPr lang="en-US" sz="1200" dirty="0">
                <a:solidFill>
                  <a:schemeClr val="bg1"/>
                </a:solidFill>
              </a:rPr>
              <a:t>the money for good works.  When he becomes obsessed with saving trafficked girls, her love wanes and she becomes  attracted to a Big Sur sculptor who woos her with his passion.  </a:t>
            </a:r>
          </a:p>
        </p:txBody>
      </p:sp>
      <p:sp>
        <p:nvSpPr>
          <p:cNvPr id="5" name="TextBox 4">
            <a:extLst>
              <a:ext uri="{FF2B5EF4-FFF2-40B4-BE49-F238E27FC236}">
                <a16:creationId xmlns:a16="http://schemas.microsoft.com/office/drawing/2014/main" id="{5CAF8D47-2A9A-0F49-B0B2-9287445CB089}"/>
              </a:ext>
            </a:extLst>
          </p:cNvPr>
          <p:cNvSpPr txBox="1"/>
          <p:nvPr/>
        </p:nvSpPr>
        <p:spPr>
          <a:xfrm>
            <a:off x="1711358" y="4589562"/>
            <a:ext cx="4323235" cy="830997"/>
          </a:xfrm>
          <a:prstGeom prst="rect">
            <a:avLst/>
          </a:prstGeom>
          <a:noFill/>
        </p:spPr>
        <p:txBody>
          <a:bodyPr wrap="none" rtlCol="0">
            <a:spAutoFit/>
          </a:bodyPr>
          <a:lstStyle/>
          <a:p>
            <a:r>
              <a:rPr lang="en-US" sz="1200" dirty="0">
                <a:solidFill>
                  <a:schemeClr val="bg1"/>
                </a:solidFill>
              </a:rPr>
              <a:t>Leilani is an island Princess who loves her land and her people.</a:t>
            </a:r>
          </a:p>
          <a:p>
            <a:r>
              <a:rPr lang="en-US" sz="1200" dirty="0">
                <a:solidFill>
                  <a:schemeClr val="bg1"/>
                </a:solidFill>
              </a:rPr>
              <a:t>She finds it difficult to live in a  different culture and a remote area</a:t>
            </a:r>
          </a:p>
          <a:p>
            <a:r>
              <a:rPr lang="en-US" sz="1200" dirty="0">
                <a:solidFill>
                  <a:schemeClr val="bg1"/>
                </a:solidFill>
              </a:rPr>
              <a:t>without her friends and family.  She paints nature and when alone</a:t>
            </a:r>
          </a:p>
          <a:p>
            <a:r>
              <a:rPr lang="en-US" sz="1200" dirty="0">
                <a:solidFill>
                  <a:schemeClr val="bg1"/>
                </a:solidFill>
              </a:rPr>
              <a:t>she secretly dances the Sacred Hula to retain her cultural roots.</a:t>
            </a:r>
          </a:p>
        </p:txBody>
      </p:sp>
      <p:sp>
        <p:nvSpPr>
          <p:cNvPr id="9" name="TextBox 8">
            <a:extLst>
              <a:ext uri="{FF2B5EF4-FFF2-40B4-BE49-F238E27FC236}">
                <a16:creationId xmlns:a16="http://schemas.microsoft.com/office/drawing/2014/main" id="{00507289-2DA2-B441-997A-CFE6EB859899}"/>
              </a:ext>
            </a:extLst>
          </p:cNvPr>
          <p:cNvSpPr txBox="1"/>
          <p:nvPr/>
        </p:nvSpPr>
        <p:spPr>
          <a:xfrm>
            <a:off x="6864587" y="2442745"/>
            <a:ext cx="4276401" cy="1015663"/>
          </a:xfrm>
          <a:prstGeom prst="rect">
            <a:avLst/>
          </a:prstGeom>
          <a:noFill/>
        </p:spPr>
        <p:txBody>
          <a:bodyPr wrap="square">
            <a:spAutoFit/>
          </a:bodyPr>
          <a:lstStyle/>
          <a:p>
            <a:r>
              <a:rPr lang="en-US" sz="1200" dirty="0">
                <a:solidFill>
                  <a:schemeClr val="bg1"/>
                </a:solidFill>
              </a:rPr>
              <a:t>Sal helped Antonia transform the family crime operations into corporations that appear legitimate but are criminal.  Despite his advice, she refuses to quit the trafficking operation, which he considers perverse because her mother had been trafficked, bought and enslaved by Antonia’s father, Antonio Costellano.</a:t>
            </a:r>
          </a:p>
        </p:txBody>
      </p:sp>
      <p:sp>
        <p:nvSpPr>
          <p:cNvPr id="8" name="TextBox 7">
            <a:extLst>
              <a:ext uri="{FF2B5EF4-FFF2-40B4-BE49-F238E27FC236}">
                <a16:creationId xmlns:a16="http://schemas.microsoft.com/office/drawing/2014/main" id="{35461AB4-F5E9-C447-ADA9-71E72B2BFFA3}"/>
              </a:ext>
            </a:extLst>
          </p:cNvPr>
          <p:cNvSpPr txBox="1"/>
          <p:nvPr/>
        </p:nvSpPr>
        <p:spPr>
          <a:xfrm>
            <a:off x="6087771" y="1513231"/>
            <a:ext cx="4428905" cy="646331"/>
          </a:xfrm>
          <a:prstGeom prst="rect">
            <a:avLst/>
          </a:prstGeom>
          <a:noFill/>
        </p:spPr>
        <p:txBody>
          <a:bodyPr wrap="none" rtlCol="0">
            <a:spAutoFit/>
          </a:bodyPr>
          <a:lstStyle/>
          <a:p>
            <a:r>
              <a:rPr lang="en-US" sz="1200" dirty="0">
                <a:solidFill>
                  <a:schemeClr val="bg1"/>
                </a:solidFill>
              </a:rPr>
              <a:t>Sal provides balance to Antonia for her insatiable quest for power</a:t>
            </a:r>
          </a:p>
          <a:p>
            <a:r>
              <a:rPr lang="en-US" sz="1200" dirty="0">
                <a:solidFill>
                  <a:schemeClr val="bg1"/>
                </a:solidFill>
              </a:rPr>
              <a:t>and for the sadistic methods she uses to kill and dispose of her </a:t>
            </a:r>
          </a:p>
          <a:p>
            <a:r>
              <a:rPr lang="en-US" sz="1200" dirty="0">
                <a:solidFill>
                  <a:schemeClr val="bg1"/>
                </a:solidFill>
              </a:rPr>
              <a:t>enemies.  He calms her when she spins out of control.</a:t>
            </a:r>
          </a:p>
        </p:txBody>
      </p:sp>
    </p:spTree>
    <p:extLst>
      <p:ext uri="{BB962C8B-B14F-4D97-AF65-F5344CB8AC3E}">
        <p14:creationId xmlns:p14="http://schemas.microsoft.com/office/powerpoint/2010/main" val="173818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0"/>
                <a:lumOff val="100000"/>
              </a:schemeClr>
            </a:gs>
            <a:gs pos="8000">
              <a:schemeClr val="accent1">
                <a:lumMod val="0"/>
                <a:lumOff val="100000"/>
              </a:schemeClr>
            </a:gs>
            <a:gs pos="36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C373C-63CB-8E4F-AEFC-858F5A91F426}"/>
              </a:ext>
            </a:extLst>
          </p:cNvPr>
          <p:cNvSpPr txBox="1"/>
          <p:nvPr/>
        </p:nvSpPr>
        <p:spPr>
          <a:xfrm>
            <a:off x="3776162" y="569824"/>
            <a:ext cx="4156875" cy="1384995"/>
          </a:xfrm>
          <a:prstGeom prst="rect">
            <a:avLst/>
          </a:prstGeom>
          <a:noFill/>
          <a:ln>
            <a:solidFill>
              <a:schemeClr val="bg1"/>
            </a:solidFill>
          </a:ln>
        </p:spPr>
        <p:txBody>
          <a:bodyPr wrap="square" rtlCol="0">
            <a:spAutoFit/>
          </a:bodyPr>
          <a:lstStyle/>
          <a:p>
            <a:r>
              <a:rPr lang="en-US" sz="1200" b="1" dirty="0">
                <a:solidFill>
                  <a:schemeClr val="bg1"/>
                </a:solidFill>
              </a:rPr>
              <a:t>TOM BROWN </a:t>
            </a:r>
            <a:r>
              <a:rPr lang="en-US" sz="1200" dirty="0">
                <a:solidFill>
                  <a:schemeClr val="bg1"/>
                </a:solidFill>
              </a:rPr>
              <a:t>was Antonio Costellano’s Consigliere.  When Antonio was sent to prison for racketeering, he entrusted Tom with $30 million he had stolen from the family.  Tom loved Antonio’s wife, Katherine and helped her to escape from Antonio and give birth to his unknown son.  When Antonio is killed, Tom bestows what has become a $33 billion trust fund to Antonio’s blood son and legitimate heir, Scott Adams. </a:t>
            </a:r>
          </a:p>
        </p:txBody>
      </p:sp>
      <p:sp>
        <p:nvSpPr>
          <p:cNvPr id="3" name="TextBox 2">
            <a:extLst>
              <a:ext uri="{FF2B5EF4-FFF2-40B4-BE49-F238E27FC236}">
                <a16:creationId xmlns:a16="http://schemas.microsoft.com/office/drawing/2014/main" id="{EB9FBC8D-DA96-4241-91BF-D9B9F24F41D6}"/>
              </a:ext>
            </a:extLst>
          </p:cNvPr>
          <p:cNvSpPr txBox="1"/>
          <p:nvPr/>
        </p:nvSpPr>
        <p:spPr>
          <a:xfrm>
            <a:off x="3759902" y="2287835"/>
            <a:ext cx="4156875" cy="830997"/>
          </a:xfrm>
          <a:prstGeom prst="rect">
            <a:avLst/>
          </a:prstGeom>
          <a:noFill/>
          <a:ln>
            <a:solidFill>
              <a:schemeClr val="bg1"/>
            </a:solidFill>
          </a:ln>
        </p:spPr>
        <p:txBody>
          <a:bodyPr wrap="square" rtlCol="0">
            <a:spAutoFit/>
          </a:bodyPr>
          <a:lstStyle/>
          <a:p>
            <a:r>
              <a:rPr lang="en-US" sz="1200" b="1" dirty="0">
                <a:solidFill>
                  <a:schemeClr val="bg1"/>
                </a:solidFill>
              </a:rPr>
              <a:t>KATHERINE BROWN</a:t>
            </a:r>
            <a:r>
              <a:rPr lang="en-US" sz="1200" dirty="0">
                <a:solidFill>
                  <a:schemeClr val="bg1"/>
                </a:solidFill>
              </a:rPr>
              <a:t> is Antonio Costellano’s wife and Scott Adam’s birth mother.  She lied to Antonio when telling him she had aborted their son and instead, she gave him to her sister Susan to raise. She and Tim live a quiet and happy life on Maui.</a:t>
            </a:r>
          </a:p>
        </p:txBody>
      </p:sp>
      <p:sp>
        <p:nvSpPr>
          <p:cNvPr id="4" name="TextBox 3">
            <a:extLst>
              <a:ext uri="{FF2B5EF4-FFF2-40B4-BE49-F238E27FC236}">
                <a16:creationId xmlns:a16="http://schemas.microsoft.com/office/drawing/2014/main" id="{9F1277F5-A0D8-7B48-BACF-931C327AA893}"/>
              </a:ext>
            </a:extLst>
          </p:cNvPr>
          <p:cNvSpPr txBox="1"/>
          <p:nvPr/>
        </p:nvSpPr>
        <p:spPr>
          <a:xfrm>
            <a:off x="3591432" y="3907900"/>
            <a:ext cx="184731" cy="307777"/>
          </a:xfrm>
          <a:prstGeom prst="rect">
            <a:avLst/>
          </a:prstGeom>
          <a:noFill/>
        </p:spPr>
        <p:txBody>
          <a:bodyPr wrap="none" rtlCol="0">
            <a:spAutoFit/>
          </a:bodyPr>
          <a:lstStyle/>
          <a:p>
            <a:endParaRPr lang="en-US" sz="1400" dirty="0">
              <a:solidFill>
                <a:srgbClr val="FFFFFF"/>
              </a:solidFill>
            </a:endParaRPr>
          </a:p>
        </p:txBody>
      </p:sp>
      <p:pic>
        <p:nvPicPr>
          <p:cNvPr id="14" name="Picture 13" descr="A person wearing sunglasses and a hat&#10;&#10;Description automatically generated with medium confidence">
            <a:extLst>
              <a:ext uri="{FF2B5EF4-FFF2-40B4-BE49-F238E27FC236}">
                <a16:creationId xmlns:a16="http://schemas.microsoft.com/office/drawing/2014/main" id="{77A97A52-9B7B-9949-883E-87EA68DC196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8000"/>
                    </a14:imgEffect>
                    <a14:imgEffect>
                      <a14:colorTemperature colorTemp="6892"/>
                    </a14:imgEffect>
                    <a14:imgEffect>
                      <a14:saturation sat="304000"/>
                    </a14:imgEffect>
                    <a14:imgEffect>
                      <a14:brightnessContrast bright="12000" contrast="22000"/>
                    </a14:imgEffect>
                  </a14:imgLayer>
                </a14:imgProps>
              </a:ext>
              <a:ext uri="{28A0092B-C50C-407E-A947-70E740481C1C}">
                <a14:useLocalDpi xmlns:a14="http://schemas.microsoft.com/office/drawing/2010/main"/>
              </a:ext>
            </a:extLst>
          </a:blip>
          <a:srcRect/>
          <a:stretch/>
        </p:blipFill>
        <p:spPr bwMode="auto">
          <a:xfrm>
            <a:off x="854587" y="505812"/>
            <a:ext cx="2730829" cy="2286000"/>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pic>
        <p:nvPicPr>
          <p:cNvPr id="15" name="Picture 14" descr="A picture containing person&#10;&#10;Description automatically generated">
            <a:extLst>
              <a:ext uri="{FF2B5EF4-FFF2-40B4-BE49-F238E27FC236}">
                <a16:creationId xmlns:a16="http://schemas.microsoft.com/office/drawing/2014/main" id="{EAF925CA-A28D-8243-AA38-1E208FFEA129}"/>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sharpenSoften amount="32000"/>
                    </a14:imgEffect>
                    <a14:imgEffect>
                      <a14:colorTemperature colorTemp="8738"/>
                    </a14:imgEffect>
                    <a14:imgEffect>
                      <a14:saturation sat="264000"/>
                    </a14:imgEffect>
                    <a14:imgEffect>
                      <a14:brightnessContrast contrast="5000"/>
                    </a14:imgEffect>
                  </a14:imgLayer>
                </a14:imgProps>
              </a:ext>
              <a:ext uri="{28A0092B-C50C-407E-A947-70E740481C1C}">
                <a14:useLocalDpi xmlns:a14="http://schemas.microsoft.com/office/drawing/2010/main"/>
              </a:ext>
            </a:extLst>
          </a:blip>
          <a:srcRect/>
          <a:stretch/>
        </p:blipFill>
        <p:spPr bwMode="auto">
          <a:xfrm>
            <a:off x="8163355" y="468441"/>
            <a:ext cx="2730829" cy="2286000"/>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7" name="TextBox 6">
            <a:extLst>
              <a:ext uri="{FF2B5EF4-FFF2-40B4-BE49-F238E27FC236}">
                <a16:creationId xmlns:a16="http://schemas.microsoft.com/office/drawing/2014/main" id="{2877DED3-7463-EE48-9451-390387646BF3}"/>
              </a:ext>
            </a:extLst>
          </p:cNvPr>
          <p:cNvSpPr txBox="1"/>
          <p:nvPr/>
        </p:nvSpPr>
        <p:spPr>
          <a:xfrm>
            <a:off x="3759900" y="3800178"/>
            <a:ext cx="4275917" cy="830997"/>
          </a:xfrm>
          <a:prstGeom prst="rect">
            <a:avLst/>
          </a:prstGeom>
          <a:noFill/>
          <a:ln>
            <a:solidFill>
              <a:schemeClr val="bg1"/>
            </a:solidFill>
          </a:ln>
        </p:spPr>
        <p:txBody>
          <a:bodyPr wrap="square" rtlCol="0">
            <a:spAutoFit/>
          </a:bodyPr>
          <a:lstStyle/>
          <a:p>
            <a:r>
              <a:rPr lang="en-US" sz="1200" b="1" dirty="0">
                <a:solidFill>
                  <a:srgbClr val="FFFFFF"/>
                </a:solidFill>
              </a:rPr>
              <a:t>ARNOLD ADAMS, </a:t>
            </a:r>
            <a:r>
              <a:rPr lang="en-US" sz="1200" dirty="0">
                <a:solidFill>
                  <a:srgbClr val="FFFFFF"/>
                </a:solidFill>
              </a:rPr>
              <a:t>Scott’s Stepfather, is a wealthy retired surgeon who never accepted Scott as his stepson and Scott never accepted him as a stepfather.  Scott rebelled at 16 and moved to the old family cabin in Big Sur to live and finish high school.</a:t>
            </a:r>
          </a:p>
        </p:txBody>
      </p:sp>
      <p:sp>
        <p:nvSpPr>
          <p:cNvPr id="8" name="TextBox 7">
            <a:extLst>
              <a:ext uri="{FF2B5EF4-FFF2-40B4-BE49-F238E27FC236}">
                <a16:creationId xmlns:a16="http://schemas.microsoft.com/office/drawing/2014/main" id="{E85A3B73-8A92-9C4B-B6EA-49815DCBA7E1}"/>
              </a:ext>
            </a:extLst>
          </p:cNvPr>
          <p:cNvSpPr txBox="1"/>
          <p:nvPr/>
        </p:nvSpPr>
        <p:spPr>
          <a:xfrm>
            <a:off x="3759901" y="5204799"/>
            <a:ext cx="4275917" cy="646331"/>
          </a:xfrm>
          <a:prstGeom prst="rect">
            <a:avLst/>
          </a:prstGeom>
          <a:noFill/>
          <a:ln>
            <a:solidFill>
              <a:schemeClr val="bg1"/>
            </a:solidFill>
          </a:ln>
        </p:spPr>
        <p:txBody>
          <a:bodyPr wrap="square" rtlCol="0">
            <a:spAutoFit/>
          </a:bodyPr>
          <a:lstStyle/>
          <a:p>
            <a:r>
              <a:rPr lang="en-US" sz="1200" b="1" dirty="0">
                <a:solidFill>
                  <a:srgbClr val="FFFFFF"/>
                </a:solidFill>
              </a:rPr>
              <a:t>SUSAN ADAMS</a:t>
            </a:r>
            <a:r>
              <a:rPr lang="en-US" sz="1200" dirty="0">
                <a:solidFill>
                  <a:srgbClr val="FFFFFF"/>
                </a:solidFill>
              </a:rPr>
              <a:t>, is Katherine’s sister and Scott’s step- mother.  She loves Scott as her own son and sends photos of Scott’s life to Katherine so she can vicariously share in her son’s life. </a:t>
            </a:r>
          </a:p>
        </p:txBody>
      </p:sp>
      <p:pic>
        <p:nvPicPr>
          <p:cNvPr id="9" name="Picture 8" descr="A picture containing grass, outdoor, sky, person&#10;&#10;Description automatically generated">
            <a:extLst>
              <a:ext uri="{FF2B5EF4-FFF2-40B4-BE49-F238E27FC236}">
                <a16:creationId xmlns:a16="http://schemas.microsoft.com/office/drawing/2014/main" id="{BCDDCD9A-239F-B148-B858-ECCF2170644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100000"/>
                    </a14:imgEffect>
                    <a14:imgEffect>
                      <a14:colorTemperature colorTemp="8961"/>
                    </a14:imgEffect>
                    <a14:imgEffect>
                      <a14:saturation sat="149000"/>
                    </a14:imgEffect>
                    <a14:imgEffect>
                      <a14:brightnessContrast bright="40000" contrast="9000"/>
                    </a14:imgEffect>
                  </a14:imgLayer>
                </a14:imgProps>
              </a:ext>
              <a:ext uri="{28A0092B-C50C-407E-A947-70E740481C1C}">
                <a14:useLocalDpi xmlns:a14="http://schemas.microsoft.com/office/drawing/2010/main"/>
              </a:ext>
            </a:extLst>
          </a:blip>
          <a:srcRect/>
          <a:stretch/>
        </p:blipFill>
        <p:spPr bwMode="auto">
          <a:xfrm>
            <a:off x="8163355" y="4103560"/>
            <a:ext cx="2730829" cy="202010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extLst>
            <a:ext uri="{53640926-AAD7-44D8-BBD7-CCE9431645EC}">
              <a14:shadowObscured xmlns:a14="http://schemas.microsoft.com/office/drawing/2010/main"/>
            </a:ext>
          </a:extLst>
        </p:spPr>
      </p:pic>
      <p:pic>
        <p:nvPicPr>
          <p:cNvPr id="10" name="Picture 9" descr="A picture containing sky, water, outdoor, boat&#10;&#10;Description automatically generated">
            <a:extLst>
              <a:ext uri="{FF2B5EF4-FFF2-40B4-BE49-F238E27FC236}">
                <a16:creationId xmlns:a16="http://schemas.microsoft.com/office/drawing/2014/main" id="{F369B062-5D18-9E4D-AF5D-D5E230A58D4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88000"/>
                    </a14:imgEffect>
                    <a14:imgEffect>
                      <a14:brightnessContrast bright="11000" contrast="8000"/>
                    </a14:imgEffect>
                  </a14:imgLayer>
                </a14:imgProps>
              </a:ext>
              <a:ext uri="{28A0092B-C50C-407E-A947-70E740481C1C}">
                <a14:useLocalDpi xmlns:a14="http://schemas.microsoft.com/office/drawing/2010/main"/>
              </a:ext>
            </a:extLst>
          </a:blip>
          <a:srcRect/>
          <a:stretch/>
        </p:blipFill>
        <p:spPr bwMode="auto">
          <a:xfrm>
            <a:off x="702730" y="3821180"/>
            <a:ext cx="2830485" cy="2033201"/>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 name="TextBox 4">
            <a:extLst>
              <a:ext uri="{FF2B5EF4-FFF2-40B4-BE49-F238E27FC236}">
                <a16:creationId xmlns:a16="http://schemas.microsoft.com/office/drawing/2014/main" id="{8A6E90F4-0945-3C46-BD74-2B279478D61E}"/>
              </a:ext>
            </a:extLst>
          </p:cNvPr>
          <p:cNvSpPr txBox="1"/>
          <p:nvPr/>
        </p:nvSpPr>
        <p:spPr>
          <a:xfrm>
            <a:off x="11229975" y="2628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297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42E803-AB2C-9043-B052-552E86FA65F6}"/>
              </a:ext>
            </a:extLst>
          </p:cNvPr>
          <p:cNvSpPr txBox="1"/>
          <p:nvPr/>
        </p:nvSpPr>
        <p:spPr>
          <a:xfrm>
            <a:off x="3930062" y="654384"/>
            <a:ext cx="3131824" cy="646331"/>
          </a:xfrm>
          <a:prstGeom prst="rect">
            <a:avLst/>
          </a:prstGeom>
          <a:noFill/>
          <a:ln>
            <a:solidFill>
              <a:schemeClr val="bg1"/>
            </a:solidFill>
          </a:ln>
        </p:spPr>
        <p:txBody>
          <a:bodyPr wrap="square" rtlCol="0">
            <a:spAutoFit/>
          </a:bodyPr>
          <a:lstStyle/>
          <a:p>
            <a:r>
              <a:rPr lang="en-US" sz="1200" dirty="0">
                <a:solidFill>
                  <a:srgbClr val="FFFFFF"/>
                </a:solidFill>
              </a:rPr>
              <a:t>JEANNETTE WATTEN is Scott’s Attorney and High School sweetheart who still loves him</a:t>
            </a:r>
          </a:p>
          <a:p>
            <a:r>
              <a:rPr lang="en-US" sz="1200" dirty="0">
                <a:solidFill>
                  <a:srgbClr val="FFFFFF"/>
                </a:solidFill>
              </a:rPr>
              <a:t>but respects his new fiancé and remains aloof.</a:t>
            </a:r>
          </a:p>
        </p:txBody>
      </p:sp>
      <p:sp>
        <p:nvSpPr>
          <p:cNvPr id="11" name="TextBox 10">
            <a:extLst>
              <a:ext uri="{FF2B5EF4-FFF2-40B4-BE49-F238E27FC236}">
                <a16:creationId xmlns:a16="http://schemas.microsoft.com/office/drawing/2014/main" id="{15FFBDE1-4A89-BE44-AACF-38B8655F0C9C}"/>
              </a:ext>
            </a:extLst>
          </p:cNvPr>
          <p:cNvSpPr txBox="1"/>
          <p:nvPr/>
        </p:nvSpPr>
        <p:spPr>
          <a:xfrm>
            <a:off x="4917511" y="2180147"/>
            <a:ext cx="2927080" cy="646331"/>
          </a:xfrm>
          <a:prstGeom prst="rect">
            <a:avLst/>
          </a:prstGeom>
          <a:noFill/>
          <a:ln>
            <a:solidFill>
              <a:schemeClr val="bg1"/>
            </a:solidFill>
          </a:ln>
        </p:spPr>
        <p:txBody>
          <a:bodyPr wrap="square" rtlCol="0">
            <a:spAutoFit/>
          </a:bodyPr>
          <a:lstStyle/>
          <a:p>
            <a:r>
              <a:rPr lang="en-US" sz="1200" dirty="0">
                <a:solidFill>
                  <a:srgbClr val="FFFFFF"/>
                </a:solidFill>
              </a:rPr>
              <a:t>CHEN PAO is Scott’s Financial Advisor,  but </a:t>
            </a:r>
          </a:p>
          <a:p>
            <a:r>
              <a:rPr lang="en-US" sz="1200" dirty="0">
                <a:solidFill>
                  <a:srgbClr val="FFFFFF"/>
                </a:solidFill>
              </a:rPr>
              <a:t>questions the source of Scott’s money and</a:t>
            </a:r>
          </a:p>
          <a:p>
            <a:r>
              <a:rPr lang="en-US" sz="1200" dirty="0">
                <a:solidFill>
                  <a:srgbClr val="FFFFFF"/>
                </a:solidFill>
              </a:rPr>
              <a:t>suspects it came from criminal activities.</a:t>
            </a:r>
          </a:p>
        </p:txBody>
      </p:sp>
      <p:sp>
        <p:nvSpPr>
          <p:cNvPr id="12" name="TextBox 11">
            <a:extLst>
              <a:ext uri="{FF2B5EF4-FFF2-40B4-BE49-F238E27FC236}">
                <a16:creationId xmlns:a16="http://schemas.microsoft.com/office/drawing/2014/main" id="{E6A3A98F-A57D-3542-A71B-6AEEEB844CD2}"/>
              </a:ext>
            </a:extLst>
          </p:cNvPr>
          <p:cNvSpPr txBox="1"/>
          <p:nvPr/>
        </p:nvSpPr>
        <p:spPr>
          <a:xfrm>
            <a:off x="3930061" y="3741084"/>
            <a:ext cx="2706575" cy="646331"/>
          </a:xfrm>
          <a:prstGeom prst="rect">
            <a:avLst/>
          </a:prstGeom>
          <a:noFill/>
          <a:ln>
            <a:solidFill>
              <a:schemeClr val="bg1"/>
            </a:solidFill>
          </a:ln>
        </p:spPr>
        <p:txBody>
          <a:bodyPr wrap="none" rtlCol="0">
            <a:spAutoFit/>
          </a:bodyPr>
          <a:lstStyle/>
          <a:p>
            <a:r>
              <a:rPr lang="en-US" sz="1200" dirty="0">
                <a:solidFill>
                  <a:srgbClr val="FFFFFF"/>
                </a:solidFill>
              </a:rPr>
              <a:t>SMITTY O’BRIEN was the undercover FBI</a:t>
            </a:r>
          </a:p>
          <a:p>
            <a:r>
              <a:rPr lang="en-US" sz="1200" dirty="0">
                <a:solidFill>
                  <a:srgbClr val="FFFFFF"/>
                </a:solidFill>
              </a:rPr>
              <a:t>Agent who arrested Antonio Costellano </a:t>
            </a:r>
          </a:p>
          <a:p>
            <a:r>
              <a:rPr lang="en-US" sz="1200" dirty="0">
                <a:solidFill>
                  <a:srgbClr val="FFFFFF"/>
                </a:solidFill>
              </a:rPr>
              <a:t>and ironically now searches for his killer.</a:t>
            </a:r>
          </a:p>
        </p:txBody>
      </p:sp>
      <p:pic>
        <p:nvPicPr>
          <p:cNvPr id="15" name="Picture 14" descr="A picture containing person&#10;&#10;Description automatically generated">
            <a:extLst>
              <a:ext uri="{FF2B5EF4-FFF2-40B4-BE49-F238E27FC236}">
                <a16:creationId xmlns:a16="http://schemas.microsoft.com/office/drawing/2014/main" id="{FA0AD004-6032-7F45-AB50-1735B17A957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4000"/>
                    </a14:imgEffect>
                    <a14:imgEffect>
                      <a14:colorTemperature colorTemp="6264"/>
                    </a14:imgEffect>
                    <a14:imgEffect>
                      <a14:saturation sat="146000"/>
                    </a14:imgEffect>
                    <a14:imgEffect>
                      <a14:brightnessContrast bright="16000" contrast="-19000"/>
                    </a14:imgEffect>
                  </a14:imgLayer>
                </a14:imgProps>
              </a:ext>
              <a:ext uri="{28A0092B-C50C-407E-A947-70E740481C1C}">
                <a14:useLocalDpi xmlns:a14="http://schemas.microsoft.com/office/drawing/2010/main"/>
              </a:ext>
            </a:extLst>
          </a:blip>
          <a:srcRect/>
          <a:stretch/>
        </p:blipFill>
        <p:spPr bwMode="auto">
          <a:xfrm>
            <a:off x="819959" y="575652"/>
            <a:ext cx="3320894" cy="228600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16" name="Picture 15" descr="A picture containing person, outdoor, person, suit&#10;&#10;Description automatically generated">
            <a:extLst>
              <a:ext uri="{FF2B5EF4-FFF2-40B4-BE49-F238E27FC236}">
                <a16:creationId xmlns:a16="http://schemas.microsoft.com/office/drawing/2014/main" id="{60214675-3703-4349-B296-AD5A2288A84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100000"/>
                    </a14:imgEffect>
                    <a14:imgEffect>
                      <a14:colorTemperature colorTemp="6013"/>
                    </a14:imgEffect>
                    <a14:imgEffect>
                      <a14:saturation sat="173000"/>
                    </a14:imgEffect>
                    <a14:imgEffect>
                      <a14:brightnessContrast bright="20000" contrast="20000"/>
                    </a14:imgEffect>
                  </a14:imgLayer>
                </a14:imgProps>
              </a:ext>
              <a:ext uri="{28A0092B-C50C-407E-A947-70E740481C1C}">
                <a14:useLocalDpi xmlns:a14="http://schemas.microsoft.com/office/drawing/2010/main"/>
              </a:ext>
            </a:extLst>
          </a:blip>
          <a:srcRect r="-1"/>
          <a:stretch/>
        </p:blipFill>
        <p:spPr bwMode="auto">
          <a:xfrm>
            <a:off x="7564577" y="574721"/>
            <a:ext cx="3841177" cy="237744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7" name="Picture 16" descr="A person sitting at a desk&#10;&#10;Description automatically generated with medium confidence">
            <a:extLst>
              <a:ext uri="{FF2B5EF4-FFF2-40B4-BE49-F238E27FC236}">
                <a16:creationId xmlns:a16="http://schemas.microsoft.com/office/drawing/2014/main" id="{9F96EEE5-EFC1-C34C-8FAC-B347425708F1}"/>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39000"/>
                    </a14:imgEffect>
                    <a14:imgEffect>
                      <a14:colorTemperature colorTemp="6282"/>
                    </a14:imgEffect>
                    <a14:imgEffect>
                      <a14:saturation sat="172000"/>
                    </a14:imgEffect>
                    <a14:imgEffect>
                      <a14:brightnessContrast bright="58000" contrast="-34000"/>
                    </a14:imgEffect>
                  </a14:imgLayer>
                </a14:imgProps>
              </a:ext>
              <a:ext uri="{28A0092B-C50C-407E-A947-70E740481C1C}">
                <a14:useLocalDpi xmlns:a14="http://schemas.microsoft.com/office/drawing/2010/main"/>
              </a:ext>
            </a:extLst>
          </a:blip>
          <a:srcRect/>
          <a:stretch/>
        </p:blipFill>
        <p:spPr bwMode="auto">
          <a:xfrm>
            <a:off x="839788" y="3720187"/>
            <a:ext cx="3090274" cy="228600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691AC637-26C6-4C4D-8A28-402A715E47AD}"/>
              </a:ext>
            </a:extLst>
          </p:cNvPr>
          <p:cNvSpPr txBox="1"/>
          <p:nvPr/>
        </p:nvSpPr>
        <p:spPr>
          <a:xfrm>
            <a:off x="527703" y="5833447"/>
            <a:ext cx="184731" cy="523220"/>
          </a:xfrm>
          <a:prstGeom prst="rect">
            <a:avLst/>
          </a:prstGeom>
          <a:noFill/>
        </p:spPr>
        <p:txBody>
          <a:bodyPr wrap="none" rtlCol="0">
            <a:spAutoFit/>
          </a:bodyPr>
          <a:lstStyle/>
          <a:p>
            <a:endParaRPr lang="en-US" sz="1400" dirty="0">
              <a:solidFill>
                <a:schemeClr val="bg1"/>
              </a:solidFill>
            </a:endParaRPr>
          </a:p>
          <a:p>
            <a:endParaRPr lang="en-US" sz="1400" dirty="0">
              <a:solidFill>
                <a:schemeClr val="bg1"/>
              </a:solidFill>
            </a:endParaRPr>
          </a:p>
        </p:txBody>
      </p:sp>
      <p:sp>
        <p:nvSpPr>
          <p:cNvPr id="3" name="TextBox 2">
            <a:extLst>
              <a:ext uri="{FF2B5EF4-FFF2-40B4-BE49-F238E27FC236}">
                <a16:creationId xmlns:a16="http://schemas.microsoft.com/office/drawing/2014/main" id="{2A1FBF25-A6FC-F04E-BDB7-1327880DB588}"/>
              </a:ext>
            </a:extLst>
          </p:cNvPr>
          <p:cNvSpPr txBox="1"/>
          <p:nvPr/>
        </p:nvSpPr>
        <p:spPr>
          <a:xfrm>
            <a:off x="5062753" y="5092448"/>
            <a:ext cx="3297054" cy="646331"/>
          </a:xfrm>
          <a:prstGeom prst="rect">
            <a:avLst/>
          </a:prstGeom>
          <a:noFill/>
          <a:ln>
            <a:solidFill>
              <a:schemeClr val="bg1"/>
            </a:solidFill>
          </a:ln>
        </p:spPr>
        <p:txBody>
          <a:bodyPr wrap="square" rtlCol="0">
            <a:spAutoFit/>
          </a:bodyPr>
          <a:lstStyle/>
          <a:p>
            <a:r>
              <a:rPr lang="en-US" sz="1200" dirty="0">
                <a:solidFill>
                  <a:schemeClr val="bg1"/>
                </a:solidFill>
              </a:rPr>
              <a:t>CARMEN LOPEZ is a rookie FBI white-collar crime </a:t>
            </a:r>
          </a:p>
          <a:p>
            <a:r>
              <a:rPr lang="en-US" sz="1200" dirty="0">
                <a:solidFill>
                  <a:schemeClr val="bg1"/>
                </a:solidFill>
              </a:rPr>
              <a:t>specialist who is searching for the money Antonio concealed from the FBI during his arrest and trial. </a:t>
            </a:r>
          </a:p>
        </p:txBody>
      </p:sp>
      <p:pic>
        <p:nvPicPr>
          <p:cNvPr id="4" name="Picture 3">
            <a:extLst>
              <a:ext uri="{FF2B5EF4-FFF2-40B4-BE49-F238E27FC236}">
                <a16:creationId xmlns:a16="http://schemas.microsoft.com/office/drawing/2014/main" id="{F50BCFAD-197A-AF47-BCCB-FB34F0EEBB0C}"/>
              </a:ext>
            </a:extLst>
          </p:cNvPr>
          <p:cNvPicPr>
            <a:picLocks noChangeAspect="1"/>
          </p:cNvPicPr>
          <p:nvPr/>
        </p:nvPicPr>
        <p:blipFill rotWithShape="1">
          <a:blip r:embed="rId9" cstate="email">
            <a:alphaModFix/>
            <a:extLst>
              <a:ext uri="{BEBA8EAE-BF5A-486C-A8C5-ECC9F3942E4B}">
                <a14:imgProps xmlns:a14="http://schemas.microsoft.com/office/drawing/2010/main">
                  <a14:imgLayer r:embed="rId10">
                    <a14:imgEffect>
                      <a14:sharpenSoften amount="29000"/>
                    </a14:imgEffect>
                    <a14:imgEffect>
                      <a14:colorTemperature colorTemp="4106"/>
                    </a14:imgEffect>
                    <a14:imgEffect>
                      <a14:saturation sat="78000"/>
                    </a14:imgEffect>
                    <a14:imgEffect>
                      <a14:brightnessContrast bright="22000" contrast="8000"/>
                    </a14:imgEffect>
                  </a14:imgLayer>
                </a14:imgProps>
              </a:ext>
              <a:ext uri="{28A0092B-C50C-407E-A947-70E740481C1C}">
                <a14:useLocalDpi xmlns:a14="http://schemas.microsoft.com/office/drawing/2010/main"/>
              </a:ext>
            </a:extLst>
          </a:blip>
          <a:srcRect/>
          <a:stretch/>
        </p:blipFill>
        <p:spPr>
          <a:xfrm>
            <a:off x="8359807" y="3628747"/>
            <a:ext cx="2992405" cy="2377440"/>
          </a:xfrm>
          <a:prstGeom prst="ellipse">
            <a:avLst/>
          </a:prstGeom>
          <a:ln>
            <a:noFill/>
          </a:ln>
          <a:effectLst>
            <a:softEdge rad="112500"/>
          </a:effectLst>
          <a:scene3d>
            <a:camera prst="orthographicFront">
              <a:rot lat="0" lon="0" rev="20099999"/>
            </a:camera>
            <a:lightRig rig="threePt" dir="t"/>
          </a:scene3d>
        </p:spPr>
      </p:pic>
    </p:spTree>
    <p:extLst>
      <p:ext uri="{BB962C8B-B14F-4D97-AF65-F5344CB8AC3E}">
        <p14:creationId xmlns:p14="http://schemas.microsoft.com/office/powerpoint/2010/main" val="255173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C2CDFB1-A020-8044-B6FB-CD72E8FD0D4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2000"/>
                    </a14:imgEffect>
                    <a14:imgEffect>
                      <a14:colorTemperature colorTemp="7461"/>
                    </a14:imgEffect>
                    <a14:imgEffect>
                      <a14:saturation sat="129000"/>
                    </a14:imgEffect>
                    <a14:imgEffect>
                      <a14:brightnessContrast bright="40000" contrast="41000"/>
                    </a14:imgEffect>
                  </a14:imgLayer>
                </a14:imgProps>
              </a:ext>
              <a:ext uri="{28A0092B-C50C-407E-A947-70E740481C1C}">
                <a14:useLocalDpi xmlns:a14="http://schemas.microsoft.com/office/drawing/2010/main"/>
              </a:ext>
            </a:extLst>
          </a:blip>
          <a:srcRect/>
          <a:stretch/>
        </p:blipFill>
        <p:spPr bwMode="auto">
          <a:xfrm rot="21126163">
            <a:off x="802432" y="3810226"/>
            <a:ext cx="3055224" cy="210312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xtLst>
            <a:ext uri="{53640926-AAD7-44D8-BBD7-CCE9431645EC}">
              <a14:shadowObscured xmlns:a14="http://schemas.microsoft.com/office/drawing/2010/main"/>
            </a:ext>
          </a:extLst>
        </p:spPr>
      </p:pic>
      <p:pic>
        <p:nvPicPr>
          <p:cNvPr id="22" name="Picture 21" descr="A person in a wheelchair&#10;&#10;Description automatically generated with low confidence">
            <a:extLst>
              <a:ext uri="{FF2B5EF4-FFF2-40B4-BE49-F238E27FC236}">
                <a16:creationId xmlns:a16="http://schemas.microsoft.com/office/drawing/2014/main" id="{638CA193-EB1E-8246-9377-84C2C145F8A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99000"/>
                    </a14:imgEffect>
                    <a14:imgEffect>
                      <a14:colorTemperature colorTemp="8562"/>
                    </a14:imgEffect>
                    <a14:imgEffect>
                      <a14:saturation sat="101000"/>
                    </a14:imgEffect>
                    <a14:imgEffect>
                      <a14:brightnessContrast bright="34000" contrast="-2000"/>
                    </a14:imgEffect>
                  </a14:imgLayer>
                </a14:imgProps>
              </a:ext>
              <a:ext uri="{28A0092B-C50C-407E-A947-70E740481C1C}">
                <a14:useLocalDpi xmlns:a14="http://schemas.microsoft.com/office/drawing/2010/main"/>
              </a:ext>
            </a:extLst>
          </a:blip>
          <a:srcRect/>
          <a:stretch/>
        </p:blipFill>
        <p:spPr bwMode="auto">
          <a:xfrm>
            <a:off x="4574640" y="611034"/>
            <a:ext cx="2805560" cy="22174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A3197D6-4E4E-8547-AC01-76637A620A48}"/>
              </a:ext>
            </a:extLst>
          </p:cNvPr>
          <p:cNvSpPr txBox="1"/>
          <p:nvPr/>
        </p:nvSpPr>
        <p:spPr>
          <a:xfrm>
            <a:off x="692466" y="3292126"/>
            <a:ext cx="219932" cy="2492990"/>
          </a:xfrm>
          <a:prstGeom prst="rect">
            <a:avLst/>
          </a:prstGeom>
          <a:noFill/>
        </p:spPr>
        <p:txBody>
          <a:bodyPr wrap="none" rtlCol="0">
            <a:spAutoFit/>
          </a:bodyPr>
          <a:lstStyle/>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r>
              <a:rPr lang="en-US" sz="1200" dirty="0">
                <a:solidFill>
                  <a:schemeClr val="bg1"/>
                </a:solidFill>
              </a:rPr>
              <a:t> </a:t>
            </a:r>
          </a:p>
        </p:txBody>
      </p:sp>
      <p:sp>
        <p:nvSpPr>
          <p:cNvPr id="4" name="TextBox 3">
            <a:extLst>
              <a:ext uri="{FF2B5EF4-FFF2-40B4-BE49-F238E27FC236}">
                <a16:creationId xmlns:a16="http://schemas.microsoft.com/office/drawing/2014/main" id="{E9DC8191-3A69-3946-863B-183C59782136}"/>
              </a:ext>
            </a:extLst>
          </p:cNvPr>
          <p:cNvSpPr txBox="1"/>
          <p:nvPr/>
        </p:nvSpPr>
        <p:spPr>
          <a:xfrm>
            <a:off x="4643279" y="3139777"/>
            <a:ext cx="3000792" cy="3231654"/>
          </a:xfrm>
          <a:prstGeom prst="rect">
            <a:avLst/>
          </a:prstGeom>
          <a:noFill/>
          <a:ln>
            <a:solidFill>
              <a:schemeClr val="bg1"/>
            </a:solidFill>
          </a:ln>
        </p:spPr>
        <p:txBody>
          <a:bodyPr wrap="square" rtlCol="0">
            <a:spAutoFit/>
          </a:bodyPr>
          <a:lstStyle/>
          <a:p>
            <a:r>
              <a:rPr lang="en-US" sz="1200" b="1" dirty="0">
                <a:solidFill>
                  <a:schemeClr val="bg1"/>
                </a:solidFill>
              </a:rPr>
              <a:t>ANTONIO COSTELLANO </a:t>
            </a:r>
            <a:r>
              <a:rPr lang="en-US" sz="1200" dirty="0">
                <a:solidFill>
                  <a:schemeClr val="bg1"/>
                </a:solidFill>
              </a:rPr>
              <a:t>is a notorious and ruthless Mafia Godfather who was convicted of RICO and sentenced to life in prison.</a:t>
            </a:r>
          </a:p>
          <a:p>
            <a:endParaRPr lang="en-US" sz="1200" dirty="0">
              <a:solidFill>
                <a:schemeClr val="bg1"/>
              </a:solidFill>
            </a:endParaRPr>
          </a:p>
          <a:p>
            <a:r>
              <a:rPr lang="en-US" sz="1200" dirty="0">
                <a:solidFill>
                  <a:schemeClr val="bg1"/>
                </a:solidFill>
              </a:rPr>
              <a:t>He always suspected Antonia, his daughter  whose mother he bought from a trafficker, and who blamed him for her death in a brothel, to be the one who ratted him out.</a:t>
            </a:r>
          </a:p>
          <a:p>
            <a:endParaRPr lang="en-US" sz="1200" dirty="0">
              <a:solidFill>
                <a:schemeClr val="bg1"/>
              </a:solidFill>
            </a:endParaRPr>
          </a:p>
          <a:p>
            <a:r>
              <a:rPr lang="en-US" sz="1200" dirty="0">
                <a:solidFill>
                  <a:schemeClr val="bg1"/>
                </a:solidFill>
              </a:rPr>
              <a:t>Before his incarceration, Antonio entrusted his Consigliere with $30 million he had secretly stolen from his family.</a:t>
            </a:r>
            <a:endParaRPr lang="en-US" sz="1200" strike="sngStrike" dirty="0">
              <a:solidFill>
                <a:schemeClr val="bg1"/>
              </a:solidFill>
            </a:endParaRPr>
          </a:p>
          <a:p>
            <a:endParaRPr lang="en-US" sz="1200" strike="sngStrike" dirty="0">
              <a:solidFill>
                <a:schemeClr val="bg1"/>
              </a:solidFill>
            </a:endParaRPr>
          </a:p>
          <a:p>
            <a:r>
              <a:rPr lang="en-US" sz="1200" dirty="0">
                <a:solidFill>
                  <a:schemeClr val="bg1"/>
                </a:solidFill>
              </a:rPr>
              <a:t>Although Antonia had taken over all  his family businesses, Antonio was pleased she bribed the governor for a pardon.  Little did he suspect what she had in mind for him.</a:t>
            </a:r>
          </a:p>
        </p:txBody>
      </p:sp>
      <p:sp>
        <p:nvSpPr>
          <p:cNvPr id="12" name="TextBox 11">
            <a:extLst>
              <a:ext uri="{FF2B5EF4-FFF2-40B4-BE49-F238E27FC236}">
                <a16:creationId xmlns:a16="http://schemas.microsoft.com/office/drawing/2014/main" id="{6B1B368E-51FD-ED4F-AC50-6AE4568CCDCF}"/>
              </a:ext>
            </a:extLst>
          </p:cNvPr>
          <p:cNvSpPr txBox="1"/>
          <p:nvPr/>
        </p:nvSpPr>
        <p:spPr>
          <a:xfrm>
            <a:off x="8447219" y="2094508"/>
            <a:ext cx="3048000" cy="1461939"/>
          </a:xfrm>
          <a:prstGeom prst="rect">
            <a:avLst/>
          </a:prstGeom>
          <a:noFill/>
          <a:ln>
            <a:solidFill>
              <a:schemeClr val="bg1"/>
            </a:solidFill>
          </a:ln>
        </p:spPr>
        <p:txBody>
          <a:bodyPr wrap="square">
            <a:spAutoFit/>
          </a:bodyPr>
          <a:lstStyle/>
          <a:p>
            <a:pPr>
              <a:spcAft>
                <a:spcPts val="600"/>
              </a:spcAft>
            </a:pPr>
            <a:r>
              <a:rPr lang="en-US" sz="1200" b="1" dirty="0">
                <a:solidFill>
                  <a:srgbClr val="FFFFFF"/>
                </a:solidFill>
              </a:rPr>
              <a:t>TIM HUNTER</a:t>
            </a:r>
            <a:r>
              <a:rPr lang="en-US" sz="1200" dirty="0">
                <a:solidFill>
                  <a:srgbClr val="FFFFFF"/>
                </a:solidFill>
              </a:rPr>
              <a:t>, a Big Sur Sculptor, fell in love with Scott’s fiancé, Leilani.  His flirting angers Scott, but Tim cannot restrain his feelings. </a:t>
            </a:r>
          </a:p>
          <a:p>
            <a:pPr>
              <a:spcAft>
                <a:spcPts val="600"/>
              </a:spcAft>
            </a:pPr>
            <a:r>
              <a:rPr lang="en-US" sz="1200" dirty="0">
                <a:solidFill>
                  <a:srgbClr val="FFFFFF"/>
                </a:solidFill>
              </a:rPr>
              <a:t>Tim becomes more daring as Leilani escapes into her paintings because Scott as becomes obsessed with helping homeless  people and rescuing victims of human trafficking. </a:t>
            </a:r>
          </a:p>
        </p:txBody>
      </p:sp>
      <p:pic>
        <p:nvPicPr>
          <p:cNvPr id="13" name="Picture 12" descr="A person looking at a statue&#10;&#10;Description automatically generated with medium confidence">
            <a:extLst>
              <a:ext uri="{FF2B5EF4-FFF2-40B4-BE49-F238E27FC236}">
                <a16:creationId xmlns:a16="http://schemas.microsoft.com/office/drawing/2014/main" id="{3D6EF099-FA6F-114A-BA2D-9F9859D6DBC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100000"/>
                    </a14:imgEffect>
                    <a14:imgEffect>
                      <a14:brightnessContrast bright="29000" contrast="18000"/>
                    </a14:imgEffect>
                  </a14:imgLayer>
                </a14:imgProps>
              </a:ext>
              <a:ext uri="{28A0092B-C50C-407E-A947-70E740481C1C}">
                <a14:useLocalDpi xmlns:a14="http://schemas.microsoft.com/office/drawing/2010/main"/>
              </a:ext>
            </a:extLst>
          </a:blip>
          <a:srcRect r="-1"/>
          <a:stretch/>
        </p:blipFill>
        <p:spPr bwMode="auto">
          <a:xfrm>
            <a:off x="8447219" y="3765202"/>
            <a:ext cx="3048000" cy="210312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858DFDB-232D-F745-AD04-80BEA0D98C92}"/>
              </a:ext>
            </a:extLst>
          </p:cNvPr>
          <p:cNvSpPr txBox="1"/>
          <p:nvPr/>
        </p:nvSpPr>
        <p:spPr>
          <a:xfrm>
            <a:off x="1048665" y="2040648"/>
            <a:ext cx="2938985" cy="1569660"/>
          </a:xfrm>
          <a:prstGeom prst="rect">
            <a:avLst/>
          </a:prstGeom>
          <a:noFill/>
          <a:ln>
            <a:solidFill>
              <a:schemeClr val="bg1"/>
            </a:solidFill>
          </a:ln>
        </p:spPr>
        <p:txBody>
          <a:bodyPr wrap="square" rtlCol="0">
            <a:spAutoFit/>
          </a:bodyPr>
          <a:lstStyle/>
          <a:p>
            <a:r>
              <a:rPr lang="en-US" sz="1200" b="1" dirty="0">
                <a:solidFill>
                  <a:schemeClr val="bg1"/>
                </a:solidFill>
              </a:rPr>
              <a:t>UNCLE AL REEVIS </a:t>
            </a:r>
            <a:r>
              <a:rPr lang="en-US" sz="1200" dirty="0">
                <a:solidFill>
                  <a:schemeClr val="bg1"/>
                </a:solidFill>
              </a:rPr>
              <a:t>is a Big Sur Boar hunter who befriended Scott when he rebelled against his stepfather and moved into the </a:t>
            </a:r>
          </a:p>
          <a:p>
            <a:r>
              <a:rPr lang="en-US" sz="1200" dirty="0">
                <a:solidFill>
                  <a:schemeClr val="bg1"/>
                </a:solidFill>
              </a:rPr>
              <a:t>old Adams family cabin in Laffing Canyon.  </a:t>
            </a:r>
          </a:p>
          <a:p>
            <a:endParaRPr lang="en-US" sz="1200" dirty="0">
              <a:solidFill>
                <a:schemeClr val="bg1"/>
              </a:solidFill>
            </a:endParaRPr>
          </a:p>
          <a:p>
            <a:r>
              <a:rPr lang="en-US" sz="1200" dirty="0">
                <a:solidFill>
                  <a:schemeClr val="bg1"/>
                </a:solidFill>
              </a:rPr>
              <a:t>Al is the father Scott never had.  He taught him how to revere the land, hunt like an Indian, and kill only upon the need to kill.  </a:t>
            </a:r>
          </a:p>
        </p:txBody>
      </p:sp>
    </p:spTree>
    <p:extLst>
      <p:ext uri="{BB962C8B-B14F-4D97-AF65-F5344CB8AC3E}">
        <p14:creationId xmlns:p14="http://schemas.microsoft.com/office/powerpoint/2010/main" val="72170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0D14024-BC61-7A45-B58D-06DACBC83443}"/>
              </a:ext>
            </a:extLst>
          </p:cNvPr>
          <p:cNvSpPr>
            <a:spLocks noChangeArrowheads="1"/>
          </p:cNvSpPr>
          <p:nvPr/>
        </p:nvSpPr>
        <p:spPr bwMode="auto">
          <a:xfrm>
            <a:off x="0" y="-138500"/>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200" dirty="0"/>
          </a:p>
        </p:txBody>
      </p:sp>
      <p:sp>
        <p:nvSpPr>
          <p:cNvPr id="6" name="Rectangle 4">
            <a:extLst>
              <a:ext uri="{FF2B5EF4-FFF2-40B4-BE49-F238E27FC236}">
                <a16:creationId xmlns:a16="http://schemas.microsoft.com/office/drawing/2014/main" id="{F0471FF6-40A4-C945-ACD7-C16E5D690E3F}"/>
              </a:ext>
            </a:extLst>
          </p:cNvPr>
          <p:cNvSpPr>
            <a:spLocks noChangeArrowheads="1"/>
          </p:cNvSpPr>
          <p:nvPr/>
        </p:nvSpPr>
        <p:spPr bwMode="auto">
          <a:xfrm>
            <a:off x="1422400" y="3290500"/>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200" dirty="0"/>
          </a:p>
        </p:txBody>
      </p:sp>
      <p:sp>
        <p:nvSpPr>
          <p:cNvPr id="9" name="TextBox 8">
            <a:extLst>
              <a:ext uri="{FF2B5EF4-FFF2-40B4-BE49-F238E27FC236}">
                <a16:creationId xmlns:a16="http://schemas.microsoft.com/office/drawing/2014/main" id="{2201A7A8-B37B-6B46-90D3-1AB37C16596C}"/>
              </a:ext>
            </a:extLst>
          </p:cNvPr>
          <p:cNvSpPr txBox="1"/>
          <p:nvPr/>
        </p:nvSpPr>
        <p:spPr>
          <a:xfrm>
            <a:off x="8473710" y="3428999"/>
            <a:ext cx="3124729" cy="1569660"/>
          </a:xfrm>
          <a:prstGeom prst="rect">
            <a:avLst/>
          </a:prstGeom>
          <a:noFill/>
        </p:spPr>
        <p:txBody>
          <a:bodyPr wrap="square" rtlCol="0">
            <a:spAutoFit/>
          </a:bodyPr>
          <a:lstStyle/>
          <a:p>
            <a:r>
              <a:rPr lang="en-US" sz="1200" dirty="0">
                <a:solidFill>
                  <a:schemeClr val="bg1"/>
                </a:solidFill>
              </a:rPr>
              <a:t>LARA “HOT LIPS”, was part of Scott’s Ranger</a:t>
            </a:r>
          </a:p>
          <a:p>
            <a:r>
              <a:rPr lang="en-US" sz="1200" dirty="0">
                <a:solidFill>
                  <a:schemeClr val="bg1"/>
                </a:solidFill>
              </a:rPr>
              <a:t>Team.  She was a translator who interrogated</a:t>
            </a:r>
          </a:p>
          <a:p>
            <a:r>
              <a:rPr lang="en-US" sz="1200" dirty="0">
                <a:solidFill>
                  <a:schemeClr val="bg1"/>
                </a:solidFill>
              </a:rPr>
              <a:t>prisoners and a computer technician in change of all communications in the command center. </a:t>
            </a:r>
          </a:p>
          <a:p>
            <a:endParaRPr lang="en-US" sz="1200" dirty="0">
              <a:solidFill>
                <a:schemeClr val="bg1"/>
              </a:solidFill>
            </a:endParaRPr>
          </a:p>
          <a:p>
            <a:r>
              <a:rPr lang="en-US" sz="1200" dirty="0">
                <a:solidFill>
                  <a:schemeClr val="bg1"/>
                </a:solidFill>
              </a:rPr>
              <a:t>She has strong feelings for Hammer but hides them with her teasing humor.  She fears getting involved with a white man despite her feelings.</a:t>
            </a:r>
          </a:p>
        </p:txBody>
      </p:sp>
      <p:sp>
        <p:nvSpPr>
          <p:cNvPr id="10" name="TextBox 9">
            <a:extLst>
              <a:ext uri="{FF2B5EF4-FFF2-40B4-BE49-F238E27FC236}">
                <a16:creationId xmlns:a16="http://schemas.microsoft.com/office/drawing/2014/main" id="{0A902ACE-27F9-9449-8E4F-005F315BB355}"/>
              </a:ext>
            </a:extLst>
          </p:cNvPr>
          <p:cNvSpPr txBox="1"/>
          <p:nvPr/>
        </p:nvSpPr>
        <p:spPr>
          <a:xfrm>
            <a:off x="4564039" y="5710207"/>
            <a:ext cx="3083403" cy="646331"/>
          </a:xfrm>
          <a:prstGeom prst="rect">
            <a:avLst/>
          </a:prstGeom>
          <a:noFill/>
        </p:spPr>
        <p:txBody>
          <a:bodyPr wrap="square" rtlCol="0">
            <a:spAutoFit/>
          </a:bodyPr>
          <a:lstStyle/>
          <a:p>
            <a:r>
              <a:rPr lang="en-US" sz="1200" dirty="0">
                <a:solidFill>
                  <a:schemeClr val="bg1"/>
                </a:solidFill>
              </a:rPr>
              <a:t>Four of Scott’s former Ranger Team serve as volunteer vigilantes in his crusade to capture and destroy a ruthless human trafficking ring.</a:t>
            </a:r>
          </a:p>
        </p:txBody>
      </p:sp>
      <p:sp>
        <p:nvSpPr>
          <p:cNvPr id="11" name="TextBox 10">
            <a:extLst>
              <a:ext uri="{FF2B5EF4-FFF2-40B4-BE49-F238E27FC236}">
                <a16:creationId xmlns:a16="http://schemas.microsoft.com/office/drawing/2014/main" id="{7E60F024-C1BC-804B-BF69-E1585C0D41E2}"/>
              </a:ext>
            </a:extLst>
          </p:cNvPr>
          <p:cNvSpPr txBox="1"/>
          <p:nvPr/>
        </p:nvSpPr>
        <p:spPr>
          <a:xfrm>
            <a:off x="4657479" y="2395756"/>
            <a:ext cx="2899768" cy="646331"/>
          </a:xfrm>
          <a:prstGeom prst="rect">
            <a:avLst/>
          </a:prstGeom>
          <a:noFill/>
        </p:spPr>
        <p:txBody>
          <a:bodyPr wrap="square" rtlCol="0">
            <a:spAutoFit/>
          </a:bodyPr>
          <a:lstStyle/>
          <a:p>
            <a:r>
              <a:rPr lang="en-US" sz="1200" dirty="0">
                <a:solidFill>
                  <a:schemeClr val="bg1"/>
                </a:solidFill>
              </a:rPr>
              <a:t>SHADOW is a decorated Ranger K-9 who saved Scott in Afghanistan and he is now</a:t>
            </a:r>
          </a:p>
          <a:p>
            <a:r>
              <a:rPr lang="en-US" sz="1200" dirty="0">
                <a:solidFill>
                  <a:schemeClr val="bg1"/>
                </a:solidFill>
              </a:rPr>
              <a:t>Scott and Leilani’s best friend and guardian.</a:t>
            </a:r>
          </a:p>
        </p:txBody>
      </p:sp>
      <p:pic>
        <p:nvPicPr>
          <p:cNvPr id="12" name="Picture 11" descr="PRESS RELEASE: U.S. Army Ranger dies during training | Article | The United States Army">
            <a:extLst>
              <a:ext uri="{FF2B5EF4-FFF2-40B4-BE49-F238E27FC236}">
                <a16:creationId xmlns:a16="http://schemas.microsoft.com/office/drawing/2014/main" id="{F5990B1E-E0AD-EE48-80A5-5A3ACA43963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78000"/>
                    </a14:imgEffect>
                    <a14:imgEffect>
                      <a14:colorTemperature colorTemp="8343"/>
                    </a14:imgEffect>
                    <a14:imgEffect>
                      <a14:saturation sat="97000"/>
                    </a14:imgEffect>
                    <a14:imgEffect>
                      <a14:brightnessContrast bright="16000" contrast="24000"/>
                    </a14:imgEffect>
                  </a14:imgLayer>
                </a14:imgProps>
              </a:ext>
              <a:ext uri="{28A0092B-C50C-407E-A947-70E740481C1C}">
                <a14:useLocalDpi xmlns:a14="http://schemas.microsoft.com/office/drawing/2010/main"/>
              </a:ext>
            </a:extLst>
          </a:blip>
          <a:srcRect r="-2"/>
          <a:stretch/>
        </p:blipFill>
        <p:spPr bwMode="auto">
          <a:xfrm>
            <a:off x="520988" y="770950"/>
            <a:ext cx="3090273" cy="228600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extLst>
            <a:ext uri="{53640926-AAD7-44D8-BBD7-CCE9431645EC}">
              <a14:shadowObscured xmlns:a14="http://schemas.microsoft.com/office/drawing/2010/main"/>
            </a:ext>
          </a:extLst>
        </p:spPr>
      </p:pic>
      <p:pic>
        <p:nvPicPr>
          <p:cNvPr id="15" name="Picture 7" descr="Beauty $ $ $ $ $ | Army women, Military women, Military girl">
            <a:extLst>
              <a:ext uri="{FF2B5EF4-FFF2-40B4-BE49-F238E27FC236}">
                <a16:creationId xmlns:a16="http://schemas.microsoft.com/office/drawing/2014/main" id="{CE84DAED-E925-494F-95AE-9568122897D3}"/>
              </a:ext>
            </a:extLst>
          </p:cNvPr>
          <p:cNvPicPr>
            <a:picLocks noChangeAspect="1" noChangeArrowheads="1"/>
          </p:cNvPicPr>
          <p:nvPr/>
        </p:nvPicPr>
        <p:blipFill rotWithShape="1">
          <a:blip r:embed="rId4" r:link="rId6" cstate="email">
            <a:extLst>
              <a:ext uri="{BEBA8EAE-BF5A-486C-A8C5-ECC9F3942E4B}">
                <a14:imgProps xmlns:a14="http://schemas.microsoft.com/office/drawing/2010/main">
                  <a14:imgLayer r:embed="rId5">
                    <a14:imgEffect>
                      <a14:sharpenSoften amount="66000"/>
                    </a14:imgEffect>
                  </a14:imgLayer>
                </a14:imgProps>
              </a:ext>
              <a:ext uri="{28A0092B-C50C-407E-A947-70E740481C1C}">
                <a14:useLocalDpi xmlns:a14="http://schemas.microsoft.com/office/drawing/2010/main"/>
              </a:ext>
            </a:extLst>
          </a:blip>
          <a:srcRect/>
          <a:stretch>
            <a:fillRect/>
          </a:stretch>
        </p:blipFill>
        <p:spPr bwMode="auto">
          <a:xfrm>
            <a:off x="8252245" y="822156"/>
            <a:ext cx="3418767" cy="2286000"/>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A dog wearing a hat&#10;&#10;Description automatically generated">
            <a:extLst>
              <a:ext uri="{FF2B5EF4-FFF2-40B4-BE49-F238E27FC236}">
                <a16:creationId xmlns:a16="http://schemas.microsoft.com/office/drawing/2014/main" id="{09050A91-C3F7-C74A-BCB5-D63FFAEAE758}"/>
              </a:ext>
            </a:extLst>
          </p:cNvPr>
          <p:cNvPicPr>
            <a:picLocks noChangeAspect="1" noChangeArrowheads="1"/>
          </p:cNvPicPr>
          <p:nvPr/>
        </p:nvPicPr>
        <p:blipFill rotWithShape="1">
          <a:blip r:embed="rId7" r:link="rId9" cstate="email">
            <a:extLst>
              <a:ext uri="{BEBA8EAE-BF5A-486C-A8C5-ECC9F3942E4B}">
                <a14:imgProps xmlns:a14="http://schemas.microsoft.com/office/drawing/2010/main">
                  <a14:imgLayer r:embed="rId8">
                    <a14:imgEffect>
                      <a14:sharpenSoften amount="75000"/>
                    </a14:imgEffect>
                    <a14:imgEffect>
                      <a14:colorTemperature colorTemp="5669"/>
                    </a14:imgEffect>
                    <a14:imgEffect>
                      <a14:brightnessContrast bright="22000" contrast="-8000"/>
                    </a14:imgEffect>
                  </a14:imgLayer>
                </a14:imgProps>
              </a:ext>
              <a:ext uri="{28A0092B-C50C-407E-A947-70E740481C1C}">
                <a14:useLocalDpi xmlns:a14="http://schemas.microsoft.com/office/drawing/2010/main"/>
              </a:ext>
            </a:extLst>
          </a:blip>
          <a:srcRect/>
          <a:stretch>
            <a:fillRect/>
          </a:stretch>
        </p:blipFill>
        <p:spPr bwMode="auto">
          <a:xfrm>
            <a:off x="4839872" y="632595"/>
            <a:ext cx="2258208" cy="155448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6" descr="A group of people in military uniforms&#10;&#10;Description automatically generated with medium confidence">
            <a:extLst>
              <a:ext uri="{FF2B5EF4-FFF2-40B4-BE49-F238E27FC236}">
                <a16:creationId xmlns:a16="http://schemas.microsoft.com/office/drawing/2014/main" id="{1B8229F2-6961-1D47-8B0D-CC245584012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35000"/>
                    </a14:imgEffect>
                    <a14:imgEffect>
                      <a14:colorTemperature colorTemp="7567"/>
                    </a14:imgEffect>
                    <a14:imgEffect>
                      <a14:saturation sat="286000"/>
                    </a14:imgEffect>
                    <a14:imgEffect>
                      <a14:brightnessContrast bright="3000" contrast="-32000"/>
                    </a14:imgEffect>
                  </a14:imgLayer>
                </a14:imgProps>
              </a:ext>
              <a:ext uri="{28A0092B-C50C-407E-A947-70E740481C1C}">
                <a14:useLocalDpi xmlns:a14="http://schemas.microsoft.com/office/drawing/2010/main"/>
              </a:ext>
            </a:extLst>
          </a:blip>
          <a:srcRect/>
          <a:stretch/>
        </p:blipFill>
        <p:spPr bwMode="auto">
          <a:xfrm>
            <a:off x="4353454" y="3343101"/>
            <a:ext cx="3378063" cy="228600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2" name="TextBox 1">
            <a:extLst>
              <a:ext uri="{FF2B5EF4-FFF2-40B4-BE49-F238E27FC236}">
                <a16:creationId xmlns:a16="http://schemas.microsoft.com/office/drawing/2014/main" id="{C4F719D4-A9EB-3B45-A246-86930FBB8142}"/>
              </a:ext>
            </a:extLst>
          </p:cNvPr>
          <p:cNvSpPr txBox="1"/>
          <p:nvPr/>
        </p:nvSpPr>
        <p:spPr>
          <a:xfrm>
            <a:off x="932554" y="447929"/>
            <a:ext cx="184731" cy="584775"/>
          </a:xfrm>
          <a:prstGeom prst="rect">
            <a:avLst/>
          </a:prstGeom>
          <a:noFill/>
        </p:spPr>
        <p:txBody>
          <a:bodyPr wrap="none" rtlCol="0">
            <a:spAutoFit/>
          </a:bodyPr>
          <a:lstStyle/>
          <a:p>
            <a:endParaRPr lang="en-US" sz="1600" dirty="0"/>
          </a:p>
          <a:p>
            <a:endParaRPr lang="en-US" sz="1600" dirty="0"/>
          </a:p>
        </p:txBody>
      </p:sp>
      <p:sp>
        <p:nvSpPr>
          <p:cNvPr id="3" name="TextBox 2">
            <a:extLst>
              <a:ext uri="{FF2B5EF4-FFF2-40B4-BE49-F238E27FC236}">
                <a16:creationId xmlns:a16="http://schemas.microsoft.com/office/drawing/2014/main" id="{BDF32D6D-9584-0041-B68B-34F973A276C1}"/>
              </a:ext>
            </a:extLst>
          </p:cNvPr>
          <p:cNvSpPr txBox="1"/>
          <p:nvPr/>
        </p:nvSpPr>
        <p:spPr>
          <a:xfrm>
            <a:off x="593561" y="3428999"/>
            <a:ext cx="3198510" cy="1569660"/>
          </a:xfrm>
          <a:prstGeom prst="rect">
            <a:avLst/>
          </a:prstGeom>
          <a:noFill/>
        </p:spPr>
        <p:txBody>
          <a:bodyPr wrap="square" rtlCol="0">
            <a:spAutoFit/>
          </a:bodyPr>
          <a:lstStyle/>
          <a:p>
            <a:r>
              <a:rPr lang="en-US" sz="1200" dirty="0">
                <a:solidFill>
                  <a:schemeClr val="bg1"/>
                </a:solidFill>
              </a:rPr>
              <a:t>HANK HAMMER was Scott’s XO in the Desert War .  When Scott inherits his trust fund, Ham joins his civilian vigilante team and becomes his operations officer and personal security chief.</a:t>
            </a:r>
          </a:p>
          <a:p>
            <a:endParaRPr lang="en-US" sz="1200" dirty="0">
              <a:solidFill>
                <a:schemeClr val="bg1"/>
              </a:solidFill>
            </a:endParaRPr>
          </a:p>
          <a:p>
            <a:r>
              <a:rPr lang="en-US" sz="1200" dirty="0">
                <a:solidFill>
                  <a:schemeClr val="bg1"/>
                </a:solidFill>
              </a:rPr>
              <a:t>Hammer is in love with fellow Ranger, Lara, but he is too shy to approach her with his feelings for fear she will reject him.</a:t>
            </a:r>
          </a:p>
        </p:txBody>
      </p:sp>
      <p:sp>
        <p:nvSpPr>
          <p:cNvPr id="5" name="TextBox 4">
            <a:extLst>
              <a:ext uri="{FF2B5EF4-FFF2-40B4-BE49-F238E27FC236}">
                <a16:creationId xmlns:a16="http://schemas.microsoft.com/office/drawing/2014/main" id="{938377B0-186D-EC4B-9A97-3EF6D31A9F49}"/>
              </a:ext>
            </a:extLst>
          </p:cNvPr>
          <p:cNvSpPr txBox="1"/>
          <p:nvPr/>
        </p:nvSpPr>
        <p:spPr>
          <a:xfrm>
            <a:off x="3895344" y="5449824"/>
            <a:ext cx="184731" cy="338554"/>
          </a:xfrm>
          <a:prstGeom prst="rect">
            <a:avLst/>
          </a:prstGeom>
          <a:gradFill>
            <a:gsLst>
              <a:gs pos="0">
                <a:schemeClr val="accent1">
                  <a:lumMod val="0"/>
                  <a:lumOff val="100000"/>
                </a:schemeClr>
              </a:gs>
              <a:gs pos="0">
                <a:schemeClr val="accent1">
                  <a:lumMod val="0"/>
                  <a:lumOff val="100000"/>
                </a:schemeClr>
              </a:gs>
              <a:gs pos="42000">
                <a:schemeClr val="accent1">
                  <a:lumMod val="100000"/>
                </a:schemeClr>
              </a:gs>
            </a:gsLst>
            <a:path path="circle">
              <a:fillToRect l="50000" t="-80000" r="50000" b="180000"/>
            </a:path>
          </a:gradFill>
        </p:spPr>
        <p:txBody>
          <a:bodyPr wrap="none" rtlCol="0">
            <a:spAutoFit/>
          </a:bodyPr>
          <a:lstStyle/>
          <a:p>
            <a:endParaRPr lang="en-US" sz="1600" dirty="0"/>
          </a:p>
        </p:txBody>
      </p:sp>
    </p:spTree>
    <p:extLst>
      <p:ext uri="{BB962C8B-B14F-4D97-AF65-F5344CB8AC3E}">
        <p14:creationId xmlns:p14="http://schemas.microsoft.com/office/powerpoint/2010/main" val="156077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692578-7D69-D246-9AD7-B20FD84B09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BA6D8F85-88B6-B041-99F7-262E5AC437D7}"/>
              </a:ext>
            </a:extLst>
          </p:cNvPr>
          <p:cNvSpPr txBox="1"/>
          <p:nvPr/>
        </p:nvSpPr>
        <p:spPr>
          <a:xfrm>
            <a:off x="4463790" y="853957"/>
            <a:ext cx="3264420" cy="523220"/>
          </a:xfrm>
          <a:prstGeom prst="rect">
            <a:avLst/>
          </a:prstGeom>
          <a:noFill/>
        </p:spPr>
        <p:txBody>
          <a:bodyPr wrap="none" rtlCol="0">
            <a:spAutoFit/>
          </a:bodyPr>
          <a:lstStyle/>
          <a:p>
            <a:r>
              <a:rPr lang="en-US" sz="2800" dirty="0">
                <a:solidFill>
                  <a:schemeClr val="bg1"/>
                </a:solidFill>
              </a:rPr>
              <a:t>A</a:t>
            </a:r>
            <a:r>
              <a:rPr lang="en-US" dirty="0">
                <a:solidFill>
                  <a:schemeClr val="bg1"/>
                </a:solidFill>
              </a:rPr>
              <a:t>ntonia </a:t>
            </a:r>
            <a:r>
              <a:rPr lang="en-US" sz="2800" dirty="0">
                <a:solidFill>
                  <a:schemeClr val="bg1"/>
                </a:solidFill>
              </a:rPr>
              <a:t>C</a:t>
            </a:r>
            <a:r>
              <a:rPr lang="en-US" dirty="0">
                <a:solidFill>
                  <a:schemeClr val="bg1"/>
                </a:solidFill>
              </a:rPr>
              <a:t>ostellano </a:t>
            </a:r>
            <a:r>
              <a:rPr lang="en-US" sz="2800" dirty="0">
                <a:solidFill>
                  <a:schemeClr val="bg1"/>
                </a:solidFill>
              </a:rPr>
              <a:t>E</a:t>
            </a:r>
            <a:r>
              <a:rPr lang="en-US" dirty="0">
                <a:solidFill>
                  <a:schemeClr val="bg1"/>
                </a:solidFill>
              </a:rPr>
              <a:t>nterprises</a:t>
            </a:r>
          </a:p>
        </p:txBody>
      </p:sp>
      <p:sp>
        <p:nvSpPr>
          <p:cNvPr id="6" name="TextBox 5">
            <a:extLst>
              <a:ext uri="{FF2B5EF4-FFF2-40B4-BE49-F238E27FC236}">
                <a16:creationId xmlns:a16="http://schemas.microsoft.com/office/drawing/2014/main" id="{32C28FC2-A8A8-814A-B61E-CEFE31FBF8C6}"/>
              </a:ext>
            </a:extLst>
          </p:cNvPr>
          <p:cNvSpPr txBox="1"/>
          <p:nvPr/>
        </p:nvSpPr>
        <p:spPr>
          <a:xfrm>
            <a:off x="3219449" y="4749800"/>
            <a:ext cx="5753100" cy="830997"/>
          </a:xfrm>
          <a:prstGeom prst="rect">
            <a:avLst/>
          </a:prstGeom>
          <a:noFill/>
        </p:spPr>
        <p:txBody>
          <a:bodyPr wrap="square">
            <a:spAutoFit/>
          </a:bodyPr>
          <a:lstStyle/>
          <a:p>
            <a:pPr marL="0" marR="0">
              <a:spcBef>
                <a:spcPts val="0"/>
              </a:spcBef>
              <a:spcAft>
                <a:spcPts val="0"/>
              </a:spcAft>
            </a:pPr>
            <a:r>
              <a:rPr lang="en-US" sz="1200" b="1" dirty="0">
                <a:solidFill>
                  <a:schemeClr val="bg1"/>
                </a:solidFill>
                <a:effectLst/>
                <a:latin typeface="Helvetica" pitchFamily="2" charset="0"/>
                <a:ea typeface="Calibri" panose="020F0502020204030204" pitchFamily="34" charset="0"/>
                <a:cs typeface="Calibri" panose="020F0502020204030204" pitchFamily="34" charset="0"/>
              </a:rPr>
              <a:t>ACE-CLOUD </a:t>
            </a:r>
            <a:r>
              <a:rPr lang="en-US" sz="1200" dirty="0">
                <a:solidFill>
                  <a:schemeClr val="bg1"/>
                </a:solidFill>
                <a:effectLst/>
                <a:latin typeface="Helvetica" pitchFamily="2" charset="0"/>
                <a:ea typeface="Calibri" panose="020F0502020204030204" pitchFamily="34" charset="0"/>
                <a:cs typeface="Calibri" panose="020F0502020204030204" pitchFamily="34" charset="0"/>
              </a:rPr>
              <a:t>is a supercomputer, data management center that stores the digital information, conversations and videos of all clients in the ACES network.</a:t>
            </a:r>
            <a:r>
              <a:rPr lang="en-US" sz="1200" b="1" dirty="0">
                <a:solidFill>
                  <a:schemeClr val="bg1"/>
                </a:solidFill>
                <a:effectLst/>
                <a:latin typeface="Helvetica" pitchFamily="2" charset="0"/>
                <a:ea typeface="Calibri" panose="020F0502020204030204" pitchFamily="34" charset="0"/>
                <a:cs typeface="Calibri" panose="020F0502020204030204" pitchFamily="34" charset="0"/>
              </a:rPr>
              <a:t>  </a:t>
            </a:r>
            <a:r>
              <a:rPr lang="en-US" sz="1200" dirty="0">
                <a:solidFill>
                  <a:schemeClr val="bg1"/>
                </a:solidFill>
                <a:effectLst/>
                <a:latin typeface="Helvetica" pitchFamily="2" charset="0"/>
                <a:ea typeface="Calibri" panose="020F0502020204030204" pitchFamily="34" charset="0"/>
                <a:cs typeface="Calibri" panose="020F0502020204030204" pitchFamily="34" charset="0"/>
              </a:rPr>
              <a:t>Data is gathered from all operations and </a:t>
            </a:r>
            <a:r>
              <a:rPr lang="en-US" sz="1200" dirty="0">
                <a:solidFill>
                  <a:schemeClr val="bg1"/>
                </a:solidFill>
                <a:latin typeface="Helvetica" pitchFamily="2" charset="0"/>
                <a:ea typeface="Calibri" panose="020F0502020204030204" pitchFamily="34" charset="0"/>
                <a:cs typeface="Calibri" panose="020F0502020204030204" pitchFamily="34" charset="0"/>
              </a:rPr>
              <a:t>employed</a:t>
            </a:r>
            <a:r>
              <a:rPr lang="en-US" sz="1200" dirty="0">
                <a:solidFill>
                  <a:schemeClr val="bg1"/>
                </a:solidFill>
                <a:effectLst/>
                <a:latin typeface="Helvetica" pitchFamily="2" charset="0"/>
                <a:ea typeface="Calibri" panose="020F0502020204030204" pitchFamily="34" charset="0"/>
                <a:cs typeface="Calibri" panose="020F0502020204030204" pitchFamily="34" charset="0"/>
              </a:rPr>
              <a:t> when needed for intimidation, manipulation, bribery, corporate sabotage, insider trading, and more.</a:t>
            </a:r>
            <a:r>
              <a:rPr lang="en-US" sz="1200" b="1" dirty="0">
                <a:solidFill>
                  <a:schemeClr val="bg1"/>
                </a:solidFill>
                <a:effectLst/>
                <a:latin typeface="Helvetica" pitchFamily="2" charset="0"/>
                <a:ea typeface="Calibri" panose="020F0502020204030204" pitchFamily="34" charset="0"/>
                <a:cs typeface="Calibri" panose="020F050202020403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F9DB860-EB58-1D41-ACD0-31AB414BCD0C}"/>
              </a:ext>
            </a:extLst>
          </p:cNvPr>
          <p:cNvSpPr txBox="1"/>
          <p:nvPr/>
        </p:nvSpPr>
        <p:spPr>
          <a:xfrm>
            <a:off x="5668536" y="311850"/>
            <a:ext cx="1027845" cy="584775"/>
          </a:xfrm>
          <a:prstGeom prst="rect">
            <a:avLst/>
          </a:prstGeom>
          <a:noFill/>
        </p:spPr>
        <p:txBody>
          <a:bodyPr wrap="none" rtlCol="0">
            <a:spAutoFit/>
          </a:bodyPr>
          <a:lstStyle/>
          <a:p>
            <a:r>
              <a:rPr lang="en-US" sz="3200" dirty="0">
                <a:solidFill>
                  <a:schemeClr val="bg1"/>
                </a:solidFill>
              </a:rPr>
              <a:t>A C E</a:t>
            </a:r>
          </a:p>
        </p:txBody>
      </p:sp>
      <p:sp>
        <p:nvSpPr>
          <p:cNvPr id="7" name="TextBox 6">
            <a:extLst>
              <a:ext uri="{FF2B5EF4-FFF2-40B4-BE49-F238E27FC236}">
                <a16:creationId xmlns:a16="http://schemas.microsoft.com/office/drawing/2014/main" id="{61E88FF9-6DB8-DD4C-A4FE-4719EF3AFD32}"/>
              </a:ext>
            </a:extLst>
          </p:cNvPr>
          <p:cNvSpPr txBox="1"/>
          <p:nvPr/>
        </p:nvSpPr>
        <p:spPr>
          <a:xfrm>
            <a:off x="575973" y="1612900"/>
            <a:ext cx="2348509" cy="1938992"/>
          </a:xfrm>
          <a:prstGeom prst="rect">
            <a:avLst/>
          </a:prstGeom>
          <a:noFill/>
        </p:spPr>
        <p:txBody>
          <a:bodyPr wrap="square" rtlCol="0">
            <a:spAutoFit/>
          </a:bodyPr>
          <a:lstStyle/>
          <a:p>
            <a:pPr algn="just"/>
            <a:r>
              <a:rPr lang="en-US" sz="1200" b="1" dirty="0">
                <a:solidFill>
                  <a:schemeClr val="bg1"/>
                </a:solidFill>
                <a:latin typeface="Helvetica" pitchFamily="2" charset="0"/>
                <a:ea typeface="Calibri" panose="020F0502020204030204" pitchFamily="34" charset="0"/>
                <a:cs typeface="Calibri" panose="020F0502020204030204" pitchFamily="34" charset="0"/>
              </a:rPr>
              <a:t>ACE-MODS</a:t>
            </a:r>
            <a:r>
              <a:rPr lang="en-US" sz="1200" dirty="0">
                <a:solidFill>
                  <a:schemeClr val="bg1"/>
                </a:solidFill>
                <a:latin typeface="Helvetica" pitchFamily="2" charset="0"/>
                <a:ea typeface="Calibri" panose="020F0502020204030204" pitchFamily="34" charset="0"/>
                <a:cs typeface="Calibri" panose="020F0502020204030204" pitchFamily="34" charset="0"/>
              </a:rPr>
              <a:t> is an Executive Escort Service featuring beautiful male and female models who are professional sex providers and skilled corporate spies.   They are specifically trained to gather information used to control, manipulate and blackmail individual and corporate clients.  </a:t>
            </a:r>
            <a:endParaRPr lang="en-US" sz="1200" dirty="0">
              <a:solidFill>
                <a:schemeClr val="bg1"/>
              </a:solidFill>
            </a:endParaRPr>
          </a:p>
        </p:txBody>
      </p:sp>
      <p:sp>
        <p:nvSpPr>
          <p:cNvPr id="9" name="TextBox 8">
            <a:extLst>
              <a:ext uri="{FF2B5EF4-FFF2-40B4-BE49-F238E27FC236}">
                <a16:creationId xmlns:a16="http://schemas.microsoft.com/office/drawing/2014/main" id="{2BC4996C-7A98-8241-9817-5E5298018365}"/>
              </a:ext>
            </a:extLst>
          </p:cNvPr>
          <p:cNvSpPr txBox="1"/>
          <p:nvPr/>
        </p:nvSpPr>
        <p:spPr>
          <a:xfrm>
            <a:off x="575974" y="3872637"/>
            <a:ext cx="2244574" cy="1754326"/>
          </a:xfrm>
          <a:prstGeom prst="rect">
            <a:avLst/>
          </a:prstGeom>
          <a:noFill/>
        </p:spPr>
        <p:txBody>
          <a:bodyPr wrap="square" rtlCol="0">
            <a:spAutoFit/>
          </a:bodyPr>
          <a:lstStyle/>
          <a:p>
            <a:pPr algn="just"/>
            <a:r>
              <a:rPr lang="en-US" sz="1200" b="1" dirty="0">
                <a:solidFill>
                  <a:schemeClr val="bg1"/>
                </a:solidFill>
                <a:latin typeface="Helvetica" pitchFamily="2" charset="0"/>
              </a:rPr>
              <a:t>ACE-PILLS </a:t>
            </a:r>
            <a:r>
              <a:rPr lang="en-US" sz="1200" dirty="0">
                <a:solidFill>
                  <a:schemeClr val="bg1"/>
                </a:solidFill>
                <a:latin typeface="Helvetica" pitchFamily="2" charset="0"/>
              </a:rPr>
              <a:t>are sex drugs milled in an  offshore factory.   FDA officials are bribed or blackmailed to obtain official  FDA approvals, which allows dangerous drugs to be sold legally, over-the-counter.  This eliminates the cost of street distribution and gang wars.</a:t>
            </a:r>
          </a:p>
        </p:txBody>
      </p:sp>
      <p:sp>
        <p:nvSpPr>
          <p:cNvPr id="10" name="TextBox 9">
            <a:extLst>
              <a:ext uri="{FF2B5EF4-FFF2-40B4-BE49-F238E27FC236}">
                <a16:creationId xmlns:a16="http://schemas.microsoft.com/office/drawing/2014/main" id="{6AB19675-53CC-8B4B-AC53-B1FCA840DA58}"/>
              </a:ext>
            </a:extLst>
          </p:cNvPr>
          <p:cNvSpPr txBox="1"/>
          <p:nvPr/>
        </p:nvSpPr>
        <p:spPr>
          <a:xfrm>
            <a:off x="9267515" y="3872637"/>
            <a:ext cx="2348511" cy="1754326"/>
          </a:xfrm>
          <a:prstGeom prst="rect">
            <a:avLst/>
          </a:prstGeom>
          <a:noFill/>
        </p:spPr>
        <p:txBody>
          <a:bodyPr wrap="square" rtlCol="0">
            <a:spAutoFit/>
          </a:bodyPr>
          <a:lstStyle/>
          <a:p>
            <a:pPr algn="just"/>
            <a:r>
              <a:rPr lang="en-US" sz="1200" b="1" dirty="0">
                <a:solidFill>
                  <a:schemeClr val="bg1"/>
                </a:solidFill>
                <a:latin typeface="Helvetica" pitchFamily="2" charset="0"/>
                <a:ea typeface="Calibri" panose="020F0502020204030204" pitchFamily="34" charset="0"/>
                <a:cs typeface="Calibri" panose="020F0502020204030204" pitchFamily="34" charset="0"/>
              </a:rPr>
              <a:t>ACE-COIN </a:t>
            </a:r>
            <a:r>
              <a:rPr lang="en-US" sz="1200" dirty="0">
                <a:solidFill>
                  <a:schemeClr val="bg1"/>
                </a:solidFill>
                <a:latin typeface="Helvetica" pitchFamily="2" charset="0"/>
                <a:ea typeface="Calibri" panose="020F0502020204030204" pitchFamily="34" charset="0"/>
                <a:cs typeface="Calibri" panose="020F0502020204030204" pitchFamily="34" charset="0"/>
              </a:rPr>
              <a:t>is a cryptocurrency Antonia designed to use instead of dollars for capital purchases, business expenses, pay offs, gifting and charitable donations.  The coin value is controlled by an ACE-DATA algorithm that manipulates the price when buying or selling assets.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0848B8F-82F1-9949-B29A-0F992129A3DD}"/>
              </a:ext>
            </a:extLst>
          </p:cNvPr>
          <p:cNvSpPr txBox="1"/>
          <p:nvPr/>
        </p:nvSpPr>
        <p:spPr>
          <a:xfrm>
            <a:off x="9267515" y="1535585"/>
            <a:ext cx="2348510" cy="2123658"/>
          </a:xfrm>
          <a:prstGeom prst="rect">
            <a:avLst/>
          </a:prstGeom>
          <a:noFill/>
        </p:spPr>
        <p:txBody>
          <a:bodyPr wrap="square" rtlCol="0">
            <a:spAutoFit/>
          </a:bodyPr>
          <a:lstStyle/>
          <a:p>
            <a:pPr algn="just"/>
            <a:r>
              <a:rPr lang="en-US" sz="1200" b="1" dirty="0">
                <a:solidFill>
                  <a:schemeClr val="bg1"/>
                </a:solidFill>
                <a:latin typeface="Helvetica" pitchFamily="2" charset="0"/>
                <a:ea typeface="Calibri" panose="020F0502020204030204" pitchFamily="34" charset="0"/>
                <a:cs typeface="Calibri" panose="020F0502020204030204" pitchFamily="34" charset="0"/>
              </a:rPr>
              <a:t>ACE-BETS </a:t>
            </a:r>
            <a:r>
              <a:rPr lang="en-US" sz="1200" dirty="0">
                <a:solidFill>
                  <a:schemeClr val="bg1"/>
                </a:solidFill>
                <a:latin typeface="Helvetica" pitchFamily="2" charset="0"/>
                <a:ea typeface="Calibri" panose="020F0502020204030204" pitchFamily="34" charset="0"/>
                <a:cs typeface="Calibri" panose="020F0502020204030204" pitchFamily="34" charset="0"/>
              </a:rPr>
              <a:t>owns the Five Aces Hotel and Casino in Reno, which is famous for including a fifth ace in every deck, allegedly improving a gambler’s odds, but in truth it diminishes their odds.     The online gambling website is domiciled offshore. For all bet payouts, Antonia exclusively pays with ACE-COIN, her own cryptocurrency.</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965F639-B879-6447-9376-6E818BC27103}"/>
              </a:ext>
            </a:extLst>
          </p:cNvPr>
          <p:cNvSpPr txBox="1"/>
          <p:nvPr/>
        </p:nvSpPr>
        <p:spPr>
          <a:xfrm>
            <a:off x="4392769" y="4329384"/>
            <a:ext cx="3579378" cy="276999"/>
          </a:xfrm>
          <a:prstGeom prst="rect">
            <a:avLst/>
          </a:prstGeom>
          <a:noFill/>
        </p:spPr>
        <p:txBody>
          <a:bodyPr wrap="none" rtlCol="0">
            <a:spAutoFit/>
          </a:bodyPr>
          <a:lstStyle/>
          <a:p>
            <a:r>
              <a:rPr lang="en-US" sz="1200" dirty="0">
                <a:solidFill>
                  <a:schemeClr val="bg1"/>
                </a:solidFill>
              </a:rPr>
              <a:t>Antonia’s Penthouse Apartment on Roof of Ace Casino</a:t>
            </a:r>
          </a:p>
        </p:txBody>
      </p:sp>
      <p:pic>
        <p:nvPicPr>
          <p:cNvPr id="13" name="Picture 2" descr="A picture containing indoor, ceiling, wall, room&#10;&#10;Description automatically generated">
            <a:extLst>
              <a:ext uri="{FF2B5EF4-FFF2-40B4-BE49-F238E27FC236}">
                <a16:creationId xmlns:a16="http://schemas.microsoft.com/office/drawing/2014/main" id="{C1A7FEB4-6C72-DF49-A7B3-157A45B69EAE}"/>
              </a:ext>
            </a:extLst>
          </p:cNvPr>
          <p:cNvPicPr>
            <a:picLocks noChangeAspect="1" noChangeArrowheads="1"/>
          </p:cNvPicPr>
          <p:nvPr/>
        </p:nvPicPr>
        <p:blipFill>
          <a:blip r:embed="rId2" r:link="rId4"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a:stretch>
            <a:fillRect/>
          </a:stretch>
        </p:blipFill>
        <p:spPr bwMode="auto">
          <a:xfrm>
            <a:off x="3378097" y="1535585"/>
            <a:ext cx="5435804" cy="26353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7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16125</TotalTime>
  <Words>3091</Words>
  <Application>Microsoft Macintosh PowerPoint</Application>
  <PresentationFormat>Widescreen</PresentationFormat>
  <Paragraphs>328</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MS Mincho</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Koeppel</dc:creator>
  <cp:lastModifiedBy>Gary Koeppel</cp:lastModifiedBy>
  <cp:revision>94</cp:revision>
  <cp:lastPrinted>2025-01-14T07:33:25Z</cp:lastPrinted>
  <dcterms:created xsi:type="dcterms:W3CDTF">2022-03-01T02:10:57Z</dcterms:created>
  <dcterms:modified xsi:type="dcterms:W3CDTF">2025-01-30T01:51:55Z</dcterms:modified>
</cp:coreProperties>
</file>