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528" r:id="rId2"/>
    <p:sldId id="514" r:id="rId3"/>
    <p:sldId id="264" r:id="rId4"/>
    <p:sldId id="260" r:id="rId5"/>
    <p:sldId id="525" r:id="rId6"/>
    <p:sldId id="441" r:id="rId7"/>
    <p:sldId id="442" r:id="rId8"/>
    <p:sldId id="521" r:id="rId9"/>
    <p:sldId id="459" r:id="rId10"/>
    <p:sldId id="524" r:id="rId11"/>
    <p:sldId id="406" r:id="rId12"/>
    <p:sldId id="407" r:id="rId13"/>
    <p:sldId id="408" r:id="rId14"/>
    <p:sldId id="410" r:id="rId15"/>
    <p:sldId id="522" r:id="rId16"/>
    <p:sldId id="401" r:id="rId17"/>
    <p:sldId id="402" r:id="rId18"/>
    <p:sldId id="443" r:id="rId19"/>
    <p:sldId id="444" r:id="rId20"/>
    <p:sldId id="447" r:id="rId21"/>
    <p:sldId id="446" r:id="rId22"/>
    <p:sldId id="263" r:id="rId23"/>
    <p:sldId id="449" r:id="rId24"/>
    <p:sldId id="450" r:id="rId25"/>
    <p:sldId id="451" r:id="rId26"/>
    <p:sldId id="452" r:id="rId27"/>
    <p:sldId id="453" r:id="rId28"/>
    <p:sldId id="454" r:id="rId29"/>
    <p:sldId id="515" r:id="rId30"/>
    <p:sldId id="490" r:id="rId31"/>
    <p:sldId id="261" r:id="rId32"/>
    <p:sldId id="527" r:id="rId33"/>
    <p:sldId id="437" r:id="rId34"/>
    <p:sldId id="438" r:id="rId35"/>
    <p:sldId id="439" r:id="rId36"/>
    <p:sldId id="530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0E16F75-09EF-4D41-822A-2180218D7B5C}" v="6" dt="2020-11-06T16:16:57.9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216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stin Thomas" userId="9eaa66abed6827e7" providerId="LiveId" clId="{B0E16F75-09EF-4D41-822A-2180218D7B5C}"/>
    <pc:docChg chg="undo custSel mod addSld delSld modSld modShowInfo">
      <pc:chgData name="Justin Thomas" userId="9eaa66abed6827e7" providerId="LiveId" clId="{B0E16F75-09EF-4D41-822A-2180218D7B5C}" dt="2020-11-16T17:28:19.748" v="149" actId="20577"/>
      <pc:docMkLst>
        <pc:docMk/>
      </pc:docMkLst>
      <pc:sldChg chg="addSp delSp modSp mod setBg delDesignElem">
        <pc:chgData name="Justin Thomas" userId="9eaa66abed6827e7" providerId="LiveId" clId="{B0E16F75-09EF-4D41-822A-2180218D7B5C}" dt="2020-11-06T16:19:04.680" v="80" actId="1076"/>
        <pc:sldMkLst>
          <pc:docMk/>
          <pc:sldMk cId="3287208488" sldId="261"/>
        </pc:sldMkLst>
        <pc:spChg chg="mod ord">
          <ac:chgData name="Justin Thomas" userId="9eaa66abed6827e7" providerId="LiveId" clId="{B0E16F75-09EF-4D41-822A-2180218D7B5C}" dt="2020-11-06T16:18:14.896" v="75" actId="26606"/>
          <ac:spMkLst>
            <pc:docMk/>
            <pc:sldMk cId="3287208488" sldId="261"/>
            <ac:spMk id="2" creationId="{26982695-866A-44ED-8666-978416D1BAF2}"/>
          </ac:spMkLst>
        </pc:spChg>
        <pc:spChg chg="mod ord">
          <ac:chgData name="Justin Thomas" userId="9eaa66abed6827e7" providerId="LiveId" clId="{B0E16F75-09EF-4D41-822A-2180218D7B5C}" dt="2020-11-06T16:18:14.896" v="75" actId="26606"/>
          <ac:spMkLst>
            <pc:docMk/>
            <pc:sldMk cId="3287208488" sldId="261"/>
            <ac:spMk id="3" creationId="{A79D0B50-1861-419D-8884-2AD8AFA0A60A}"/>
          </ac:spMkLst>
        </pc:spChg>
        <pc:spChg chg="add mod">
          <ac:chgData name="Justin Thomas" userId="9eaa66abed6827e7" providerId="LiveId" clId="{B0E16F75-09EF-4D41-822A-2180218D7B5C}" dt="2020-11-06T16:19:04.680" v="80" actId="1076"/>
          <ac:spMkLst>
            <pc:docMk/>
            <pc:sldMk cId="3287208488" sldId="261"/>
            <ac:spMk id="4" creationId="{01A66540-E24C-48D8-B418-2FFCCFC8F314}"/>
          </ac:spMkLst>
        </pc:spChg>
        <pc:spChg chg="del">
          <ac:chgData name="Justin Thomas" userId="9eaa66abed6827e7" providerId="LiveId" clId="{B0E16F75-09EF-4D41-822A-2180218D7B5C}" dt="2020-11-06T16:18:10.132" v="74" actId="478"/>
          <ac:spMkLst>
            <pc:docMk/>
            <pc:sldMk cId="3287208488" sldId="261"/>
            <ac:spMk id="7" creationId="{00000000-0000-0000-0000-000000000000}"/>
          </ac:spMkLst>
        </pc:spChg>
        <pc:spChg chg="add">
          <ac:chgData name="Justin Thomas" userId="9eaa66abed6827e7" providerId="LiveId" clId="{B0E16F75-09EF-4D41-822A-2180218D7B5C}" dt="2020-11-06T16:18:14.896" v="75" actId="26606"/>
          <ac:spMkLst>
            <pc:docMk/>
            <pc:sldMk cId="3287208488" sldId="261"/>
            <ac:spMk id="8" creationId="{9D25F302-27C5-414F-97F8-6EA0A6C028BA}"/>
          </ac:spMkLst>
        </pc:spChg>
        <pc:spChg chg="add mod">
          <ac:chgData name="Justin Thomas" userId="9eaa66abed6827e7" providerId="LiveId" clId="{B0E16F75-09EF-4D41-822A-2180218D7B5C}" dt="2020-11-06T16:18:58.352" v="79" actId="1076"/>
          <ac:spMkLst>
            <pc:docMk/>
            <pc:sldMk cId="3287208488" sldId="261"/>
            <ac:spMk id="9" creationId="{DAD9AA97-5CB7-416B-B02F-C118B3D4AFAA}"/>
          </ac:spMkLst>
        </pc:spChg>
        <pc:spChg chg="del">
          <ac:chgData name="Justin Thomas" userId="9eaa66abed6827e7" providerId="LiveId" clId="{B0E16F75-09EF-4D41-822A-2180218D7B5C}" dt="2020-11-06T16:18:10.132" v="74" actId="478"/>
          <ac:spMkLst>
            <pc:docMk/>
            <pc:sldMk cId="3287208488" sldId="261"/>
            <ac:spMk id="11" creationId="{00000000-0000-0000-0000-000000000000}"/>
          </ac:spMkLst>
        </pc:spChg>
        <pc:spChg chg="add">
          <ac:chgData name="Justin Thomas" userId="9eaa66abed6827e7" providerId="LiveId" clId="{B0E16F75-09EF-4D41-822A-2180218D7B5C}" dt="2020-11-06T16:18:14.896" v="75" actId="26606"/>
          <ac:spMkLst>
            <pc:docMk/>
            <pc:sldMk cId="3287208488" sldId="261"/>
            <ac:spMk id="13" creationId="{830A36F8-48C2-4842-A87B-8CE8DF4E7FD2}"/>
          </ac:spMkLst>
        </pc:spChg>
        <pc:spChg chg="add">
          <ac:chgData name="Justin Thomas" userId="9eaa66abed6827e7" providerId="LiveId" clId="{B0E16F75-09EF-4D41-822A-2180218D7B5C}" dt="2020-11-06T16:18:14.896" v="75" actId="26606"/>
          <ac:spMkLst>
            <pc:docMk/>
            <pc:sldMk cId="3287208488" sldId="261"/>
            <ac:spMk id="15" creationId="{7F488E8B-4E1E-4402-8935-D4E6C02615C7}"/>
          </ac:spMkLst>
        </pc:spChg>
        <pc:picChg chg="mod">
          <ac:chgData name="Justin Thomas" userId="9eaa66abed6827e7" providerId="LiveId" clId="{B0E16F75-09EF-4D41-822A-2180218D7B5C}" dt="2020-11-06T16:18:14.896" v="75" actId="26606"/>
          <ac:picMkLst>
            <pc:docMk/>
            <pc:sldMk cId="3287208488" sldId="261"/>
            <ac:picMk id="5" creationId="{CD8D7DC7-B9F3-4173-A8FB-76573F2D0C3E}"/>
          </ac:picMkLst>
        </pc:picChg>
        <pc:picChg chg="mod">
          <ac:chgData name="Justin Thomas" userId="9eaa66abed6827e7" providerId="LiveId" clId="{B0E16F75-09EF-4D41-822A-2180218D7B5C}" dt="2020-11-06T16:18:20.804" v="76" actId="14100"/>
          <ac:picMkLst>
            <pc:docMk/>
            <pc:sldMk cId="3287208488" sldId="261"/>
            <ac:picMk id="6" creationId="{00000000-0000-0000-0000-000000000000}"/>
          </ac:picMkLst>
        </pc:picChg>
      </pc:sldChg>
      <pc:sldChg chg="modSp mod">
        <pc:chgData name="Justin Thomas" userId="9eaa66abed6827e7" providerId="LiveId" clId="{B0E16F75-09EF-4D41-822A-2180218D7B5C}" dt="2020-11-06T15:03:56.084" v="30" actId="20577"/>
        <pc:sldMkLst>
          <pc:docMk/>
          <pc:sldMk cId="172803709" sldId="264"/>
        </pc:sldMkLst>
        <pc:spChg chg="mod">
          <ac:chgData name="Justin Thomas" userId="9eaa66abed6827e7" providerId="LiveId" clId="{B0E16F75-09EF-4D41-822A-2180218D7B5C}" dt="2020-11-06T15:03:56.084" v="30" actId="20577"/>
          <ac:spMkLst>
            <pc:docMk/>
            <pc:sldMk cId="172803709" sldId="264"/>
            <ac:spMk id="14" creationId="{D422E0BD-B3B2-4951-930F-20AD4AA235F1}"/>
          </ac:spMkLst>
        </pc:spChg>
      </pc:sldChg>
      <pc:sldChg chg="add">
        <pc:chgData name="Justin Thomas" userId="9eaa66abed6827e7" providerId="LiveId" clId="{B0E16F75-09EF-4D41-822A-2180218D7B5C}" dt="2020-11-06T15:05:47.407" v="36"/>
        <pc:sldMkLst>
          <pc:docMk/>
          <pc:sldMk cId="4119521170" sldId="437"/>
        </pc:sldMkLst>
      </pc:sldChg>
      <pc:sldChg chg="add">
        <pc:chgData name="Justin Thomas" userId="9eaa66abed6827e7" providerId="LiveId" clId="{B0E16F75-09EF-4D41-822A-2180218D7B5C}" dt="2020-11-06T15:05:47.407" v="36"/>
        <pc:sldMkLst>
          <pc:docMk/>
          <pc:sldMk cId="181548930" sldId="438"/>
        </pc:sldMkLst>
      </pc:sldChg>
      <pc:sldChg chg="add">
        <pc:chgData name="Justin Thomas" userId="9eaa66abed6827e7" providerId="LiveId" clId="{B0E16F75-09EF-4D41-822A-2180218D7B5C}" dt="2020-11-06T15:05:47.407" v="36"/>
        <pc:sldMkLst>
          <pc:docMk/>
          <pc:sldMk cId="1484549163" sldId="439"/>
        </pc:sldMkLst>
      </pc:sldChg>
      <pc:sldChg chg="addSp modSp mod setBg delDesignElem">
        <pc:chgData name="Justin Thomas" userId="9eaa66abed6827e7" providerId="LiveId" clId="{B0E16F75-09EF-4D41-822A-2180218D7B5C}" dt="2020-11-06T16:17:14.865" v="55" actId="26606"/>
        <pc:sldMkLst>
          <pc:docMk/>
          <pc:sldMk cId="443234763" sldId="490"/>
        </pc:sldMkLst>
        <pc:spChg chg="mod">
          <ac:chgData name="Justin Thomas" userId="9eaa66abed6827e7" providerId="LiveId" clId="{B0E16F75-09EF-4D41-822A-2180218D7B5C}" dt="2020-11-06T16:17:14.865" v="55" actId="26606"/>
          <ac:spMkLst>
            <pc:docMk/>
            <pc:sldMk cId="443234763" sldId="490"/>
            <ac:spMk id="2" creationId="{26982695-866A-44ED-8666-978416D1BAF2}"/>
          </ac:spMkLst>
        </pc:spChg>
        <pc:spChg chg="mod">
          <ac:chgData name="Justin Thomas" userId="9eaa66abed6827e7" providerId="LiveId" clId="{B0E16F75-09EF-4D41-822A-2180218D7B5C}" dt="2020-11-06T16:17:14.865" v="55" actId="26606"/>
          <ac:spMkLst>
            <pc:docMk/>
            <pc:sldMk cId="443234763" sldId="490"/>
            <ac:spMk id="3" creationId="{A79D0B50-1861-419D-8884-2AD8AFA0A60A}"/>
          </ac:spMkLst>
        </pc:spChg>
        <pc:spChg chg="add">
          <ac:chgData name="Justin Thomas" userId="9eaa66abed6827e7" providerId="LiveId" clId="{B0E16F75-09EF-4D41-822A-2180218D7B5C}" dt="2020-11-06T16:17:14.865" v="55" actId="26606"/>
          <ac:spMkLst>
            <pc:docMk/>
            <pc:sldMk cId="443234763" sldId="490"/>
            <ac:spMk id="10" creationId="{9D80C9EF-3CC6-4ECC-9C2D-9D0396C96ED9}"/>
          </ac:spMkLst>
        </pc:spChg>
        <pc:spChg chg="add">
          <ac:chgData name="Justin Thomas" userId="9eaa66abed6827e7" providerId="LiveId" clId="{B0E16F75-09EF-4D41-822A-2180218D7B5C}" dt="2020-11-06T16:17:14.865" v="55" actId="26606"/>
          <ac:spMkLst>
            <pc:docMk/>
            <pc:sldMk cId="443234763" sldId="490"/>
            <ac:spMk id="12" creationId="{5DA32751-37A2-45C0-BE94-63D375E27003}"/>
          </ac:spMkLst>
        </pc:spChg>
        <pc:spChg chg="add">
          <ac:chgData name="Justin Thomas" userId="9eaa66abed6827e7" providerId="LiveId" clId="{B0E16F75-09EF-4D41-822A-2180218D7B5C}" dt="2020-11-06T16:17:14.865" v="55" actId="26606"/>
          <ac:spMkLst>
            <pc:docMk/>
            <pc:sldMk cId="443234763" sldId="490"/>
            <ac:spMk id="14" creationId="{E659831F-0D9A-4C63-9EBB-8435B85A440F}"/>
          </ac:spMkLst>
        </pc:spChg>
        <pc:spChg chg="add">
          <ac:chgData name="Justin Thomas" userId="9eaa66abed6827e7" providerId="LiveId" clId="{B0E16F75-09EF-4D41-822A-2180218D7B5C}" dt="2020-11-06T16:17:14.865" v="55" actId="26606"/>
          <ac:spMkLst>
            <pc:docMk/>
            <pc:sldMk cId="443234763" sldId="490"/>
            <ac:spMk id="16" creationId="{5A55FBCD-CD42-40F5-8A1B-3203F9CAEEAA}"/>
          </ac:spMkLst>
        </pc:spChg>
        <pc:picChg chg="mod">
          <ac:chgData name="Justin Thomas" userId="9eaa66abed6827e7" providerId="LiveId" clId="{B0E16F75-09EF-4D41-822A-2180218D7B5C}" dt="2020-11-06T16:17:14.865" v="55" actId="26606"/>
          <ac:picMkLst>
            <pc:docMk/>
            <pc:sldMk cId="443234763" sldId="490"/>
            <ac:picMk id="5" creationId="{CD8D7DC7-B9F3-4173-A8FB-76573F2D0C3E}"/>
          </ac:picMkLst>
        </pc:picChg>
      </pc:sldChg>
      <pc:sldChg chg="modSp mod">
        <pc:chgData name="Justin Thomas" userId="9eaa66abed6827e7" providerId="LiveId" clId="{B0E16F75-09EF-4D41-822A-2180218D7B5C}" dt="2020-11-16T17:28:19.748" v="149" actId="20577"/>
        <pc:sldMkLst>
          <pc:docMk/>
          <pc:sldMk cId="3225616322" sldId="514"/>
        </pc:sldMkLst>
        <pc:spChg chg="mod">
          <ac:chgData name="Justin Thomas" userId="9eaa66abed6827e7" providerId="LiveId" clId="{B0E16F75-09EF-4D41-822A-2180218D7B5C}" dt="2020-11-16T17:28:19.748" v="149" actId="20577"/>
          <ac:spMkLst>
            <pc:docMk/>
            <pc:sldMk cId="3225616322" sldId="514"/>
            <ac:spMk id="2" creationId="{9D7FF178-4AD0-459D-95FE-03CF49C734B6}"/>
          </ac:spMkLst>
        </pc:spChg>
      </pc:sldChg>
      <pc:sldChg chg="addSp modSp mod setBg delDesignElem">
        <pc:chgData name="Justin Thomas" userId="9eaa66abed6827e7" providerId="LiveId" clId="{B0E16F75-09EF-4D41-822A-2180218D7B5C}" dt="2020-11-06T16:17:07.884" v="54" actId="26606"/>
        <pc:sldMkLst>
          <pc:docMk/>
          <pc:sldMk cId="3035237817" sldId="515"/>
        </pc:sldMkLst>
        <pc:spChg chg="mod">
          <ac:chgData name="Justin Thomas" userId="9eaa66abed6827e7" providerId="LiveId" clId="{B0E16F75-09EF-4D41-822A-2180218D7B5C}" dt="2020-11-06T16:17:07.884" v="54" actId="26606"/>
          <ac:spMkLst>
            <pc:docMk/>
            <pc:sldMk cId="3035237817" sldId="515"/>
            <ac:spMk id="2" creationId="{9D7FF178-4AD0-459D-95FE-03CF49C734B6}"/>
          </ac:spMkLst>
        </pc:spChg>
        <pc:spChg chg="add">
          <ac:chgData name="Justin Thomas" userId="9eaa66abed6827e7" providerId="LiveId" clId="{B0E16F75-09EF-4D41-822A-2180218D7B5C}" dt="2020-11-06T16:17:07.884" v="54" actId="26606"/>
          <ac:spMkLst>
            <pc:docMk/>
            <pc:sldMk cId="3035237817" sldId="515"/>
            <ac:spMk id="7" creationId="{934F1179-B481-4F9E-BCA3-AFB972070F83}"/>
          </ac:spMkLst>
        </pc:spChg>
        <pc:spChg chg="add">
          <ac:chgData name="Justin Thomas" userId="9eaa66abed6827e7" providerId="LiveId" clId="{B0E16F75-09EF-4D41-822A-2180218D7B5C}" dt="2020-11-06T16:17:07.884" v="54" actId="26606"/>
          <ac:spMkLst>
            <pc:docMk/>
            <pc:sldMk cId="3035237817" sldId="515"/>
            <ac:spMk id="9" creationId="{827DC2C4-B485-428A-BF4A-472D2967F47F}"/>
          </ac:spMkLst>
        </pc:spChg>
        <pc:spChg chg="add">
          <ac:chgData name="Justin Thomas" userId="9eaa66abed6827e7" providerId="LiveId" clId="{B0E16F75-09EF-4D41-822A-2180218D7B5C}" dt="2020-11-06T16:17:07.884" v="54" actId="26606"/>
          <ac:spMkLst>
            <pc:docMk/>
            <pc:sldMk cId="3035237817" sldId="515"/>
            <ac:spMk id="11" creationId="{EE04B5EB-F158-4507-90DD-BD23620C7CC9}"/>
          </ac:spMkLst>
        </pc:spChg>
      </pc:sldChg>
      <pc:sldChg chg="modSp mod">
        <pc:chgData name="Justin Thomas" userId="9eaa66abed6827e7" providerId="LiveId" clId="{B0E16F75-09EF-4D41-822A-2180218D7B5C}" dt="2020-11-06T15:02:33.106" v="9" actId="27636"/>
        <pc:sldMkLst>
          <pc:docMk/>
          <pc:sldMk cId="889834872" sldId="525"/>
        </pc:sldMkLst>
        <pc:spChg chg="mod">
          <ac:chgData name="Justin Thomas" userId="9eaa66abed6827e7" providerId="LiveId" clId="{B0E16F75-09EF-4D41-822A-2180218D7B5C}" dt="2020-11-06T15:02:33.106" v="9" actId="27636"/>
          <ac:spMkLst>
            <pc:docMk/>
            <pc:sldMk cId="889834872" sldId="525"/>
            <ac:spMk id="2" creationId="{9D7FF178-4AD0-459D-95FE-03CF49C734B6}"/>
          </ac:spMkLst>
        </pc:spChg>
      </pc:sldChg>
      <pc:sldChg chg="modSp del mod">
        <pc:chgData name="Justin Thomas" userId="9eaa66abed6827e7" providerId="LiveId" clId="{B0E16F75-09EF-4D41-822A-2180218D7B5C}" dt="2020-11-06T15:05:50.396" v="37" actId="47"/>
        <pc:sldMkLst>
          <pc:docMk/>
          <pc:sldMk cId="4244553047" sldId="526"/>
        </pc:sldMkLst>
        <pc:spChg chg="mod">
          <ac:chgData name="Justin Thomas" userId="9eaa66abed6827e7" providerId="LiveId" clId="{B0E16F75-09EF-4D41-822A-2180218D7B5C}" dt="2020-11-06T15:04:38.895" v="35" actId="20577"/>
          <ac:spMkLst>
            <pc:docMk/>
            <pc:sldMk cId="4244553047" sldId="526"/>
            <ac:spMk id="2" creationId="{9D7FF178-4AD0-459D-95FE-03CF49C734B6}"/>
          </ac:spMkLst>
        </pc:spChg>
      </pc:sldChg>
      <pc:sldChg chg="add">
        <pc:chgData name="Justin Thomas" userId="9eaa66abed6827e7" providerId="LiveId" clId="{B0E16F75-09EF-4D41-822A-2180218D7B5C}" dt="2020-11-06T15:05:47.407" v="36"/>
        <pc:sldMkLst>
          <pc:docMk/>
          <pc:sldMk cId="2378169514" sldId="527"/>
        </pc:sldMkLst>
      </pc:sldChg>
      <pc:sldChg chg="addSp modSp mod">
        <pc:chgData name="Justin Thomas" userId="9eaa66abed6827e7" providerId="LiveId" clId="{B0E16F75-09EF-4D41-822A-2180218D7B5C}" dt="2020-11-06T15:10:10.480" v="50" actId="1076"/>
        <pc:sldMkLst>
          <pc:docMk/>
          <pc:sldMk cId="1841663032" sldId="528"/>
        </pc:sldMkLst>
        <pc:spChg chg="add mod">
          <ac:chgData name="Justin Thomas" userId="9eaa66abed6827e7" providerId="LiveId" clId="{B0E16F75-09EF-4D41-822A-2180218D7B5C}" dt="2020-11-06T15:10:10.480" v="50" actId="1076"/>
          <ac:spMkLst>
            <pc:docMk/>
            <pc:sldMk cId="1841663032" sldId="528"/>
            <ac:spMk id="2" creationId="{25F656FC-5980-44C2-84C9-D598C6D5B72B}"/>
          </ac:spMkLst>
        </pc:spChg>
      </pc:sldChg>
      <pc:sldChg chg="add">
        <pc:chgData name="Justin Thomas" userId="9eaa66abed6827e7" providerId="LiveId" clId="{B0E16F75-09EF-4D41-822A-2180218D7B5C}" dt="2020-11-06T15:05:47.407" v="36"/>
        <pc:sldMkLst>
          <pc:docMk/>
          <pc:sldMk cId="3348854854" sldId="530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6D3E0-2BD5-44DE-AB5B-C45309E34F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F094E5-1DA9-48D8-B54C-1789AEA30C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C4012C-2E2A-406C-8950-8DEC0DDC3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63FFC-8A6D-4A0C-B579-69F1E81D9D5F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CDA3FD-50F4-4204-BE42-F87B00FFB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AD5DA7-0DF3-4708-A471-37ED4427A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E860C-3A12-47E3-B161-62A7A1C50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285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935EC-D95D-4EA1-B366-59422B7B7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FD4F7C-CA19-415B-B736-C1C6BDBB49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0E3680-D746-4DF9-AE34-E3C9B1AD5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63FFC-8A6D-4A0C-B579-69F1E81D9D5F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DDC8B6-5CF8-4126-84C9-1E211B689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F1C695-07D3-4CC9-AFE1-1BDE49DB3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E860C-3A12-47E3-B161-62A7A1C50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11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8DDBDA-0E15-4890-85BC-7EB9394E48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05EBD2-7374-4F6F-82DF-1CA5DA727A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E79BDF-F6F7-4B10-94A7-6262FFE4D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63FFC-8A6D-4A0C-B579-69F1E81D9D5F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480493-5813-48A7-B997-05704D8E6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75B965-40E1-4CC7-B70A-70D44DC51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E860C-3A12-47E3-B161-62A7A1C50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977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AEB1673-20E4-40A2-98A6-5E07C554845E}"/>
              </a:ext>
            </a:extLst>
          </p:cNvPr>
          <p:cNvSpPr/>
          <p:nvPr userDrawn="1"/>
        </p:nvSpPr>
        <p:spPr>
          <a:xfrm flipV="1">
            <a:off x="1985" y="1"/>
            <a:ext cx="12192000" cy="2497593"/>
          </a:xfrm>
          <a:prstGeom prst="rect">
            <a:avLst/>
          </a:prstGeom>
          <a:gradFill flip="none" rotWithShape="1">
            <a:gsLst>
              <a:gs pos="0">
                <a:srgbClr val="B2BFBE">
                  <a:alpha val="61000"/>
                </a:srgbClr>
              </a:gs>
              <a:gs pos="85000">
                <a:srgbClr val="FFFFFF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F1599D9F-232F-46E6-A881-B5300C2C6DDE}"/>
              </a:ext>
            </a:extLst>
          </p:cNvPr>
          <p:cNvSpPr txBox="1">
            <a:spLocks/>
          </p:cNvSpPr>
          <p:nvPr userDrawn="1"/>
        </p:nvSpPr>
        <p:spPr>
          <a:xfrm>
            <a:off x="8961968" y="6483351"/>
            <a:ext cx="3215217" cy="365125"/>
          </a:xfrm>
          <a:prstGeom prst="rect">
            <a:avLst/>
          </a:prstGeom>
        </p:spPr>
        <p:txBody>
          <a:bodyPr anchor="b"/>
          <a:lstStyle>
            <a:lvl1pPr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defRPr/>
            </a:pPr>
            <a:fld id="{10D2605C-04C3-4225-AFE2-139693D7500E}" type="slidenum">
              <a:rPr lang="en-US" altLang="en-US" sz="1200" b="1" smtClean="0">
                <a:solidFill>
                  <a:srgbClr val="000000"/>
                </a:solidFill>
                <a:latin typeface="Calibri" panose="020F050202020403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200" b="1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B4B6E19E-73EC-434C-BA62-947013DA5B15}"/>
              </a:ext>
            </a:extLst>
          </p:cNvPr>
          <p:cNvSpPr txBox="1">
            <a:spLocks/>
          </p:cNvSpPr>
          <p:nvPr userDrawn="1"/>
        </p:nvSpPr>
        <p:spPr>
          <a:xfrm>
            <a:off x="1" y="6592888"/>
            <a:ext cx="8961967" cy="279400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sz="700" kern="700" spc="50">
                <a:latin typeface="Arial Narrow"/>
                <a:cs typeface="Arial Narrow"/>
              </a:rPr>
              <a:t>Copyright ©2016 Cengage Learning. All Rights Reserved. May not be scanned, copied or duplicated, or posted to a publicly accessible website, in whole or in part. </a:t>
            </a: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44DE0690-1C75-4CDF-B352-99DED5E46A43}"/>
              </a:ext>
            </a:extLst>
          </p:cNvPr>
          <p:cNvSpPr txBox="1">
            <a:spLocks/>
          </p:cNvSpPr>
          <p:nvPr userDrawn="1"/>
        </p:nvSpPr>
        <p:spPr>
          <a:xfrm>
            <a:off x="10253134" y="6483351"/>
            <a:ext cx="1502833" cy="365125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000" dirty="0">
                <a:solidFill>
                  <a:srgbClr val="000000"/>
                </a:solidFill>
              </a:rPr>
              <a:t>MIS6| CH7</a:t>
            </a: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2E457AF-63DB-44E9-B3B8-9184B3760AA9}"/>
              </a:ext>
            </a:extLst>
          </p:cNvPr>
          <p:cNvSpPr/>
          <p:nvPr userDrawn="1"/>
        </p:nvSpPr>
        <p:spPr>
          <a:xfrm>
            <a:off x="1" y="368300"/>
            <a:ext cx="3467100" cy="584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70AD30-4473-48E9-A18D-68209910461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118" y="368300"/>
            <a:ext cx="193463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defRPr/>
            </a:pPr>
            <a:r>
              <a:rPr lang="en-US" altLang="en-US" sz="3200" b="1" dirty="0">
                <a:solidFill>
                  <a:schemeClr val="bg1"/>
                </a:solidFill>
                <a:latin typeface="Franklin Gothic Medium" pitchFamily="34" charset="0"/>
                <a:ea typeface="Franklin Gothic Medium" pitchFamily="34" charset="0"/>
                <a:cs typeface="Franklin Gothic Medium" pitchFamily="34" charset="0"/>
              </a:rPr>
              <a:t>Exhibit</a:t>
            </a:r>
            <a:endParaRPr lang="en-US" altLang="en-US" sz="3200" b="1" i="1" dirty="0">
              <a:solidFill>
                <a:schemeClr val="bg1"/>
              </a:solidFill>
              <a:latin typeface="Franklin Gothic Medium" pitchFamily="34" charset="0"/>
              <a:ea typeface="Franklin Gothic Medium" pitchFamily="34" charset="0"/>
              <a:cs typeface="Franklin Gothic Medium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7350" y="418404"/>
            <a:ext cx="10048933" cy="983201"/>
          </a:xfrm>
        </p:spPr>
        <p:txBody>
          <a:bodyPr anchor="t">
            <a:normAutofit/>
          </a:bodyPr>
          <a:lstStyle>
            <a:lvl1pPr marL="1280160" indent="-1280160" algn="l">
              <a:defRPr sz="2800" b="1">
                <a:solidFill>
                  <a:schemeClr val="tx2"/>
                </a:solidFill>
                <a:latin typeface="Franklin Gothic Medium"/>
                <a:cs typeface="Franklin Gothic Medium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B21E94C6-4C2A-44F5-95CD-921D2D119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6449FB-AD67-4330-A49B-F09F82026877}" type="datetimeFigureOut">
              <a:rPr lang="en-US"/>
              <a:pPr>
                <a:defRPr/>
              </a:pPr>
              <a:t>11/16/2020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3D8DAAD8-610D-44C8-B342-7CEC164B5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255AF86-DF3D-4839-A8A7-F055CE803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52933" y="6356351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4BB4EA-06B9-49D1-9E5D-DA65AD51C9A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286288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5CD60B7-11B2-4061-B444-6DB76DEF3CC2}"/>
              </a:ext>
            </a:extLst>
          </p:cNvPr>
          <p:cNvSpPr/>
          <p:nvPr userDrawn="1"/>
        </p:nvSpPr>
        <p:spPr>
          <a:xfrm flipV="1">
            <a:off x="1985" y="1"/>
            <a:ext cx="12192000" cy="2497593"/>
          </a:xfrm>
          <a:prstGeom prst="rect">
            <a:avLst/>
          </a:prstGeom>
          <a:gradFill flip="none" rotWithShape="1">
            <a:gsLst>
              <a:gs pos="0">
                <a:srgbClr val="B2BFBE">
                  <a:alpha val="61000"/>
                </a:srgbClr>
              </a:gs>
              <a:gs pos="85000">
                <a:srgbClr val="FFFFFF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7C440AE0-0F80-4BD4-AAB1-63CE91A467E9}"/>
              </a:ext>
            </a:extLst>
          </p:cNvPr>
          <p:cNvSpPr txBox="1">
            <a:spLocks/>
          </p:cNvSpPr>
          <p:nvPr userDrawn="1"/>
        </p:nvSpPr>
        <p:spPr>
          <a:xfrm>
            <a:off x="8961968" y="6483351"/>
            <a:ext cx="3215217" cy="365125"/>
          </a:xfrm>
          <a:prstGeom prst="rect">
            <a:avLst/>
          </a:prstGeom>
        </p:spPr>
        <p:txBody>
          <a:bodyPr anchor="b"/>
          <a:lstStyle>
            <a:lvl1pPr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defRPr/>
            </a:pPr>
            <a:fld id="{DBB0F6A7-959A-470B-A276-0A2343FD1BB5}" type="slidenum">
              <a:rPr lang="en-US" altLang="en-US" sz="1200" b="1" smtClean="0">
                <a:solidFill>
                  <a:srgbClr val="000000"/>
                </a:solidFill>
                <a:latin typeface="Calibri" panose="020F050202020403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200" b="1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9F44EEEA-D424-4085-B9AB-F358741D41B9}"/>
              </a:ext>
            </a:extLst>
          </p:cNvPr>
          <p:cNvSpPr txBox="1">
            <a:spLocks/>
          </p:cNvSpPr>
          <p:nvPr userDrawn="1"/>
        </p:nvSpPr>
        <p:spPr>
          <a:xfrm>
            <a:off x="1" y="6592888"/>
            <a:ext cx="8961967" cy="279400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sz="700" kern="700" spc="50">
                <a:latin typeface="Arial Narrow"/>
                <a:cs typeface="Arial Narrow"/>
              </a:rPr>
              <a:t>Copyright ©2016 Cengage Learning. All Rights Reserved. May not be scanned, copied or duplicated, or posted to a publicly accessible website, in whole or in part. </a:t>
            </a: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651074DA-BC7F-49FC-819C-E4E0363D2952}"/>
              </a:ext>
            </a:extLst>
          </p:cNvPr>
          <p:cNvSpPr txBox="1">
            <a:spLocks/>
          </p:cNvSpPr>
          <p:nvPr userDrawn="1"/>
        </p:nvSpPr>
        <p:spPr>
          <a:xfrm>
            <a:off x="10253134" y="6483351"/>
            <a:ext cx="1502833" cy="365125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000" dirty="0">
                <a:solidFill>
                  <a:srgbClr val="000000"/>
                </a:solidFill>
              </a:rPr>
              <a:t>MIS6 | CH7</a:t>
            </a: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1F6AFF-D140-452C-B8CF-5CBB082B7A15}"/>
              </a:ext>
            </a:extLst>
          </p:cNvPr>
          <p:cNvSpPr/>
          <p:nvPr userDrawn="1"/>
        </p:nvSpPr>
        <p:spPr>
          <a:xfrm>
            <a:off x="1" y="368300"/>
            <a:ext cx="3467100" cy="584200"/>
          </a:xfrm>
          <a:prstGeom prst="rect">
            <a:avLst/>
          </a:prstGeom>
          <a:solidFill>
            <a:srgbClr val="B0002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FCD39E-FB07-43FB-9FA0-EA193BA4BB0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118" y="368300"/>
            <a:ext cx="193463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defRPr/>
            </a:pPr>
            <a:r>
              <a:rPr lang="en-US" altLang="en-US" sz="3200" b="1">
                <a:solidFill>
                  <a:schemeClr val="bg1"/>
                </a:solidFill>
                <a:latin typeface="Franklin Gothic Medium" pitchFamily="34" charset="0"/>
                <a:ea typeface="Franklin Gothic Medium" pitchFamily="34" charset="0"/>
                <a:cs typeface="Franklin Gothic Medium" pitchFamily="34" charset="0"/>
              </a:rPr>
              <a:t>Table</a:t>
            </a:r>
            <a:endParaRPr lang="en-US" altLang="en-US" sz="3200" b="1" i="1">
              <a:solidFill>
                <a:schemeClr val="bg1"/>
              </a:solidFill>
              <a:latin typeface="Franklin Gothic Medium" pitchFamily="34" charset="0"/>
              <a:ea typeface="Franklin Gothic Medium" pitchFamily="34" charset="0"/>
              <a:cs typeface="Franklin Gothic Medium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7350" y="418404"/>
            <a:ext cx="10048933" cy="983201"/>
          </a:xfrm>
        </p:spPr>
        <p:txBody>
          <a:bodyPr anchor="t">
            <a:normAutofit/>
          </a:bodyPr>
          <a:lstStyle>
            <a:lvl1pPr marL="1280160" indent="-1280160" algn="l">
              <a:defRPr sz="2800" b="1">
                <a:solidFill>
                  <a:schemeClr val="tx2"/>
                </a:solidFill>
                <a:latin typeface="Franklin Gothic Medium"/>
                <a:cs typeface="Franklin Gothic Medium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DF277E44-191E-48A2-A375-A621BC752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951E56-EF01-4295-ACBE-D842FD03EC3F}" type="datetimeFigureOut">
              <a:rPr lang="en-US"/>
              <a:pPr>
                <a:defRPr/>
              </a:pPr>
              <a:t>11/16/2020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FBF4A714-2B51-42E9-B10F-3C6FBADFD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2E43035-8360-4D51-B84F-0228D14BB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A9E8FD-B1CF-408A-A844-2FB01405C9B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6200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5E91A-60E1-4F74-9D39-4ED5A48F0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B6AE12-649A-434F-91C5-5B8CC8791C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DFF6AB-69ED-4703-8AB8-84D18E345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63FFC-8A6D-4A0C-B579-69F1E81D9D5F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0C32FD-CB4C-4561-8C81-22B44E2AC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736888-1297-4E35-8E88-2170E636A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E860C-3A12-47E3-B161-62A7A1C50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699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97EE6-AE9B-442A-9BAE-9A57AE6B2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D35EF8-84FF-4195-A539-15EE9DC791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7E5396-0880-497B-9260-7BE67A7AB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63FFC-8A6D-4A0C-B579-69F1E81D9D5F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972E79-96A9-47FD-81CE-9A1CFA996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C16EBE-7ED9-4A88-AF72-FBF43210C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E860C-3A12-47E3-B161-62A7A1C50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005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8EC06-663D-4315-8DC4-F25A00C24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E57871-0638-49BC-9422-8567047E7A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8691EC-883C-4D6F-B4A4-16F0EA1089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E1E4A3-DD76-4DD4-96B6-177284567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63FFC-8A6D-4A0C-B579-69F1E81D9D5F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B0B9DF-7A81-4D2B-94F6-A5B60C78E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01B4AC-A3D5-4B5D-8F27-D21D00C4B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E860C-3A12-47E3-B161-62A7A1C50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654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616D3-31AF-4686-B0ED-F7BB08C46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FAE15B-C694-409B-94DF-D73C62F5A5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91A143-3A43-4F47-9265-44C225B12E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D75DAF-B5FF-47BE-B769-ABA76E128A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242568-5F8B-4A34-9716-D6225425D1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0FEE05-5407-4E9F-B48D-7B4FF7FEB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63FFC-8A6D-4A0C-B579-69F1E81D9D5F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5933D96-1A66-4B12-8186-B8F884456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41926A0-A9B0-41CA-A335-7BA8F7794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E860C-3A12-47E3-B161-62A7A1C50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553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E03F5-54FD-4C15-9DAE-7E47F4DC4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174409-C613-446A-B659-1EB23FAA1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63FFC-8A6D-4A0C-B579-69F1E81D9D5F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99F1DC-EF36-4E28-BAF2-07773DAD4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CEE883-168A-402F-9FF4-6AE5B149E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E860C-3A12-47E3-B161-62A7A1C50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057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7F5CAB-F9B3-4200-848C-17A325F42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63FFC-8A6D-4A0C-B579-69F1E81D9D5F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E69A1C-D146-480A-AD84-817582257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691E55-9E76-4F69-AECD-9A9B5DEE7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E860C-3A12-47E3-B161-62A7A1C50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666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36F48-7F82-44A6-B3D7-09D50195B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28F8E3-C34B-4EE7-B2CF-53572BE0CA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120C16-72B2-4701-9740-61699ECB9F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9E837C-4E1D-4060-8FAB-C11D4DA44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63FFC-8A6D-4A0C-B579-69F1E81D9D5F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2D20B3-367A-4A3E-B15B-54FA32264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546743-A191-4C47-94EF-33E538AEA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E860C-3A12-47E3-B161-62A7A1C50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264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F71F0-D43A-4ABE-9BCB-5949E215C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C8233B-9230-4E85-9879-CC6852724A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9EFB9C-01F9-4554-A072-75F94419E4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BCECD4-DA16-4ED1-8931-D5609F89F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63FFC-8A6D-4A0C-B579-69F1E81D9D5F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D6B39C-715F-4EC3-BBB1-1BC49EF90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25ADB-3FDD-4856-B29F-F8DF11B41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E860C-3A12-47E3-B161-62A7A1C50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251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0F888A-2988-4D07-B6F8-DA8B9CA1E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607A18-001C-4126-93B5-6B005F0DE3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174B3F-2D7B-41E0-A216-3A8AB68C43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163FFC-8A6D-4A0C-B579-69F1E81D9D5F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D1BAEB-5AC8-461A-8B36-1468F4219B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CEA74C-406E-47F4-8D9A-57C5174382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8E860C-3A12-47E3-B161-62A7A1C50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0272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15">
            <a:extLst>
              <a:ext uri="{FF2B5EF4-FFF2-40B4-BE49-F238E27FC236}">
                <a16:creationId xmlns:a16="http://schemas.microsoft.com/office/drawing/2014/main" id="{BFDC535F-AC0A-417D-96AB-6706BECACD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8872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17">
            <a:extLst>
              <a:ext uri="{FF2B5EF4-FFF2-40B4-BE49-F238E27FC236}">
                <a16:creationId xmlns:a16="http://schemas.microsoft.com/office/drawing/2014/main" id="{97AAAF8E-31DB-4148-8FCA-4D8233D691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5953" y="484068"/>
            <a:ext cx="6898027" cy="58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9D7F6C-0929-4109-ADD4-A47CA2494D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322" y="806755"/>
            <a:ext cx="3454041" cy="3130764"/>
          </a:xfrm>
          <a:prstGeom prst="rect">
            <a:avLst/>
          </a:prstGeom>
        </p:spPr>
      </p:pic>
      <p:sp>
        <p:nvSpPr>
          <p:cNvPr id="31" name="Rectangle 19">
            <a:extLst>
              <a:ext uri="{FF2B5EF4-FFF2-40B4-BE49-F238E27FC236}">
                <a16:creationId xmlns:a16="http://schemas.microsoft.com/office/drawing/2014/main" id="{AA274328-4774-4DF9-BA53-452565122F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61393" y="484069"/>
            <a:ext cx="4145975" cy="349989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339A165-0E50-4F77-8373-C944BF9E84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126" y="4012164"/>
            <a:ext cx="6615405" cy="2183363"/>
          </a:xfrm>
          <a:prstGeom prst="rect">
            <a:avLst/>
          </a:prstGeom>
        </p:spPr>
      </p:pic>
      <p:sp>
        <p:nvSpPr>
          <p:cNvPr id="32" name="Rectangle 21">
            <a:extLst>
              <a:ext uri="{FF2B5EF4-FFF2-40B4-BE49-F238E27FC236}">
                <a16:creationId xmlns:a16="http://schemas.microsoft.com/office/drawing/2014/main" id="{01C7B46D-2FEF-4FAA-915B-8B21A66BB6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61393" y="4144834"/>
            <a:ext cx="4145975" cy="221151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C3F5543-9E55-417A-83EA-75D2E525FC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0937" y="819554"/>
            <a:ext cx="3502643" cy="31523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06291C7-5D3D-44E9-8025-6638967F33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54130" y="671804"/>
            <a:ext cx="3750516" cy="314441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8A38A5D-EA25-4D3A-9D16-C5EE2326EE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51103" y="4254758"/>
            <a:ext cx="3928188" cy="199092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9371F32-01A4-4DAC-B9FA-8FE6F3738723}"/>
              </a:ext>
            </a:extLst>
          </p:cNvPr>
          <p:cNvSpPr txBox="1"/>
          <p:nvPr/>
        </p:nvSpPr>
        <p:spPr>
          <a:xfrm>
            <a:off x="4954555" y="1866122"/>
            <a:ext cx="15125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Instructor: 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Justin Thomas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5F656FC-5980-44C2-84C9-D598C6D5B72B}"/>
              </a:ext>
            </a:extLst>
          </p:cNvPr>
          <p:cNvSpPr txBox="1"/>
          <p:nvPr/>
        </p:nvSpPr>
        <p:spPr>
          <a:xfrm>
            <a:off x="4948990" y="1315453"/>
            <a:ext cx="1317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MTA 98-366</a:t>
            </a:r>
          </a:p>
        </p:txBody>
      </p:sp>
    </p:spTree>
    <p:extLst>
      <p:ext uri="{BB962C8B-B14F-4D97-AF65-F5344CB8AC3E}">
        <p14:creationId xmlns:p14="http://schemas.microsoft.com/office/powerpoint/2010/main" val="18416630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7FF178-4AD0-459D-95FE-03CF49C73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158" y="1930399"/>
            <a:ext cx="10053763" cy="98810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Media </a:t>
            </a:r>
            <a:r>
              <a:rPr lang="en-US" sz="4800" dirty="0">
                <a:solidFill>
                  <a:srgbClr val="FFFFFF"/>
                </a:solidFill>
              </a:rPr>
              <a:t>Type </a:t>
            </a:r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Basics</a:t>
            </a:r>
          </a:p>
        </p:txBody>
      </p:sp>
    </p:spTree>
    <p:extLst>
      <p:ext uri="{BB962C8B-B14F-4D97-AF65-F5344CB8AC3E}">
        <p14:creationId xmlns:p14="http://schemas.microsoft.com/office/powerpoint/2010/main" val="22581924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84867EAF-AE1D-4322-9DE8-383AE3F7BC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" y="-4691"/>
            <a:ext cx="5446920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0676238-7F95-4EEB-836A-7D23927873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F4145E-6F55-47B1-92D9-34274B4C7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057" y="3121701"/>
            <a:ext cx="3658053" cy="178651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Understand Media Types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C36AF9-B077-47D9-B59B-7D43C1CF5C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7568" y="758952"/>
            <a:ext cx="5666232" cy="541801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Cable types and their characteristics</a:t>
            </a:r>
          </a:p>
          <a:p>
            <a:r>
              <a:rPr lang="en-US" dirty="0">
                <a:solidFill>
                  <a:srgbClr val="000000"/>
                </a:solidFill>
              </a:rPr>
              <a:t>Including media segment length and speed</a:t>
            </a:r>
          </a:p>
          <a:p>
            <a:r>
              <a:rPr lang="en-US" dirty="0">
                <a:solidFill>
                  <a:srgbClr val="000000"/>
                </a:solidFill>
              </a:rPr>
              <a:t>Fiber optic</a:t>
            </a:r>
          </a:p>
          <a:p>
            <a:r>
              <a:rPr lang="en-US" dirty="0">
                <a:solidFill>
                  <a:srgbClr val="000000"/>
                </a:solidFill>
              </a:rPr>
              <a:t>Twisted pair shielded or unshielded; </a:t>
            </a:r>
            <a:r>
              <a:rPr lang="en-US" dirty="0" err="1">
                <a:solidFill>
                  <a:srgbClr val="000000"/>
                </a:solidFill>
              </a:rPr>
              <a:t>Catxx</a:t>
            </a:r>
            <a:r>
              <a:rPr lang="en-US" dirty="0">
                <a:solidFill>
                  <a:srgbClr val="000000"/>
                </a:solidFill>
              </a:rPr>
              <a:t> cabling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0C4017E-9F81-4EFA-BB2F-8A7CA78C5E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7568" y="3657600"/>
            <a:ext cx="6076968" cy="3035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357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84867EAF-AE1D-4322-9DE8-383AE3F7BC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" y="-4691"/>
            <a:ext cx="5446920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0676238-7F95-4EEB-836A-7D23927873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F4145E-6F55-47B1-92D9-34274B4C7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057" y="3121701"/>
            <a:ext cx="3658053" cy="178651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Understand Media Types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CC1C9F2-B876-4F91-827E-1209E5B9F4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96000" y="1211231"/>
            <a:ext cx="5267325" cy="417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0907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84867EAF-AE1D-4322-9DE8-383AE3F7BC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" y="-4691"/>
            <a:ext cx="5446920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0676238-7F95-4EEB-836A-7D23927873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F4145E-6F55-47B1-92D9-34274B4C7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057" y="3121701"/>
            <a:ext cx="3658053" cy="178651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Understand Media Types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A952101-C375-4AE2-8BCC-C3C93AADAF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234787" y="346605"/>
            <a:ext cx="5175441" cy="260862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8D3962D-AD0D-4FC6-B7BB-50EC0638CC84}"/>
              </a:ext>
            </a:extLst>
          </p:cNvPr>
          <p:cNvSpPr txBox="1"/>
          <p:nvPr/>
        </p:nvSpPr>
        <p:spPr>
          <a:xfrm>
            <a:off x="6823654" y="3121701"/>
            <a:ext cx="34976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RJ-45 Connector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Most common Network Connector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9C14F737-EFA6-439B-818C-55335341DE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296727"/>
            <a:ext cx="4371975" cy="164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102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3">
            <a:extLst>
              <a:ext uri="{FF2B5EF4-FFF2-40B4-BE49-F238E27FC236}">
                <a16:creationId xmlns:a16="http://schemas.microsoft.com/office/drawing/2014/main" id="{84867EAF-AE1D-4322-9DE8-383AE3F7BC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" y="-4691"/>
            <a:ext cx="5446920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1" name="Picture 25">
            <a:extLst>
              <a:ext uri="{FF2B5EF4-FFF2-40B4-BE49-F238E27FC236}">
                <a16:creationId xmlns:a16="http://schemas.microsoft.com/office/drawing/2014/main" id="{40676238-7F95-4EEB-836A-7D23927873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F4145E-6F55-47B1-92D9-34274B4C7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057" y="3121701"/>
            <a:ext cx="3658053" cy="178651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Understand Media Types </a:t>
            </a:r>
            <a:br>
              <a:rPr lang="en-US" sz="2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2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(Cable Speeds)</a:t>
            </a:r>
          </a:p>
        </p:txBody>
      </p:sp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8B916EA1-D3ED-4802-8848-C395B7166C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347" y="811766"/>
            <a:ext cx="6715125" cy="3113898"/>
          </a:xfrm>
          <a:prstGeom prst="rect">
            <a:avLst/>
          </a:prstGeom>
          <a:ln w="9525"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41DAD01-095C-4CD2-A300-5DD62E4A0C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2346" y="4145322"/>
            <a:ext cx="6715125" cy="203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5260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7FF178-4AD0-459D-95FE-03CF49C73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158" y="1930399"/>
            <a:ext cx="10053763" cy="98810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Media </a:t>
            </a:r>
            <a:r>
              <a:rPr lang="en-US" sz="4800" dirty="0">
                <a:solidFill>
                  <a:srgbClr val="FFFFFF"/>
                </a:solidFill>
              </a:rPr>
              <a:t>Access Control Methods</a:t>
            </a:r>
            <a:endParaRPr lang="en-US" sz="4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501257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0F9A3BE-F8F4-4961-A21A-205E23321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FFFFFF"/>
                </a:solidFill>
              </a:rPr>
              <a:t>Local Area Networks (LANs)</a:t>
            </a:r>
            <a:br>
              <a:rPr lang="en-US" sz="4400" dirty="0">
                <a:solidFill>
                  <a:srgbClr val="FFFFFF"/>
                </a:solidFill>
              </a:rPr>
            </a:br>
            <a:endParaRPr lang="en-US" sz="4400" dirty="0">
              <a:solidFill>
                <a:srgbClr val="FFFFFF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DC6B7F-BE4A-4DD0-9898-808C3BABEE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3705" y="1320299"/>
            <a:ext cx="5666874" cy="4351338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What is Media Access Control Method?</a:t>
            </a:r>
          </a:p>
          <a:p>
            <a:r>
              <a:rPr lang="en-US" dirty="0">
                <a:solidFill>
                  <a:schemeClr val="bg1"/>
                </a:solidFill>
              </a:rPr>
              <a:t>A way to allow computers to transmit signals over network cabling while ensuring that only one computer transmits at a time.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If two computers simultaneously place signals on the wire, a collision can occur, and data might be corrupted unless a method is used to resolve the collision gracefully.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2224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E4A76C73-CBB9-49C5-B855-00CAA97BBC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5316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0F9A3BE-F8F4-4961-A21A-205E23321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FFFFFF"/>
                </a:solidFill>
              </a:rPr>
              <a:t>Local Area Networks (LANs)</a:t>
            </a:r>
            <a:br>
              <a:rPr lang="en-US" sz="4400" dirty="0">
                <a:solidFill>
                  <a:srgbClr val="FFFFFF"/>
                </a:solidFill>
              </a:rPr>
            </a:br>
            <a:endParaRPr lang="en-US" sz="4400" dirty="0">
              <a:solidFill>
                <a:srgbClr val="FFFFFF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1B4487-0DB0-4220-A103-3D00FF811A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6926" y="465222"/>
            <a:ext cx="6216316" cy="571174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 Main types of media access control methods are used in networking: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Contention: Carrier Sense Multiple Access with Collision Detection (CSMA/CD), which is used in Ethernet networking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Token passing, which is used in Token Ring and Fiber Distributed Data Interface (FDDI) networking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5114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0F9A3BE-F8F4-4961-A21A-205E23321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solidFill>
                  <a:srgbClr val="FFFFFF"/>
                </a:solidFill>
              </a:rPr>
              <a:t>Local Area Networks (LANs)</a:t>
            </a:r>
            <a:br>
              <a:rPr lang="en-US" sz="4400" dirty="0">
                <a:solidFill>
                  <a:srgbClr val="FFFFFF"/>
                </a:solidFill>
              </a:rPr>
            </a:br>
            <a:br>
              <a:rPr lang="en-US" sz="4400" dirty="0">
                <a:solidFill>
                  <a:srgbClr val="FFFFFF"/>
                </a:solidFill>
              </a:rPr>
            </a:br>
            <a:r>
              <a:rPr lang="en-US" sz="4400" dirty="0">
                <a:solidFill>
                  <a:srgbClr val="FFFFFF"/>
                </a:solidFill>
              </a:rPr>
              <a:t>Contention Methods</a:t>
            </a:r>
            <a:br>
              <a:rPr lang="en-US" sz="4400" dirty="0">
                <a:solidFill>
                  <a:srgbClr val="FFFFFF"/>
                </a:solidFill>
              </a:rPr>
            </a:br>
            <a:endParaRPr lang="en-US" sz="4400" dirty="0">
              <a:solidFill>
                <a:srgbClr val="FFFFFF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1B4487-0DB0-4220-A103-3D00FF811A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6926" y="465222"/>
            <a:ext cx="6216316" cy="5711742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What is CSMA/CD (Carrier Sense Multiple Access with Collision Detection)?</a:t>
            </a:r>
          </a:p>
          <a:p>
            <a:r>
              <a:rPr lang="en-US" sz="1800" dirty="0">
                <a:solidFill>
                  <a:schemeClr val="bg1"/>
                </a:solidFill>
              </a:rPr>
              <a:t>CSMA/CD is a type of media access control method for placing signals on baseband transmission networks. Since baseband networks can carry only one data signal at a time, there must be some way of controlling which station has access to the media at any given time. Carrier Sense Multiple Access with Collision Detection (CSMA/CD) is one such control method.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1611" y="3594539"/>
            <a:ext cx="6067425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161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7FF178-4AD0-459D-95FE-03CF49C73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158" y="1930399"/>
            <a:ext cx="10053763" cy="98810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Local Area Networks (LAN)</a:t>
            </a:r>
            <a:b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Wide Area Networks (WAN)</a:t>
            </a:r>
            <a:b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Virtual Local Area Network (VLAN)</a:t>
            </a:r>
          </a:p>
        </p:txBody>
      </p:sp>
    </p:spTree>
    <p:extLst>
      <p:ext uri="{BB962C8B-B14F-4D97-AF65-F5344CB8AC3E}">
        <p14:creationId xmlns:p14="http://schemas.microsoft.com/office/powerpoint/2010/main" val="32256163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0F9A3BE-F8F4-4961-A21A-205E23321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solidFill>
                  <a:srgbClr val="FFFFFF"/>
                </a:solidFill>
              </a:rPr>
              <a:t>Local Area Networks (LANs)</a:t>
            </a:r>
            <a:br>
              <a:rPr lang="en-US" sz="4400" dirty="0">
                <a:solidFill>
                  <a:srgbClr val="FFFFFF"/>
                </a:solidFill>
              </a:rPr>
            </a:br>
            <a:br>
              <a:rPr lang="en-US" sz="4400" dirty="0">
                <a:solidFill>
                  <a:srgbClr val="FFFFFF"/>
                </a:solidFill>
              </a:rPr>
            </a:br>
            <a:r>
              <a:rPr lang="en-US" sz="4400" dirty="0">
                <a:solidFill>
                  <a:srgbClr val="FFFFFF"/>
                </a:solidFill>
              </a:rPr>
              <a:t>Contention Methods</a:t>
            </a:r>
            <a:br>
              <a:rPr lang="en-US" sz="4400" dirty="0">
                <a:solidFill>
                  <a:srgbClr val="FFFFFF"/>
                </a:solidFill>
              </a:rPr>
            </a:br>
            <a:endParaRPr lang="en-US" sz="4400" dirty="0">
              <a:solidFill>
                <a:srgbClr val="FFFFFF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134D68E-A398-4C43-866A-5479FF4A04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6297" y="1511717"/>
            <a:ext cx="3781425" cy="49815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202454" y="571193"/>
            <a:ext cx="14419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 it works</a:t>
            </a:r>
          </a:p>
        </p:txBody>
      </p:sp>
    </p:spTree>
    <p:extLst>
      <p:ext uri="{BB962C8B-B14F-4D97-AF65-F5344CB8AC3E}">
        <p14:creationId xmlns:p14="http://schemas.microsoft.com/office/powerpoint/2010/main" val="31930324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0F9A3BE-F8F4-4961-A21A-205E23321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solidFill>
                  <a:srgbClr val="FFFFFF"/>
                </a:solidFill>
              </a:rPr>
              <a:t>Local Area Networks (LANs)</a:t>
            </a:r>
            <a:br>
              <a:rPr lang="en-US" sz="4400" dirty="0">
                <a:solidFill>
                  <a:srgbClr val="FFFFFF"/>
                </a:solidFill>
              </a:rPr>
            </a:br>
            <a:br>
              <a:rPr lang="en-US" sz="4400" dirty="0">
                <a:solidFill>
                  <a:srgbClr val="FFFFFF"/>
                </a:solidFill>
              </a:rPr>
            </a:br>
            <a:r>
              <a:rPr lang="en-US" sz="4400" dirty="0">
                <a:solidFill>
                  <a:srgbClr val="FFFFFF"/>
                </a:solidFill>
              </a:rPr>
              <a:t>Token Passing</a:t>
            </a:r>
            <a:br>
              <a:rPr lang="en-US" sz="4400" dirty="0">
                <a:solidFill>
                  <a:srgbClr val="FFFFFF"/>
                </a:solidFill>
              </a:rPr>
            </a:br>
            <a:endParaRPr lang="en-US" sz="4400" dirty="0">
              <a:solidFill>
                <a:srgbClr val="FFFFFF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2F34CDA-9E49-4BBA-A490-B7314FC9DA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7346" y="497305"/>
            <a:ext cx="5506453" cy="3136232"/>
          </a:xfrm>
        </p:spPr>
        <p:txBody>
          <a:bodyPr>
            <a:normAutofit fontScale="85000" lnSpcReduction="10000"/>
          </a:bodyPr>
          <a:lstStyle/>
          <a:p>
            <a:r>
              <a:rPr lang="en-US" sz="1500" dirty="0">
                <a:solidFill>
                  <a:schemeClr val="bg1"/>
                </a:solidFill>
              </a:rPr>
              <a:t>On a local area network, </a:t>
            </a:r>
            <a:r>
              <a:rPr lang="en-US" sz="1500" b="1" dirty="0">
                <a:solidFill>
                  <a:schemeClr val="bg1"/>
                </a:solidFill>
              </a:rPr>
              <a:t>token passing</a:t>
            </a:r>
            <a:r>
              <a:rPr lang="en-US" sz="1500" dirty="0">
                <a:solidFill>
                  <a:schemeClr val="bg1"/>
                </a:solidFill>
              </a:rPr>
              <a:t> is a channel access method </a:t>
            </a:r>
            <a:r>
              <a:rPr lang="en-US" sz="1200" dirty="0">
                <a:solidFill>
                  <a:schemeClr val="bg1"/>
                </a:solidFill>
              </a:rPr>
              <a:t>where</a:t>
            </a:r>
            <a:r>
              <a:rPr lang="en-US" sz="1500" dirty="0">
                <a:solidFill>
                  <a:schemeClr val="bg1"/>
                </a:solidFill>
              </a:rPr>
              <a:t> a signal called a </a:t>
            </a:r>
            <a:r>
              <a:rPr lang="en-US" sz="1500" i="1" dirty="0">
                <a:solidFill>
                  <a:schemeClr val="bg1"/>
                </a:solidFill>
              </a:rPr>
              <a:t>token</a:t>
            </a:r>
            <a:r>
              <a:rPr lang="en-US" sz="1500" dirty="0">
                <a:solidFill>
                  <a:schemeClr val="bg1"/>
                </a:solidFill>
              </a:rPr>
              <a:t> is passed between nodes to authorize that node to communicate.</a:t>
            </a:r>
            <a:r>
              <a:rPr lang="en-US" sz="1500" baseline="30000" dirty="0">
                <a:solidFill>
                  <a:schemeClr val="bg1"/>
                </a:solidFill>
              </a:rPr>
              <a:t> </a:t>
            </a:r>
          </a:p>
          <a:p>
            <a:r>
              <a:rPr lang="en-US" sz="1500" dirty="0">
                <a:solidFill>
                  <a:schemeClr val="bg1"/>
                </a:solidFill>
              </a:rPr>
              <a:t>In contrast to polling access methods, there is no pre-defined "master" node.</a:t>
            </a:r>
            <a:r>
              <a:rPr lang="en-US" sz="1500" baseline="30000" dirty="0">
                <a:solidFill>
                  <a:schemeClr val="bg1"/>
                </a:solidFill>
              </a:rPr>
              <a:t> </a:t>
            </a:r>
            <a:r>
              <a:rPr lang="en-US" sz="1500" dirty="0">
                <a:solidFill>
                  <a:schemeClr val="bg1"/>
                </a:solidFill>
              </a:rPr>
              <a:t>The most well-known examples are token ring and ARCNET, but there were a range of others, including FDDI (Fiber Distributed Data Interface), which was popular in the early to mid 1990s. </a:t>
            </a:r>
          </a:p>
          <a:p>
            <a:r>
              <a:rPr lang="en-US" sz="1500" dirty="0">
                <a:solidFill>
                  <a:schemeClr val="bg1"/>
                </a:solidFill>
              </a:rPr>
              <a:t>Token passing schemes degrade deterministically under load, which is a key reason why they were popular for industrial control LANs such as MAP, (Manufacturing Automation Protocol). </a:t>
            </a:r>
          </a:p>
          <a:p>
            <a:r>
              <a:rPr lang="en-US" sz="1500" dirty="0">
                <a:solidFill>
                  <a:schemeClr val="bg1"/>
                </a:solidFill>
              </a:rPr>
              <a:t>The advantage over contention-based channel access (such as the CSMA/CD of early Ethernet), is that collisions are eliminated, and that the channel bandwidth can be fully utilized without idle time when demand is heavy.</a:t>
            </a:r>
            <a:endParaRPr lang="en-US" sz="1500" baseline="30000" dirty="0">
              <a:solidFill>
                <a:schemeClr val="bg1"/>
              </a:solidFill>
            </a:endParaRPr>
          </a:p>
          <a:p>
            <a:r>
              <a:rPr lang="en-US" sz="1500" dirty="0">
                <a:solidFill>
                  <a:schemeClr val="bg1"/>
                </a:solidFill>
              </a:rPr>
              <a:t>The disadvantage is that even when demand is light, a station wishing to transmit must wait for the token, increasing latency.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 descr="A close up of a map&#10;&#10;Description automatically generated">
            <a:extLst>
              <a:ext uri="{FF2B5EF4-FFF2-40B4-BE49-F238E27FC236}">
                <a16:creationId xmlns:a16="http://schemas.microsoft.com/office/drawing/2014/main" id="{C3194D9A-A2C5-4984-9726-221A03289A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032" y="3834882"/>
            <a:ext cx="3555312" cy="2679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3410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5">
            <a:extLst>
              <a:ext uri="{FF2B5EF4-FFF2-40B4-BE49-F238E27FC236}">
                <a16:creationId xmlns:a16="http://schemas.microsoft.com/office/drawing/2014/main" id="{84867EAF-AE1D-4322-9DE8-383AE3F7BC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" y="-4691"/>
            <a:ext cx="5446920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" name="Picture 17">
            <a:extLst>
              <a:ext uri="{FF2B5EF4-FFF2-40B4-BE49-F238E27FC236}">
                <a16:creationId xmlns:a16="http://schemas.microsoft.com/office/drawing/2014/main" id="{40676238-7F95-4EEB-836A-7D23927873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7DED2D9-4428-480D-BC0D-8DC7F7E55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742" y="1423530"/>
            <a:ext cx="3658053" cy="4128184"/>
          </a:xfrm>
          <a:prstGeom prst="ellipse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Network topologies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6173FD6-86B6-44D5-8447-8B7494C507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518331" y="887019"/>
            <a:ext cx="6471506" cy="5201205"/>
          </a:xfrm>
          <a:prstGeom prst="rect">
            <a:avLst/>
          </a:prstGeom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6239026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5">
            <a:extLst>
              <a:ext uri="{FF2B5EF4-FFF2-40B4-BE49-F238E27FC236}">
                <a16:creationId xmlns:a16="http://schemas.microsoft.com/office/drawing/2014/main" id="{84867EAF-AE1D-4322-9DE8-383AE3F7BC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" y="-4691"/>
            <a:ext cx="5446920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" name="Picture 17">
            <a:extLst>
              <a:ext uri="{FF2B5EF4-FFF2-40B4-BE49-F238E27FC236}">
                <a16:creationId xmlns:a16="http://schemas.microsoft.com/office/drawing/2014/main" id="{40676238-7F95-4EEB-836A-7D23927873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7DED2D9-4428-480D-BC0D-8DC7F7E55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742" y="1423530"/>
            <a:ext cx="3658053" cy="4128184"/>
          </a:xfrm>
          <a:prstGeom prst="ellipse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Network topologies</a:t>
            </a:r>
            <a:b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Ring Topology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1762C89-FDB8-4E5F-892F-0D0EA806F4E9}"/>
              </a:ext>
            </a:extLst>
          </p:cNvPr>
          <p:cNvSpPr/>
          <p:nvPr/>
        </p:nvSpPr>
        <p:spPr>
          <a:xfrm>
            <a:off x="5453016" y="157825"/>
            <a:ext cx="6096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Ring topology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also known as Ring network, is a type of network topology where each node is exactly connected to two other nodes, forward and backward, thus forming a single continuous path for signal transmission.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Advantages of Ring topology: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Reduced chances of data collision as each node release a data packet after receiving the token.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Token passing makes ring topology perform better than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bus topology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under heavy traffic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 need of server to control connectivity among the nodes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Equal access to the resources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Disadvantages of Ring topology: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Unidirectional Ring, a data packet must pass through all the nodes.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6D53114-2AF9-4EEA-A926-67E42DB70E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7237" y="4273420"/>
            <a:ext cx="4034662" cy="2258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6343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5">
            <a:extLst>
              <a:ext uri="{FF2B5EF4-FFF2-40B4-BE49-F238E27FC236}">
                <a16:creationId xmlns:a16="http://schemas.microsoft.com/office/drawing/2014/main" id="{84867EAF-AE1D-4322-9DE8-383AE3F7BC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" y="-4691"/>
            <a:ext cx="5446920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" name="Picture 17">
            <a:extLst>
              <a:ext uri="{FF2B5EF4-FFF2-40B4-BE49-F238E27FC236}">
                <a16:creationId xmlns:a16="http://schemas.microsoft.com/office/drawing/2014/main" id="{40676238-7F95-4EEB-836A-7D23927873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7DED2D9-4428-480D-BC0D-8DC7F7E55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742" y="1423530"/>
            <a:ext cx="3658053" cy="1696659"/>
          </a:xfrm>
          <a:prstGeom prst="ellipse">
            <a:avLst/>
          </a:prstGeo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Network topologies</a:t>
            </a:r>
            <a:b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Star Topology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1762C89-FDB8-4E5F-892F-0D0EA806F4E9}"/>
              </a:ext>
            </a:extLst>
          </p:cNvPr>
          <p:cNvSpPr/>
          <p:nvPr/>
        </p:nvSpPr>
        <p:spPr>
          <a:xfrm>
            <a:off x="5453016" y="157825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is Star topology?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     In Star topology, all the components of network are connected to the central device called “hub” which may be a hub, a router or a switch.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Unlike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Bus topology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(discussed earlier), where nodes were connected to central cable, here all the workstations are connected to central device with a point-to-point connection. So it can be said that every computer is indirectly connected to every other node by the help of “hub”. 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DF2A4855-69E1-4BBF-A6F9-39DCBD1E26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3016" y="2468413"/>
            <a:ext cx="6482310" cy="4185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Advantages of Star Topology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1)</a:t>
            </a: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 As compared to Bus topology it gives far much better performance, signals don’t necessarily get transmitted to all the workstations. A sent signal reaches the intended destination after passing through no more than 3-4 devices and 2-3 links. Performance of the network is dependent on the capacity of central hub.</a:t>
            </a:r>
            <a:b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2) </a:t>
            </a: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Easy to connect new nodes or devices. In star topology new nodes can be added easily without affecting rest of the network. Similarly components can also be removed easily.</a:t>
            </a:r>
            <a:b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3)</a:t>
            </a: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 Centralized management. It helps in monitoring the network.</a:t>
            </a:r>
            <a:b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4)</a:t>
            </a: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 Failure of one node or link doesn’t affect the rest of network. At the same time its easy to detect the failure and troubleshoot it.</a:t>
            </a:r>
            <a:b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en-US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Disadvantages of Star Topology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1)</a:t>
            </a: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 Too much dependency on central device has its own drawbacks. If it fails whole network goes down.</a:t>
            </a:r>
            <a:b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2)</a:t>
            </a: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 The use of hub, a router or a switch as central device increases the overall cost of the network.</a:t>
            </a:r>
            <a:b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3) </a:t>
            </a: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 Performance and as well number of nodes which can be added in such topology is depended on capacity of central device.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D08D98-AD36-4A7F-B8D7-FF3E079AA1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276" y="3558028"/>
            <a:ext cx="2397297" cy="1971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5652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5">
            <a:extLst>
              <a:ext uri="{FF2B5EF4-FFF2-40B4-BE49-F238E27FC236}">
                <a16:creationId xmlns:a16="http://schemas.microsoft.com/office/drawing/2014/main" id="{84867EAF-AE1D-4322-9DE8-383AE3F7BC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" y="-4691"/>
            <a:ext cx="5446920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" name="Picture 17">
            <a:extLst>
              <a:ext uri="{FF2B5EF4-FFF2-40B4-BE49-F238E27FC236}">
                <a16:creationId xmlns:a16="http://schemas.microsoft.com/office/drawing/2014/main" id="{40676238-7F95-4EEB-836A-7D23927873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7DED2D9-4428-480D-BC0D-8DC7F7E55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742" y="1423530"/>
            <a:ext cx="3658053" cy="4128184"/>
          </a:xfrm>
          <a:prstGeom prst="ellipse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Network topologies</a:t>
            </a:r>
            <a:b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Bus Topology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12850C1-8C13-4799-A010-13647F5ECFED}"/>
              </a:ext>
            </a:extLst>
          </p:cNvPr>
          <p:cNvSpPr/>
          <p:nvPr/>
        </p:nvSpPr>
        <p:spPr>
          <a:xfrm>
            <a:off x="5774508" y="227873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bus network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a bus network all the workstations, servers and printers are joined to one cable (the bus). At each end of the cable a terminator is fitted to stop signals reflecting down the bus.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D6A126-60CA-4E9C-9293-60628A259D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8755" y="1432892"/>
            <a:ext cx="5288684" cy="293858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3FCE3D3-D1BD-4486-9282-5F15ED4F41F6}"/>
              </a:ext>
            </a:extLst>
          </p:cNvPr>
          <p:cNvSpPr/>
          <p:nvPr/>
        </p:nvSpPr>
        <p:spPr>
          <a:xfrm>
            <a:off x="5686277" y="4428329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advantages of a bus network are: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it is easy to install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it is cheap to install, as it doesn't require much cable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disadvantages of a bus network are: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if the main cable fails or gets damaged the whole network will fail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 more workstations are connected the performance of the network will become slower because of data collisions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every workstation on the network "sees" all the data on the network – this is a security risk</a:t>
            </a:r>
          </a:p>
        </p:txBody>
      </p:sp>
    </p:spTree>
    <p:extLst>
      <p:ext uri="{BB962C8B-B14F-4D97-AF65-F5344CB8AC3E}">
        <p14:creationId xmlns:p14="http://schemas.microsoft.com/office/powerpoint/2010/main" val="40859316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5">
            <a:extLst>
              <a:ext uri="{FF2B5EF4-FFF2-40B4-BE49-F238E27FC236}">
                <a16:creationId xmlns:a16="http://schemas.microsoft.com/office/drawing/2014/main" id="{84867EAF-AE1D-4322-9DE8-383AE3F7BC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" y="-4691"/>
            <a:ext cx="5446920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" name="Picture 17">
            <a:extLst>
              <a:ext uri="{FF2B5EF4-FFF2-40B4-BE49-F238E27FC236}">
                <a16:creationId xmlns:a16="http://schemas.microsoft.com/office/drawing/2014/main" id="{40676238-7F95-4EEB-836A-7D23927873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7DED2D9-4428-480D-BC0D-8DC7F7E55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074" y="1423530"/>
            <a:ext cx="4393858" cy="4128184"/>
          </a:xfrm>
          <a:prstGeom prst="ellipse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Network topologies</a:t>
            </a:r>
            <a:b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Mesh Topology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12850C1-8C13-4799-A010-13647F5ECFED}"/>
              </a:ext>
            </a:extLst>
          </p:cNvPr>
          <p:cNvSpPr/>
          <p:nvPr/>
        </p:nvSpPr>
        <p:spPr>
          <a:xfrm>
            <a:off x="5774508" y="227873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Mesh network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network setup where each computer and network device is interconnected with one another, allowing for most transmissions to be distributed even if one of the connections go down. It is a topology commonly used for wireless networks.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FCE3D3-D1BD-4486-9282-5F15ED4F41F6}"/>
              </a:ext>
            </a:extLst>
          </p:cNvPr>
          <p:cNvSpPr/>
          <p:nvPr/>
        </p:nvSpPr>
        <p:spPr>
          <a:xfrm>
            <a:off x="5622758" y="3755279"/>
            <a:ext cx="6096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Advantages of a mesh topology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Manages high amounts of traffic, because multiple devices can transmit data simultaneously.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failure of one device does not cause a break in the network or transmission of data.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Adding additional devices does not disrupt data transmission between other devices.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Disadvantages of a mesh topology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cost to implement is higher than other network topologies, making it a less desirable option.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Building and maintaining the topology is difficult and time consuming.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chance of redundant connections is high, which adds to the high costs and potential for reduced efficiency.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8C5454-9304-488E-9FE5-BF10BC05EB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2033" y="1705201"/>
            <a:ext cx="2457450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5645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5">
            <a:extLst>
              <a:ext uri="{FF2B5EF4-FFF2-40B4-BE49-F238E27FC236}">
                <a16:creationId xmlns:a16="http://schemas.microsoft.com/office/drawing/2014/main" id="{84867EAF-AE1D-4322-9DE8-383AE3F7BC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" y="-4691"/>
            <a:ext cx="5446920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" name="Picture 17">
            <a:extLst>
              <a:ext uri="{FF2B5EF4-FFF2-40B4-BE49-F238E27FC236}">
                <a16:creationId xmlns:a16="http://schemas.microsoft.com/office/drawing/2014/main" id="{40676238-7F95-4EEB-836A-7D23927873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7DED2D9-4428-480D-BC0D-8DC7F7E55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145" y="1423530"/>
            <a:ext cx="4546258" cy="4128184"/>
          </a:xfrm>
          <a:prstGeom prst="ellipse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Network topologies </a:t>
            </a:r>
            <a:b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Tree Topology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12850C1-8C13-4799-A010-13647F5ECFED}"/>
              </a:ext>
            </a:extLst>
          </p:cNvPr>
          <p:cNvSpPr/>
          <p:nvPr/>
        </p:nvSpPr>
        <p:spPr>
          <a:xfrm>
            <a:off x="5774508" y="227873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tree topology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 a combination of a star network topology and a bus topology. In tree topology, nodes of the underlying bus network topology are replaced with a complete star topology.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FCE3D3-D1BD-4486-9282-5F15ED4F41F6}"/>
              </a:ext>
            </a:extLst>
          </p:cNvPr>
          <p:cNvSpPr/>
          <p:nvPr/>
        </p:nvSpPr>
        <p:spPr>
          <a:xfrm>
            <a:off x="5614737" y="4167914"/>
            <a:ext cx="6096000" cy="24622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Advantages of tree topology: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Scalable as leaf nodes can accommodate more nodes in the hierarchical chain.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point to point wiring to the central hub at each intermediate node of a tree topology represents a node in the bus topology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Other hierarchical networks are not affected if one of them gets damaged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Easier maintenance and fault finding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Disadvantages of tree topology: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Huge cabling is needed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lot of maintenance is needed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backbone forms the point of failure.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ACC06F-C8FB-46B6-9F44-5878305AB8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4508" y="1585639"/>
            <a:ext cx="5756749" cy="2557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0309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5">
            <a:extLst>
              <a:ext uri="{FF2B5EF4-FFF2-40B4-BE49-F238E27FC236}">
                <a16:creationId xmlns:a16="http://schemas.microsoft.com/office/drawing/2014/main" id="{84867EAF-AE1D-4322-9DE8-383AE3F7BC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" y="-4691"/>
            <a:ext cx="5446920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" name="Picture 17">
            <a:extLst>
              <a:ext uri="{FF2B5EF4-FFF2-40B4-BE49-F238E27FC236}">
                <a16:creationId xmlns:a16="http://schemas.microsoft.com/office/drawing/2014/main" id="{40676238-7F95-4EEB-836A-7D23927873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7DED2D9-4428-480D-BC0D-8DC7F7E55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43" y="1423530"/>
            <a:ext cx="4724058" cy="4128184"/>
          </a:xfrm>
          <a:prstGeom prst="ellipse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Network topologies</a:t>
            </a:r>
            <a:b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800" b="1" dirty="0"/>
              <a:t>Point-to-Point Topology</a:t>
            </a:r>
            <a:br>
              <a:rPr lang="en-US" sz="2800" b="1" dirty="0"/>
            </a:br>
            <a:endParaRPr lang="en-US" sz="2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12850C1-8C13-4799-A010-13647F5ECFED}"/>
              </a:ext>
            </a:extLst>
          </p:cNvPr>
          <p:cNvSpPr/>
          <p:nvPr/>
        </p:nvSpPr>
        <p:spPr>
          <a:xfrm>
            <a:off x="5774508" y="227873"/>
            <a:ext cx="6096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While mesh and star networks are used to connect multiple ‘things’ to a network, point-to-point topology is used to connect two things together.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advantage of point-to-point network topology is that it is much simpler than mesh or star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because the topology simply tunnels a flow of data either unidirectionally or bidirectionally between two points.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disadvantage is that point-to-point networks are not very useful for IoT.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They are still used in some SCADA systems, traffic data systems, or in point-to-point broadcast systems (like police or fire radios), but it rarely makes sense in IoT to have a receiver talk to a single node instead of multiple nodes.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A3AC64-B5AE-4CB4-AD12-F49565A7CC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8331" y="4506020"/>
            <a:ext cx="6417492" cy="175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7180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934F1179-B481-4F9E-BCA3-AFB972070F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7FF178-4AD0-459D-95FE-03CF49C73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1" y="1008993"/>
            <a:ext cx="9231410" cy="354204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10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Wide Area Networks (WAN)</a:t>
            </a:r>
          </a:p>
        </p:txBody>
      </p:sp>
    </p:spTree>
    <p:extLst>
      <p:ext uri="{BB962C8B-B14F-4D97-AF65-F5344CB8AC3E}">
        <p14:creationId xmlns:p14="http://schemas.microsoft.com/office/powerpoint/2010/main" val="3035237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0F9A3BE-F8F4-4961-A21A-205E23321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US" sz="4400">
                <a:solidFill>
                  <a:srgbClr val="FFFFFF"/>
                </a:solidFill>
              </a:rPr>
              <a:t>Local Area Networks (LANs)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D422E0BD-B3B2-4951-930F-20AD4AA235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Perimeter networks</a:t>
            </a:r>
          </a:p>
          <a:p>
            <a:endParaRPr lang="en-US" sz="2000" dirty="0">
              <a:solidFill>
                <a:srgbClr val="000000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Circuit Switching, Packet Switching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rgbClr val="000000"/>
                </a:solidFill>
              </a:rPr>
              <a:t>Media Types</a:t>
            </a:r>
          </a:p>
          <a:p>
            <a:endParaRPr lang="en-US" sz="2000" dirty="0">
              <a:solidFill>
                <a:srgbClr val="000000"/>
              </a:solidFill>
            </a:endParaRPr>
          </a:p>
          <a:p>
            <a:r>
              <a:rPr lang="en-US" sz="2000" dirty="0">
                <a:solidFill>
                  <a:srgbClr val="000000"/>
                </a:solidFill>
              </a:rPr>
              <a:t>Most common Media Access Method</a:t>
            </a:r>
          </a:p>
          <a:p>
            <a:endParaRPr lang="en-US" sz="2000" dirty="0">
              <a:solidFill>
                <a:srgbClr val="000000"/>
              </a:solidFill>
            </a:endParaRPr>
          </a:p>
          <a:p>
            <a:r>
              <a:rPr lang="en-US" sz="2000" dirty="0">
                <a:solidFill>
                  <a:srgbClr val="000000"/>
                </a:solidFill>
              </a:rPr>
              <a:t>Common network Topologies</a:t>
            </a:r>
          </a:p>
          <a:p>
            <a:endParaRPr lang="en-US" sz="2000" dirty="0">
              <a:solidFill>
                <a:srgbClr val="000000"/>
              </a:solidFill>
            </a:endParaRPr>
          </a:p>
          <a:p>
            <a:r>
              <a:rPr lang="en-US" sz="2000" dirty="0">
                <a:solidFill>
                  <a:srgbClr val="000000"/>
                </a:solidFill>
              </a:rPr>
              <a:t>VLANs</a:t>
            </a:r>
          </a:p>
          <a:p>
            <a:endParaRPr lang="en-US" sz="2000" dirty="0">
              <a:solidFill>
                <a:srgbClr val="000000"/>
              </a:solidFill>
            </a:endParaRPr>
          </a:p>
          <a:p>
            <a:endParaRPr lang="en-US" sz="2000" dirty="0">
              <a:solidFill>
                <a:srgbClr val="000000"/>
              </a:solidFill>
            </a:endParaRPr>
          </a:p>
          <a:p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037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D80C9EF-3CC6-4ECC-9C2D-9D0396C96E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982695-866A-44ED-8666-978416D1B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528" y="386930"/>
            <a:ext cx="10141799" cy="1300554"/>
          </a:xfrm>
        </p:spPr>
        <p:txBody>
          <a:bodyPr anchor="b">
            <a:normAutofit/>
          </a:bodyPr>
          <a:lstStyle/>
          <a:p>
            <a:r>
              <a:rPr lang="en-US" sz="4800"/>
              <a:t>Wide Area Networks (WANs)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DA32751-37A2-45C0-BE94-63D375E270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table, clock, room, white&#10;&#10;Description automatically generated">
            <a:extLst>
              <a:ext uri="{FF2B5EF4-FFF2-40B4-BE49-F238E27FC236}">
                <a16:creationId xmlns:a16="http://schemas.microsoft.com/office/drawing/2014/main" id="{CD8D7DC7-B9F3-4173-A8FB-76573F2D0C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5" r="328" b="-1"/>
          <a:stretch/>
        </p:blipFill>
        <p:spPr>
          <a:xfrm>
            <a:off x="635295" y="2524715"/>
            <a:ext cx="5150277" cy="371424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9D0B50-1861-419D-8884-2AD8AFA0A6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6429" y="2599509"/>
            <a:ext cx="4530898" cy="3639450"/>
          </a:xfrm>
        </p:spPr>
        <p:txBody>
          <a:bodyPr anchor="ctr">
            <a:normAutofit/>
          </a:bodyPr>
          <a:lstStyle/>
          <a:p>
            <a:r>
              <a:rPr lang="en-US" sz="2000"/>
              <a:t>A WAN is a Wide Area Network which spans a large geographical area.</a:t>
            </a:r>
          </a:p>
          <a:p>
            <a:r>
              <a:rPr lang="en-US" sz="2000"/>
              <a:t>Even more WAN technologies exist, such as Frame Relay and ATM (Asynchronous Transfer Mode).</a:t>
            </a:r>
          </a:p>
          <a:p>
            <a:r>
              <a:rPr lang="en-US" sz="2000"/>
              <a:t>WAN links need to be optimized for efficient and fast performance.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A55FBCD-CD42-40F5-8A1B-3203F9CAEE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2347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10">
            <a:extLst>
              <a:ext uri="{FF2B5EF4-FFF2-40B4-BE49-F238E27FC236}">
                <a16:creationId xmlns:a16="http://schemas.microsoft.com/office/drawing/2014/main" id="{9D25F302-27C5-414F-97F8-6EA0A6C02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table, clock, room, white&#10;&#10;Description automatically generated">
            <a:extLst>
              <a:ext uri="{FF2B5EF4-FFF2-40B4-BE49-F238E27FC236}">
                <a16:creationId xmlns:a16="http://schemas.microsoft.com/office/drawing/2014/main" id="{CD8D7DC7-B9F3-4173-A8FB-76573F2D0C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2" r="-3" b="662"/>
          <a:stretch/>
        </p:blipFill>
        <p:spPr>
          <a:xfrm>
            <a:off x="621675" y="623282"/>
            <a:ext cx="4030914" cy="27645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r="-2" b="6405"/>
          <a:stretch/>
        </p:blipFill>
        <p:spPr>
          <a:xfrm>
            <a:off x="621675" y="3466571"/>
            <a:ext cx="4032621" cy="2943559"/>
          </a:xfrm>
          <a:prstGeom prst="rect">
            <a:avLst/>
          </a:prstGeom>
        </p:spPr>
      </p:pic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830A36F8-48C2-4842-A87B-8CE8DF4E7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76029" y="623275"/>
            <a:ext cx="6570797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982695-866A-44ED-8666-978416D1B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5659" y="1188637"/>
            <a:ext cx="5642312" cy="1597228"/>
          </a:xfrm>
        </p:spPr>
        <p:txBody>
          <a:bodyPr>
            <a:normAutofit/>
          </a:bodyPr>
          <a:lstStyle/>
          <a:p>
            <a:r>
              <a:rPr lang="en-US" sz="5400"/>
              <a:t>Leased 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9D0B50-1861-419D-8884-2AD8AFA0A6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5660" y="2998278"/>
            <a:ext cx="4617454" cy="2534477"/>
          </a:xfrm>
        </p:spPr>
        <p:txBody>
          <a:bodyPr anchor="t">
            <a:normAutofit/>
          </a:bodyPr>
          <a:lstStyle/>
          <a:p>
            <a:r>
              <a:rPr lang="en-US" sz="1900" dirty="0"/>
              <a:t>Are types of connections for WANs</a:t>
            </a:r>
          </a:p>
          <a:p>
            <a:pPr lvl="1"/>
            <a:r>
              <a:rPr lang="en-US" sz="1900" dirty="0"/>
              <a:t>E1 and E3 are WAN connections available in Europe</a:t>
            </a:r>
          </a:p>
          <a:p>
            <a:pPr lvl="1"/>
            <a:r>
              <a:rPr lang="en-US" sz="1900" dirty="0"/>
              <a:t>T1 and T3 for the United States.</a:t>
            </a:r>
          </a:p>
          <a:p>
            <a:pPr lvl="1"/>
            <a:r>
              <a:rPr lang="en-US" sz="1900" dirty="0"/>
              <a:t>Dial-up and ISDN</a:t>
            </a:r>
          </a:p>
          <a:p>
            <a:pPr lvl="1"/>
            <a:r>
              <a:rPr lang="en-US" sz="1900" dirty="0"/>
              <a:t>DSL and Cable broadband Internet access technologies each have a corresponding modem.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1A66540-E24C-48D8-B418-2FFCCFC8F314}"/>
              </a:ext>
            </a:extLst>
          </p:cNvPr>
          <p:cNvSpPr/>
          <p:nvPr/>
        </p:nvSpPr>
        <p:spPr>
          <a:xfrm>
            <a:off x="697696" y="5241426"/>
            <a:ext cx="3950796" cy="661524"/>
          </a:xfrm>
          <a:prstGeom prst="rect">
            <a:avLst/>
          </a:prstGeom>
          <a:noFill/>
          <a:ln w="476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AD9AA97-5CB7-416B-B02F-C118B3D4AFAA}"/>
              </a:ext>
            </a:extLst>
          </p:cNvPr>
          <p:cNvSpPr/>
          <p:nvPr/>
        </p:nvSpPr>
        <p:spPr>
          <a:xfrm>
            <a:off x="665612" y="3557005"/>
            <a:ext cx="3950796" cy="661524"/>
          </a:xfrm>
          <a:prstGeom prst="rect">
            <a:avLst/>
          </a:prstGeom>
          <a:noFill/>
          <a:ln w="476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2084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7FF178-4AD0-459D-95FE-03CF49C73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158" y="1930399"/>
            <a:ext cx="10053763" cy="98810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VLAN Basics</a:t>
            </a:r>
            <a:endParaRPr lang="en-US" sz="4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3781695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31AD81E-E2DF-48C1-BF7C-6C6C367BF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US" sz="4000">
                <a:solidFill>
                  <a:srgbClr val="FFFFFF"/>
                </a:solidFill>
              </a:rPr>
              <a:t>VLANS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A5E614-4CF5-419C-9AD1-C821AA5F09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3092970"/>
            <a:ext cx="9833548" cy="6579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dirty="0">
                <a:solidFill>
                  <a:schemeClr val="bg1"/>
                </a:solidFill>
              </a:rPr>
              <a:t>A VLAN (virtual LAN) is a subnetwork which can group together collections of devices on separate physical local area networks (LANs).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F9F772-B7B0-4735-9E58-240F3F1A3F52}"/>
              </a:ext>
            </a:extLst>
          </p:cNvPr>
          <p:cNvSpPr txBox="1"/>
          <p:nvPr/>
        </p:nvSpPr>
        <p:spPr>
          <a:xfrm>
            <a:off x="5012378" y="4018547"/>
            <a:ext cx="2213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Advantages of VLANs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BAC26B-5C53-4A96-8848-32CCEA586DE7}"/>
              </a:ext>
            </a:extLst>
          </p:cNvPr>
          <p:cNvSpPr txBox="1"/>
          <p:nvPr/>
        </p:nvSpPr>
        <p:spPr>
          <a:xfrm>
            <a:off x="1369361" y="4387879"/>
            <a:ext cx="949946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They reduce the number of nodes in a broadcast domain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They compartmentalize and reduce traffic. (Departments instead of floors)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Act Like they are on the same LAN regardless of physical location.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Allowed on both layer 2 and layer 3 switches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They increase the number of broadcast domains will reducing the size of each broadcast domain.</a:t>
            </a:r>
          </a:p>
        </p:txBody>
      </p:sp>
    </p:spTree>
    <p:extLst>
      <p:ext uri="{BB962C8B-B14F-4D97-AF65-F5344CB8AC3E}">
        <p14:creationId xmlns:p14="http://schemas.microsoft.com/office/powerpoint/2010/main" val="41195211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31AD81E-E2DF-48C1-BF7C-6C6C367BF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US" sz="4000">
                <a:solidFill>
                  <a:srgbClr val="FFFFFF"/>
                </a:solidFill>
              </a:rPr>
              <a:t>VLANS</a:t>
            </a:r>
          </a:p>
        </p:txBody>
      </p:sp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28F93727-4BCC-420D-88EE-2772C1F18C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321120" y="2886680"/>
            <a:ext cx="5514975" cy="38385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6BB52B3-2FF8-4C72-8373-15F44606A6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140" y="2834095"/>
            <a:ext cx="5553075" cy="374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489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31AD81E-E2DF-48C1-BF7C-6C6C367BF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US" sz="4000">
                <a:solidFill>
                  <a:srgbClr val="FFFFFF"/>
                </a:solidFill>
              </a:rPr>
              <a:t>VLANS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3ADE4E1-5E93-4E87-825B-5F01236AFB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3493" y="3315305"/>
            <a:ext cx="5095875" cy="29813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2CEE18C-7E55-49D4-918A-54F47DB3FB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7345" y="2978923"/>
            <a:ext cx="5238750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5491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15">
            <a:extLst>
              <a:ext uri="{FF2B5EF4-FFF2-40B4-BE49-F238E27FC236}">
                <a16:creationId xmlns:a16="http://schemas.microsoft.com/office/drawing/2014/main" id="{BFDC535F-AC0A-417D-96AB-6706BECACD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8872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17">
            <a:extLst>
              <a:ext uri="{FF2B5EF4-FFF2-40B4-BE49-F238E27FC236}">
                <a16:creationId xmlns:a16="http://schemas.microsoft.com/office/drawing/2014/main" id="{97AAAF8E-31DB-4148-8FCA-4D8233D691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5953" y="484068"/>
            <a:ext cx="6898027" cy="58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9D7F6C-0929-4109-ADD4-A47CA2494D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1090" y="1560734"/>
            <a:ext cx="3454041" cy="3130764"/>
          </a:xfrm>
          <a:prstGeom prst="rect">
            <a:avLst/>
          </a:prstGeom>
        </p:spPr>
      </p:pic>
      <p:sp>
        <p:nvSpPr>
          <p:cNvPr id="31" name="Rectangle 19">
            <a:extLst>
              <a:ext uri="{FF2B5EF4-FFF2-40B4-BE49-F238E27FC236}">
                <a16:creationId xmlns:a16="http://schemas.microsoft.com/office/drawing/2014/main" id="{AA274328-4774-4DF9-BA53-452565122F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61393" y="484069"/>
            <a:ext cx="4145975" cy="349989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ectangle 21">
            <a:extLst>
              <a:ext uri="{FF2B5EF4-FFF2-40B4-BE49-F238E27FC236}">
                <a16:creationId xmlns:a16="http://schemas.microsoft.com/office/drawing/2014/main" id="{01C7B46D-2FEF-4FAA-915B-8B21A66BB6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61393" y="4144834"/>
            <a:ext cx="4145975" cy="221151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C3F5543-9E55-417A-83EA-75D2E525FC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1526" y="811533"/>
            <a:ext cx="3502643" cy="31523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06291C7-5D3D-44E9-8025-6638967F33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4130" y="671804"/>
            <a:ext cx="3750516" cy="314441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8A38A5D-EA25-4D3A-9D16-C5EE2326EE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51103" y="4254758"/>
            <a:ext cx="3928188" cy="199092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8B3AA02-E958-407A-A492-E315BFDF80D4}"/>
              </a:ext>
            </a:extLst>
          </p:cNvPr>
          <p:cNvSpPr txBox="1"/>
          <p:nvPr/>
        </p:nvSpPr>
        <p:spPr>
          <a:xfrm>
            <a:off x="1123919" y="5086320"/>
            <a:ext cx="559242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end any questions?</a:t>
            </a:r>
          </a:p>
        </p:txBody>
      </p:sp>
    </p:spTree>
    <p:extLst>
      <p:ext uri="{BB962C8B-B14F-4D97-AF65-F5344CB8AC3E}">
        <p14:creationId xmlns:p14="http://schemas.microsoft.com/office/powerpoint/2010/main" val="3348854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0F9A3BE-F8F4-4961-A21A-205E23321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0574" y="289897"/>
            <a:ext cx="4977976" cy="1454051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000000"/>
                </a:solidFill>
              </a:rPr>
              <a:t>Local Area Networks (LANs)</a:t>
            </a:r>
          </a:p>
        </p:txBody>
      </p:sp>
      <p:sp>
        <p:nvSpPr>
          <p:cNvPr id="17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 descr="A close up of a device&#10;&#10;Description automatically generated">
            <a:extLst>
              <a:ext uri="{FF2B5EF4-FFF2-40B4-BE49-F238E27FC236}">
                <a16:creationId xmlns:a16="http://schemas.microsoft.com/office/drawing/2014/main" id="{12C48149-4DB4-4613-A2FC-820553B2A4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49" y="1777544"/>
            <a:ext cx="3661831" cy="332311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22E0BD-B3B2-4951-930F-20AD4AA235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2421682"/>
            <a:ext cx="4977578" cy="3639289"/>
          </a:xfrm>
        </p:spPr>
        <p:txBody>
          <a:bodyPr anchor="ctr">
            <a:noAutofit/>
          </a:bodyPr>
          <a:lstStyle/>
          <a:p>
            <a:r>
              <a:rPr lang="en-US" sz="2200" b="1" dirty="0">
                <a:solidFill>
                  <a:srgbClr val="000000"/>
                </a:solidFill>
              </a:rPr>
              <a:t>LANs </a:t>
            </a:r>
            <a:r>
              <a:rPr lang="en-US" sz="2200" dirty="0">
                <a:solidFill>
                  <a:srgbClr val="000000"/>
                </a:solidFill>
              </a:rPr>
              <a:t>connect local computers together in a small geographical area.</a:t>
            </a:r>
          </a:p>
          <a:p>
            <a:r>
              <a:rPr lang="en-US" sz="2200" dirty="0">
                <a:solidFill>
                  <a:srgbClr val="000000"/>
                </a:solidFill>
              </a:rPr>
              <a:t>Computers, Servers, Routers, Switches and Firewalls all connect to a LAN through a </a:t>
            </a:r>
            <a:r>
              <a:rPr lang="en-US" sz="2200" b="1" dirty="0">
                <a:solidFill>
                  <a:srgbClr val="000000"/>
                </a:solidFill>
              </a:rPr>
              <a:t>NIC </a:t>
            </a:r>
            <a:r>
              <a:rPr lang="en-US" sz="2200" dirty="0">
                <a:solidFill>
                  <a:srgbClr val="000000"/>
                </a:solidFill>
              </a:rPr>
              <a:t>(network interface card) or Wireless NIC.</a:t>
            </a:r>
          </a:p>
          <a:p>
            <a:r>
              <a:rPr lang="en-US" sz="2200" dirty="0">
                <a:solidFill>
                  <a:srgbClr val="000000"/>
                </a:solidFill>
              </a:rPr>
              <a:t>A NIC has a Media Access Controller (MAC) Address burned into it.</a:t>
            </a:r>
          </a:p>
          <a:p>
            <a:r>
              <a:rPr lang="en-US" sz="2200" dirty="0">
                <a:solidFill>
                  <a:srgbClr val="000000"/>
                </a:solidFill>
              </a:rPr>
              <a:t>A </a:t>
            </a:r>
            <a:r>
              <a:rPr lang="en-US" sz="2200" b="1" dirty="0">
                <a:solidFill>
                  <a:srgbClr val="000000"/>
                </a:solidFill>
              </a:rPr>
              <a:t>MAC address </a:t>
            </a:r>
            <a:r>
              <a:rPr lang="en-US" sz="2200" dirty="0">
                <a:solidFill>
                  <a:srgbClr val="000000"/>
                </a:solidFill>
              </a:rPr>
              <a:t>is how a switch knows who everyone is on the network at the Data Link Layer (Layer 2)</a:t>
            </a:r>
          </a:p>
          <a:p>
            <a:r>
              <a:rPr lang="en-US" sz="2200" b="1" dirty="0">
                <a:solidFill>
                  <a:srgbClr val="000000"/>
                </a:solidFill>
              </a:rPr>
              <a:t>IP address </a:t>
            </a:r>
            <a:r>
              <a:rPr lang="en-US" sz="2200" dirty="0">
                <a:solidFill>
                  <a:srgbClr val="000000"/>
                </a:solidFill>
              </a:rPr>
              <a:t>is how the Router knows who everyone is at the Network Layer (Layer 3)</a:t>
            </a:r>
          </a:p>
        </p:txBody>
      </p:sp>
    </p:spTree>
    <p:extLst>
      <p:ext uri="{BB962C8B-B14F-4D97-AF65-F5344CB8AC3E}">
        <p14:creationId xmlns:p14="http://schemas.microsoft.com/office/powerpoint/2010/main" val="2697227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7FF178-4AD0-459D-95FE-03CF49C73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158" y="1930399"/>
            <a:ext cx="10053763" cy="98810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Perimeter networks</a:t>
            </a:r>
            <a:endParaRPr lang="en-US" sz="4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89834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0F9A3BE-F8F4-4961-A21A-205E23321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solidFill>
                  <a:srgbClr val="FFFFFF"/>
                </a:solidFill>
              </a:rPr>
              <a:t>Local Area Networks (LANs)</a:t>
            </a:r>
            <a:br>
              <a:rPr lang="en-US" sz="4400" dirty="0">
                <a:solidFill>
                  <a:srgbClr val="FFFFFF"/>
                </a:solidFill>
              </a:rPr>
            </a:br>
            <a:br>
              <a:rPr lang="en-US" sz="4400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Perimeter networks</a:t>
            </a:r>
            <a:br>
              <a:rPr lang="en-US" dirty="0">
                <a:solidFill>
                  <a:srgbClr val="000000"/>
                </a:solidFill>
              </a:rPr>
            </a:br>
            <a:endParaRPr lang="en-US" sz="4400" dirty="0">
              <a:solidFill>
                <a:srgbClr val="FFFFFF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ABB417A-4E57-43A8-9AA2-4ED2922EFE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9891" y="2441098"/>
            <a:ext cx="5851742" cy="430662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0114622-69F4-4DF2-9FB4-0FA77E45C5C6}"/>
              </a:ext>
            </a:extLst>
          </p:cNvPr>
          <p:cNvSpPr/>
          <p:nvPr/>
        </p:nvSpPr>
        <p:spPr>
          <a:xfrm>
            <a:off x="5987762" y="187616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perimeter network is the network closest to a router that is not under your control.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network that separates an organization's private network from a public network is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Separates private and public networks.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Makes resources available to the internet.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21087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0F9A3BE-F8F4-4961-A21A-205E23321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solidFill>
                  <a:srgbClr val="FFFFFF"/>
                </a:solidFill>
              </a:rPr>
              <a:t>Local Area Networks (LANs)</a:t>
            </a:r>
            <a:br>
              <a:rPr lang="en-US" sz="4400" dirty="0">
                <a:solidFill>
                  <a:srgbClr val="FFFFFF"/>
                </a:solidFill>
              </a:rPr>
            </a:br>
            <a:br>
              <a:rPr lang="en-US" sz="4400" dirty="0">
                <a:solidFill>
                  <a:srgbClr val="FFFFFF"/>
                </a:solidFill>
              </a:rPr>
            </a:br>
            <a:r>
              <a:rPr lang="en-US" dirty="0"/>
              <a:t>Perimeter networks</a:t>
            </a:r>
            <a:br>
              <a:rPr lang="en-US" dirty="0">
                <a:solidFill>
                  <a:srgbClr val="000000"/>
                </a:solidFill>
              </a:rPr>
            </a:br>
            <a:endParaRPr lang="en-US" sz="4400" dirty="0">
              <a:solidFill>
                <a:srgbClr val="FFFFFF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0114622-69F4-4DF2-9FB4-0FA77E45C5C6}"/>
              </a:ext>
            </a:extLst>
          </p:cNvPr>
          <p:cNvSpPr/>
          <p:nvPr/>
        </p:nvSpPr>
        <p:spPr>
          <a:xfrm>
            <a:off x="5987762" y="625155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Usually a perimeter network is the final step a packet takes traversing one of your networks on its way to the internet; and conversely the first network encountered by incoming traffic from the Internet.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Most administrators create perimeter networks in order to place their firewall in between them and the outside world so that they can filter packet traffic.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Most perimeter networks are part of the DMZ (Demilitarized Zone).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89185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7FF178-4AD0-459D-95FE-03CF49C73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158" y="1930399"/>
            <a:ext cx="10053763" cy="98810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800" dirty="0">
                <a:solidFill>
                  <a:srgbClr val="FFFFFF"/>
                </a:solidFill>
              </a:rPr>
              <a:t>Circuit Switching </a:t>
            </a:r>
            <a:br>
              <a:rPr lang="en-US" sz="4800" dirty="0">
                <a:solidFill>
                  <a:srgbClr val="FFFFFF"/>
                </a:solidFill>
              </a:rPr>
            </a:br>
            <a:r>
              <a:rPr lang="en-US" sz="4800" dirty="0">
                <a:solidFill>
                  <a:srgbClr val="FFFFFF"/>
                </a:solidFill>
              </a:rPr>
              <a:t>Packet Switching</a:t>
            </a:r>
            <a:endParaRPr lang="en-US" sz="4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706269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0F9A3BE-F8F4-4961-A21A-205E23321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solidFill>
                  <a:srgbClr val="FFFFFF"/>
                </a:solidFill>
              </a:rPr>
              <a:t>Local Area Networks (LANs)</a:t>
            </a:r>
            <a:br>
              <a:rPr lang="en-US" sz="4400" dirty="0">
                <a:solidFill>
                  <a:srgbClr val="FFFFFF"/>
                </a:solidFill>
              </a:rPr>
            </a:br>
            <a:br>
              <a:rPr lang="en-US" sz="4400" dirty="0">
                <a:solidFill>
                  <a:srgbClr val="FFFFFF"/>
                </a:solidFill>
              </a:rPr>
            </a:br>
            <a:r>
              <a:rPr lang="en-US" sz="4400" dirty="0">
                <a:solidFill>
                  <a:srgbClr val="FFFFFF"/>
                </a:solidFill>
              </a:rPr>
              <a:t>Circuit Switching </a:t>
            </a:r>
            <a:br>
              <a:rPr lang="en-US" sz="4400" dirty="0">
                <a:solidFill>
                  <a:srgbClr val="FFFFFF"/>
                </a:solidFill>
              </a:rPr>
            </a:br>
            <a:r>
              <a:rPr lang="en-US" sz="4400" dirty="0">
                <a:solidFill>
                  <a:srgbClr val="FFFFFF"/>
                </a:solidFill>
              </a:rPr>
              <a:t>Packet Switching</a:t>
            </a:r>
            <a:br>
              <a:rPr lang="en-US" sz="4400" dirty="0">
                <a:solidFill>
                  <a:srgbClr val="FFFFFF"/>
                </a:solidFill>
              </a:rPr>
            </a:br>
            <a:endParaRPr lang="en-US" sz="4400" dirty="0">
              <a:solidFill>
                <a:srgbClr val="FFFFFF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2F34CDA-9E49-4BBA-A490-B7314FC9DA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7346" y="497305"/>
            <a:ext cx="5506453" cy="3136232"/>
          </a:xfrm>
        </p:spPr>
        <p:txBody>
          <a:bodyPr>
            <a:norm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Circuit switching and packet switching </a:t>
            </a:r>
            <a:r>
              <a:rPr lang="en-US" sz="1600" dirty="0">
                <a:solidFill>
                  <a:schemeClr val="bg1"/>
                </a:solidFill>
              </a:rPr>
              <a:t>are the two switching methods that are used to connect the multiple communicating devices with one another.</a:t>
            </a:r>
          </a:p>
          <a:p>
            <a:r>
              <a:rPr lang="en-US" sz="1600" dirty="0">
                <a:solidFill>
                  <a:schemeClr val="bg1"/>
                </a:solidFill>
              </a:rPr>
              <a:t> Circuit Switching was particularly designed for voice communication and it was less suitable for data transmission. So, a better solution evolved for data transmission called Packet switching. </a:t>
            </a:r>
          </a:p>
          <a:p>
            <a:r>
              <a:rPr lang="en-US" sz="1600" dirty="0">
                <a:solidFill>
                  <a:schemeClr val="bg1"/>
                </a:solidFill>
              </a:rPr>
              <a:t>The main difference between circuit switching and packet switching is that </a:t>
            </a:r>
            <a:r>
              <a:rPr lang="en-US" sz="1600" b="1" dirty="0">
                <a:solidFill>
                  <a:schemeClr val="bg1"/>
                </a:solidFill>
              </a:rPr>
              <a:t>Circuit Switching</a:t>
            </a:r>
            <a:r>
              <a:rPr lang="en-US" sz="1600" dirty="0">
                <a:solidFill>
                  <a:schemeClr val="bg1"/>
                </a:solidFill>
              </a:rPr>
              <a:t> is </a:t>
            </a:r>
            <a:r>
              <a:rPr lang="en-US" sz="1600" b="1" dirty="0">
                <a:solidFill>
                  <a:schemeClr val="bg1"/>
                </a:solidFill>
              </a:rPr>
              <a:t>connection oriented</a:t>
            </a:r>
            <a:r>
              <a:rPr lang="en-US" sz="1600" dirty="0">
                <a:solidFill>
                  <a:schemeClr val="bg1"/>
                </a:solidFill>
              </a:rPr>
              <a:t> whereas, </a:t>
            </a:r>
            <a:r>
              <a:rPr lang="en-US" sz="1600" b="1" dirty="0">
                <a:solidFill>
                  <a:schemeClr val="bg1"/>
                </a:solidFill>
              </a:rPr>
              <a:t>Packet Switching</a:t>
            </a:r>
            <a:r>
              <a:rPr lang="en-US" sz="1600" dirty="0">
                <a:solidFill>
                  <a:schemeClr val="bg1"/>
                </a:solidFill>
              </a:rPr>
              <a:t> is</a:t>
            </a:r>
            <a:r>
              <a:rPr lang="en-US" sz="1600" b="1" dirty="0">
                <a:solidFill>
                  <a:schemeClr val="bg1"/>
                </a:solidFill>
              </a:rPr>
              <a:t> connectionless</a:t>
            </a:r>
            <a:r>
              <a:rPr lang="en-US" sz="1600" dirty="0">
                <a:solidFill>
                  <a:schemeClr val="bg1"/>
                </a:solidFill>
              </a:rPr>
              <a:t>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C057C9-5A97-4D41-A46D-75EBF729C5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9891" y="3195330"/>
            <a:ext cx="5448300" cy="309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54885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2016</Words>
  <Application>Microsoft Office PowerPoint</Application>
  <PresentationFormat>Widescreen</PresentationFormat>
  <Paragraphs>158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Arial</vt:lpstr>
      <vt:lpstr>Arial Narrow</vt:lpstr>
      <vt:lpstr>Calibri</vt:lpstr>
      <vt:lpstr>Calibri Light</vt:lpstr>
      <vt:lpstr>Franklin Gothic Medium</vt:lpstr>
      <vt:lpstr>1_Office Theme</vt:lpstr>
      <vt:lpstr>PowerPoint Presentation</vt:lpstr>
      <vt:lpstr>Local Area Networks (LAN) Wide Area Networks (WAN) Virtual Local Area Network (VLAN)</vt:lpstr>
      <vt:lpstr>Local Area Networks (LANs)</vt:lpstr>
      <vt:lpstr>Local Area Networks (LANs)</vt:lpstr>
      <vt:lpstr>Perimeter networks</vt:lpstr>
      <vt:lpstr>Local Area Networks (LANs)  Perimeter networks </vt:lpstr>
      <vt:lpstr>Local Area Networks (LANs)  Perimeter networks </vt:lpstr>
      <vt:lpstr>Circuit Switching  Packet Switching</vt:lpstr>
      <vt:lpstr>Local Area Networks (LANs)  Circuit Switching  Packet Switching </vt:lpstr>
      <vt:lpstr>Media Type Basics</vt:lpstr>
      <vt:lpstr>Understand Media Types </vt:lpstr>
      <vt:lpstr>Understand Media Types </vt:lpstr>
      <vt:lpstr>Understand Media Types </vt:lpstr>
      <vt:lpstr>Understand Media Types   (Cable Speeds)</vt:lpstr>
      <vt:lpstr>Media Access Control Methods</vt:lpstr>
      <vt:lpstr>Local Area Networks (LANs) </vt:lpstr>
      <vt:lpstr>PowerPoint Presentation</vt:lpstr>
      <vt:lpstr>Local Area Networks (LANs) </vt:lpstr>
      <vt:lpstr>Local Area Networks (LANs)  Contention Methods </vt:lpstr>
      <vt:lpstr>Local Area Networks (LANs)  Contention Methods </vt:lpstr>
      <vt:lpstr>Local Area Networks (LANs)  Token Passing </vt:lpstr>
      <vt:lpstr>Network topologies</vt:lpstr>
      <vt:lpstr>Network topologies  Ring Topology</vt:lpstr>
      <vt:lpstr>Network topologies  Star Topology</vt:lpstr>
      <vt:lpstr>Network topologies  Bus Topology</vt:lpstr>
      <vt:lpstr>Network topologies  Mesh Topology</vt:lpstr>
      <vt:lpstr>Network topologies   Tree Topology</vt:lpstr>
      <vt:lpstr>Network topologies  Point-to-Point Topology </vt:lpstr>
      <vt:lpstr>Wide Area Networks (WAN)</vt:lpstr>
      <vt:lpstr>Wide Area Networks (WANs)</vt:lpstr>
      <vt:lpstr>Leased Lines</vt:lpstr>
      <vt:lpstr>VLAN Basics</vt:lpstr>
      <vt:lpstr>VLANS</vt:lpstr>
      <vt:lpstr>VLANS</vt:lpstr>
      <vt:lpstr>VLANS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Justin Thomas</dc:creator>
  <cp:lastModifiedBy>Justin Thomas</cp:lastModifiedBy>
  <cp:revision>1</cp:revision>
  <dcterms:created xsi:type="dcterms:W3CDTF">2020-11-06T16:18:14Z</dcterms:created>
  <dcterms:modified xsi:type="dcterms:W3CDTF">2020-11-16T17:28:33Z</dcterms:modified>
</cp:coreProperties>
</file>