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9"/>
  </p:notesMasterIdLst>
  <p:sldIdLst>
    <p:sldId id="528" r:id="rId2"/>
    <p:sldId id="256" r:id="rId3"/>
    <p:sldId id="257" r:id="rId4"/>
    <p:sldId id="258" r:id="rId5"/>
    <p:sldId id="474" r:id="rId6"/>
    <p:sldId id="475" r:id="rId7"/>
    <p:sldId id="476" r:id="rId8"/>
    <p:sldId id="477" r:id="rId9"/>
    <p:sldId id="510" r:id="rId10"/>
    <p:sldId id="513" r:id="rId11"/>
    <p:sldId id="512" r:id="rId12"/>
    <p:sldId id="354" r:id="rId13"/>
    <p:sldId id="380" r:id="rId14"/>
    <p:sldId id="396" r:id="rId15"/>
    <p:sldId id="357" r:id="rId16"/>
    <p:sldId id="381" r:id="rId17"/>
    <p:sldId id="397" r:id="rId18"/>
    <p:sldId id="511" r:id="rId19"/>
    <p:sldId id="398" r:id="rId20"/>
    <p:sldId id="455" r:id="rId21"/>
    <p:sldId id="456" r:id="rId22"/>
    <p:sldId id="399" r:id="rId23"/>
    <p:sldId id="440" r:id="rId24"/>
    <p:sldId id="400" r:id="rId25"/>
    <p:sldId id="514" r:id="rId26"/>
    <p:sldId id="260" r:id="rId27"/>
    <p:sldId id="264" r:id="rId28"/>
    <p:sldId id="441" r:id="rId29"/>
    <p:sldId id="442" r:id="rId30"/>
    <p:sldId id="401" r:id="rId31"/>
    <p:sldId id="402" r:id="rId32"/>
    <p:sldId id="443" r:id="rId33"/>
    <p:sldId id="444" r:id="rId34"/>
    <p:sldId id="447" r:id="rId35"/>
    <p:sldId id="446" r:id="rId36"/>
    <p:sldId id="459" r:id="rId37"/>
    <p:sldId id="515" r:id="rId38"/>
    <p:sldId id="490" r:id="rId39"/>
    <p:sldId id="261" r:id="rId40"/>
    <p:sldId id="262" r:id="rId41"/>
    <p:sldId id="488" r:id="rId42"/>
    <p:sldId id="266" r:id="rId43"/>
    <p:sldId id="457" r:id="rId44"/>
    <p:sldId id="267" r:id="rId45"/>
    <p:sldId id="269" r:id="rId46"/>
    <p:sldId id="268" r:id="rId47"/>
    <p:sldId id="495" r:id="rId48"/>
    <p:sldId id="489" r:id="rId49"/>
    <p:sldId id="263" r:id="rId50"/>
    <p:sldId id="449" r:id="rId51"/>
    <p:sldId id="450" r:id="rId52"/>
    <p:sldId id="451" r:id="rId53"/>
    <p:sldId id="452" r:id="rId54"/>
    <p:sldId id="453" r:id="rId55"/>
    <p:sldId id="454" r:id="rId56"/>
    <p:sldId id="516" r:id="rId57"/>
    <p:sldId id="413" r:id="rId58"/>
    <p:sldId id="496" r:id="rId59"/>
    <p:sldId id="497" r:id="rId60"/>
    <p:sldId id="498" r:id="rId61"/>
    <p:sldId id="499" r:id="rId62"/>
    <p:sldId id="500" r:id="rId63"/>
    <p:sldId id="501" r:id="rId64"/>
    <p:sldId id="502" r:id="rId65"/>
    <p:sldId id="461" r:id="rId66"/>
    <p:sldId id="424" r:id="rId67"/>
    <p:sldId id="426" r:id="rId68"/>
    <p:sldId id="427" r:id="rId69"/>
    <p:sldId id="428" r:id="rId70"/>
    <p:sldId id="463" r:id="rId71"/>
    <p:sldId id="464" r:id="rId72"/>
    <p:sldId id="480" r:id="rId73"/>
    <p:sldId id="517" r:id="rId74"/>
    <p:sldId id="414" r:id="rId75"/>
    <p:sldId id="481" r:id="rId76"/>
    <p:sldId id="465" r:id="rId77"/>
    <p:sldId id="518" r:id="rId78"/>
    <p:sldId id="484" r:id="rId79"/>
    <p:sldId id="504" r:id="rId80"/>
    <p:sldId id="483" r:id="rId81"/>
    <p:sldId id="485" r:id="rId82"/>
    <p:sldId id="503" r:id="rId83"/>
    <p:sldId id="519" r:id="rId84"/>
    <p:sldId id="270" r:id="rId85"/>
    <p:sldId id="403" r:id="rId86"/>
    <p:sldId id="479" r:id="rId87"/>
    <p:sldId id="520" r:id="rId88"/>
    <p:sldId id="405" r:id="rId89"/>
    <p:sldId id="404" r:id="rId90"/>
    <p:sldId id="478" r:id="rId91"/>
    <p:sldId id="509" r:id="rId92"/>
    <p:sldId id="466" r:id="rId93"/>
    <p:sldId id="467" r:id="rId94"/>
    <p:sldId id="494" r:id="rId95"/>
    <p:sldId id="468" r:id="rId96"/>
    <p:sldId id="493" r:id="rId97"/>
    <p:sldId id="521" r:id="rId98"/>
    <p:sldId id="406" r:id="rId99"/>
    <p:sldId id="407" r:id="rId100"/>
    <p:sldId id="408" r:id="rId101"/>
    <p:sldId id="410" r:id="rId102"/>
    <p:sldId id="522" r:id="rId103"/>
    <p:sldId id="411" r:id="rId104"/>
    <p:sldId id="412" r:id="rId105"/>
    <p:sldId id="524" r:id="rId106"/>
    <p:sldId id="505" r:id="rId107"/>
    <p:sldId id="506" r:id="rId108"/>
    <p:sldId id="508" r:id="rId109"/>
    <p:sldId id="507" r:id="rId110"/>
    <p:sldId id="523" r:id="rId111"/>
    <p:sldId id="460" r:id="rId112"/>
    <p:sldId id="418" r:id="rId113"/>
    <p:sldId id="486" r:id="rId114"/>
    <p:sldId id="448" r:id="rId115"/>
    <p:sldId id="425" r:id="rId116"/>
    <p:sldId id="420" r:id="rId117"/>
    <p:sldId id="487" r:id="rId118"/>
    <p:sldId id="369" r:id="rId119"/>
    <p:sldId id="419" r:id="rId120"/>
    <p:sldId id="421" r:id="rId121"/>
    <p:sldId id="274" r:id="rId122"/>
    <p:sldId id="422" r:id="rId123"/>
    <p:sldId id="423" r:id="rId124"/>
    <p:sldId id="525" r:id="rId125"/>
    <p:sldId id="429" r:id="rId126"/>
    <p:sldId id="430" r:id="rId127"/>
    <p:sldId id="431" r:id="rId128"/>
    <p:sldId id="432" r:id="rId129"/>
    <p:sldId id="433" r:id="rId130"/>
    <p:sldId id="434" r:id="rId131"/>
    <p:sldId id="435" r:id="rId132"/>
    <p:sldId id="436" r:id="rId133"/>
    <p:sldId id="526" r:id="rId134"/>
    <p:sldId id="437" r:id="rId135"/>
    <p:sldId id="438" r:id="rId136"/>
    <p:sldId id="439" r:id="rId137"/>
    <p:sldId id="530" r:id="rId1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751E1-28BF-447D-BB7E-0B4CB3A238BC}" v="4" dt="2020-10-27T17:58:51.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888" autoAdjust="0"/>
  </p:normalViewPr>
  <p:slideViewPr>
    <p:cSldViewPr snapToGrid="0">
      <p:cViewPr varScale="1">
        <p:scale>
          <a:sx n="83" d="100"/>
          <a:sy n="83" d="100"/>
        </p:scale>
        <p:origin x="1614" y="90"/>
      </p:cViewPr>
      <p:guideLst/>
    </p:cSldViewPr>
  </p:slideViewPr>
  <p:notesTextViewPr>
    <p:cViewPr>
      <p:scale>
        <a:sx n="1" d="1"/>
        <a:sy n="1" d="1"/>
      </p:scale>
      <p:origin x="0" y="0"/>
    </p:cViewPr>
  </p:notesTextViewPr>
  <p:notesViewPr>
    <p:cSldViewPr snapToGrid="0">
      <p:cViewPr varScale="1">
        <p:scale>
          <a:sx n="91" d="100"/>
          <a:sy n="91" d="100"/>
        </p:scale>
        <p:origin x="3750" y="6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4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Thomas" userId="9eaa66abed6827e7" providerId="LiveId" clId="{73A751E1-28BF-447D-BB7E-0B4CB3A238BC}"/>
    <pc:docChg chg="undo custSel mod addSld delSld modSld sldOrd">
      <pc:chgData name="Justin Thomas" userId="9eaa66abed6827e7" providerId="LiveId" clId="{73A751E1-28BF-447D-BB7E-0B4CB3A238BC}" dt="2020-10-27T17:58:54.446" v="245" actId="47"/>
      <pc:docMkLst>
        <pc:docMk/>
      </pc:docMkLst>
      <pc:sldChg chg="ord">
        <pc:chgData name="Justin Thomas" userId="9eaa66abed6827e7" providerId="LiveId" clId="{73A751E1-28BF-447D-BB7E-0B4CB3A238BC}" dt="2020-10-27T17:53:29.563" v="244"/>
        <pc:sldMkLst>
          <pc:docMk/>
          <pc:sldMk cId="3606248456" sldId="398"/>
        </pc:sldMkLst>
      </pc:sldChg>
      <pc:sldChg chg="modNotesTx">
        <pc:chgData name="Justin Thomas" userId="9eaa66abed6827e7" providerId="LiveId" clId="{73A751E1-28BF-447D-BB7E-0B4CB3A238BC}" dt="2020-10-23T16:08:14.554" v="242" actId="20577"/>
        <pc:sldMkLst>
          <pc:docMk/>
          <pc:sldMk cId="1729135787" sldId="513"/>
        </pc:sldMkLst>
      </pc:sldChg>
      <pc:sldChg chg="del">
        <pc:chgData name="Justin Thomas" userId="9eaa66abed6827e7" providerId="LiveId" clId="{73A751E1-28BF-447D-BB7E-0B4CB3A238BC}" dt="2020-10-27T17:58:54.446" v="245" actId="47"/>
        <pc:sldMkLst>
          <pc:docMk/>
          <pc:sldMk cId="3212914695" sldId="527"/>
        </pc:sldMkLst>
      </pc:sldChg>
      <pc:sldChg chg="addSp delSp modSp new mod ord setBg">
        <pc:chgData name="Justin Thomas" userId="9eaa66abed6827e7" providerId="LiveId" clId="{73A751E1-28BF-447D-BB7E-0B4CB3A238BC}" dt="2020-10-23T14:22:59.021" v="88" actId="20577"/>
        <pc:sldMkLst>
          <pc:docMk/>
          <pc:sldMk cId="1841663032" sldId="528"/>
        </pc:sldMkLst>
        <pc:spChg chg="del mod">
          <ac:chgData name="Justin Thomas" userId="9eaa66abed6827e7" providerId="LiveId" clId="{73A751E1-28BF-447D-BB7E-0B4CB3A238BC}" dt="2020-10-23T14:18:46.973" v="15" actId="478"/>
          <ac:spMkLst>
            <pc:docMk/>
            <pc:sldMk cId="1841663032" sldId="528"/>
            <ac:spMk id="2" creationId="{9B9CB967-EB7A-4791-8C10-D88B5FCA0678}"/>
          </ac:spMkLst>
        </pc:spChg>
        <pc:spChg chg="del">
          <ac:chgData name="Justin Thomas" userId="9eaa66abed6827e7" providerId="LiveId" clId="{73A751E1-28BF-447D-BB7E-0B4CB3A238BC}" dt="2020-10-23T14:18:44.098" v="14" actId="478"/>
          <ac:spMkLst>
            <pc:docMk/>
            <pc:sldMk cId="1841663032" sldId="528"/>
            <ac:spMk id="3" creationId="{73B040D9-B697-4DA0-B40D-4DF22BD45C7C}"/>
          </ac:spMkLst>
        </pc:spChg>
        <pc:spChg chg="add del mod">
          <ac:chgData name="Justin Thomas" userId="9eaa66abed6827e7" providerId="LiveId" clId="{73A751E1-28BF-447D-BB7E-0B4CB3A238BC}" dt="2020-10-23T14:18:48.873" v="16" actId="478"/>
          <ac:spMkLst>
            <pc:docMk/>
            <pc:sldMk cId="1841663032" sldId="528"/>
            <ac:spMk id="5" creationId="{26D4522F-C752-4EFC-896B-9DC3597DC291}"/>
          </ac:spMkLst>
        </pc:spChg>
        <pc:spChg chg="add mod">
          <ac:chgData name="Justin Thomas" userId="9eaa66abed6827e7" providerId="LiveId" clId="{73A751E1-28BF-447D-BB7E-0B4CB3A238BC}" dt="2020-10-23T14:22:59.021" v="88" actId="20577"/>
          <ac:spMkLst>
            <pc:docMk/>
            <pc:sldMk cId="1841663032" sldId="528"/>
            <ac:spMk id="14" creationId="{D9371F32-01A4-4DAC-B9FA-8FE6F3738723}"/>
          </ac:spMkLst>
        </pc:spChg>
        <pc:spChg chg="add del">
          <ac:chgData name="Justin Thomas" userId="9eaa66abed6827e7" providerId="LiveId" clId="{73A751E1-28BF-447D-BB7E-0B4CB3A238BC}" dt="2020-10-23T14:19:55.480" v="24" actId="26606"/>
          <ac:spMkLst>
            <pc:docMk/>
            <pc:sldMk cId="1841663032" sldId="528"/>
            <ac:spMk id="16" creationId="{BFDC535F-AC0A-417D-96AB-6706BECACD95}"/>
          </ac:spMkLst>
        </pc:spChg>
        <pc:spChg chg="add del">
          <ac:chgData name="Justin Thomas" userId="9eaa66abed6827e7" providerId="LiveId" clId="{73A751E1-28BF-447D-BB7E-0B4CB3A238BC}" dt="2020-10-23T14:19:55.480" v="24" actId="26606"/>
          <ac:spMkLst>
            <pc:docMk/>
            <pc:sldMk cId="1841663032" sldId="528"/>
            <ac:spMk id="18" creationId="{97AAAF8E-31DB-4148-8FCA-4D8233D691C6}"/>
          </ac:spMkLst>
        </pc:spChg>
        <pc:spChg chg="add del">
          <ac:chgData name="Justin Thomas" userId="9eaa66abed6827e7" providerId="LiveId" clId="{73A751E1-28BF-447D-BB7E-0B4CB3A238BC}" dt="2020-10-23T14:19:55.480" v="24" actId="26606"/>
          <ac:spMkLst>
            <pc:docMk/>
            <pc:sldMk cId="1841663032" sldId="528"/>
            <ac:spMk id="20" creationId="{AA274328-4774-4DF9-BA53-452565122FBB}"/>
          </ac:spMkLst>
        </pc:spChg>
        <pc:spChg chg="add del">
          <ac:chgData name="Justin Thomas" userId="9eaa66abed6827e7" providerId="LiveId" clId="{73A751E1-28BF-447D-BB7E-0B4CB3A238BC}" dt="2020-10-23T14:19:55.480" v="24" actId="26606"/>
          <ac:spMkLst>
            <pc:docMk/>
            <pc:sldMk cId="1841663032" sldId="528"/>
            <ac:spMk id="22" creationId="{01C7B46D-2FEF-4FAA-915B-8B21A66BB647}"/>
          </ac:spMkLst>
        </pc:spChg>
        <pc:spChg chg="add del">
          <ac:chgData name="Justin Thomas" userId="9eaa66abed6827e7" providerId="LiveId" clId="{73A751E1-28BF-447D-BB7E-0B4CB3A238BC}" dt="2020-10-23T14:20:01.163" v="26" actId="26606"/>
          <ac:spMkLst>
            <pc:docMk/>
            <pc:sldMk cId="1841663032" sldId="528"/>
            <ac:spMk id="24" creationId="{D9C4A1E0-B30B-4F81-873C-F77710333B2A}"/>
          </ac:spMkLst>
        </pc:spChg>
        <pc:spChg chg="add del">
          <ac:chgData name="Justin Thomas" userId="9eaa66abed6827e7" providerId="LiveId" clId="{73A751E1-28BF-447D-BB7E-0B4CB3A238BC}" dt="2020-10-23T14:20:01.163" v="26" actId="26606"/>
          <ac:spMkLst>
            <pc:docMk/>
            <pc:sldMk cId="1841663032" sldId="528"/>
            <ac:spMk id="25" creationId="{2884BC28-8C65-4886-B01A-667342EB70D7}"/>
          </ac:spMkLst>
        </pc:spChg>
        <pc:spChg chg="add del">
          <ac:chgData name="Justin Thomas" userId="9eaa66abed6827e7" providerId="LiveId" clId="{73A751E1-28BF-447D-BB7E-0B4CB3A238BC}" dt="2020-10-23T14:20:01.163" v="26" actId="26606"/>
          <ac:spMkLst>
            <pc:docMk/>
            <pc:sldMk cId="1841663032" sldId="528"/>
            <ac:spMk id="26" creationId="{0FC820FD-F8C0-4426-A38A-5B80A2E5286F}"/>
          </ac:spMkLst>
        </pc:spChg>
        <pc:spChg chg="add del">
          <ac:chgData name="Justin Thomas" userId="9eaa66abed6827e7" providerId="LiveId" clId="{73A751E1-28BF-447D-BB7E-0B4CB3A238BC}" dt="2020-10-23T14:20:01.163" v="26" actId="26606"/>
          <ac:spMkLst>
            <pc:docMk/>
            <pc:sldMk cId="1841663032" sldId="528"/>
            <ac:spMk id="27" creationId="{E1DAA296-54E3-4547-B36F-E8B35335378A}"/>
          </ac:spMkLst>
        </pc:spChg>
        <pc:spChg chg="add">
          <ac:chgData name="Justin Thomas" userId="9eaa66abed6827e7" providerId="LiveId" clId="{73A751E1-28BF-447D-BB7E-0B4CB3A238BC}" dt="2020-10-23T14:20:01.171" v="27" actId="26606"/>
          <ac:spMkLst>
            <pc:docMk/>
            <pc:sldMk cId="1841663032" sldId="528"/>
            <ac:spMk id="29" creationId="{BFDC535F-AC0A-417D-96AB-6706BECACD95}"/>
          </ac:spMkLst>
        </pc:spChg>
        <pc:spChg chg="add">
          <ac:chgData name="Justin Thomas" userId="9eaa66abed6827e7" providerId="LiveId" clId="{73A751E1-28BF-447D-BB7E-0B4CB3A238BC}" dt="2020-10-23T14:20:01.171" v="27" actId="26606"/>
          <ac:spMkLst>
            <pc:docMk/>
            <pc:sldMk cId="1841663032" sldId="528"/>
            <ac:spMk id="30" creationId="{97AAAF8E-31DB-4148-8FCA-4D8233D691C6}"/>
          </ac:spMkLst>
        </pc:spChg>
        <pc:spChg chg="add">
          <ac:chgData name="Justin Thomas" userId="9eaa66abed6827e7" providerId="LiveId" clId="{73A751E1-28BF-447D-BB7E-0B4CB3A238BC}" dt="2020-10-23T14:20:01.171" v="27" actId="26606"/>
          <ac:spMkLst>
            <pc:docMk/>
            <pc:sldMk cId="1841663032" sldId="528"/>
            <ac:spMk id="31" creationId="{AA274328-4774-4DF9-BA53-452565122FBB}"/>
          </ac:spMkLst>
        </pc:spChg>
        <pc:spChg chg="add">
          <ac:chgData name="Justin Thomas" userId="9eaa66abed6827e7" providerId="LiveId" clId="{73A751E1-28BF-447D-BB7E-0B4CB3A238BC}" dt="2020-10-23T14:20:01.171" v="27" actId="26606"/>
          <ac:spMkLst>
            <pc:docMk/>
            <pc:sldMk cId="1841663032" sldId="528"/>
            <ac:spMk id="32" creationId="{01C7B46D-2FEF-4FAA-915B-8B21A66BB647}"/>
          </ac:spMkLst>
        </pc:spChg>
        <pc:picChg chg="add mod ord">
          <ac:chgData name="Justin Thomas" userId="9eaa66abed6827e7" providerId="LiveId" clId="{73A751E1-28BF-447D-BB7E-0B4CB3A238BC}" dt="2020-10-23T14:20:18.081" v="33" actId="14100"/>
          <ac:picMkLst>
            <pc:docMk/>
            <pc:sldMk cId="1841663032" sldId="528"/>
            <ac:picMk id="7" creationId="{EE9D7F6C-0929-4109-ADD4-A47CA2494D31}"/>
          </ac:picMkLst>
        </pc:picChg>
        <pc:picChg chg="add mod ord">
          <ac:chgData name="Justin Thomas" userId="9eaa66abed6827e7" providerId="LiveId" clId="{73A751E1-28BF-447D-BB7E-0B4CB3A238BC}" dt="2020-10-23T14:20:24.947" v="34" actId="1076"/>
          <ac:picMkLst>
            <pc:docMk/>
            <pc:sldMk cId="1841663032" sldId="528"/>
            <ac:picMk id="9" creationId="{EC3F5543-9E55-417A-83EA-75D2E525FCD0}"/>
          </ac:picMkLst>
        </pc:picChg>
        <pc:picChg chg="add mod">
          <ac:chgData name="Justin Thomas" userId="9eaa66abed6827e7" providerId="LiveId" clId="{73A751E1-28BF-447D-BB7E-0B4CB3A238BC}" dt="2020-10-23T14:20:43.651" v="37" actId="14100"/>
          <ac:picMkLst>
            <pc:docMk/>
            <pc:sldMk cId="1841663032" sldId="528"/>
            <ac:picMk id="11" creationId="{8339A165-0E50-4F77-8373-C944BF9E84EF}"/>
          </ac:picMkLst>
        </pc:picChg>
        <pc:picChg chg="add mod">
          <ac:chgData name="Justin Thomas" userId="9eaa66abed6827e7" providerId="LiveId" clId="{73A751E1-28BF-447D-BB7E-0B4CB3A238BC}" dt="2020-10-23T14:21:50.673" v="45" actId="14100"/>
          <ac:picMkLst>
            <pc:docMk/>
            <pc:sldMk cId="1841663032" sldId="528"/>
            <ac:picMk id="12" creationId="{606291C7-5D3D-44E9-8025-6638967F336D}"/>
          </ac:picMkLst>
        </pc:picChg>
        <pc:picChg chg="add mod">
          <ac:chgData name="Justin Thomas" userId="9eaa66abed6827e7" providerId="LiveId" clId="{73A751E1-28BF-447D-BB7E-0B4CB3A238BC}" dt="2020-10-23T14:22:25.741" v="56" actId="1038"/>
          <ac:picMkLst>
            <pc:docMk/>
            <pc:sldMk cId="1841663032" sldId="528"/>
            <ac:picMk id="13" creationId="{B8A38A5D-EA25-4D3A-9D16-C5EE2326EE3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39CB4-A8DD-4881-8EE5-6636ACBF243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5C16013-1444-4A02-9CA7-61D1C01B0C1B}">
      <dgm:prSet phldrT="[Text]"/>
      <dgm:spPr/>
      <dgm:t>
        <a:bodyPr/>
        <a:lstStyle/>
        <a:p>
          <a:r>
            <a:rPr lang="en-US" dirty="0"/>
            <a:t>Network:   192.168.0.0/24 </a:t>
          </a:r>
        </a:p>
        <a:p>
          <a:r>
            <a:rPr lang="en-US" dirty="0"/>
            <a:t>Broadcast: 192.168.0.255</a:t>
          </a:r>
        </a:p>
        <a:p>
          <a:r>
            <a:rPr lang="en-US" dirty="0" err="1"/>
            <a:t>HostMin</a:t>
          </a:r>
          <a:r>
            <a:rPr lang="en-US" dirty="0"/>
            <a:t>:   192.168.0.1</a:t>
          </a:r>
        </a:p>
        <a:p>
          <a:r>
            <a:rPr lang="en-US" dirty="0" err="1"/>
            <a:t>HostMax</a:t>
          </a:r>
          <a:r>
            <a:rPr lang="en-US" dirty="0"/>
            <a:t>:   192.168.0.254</a:t>
          </a:r>
        </a:p>
        <a:p>
          <a:r>
            <a:rPr lang="en-US" dirty="0"/>
            <a:t>Hosts: 256</a:t>
          </a:r>
        </a:p>
        <a:p>
          <a:r>
            <a:rPr lang="en-US" dirty="0"/>
            <a:t>Usable Hosts: 254</a:t>
          </a:r>
        </a:p>
      </dgm:t>
    </dgm:pt>
    <dgm:pt modelId="{94A32F53-67C5-44D9-8815-A47EECCD3D42}" type="parTrans" cxnId="{005BB81F-BBE3-4D58-9792-0482ED6153F2}">
      <dgm:prSet/>
      <dgm:spPr/>
      <dgm:t>
        <a:bodyPr/>
        <a:lstStyle/>
        <a:p>
          <a:endParaRPr lang="en-US"/>
        </a:p>
      </dgm:t>
    </dgm:pt>
    <dgm:pt modelId="{4FFCA938-9EC7-4FDC-8E30-037B82475AA9}" type="sibTrans" cxnId="{005BB81F-BBE3-4D58-9792-0482ED6153F2}">
      <dgm:prSet/>
      <dgm:spPr/>
      <dgm:t>
        <a:bodyPr/>
        <a:lstStyle/>
        <a:p>
          <a:endParaRPr lang="en-US"/>
        </a:p>
      </dgm:t>
    </dgm:pt>
    <dgm:pt modelId="{6725EEBD-3087-4E6C-B27B-42287BF0C2F1}">
      <dgm:prSet phldrT="[Text]"/>
      <dgm:spPr/>
      <dgm:t>
        <a:bodyPr/>
        <a:lstStyle/>
        <a:p>
          <a:r>
            <a:rPr lang="en-US" dirty="0"/>
            <a:t>192.168.0.0/26 </a:t>
          </a:r>
        </a:p>
        <a:p>
          <a:r>
            <a:rPr lang="en-US" dirty="0"/>
            <a:t>Broadcast: 192.168.0.63</a:t>
          </a:r>
        </a:p>
        <a:p>
          <a:r>
            <a:rPr lang="en-US" dirty="0" err="1"/>
            <a:t>HostMin</a:t>
          </a:r>
          <a:r>
            <a:rPr lang="en-US" dirty="0"/>
            <a:t>:   192.168.0.1</a:t>
          </a:r>
        </a:p>
        <a:p>
          <a:r>
            <a:rPr lang="en-US" dirty="0" err="1"/>
            <a:t>HostMax</a:t>
          </a:r>
          <a:r>
            <a:rPr lang="en-US" dirty="0"/>
            <a:t>:   192.168.0.62</a:t>
          </a:r>
        </a:p>
        <a:p>
          <a:r>
            <a:rPr lang="en-US" dirty="0"/>
            <a:t>Hosts: 64</a:t>
          </a:r>
        </a:p>
        <a:p>
          <a:r>
            <a:rPr lang="en-US" dirty="0"/>
            <a:t>Usable Hosts: 62</a:t>
          </a:r>
        </a:p>
      </dgm:t>
    </dgm:pt>
    <dgm:pt modelId="{EB05BB51-912E-4D1E-93A0-33B692D61BF8}" type="parTrans" cxnId="{29E09A6E-1164-4A9A-9309-42D1D6EFBD68}">
      <dgm:prSet/>
      <dgm:spPr/>
      <dgm:t>
        <a:bodyPr/>
        <a:lstStyle/>
        <a:p>
          <a:endParaRPr lang="en-US"/>
        </a:p>
      </dgm:t>
    </dgm:pt>
    <dgm:pt modelId="{30F5D19F-1430-4FD7-8D65-9B33085EF1F5}" type="sibTrans" cxnId="{29E09A6E-1164-4A9A-9309-42D1D6EFBD68}">
      <dgm:prSet/>
      <dgm:spPr/>
      <dgm:t>
        <a:bodyPr/>
        <a:lstStyle/>
        <a:p>
          <a:endParaRPr lang="en-US"/>
        </a:p>
      </dgm:t>
    </dgm:pt>
    <dgm:pt modelId="{8BDDE7EB-D108-4A6A-B64B-BC3B8808F39D}">
      <dgm:prSet phldrT="[Text]"/>
      <dgm:spPr/>
      <dgm:t>
        <a:bodyPr/>
        <a:lstStyle/>
        <a:p>
          <a:r>
            <a:rPr lang="en-US" dirty="0"/>
            <a:t>Network:   192.168.0.64/26</a:t>
          </a:r>
        </a:p>
        <a:p>
          <a:r>
            <a:rPr lang="en-US" dirty="0"/>
            <a:t>Broadcast: 192.168.0.127</a:t>
          </a:r>
        </a:p>
        <a:p>
          <a:r>
            <a:rPr lang="en-US" dirty="0" err="1"/>
            <a:t>HostMin</a:t>
          </a:r>
          <a:r>
            <a:rPr lang="en-US" dirty="0"/>
            <a:t>:   192.168.0.65</a:t>
          </a:r>
        </a:p>
        <a:p>
          <a:r>
            <a:rPr lang="en-US" dirty="0" err="1"/>
            <a:t>HostMax</a:t>
          </a:r>
          <a:r>
            <a:rPr lang="en-US" dirty="0"/>
            <a:t>:   192.168.0.126</a:t>
          </a:r>
        </a:p>
        <a:p>
          <a:r>
            <a:rPr lang="en-US" dirty="0"/>
            <a:t>Hosts: 64</a:t>
          </a:r>
        </a:p>
        <a:p>
          <a:r>
            <a:rPr lang="en-US" dirty="0"/>
            <a:t>Usable Hosts: 62 </a:t>
          </a:r>
        </a:p>
      </dgm:t>
    </dgm:pt>
    <dgm:pt modelId="{F70DCDF3-BE2D-4A45-B286-29AC7569474E}" type="parTrans" cxnId="{7C93DD56-9E09-4254-88AC-526D53D8BCE7}">
      <dgm:prSet/>
      <dgm:spPr/>
      <dgm:t>
        <a:bodyPr/>
        <a:lstStyle/>
        <a:p>
          <a:endParaRPr lang="en-US"/>
        </a:p>
      </dgm:t>
    </dgm:pt>
    <dgm:pt modelId="{44C3F37D-0B09-4EB7-AACE-C53FDA9B6296}" type="sibTrans" cxnId="{7C93DD56-9E09-4254-88AC-526D53D8BCE7}">
      <dgm:prSet/>
      <dgm:spPr/>
      <dgm:t>
        <a:bodyPr/>
        <a:lstStyle/>
        <a:p>
          <a:endParaRPr lang="en-US"/>
        </a:p>
      </dgm:t>
    </dgm:pt>
    <dgm:pt modelId="{A4FA9231-AA2D-4510-9B28-2B5D5F263369}">
      <dgm:prSet phldrT="[Text]"/>
      <dgm:spPr/>
      <dgm:t>
        <a:bodyPr/>
        <a:lstStyle/>
        <a:p>
          <a:r>
            <a:rPr lang="en-US" dirty="0"/>
            <a:t>Network:   192.168.0.128/26 </a:t>
          </a:r>
        </a:p>
        <a:p>
          <a:r>
            <a:rPr lang="en-US" dirty="0"/>
            <a:t>Broadcast: 192.168.0.191 </a:t>
          </a:r>
        </a:p>
        <a:p>
          <a:r>
            <a:rPr lang="en-US" dirty="0" err="1"/>
            <a:t>HostMin</a:t>
          </a:r>
          <a:r>
            <a:rPr lang="en-US" dirty="0"/>
            <a:t>:   192.168.0.129 </a:t>
          </a:r>
        </a:p>
        <a:p>
          <a:r>
            <a:rPr lang="en-US" dirty="0" err="1"/>
            <a:t>HostMax</a:t>
          </a:r>
          <a:r>
            <a:rPr lang="en-US" dirty="0"/>
            <a:t>:   192.168.0.190 </a:t>
          </a:r>
        </a:p>
        <a:p>
          <a:r>
            <a:rPr lang="en-US" dirty="0"/>
            <a:t>Hosts: 64</a:t>
          </a:r>
        </a:p>
        <a:p>
          <a:r>
            <a:rPr lang="en-US" dirty="0"/>
            <a:t>Usable Hosts: 62 </a:t>
          </a:r>
        </a:p>
      </dgm:t>
    </dgm:pt>
    <dgm:pt modelId="{50BF35A4-BA77-484E-85C9-69F17C8D3F2F}" type="parTrans" cxnId="{49CBCBE1-BF62-4048-B2DC-674837DAD1C4}">
      <dgm:prSet/>
      <dgm:spPr/>
      <dgm:t>
        <a:bodyPr/>
        <a:lstStyle/>
        <a:p>
          <a:endParaRPr lang="en-US"/>
        </a:p>
      </dgm:t>
    </dgm:pt>
    <dgm:pt modelId="{F9500CBA-0D47-42AD-92A7-9AC1E1A0440B}" type="sibTrans" cxnId="{49CBCBE1-BF62-4048-B2DC-674837DAD1C4}">
      <dgm:prSet/>
      <dgm:spPr/>
      <dgm:t>
        <a:bodyPr/>
        <a:lstStyle/>
        <a:p>
          <a:endParaRPr lang="en-US"/>
        </a:p>
      </dgm:t>
    </dgm:pt>
    <dgm:pt modelId="{5318B296-E8E0-4630-8D49-146AEA604FEF}" type="asst">
      <dgm:prSet/>
      <dgm:spPr/>
      <dgm:t>
        <a:bodyPr/>
        <a:lstStyle/>
        <a:p>
          <a:r>
            <a:rPr lang="en-US" dirty="0"/>
            <a:t>Network:   192.168.0.0/25 </a:t>
          </a:r>
        </a:p>
        <a:p>
          <a:r>
            <a:rPr lang="en-US" dirty="0"/>
            <a:t>Broadcast: 192.168.0.127 </a:t>
          </a:r>
        </a:p>
        <a:p>
          <a:r>
            <a:rPr lang="en-US" dirty="0" err="1"/>
            <a:t>HostMin</a:t>
          </a:r>
          <a:r>
            <a:rPr lang="en-US" dirty="0"/>
            <a:t>:   192.168.0.1 </a:t>
          </a:r>
        </a:p>
        <a:p>
          <a:r>
            <a:rPr lang="en-US" dirty="0" err="1"/>
            <a:t>HostMax</a:t>
          </a:r>
          <a:r>
            <a:rPr lang="en-US" dirty="0"/>
            <a:t>:   192.168.0.126 </a:t>
          </a:r>
        </a:p>
        <a:p>
          <a:r>
            <a:rPr lang="en-US" dirty="0"/>
            <a:t>Hosts: 128</a:t>
          </a:r>
        </a:p>
        <a:p>
          <a:r>
            <a:rPr lang="en-US" dirty="0"/>
            <a:t>Usable Hosts: 126</a:t>
          </a:r>
        </a:p>
      </dgm:t>
    </dgm:pt>
    <dgm:pt modelId="{33945E8E-C9E8-47D8-8C8E-5612C05C2797}" type="parTrans" cxnId="{1BB35EDA-D157-4557-84AD-EFCE45D628E5}">
      <dgm:prSet/>
      <dgm:spPr/>
      <dgm:t>
        <a:bodyPr/>
        <a:lstStyle/>
        <a:p>
          <a:endParaRPr lang="en-US"/>
        </a:p>
      </dgm:t>
    </dgm:pt>
    <dgm:pt modelId="{ED4D1815-2E54-4856-8D2C-5A7ED644E631}" type="sibTrans" cxnId="{1BB35EDA-D157-4557-84AD-EFCE45D628E5}">
      <dgm:prSet/>
      <dgm:spPr/>
      <dgm:t>
        <a:bodyPr/>
        <a:lstStyle/>
        <a:p>
          <a:endParaRPr lang="en-US"/>
        </a:p>
      </dgm:t>
    </dgm:pt>
    <dgm:pt modelId="{B6F29AC5-827B-42FC-9381-58C0837D607F}" type="asst">
      <dgm:prSet/>
      <dgm:spPr/>
      <dgm:t>
        <a:bodyPr/>
        <a:lstStyle/>
        <a:p>
          <a:r>
            <a:rPr lang="en-US" dirty="0"/>
            <a:t>Network:   192.168.0.128/25</a:t>
          </a:r>
        </a:p>
        <a:p>
          <a:r>
            <a:rPr lang="en-US" dirty="0"/>
            <a:t>Broadcast: 192.168.0.255 </a:t>
          </a:r>
        </a:p>
        <a:p>
          <a:r>
            <a:rPr lang="en-US" dirty="0" err="1"/>
            <a:t>HostMin</a:t>
          </a:r>
          <a:r>
            <a:rPr lang="en-US" dirty="0"/>
            <a:t>:   192.168.0.129 </a:t>
          </a:r>
        </a:p>
        <a:p>
          <a:r>
            <a:rPr lang="en-US" dirty="0" err="1"/>
            <a:t>HostMax</a:t>
          </a:r>
          <a:r>
            <a:rPr lang="en-US" dirty="0"/>
            <a:t>:   192.168.0.254 </a:t>
          </a:r>
        </a:p>
        <a:p>
          <a:r>
            <a:rPr lang="en-US" dirty="0"/>
            <a:t>Hosts: 128</a:t>
          </a:r>
        </a:p>
        <a:p>
          <a:r>
            <a:rPr lang="en-US" dirty="0"/>
            <a:t>Usable Hosts: 126</a:t>
          </a:r>
        </a:p>
      </dgm:t>
    </dgm:pt>
    <dgm:pt modelId="{2F9D504B-C22C-4DD7-ACF8-57B8DB49AAEA}" type="parTrans" cxnId="{DEAC9DF5-C60C-4BB0-BF9E-23C6C457D073}">
      <dgm:prSet/>
      <dgm:spPr/>
      <dgm:t>
        <a:bodyPr/>
        <a:lstStyle/>
        <a:p>
          <a:endParaRPr lang="en-US"/>
        </a:p>
      </dgm:t>
    </dgm:pt>
    <dgm:pt modelId="{B981056A-61C1-43BB-9482-8E08F6703B8A}" type="sibTrans" cxnId="{DEAC9DF5-C60C-4BB0-BF9E-23C6C457D073}">
      <dgm:prSet/>
      <dgm:spPr/>
      <dgm:t>
        <a:bodyPr/>
        <a:lstStyle/>
        <a:p>
          <a:endParaRPr lang="en-US"/>
        </a:p>
      </dgm:t>
    </dgm:pt>
    <dgm:pt modelId="{C5BBD9E5-358B-4E2D-A754-210CFE2F92F6}">
      <dgm:prSet/>
      <dgm:spPr/>
      <dgm:t>
        <a:bodyPr/>
        <a:lstStyle/>
        <a:p>
          <a:r>
            <a:rPr lang="en-US" dirty="0"/>
            <a:t>Network:   192.168.0.192/26 </a:t>
          </a:r>
        </a:p>
        <a:p>
          <a:r>
            <a:rPr lang="en-US" dirty="0"/>
            <a:t>Broadcast: 192.168.0.255 </a:t>
          </a:r>
        </a:p>
        <a:p>
          <a:r>
            <a:rPr lang="en-US" dirty="0" err="1"/>
            <a:t>HostMin</a:t>
          </a:r>
          <a:r>
            <a:rPr lang="en-US" dirty="0"/>
            <a:t>:   192.168.0.193 </a:t>
          </a:r>
        </a:p>
        <a:p>
          <a:r>
            <a:rPr lang="en-US" dirty="0" err="1"/>
            <a:t>HostMax</a:t>
          </a:r>
          <a:r>
            <a:rPr lang="en-US" dirty="0"/>
            <a:t>:   192.168.0.254 </a:t>
          </a:r>
        </a:p>
        <a:p>
          <a:r>
            <a:rPr lang="en-US" dirty="0"/>
            <a:t>Hosts: 64</a:t>
          </a:r>
        </a:p>
        <a:p>
          <a:r>
            <a:rPr lang="en-US" dirty="0"/>
            <a:t>Usable Hosts: 62 </a:t>
          </a:r>
        </a:p>
      </dgm:t>
    </dgm:pt>
    <dgm:pt modelId="{216A8E5D-9DE7-435A-B4E0-70C2BDCFE53B}" type="parTrans" cxnId="{7747B30A-0C5D-4DBA-92D0-784B562656A4}">
      <dgm:prSet/>
      <dgm:spPr/>
      <dgm:t>
        <a:bodyPr/>
        <a:lstStyle/>
        <a:p>
          <a:endParaRPr lang="en-US"/>
        </a:p>
      </dgm:t>
    </dgm:pt>
    <dgm:pt modelId="{7F002FCC-27FE-4D50-A90B-D3AC1804FA44}" type="sibTrans" cxnId="{7747B30A-0C5D-4DBA-92D0-784B562656A4}">
      <dgm:prSet/>
      <dgm:spPr/>
      <dgm:t>
        <a:bodyPr/>
        <a:lstStyle/>
        <a:p>
          <a:endParaRPr lang="en-US"/>
        </a:p>
      </dgm:t>
    </dgm:pt>
    <dgm:pt modelId="{FB6A47BD-95BC-48DA-80F7-376A15BFC81B}" type="pres">
      <dgm:prSet presAssocID="{81D39CB4-A8DD-4881-8EE5-6636ACBF2439}" presName="hierChild1" presStyleCnt="0">
        <dgm:presLayoutVars>
          <dgm:orgChart val="1"/>
          <dgm:chPref val="1"/>
          <dgm:dir/>
          <dgm:animOne val="branch"/>
          <dgm:animLvl val="lvl"/>
          <dgm:resizeHandles/>
        </dgm:presLayoutVars>
      </dgm:prSet>
      <dgm:spPr/>
    </dgm:pt>
    <dgm:pt modelId="{3C78208B-789C-43A7-B127-0BCB2964CE4B}" type="pres">
      <dgm:prSet presAssocID="{75C16013-1444-4A02-9CA7-61D1C01B0C1B}" presName="hierRoot1" presStyleCnt="0">
        <dgm:presLayoutVars>
          <dgm:hierBranch val="init"/>
        </dgm:presLayoutVars>
      </dgm:prSet>
      <dgm:spPr/>
    </dgm:pt>
    <dgm:pt modelId="{EB68D2D8-3E4B-4BFB-91A6-11B6FBD58F96}" type="pres">
      <dgm:prSet presAssocID="{75C16013-1444-4A02-9CA7-61D1C01B0C1B}" presName="rootComposite1" presStyleCnt="0"/>
      <dgm:spPr/>
    </dgm:pt>
    <dgm:pt modelId="{5C1F82DF-4819-446C-9B27-6083EF51438B}" type="pres">
      <dgm:prSet presAssocID="{75C16013-1444-4A02-9CA7-61D1C01B0C1B}" presName="rootText1" presStyleLbl="node0" presStyleIdx="0" presStyleCnt="1" custLinFactNeighborX="522" custLinFactNeighborY="-12410">
        <dgm:presLayoutVars>
          <dgm:chPref val="3"/>
        </dgm:presLayoutVars>
      </dgm:prSet>
      <dgm:spPr/>
    </dgm:pt>
    <dgm:pt modelId="{E17DA420-5CB7-4E07-AFE2-DF004146B480}" type="pres">
      <dgm:prSet presAssocID="{75C16013-1444-4A02-9CA7-61D1C01B0C1B}" presName="rootConnector1" presStyleLbl="node1" presStyleIdx="0" presStyleCnt="0"/>
      <dgm:spPr/>
    </dgm:pt>
    <dgm:pt modelId="{1CCA650F-6856-4DA7-AB2D-CC3F57571A83}" type="pres">
      <dgm:prSet presAssocID="{75C16013-1444-4A02-9CA7-61D1C01B0C1B}" presName="hierChild2" presStyleCnt="0"/>
      <dgm:spPr/>
    </dgm:pt>
    <dgm:pt modelId="{B028AA51-79D8-4AAD-9A55-827838B80F89}" type="pres">
      <dgm:prSet presAssocID="{EB05BB51-912E-4D1E-93A0-33B692D61BF8}" presName="Name37" presStyleLbl="parChTrans1D2" presStyleIdx="0" presStyleCnt="6"/>
      <dgm:spPr/>
    </dgm:pt>
    <dgm:pt modelId="{5E00D76C-DB4C-4DD0-8B20-0FC3A7A12EB2}" type="pres">
      <dgm:prSet presAssocID="{6725EEBD-3087-4E6C-B27B-42287BF0C2F1}" presName="hierRoot2" presStyleCnt="0">
        <dgm:presLayoutVars>
          <dgm:hierBranch val="init"/>
        </dgm:presLayoutVars>
      </dgm:prSet>
      <dgm:spPr/>
    </dgm:pt>
    <dgm:pt modelId="{4F36C877-909E-41C8-85EE-E0224AB94E6C}" type="pres">
      <dgm:prSet presAssocID="{6725EEBD-3087-4E6C-B27B-42287BF0C2F1}" presName="rootComposite" presStyleCnt="0"/>
      <dgm:spPr/>
    </dgm:pt>
    <dgm:pt modelId="{A604CCE9-FF7F-4172-B66D-F647960BA565}" type="pres">
      <dgm:prSet presAssocID="{6725EEBD-3087-4E6C-B27B-42287BF0C2F1}" presName="rootText" presStyleLbl="node2" presStyleIdx="0" presStyleCnt="4">
        <dgm:presLayoutVars>
          <dgm:chPref val="3"/>
        </dgm:presLayoutVars>
      </dgm:prSet>
      <dgm:spPr/>
    </dgm:pt>
    <dgm:pt modelId="{00430081-AA3A-4715-92F0-DD5EA067CF2F}" type="pres">
      <dgm:prSet presAssocID="{6725EEBD-3087-4E6C-B27B-42287BF0C2F1}" presName="rootConnector" presStyleLbl="node2" presStyleIdx="0" presStyleCnt="4"/>
      <dgm:spPr/>
    </dgm:pt>
    <dgm:pt modelId="{150BCF6F-F3BA-4168-AEC2-D54C9EB6E6A3}" type="pres">
      <dgm:prSet presAssocID="{6725EEBD-3087-4E6C-B27B-42287BF0C2F1}" presName="hierChild4" presStyleCnt="0"/>
      <dgm:spPr/>
    </dgm:pt>
    <dgm:pt modelId="{56DD0AB4-B02C-4D49-8D0E-8009AAD8436D}" type="pres">
      <dgm:prSet presAssocID="{6725EEBD-3087-4E6C-B27B-42287BF0C2F1}" presName="hierChild5" presStyleCnt="0"/>
      <dgm:spPr/>
    </dgm:pt>
    <dgm:pt modelId="{278D8579-18E4-40CC-8DA3-941C65F0CAA9}" type="pres">
      <dgm:prSet presAssocID="{F70DCDF3-BE2D-4A45-B286-29AC7569474E}" presName="Name37" presStyleLbl="parChTrans1D2" presStyleIdx="1" presStyleCnt="6"/>
      <dgm:spPr/>
    </dgm:pt>
    <dgm:pt modelId="{CB207C05-63F2-4A47-9693-DEEBBFBEC061}" type="pres">
      <dgm:prSet presAssocID="{8BDDE7EB-D108-4A6A-B64B-BC3B8808F39D}" presName="hierRoot2" presStyleCnt="0">
        <dgm:presLayoutVars>
          <dgm:hierBranch val="init"/>
        </dgm:presLayoutVars>
      </dgm:prSet>
      <dgm:spPr/>
    </dgm:pt>
    <dgm:pt modelId="{F64DD3C9-E1E1-4A76-8059-362B1A891B08}" type="pres">
      <dgm:prSet presAssocID="{8BDDE7EB-D108-4A6A-B64B-BC3B8808F39D}" presName="rootComposite" presStyleCnt="0"/>
      <dgm:spPr/>
    </dgm:pt>
    <dgm:pt modelId="{EE425C77-E272-434A-B1C9-8E58E651A9E0}" type="pres">
      <dgm:prSet presAssocID="{8BDDE7EB-D108-4A6A-B64B-BC3B8808F39D}" presName="rootText" presStyleLbl="node2" presStyleIdx="1" presStyleCnt="4">
        <dgm:presLayoutVars>
          <dgm:chPref val="3"/>
        </dgm:presLayoutVars>
      </dgm:prSet>
      <dgm:spPr/>
    </dgm:pt>
    <dgm:pt modelId="{B93365DF-1568-43A3-9870-665B2491EBA9}" type="pres">
      <dgm:prSet presAssocID="{8BDDE7EB-D108-4A6A-B64B-BC3B8808F39D}" presName="rootConnector" presStyleLbl="node2" presStyleIdx="1" presStyleCnt="4"/>
      <dgm:spPr/>
    </dgm:pt>
    <dgm:pt modelId="{539A2E60-7CDA-4219-878C-2E29C27222DE}" type="pres">
      <dgm:prSet presAssocID="{8BDDE7EB-D108-4A6A-B64B-BC3B8808F39D}" presName="hierChild4" presStyleCnt="0"/>
      <dgm:spPr/>
    </dgm:pt>
    <dgm:pt modelId="{EF5CDD70-BED7-4C8A-97FE-D6767B881C83}" type="pres">
      <dgm:prSet presAssocID="{8BDDE7EB-D108-4A6A-B64B-BC3B8808F39D}" presName="hierChild5" presStyleCnt="0"/>
      <dgm:spPr/>
    </dgm:pt>
    <dgm:pt modelId="{BC144B30-7C81-4998-AC7B-248A04003491}" type="pres">
      <dgm:prSet presAssocID="{50BF35A4-BA77-484E-85C9-69F17C8D3F2F}" presName="Name37" presStyleLbl="parChTrans1D2" presStyleIdx="2" presStyleCnt="6"/>
      <dgm:spPr/>
    </dgm:pt>
    <dgm:pt modelId="{6CD47692-54B4-4592-9474-5F77EE2CD50E}" type="pres">
      <dgm:prSet presAssocID="{A4FA9231-AA2D-4510-9B28-2B5D5F263369}" presName="hierRoot2" presStyleCnt="0">
        <dgm:presLayoutVars>
          <dgm:hierBranch val="init"/>
        </dgm:presLayoutVars>
      </dgm:prSet>
      <dgm:spPr/>
    </dgm:pt>
    <dgm:pt modelId="{0963719F-D8BC-483E-9884-0B5BDB22E24C}" type="pres">
      <dgm:prSet presAssocID="{A4FA9231-AA2D-4510-9B28-2B5D5F263369}" presName="rootComposite" presStyleCnt="0"/>
      <dgm:spPr/>
    </dgm:pt>
    <dgm:pt modelId="{8F0580B7-98BA-4746-817C-5BFEC2E28BBD}" type="pres">
      <dgm:prSet presAssocID="{A4FA9231-AA2D-4510-9B28-2B5D5F263369}" presName="rootText" presStyleLbl="node2" presStyleIdx="2" presStyleCnt="4">
        <dgm:presLayoutVars>
          <dgm:chPref val="3"/>
        </dgm:presLayoutVars>
      </dgm:prSet>
      <dgm:spPr/>
    </dgm:pt>
    <dgm:pt modelId="{1015F4D7-849D-4AFD-8255-0202013B4541}" type="pres">
      <dgm:prSet presAssocID="{A4FA9231-AA2D-4510-9B28-2B5D5F263369}" presName="rootConnector" presStyleLbl="node2" presStyleIdx="2" presStyleCnt="4"/>
      <dgm:spPr/>
    </dgm:pt>
    <dgm:pt modelId="{27E3B61A-4C80-4F46-8CDB-3D774EE053F4}" type="pres">
      <dgm:prSet presAssocID="{A4FA9231-AA2D-4510-9B28-2B5D5F263369}" presName="hierChild4" presStyleCnt="0"/>
      <dgm:spPr/>
    </dgm:pt>
    <dgm:pt modelId="{01E41B6F-5CF6-46C0-935C-8514CF024017}" type="pres">
      <dgm:prSet presAssocID="{A4FA9231-AA2D-4510-9B28-2B5D5F263369}" presName="hierChild5" presStyleCnt="0"/>
      <dgm:spPr/>
    </dgm:pt>
    <dgm:pt modelId="{680834FD-8EC6-4CFF-B525-2370BC3A4805}" type="pres">
      <dgm:prSet presAssocID="{216A8E5D-9DE7-435A-B4E0-70C2BDCFE53B}" presName="Name37" presStyleLbl="parChTrans1D2" presStyleIdx="3" presStyleCnt="6"/>
      <dgm:spPr/>
    </dgm:pt>
    <dgm:pt modelId="{1619181B-5520-4215-B9EE-42A4C2782ED8}" type="pres">
      <dgm:prSet presAssocID="{C5BBD9E5-358B-4E2D-A754-210CFE2F92F6}" presName="hierRoot2" presStyleCnt="0">
        <dgm:presLayoutVars>
          <dgm:hierBranch val="init"/>
        </dgm:presLayoutVars>
      </dgm:prSet>
      <dgm:spPr/>
    </dgm:pt>
    <dgm:pt modelId="{7C6782DC-22C9-4987-A00C-263B38E9D97E}" type="pres">
      <dgm:prSet presAssocID="{C5BBD9E5-358B-4E2D-A754-210CFE2F92F6}" presName="rootComposite" presStyleCnt="0"/>
      <dgm:spPr/>
    </dgm:pt>
    <dgm:pt modelId="{6B7BAA3B-67EB-42C2-B561-B99DFFE79E77}" type="pres">
      <dgm:prSet presAssocID="{C5BBD9E5-358B-4E2D-A754-210CFE2F92F6}" presName="rootText" presStyleLbl="node2" presStyleIdx="3" presStyleCnt="4">
        <dgm:presLayoutVars>
          <dgm:chPref val="3"/>
        </dgm:presLayoutVars>
      </dgm:prSet>
      <dgm:spPr/>
    </dgm:pt>
    <dgm:pt modelId="{957681C1-E8D3-4741-9745-2F2BC48AA204}" type="pres">
      <dgm:prSet presAssocID="{C5BBD9E5-358B-4E2D-A754-210CFE2F92F6}" presName="rootConnector" presStyleLbl="node2" presStyleIdx="3" presStyleCnt="4"/>
      <dgm:spPr/>
    </dgm:pt>
    <dgm:pt modelId="{C533F4BE-84DF-43E7-B558-9D8621D62336}" type="pres">
      <dgm:prSet presAssocID="{C5BBD9E5-358B-4E2D-A754-210CFE2F92F6}" presName="hierChild4" presStyleCnt="0"/>
      <dgm:spPr/>
    </dgm:pt>
    <dgm:pt modelId="{5087ADD8-2B55-480F-AFB3-2E9F528A050E}" type="pres">
      <dgm:prSet presAssocID="{C5BBD9E5-358B-4E2D-A754-210CFE2F92F6}" presName="hierChild5" presStyleCnt="0"/>
      <dgm:spPr/>
    </dgm:pt>
    <dgm:pt modelId="{FD927875-83BD-4CD2-9609-8CCC262C0D9D}" type="pres">
      <dgm:prSet presAssocID="{75C16013-1444-4A02-9CA7-61D1C01B0C1B}" presName="hierChild3" presStyleCnt="0"/>
      <dgm:spPr/>
    </dgm:pt>
    <dgm:pt modelId="{08B84F29-51B5-4A87-8AF6-FA844A674028}" type="pres">
      <dgm:prSet presAssocID="{33945E8E-C9E8-47D8-8C8E-5612C05C2797}" presName="Name111" presStyleLbl="parChTrans1D2" presStyleIdx="4" presStyleCnt="6"/>
      <dgm:spPr/>
    </dgm:pt>
    <dgm:pt modelId="{60741899-CF88-4FDF-80BB-6860B74203FF}" type="pres">
      <dgm:prSet presAssocID="{5318B296-E8E0-4630-8D49-146AEA604FEF}" presName="hierRoot3" presStyleCnt="0">
        <dgm:presLayoutVars>
          <dgm:hierBranch val="init"/>
        </dgm:presLayoutVars>
      </dgm:prSet>
      <dgm:spPr/>
    </dgm:pt>
    <dgm:pt modelId="{F3D70430-65B8-4AAA-9FFA-2688AB783009}" type="pres">
      <dgm:prSet presAssocID="{5318B296-E8E0-4630-8D49-146AEA604FEF}" presName="rootComposite3" presStyleCnt="0"/>
      <dgm:spPr/>
    </dgm:pt>
    <dgm:pt modelId="{1C88CD2C-81F9-47CC-B583-45F334E451D8}" type="pres">
      <dgm:prSet presAssocID="{5318B296-E8E0-4630-8D49-146AEA604FEF}" presName="rootText3" presStyleLbl="asst1" presStyleIdx="0" presStyleCnt="2" custLinFactNeighborX="-59542" custLinFactNeighborY="-5963">
        <dgm:presLayoutVars>
          <dgm:chPref val="3"/>
        </dgm:presLayoutVars>
      </dgm:prSet>
      <dgm:spPr/>
    </dgm:pt>
    <dgm:pt modelId="{06896B81-E1B6-48FF-AFB1-93DAE8789CA3}" type="pres">
      <dgm:prSet presAssocID="{5318B296-E8E0-4630-8D49-146AEA604FEF}" presName="rootConnector3" presStyleLbl="asst1" presStyleIdx="0" presStyleCnt="2"/>
      <dgm:spPr/>
    </dgm:pt>
    <dgm:pt modelId="{6A9BB3E3-1C56-499B-928D-04BF51BF6C67}" type="pres">
      <dgm:prSet presAssocID="{5318B296-E8E0-4630-8D49-146AEA604FEF}" presName="hierChild6" presStyleCnt="0"/>
      <dgm:spPr/>
    </dgm:pt>
    <dgm:pt modelId="{162B90F3-94A3-4CB7-BD7D-9178642636A9}" type="pres">
      <dgm:prSet presAssocID="{5318B296-E8E0-4630-8D49-146AEA604FEF}" presName="hierChild7" presStyleCnt="0"/>
      <dgm:spPr/>
    </dgm:pt>
    <dgm:pt modelId="{35A5D795-A1F8-4D2A-98FB-C44E3941CA78}" type="pres">
      <dgm:prSet presAssocID="{2F9D504B-C22C-4DD7-ACF8-57B8DB49AAEA}" presName="Name111" presStyleLbl="parChTrans1D2" presStyleIdx="5" presStyleCnt="6"/>
      <dgm:spPr/>
    </dgm:pt>
    <dgm:pt modelId="{DA829B96-0444-4344-9330-CC2D55AE50F8}" type="pres">
      <dgm:prSet presAssocID="{B6F29AC5-827B-42FC-9381-58C0837D607F}" presName="hierRoot3" presStyleCnt="0">
        <dgm:presLayoutVars>
          <dgm:hierBranch val="init"/>
        </dgm:presLayoutVars>
      </dgm:prSet>
      <dgm:spPr/>
    </dgm:pt>
    <dgm:pt modelId="{61781C0C-6958-4DFB-9E63-CF95E9BE46FC}" type="pres">
      <dgm:prSet presAssocID="{B6F29AC5-827B-42FC-9381-58C0837D607F}" presName="rootComposite3" presStyleCnt="0"/>
      <dgm:spPr/>
    </dgm:pt>
    <dgm:pt modelId="{75E48CA2-F1B0-4489-9061-C42CC70288BD}" type="pres">
      <dgm:prSet presAssocID="{B6F29AC5-827B-42FC-9381-58C0837D607F}" presName="rootText3" presStyleLbl="asst1" presStyleIdx="1" presStyleCnt="2" custLinFactNeighborX="61385" custLinFactNeighborY="-6153">
        <dgm:presLayoutVars>
          <dgm:chPref val="3"/>
        </dgm:presLayoutVars>
      </dgm:prSet>
      <dgm:spPr/>
    </dgm:pt>
    <dgm:pt modelId="{F9E51124-23CC-478D-B53D-BEDE8789F0FF}" type="pres">
      <dgm:prSet presAssocID="{B6F29AC5-827B-42FC-9381-58C0837D607F}" presName="rootConnector3" presStyleLbl="asst1" presStyleIdx="1" presStyleCnt="2"/>
      <dgm:spPr/>
    </dgm:pt>
    <dgm:pt modelId="{CC4F50D5-D632-4056-A8F2-143ABB3EE160}" type="pres">
      <dgm:prSet presAssocID="{B6F29AC5-827B-42FC-9381-58C0837D607F}" presName="hierChild6" presStyleCnt="0"/>
      <dgm:spPr/>
    </dgm:pt>
    <dgm:pt modelId="{E081592F-6811-402E-809B-C95C268BE8F6}" type="pres">
      <dgm:prSet presAssocID="{B6F29AC5-827B-42FC-9381-58C0837D607F}" presName="hierChild7" presStyleCnt="0"/>
      <dgm:spPr/>
    </dgm:pt>
  </dgm:ptLst>
  <dgm:cxnLst>
    <dgm:cxn modelId="{7747B30A-0C5D-4DBA-92D0-784B562656A4}" srcId="{75C16013-1444-4A02-9CA7-61D1C01B0C1B}" destId="{C5BBD9E5-358B-4E2D-A754-210CFE2F92F6}" srcOrd="5" destOrd="0" parTransId="{216A8E5D-9DE7-435A-B4E0-70C2BDCFE53B}" sibTransId="{7F002FCC-27FE-4D50-A90B-D3AC1804FA44}"/>
    <dgm:cxn modelId="{50D3160C-313E-4150-8DE1-90F9B729E897}" type="presOf" srcId="{2F9D504B-C22C-4DD7-ACF8-57B8DB49AAEA}" destId="{35A5D795-A1F8-4D2A-98FB-C44E3941CA78}" srcOrd="0" destOrd="0" presId="urn:microsoft.com/office/officeart/2005/8/layout/orgChart1"/>
    <dgm:cxn modelId="{005BB81F-BBE3-4D58-9792-0482ED6153F2}" srcId="{81D39CB4-A8DD-4881-8EE5-6636ACBF2439}" destId="{75C16013-1444-4A02-9CA7-61D1C01B0C1B}" srcOrd="0" destOrd="0" parTransId="{94A32F53-67C5-44D9-8815-A47EECCD3D42}" sibTransId="{4FFCA938-9EC7-4FDC-8E30-037B82475AA9}"/>
    <dgm:cxn modelId="{9C31C325-4BBB-4951-9D2F-19B361B83577}" type="presOf" srcId="{8BDDE7EB-D108-4A6A-B64B-BC3B8808F39D}" destId="{B93365DF-1568-43A3-9870-665B2491EBA9}" srcOrd="1" destOrd="0" presId="urn:microsoft.com/office/officeart/2005/8/layout/orgChart1"/>
    <dgm:cxn modelId="{B6A0AD28-7162-4E87-834A-587B5F010B7B}" type="presOf" srcId="{50BF35A4-BA77-484E-85C9-69F17C8D3F2F}" destId="{BC144B30-7C81-4998-AC7B-248A04003491}" srcOrd="0" destOrd="0" presId="urn:microsoft.com/office/officeart/2005/8/layout/orgChart1"/>
    <dgm:cxn modelId="{7EF65E29-E84A-4172-9AA0-F8EE53928387}" type="presOf" srcId="{F70DCDF3-BE2D-4A45-B286-29AC7569474E}" destId="{278D8579-18E4-40CC-8DA3-941C65F0CAA9}" srcOrd="0" destOrd="0" presId="urn:microsoft.com/office/officeart/2005/8/layout/orgChart1"/>
    <dgm:cxn modelId="{4C181631-B01A-4DD5-9CD3-1F72D2D00D71}" type="presOf" srcId="{C5BBD9E5-358B-4E2D-A754-210CFE2F92F6}" destId="{957681C1-E8D3-4741-9745-2F2BC48AA204}" srcOrd="1" destOrd="0" presId="urn:microsoft.com/office/officeart/2005/8/layout/orgChart1"/>
    <dgm:cxn modelId="{5099B03A-7F09-44F3-994D-D439059AC4F1}" type="presOf" srcId="{75C16013-1444-4A02-9CA7-61D1C01B0C1B}" destId="{E17DA420-5CB7-4E07-AFE2-DF004146B480}" srcOrd="1" destOrd="0" presId="urn:microsoft.com/office/officeart/2005/8/layout/orgChart1"/>
    <dgm:cxn modelId="{B3660260-4AF3-4008-B84F-3629E3195342}" type="presOf" srcId="{6725EEBD-3087-4E6C-B27B-42287BF0C2F1}" destId="{00430081-AA3A-4715-92F0-DD5EA067CF2F}" srcOrd="1" destOrd="0" presId="urn:microsoft.com/office/officeart/2005/8/layout/orgChart1"/>
    <dgm:cxn modelId="{49DD4661-3576-466F-8296-74740BC9A9FD}" type="presOf" srcId="{B6F29AC5-827B-42FC-9381-58C0837D607F}" destId="{75E48CA2-F1B0-4489-9061-C42CC70288BD}" srcOrd="0" destOrd="0" presId="urn:microsoft.com/office/officeart/2005/8/layout/orgChart1"/>
    <dgm:cxn modelId="{C0250B64-CDFC-41E9-8DBA-EC9B1B5282EF}" type="presOf" srcId="{A4FA9231-AA2D-4510-9B28-2B5D5F263369}" destId="{8F0580B7-98BA-4746-817C-5BFEC2E28BBD}" srcOrd="0" destOrd="0" presId="urn:microsoft.com/office/officeart/2005/8/layout/orgChart1"/>
    <dgm:cxn modelId="{5F6B0746-1813-4B43-924E-B90E58209039}" type="presOf" srcId="{C5BBD9E5-358B-4E2D-A754-210CFE2F92F6}" destId="{6B7BAA3B-67EB-42C2-B561-B99DFFE79E77}" srcOrd="0" destOrd="0" presId="urn:microsoft.com/office/officeart/2005/8/layout/orgChart1"/>
    <dgm:cxn modelId="{F9845746-05CB-4A17-8CCA-7983AABD37CE}" type="presOf" srcId="{75C16013-1444-4A02-9CA7-61D1C01B0C1B}" destId="{5C1F82DF-4819-446C-9B27-6083EF51438B}" srcOrd="0" destOrd="0" presId="urn:microsoft.com/office/officeart/2005/8/layout/orgChart1"/>
    <dgm:cxn modelId="{29E09A6E-1164-4A9A-9309-42D1D6EFBD68}" srcId="{75C16013-1444-4A02-9CA7-61D1C01B0C1B}" destId="{6725EEBD-3087-4E6C-B27B-42287BF0C2F1}" srcOrd="0" destOrd="0" parTransId="{EB05BB51-912E-4D1E-93A0-33B692D61BF8}" sibTransId="{30F5D19F-1430-4FD7-8D65-9B33085EF1F5}"/>
    <dgm:cxn modelId="{2970B350-DC0C-48E3-8152-3A1F97EAF351}" type="presOf" srcId="{33945E8E-C9E8-47D8-8C8E-5612C05C2797}" destId="{08B84F29-51B5-4A87-8AF6-FA844A674028}" srcOrd="0" destOrd="0" presId="urn:microsoft.com/office/officeart/2005/8/layout/orgChart1"/>
    <dgm:cxn modelId="{7C93DD56-9E09-4254-88AC-526D53D8BCE7}" srcId="{75C16013-1444-4A02-9CA7-61D1C01B0C1B}" destId="{8BDDE7EB-D108-4A6A-B64B-BC3B8808F39D}" srcOrd="1" destOrd="0" parTransId="{F70DCDF3-BE2D-4A45-B286-29AC7569474E}" sibTransId="{44C3F37D-0B09-4EB7-AACE-C53FDA9B6296}"/>
    <dgm:cxn modelId="{5F53017B-51D2-4114-BBC2-B039950C5DED}" type="presOf" srcId="{5318B296-E8E0-4630-8D49-146AEA604FEF}" destId="{1C88CD2C-81F9-47CC-B583-45F334E451D8}" srcOrd="0" destOrd="0" presId="urn:microsoft.com/office/officeart/2005/8/layout/orgChart1"/>
    <dgm:cxn modelId="{37E2269F-7D75-4BA8-9BA9-B5046F789A71}" type="presOf" srcId="{216A8E5D-9DE7-435A-B4E0-70C2BDCFE53B}" destId="{680834FD-8EC6-4CFF-B525-2370BC3A4805}" srcOrd="0" destOrd="0" presId="urn:microsoft.com/office/officeart/2005/8/layout/orgChart1"/>
    <dgm:cxn modelId="{D949BEA1-8E55-443F-8685-E4E82E5ADCD0}" type="presOf" srcId="{B6F29AC5-827B-42FC-9381-58C0837D607F}" destId="{F9E51124-23CC-478D-B53D-BEDE8789F0FF}" srcOrd="1" destOrd="0" presId="urn:microsoft.com/office/officeart/2005/8/layout/orgChart1"/>
    <dgm:cxn modelId="{47D71BB7-CDB0-43D2-96C1-1FAF0E94859E}" type="presOf" srcId="{6725EEBD-3087-4E6C-B27B-42287BF0C2F1}" destId="{A604CCE9-FF7F-4172-B66D-F647960BA565}" srcOrd="0" destOrd="0" presId="urn:microsoft.com/office/officeart/2005/8/layout/orgChart1"/>
    <dgm:cxn modelId="{DD0774D5-8839-4101-BE00-E6DD42BA11FD}" type="presOf" srcId="{EB05BB51-912E-4D1E-93A0-33B692D61BF8}" destId="{B028AA51-79D8-4AAD-9A55-827838B80F89}" srcOrd="0" destOrd="0" presId="urn:microsoft.com/office/officeart/2005/8/layout/orgChart1"/>
    <dgm:cxn modelId="{1BB35EDA-D157-4557-84AD-EFCE45D628E5}" srcId="{75C16013-1444-4A02-9CA7-61D1C01B0C1B}" destId="{5318B296-E8E0-4630-8D49-146AEA604FEF}" srcOrd="3" destOrd="0" parTransId="{33945E8E-C9E8-47D8-8C8E-5612C05C2797}" sibTransId="{ED4D1815-2E54-4856-8D2C-5A7ED644E631}"/>
    <dgm:cxn modelId="{225BC1DE-5021-433F-B9CC-27F3223EE256}" type="presOf" srcId="{A4FA9231-AA2D-4510-9B28-2B5D5F263369}" destId="{1015F4D7-849D-4AFD-8255-0202013B4541}" srcOrd="1" destOrd="0" presId="urn:microsoft.com/office/officeart/2005/8/layout/orgChart1"/>
    <dgm:cxn modelId="{49CBCBE1-BF62-4048-B2DC-674837DAD1C4}" srcId="{75C16013-1444-4A02-9CA7-61D1C01B0C1B}" destId="{A4FA9231-AA2D-4510-9B28-2B5D5F263369}" srcOrd="2" destOrd="0" parTransId="{50BF35A4-BA77-484E-85C9-69F17C8D3F2F}" sibTransId="{F9500CBA-0D47-42AD-92A7-9AC1E1A0440B}"/>
    <dgm:cxn modelId="{D8D9D7E6-2563-4F1F-81FB-0E2B10342DF2}" type="presOf" srcId="{81D39CB4-A8DD-4881-8EE5-6636ACBF2439}" destId="{FB6A47BD-95BC-48DA-80F7-376A15BFC81B}" srcOrd="0" destOrd="0" presId="urn:microsoft.com/office/officeart/2005/8/layout/orgChart1"/>
    <dgm:cxn modelId="{87DE60F2-04A9-4528-9576-8749F5487D68}" type="presOf" srcId="{5318B296-E8E0-4630-8D49-146AEA604FEF}" destId="{06896B81-E1B6-48FF-AFB1-93DAE8789CA3}" srcOrd="1" destOrd="0" presId="urn:microsoft.com/office/officeart/2005/8/layout/orgChart1"/>
    <dgm:cxn modelId="{DEAC9DF5-C60C-4BB0-BF9E-23C6C457D073}" srcId="{75C16013-1444-4A02-9CA7-61D1C01B0C1B}" destId="{B6F29AC5-827B-42FC-9381-58C0837D607F}" srcOrd="4" destOrd="0" parTransId="{2F9D504B-C22C-4DD7-ACF8-57B8DB49AAEA}" sibTransId="{B981056A-61C1-43BB-9482-8E08F6703B8A}"/>
    <dgm:cxn modelId="{8A4682F7-31E5-46F2-B1D3-1A29C851E0FF}" type="presOf" srcId="{8BDDE7EB-D108-4A6A-B64B-BC3B8808F39D}" destId="{EE425C77-E272-434A-B1C9-8E58E651A9E0}" srcOrd="0" destOrd="0" presId="urn:microsoft.com/office/officeart/2005/8/layout/orgChart1"/>
    <dgm:cxn modelId="{666DC5D6-D266-4A4F-8338-D93998B125D1}" type="presParOf" srcId="{FB6A47BD-95BC-48DA-80F7-376A15BFC81B}" destId="{3C78208B-789C-43A7-B127-0BCB2964CE4B}" srcOrd="0" destOrd="0" presId="urn:microsoft.com/office/officeart/2005/8/layout/orgChart1"/>
    <dgm:cxn modelId="{D7D5D06B-B098-4EE5-94AD-58DD7323801A}" type="presParOf" srcId="{3C78208B-789C-43A7-B127-0BCB2964CE4B}" destId="{EB68D2D8-3E4B-4BFB-91A6-11B6FBD58F96}" srcOrd="0" destOrd="0" presId="urn:microsoft.com/office/officeart/2005/8/layout/orgChart1"/>
    <dgm:cxn modelId="{36E7F29B-7686-4590-8BA9-02F268178EF8}" type="presParOf" srcId="{EB68D2D8-3E4B-4BFB-91A6-11B6FBD58F96}" destId="{5C1F82DF-4819-446C-9B27-6083EF51438B}" srcOrd="0" destOrd="0" presId="urn:microsoft.com/office/officeart/2005/8/layout/orgChart1"/>
    <dgm:cxn modelId="{0D8CE608-9979-4411-9B73-952C8F446D7D}" type="presParOf" srcId="{EB68D2D8-3E4B-4BFB-91A6-11B6FBD58F96}" destId="{E17DA420-5CB7-4E07-AFE2-DF004146B480}" srcOrd="1" destOrd="0" presId="urn:microsoft.com/office/officeart/2005/8/layout/orgChart1"/>
    <dgm:cxn modelId="{9F2ADAA0-BDF0-4E1C-AB36-6B6735282304}" type="presParOf" srcId="{3C78208B-789C-43A7-B127-0BCB2964CE4B}" destId="{1CCA650F-6856-4DA7-AB2D-CC3F57571A83}" srcOrd="1" destOrd="0" presId="urn:microsoft.com/office/officeart/2005/8/layout/orgChart1"/>
    <dgm:cxn modelId="{221E6DCB-9258-40B9-9972-57ABC9327083}" type="presParOf" srcId="{1CCA650F-6856-4DA7-AB2D-CC3F57571A83}" destId="{B028AA51-79D8-4AAD-9A55-827838B80F89}" srcOrd="0" destOrd="0" presId="urn:microsoft.com/office/officeart/2005/8/layout/orgChart1"/>
    <dgm:cxn modelId="{55FECE12-F971-494A-BE46-533EFFA1FC0E}" type="presParOf" srcId="{1CCA650F-6856-4DA7-AB2D-CC3F57571A83}" destId="{5E00D76C-DB4C-4DD0-8B20-0FC3A7A12EB2}" srcOrd="1" destOrd="0" presId="urn:microsoft.com/office/officeart/2005/8/layout/orgChart1"/>
    <dgm:cxn modelId="{B77116B5-A138-4BA5-8EDC-BC825B590CA0}" type="presParOf" srcId="{5E00D76C-DB4C-4DD0-8B20-0FC3A7A12EB2}" destId="{4F36C877-909E-41C8-85EE-E0224AB94E6C}" srcOrd="0" destOrd="0" presId="urn:microsoft.com/office/officeart/2005/8/layout/orgChart1"/>
    <dgm:cxn modelId="{DA7816F0-56AF-4338-B770-B9B32E814430}" type="presParOf" srcId="{4F36C877-909E-41C8-85EE-E0224AB94E6C}" destId="{A604CCE9-FF7F-4172-B66D-F647960BA565}" srcOrd="0" destOrd="0" presId="urn:microsoft.com/office/officeart/2005/8/layout/orgChart1"/>
    <dgm:cxn modelId="{FAFCDD04-ADC1-471D-AF70-E2A7D147C82B}" type="presParOf" srcId="{4F36C877-909E-41C8-85EE-E0224AB94E6C}" destId="{00430081-AA3A-4715-92F0-DD5EA067CF2F}" srcOrd="1" destOrd="0" presId="urn:microsoft.com/office/officeart/2005/8/layout/orgChart1"/>
    <dgm:cxn modelId="{8F6774E5-89F7-4F6C-AF6F-A8AF8A14890D}" type="presParOf" srcId="{5E00D76C-DB4C-4DD0-8B20-0FC3A7A12EB2}" destId="{150BCF6F-F3BA-4168-AEC2-D54C9EB6E6A3}" srcOrd="1" destOrd="0" presId="urn:microsoft.com/office/officeart/2005/8/layout/orgChart1"/>
    <dgm:cxn modelId="{712100E9-6B21-4ADB-95C9-77B33345D7A7}" type="presParOf" srcId="{5E00D76C-DB4C-4DD0-8B20-0FC3A7A12EB2}" destId="{56DD0AB4-B02C-4D49-8D0E-8009AAD8436D}" srcOrd="2" destOrd="0" presId="urn:microsoft.com/office/officeart/2005/8/layout/orgChart1"/>
    <dgm:cxn modelId="{0FE262E2-6DBF-4152-A7AE-7869B3CC24EC}" type="presParOf" srcId="{1CCA650F-6856-4DA7-AB2D-CC3F57571A83}" destId="{278D8579-18E4-40CC-8DA3-941C65F0CAA9}" srcOrd="2" destOrd="0" presId="urn:microsoft.com/office/officeart/2005/8/layout/orgChart1"/>
    <dgm:cxn modelId="{AF879989-0D6E-4258-A23A-654D4745D76C}" type="presParOf" srcId="{1CCA650F-6856-4DA7-AB2D-CC3F57571A83}" destId="{CB207C05-63F2-4A47-9693-DEEBBFBEC061}" srcOrd="3" destOrd="0" presId="urn:microsoft.com/office/officeart/2005/8/layout/orgChart1"/>
    <dgm:cxn modelId="{FB6F0DB1-CE6D-4B12-9C62-3EFA571D6680}" type="presParOf" srcId="{CB207C05-63F2-4A47-9693-DEEBBFBEC061}" destId="{F64DD3C9-E1E1-4A76-8059-362B1A891B08}" srcOrd="0" destOrd="0" presId="urn:microsoft.com/office/officeart/2005/8/layout/orgChart1"/>
    <dgm:cxn modelId="{5458CFBF-F2A1-46AA-83CC-EF795F6DBF7C}" type="presParOf" srcId="{F64DD3C9-E1E1-4A76-8059-362B1A891B08}" destId="{EE425C77-E272-434A-B1C9-8E58E651A9E0}" srcOrd="0" destOrd="0" presId="urn:microsoft.com/office/officeart/2005/8/layout/orgChart1"/>
    <dgm:cxn modelId="{3C16A49E-CB07-4479-AD4D-5DAD873C56AB}" type="presParOf" srcId="{F64DD3C9-E1E1-4A76-8059-362B1A891B08}" destId="{B93365DF-1568-43A3-9870-665B2491EBA9}" srcOrd="1" destOrd="0" presId="urn:microsoft.com/office/officeart/2005/8/layout/orgChart1"/>
    <dgm:cxn modelId="{6F91F453-67A7-4BDC-9E54-9326034EAD56}" type="presParOf" srcId="{CB207C05-63F2-4A47-9693-DEEBBFBEC061}" destId="{539A2E60-7CDA-4219-878C-2E29C27222DE}" srcOrd="1" destOrd="0" presId="urn:microsoft.com/office/officeart/2005/8/layout/orgChart1"/>
    <dgm:cxn modelId="{B9A7AB45-50BB-4FD9-84B5-EA7C01A29F8C}" type="presParOf" srcId="{CB207C05-63F2-4A47-9693-DEEBBFBEC061}" destId="{EF5CDD70-BED7-4C8A-97FE-D6767B881C83}" srcOrd="2" destOrd="0" presId="urn:microsoft.com/office/officeart/2005/8/layout/orgChart1"/>
    <dgm:cxn modelId="{7AB63A44-EDB2-4152-9872-C6584A6FF36F}" type="presParOf" srcId="{1CCA650F-6856-4DA7-AB2D-CC3F57571A83}" destId="{BC144B30-7C81-4998-AC7B-248A04003491}" srcOrd="4" destOrd="0" presId="urn:microsoft.com/office/officeart/2005/8/layout/orgChart1"/>
    <dgm:cxn modelId="{828A69DB-E89E-4131-84E8-1C4BDB68DED2}" type="presParOf" srcId="{1CCA650F-6856-4DA7-AB2D-CC3F57571A83}" destId="{6CD47692-54B4-4592-9474-5F77EE2CD50E}" srcOrd="5" destOrd="0" presId="urn:microsoft.com/office/officeart/2005/8/layout/orgChart1"/>
    <dgm:cxn modelId="{37C98933-3FA8-4A0B-95D7-B416C929B34C}" type="presParOf" srcId="{6CD47692-54B4-4592-9474-5F77EE2CD50E}" destId="{0963719F-D8BC-483E-9884-0B5BDB22E24C}" srcOrd="0" destOrd="0" presId="urn:microsoft.com/office/officeart/2005/8/layout/orgChart1"/>
    <dgm:cxn modelId="{4B20A029-3BF9-4707-802D-9C2EE913DCA7}" type="presParOf" srcId="{0963719F-D8BC-483E-9884-0B5BDB22E24C}" destId="{8F0580B7-98BA-4746-817C-5BFEC2E28BBD}" srcOrd="0" destOrd="0" presId="urn:microsoft.com/office/officeart/2005/8/layout/orgChart1"/>
    <dgm:cxn modelId="{31728830-301A-4103-8B7D-61ED4740BFF5}" type="presParOf" srcId="{0963719F-D8BC-483E-9884-0B5BDB22E24C}" destId="{1015F4D7-849D-4AFD-8255-0202013B4541}" srcOrd="1" destOrd="0" presId="urn:microsoft.com/office/officeart/2005/8/layout/orgChart1"/>
    <dgm:cxn modelId="{325AC724-2B82-4848-8AB0-7ECFE9693109}" type="presParOf" srcId="{6CD47692-54B4-4592-9474-5F77EE2CD50E}" destId="{27E3B61A-4C80-4F46-8CDB-3D774EE053F4}" srcOrd="1" destOrd="0" presId="urn:microsoft.com/office/officeart/2005/8/layout/orgChart1"/>
    <dgm:cxn modelId="{2865AAAF-2089-4BF9-A305-2B6650746F6D}" type="presParOf" srcId="{6CD47692-54B4-4592-9474-5F77EE2CD50E}" destId="{01E41B6F-5CF6-46C0-935C-8514CF024017}" srcOrd="2" destOrd="0" presId="urn:microsoft.com/office/officeart/2005/8/layout/orgChart1"/>
    <dgm:cxn modelId="{509AC607-1CDF-416D-A680-058B534BE5FE}" type="presParOf" srcId="{1CCA650F-6856-4DA7-AB2D-CC3F57571A83}" destId="{680834FD-8EC6-4CFF-B525-2370BC3A4805}" srcOrd="6" destOrd="0" presId="urn:microsoft.com/office/officeart/2005/8/layout/orgChart1"/>
    <dgm:cxn modelId="{D6F266EC-C961-4A4F-A86A-A1DC2E502C8A}" type="presParOf" srcId="{1CCA650F-6856-4DA7-AB2D-CC3F57571A83}" destId="{1619181B-5520-4215-B9EE-42A4C2782ED8}" srcOrd="7" destOrd="0" presId="urn:microsoft.com/office/officeart/2005/8/layout/orgChart1"/>
    <dgm:cxn modelId="{82FAB502-CCFF-4A08-ABE7-D66511090D72}" type="presParOf" srcId="{1619181B-5520-4215-B9EE-42A4C2782ED8}" destId="{7C6782DC-22C9-4987-A00C-263B38E9D97E}" srcOrd="0" destOrd="0" presId="urn:microsoft.com/office/officeart/2005/8/layout/orgChart1"/>
    <dgm:cxn modelId="{9B75EB98-413E-40FF-8B0E-55893F5764DD}" type="presParOf" srcId="{7C6782DC-22C9-4987-A00C-263B38E9D97E}" destId="{6B7BAA3B-67EB-42C2-B561-B99DFFE79E77}" srcOrd="0" destOrd="0" presId="urn:microsoft.com/office/officeart/2005/8/layout/orgChart1"/>
    <dgm:cxn modelId="{D81D0624-74F4-4EA1-8450-A6270D8846AD}" type="presParOf" srcId="{7C6782DC-22C9-4987-A00C-263B38E9D97E}" destId="{957681C1-E8D3-4741-9745-2F2BC48AA204}" srcOrd="1" destOrd="0" presId="urn:microsoft.com/office/officeart/2005/8/layout/orgChart1"/>
    <dgm:cxn modelId="{755D9937-E5E4-4FB6-B4E1-12BA04BB026E}" type="presParOf" srcId="{1619181B-5520-4215-B9EE-42A4C2782ED8}" destId="{C533F4BE-84DF-43E7-B558-9D8621D62336}" srcOrd="1" destOrd="0" presId="urn:microsoft.com/office/officeart/2005/8/layout/orgChart1"/>
    <dgm:cxn modelId="{ED062241-69DC-4C17-BC78-B61FAF4F7395}" type="presParOf" srcId="{1619181B-5520-4215-B9EE-42A4C2782ED8}" destId="{5087ADD8-2B55-480F-AFB3-2E9F528A050E}" srcOrd="2" destOrd="0" presId="urn:microsoft.com/office/officeart/2005/8/layout/orgChart1"/>
    <dgm:cxn modelId="{2B6C4DC3-01BF-4DF3-B3DF-2234F4CEF11E}" type="presParOf" srcId="{3C78208B-789C-43A7-B127-0BCB2964CE4B}" destId="{FD927875-83BD-4CD2-9609-8CCC262C0D9D}" srcOrd="2" destOrd="0" presId="urn:microsoft.com/office/officeart/2005/8/layout/orgChart1"/>
    <dgm:cxn modelId="{205D06A2-888A-4C48-9CE1-45768049C74E}" type="presParOf" srcId="{FD927875-83BD-4CD2-9609-8CCC262C0D9D}" destId="{08B84F29-51B5-4A87-8AF6-FA844A674028}" srcOrd="0" destOrd="0" presId="urn:microsoft.com/office/officeart/2005/8/layout/orgChart1"/>
    <dgm:cxn modelId="{12C651C0-80F3-450B-85C1-8C59491152E2}" type="presParOf" srcId="{FD927875-83BD-4CD2-9609-8CCC262C0D9D}" destId="{60741899-CF88-4FDF-80BB-6860B74203FF}" srcOrd="1" destOrd="0" presId="urn:microsoft.com/office/officeart/2005/8/layout/orgChart1"/>
    <dgm:cxn modelId="{E13BE807-0D3A-4B5B-838C-1E5CBEEC944E}" type="presParOf" srcId="{60741899-CF88-4FDF-80BB-6860B74203FF}" destId="{F3D70430-65B8-4AAA-9FFA-2688AB783009}" srcOrd="0" destOrd="0" presId="urn:microsoft.com/office/officeart/2005/8/layout/orgChart1"/>
    <dgm:cxn modelId="{E1AED07E-C971-4A9E-99C9-A30A67E4A63F}" type="presParOf" srcId="{F3D70430-65B8-4AAA-9FFA-2688AB783009}" destId="{1C88CD2C-81F9-47CC-B583-45F334E451D8}" srcOrd="0" destOrd="0" presId="urn:microsoft.com/office/officeart/2005/8/layout/orgChart1"/>
    <dgm:cxn modelId="{94807479-5C20-4F51-BF86-5A522E366C91}" type="presParOf" srcId="{F3D70430-65B8-4AAA-9FFA-2688AB783009}" destId="{06896B81-E1B6-48FF-AFB1-93DAE8789CA3}" srcOrd="1" destOrd="0" presId="urn:microsoft.com/office/officeart/2005/8/layout/orgChart1"/>
    <dgm:cxn modelId="{321C4748-A6B9-45BF-8C38-C1161A31F946}" type="presParOf" srcId="{60741899-CF88-4FDF-80BB-6860B74203FF}" destId="{6A9BB3E3-1C56-499B-928D-04BF51BF6C67}" srcOrd="1" destOrd="0" presId="urn:microsoft.com/office/officeart/2005/8/layout/orgChart1"/>
    <dgm:cxn modelId="{C7E67116-72CD-4CA6-9B93-792435D23590}" type="presParOf" srcId="{60741899-CF88-4FDF-80BB-6860B74203FF}" destId="{162B90F3-94A3-4CB7-BD7D-9178642636A9}" srcOrd="2" destOrd="0" presId="urn:microsoft.com/office/officeart/2005/8/layout/orgChart1"/>
    <dgm:cxn modelId="{D9DB6029-C272-4273-939B-15379E0F3CC6}" type="presParOf" srcId="{FD927875-83BD-4CD2-9609-8CCC262C0D9D}" destId="{35A5D795-A1F8-4D2A-98FB-C44E3941CA78}" srcOrd="2" destOrd="0" presId="urn:microsoft.com/office/officeart/2005/8/layout/orgChart1"/>
    <dgm:cxn modelId="{E946209C-B496-4CDC-B9C5-81BD5AF23547}" type="presParOf" srcId="{FD927875-83BD-4CD2-9609-8CCC262C0D9D}" destId="{DA829B96-0444-4344-9330-CC2D55AE50F8}" srcOrd="3" destOrd="0" presId="urn:microsoft.com/office/officeart/2005/8/layout/orgChart1"/>
    <dgm:cxn modelId="{B3681928-B12D-4E8B-BB71-2A41B448B9AA}" type="presParOf" srcId="{DA829B96-0444-4344-9330-CC2D55AE50F8}" destId="{61781C0C-6958-4DFB-9E63-CF95E9BE46FC}" srcOrd="0" destOrd="0" presId="urn:microsoft.com/office/officeart/2005/8/layout/orgChart1"/>
    <dgm:cxn modelId="{CABCAAEE-B38A-4E48-A1E9-733A01086F1B}" type="presParOf" srcId="{61781C0C-6958-4DFB-9E63-CF95E9BE46FC}" destId="{75E48CA2-F1B0-4489-9061-C42CC70288BD}" srcOrd="0" destOrd="0" presId="urn:microsoft.com/office/officeart/2005/8/layout/orgChart1"/>
    <dgm:cxn modelId="{526021F9-22C2-47D7-AE2E-238BDDFE0DDF}" type="presParOf" srcId="{61781C0C-6958-4DFB-9E63-CF95E9BE46FC}" destId="{F9E51124-23CC-478D-B53D-BEDE8789F0FF}" srcOrd="1" destOrd="0" presId="urn:microsoft.com/office/officeart/2005/8/layout/orgChart1"/>
    <dgm:cxn modelId="{2AA9C3EC-4C48-4B13-8017-FBF422794919}" type="presParOf" srcId="{DA829B96-0444-4344-9330-CC2D55AE50F8}" destId="{CC4F50D5-D632-4056-A8F2-143ABB3EE160}" srcOrd="1" destOrd="0" presId="urn:microsoft.com/office/officeart/2005/8/layout/orgChart1"/>
    <dgm:cxn modelId="{250FAB07-931C-45A0-98BB-7BD3589B2BFF}" type="presParOf" srcId="{DA829B96-0444-4344-9330-CC2D55AE50F8}" destId="{E081592F-6811-402E-809B-C95C268BE8F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5D795-A1F8-4D2A-98FB-C44E3941CA78}">
      <dsp:nvSpPr>
        <dsp:cNvPr id="0" name=""/>
        <dsp:cNvSpPr/>
      </dsp:nvSpPr>
      <dsp:spPr>
        <a:xfrm>
          <a:off x="5812851" y="1402790"/>
          <a:ext cx="1786013" cy="1229546"/>
        </a:xfrm>
        <a:custGeom>
          <a:avLst/>
          <a:gdLst/>
          <a:ahLst/>
          <a:cxnLst/>
          <a:rect l="0" t="0" r="0" b="0"/>
          <a:pathLst>
            <a:path>
              <a:moveTo>
                <a:pt x="0" y="0"/>
              </a:moveTo>
              <a:lnTo>
                <a:pt x="0" y="1229546"/>
              </a:lnTo>
              <a:lnTo>
                <a:pt x="1786013" y="1229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B84F29-51B5-4A87-8AF6-FA844A674028}">
      <dsp:nvSpPr>
        <dsp:cNvPr id="0" name=""/>
        <dsp:cNvSpPr/>
      </dsp:nvSpPr>
      <dsp:spPr>
        <a:xfrm>
          <a:off x="4046835" y="1402790"/>
          <a:ext cx="1766016" cy="1231924"/>
        </a:xfrm>
        <a:custGeom>
          <a:avLst/>
          <a:gdLst/>
          <a:ahLst/>
          <a:cxnLst/>
          <a:rect l="0" t="0" r="0" b="0"/>
          <a:pathLst>
            <a:path>
              <a:moveTo>
                <a:pt x="1766016" y="0"/>
              </a:moveTo>
              <a:lnTo>
                <a:pt x="1766016" y="1231924"/>
              </a:lnTo>
              <a:lnTo>
                <a:pt x="0" y="12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0834FD-8EC6-4CFF-B525-2370BC3A4805}">
      <dsp:nvSpPr>
        <dsp:cNvPr id="0" name=""/>
        <dsp:cNvSpPr/>
      </dsp:nvSpPr>
      <dsp:spPr>
        <a:xfrm>
          <a:off x="5812851" y="1402790"/>
          <a:ext cx="4529365" cy="2457792"/>
        </a:xfrm>
        <a:custGeom>
          <a:avLst/>
          <a:gdLst/>
          <a:ahLst/>
          <a:cxnLst/>
          <a:rect l="0" t="0" r="0" b="0"/>
          <a:pathLst>
            <a:path>
              <a:moveTo>
                <a:pt x="0" y="0"/>
              </a:moveTo>
              <a:lnTo>
                <a:pt x="0" y="2195006"/>
              </a:lnTo>
              <a:lnTo>
                <a:pt x="4529365" y="2195006"/>
              </a:lnTo>
              <a:lnTo>
                <a:pt x="4529365" y="2457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144B30-7C81-4998-AC7B-248A04003491}">
      <dsp:nvSpPr>
        <dsp:cNvPr id="0" name=""/>
        <dsp:cNvSpPr/>
      </dsp:nvSpPr>
      <dsp:spPr>
        <a:xfrm>
          <a:off x="5812851" y="1402790"/>
          <a:ext cx="1501078" cy="2457792"/>
        </a:xfrm>
        <a:custGeom>
          <a:avLst/>
          <a:gdLst/>
          <a:ahLst/>
          <a:cxnLst/>
          <a:rect l="0" t="0" r="0" b="0"/>
          <a:pathLst>
            <a:path>
              <a:moveTo>
                <a:pt x="0" y="0"/>
              </a:moveTo>
              <a:lnTo>
                <a:pt x="0" y="2195006"/>
              </a:lnTo>
              <a:lnTo>
                <a:pt x="1501078" y="2195006"/>
              </a:lnTo>
              <a:lnTo>
                <a:pt x="1501078" y="2457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8D8579-18E4-40CC-8DA3-941C65F0CAA9}">
      <dsp:nvSpPr>
        <dsp:cNvPr id="0" name=""/>
        <dsp:cNvSpPr/>
      </dsp:nvSpPr>
      <dsp:spPr>
        <a:xfrm>
          <a:off x="4285644" y="1402790"/>
          <a:ext cx="1527207" cy="2457792"/>
        </a:xfrm>
        <a:custGeom>
          <a:avLst/>
          <a:gdLst/>
          <a:ahLst/>
          <a:cxnLst/>
          <a:rect l="0" t="0" r="0" b="0"/>
          <a:pathLst>
            <a:path>
              <a:moveTo>
                <a:pt x="1527207" y="0"/>
              </a:moveTo>
              <a:lnTo>
                <a:pt x="1527207" y="2195006"/>
              </a:lnTo>
              <a:lnTo>
                <a:pt x="0" y="2195006"/>
              </a:lnTo>
              <a:lnTo>
                <a:pt x="0" y="2457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28AA51-79D8-4AAD-9A55-827838B80F89}">
      <dsp:nvSpPr>
        <dsp:cNvPr id="0" name=""/>
        <dsp:cNvSpPr/>
      </dsp:nvSpPr>
      <dsp:spPr>
        <a:xfrm>
          <a:off x="1257358" y="1402790"/>
          <a:ext cx="4555493" cy="2457792"/>
        </a:xfrm>
        <a:custGeom>
          <a:avLst/>
          <a:gdLst/>
          <a:ahLst/>
          <a:cxnLst/>
          <a:rect l="0" t="0" r="0" b="0"/>
          <a:pathLst>
            <a:path>
              <a:moveTo>
                <a:pt x="4555493" y="0"/>
              </a:moveTo>
              <a:lnTo>
                <a:pt x="4555493" y="2195006"/>
              </a:lnTo>
              <a:lnTo>
                <a:pt x="0" y="2195006"/>
              </a:lnTo>
              <a:lnTo>
                <a:pt x="0" y="2457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1F82DF-4819-446C-9B27-6083EF51438B}">
      <dsp:nvSpPr>
        <dsp:cNvPr id="0" name=""/>
        <dsp:cNvSpPr/>
      </dsp:nvSpPr>
      <dsp:spPr>
        <a:xfrm>
          <a:off x="4561493" y="151432"/>
          <a:ext cx="2502715" cy="1251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Network:   192.168.0.0/24 </a:t>
          </a:r>
        </a:p>
        <a:p>
          <a:pPr marL="0" lvl="0" indent="0" algn="ctr" defTabSz="488950">
            <a:lnSpc>
              <a:spcPct val="90000"/>
            </a:lnSpc>
            <a:spcBef>
              <a:spcPct val="0"/>
            </a:spcBef>
            <a:spcAft>
              <a:spcPct val="35000"/>
            </a:spcAft>
            <a:buNone/>
          </a:pPr>
          <a:r>
            <a:rPr lang="en-US" sz="1100" kern="1200" dirty="0"/>
            <a:t>Broadcast: 192.168.0.255</a:t>
          </a:r>
        </a:p>
        <a:p>
          <a:pPr marL="0" lvl="0" indent="0" algn="ctr" defTabSz="488950">
            <a:lnSpc>
              <a:spcPct val="90000"/>
            </a:lnSpc>
            <a:spcBef>
              <a:spcPct val="0"/>
            </a:spcBef>
            <a:spcAft>
              <a:spcPct val="35000"/>
            </a:spcAft>
            <a:buNone/>
          </a:pPr>
          <a:r>
            <a:rPr lang="en-US" sz="1100" kern="1200" dirty="0" err="1"/>
            <a:t>HostMin</a:t>
          </a:r>
          <a:r>
            <a:rPr lang="en-US" sz="1100" kern="1200" dirty="0"/>
            <a:t>:   192.168.0.1</a:t>
          </a:r>
        </a:p>
        <a:p>
          <a:pPr marL="0" lvl="0" indent="0" algn="ctr" defTabSz="488950">
            <a:lnSpc>
              <a:spcPct val="90000"/>
            </a:lnSpc>
            <a:spcBef>
              <a:spcPct val="0"/>
            </a:spcBef>
            <a:spcAft>
              <a:spcPct val="35000"/>
            </a:spcAft>
            <a:buNone/>
          </a:pPr>
          <a:r>
            <a:rPr lang="en-US" sz="1100" kern="1200" dirty="0" err="1"/>
            <a:t>HostMax</a:t>
          </a:r>
          <a:r>
            <a:rPr lang="en-US" sz="1100" kern="1200" dirty="0"/>
            <a:t>:   192.168.0.254</a:t>
          </a:r>
        </a:p>
        <a:p>
          <a:pPr marL="0" lvl="0" indent="0" algn="ctr" defTabSz="488950">
            <a:lnSpc>
              <a:spcPct val="90000"/>
            </a:lnSpc>
            <a:spcBef>
              <a:spcPct val="0"/>
            </a:spcBef>
            <a:spcAft>
              <a:spcPct val="35000"/>
            </a:spcAft>
            <a:buNone/>
          </a:pPr>
          <a:r>
            <a:rPr lang="en-US" sz="1100" kern="1200" dirty="0"/>
            <a:t>Hosts: 256</a:t>
          </a:r>
        </a:p>
        <a:p>
          <a:pPr marL="0" lvl="0" indent="0" algn="ctr" defTabSz="488950">
            <a:lnSpc>
              <a:spcPct val="90000"/>
            </a:lnSpc>
            <a:spcBef>
              <a:spcPct val="0"/>
            </a:spcBef>
            <a:spcAft>
              <a:spcPct val="35000"/>
            </a:spcAft>
            <a:buNone/>
          </a:pPr>
          <a:r>
            <a:rPr lang="en-US" sz="1100" kern="1200" dirty="0"/>
            <a:t>Usable Hosts: 254</a:t>
          </a:r>
        </a:p>
      </dsp:txBody>
      <dsp:txXfrm>
        <a:off x="4561493" y="151432"/>
        <a:ext cx="2502715" cy="1251357"/>
      </dsp:txXfrm>
    </dsp:sp>
    <dsp:sp modelId="{A604CCE9-FF7F-4172-B66D-F647960BA565}">
      <dsp:nvSpPr>
        <dsp:cNvPr id="0" name=""/>
        <dsp:cNvSpPr/>
      </dsp:nvSpPr>
      <dsp:spPr>
        <a:xfrm>
          <a:off x="6000" y="3860582"/>
          <a:ext cx="2502715" cy="1251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192.168.0.0/26 </a:t>
          </a:r>
        </a:p>
        <a:p>
          <a:pPr marL="0" lvl="0" indent="0" algn="ctr" defTabSz="488950">
            <a:lnSpc>
              <a:spcPct val="90000"/>
            </a:lnSpc>
            <a:spcBef>
              <a:spcPct val="0"/>
            </a:spcBef>
            <a:spcAft>
              <a:spcPct val="35000"/>
            </a:spcAft>
            <a:buNone/>
          </a:pPr>
          <a:r>
            <a:rPr lang="en-US" sz="1100" kern="1200" dirty="0"/>
            <a:t>Broadcast: 192.168.0.63</a:t>
          </a:r>
        </a:p>
        <a:p>
          <a:pPr marL="0" lvl="0" indent="0" algn="ctr" defTabSz="488950">
            <a:lnSpc>
              <a:spcPct val="90000"/>
            </a:lnSpc>
            <a:spcBef>
              <a:spcPct val="0"/>
            </a:spcBef>
            <a:spcAft>
              <a:spcPct val="35000"/>
            </a:spcAft>
            <a:buNone/>
          </a:pPr>
          <a:r>
            <a:rPr lang="en-US" sz="1100" kern="1200" dirty="0" err="1"/>
            <a:t>HostMin</a:t>
          </a:r>
          <a:r>
            <a:rPr lang="en-US" sz="1100" kern="1200" dirty="0"/>
            <a:t>:   192.168.0.1</a:t>
          </a:r>
        </a:p>
        <a:p>
          <a:pPr marL="0" lvl="0" indent="0" algn="ctr" defTabSz="488950">
            <a:lnSpc>
              <a:spcPct val="90000"/>
            </a:lnSpc>
            <a:spcBef>
              <a:spcPct val="0"/>
            </a:spcBef>
            <a:spcAft>
              <a:spcPct val="35000"/>
            </a:spcAft>
            <a:buNone/>
          </a:pPr>
          <a:r>
            <a:rPr lang="en-US" sz="1100" kern="1200" dirty="0" err="1"/>
            <a:t>HostMax</a:t>
          </a:r>
          <a:r>
            <a:rPr lang="en-US" sz="1100" kern="1200" dirty="0"/>
            <a:t>:   192.168.0.62</a:t>
          </a:r>
        </a:p>
        <a:p>
          <a:pPr marL="0" lvl="0" indent="0" algn="ctr" defTabSz="488950">
            <a:lnSpc>
              <a:spcPct val="90000"/>
            </a:lnSpc>
            <a:spcBef>
              <a:spcPct val="0"/>
            </a:spcBef>
            <a:spcAft>
              <a:spcPct val="35000"/>
            </a:spcAft>
            <a:buNone/>
          </a:pPr>
          <a:r>
            <a:rPr lang="en-US" sz="1100" kern="1200" dirty="0"/>
            <a:t>Hosts: 64</a:t>
          </a:r>
        </a:p>
        <a:p>
          <a:pPr marL="0" lvl="0" indent="0" algn="ctr" defTabSz="488950">
            <a:lnSpc>
              <a:spcPct val="90000"/>
            </a:lnSpc>
            <a:spcBef>
              <a:spcPct val="0"/>
            </a:spcBef>
            <a:spcAft>
              <a:spcPct val="35000"/>
            </a:spcAft>
            <a:buNone/>
          </a:pPr>
          <a:r>
            <a:rPr lang="en-US" sz="1100" kern="1200" dirty="0"/>
            <a:t>Usable Hosts: 62</a:t>
          </a:r>
        </a:p>
      </dsp:txBody>
      <dsp:txXfrm>
        <a:off x="6000" y="3860582"/>
        <a:ext cx="2502715" cy="1251357"/>
      </dsp:txXfrm>
    </dsp:sp>
    <dsp:sp modelId="{EE425C77-E272-434A-B1C9-8E58E651A9E0}">
      <dsp:nvSpPr>
        <dsp:cNvPr id="0" name=""/>
        <dsp:cNvSpPr/>
      </dsp:nvSpPr>
      <dsp:spPr>
        <a:xfrm>
          <a:off x="3034286" y="3860582"/>
          <a:ext cx="2502715" cy="1251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Network:   192.168.0.64/26</a:t>
          </a:r>
        </a:p>
        <a:p>
          <a:pPr marL="0" lvl="0" indent="0" algn="ctr" defTabSz="488950">
            <a:lnSpc>
              <a:spcPct val="90000"/>
            </a:lnSpc>
            <a:spcBef>
              <a:spcPct val="0"/>
            </a:spcBef>
            <a:spcAft>
              <a:spcPct val="35000"/>
            </a:spcAft>
            <a:buNone/>
          </a:pPr>
          <a:r>
            <a:rPr lang="en-US" sz="1100" kern="1200" dirty="0"/>
            <a:t>Broadcast: 192.168.0.127</a:t>
          </a:r>
        </a:p>
        <a:p>
          <a:pPr marL="0" lvl="0" indent="0" algn="ctr" defTabSz="488950">
            <a:lnSpc>
              <a:spcPct val="90000"/>
            </a:lnSpc>
            <a:spcBef>
              <a:spcPct val="0"/>
            </a:spcBef>
            <a:spcAft>
              <a:spcPct val="35000"/>
            </a:spcAft>
            <a:buNone/>
          </a:pPr>
          <a:r>
            <a:rPr lang="en-US" sz="1100" kern="1200" dirty="0" err="1"/>
            <a:t>HostMin</a:t>
          </a:r>
          <a:r>
            <a:rPr lang="en-US" sz="1100" kern="1200" dirty="0"/>
            <a:t>:   192.168.0.65</a:t>
          </a:r>
        </a:p>
        <a:p>
          <a:pPr marL="0" lvl="0" indent="0" algn="ctr" defTabSz="488950">
            <a:lnSpc>
              <a:spcPct val="90000"/>
            </a:lnSpc>
            <a:spcBef>
              <a:spcPct val="0"/>
            </a:spcBef>
            <a:spcAft>
              <a:spcPct val="35000"/>
            </a:spcAft>
            <a:buNone/>
          </a:pPr>
          <a:r>
            <a:rPr lang="en-US" sz="1100" kern="1200" dirty="0" err="1"/>
            <a:t>HostMax</a:t>
          </a:r>
          <a:r>
            <a:rPr lang="en-US" sz="1100" kern="1200" dirty="0"/>
            <a:t>:   192.168.0.126</a:t>
          </a:r>
        </a:p>
        <a:p>
          <a:pPr marL="0" lvl="0" indent="0" algn="ctr" defTabSz="488950">
            <a:lnSpc>
              <a:spcPct val="90000"/>
            </a:lnSpc>
            <a:spcBef>
              <a:spcPct val="0"/>
            </a:spcBef>
            <a:spcAft>
              <a:spcPct val="35000"/>
            </a:spcAft>
            <a:buNone/>
          </a:pPr>
          <a:r>
            <a:rPr lang="en-US" sz="1100" kern="1200" dirty="0"/>
            <a:t>Hosts: 64</a:t>
          </a:r>
        </a:p>
        <a:p>
          <a:pPr marL="0" lvl="0" indent="0" algn="ctr" defTabSz="488950">
            <a:lnSpc>
              <a:spcPct val="90000"/>
            </a:lnSpc>
            <a:spcBef>
              <a:spcPct val="0"/>
            </a:spcBef>
            <a:spcAft>
              <a:spcPct val="35000"/>
            </a:spcAft>
            <a:buNone/>
          </a:pPr>
          <a:r>
            <a:rPr lang="en-US" sz="1100" kern="1200" dirty="0"/>
            <a:t>Usable Hosts: 62 </a:t>
          </a:r>
        </a:p>
      </dsp:txBody>
      <dsp:txXfrm>
        <a:off x="3034286" y="3860582"/>
        <a:ext cx="2502715" cy="1251357"/>
      </dsp:txXfrm>
    </dsp:sp>
    <dsp:sp modelId="{8F0580B7-98BA-4746-817C-5BFEC2E28BBD}">
      <dsp:nvSpPr>
        <dsp:cNvPr id="0" name=""/>
        <dsp:cNvSpPr/>
      </dsp:nvSpPr>
      <dsp:spPr>
        <a:xfrm>
          <a:off x="6062572" y="3860582"/>
          <a:ext cx="2502715" cy="1251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Network:   192.168.0.128/26 </a:t>
          </a:r>
        </a:p>
        <a:p>
          <a:pPr marL="0" lvl="0" indent="0" algn="ctr" defTabSz="488950">
            <a:lnSpc>
              <a:spcPct val="90000"/>
            </a:lnSpc>
            <a:spcBef>
              <a:spcPct val="0"/>
            </a:spcBef>
            <a:spcAft>
              <a:spcPct val="35000"/>
            </a:spcAft>
            <a:buNone/>
          </a:pPr>
          <a:r>
            <a:rPr lang="en-US" sz="1100" kern="1200" dirty="0"/>
            <a:t>Broadcast: 192.168.0.191 </a:t>
          </a:r>
        </a:p>
        <a:p>
          <a:pPr marL="0" lvl="0" indent="0" algn="ctr" defTabSz="488950">
            <a:lnSpc>
              <a:spcPct val="90000"/>
            </a:lnSpc>
            <a:spcBef>
              <a:spcPct val="0"/>
            </a:spcBef>
            <a:spcAft>
              <a:spcPct val="35000"/>
            </a:spcAft>
            <a:buNone/>
          </a:pPr>
          <a:r>
            <a:rPr lang="en-US" sz="1100" kern="1200" dirty="0" err="1"/>
            <a:t>HostMin</a:t>
          </a:r>
          <a:r>
            <a:rPr lang="en-US" sz="1100" kern="1200" dirty="0"/>
            <a:t>:   192.168.0.129 </a:t>
          </a:r>
        </a:p>
        <a:p>
          <a:pPr marL="0" lvl="0" indent="0" algn="ctr" defTabSz="488950">
            <a:lnSpc>
              <a:spcPct val="90000"/>
            </a:lnSpc>
            <a:spcBef>
              <a:spcPct val="0"/>
            </a:spcBef>
            <a:spcAft>
              <a:spcPct val="35000"/>
            </a:spcAft>
            <a:buNone/>
          </a:pPr>
          <a:r>
            <a:rPr lang="en-US" sz="1100" kern="1200" dirty="0" err="1"/>
            <a:t>HostMax</a:t>
          </a:r>
          <a:r>
            <a:rPr lang="en-US" sz="1100" kern="1200" dirty="0"/>
            <a:t>:   192.168.0.190 </a:t>
          </a:r>
        </a:p>
        <a:p>
          <a:pPr marL="0" lvl="0" indent="0" algn="ctr" defTabSz="488950">
            <a:lnSpc>
              <a:spcPct val="90000"/>
            </a:lnSpc>
            <a:spcBef>
              <a:spcPct val="0"/>
            </a:spcBef>
            <a:spcAft>
              <a:spcPct val="35000"/>
            </a:spcAft>
            <a:buNone/>
          </a:pPr>
          <a:r>
            <a:rPr lang="en-US" sz="1100" kern="1200" dirty="0"/>
            <a:t>Hosts: 64</a:t>
          </a:r>
        </a:p>
        <a:p>
          <a:pPr marL="0" lvl="0" indent="0" algn="ctr" defTabSz="488950">
            <a:lnSpc>
              <a:spcPct val="90000"/>
            </a:lnSpc>
            <a:spcBef>
              <a:spcPct val="0"/>
            </a:spcBef>
            <a:spcAft>
              <a:spcPct val="35000"/>
            </a:spcAft>
            <a:buNone/>
          </a:pPr>
          <a:r>
            <a:rPr lang="en-US" sz="1100" kern="1200" dirty="0"/>
            <a:t>Usable Hosts: 62 </a:t>
          </a:r>
        </a:p>
      </dsp:txBody>
      <dsp:txXfrm>
        <a:off x="6062572" y="3860582"/>
        <a:ext cx="2502715" cy="1251357"/>
      </dsp:txXfrm>
    </dsp:sp>
    <dsp:sp modelId="{6B7BAA3B-67EB-42C2-B561-B99DFFE79E77}">
      <dsp:nvSpPr>
        <dsp:cNvPr id="0" name=""/>
        <dsp:cNvSpPr/>
      </dsp:nvSpPr>
      <dsp:spPr>
        <a:xfrm>
          <a:off x="9090858" y="3860582"/>
          <a:ext cx="2502715" cy="1251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Network:   192.168.0.192/26 </a:t>
          </a:r>
        </a:p>
        <a:p>
          <a:pPr marL="0" lvl="0" indent="0" algn="ctr" defTabSz="488950">
            <a:lnSpc>
              <a:spcPct val="90000"/>
            </a:lnSpc>
            <a:spcBef>
              <a:spcPct val="0"/>
            </a:spcBef>
            <a:spcAft>
              <a:spcPct val="35000"/>
            </a:spcAft>
            <a:buNone/>
          </a:pPr>
          <a:r>
            <a:rPr lang="en-US" sz="1100" kern="1200" dirty="0"/>
            <a:t>Broadcast: 192.168.0.255 </a:t>
          </a:r>
        </a:p>
        <a:p>
          <a:pPr marL="0" lvl="0" indent="0" algn="ctr" defTabSz="488950">
            <a:lnSpc>
              <a:spcPct val="90000"/>
            </a:lnSpc>
            <a:spcBef>
              <a:spcPct val="0"/>
            </a:spcBef>
            <a:spcAft>
              <a:spcPct val="35000"/>
            </a:spcAft>
            <a:buNone/>
          </a:pPr>
          <a:r>
            <a:rPr lang="en-US" sz="1100" kern="1200" dirty="0" err="1"/>
            <a:t>HostMin</a:t>
          </a:r>
          <a:r>
            <a:rPr lang="en-US" sz="1100" kern="1200" dirty="0"/>
            <a:t>:   192.168.0.193 </a:t>
          </a:r>
        </a:p>
        <a:p>
          <a:pPr marL="0" lvl="0" indent="0" algn="ctr" defTabSz="488950">
            <a:lnSpc>
              <a:spcPct val="90000"/>
            </a:lnSpc>
            <a:spcBef>
              <a:spcPct val="0"/>
            </a:spcBef>
            <a:spcAft>
              <a:spcPct val="35000"/>
            </a:spcAft>
            <a:buNone/>
          </a:pPr>
          <a:r>
            <a:rPr lang="en-US" sz="1100" kern="1200" dirty="0" err="1"/>
            <a:t>HostMax</a:t>
          </a:r>
          <a:r>
            <a:rPr lang="en-US" sz="1100" kern="1200" dirty="0"/>
            <a:t>:   192.168.0.254 </a:t>
          </a:r>
        </a:p>
        <a:p>
          <a:pPr marL="0" lvl="0" indent="0" algn="ctr" defTabSz="488950">
            <a:lnSpc>
              <a:spcPct val="90000"/>
            </a:lnSpc>
            <a:spcBef>
              <a:spcPct val="0"/>
            </a:spcBef>
            <a:spcAft>
              <a:spcPct val="35000"/>
            </a:spcAft>
            <a:buNone/>
          </a:pPr>
          <a:r>
            <a:rPr lang="en-US" sz="1100" kern="1200" dirty="0"/>
            <a:t>Hosts: 64</a:t>
          </a:r>
        </a:p>
        <a:p>
          <a:pPr marL="0" lvl="0" indent="0" algn="ctr" defTabSz="488950">
            <a:lnSpc>
              <a:spcPct val="90000"/>
            </a:lnSpc>
            <a:spcBef>
              <a:spcPct val="0"/>
            </a:spcBef>
            <a:spcAft>
              <a:spcPct val="35000"/>
            </a:spcAft>
            <a:buNone/>
          </a:pPr>
          <a:r>
            <a:rPr lang="en-US" sz="1100" kern="1200" dirty="0"/>
            <a:t>Usable Hosts: 62 </a:t>
          </a:r>
        </a:p>
      </dsp:txBody>
      <dsp:txXfrm>
        <a:off x="9090858" y="3860582"/>
        <a:ext cx="2502715" cy="1251357"/>
      </dsp:txXfrm>
    </dsp:sp>
    <dsp:sp modelId="{1C88CD2C-81F9-47CC-B583-45F334E451D8}">
      <dsp:nvSpPr>
        <dsp:cNvPr id="0" name=""/>
        <dsp:cNvSpPr/>
      </dsp:nvSpPr>
      <dsp:spPr>
        <a:xfrm>
          <a:off x="1544119" y="2009036"/>
          <a:ext cx="2502715" cy="1251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Network:   192.168.0.0/25 </a:t>
          </a:r>
        </a:p>
        <a:p>
          <a:pPr marL="0" lvl="0" indent="0" algn="ctr" defTabSz="488950">
            <a:lnSpc>
              <a:spcPct val="90000"/>
            </a:lnSpc>
            <a:spcBef>
              <a:spcPct val="0"/>
            </a:spcBef>
            <a:spcAft>
              <a:spcPct val="35000"/>
            </a:spcAft>
            <a:buNone/>
          </a:pPr>
          <a:r>
            <a:rPr lang="en-US" sz="1100" kern="1200" dirty="0"/>
            <a:t>Broadcast: 192.168.0.127 </a:t>
          </a:r>
        </a:p>
        <a:p>
          <a:pPr marL="0" lvl="0" indent="0" algn="ctr" defTabSz="488950">
            <a:lnSpc>
              <a:spcPct val="90000"/>
            </a:lnSpc>
            <a:spcBef>
              <a:spcPct val="0"/>
            </a:spcBef>
            <a:spcAft>
              <a:spcPct val="35000"/>
            </a:spcAft>
            <a:buNone/>
          </a:pPr>
          <a:r>
            <a:rPr lang="en-US" sz="1100" kern="1200" dirty="0" err="1"/>
            <a:t>HostMin</a:t>
          </a:r>
          <a:r>
            <a:rPr lang="en-US" sz="1100" kern="1200" dirty="0"/>
            <a:t>:   192.168.0.1 </a:t>
          </a:r>
        </a:p>
        <a:p>
          <a:pPr marL="0" lvl="0" indent="0" algn="ctr" defTabSz="488950">
            <a:lnSpc>
              <a:spcPct val="90000"/>
            </a:lnSpc>
            <a:spcBef>
              <a:spcPct val="0"/>
            </a:spcBef>
            <a:spcAft>
              <a:spcPct val="35000"/>
            </a:spcAft>
            <a:buNone/>
          </a:pPr>
          <a:r>
            <a:rPr lang="en-US" sz="1100" kern="1200" dirty="0" err="1"/>
            <a:t>HostMax</a:t>
          </a:r>
          <a:r>
            <a:rPr lang="en-US" sz="1100" kern="1200" dirty="0"/>
            <a:t>:   192.168.0.126 </a:t>
          </a:r>
        </a:p>
        <a:p>
          <a:pPr marL="0" lvl="0" indent="0" algn="ctr" defTabSz="488950">
            <a:lnSpc>
              <a:spcPct val="90000"/>
            </a:lnSpc>
            <a:spcBef>
              <a:spcPct val="0"/>
            </a:spcBef>
            <a:spcAft>
              <a:spcPct val="35000"/>
            </a:spcAft>
            <a:buNone/>
          </a:pPr>
          <a:r>
            <a:rPr lang="en-US" sz="1100" kern="1200" dirty="0"/>
            <a:t>Hosts: 128</a:t>
          </a:r>
        </a:p>
        <a:p>
          <a:pPr marL="0" lvl="0" indent="0" algn="ctr" defTabSz="488950">
            <a:lnSpc>
              <a:spcPct val="90000"/>
            </a:lnSpc>
            <a:spcBef>
              <a:spcPct val="0"/>
            </a:spcBef>
            <a:spcAft>
              <a:spcPct val="35000"/>
            </a:spcAft>
            <a:buNone/>
          </a:pPr>
          <a:r>
            <a:rPr lang="en-US" sz="1100" kern="1200" dirty="0"/>
            <a:t>Usable Hosts: 126</a:t>
          </a:r>
        </a:p>
      </dsp:txBody>
      <dsp:txXfrm>
        <a:off x="1544119" y="2009036"/>
        <a:ext cx="2502715" cy="1251357"/>
      </dsp:txXfrm>
    </dsp:sp>
    <dsp:sp modelId="{75E48CA2-F1B0-4489-9061-C42CC70288BD}">
      <dsp:nvSpPr>
        <dsp:cNvPr id="0" name=""/>
        <dsp:cNvSpPr/>
      </dsp:nvSpPr>
      <dsp:spPr>
        <a:xfrm>
          <a:off x="7598864" y="2006658"/>
          <a:ext cx="2502715" cy="1251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Network:   192.168.0.128/25</a:t>
          </a:r>
        </a:p>
        <a:p>
          <a:pPr marL="0" lvl="0" indent="0" algn="ctr" defTabSz="488950">
            <a:lnSpc>
              <a:spcPct val="90000"/>
            </a:lnSpc>
            <a:spcBef>
              <a:spcPct val="0"/>
            </a:spcBef>
            <a:spcAft>
              <a:spcPct val="35000"/>
            </a:spcAft>
            <a:buNone/>
          </a:pPr>
          <a:r>
            <a:rPr lang="en-US" sz="1100" kern="1200" dirty="0"/>
            <a:t>Broadcast: 192.168.0.255 </a:t>
          </a:r>
        </a:p>
        <a:p>
          <a:pPr marL="0" lvl="0" indent="0" algn="ctr" defTabSz="488950">
            <a:lnSpc>
              <a:spcPct val="90000"/>
            </a:lnSpc>
            <a:spcBef>
              <a:spcPct val="0"/>
            </a:spcBef>
            <a:spcAft>
              <a:spcPct val="35000"/>
            </a:spcAft>
            <a:buNone/>
          </a:pPr>
          <a:r>
            <a:rPr lang="en-US" sz="1100" kern="1200" dirty="0" err="1"/>
            <a:t>HostMin</a:t>
          </a:r>
          <a:r>
            <a:rPr lang="en-US" sz="1100" kern="1200" dirty="0"/>
            <a:t>:   192.168.0.129 </a:t>
          </a:r>
        </a:p>
        <a:p>
          <a:pPr marL="0" lvl="0" indent="0" algn="ctr" defTabSz="488950">
            <a:lnSpc>
              <a:spcPct val="90000"/>
            </a:lnSpc>
            <a:spcBef>
              <a:spcPct val="0"/>
            </a:spcBef>
            <a:spcAft>
              <a:spcPct val="35000"/>
            </a:spcAft>
            <a:buNone/>
          </a:pPr>
          <a:r>
            <a:rPr lang="en-US" sz="1100" kern="1200" dirty="0" err="1"/>
            <a:t>HostMax</a:t>
          </a:r>
          <a:r>
            <a:rPr lang="en-US" sz="1100" kern="1200" dirty="0"/>
            <a:t>:   192.168.0.254 </a:t>
          </a:r>
        </a:p>
        <a:p>
          <a:pPr marL="0" lvl="0" indent="0" algn="ctr" defTabSz="488950">
            <a:lnSpc>
              <a:spcPct val="90000"/>
            </a:lnSpc>
            <a:spcBef>
              <a:spcPct val="0"/>
            </a:spcBef>
            <a:spcAft>
              <a:spcPct val="35000"/>
            </a:spcAft>
            <a:buNone/>
          </a:pPr>
          <a:r>
            <a:rPr lang="en-US" sz="1100" kern="1200" dirty="0"/>
            <a:t>Hosts: 128</a:t>
          </a:r>
        </a:p>
        <a:p>
          <a:pPr marL="0" lvl="0" indent="0" algn="ctr" defTabSz="488950">
            <a:lnSpc>
              <a:spcPct val="90000"/>
            </a:lnSpc>
            <a:spcBef>
              <a:spcPct val="0"/>
            </a:spcBef>
            <a:spcAft>
              <a:spcPct val="35000"/>
            </a:spcAft>
            <a:buNone/>
          </a:pPr>
          <a:r>
            <a:rPr lang="en-US" sz="1100" kern="1200" dirty="0"/>
            <a:t>Usable Hosts: 126</a:t>
          </a:r>
        </a:p>
      </dsp:txBody>
      <dsp:txXfrm>
        <a:off x="7598864" y="2006658"/>
        <a:ext cx="2502715" cy="125135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05DDD-5E70-4E03-97B2-CB8ED4AEF123}" type="datetimeFigureOut">
              <a:rPr lang="en-US" smtClean="0"/>
              <a:t>10/27/2020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A8A11-C70A-4A0F-BD91-AEA84ABA374A}" type="slidenum">
              <a:rPr lang="en-US" smtClean="0"/>
              <a:t>‹#›</a:t>
            </a:fld>
            <a:endParaRPr lang="en-US"/>
          </a:p>
        </p:txBody>
      </p:sp>
    </p:spTree>
    <p:extLst>
      <p:ext uri="{BB962C8B-B14F-4D97-AF65-F5344CB8AC3E}">
        <p14:creationId xmlns:p14="http://schemas.microsoft.com/office/powerpoint/2010/main" val="3013770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lifewire.com/what-is-lan-4684071"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and welcome to my Microsoft MTA 98-366 Study video series. In this video we will be covering Intra </a:t>
            </a:r>
            <a:r>
              <a:rPr lang="en-US"/>
              <a:t>and extranets.</a:t>
            </a:r>
          </a:p>
        </p:txBody>
      </p:sp>
      <p:sp>
        <p:nvSpPr>
          <p:cNvPr id="4" name="Slide Number Placeholder 3"/>
          <p:cNvSpPr>
            <a:spLocks noGrp="1"/>
          </p:cNvSpPr>
          <p:nvPr>
            <p:ph type="sldNum" sz="quarter" idx="5"/>
          </p:nvPr>
        </p:nvSpPr>
        <p:spPr/>
        <p:txBody>
          <a:bodyPr/>
          <a:lstStyle/>
          <a:p>
            <a:fld id="{510A8A11-C70A-4A0F-BD91-AEA84ABA374A}" type="slidenum">
              <a:rPr lang="en-US" smtClean="0"/>
              <a:t>10</a:t>
            </a:fld>
            <a:endParaRPr lang="en-US"/>
          </a:p>
        </p:txBody>
      </p:sp>
    </p:spTree>
    <p:extLst>
      <p:ext uri="{BB962C8B-B14F-4D97-AF65-F5344CB8AC3E}">
        <p14:creationId xmlns:p14="http://schemas.microsoft.com/office/powerpoint/2010/main" val="2921222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Ad-hoc networks are </a:t>
            </a:r>
            <a:r>
              <a:rPr lang="en-US" dirty="0">
                <a:hlinkClick r:id="rId3"/>
              </a:rPr>
              <a:t>local area networks</a:t>
            </a:r>
            <a:r>
              <a:rPr lang="en-US" dirty="0"/>
              <a:t> that are also known as </a:t>
            </a:r>
            <a:r>
              <a:rPr lang="en-US" i="1" dirty="0"/>
              <a:t>P2P networks</a:t>
            </a:r>
            <a:r>
              <a:rPr lang="en-US" dirty="0"/>
              <a:t> because the devices communicate directly, without relying on servers. Like other P2P configurations, ad-hoc networks tend to feature a small group of devices all in very close proximity to each other.</a:t>
            </a:r>
          </a:p>
          <a:p>
            <a:endParaRPr lang="en-US" dirty="0"/>
          </a:p>
          <a:p>
            <a:endParaRPr lang="en-US" dirty="0"/>
          </a:p>
        </p:txBody>
      </p:sp>
      <p:sp>
        <p:nvSpPr>
          <p:cNvPr id="4" name="Slide Number Placeholder 3"/>
          <p:cNvSpPr>
            <a:spLocks noGrp="1"/>
          </p:cNvSpPr>
          <p:nvPr>
            <p:ph type="sldNum" sz="quarter" idx="5"/>
          </p:nvPr>
        </p:nvSpPr>
        <p:spPr/>
        <p:txBody>
          <a:bodyPr/>
          <a:lstStyle/>
          <a:p>
            <a:fld id="{510A8A11-C70A-4A0F-BD91-AEA84ABA374A}" type="slidenum">
              <a:rPr lang="en-US" smtClean="0"/>
              <a:t>45</a:t>
            </a:fld>
            <a:endParaRPr lang="en-US"/>
          </a:p>
        </p:txBody>
      </p:sp>
    </p:spTree>
    <p:extLst>
      <p:ext uri="{BB962C8B-B14F-4D97-AF65-F5344CB8AC3E}">
        <p14:creationId xmlns:p14="http://schemas.microsoft.com/office/powerpoint/2010/main" val="1386660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TCP</a:t>
            </a:r>
            <a:r>
              <a:rPr lang="en-US" dirty="0"/>
              <a:t> </a:t>
            </a:r>
            <a:r>
              <a:rPr lang="en-US" sz="1200" b="0" i="0" u="none" strike="noStrike" kern="1200" dirty="0">
                <a:solidFill>
                  <a:schemeClr val="tx1"/>
                </a:solidFill>
                <a:effectLst/>
                <a:latin typeface="+mn-lt"/>
                <a:ea typeface="+mn-ea"/>
                <a:cs typeface="+mn-cs"/>
              </a:rPr>
              <a:t>CONNECTION BASE W/GAURANTED SERVICE</a:t>
            </a:r>
            <a:r>
              <a:rPr lang="en-US" dirty="0"/>
              <a:t> </a:t>
            </a:r>
          </a:p>
          <a:p>
            <a:r>
              <a:rPr lang="en-US" sz="1200" b="0" i="0" u="none" strike="noStrike" kern="1200" dirty="0">
                <a:solidFill>
                  <a:schemeClr val="tx1"/>
                </a:solidFill>
                <a:effectLst/>
                <a:latin typeface="+mn-lt"/>
                <a:ea typeface="+mn-ea"/>
                <a:cs typeface="+mn-cs"/>
              </a:rPr>
              <a:t>UDP</a:t>
            </a:r>
            <a:r>
              <a:rPr lang="en-US" dirty="0"/>
              <a:t> </a:t>
            </a:r>
            <a:r>
              <a:rPr lang="en-US" sz="1200" b="0" i="0" u="none" strike="noStrike" kern="1200" dirty="0">
                <a:solidFill>
                  <a:schemeClr val="tx1"/>
                </a:solidFill>
                <a:effectLst/>
                <a:latin typeface="+mn-lt"/>
                <a:ea typeface="+mn-ea"/>
                <a:cs typeface="+mn-cs"/>
              </a:rPr>
              <a:t>CONNECTIONLESS, BEST EFFORT</a:t>
            </a:r>
            <a:r>
              <a:rPr lang="en-US" dirty="0"/>
              <a:t> </a:t>
            </a:r>
          </a:p>
        </p:txBody>
      </p:sp>
      <p:sp>
        <p:nvSpPr>
          <p:cNvPr id="4" name="Slide Number Placeholder 3"/>
          <p:cNvSpPr>
            <a:spLocks noGrp="1"/>
          </p:cNvSpPr>
          <p:nvPr>
            <p:ph type="sldNum" sz="quarter" idx="5"/>
          </p:nvPr>
        </p:nvSpPr>
        <p:spPr/>
        <p:txBody>
          <a:bodyPr/>
          <a:lstStyle/>
          <a:p>
            <a:fld id="{510A8A11-C70A-4A0F-BD91-AEA84ABA374A}" type="slidenum">
              <a:rPr lang="en-US" smtClean="0"/>
              <a:t>103</a:t>
            </a:fld>
            <a:endParaRPr lang="en-US"/>
          </a:p>
        </p:txBody>
      </p:sp>
    </p:spTree>
    <p:extLst>
      <p:ext uri="{BB962C8B-B14F-4D97-AF65-F5344CB8AC3E}">
        <p14:creationId xmlns:p14="http://schemas.microsoft.com/office/powerpoint/2010/main" val="3367108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A8A11-C70A-4A0F-BD91-AEA84ABA374A}" type="slidenum">
              <a:rPr lang="en-US" smtClean="0"/>
              <a:t>107</a:t>
            </a:fld>
            <a:endParaRPr lang="en-US"/>
          </a:p>
        </p:txBody>
      </p:sp>
    </p:spTree>
    <p:extLst>
      <p:ext uri="{BB962C8B-B14F-4D97-AF65-F5344CB8AC3E}">
        <p14:creationId xmlns:p14="http://schemas.microsoft.com/office/powerpoint/2010/main" val="626813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A8A11-C70A-4A0F-BD91-AEA84ABA374A}" type="slidenum">
              <a:rPr lang="en-US" smtClean="0"/>
              <a:t>109</a:t>
            </a:fld>
            <a:endParaRPr lang="en-US"/>
          </a:p>
        </p:txBody>
      </p:sp>
    </p:spTree>
    <p:extLst>
      <p:ext uri="{BB962C8B-B14F-4D97-AF65-F5344CB8AC3E}">
        <p14:creationId xmlns:p14="http://schemas.microsoft.com/office/powerpoint/2010/main" val="1765302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54F9FFA-FAB5-41A6-A63A-F67606CE15E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740E4738-141E-4BC0-B366-6D025ABA3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112AF4A7-D98D-48BE-9375-34E72C6E0D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9387B31-6377-4684-BD2A-0C9B2C9B2EA8}" type="slidenum">
              <a:rPr kumimoji="0" lang="en-US" altLang="en-US" smtClean="0"/>
              <a:pPr>
                <a:spcBef>
                  <a:spcPct val="0"/>
                </a:spcBef>
              </a:pPr>
              <a:t>111</a:t>
            </a:fld>
            <a:endParaRPr kumimoji="0" lang="en-US" altLang="en-US"/>
          </a:p>
        </p:txBody>
      </p:sp>
    </p:spTree>
    <p:extLst>
      <p:ext uri="{BB962C8B-B14F-4D97-AF65-F5344CB8AC3E}">
        <p14:creationId xmlns:p14="http://schemas.microsoft.com/office/powerpoint/2010/main" val="653078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54F9FFA-FAB5-41A6-A63A-F67606CE15E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740E4738-141E-4BC0-B366-6D025ABA3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112AF4A7-D98D-48BE-9375-34E72C6E0D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9387B31-6377-4684-BD2A-0C9B2C9B2EA8}" type="slidenum">
              <a:rPr kumimoji="0" lang="en-US" altLang="en-US" smtClean="0"/>
              <a:pPr>
                <a:spcBef>
                  <a:spcPct val="0"/>
                </a:spcBef>
              </a:pPr>
              <a:t>112</a:t>
            </a:fld>
            <a:endParaRPr kumimoji="0" lang="en-US" altLang="en-US"/>
          </a:p>
        </p:txBody>
      </p:sp>
    </p:spTree>
    <p:extLst>
      <p:ext uri="{BB962C8B-B14F-4D97-AF65-F5344CB8AC3E}">
        <p14:creationId xmlns:p14="http://schemas.microsoft.com/office/powerpoint/2010/main" val="1106438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54F9FFA-FAB5-41A6-A63A-F67606CE15E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740E4738-141E-4BC0-B366-6D025ABA3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112AF4A7-D98D-48BE-9375-34E72C6E0D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9387B31-6377-4684-BD2A-0C9B2C9B2EA8}" type="slidenum">
              <a:rPr kumimoji="0" lang="en-US" altLang="en-US" smtClean="0"/>
              <a:pPr>
                <a:spcBef>
                  <a:spcPct val="0"/>
                </a:spcBef>
              </a:pPr>
              <a:t>113</a:t>
            </a:fld>
            <a:endParaRPr kumimoji="0" lang="en-US" altLang="en-US"/>
          </a:p>
        </p:txBody>
      </p:sp>
    </p:spTree>
    <p:extLst>
      <p:ext uri="{BB962C8B-B14F-4D97-AF65-F5344CB8AC3E}">
        <p14:creationId xmlns:p14="http://schemas.microsoft.com/office/powerpoint/2010/main" val="2543364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54F9FFA-FAB5-41A6-A63A-F67606CE15E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740E4738-141E-4BC0-B366-6D025ABA3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112AF4A7-D98D-48BE-9375-34E72C6E0D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9387B31-6377-4684-BD2A-0C9B2C9B2EA8}" type="slidenum">
              <a:rPr kumimoji="0" lang="en-US" altLang="en-US" smtClean="0"/>
              <a:pPr>
                <a:spcBef>
                  <a:spcPct val="0"/>
                </a:spcBef>
              </a:pPr>
              <a:t>114</a:t>
            </a:fld>
            <a:endParaRPr kumimoji="0" lang="en-US" altLang="en-US"/>
          </a:p>
        </p:txBody>
      </p:sp>
    </p:spTree>
    <p:extLst>
      <p:ext uri="{BB962C8B-B14F-4D97-AF65-F5344CB8AC3E}">
        <p14:creationId xmlns:p14="http://schemas.microsoft.com/office/powerpoint/2010/main" val="2229634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54F9FFA-FAB5-41A6-A63A-F67606CE15E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740E4738-141E-4BC0-B366-6D025ABA3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112AF4A7-D98D-48BE-9375-34E72C6E0D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9387B31-6377-4684-BD2A-0C9B2C9B2EA8}" type="slidenum">
              <a:rPr kumimoji="0" lang="en-US" altLang="en-US" smtClean="0"/>
              <a:pPr>
                <a:spcBef>
                  <a:spcPct val="0"/>
                </a:spcBef>
              </a:pPr>
              <a:t>115</a:t>
            </a:fld>
            <a:endParaRPr kumimoji="0" lang="en-US" altLang="en-US"/>
          </a:p>
        </p:txBody>
      </p:sp>
    </p:spTree>
    <p:extLst>
      <p:ext uri="{BB962C8B-B14F-4D97-AF65-F5344CB8AC3E}">
        <p14:creationId xmlns:p14="http://schemas.microsoft.com/office/powerpoint/2010/main" val="1008498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54F9FFA-FAB5-41A6-A63A-F67606CE15E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740E4738-141E-4BC0-B366-6D025ABA3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112AF4A7-D98D-48BE-9375-34E72C6E0D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9387B31-6377-4684-BD2A-0C9B2C9B2EA8}" type="slidenum">
              <a:rPr kumimoji="0" lang="en-US" altLang="en-US" smtClean="0"/>
              <a:pPr>
                <a:spcBef>
                  <a:spcPct val="0"/>
                </a:spcBef>
              </a:pPr>
              <a:t>116</a:t>
            </a:fld>
            <a:endParaRPr kumimoji="0" lang="en-US" altLang="en-US"/>
          </a:p>
        </p:txBody>
      </p:sp>
    </p:spTree>
    <p:extLst>
      <p:ext uri="{BB962C8B-B14F-4D97-AF65-F5344CB8AC3E}">
        <p14:creationId xmlns:p14="http://schemas.microsoft.com/office/powerpoint/2010/main" val="75987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870A5398-D6B1-408C-8143-F0348752E041}"/>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C82F5FF9-CC8A-4900-8CCB-677504FA7D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a:extLst>
              <a:ext uri="{FF2B5EF4-FFF2-40B4-BE49-F238E27FC236}">
                <a16:creationId xmlns:a16="http://schemas.microsoft.com/office/drawing/2014/main" id="{75041EEA-9373-488A-9712-000FDB7230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C43D094-991B-4ED5-BCB3-C2931F30D768}" type="slidenum">
              <a:rPr kumimoji="0" lang="en-US" altLang="en-US" smtClean="0"/>
              <a:pPr>
                <a:spcBef>
                  <a:spcPct val="0"/>
                </a:spcBef>
              </a:pPr>
              <a:t>12</a:t>
            </a:fld>
            <a:endParaRPr kumimoji="0"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54F9FFA-FAB5-41A6-A63A-F67606CE15E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740E4738-141E-4BC0-B366-6D025ABA3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Then</a:t>
            </a:r>
            <a:r>
              <a:rPr lang="en-US" sz="1200" kern="1200" baseline="0" dirty="0">
                <a:solidFill>
                  <a:schemeClr val="tx1"/>
                </a:solidFill>
                <a:effectLst/>
                <a:latin typeface="+mn-lt"/>
                <a:ea typeface="+mn-ea"/>
                <a:cs typeface="+mn-cs"/>
              </a:rPr>
              <a:t> you </a:t>
            </a:r>
            <a:r>
              <a:rPr lang="en-US" sz="1200" kern="1200" dirty="0">
                <a:solidFill>
                  <a:schemeClr val="tx1"/>
                </a:solidFill>
                <a:effectLst/>
                <a:latin typeface="+mn-lt"/>
                <a:ea typeface="+mn-ea"/>
                <a:cs typeface="+mn-cs"/>
              </a:rPr>
              <a:t>ping the same server by using its IP address and receive a response.</a:t>
            </a:r>
          </a:p>
          <a:p>
            <a:r>
              <a:rPr lang="en-US" altLang="en-US" sz="1200" kern="1200" dirty="0">
                <a:solidFill>
                  <a:schemeClr val="tx1"/>
                </a:solidFill>
                <a:effectLst/>
                <a:latin typeface="+mn-lt"/>
                <a:ea typeface="+mn-ea"/>
                <a:cs typeface="+mn-cs"/>
              </a:rPr>
              <a:t>What is the problem?</a:t>
            </a:r>
            <a:endParaRPr lang="en-US" altLang="en-US" dirty="0"/>
          </a:p>
        </p:txBody>
      </p:sp>
      <p:sp>
        <p:nvSpPr>
          <p:cNvPr id="27652" name="Slide Number Placeholder 3">
            <a:extLst>
              <a:ext uri="{FF2B5EF4-FFF2-40B4-BE49-F238E27FC236}">
                <a16:creationId xmlns:a16="http://schemas.microsoft.com/office/drawing/2014/main" id="{112AF4A7-D98D-48BE-9375-34E72C6E0D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9387B31-6377-4684-BD2A-0C9B2C9B2EA8}" type="slidenum">
              <a:rPr kumimoji="0" lang="en-US" altLang="en-US" smtClean="0"/>
              <a:pPr>
                <a:spcBef>
                  <a:spcPct val="0"/>
                </a:spcBef>
              </a:pPr>
              <a:t>117</a:t>
            </a:fld>
            <a:endParaRPr kumimoji="0" lang="en-US" altLang="en-US"/>
          </a:p>
        </p:txBody>
      </p:sp>
    </p:spTree>
    <p:extLst>
      <p:ext uri="{BB962C8B-B14F-4D97-AF65-F5344CB8AC3E}">
        <p14:creationId xmlns:p14="http://schemas.microsoft.com/office/powerpoint/2010/main" val="1607547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292A498-56C5-478A-8ABC-0BCB5EA0060E}"/>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8131453F-39F1-4251-8927-43E3F5270D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176EE48A-2339-4F4E-87E1-BA6A2208C4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11B1642-41CB-42C8-9D05-651BB41B1B52}" type="slidenum">
              <a:rPr kumimoji="0" lang="en-US" altLang="en-US" smtClean="0"/>
              <a:pPr>
                <a:spcBef>
                  <a:spcPct val="0"/>
                </a:spcBef>
              </a:pPr>
              <a:t>118</a:t>
            </a:fld>
            <a:endParaRPr kumimoji="0"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54F9FFA-FAB5-41A6-A63A-F67606CE15E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740E4738-141E-4BC0-B366-6D025ABA3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112AF4A7-D98D-48BE-9375-34E72C6E0D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9387B31-6377-4684-BD2A-0C9B2C9B2EA8}" type="slidenum">
              <a:rPr kumimoji="0" lang="en-US" altLang="en-US" smtClean="0"/>
              <a:pPr>
                <a:spcBef>
                  <a:spcPct val="0"/>
                </a:spcBef>
              </a:pPr>
              <a:t>119</a:t>
            </a:fld>
            <a:endParaRPr kumimoji="0" lang="en-US" altLang="en-US"/>
          </a:p>
        </p:txBody>
      </p:sp>
    </p:spTree>
    <p:extLst>
      <p:ext uri="{BB962C8B-B14F-4D97-AF65-F5344CB8AC3E}">
        <p14:creationId xmlns:p14="http://schemas.microsoft.com/office/powerpoint/2010/main" val="69648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647D8A5E-33FC-4254-8316-0B5D6CCBE27F}"/>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E8E29C16-260E-42F3-AFD0-59CCB5C275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9092" name="Slide Number Placeholder 3">
            <a:extLst>
              <a:ext uri="{FF2B5EF4-FFF2-40B4-BE49-F238E27FC236}">
                <a16:creationId xmlns:a16="http://schemas.microsoft.com/office/drawing/2014/main" id="{DA9A16EE-C89E-42D2-B79F-DC7E065B1F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18CA2DC-A012-45BA-A2A8-C7931A322BFD}" type="slidenum">
              <a:rPr kumimoji="0" lang="en-US" altLang="en-US" smtClean="0"/>
              <a:pPr>
                <a:spcBef>
                  <a:spcPct val="0"/>
                </a:spcBef>
              </a:pPr>
              <a:t>13</a:t>
            </a:fld>
            <a:endParaRPr kumimoji="0"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9F91FB9D-3FFA-4DFE-86AE-63B08563458D}"/>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EB50A6F5-8DD5-450B-86B2-C36950574C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6260" name="Slide Number Placeholder 3">
            <a:extLst>
              <a:ext uri="{FF2B5EF4-FFF2-40B4-BE49-F238E27FC236}">
                <a16:creationId xmlns:a16="http://schemas.microsoft.com/office/drawing/2014/main" id="{B47D7C21-194D-4C05-BFD6-C0507A105C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DD8C751-7E40-4708-9068-2C13C59FFFD5}" type="slidenum">
              <a:rPr kumimoji="0" lang="en-US" altLang="en-US" smtClean="0"/>
              <a:pPr>
                <a:spcBef>
                  <a:spcPct val="0"/>
                </a:spcBef>
              </a:pPr>
              <a:t>15</a:t>
            </a:fld>
            <a:endParaRPr kumimoji="0"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F5013330-8C4C-4354-96CB-C3C2756E7D0D}"/>
              </a:ext>
            </a:extLst>
          </p:cNvPr>
          <p:cNvSpPr>
            <a:spLocks noGrp="1" noRot="1" noChangeAspect="1" noTextEdit="1"/>
          </p:cNvSpPr>
          <p:nvPr>
            <p:ph type="sldImg"/>
          </p:nvPr>
        </p:nvSpPr>
        <p:spPr>
          <a:ln/>
        </p:spPr>
      </p:sp>
      <p:sp>
        <p:nvSpPr>
          <p:cNvPr id="98307" name="Notes Placeholder 2">
            <a:extLst>
              <a:ext uri="{FF2B5EF4-FFF2-40B4-BE49-F238E27FC236}">
                <a16:creationId xmlns:a16="http://schemas.microsoft.com/office/drawing/2014/main" id="{A02A8C30-489A-4240-9FA3-999E6873C1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8308" name="Slide Number Placeholder 3">
            <a:extLst>
              <a:ext uri="{FF2B5EF4-FFF2-40B4-BE49-F238E27FC236}">
                <a16:creationId xmlns:a16="http://schemas.microsoft.com/office/drawing/2014/main" id="{FD6A9DE7-713D-4DC0-93B2-EDF566934A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E0EBE76-45C2-46C9-B296-CDD05C63F31A}" type="slidenum">
              <a:rPr kumimoji="0" lang="en-US" altLang="en-US" smtClean="0"/>
              <a:pPr>
                <a:spcBef>
                  <a:spcPct val="0"/>
                </a:spcBef>
              </a:pPr>
              <a:t>16</a:t>
            </a:fld>
            <a:endParaRPr kumimoji="0"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802.11g with the same frequency and will establish</a:t>
            </a:r>
            <a:r>
              <a:rPr lang="en-US" baseline="0" dirty="0"/>
              <a:t> a connection with one another.</a:t>
            </a:r>
            <a:endParaRPr lang="en-US" dirty="0"/>
          </a:p>
        </p:txBody>
      </p:sp>
      <p:sp>
        <p:nvSpPr>
          <p:cNvPr id="4" name="Slide Number Placeholder 3"/>
          <p:cNvSpPr>
            <a:spLocks noGrp="1"/>
          </p:cNvSpPr>
          <p:nvPr>
            <p:ph type="sldNum" sz="quarter" idx="10"/>
          </p:nvPr>
        </p:nvSpPr>
        <p:spPr/>
        <p:txBody>
          <a:bodyPr/>
          <a:lstStyle/>
          <a:p>
            <a:fld id="{510A8A11-C70A-4A0F-BD91-AEA84ABA374A}" type="slidenum">
              <a:rPr lang="en-US" smtClean="0"/>
              <a:t>41</a:t>
            </a:fld>
            <a:endParaRPr lang="en-US"/>
          </a:p>
        </p:txBody>
      </p:sp>
    </p:spTree>
    <p:extLst>
      <p:ext uri="{BB962C8B-B14F-4D97-AF65-F5344CB8AC3E}">
        <p14:creationId xmlns:p14="http://schemas.microsoft.com/office/powerpoint/2010/main" val="1521787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A8A11-C70A-4A0F-BD91-AEA84ABA374A}" type="slidenum">
              <a:rPr lang="en-US" smtClean="0"/>
              <a:t>42</a:t>
            </a:fld>
            <a:endParaRPr lang="en-US"/>
          </a:p>
        </p:txBody>
      </p:sp>
    </p:spTree>
    <p:extLst>
      <p:ext uri="{BB962C8B-B14F-4D97-AF65-F5344CB8AC3E}">
        <p14:creationId xmlns:p14="http://schemas.microsoft.com/office/powerpoint/2010/main" val="726646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A8A11-C70A-4A0F-BD91-AEA84ABA374A}" type="slidenum">
              <a:rPr lang="en-US" smtClean="0"/>
              <a:t>43</a:t>
            </a:fld>
            <a:endParaRPr lang="en-US"/>
          </a:p>
        </p:txBody>
      </p:sp>
    </p:spTree>
    <p:extLst>
      <p:ext uri="{BB962C8B-B14F-4D97-AF65-F5344CB8AC3E}">
        <p14:creationId xmlns:p14="http://schemas.microsoft.com/office/powerpoint/2010/main" val="916104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Ad-hoc networks are </a:t>
            </a:r>
            <a:r>
              <a:rPr lang="en-US" dirty="0">
                <a:hlinkClick r:id="rId3"/>
              </a:rPr>
              <a:t>local area networks</a:t>
            </a:r>
            <a:r>
              <a:rPr lang="en-US" dirty="0"/>
              <a:t> that are also known as </a:t>
            </a:r>
            <a:r>
              <a:rPr lang="en-US" i="1" dirty="0"/>
              <a:t>P2P networks</a:t>
            </a:r>
            <a:r>
              <a:rPr lang="en-US" dirty="0"/>
              <a:t> because the devices communicate directly, without relying on servers. Like other P2P configurations, ad-hoc networks tend to feature a small group of devices all in very close proximity to each other.</a:t>
            </a:r>
          </a:p>
          <a:p>
            <a:endParaRPr lang="en-US" dirty="0"/>
          </a:p>
          <a:p>
            <a:endParaRPr lang="en-US" dirty="0"/>
          </a:p>
        </p:txBody>
      </p:sp>
      <p:sp>
        <p:nvSpPr>
          <p:cNvPr id="4" name="Slide Number Placeholder 3"/>
          <p:cNvSpPr>
            <a:spLocks noGrp="1"/>
          </p:cNvSpPr>
          <p:nvPr>
            <p:ph type="sldNum" sz="quarter" idx="5"/>
          </p:nvPr>
        </p:nvSpPr>
        <p:spPr/>
        <p:txBody>
          <a:bodyPr/>
          <a:lstStyle/>
          <a:p>
            <a:fld id="{510A8A11-C70A-4A0F-BD91-AEA84ABA374A}" type="slidenum">
              <a:rPr lang="en-US" smtClean="0"/>
              <a:t>44</a:t>
            </a:fld>
            <a:endParaRPr lang="en-US"/>
          </a:p>
        </p:txBody>
      </p:sp>
    </p:spTree>
    <p:extLst>
      <p:ext uri="{BB962C8B-B14F-4D97-AF65-F5344CB8AC3E}">
        <p14:creationId xmlns:p14="http://schemas.microsoft.com/office/powerpoint/2010/main" val="3663071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6D3E0-2BD5-44DE-AB5B-C45309E34F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F094E5-1DA9-48D8-B54C-1789AEA30C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4012C-2E2A-406C-8950-8DEC0DDC3E87}"/>
              </a:ext>
            </a:extLst>
          </p:cNvPr>
          <p:cNvSpPr>
            <a:spLocks noGrp="1"/>
          </p:cNvSpPr>
          <p:nvPr>
            <p:ph type="dt" sz="half" idx="10"/>
          </p:nvPr>
        </p:nvSpPr>
        <p:spPr/>
        <p:txBody>
          <a:bodyPr/>
          <a:lstStyle/>
          <a:p>
            <a:fld id="{D0163FFC-8A6D-4A0C-B579-69F1E81D9D5F}" type="datetimeFigureOut">
              <a:rPr lang="en-US" smtClean="0"/>
              <a:t>10/27/2020</a:t>
            </a:fld>
            <a:endParaRPr lang="en-US"/>
          </a:p>
        </p:txBody>
      </p:sp>
      <p:sp>
        <p:nvSpPr>
          <p:cNvPr id="5" name="Footer Placeholder 4">
            <a:extLst>
              <a:ext uri="{FF2B5EF4-FFF2-40B4-BE49-F238E27FC236}">
                <a16:creationId xmlns:a16="http://schemas.microsoft.com/office/drawing/2014/main" id="{18CDA3FD-50F4-4204-BE42-F87B00FFB6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D5DA7-0DF3-4708-A471-37ED4427A487}"/>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13384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35EC-D95D-4EA1-B366-59422B7B76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FD4F7C-CA19-415B-B736-C1C6BDBB49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E3680-D746-4DF9-AE34-E3C9B1AD5EED}"/>
              </a:ext>
            </a:extLst>
          </p:cNvPr>
          <p:cNvSpPr>
            <a:spLocks noGrp="1"/>
          </p:cNvSpPr>
          <p:nvPr>
            <p:ph type="dt" sz="half" idx="10"/>
          </p:nvPr>
        </p:nvSpPr>
        <p:spPr/>
        <p:txBody>
          <a:bodyPr/>
          <a:lstStyle/>
          <a:p>
            <a:fld id="{D0163FFC-8A6D-4A0C-B579-69F1E81D9D5F}" type="datetimeFigureOut">
              <a:rPr lang="en-US" smtClean="0"/>
              <a:t>10/27/2020</a:t>
            </a:fld>
            <a:endParaRPr lang="en-US"/>
          </a:p>
        </p:txBody>
      </p:sp>
      <p:sp>
        <p:nvSpPr>
          <p:cNvPr id="5" name="Footer Placeholder 4">
            <a:extLst>
              <a:ext uri="{FF2B5EF4-FFF2-40B4-BE49-F238E27FC236}">
                <a16:creationId xmlns:a16="http://schemas.microsoft.com/office/drawing/2014/main" id="{72DDC8B6-5CF8-4126-84C9-1E211B689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F1C695-07D3-4CC9-AFE1-1BDE49DB3F7D}"/>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221530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8DDBDA-0E15-4890-85BC-7EB9394E48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05EBD2-7374-4F6F-82DF-1CA5DA727A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79BDF-F6F7-4B10-94A7-6262FFE4D7D8}"/>
              </a:ext>
            </a:extLst>
          </p:cNvPr>
          <p:cNvSpPr>
            <a:spLocks noGrp="1"/>
          </p:cNvSpPr>
          <p:nvPr>
            <p:ph type="dt" sz="half" idx="10"/>
          </p:nvPr>
        </p:nvSpPr>
        <p:spPr/>
        <p:txBody>
          <a:bodyPr/>
          <a:lstStyle/>
          <a:p>
            <a:fld id="{D0163FFC-8A6D-4A0C-B579-69F1E81D9D5F}" type="datetimeFigureOut">
              <a:rPr lang="en-US" smtClean="0"/>
              <a:t>10/27/2020</a:t>
            </a:fld>
            <a:endParaRPr lang="en-US"/>
          </a:p>
        </p:txBody>
      </p:sp>
      <p:sp>
        <p:nvSpPr>
          <p:cNvPr id="5" name="Footer Placeholder 4">
            <a:extLst>
              <a:ext uri="{FF2B5EF4-FFF2-40B4-BE49-F238E27FC236}">
                <a16:creationId xmlns:a16="http://schemas.microsoft.com/office/drawing/2014/main" id="{35480493-5813-48A7-B997-05704D8E6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5B965-40E1-4CC7-B70A-70D44DC51A40}"/>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217467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EB1673-20E4-40A2-98A6-5E07C554845E}"/>
              </a:ext>
            </a:extLst>
          </p:cNvPr>
          <p:cNvSpPr/>
          <p:nvPr userDrawn="1"/>
        </p:nvSpPr>
        <p:spPr>
          <a:xfrm flipV="1">
            <a:off x="1985" y="1"/>
            <a:ext cx="12192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4" name="Slide Number Placeholder 2">
            <a:extLst>
              <a:ext uri="{FF2B5EF4-FFF2-40B4-BE49-F238E27FC236}">
                <a16:creationId xmlns:a16="http://schemas.microsoft.com/office/drawing/2014/main" id="{F1599D9F-232F-46E6-A881-B5300C2C6DDE}"/>
              </a:ext>
            </a:extLst>
          </p:cNvPr>
          <p:cNvSpPr txBox="1">
            <a:spLocks/>
          </p:cNvSpPr>
          <p:nvPr userDrawn="1"/>
        </p:nvSpPr>
        <p:spPr>
          <a:xfrm>
            <a:off x="8961968" y="6483351"/>
            <a:ext cx="3215217" cy="365125"/>
          </a:xfrm>
          <a:prstGeom prst="rect">
            <a:avLst/>
          </a:prstGeom>
        </p:spPr>
        <p:txBody>
          <a:bodyPr anchor="b"/>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fld id="{10D2605C-04C3-4225-AFE2-139693D7500E}"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Footer Placeholder 1">
            <a:extLst>
              <a:ext uri="{FF2B5EF4-FFF2-40B4-BE49-F238E27FC236}">
                <a16:creationId xmlns:a16="http://schemas.microsoft.com/office/drawing/2014/main" id="{B4B6E19E-73EC-434C-BA62-947013DA5B15}"/>
              </a:ext>
            </a:extLst>
          </p:cNvPr>
          <p:cNvSpPr txBox="1">
            <a:spLocks/>
          </p:cNvSpPr>
          <p:nvPr userDrawn="1"/>
        </p:nvSpPr>
        <p:spPr>
          <a:xfrm>
            <a:off x="1" y="6592888"/>
            <a:ext cx="8961967"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700" kern="700" spc="50">
                <a:latin typeface="Arial Narrow"/>
                <a:cs typeface="Arial Narrow"/>
              </a:rPr>
              <a:t>Copyright ©2016 Cengage Learning. All Rights Reserved. May not be scanned, copied or duplicated, or posted to a publicly accessible website, in whole or in part. </a:t>
            </a:r>
          </a:p>
        </p:txBody>
      </p:sp>
      <p:sp>
        <p:nvSpPr>
          <p:cNvPr id="6" name="Slide Number Placeholder 2">
            <a:extLst>
              <a:ext uri="{FF2B5EF4-FFF2-40B4-BE49-F238E27FC236}">
                <a16:creationId xmlns:a16="http://schemas.microsoft.com/office/drawing/2014/main" id="{44DE0690-1C75-4CDF-B352-99DED5E46A43}"/>
              </a:ext>
            </a:extLst>
          </p:cNvPr>
          <p:cNvSpPr txBox="1">
            <a:spLocks/>
          </p:cNvSpPr>
          <p:nvPr userDrawn="1"/>
        </p:nvSpPr>
        <p:spPr>
          <a:xfrm>
            <a:off x="10253134" y="6483351"/>
            <a:ext cx="1502833"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MIS6| CH7</a:t>
            </a:r>
            <a:endParaRPr lang="en-US" sz="1200" b="1" dirty="0">
              <a:solidFill>
                <a:srgbClr val="000000"/>
              </a:solidFill>
            </a:endParaRPr>
          </a:p>
        </p:txBody>
      </p:sp>
      <p:sp>
        <p:nvSpPr>
          <p:cNvPr id="7" name="Rectangle 6">
            <a:extLst>
              <a:ext uri="{FF2B5EF4-FFF2-40B4-BE49-F238E27FC236}">
                <a16:creationId xmlns:a16="http://schemas.microsoft.com/office/drawing/2014/main" id="{42E457AF-63DB-44E9-B3B8-9184B3760AA9}"/>
              </a:ext>
            </a:extLst>
          </p:cNvPr>
          <p:cNvSpPr/>
          <p:nvPr userDrawn="1"/>
        </p:nvSpPr>
        <p:spPr>
          <a:xfrm>
            <a:off x="1" y="368300"/>
            <a:ext cx="3467100" cy="584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8" name="TextBox 7">
            <a:extLst>
              <a:ext uri="{FF2B5EF4-FFF2-40B4-BE49-F238E27FC236}">
                <a16:creationId xmlns:a16="http://schemas.microsoft.com/office/drawing/2014/main" id="{0D70AD30-4473-48E9-A18D-68209910461F}"/>
              </a:ext>
            </a:extLst>
          </p:cNvPr>
          <p:cNvSpPr txBox="1">
            <a:spLocks noChangeArrowheads="1"/>
          </p:cNvSpPr>
          <p:nvPr userDrawn="1"/>
        </p:nvSpPr>
        <p:spPr bwMode="auto">
          <a:xfrm>
            <a:off x="2118" y="368300"/>
            <a:ext cx="193463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r>
              <a:rPr lang="en-US" altLang="en-US" sz="3200" b="1" dirty="0">
                <a:solidFill>
                  <a:schemeClr val="bg1"/>
                </a:solidFill>
                <a:latin typeface="Franklin Gothic Medium" pitchFamily="34" charset="0"/>
                <a:ea typeface="Franklin Gothic Medium" pitchFamily="34" charset="0"/>
                <a:cs typeface="Franklin Gothic Medium" pitchFamily="34" charset="0"/>
              </a:rPr>
              <a:t>Exhibit</a:t>
            </a:r>
            <a:endParaRPr lang="en-US" altLang="en-US" sz="3200" b="1" i="1" dirty="0">
              <a:solidFill>
                <a:schemeClr val="bg1"/>
              </a:solidFill>
              <a:latin typeface="Franklin Gothic Medium" pitchFamily="34" charset="0"/>
              <a:ea typeface="Franklin Gothic Medium" pitchFamily="34" charset="0"/>
              <a:cs typeface="Franklin Gothic Medium" pitchFamily="34" charset="0"/>
            </a:endParaRPr>
          </a:p>
        </p:txBody>
      </p:sp>
      <p:sp>
        <p:nvSpPr>
          <p:cNvPr id="2" name="Title 1"/>
          <p:cNvSpPr>
            <a:spLocks noGrp="1"/>
          </p:cNvSpPr>
          <p:nvPr>
            <p:ph type="title"/>
          </p:nvPr>
        </p:nvSpPr>
        <p:spPr>
          <a:xfrm>
            <a:off x="1937350" y="418404"/>
            <a:ext cx="10048933" cy="983201"/>
          </a:xfrm>
        </p:spPr>
        <p:txBody>
          <a:bodyPr anchor="t">
            <a:normAutofit/>
          </a:bodyPr>
          <a:lstStyle>
            <a:lvl1pPr marL="1280160" indent="-1280160" algn="l">
              <a:defRPr sz="2800" b="1">
                <a:solidFill>
                  <a:schemeClr val="tx2"/>
                </a:solidFill>
                <a:latin typeface="Franklin Gothic Medium"/>
                <a:cs typeface="Franklin Gothic Medium"/>
              </a:defRPr>
            </a:lvl1pPr>
          </a:lstStyle>
          <a:p>
            <a:r>
              <a:rPr lang="en-US" dirty="0"/>
              <a:t>Click to edit Master title style</a:t>
            </a:r>
          </a:p>
        </p:txBody>
      </p:sp>
      <p:sp>
        <p:nvSpPr>
          <p:cNvPr id="9" name="Date Placeholder 3">
            <a:extLst>
              <a:ext uri="{FF2B5EF4-FFF2-40B4-BE49-F238E27FC236}">
                <a16:creationId xmlns:a16="http://schemas.microsoft.com/office/drawing/2014/main" id="{B21E94C6-4C2A-44F5-95CD-921D2D119917}"/>
              </a:ext>
            </a:extLst>
          </p:cNvPr>
          <p:cNvSpPr>
            <a:spLocks noGrp="1"/>
          </p:cNvSpPr>
          <p:nvPr>
            <p:ph type="dt" sz="half" idx="10"/>
          </p:nvPr>
        </p:nvSpPr>
        <p:spPr/>
        <p:txBody>
          <a:bodyPr/>
          <a:lstStyle>
            <a:lvl1pPr>
              <a:defRPr/>
            </a:lvl1pPr>
          </a:lstStyle>
          <a:p>
            <a:pPr>
              <a:defRPr/>
            </a:pPr>
            <a:fld id="{566449FB-AD67-4330-A49B-F09F82026877}" type="datetimeFigureOut">
              <a:rPr lang="en-US"/>
              <a:pPr>
                <a:defRPr/>
              </a:pPr>
              <a:t>10/27/2020</a:t>
            </a:fld>
            <a:endParaRPr lang="en-US"/>
          </a:p>
        </p:txBody>
      </p:sp>
      <p:sp>
        <p:nvSpPr>
          <p:cNvPr id="10" name="Footer Placeholder 4">
            <a:extLst>
              <a:ext uri="{FF2B5EF4-FFF2-40B4-BE49-F238E27FC236}">
                <a16:creationId xmlns:a16="http://schemas.microsoft.com/office/drawing/2014/main" id="{3D8DAAD8-610D-44C8-B342-7CEC164B5BFE}"/>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0255AF86-DF3D-4839-A8A7-F055CE803FC5}"/>
              </a:ext>
            </a:extLst>
          </p:cNvPr>
          <p:cNvSpPr>
            <a:spLocks noGrp="1"/>
          </p:cNvSpPr>
          <p:nvPr>
            <p:ph type="sldNum" sz="quarter" idx="12"/>
          </p:nvPr>
        </p:nvSpPr>
        <p:spPr>
          <a:xfrm>
            <a:off x="8652933" y="6356351"/>
            <a:ext cx="2844800" cy="365125"/>
          </a:xfrm>
        </p:spPr>
        <p:txBody>
          <a:bodyPr/>
          <a:lstStyle>
            <a:lvl1pPr>
              <a:defRPr/>
            </a:lvl1pPr>
          </a:lstStyle>
          <a:p>
            <a:pPr>
              <a:defRPr/>
            </a:pPr>
            <a:fld id="{5B4BB4EA-06B9-49D1-9E5D-DA65AD51C9A8}" type="slidenum">
              <a:rPr lang="en-US" altLang="en-US"/>
              <a:pPr>
                <a:defRPr/>
              </a:pPr>
              <a:t>‹#›</a:t>
            </a:fld>
            <a:endParaRPr lang="en-US" altLang="en-US" dirty="0"/>
          </a:p>
        </p:txBody>
      </p:sp>
    </p:spTree>
    <p:extLst>
      <p:ext uri="{BB962C8B-B14F-4D97-AF65-F5344CB8AC3E}">
        <p14:creationId xmlns:p14="http://schemas.microsoft.com/office/powerpoint/2010/main" val="2353128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CD60B7-11B2-4061-B444-6DB76DEF3CC2}"/>
              </a:ext>
            </a:extLst>
          </p:cNvPr>
          <p:cNvSpPr/>
          <p:nvPr userDrawn="1"/>
        </p:nvSpPr>
        <p:spPr>
          <a:xfrm flipV="1">
            <a:off x="1985" y="1"/>
            <a:ext cx="12192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4" name="Slide Number Placeholder 2">
            <a:extLst>
              <a:ext uri="{FF2B5EF4-FFF2-40B4-BE49-F238E27FC236}">
                <a16:creationId xmlns:a16="http://schemas.microsoft.com/office/drawing/2014/main" id="{7C440AE0-0F80-4BD4-AAB1-63CE91A467E9}"/>
              </a:ext>
            </a:extLst>
          </p:cNvPr>
          <p:cNvSpPr txBox="1">
            <a:spLocks/>
          </p:cNvSpPr>
          <p:nvPr userDrawn="1"/>
        </p:nvSpPr>
        <p:spPr>
          <a:xfrm>
            <a:off x="8961968" y="6483351"/>
            <a:ext cx="3215217" cy="365125"/>
          </a:xfrm>
          <a:prstGeom prst="rect">
            <a:avLst/>
          </a:prstGeom>
        </p:spPr>
        <p:txBody>
          <a:bodyPr anchor="b"/>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fld id="{DBB0F6A7-959A-470B-A276-0A2343FD1BB5}"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Footer Placeholder 1">
            <a:extLst>
              <a:ext uri="{FF2B5EF4-FFF2-40B4-BE49-F238E27FC236}">
                <a16:creationId xmlns:a16="http://schemas.microsoft.com/office/drawing/2014/main" id="{9F44EEEA-D424-4085-B9AB-F358741D41B9}"/>
              </a:ext>
            </a:extLst>
          </p:cNvPr>
          <p:cNvSpPr txBox="1">
            <a:spLocks/>
          </p:cNvSpPr>
          <p:nvPr userDrawn="1"/>
        </p:nvSpPr>
        <p:spPr>
          <a:xfrm>
            <a:off x="1" y="6592888"/>
            <a:ext cx="8961967"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700" kern="700" spc="50">
                <a:latin typeface="Arial Narrow"/>
                <a:cs typeface="Arial Narrow"/>
              </a:rPr>
              <a:t>Copyright ©2016 Cengage Learning. All Rights Reserved. May not be scanned, copied or duplicated, or posted to a publicly accessible website, in whole or in part. </a:t>
            </a:r>
          </a:p>
        </p:txBody>
      </p:sp>
      <p:sp>
        <p:nvSpPr>
          <p:cNvPr id="6" name="Slide Number Placeholder 2">
            <a:extLst>
              <a:ext uri="{FF2B5EF4-FFF2-40B4-BE49-F238E27FC236}">
                <a16:creationId xmlns:a16="http://schemas.microsoft.com/office/drawing/2014/main" id="{651074DA-BC7F-49FC-819C-E4E0363D2952}"/>
              </a:ext>
            </a:extLst>
          </p:cNvPr>
          <p:cNvSpPr txBox="1">
            <a:spLocks/>
          </p:cNvSpPr>
          <p:nvPr userDrawn="1"/>
        </p:nvSpPr>
        <p:spPr>
          <a:xfrm>
            <a:off x="10253134" y="6483351"/>
            <a:ext cx="1502833"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MIS6 | CH7</a:t>
            </a:r>
            <a:endParaRPr lang="en-US" sz="1200" b="1" dirty="0">
              <a:solidFill>
                <a:srgbClr val="000000"/>
              </a:solidFill>
            </a:endParaRPr>
          </a:p>
        </p:txBody>
      </p:sp>
      <p:sp>
        <p:nvSpPr>
          <p:cNvPr id="7" name="Rectangle 6">
            <a:extLst>
              <a:ext uri="{FF2B5EF4-FFF2-40B4-BE49-F238E27FC236}">
                <a16:creationId xmlns:a16="http://schemas.microsoft.com/office/drawing/2014/main" id="{8D1F6AFF-D140-452C-B8CF-5CBB082B7A15}"/>
              </a:ext>
            </a:extLst>
          </p:cNvPr>
          <p:cNvSpPr/>
          <p:nvPr userDrawn="1"/>
        </p:nvSpPr>
        <p:spPr>
          <a:xfrm>
            <a:off x="1" y="368300"/>
            <a:ext cx="3467100" cy="584200"/>
          </a:xfrm>
          <a:prstGeom prst="rect">
            <a:avLst/>
          </a:prstGeom>
          <a:solidFill>
            <a:srgbClr val="B0002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8" name="TextBox 7">
            <a:extLst>
              <a:ext uri="{FF2B5EF4-FFF2-40B4-BE49-F238E27FC236}">
                <a16:creationId xmlns:a16="http://schemas.microsoft.com/office/drawing/2014/main" id="{26FCD39E-FB07-43FB-9FA0-EA193BA4BB00}"/>
              </a:ext>
            </a:extLst>
          </p:cNvPr>
          <p:cNvSpPr txBox="1">
            <a:spLocks noChangeArrowheads="1"/>
          </p:cNvSpPr>
          <p:nvPr userDrawn="1"/>
        </p:nvSpPr>
        <p:spPr bwMode="auto">
          <a:xfrm>
            <a:off x="2118" y="368300"/>
            <a:ext cx="193463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r>
              <a:rPr lang="en-US" altLang="en-US" sz="3200" b="1">
                <a:solidFill>
                  <a:schemeClr val="bg1"/>
                </a:solidFill>
                <a:latin typeface="Franklin Gothic Medium" pitchFamily="34" charset="0"/>
                <a:ea typeface="Franklin Gothic Medium" pitchFamily="34" charset="0"/>
                <a:cs typeface="Franklin Gothic Medium" pitchFamily="34" charset="0"/>
              </a:rPr>
              <a:t>Table</a:t>
            </a:r>
            <a:endParaRPr lang="en-US" altLang="en-US" sz="3200" b="1" i="1">
              <a:solidFill>
                <a:schemeClr val="bg1"/>
              </a:solidFill>
              <a:latin typeface="Franklin Gothic Medium" pitchFamily="34" charset="0"/>
              <a:ea typeface="Franklin Gothic Medium" pitchFamily="34" charset="0"/>
              <a:cs typeface="Franklin Gothic Medium" pitchFamily="34" charset="0"/>
            </a:endParaRPr>
          </a:p>
        </p:txBody>
      </p:sp>
      <p:sp>
        <p:nvSpPr>
          <p:cNvPr id="2" name="Title 1"/>
          <p:cNvSpPr>
            <a:spLocks noGrp="1"/>
          </p:cNvSpPr>
          <p:nvPr>
            <p:ph type="title"/>
          </p:nvPr>
        </p:nvSpPr>
        <p:spPr>
          <a:xfrm>
            <a:off x="1937350" y="418404"/>
            <a:ext cx="10048933" cy="983201"/>
          </a:xfrm>
        </p:spPr>
        <p:txBody>
          <a:bodyPr anchor="t">
            <a:normAutofit/>
          </a:bodyPr>
          <a:lstStyle>
            <a:lvl1pPr marL="1280160" indent="-1280160" algn="l">
              <a:defRPr sz="2800" b="1">
                <a:solidFill>
                  <a:schemeClr val="tx2"/>
                </a:solidFill>
                <a:latin typeface="Franklin Gothic Medium"/>
                <a:cs typeface="Franklin Gothic Medium"/>
              </a:defRPr>
            </a:lvl1pPr>
          </a:lstStyle>
          <a:p>
            <a:r>
              <a:rPr lang="en-US" dirty="0"/>
              <a:t>Click to edit Master title style</a:t>
            </a:r>
          </a:p>
        </p:txBody>
      </p:sp>
      <p:sp>
        <p:nvSpPr>
          <p:cNvPr id="9" name="Date Placeholder 3">
            <a:extLst>
              <a:ext uri="{FF2B5EF4-FFF2-40B4-BE49-F238E27FC236}">
                <a16:creationId xmlns:a16="http://schemas.microsoft.com/office/drawing/2014/main" id="{DF277E44-191E-48A2-A375-A621BC75236E}"/>
              </a:ext>
            </a:extLst>
          </p:cNvPr>
          <p:cNvSpPr>
            <a:spLocks noGrp="1"/>
          </p:cNvSpPr>
          <p:nvPr>
            <p:ph type="dt" sz="half" idx="10"/>
          </p:nvPr>
        </p:nvSpPr>
        <p:spPr/>
        <p:txBody>
          <a:bodyPr/>
          <a:lstStyle>
            <a:lvl1pPr>
              <a:defRPr/>
            </a:lvl1pPr>
          </a:lstStyle>
          <a:p>
            <a:pPr>
              <a:defRPr/>
            </a:pPr>
            <a:fld id="{75951E56-EF01-4295-ACBE-D842FD03EC3F}" type="datetimeFigureOut">
              <a:rPr lang="en-US"/>
              <a:pPr>
                <a:defRPr/>
              </a:pPr>
              <a:t>10/27/2020</a:t>
            </a:fld>
            <a:endParaRPr lang="en-US"/>
          </a:p>
        </p:txBody>
      </p:sp>
      <p:sp>
        <p:nvSpPr>
          <p:cNvPr id="10" name="Footer Placeholder 4">
            <a:extLst>
              <a:ext uri="{FF2B5EF4-FFF2-40B4-BE49-F238E27FC236}">
                <a16:creationId xmlns:a16="http://schemas.microsoft.com/office/drawing/2014/main" id="{FBF4A714-2B51-42E9-B10F-3C6FBADFD0C0}"/>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02E43035-8360-4D51-B84F-0228D14BB099}"/>
              </a:ext>
            </a:extLst>
          </p:cNvPr>
          <p:cNvSpPr>
            <a:spLocks noGrp="1"/>
          </p:cNvSpPr>
          <p:nvPr>
            <p:ph type="sldNum" sz="quarter" idx="12"/>
          </p:nvPr>
        </p:nvSpPr>
        <p:spPr/>
        <p:txBody>
          <a:bodyPr/>
          <a:lstStyle>
            <a:lvl1pPr>
              <a:defRPr/>
            </a:lvl1pPr>
          </a:lstStyle>
          <a:p>
            <a:pPr>
              <a:defRPr/>
            </a:pPr>
            <a:fld id="{CDA9E8FD-B1CF-408A-A844-2FB01405C9B3}" type="slidenum">
              <a:rPr lang="en-US" altLang="en-US"/>
              <a:pPr>
                <a:defRPr/>
              </a:pPr>
              <a:t>‹#›</a:t>
            </a:fld>
            <a:endParaRPr lang="en-US" altLang="en-US" dirty="0"/>
          </a:p>
        </p:txBody>
      </p:sp>
    </p:spTree>
    <p:extLst>
      <p:ext uri="{BB962C8B-B14F-4D97-AF65-F5344CB8AC3E}">
        <p14:creationId xmlns:p14="http://schemas.microsoft.com/office/powerpoint/2010/main" val="357183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5E91A-60E1-4F74-9D39-4ED5A48F0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B6AE12-649A-434F-91C5-5B8CC8791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DFF6AB-69ED-4703-8AB8-84D18E3457CA}"/>
              </a:ext>
            </a:extLst>
          </p:cNvPr>
          <p:cNvSpPr>
            <a:spLocks noGrp="1"/>
          </p:cNvSpPr>
          <p:nvPr>
            <p:ph type="dt" sz="half" idx="10"/>
          </p:nvPr>
        </p:nvSpPr>
        <p:spPr/>
        <p:txBody>
          <a:bodyPr/>
          <a:lstStyle/>
          <a:p>
            <a:fld id="{D0163FFC-8A6D-4A0C-B579-69F1E81D9D5F}" type="datetimeFigureOut">
              <a:rPr lang="en-US" smtClean="0"/>
              <a:t>10/27/2020</a:t>
            </a:fld>
            <a:endParaRPr lang="en-US"/>
          </a:p>
        </p:txBody>
      </p:sp>
      <p:sp>
        <p:nvSpPr>
          <p:cNvPr id="5" name="Footer Placeholder 4">
            <a:extLst>
              <a:ext uri="{FF2B5EF4-FFF2-40B4-BE49-F238E27FC236}">
                <a16:creationId xmlns:a16="http://schemas.microsoft.com/office/drawing/2014/main" id="{5B0C32FD-CB4C-4561-8C81-22B44E2AC3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36888-1297-4E35-8E88-2170E636AB80}"/>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91823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7EE6-AE9B-442A-9BAE-9A57AE6B2D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D35EF8-84FF-4195-A539-15EE9DC791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7E5396-0880-497B-9260-7BE67A7AB6F9}"/>
              </a:ext>
            </a:extLst>
          </p:cNvPr>
          <p:cNvSpPr>
            <a:spLocks noGrp="1"/>
          </p:cNvSpPr>
          <p:nvPr>
            <p:ph type="dt" sz="half" idx="10"/>
          </p:nvPr>
        </p:nvSpPr>
        <p:spPr/>
        <p:txBody>
          <a:bodyPr/>
          <a:lstStyle/>
          <a:p>
            <a:fld id="{D0163FFC-8A6D-4A0C-B579-69F1E81D9D5F}" type="datetimeFigureOut">
              <a:rPr lang="en-US" smtClean="0"/>
              <a:t>10/27/2020</a:t>
            </a:fld>
            <a:endParaRPr lang="en-US"/>
          </a:p>
        </p:txBody>
      </p:sp>
      <p:sp>
        <p:nvSpPr>
          <p:cNvPr id="5" name="Footer Placeholder 4">
            <a:extLst>
              <a:ext uri="{FF2B5EF4-FFF2-40B4-BE49-F238E27FC236}">
                <a16:creationId xmlns:a16="http://schemas.microsoft.com/office/drawing/2014/main" id="{ED972E79-96A9-47FD-81CE-9A1CFA996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16EBE-7ED9-4A88-AF72-FBF43210CC22}"/>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63137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8EC06-663D-4315-8DC4-F25A00C24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E57871-0638-49BC-9422-8567047E7A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8691EC-883C-4D6F-B4A4-16F0EA1089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E1E4A3-DD76-4DD4-96B6-1772845675DB}"/>
              </a:ext>
            </a:extLst>
          </p:cNvPr>
          <p:cNvSpPr>
            <a:spLocks noGrp="1"/>
          </p:cNvSpPr>
          <p:nvPr>
            <p:ph type="dt" sz="half" idx="10"/>
          </p:nvPr>
        </p:nvSpPr>
        <p:spPr/>
        <p:txBody>
          <a:bodyPr/>
          <a:lstStyle/>
          <a:p>
            <a:fld id="{D0163FFC-8A6D-4A0C-B579-69F1E81D9D5F}" type="datetimeFigureOut">
              <a:rPr lang="en-US" smtClean="0"/>
              <a:t>10/27/2020</a:t>
            </a:fld>
            <a:endParaRPr lang="en-US"/>
          </a:p>
        </p:txBody>
      </p:sp>
      <p:sp>
        <p:nvSpPr>
          <p:cNvPr id="6" name="Footer Placeholder 5">
            <a:extLst>
              <a:ext uri="{FF2B5EF4-FFF2-40B4-BE49-F238E27FC236}">
                <a16:creationId xmlns:a16="http://schemas.microsoft.com/office/drawing/2014/main" id="{69B0B9DF-7A81-4D2B-94F6-A5B60C78E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01B4AC-A3D5-4B5D-8F27-D21D00C4BAFD}"/>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195754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16D3-31AF-4686-B0ED-F7BB08C46F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AE15B-C694-409B-94DF-D73C62F5A5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1A143-3A43-4F47-9265-44C225B12E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D75DAF-B5FF-47BE-B769-ABA76E128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242568-5F8B-4A34-9716-D6225425D1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0FEE05-5407-4E9F-B48D-7B4FF7FEBCE8}"/>
              </a:ext>
            </a:extLst>
          </p:cNvPr>
          <p:cNvSpPr>
            <a:spLocks noGrp="1"/>
          </p:cNvSpPr>
          <p:nvPr>
            <p:ph type="dt" sz="half" idx="10"/>
          </p:nvPr>
        </p:nvSpPr>
        <p:spPr/>
        <p:txBody>
          <a:bodyPr/>
          <a:lstStyle/>
          <a:p>
            <a:fld id="{D0163FFC-8A6D-4A0C-B579-69F1E81D9D5F}" type="datetimeFigureOut">
              <a:rPr lang="en-US" smtClean="0"/>
              <a:t>10/27/2020</a:t>
            </a:fld>
            <a:endParaRPr lang="en-US"/>
          </a:p>
        </p:txBody>
      </p:sp>
      <p:sp>
        <p:nvSpPr>
          <p:cNvPr id="8" name="Footer Placeholder 7">
            <a:extLst>
              <a:ext uri="{FF2B5EF4-FFF2-40B4-BE49-F238E27FC236}">
                <a16:creationId xmlns:a16="http://schemas.microsoft.com/office/drawing/2014/main" id="{75933D96-1A66-4B12-8186-B8F8844569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1926A0-A9B0-41CA-A335-7BA8F779486E}"/>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132457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03F5-54FD-4C15-9DAE-7E47F4DC4F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174409-C613-446A-B659-1EB23FAA129E}"/>
              </a:ext>
            </a:extLst>
          </p:cNvPr>
          <p:cNvSpPr>
            <a:spLocks noGrp="1"/>
          </p:cNvSpPr>
          <p:nvPr>
            <p:ph type="dt" sz="half" idx="10"/>
          </p:nvPr>
        </p:nvSpPr>
        <p:spPr/>
        <p:txBody>
          <a:bodyPr/>
          <a:lstStyle/>
          <a:p>
            <a:fld id="{D0163FFC-8A6D-4A0C-B579-69F1E81D9D5F}" type="datetimeFigureOut">
              <a:rPr lang="en-US" smtClean="0"/>
              <a:t>10/27/2020</a:t>
            </a:fld>
            <a:endParaRPr lang="en-US"/>
          </a:p>
        </p:txBody>
      </p:sp>
      <p:sp>
        <p:nvSpPr>
          <p:cNvPr id="4" name="Footer Placeholder 3">
            <a:extLst>
              <a:ext uri="{FF2B5EF4-FFF2-40B4-BE49-F238E27FC236}">
                <a16:creationId xmlns:a16="http://schemas.microsoft.com/office/drawing/2014/main" id="{BE99F1DC-EF36-4E28-BAF2-07773DAD4C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CEE883-168A-402F-9FF4-6AE5B149E60B}"/>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159694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F5CAB-F9B3-4200-848C-17A325F42EC4}"/>
              </a:ext>
            </a:extLst>
          </p:cNvPr>
          <p:cNvSpPr>
            <a:spLocks noGrp="1"/>
          </p:cNvSpPr>
          <p:nvPr>
            <p:ph type="dt" sz="half" idx="10"/>
          </p:nvPr>
        </p:nvSpPr>
        <p:spPr/>
        <p:txBody>
          <a:bodyPr/>
          <a:lstStyle/>
          <a:p>
            <a:fld id="{D0163FFC-8A6D-4A0C-B579-69F1E81D9D5F}" type="datetimeFigureOut">
              <a:rPr lang="en-US" smtClean="0"/>
              <a:t>10/27/2020</a:t>
            </a:fld>
            <a:endParaRPr lang="en-US"/>
          </a:p>
        </p:txBody>
      </p:sp>
      <p:sp>
        <p:nvSpPr>
          <p:cNvPr id="3" name="Footer Placeholder 2">
            <a:extLst>
              <a:ext uri="{FF2B5EF4-FFF2-40B4-BE49-F238E27FC236}">
                <a16:creationId xmlns:a16="http://schemas.microsoft.com/office/drawing/2014/main" id="{78E69A1C-D146-480A-AD84-8175822576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691E55-9E76-4F69-AECD-9A9B5DEE7C4E}"/>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172360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6F48-7F82-44A6-B3D7-09D50195B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28F8E3-C34B-4EE7-B2CF-53572BE0CA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20C16-72B2-4701-9740-61699ECB9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9E837C-4E1D-4060-8FAB-C11D4DA44B42}"/>
              </a:ext>
            </a:extLst>
          </p:cNvPr>
          <p:cNvSpPr>
            <a:spLocks noGrp="1"/>
          </p:cNvSpPr>
          <p:nvPr>
            <p:ph type="dt" sz="half" idx="10"/>
          </p:nvPr>
        </p:nvSpPr>
        <p:spPr/>
        <p:txBody>
          <a:bodyPr/>
          <a:lstStyle/>
          <a:p>
            <a:fld id="{D0163FFC-8A6D-4A0C-B579-69F1E81D9D5F}" type="datetimeFigureOut">
              <a:rPr lang="en-US" smtClean="0"/>
              <a:t>10/27/2020</a:t>
            </a:fld>
            <a:endParaRPr lang="en-US"/>
          </a:p>
        </p:txBody>
      </p:sp>
      <p:sp>
        <p:nvSpPr>
          <p:cNvPr id="6" name="Footer Placeholder 5">
            <a:extLst>
              <a:ext uri="{FF2B5EF4-FFF2-40B4-BE49-F238E27FC236}">
                <a16:creationId xmlns:a16="http://schemas.microsoft.com/office/drawing/2014/main" id="{3F2D20B3-367A-4A3E-B15B-54FA32264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46743-A191-4C47-94EF-33E538AEA695}"/>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66567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71F0-D43A-4ABE-9BCB-5949E215C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C8233B-9230-4E85-9879-CC6852724A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9EFB9C-01F9-4554-A072-75F94419E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CECD4-DA16-4ED1-8931-D5609F89FBF2}"/>
              </a:ext>
            </a:extLst>
          </p:cNvPr>
          <p:cNvSpPr>
            <a:spLocks noGrp="1"/>
          </p:cNvSpPr>
          <p:nvPr>
            <p:ph type="dt" sz="half" idx="10"/>
          </p:nvPr>
        </p:nvSpPr>
        <p:spPr/>
        <p:txBody>
          <a:bodyPr/>
          <a:lstStyle/>
          <a:p>
            <a:fld id="{D0163FFC-8A6D-4A0C-B579-69F1E81D9D5F}" type="datetimeFigureOut">
              <a:rPr lang="en-US" smtClean="0"/>
              <a:t>10/27/2020</a:t>
            </a:fld>
            <a:endParaRPr lang="en-US"/>
          </a:p>
        </p:txBody>
      </p:sp>
      <p:sp>
        <p:nvSpPr>
          <p:cNvPr id="6" name="Footer Placeholder 5">
            <a:extLst>
              <a:ext uri="{FF2B5EF4-FFF2-40B4-BE49-F238E27FC236}">
                <a16:creationId xmlns:a16="http://schemas.microsoft.com/office/drawing/2014/main" id="{4CD6B39C-715F-4EC3-BBB1-1BC49EF90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25ADB-3FDD-4856-B29F-F8DF11B41029}"/>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173492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F888A-2988-4D07-B6F8-DA8B9CA1E4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607A18-001C-4126-93B5-6B005F0DE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74B3F-2D7B-41E0-A216-3A8AB68C4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63FFC-8A6D-4A0C-B579-69F1E81D9D5F}" type="datetimeFigureOut">
              <a:rPr lang="en-US" smtClean="0"/>
              <a:t>10/27/2020</a:t>
            </a:fld>
            <a:endParaRPr lang="en-US"/>
          </a:p>
        </p:txBody>
      </p:sp>
      <p:sp>
        <p:nvSpPr>
          <p:cNvPr id="5" name="Footer Placeholder 4">
            <a:extLst>
              <a:ext uri="{FF2B5EF4-FFF2-40B4-BE49-F238E27FC236}">
                <a16:creationId xmlns:a16="http://schemas.microsoft.com/office/drawing/2014/main" id="{74D1BAEB-5AC8-461A-8B36-1468F4219B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CEA74C-406E-47F4-8D9A-57C5174382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E860C-3A12-47E3-B161-62A7A1C50CB2}" type="slidenum">
              <a:rPr lang="en-US" smtClean="0"/>
              <a:t>‹#›</a:t>
            </a:fld>
            <a:endParaRPr lang="en-US"/>
          </a:p>
        </p:txBody>
      </p:sp>
    </p:spTree>
    <p:extLst>
      <p:ext uri="{BB962C8B-B14F-4D97-AF65-F5344CB8AC3E}">
        <p14:creationId xmlns:p14="http://schemas.microsoft.com/office/powerpoint/2010/main" val="94133696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0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10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www.speedguide.net/ports.php"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1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81.svg"/></Relationships>
</file>

<file path=ppt/slides/_rels/slide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svg"/></Relationships>
</file>

<file path=ppt/slides/_rels/slide1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81.sv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13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hyperlink" Target="about:blank"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5">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7">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E9D7F6C-0929-4109-ADD4-A47CA2494D31}"/>
              </a:ext>
            </a:extLst>
          </p:cNvPr>
          <p:cNvPicPr>
            <a:picLocks noChangeAspect="1"/>
          </p:cNvPicPr>
          <p:nvPr/>
        </p:nvPicPr>
        <p:blipFill>
          <a:blip r:embed="rId2"/>
          <a:stretch>
            <a:fillRect/>
          </a:stretch>
        </p:blipFill>
        <p:spPr>
          <a:xfrm>
            <a:off x="1015322" y="806755"/>
            <a:ext cx="3454041" cy="3130764"/>
          </a:xfrm>
          <a:prstGeom prst="rect">
            <a:avLst/>
          </a:prstGeom>
        </p:spPr>
      </p:pic>
      <p:sp>
        <p:nvSpPr>
          <p:cNvPr id="31" name="Rectangle 19">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339A165-0E50-4F77-8373-C944BF9E84EF}"/>
              </a:ext>
            </a:extLst>
          </p:cNvPr>
          <p:cNvPicPr>
            <a:picLocks noChangeAspect="1"/>
          </p:cNvPicPr>
          <p:nvPr/>
        </p:nvPicPr>
        <p:blipFill>
          <a:blip r:embed="rId3"/>
          <a:stretch>
            <a:fillRect/>
          </a:stretch>
        </p:blipFill>
        <p:spPr>
          <a:xfrm>
            <a:off x="709126" y="4012164"/>
            <a:ext cx="6615405" cy="2183363"/>
          </a:xfrm>
          <a:prstGeom prst="rect">
            <a:avLst/>
          </a:prstGeom>
        </p:spPr>
      </p:pic>
      <p:sp>
        <p:nvSpPr>
          <p:cNvPr id="32" name="Rectangle 21">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C3F5543-9E55-417A-83EA-75D2E525FCD0}"/>
              </a:ext>
            </a:extLst>
          </p:cNvPr>
          <p:cNvPicPr>
            <a:picLocks noChangeAspect="1"/>
          </p:cNvPicPr>
          <p:nvPr/>
        </p:nvPicPr>
        <p:blipFill>
          <a:blip r:embed="rId4"/>
          <a:stretch>
            <a:fillRect/>
          </a:stretch>
        </p:blipFill>
        <p:spPr>
          <a:xfrm>
            <a:off x="3730937" y="819554"/>
            <a:ext cx="3502643" cy="315237"/>
          </a:xfrm>
          <a:prstGeom prst="rect">
            <a:avLst/>
          </a:prstGeom>
        </p:spPr>
      </p:pic>
      <p:pic>
        <p:nvPicPr>
          <p:cNvPr id="12" name="Picture 11">
            <a:extLst>
              <a:ext uri="{FF2B5EF4-FFF2-40B4-BE49-F238E27FC236}">
                <a16:creationId xmlns:a16="http://schemas.microsoft.com/office/drawing/2014/main" id="{606291C7-5D3D-44E9-8025-6638967F336D}"/>
              </a:ext>
            </a:extLst>
          </p:cNvPr>
          <p:cNvPicPr>
            <a:picLocks noChangeAspect="1"/>
          </p:cNvPicPr>
          <p:nvPr/>
        </p:nvPicPr>
        <p:blipFill>
          <a:blip r:embed="rId5"/>
          <a:stretch>
            <a:fillRect/>
          </a:stretch>
        </p:blipFill>
        <p:spPr>
          <a:xfrm>
            <a:off x="7754130" y="671804"/>
            <a:ext cx="3750516" cy="3144416"/>
          </a:xfrm>
          <a:prstGeom prst="rect">
            <a:avLst/>
          </a:prstGeom>
        </p:spPr>
      </p:pic>
      <p:pic>
        <p:nvPicPr>
          <p:cNvPr id="13" name="Picture 12">
            <a:extLst>
              <a:ext uri="{FF2B5EF4-FFF2-40B4-BE49-F238E27FC236}">
                <a16:creationId xmlns:a16="http://schemas.microsoft.com/office/drawing/2014/main" id="{B8A38A5D-EA25-4D3A-9D16-C5EE2326EE36}"/>
              </a:ext>
            </a:extLst>
          </p:cNvPr>
          <p:cNvPicPr>
            <a:picLocks noChangeAspect="1"/>
          </p:cNvPicPr>
          <p:nvPr/>
        </p:nvPicPr>
        <p:blipFill>
          <a:blip r:embed="rId6"/>
          <a:stretch>
            <a:fillRect/>
          </a:stretch>
        </p:blipFill>
        <p:spPr>
          <a:xfrm>
            <a:off x="7651103" y="4254758"/>
            <a:ext cx="3928188" cy="1990920"/>
          </a:xfrm>
          <a:prstGeom prst="rect">
            <a:avLst/>
          </a:prstGeom>
        </p:spPr>
      </p:pic>
      <p:sp>
        <p:nvSpPr>
          <p:cNvPr id="14" name="TextBox 13">
            <a:extLst>
              <a:ext uri="{FF2B5EF4-FFF2-40B4-BE49-F238E27FC236}">
                <a16:creationId xmlns:a16="http://schemas.microsoft.com/office/drawing/2014/main" id="{D9371F32-01A4-4DAC-B9FA-8FE6F3738723}"/>
              </a:ext>
            </a:extLst>
          </p:cNvPr>
          <p:cNvSpPr txBox="1"/>
          <p:nvPr/>
        </p:nvSpPr>
        <p:spPr>
          <a:xfrm>
            <a:off x="4954555" y="1866122"/>
            <a:ext cx="1512594" cy="646331"/>
          </a:xfrm>
          <a:prstGeom prst="rect">
            <a:avLst/>
          </a:prstGeom>
          <a:noFill/>
        </p:spPr>
        <p:txBody>
          <a:bodyPr wrap="none" rtlCol="0">
            <a:spAutoFit/>
          </a:bodyPr>
          <a:lstStyle/>
          <a:p>
            <a:r>
              <a:rPr lang="en-US" dirty="0">
                <a:solidFill>
                  <a:schemeClr val="bg1"/>
                </a:solidFill>
              </a:rPr>
              <a:t>Instructor: </a:t>
            </a:r>
            <a:br>
              <a:rPr lang="en-US" dirty="0">
                <a:solidFill>
                  <a:schemeClr val="bg1"/>
                </a:solidFill>
              </a:rPr>
            </a:br>
            <a:r>
              <a:rPr lang="en-US" dirty="0">
                <a:solidFill>
                  <a:schemeClr val="bg1"/>
                </a:solidFill>
              </a:rPr>
              <a:t>Justin Thomas</a:t>
            </a:r>
          </a:p>
        </p:txBody>
      </p:sp>
    </p:spTree>
    <p:extLst>
      <p:ext uri="{BB962C8B-B14F-4D97-AF65-F5344CB8AC3E}">
        <p14:creationId xmlns:p14="http://schemas.microsoft.com/office/powerpoint/2010/main" val="1841663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97B78799-4AA3-4A33-98F3-F2DDB86B586E}"/>
              </a:ext>
            </a:extLst>
          </p:cNvPr>
          <p:cNvSpPr txBox="1"/>
          <p:nvPr/>
        </p:nvSpPr>
        <p:spPr>
          <a:xfrm>
            <a:off x="905933" y="2062065"/>
            <a:ext cx="9922934" cy="1754326"/>
          </a:xfrm>
          <a:prstGeom prst="rect">
            <a:avLst/>
          </a:prstGeom>
          <a:noFill/>
        </p:spPr>
        <p:txBody>
          <a:bodyPr wrap="square" rtlCol="0">
            <a:spAutoFit/>
          </a:bodyPr>
          <a:lstStyle/>
          <a:p>
            <a:r>
              <a:rPr lang="en-US" sz="5400" dirty="0">
                <a:solidFill>
                  <a:srgbClr val="FFFFFF"/>
                </a:solidFill>
              </a:rPr>
              <a:t>Understand the concepts of Internet, intranet, and extranet</a:t>
            </a:r>
            <a:endParaRPr lang="en-US" sz="5400" dirty="0"/>
          </a:p>
        </p:txBody>
      </p:sp>
    </p:spTree>
    <p:extLst>
      <p:ext uri="{BB962C8B-B14F-4D97-AF65-F5344CB8AC3E}">
        <p14:creationId xmlns:p14="http://schemas.microsoft.com/office/powerpoint/2010/main" val="17291357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726057" y="3121701"/>
            <a:ext cx="3658053" cy="1786515"/>
          </a:xfrm>
        </p:spPr>
        <p:txBody>
          <a:bodyPr vert="horz" lIns="91440" tIns="45720" rIns="91440" bIns="45720" rtlCol="0" anchor="t">
            <a:normAutofit/>
          </a:bodyPr>
          <a:lstStyle/>
          <a:p>
            <a:r>
              <a:rPr lang="en-US" sz="4400" kern="1200" dirty="0">
                <a:solidFill>
                  <a:srgbClr val="FFFFFF"/>
                </a:solidFill>
                <a:latin typeface="+mj-lt"/>
                <a:ea typeface="+mj-ea"/>
                <a:cs typeface="+mj-cs"/>
              </a:rPr>
              <a:t>Understand Media Types </a:t>
            </a:r>
          </a:p>
        </p:txBody>
      </p:sp>
      <p:pic>
        <p:nvPicPr>
          <p:cNvPr id="5" name="Content Placeholder 4">
            <a:extLst>
              <a:ext uri="{FF2B5EF4-FFF2-40B4-BE49-F238E27FC236}">
                <a16:creationId xmlns:a16="http://schemas.microsoft.com/office/drawing/2014/main" id="{BA952101-C375-4AE2-8BCC-C3C93AADAF7D}"/>
              </a:ext>
            </a:extLst>
          </p:cNvPr>
          <p:cNvPicPr>
            <a:picLocks noGrp="1" noChangeAspect="1"/>
          </p:cNvPicPr>
          <p:nvPr>
            <p:ph idx="1"/>
          </p:nvPr>
        </p:nvPicPr>
        <p:blipFill>
          <a:blip r:embed="rId3"/>
          <a:stretch>
            <a:fillRect/>
          </a:stretch>
        </p:blipFill>
        <p:spPr>
          <a:xfrm>
            <a:off x="6234787" y="346605"/>
            <a:ext cx="5175441" cy="2608623"/>
          </a:xfrm>
          <a:prstGeom prst="rect">
            <a:avLst/>
          </a:prstGeom>
        </p:spPr>
      </p:pic>
      <p:sp>
        <p:nvSpPr>
          <p:cNvPr id="7" name="TextBox 6">
            <a:extLst>
              <a:ext uri="{FF2B5EF4-FFF2-40B4-BE49-F238E27FC236}">
                <a16:creationId xmlns:a16="http://schemas.microsoft.com/office/drawing/2014/main" id="{88D3962D-AD0D-4FC6-B7BB-50EC0638CC84}"/>
              </a:ext>
            </a:extLst>
          </p:cNvPr>
          <p:cNvSpPr txBox="1"/>
          <p:nvPr/>
        </p:nvSpPr>
        <p:spPr>
          <a:xfrm>
            <a:off x="6823654" y="3121701"/>
            <a:ext cx="3497624" cy="646331"/>
          </a:xfrm>
          <a:prstGeom prst="rect">
            <a:avLst/>
          </a:prstGeom>
          <a:noFill/>
        </p:spPr>
        <p:txBody>
          <a:bodyPr wrap="none" rtlCol="0">
            <a:spAutoFit/>
          </a:bodyPr>
          <a:lstStyle/>
          <a:p>
            <a:r>
              <a:rPr lang="en-US" dirty="0">
                <a:solidFill>
                  <a:schemeClr val="bg1"/>
                </a:solidFill>
              </a:rPr>
              <a:t>RJ-45 Connector</a:t>
            </a:r>
          </a:p>
          <a:p>
            <a:r>
              <a:rPr lang="en-US" dirty="0">
                <a:solidFill>
                  <a:schemeClr val="bg1"/>
                </a:solidFill>
              </a:rPr>
              <a:t>Most common Network Connector</a:t>
            </a:r>
            <a:r>
              <a:rPr lang="en-US" dirty="0"/>
              <a:t> </a:t>
            </a:r>
          </a:p>
        </p:txBody>
      </p:sp>
      <p:pic>
        <p:nvPicPr>
          <p:cNvPr id="9" name="Picture 8" descr="A screenshot of a cell phone&#10;&#10;Description automatically generated">
            <a:extLst>
              <a:ext uri="{FF2B5EF4-FFF2-40B4-BE49-F238E27FC236}">
                <a16:creationId xmlns:a16="http://schemas.microsoft.com/office/drawing/2014/main" id="{9C14F737-EFA6-439B-818C-55335341DE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296727"/>
            <a:ext cx="4371975" cy="1647825"/>
          </a:xfrm>
          <a:prstGeom prst="rect">
            <a:avLst/>
          </a:prstGeom>
        </p:spPr>
      </p:pic>
    </p:spTree>
    <p:extLst>
      <p:ext uri="{BB962C8B-B14F-4D97-AF65-F5344CB8AC3E}">
        <p14:creationId xmlns:p14="http://schemas.microsoft.com/office/powerpoint/2010/main" val="1454102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3">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5">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726057" y="3121701"/>
            <a:ext cx="3658053" cy="1786515"/>
          </a:xfrm>
        </p:spPr>
        <p:txBody>
          <a:bodyPr vert="horz" lIns="91440" tIns="45720" rIns="91440" bIns="45720" rtlCol="0" anchor="t">
            <a:normAutofit/>
          </a:bodyPr>
          <a:lstStyle/>
          <a:p>
            <a:r>
              <a:rPr lang="en-US" sz="2800" kern="1200">
                <a:solidFill>
                  <a:srgbClr val="FFFFFF"/>
                </a:solidFill>
                <a:latin typeface="+mj-lt"/>
                <a:ea typeface="+mj-ea"/>
                <a:cs typeface="+mj-cs"/>
              </a:rPr>
              <a:t>Understand Media Types </a:t>
            </a:r>
            <a:br>
              <a:rPr lang="en-US" sz="2800" kern="1200">
                <a:solidFill>
                  <a:srgbClr val="FFFFFF"/>
                </a:solidFill>
                <a:latin typeface="+mj-lt"/>
                <a:ea typeface="+mj-ea"/>
                <a:cs typeface="+mj-cs"/>
              </a:rPr>
            </a:br>
            <a:br>
              <a:rPr lang="en-US" sz="2800" kern="1200">
                <a:solidFill>
                  <a:srgbClr val="FFFFFF"/>
                </a:solidFill>
                <a:latin typeface="+mj-lt"/>
                <a:ea typeface="+mj-ea"/>
                <a:cs typeface="+mj-cs"/>
              </a:rPr>
            </a:br>
            <a:r>
              <a:rPr lang="en-US" sz="2800" kern="1200">
                <a:solidFill>
                  <a:srgbClr val="FFFFFF"/>
                </a:solidFill>
                <a:latin typeface="+mj-lt"/>
                <a:ea typeface="+mj-ea"/>
                <a:cs typeface="+mj-cs"/>
              </a:rPr>
              <a:t>(Cable Speeds)</a:t>
            </a:r>
          </a:p>
        </p:txBody>
      </p:sp>
      <p:pic>
        <p:nvPicPr>
          <p:cNvPr id="8" name="Picture 7" descr="A screenshot of a cell phone&#10;&#10;Description automatically generated">
            <a:extLst>
              <a:ext uri="{FF2B5EF4-FFF2-40B4-BE49-F238E27FC236}">
                <a16:creationId xmlns:a16="http://schemas.microsoft.com/office/drawing/2014/main" id="{8B916EA1-D3ED-4802-8848-C395B7166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2347" y="811766"/>
            <a:ext cx="6715125" cy="3113898"/>
          </a:xfrm>
          <a:prstGeom prst="rect">
            <a:avLst/>
          </a:prstGeom>
          <a:ln w="9525">
            <a:noFill/>
          </a:ln>
        </p:spPr>
      </p:pic>
      <p:pic>
        <p:nvPicPr>
          <p:cNvPr id="3" name="Picture 2">
            <a:extLst>
              <a:ext uri="{FF2B5EF4-FFF2-40B4-BE49-F238E27FC236}">
                <a16:creationId xmlns:a16="http://schemas.microsoft.com/office/drawing/2014/main" id="{C41DAD01-095C-4CD2-A300-5DD62E4A0CA2}"/>
              </a:ext>
            </a:extLst>
          </p:cNvPr>
          <p:cNvPicPr>
            <a:picLocks noChangeAspect="1"/>
          </p:cNvPicPr>
          <p:nvPr/>
        </p:nvPicPr>
        <p:blipFill>
          <a:blip r:embed="rId4"/>
          <a:stretch>
            <a:fillRect/>
          </a:stretch>
        </p:blipFill>
        <p:spPr>
          <a:xfrm>
            <a:off x="5332346" y="4145322"/>
            <a:ext cx="6715125" cy="2038350"/>
          </a:xfrm>
          <a:prstGeom prst="rect">
            <a:avLst/>
          </a:prstGeom>
        </p:spPr>
      </p:pic>
    </p:spTree>
    <p:extLst>
      <p:ext uri="{BB962C8B-B14F-4D97-AF65-F5344CB8AC3E}">
        <p14:creationId xmlns:p14="http://schemas.microsoft.com/office/powerpoint/2010/main" val="14275260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fontScale="90000"/>
          </a:bodyPr>
          <a:lstStyle/>
          <a:p>
            <a:r>
              <a:rPr lang="en-US" sz="4800" dirty="0"/>
              <a:t>Open Systems Interconnection (OSI)</a:t>
            </a:r>
            <a:r>
              <a:rPr lang="en-US" sz="4800" kern="1200" dirty="0">
                <a:solidFill>
                  <a:srgbClr val="FFFFFF"/>
                </a:solidFill>
                <a:latin typeface="+mj-lt"/>
                <a:ea typeface="+mj-ea"/>
                <a:cs typeface="+mj-cs"/>
              </a:rPr>
              <a:t> Model</a:t>
            </a:r>
          </a:p>
        </p:txBody>
      </p:sp>
    </p:spTree>
    <p:extLst>
      <p:ext uri="{BB962C8B-B14F-4D97-AF65-F5344CB8AC3E}">
        <p14:creationId xmlns:p14="http://schemas.microsoft.com/office/powerpoint/2010/main" val="5025480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the Open Systems Interconnection (OSI) model </a:t>
            </a:r>
            <a:br>
              <a:rPr lang="en-US" dirty="0">
                <a:solidFill>
                  <a:srgbClr val="000000"/>
                </a:solidFill>
              </a:rPr>
            </a:br>
            <a:endParaRPr lang="en-US" sz="4400" kern="1200" dirty="0">
              <a:solidFill>
                <a:srgbClr val="FFFFFF"/>
              </a:solidFill>
              <a:latin typeface="+mj-lt"/>
              <a:ea typeface="+mj-ea"/>
              <a:cs typeface="+mj-cs"/>
            </a:endParaRPr>
          </a:p>
        </p:txBody>
      </p:sp>
      <p:pic>
        <p:nvPicPr>
          <p:cNvPr id="6" name="Picture 5">
            <a:extLst>
              <a:ext uri="{FF2B5EF4-FFF2-40B4-BE49-F238E27FC236}">
                <a16:creationId xmlns:a16="http://schemas.microsoft.com/office/drawing/2014/main" id="{00300494-F77A-4C92-B179-6E3825B08643}"/>
              </a:ext>
            </a:extLst>
          </p:cNvPr>
          <p:cNvPicPr/>
          <p:nvPr/>
        </p:nvPicPr>
        <p:blipFill>
          <a:blip r:embed="rId4"/>
          <a:stretch>
            <a:fillRect/>
          </a:stretch>
        </p:blipFill>
        <p:spPr>
          <a:xfrm>
            <a:off x="5561031" y="1074737"/>
            <a:ext cx="5943600" cy="4708525"/>
          </a:xfrm>
          <a:prstGeom prst="rect">
            <a:avLst/>
          </a:prstGeom>
        </p:spPr>
      </p:pic>
    </p:spTree>
    <p:extLst>
      <p:ext uri="{BB962C8B-B14F-4D97-AF65-F5344CB8AC3E}">
        <p14:creationId xmlns:p14="http://schemas.microsoft.com/office/powerpoint/2010/main" val="26882353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the Open Systems Interconnection (OSI) model </a:t>
            </a:r>
            <a:br>
              <a:rPr lang="en-US" dirty="0">
                <a:solidFill>
                  <a:srgbClr val="000000"/>
                </a:solidFill>
              </a:rPr>
            </a:br>
            <a:endParaRPr lang="en-US" sz="4400" kern="1200" dirty="0">
              <a:solidFill>
                <a:srgbClr val="FFFFFF"/>
              </a:solidFill>
              <a:latin typeface="+mj-lt"/>
              <a:ea typeface="+mj-ea"/>
              <a:cs typeface="+mj-cs"/>
            </a:endParaRPr>
          </a:p>
        </p:txBody>
      </p:sp>
      <p:pic>
        <p:nvPicPr>
          <p:cNvPr id="7" name="Picture 6">
            <a:extLst>
              <a:ext uri="{FF2B5EF4-FFF2-40B4-BE49-F238E27FC236}">
                <a16:creationId xmlns:a16="http://schemas.microsoft.com/office/drawing/2014/main" id="{8B014E68-2439-46BB-9A13-6D2CAAF2DE55}"/>
              </a:ext>
            </a:extLst>
          </p:cNvPr>
          <p:cNvPicPr/>
          <p:nvPr/>
        </p:nvPicPr>
        <p:blipFill>
          <a:blip r:embed="rId3"/>
          <a:stretch>
            <a:fillRect/>
          </a:stretch>
        </p:blipFill>
        <p:spPr>
          <a:xfrm>
            <a:off x="4762652" y="1100076"/>
            <a:ext cx="6230943" cy="5296828"/>
          </a:xfrm>
          <a:prstGeom prst="rect">
            <a:avLst/>
          </a:prstGeom>
        </p:spPr>
      </p:pic>
      <p:sp>
        <p:nvSpPr>
          <p:cNvPr id="4" name="Rectangle 3">
            <a:extLst>
              <a:ext uri="{FF2B5EF4-FFF2-40B4-BE49-F238E27FC236}">
                <a16:creationId xmlns:a16="http://schemas.microsoft.com/office/drawing/2014/main" id="{5952A52A-5838-4D8F-8FF9-2D4A2E37C3CA}"/>
              </a:ext>
            </a:extLst>
          </p:cNvPr>
          <p:cNvSpPr/>
          <p:nvPr/>
        </p:nvSpPr>
        <p:spPr>
          <a:xfrm>
            <a:off x="8595360" y="1496291"/>
            <a:ext cx="2993246" cy="459693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F3C405-0954-4964-B3D2-33B4066D43A7}"/>
              </a:ext>
            </a:extLst>
          </p:cNvPr>
          <p:cNvSpPr txBox="1"/>
          <p:nvPr/>
        </p:nvSpPr>
        <p:spPr>
          <a:xfrm>
            <a:off x="8633016" y="1454461"/>
            <a:ext cx="1113638" cy="4770537"/>
          </a:xfrm>
          <a:prstGeom prst="rect">
            <a:avLst/>
          </a:prstGeom>
          <a:noFill/>
        </p:spPr>
        <p:txBody>
          <a:bodyPr wrap="none" rtlCol="0">
            <a:spAutoFit/>
          </a:bodyPr>
          <a:lstStyle/>
          <a:p>
            <a:r>
              <a:rPr lang="en-US" sz="2200" dirty="0"/>
              <a:t>Away</a:t>
            </a:r>
          </a:p>
          <a:p>
            <a:endParaRPr lang="en-US" sz="2200" dirty="0"/>
          </a:p>
          <a:p>
            <a:r>
              <a:rPr lang="en-US" sz="2200" dirty="0"/>
              <a:t>Pizza</a:t>
            </a:r>
          </a:p>
          <a:p>
            <a:endParaRPr lang="en-US" sz="2200" dirty="0"/>
          </a:p>
          <a:p>
            <a:r>
              <a:rPr lang="en-US" sz="2200" dirty="0"/>
              <a:t>Sausage</a:t>
            </a:r>
          </a:p>
          <a:p>
            <a:endParaRPr lang="en-US" sz="2200" dirty="0"/>
          </a:p>
          <a:p>
            <a:r>
              <a:rPr lang="en-US" sz="2200" dirty="0"/>
              <a:t>Throw</a:t>
            </a:r>
          </a:p>
          <a:p>
            <a:endParaRPr lang="en-US" sz="2200" dirty="0"/>
          </a:p>
          <a:p>
            <a:r>
              <a:rPr lang="en-US" sz="2200" dirty="0"/>
              <a:t>Not</a:t>
            </a:r>
          </a:p>
          <a:p>
            <a:endParaRPr lang="en-US" sz="2200" dirty="0"/>
          </a:p>
          <a:p>
            <a:r>
              <a:rPr lang="en-US" sz="2200" dirty="0"/>
              <a:t>Do</a:t>
            </a:r>
          </a:p>
          <a:p>
            <a:endParaRPr lang="en-US" sz="2200" dirty="0"/>
          </a:p>
          <a:p>
            <a:r>
              <a:rPr lang="en-US" sz="2200" dirty="0"/>
              <a:t>Please</a:t>
            </a:r>
          </a:p>
          <a:p>
            <a:endParaRPr lang="en-US" dirty="0">
              <a:solidFill>
                <a:schemeClr val="bg1"/>
              </a:solidFill>
            </a:endParaRPr>
          </a:p>
        </p:txBody>
      </p:sp>
      <p:sp>
        <p:nvSpPr>
          <p:cNvPr id="8" name="TextBox 7">
            <a:extLst>
              <a:ext uri="{FF2B5EF4-FFF2-40B4-BE49-F238E27FC236}">
                <a16:creationId xmlns:a16="http://schemas.microsoft.com/office/drawing/2014/main" id="{AEACC9FC-54C2-43FE-A131-95CEDDDE75DB}"/>
              </a:ext>
            </a:extLst>
          </p:cNvPr>
          <p:cNvSpPr txBox="1"/>
          <p:nvPr/>
        </p:nvSpPr>
        <p:spPr>
          <a:xfrm>
            <a:off x="10060487" y="1496291"/>
            <a:ext cx="1398396" cy="4770537"/>
          </a:xfrm>
          <a:prstGeom prst="rect">
            <a:avLst/>
          </a:prstGeom>
          <a:noFill/>
        </p:spPr>
        <p:txBody>
          <a:bodyPr wrap="none" rtlCol="0">
            <a:spAutoFit/>
          </a:bodyPr>
          <a:lstStyle/>
          <a:p>
            <a:r>
              <a:rPr lang="en-US" sz="2200" dirty="0"/>
              <a:t>All</a:t>
            </a:r>
          </a:p>
          <a:p>
            <a:endParaRPr lang="en-US" sz="2200" dirty="0"/>
          </a:p>
          <a:p>
            <a:r>
              <a:rPr lang="en-US" sz="2200" dirty="0"/>
              <a:t>People</a:t>
            </a:r>
          </a:p>
          <a:p>
            <a:endParaRPr lang="en-US" sz="2200" dirty="0"/>
          </a:p>
          <a:p>
            <a:r>
              <a:rPr lang="en-US" sz="2200" dirty="0"/>
              <a:t>Seem</a:t>
            </a:r>
          </a:p>
          <a:p>
            <a:endParaRPr lang="en-US" sz="2200" dirty="0"/>
          </a:p>
          <a:p>
            <a:r>
              <a:rPr lang="en-US" sz="2200" dirty="0"/>
              <a:t>To</a:t>
            </a:r>
          </a:p>
          <a:p>
            <a:endParaRPr lang="en-US" sz="2200" dirty="0"/>
          </a:p>
          <a:p>
            <a:r>
              <a:rPr lang="en-US" sz="2200" dirty="0"/>
              <a:t>Need</a:t>
            </a:r>
          </a:p>
          <a:p>
            <a:endParaRPr lang="en-US" sz="2200" dirty="0"/>
          </a:p>
          <a:p>
            <a:r>
              <a:rPr lang="en-US" sz="2200" dirty="0"/>
              <a:t>Data</a:t>
            </a:r>
          </a:p>
          <a:p>
            <a:endParaRPr lang="en-US" sz="2200" dirty="0"/>
          </a:p>
          <a:p>
            <a:r>
              <a:rPr lang="en-US" sz="2200" dirty="0"/>
              <a:t>Processing</a:t>
            </a:r>
          </a:p>
          <a:p>
            <a:endParaRPr lang="en-US" dirty="0">
              <a:solidFill>
                <a:schemeClr val="bg1"/>
              </a:solidFill>
            </a:endParaRPr>
          </a:p>
        </p:txBody>
      </p:sp>
      <p:cxnSp>
        <p:nvCxnSpPr>
          <p:cNvPr id="6" name="Straight Connector 5">
            <a:extLst>
              <a:ext uri="{FF2B5EF4-FFF2-40B4-BE49-F238E27FC236}">
                <a16:creationId xmlns:a16="http://schemas.microsoft.com/office/drawing/2014/main" id="{2111FC72-CCA0-46F2-A3C1-158F796C4F2E}"/>
              </a:ext>
            </a:extLst>
          </p:cNvPr>
          <p:cNvCxnSpPr/>
          <p:nvPr/>
        </p:nvCxnSpPr>
        <p:spPr>
          <a:xfrm>
            <a:off x="9892145" y="1496291"/>
            <a:ext cx="0" cy="459693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EC0138C-1006-4627-985A-C5315A743B6E}"/>
              </a:ext>
            </a:extLst>
          </p:cNvPr>
          <p:cNvCxnSpPr>
            <a:cxnSpLocks/>
            <a:stCxn id="18" idx="0"/>
            <a:endCxn id="3" idx="2"/>
          </p:cNvCxnSpPr>
          <p:nvPr/>
        </p:nvCxnSpPr>
        <p:spPr>
          <a:xfrm flipV="1">
            <a:off x="9152891" y="6224998"/>
            <a:ext cx="36944" cy="32955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35C40B9-24F9-4027-9F35-EA6BD392DF76}"/>
              </a:ext>
            </a:extLst>
          </p:cNvPr>
          <p:cNvCxnSpPr>
            <a:cxnSpLocks/>
          </p:cNvCxnSpPr>
          <p:nvPr/>
        </p:nvCxnSpPr>
        <p:spPr>
          <a:xfrm>
            <a:off x="10607619" y="1002145"/>
            <a:ext cx="0" cy="38331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520758B-82BD-4B15-98D0-7831E0613E70}"/>
              </a:ext>
            </a:extLst>
          </p:cNvPr>
          <p:cNvSpPr txBox="1"/>
          <p:nvPr/>
        </p:nvSpPr>
        <p:spPr>
          <a:xfrm>
            <a:off x="10291474" y="681779"/>
            <a:ext cx="632289" cy="369332"/>
          </a:xfrm>
          <a:prstGeom prst="rect">
            <a:avLst/>
          </a:prstGeom>
          <a:noFill/>
        </p:spPr>
        <p:txBody>
          <a:bodyPr wrap="none" rtlCol="0">
            <a:spAutoFit/>
          </a:bodyPr>
          <a:lstStyle/>
          <a:p>
            <a:r>
              <a:rPr lang="en-US" dirty="0">
                <a:solidFill>
                  <a:schemeClr val="bg1"/>
                </a:solidFill>
              </a:rPr>
              <a:t>Start</a:t>
            </a:r>
          </a:p>
        </p:txBody>
      </p:sp>
      <p:sp>
        <p:nvSpPr>
          <p:cNvPr id="18" name="TextBox 17">
            <a:extLst>
              <a:ext uri="{FF2B5EF4-FFF2-40B4-BE49-F238E27FC236}">
                <a16:creationId xmlns:a16="http://schemas.microsoft.com/office/drawing/2014/main" id="{D727781A-8068-4D7C-9DB0-54EF935DB50E}"/>
              </a:ext>
            </a:extLst>
          </p:cNvPr>
          <p:cNvSpPr txBox="1"/>
          <p:nvPr/>
        </p:nvSpPr>
        <p:spPr>
          <a:xfrm>
            <a:off x="8836746" y="6554553"/>
            <a:ext cx="632289" cy="369332"/>
          </a:xfrm>
          <a:prstGeom prst="rect">
            <a:avLst/>
          </a:prstGeom>
          <a:noFill/>
        </p:spPr>
        <p:txBody>
          <a:bodyPr wrap="none" rtlCol="0">
            <a:spAutoFit/>
          </a:bodyPr>
          <a:lstStyle/>
          <a:p>
            <a:r>
              <a:rPr lang="en-US" dirty="0">
                <a:solidFill>
                  <a:schemeClr val="bg1"/>
                </a:solidFill>
              </a:rPr>
              <a:t>Start</a:t>
            </a:r>
          </a:p>
        </p:txBody>
      </p:sp>
    </p:spTree>
    <p:extLst>
      <p:ext uri="{BB962C8B-B14F-4D97-AF65-F5344CB8AC3E}">
        <p14:creationId xmlns:p14="http://schemas.microsoft.com/office/powerpoint/2010/main" val="12506997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a:bodyPr>
          <a:lstStyle/>
          <a:p>
            <a:r>
              <a:rPr lang="en-US" sz="4800" dirty="0"/>
              <a:t>Ports and Protocols</a:t>
            </a: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28937556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B29A-5228-4B22-93D3-7DE4E7348955}"/>
              </a:ext>
            </a:extLst>
          </p:cNvPr>
          <p:cNvSpPr>
            <a:spLocks noGrp="1"/>
          </p:cNvSpPr>
          <p:nvPr>
            <p:ph type="title"/>
          </p:nvPr>
        </p:nvSpPr>
        <p:spPr>
          <a:xfrm>
            <a:off x="838200" y="365125"/>
            <a:ext cx="10515600" cy="1325563"/>
          </a:xfrm>
        </p:spPr>
        <p:txBody>
          <a:bodyPr>
            <a:normAutofit/>
          </a:bodyPr>
          <a:lstStyle/>
          <a:p>
            <a:r>
              <a:rPr lang="en-US" sz="4600" dirty="0">
                <a:solidFill>
                  <a:srgbClr val="FFFFFF"/>
                </a:solidFill>
              </a:rPr>
              <a:t>Port and Protocols</a:t>
            </a:r>
          </a:p>
        </p:txBody>
      </p:sp>
      <p:sp>
        <p:nvSpPr>
          <p:cNvPr id="3" name="Content Placeholder 2">
            <a:extLst>
              <a:ext uri="{FF2B5EF4-FFF2-40B4-BE49-F238E27FC236}">
                <a16:creationId xmlns:a16="http://schemas.microsoft.com/office/drawing/2014/main" id="{4016ACBD-36D1-4894-9118-6DE6731E0B87}"/>
              </a:ext>
            </a:extLst>
          </p:cNvPr>
          <p:cNvSpPr>
            <a:spLocks noGrp="1"/>
          </p:cNvSpPr>
          <p:nvPr>
            <p:ph idx="1"/>
          </p:nvPr>
        </p:nvSpPr>
        <p:spPr>
          <a:xfrm>
            <a:off x="838200" y="2438400"/>
            <a:ext cx="10515600" cy="3738562"/>
          </a:xfrm>
        </p:spPr>
        <p:txBody>
          <a:bodyPr>
            <a:noAutofit/>
          </a:bodyPr>
          <a:lstStyle/>
          <a:p>
            <a:r>
              <a:rPr lang="en-US" sz="1400" dirty="0"/>
              <a:t>As per its word definition, a protocol is a set of rules. In computer networking, a protocol defines a standard way for computers to exchange information. Most common protocols used in computer networks and the internet are TCP (Transmission Control Protocol), UDP (User Datagram Protocol), and IP (Internet Protocol).</a:t>
            </a:r>
            <a:br>
              <a:rPr lang="en-US" sz="1400" dirty="0"/>
            </a:br>
            <a:br>
              <a:rPr lang="en-US" sz="1400" dirty="0"/>
            </a:br>
            <a:r>
              <a:rPr lang="en-US" sz="1400" dirty="0"/>
              <a:t>A port in computer networking is a logical access channel for communication between two devices. Bi-directional communications and more complex connections may use multiple ports (channels) simultaneously.</a:t>
            </a:r>
            <a:br>
              <a:rPr lang="en-US" sz="1400" dirty="0"/>
            </a:br>
            <a:br>
              <a:rPr lang="en-US" sz="1400" dirty="0"/>
            </a:br>
            <a:r>
              <a:rPr lang="en-US" sz="1400" dirty="0"/>
              <a:t>Data on the Internet is organized into standard TCP or UDP packets. Network clients use different ports (or channels) to transfer this data. Generally one port is used to send data and another to receive it, so packets don't collide. The port number (and the destination IP address) is included as part of the header each packet is given. Ports range from 1 to 65535 for the TCP and UDP protocols.</a:t>
            </a:r>
            <a:br>
              <a:rPr lang="en-US" sz="1400" dirty="0"/>
            </a:br>
            <a:br>
              <a:rPr lang="en-US" sz="1400" dirty="0"/>
            </a:br>
            <a:r>
              <a:rPr lang="en-US" sz="1400" dirty="0"/>
              <a:t>Port numbers are generally divided into three ranges:</a:t>
            </a:r>
            <a:br>
              <a:rPr lang="en-US" sz="1400" dirty="0"/>
            </a:br>
            <a:br>
              <a:rPr lang="en-US" sz="1400" dirty="0"/>
            </a:br>
            <a:r>
              <a:rPr lang="en-US" sz="1400" dirty="0"/>
              <a:t>1. The Well-Known ports: 0 to 1023</a:t>
            </a:r>
            <a:br>
              <a:rPr lang="en-US" sz="1400" dirty="0"/>
            </a:br>
            <a:r>
              <a:rPr lang="en-US" sz="1400" dirty="0"/>
              <a:t>2. The Registered ports: 1024 to 49151</a:t>
            </a:r>
            <a:br>
              <a:rPr lang="en-US" sz="1400" dirty="0"/>
            </a:br>
            <a:r>
              <a:rPr lang="en-US" sz="1400" dirty="0"/>
              <a:t>3. The Dynamic and/or Private ports: 49152 to 65535</a:t>
            </a:r>
            <a:br>
              <a:rPr lang="en-US" sz="1400" dirty="0"/>
            </a:br>
            <a:br>
              <a:rPr lang="en-US" sz="1400" dirty="0"/>
            </a:br>
            <a:r>
              <a:rPr lang="en-US" sz="1400" dirty="0"/>
              <a:t>Note: A list of all IANA assigned port numbers and their associated services can be found on their website. We also maintain a large database of all port assignments, known vulnerabilities, applications that use them and more here: </a:t>
            </a:r>
            <a:r>
              <a:rPr lang="en-US" sz="1400" dirty="0">
                <a:hlinkClick r:id="rId2"/>
              </a:rPr>
              <a:t>SG Ports database</a:t>
            </a:r>
            <a:endParaRPr lang="en-US" sz="1400" dirty="0"/>
          </a:p>
        </p:txBody>
      </p:sp>
    </p:spTree>
    <p:extLst>
      <p:ext uri="{BB962C8B-B14F-4D97-AF65-F5344CB8AC3E}">
        <p14:creationId xmlns:p14="http://schemas.microsoft.com/office/powerpoint/2010/main" val="33845662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B29A-5228-4B22-93D3-7DE4E7348955}"/>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a:solidFill>
                  <a:srgbClr val="FFFFFF"/>
                </a:solidFill>
              </a:rPr>
              <a:t>Port and Protocols</a:t>
            </a:r>
          </a:p>
        </p:txBody>
      </p:sp>
      <p:pic>
        <p:nvPicPr>
          <p:cNvPr id="10" name="Picture 9">
            <a:extLst>
              <a:ext uri="{FF2B5EF4-FFF2-40B4-BE49-F238E27FC236}">
                <a16:creationId xmlns:a16="http://schemas.microsoft.com/office/drawing/2014/main" id="{3A2741AD-C939-45BC-9590-E064301600E1}"/>
              </a:ext>
            </a:extLst>
          </p:cNvPr>
          <p:cNvPicPr>
            <a:picLocks noChangeAspect="1"/>
          </p:cNvPicPr>
          <p:nvPr/>
        </p:nvPicPr>
        <p:blipFill rotWithShape="1">
          <a:blip r:embed="rId3"/>
          <a:srcRect t="10000" r="2" b="16683"/>
          <a:stretch/>
        </p:blipFill>
        <p:spPr>
          <a:xfrm>
            <a:off x="6096000" y="640080"/>
            <a:ext cx="5459470" cy="5578816"/>
          </a:xfrm>
          <a:prstGeom prst="rect">
            <a:avLst/>
          </a:prstGeom>
        </p:spPr>
      </p:pic>
    </p:spTree>
    <p:extLst>
      <p:ext uri="{BB962C8B-B14F-4D97-AF65-F5344CB8AC3E}">
        <p14:creationId xmlns:p14="http://schemas.microsoft.com/office/powerpoint/2010/main" val="26449949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B29A-5228-4B22-93D3-7DE4E734895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200" kern="1200">
                <a:solidFill>
                  <a:schemeClr val="bg1"/>
                </a:solidFill>
                <a:latin typeface="+mj-lt"/>
                <a:ea typeface="+mj-ea"/>
                <a:cs typeface="+mj-cs"/>
              </a:rPr>
              <a:t>Port and Protocols</a:t>
            </a:r>
            <a:br>
              <a:rPr lang="en-US" sz="2200" kern="1200">
                <a:solidFill>
                  <a:schemeClr val="bg1"/>
                </a:solidFill>
                <a:latin typeface="+mj-lt"/>
                <a:ea typeface="+mj-ea"/>
                <a:cs typeface="+mj-cs"/>
              </a:rPr>
            </a:br>
            <a:r>
              <a:rPr lang="en-US" sz="2200" kern="1200">
                <a:solidFill>
                  <a:schemeClr val="bg1"/>
                </a:solidFill>
                <a:latin typeface="+mj-lt"/>
                <a:ea typeface="+mj-ea"/>
                <a:cs typeface="+mj-cs"/>
              </a:rPr>
              <a:t>How they work.</a:t>
            </a:r>
          </a:p>
        </p:txBody>
      </p:sp>
      <p:pic>
        <p:nvPicPr>
          <p:cNvPr id="7" name="Picture 6" descr="A screenshot of a cell phone&#10;&#10;Description automatically generated">
            <a:extLst>
              <a:ext uri="{FF2B5EF4-FFF2-40B4-BE49-F238E27FC236}">
                <a16:creationId xmlns:a16="http://schemas.microsoft.com/office/drawing/2014/main" id="{D4BCE325-A542-431B-98DC-C4F41350F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02" y="1675227"/>
            <a:ext cx="10263674" cy="4921516"/>
          </a:xfrm>
          <a:prstGeom prst="rect">
            <a:avLst/>
          </a:prstGeom>
        </p:spPr>
      </p:pic>
    </p:spTree>
    <p:extLst>
      <p:ext uri="{BB962C8B-B14F-4D97-AF65-F5344CB8AC3E}">
        <p14:creationId xmlns:p14="http://schemas.microsoft.com/office/powerpoint/2010/main" val="8567696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B29A-5228-4B22-93D3-7DE4E7348955}"/>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a:solidFill>
                  <a:srgbClr val="FFFFFF"/>
                </a:solidFill>
              </a:rPr>
              <a:t>Port and Protocols</a:t>
            </a:r>
          </a:p>
        </p:txBody>
      </p:sp>
      <p:pic>
        <p:nvPicPr>
          <p:cNvPr id="3" name="Picture 2">
            <a:extLst>
              <a:ext uri="{FF2B5EF4-FFF2-40B4-BE49-F238E27FC236}">
                <a16:creationId xmlns:a16="http://schemas.microsoft.com/office/drawing/2014/main" id="{2E60FE30-CA81-4018-84FD-A30D1537D636}"/>
              </a:ext>
            </a:extLst>
          </p:cNvPr>
          <p:cNvPicPr>
            <a:picLocks noChangeAspect="1"/>
          </p:cNvPicPr>
          <p:nvPr/>
        </p:nvPicPr>
        <p:blipFill>
          <a:blip r:embed="rId3"/>
          <a:stretch>
            <a:fillRect/>
          </a:stretch>
        </p:blipFill>
        <p:spPr>
          <a:xfrm>
            <a:off x="5728996" y="0"/>
            <a:ext cx="6148873" cy="6858000"/>
          </a:xfrm>
          <a:prstGeom prst="rect">
            <a:avLst/>
          </a:prstGeom>
        </p:spPr>
      </p:pic>
    </p:spTree>
    <p:extLst>
      <p:ext uri="{BB962C8B-B14F-4D97-AF65-F5344CB8AC3E}">
        <p14:creationId xmlns:p14="http://schemas.microsoft.com/office/powerpoint/2010/main" val="4178151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8B5420-3903-4F14-8EC2-AE4303AC3B4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Understand the concepts of Internet, intranet, and extranet</a:t>
            </a:r>
          </a:p>
        </p:txBody>
      </p:sp>
      <p:sp>
        <p:nvSpPr>
          <p:cNvPr id="3" name="Content Placeholder 2">
            <a:extLst>
              <a:ext uri="{FF2B5EF4-FFF2-40B4-BE49-F238E27FC236}">
                <a16:creationId xmlns:a16="http://schemas.microsoft.com/office/drawing/2014/main" id="{171C3561-ABD3-4111-AD0F-F79FC1F39532}"/>
              </a:ext>
            </a:extLst>
          </p:cNvPr>
          <p:cNvSpPr>
            <a:spLocks noGrp="1"/>
          </p:cNvSpPr>
          <p:nvPr>
            <p:ph idx="1"/>
          </p:nvPr>
        </p:nvSpPr>
        <p:spPr>
          <a:xfrm>
            <a:off x="1179226" y="3092970"/>
            <a:ext cx="9833548" cy="2693976"/>
          </a:xfrm>
        </p:spPr>
        <p:txBody>
          <a:bodyPr>
            <a:normAutofit/>
          </a:bodyPr>
          <a:lstStyle/>
          <a:p>
            <a:r>
              <a:rPr lang="en-US" sz="2000" b="1" dirty="0"/>
              <a:t>Intranet</a:t>
            </a:r>
            <a:r>
              <a:rPr lang="en-US" sz="2000" dirty="0"/>
              <a:t> is shared content accessed by members within a single organization.</a:t>
            </a:r>
          </a:p>
          <a:p>
            <a:r>
              <a:rPr lang="en-US" sz="2000" b="1" dirty="0">
                <a:solidFill>
                  <a:schemeClr val="bg1"/>
                </a:solidFill>
              </a:rPr>
              <a:t>Intranet</a:t>
            </a:r>
            <a:r>
              <a:rPr lang="en-US" sz="2000" dirty="0">
                <a:solidFill>
                  <a:schemeClr val="bg1"/>
                </a:solidFill>
              </a:rPr>
              <a:t> is shared content accessed by members within a single organization.</a:t>
            </a:r>
          </a:p>
          <a:p>
            <a:r>
              <a:rPr lang="en-US" sz="2000" b="1" dirty="0">
                <a:solidFill>
                  <a:schemeClr val="bg1"/>
                </a:solidFill>
              </a:rPr>
              <a:t>Extranet</a:t>
            </a:r>
            <a:r>
              <a:rPr lang="en-US" sz="2000" dirty="0">
                <a:solidFill>
                  <a:schemeClr val="bg1"/>
                </a:solidFill>
              </a:rPr>
              <a:t> is shared content accessed by groups through cross-enterprise boundaries.</a:t>
            </a:r>
          </a:p>
          <a:p>
            <a:r>
              <a:rPr lang="en-US" sz="2000" b="1" dirty="0">
                <a:solidFill>
                  <a:schemeClr val="bg1"/>
                </a:solidFill>
              </a:rPr>
              <a:t>Internet</a:t>
            </a:r>
            <a:r>
              <a:rPr lang="en-US" sz="2000" dirty="0">
                <a:solidFill>
                  <a:schemeClr val="bg1"/>
                </a:solidFill>
              </a:rPr>
              <a:t> is global communication accessed through the Web.</a:t>
            </a:r>
          </a:p>
          <a:p>
            <a:endParaRPr lang="en-US" sz="2000" dirty="0">
              <a:solidFill>
                <a:srgbClr val="000000"/>
              </a:solidFill>
            </a:endParaRPr>
          </a:p>
        </p:txBody>
      </p:sp>
    </p:spTree>
    <p:extLst>
      <p:ext uri="{BB962C8B-B14F-4D97-AF65-F5344CB8AC3E}">
        <p14:creationId xmlns:p14="http://schemas.microsoft.com/office/powerpoint/2010/main" val="33753131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a:bodyPr>
          <a:lstStyle/>
          <a:p>
            <a:r>
              <a:rPr lang="en-US" sz="4800" dirty="0"/>
              <a:t>LDAP, DNS, and DHCP Basics</a:t>
            </a: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1975224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626" name="Title 1">
            <a:extLst>
              <a:ext uri="{FF2B5EF4-FFF2-40B4-BE49-F238E27FC236}">
                <a16:creationId xmlns:a16="http://schemas.microsoft.com/office/drawing/2014/main" id="{2A24009E-118B-42DA-AC03-8A08D4219685}"/>
              </a:ext>
            </a:extLst>
          </p:cNvPr>
          <p:cNvSpPr>
            <a:spLocks noGrp="1"/>
          </p:cNvSpPr>
          <p:nvPr>
            <p:ph type="title"/>
          </p:nvPr>
        </p:nvSpPr>
        <p:spPr>
          <a:xfrm>
            <a:off x="640079" y="2023236"/>
            <a:ext cx="3659777" cy="2820908"/>
          </a:xfrm>
        </p:spPr>
        <p:txBody>
          <a:bodyPr>
            <a:normAutofit fontScale="90000"/>
          </a:bodyPr>
          <a:lstStyle/>
          <a:p>
            <a:r>
              <a:rPr lang="en-US" sz="2800" dirty="0">
                <a:latin typeface="Franklin Gothic Medium" panose="020B0603020102020204" pitchFamily="34" charset="0"/>
              </a:rPr>
              <a:t>Lightweight Directory Access Protocol (LDAP)</a:t>
            </a:r>
            <a:br>
              <a:rPr lang="en-US" sz="2800" dirty="0">
                <a:latin typeface="Franklin Gothic Medium" panose="020B0603020102020204" pitchFamily="34" charset="0"/>
              </a:rPr>
            </a:br>
            <a:br>
              <a:rPr lang="en-US" sz="2800" dirty="0">
                <a:latin typeface="Franklin Gothic Medium" panose="020B0603020102020204" pitchFamily="34" charset="0"/>
              </a:rPr>
            </a:br>
            <a:r>
              <a:rPr lang="en-US" altLang="en-US" sz="2800" dirty="0">
                <a:latin typeface="Franklin Gothic Medium" panose="020B0603020102020204" pitchFamily="34" charset="0"/>
                <a:ea typeface="Franklin Gothic Medium" panose="020B0603020102020204" pitchFamily="34" charset="0"/>
                <a:cs typeface="Franklin Gothic Medium" panose="020B0603020102020204" pitchFamily="34" charset="0"/>
              </a:rPr>
              <a:t>Domain Name System (DNS) &amp; Dynamic Host Naming Protocol (DHCP) </a:t>
            </a:r>
          </a:p>
        </p:txBody>
      </p:sp>
      <p:sp>
        <p:nvSpPr>
          <p:cNvPr id="5" name="TextBox 4">
            <a:extLst>
              <a:ext uri="{FF2B5EF4-FFF2-40B4-BE49-F238E27FC236}">
                <a16:creationId xmlns:a16="http://schemas.microsoft.com/office/drawing/2014/main" id="{7C41D1AE-A956-4110-BF2F-640F73675334}"/>
              </a:ext>
            </a:extLst>
          </p:cNvPr>
          <p:cNvSpPr txBox="1"/>
          <p:nvPr/>
        </p:nvSpPr>
        <p:spPr>
          <a:xfrm>
            <a:off x="6007768" y="296779"/>
            <a:ext cx="5446920" cy="677108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On </a:t>
            </a:r>
            <a:r>
              <a:rPr lang="en-US" sz="1400" dirty="0">
                <a:solidFill>
                  <a:schemeClr val="bg1"/>
                </a:solidFill>
                <a:hlinkClick r:id="rId4">
                  <a:extLst>
                    <a:ext uri="{A12FA001-AC4F-418D-AE19-62706E023703}">
                      <ahyp:hlinkClr xmlns:ahyp="http://schemas.microsoft.com/office/drawing/2018/hyperlinkcolor" val="tx"/>
                    </a:ext>
                  </a:extLst>
                </a:hlinkClick>
              </a:rPr>
              <a:t>TCP/IP</a:t>
            </a:r>
            <a:r>
              <a:rPr lang="en-US" sz="1400" dirty="0">
                <a:solidFill>
                  <a:schemeClr val="bg1"/>
                </a:solidFill>
              </a:rPr>
              <a:t> networks (including the Internet), the domain name system (DNS) is the directory system used to relate the domain name to a specific network address (a unique location on the network).</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However, you may not know the domain name. LDAP allows you to search for an individual without knowing where they're located (although additional information will help with the search).</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Lightweight Directory Access Protocol is the protocol that </a:t>
            </a:r>
            <a:r>
              <a:rPr lang="en-US" sz="1400" dirty="0">
                <a:solidFill>
                  <a:schemeClr val="bg1"/>
                </a:solidFill>
                <a:hlinkClick r:id="rId4">
                  <a:extLst>
                    <a:ext uri="{A12FA001-AC4F-418D-AE19-62706E023703}">
                      <ahyp:hlinkClr xmlns:ahyp="http://schemas.microsoft.com/office/drawing/2018/hyperlinkcolor" val="tx"/>
                    </a:ext>
                  </a:extLst>
                </a:hlinkClick>
              </a:rPr>
              <a:t>Exchange Server</a:t>
            </a:r>
            <a:r>
              <a:rPr lang="en-US" sz="1400" dirty="0">
                <a:solidFill>
                  <a:schemeClr val="bg1"/>
                </a:solidFill>
              </a:rPr>
              <a:t> uses to communicate with </a:t>
            </a:r>
            <a:r>
              <a:rPr lang="en-US" sz="1400" dirty="0">
                <a:solidFill>
                  <a:schemeClr val="bg1"/>
                </a:solidFill>
                <a:hlinkClick r:id="rId4">
                  <a:extLst>
                    <a:ext uri="{A12FA001-AC4F-418D-AE19-62706E023703}">
                      <ahyp:hlinkClr xmlns:ahyp="http://schemas.microsoft.com/office/drawing/2018/hyperlinkcolor" val="tx"/>
                    </a:ext>
                  </a:extLst>
                </a:hlinkClick>
              </a:rPr>
              <a:t>Active Directory</a:t>
            </a:r>
            <a:r>
              <a:rPr lang="en-US" sz="1400" dirty="0">
                <a:solidFill>
                  <a:schemeClr val="bg1"/>
                </a:solidFill>
              </a:rPr>
              <a:t>. </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To really understand what LDAP is and what it does, it is important to understand the basic concept behind Active Directory as it relates to Exchange.</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Active Directory contains information regarding every user account on the entire network (among other things). It treats each user account as an object. Each user object also has multiple attributes. An example of an attribute is the user's first name, last name, or e-mail address. All this information exists within a huge, cryptic database on a domain controller (Active Directory). The challenge is to extract information in a usable format. This is LDAP's job.</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b="1" dirty="0">
                <a:solidFill>
                  <a:schemeClr val="accent1">
                    <a:lumMod val="75000"/>
                  </a:schemeClr>
                </a:solidFill>
              </a:rPr>
              <a:t>LDAP uses a relatively simple, string-based query to extract information from Active Directory (and other resources). </a:t>
            </a:r>
            <a:r>
              <a:rPr lang="en-US" sz="1400" dirty="0">
                <a:solidFill>
                  <a:schemeClr val="bg1"/>
                </a:solidFill>
              </a:rPr>
              <a:t>The nice part is that this all happens behind the scenes. A regular end user will never have to manually perform an LDAP query, because Outlook is LDAP-enabled and knows how perform all the necessary queries on its own.</a:t>
            </a:r>
          </a:p>
          <a:p>
            <a:endParaRPr lang="en-US" sz="1400" dirty="0">
              <a:solidFill>
                <a:schemeClr val="bg1"/>
              </a:solidFill>
            </a:endParaRPr>
          </a:p>
        </p:txBody>
      </p:sp>
    </p:spTree>
    <p:extLst>
      <p:ext uri="{BB962C8B-B14F-4D97-AF65-F5344CB8AC3E}">
        <p14:creationId xmlns:p14="http://schemas.microsoft.com/office/powerpoint/2010/main" val="37815439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626" name="Title 1">
            <a:extLst>
              <a:ext uri="{FF2B5EF4-FFF2-40B4-BE49-F238E27FC236}">
                <a16:creationId xmlns:a16="http://schemas.microsoft.com/office/drawing/2014/main" id="{2A24009E-118B-42DA-AC03-8A08D4219685}"/>
              </a:ext>
            </a:extLst>
          </p:cNvPr>
          <p:cNvSpPr>
            <a:spLocks noGrp="1"/>
          </p:cNvSpPr>
          <p:nvPr>
            <p:ph type="title"/>
          </p:nvPr>
        </p:nvSpPr>
        <p:spPr>
          <a:xfrm>
            <a:off x="640079" y="2023236"/>
            <a:ext cx="3659777" cy="2820908"/>
          </a:xfrm>
        </p:spPr>
        <p:txBody>
          <a:bodyPr>
            <a:normAutofit/>
          </a:bodyPr>
          <a:lstStyle/>
          <a:p>
            <a:pPr eaLnBrk="1" hangingPunct="1"/>
            <a:r>
              <a:rPr lang="en-US" altLang="en-US" sz="4000">
                <a:solidFill>
                  <a:srgbClr val="FFFFFF"/>
                </a:solidFill>
                <a:latin typeface="Franklin Gothic Medium" panose="020B0603020102020204" pitchFamily="34" charset="0"/>
                <a:ea typeface="Franklin Gothic Medium" panose="020B0603020102020204" pitchFamily="34" charset="0"/>
                <a:cs typeface="Franklin Gothic Medium" panose="020B0603020102020204" pitchFamily="34" charset="0"/>
              </a:rPr>
              <a:t>Domain Name System (DNS)</a:t>
            </a:r>
          </a:p>
        </p:txBody>
      </p:sp>
      <p:sp>
        <p:nvSpPr>
          <p:cNvPr id="3" name="Content Placeholder 2">
            <a:extLst>
              <a:ext uri="{FF2B5EF4-FFF2-40B4-BE49-F238E27FC236}">
                <a16:creationId xmlns:a16="http://schemas.microsoft.com/office/drawing/2014/main" id="{9A9D6396-16A3-4B23-8AA3-68E0EAC6C445}"/>
              </a:ext>
            </a:extLst>
          </p:cNvPr>
          <p:cNvSpPr>
            <a:spLocks noGrp="1"/>
          </p:cNvSpPr>
          <p:nvPr>
            <p:ph idx="1"/>
          </p:nvPr>
        </p:nvSpPr>
        <p:spPr>
          <a:xfrm>
            <a:off x="5908620" y="765714"/>
            <a:ext cx="5821680" cy="5326571"/>
          </a:xfrm>
        </p:spPr>
        <p:txBody>
          <a:bodyPr/>
          <a:lstStyle/>
          <a:p>
            <a:pPr marL="0" indent="0">
              <a:buNone/>
            </a:pPr>
            <a:r>
              <a:rPr lang="en-US" b="1" dirty="0">
                <a:solidFill>
                  <a:schemeClr val="bg1"/>
                </a:solidFill>
              </a:rPr>
              <a:t>	             </a:t>
            </a:r>
          </a:p>
          <a:p>
            <a:r>
              <a:rPr lang="en-US" dirty="0">
                <a:solidFill>
                  <a:schemeClr val="bg1"/>
                </a:solidFill>
              </a:rPr>
              <a:t>DNS replaced </a:t>
            </a:r>
            <a:r>
              <a:rPr lang="en-US" dirty="0" err="1">
                <a:solidFill>
                  <a:schemeClr val="bg1"/>
                </a:solidFill>
              </a:rPr>
              <a:t>NetBios</a:t>
            </a:r>
            <a:r>
              <a:rPr lang="en-US" dirty="0">
                <a:solidFill>
                  <a:schemeClr val="bg1"/>
                </a:solidFill>
              </a:rPr>
              <a:t>.</a:t>
            </a:r>
          </a:p>
          <a:p>
            <a:endParaRPr lang="en-US" dirty="0">
              <a:solidFill>
                <a:schemeClr val="bg1"/>
              </a:solidFill>
            </a:endParaRPr>
          </a:p>
          <a:p>
            <a:r>
              <a:rPr lang="en-US" b="1" dirty="0" err="1">
                <a:solidFill>
                  <a:schemeClr val="bg1"/>
                </a:solidFill>
              </a:rPr>
              <a:t>NetBios</a:t>
            </a:r>
            <a:r>
              <a:rPr lang="en-US" b="1" dirty="0">
                <a:solidFill>
                  <a:schemeClr val="bg1"/>
                </a:solidFill>
              </a:rPr>
              <a:t> </a:t>
            </a:r>
            <a:r>
              <a:rPr lang="en-US" dirty="0">
                <a:solidFill>
                  <a:schemeClr val="bg1"/>
                </a:solidFill>
              </a:rPr>
              <a:t>resolved NetBIOS names to IP addresses.</a:t>
            </a:r>
          </a:p>
          <a:p>
            <a:endParaRPr lang="en-US" dirty="0">
              <a:solidFill>
                <a:schemeClr val="bg1"/>
              </a:solidFill>
            </a:endParaRPr>
          </a:p>
          <a:p>
            <a:r>
              <a:rPr lang="en-US" b="1" dirty="0">
                <a:solidFill>
                  <a:schemeClr val="bg1"/>
                </a:solidFill>
              </a:rPr>
              <a:t>DNS</a:t>
            </a:r>
            <a:r>
              <a:rPr lang="en-US" dirty="0">
                <a:solidFill>
                  <a:schemeClr val="bg1"/>
                </a:solidFill>
              </a:rPr>
              <a:t> Resolves URLs to IP Addresses.</a:t>
            </a:r>
          </a:p>
          <a:p>
            <a:endParaRPr lang="en-US" dirty="0">
              <a:solidFill>
                <a:schemeClr val="bg1"/>
              </a:solidFill>
            </a:endParaRPr>
          </a:p>
          <a:p>
            <a:endParaRPr lang="en-US" dirty="0"/>
          </a:p>
        </p:txBody>
      </p:sp>
    </p:spTree>
    <p:extLst>
      <p:ext uri="{BB962C8B-B14F-4D97-AF65-F5344CB8AC3E}">
        <p14:creationId xmlns:p14="http://schemas.microsoft.com/office/powerpoint/2010/main" val="23058358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626" name="Title 1">
            <a:extLst>
              <a:ext uri="{FF2B5EF4-FFF2-40B4-BE49-F238E27FC236}">
                <a16:creationId xmlns:a16="http://schemas.microsoft.com/office/drawing/2014/main" id="{2A24009E-118B-42DA-AC03-8A08D4219685}"/>
              </a:ext>
            </a:extLst>
          </p:cNvPr>
          <p:cNvSpPr>
            <a:spLocks noGrp="1"/>
          </p:cNvSpPr>
          <p:nvPr>
            <p:ph type="title"/>
          </p:nvPr>
        </p:nvSpPr>
        <p:spPr>
          <a:xfrm>
            <a:off x="640079" y="2023236"/>
            <a:ext cx="3659777" cy="2820908"/>
          </a:xfrm>
        </p:spPr>
        <p:txBody>
          <a:bodyPr>
            <a:normAutofit/>
          </a:bodyPr>
          <a:lstStyle/>
          <a:p>
            <a:pPr eaLnBrk="1" hangingPunct="1"/>
            <a:r>
              <a:rPr lang="en-US" altLang="en-US" sz="4000">
                <a:solidFill>
                  <a:srgbClr val="FFFFFF"/>
                </a:solidFill>
                <a:latin typeface="Franklin Gothic Medium" panose="020B0603020102020204" pitchFamily="34" charset="0"/>
                <a:ea typeface="Franklin Gothic Medium" panose="020B0603020102020204" pitchFamily="34" charset="0"/>
                <a:cs typeface="Franklin Gothic Medium" panose="020B0603020102020204" pitchFamily="34" charset="0"/>
              </a:rPr>
              <a:t>Domain Name System (DNS)</a:t>
            </a:r>
          </a:p>
        </p:txBody>
      </p:sp>
      <p:sp>
        <p:nvSpPr>
          <p:cNvPr id="3" name="Content Placeholder 2">
            <a:extLst>
              <a:ext uri="{FF2B5EF4-FFF2-40B4-BE49-F238E27FC236}">
                <a16:creationId xmlns:a16="http://schemas.microsoft.com/office/drawing/2014/main" id="{9A9D6396-16A3-4B23-8AA3-68E0EAC6C445}"/>
              </a:ext>
            </a:extLst>
          </p:cNvPr>
          <p:cNvSpPr>
            <a:spLocks noGrp="1"/>
          </p:cNvSpPr>
          <p:nvPr>
            <p:ph idx="1"/>
          </p:nvPr>
        </p:nvSpPr>
        <p:spPr>
          <a:xfrm>
            <a:off x="5532120" y="850392"/>
            <a:ext cx="5821680" cy="5326571"/>
          </a:xfrm>
        </p:spPr>
        <p:txBody>
          <a:bodyPr/>
          <a:lstStyle/>
          <a:p>
            <a:pPr marL="0" indent="0">
              <a:buNone/>
            </a:pPr>
            <a:r>
              <a:rPr lang="en-US" b="1" dirty="0">
                <a:solidFill>
                  <a:schemeClr val="bg1"/>
                </a:solidFill>
              </a:rPr>
              <a:t>	Forward DNS Lookups</a:t>
            </a:r>
          </a:p>
          <a:p>
            <a:r>
              <a:rPr lang="en-US" dirty="0">
                <a:solidFill>
                  <a:schemeClr val="bg1"/>
                </a:solidFill>
              </a:rPr>
              <a:t>The forward lookup, or simple DNS lookup, is the most commonly used approach to DNS. </a:t>
            </a:r>
          </a:p>
          <a:p>
            <a:r>
              <a:rPr lang="en-US" dirty="0">
                <a:solidFill>
                  <a:schemeClr val="bg1"/>
                </a:solidFill>
              </a:rPr>
              <a:t>The forward approach to DNS is simply finding out the IP address of a domain. </a:t>
            </a:r>
          </a:p>
          <a:p>
            <a:r>
              <a:rPr lang="en-US" dirty="0">
                <a:solidFill>
                  <a:schemeClr val="bg1"/>
                </a:solidFill>
              </a:rPr>
              <a:t>People tend to find it difficult to remember long strings of numbers. Instead, it's easier to remember a domain name that uses words. </a:t>
            </a:r>
          </a:p>
          <a:p>
            <a:endParaRPr lang="en-US" dirty="0"/>
          </a:p>
        </p:txBody>
      </p:sp>
    </p:spTree>
    <p:extLst>
      <p:ext uri="{BB962C8B-B14F-4D97-AF65-F5344CB8AC3E}">
        <p14:creationId xmlns:p14="http://schemas.microsoft.com/office/powerpoint/2010/main" val="7176830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626" name="Title 1">
            <a:extLst>
              <a:ext uri="{FF2B5EF4-FFF2-40B4-BE49-F238E27FC236}">
                <a16:creationId xmlns:a16="http://schemas.microsoft.com/office/drawing/2014/main" id="{2A24009E-118B-42DA-AC03-8A08D4219685}"/>
              </a:ext>
            </a:extLst>
          </p:cNvPr>
          <p:cNvSpPr>
            <a:spLocks noGrp="1"/>
          </p:cNvSpPr>
          <p:nvPr>
            <p:ph type="title"/>
          </p:nvPr>
        </p:nvSpPr>
        <p:spPr>
          <a:xfrm>
            <a:off x="640079" y="2023236"/>
            <a:ext cx="3659777" cy="2820908"/>
          </a:xfrm>
        </p:spPr>
        <p:txBody>
          <a:bodyPr>
            <a:normAutofit/>
          </a:bodyPr>
          <a:lstStyle/>
          <a:p>
            <a:pPr eaLnBrk="1" hangingPunct="1"/>
            <a:r>
              <a:rPr lang="en-US" altLang="en-US" sz="4000">
                <a:solidFill>
                  <a:srgbClr val="FFFFFF"/>
                </a:solidFill>
                <a:latin typeface="Franklin Gothic Medium" panose="020B0603020102020204" pitchFamily="34" charset="0"/>
                <a:ea typeface="Franklin Gothic Medium" panose="020B0603020102020204" pitchFamily="34" charset="0"/>
                <a:cs typeface="Franklin Gothic Medium" panose="020B0603020102020204" pitchFamily="34" charset="0"/>
              </a:rPr>
              <a:t>Domain Name System (DNS)</a:t>
            </a:r>
          </a:p>
        </p:txBody>
      </p:sp>
      <p:sp>
        <p:nvSpPr>
          <p:cNvPr id="2" name="TextBox 1">
            <a:extLst>
              <a:ext uri="{FF2B5EF4-FFF2-40B4-BE49-F238E27FC236}">
                <a16:creationId xmlns:a16="http://schemas.microsoft.com/office/drawing/2014/main" id="{5DA6A74E-CF14-4108-BB16-A6585870577D}"/>
              </a:ext>
            </a:extLst>
          </p:cNvPr>
          <p:cNvSpPr txBox="1"/>
          <p:nvPr/>
        </p:nvSpPr>
        <p:spPr>
          <a:xfrm>
            <a:off x="5957197" y="570947"/>
            <a:ext cx="5724525" cy="1200329"/>
          </a:xfrm>
          <a:prstGeom prst="rect">
            <a:avLst/>
          </a:prstGeom>
          <a:noFill/>
        </p:spPr>
        <p:txBody>
          <a:bodyPr wrap="square" rtlCol="0">
            <a:spAutoFit/>
          </a:bodyPr>
          <a:lstStyle/>
          <a:p>
            <a:r>
              <a:rPr lang="en-US" dirty="0">
                <a:solidFill>
                  <a:schemeClr val="bg1"/>
                </a:solidFill>
              </a:rPr>
              <a:t>A </a:t>
            </a:r>
            <a:r>
              <a:rPr lang="en-US" b="1" dirty="0">
                <a:solidFill>
                  <a:schemeClr val="bg1"/>
                </a:solidFill>
              </a:rPr>
              <a:t>Start of Authority record</a:t>
            </a:r>
            <a:r>
              <a:rPr lang="en-US" dirty="0">
                <a:solidFill>
                  <a:schemeClr val="bg1"/>
                </a:solidFill>
              </a:rPr>
              <a:t> (abbreviated as </a:t>
            </a:r>
            <a:r>
              <a:rPr lang="en-US" b="1" dirty="0">
                <a:solidFill>
                  <a:schemeClr val="bg1"/>
                </a:solidFill>
              </a:rPr>
              <a:t>SOA record</a:t>
            </a:r>
            <a:r>
              <a:rPr lang="en-US" dirty="0">
                <a:solidFill>
                  <a:schemeClr val="bg1"/>
                </a:solidFill>
              </a:rPr>
              <a:t>) is a type of resource record in the Domain Name System (DNS) containing administrative information about the zone, especially regarding zone transfers. </a:t>
            </a:r>
          </a:p>
        </p:txBody>
      </p:sp>
      <p:pic>
        <p:nvPicPr>
          <p:cNvPr id="3" name="Picture 2">
            <a:extLst>
              <a:ext uri="{FF2B5EF4-FFF2-40B4-BE49-F238E27FC236}">
                <a16:creationId xmlns:a16="http://schemas.microsoft.com/office/drawing/2014/main" id="{90FED8BD-C8AB-47E5-8A2A-EE610F7998CF}"/>
              </a:ext>
            </a:extLst>
          </p:cNvPr>
          <p:cNvPicPr>
            <a:picLocks noChangeAspect="1"/>
          </p:cNvPicPr>
          <p:nvPr/>
        </p:nvPicPr>
        <p:blipFill>
          <a:blip r:embed="rId4"/>
          <a:stretch>
            <a:fillRect/>
          </a:stretch>
        </p:blipFill>
        <p:spPr>
          <a:xfrm>
            <a:off x="5957197" y="1965158"/>
            <a:ext cx="5594723" cy="4724400"/>
          </a:xfrm>
          <a:prstGeom prst="rect">
            <a:avLst/>
          </a:prstGeom>
        </p:spPr>
      </p:pic>
    </p:spTree>
    <p:extLst>
      <p:ext uri="{BB962C8B-B14F-4D97-AF65-F5344CB8AC3E}">
        <p14:creationId xmlns:p14="http://schemas.microsoft.com/office/powerpoint/2010/main" val="6653011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626" name="Title 1">
            <a:extLst>
              <a:ext uri="{FF2B5EF4-FFF2-40B4-BE49-F238E27FC236}">
                <a16:creationId xmlns:a16="http://schemas.microsoft.com/office/drawing/2014/main" id="{2A24009E-118B-42DA-AC03-8A08D4219685}"/>
              </a:ext>
            </a:extLst>
          </p:cNvPr>
          <p:cNvSpPr>
            <a:spLocks noGrp="1"/>
          </p:cNvSpPr>
          <p:nvPr>
            <p:ph type="title"/>
          </p:nvPr>
        </p:nvSpPr>
        <p:spPr>
          <a:xfrm>
            <a:off x="640079" y="2023236"/>
            <a:ext cx="3659777" cy="2820908"/>
          </a:xfrm>
        </p:spPr>
        <p:txBody>
          <a:bodyPr>
            <a:normAutofit/>
          </a:bodyPr>
          <a:lstStyle/>
          <a:p>
            <a:pPr eaLnBrk="1" hangingPunct="1"/>
            <a:r>
              <a:rPr lang="en-US" altLang="en-US" sz="4000">
                <a:solidFill>
                  <a:srgbClr val="FFFFFF"/>
                </a:solidFill>
                <a:latin typeface="Franklin Gothic Medium" panose="020B0603020102020204" pitchFamily="34" charset="0"/>
                <a:ea typeface="Franklin Gothic Medium" panose="020B0603020102020204" pitchFamily="34" charset="0"/>
                <a:cs typeface="Franklin Gothic Medium" panose="020B0603020102020204" pitchFamily="34" charset="0"/>
              </a:rPr>
              <a:t>Domain Name System (DNS)</a:t>
            </a:r>
          </a:p>
        </p:txBody>
      </p:sp>
      <p:sp>
        <p:nvSpPr>
          <p:cNvPr id="4" name="TextBox 3">
            <a:extLst>
              <a:ext uri="{FF2B5EF4-FFF2-40B4-BE49-F238E27FC236}">
                <a16:creationId xmlns:a16="http://schemas.microsoft.com/office/drawing/2014/main" id="{D15A8E36-4AB3-4797-BE47-4995F80CA037}"/>
              </a:ext>
            </a:extLst>
          </p:cNvPr>
          <p:cNvSpPr txBox="1"/>
          <p:nvPr/>
        </p:nvSpPr>
        <p:spPr>
          <a:xfrm>
            <a:off x="5770245" y="260461"/>
            <a:ext cx="6047850" cy="3416320"/>
          </a:xfrm>
          <a:prstGeom prst="rect">
            <a:avLst/>
          </a:prstGeom>
          <a:noFill/>
        </p:spPr>
        <p:txBody>
          <a:bodyPr wrap="square" rtlCol="0">
            <a:spAutoFit/>
          </a:bodyPr>
          <a:lstStyle/>
          <a:p>
            <a:r>
              <a:rPr lang="en-US" b="1" dirty="0">
                <a:solidFill>
                  <a:schemeClr val="bg1"/>
                </a:solidFill>
              </a:rPr>
              <a:t>Name Server records (NS)—</a:t>
            </a:r>
            <a:r>
              <a:rPr lang="en-US" dirty="0">
                <a:solidFill>
                  <a:schemeClr val="bg1"/>
                </a:solidFill>
              </a:rPr>
              <a:t>specifies that a specific DNS Zone, such as “example.com” is delegated to a specific authoritative name server</a:t>
            </a:r>
          </a:p>
          <a:p>
            <a:r>
              <a:rPr lang="en-US" b="1" dirty="0">
                <a:solidFill>
                  <a:schemeClr val="bg1"/>
                </a:solidFill>
              </a:rPr>
              <a:t>IPv4 Address Mapping records (A)—</a:t>
            </a:r>
            <a:r>
              <a:rPr lang="en-US" dirty="0">
                <a:solidFill>
                  <a:schemeClr val="bg1"/>
                </a:solidFill>
              </a:rPr>
              <a:t>a hostname and its IPv4 address.</a:t>
            </a:r>
          </a:p>
          <a:p>
            <a:r>
              <a:rPr lang="en-US" b="1" dirty="0">
                <a:solidFill>
                  <a:schemeClr val="bg1"/>
                </a:solidFill>
              </a:rPr>
              <a:t>IPv6 Address records (AAAA)—</a:t>
            </a:r>
            <a:r>
              <a:rPr lang="en-US" dirty="0">
                <a:solidFill>
                  <a:schemeClr val="bg1"/>
                </a:solidFill>
              </a:rPr>
              <a:t>a hostname and its IPv6 address.</a:t>
            </a:r>
          </a:p>
          <a:p>
            <a:r>
              <a:rPr lang="en-US" b="1" dirty="0">
                <a:solidFill>
                  <a:schemeClr val="bg1"/>
                </a:solidFill>
              </a:rPr>
              <a:t>Canonical Name records (CNAME)—</a:t>
            </a:r>
            <a:r>
              <a:rPr lang="en-US" dirty="0">
                <a:solidFill>
                  <a:schemeClr val="bg1"/>
                </a:solidFill>
              </a:rPr>
              <a:t>points a hostname to an alias. This is another hostname, which the DNS client is redirected to</a:t>
            </a:r>
          </a:p>
          <a:p>
            <a:r>
              <a:rPr lang="en-US" b="1" dirty="0">
                <a:solidFill>
                  <a:schemeClr val="bg1"/>
                </a:solidFill>
              </a:rPr>
              <a:t>Mail exchanger record (MX)—</a:t>
            </a:r>
            <a:r>
              <a:rPr lang="en-US" dirty="0">
                <a:solidFill>
                  <a:schemeClr val="bg1"/>
                </a:solidFill>
              </a:rPr>
              <a:t>specifies an SMTP email server for the domain.</a:t>
            </a:r>
          </a:p>
        </p:txBody>
      </p:sp>
      <p:pic>
        <p:nvPicPr>
          <p:cNvPr id="11" name="Picture 10" descr="A screenshot of a cell phone&#10;&#10;Description automatically generated">
            <a:extLst>
              <a:ext uri="{FF2B5EF4-FFF2-40B4-BE49-F238E27FC236}">
                <a16:creationId xmlns:a16="http://schemas.microsoft.com/office/drawing/2014/main" id="{D89DF131-0041-4324-8182-18C27CD22D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9720" y="3676780"/>
            <a:ext cx="6048375" cy="3076379"/>
          </a:xfrm>
          <a:prstGeom prst="rect">
            <a:avLst/>
          </a:prstGeom>
        </p:spPr>
      </p:pic>
    </p:spTree>
    <p:extLst>
      <p:ext uri="{BB962C8B-B14F-4D97-AF65-F5344CB8AC3E}">
        <p14:creationId xmlns:p14="http://schemas.microsoft.com/office/powerpoint/2010/main" val="8724157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6626" name="Title 1">
            <a:extLst>
              <a:ext uri="{FF2B5EF4-FFF2-40B4-BE49-F238E27FC236}">
                <a16:creationId xmlns:a16="http://schemas.microsoft.com/office/drawing/2014/main" id="{2A24009E-118B-42DA-AC03-8A08D4219685}"/>
              </a:ext>
            </a:extLst>
          </p:cNvPr>
          <p:cNvSpPr>
            <a:spLocks noGrp="1"/>
          </p:cNvSpPr>
          <p:nvPr>
            <p:ph type="title"/>
          </p:nvPr>
        </p:nvSpPr>
        <p:spPr>
          <a:xfrm>
            <a:off x="897790" y="834166"/>
            <a:ext cx="4805996" cy="1297115"/>
          </a:xfrm>
        </p:spPr>
        <p:txBody>
          <a:bodyPr vert="horz" lIns="91440" tIns="45720" rIns="91440" bIns="45720" rtlCol="0" anchor="t">
            <a:normAutofit fontScale="90000"/>
          </a:bodyPr>
          <a:lstStyle/>
          <a:p>
            <a:r>
              <a:rPr lang="en-US" altLang="en-US" sz="4100" kern="1200" dirty="0">
                <a:solidFill>
                  <a:srgbClr val="000000"/>
                </a:solidFill>
                <a:latin typeface="+mj-lt"/>
                <a:ea typeface="+mj-ea"/>
                <a:cs typeface="+mj-cs"/>
              </a:rPr>
              <a:t>How Domain Name System (DNS) Lookups work.</a:t>
            </a:r>
            <a:br>
              <a:rPr lang="en-US" altLang="en-US" sz="4100" kern="1200" dirty="0">
                <a:solidFill>
                  <a:srgbClr val="000000"/>
                </a:solidFill>
                <a:latin typeface="+mj-lt"/>
                <a:ea typeface="+mj-ea"/>
                <a:cs typeface="+mj-cs"/>
              </a:rPr>
            </a:br>
            <a:br>
              <a:rPr lang="en-US" altLang="en-US" sz="4100" kern="1200" dirty="0">
                <a:solidFill>
                  <a:srgbClr val="000000"/>
                </a:solidFill>
                <a:latin typeface="+mj-lt"/>
                <a:ea typeface="+mj-ea"/>
                <a:cs typeface="+mj-cs"/>
              </a:rPr>
            </a:br>
            <a:r>
              <a:rPr lang="en-US" altLang="en-US" sz="4100" kern="1200" dirty="0">
                <a:solidFill>
                  <a:srgbClr val="000000"/>
                </a:solidFill>
                <a:latin typeface="+mj-lt"/>
                <a:ea typeface="+mj-ea"/>
                <a:cs typeface="+mj-cs"/>
              </a:rPr>
              <a:t>Recursive and Iterative</a:t>
            </a:r>
            <a:br>
              <a:rPr lang="en-US" altLang="en-US" sz="4100" kern="1200" dirty="0">
                <a:solidFill>
                  <a:srgbClr val="000000"/>
                </a:solidFill>
                <a:latin typeface="+mj-lt"/>
                <a:ea typeface="+mj-ea"/>
                <a:cs typeface="+mj-cs"/>
              </a:rPr>
            </a:br>
            <a:endParaRPr lang="en-US" altLang="en-US" sz="4100" kern="1200" dirty="0">
              <a:solidFill>
                <a:srgbClr val="000000"/>
              </a:solidFill>
              <a:latin typeface="+mj-lt"/>
              <a:ea typeface="+mj-ea"/>
              <a:cs typeface="+mj-cs"/>
            </a:endParaRPr>
          </a:p>
        </p:txBody>
      </p:sp>
      <p:sp>
        <p:nvSpPr>
          <p:cNvPr id="19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40B24986-D961-4FDC-A466-09EFDBBEFD40}"/>
              </a:ext>
            </a:extLst>
          </p:cNvPr>
          <p:cNvPicPr>
            <a:picLocks noChangeAspect="1"/>
          </p:cNvPicPr>
          <p:nvPr/>
        </p:nvPicPr>
        <p:blipFill>
          <a:blip r:embed="rId4"/>
          <a:stretch>
            <a:fillRect/>
          </a:stretch>
        </p:blipFill>
        <p:spPr>
          <a:xfrm>
            <a:off x="7747093" y="1595535"/>
            <a:ext cx="4141760" cy="4570971"/>
          </a:xfrm>
          <a:prstGeom prst="rect">
            <a:avLst/>
          </a:prstGeom>
        </p:spPr>
      </p:pic>
    </p:spTree>
    <p:extLst>
      <p:ext uri="{BB962C8B-B14F-4D97-AF65-F5344CB8AC3E}">
        <p14:creationId xmlns:p14="http://schemas.microsoft.com/office/powerpoint/2010/main" val="27647793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6626" name="Title 1">
            <a:extLst>
              <a:ext uri="{FF2B5EF4-FFF2-40B4-BE49-F238E27FC236}">
                <a16:creationId xmlns:a16="http://schemas.microsoft.com/office/drawing/2014/main" id="{2A24009E-118B-42DA-AC03-8A08D4219685}"/>
              </a:ext>
            </a:extLst>
          </p:cNvPr>
          <p:cNvSpPr>
            <a:spLocks noGrp="1"/>
          </p:cNvSpPr>
          <p:nvPr>
            <p:ph type="title"/>
          </p:nvPr>
        </p:nvSpPr>
        <p:spPr>
          <a:xfrm>
            <a:off x="897790" y="834166"/>
            <a:ext cx="4805996" cy="1297115"/>
          </a:xfrm>
        </p:spPr>
        <p:txBody>
          <a:bodyPr vert="horz" lIns="91440" tIns="45720" rIns="91440" bIns="45720" rtlCol="0" anchor="t">
            <a:normAutofit fontScale="90000"/>
          </a:bodyPr>
          <a:lstStyle/>
          <a:p>
            <a:r>
              <a:rPr lang="en-US" altLang="en-US" sz="4100" dirty="0">
                <a:solidFill>
                  <a:srgbClr val="000000"/>
                </a:solidFill>
              </a:rPr>
              <a:t>Troubleshooting</a:t>
            </a:r>
            <a:r>
              <a:rPr lang="en-US" altLang="en-US" sz="4100" kern="1200" dirty="0">
                <a:solidFill>
                  <a:srgbClr val="000000"/>
                </a:solidFill>
                <a:latin typeface="+mj-lt"/>
                <a:ea typeface="+mj-ea"/>
                <a:cs typeface="+mj-cs"/>
              </a:rPr>
              <a:t> Domain Name System (DNS)</a:t>
            </a:r>
            <a:br>
              <a:rPr lang="en-US" altLang="en-US" sz="4100" kern="1200" dirty="0">
                <a:solidFill>
                  <a:srgbClr val="000000"/>
                </a:solidFill>
                <a:latin typeface="+mj-lt"/>
                <a:ea typeface="+mj-ea"/>
                <a:cs typeface="+mj-cs"/>
              </a:rPr>
            </a:br>
            <a:br>
              <a:rPr lang="en-US" altLang="en-US" sz="4100" kern="1200" dirty="0">
                <a:solidFill>
                  <a:schemeClr val="bg1"/>
                </a:solidFill>
                <a:latin typeface="+mj-lt"/>
                <a:ea typeface="+mj-ea"/>
                <a:cs typeface="+mj-cs"/>
              </a:rPr>
            </a:br>
            <a:r>
              <a:rPr lang="en-US" altLang="en-US" sz="4100" kern="1200" dirty="0">
                <a:solidFill>
                  <a:schemeClr val="bg1"/>
                </a:solidFill>
                <a:latin typeface="+mj-lt"/>
                <a:ea typeface="+mj-ea"/>
                <a:cs typeface="+mj-cs"/>
              </a:rPr>
              <a:t>You </a:t>
            </a:r>
            <a:r>
              <a:rPr lang="en-US" dirty="0">
                <a:solidFill>
                  <a:schemeClr val="bg1"/>
                </a:solidFill>
              </a:rPr>
              <a:t>ping a server by using fully qualified domain name (FQDN) and do not receive a response.</a:t>
            </a:r>
            <a:br>
              <a:rPr lang="en-US" altLang="en-US" sz="4100" kern="1200" dirty="0">
                <a:solidFill>
                  <a:schemeClr val="bg1"/>
                </a:solidFill>
                <a:latin typeface="+mj-lt"/>
                <a:ea typeface="+mj-ea"/>
                <a:cs typeface="+mj-cs"/>
              </a:rPr>
            </a:br>
            <a:endParaRPr lang="en-US" altLang="en-US" sz="4100" kern="1200" dirty="0">
              <a:solidFill>
                <a:schemeClr val="bg1"/>
              </a:solidFill>
              <a:latin typeface="+mj-lt"/>
              <a:ea typeface="+mj-ea"/>
              <a:cs typeface="+mj-cs"/>
            </a:endParaRPr>
          </a:p>
        </p:txBody>
      </p:sp>
      <p:sp>
        <p:nvSpPr>
          <p:cNvPr id="19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40B24986-D961-4FDC-A466-09EFDBBEFD40}"/>
              </a:ext>
            </a:extLst>
          </p:cNvPr>
          <p:cNvPicPr>
            <a:picLocks noChangeAspect="1"/>
          </p:cNvPicPr>
          <p:nvPr/>
        </p:nvPicPr>
        <p:blipFill>
          <a:blip r:embed="rId4"/>
          <a:stretch>
            <a:fillRect/>
          </a:stretch>
        </p:blipFill>
        <p:spPr>
          <a:xfrm>
            <a:off x="7747093" y="1595535"/>
            <a:ext cx="4141760" cy="4570971"/>
          </a:xfrm>
          <a:prstGeom prst="rect">
            <a:avLst/>
          </a:prstGeom>
        </p:spPr>
      </p:pic>
    </p:spTree>
    <p:extLst>
      <p:ext uri="{BB962C8B-B14F-4D97-AF65-F5344CB8AC3E}">
        <p14:creationId xmlns:p14="http://schemas.microsoft.com/office/powerpoint/2010/main" val="3897799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2F3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Title 1">
            <a:extLst>
              <a:ext uri="{FF2B5EF4-FFF2-40B4-BE49-F238E27FC236}">
                <a16:creationId xmlns:a16="http://schemas.microsoft.com/office/drawing/2014/main" id="{F3AE3460-63E0-420D-9C08-33D33F3B0760}"/>
              </a:ext>
            </a:extLst>
          </p:cNvPr>
          <p:cNvSpPr>
            <a:spLocks noGrp="1"/>
          </p:cNvSpPr>
          <p:nvPr>
            <p:ph type="title"/>
          </p:nvPr>
        </p:nvSpPr>
        <p:spPr>
          <a:xfrm>
            <a:off x="196700" y="875457"/>
            <a:ext cx="5075148" cy="3034857"/>
          </a:xfrm>
        </p:spPr>
        <p:txBody>
          <a:bodyPr vert="horz" lIns="91440" tIns="45720" rIns="91440" bIns="45720" rtlCol="0" anchor="b">
            <a:normAutofit/>
          </a:bodyPr>
          <a:lstStyle/>
          <a:p>
            <a:pPr marL="1279525" indent="-1279525" algn="r"/>
            <a:r>
              <a:rPr lang="en-US" altLang="en-US" sz="5400" kern="1200" dirty="0">
                <a:solidFill>
                  <a:srgbClr val="FFFFFF"/>
                </a:solidFill>
                <a:latin typeface="+mj-lt"/>
                <a:ea typeface="+mj-ea"/>
                <a:cs typeface="+mj-cs"/>
              </a:rPr>
              <a:t>Generic Top-Level Domains</a:t>
            </a:r>
          </a:p>
        </p:txBody>
      </p:sp>
      <p:cxnSp>
        <p:nvCxnSpPr>
          <p:cNvPr id="74" name="Straight Connector 73">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30723" name="Picture 1">
            <a:extLst>
              <a:ext uri="{FF2B5EF4-FFF2-40B4-BE49-F238E27FC236}">
                <a16:creationId xmlns:a16="http://schemas.microsoft.com/office/drawing/2014/main" id="{487F8E06-B573-40CD-9887-9C581A6AF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96000" y="1191105"/>
            <a:ext cx="5459470" cy="44767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626" name="Title 1">
            <a:extLst>
              <a:ext uri="{FF2B5EF4-FFF2-40B4-BE49-F238E27FC236}">
                <a16:creationId xmlns:a16="http://schemas.microsoft.com/office/drawing/2014/main" id="{2A24009E-118B-42DA-AC03-8A08D4219685}"/>
              </a:ext>
            </a:extLst>
          </p:cNvPr>
          <p:cNvSpPr>
            <a:spLocks noGrp="1"/>
          </p:cNvSpPr>
          <p:nvPr>
            <p:ph type="title"/>
          </p:nvPr>
        </p:nvSpPr>
        <p:spPr>
          <a:xfrm>
            <a:off x="640079" y="2023236"/>
            <a:ext cx="3659777" cy="2820908"/>
          </a:xfrm>
        </p:spPr>
        <p:txBody>
          <a:bodyPr>
            <a:normAutofit/>
          </a:bodyPr>
          <a:lstStyle/>
          <a:p>
            <a:pPr eaLnBrk="1" hangingPunct="1"/>
            <a:r>
              <a:rPr lang="en-US" altLang="en-US" sz="4000">
                <a:solidFill>
                  <a:srgbClr val="FFFFFF"/>
                </a:solidFill>
                <a:latin typeface="Franklin Gothic Medium" panose="020B0603020102020204" pitchFamily="34" charset="0"/>
                <a:ea typeface="Franklin Gothic Medium" panose="020B0603020102020204" pitchFamily="34" charset="0"/>
                <a:cs typeface="Franklin Gothic Medium" panose="020B0603020102020204" pitchFamily="34" charset="0"/>
              </a:rPr>
              <a:t>Domain Name System (DNS)</a:t>
            </a:r>
          </a:p>
        </p:txBody>
      </p:sp>
      <p:sp>
        <p:nvSpPr>
          <p:cNvPr id="3" name="Content Placeholder 2">
            <a:extLst>
              <a:ext uri="{FF2B5EF4-FFF2-40B4-BE49-F238E27FC236}">
                <a16:creationId xmlns:a16="http://schemas.microsoft.com/office/drawing/2014/main" id="{9A9D6396-16A3-4B23-8AA3-68E0EAC6C445}"/>
              </a:ext>
            </a:extLst>
          </p:cNvPr>
          <p:cNvSpPr>
            <a:spLocks noGrp="1"/>
          </p:cNvSpPr>
          <p:nvPr>
            <p:ph idx="1"/>
          </p:nvPr>
        </p:nvSpPr>
        <p:spPr>
          <a:xfrm>
            <a:off x="5532120" y="850392"/>
            <a:ext cx="5821680" cy="5326571"/>
          </a:xfrm>
        </p:spPr>
        <p:txBody>
          <a:bodyPr>
            <a:normAutofit lnSpcReduction="10000"/>
          </a:bodyPr>
          <a:lstStyle/>
          <a:p>
            <a:pPr marL="0" indent="0">
              <a:buNone/>
            </a:pPr>
            <a:r>
              <a:rPr lang="en-US" b="1" dirty="0">
                <a:solidFill>
                  <a:schemeClr val="bg1"/>
                </a:solidFill>
              </a:rPr>
              <a:t>	Reverse DNS Lookup</a:t>
            </a:r>
          </a:p>
          <a:p>
            <a:r>
              <a:rPr lang="en-US" dirty="0">
                <a:solidFill>
                  <a:schemeClr val="bg1"/>
                </a:solidFill>
              </a:rPr>
              <a:t>In a reverse DNS lookup, the steps are the same except that it starts out with an IP address and returns with the domain name. </a:t>
            </a:r>
          </a:p>
          <a:p>
            <a:r>
              <a:rPr lang="en-US" dirty="0">
                <a:solidFill>
                  <a:schemeClr val="bg1"/>
                </a:solidFill>
              </a:rPr>
              <a:t>In actual reality this can take a while and when a DNS is unable to find what it needs whether it is a domain name or an IP address, we end up with the screen we all hate that states “this webpage cannot be found”. This is due to the servers being busy or the web browser timing out.</a:t>
            </a:r>
          </a:p>
          <a:p>
            <a:endParaRPr lang="en-US" dirty="0"/>
          </a:p>
        </p:txBody>
      </p:sp>
    </p:spTree>
    <p:extLst>
      <p:ext uri="{BB962C8B-B14F-4D97-AF65-F5344CB8AC3E}">
        <p14:creationId xmlns:p14="http://schemas.microsoft.com/office/powerpoint/2010/main" val="113115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21"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022"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6018" name="Title 1">
            <a:extLst>
              <a:ext uri="{FF2B5EF4-FFF2-40B4-BE49-F238E27FC236}">
                <a16:creationId xmlns:a16="http://schemas.microsoft.com/office/drawing/2014/main" id="{349CBD97-C127-415F-BDAA-BA8B380A699E}"/>
              </a:ext>
            </a:extLst>
          </p:cNvPr>
          <p:cNvSpPr>
            <a:spLocks noGrp="1"/>
          </p:cNvSpPr>
          <p:nvPr>
            <p:ph type="title"/>
          </p:nvPr>
        </p:nvSpPr>
        <p:spPr>
          <a:xfrm>
            <a:off x="640079" y="2053641"/>
            <a:ext cx="3669161" cy="2760098"/>
          </a:xfrm>
        </p:spPr>
        <p:txBody>
          <a:bodyPr>
            <a:normAutofit/>
          </a:bodyPr>
          <a:lstStyle/>
          <a:p>
            <a:pPr eaLnBrk="1" hangingPunct="1"/>
            <a:r>
              <a:rPr lang="en-US" altLang="en-US" sz="4400">
                <a:solidFill>
                  <a:srgbClr val="FFFFFF"/>
                </a:solidFill>
                <a:latin typeface="Franklin Gothic Medium" panose="020B0603020102020204" pitchFamily="34" charset="0"/>
                <a:ea typeface="Franklin Gothic Medium" panose="020B0603020102020204" pitchFamily="34" charset="0"/>
                <a:cs typeface="Franklin Gothic Medium" panose="020B0603020102020204" pitchFamily="34" charset="0"/>
              </a:rPr>
              <a:t>Intranets</a:t>
            </a:r>
          </a:p>
        </p:txBody>
      </p:sp>
      <p:sp>
        <p:nvSpPr>
          <p:cNvPr id="86019" name="Content Placeholder 2">
            <a:extLst>
              <a:ext uri="{FF2B5EF4-FFF2-40B4-BE49-F238E27FC236}">
                <a16:creationId xmlns:a16="http://schemas.microsoft.com/office/drawing/2014/main" id="{3BCFCFC5-31C9-4D53-A7AE-4943A2C0CB00}"/>
              </a:ext>
            </a:extLst>
          </p:cNvPr>
          <p:cNvSpPr>
            <a:spLocks noGrp="1"/>
          </p:cNvSpPr>
          <p:nvPr>
            <p:ph idx="1"/>
          </p:nvPr>
        </p:nvSpPr>
        <p:spPr>
          <a:xfrm>
            <a:off x="6090574" y="801866"/>
            <a:ext cx="5306084" cy="5230634"/>
          </a:xfrm>
        </p:spPr>
        <p:txBody>
          <a:bodyPr anchor="ctr">
            <a:normAutofit/>
          </a:bodyPr>
          <a:lstStyle/>
          <a:p>
            <a:pPr eaLnBrk="1" hangingPunct="1"/>
            <a:r>
              <a:rPr lang="en-US" altLang="en-US" sz="2400" dirty="0">
                <a:solidFill>
                  <a:srgbClr val="000000"/>
                </a:solidFill>
              </a:rPr>
              <a:t>Network within an organization that uses Internet protocols and technologies for:</a:t>
            </a:r>
          </a:p>
          <a:p>
            <a:pPr marL="639763" lvl="1" indent="-273050"/>
            <a:r>
              <a:rPr lang="en-US" altLang="en-US" sz="2400" dirty="0">
                <a:solidFill>
                  <a:srgbClr val="000000"/>
                </a:solidFill>
              </a:rPr>
              <a:t>Collecting, storing, and disseminating useful information that supports business activities</a:t>
            </a:r>
          </a:p>
          <a:p>
            <a:pPr eaLnBrk="1" hangingPunct="1"/>
            <a:r>
              <a:rPr lang="en-US" altLang="en-US" sz="2400" dirty="0">
                <a:solidFill>
                  <a:srgbClr val="000000"/>
                </a:solidFill>
              </a:rPr>
              <a:t>Otherwise known as corporate portals</a:t>
            </a:r>
          </a:p>
          <a:p>
            <a:pPr eaLnBrk="1" hangingPunct="1"/>
            <a:r>
              <a:rPr lang="en-US" altLang="en-US" sz="2400" dirty="0">
                <a:solidFill>
                  <a:srgbClr val="000000"/>
                </a:solidFill>
              </a:rPr>
              <a:t>Facilitates internal use by employees</a:t>
            </a:r>
          </a:p>
          <a:p>
            <a:pPr marL="639763" lvl="1" indent="-273050"/>
            <a:r>
              <a:rPr lang="en-US" altLang="en-US" sz="2400" dirty="0">
                <a:solidFill>
                  <a:srgbClr val="000000"/>
                </a:solidFill>
              </a:rPr>
              <a:t>Companies also allow trusted business partners to access their intranets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6094105" y="802955"/>
            <a:ext cx="5503846" cy="1454051"/>
          </a:xfrm>
        </p:spPr>
        <p:txBody>
          <a:bodyPr>
            <a:normAutofit/>
          </a:bodyPr>
          <a:lstStyle/>
          <a:p>
            <a:r>
              <a:rPr lang="en-US" altLang="en-US" sz="4800" dirty="0">
                <a:solidFill>
                  <a:srgbClr val="000000"/>
                </a:solidFill>
              </a:rPr>
              <a:t>Understanding DHCP</a:t>
            </a:r>
          </a:p>
        </p:txBody>
      </p:sp>
      <p:sp>
        <p:nvSpPr>
          <p:cNvPr id="7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 name="Graphic 70" descr="User Network">
            <a:extLst>
              <a:ext uri="{FF2B5EF4-FFF2-40B4-BE49-F238E27FC236}">
                <a16:creationId xmlns:a16="http://schemas.microsoft.com/office/drawing/2014/main" id="{CD6616DD-42FD-4075-8DC5-2DF43F8FA3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146435" name="Rectangle 3">
            <a:extLst>
              <a:ext uri="{FF2B5EF4-FFF2-40B4-BE49-F238E27FC236}">
                <a16:creationId xmlns:a16="http://schemas.microsoft.com/office/drawing/2014/main" id="{B6D84B8A-F3A7-4B37-B934-2135CA05E58C}"/>
              </a:ext>
            </a:extLst>
          </p:cNvPr>
          <p:cNvSpPr>
            <a:spLocks noGrp="1" noChangeArrowheads="1"/>
          </p:cNvSpPr>
          <p:nvPr>
            <p:ph type="body" idx="1"/>
          </p:nvPr>
        </p:nvSpPr>
        <p:spPr>
          <a:xfrm>
            <a:off x="6094503" y="2104441"/>
            <a:ext cx="4977578" cy="3639289"/>
          </a:xfrm>
        </p:spPr>
        <p:txBody>
          <a:bodyPr anchor="ctr">
            <a:normAutofit/>
          </a:bodyPr>
          <a:lstStyle/>
          <a:p>
            <a:endParaRPr lang="en-US" altLang="en-US" sz="2000" dirty="0">
              <a:solidFill>
                <a:srgbClr val="000000"/>
              </a:solidFill>
            </a:endParaRPr>
          </a:p>
          <a:p>
            <a:r>
              <a:rPr lang="en-US" altLang="en-US" sz="2000" dirty="0">
                <a:solidFill>
                  <a:srgbClr val="000000"/>
                </a:solidFill>
              </a:rPr>
              <a:t>Dynamic Host Configuration Protocol is a communication protocol that lets network administrators manage centrally and automate the assignment of Internet Protocol addresses in an organization’s network. (basically it frees a network administrator from having to manually configure each host connected to his network) </a:t>
            </a:r>
          </a:p>
          <a:p>
            <a:endParaRPr lang="en-US" altLang="en-US" sz="2000" dirty="0">
              <a:solidFill>
                <a:srgbClr val="000000"/>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2818" name="Rectangle 2">
            <a:extLst>
              <a:ext uri="{FF2B5EF4-FFF2-40B4-BE49-F238E27FC236}">
                <a16:creationId xmlns:a16="http://schemas.microsoft.com/office/drawing/2014/main" id="{E13F08B9-A347-4709-A065-1EF26C5A82D1}"/>
              </a:ext>
            </a:extLst>
          </p:cNvPr>
          <p:cNvSpPr>
            <a:spLocks noGrp="1" noChangeArrowheads="1"/>
          </p:cNvSpPr>
          <p:nvPr>
            <p:ph type="title"/>
          </p:nvPr>
        </p:nvSpPr>
        <p:spPr>
          <a:xfrm>
            <a:off x="640079" y="2053641"/>
            <a:ext cx="3669161" cy="2760098"/>
          </a:xfrm>
        </p:spPr>
        <p:txBody>
          <a:bodyPr>
            <a:normAutofit/>
          </a:bodyPr>
          <a:lstStyle/>
          <a:p>
            <a:r>
              <a:rPr lang="en-US" altLang="en-US" sz="4400">
                <a:solidFill>
                  <a:srgbClr val="FFFFFF"/>
                </a:solidFill>
              </a:rPr>
              <a:t>DHCP must</a:t>
            </a:r>
          </a:p>
        </p:txBody>
      </p:sp>
      <p:sp>
        <p:nvSpPr>
          <p:cNvPr id="162819" name="Rectangle 3">
            <a:extLst>
              <a:ext uri="{FF2B5EF4-FFF2-40B4-BE49-F238E27FC236}">
                <a16:creationId xmlns:a16="http://schemas.microsoft.com/office/drawing/2014/main" id="{ABA5550C-748F-4100-8B5E-9BCD51975944}"/>
              </a:ext>
            </a:extLst>
          </p:cNvPr>
          <p:cNvSpPr>
            <a:spLocks noGrp="1" noChangeArrowheads="1"/>
          </p:cNvSpPr>
          <p:nvPr>
            <p:ph type="body" idx="1"/>
          </p:nvPr>
        </p:nvSpPr>
        <p:spPr>
          <a:xfrm>
            <a:off x="6096000" y="662381"/>
            <a:ext cx="5306084" cy="5230634"/>
          </a:xfrm>
        </p:spPr>
        <p:txBody>
          <a:bodyPr anchor="ctr">
            <a:normAutofit fontScale="77500" lnSpcReduction="20000"/>
          </a:bodyPr>
          <a:lstStyle/>
          <a:p>
            <a:endParaRPr lang="en-US" altLang="en-US" sz="2200" dirty="0">
              <a:solidFill>
                <a:srgbClr val="000000"/>
              </a:solidFill>
            </a:endParaRPr>
          </a:p>
          <a:p>
            <a:r>
              <a:rPr lang="en-US" altLang="en-US" sz="2200" dirty="0">
                <a:solidFill>
                  <a:srgbClr val="000000"/>
                </a:solidFill>
              </a:rPr>
              <a:t>Guarantee unique network address. (Address Reservations or Assignment)</a:t>
            </a:r>
          </a:p>
          <a:p>
            <a:endParaRPr lang="en-US" altLang="en-US" sz="2200" dirty="0">
              <a:solidFill>
                <a:srgbClr val="000000"/>
              </a:solidFill>
            </a:endParaRPr>
          </a:p>
          <a:p>
            <a:r>
              <a:rPr lang="en-US" altLang="en-US" sz="2200" dirty="0">
                <a:solidFill>
                  <a:srgbClr val="000000"/>
                </a:solidFill>
              </a:rPr>
              <a:t>Retain DHCP client configuration across a client reboot. </a:t>
            </a:r>
          </a:p>
          <a:p>
            <a:endParaRPr lang="en-US" altLang="en-US" sz="2200" dirty="0">
              <a:solidFill>
                <a:srgbClr val="000000"/>
              </a:solidFill>
            </a:endParaRPr>
          </a:p>
          <a:p>
            <a:r>
              <a:rPr lang="en-US" altLang="en-US" sz="2200" dirty="0">
                <a:solidFill>
                  <a:srgbClr val="000000"/>
                </a:solidFill>
              </a:rPr>
              <a:t>Allow automated assignment of configuration parameters to new clients.</a:t>
            </a:r>
          </a:p>
          <a:p>
            <a:endParaRPr lang="en-US" altLang="en-US" sz="2200" dirty="0">
              <a:solidFill>
                <a:srgbClr val="000000"/>
              </a:solidFill>
            </a:endParaRPr>
          </a:p>
          <a:p>
            <a:r>
              <a:rPr lang="en-US" altLang="en-US" sz="2200" dirty="0">
                <a:solidFill>
                  <a:srgbClr val="000000"/>
                </a:solidFill>
              </a:rPr>
              <a:t>Support fixed allocation of configuration parameters to specific clients.</a:t>
            </a:r>
          </a:p>
          <a:p>
            <a:endParaRPr lang="en-US" altLang="en-US" sz="2200" dirty="0">
              <a:solidFill>
                <a:srgbClr val="000000"/>
              </a:solidFill>
            </a:endParaRPr>
          </a:p>
          <a:p>
            <a:r>
              <a:rPr lang="en-US" altLang="en-US" sz="2200" dirty="0">
                <a:solidFill>
                  <a:srgbClr val="000000"/>
                </a:solidFill>
              </a:rPr>
              <a:t>Exclusion of addresses that are already in use or set statically. (Address Exclusion)</a:t>
            </a:r>
          </a:p>
          <a:p>
            <a:endParaRPr lang="en-US" altLang="en-US" sz="2200" dirty="0">
              <a:solidFill>
                <a:srgbClr val="000000"/>
              </a:solidFill>
            </a:endParaRPr>
          </a:p>
          <a:p>
            <a:r>
              <a:rPr lang="en-US" altLang="en-US" sz="2200" dirty="0">
                <a:solidFill>
                  <a:srgbClr val="000000"/>
                </a:solidFill>
              </a:rPr>
              <a:t>When a client's DHCP-issued address expires, the client will attempt to get another IP address by broadcasting using the DORA process</a:t>
            </a:r>
          </a:p>
          <a:p>
            <a:endParaRPr lang="en-US" altLang="en-US" sz="2200" dirty="0">
              <a:solidFill>
                <a:srgbClr val="000000"/>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6094105" y="802955"/>
            <a:ext cx="4977976" cy="1454051"/>
          </a:xfrm>
        </p:spPr>
        <p:txBody>
          <a:bodyPr>
            <a:normAutofit/>
          </a:bodyPr>
          <a:lstStyle/>
          <a:p>
            <a:r>
              <a:rPr lang="en-US" altLang="en-US" sz="6600" dirty="0">
                <a:solidFill>
                  <a:srgbClr val="000000"/>
                </a:solidFill>
              </a:rPr>
              <a:t>DORA Process</a:t>
            </a:r>
          </a:p>
        </p:txBody>
      </p:sp>
      <p:sp>
        <p:nvSpPr>
          <p:cNvPr id="7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 name="Graphic 70" descr="User Network">
            <a:extLst>
              <a:ext uri="{FF2B5EF4-FFF2-40B4-BE49-F238E27FC236}">
                <a16:creationId xmlns:a16="http://schemas.microsoft.com/office/drawing/2014/main" id="{CD6616DD-42FD-4075-8DC5-2DF43F8FA3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pic>
        <p:nvPicPr>
          <p:cNvPr id="5" name="Content Placeholder 4" descr="A screenshot of a cell phone&#10;&#10;Description automatically generated">
            <a:extLst>
              <a:ext uri="{FF2B5EF4-FFF2-40B4-BE49-F238E27FC236}">
                <a16:creationId xmlns:a16="http://schemas.microsoft.com/office/drawing/2014/main" id="{3922CF24-B4B9-40CE-8DEB-7BC113CBECA0}"/>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803641" y="2826625"/>
            <a:ext cx="6219778" cy="3116975"/>
          </a:xfrm>
        </p:spPr>
      </p:pic>
    </p:spTree>
    <p:extLst>
      <p:ext uri="{BB962C8B-B14F-4D97-AF65-F5344CB8AC3E}">
        <p14:creationId xmlns:p14="http://schemas.microsoft.com/office/powerpoint/2010/main" val="17150666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6094105" y="802955"/>
            <a:ext cx="5503846" cy="1454051"/>
          </a:xfrm>
        </p:spPr>
        <p:txBody>
          <a:bodyPr>
            <a:normAutofit/>
          </a:bodyPr>
          <a:lstStyle/>
          <a:p>
            <a:r>
              <a:rPr lang="en-US" altLang="en-US" sz="4800" dirty="0">
                <a:solidFill>
                  <a:srgbClr val="000000"/>
                </a:solidFill>
              </a:rPr>
              <a:t>Understanding TCP/IP</a:t>
            </a:r>
          </a:p>
        </p:txBody>
      </p:sp>
      <p:sp>
        <p:nvSpPr>
          <p:cNvPr id="7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 name="Graphic 70" descr="User Network">
            <a:extLst>
              <a:ext uri="{FF2B5EF4-FFF2-40B4-BE49-F238E27FC236}">
                <a16:creationId xmlns:a16="http://schemas.microsoft.com/office/drawing/2014/main" id="{CD6616DD-42FD-4075-8DC5-2DF43F8FA3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146435" name="Rectangle 3">
            <a:extLst>
              <a:ext uri="{FF2B5EF4-FFF2-40B4-BE49-F238E27FC236}">
                <a16:creationId xmlns:a16="http://schemas.microsoft.com/office/drawing/2014/main" id="{B6D84B8A-F3A7-4B37-B934-2135CA05E58C}"/>
              </a:ext>
            </a:extLst>
          </p:cNvPr>
          <p:cNvSpPr>
            <a:spLocks noGrp="1" noChangeArrowheads="1"/>
          </p:cNvSpPr>
          <p:nvPr>
            <p:ph type="body" idx="1"/>
          </p:nvPr>
        </p:nvSpPr>
        <p:spPr>
          <a:xfrm>
            <a:off x="6094503" y="2104441"/>
            <a:ext cx="4977578" cy="3639289"/>
          </a:xfrm>
        </p:spPr>
        <p:txBody>
          <a:bodyPr anchor="ctr">
            <a:normAutofit/>
          </a:bodyPr>
          <a:lstStyle/>
          <a:p>
            <a:pPr lvl="1"/>
            <a:r>
              <a:rPr lang="en-US" dirty="0">
                <a:solidFill>
                  <a:schemeClr val="bg1"/>
                </a:solidFill>
              </a:rPr>
              <a:t>Tools ping</a:t>
            </a:r>
          </a:p>
          <a:p>
            <a:pPr lvl="2"/>
            <a:r>
              <a:rPr lang="en-US" dirty="0">
                <a:solidFill>
                  <a:schemeClr val="bg1"/>
                </a:solidFill>
              </a:rPr>
              <a:t> tracert</a:t>
            </a:r>
          </a:p>
          <a:p>
            <a:pPr lvl="2"/>
            <a:r>
              <a:rPr lang="en-US" dirty="0" err="1">
                <a:solidFill>
                  <a:schemeClr val="bg1"/>
                </a:solidFill>
              </a:rPr>
              <a:t>Pathping</a:t>
            </a:r>
            <a:endParaRPr lang="en-US" dirty="0">
              <a:solidFill>
                <a:schemeClr val="bg1"/>
              </a:solidFill>
            </a:endParaRPr>
          </a:p>
          <a:p>
            <a:pPr lvl="2"/>
            <a:r>
              <a:rPr lang="en-US" dirty="0">
                <a:solidFill>
                  <a:schemeClr val="bg1"/>
                </a:solidFill>
              </a:rPr>
              <a:t>Telnet</a:t>
            </a:r>
          </a:p>
          <a:p>
            <a:pPr lvl="2"/>
            <a:r>
              <a:rPr lang="en-US" dirty="0">
                <a:solidFill>
                  <a:schemeClr val="bg1"/>
                </a:solidFill>
              </a:rPr>
              <a:t>Ipconfig</a:t>
            </a:r>
          </a:p>
          <a:p>
            <a:pPr lvl="2"/>
            <a:r>
              <a:rPr lang="en-US" dirty="0">
                <a:solidFill>
                  <a:schemeClr val="bg1"/>
                </a:solidFill>
              </a:rPr>
              <a:t>Netstat</a:t>
            </a:r>
          </a:p>
          <a:p>
            <a:pPr lvl="2"/>
            <a:r>
              <a:rPr lang="en-US" dirty="0">
                <a:solidFill>
                  <a:schemeClr val="bg1"/>
                </a:solidFill>
              </a:rPr>
              <a:t>reserved address ranges for local use (including local loopback IP), protocols</a:t>
            </a:r>
          </a:p>
          <a:p>
            <a:endParaRPr lang="en-US" altLang="en-US" sz="2000" dirty="0">
              <a:solidFill>
                <a:srgbClr val="000000"/>
              </a:solidFill>
            </a:endParaRPr>
          </a:p>
          <a:p>
            <a:endParaRPr lang="en-US" altLang="en-US" sz="2000" dirty="0">
              <a:solidFill>
                <a:srgbClr val="000000"/>
              </a:solidFill>
            </a:endParaRPr>
          </a:p>
        </p:txBody>
      </p:sp>
    </p:spTree>
    <p:extLst>
      <p:ext uri="{BB962C8B-B14F-4D97-AF65-F5344CB8AC3E}">
        <p14:creationId xmlns:p14="http://schemas.microsoft.com/office/powerpoint/2010/main" val="10640649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a:bodyPr>
          <a:lstStyle/>
          <a:p>
            <a:r>
              <a:rPr lang="en-US" sz="4800" dirty="0"/>
              <a:t>Network Command Line Tools</a:t>
            </a: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22684627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1018604" y="1053042"/>
            <a:ext cx="4458424" cy="3068357"/>
          </a:xfrm>
        </p:spPr>
        <p:txBody>
          <a:bodyPr vert="horz" lIns="91440" tIns="45720" rIns="91440" bIns="45720" rtlCol="0" anchor="b">
            <a:normAutofit/>
          </a:bodyPr>
          <a:lstStyle/>
          <a:p>
            <a:r>
              <a:rPr lang="en-US" altLang="en-US" sz="3300" kern="1200" dirty="0">
                <a:solidFill>
                  <a:srgbClr val="FFFFFF"/>
                </a:solidFill>
                <a:latin typeface="+mj-lt"/>
                <a:ea typeface="+mj-ea"/>
                <a:cs typeface="+mj-cs"/>
              </a:rPr>
              <a:t>Understanding TCP/IP</a:t>
            </a:r>
            <a:br>
              <a:rPr lang="en-US" altLang="en-US" sz="3300" kern="1200" dirty="0">
                <a:solidFill>
                  <a:srgbClr val="FFFFFF"/>
                </a:solidFill>
                <a:latin typeface="+mj-lt"/>
                <a:ea typeface="+mj-ea"/>
                <a:cs typeface="+mj-cs"/>
              </a:rPr>
            </a:br>
            <a:br>
              <a:rPr lang="en-US" altLang="en-US" sz="3300" kern="1200" dirty="0">
                <a:solidFill>
                  <a:srgbClr val="FFFFFF"/>
                </a:solidFill>
                <a:latin typeface="+mj-lt"/>
                <a:ea typeface="+mj-ea"/>
                <a:cs typeface="+mj-cs"/>
              </a:rPr>
            </a:br>
            <a:r>
              <a:rPr lang="en-US" altLang="en-US" sz="3300" kern="1200" dirty="0">
                <a:solidFill>
                  <a:srgbClr val="FFFFFF"/>
                </a:solidFill>
                <a:latin typeface="+mj-lt"/>
                <a:ea typeface="+mj-ea"/>
                <a:cs typeface="+mj-cs"/>
              </a:rPr>
              <a:t>TRACERT or Traceroute</a:t>
            </a:r>
            <a:br>
              <a:rPr lang="en-US" altLang="en-US" sz="3300" kern="1200" dirty="0">
                <a:solidFill>
                  <a:srgbClr val="FFFFFF"/>
                </a:solidFill>
                <a:latin typeface="+mj-lt"/>
                <a:ea typeface="+mj-ea"/>
                <a:cs typeface="+mj-cs"/>
              </a:rPr>
            </a:br>
            <a:endParaRPr lang="en-US" altLang="en-US" sz="3300" kern="1200" dirty="0">
              <a:solidFill>
                <a:srgbClr val="FFFFFF"/>
              </a:solidFill>
              <a:latin typeface="+mj-lt"/>
              <a:ea typeface="+mj-ea"/>
              <a:cs typeface="+mj-cs"/>
            </a:endParaRPr>
          </a:p>
        </p:txBody>
      </p:sp>
      <p:cxnSp>
        <p:nvCxnSpPr>
          <p:cNvPr id="193" name="Straight Connector 19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CE34353-7584-4F86-A137-8F80EA3DA0FA}"/>
              </a:ext>
            </a:extLst>
          </p:cNvPr>
          <p:cNvPicPr>
            <a:picLocks noChangeAspect="1"/>
          </p:cNvPicPr>
          <p:nvPr/>
        </p:nvPicPr>
        <p:blipFill>
          <a:blip r:embed="rId2"/>
          <a:stretch>
            <a:fillRect/>
          </a:stretch>
        </p:blipFill>
        <p:spPr>
          <a:xfrm>
            <a:off x="6879128" y="3805638"/>
            <a:ext cx="4610100" cy="2657475"/>
          </a:xfrm>
          <a:prstGeom prst="rect">
            <a:avLst/>
          </a:prstGeom>
        </p:spPr>
      </p:pic>
      <p:sp>
        <p:nvSpPr>
          <p:cNvPr id="4" name="Rectangle 3">
            <a:extLst>
              <a:ext uri="{FF2B5EF4-FFF2-40B4-BE49-F238E27FC236}">
                <a16:creationId xmlns:a16="http://schemas.microsoft.com/office/drawing/2014/main" id="{FF4402FE-3DBC-466A-9CE2-C31D64FEC488}"/>
              </a:ext>
            </a:extLst>
          </p:cNvPr>
          <p:cNvSpPr/>
          <p:nvPr/>
        </p:nvSpPr>
        <p:spPr>
          <a:xfrm>
            <a:off x="6332375" y="251555"/>
            <a:ext cx="5720862" cy="2800767"/>
          </a:xfrm>
          <a:prstGeom prst="rect">
            <a:avLst/>
          </a:prstGeom>
        </p:spPr>
        <p:txBody>
          <a:bodyPr wrap="square">
            <a:spAutoFit/>
          </a:bodyPr>
          <a:lstStyle/>
          <a:p>
            <a:pPr marL="285750" indent="-285750">
              <a:buFont typeface="Arial" panose="020B0604020202020204" pitchFamily="34" charset="0"/>
              <a:buChar char="•"/>
            </a:pPr>
            <a:r>
              <a:rPr lang="en-US" sz="1600" b="1" dirty="0">
                <a:solidFill>
                  <a:srgbClr val="FF0000"/>
                </a:solidFill>
              </a:rPr>
              <a:t>The TRACERT diagnostic utility determines the route to a destination by sending Internet Control Message Protocol (ICMP) echo packets to the destination.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these packets, TRACERT uses varying IP Time-To-Live (TTL) values. Because each router along the path is required to decrement the packet's TTL by at least 1 before forwarding the packet, the TTL is effectively a hop counter.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When the TTL on a packet reaches zero (0), the router sends an ICMP "Time Exceeded" message back to the source computer.</a:t>
            </a:r>
          </a:p>
        </p:txBody>
      </p:sp>
    </p:spTree>
    <p:extLst>
      <p:ext uri="{BB962C8B-B14F-4D97-AF65-F5344CB8AC3E}">
        <p14:creationId xmlns:p14="http://schemas.microsoft.com/office/powerpoint/2010/main" val="409285064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1018604" y="1053042"/>
            <a:ext cx="4458424" cy="3068357"/>
          </a:xfrm>
        </p:spPr>
        <p:txBody>
          <a:bodyPr vert="horz" lIns="91440" tIns="45720" rIns="91440" bIns="45720" rtlCol="0" anchor="b">
            <a:normAutofit/>
          </a:bodyPr>
          <a:lstStyle/>
          <a:p>
            <a:r>
              <a:rPr lang="en-US" altLang="en-US" sz="3300" kern="1200" dirty="0">
                <a:solidFill>
                  <a:srgbClr val="FFFFFF"/>
                </a:solidFill>
                <a:latin typeface="+mj-lt"/>
                <a:ea typeface="+mj-ea"/>
                <a:cs typeface="+mj-cs"/>
              </a:rPr>
              <a:t>Understanding TCP/IP</a:t>
            </a:r>
            <a:br>
              <a:rPr lang="en-US" altLang="en-US" sz="3300" kern="1200" dirty="0">
                <a:solidFill>
                  <a:srgbClr val="FFFFFF"/>
                </a:solidFill>
                <a:latin typeface="+mj-lt"/>
                <a:ea typeface="+mj-ea"/>
                <a:cs typeface="+mj-cs"/>
              </a:rPr>
            </a:br>
            <a:br>
              <a:rPr lang="en-US" altLang="en-US" sz="3300" kern="1200" dirty="0">
                <a:solidFill>
                  <a:srgbClr val="FFFFFF"/>
                </a:solidFill>
                <a:latin typeface="+mj-lt"/>
                <a:ea typeface="+mj-ea"/>
                <a:cs typeface="+mj-cs"/>
              </a:rPr>
            </a:br>
            <a:r>
              <a:rPr lang="en-US" altLang="en-US" sz="3300" kern="1200" dirty="0">
                <a:solidFill>
                  <a:srgbClr val="FFFFFF"/>
                </a:solidFill>
                <a:latin typeface="+mj-lt"/>
                <a:ea typeface="+mj-ea"/>
                <a:cs typeface="+mj-cs"/>
              </a:rPr>
              <a:t>Ping</a:t>
            </a:r>
            <a:br>
              <a:rPr lang="en-US" altLang="en-US" sz="3300" kern="1200" dirty="0">
                <a:solidFill>
                  <a:srgbClr val="FFFFFF"/>
                </a:solidFill>
                <a:latin typeface="+mj-lt"/>
                <a:ea typeface="+mj-ea"/>
                <a:cs typeface="+mj-cs"/>
              </a:rPr>
            </a:br>
            <a:endParaRPr lang="en-US" altLang="en-US" sz="3300" kern="1200" dirty="0">
              <a:solidFill>
                <a:srgbClr val="FFFFFF"/>
              </a:solidFill>
              <a:latin typeface="+mj-lt"/>
              <a:ea typeface="+mj-ea"/>
              <a:cs typeface="+mj-cs"/>
            </a:endParaRPr>
          </a:p>
        </p:txBody>
      </p:sp>
      <p:cxnSp>
        <p:nvCxnSpPr>
          <p:cNvPr id="193" name="Straight Connector 19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F4402FE-3DBC-466A-9CE2-C31D64FEC488}"/>
              </a:ext>
            </a:extLst>
          </p:cNvPr>
          <p:cNvSpPr/>
          <p:nvPr/>
        </p:nvSpPr>
        <p:spPr>
          <a:xfrm>
            <a:off x="6323747" y="1034383"/>
            <a:ext cx="5720862" cy="2308324"/>
          </a:xfrm>
          <a:prstGeom prst="rect">
            <a:avLst/>
          </a:prstGeom>
        </p:spPr>
        <p:txBody>
          <a:bodyPr wrap="square">
            <a:spAutoFit/>
          </a:bodyPr>
          <a:lstStyle/>
          <a:p>
            <a:pPr marL="285750" indent="-285750">
              <a:buFont typeface="Arial" panose="020B0604020202020204" pitchFamily="34" charset="0"/>
              <a:buChar char="•"/>
            </a:pPr>
            <a:r>
              <a:rPr lang="en-US" sz="1600" dirty="0"/>
              <a:t>The ping command is a Command Prompt command used to test the ability of the source computer to reach a specified destination computer (Host Self-test).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ping command is usually used as a simple way to verify that a computer can communicate over the network with another computer or network device. (Network Connectivity)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pic>
        <p:nvPicPr>
          <p:cNvPr id="3" name="Picture 2">
            <a:extLst>
              <a:ext uri="{FF2B5EF4-FFF2-40B4-BE49-F238E27FC236}">
                <a16:creationId xmlns:a16="http://schemas.microsoft.com/office/drawing/2014/main" id="{2E969C31-15AD-4955-AF79-5A34A064F68F}"/>
              </a:ext>
            </a:extLst>
          </p:cNvPr>
          <p:cNvPicPr>
            <a:picLocks noChangeAspect="1"/>
          </p:cNvPicPr>
          <p:nvPr/>
        </p:nvPicPr>
        <p:blipFill>
          <a:blip r:embed="rId2"/>
          <a:stretch>
            <a:fillRect/>
          </a:stretch>
        </p:blipFill>
        <p:spPr>
          <a:xfrm>
            <a:off x="6834871" y="3648269"/>
            <a:ext cx="4829175" cy="3032447"/>
          </a:xfrm>
          <a:prstGeom prst="rect">
            <a:avLst/>
          </a:prstGeom>
        </p:spPr>
      </p:pic>
    </p:spTree>
    <p:extLst>
      <p:ext uri="{BB962C8B-B14F-4D97-AF65-F5344CB8AC3E}">
        <p14:creationId xmlns:p14="http://schemas.microsoft.com/office/powerpoint/2010/main" val="389695388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1018604" y="1053042"/>
            <a:ext cx="4458424" cy="3068357"/>
          </a:xfrm>
        </p:spPr>
        <p:txBody>
          <a:bodyPr vert="horz" lIns="91440" tIns="45720" rIns="91440" bIns="45720" rtlCol="0" anchor="b">
            <a:normAutofit/>
          </a:bodyPr>
          <a:lstStyle/>
          <a:p>
            <a:r>
              <a:rPr lang="en-US" altLang="en-US" sz="3300" kern="1200" dirty="0">
                <a:solidFill>
                  <a:srgbClr val="FFFFFF"/>
                </a:solidFill>
                <a:latin typeface="+mj-lt"/>
                <a:ea typeface="+mj-ea"/>
                <a:cs typeface="+mj-cs"/>
              </a:rPr>
              <a:t>Understanding TCP/IP</a:t>
            </a:r>
            <a:br>
              <a:rPr lang="en-US" altLang="en-US" sz="3300" kern="1200" dirty="0">
                <a:solidFill>
                  <a:srgbClr val="FFFFFF"/>
                </a:solidFill>
                <a:latin typeface="+mj-lt"/>
                <a:ea typeface="+mj-ea"/>
                <a:cs typeface="+mj-cs"/>
              </a:rPr>
            </a:br>
            <a:br>
              <a:rPr lang="en-US" altLang="en-US" sz="3300" kern="1200" dirty="0">
                <a:solidFill>
                  <a:srgbClr val="FFFFFF"/>
                </a:solidFill>
                <a:latin typeface="+mj-lt"/>
                <a:ea typeface="+mj-ea"/>
                <a:cs typeface="+mj-cs"/>
              </a:rPr>
            </a:br>
            <a:r>
              <a:rPr lang="en-US" altLang="en-US" sz="3300" kern="1200" dirty="0">
                <a:solidFill>
                  <a:srgbClr val="FFFFFF"/>
                </a:solidFill>
                <a:latin typeface="+mj-lt"/>
                <a:ea typeface="+mj-ea"/>
                <a:cs typeface="+mj-cs"/>
              </a:rPr>
              <a:t>Ping                (Continued)</a:t>
            </a:r>
            <a:br>
              <a:rPr lang="en-US" altLang="en-US" sz="3300" kern="1200" dirty="0">
                <a:solidFill>
                  <a:srgbClr val="FFFFFF"/>
                </a:solidFill>
                <a:latin typeface="+mj-lt"/>
                <a:ea typeface="+mj-ea"/>
                <a:cs typeface="+mj-cs"/>
              </a:rPr>
            </a:br>
            <a:endParaRPr lang="en-US" altLang="en-US" sz="3300" kern="1200" dirty="0">
              <a:solidFill>
                <a:srgbClr val="FFFFFF"/>
              </a:solidFill>
              <a:latin typeface="+mj-lt"/>
              <a:ea typeface="+mj-ea"/>
              <a:cs typeface="+mj-cs"/>
            </a:endParaRPr>
          </a:p>
        </p:txBody>
      </p:sp>
      <p:cxnSp>
        <p:nvCxnSpPr>
          <p:cNvPr id="193" name="Straight Connector 19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EE86210-D514-4414-92BB-13A6CE3C85C9}"/>
              </a:ext>
            </a:extLst>
          </p:cNvPr>
          <p:cNvPicPr>
            <a:picLocks noChangeAspect="1"/>
          </p:cNvPicPr>
          <p:nvPr/>
        </p:nvPicPr>
        <p:blipFill>
          <a:blip r:embed="rId2"/>
          <a:stretch>
            <a:fillRect/>
          </a:stretch>
        </p:blipFill>
        <p:spPr>
          <a:xfrm>
            <a:off x="6456358" y="242596"/>
            <a:ext cx="5605438" cy="6522097"/>
          </a:xfrm>
          <a:prstGeom prst="rect">
            <a:avLst/>
          </a:prstGeom>
        </p:spPr>
      </p:pic>
    </p:spTree>
    <p:extLst>
      <p:ext uri="{BB962C8B-B14F-4D97-AF65-F5344CB8AC3E}">
        <p14:creationId xmlns:p14="http://schemas.microsoft.com/office/powerpoint/2010/main" val="8355504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1006357" y="1020959"/>
            <a:ext cx="4458424" cy="3013632"/>
          </a:xfrm>
        </p:spPr>
        <p:txBody>
          <a:bodyPr vert="horz" lIns="91440" tIns="45720" rIns="91440" bIns="45720" rtlCol="0" anchor="b">
            <a:normAutofit/>
          </a:bodyPr>
          <a:lstStyle/>
          <a:p>
            <a:r>
              <a:rPr lang="en-US" altLang="en-US" sz="3300" kern="1200" dirty="0">
                <a:solidFill>
                  <a:srgbClr val="FFFFFF"/>
                </a:solidFill>
                <a:latin typeface="+mj-lt"/>
                <a:ea typeface="+mj-ea"/>
                <a:cs typeface="+mj-cs"/>
              </a:rPr>
              <a:t>Understanding TCP/IP</a:t>
            </a:r>
            <a:br>
              <a:rPr lang="en-US" altLang="en-US" sz="3300" kern="1200" dirty="0">
                <a:solidFill>
                  <a:srgbClr val="FFFFFF"/>
                </a:solidFill>
                <a:latin typeface="+mj-lt"/>
                <a:ea typeface="+mj-ea"/>
                <a:cs typeface="+mj-cs"/>
              </a:rPr>
            </a:br>
            <a:br>
              <a:rPr lang="en-US" altLang="en-US" sz="3300" kern="1200" dirty="0">
                <a:solidFill>
                  <a:srgbClr val="FFFFFF"/>
                </a:solidFill>
                <a:latin typeface="+mj-lt"/>
                <a:ea typeface="+mj-ea"/>
                <a:cs typeface="+mj-cs"/>
              </a:rPr>
            </a:br>
            <a:r>
              <a:rPr lang="en-US" sz="3600" dirty="0"/>
              <a:t>PATHPING</a:t>
            </a:r>
            <a:br>
              <a:rPr lang="en-US" sz="3600" dirty="0"/>
            </a:br>
            <a:br>
              <a:rPr lang="en-US" altLang="en-US" sz="3300" kern="1200" dirty="0">
                <a:solidFill>
                  <a:srgbClr val="FFFFFF"/>
                </a:solidFill>
                <a:latin typeface="+mj-lt"/>
                <a:ea typeface="+mj-ea"/>
                <a:cs typeface="+mj-cs"/>
              </a:rPr>
            </a:br>
            <a:endParaRPr lang="en-US" altLang="en-US" sz="3300" kern="1200" dirty="0">
              <a:solidFill>
                <a:srgbClr val="FFFFFF"/>
              </a:solidFill>
              <a:latin typeface="+mj-lt"/>
              <a:ea typeface="+mj-ea"/>
              <a:cs typeface="+mj-cs"/>
            </a:endParaRPr>
          </a:p>
        </p:txBody>
      </p:sp>
      <p:cxnSp>
        <p:nvCxnSpPr>
          <p:cNvPr id="193" name="Straight Connector 19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9439EDD-D5C3-4530-86B4-5B51493B96E5}"/>
              </a:ext>
            </a:extLst>
          </p:cNvPr>
          <p:cNvSpPr txBox="1"/>
          <p:nvPr/>
        </p:nvSpPr>
        <p:spPr>
          <a:xfrm>
            <a:off x="544506" y="4660663"/>
            <a:ext cx="5382126"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err="1"/>
              <a:t>Pathping</a:t>
            </a:r>
            <a:r>
              <a:rPr lang="en-US" sz="1400" dirty="0"/>
              <a:t> is a TCP/IP based utility (command-line tool) that provides useful information about network latency and network loss at intermediate hops between a source address and a destination address.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It does this by sending echo requests via ICMP and analyzing the results. </a:t>
            </a:r>
          </a:p>
        </p:txBody>
      </p:sp>
      <p:pic>
        <p:nvPicPr>
          <p:cNvPr id="8" name="Picture 7">
            <a:extLst>
              <a:ext uri="{FF2B5EF4-FFF2-40B4-BE49-F238E27FC236}">
                <a16:creationId xmlns:a16="http://schemas.microsoft.com/office/drawing/2014/main" id="{B49803D9-176F-4253-92EB-A1223000F8C5}"/>
              </a:ext>
            </a:extLst>
          </p:cNvPr>
          <p:cNvPicPr>
            <a:picLocks noChangeAspect="1"/>
          </p:cNvPicPr>
          <p:nvPr/>
        </p:nvPicPr>
        <p:blipFill>
          <a:blip r:embed="rId2"/>
          <a:stretch>
            <a:fillRect/>
          </a:stretch>
        </p:blipFill>
        <p:spPr>
          <a:xfrm>
            <a:off x="6352951" y="328863"/>
            <a:ext cx="5720861" cy="6439782"/>
          </a:xfrm>
          <a:prstGeom prst="rect">
            <a:avLst/>
          </a:prstGeom>
        </p:spPr>
      </p:pic>
    </p:spTree>
    <p:extLst>
      <p:ext uri="{BB962C8B-B14F-4D97-AF65-F5344CB8AC3E}">
        <p14:creationId xmlns:p14="http://schemas.microsoft.com/office/powerpoint/2010/main" val="66310881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1006357" y="1020959"/>
            <a:ext cx="4458424" cy="3013632"/>
          </a:xfrm>
        </p:spPr>
        <p:txBody>
          <a:bodyPr vert="horz" lIns="91440" tIns="45720" rIns="91440" bIns="45720" rtlCol="0" anchor="b">
            <a:normAutofit/>
          </a:bodyPr>
          <a:lstStyle/>
          <a:p>
            <a:r>
              <a:rPr lang="en-US" altLang="en-US" sz="3300" kern="1200" dirty="0">
                <a:solidFill>
                  <a:srgbClr val="FFFFFF"/>
                </a:solidFill>
                <a:latin typeface="+mj-lt"/>
                <a:ea typeface="+mj-ea"/>
                <a:cs typeface="+mj-cs"/>
              </a:rPr>
              <a:t>Understanding TCP/IP</a:t>
            </a:r>
            <a:br>
              <a:rPr lang="en-US" altLang="en-US" sz="3300" kern="1200" dirty="0">
                <a:solidFill>
                  <a:srgbClr val="FFFFFF"/>
                </a:solidFill>
                <a:latin typeface="+mj-lt"/>
                <a:ea typeface="+mj-ea"/>
                <a:cs typeface="+mj-cs"/>
              </a:rPr>
            </a:br>
            <a:br>
              <a:rPr lang="en-US" altLang="en-US" sz="3300" kern="1200" dirty="0">
                <a:solidFill>
                  <a:srgbClr val="FFFFFF"/>
                </a:solidFill>
                <a:latin typeface="+mj-lt"/>
                <a:ea typeface="+mj-ea"/>
                <a:cs typeface="+mj-cs"/>
              </a:rPr>
            </a:br>
            <a:r>
              <a:rPr lang="en-US" sz="3600" dirty="0"/>
              <a:t>NETSTAT</a:t>
            </a:r>
            <a:br>
              <a:rPr lang="en-US" sz="3600" dirty="0"/>
            </a:br>
            <a:br>
              <a:rPr lang="en-US" altLang="en-US" sz="3300" kern="1200" dirty="0">
                <a:solidFill>
                  <a:srgbClr val="FFFFFF"/>
                </a:solidFill>
                <a:latin typeface="+mj-lt"/>
                <a:ea typeface="+mj-ea"/>
                <a:cs typeface="+mj-cs"/>
              </a:rPr>
            </a:br>
            <a:endParaRPr lang="en-US" altLang="en-US" sz="3300" kern="1200" dirty="0">
              <a:solidFill>
                <a:srgbClr val="FFFFFF"/>
              </a:solidFill>
              <a:latin typeface="+mj-lt"/>
              <a:ea typeface="+mj-ea"/>
              <a:cs typeface="+mj-cs"/>
            </a:endParaRPr>
          </a:p>
        </p:txBody>
      </p:sp>
      <p:cxnSp>
        <p:nvCxnSpPr>
          <p:cNvPr id="193" name="Straight Connector 19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683E4388-CBBE-4647-8EF7-D99A06441DC4}"/>
              </a:ext>
            </a:extLst>
          </p:cNvPr>
          <p:cNvSpPr>
            <a:spLocks noChangeArrowheads="1"/>
          </p:cNvSpPr>
          <p:nvPr/>
        </p:nvSpPr>
        <p:spPr bwMode="auto">
          <a:xfrm>
            <a:off x="569495" y="4264424"/>
            <a:ext cx="546478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netstat command, meaning </a:t>
            </a:r>
            <a:r>
              <a:rPr kumimoji="0" lang="en-US" altLang="en-US"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network statistics</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is a Command Prompt command used to display </a:t>
            </a:r>
            <a:r>
              <a:rPr kumimoji="0" lang="en-US" altLang="en-US"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very</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detailed information about how your computer is communicating with other computers or network devices.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Specifically, the netstat command can show details about individual network connections, overall and protocol-specific networking statistics, and much more, all of which could help troubleshoot certain kinds of networking issues.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0987942D-0402-4189-B2EF-65B5371D556B}"/>
              </a:ext>
            </a:extLst>
          </p:cNvPr>
          <p:cNvPicPr>
            <a:picLocks noChangeAspect="1"/>
          </p:cNvPicPr>
          <p:nvPr/>
        </p:nvPicPr>
        <p:blipFill>
          <a:blip r:embed="rId2"/>
          <a:stretch>
            <a:fillRect/>
          </a:stretch>
        </p:blipFill>
        <p:spPr>
          <a:xfrm>
            <a:off x="6447453" y="270588"/>
            <a:ext cx="5394898" cy="6316824"/>
          </a:xfrm>
          <a:prstGeom prst="rect">
            <a:avLst/>
          </a:prstGeom>
        </p:spPr>
      </p:pic>
    </p:spTree>
    <p:extLst>
      <p:ext uri="{BB962C8B-B14F-4D97-AF65-F5344CB8AC3E}">
        <p14:creationId xmlns:p14="http://schemas.microsoft.com/office/powerpoint/2010/main" val="70990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069"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70"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8066" name="Title 1">
            <a:extLst>
              <a:ext uri="{FF2B5EF4-FFF2-40B4-BE49-F238E27FC236}">
                <a16:creationId xmlns:a16="http://schemas.microsoft.com/office/drawing/2014/main" id="{CC9C9466-2482-40DB-8A1E-25E01C82B37A}"/>
              </a:ext>
            </a:extLst>
          </p:cNvPr>
          <p:cNvSpPr>
            <a:spLocks noGrp="1"/>
          </p:cNvSpPr>
          <p:nvPr>
            <p:ph type="title"/>
          </p:nvPr>
        </p:nvSpPr>
        <p:spPr>
          <a:xfrm>
            <a:off x="640079" y="2053641"/>
            <a:ext cx="3669161" cy="2760098"/>
          </a:xfrm>
        </p:spPr>
        <p:txBody>
          <a:bodyPr>
            <a:normAutofit/>
          </a:bodyPr>
          <a:lstStyle/>
          <a:p>
            <a:pPr eaLnBrk="1" hangingPunct="1"/>
            <a:r>
              <a:rPr lang="en-US" altLang="en-US" sz="4400">
                <a:solidFill>
                  <a:srgbClr val="FFFFFF"/>
                </a:solidFill>
                <a:latin typeface="Franklin Gothic Medium" panose="020B0603020102020204" pitchFamily="34" charset="0"/>
                <a:ea typeface="Franklin Gothic Medium" panose="020B0603020102020204" pitchFamily="34" charset="0"/>
                <a:cs typeface="Franklin Gothic Medium" panose="020B0603020102020204" pitchFamily="34" charset="0"/>
              </a:rPr>
              <a:t>Intranets</a:t>
            </a:r>
          </a:p>
        </p:txBody>
      </p:sp>
      <p:sp>
        <p:nvSpPr>
          <p:cNvPr id="88067" name="Content Placeholder 2">
            <a:extLst>
              <a:ext uri="{FF2B5EF4-FFF2-40B4-BE49-F238E27FC236}">
                <a16:creationId xmlns:a16="http://schemas.microsoft.com/office/drawing/2014/main" id="{C6619BF1-8FE8-48B9-A3A8-AA41EADE87B3}"/>
              </a:ext>
            </a:extLst>
          </p:cNvPr>
          <p:cNvSpPr>
            <a:spLocks noGrp="1"/>
          </p:cNvSpPr>
          <p:nvPr>
            <p:ph idx="1"/>
          </p:nvPr>
        </p:nvSpPr>
        <p:spPr>
          <a:xfrm>
            <a:off x="6090574" y="801866"/>
            <a:ext cx="5306084" cy="5230634"/>
          </a:xfrm>
        </p:spPr>
        <p:txBody>
          <a:bodyPr anchor="ctr">
            <a:normAutofit/>
          </a:bodyPr>
          <a:lstStyle/>
          <a:p>
            <a:pPr eaLnBrk="1" hangingPunct="1"/>
            <a:r>
              <a:rPr lang="en-US" altLang="en-US" sz="2400">
                <a:solidFill>
                  <a:srgbClr val="000000"/>
                </a:solidFill>
              </a:rPr>
              <a:t>Uses Internet technologies to solve organizational problems</a:t>
            </a:r>
          </a:p>
          <a:p>
            <a:pPr eaLnBrk="1" hangingPunct="1"/>
            <a:r>
              <a:rPr lang="en-US" altLang="en-US" sz="2400">
                <a:solidFill>
                  <a:srgbClr val="000000"/>
                </a:solidFill>
              </a:rPr>
              <a:t>Different from an LAN</a:t>
            </a:r>
          </a:p>
          <a:p>
            <a:pPr eaLnBrk="1" hangingPunct="1"/>
            <a:r>
              <a:rPr lang="en-US" altLang="en-US" sz="2400">
                <a:solidFill>
                  <a:srgbClr val="000000"/>
                </a:solidFill>
              </a:rPr>
              <a:t>Defining and limiting access is important for security reasons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1006357" y="1020959"/>
            <a:ext cx="4458424" cy="3013632"/>
          </a:xfrm>
        </p:spPr>
        <p:txBody>
          <a:bodyPr vert="horz" lIns="91440" tIns="45720" rIns="91440" bIns="45720" rtlCol="0" anchor="b">
            <a:normAutofit fontScale="90000"/>
          </a:bodyPr>
          <a:lstStyle/>
          <a:p>
            <a:r>
              <a:rPr lang="en-US" altLang="en-US" sz="3300" kern="1200" dirty="0">
                <a:solidFill>
                  <a:srgbClr val="FFFFFF"/>
                </a:solidFill>
                <a:latin typeface="+mj-lt"/>
                <a:ea typeface="+mj-ea"/>
                <a:cs typeface="+mj-cs"/>
              </a:rPr>
              <a:t>Understanding TCP/IP</a:t>
            </a:r>
            <a:br>
              <a:rPr lang="en-US" altLang="en-US" sz="3300" kern="1200" dirty="0">
                <a:solidFill>
                  <a:srgbClr val="FFFFFF"/>
                </a:solidFill>
                <a:latin typeface="+mj-lt"/>
                <a:ea typeface="+mj-ea"/>
                <a:cs typeface="+mj-cs"/>
              </a:rPr>
            </a:br>
            <a:br>
              <a:rPr lang="en-US" altLang="en-US" sz="3300" kern="1200" dirty="0">
                <a:solidFill>
                  <a:srgbClr val="FFFFFF"/>
                </a:solidFill>
                <a:latin typeface="+mj-lt"/>
                <a:ea typeface="+mj-ea"/>
                <a:cs typeface="+mj-cs"/>
              </a:rPr>
            </a:br>
            <a:r>
              <a:rPr lang="en-US" sz="3600" dirty="0"/>
              <a:t>NETSTAT      </a:t>
            </a:r>
            <a:br>
              <a:rPr lang="en-US" sz="3600" dirty="0"/>
            </a:br>
            <a:br>
              <a:rPr lang="en-US" sz="3600" dirty="0"/>
            </a:br>
            <a:r>
              <a:rPr lang="en-US" sz="3600" dirty="0"/>
              <a:t>(Continued)</a:t>
            </a:r>
            <a:br>
              <a:rPr lang="en-US" sz="3600" dirty="0"/>
            </a:br>
            <a:br>
              <a:rPr lang="en-US" altLang="en-US" sz="3300" kern="1200" dirty="0">
                <a:solidFill>
                  <a:srgbClr val="FFFFFF"/>
                </a:solidFill>
                <a:latin typeface="+mj-lt"/>
                <a:ea typeface="+mj-ea"/>
                <a:cs typeface="+mj-cs"/>
              </a:rPr>
            </a:br>
            <a:endParaRPr lang="en-US" altLang="en-US" sz="3300" kern="1200" dirty="0">
              <a:solidFill>
                <a:srgbClr val="FFFFFF"/>
              </a:solidFill>
              <a:latin typeface="+mj-lt"/>
              <a:ea typeface="+mj-ea"/>
              <a:cs typeface="+mj-cs"/>
            </a:endParaRPr>
          </a:p>
        </p:txBody>
      </p:sp>
      <p:cxnSp>
        <p:nvCxnSpPr>
          <p:cNvPr id="193" name="Straight Connector 19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055F663-82B9-4A75-BF2D-445E29503C9D}"/>
              </a:ext>
            </a:extLst>
          </p:cNvPr>
          <p:cNvPicPr>
            <a:picLocks noChangeAspect="1"/>
          </p:cNvPicPr>
          <p:nvPr/>
        </p:nvPicPr>
        <p:blipFill>
          <a:blip r:embed="rId2"/>
          <a:stretch>
            <a:fillRect/>
          </a:stretch>
        </p:blipFill>
        <p:spPr>
          <a:xfrm>
            <a:off x="6334926" y="158620"/>
            <a:ext cx="5698503" cy="6540759"/>
          </a:xfrm>
          <a:prstGeom prst="rect">
            <a:avLst/>
          </a:prstGeom>
        </p:spPr>
      </p:pic>
    </p:spTree>
    <p:extLst>
      <p:ext uri="{BB962C8B-B14F-4D97-AF65-F5344CB8AC3E}">
        <p14:creationId xmlns:p14="http://schemas.microsoft.com/office/powerpoint/2010/main" val="9291061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1006357" y="1020959"/>
            <a:ext cx="4458424" cy="3013632"/>
          </a:xfrm>
        </p:spPr>
        <p:txBody>
          <a:bodyPr vert="horz" lIns="91440" tIns="45720" rIns="91440" bIns="45720" rtlCol="0" anchor="b">
            <a:normAutofit/>
          </a:bodyPr>
          <a:lstStyle/>
          <a:p>
            <a:r>
              <a:rPr lang="en-US" altLang="en-US" sz="3300" kern="1200" dirty="0">
                <a:solidFill>
                  <a:srgbClr val="FFFFFF"/>
                </a:solidFill>
                <a:latin typeface="+mj-lt"/>
                <a:ea typeface="+mj-ea"/>
                <a:cs typeface="+mj-cs"/>
              </a:rPr>
              <a:t>Understanding TCP/IP</a:t>
            </a:r>
            <a:br>
              <a:rPr lang="en-US" altLang="en-US" sz="3300" kern="1200" dirty="0">
                <a:solidFill>
                  <a:srgbClr val="FFFFFF"/>
                </a:solidFill>
                <a:latin typeface="+mj-lt"/>
                <a:ea typeface="+mj-ea"/>
                <a:cs typeface="+mj-cs"/>
              </a:rPr>
            </a:br>
            <a:br>
              <a:rPr lang="en-US" altLang="en-US" sz="3300" kern="1200" dirty="0">
                <a:solidFill>
                  <a:srgbClr val="FFFFFF"/>
                </a:solidFill>
                <a:latin typeface="+mj-lt"/>
                <a:ea typeface="+mj-ea"/>
                <a:cs typeface="+mj-cs"/>
              </a:rPr>
            </a:br>
            <a:r>
              <a:rPr lang="en-US" sz="3600" dirty="0"/>
              <a:t>IPCONFIG</a:t>
            </a:r>
            <a:endParaRPr lang="en-US" altLang="en-US" sz="3300" kern="1200" dirty="0">
              <a:solidFill>
                <a:srgbClr val="FFFFFF"/>
              </a:solidFill>
              <a:latin typeface="+mj-lt"/>
              <a:ea typeface="+mj-ea"/>
              <a:cs typeface="+mj-cs"/>
            </a:endParaRPr>
          </a:p>
        </p:txBody>
      </p:sp>
      <p:cxnSp>
        <p:nvCxnSpPr>
          <p:cNvPr id="193" name="Straight Connector 19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3C302E8-9C96-4671-BF7F-7F8ED255CC3C}"/>
              </a:ext>
            </a:extLst>
          </p:cNvPr>
          <p:cNvPicPr>
            <a:picLocks noChangeAspect="1"/>
          </p:cNvPicPr>
          <p:nvPr/>
        </p:nvPicPr>
        <p:blipFill>
          <a:blip r:embed="rId2"/>
          <a:stretch>
            <a:fillRect/>
          </a:stretch>
        </p:blipFill>
        <p:spPr>
          <a:xfrm>
            <a:off x="6558216" y="3598358"/>
            <a:ext cx="5258646" cy="3088691"/>
          </a:xfrm>
          <a:prstGeom prst="rect">
            <a:avLst/>
          </a:prstGeom>
        </p:spPr>
      </p:pic>
      <p:sp>
        <p:nvSpPr>
          <p:cNvPr id="3" name="TextBox 2">
            <a:extLst>
              <a:ext uri="{FF2B5EF4-FFF2-40B4-BE49-F238E27FC236}">
                <a16:creationId xmlns:a16="http://schemas.microsoft.com/office/drawing/2014/main" id="{3B2E8C50-16DF-40D0-8604-C22DBBCBA399}"/>
              </a:ext>
            </a:extLst>
          </p:cNvPr>
          <p:cNvSpPr txBox="1"/>
          <p:nvPr/>
        </p:nvSpPr>
        <p:spPr>
          <a:xfrm>
            <a:off x="6558215" y="226936"/>
            <a:ext cx="5258645" cy="3139321"/>
          </a:xfrm>
          <a:prstGeom prst="rect">
            <a:avLst/>
          </a:prstGeom>
          <a:noFill/>
        </p:spPr>
        <p:txBody>
          <a:bodyPr wrap="square" rtlCol="0">
            <a:spAutoFit/>
          </a:bodyPr>
          <a:lstStyle/>
          <a:p>
            <a:pPr marL="285750" indent="-285750">
              <a:buFont typeface="Arial" panose="020B0604020202020204" pitchFamily="34" charset="0"/>
              <a:buChar char="•"/>
            </a:pPr>
            <a:r>
              <a:rPr lang="en-US" dirty="0"/>
              <a:t>In Windows, </a:t>
            </a:r>
            <a:r>
              <a:rPr lang="en-US" b="1" dirty="0"/>
              <a:t>ipconfig </a:t>
            </a:r>
            <a:r>
              <a:rPr lang="en-US" dirty="0"/>
              <a:t>is a console application designed to run from the Windows command prompt.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This utility allows you to get the IP address information of a Windows computer.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also allows some control overactive TCP/IP connections.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a:t>
            </a:r>
            <a:r>
              <a:rPr lang="en-US" b="1" dirty="0"/>
              <a:t>pconfig </a:t>
            </a:r>
            <a:r>
              <a:rPr lang="en-US" dirty="0"/>
              <a:t>replaced the older </a:t>
            </a:r>
            <a:r>
              <a:rPr lang="en-US" dirty="0" err="1"/>
              <a:t>winipcfg</a:t>
            </a:r>
            <a:r>
              <a:rPr lang="en-US" dirty="0"/>
              <a:t> utility.</a:t>
            </a:r>
          </a:p>
        </p:txBody>
      </p:sp>
    </p:spTree>
    <p:extLst>
      <p:ext uri="{BB962C8B-B14F-4D97-AF65-F5344CB8AC3E}">
        <p14:creationId xmlns:p14="http://schemas.microsoft.com/office/powerpoint/2010/main" val="21167652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1006357" y="1195137"/>
            <a:ext cx="4458424" cy="858253"/>
          </a:xfrm>
        </p:spPr>
        <p:txBody>
          <a:bodyPr vert="horz" lIns="91440" tIns="45720" rIns="91440" bIns="45720" rtlCol="0" anchor="b">
            <a:normAutofit/>
          </a:bodyPr>
          <a:lstStyle/>
          <a:p>
            <a:r>
              <a:rPr lang="en-US" altLang="en-US" sz="3300" kern="1200" dirty="0">
                <a:solidFill>
                  <a:srgbClr val="FFFFFF"/>
                </a:solidFill>
                <a:latin typeface="+mj-lt"/>
                <a:ea typeface="+mj-ea"/>
                <a:cs typeface="+mj-cs"/>
              </a:rPr>
              <a:t>Understanding TCP/IP</a:t>
            </a:r>
          </a:p>
        </p:txBody>
      </p:sp>
      <p:cxnSp>
        <p:nvCxnSpPr>
          <p:cNvPr id="193" name="Straight Connector 19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2E8C50-16DF-40D0-8604-C22DBBCBA399}"/>
              </a:ext>
            </a:extLst>
          </p:cNvPr>
          <p:cNvSpPr txBox="1"/>
          <p:nvPr/>
        </p:nvSpPr>
        <p:spPr>
          <a:xfrm>
            <a:off x="6558215" y="226936"/>
            <a:ext cx="5258645"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This utility allows you to get the IP address information all network adapters of a Windows computer. </a:t>
            </a:r>
          </a:p>
          <a:p>
            <a:pPr marL="285750" indent="-285750">
              <a:buFont typeface="Arial" panose="020B0604020202020204" pitchFamily="34" charset="0"/>
              <a:buChar char="•"/>
            </a:pPr>
            <a:r>
              <a:rPr lang="en-US" dirty="0"/>
              <a:t>Allows you to release the IP address</a:t>
            </a:r>
          </a:p>
          <a:p>
            <a:pPr marL="285750" indent="-285750">
              <a:buFont typeface="Arial" panose="020B0604020202020204" pitchFamily="34" charset="0"/>
              <a:buChar char="•"/>
            </a:pPr>
            <a:r>
              <a:rPr lang="en-US" dirty="0"/>
              <a:t>Allows you to renew the IP address</a:t>
            </a:r>
          </a:p>
          <a:p>
            <a:pPr marL="285750" indent="-285750">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4C557E97-4DB3-44BD-A35B-CBE70F805C7A}"/>
              </a:ext>
            </a:extLst>
          </p:cNvPr>
          <p:cNvSpPr/>
          <p:nvPr/>
        </p:nvSpPr>
        <p:spPr>
          <a:xfrm>
            <a:off x="1774785" y="4549079"/>
            <a:ext cx="2078871" cy="1754326"/>
          </a:xfrm>
          <a:prstGeom prst="rect">
            <a:avLst/>
          </a:prstGeom>
        </p:spPr>
        <p:txBody>
          <a:bodyPr wrap="square">
            <a:spAutoFit/>
          </a:bodyPr>
          <a:lstStyle/>
          <a:p>
            <a:r>
              <a:rPr lang="en-US" dirty="0"/>
              <a:t>IPCONFIG /ALL</a:t>
            </a:r>
            <a:br>
              <a:rPr lang="en-US" dirty="0"/>
            </a:br>
            <a:br>
              <a:rPr lang="en-US" dirty="0"/>
            </a:br>
            <a:r>
              <a:rPr lang="en-US" dirty="0"/>
              <a:t>IPCONFIG /Release</a:t>
            </a:r>
            <a:br>
              <a:rPr lang="en-US" dirty="0"/>
            </a:br>
            <a:br>
              <a:rPr lang="en-US" dirty="0"/>
            </a:br>
            <a:r>
              <a:rPr lang="en-US" dirty="0"/>
              <a:t>IPCONFIG /Renew</a:t>
            </a:r>
            <a:br>
              <a:rPr lang="en-US" dirty="0"/>
            </a:br>
            <a:endParaRPr lang="en-US" dirty="0"/>
          </a:p>
        </p:txBody>
      </p:sp>
      <p:pic>
        <p:nvPicPr>
          <p:cNvPr id="5" name="Picture 4">
            <a:extLst>
              <a:ext uri="{FF2B5EF4-FFF2-40B4-BE49-F238E27FC236}">
                <a16:creationId xmlns:a16="http://schemas.microsoft.com/office/drawing/2014/main" id="{E875B529-9806-42D5-BA39-2968EA8F77B6}"/>
              </a:ext>
            </a:extLst>
          </p:cNvPr>
          <p:cNvPicPr>
            <a:picLocks noChangeAspect="1"/>
          </p:cNvPicPr>
          <p:nvPr/>
        </p:nvPicPr>
        <p:blipFill>
          <a:blip r:embed="rId2"/>
          <a:stretch>
            <a:fillRect/>
          </a:stretch>
        </p:blipFill>
        <p:spPr>
          <a:xfrm>
            <a:off x="6650956" y="1981262"/>
            <a:ext cx="5099885" cy="4649802"/>
          </a:xfrm>
          <a:prstGeom prst="rect">
            <a:avLst/>
          </a:prstGeom>
        </p:spPr>
      </p:pic>
    </p:spTree>
    <p:extLst>
      <p:ext uri="{BB962C8B-B14F-4D97-AF65-F5344CB8AC3E}">
        <p14:creationId xmlns:p14="http://schemas.microsoft.com/office/powerpoint/2010/main" val="42085253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a:bodyPr>
          <a:lstStyle/>
          <a:p>
            <a:r>
              <a:rPr lang="en-US" sz="4800" dirty="0"/>
              <a:t>VLAN Basics</a:t>
            </a: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237816951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1AD81E-E2DF-48C1-BF7C-6C6C367BF273}"/>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VLANS</a:t>
            </a:r>
          </a:p>
        </p:txBody>
      </p:sp>
      <p:sp>
        <p:nvSpPr>
          <p:cNvPr id="3" name="Content Placeholder 2">
            <a:extLst>
              <a:ext uri="{FF2B5EF4-FFF2-40B4-BE49-F238E27FC236}">
                <a16:creationId xmlns:a16="http://schemas.microsoft.com/office/drawing/2014/main" id="{58A5E614-4CF5-419C-9AD1-C821AA5F0985}"/>
              </a:ext>
            </a:extLst>
          </p:cNvPr>
          <p:cNvSpPr>
            <a:spLocks noGrp="1"/>
          </p:cNvSpPr>
          <p:nvPr>
            <p:ph idx="1"/>
          </p:nvPr>
        </p:nvSpPr>
        <p:spPr>
          <a:xfrm>
            <a:off x="1179226" y="3092970"/>
            <a:ext cx="9833548" cy="657936"/>
          </a:xfrm>
        </p:spPr>
        <p:txBody>
          <a:bodyPr>
            <a:normAutofit/>
          </a:bodyPr>
          <a:lstStyle/>
          <a:p>
            <a:pPr marL="0" indent="0" algn="ctr">
              <a:buNone/>
            </a:pPr>
            <a:r>
              <a:rPr lang="en-US" sz="2000" dirty="0">
                <a:solidFill>
                  <a:schemeClr val="bg1"/>
                </a:solidFill>
              </a:rPr>
              <a:t>A VLAN (virtual LAN) is a subnetwork which can group together collections of devices on separate physical local area networks (LANs).</a:t>
            </a:r>
          </a:p>
        </p:txBody>
      </p:sp>
      <p:sp>
        <p:nvSpPr>
          <p:cNvPr id="4" name="TextBox 3">
            <a:extLst>
              <a:ext uri="{FF2B5EF4-FFF2-40B4-BE49-F238E27FC236}">
                <a16:creationId xmlns:a16="http://schemas.microsoft.com/office/drawing/2014/main" id="{33F9F772-B7B0-4735-9E58-240F3F1A3F52}"/>
              </a:ext>
            </a:extLst>
          </p:cNvPr>
          <p:cNvSpPr txBox="1"/>
          <p:nvPr/>
        </p:nvSpPr>
        <p:spPr>
          <a:xfrm>
            <a:off x="5012378" y="4018547"/>
            <a:ext cx="2213426" cy="369332"/>
          </a:xfrm>
          <a:prstGeom prst="rect">
            <a:avLst/>
          </a:prstGeom>
          <a:noFill/>
        </p:spPr>
        <p:txBody>
          <a:bodyPr wrap="none" rtlCol="0">
            <a:spAutoFit/>
          </a:bodyPr>
          <a:lstStyle/>
          <a:p>
            <a:r>
              <a:rPr lang="en-US" b="1" dirty="0">
                <a:solidFill>
                  <a:schemeClr val="bg1"/>
                </a:solidFill>
              </a:rPr>
              <a:t>Advantages of VLANs</a:t>
            </a:r>
          </a:p>
        </p:txBody>
      </p:sp>
      <p:sp>
        <p:nvSpPr>
          <p:cNvPr id="5" name="TextBox 4">
            <a:extLst>
              <a:ext uri="{FF2B5EF4-FFF2-40B4-BE49-F238E27FC236}">
                <a16:creationId xmlns:a16="http://schemas.microsoft.com/office/drawing/2014/main" id="{87BAC26B-5C53-4A96-8848-32CCEA586DE7}"/>
              </a:ext>
            </a:extLst>
          </p:cNvPr>
          <p:cNvSpPr txBox="1"/>
          <p:nvPr/>
        </p:nvSpPr>
        <p:spPr>
          <a:xfrm>
            <a:off x="1369361" y="4387879"/>
            <a:ext cx="9499460" cy="1477328"/>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solidFill>
              </a:rPr>
              <a:t>They reduce the number of nodes in a broadcast domain</a:t>
            </a:r>
          </a:p>
          <a:p>
            <a:pPr marL="285750" indent="-285750">
              <a:buFont typeface="Arial" panose="020B0604020202020204" pitchFamily="34" charset="0"/>
              <a:buChar char="•"/>
            </a:pPr>
            <a:r>
              <a:rPr lang="en-US" dirty="0">
                <a:solidFill>
                  <a:schemeClr val="bg1"/>
                </a:solidFill>
              </a:rPr>
              <a:t>They compartmentalize and reduce traffic. (Departments instead of floors)</a:t>
            </a:r>
          </a:p>
          <a:p>
            <a:pPr marL="285750" indent="-285750">
              <a:buFont typeface="Arial" panose="020B0604020202020204" pitchFamily="34" charset="0"/>
              <a:buChar char="•"/>
            </a:pPr>
            <a:r>
              <a:rPr lang="en-US" dirty="0">
                <a:solidFill>
                  <a:schemeClr val="bg1"/>
                </a:solidFill>
              </a:rPr>
              <a:t>Act Like they are on the same LAN regardless of physical location.</a:t>
            </a:r>
          </a:p>
          <a:p>
            <a:pPr marL="285750" indent="-285750">
              <a:buFont typeface="Arial" panose="020B0604020202020204" pitchFamily="34" charset="0"/>
              <a:buChar char="•"/>
            </a:pPr>
            <a:r>
              <a:rPr lang="en-US" dirty="0">
                <a:solidFill>
                  <a:schemeClr val="bg1"/>
                </a:solidFill>
              </a:rPr>
              <a:t>Allowed on both layer 2 and layer 3 switches</a:t>
            </a:r>
          </a:p>
          <a:p>
            <a:pPr marL="285750" indent="-285750">
              <a:buFont typeface="Arial" panose="020B0604020202020204" pitchFamily="34" charset="0"/>
              <a:buChar char="•"/>
            </a:pPr>
            <a:r>
              <a:rPr lang="en-US" dirty="0">
                <a:solidFill>
                  <a:schemeClr val="bg1"/>
                </a:solidFill>
              </a:rPr>
              <a:t>They increase the number of broadcast domains will reducing the size of each broadcast domain.</a:t>
            </a:r>
          </a:p>
        </p:txBody>
      </p:sp>
    </p:spTree>
    <p:extLst>
      <p:ext uri="{BB962C8B-B14F-4D97-AF65-F5344CB8AC3E}">
        <p14:creationId xmlns:p14="http://schemas.microsoft.com/office/powerpoint/2010/main" val="41195211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1AD81E-E2DF-48C1-BF7C-6C6C367BF273}"/>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VLANS</a:t>
            </a:r>
          </a:p>
        </p:txBody>
      </p:sp>
      <p:pic>
        <p:nvPicPr>
          <p:cNvPr id="16" name="Content Placeholder 15">
            <a:extLst>
              <a:ext uri="{FF2B5EF4-FFF2-40B4-BE49-F238E27FC236}">
                <a16:creationId xmlns:a16="http://schemas.microsoft.com/office/drawing/2014/main" id="{28F93727-4BCC-420D-88EE-2772C1F18CE4}"/>
              </a:ext>
            </a:extLst>
          </p:cNvPr>
          <p:cNvPicPr>
            <a:picLocks noGrp="1" noChangeAspect="1"/>
          </p:cNvPicPr>
          <p:nvPr>
            <p:ph idx="1"/>
          </p:nvPr>
        </p:nvPicPr>
        <p:blipFill>
          <a:blip r:embed="rId3"/>
          <a:stretch>
            <a:fillRect/>
          </a:stretch>
        </p:blipFill>
        <p:spPr>
          <a:xfrm>
            <a:off x="6321120" y="2886680"/>
            <a:ext cx="5514975" cy="3838575"/>
          </a:xfrm>
          <a:prstGeom prst="rect">
            <a:avLst/>
          </a:prstGeom>
        </p:spPr>
      </p:pic>
      <p:pic>
        <p:nvPicPr>
          <p:cNvPr id="17" name="Picture 16">
            <a:extLst>
              <a:ext uri="{FF2B5EF4-FFF2-40B4-BE49-F238E27FC236}">
                <a16:creationId xmlns:a16="http://schemas.microsoft.com/office/drawing/2014/main" id="{96BB52B3-2FF8-4C72-8373-15F44606A686}"/>
              </a:ext>
            </a:extLst>
          </p:cNvPr>
          <p:cNvPicPr>
            <a:picLocks noChangeAspect="1"/>
          </p:cNvPicPr>
          <p:nvPr/>
        </p:nvPicPr>
        <p:blipFill>
          <a:blip r:embed="rId4"/>
          <a:stretch>
            <a:fillRect/>
          </a:stretch>
        </p:blipFill>
        <p:spPr>
          <a:xfrm>
            <a:off x="412140" y="2834095"/>
            <a:ext cx="5553075" cy="3743325"/>
          </a:xfrm>
          <a:prstGeom prst="rect">
            <a:avLst/>
          </a:prstGeom>
        </p:spPr>
      </p:pic>
    </p:spTree>
    <p:extLst>
      <p:ext uri="{BB962C8B-B14F-4D97-AF65-F5344CB8AC3E}">
        <p14:creationId xmlns:p14="http://schemas.microsoft.com/office/powerpoint/2010/main" val="1815489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1AD81E-E2DF-48C1-BF7C-6C6C367BF273}"/>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VLANS</a:t>
            </a:r>
          </a:p>
        </p:txBody>
      </p:sp>
      <p:pic>
        <p:nvPicPr>
          <p:cNvPr id="5" name="Content Placeholder 4">
            <a:extLst>
              <a:ext uri="{FF2B5EF4-FFF2-40B4-BE49-F238E27FC236}">
                <a16:creationId xmlns:a16="http://schemas.microsoft.com/office/drawing/2014/main" id="{23ADE4E1-5E93-4E87-825B-5F01236AFB58}"/>
              </a:ext>
            </a:extLst>
          </p:cNvPr>
          <p:cNvPicPr>
            <a:picLocks noGrp="1" noChangeAspect="1"/>
          </p:cNvPicPr>
          <p:nvPr>
            <p:ph idx="1"/>
          </p:nvPr>
        </p:nvPicPr>
        <p:blipFill>
          <a:blip r:embed="rId3"/>
          <a:stretch>
            <a:fillRect/>
          </a:stretch>
        </p:blipFill>
        <p:spPr>
          <a:xfrm>
            <a:off x="283493" y="3315305"/>
            <a:ext cx="5095875" cy="2981325"/>
          </a:xfrm>
          <a:prstGeom prst="rect">
            <a:avLst/>
          </a:prstGeom>
        </p:spPr>
      </p:pic>
      <p:pic>
        <p:nvPicPr>
          <p:cNvPr id="6" name="Picture 5">
            <a:extLst>
              <a:ext uri="{FF2B5EF4-FFF2-40B4-BE49-F238E27FC236}">
                <a16:creationId xmlns:a16="http://schemas.microsoft.com/office/drawing/2014/main" id="{A2CEE18C-7E55-49D4-918A-54F47DB3FB97}"/>
              </a:ext>
            </a:extLst>
          </p:cNvPr>
          <p:cNvPicPr>
            <a:picLocks noChangeAspect="1"/>
          </p:cNvPicPr>
          <p:nvPr/>
        </p:nvPicPr>
        <p:blipFill>
          <a:blip r:embed="rId4"/>
          <a:stretch>
            <a:fillRect/>
          </a:stretch>
        </p:blipFill>
        <p:spPr>
          <a:xfrm>
            <a:off x="6597345" y="2978923"/>
            <a:ext cx="5238750" cy="3562350"/>
          </a:xfrm>
          <a:prstGeom prst="rect">
            <a:avLst/>
          </a:prstGeom>
        </p:spPr>
      </p:pic>
    </p:spTree>
    <p:extLst>
      <p:ext uri="{BB962C8B-B14F-4D97-AF65-F5344CB8AC3E}">
        <p14:creationId xmlns:p14="http://schemas.microsoft.com/office/powerpoint/2010/main" val="148454916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5">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17">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E9D7F6C-0929-4109-ADD4-A47CA2494D31}"/>
              </a:ext>
            </a:extLst>
          </p:cNvPr>
          <p:cNvPicPr>
            <a:picLocks noChangeAspect="1"/>
          </p:cNvPicPr>
          <p:nvPr/>
        </p:nvPicPr>
        <p:blipFill>
          <a:blip r:embed="rId2"/>
          <a:stretch>
            <a:fillRect/>
          </a:stretch>
        </p:blipFill>
        <p:spPr>
          <a:xfrm>
            <a:off x="2451090" y="1560734"/>
            <a:ext cx="3454041" cy="3130764"/>
          </a:xfrm>
          <a:prstGeom prst="rect">
            <a:avLst/>
          </a:prstGeom>
        </p:spPr>
      </p:pic>
      <p:sp>
        <p:nvSpPr>
          <p:cNvPr id="31" name="Rectangle 19">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1">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C3F5543-9E55-417A-83EA-75D2E525FCD0}"/>
              </a:ext>
            </a:extLst>
          </p:cNvPr>
          <p:cNvPicPr>
            <a:picLocks noChangeAspect="1"/>
          </p:cNvPicPr>
          <p:nvPr/>
        </p:nvPicPr>
        <p:blipFill>
          <a:blip r:embed="rId3"/>
          <a:stretch>
            <a:fillRect/>
          </a:stretch>
        </p:blipFill>
        <p:spPr>
          <a:xfrm>
            <a:off x="2431526" y="811533"/>
            <a:ext cx="3502643" cy="315237"/>
          </a:xfrm>
          <a:prstGeom prst="rect">
            <a:avLst/>
          </a:prstGeom>
        </p:spPr>
      </p:pic>
      <p:pic>
        <p:nvPicPr>
          <p:cNvPr id="12" name="Picture 11">
            <a:extLst>
              <a:ext uri="{FF2B5EF4-FFF2-40B4-BE49-F238E27FC236}">
                <a16:creationId xmlns:a16="http://schemas.microsoft.com/office/drawing/2014/main" id="{606291C7-5D3D-44E9-8025-6638967F336D}"/>
              </a:ext>
            </a:extLst>
          </p:cNvPr>
          <p:cNvPicPr>
            <a:picLocks noChangeAspect="1"/>
          </p:cNvPicPr>
          <p:nvPr/>
        </p:nvPicPr>
        <p:blipFill>
          <a:blip r:embed="rId4"/>
          <a:stretch>
            <a:fillRect/>
          </a:stretch>
        </p:blipFill>
        <p:spPr>
          <a:xfrm>
            <a:off x="7754130" y="671804"/>
            <a:ext cx="3750516" cy="3144416"/>
          </a:xfrm>
          <a:prstGeom prst="rect">
            <a:avLst/>
          </a:prstGeom>
        </p:spPr>
      </p:pic>
      <p:pic>
        <p:nvPicPr>
          <p:cNvPr id="13" name="Picture 12">
            <a:extLst>
              <a:ext uri="{FF2B5EF4-FFF2-40B4-BE49-F238E27FC236}">
                <a16:creationId xmlns:a16="http://schemas.microsoft.com/office/drawing/2014/main" id="{B8A38A5D-EA25-4D3A-9D16-C5EE2326EE36}"/>
              </a:ext>
            </a:extLst>
          </p:cNvPr>
          <p:cNvPicPr>
            <a:picLocks noChangeAspect="1"/>
          </p:cNvPicPr>
          <p:nvPr/>
        </p:nvPicPr>
        <p:blipFill>
          <a:blip r:embed="rId5"/>
          <a:stretch>
            <a:fillRect/>
          </a:stretch>
        </p:blipFill>
        <p:spPr>
          <a:xfrm>
            <a:off x="7651103" y="4254758"/>
            <a:ext cx="3928188" cy="1990920"/>
          </a:xfrm>
          <a:prstGeom prst="rect">
            <a:avLst/>
          </a:prstGeom>
        </p:spPr>
      </p:pic>
      <p:sp>
        <p:nvSpPr>
          <p:cNvPr id="2" name="TextBox 1">
            <a:extLst>
              <a:ext uri="{FF2B5EF4-FFF2-40B4-BE49-F238E27FC236}">
                <a16:creationId xmlns:a16="http://schemas.microsoft.com/office/drawing/2014/main" id="{58B3AA02-E958-407A-A492-E315BFDF80D4}"/>
              </a:ext>
            </a:extLst>
          </p:cNvPr>
          <p:cNvSpPr txBox="1"/>
          <p:nvPr/>
        </p:nvSpPr>
        <p:spPr>
          <a:xfrm>
            <a:off x="1123919" y="5086320"/>
            <a:ext cx="559242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The end any questions?</a:t>
            </a:r>
          </a:p>
        </p:txBody>
      </p:sp>
    </p:spTree>
    <p:extLst>
      <p:ext uri="{BB962C8B-B14F-4D97-AF65-F5344CB8AC3E}">
        <p14:creationId xmlns:p14="http://schemas.microsoft.com/office/powerpoint/2010/main" val="3348854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0114" name="Title 1">
            <a:extLst>
              <a:ext uri="{FF2B5EF4-FFF2-40B4-BE49-F238E27FC236}">
                <a16:creationId xmlns:a16="http://schemas.microsoft.com/office/drawing/2014/main" id="{B114EA66-A31B-4566-9561-92A216A6D1EF}"/>
              </a:ext>
            </a:extLst>
          </p:cNvPr>
          <p:cNvSpPr>
            <a:spLocks noGrp="1"/>
          </p:cNvSpPr>
          <p:nvPr>
            <p:ph type="title"/>
          </p:nvPr>
        </p:nvSpPr>
        <p:spPr>
          <a:xfrm>
            <a:off x="429099" y="2279491"/>
            <a:ext cx="4183006" cy="1786515"/>
          </a:xfrm>
        </p:spPr>
        <p:txBody>
          <a:bodyPr vert="horz" lIns="91440" tIns="45720" rIns="91440" bIns="45720" rtlCol="0" anchor="t">
            <a:normAutofit/>
          </a:bodyPr>
          <a:lstStyle/>
          <a:p>
            <a:pPr marL="1279525" indent="-1279525" algn="ctr"/>
            <a:r>
              <a:rPr lang="en-US" altLang="en-US" sz="3400" kern="1200" dirty="0">
                <a:solidFill>
                  <a:srgbClr val="FFFFFF"/>
                </a:solidFill>
                <a:latin typeface="+mj-lt"/>
                <a:ea typeface="+mj-ea"/>
                <a:cs typeface="+mj-cs"/>
              </a:rPr>
              <a:t>Simple Intranet</a:t>
            </a:r>
            <a:br>
              <a:rPr lang="en-US" altLang="en-US" sz="3400" kern="1200" dirty="0">
                <a:solidFill>
                  <a:srgbClr val="FFFFFF"/>
                </a:solidFill>
                <a:latin typeface="+mj-lt"/>
                <a:ea typeface="+mj-ea"/>
                <a:cs typeface="+mj-cs"/>
              </a:rPr>
            </a:br>
            <a:r>
              <a:rPr lang="en-US" altLang="en-US" sz="3400" kern="1200" dirty="0">
                <a:solidFill>
                  <a:srgbClr val="FFFFFF"/>
                </a:solidFill>
                <a:latin typeface="+mj-lt"/>
                <a:ea typeface="+mj-ea"/>
                <a:cs typeface="+mj-cs"/>
              </a:rPr>
              <a:t>Architecture</a:t>
            </a:r>
          </a:p>
        </p:txBody>
      </p:sp>
      <p:pic>
        <p:nvPicPr>
          <p:cNvPr id="90115" name="Picture 1">
            <a:extLst>
              <a:ext uri="{FF2B5EF4-FFF2-40B4-BE49-F238E27FC236}">
                <a16:creationId xmlns:a16="http://schemas.microsoft.com/office/drawing/2014/main" id="{7A069743-8590-49CA-9AE8-E4986B252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379341" y="1600069"/>
            <a:ext cx="5017318" cy="3650098"/>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234" name="Title 1">
            <a:extLst>
              <a:ext uri="{FF2B5EF4-FFF2-40B4-BE49-F238E27FC236}">
                <a16:creationId xmlns:a16="http://schemas.microsoft.com/office/drawing/2014/main" id="{D904DA5F-A0F6-4D56-92D0-A09453C6E42B}"/>
              </a:ext>
            </a:extLst>
          </p:cNvPr>
          <p:cNvSpPr>
            <a:spLocks noGrp="1"/>
          </p:cNvSpPr>
          <p:nvPr>
            <p:ph type="title"/>
          </p:nvPr>
        </p:nvSpPr>
        <p:spPr>
          <a:xfrm>
            <a:off x="640079" y="2053641"/>
            <a:ext cx="3669161" cy="2760098"/>
          </a:xfrm>
        </p:spPr>
        <p:txBody>
          <a:bodyPr>
            <a:normAutofit/>
          </a:bodyPr>
          <a:lstStyle/>
          <a:p>
            <a:pPr eaLnBrk="1" hangingPunct="1"/>
            <a:r>
              <a:rPr lang="en-US" altLang="en-US" sz="4400">
                <a:solidFill>
                  <a:srgbClr val="FFFFFF"/>
                </a:solidFill>
                <a:latin typeface="Franklin Gothic Medium" panose="020B0603020102020204" pitchFamily="34" charset="0"/>
                <a:ea typeface="Franklin Gothic Medium" panose="020B0603020102020204" pitchFamily="34" charset="0"/>
                <a:cs typeface="Franklin Gothic Medium" panose="020B0603020102020204" pitchFamily="34" charset="0"/>
              </a:rPr>
              <a:t>Extranets </a:t>
            </a:r>
          </a:p>
        </p:txBody>
      </p:sp>
      <p:sp>
        <p:nvSpPr>
          <p:cNvPr id="95235" name="Content Placeholder 2">
            <a:extLst>
              <a:ext uri="{FF2B5EF4-FFF2-40B4-BE49-F238E27FC236}">
                <a16:creationId xmlns:a16="http://schemas.microsoft.com/office/drawing/2014/main" id="{80F774A6-E187-4FAB-A46A-4822F1CC27EB}"/>
              </a:ext>
            </a:extLst>
          </p:cNvPr>
          <p:cNvSpPr>
            <a:spLocks noGrp="1"/>
          </p:cNvSpPr>
          <p:nvPr>
            <p:ph idx="1"/>
          </p:nvPr>
        </p:nvSpPr>
        <p:spPr>
          <a:xfrm>
            <a:off x="6090574" y="801866"/>
            <a:ext cx="5306084" cy="5230634"/>
          </a:xfrm>
        </p:spPr>
        <p:txBody>
          <a:bodyPr anchor="ctr">
            <a:normAutofit/>
          </a:bodyPr>
          <a:lstStyle/>
          <a:p>
            <a:pPr eaLnBrk="1" hangingPunct="1"/>
            <a:r>
              <a:rPr lang="en-US" altLang="en-US" sz="2400">
                <a:solidFill>
                  <a:srgbClr val="000000"/>
                </a:solidFill>
              </a:rPr>
              <a:t>Secure network that:</a:t>
            </a:r>
          </a:p>
          <a:p>
            <a:pPr marL="639763" lvl="1" indent="-273050"/>
            <a:r>
              <a:rPr lang="en-US" altLang="en-US" sz="2400">
                <a:solidFill>
                  <a:srgbClr val="000000"/>
                </a:solidFill>
              </a:rPr>
              <a:t>Uses the Internet and Web technologies to connect intranets of business partners </a:t>
            </a:r>
          </a:p>
          <a:p>
            <a:pPr marL="639763" lvl="1" indent="-273050"/>
            <a:r>
              <a:rPr lang="en-US" altLang="en-US" sz="2400">
                <a:solidFill>
                  <a:srgbClr val="000000"/>
                </a:solidFill>
              </a:rPr>
              <a:t>Facilitates communication between organizations or between consumers</a:t>
            </a:r>
          </a:p>
          <a:p>
            <a:pPr eaLnBrk="1" hangingPunct="1"/>
            <a:r>
              <a:rPr lang="en-US" altLang="en-US" sz="2400">
                <a:solidFill>
                  <a:srgbClr val="000000"/>
                </a:solidFill>
              </a:rPr>
              <a:t>Considered to be a type of inter-organizational system (IOS)</a:t>
            </a:r>
          </a:p>
          <a:p>
            <a:pPr marL="639763" lvl="1" indent="-273050"/>
            <a:r>
              <a:rPr lang="en-US" altLang="en-US" sz="2400">
                <a:solidFill>
                  <a:srgbClr val="000000"/>
                </a:solidFill>
              </a:rPr>
              <a:t>Electronic funds transfer (EFT) </a:t>
            </a:r>
          </a:p>
          <a:p>
            <a:pPr marL="639763" lvl="1" indent="-273050"/>
            <a:r>
              <a:rPr lang="en-US" altLang="en-US" sz="2400">
                <a:solidFill>
                  <a:srgbClr val="000000"/>
                </a:solidFill>
              </a:rPr>
              <a:t>Electronic data interchange (EDI)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7282" name="Title 1">
            <a:extLst>
              <a:ext uri="{FF2B5EF4-FFF2-40B4-BE49-F238E27FC236}">
                <a16:creationId xmlns:a16="http://schemas.microsoft.com/office/drawing/2014/main" id="{63CD1FE8-A964-470A-8DB3-38582A8DD078}"/>
              </a:ext>
            </a:extLst>
          </p:cNvPr>
          <p:cNvSpPr>
            <a:spLocks noGrp="1"/>
          </p:cNvSpPr>
          <p:nvPr>
            <p:ph type="title"/>
          </p:nvPr>
        </p:nvSpPr>
        <p:spPr>
          <a:xfrm>
            <a:off x="640079" y="2053641"/>
            <a:ext cx="3669161" cy="2760098"/>
          </a:xfrm>
        </p:spPr>
        <p:txBody>
          <a:bodyPr>
            <a:normAutofit/>
          </a:bodyPr>
          <a:lstStyle/>
          <a:p>
            <a:pPr eaLnBrk="1" hangingPunct="1"/>
            <a:r>
              <a:rPr lang="en-US" altLang="en-US" sz="4400">
                <a:solidFill>
                  <a:srgbClr val="FFFFFF"/>
                </a:solidFill>
                <a:latin typeface="Franklin Gothic Medium" panose="020B0603020102020204" pitchFamily="34" charset="0"/>
                <a:ea typeface="Franklin Gothic Medium" panose="020B0603020102020204" pitchFamily="34" charset="0"/>
                <a:cs typeface="Franklin Gothic Medium" panose="020B0603020102020204" pitchFamily="34" charset="0"/>
              </a:rPr>
              <a:t>Extranets </a:t>
            </a:r>
          </a:p>
        </p:txBody>
      </p:sp>
      <p:sp>
        <p:nvSpPr>
          <p:cNvPr id="97283" name="Content Placeholder 2">
            <a:extLst>
              <a:ext uri="{FF2B5EF4-FFF2-40B4-BE49-F238E27FC236}">
                <a16:creationId xmlns:a16="http://schemas.microsoft.com/office/drawing/2014/main" id="{EAFF61A3-394B-4CCA-8E29-C43D58DD5565}"/>
              </a:ext>
            </a:extLst>
          </p:cNvPr>
          <p:cNvSpPr>
            <a:spLocks noGrp="1"/>
          </p:cNvSpPr>
          <p:nvPr>
            <p:ph idx="1"/>
          </p:nvPr>
        </p:nvSpPr>
        <p:spPr>
          <a:xfrm>
            <a:off x="6090574" y="801866"/>
            <a:ext cx="5306084" cy="5230634"/>
          </a:xfrm>
        </p:spPr>
        <p:txBody>
          <a:bodyPr anchor="ctr">
            <a:normAutofit/>
          </a:bodyPr>
          <a:lstStyle/>
          <a:p>
            <a:pPr eaLnBrk="1" hangingPunct="1"/>
            <a:r>
              <a:rPr lang="en-US" altLang="en-US" sz="2400">
                <a:solidFill>
                  <a:srgbClr val="000000"/>
                </a:solidFill>
              </a:rPr>
              <a:t>Allow companies to reduce internetworking costs and give competitive advantage</a:t>
            </a:r>
          </a:p>
          <a:p>
            <a:pPr marL="639763" lvl="1" indent="-273050"/>
            <a:r>
              <a:rPr lang="en-US" altLang="en-US" sz="2400">
                <a:solidFill>
                  <a:srgbClr val="000000"/>
                </a:solidFill>
              </a:rPr>
              <a:t>Leads to increased profits</a:t>
            </a:r>
          </a:p>
          <a:p>
            <a:pPr eaLnBrk="1" hangingPunct="1"/>
            <a:r>
              <a:rPr lang="en-US" altLang="en-US" sz="2400">
                <a:solidFill>
                  <a:srgbClr val="000000"/>
                </a:solidFill>
              </a:rPr>
              <a:t>Require a comprehensive security system and management control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99330" name="Title 1">
            <a:extLst>
              <a:ext uri="{FF2B5EF4-FFF2-40B4-BE49-F238E27FC236}">
                <a16:creationId xmlns:a16="http://schemas.microsoft.com/office/drawing/2014/main" id="{3D3B3305-B3F3-4DF4-A7FB-BE35FD6B7DCE}"/>
              </a:ext>
            </a:extLst>
          </p:cNvPr>
          <p:cNvSpPr>
            <a:spLocks noGrp="1"/>
          </p:cNvSpPr>
          <p:nvPr>
            <p:ph type="title"/>
          </p:nvPr>
        </p:nvSpPr>
        <p:spPr>
          <a:xfrm>
            <a:off x="804484" y="4267832"/>
            <a:ext cx="4805996" cy="1297115"/>
          </a:xfrm>
        </p:spPr>
        <p:txBody>
          <a:bodyPr vert="horz" lIns="91440" tIns="45720" rIns="91440" bIns="45720" rtlCol="0" anchor="t">
            <a:normAutofit/>
          </a:bodyPr>
          <a:lstStyle/>
          <a:p>
            <a:pPr marL="1279525" indent="-1279525"/>
            <a:r>
              <a:rPr lang="en-US" altLang="en-US" sz="4100" kern="1200">
                <a:solidFill>
                  <a:srgbClr val="000000"/>
                </a:solidFill>
                <a:latin typeface="+mj-lt"/>
                <a:ea typeface="+mj-ea"/>
                <a:cs typeface="+mj-cs"/>
              </a:rPr>
              <a:t>Simple Extranet Architecture</a:t>
            </a:r>
          </a:p>
        </p:txBody>
      </p:sp>
      <p:sp>
        <p:nvSpPr>
          <p:cNvPr id="140"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9331" name="Picture 1">
            <a:extLst>
              <a:ext uri="{FF2B5EF4-FFF2-40B4-BE49-F238E27FC236}">
                <a16:creationId xmlns:a16="http://schemas.microsoft.com/office/drawing/2014/main" id="{A4BE6487-C3A5-4352-9FE0-8E04FA70D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09770" y="1558213"/>
            <a:ext cx="4141760" cy="47959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Virtual Private Network (VPN)</a:t>
            </a:r>
          </a:p>
        </p:txBody>
      </p:sp>
    </p:spTree>
    <p:extLst>
      <p:ext uri="{BB962C8B-B14F-4D97-AF65-F5344CB8AC3E}">
        <p14:creationId xmlns:p14="http://schemas.microsoft.com/office/powerpoint/2010/main" val="1862366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640079" y="2053641"/>
            <a:ext cx="3669161" cy="2760098"/>
          </a:xfrm>
        </p:spPr>
        <p:txBody>
          <a:bodyPr>
            <a:normAutofit/>
          </a:bodyPr>
          <a:lstStyle/>
          <a:p>
            <a:r>
              <a:rPr lang="en-US" dirty="0"/>
              <a:t>Virtual Private Network (VPN)</a:t>
            </a:r>
          </a:p>
        </p:txBody>
      </p:sp>
      <p:pic>
        <p:nvPicPr>
          <p:cNvPr id="5" name="Content Placeholder 4" descr="A close up of a logo&#10;&#10;Description automatically generated">
            <a:extLst>
              <a:ext uri="{FF2B5EF4-FFF2-40B4-BE49-F238E27FC236}">
                <a16:creationId xmlns:a16="http://schemas.microsoft.com/office/drawing/2014/main" id="{65F94E03-A37A-4752-8648-DB710C4D60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10251" y="0"/>
            <a:ext cx="5305425" cy="3751101"/>
          </a:xfrm>
        </p:spPr>
      </p:pic>
      <p:sp>
        <p:nvSpPr>
          <p:cNvPr id="6" name="Rectangle 5">
            <a:extLst>
              <a:ext uri="{FF2B5EF4-FFF2-40B4-BE49-F238E27FC236}">
                <a16:creationId xmlns:a16="http://schemas.microsoft.com/office/drawing/2014/main" id="{571599A2-A114-45E9-B620-CD782D70517E}"/>
              </a:ext>
            </a:extLst>
          </p:cNvPr>
          <p:cNvSpPr/>
          <p:nvPr/>
        </p:nvSpPr>
        <p:spPr>
          <a:xfrm>
            <a:off x="5455921" y="3917013"/>
            <a:ext cx="6096000" cy="2585323"/>
          </a:xfrm>
          <a:prstGeom prst="rect">
            <a:avLst/>
          </a:prstGeom>
        </p:spPr>
        <p:txBody>
          <a:bodyPr>
            <a:spAutoFit/>
          </a:bodyPr>
          <a:lstStyle/>
          <a:p>
            <a:r>
              <a:rPr lang="en-US" dirty="0"/>
              <a:t>A </a:t>
            </a:r>
            <a:r>
              <a:rPr lang="en-US" b="1" dirty="0">
                <a:solidFill>
                  <a:schemeClr val="bg1"/>
                </a:solidFill>
              </a:rPr>
              <a:t>virtual private network</a:t>
            </a:r>
            <a:r>
              <a:rPr lang="en-US" dirty="0">
                <a:solidFill>
                  <a:schemeClr val="bg1"/>
                </a:solidFill>
              </a:rPr>
              <a:t> (</a:t>
            </a:r>
            <a:r>
              <a:rPr lang="en-US" b="1" dirty="0">
                <a:solidFill>
                  <a:schemeClr val="bg1"/>
                </a:solidFill>
              </a:rPr>
              <a:t>VPN</a:t>
            </a:r>
            <a:r>
              <a:rPr lang="en-US" dirty="0">
                <a:solidFill>
                  <a:schemeClr val="bg1"/>
                </a:solidFill>
              </a:rPr>
              <a:t>) extends a private network across a public network and enables users to send and receive data across shared or public networks as if their computing devices were directly connected to the private network. Applications running on a computing device, e.g., a laptop, desktop, smartphone, across a VPN may therefore benefit from the functionality, security, and management of the private network. Encryption is a common, though not an inherent, part of a VPN connection.</a:t>
            </a:r>
          </a:p>
        </p:txBody>
      </p:sp>
    </p:spTree>
    <p:extLst>
      <p:ext uri="{BB962C8B-B14F-4D97-AF65-F5344CB8AC3E}">
        <p14:creationId xmlns:p14="http://schemas.microsoft.com/office/powerpoint/2010/main" val="3606248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8DB99E-4AD1-437B-B277-78F932C81171}"/>
              </a:ext>
            </a:extLst>
          </p:cNvPr>
          <p:cNvSpPr>
            <a:spLocks noGrp="1"/>
          </p:cNvSpPr>
          <p:nvPr>
            <p:ph type="ctrTitle"/>
          </p:nvPr>
        </p:nvSpPr>
        <p:spPr>
          <a:xfrm>
            <a:off x="640079" y="2053641"/>
            <a:ext cx="3669161" cy="2760098"/>
          </a:xfrm>
        </p:spPr>
        <p:txBody>
          <a:bodyPr vert="horz" lIns="91440" tIns="45720" rIns="91440" bIns="45720" rtlCol="0" anchor="ctr">
            <a:normAutofit/>
          </a:bodyPr>
          <a:lstStyle/>
          <a:p>
            <a:pPr algn="l"/>
            <a:r>
              <a:rPr lang="en-US" sz="4400" kern="1200">
                <a:solidFill>
                  <a:srgbClr val="FFFFFF"/>
                </a:solidFill>
                <a:latin typeface="+mj-lt"/>
                <a:ea typeface="+mj-ea"/>
                <a:cs typeface="+mj-cs"/>
              </a:rPr>
              <a:t>Understanding network infrastructures (30–35%)</a:t>
            </a:r>
          </a:p>
        </p:txBody>
      </p:sp>
      <p:sp>
        <p:nvSpPr>
          <p:cNvPr id="3" name="Subtitle 2">
            <a:extLst>
              <a:ext uri="{FF2B5EF4-FFF2-40B4-BE49-F238E27FC236}">
                <a16:creationId xmlns:a16="http://schemas.microsoft.com/office/drawing/2014/main" id="{8A704F87-F79D-472C-8FB1-F685720143A7}"/>
              </a:ext>
            </a:extLst>
          </p:cNvPr>
          <p:cNvSpPr>
            <a:spLocks noGrp="1"/>
          </p:cNvSpPr>
          <p:nvPr>
            <p:ph type="subTitle" idx="1"/>
          </p:nvPr>
        </p:nvSpPr>
        <p:spPr>
          <a:xfrm>
            <a:off x="6090574" y="801866"/>
            <a:ext cx="5306084" cy="5230634"/>
          </a:xfrm>
        </p:spPr>
        <p:txBody>
          <a:bodyPr vert="horz" lIns="91440" tIns="45720" rIns="91440" bIns="45720" rtlCol="0" anchor="ctr">
            <a:normAutofit/>
          </a:bodyPr>
          <a:lstStyle/>
          <a:p>
            <a:pPr indent="-228600" algn="l">
              <a:buFont typeface="Arial" panose="020B0604020202020204" pitchFamily="34" charset="0"/>
              <a:buChar char="•"/>
            </a:pPr>
            <a:r>
              <a:rPr lang="en-US" sz="1500" kern="1200" dirty="0">
                <a:solidFill>
                  <a:srgbClr val="000000"/>
                </a:solidFill>
                <a:latin typeface="+mn-lt"/>
                <a:ea typeface="+mn-ea"/>
                <a:cs typeface="+mn-cs"/>
              </a:rPr>
              <a:t>1. Understand the concepts of Internet, intranet, and extranet</a:t>
            </a:r>
          </a:p>
          <a:p>
            <a:pPr algn="l"/>
            <a:r>
              <a:rPr lang="en-US" sz="1500" kern="1200" dirty="0">
                <a:solidFill>
                  <a:srgbClr val="000000"/>
                </a:solidFill>
                <a:latin typeface="+mn-lt"/>
                <a:ea typeface="+mn-ea"/>
                <a:cs typeface="+mn-cs"/>
              </a:rPr>
              <a:t>       -Virtual Private Network (VPN), security zones, firewalls</a:t>
            </a:r>
          </a:p>
          <a:p>
            <a:pPr indent="-228600" algn="l">
              <a:buFont typeface="Arial" panose="020B0604020202020204" pitchFamily="34" charset="0"/>
              <a:buChar char="•"/>
            </a:pPr>
            <a:r>
              <a:rPr lang="en-US" sz="1500" kern="1200" dirty="0">
                <a:solidFill>
                  <a:srgbClr val="000000"/>
                </a:solidFill>
                <a:latin typeface="+mn-lt"/>
                <a:ea typeface="+mn-ea"/>
                <a:cs typeface="+mn-cs"/>
              </a:rPr>
              <a:t>2. Understand local area networks (LANs) </a:t>
            </a:r>
          </a:p>
          <a:p>
            <a:pPr algn="l"/>
            <a:r>
              <a:rPr lang="en-US" sz="1500" dirty="0">
                <a:solidFill>
                  <a:srgbClr val="000000"/>
                </a:solidFill>
              </a:rPr>
              <a:t>       </a:t>
            </a:r>
            <a:r>
              <a:rPr lang="en-US" sz="1500" kern="1200" dirty="0">
                <a:solidFill>
                  <a:srgbClr val="000000"/>
                </a:solidFill>
                <a:latin typeface="+mn-lt"/>
                <a:ea typeface="+mn-ea"/>
                <a:cs typeface="+mn-cs"/>
              </a:rPr>
              <a:t>-Perimeter networks; addressing; reserved address ranges for local use (including local loopback IP), VLANs; wired LAN and wireless LAN</a:t>
            </a:r>
          </a:p>
          <a:p>
            <a:pPr indent="-228600" algn="l">
              <a:buFont typeface="Arial" panose="020B0604020202020204" pitchFamily="34" charset="0"/>
              <a:buChar char="•"/>
            </a:pPr>
            <a:r>
              <a:rPr lang="en-US" sz="1500" kern="1200" dirty="0">
                <a:solidFill>
                  <a:srgbClr val="000000"/>
                </a:solidFill>
                <a:latin typeface="+mn-lt"/>
                <a:ea typeface="+mn-ea"/>
                <a:cs typeface="+mn-cs"/>
              </a:rPr>
              <a:t>3. Understand wide area networks (WANs) </a:t>
            </a:r>
          </a:p>
          <a:p>
            <a:pPr algn="l"/>
            <a:r>
              <a:rPr lang="en-US" sz="1500" dirty="0">
                <a:solidFill>
                  <a:srgbClr val="000000"/>
                </a:solidFill>
              </a:rPr>
              <a:t>       </a:t>
            </a:r>
            <a:r>
              <a:rPr lang="en-US" sz="1500" kern="1200" dirty="0">
                <a:solidFill>
                  <a:srgbClr val="000000"/>
                </a:solidFill>
                <a:latin typeface="+mn-lt"/>
                <a:ea typeface="+mn-ea"/>
                <a:cs typeface="+mn-cs"/>
              </a:rPr>
              <a:t>-Leased lines, dial-up, ISDN, VPN, T1, T3, E1, E3, DSL, cable modem, and more, and their characteristics (speed, availability)</a:t>
            </a:r>
          </a:p>
          <a:p>
            <a:pPr indent="-228600" algn="l">
              <a:buFont typeface="Arial" panose="020B0604020202020204" pitchFamily="34" charset="0"/>
              <a:buChar char="•"/>
            </a:pPr>
            <a:r>
              <a:rPr lang="en-US" sz="1500" kern="1200" dirty="0">
                <a:solidFill>
                  <a:srgbClr val="000000"/>
                </a:solidFill>
                <a:latin typeface="+mn-lt"/>
                <a:ea typeface="+mn-ea"/>
                <a:cs typeface="+mn-cs"/>
              </a:rPr>
              <a:t>4. Understand wireless networking </a:t>
            </a:r>
          </a:p>
          <a:p>
            <a:pPr algn="l"/>
            <a:r>
              <a:rPr lang="en-US" sz="1500" dirty="0">
                <a:solidFill>
                  <a:srgbClr val="000000"/>
                </a:solidFill>
              </a:rPr>
              <a:t>       </a:t>
            </a:r>
            <a:r>
              <a:rPr lang="en-US" sz="1500" kern="1200" dirty="0">
                <a:solidFill>
                  <a:srgbClr val="000000"/>
                </a:solidFill>
                <a:latin typeface="+mn-lt"/>
                <a:ea typeface="+mn-ea"/>
                <a:cs typeface="+mn-cs"/>
              </a:rPr>
              <a:t>-Types of wireless networking standards and their characteristics (802.11a,b,g,n,ac including different GHz ranges), types of network security (WPA, WEP, 802.1X, and others), point-to-point (P2P) wireless, ad hoc networks, wireless bridging</a:t>
            </a:r>
          </a:p>
          <a:p>
            <a:pPr indent="-228600" algn="l">
              <a:buFont typeface="Arial" panose="020B0604020202020204" pitchFamily="34" charset="0"/>
              <a:buChar char="•"/>
            </a:pPr>
            <a:r>
              <a:rPr lang="en-US" sz="1500" kern="1200" dirty="0">
                <a:solidFill>
                  <a:srgbClr val="000000"/>
                </a:solidFill>
                <a:latin typeface="+mn-lt"/>
                <a:ea typeface="+mn-ea"/>
                <a:cs typeface="+mn-cs"/>
              </a:rPr>
              <a:t>5. Understand network topologies and access methods </a:t>
            </a:r>
          </a:p>
          <a:p>
            <a:pPr algn="l"/>
            <a:r>
              <a:rPr lang="en-US" sz="1500" dirty="0">
                <a:solidFill>
                  <a:srgbClr val="000000"/>
                </a:solidFill>
              </a:rPr>
              <a:t>       </a:t>
            </a:r>
            <a:r>
              <a:rPr lang="en-US" sz="1500" kern="1200" dirty="0">
                <a:solidFill>
                  <a:srgbClr val="000000"/>
                </a:solidFill>
                <a:latin typeface="+mn-lt"/>
                <a:ea typeface="+mn-ea"/>
                <a:cs typeface="+mn-cs"/>
              </a:rPr>
              <a:t>-Star, mesh, ring, bus, logical and physical topologies</a:t>
            </a:r>
          </a:p>
          <a:p>
            <a:pPr indent="-228600" algn="l">
              <a:buFont typeface="Arial" panose="020B0604020202020204" pitchFamily="34" charset="0"/>
              <a:buChar char="•"/>
            </a:pPr>
            <a:endParaRPr lang="en-US" sz="1500" kern="1200" dirty="0">
              <a:solidFill>
                <a:srgbClr val="000000"/>
              </a:solidFill>
              <a:latin typeface="+mn-lt"/>
              <a:ea typeface="+mn-ea"/>
              <a:cs typeface="+mn-cs"/>
            </a:endParaRPr>
          </a:p>
        </p:txBody>
      </p:sp>
    </p:spTree>
    <p:extLst>
      <p:ext uri="{BB962C8B-B14F-4D97-AF65-F5344CB8AC3E}">
        <p14:creationId xmlns:p14="http://schemas.microsoft.com/office/powerpoint/2010/main" val="320961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640079" y="2053641"/>
            <a:ext cx="3669161" cy="2760098"/>
          </a:xfrm>
        </p:spPr>
        <p:txBody>
          <a:bodyPr>
            <a:normAutofit/>
          </a:bodyPr>
          <a:lstStyle/>
          <a:p>
            <a:r>
              <a:rPr lang="en-US" dirty="0"/>
              <a:t>Virtual Private Network (VPN)</a:t>
            </a:r>
          </a:p>
        </p:txBody>
      </p:sp>
      <p:pic>
        <p:nvPicPr>
          <p:cNvPr id="7" name="Picture 6">
            <a:extLst>
              <a:ext uri="{FF2B5EF4-FFF2-40B4-BE49-F238E27FC236}">
                <a16:creationId xmlns:a16="http://schemas.microsoft.com/office/drawing/2014/main" id="{8BF7E939-6918-42E7-930D-54B585B3E9F6}"/>
              </a:ext>
            </a:extLst>
          </p:cNvPr>
          <p:cNvPicPr>
            <a:picLocks noChangeAspect="1"/>
          </p:cNvPicPr>
          <p:nvPr/>
        </p:nvPicPr>
        <p:blipFill>
          <a:blip r:embed="rId3"/>
          <a:stretch>
            <a:fillRect/>
          </a:stretch>
        </p:blipFill>
        <p:spPr>
          <a:xfrm>
            <a:off x="6109891" y="3152275"/>
            <a:ext cx="6005803" cy="3484268"/>
          </a:xfrm>
          <a:prstGeom prst="rect">
            <a:avLst/>
          </a:prstGeom>
        </p:spPr>
      </p:pic>
      <p:sp>
        <p:nvSpPr>
          <p:cNvPr id="11" name="Rectangle 10">
            <a:extLst>
              <a:ext uri="{FF2B5EF4-FFF2-40B4-BE49-F238E27FC236}">
                <a16:creationId xmlns:a16="http://schemas.microsoft.com/office/drawing/2014/main" id="{3E8051A6-F8EC-4673-B397-7B2A1DA46A42}"/>
              </a:ext>
            </a:extLst>
          </p:cNvPr>
          <p:cNvSpPr/>
          <p:nvPr/>
        </p:nvSpPr>
        <p:spPr>
          <a:xfrm>
            <a:off x="5991914" y="585044"/>
            <a:ext cx="6096000" cy="2408929"/>
          </a:xfrm>
          <a:prstGeom prst="rect">
            <a:avLst/>
          </a:prstGeom>
        </p:spPr>
        <p:txBody>
          <a:bodyPr>
            <a:spAutoFit/>
          </a:bodyPr>
          <a:lstStyle/>
          <a:p>
            <a:pPr marR="0" lvl="0" algn="ctr">
              <a:lnSpc>
                <a:spcPct val="107000"/>
              </a:lnSpc>
              <a:spcBef>
                <a:spcPts val="0"/>
              </a:spcBef>
              <a:spcAft>
                <a:spcPts val="800"/>
              </a:spcAft>
              <a:buSzPts val="1000"/>
              <a:tabLst>
                <a:tab pos="457200" algn="l"/>
              </a:tabLst>
            </a:pPr>
            <a:r>
              <a:rPr lang="en-US"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Why us a VPN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Access a Business Network While Traveling</a:t>
            </a:r>
            <a:r>
              <a:rPr lang="en-US"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Access Your Home Network While Travelling</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Hide Your Browsing Activity from Your Local Network and ISP</a:t>
            </a:r>
            <a:r>
              <a:rPr lang="en-US"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Access Geo-Blocked Websites</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Bypass Internet Censorship</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Downloading Files</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943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640079" y="2053641"/>
            <a:ext cx="3669161" cy="2760098"/>
          </a:xfrm>
        </p:spPr>
        <p:txBody>
          <a:bodyPr>
            <a:normAutofit/>
          </a:bodyPr>
          <a:lstStyle/>
          <a:p>
            <a:r>
              <a:rPr lang="en-US" dirty="0"/>
              <a:t>Virtual Private Network (VPN)</a:t>
            </a:r>
          </a:p>
        </p:txBody>
      </p:sp>
      <p:sp>
        <p:nvSpPr>
          <p:cNvPr id="3" name="TextBox 2">
            <a:extLst>
              <a:ext uri="{FF2B5EF4-FFF2-40B4-BE49-F238E27FC236}">
                <a16:creationId xmlns:a16="http://schemas.microsoft.com/office/drawing/2014/main" id="{DB833744-CE8E-454C-9F6E-305A312DB317}"/>
              </a:ext>
            </a:extLst>
          </p:cNvPr>
          <p:cNvSpPr txBox="1"/>
          <p:nvPr/>
        </p:nvSpPr>
        <p:spPr>
          <a:xfrm>
            <a:off x="6456032" y="965605"/>
            <a:ext cx="5329866" cy="6186309"/>
          </a:xfrm>
          <a:prstGeom prst="rect">
            <a:avLst/>
          </a:prstGeom>
          <a:noFill/>
        </p:spPr>
        <p:txBody>
          <a:bodyPr wrap="square" rtlCol="0">
            <a:spAutoFit/>
          </a:bodyPr>
          <a:lstStyle/>
          <a:p>
            <a:r>
              <a:rPr lang="en-US" dirty="0">
                <a:solidFill>
                  <a:schemeClr val="bg1"/>
                </a:solidFill>
              </a:rPr>
              <a:t>Uses </a:t>
            </a:r>
            <a:r>
              <a:rPr lang="en-US" dirty="0" err="1">
                <a:solidFill>
                  <a:schemeClr val="bg1"/>
                </a:solidFill>
              </a:rPr>
              <a:t>IPSec</a:t>
            </a:r>
            <a:r>
              <a:rPr lang="en-US" dirty="0">
                <a:solidFill>
                  <a:schemeClr val="bg1"/>
                </a:solidFill>
              </a:rPr>
              <a:t> to negotiate algorithm and IKE exchange information.</a:t>
            </a:r>
          </a:p>
          <a:p>
            <a:endParaRPr lang="en-US" dirty="0">
              <a:solidFill>
                <a:schemeClr val="bg1"/>
              </a:solidFill>
            </a:endParaRPr>
          </a:p>
          <a:p>
            <a:r>
              <a:rPr lang="en-US" dirty="0">
                <a:solidFill>
                  <a:schemeClr val="bg1"/>
                </a:solidFill>
              </a:rPr>
              <a:t>Uses Tunneling Protocols</a:t>
            </a:r>
          </a:p>
          <a:p>
            <a:r>
              <a:rPr lang="en-US" dirty="0">
                <a:solidFill>
                  <a:schemeClr val="bg1"/>
                </a:solidFill>
              </a:rPr>
              <a:t>	SSL VPN- Allows connection from anywhere 	on internet.</a:t>
            </a:r>
          </a:p>
          <a:p>
            <a:endParaRPr lang="en-US" dirty="0">
              <a:solidFill>
                <a:schemeClr val="bg1"/>
              </a:solidFill>
            </a:endParaRPr>
          </a:p>
          <a:p>
            <a:r>
              <a:rPr lang="en-US" dirty="0">
                <a:solidFill>
                  <a:schemeClr val="bg1"/>
                </a:solidFill>
              </a:rPr>
              <a:t>	Layer 2 Tunneling Protocol- Creates an 	unsecure connection between networks.</a:t>
            </a:r>
          </a:p>
          <a:p>
            <a:endParaRPr lang="en-US" dirty="0">
              <a:solidFill>
                <a:schemeClr val="bg1"/>
              </a:solidFill>
            </a:endParaRPr>
          </a:p>
          <a:p>
            <a:r>
              <a:rPr lang="en-US" dirty="0">
                <a:solidFill>
                  <a:schemeClr val="bg1"/>
                </a:solidFill>
              </a:rPr>
              <a:t>	Site To Site VPN- Securely connects two 	portions of a private network.</a:t>
            </a:r>
          </a:p>
          <a:p>
            <a:endParaRPr lang="en-US" dirty="0">
              <a:solidFill>
                <a:schemeClr val="bg1"/>
              </a:solidFill>
            </a:endParaRPr>
          </a:p>
          <a:p>
            <a:r>
              <a:rPr lang="en-US" b="1" dirty="0" err="1">
                <a:solidFill>
                  <a:schemeClr val="bg1"/>
                </a:solidFill>
              </a:rPr>
              <a:t>Teredo</a:t>
            </a:r>
            <a:r>
              <a:rPr lang="en-US" b="1" dirty="0">
                <a:solidFill>
                  <a:schemeClr val="bg1"/>
                </a:solidFill>
              </a:rPr>
              <a:t> tunneling </a:t>
            </a:r>
            <a:r>
              <a:rPr lang="en-US" dirty="0">
                <a:solidFill>
                  <a:schemeClr val="bg1"/>
                </a:solidFill>
              </a:rPr>
              <a:t>is a protocol that allows IPv6 connectivity through IPv4 devices.</a:t>
            </a:r>
          </a:p>
          <a:p>
            <a:endParaRPr lang="en-US" dirty="0">
              <a:solidFill>
                <a:schemeClr val="bg1"/>
              </a:solidFill>
            </a:endParaRPr>
          </a:p>
          <a:p>
            <a:r>
              <a:rPr lang="en-US" dirty="0">
                <a:solidFill>
                  <a:schemeClr val="bg1"/>
                </a:solidFill>
              </a:rPr>
              <a:t>Uses public infrastructure to create private network.</a:t>
            </a:r>
          </a:p>
          <a:p>
            <a:endParaRPr lang="en-US" dirty="0">
              <a:solidFill>
                <a:schemeClr val="bg1"/>
              </a:solidFill>
            </a:endParaRPr>
          </a:p>
          <a:p>
            <a:r>
              <a:rPr lang="en-US" dirty="0">
                <a:solidFill>
                  <a:schemeClr val="bg1"/>
                </a:solidFill>
              </a:rPr>
              <a:t>Direct Connection: Can be used to connect securely to corporate network, without user interaction.</a:t>
            </a:r>
          </a:p>
          <a:p>
            <a:endParaRPr lang="en-US" dirty="0">
              <a:solidFill>
                <a:schemeClr val="bg1"/>
              </a:solidFill>
            </a:endParaRPr>
          </a:p>
          <a:p>
            <a:endParaRPr lang="en-US" dirty="0">
              <a:solidFill>
                <a:schemeClr val="bg1"/>
              </a:solidFill>
            </a:endParaRPr>
          </a:p>
        </p:txBody>
      </p:sp>
      <p:sp>
        <p:nvSpPr>
          <p:cNvPr id="4" name="TextBox 3">
            <a:extLst>
              <a:ext uri="{FF2B5EF4-FFF2-40B4-BE49-F238E27FC236}">
                <a16:creationId xmlns:a16="http://schemas.microsoft.com/office/drawing/2014/main" id="{DB9DC0B2-CD28-4AF3-99EB-58F441AF54E3}"/>
              </a:ext>
            </a:extLst>
          </p:cNvPr>
          <p:cNvSpPr txBox="1"/>
          <p:nvPr/>
        </p:nvSpPr>
        <p:spPr>
          <a:xfrm>
            <a:off x="4513559" y="293914"/>
            <a:ext cx="7646260" cy="584775"/>
          </a:xfrm>
          <a:prstGeom prst="rect">
            <a:avLst/>
          </a:prstGeom>
          <a:noFill/>
        </p:spPr>
        <p:txBody>
          <a:bodyPr wrap="none" rtlCol="0">
            <a:spAutoFit/>
          </a:bodyPr>
          <a:lstStyle/>
          <a:p>
            <a:r>
              <a:rPr lang="en-US" sz="3200" dirty="0">
                <a:solidFill>
                  <a:schemeClr val="bg1"/>
                </a:solidFill>
              </a:rPr>
              <a:t>Things to know about VPN and how it works.</a:t>
            </a:r>
          </a:p>
        </p:txBody>
      </p:sp>
    </p:spTree>
    <p:extLst>
      <p:ext uri="{BB962C8B-B14F-4D97-AF65-F5344CB8AC3E}">
        <p14:creationId xmlns:p14="http://schemas.microsoft.com/office/powerpoint/2010/main" val="1086992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640079" y="2053641"/>
            <a:ext cx="3669161" cy="2760098"/>
          </a:xfrm>
        </p:spPr>
        <p:txBody>
          <a:bodyPr>
            <a:normAutofit/>
          </a:bodyPr>
          <a:lstStyle/>
          <a:p>
            <a:r>
              <a:rPr lang="en-US" dirty="0"/>
              <a:t>Firewalls</a:t>
            </a:r>
          </a:p>
        </p:txBody>
      </p:sp>
      <p:pic>
        <p:nvPicPr>
          <p:cNvPr id="13" name="Content Placeholder 12">
            <a:extLst>
              <a:ext uri="{FF2B5EF4-FFF2-40B4-BE49-F238E27FC236}">
                <a16:creationId xmlns:a16="http://schemas.microsoft.com/office/drawing/2014/main" id="{D473018E-235E-4493-9161-F05D8CC7A76E}"/>
              </a:ext>
            </a:extLst>
          </p:cNvPr>
          <p:cNvPicPr>
            <a:picLocks noGrp="1" noChangeAspect="1"/>
          </p:cNvPicPr>
          <p:nvPr>
            <p:ph idx="1"/>
          </p:nvPr>
        </p:nvPicPr>
        <p:blipFill>
          <a:blip r:embed="rId3"/>
          <a:stretch>
            <a:fillRect/>
          </a:stretch>
        </p:blipFill>
        <p:spPr>
          <a:xfrm>
            <a:off x="6082111" y="1253330"/>
            <a:ext cx="5334833" cy="4848889"/>
          </a:xfrm>
          <a:prstGeom prst="rect">
            <a:avLst/>
          </a:prstGeom>
        </p:spPr>
      </p:pic>
    </p:spTree>
    <p:extLst>
      <p:ext uri="{BB962C8B-B14F-4D97-AF65-F5344CB8AC3E}">
        <p14:creationId xmlns:p14="http://schemas.microsoft.com/office/powerpoint/2010/main" val="647099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25475" y="1045935"/>
            <a:ext cx="3669161" cy="2760098"/>
          </a:xfrm>
        </p:spPr>
        <p:txBody>
          <a:bodyPr>
            <a:normAutofit/>
          </a:bodyPr>
          <a:lstStyle/>
          <a:p>
            <a:r>
              <a:rPr lang="en-US" dirty="0"/>
              <a:t>Firewalls</a:t>
            </a:r>
          </a:p>
        </p:txBody>
      </p:sp>
      <p:sp>
        <p:nvSpPr>
          <p:cNvPr id="4" name="Content Placeholder 3">
            <a:extLst>
              <a:ext uri="{FF2B5EF4-FFF2-40B4-BE49-F238E27FC236}">
                <a16:creationId xmlns:a16="http://schemas.microsoft.com/office/drawing/2014/main" id="{C5B9BC3D-AA97-4E96-A017-66652C117325}"/>
              </a:ext>
            </a:extLst>
          </p:cNvPr>
          <p:cNvSpPr>
            <a:spLocks noGrp="1"/>
          </p:cNvSpPr>
          <p:nvPr>
            <p:ph idx="1"/>
          </p:nvPr>
        </p:nvSpPr>
        <p:spPr>
          <a:xfrm>
            <a:off x="6082110" y="505326"/>
            <a:ext cx="5271689" cy="5671637"/>
          </a:xfrm>
        </p:spPr>
        <p:txBody>
          <a:bodyPr>
            <a:normAutofit fontScale="92500" lnSpcReduction="10000"/>
          </a:bodyPr>
          <a:lstStyle/>
          <a:p>
            <a:r>
              <a:rPr lang="en-US" dirty="0">
                <a:solidFill>
                  <a:schemeClr val="bg1"/>
                </a:solidFill>
              </a:rPr>
              <a:t>A firewall is a network security device that monitors incoming and outgoing network traffic and decides whether to allow or block specific traffic based on a defined set of security rules.</a:t>
            </a:r>
          </a:p>
          <a:p>
            <a:endParaRPr lang="en-US" dirty="0">
              <a:solidFill>
                <a:schemeClr val="bg1"/>
              </a:solidFill>
            </a:endParaRPr>
          </a:p>
          <a:p>
            <a:r>
              <a:rPr lang="en-US" dirty="0">
                <a:solidFill>
                  <a:schemeClr val="bg1"/>
                </a:solidFill>
              </a:rPr>
              <a:t>They establish a barrier between secured and controlled internal networks that can be trusted and untrusted outside networks, such as the Internet. </a:t>
            </a:r>
          </a:p>
          <a:p>
            <a:endParaRPr lang="en-US" dirty="0">
              <a:solidFill>
                <a:schemeClr val="bg1"/>
              </a:solidFill>
            </a:endParaRPr>
          </a:p>
          <a:p>
            <a:r>
              <a:rPr lang="en-US" dirty="0">
                <a:solidFill>
                  <a:schemeClr val="bg1"/>
                </a:solidFill>
              </a:rPr>
              <a:t>A firewall can be hardware, software, or both.</a:t>
            </a:r>
          </a:p>
          <a:p>
            <a:endParaRPr lang="en-US" dirty="0"/>
          </a:p>
        </p:txBody>
      </p:sp>
      <p:pic>
        <p:nvPicPr>
          <p:cNvPr id="7170" name="Picture 2" descr="Image result for What is a firewall">
            <a:extLst>
              <a:ext uri="{FF2B5EF4-FFF2-40B4-BE49-F238E27FC236}">
                <a16:creationId xmlns:a16="http://schemas.microsoft.com/office/drawing/2014/main" id="{817D8293-FCBA-4780-B1D5-B2E13962B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28" y="3429000"/>
            <a:ext cx="4229100" cy="10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847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640079" y="2053641"/>
            <a:ext cx="3669161" cy="2760098"/>
          </a:xfrm>
        </p:spPr>
        <p:txBody>
          <a:bodyPr>
            <a:normAutofit/>
          </a:bodyPr>
          <a:lstStyle/>
          <a:p>
            <a:r>
              <a:rPr lang="en-US" dirty="0"/>
              <a:t>Security zones</a:t>
            </a:r>
          </a:p>
        </p:txBody>
      </p:sp>
      <p:pic>
        <p:nvPicPr>
          <p:cNvPr id="6" name="Content Placeholder 5" descr="A screenshot of text&#10;&#10;Description automatically generated">
            <a:extLst>
              <a:ext uri="{FF2B5EF4-FFF2-40B4-BE49-F238E27FC236}">
                <a16:creationId xmlns:a16="http://schemas.microsoft.com/office/drawing/2014/main" id="{FFDD63BC-B4AD-4C67-8971-D6AB6D8D09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2111" y="1111751"/>
            <a:ext cx="5766968" cy="4962478"/>
          </a:xfrm>
        </p:spPr>
      </p:pic>
    </p:spTree>
    <p:extLst>
      <p:ext uri="{BB962C8B-B14F-4D97-AF65-F5344CB8AC3E}">
        <p14:creationId xmlns:p14="http://schemas.microsoft.com/office/powerpoint/2010/main" val="1491542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a:bodyPr>
          <a:lstStyle/>
          <a:p>
            <a:r>
              <a:rPr lang="en-US" sz="4800" kern="1200" dirty="0">
                <a:solidFill>
                  <a:srgbClr val="FFFFFF"/>
                </a:solidFill>
                <a:latin typeface="+mj-lt"/>
                <a:ea typeface="+mj-ea"/>
                <a:cs typeface="+mj-cs"/>
              </a:rPr>
              <a:t>Local Area Networks (LAN)</a:t>
            </a:r>
          </a:p>
        </p:txBody>
      </p:sp>
    </p:spTree>
    <p:extLst>
      <p:ext uri="{BB962C8B-B14F-4D97-AF65-F5344CB8AC3E}">
        <p14:creationId xmlns:p14="http://schemas.microsoft.com/office/powerpoint/2010/main" val="3225616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F9A3BE-F8F4-4961-A21A-205E23321AC4}"/>
              </a:ext>
            </a:extLst>
          </p:cNvPr>
          <p:cNvSpPr>
            <a:spLocks noGrp="1"/>
          </p:cNvSpPr>
          <p:nvPr>
            <p:ph type="title"/>
          </p:nvPr>
        </p:nvSpPr>
        <p:spPr>
          <a:xfrm>
            <a:off x="6090574" y="289897"/>
            <a:ext cx="4977976" cy="1454051"/>
          </a:xfrm>
        </p:spPr>
        <p:txBody>
          <a:bodyPr>
            <a:normAutofit/>
          </a:bodyPr>
          <a:lstStyle/>
          <a:p>
            <a:r>
              <a:rPr lang="en-US" sz="4400" dirty="0">
                <a:solidFill>
                  <a:srgbClr val="000000"/>
                </a:solidFill>
              </a:rPr>
              <a:t>Local Area Networks (LANs)</a:t>
            </a:r>
          </a:p>
        </p:txBody>
      </p:sp>
      <p:sp>
        <p:nvSpPr>
          <p:cNvPr id="1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close up of a device&#10;&#10;Description automatically generated">
            <a:extLst>
              <a:ext uri="{FF2B5EF4-FFF2-40B4-BE49-F238E27FC236}">
                <a16:creationId xmlns:a16="http://schemas.microsoft.com/office/drawing/2014/main" id="{12C48149-4DB4-4613-A2FC-820553B2A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49" y="1777544"/>
            <a:ext cx="3661831" cy="3323111"/>
          </a:xfrm>
          <a:prstGeom prst="rect">
            <a:avLst/>
          </a:prstGeom>
        </p:spPr>
      </p:pic>
      <p:sp>
        <p:nvSpPr>
          <p:cNvPr id="3" name="Content Placeholder 2">
            <a:extLst>
              <a:ext uri="{FF2B5EF4-FFF2-40B4-BE49-F238E27FC236}">
                <a16:creationId xmlns:a16="http://schemas.microsoft.com/office/drawing/2014/main" id="{D422E0BD-B3B2-4951-930F-20AD4AA235F1}"/>
              </a:ext>
            </a:extLst>
          </p:cNvPr>
          <p:cNvSpPr>
            <a:spLocks noGrp="1"/>
          </p:cNvSpPr>
          <p:nvPr>
            <p:ph idx="1"/>
          </p:nvPr>
        </p:nvSpPr>
        <p:spPr>
          <a:xfrm>
            <a:off x="6090574" y="2421682"/>
            <a:ext cx="4977578" cy="3639289"/>
          </a:xfrm>
        </p:spPr>
        <p:txBody>
          <a:bodyPr anchor="ctr">
            <a:noAutofit/>
          </a:bodyPr>
          <a:lstStyle/>
          <a:p>
            <a:r>
              <a:rPr lang="en-US" sz="2200" b="1" dirty="0">
                <a:solidFill>
                  <a:srgbClr val="000000"/>
                </a:solidFill>
              </a:rPr>
              <a:t>LANs </a:t>
            </a:r>
            <a:r>
              <a:rPr lang="en-US" sz="2200" dirty="0">
                <a:solidFill>
                  <a:srgbClr val="000000"/>
                </a:solidFill>
              </a:rPr>
              <a:t>connect local computers together in a small geographical area.</a:t>
            </a:r>
          </a:p>
          <a:p>
            <a:r>
              <a:rPr lang="en-US" sz="2200" dirty="0">
                <a:solidFill>
                  <a:srgbClr val="000000"/>
                </a:solidFill>
              </a:rPr>
              <a:t>Computers, Servers, Routers, Switches and Firewalls all connect to a LAN through a </a:t>
            </a:r>
            <a:r>
              <a:rPr lang="en-US" sz="2200" b="1" dirty="0">
                <a:solidFill>
                  <a:srgbClr val="000000"/>
                </a:solidFill>
              </a:rPr>
              <a:t>NIC </a:t>
            </a:r>
            <a:r>
              <a:rPr lang="en-US" sz="2200" dirty="0">
                <a:solidFill>
                  <a:srgbClr val="000000"/>
                </a:solidFill>
              </a:rPr>
              <a:t>(network interface card) or Wireless NIC.</a:t>
            </a:r>
          </a:p>
          <a:p>
            <a:r>
              <a:rPr lang="en-US" sz="2200" dirty="0">
                <a:solidFill>
                  <a:srgbClr val="000000"/>
                </a:solidFill>
              </a:rPr>
              <a:t>A NIC has a Media Access Controller (MAC) Address burned into it.</a:t>
            </a:r>
          </a:p>
          <a:p>
            <a:r>
              <a:rPr lang="en-US" sz="2200" dirty="0">
                <a:solidFill>
                  <a:srgbClr val="000000"/>
                </a:solidFill>
              </a:rPr>
              <a:t>A </a:t>
            </a:r>
            <a:r>
              <a:rPr lang="en-US" sz="2200" b="1" dirty="0">
                <a:solidFill>
                  <a:srgbClr val="000000"/>
                </a:solidFill>
              </a:rPr>
              <a:t>MAC address </a:t>
            </a:r>
            <a:r>
              <a:rPr lang="en-US" sz="2200" dirty="0">
                <a:solidFill>
                  <a:srgbClr val="000000"/>
                </a:solidFill>
              </a:rPr>
              <a:t>is how a switch knows who everyone is on the network at the Data Link Layer (Layer 2)</a:t>
            </a:r>
          </a:p>
          <a:p>
            <a:r>
              <a:rPr lang="en-US" sz="2200" b="1" dirty="0">
                <a:solidFill>
                  <a:srgbClr val="000000"/>
                </a:solidFill>
              </a:rPr>
              <a:t>IP address </a:t>
            </a:r>
            <a:r>
              <a:rPr lang="en-US" sz="2200" dirty="0">
                <a:solidFill>
                  <a:srgbClr val="000000"/>
                </a:solidFill>
              </a:rPr>
              <a:t>is how the Router knows who everyone is at the Network Layer (Layer 3)</a:t>
            </a:r>
          </a:p>
        </p:txBody>
      </p:sp>
    </p:spTree>
    <p:extLst>
      <p:ext uri="{BB962C8B-B14F-4D97-AF65-F5344CB8AC3E}">
        <p14:creationId xmlns:p14="http://schemas.microsoft.com/office/powerpoint/2010/main" val="2697227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F9A3BE-F8F4-4961-A21A-205E23321AC4}"/>
              </a:ext>
            </a:extLst>
          </p:cNvPr>
          <p:cNvSpPr>
            <a:spLocks noGrp="1"/>
          </p:cNvSpPr>
          <p:nvPr>
            <p:ph type="title"/>
          </p:nvPr>
        </p:nvSpPr>
        <p:spPr>
          <a:xfrm>
            <a:off x="640079" y="2053641"/>
            <a:ext cx="3669161" cy="2760098"/>
          </a:xfrm>
        </p:spPr>
        <p:txBody>
          <a:bodyPr>
            <a:normAutofit/>
          </a:bodyPr>
          <a:lstStyle/>
          <a:p>
            <a:r>
              <a:rPr lang="en-US" sz="4400">
                <a:solidFill>
                  <a:srgbClr val="FFFFFF"/>
                </a:solidFill>
              </a:rPr>
              <a:t>Local Area Networks (LANs)</a:t>
            </a:r>
          </a:p>
        </p:txBody>
      </p:sp>
      <p:sp>
        <p:nvSpPr>
          <p:cNvPr id="14" name="Content Placeholder 2">
            <a:extLst>
              <a:ext uri="{FF2B5EF4-FFF2-40B4-BE49-F238E27FC236}">
                <a16:creationId xmlns:a16="http://schemas.microsoft.com/office/drawing/2014/main" id="{D422E0BD-B3B2-4951-930F-20AD4AA235F1}"/>
              </a:ext>
            </a:extLst>
          </p:cNvPr>
          <p:cNvSpPr>
            <a:spLocks noGrp="1"/>
          </p:cNvSpPr>
          <p:nvPr>
            <p:ph idx="1"/>
          </p:nvPr>
        </p:nvSpPr>
        <p:spPr>
          <a:xfrm>
            <a:off x="6090574" y="801866"/>
            <a:ext cx="5306084" cy="5230634"/>
          </a:xfrm>
        </p:spPr>
        <p:txBody>
          <a:bodyPr anchor="ctr">
            <a:normAutofit/>
          </a:bodyPr>
          <a:lstStyle/>
          <a:p>
            <a:r>
              <a:rPr lang="en-US" sz="2000" dirty="0">
                <a:solidFill>
                  <a:srgbClr val="000000"/>
                </a:solidFill>
              </a:rPr>
              <a:t>Perimeter networks</a:t>
            </a:r>
          </a:p>
          <a:p>
            <a:endParaRPr lang="en-US" sz="2000" dirty="0">
              <a:solidFill>
                <a:srgbClr val="000000"/>
              </a:solidFill>
            </a:endParaRPr>
          </a:p>
          <a:p>
            <a:r>
              <a:rPr lang="en-US" sz="2000" dirty="0">
                <a:solidFill>
                  <a:srgbClr val="000000"/>
                </a:solidFill>
              </a:rPr>
              <a:t>IP addressing</a:t>
            </a:r>
            <a:endParaRPr lang="en-US" sz="1600" dirty="0">
              <a:solidFill>
                <a:srgbClr val="000000"/>
              </a:solidFill>
            </a:endParaRPr>
          </a:p>
          <a:p>
            <a:endParaRPr lang="en-US" sz="2000" dirty="0">
              <a:solidFill>
                <a:srgbClr val="000000"/>
              </a:solidFill>
            </a:endParaRPr>
          </a:p>
          <a:p>
            <a:r>
              <a:rPr lang="en-US" sz="2000" dirty="0">
                <a:solidFill>
                  <a:srgbClr val="000000"/>
                </a:solidFill>
              </a:rPr>
              <a:t>Reserved address ranges for local use (including local loopback IP),</a:t>
            </a:r>
          </a:p>
          <a:p>
            <a:endParaRPr lang="en-US" sz="2000" dirty="0">
              <a:solidFill>
                <a:srgbClr val="000000"/>
              </a:solidFill>
            </a:endParaRPr>
          </a:p>
          <a:p>
            <a:r>
              <a:rPr lang="en-US" sz="2000" dirty="0">
                <a:solidFill>
                  <a:srgbClr val="000000"/>
                </a:solidFill>
              </a:rPr>
              <a:t>VLANs</a:t>
            </a:r>
          </a:p>
          <a:p>
            <a:endParaRPr lang="en-US" sz="2000" dirty="0">
              <a:solidFill>
                <a:srgbClr val="000000"/>
              </a:solidFill>
            </a:endParaRPr>
          </a:p>
          <a:p>
            <a:r>
              <a:rPr lang="en-US" sz="2000" dirty="0">
                <a:solidFill>
                  <a:srgbClr val="000000"/>
                </a:solidFill>
              </a:rPr>
              <a:t>Perimeter</a:t>
            </a:r>
          </a:p>
          <a:p>
            <a:endParaRPr lang="en-US" sz="2000" dirty="0">
              <a:solidFill>
                <a:srgbClr val="000000"/>
              </a:solidFill>
            </a:endParaRPr>
          </a:p>
          <a:p>
            <a:r>
              <a:rPr lang="en-US" sz="2000" dirty="0">
                <a:solidFill>
                  <a:srgbClr val="000000"/>
                </a:solidFill>
              </a:rPr>
              <a:t>Most common Media Access Method</a:t>
            </a:r>
          </a:p>
        </p:txBody>
      </p:sp>
    </p:spTree>
    <p:extLst>
      <p:ext uri="{BB962C8B-B14F-4D97-AF65-F5344CB8AC3E}">
        <p14:creationId xmlns:p14="http://schemas.microsoft.com/office/powerpoint/2010/main" val="172803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F9A3BE-F8F4-4961-A21A-205E23321AC4}"/>
              </a:ext>
            </a:extLst>
          </p:cNvPr>
          <p:cNvSpPr>
            <a:spLocks noGrp="1"/>
          </p:cNvSpPr>
          <p:nvPr>
            <p:ph type="title"/>
          </p:nvPr>
        </p:nvSpPr>
        <p:spPr>
          <a:xfrm>
            <a:off x="640079" y="2053641"/>
            <a:ext cx="3669161" cy="2760098"/>
          </a:xfrm>
        </p:spPr>
        <p:txBody>
          <a:bodyPr>
            <a:normAutofit fontScale="90000"/>
          </a:bodyPr>
          <a:lstStyle/>
          <a:p>
            <a:r>
              <a:rPr lang="en-US" sz="4400" dirty="0">
                <a:solidFill>
                  <a:srgbClr val="FFFFFF"/>
                </a:solidFill>
              </a:rPr>
              <a:t>Local Area Networks (LANs)</a:t>
            </a:r>
            <a:br>
              <a:rPr lang="en-US" sz="4400" dirty="0">
                <a:solidFill>
                  <a:srgbClr val="FFFFFF"/>
                </a:solidFill>
              </a:rPr>
            </a:br>
            <a:br>
              <a:rPr lang="en-US" sz="4400" dirty="0">
                <a:solidFill>
                  <a:srgbClr val="FFFFFF"/>
                </a:solidFill>
              </a:rPr>
            </a:br>
            <a:r>
              <a:rPr lang="en-US" dirty="0">
                <a:solidFill>
                  <a:srgbClr val="000000"/>
                </a:solidFill>
              </a:rPr>
              <a:t>Perimeter networks</a:t>
            </a:r>
            <a:br>
              <a:rPr lang="en-US" dirty="0">
                <a:solidFill>
                  <a:srgbClr val="000000"/>
                </a:solidFill>
              </a:rPr>
            </a:br>
            <a:endParaRPr lang="en-US" sz="4400" dirty="0">
              <a:solidFill>
                <a:srgbClr val="FFFFFF"/>
              </a:solidFill>
            </a:endParaRPr>
          </a:p>
        </p:txBody>
      </p:sp>
      <p:pic>
        <p:nvPicPr>
          <p:cNvPr id="10" name="Picture 9">
            <a:extLst>
              <a:ext uri="{FF2B5EF4-FFF2-40B4-BE49-F238E27FC236}">
                <a16:creationId xmlns:a16="http://schemas.microsoft.com/office/drawing/2014/main" id="{5ABB417A-4E57-43A8-9AA2-4ED2922EFE9B}"/>
              </a:ext>
            </a:extLst>
          </p:cNvPr>
          <p:cNvPicPr>
            <a:picLocks noChangeAspect="1"/>
          </p:cNvPicPr>
          <p:nvPr/>
        </p:nvPicPr>
        <p:blipFill>
          <a:blip r:embed="rId3"/>
          <a:stretch>
            <a:fillRect/>
          </a:stretch>
        </p:blipFill>
        <p:spPr>
          <a:xfrm>
            <a:off x="6109891" y="2441098"/>
            <a:ext cx="5851742" cy="4306627"/>
          </a:xfrm>
          <a:prstGeom prst="rect">
            <a:avLst/>
          </a:prstGeom>
        </p:spPr>
      </p:pic>
      <p:sp>
        <p:nvSpPr>
          <p:cNvPr id="11" name="Rectangle 10">
            <a:extLst>
              <a:ext uri="{FF2B5EF4-FFF2-40B4-BE49-F238E27FC236}">
                <a16:creationId xmlns:a16="http://schemas.microsoft.com/office/drawing/2014/main" id="{40114622-69F4-4DF2-9FB4-0FA77E45C5C6}"/>
              </a:ext>
            </a:extLst>
          </p:cNvPr>
          <p:cNvSpPr/>
          <p:nvPr/>
        </p:nvSpPr>
        <p:spPr>
          <a:xfrm>
            <a:off x="5987762" y="187616"/>
            <a:ext cx="6096000" cy="2554545"/>
          </a:xfrm>
          <a:prstGeom prst="rect">
            <a:avLst/>
          </a:prstGeom>
        </p:spPr>
        <p:txBody>
          <a:bodyPr>
            <a:spAutoFit/>
          </a:bodyPr>
          <a:lstStyle/>
          <a:p>
            <a:pPr marL="285750" indent="-285750">
              <a:buFont typeface="Arial" panose="020B0604020202020204" pitchFamily="34" charset="0"/>
              <a:buChar char="•"/>
            </a:pPr>
            <a:r>
              <a:rPr lang="en-US" sz="1600" dirty="0">
                <a:solidFill>
                  <a:schemeClr val="bg1"/>
                </a:solidFill>
              </a:rPr>
              <a:t>A perimeter network is the network closest to a router that is not under your control. </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A network that separates an organization's private network from a public network is</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Separates private and public networks.</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Makes resources available to the internet.</a:t>
            </a:r>
          </a:p>
          <a:p>
            <a:endParaRPr lang="en-US" sz="1600" dirty="0">
              <a:solidFill>
                <a:schemeClr val="bg1"/>
              </a:solidFill>
            </a:endParaRPr>
          </a:p>
        </p:txBody>
      </p:sp>
    </p:spTree>
    <p:extLst>
      <p:ext uri="{BB962C8B-B14F-4D97-AF65-F5344CB8AC3E}">
        <p14:creationId xmlns:p14="http://schemas.microsoft.com/office/powerpoint/2010/main" val="1272108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F9A3BE-F8F4-4961-A21A-205E23321AC4}"/>
              </a:ext>
            </a:extLst>
          </p:cNvPr>
          <p:cNvSpPr>
            <a:spLocks noGrp="1"/>
          </p:cNvSpPr>
          <p:nvPr>
            <p:ph type="title"/>
          </p:nvPr>
        </p:nvSpPr>
        <p:spPr>
          <a:xfrm>
            <a:off x="640079" y="2053641"/>
            <a:ext cx="3669161" cy="2760098"/>
          </a:xfrm>
        </p:spPr>
        <p:txBody>
          <a:bodyPr>
            <a:normAutofit fontScale="90000"/>
          </a:bodyPr>
          <a:lstStyle/>
          <a:p>
            <a:r>
              <a:rPr lang="en-US" sz="4400" dirty="0">
                <a:solidFill>
                  <a:srgbClr val="FFFFFF"/>
                </a:solidFill>
              </a:rPr>
              <a:t>Local Area Networks (LANs)</a:t>
            </a:r>
            <a:br>
              <a:rPr lang="en-US" sz="4400" dirty="0">
                <a:solidFill>
                  <a:srgbClr val="FFFFFF"/>
                </a:solidFill>
              </a:rPr>
            </a:br>
            <a:br>
              <a:rPr lang="en-US" sz="4400" dirty="0">
                <a:solidFill>
                  <a:srgbClr val="FFFFFF"/>
                </a:solidFill>
              </a:rPr>
            </a:br>
            <a:r>
              <a:rPr lang="en-US" dirty="0"/>
              <a:t>Perimeter networks</a:t>
            </a:r>
            <a:br>
              <a:rPr lang="en-US" dirty="0">
                <a:solidFill>
                  <a:srgbClr val="000000"/>
                </a:solidFill>
              </a:rPr>
            </a:br>
            <a:endParaRPr lang="en-US" sz="4400" dirty="0">
              <a:solidFill>
                <a:srgbClr val="FFFFFF"/>
              </a:solidFill>
            </a:endParaRPr>
          </a:p>
        </p:txBody>
      </p:sp>
      <p:sp>
        <p:nvSpPr>
          <p:cNvPr id="11" name="Rectangle 10">
            <a:extLst>
              <a:ext uri="{FF2B5EF4-FFF2-40B4-BE49-F238E27FC236}">
                <a16:creationId xmlns:a16="http://schemas.microsoft.com/office/drawing/2014/main" id="{40114622-69F4-4DF2-9FB4-0FA77E45C5C6}"/>
              </a:ext>
            </a:extLst>
          </p:cNvPr>
          <p:cNvSpPr/>
          <p:nvPr/>
        </p:nvSpPr>
        <p:spPr>
          <a:xfrm>
            <a:off x="5987762" y="625155"/>
            <a:ext cx="6096000" cy="3416320"/>
          </a:xfrm>
          <a:prstGeom prst="rect">
            <a:avLst/>
          </a:prstGeom>
        </p:spPr>
        <p:txBody>
          <a:bodyPr>
            <a:spAutoFit/>
          </a:bodyPr>
          <a:lstStyle/>
          <a:p>
            <a:pPr marL="285750" indent="-285750">
              <a:buFont typeface="Arial" panose="020B0604020202020204" pitchFamily="34" charset="0"/>
              <a:buChar char="•"/>
            </a:pPr>
            <a:r>
              <a:rPr lang="en-US" dirty="0">
                <a:solidFill>
                  <a:schemeClr val="bg1"/>
                </a:solidFill>
              </a:rPr>
              <a:t>Usually a perimeter network is the final step a packet takes traversing one of your networks on its way to the internet; and conversely the first network encountered by incoming traffic from the Internet.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Most administrators create perimeter networks in order to place their firewall in between them and the outside world so that they can filter packet traffic.</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Most perimeter networks are part of the DMZ (Demilitarized Zone).</a:t>
            </a: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718918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503A9DF-554B-40DB-B5D2-F78F084853B9}"/>
              </a:ext>
            </a:extLst>
          </p:cNvPr>
          <p:cNvSpPr>
            <a:spLocks noGrp="1"/>
          </p:cNvSpPr>
          <p:nvPr>
            <p:ph type="title"/>
          </p:nvPr>
        </p:nvSpPr>
        <p:spPr>
          <a:xfrm>
            <a:off x="640079" y="2053641"/>
            <a:ext cx="3669161" cy="2760098"/>
          </a:xfrm>
        </p:spPr>
        <p:txBody>
          <a:bodyPr>
            <a:normAutofit/>
          </a:bodyPr>
          <a:lstStyle/>
          <a:p>
            <a:r>
              <a:rPr lang="en-US" sz="4400">
                <a:solidFill>
                  <a:srgbClr val="FFFFFF"/>
                </a:solidFill>
              </a:rPr>
              <a:t>Understanding network hardware (20–25%)</a:t>
            </a:r>
          </a:p>
        </p:txBody>
      </p:sp>
      <p:sp>
        <p:nvSpPr>
          <p:cNvPr id="3" name="Content Placeholder 2">
            <a:extLst>
              <a:ext uri="{FF2B5EF4-FFF2-40B4-BE49-F238E27FC236}">
                <a16:creationId xmlns:a16="http://schemas.microsoft.com/office/drawing/2014/main" id="{C806C6E0-8EC6-4743-8B3C-8013EFEA877B}"/>
              </a:ext>
            </a:extLst>
          </p:cNvPr>
          <p:cNvSpPr>
            <a:spLocks noGrp="1"/>
          </p:cNvSpPr>
          <p:nvPr>
            <p:ph idx="1"/>
          </p:nvPr>
        </p:nvSpPr>
        <p:spPr>
          <a:xfrm>
            <a:off x="6090574" y="801866"/>
            <a:ext cx="5306084" cy="5230634"/>
          </a:xfrm>
        </p:spPr>
        <p:txBody>
          <a:bodyPr anchor="ctr">
            <a:normAutofit/>
          </a:bodyPr>
          <a:lstStyle/>
          <a:p>
            <a:pPr lvl="0"/>
            <a:r>
              <a:rPr lang="en-US" sz="1300" dirty="0">
                <a:solidFill>
                  <a:srgbClr val="000000"/>
                </a:solidFill>
              </a:rPr>
              <a:t>Understand switches </a:t>
            </a:r>
          </a:p>
          <a:p>
            <a:pPr lvl="1"/>
            <a:r>
              <a:rPr lang="en-US" sz="1300" dirty="0">
                <a:solidFill>
                  <a:srgbClr val="000000"/>
                </a:solidFill>
              </a:rPr>
              <a:t>Transmission speed, number and type of ports, number of uplinks, speed of uplinks, managed or unmanaged switches, VLAN capabilities, Layer 2 and Layer 3 switches and security options, hardware redundancy, support, backplane speed, switching types and MAC table, understand capabilities of hubs versus switches, virtual switches</a:t>
            </a:r>
          </a:p>
          <a:p>
            <a:pPr lvl="0"/>
            <a:r>
              <a:rPr lang="en-US" sz="1300" dirty="0">
                <a:solidFill>
                  <a:srgbClr val="000000"/>
                </a:solidFill>
              </a:rPr>
              <a:t>Understand routers </a:t>
            </a:r>
          </a:p>
          <a:p>
            <a:pPr lvl="1"/>
            <a:r>
              <a:rPr lang="en-US" sz="1300" dirty="0">
                <a:solidFill>
                  <a:srgbClr val="000000"/>
                </a:solidFill>
              </a:rPr>
              <a:t>Transmission speed considerations, directly connected routes, static routing, dynamic routing (routing protocols), RIP vs. OSPF, default routes; routing table and how it selects best route(s); routing table memory, Network Address Translation (NAT), software routing in Windows Server, installing and configuring routing; Quality of Service (QoS)</a:t>
            </a:r>
          </a:p>
          <a:p>
            <a:pPr lvl="0"/>
            <a:r>
              <a:rPr lang="en-US" sz="1300" dirty="0">
                <a:solidFill>
                  <a:srgbClr val="000000"/>
                </a:solidFill>
              </a:rPr>
              <a:t>Understand media types </a:t>
            </a:r>
          </a:p>
          <a:p>
            <a:pPr lvl="1"/>
            <a:r>
              <a:rPr lang="en-US" sz="1300" dirty="0">
                <a:solidFill>
                  <a:srgbClr val="000000"/>
                </a:solidFill>
              </a:rPr>
              <a:t>Cable types and their characteristics, including media segment length and speed; fiber optic; twisted pair shielded or unshielded; </a:t>
            </a:r>
            <a:r>
              <a:rPr lang="en-US" sz="1300" dirty="0" err="1">
                <a:solidFill>
                  <a:srgbClr val="000000"/>
                </a:solidFill>
              </a:rPr>
              <a:t>catxx</a:t>
            </a:r>
            <a:r>
              <a:rPr lang="en-US" sz="1300" dirty="0">
                <a:solidFill>
                  <a:srgbClr val="000000"/>
                </a:solidFill>
              </a:rPr>
              <a:t> cabling, wireless; susceptibility to external interference (machinery and power cables); susceptibility to electricity (lightning), susceptibility to interception</a:t>
            </a:r>
          </a:p>
          <a:p>
            <a:endParaRPr lang="en-US" sz="1300" dirty="0">
              <a:solidFill>
                <a:srgbClr val="000000"/>
              </a:solidFill>
            </a:endParaRPr>
          </a:p>
        </p:txBody>
      </p:sp>
    </p:spTree>
    <p:extLst>
      <p:ext uri="{BB962C8B-B14F-4D97-AF65-F5344CB8AC3E}">
        <p14:creationId xmlns:p14="http://schemas.microsoft.com/office/powerpoint/2010/main" val="1288611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F9A3BE-F8F4-4961-A21A-205E23321AC4}"/>
              </a:ext>
            </a:extLst>
          </p:cNvPr>
          <p:cNvSpPr>
            <a:spLocks noGrp="1"/>
          </p:cNvSpPr>
          <p:nvPr>
            <p:ph type="title"/>
          </p:nvPr>
        </p:nvSpPr>
        <p:spPr>
          <a:xfrm>
            <a:off x="640079" y="2053641"/>
            <a:ext cx="3669161" cy="2760098"/>
          </a:xfrm>
        </p:spPr>
        <p:txBody>
          <a:bodyPr>
            <a:normAutofit/>
          </a:bodyPr>
          <a:lstStyle/>
          <a:p>
            <a:r>
              <a:rPr lang="en-US" sz="4400" dirty="0">
                <a:solidFill>
                  <a:srgbClr val="FFFFFF"/>
                </a:solidFill>
              </a:rPr>
              <a:t>Local Area Networks (LANs)</a:t>
            </a:r>
            <a:br>
              <a:rPr lang="en-US" sz="4400" dirty="0">
                <a:solidFill>
                  <a:srgbClr val="FFFFFF"/>
                </a:solidFill>
              </a:rPr>
            </a:br>
            <a:endParaRPr lang="en-US" sz="4400" dirty="0">
              <a:solidFill>
                <a:srgbClr val="FFFFFF"/>
              </a:solidFill>
            </a:endParaRPr>
          </a:p>
        </p:txBody>
      </p:sp>
      <p:sp>
        <p:nvSpPr>
          <p:cNvPr id="4" name="Content Placeholder 3">
            <a:extLst>
              <a:ext uri="{FF2B5EF4-FFF2-40B4-BE49-F238E27FC236}">
                <a16:creationId xmlns:a16="http://schemas.microsoft.com/office/drawing/2014/main" id="{49DC6B7F-BE4A-4DD0-9898-808C3BABEEEE}"/>
              </a:ext>
            </a:extLst>
          </p:cNvPr>
          <p:cNvSpPr>
            <a:spLocks noGrp="1"/>
          </p:cNvSpPr>
          <p:nvPr>
            <p:ph idx="1"/>
          </p:nvPr>
        </p:nvSpPr>
        <p:spPr>
          <a:xfrm>
            <a:off x="5983705" y="1320299"/>
            <a:ext cx="5666874" cy="4351338"/>
          </a:xfrm>
        </p:spPr>
        <p:txBody>
          <a:bodyPr>
            <a:normAutofit fontScale="92500" lnSpcReduction="10000"/>
          </a:bodyPr>
          <a:lstStyle/>
          <a:p>
            <a:r>
              <a:rPr lang="en-US" b="1" dirty="0">
                <a:solidFill>
                  <a:schemeClr val="bg1"/>
                </a:solidFill>
              </a:rPr>
              <a:t>What is Media Access Control Method?</a:t>
            </a:r>
          </a:p>
          <a:p>
            <a:r>
              <a:rPr lang="en-US" dirty="0">
                <a:solidFill>
                  <a:schemeClr val="bg1"/>
                </a:solidFill>
              </a:rPr>
              <a:t>A way to allow computers to transmit signals over network cabling while ensuring that only one computer transmits at a time. </a:t>
            </a:r>
          </a:p>
          <a:p>
            <a:endParaRPr lang="en-US" dirty="0">
              <a:solidFill>
                <a:schemeClr val="bg1"/>
              </a:solidFill>
            </a:endParaRPr>
          </a:p>
          <a:p>
            <a:r>
              <a:rPr lang="en-US" dirty="0">
                <a:solidFill>
                  <a:schemeClr val="bg1"/>
                </a:solidFill>
              </a:rPr>
              <a:t>If two computers simultaneously place signals on the wire, a collision can occur, and data might be corrupted unless a method is used to resolve the collision gracefully. </a:t>
            </a:r>
          </a:p>
          <a:p>
            <a:endParaRPr lang="en-US" dirty="0">
              <a:solidFill>
                <a:schemeClr val="bg1"/>
              </a:solidFill>
            </a:endParaRPr>
          </a:p>
        </p:txBody>
      </p:sp>
    </p:spTree>
    <p:extLst>
      <p:ext uri="{BB962C8B-B14F-4D97-AF65-F5344CB8AC3E}">
        <p14:creationId xmlns:p14="http://schemas.microsoft.com/office/powerpoint/2010/main" val="786222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E4A76C73-CBB9-49C5-B855-00CAA97BB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928531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F9A3BE-F8F4-4961-A21A-205E23321AC4}"/>
              </a:ext>
            </a:extLst>
          </p:cNvPr>
          <p:cNvSpPr>
            <a:spLocks noGrp="1"/>
          </p:cNvSpPr>
          <p:nvPr>
            <p:ph type="title"/>
          </p:nvPr>
        </p:nvSpPr>
        <p:spPr>
          <a:xfrm>
            <a:off x="640079" y="2053641"/>
            <a:ext cx="3669161" cy="2760098"/>
          </a:xfrm>
        </p:spPr>
        <p:txBody>
          <a:bodyPr>
            <a:normAutofit/>
          </a:bodyPr>
          <a:lstStyle/>
          <a:p>
            <a:r>
              <a:rPr lang="en-US" sz="4400" dirty="0">
                <a:solidFill>
                  <a:srgbClr val="FFFFFF"/>
                </a:solidFill>
              </a:rPr>
              <a:t>Local Area Networks (LANs)</a:t>
            </a:r>
            <a:br>
              <a:rPr lang="en-US" sz="4400" dirty="0">
                <a:solidFill>
                  <a:srgbClr val="FFFFFF"/>
                </a:solidFill>
              </a:rPr>
            </a:br>
            <a:endParaRPr lang="en-US" sz="4400" dirty="0">
              <a:solidFill>
                <a:srgbClr val="FFFFFF"/>
              </a:solidFill>
            </a:endParaRPr>
          </a:p>
        </p:txBody>
      </p:sp>
      <p:sp>
        <p:nvSpPr>
          <p:cNvPr id="4" name="Content Placeholder 3">
            <a:extLst>
              <a:ext uri="{FF2B5EF4-FFF2-40B4-BE49-F238E27FC236}">
                <a16:creationId xmlns:a16="http://schemas.microsoft.com/office/drawing/2014/main" id="{B11B4487-0DB0-4220-A103-3D00FF811A50}"/>
              </a:ext>
            </a:extLst>
          </p:cNvPr>
          <p:cNvSpPr>
            <a:spLocks noGrp="1"/>
          </p:cNvSpPr>
          <p:nvPr>
            <p:ph idx="1"/>
          </p:nvPr>
        </p:nvSpPr>
        <p:spPr>
          <a:xfrm>
            <a:off x="5686926" y="465222"/>
            <a:ext cx="6216316" cy="5711742"/>
          </a:xfrm>
        </p:spPr>
        <p:txBody>
          <a:bodyPr>
            <a:normAutofit/>
          </a:bodyPr>
          <a:lstStyle/>
          <a:p>
            <a:r>
              <a:rPr lang="en-US" dirty="0">
                <a:solidFill>
                  <a:schemeClr val="bg1"/>
                </a:solidFill>
              </a:rPr>
              <a:t>2 Main types of media access control methods are used in networking:</a:t>
            </a:r>
          </a:p>
          <a:p>
            <a:endParaRPr lang="en-US" dirty="0">
              <a:solidFill>
                <a:schemeClr val="bg1"/>
              </a:solidFill>
            </a:endParaRPr>
          </a:p>
          <a:p>
            <a:r>
              <a:rPr lang="en-US" dirty="0">
                <a:solidFill>
                  <a:schemeClr val="bg1"/>
                </a:solidFill>
              </a:rPr>
              <a:t>Contention: Carrier Sense Multiple Access with Collision Detection (CSMA/CD), which is used in Ethernet networking</a:t>
            </a:r>
          </a:p>
          <a:p>
            <a:endParaRPr lang="en-US" dirty="0">
              <a:solidFill>
                <a:schemeClr val="bg1"/>
              </a:solidFill>
            </a:endParaRPr>
          </a:p>
          <a:p>
            <a:r>
              <a:rPr lang="en-US" dirty="0">
                <a:solidFill>
                  <a:schemeClr val="bg1"/>
                </a:solidFill>
              </a:rPr>
              <a:t>Token passing, which is used in Token Ring and Fiber Distributed Data Interface (FDDI) networking</a:t>
            </a:r>
          </a:p>
          <a:p>
            <a:endParaRPr lang="en-US" dirty="0">
              <a:solidFill>
                <a:schemeClr val="bg1"/>
              </a:solidFill>
            </a:endParaRPr>
          </a:p>
        </p:txBody>
      </p:sp>
    </p:spTree>
    <p:extLst>
      <p:ext uri="{BB962C8B-B14F-4D97-AF65-F5344CB8AC3E}">
        <p14:creationId xmlns:p14="http://schemas.microsoft.com/office/powerpoint/2010/main" val="2587511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F9A3BE-F8F4-4961-A21A-205E23321AC4}"/>
              </a:ext>
            </a:extLst>
          </p:cNvPr>
          <p:cNvSpPr>
            <a:spLocks noGrp="1"/>
          </p:cNvSpPr>
          <p:nvPr>
            <p:ph type="title"/>
          </p:nvPr>
        </p:nvSpPr>
        <p:spPr>
          <a:xfrm>
            <a:off x="640079" y="2053641"/>
            <a:ext cx="3669161" cy="2760098"/>
          </a:xfrm>
        </p:spPr>
        <p:txBody>
          <a:bodyPr>
            <a:normAutofit fontScale="90000"/>
          </a:bodyPr>
          <a:lstStyle/>
          <a:p>
            <a:r>
              <a:rPr lang="en-US" sz="4400" dirty="0">
                <a:solidFill>
                  <a:srgbClr val="FFFFFF"/>
                </a:solidFill>
              </a:rPr>
              <a:t>Local Area Networks (LANs)</a:t>
            </a:r>
            <a:br>
              <a:rPr lang="en-US" sz="4400" dirty="0">
                <a:solidFill>
                  <a:srgbClr val="FFFFFF"/>
                </a:solidFill>
              </a:rPr>
            </a:br>
            <a:br>
              <a:rPr lang="en-US" sz="4400" dirty="0">
                <a:solidFill>
                  <a:srgbClr val="FFFFFF"/>
                </a:solidFill>
              </a:rPr>
            </a:br>
            <a:r>
              <a:rPr lang="en-US" sz="4400" dirty="0">
                <a:solidFill>
                  <a:srgbClr val="FFFFFF"/>
                </a:solidFill>
              </a:rPr>
              <a:t>Contention Methods</a:t>
            </a:r>
            <a:br>
              <a:rPr lang="en-US" sz="4400" dirty="0">
                <a:solidFill>
                  <a:srgbClr val="FFFFFF"/>
                </a:solidFill>
              </a:rPr>
            </a:br>
            <a:endParaRPr lang="en-US" sz="4400" dirty="0">
              <a:solidFill>
                <a:srgbClr val="FFFFFF"/>
              </a:solidFill>
            </a:endParaRPr>
          </a:p>
        </p:txBody>
      </p:sp>
      <p:sp>
        <p:nvSpPr>
          <p:cNvPr id="4" name="Content Placeholder 3">
            <a:extLst>
              <a:ext uri="{FF2B5EF4-FFF2-40B4-BE49-F238E27FC236}">
                <a16:creationId xmlns:a16="http://schemas.microsoft.com/office/drawing/2014/main" id="{B11B4487-0DB0-4220-A103-3D00FF811A50}"/>
              </a:ext>
            </a:extLst>
          </p:cNvPr>
          <p:cNvSpPr>
            <a:spLocks noGrp="1"/>
          </p:cNvSpPr>
          <p:nvPr>
            <p:ph idx="1"/>
          </p:nvPr>
        </p:nvSpPr>
        <p:spPr>
          <a:xfrm>
            <a:off x="5686926" y="465222"/>
            <a:ext cx="6216316" cy="5711742"/>
          </a:xfrm>
        </p:spPr>
        <p:txBody>
          <a:bodyPr>
            <a:normAutofit/>
          </a:bodyPr>
          <a:lstStyle/>
          <a:p>
            <a:r>
              <a:rPr lang="en-US" b="1" dirty="0">
                <a:solidFill>
                  <a:schemeClr val="bg1"/>
                </a:solidFill>
              </a:rPr>
              <a:t>What is CSMA/CD (Carrier Sense Multiple Access with Collision Detection)?</a:t>
            </a:r>
          </a:p>
          <a:p>
            <a:r>
              <a:rPr lang="en-US" sz="1800" dirty="0">
                <a:solidFill>
                  <a:schemeClr val="bg1"/>
                </a:solidFill>
              </a:rPr>
              <a:t>CSMA/CD is a type of media access control method for placing signals on baseband transmission networks. Since baseband networks can carry only one data signal at a time, there must be some way of controlling which station has access to the media at any given time. Carrier Sense Multiple Access with Collision Detection (CSMA/CD) is one such control method.</a:t>
            </a:r>
          </a:p>
          <a:p>
            <a:endParaRPr lang="en-US" dirty="0">
              <a:solidFill>
                <a:schemeClr val="bg1"/>
              </a:solidFill>
            </a:endParaRPr>
          </a:p>
        </p:txBody>
      </p:sp>
      <p:pic>
        <p:nvPicPr>
          <p:cNvPr id="3" name="Picture 2"/>
          <p:cNvPicPr>
            <a:picLocks noChangeAspect="1"/>
          </p:cNvPicPr>
          <p:nvPr/>
        </p:nvPicPr>
        <p:blipFill>
          <a:blip r:embed="rId3"/>
          <a:stretch>
            <a:fillRect/>
          </a:stretch>
        </p:blipFill>
        <p:spPr>
          <a:xfrm>
            <a:off x="5701611" y="3594539"/>
            <a:ext cx="6067425" cy="2438400"/>
          </a:xfrm>
          <a:prstGeom prst="rect">
            <a:avLst/>
          </a:prstGeom>
        </p:spPr>
      </p:pic>
    </p:spTree>
    <p:extLst>
      <p:ext uri="{BB962C8B-B14F-4D97-AF65-F5344CB8AC3E}">
        <p14:creationId xmlns:p14="http://schemas.microsoft.com/office/powerpoint/2010/main" val="1654161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F9A3BE-F8F4-4961-A21A-205E23321AC4}"/>
              </a:ext>
            </a:extLst>
          </p:cNvPr>
          <p:cNvSpPr>
            <a:spLocks noGrp="1"/>
          </p:cNvSpPr>
          <p:nvPr>
            <p:ph type="title"/>
          </p:nvPr>
        </p:nvSpPr>
        <p:spPr>
          <a:xfrm>
            <a:off x="640079" y="2053641"/>
            <a:ext cx="3669161" cy="2760098"/>
          </a:xfrm>
        </p:spPr>
        <p:txBody>
          <a:bodyPr>
            <a:normAutofit fontScale="90000"/>
          </a:bodyPr>
          <a:lstStyle/>
          <a:p>
            <a:r>
              <a:rPr lang="en-US" sz="4400" dirty="0">
                <a:solidFill>
                  <a:srgbClr val="FFFFFF"/>
                </a:solidFill>
              </a:rPr>
              <a:t>Local Area Networks (LANs)</a:t>
            </a:r>
            <a:br>
              <a:rPr lang="en-US" sz="4400" dirty="0">
                <a:solidFill>
                  <a:srgbClr val="FFFFFF"/>
                </a:solidFill>
              </a:rPr>
            </a:br>
            <a:br>
              <a:rPr lang="en-US" sz="4400" dirty="0">
                <a:solidFill>
                  <a:srgbClr val="FFFFFF"/>
                </a:solidFill>
              </a:rPr>
            </a:br>
            <a:r>
              <a:rPr lang="en-US" sz="4400" dirty="0">
                <a:solidFill>
                  <a:srgbClr val="FFFFFF"/>
                </a:solidFill>
              </a:rPr>
              <a:t>Contention Methods</a:t>
            </a:r>
            <a:br>
              <a:rPr lang="en-US" sz="4400" dirty="0">
                <a:solidFill>
                  <a:srgbClr val="FFFFFF"/>
                </a:solidFill>
              </a:rPr>
            </a:br>
            <a:endParaRPr lang="en-US" sz="4400" dirty="0">
              <a:solidFill>
                <a:srgbClr val="FFFFFF"/>
              </a:solidFill>
            </a:endParaRPr>
          </a:p>
        </p:txBody>
      </p:sp>
      <p:pic>
        <p:nvPicPr>
          <p:cNvPr id="6" name="Picture 5">
            <a:extLst>
              <a:ext uri="{FF2B5EF4-FFF2-40B4-BE49-F238E27FC236}">
                <a16:creationId xmlns:a16="http://schemas.microsoft.com/office/drawing/2014/main" id="{E134D68E-A398-4C43-866A-5479FF4A04A6}"/>
              </a:ext>
            </a:extLst>
          </p:cNvPr>
          <p:cNvPicPr>
            <a:picLocks noChangeAspect="1"/>
          </p:cNvPicPr>
          <p:nvPr/>
        </p:nvPicPr>
        <p:blipFill>
          <a:blip r:embed="rId3"/>
          <a:stretch>
            <a:fillRect/>
          </a:stretch>
        </p:blipFill>
        <p:spPr>
          <a:xfrm>
            <a:off x="7406297" y="1511717"/>
            <a:ext cx="3781425" cy="4981575"/>
          </a:xfrm>
          <a:prstGeom prst="rect">
            <a:avLst/>
          </a:prstGeom>
        </p:spPr>
      </p:pic>
      <p:sp>
        <p:nvSpPr>
          <p:cNvPr id="3" name="Rectangle 2"/>
          <p:cNvSpPr/>
          <p:nvPr/>
        </p:nvSpPr>
        <p:spPr>
          <a:xfrm>
            <a:off x="8202454" y="571193"/>
            <a:ext cx="1441933" cy="369332"/>
          </a:xfrm>
          <a:prstGeom prst="rect">
            <a:avLst/>
          </a:prstGeom>
        </p:spPr>
        <p:txBody>
          <a:bodyPr wrap="none">
            <a:spAutoFit/>
          </a:bodyPr>
          <a:lstStyle/>
          <a:p>
            <a:r>
              <a:rPr lang="en-US" b="1" dirty="0">
                <a:solidFill>
                  <a:schemeClr val="bg1"/>
                </a:solidFill>
              </a:rPr>
              <a:t>How it works</a:t>
            </a:r>
          </a:p>
        </p:txBody>
      </p:sp>
    </p:spTree>
    <p:extLst>
      <p:ext uri="{BB962C8B-B14F-4D97-AF65-F5344CB8AC3E}">
        <p14:creationId xmlns:p14="http://schemas.microsoft.com/office/powerpoint/2010/main" val="3193032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F9A3BE-F8F4-4961-A21A-205E23321AC4}"/>
              </a:ext>
            </a:extLst>
          </p:cNvPr>
          <p:cNvSpPr>
            <a:spLocks noGrp="1"/>
          </p:cNvSpPr>
          <p:nvPr>
            <p:ph type="title"/>
          </p:nvPr>
        </p:nvSpPr>
        <p:spPr>
          <a:xfrm>
            <a:off x="640079" y="2053641"/>
            <a:ext cx="3669161" cy="2760098"/>
          </a:xfrm>
        </p:spPr>
        <p:txBody>
          <a:bodyPr>
            <a:normAutofit fontScale="90000"/>
          </a:bodyPr>
          <a:lstStyle/>
          <a:p>
            <a:r>
              <a:rPr lang="en-US" sz="4400" dirty="0">
                <a:solidFill>
                  <a:srgbClr val="FFFFFF"/>
                </a:solidFill>
              </a:rPr>
              <a:t>Local Area Networks (LANs)</a:t>
            </a:r>
            <a:br>
              <a:rPr lang="en-US" sz="4400" dirty="0">
                <a:solidFill>
                  <a:srgbClr val="FFFFFF"/>
                </a:solidFill>
              </a:rPr>
            </a:br>
            <a:br>
              <a:rPr lang="en-US" sz="4400" dirty="0">
                <a:solidFill>
                  <a:srgbClr val="FFFFFF"/>
                </a:solidFill>
              </a:rPr>
            </a:br>
            <a:r>
              <a:rPr lang="en-US" sz="4400" dirty="0">
                <a:solidFill>
                  <a:srgbClr val="FFFFFF"/>
                </a:solidFill>
              </a:rPr>
              <a:t>Token Passing</a:t>
            </a:r>
            <a:br>
              <a:rPr lang="en-US" sz="4400" dirty="0">
                <a:solidFill>
                  <a:srgbClr val="FFFFFF"/>
                </a:solidFill>
              </a:rPr>
            </a:br>
            <a:endParaRPr lang="en-US" sz="4400" dirty="0">
              <a:solidFill>
                <a:srgbClr val="FFFFFF"/>
              </a:solidFill>
            </a:endParaRPr>
          </a:p>
        </p:txBody>
      </p:sp>
      <p:sp>
        <p:nvSpPr>
          <p:cNvPr id="5" name="Content Placeholder 4">
            <a:extLst>
              <a:ext uri="{FF2B5EF4-FFF2-40B4-BE49-F238E27FC236}">
                <a16:creationId xmlns:a16="http://schemas.microsoft.com/office/drawing/2014/main" id="{12F34CDA-9E49-4BBA-A490-B7314FC9DA50}"/>
              </a:ext>
            </a:extLst>
          </p:cNvPr>
          <p:cNvSpPr>
            <a:spLocks noGrp="1"/>
          </p:cNvSpPr>
          <p:nvPr>
            <p:ph idx="1"/>
          </p:nvPr>
        </p:nvSpPr>
        <p:spPr>
          <a:xfrm>
            <a:off x="5847346" y="497305"/>
            <a:ext cx="5506453" cy="3136232"/>
          </a:xfrm>
        </p:spPr>
        <p:txBody>
          <a:bodyPr>
            <a:normAutofit fontScale="85000" lnSpcReduction="10000"/>
          </a:bodyPr>
          <a:lstStyle/>
          <a:p>
            <a:r>
              <a:rPr lang="en-US" sz="1500" dirty="0">
                <a:solidFill>
                  <a:schemeClr val="bg1"/>
                </a:solidFill>
              </a:rPr>
              <a:t>On a local area network, </a:t>
            </a:r>
            <a:r>
              <a:rPr lang="en-US" sz="1500" b="1" dirty="0">
                <a:solidFill>
                  <a:schemeClr val="bg1"/>
                </a:solidFill>
              </a:rPr>
              <a:t>token passing</a:t>
            </a:r>
            <a:r>
              <a:rPr lang="en-US" sz="1500" dirty="0">
                <a:solidFill>
                  <a:schemeClr val="bg1"/>
                </a:solidFill>
              </a:rPr>
              <a:t> is a channel access method </a:t>
            </a:r>
            <a:r>
              <a:rPr lang="en-US" sz="1200" dirty="0">
                <a:solidFill>
                  <a:schemeClr val="bg1"/>
                </a:solidFill>
              </a:rPr>
              <a:t>where</a:t>
            </a:r>
            <a:r>
              <a:rPr lang="en-US" sz="1500" dirty="0">
                <a:solidFill>
                  <a:schemeClr val="bg1"/>
                </a:solidFill>
              </a:rPr>
              <a:t> a signal called a </a:t>
            </a:r>
            <a:r>
              <a:rPr lang="en-US" sz="1500" i="1" dirty="0">
                <a:solidFill>
                  <a:schemeClr val="bg1"/>
                </a:solidFill>
              </a:rPr>
              <a:t>token</a:t>
            </a:r>
            <a:r>
              <a:rPr lang="en-US" sz="1500" dirty="0">
                <a:solidFill>
                  <a:schemeClr val="bg1"/>
                </a:solidFill>
              </a:rPr>
              <a:t> is passed between nodes to authorize that node to communicate.</a:t>
            </a:r>
            <a:r>
              <a:rPr lang="en-US" sz="1500" baseline="30000" dirty="0">
                <a:solidFill>
                  <a:schemeClr val="bg1"/>
                </a:solidFill>
              </a:rPr>
              <a:t> </a:t>
            </a:r>
          </a:p>
          <a:p>
            <a:r>
              <a:rPr lang="en-US" sz="1500" dirty="0">
                <a:solidFill>
                  <a:schemeClr val="bg1"/>
                </a:solidFill>
              </a:rPr>
              <a:t>In contrast to polling access methods, there is no pre-defined "master" node.</a:t>
            </a:r>
            <a:r>
              <a:rPr lang="en-US" sz="1500" baseline="30000" dirty="0">
                <a:solidFill>
                  <a:schemeClr val="bg1"/>
                </a:solidFill>
              </a:rPr>
              <a:t> </a:t>
            </a:r>
            <a:r>
              <a:rPr lang="en-US" sz="1500" dirty="0">
                <a:solidFill>
                  <a:schemeClr val="bg1"/>
                </a:solidFill>
              </a:rPr>
              <a:t>The most well-known examples are token ring and ARCNET, but there were a range of others, including FDDI (Fiber Distributed Data Interface), which was popular in the early to mid 1990s. </a:t>
            </a:r>
          </a:p>
          <a:p>
            <a:r>
              <a:rPr lang="en-US" sz="1500" dirty="0">
                <a:solidFill>
                  <a:schemeClr val="bg1"/>
                </a:solidFill>
              </a:rPr>
              <a:t>Token passing schemes degrade deterministically under load, which is a key reason why they were popular for industrial control LANs such as MAP, (Manufacturing Automation Protocol). </a:t>
            </a:r>
          </a:p>
          <a:p>
            <a:r>
              <a:rPr lang="en-US" sz="1500" dirty="0">
                <a:solidFill>
                  <a:schemeClr val="bg1"/>
                </a:solidFill>
              </a:rPr>
              <a:t>The advantage over contention-based channel access (such as the CSMA/CD of early Ethernet), is that collisions are eliminated, and that the channel bandwidth can be fully utilized without idle time when demand is heavy.</a:t>
            </a:r>
            <a:endParaRPr lang="en-US" sz="1500" baseline="30000" dirty="0">
              <a:solidFill>
                <a:schemeClr val="bg1"/>
              </a:solidFill>
            </a:endParaRPr>
          </a:p>
          <a:p>
            <a:r>
              <a:rPr lang="en-US" sz="1500" dirty="0">
                <a:solidFill>
                  <a:schemeClr val="bg1"/>
                </a:solidFill>
              </a:rPr>
              <a:t>The disadvantage is that even when demand is light, a station wishing to transmit must wait for the token, increasing latency. </a:t>
            </a:r>
          </a:p>
          <a:p>
            <a:endParaRPr lang="en-US" dirty="0">
              <a:solidFill>
                <a:schemeClr val="bg1"/>
              </a:solidFill>
            </a:endParaRPr>
          </a:p>
        </p:txBody>
      </p:sp>
      <p:pic>
        <p:nvPicPr>
          <p:cNvPr id="7" name="Picture 6" descr="A close up of a map&#10;&#10;Description automatically generated">
            <a:extLst>
              <a:ext uri="{FF2B5EF4-FFF2-40B4-BE49-F238E27FC236}">
                <a16:creationId xmlns:a16="http://schemas.microsoft.com/office/drawing/2014/main" id="{C3194D9A-A2C5-4984-9726-221A03289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032" y="3834882"/>
            <a:ext cx="3555312" cy="2679916"/>
          </a:xfrm>
          <a:prstGeom prst="rect">
            <a:avLst/>
          </a:prstGeom>
        </p:spPr>
      </p:pic>
    </p:spTree>
    <p:extLst>
      <p:ext uri="{BB962C8B-B14F-4D97-AF65-F5344CB8AC3E}">
        <p14:creationId xmlns:p14="http://schemas.microsoft.com/office/powerpoint/2010/main" val="3522341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F9A3BE-F8F4-4961-A21A-205E23321AC4}"/>
              </a:ext>
            </a:extLst>
          </p:cNvPr>
          <p:cNvSpPr>
            <a:spLocks noGrp="1"/>
          </p:cNvSpPr>
          <p:nvPr>
            <p:ph type="title"/>
          </p:nvPr>
        </p:nvSpPr>
        <p:spPr>
          <a:xfrm>
            <a:off x="640079" y="2053641"/>
            <a:ext cx="3669161" cy="2760098"/>
          </a:xfrm>
        </p:spPr>
        <p:txBody>
          <a:bodyPr>
            <a:normAutofit fontScale="90000"/>
          </a:bodyPr>
          <a:lstStyle/>
          <a:p>
            <a:r>
              <a:rPr lang="en-US" sz="4400" dirty="0">
                <a:solidFill>
                  <a:srgbClr val="FFFFFF"/>
                </a:solidFill>
              </a:rPr>
              <a:t>Local Area Networks (LANs)</a:t>
            </a:r>
            <a:br>
              <a:rPr lang="en-US" sz="4400" dirty="0">
                <a:solidFill>
                  <a:srgbClr val="FFFFFF"/>
                </a:solidFill>
              </a:rPr>
            </a:br>
            <a:br>
              <a:rPr lang="en-US" sz="4400" dirty="0">
                <a:solidFill>
                  <a:srgbClr val="FFFFFF"/>
                </a:solidFill>
              </a:rPr>
            </a:br>
            <a:r>
              <a:rPr lang="en-US" sz="4400" dirty="0">
                <a:solidFill>
                  <a:srgbClr val="FFFFFF"/>
                </a:solidFill>
              </a:rPr>
              <a:t>Circuit Switching </a:t>
            </a:r>
            <a:br>
              <a:rPr lang="en-US" sz="4400" dirty="0">
                <a:solidFill>
                  <a:srgbClr val="FFFFFF"/>
                </a:solidFill>
              </a:rPr>
            </a:br>
            <a:r>
              <a:rPr lang="en-US" sz="4400" dirty="0">
                <a:solidFill>
                  <a:srgbClr val="FFFFFF"/>
                </a:solidFill>
              </a:rPr>
              <a:t>Packet Switching</a:t>
            </a:r>
            <a:br>
              <a:rPr lang="en-US" sz="4400" dirty="0">
                <a:solidFill>
                  <a:srgbClr val="FFFFFF"/>
                </a:solidFill>
              </a:rPr>
            </a:br>
            <a:endParaRPr lang="en-US" sz="4400" dirty="0">
              <a:solidFill>
                <a:srgbClr val="FFFFFF"/>
              </a:solidFill>
            </a:endParaRPr>
          </a:p>
        </p:txBody>
      </p:sp>
      <p:sp>
        <p:nvSpPr>
          <p:cNvPr id="5" name="Content Placeholder 4">
            <a:extLst>
              <a:ext uri="{FF2B5EF4-FFF2-40B4-BE49-F238E27FC236}">
                <a16:creationId xmlns:a16="http://schemas.microsoft.com/office/drawing/2014/main" id="{12F34CDA-9E49-4BBA-A490-B7314FC9DA50}"/>
              </a:ext>
            </a:extLst>
          </p:cNvPr>
          <p:cNvSpPr>
            <a:spLocks noGrp="1"/>
          </p:cNvSpPr>
          <p:nvPr>
            <p:ph idx="1"/>
          </p:nvPr>
        </p:nvSpPr>
        <p:spPr>
          <a:xfrm>
            <a:off x="5847346" y="497305"/>
            <a:ext cx="5506453" cy="3136232"/>
          </a:xfrm>
        </p:spPr>
        <p:txBody>
          <a:bodyPr>
            <a:normAutofit/>
          </a:bodyPr>
          <a:lstStyle/>
          <a:p>
            <a:r>
              <a:rPr lang="en-US" sz="1600" b="1" dirty="0">
                <a:solidFill>
                  <a:schemeClr val="bg1"/>
                </a:solidFill>
              </a:rPr>
              <a:t>Circuit switching and packet switching </a:t>
            </a:r>
            <a:r>
              <a:rPr lang="en-US" sz="1600" dirty="0">
                <a:solidFill>
                  <a:schemeClr val="bg1"/>
                </a:solidFill>
              </a:rPr>
              <a:t>are the two switching methods that are used to connect the multiple communicating devices with one another.</a:t>
            </a:r>
          </a:p>
          <a:p>
            <a:r>
              <a:rPr lang="en-US" sz="1600" dirty="0">
                <a:solidFill>
                  <a:schemeClr val="bg1"/>
                </a:solidFill>
              </a:rPr>
              <a:t> Circuit Switching was particularly designed for voice communication and it was less suitable for data transmission. So, a better solution evolved for data transmission called Packet switching. </a:t>
            </a:r>
          </a:p>
          <a:p>
            <a:r>
              <a:rPr lang="en-US" sz="1600" dirty="0">
                <a:solidFill>
                  <a:schemeClr val="bg1"/>
                </a:solidFill>
              </a:rPr>
              <a:t>The main difference between circuit switching and packet switching is that </a:t>
            </a:r>
            <a:r>
              <a:rPr lang="en-US" sz="1600" b="1" dirty="0">
                <a:solidFill>
                  <a:schemeClr val="bg1"/>
                </a:solidFill>
              </a:rPr>
              <a:t>Circuit Switching</a:t>
            </a:r>
            <a:r>
              <a:rPr lang="en-US" sz="1600" dirty="0">
                <a:solidFill>
                  <a:schemeClr val="bg1"/>
                </a:solidFill>
              </a:rPr>
              <a:t> is </a:t>
            </a:r>
            <a:r>
              <a:rPr lang="en-US" sz="1600" b="1" dirty="0">
                <a:solidFill>
                  <a:schemeClr val="bg1"/>
                </a:solidFill>
              </a:rPr>
              <a:t>connection oriented</a:t>
            </a:r>
            <a:r>
              <a:rPr lang="en-US" sz="1600" dirty="0">
                <a:solidFill>
                  <a:schemeClr val="bg1"/>
                </a:solidFill>
              </a:rPr>
              <a:t> whereas, </a:t>
            </a:r>
            <a:r>
              <a:rPr lang="en-US" sz="1600" b="1" dirty="0">
                <a:solidFill>
                  <a:schemeClr val="bg1"/>
                </a:solidFill>
              </a:rPr>
              <a:t>Packet Switching</a:t>
            </a:r>
            <a:r>
              <a:rPr lang="en-US" sz="1600" dirty="0">
                <a:solidFill>
                  <a:schemeClr val="bg1"/>
                </a:solidFill>
              </a:rPr>
              <a:t> is</a:t>
            </a:r>
            <a:r>
              <a:rPr lang="en-US" sz="1600" b="1" dirty="0">
                <a:solidFill>
                  <a:schemeClr val="bg1"/>
                </a:solidFill>
              </a:rPr>
              <a:t> connectionless</a:t>
            </a:r>
            <a:r>
              <a:rPr lang="en-US" sz="1600" dirty="0">
                <a:solidFill>
                  <a:schemeClr val="bg1"/>
                </a:solidFill>
              </a:rPr>
              <a:t>. </a:t>
            </a:r>
          </a:p>
        </p:txBody>
      </p:sp>
      <p:pic>
        <p:nvPicPr>
          <p:cNvPr id="3" name="Picture 2">
            <a:extLst>
              <a:ext uri="{FF2B5EF4-FFF2-40B4-BE49-F238E27FC236}">
                <a16:creationId xmlns:a16="http://schemas.microsoft.com/office/drawing/2014/main" id="{03C057C9-5A97-4D41-A46D-75EBF729C506}"/>
              </a:ext>
            </a:extLst>
          </p:cNvPr>
          <p:cNvPicPr>
            <a:picLocks noChangeAspect="1"/>
          </p:cNvPicPr>
          <p:nvPr/>
        </p:nvPicPr>
        <p:blipFill>
          <a:blip r:embed="rId3"/>
          <a:stretch>
            <a:fillRect/>
          </a:stretch>
        </p:blipFill>
        <p:spPr>
          <a:xfrm>
            <a:off x="6109891" y="3195330"/>
            <a:ext cx="5448300" cy="3095625"/>
          </a:xfrm>
          <a:prstGeom prst="rect">
            <a:avLst/>
          </a:prstGeom>
        </p:spPr>
      </p:pic>
    </p:spTree>
    <p:extLst>
      <p:ext uri="{BB962C8B-B14F-4D97-AF65-F5344CB8AC3E}">
        <p14:creationId xmlns:p14="http://schemas.microsoft.com/office/powerpoint/2010/main" val="3968548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a:bodyPr>
          <a:lstStyle/>
          <a:p>
            <a:r>
              <a:rPr lang="en-US" sz="4800" kern="1200" dirty="0">
                <a:solidFill>
                  <a:srgbClr val="FFFFFF"/>
                </a:solidFill>
                <a:latin typeface="+mj-lt"/>
                <a:ea typeface="+mj-ea"/>
                <a:cs typeface="+mj-cs"/>
              </a:rPr>
              <a:t>Wide Area Networks (WAN)</a:t>
            </a:r>
          </a:p>
        </p:txBody>
      </p:sp>
    </p:spTree>
    <p:extLst>
      <p:ext uri="{BB962C8B-B14F-4D97-AF65-F5344CB8AC3E}">
        <p14:creationId xmlns:p14="http://schemas.microsoft.com/office/powerpoint/2010/main" val="3035237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982695-866A-44ED-8666-978416D1BAF2}"/>
              </a:ext>
            </a:extLst>
          </p:cNvPr>
          <p:cNvSpPr>
            <a:spLocks noGrp="1"/>
          </p:cNvSpPr>
          <p:nvPr>
            <p:ph type="title"/>
          </p:nvPr>
        </p:nvSpPr>
        <p:spPr>
          <a:xfrm>
            <a:off x="6094105" y="802955"/>
            <a:ext cx="4977976" cy="1454051"/>
          </a:xfrm>
        </p:spPr>
        <p:txBody>
          <a:bodyPr>
            <a:normAutofit/>
          </a:bodyPr>
          <a:lstStyle/>
          <a:p>
            <a:r>
              <a:rPr lang="en-US" sz="4400">
                <a:solidFill>
                  <a:srgbClr val="000000"/>
                </a:solidFill>
              </a:rPr>
              <a:t>Wide Area Networks (WANs)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able, clock, room, white&#10;&#10;Description automatically generated">
            <a:extLst>
              <a:ext uri="{FF2B5EF4-FFF2-40B4-BE49-F238E27FC236}">
                <a16:creationId xmlns:a16="http://schemas.microsoft.com/office/drawing/2014/main" id="{CD8D7DC7-B9F3-4173-A8FB-76573F2D0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49" y="2148304"/>
            <a:ext cx="3661831" cy="2581590"/>
          </a:xfrm>
          <a:prstGeom prst="rect">
            <a:avLst/>
          </a:prstGeom>
        </p:spPr>
      </p:pic>
      <p:sp>
        <p:nvSpPr>
          <p:cNvPr id="3" name="Content Placeholder 2">
            <a:extLst>
              <a:ext uri="{FF2B5EF4-FFF2-40B4-BE49-F238E27FC236}">
                <a16:creationId xmlns:a16="http://schemas.microsoft.com/office/drawing/2014/main" id="{A79D0B50-1861-419D-8884-2AD8AFA0A60A}"/>
              </a:ext>
            </a:extLst>
          </p:cNvPr>
          <p:cNvSpPr>
            <a:spLocks noGrp="1"/>
          </p:cNvSpPr>
          <p:nvPr>
            <p:ph idx="1"/>
          </p:nvPr>
        </p:nvSpPr>
        <p:spPr>
          <a:xfrm>
            <a:off x="6090574" y="2421682"/>
            <a:ext cx="4977578" cy="3639289"/>
          </a:xfrm>
        </p:spPr>
        <p:txBody>
          <a:bodyPr anchor="ctr">
            <a:normAutofit/>
          </a:bodyPr>
          <a:lstStyle/>
          <a:p>
            <a:r>
              <a:rPr lang="en-US" sz="2400" dirty="0">
                <a:solidFill>
                  <a:srgbClr val="000000"/>
                </a:solidFill>
              </a:rPr>
              <a:t>A WAN is a Wide Area Network which spans a large geographical area.</a:t>
            </a:r>
          </a:p>
          <a:p>
            <a:r>
              <a:rPr lang="en-US" sz="2400" dirty="0">
                <a:solidFill>
                  <a:srgbClr val="000000"/>
                </a:solidFill>
              </a:rPr>
              <a:t>Even more WAN technologies exist, such as Frame Relay and ATM (Asynchronous Transfer Mode).</a:t>
            </a:r>
          </a:p>
          <a:p>
            <a:r>
              <a:rPr lang="en-US" sz="2400" dirty="0">
                <a:solidFill>
                  <a:srgbClr val="000000"/>
                </a:solidFill>
              </a:rPr>
              <a:t>WAN links need to be optimized for efficient and fast performance.</a:t>
            </a:r>
          </a:p>
        </p:txBody>
      </p:sp>
    </p:spTree>
    <p:extLst>
      <p:ext uri="{BB962C8B-B14F-4D97-AF65-F5344CB8AC3E}">
        <p14:creationId xmlns:p14="http://schemas.microsoft.com/office/powerpoint/2010/main" val="443234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able, clock, room, white&#10;&#10;Description automatically generated">
            <a:extLst>
              <a:ext uri="{FF2B5EF4-FFF2-40B4-BE49-F238E27FC236}">
                <a16:creationId xmlns:a16="http://schemas.microsoft.com/office/drawing/2014/main" id="{CD8D7DC7-B9F3-4173-A8FB-76573F2D0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91" y="2726952"/>
            <a:ext cx="3661831" cy="2581590"/>
          </a:xfrm>
          <a:prstGeom prst="rect">
            <a:avLst/>
          </a:prstGeom>
        </p:spPr>
      </p:pic>
      <p:sp>
        <p:nvSpPr>
          <p:cNvPr id="3" name="Content Placeholder 2">
            <a:extLst>
              <a:ext uri="{FF2B5EF4-FFF2-40B4-BE49-F238E27FC236}">
                <a16:creationId xmlns:a16="http://schemas.microsoft.com/office/drawing/2014/main" id="{A79D0B50-1861-419D-8884-2AD8AFA0A60A}"/>
              </a:ext>
            </a:extLst>
          </p:cNvPr>
          <p:cNvSpPr>
            <a:spLocks noGrp="1"/>
          </p:cNvSpPr>
          <p:nvPr>
            <p:ph idx="1"/>
          </p:nvPr>
        </p:nvSpPr>
        <p:spPr>
          <a:xfrm>
            <a:off x="6096000" y="640148"/>
            <a:ext cx="4977578" cy="2630181"/>
          </a:xfrm>
        </p:spPr>
        <p:txBody>
          <a:bodyPr anchor="ctr">
            <a:noAutofit/>
          </a:bodyPr>
          <a:lstStyle/>
          <a:p>
            <a:pPr marL="0" indent="0">
              <a:buNone/>
            </a:pPr>
            <a:r>
              <a:rPr lang="en-US" sz="3200" dirty="0">
                <a:solidFill>
                  <a:srgbClr val="000000"/>
                </a:solidFill>
              </a:rPr>
              <a:t>Leased Lines </a:t>
            </a:r>
          </a:p>
          <a:p>
            <a:r>
              <a:rPr lang="en-US" sz="2400" dirty="0">
                <a:solidFill>
                  <a:srgbClr val="000000"/>
                </a:solidFill>
              </a:rPr>
              <a:t>Are types of connections for WANs</a:t>
            </a:r>
          </a:p>
          <a:p>
            <a:pPr lvl="1"/>
            <a:r>
              <a:rPr lang="en-US" dirty="0">
                <a:solidFill>
                  <a:srgbClr val="000000"/>
                </a:solidFill>
              </a:rPr>
              <a:t>E1 and E3 are WAN connections available in Europe</a:t>
            </a:r>
          </a:p>
          <a:p>
            <a:pPr lvl="1"/>
            <a:r>
              <a:rPr lang="en-US" dirty="0">
                <a:solidFill>
                  <a:srgbClr val="000000"/>
                </a:solidFill>
              </a:rPr>
              <a:t>T1 and T3 for the United States.</a:t>
            </a:r>
          </a:p>
          <a:p>
            <a:pPr lvl="1"/>
            <a:r>
              <a:rPr lang="en-US" dirty="0">
                <a:solidFill>
                  <a:srgbClr val="000000"/>
                </a:solidFill>
              </a:rPr>
              <a:t>Dial-up and ISDN</a:t>
            </a:r>
          </a:p>
          <a:p>
            <a:pPr lvl="1"/>
            <a:r>
              <a:rPr lang="en-US" dirty="0">
                <a:solidFill>
                  <a:srgbClr val="000000"/>
                </a:solidFill>
              </a:rPr>
              <a:t>DSL and Cable broadband Internet access technologies each have a corresponding modem.</a:t>
            </a:r>
          </a:p>
        </p:txBody>
      </p:sp>
      <p:sp>
        <p:nvSpPr>
          <p:cNvPr id="2" name="Title 1">
            <a:extLst>
              <a:ext uri="{FF2B5EF4-FFF2-40B4-BE49-F238E27FC236}">
                <a16:creationId xmlns:a16="http://schemas.microsoft.com/office/drawing/2014/main" id="{26982695-866A-44ED-8666-978416D1BAF2}"/>
              </a:ext>
            </a:extLst>
          </p:cNvPr>
          <p:cNvSpPr>
            <a:spLocks noGrp="1"/>
          </p:cNvSpPr>
          <p:nvPr>
            <p:ph type="title"/>
          </p:nvPr>
        </p:nvSpPr>
        <p:spPr>
          <a:xfrm>
            <a:off x="-218582" y="1384404"/>
            <a:ext cx="4977976" cy="1454051"/>
          </a:xfrm>
        </p:spPr>
        <p:txBody>
          <a:bodyPr>
            <a:normAutofit/>
          </a:bodyPr>
          <a:lstStyle/>
          <a:p>
            <a:pPr algn="ctr"/>
            <a:r>
              <a:rPr lang="en-US" sz="4000" dirty="0">
                <a:solidFill>
                  <a:srgbClr val="000000"/>
                </a:solidFill>
              </a:rPr>
              <a:t>Wide Area Networks (WANs)</a:t>
            </a:r>
          </a:p>
        </p:txBody>
      </p:sp>
      <p:pic>
        <p:nvPicPr>
          <p:cNvPr id="6" name="Picture 5"/>
          <p:cNvPicPr>
            <a:picLocks noChangeAspect="1"/>
          </p:cNvPicPr>
          <p:nvPr/>
        </p:nvPicPr>
        <p:blipFill>
          <a:blip r:embed="rId4"/>
          <a:stretch>
            <a:fillRect/>
          </a:stretch>
        </p:blipFill>
        <p:spPr>
          <a:xfrm>
            <a:off x="6554511" y="3910476"/>
            <a:ext cx="4060556" cy="2796131"/>
          </a:xfrm>
          <a:prstGeom prst="rect">
            <a:avLst/>
          </a:prstGeom>
        </p:spPr>
      </p:pic>
      <p:sp>
        <p:nvSpPr>
          <p:cNvPr id="7" name="Rectangle 6"/>
          <p:cNvSpPr/>
          <p:nvPr/>
        </p:nvSpPr>
        <p:spPr>
          <a:xfrm>
            <a:off x="6633275" y="3925974"/>
            <a:ext cx="3950796" cy="661524"/>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09391" y="5478057"/>
            <a:ext cx="3950796" cy="661524"/>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208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10CFE15-BE2E-4E70-B208-1CED44B1D59E}"/>
              </a:ext>
            </a:extLst>
          </p:cNvPr>
          <p:cNvSpPr>
            <a:spLocks noGrp="1"/>
          </p:cNvSpPr>
          <p:nvPr>
            <p:ph type="title"/>
          </p:nvPr>
        </p:nvSpPr>
        <p:spPr>
          <a:xfrm>
            <a:off x="640079" y="2053641"/>
            <a:ext cx="3669161" cy="2760098"/>
          </a:xfrm>
        </p:spPr>
        <p:txBody>
          <a:bodyPr>
            <a:normAutofit/>
          </a:bodyPr>
          <a:lstStyle/>
          <a:p>
            <a:r>
              <a:rPr lang="en-US" sz="3700">
                <a:solidFill>
                  <a:srgbClr val="FFFFFF"/>
                </a:solidFill>
              </a:rPr>
              <a:t>Understanding protocols and services (45-50%)</a:t>
            </a:r>
            <a:br>
              <a:rPr lang="en-US" sz="3700">
                <a:solidFill>
                  <a:srgbClr val="FFFFFF"/>
                </a:solidFill>
              </a:rPr>
            </a:br>
            <a:endParaRPr lang="en-US" sz="3700">
              <a:solidFill>
                <a:srgbClr val="FFFFFF"/>
              </a:solidFill>
            </a:endParaRPr>
          </a:p>
        </p:txBody>
      </p:sp>
      <p:sp>
        <p:nvSpPr>
          <p:cNvPr id="3" name="Content Placeholder 2">
            <a:extLst>
              <a:ext uri="{FF2B5EF4-FFF2-40B4-BE49-F238E27FC236}">
                <a16:creationId xmlns:a16="http://schemas.microsoft.com/office/drawing/2014/main" id="{83008CA5-DFED-40DD-9272-1F1BE7E63CC5}"/>
              </a:ext>
            </a:extLst>
          </p:cNvPr>
          <p:cNvSpPr>
            <a:spLocks noGrp="1"/>
          </p:cNvSpPr>
          <p:nvPr>
            <p:ph idx="1"/>
          </p:nvPr>
        </p:nvSpPr>
        <p:spPr>
          <a:xfrm>
            <a:off x="6090574" y="801866"/>
            <a:ext cx="5306084" cy="5230634"/>
          </a:xfrm>
        </p:spPr>
        <p:txBody>
          <a:bodyPr anchor="ctr">
            <a:normAutofit/>
          </a:bodyPr>
          <a:lstStyle/>
          <a:p>
            <a:pPr lvl="0"/>
            <a:r>
              <a:rPr lang="en-US" sz="1100" dirty="0">
                <a:solidFill>
                  <a:srgbClr val="000000"/>
                </a:solidFill>
              </a:rPr>
              <a:t>Understand the Open Systems Interconnection (OSI) model </a:t>
            </a:r>
          </a:p>
          <a:p>
            <a:pPr lvl="1"/>
            <a:r>
              <a:rPr lang="en-US" sz="1100" dirty="0">
                <a:solidFill>
                  <a:srgbClr val="000000"/>
                </a:solidFill>
              </a:rPr>
              <a:t>OSI model; Transmission Control Protocol (TCP) model; examples of devices, protocols, applications, and which OSI/TCP layer they belong to; TCP and User Datagram Protocol (UDP); well-known ports for most used purposes (not necessarily Internet); packets and frames</a:t>
            </a:r>
          </a:p>
          <a:p>
            <a:pPr lvl="0"/>
            <a:r>
              <a:rPr lang="en-US" sz="1100" dirty="0">
                <a:solidFill>
                  <a:srgbClr val="000000"/>
                </a:solidFill>
              </a:rPr>
              <a:t>Understand IPv4 </a:t>
            </a:r>
          </a:p>
          <a:p>
            <a:pPr lvl="1"/>
            <a:r>
              <a:rPr lang="en-US" sz="1100" dirty="0">
                <a:solidFill>
                  <a:srgbClr val="000000"/>
                </a:solidFill>
              </a:rPr>
              <a:t>Subnetting, </a:t>
            </a:r>
            <a:r>
              <a:rPr lang="en-US" sz="1100" dirty="0" err="1">
                <a:solidFill>
                  <a:srgbClr val="000000"/>
                </a:solidFill>
              </a:rPr>
              <a:t>IPconfig</a:t>
            </a:r>
            <a:r>
              <a:rPr lang="en-US" sz="1100" dirty="0">
                <a:solidFill>
                  <a:srgbClr val="000000"/>
                </a:solidFill>
              </a:rPr>
              <a:t>, why use Internet Protocol version 4 (IPv4), addressing, ipv4toipv6 tunneling protocols to ensure backward compatibility, dual IP stack, </a:t>
            </a:r>
            <a:r>
              <a:rPr lang="en-US" sz="1100" dirty="0" err="1">
                <a:solidFill>
                  <a:srgbClr val="000000"/>
                </a:solidFill>
              </a:rPr>
              <a:t>subnetmask</a:t>
            </a:r>
            <a:r>
              <a:rPr lang="en-US" sz="1100" dirty="0">
                <a:solidFill>
                  <a:srgbClr val="000000"/>
                </a:solidFill>
              </a:rPr>
              <a:t>, gateway, ports, packets, reserved address ranges for local use (including local loopback IP)</a:t>
            </a:r>
          </a:p>
          <a:p>
            <a:pPr lvl="0"/>
            <a:r>
              <a:rPr lang="en-US" sz="1100" dirty="0">
                <a:solidFill>
                  <a:srgbClr val="000000"/>
                </a:solidFill>
              </a:rPr>
              <a:t>Understand IPv6 </a:t>
            </a:r>
          </a:p>
          <a:p>
            <a:pPr lvl="1"/>
            <a:r>
              <a:rPr lang="en-US" sz="1100" dirty="0">
                <a:solidFill>
                  <a:srgbClr val="000000"/>
                </a:solidFill>
              </a:rPr>
              <a:t>Subnetting, </a:t>
            </a:r>
            <a:r>
              <a:rPr lang="en-US" sz="1100" dirty="0" err="1">
                <a:solidFill>
                  <a:srgbClr val="000000"/>
                </a:solidFill>
              </a:rPr>
              <a:t>IPconfig</a:t>
            </a:r>
            <a:r>
              <a:rPr lang="en-US" sz="1100" dirty="0">
                <a:solidFill>
                  <a:srgbClr val="000000"/>
                </a:solidFill>
              </a:rPr>
              <a:t>, why use IPv6, addressing, ipv4toipv6 tunneling protocols to ensure backward compatibility, dual IP stack, </a:t>
            </a:r>
            <a:r>
              <a:rPr lang="en-US" sz="1100" dirty="0" err="1">
                <a:solidFill>
                  <a:srgbClr val="000000"/>
                </a:solidFill>
              </a:rPr>
              <a:t>subnetmask</a:t>
            </a:r>
            <a:r>
              <a:rPr lang="en-US" sz="1100" dirty="0">
                <a:solidFill>
                  <a:srgbClr val="000000"/>
                </a:solidFill>
              </a:rPr>
              <a:t>, gateway, ports, packets, reserved address ranges for local use (including local loopback IP)</a:t>
            </a:r>
          </a:p>
          <a:p>
            <a:pPr lvl="0"/>
            <a:r>
              <a:rPr lang="en-US" sz="1100" dirty="0">
                <a:solidFill>
                  <a:srgbClr val="000000"/>
                </a:solidFill>
              </a:rPr>
              <a:t>Understand names resolution </a:t>
            </a:r>
          </a:p>
          <a:p>
            <a:pPr lvl="1"/>
            <a:r>
              <a:rPr lang="en-US" sz="1100" dirty="0">
                <a:solidFill>
                  <a:srgbClr val="000000"/>
                </a:solidFill>
              </a:rPr>
              <a:t>DNS, resource records, Windows Internet Name Service (WINS), steps in the name resolution process, HOSTS file, LMHOSTS file</a:t>
            </a:r>
          </a:p>
          <a:p>
            <a:pPr lvl="0"/>
            <a:r>
              <a:rPr lang="en-US" sz="1100" dirty="0">
                <a:solidFill>
                  <a:srgbClr val="000000"/>
                </a:solidFill>
              </a:rPr>
              <a:t>Understand networking services </a:t>
            </a:r>
          </a:p>
          <a:p>
            <a:pPr lvl="1"/>
            <a:r>
              <a:rPr lang="en-US" sz="1100" dirty="0">
                <a:solidFill>
                  <a:srgbClr val="000000"/>
                </a:solidFill>
              </a:rPr>
              <a:t>Dynamic Host Configuration Protocol (DHCP), Network Address Translation (NAT), firewalls, remote access, VPN</a:t>
            </a:r>
          </a:p>
          <a:p>
            <a:pPr lvl="0"/>
            <a:r>
              <a:rPr lang="en-US" sz="1100" dirty="0">
                <a:solidFill>
                  <a:srgbClr val="000000"/>
                </a:solidFill>
              </a:rPr>
              <a:t>Understand TCP/IP </a:t>
            </a:r>
          </a:p>
          <a:p>
            <a:pPr lvl="1"/>
            <a:r>
              <a:rPr lang="en-US" sz="1100" dirty="0">
                <a:solidFill>
                  <a:srgbClr val="000000"/>
                </a:solidFill>
              </a:rPr>
              <a:t>Tools (such as ping), tracert, </a:t>
            </a:r>
            <a:r>
              <a:rPr lang="en-US" sz="1100" dirty="0" err="1">
                <a:solidFill>
                  <a:srgbClr val="000000"/>
                </a:solidFill>
              </a:rPr>
              <a:t>pathping</a:t>
            </a:r>
            <a:r>
              <a:rPr lang="en-US" sz="1100" dirty="0">
                <a:solidFill>
                  <a:srgbClr val="000000"/>
                </a:solidFill>
              </a:rPr>
              <a:t>, Telnet, </a:t>
            </a:r>
            <a:r>
              <a:rPr lang="en-US" sz="1100" dirty="0" err="1">
                <a:solidFill>
                  <a:srgbClr val="000000"/>
                </a:solidFill>
              </a:rPr>
              <a:t>IPconfig</a:t>
            </a:r>
            <a:r>
              <a:rPr lang="en-US" sz="1100" dirty="0">
                <a:solidFill>
                  <a:srgbClr val="000000"/>
                </a:solidFill>
              </a:rPr>
              <a:t>, netstat, reserved address ranges for local use (including local loopback IP), protocols</a:t>
            </a:r>
          </a:p>
        </p:txBody>
      </p:sp>
    </p:spTree>
    <p:extLst>
      <p:ext uri="{BB962C8B-B14F-4D97-AF65-F5344CB8AC3E}">
        <p14:creationId xmlns:p14="http://schemas.microsoft.com/office/powerpoint/2010/main" val="219645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2ED16F-7A8E-4639-9CE8-B8C2D16D93B6}"/>
              </a:ext>
            </a:extLst>
          </p:cNvPr>
          <p:cNvSpPr>
            <a:spLocks noGrp="1"/>
          </p:cNvSpPr>
          <p:nvPr>
            <p:ph type="title"/>
          </p:nvPr>
        </p:nvSpPr>
        <p:spPr>
          <a:xfrm>
            <a:off x="6133154" y="298143"/>
            <a:ext cx="4977976" cy="1454051"/>
          </a:xfrm>
        </p:spPr>
        <p:txBody>
          <a:bodyPr>
            <a:normAutofit/>
          </a:bodyPr>
          <a:lstStyle/>
          <a:p>
            <a:r>
              <a:rPr lang="en-US" sz="4400" dirty="0">
                <a:solidFill>
                  <a:srgbClr val="000000"/>
                </a:solidFill>
              </a:rPr>
              <a:t>Wireless Networking</a:t>
            </a:r>
          </a:p>
        </p:txBody>
      </p:sp>
      <p:sp>
        <p:nvSpPr>
          <p:cNvPr id="19"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text, map&#10;&#10;Description automatically generated">
            <a:extLst>
              <a:ext uri="{FF2B5EF4-FFF2-40B4-BE49-F238E27FC236}">
                <a16:creationId xmlns:a16="http://schemas.microsoft.com/office/drawing/2014/main" id="{B487E1CA-7939-4DC1-9A2E-6CBB3E067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05" y="2159952"/>
            <a:ext cx="4403558" cy="2428090"/>
          </a:xfrm>
          <a:prstGeom prst="rect">
            <a:avLst/>
          </a:prstGeom>
        </p:spPr>
      </p:pic>
      <p:sp>
        <p:nvSpPr>
          <p:cNvPr id="3" name="Content Placeholder 2">
            <a:extLst>
              <a:ext uri="{FF2B5EF4-FFF2-40B4-BE49-F238E27FC236}">
                <a16:creationId xmlns:a16="http://schemas.microsoft.com/office/drawing/2014/main" id="{74C56DD0-2635-4847-B448-16ED3E9B4500}"/>
              </a:ext>
            </a:extLst>
          </p:cNvPr>
          <p:cNvSpPr>
            <a:spLocks noGrp="1"/>
          </p:cNvSpPr>
          <p:nvPr>
            <p:ph idx="1"/>
          </p:nvPr>
        </p:nvSpPr>
        <p:spPr>
          <a:xfrm>
            <a:off x="6081307" y="1319543"/>
            <a:ext cx="4977578" cy="5538457"/>
          </a:xfrm>
        </p:spPr>
        <p:txBody>
          <a:bodyPr anchor="ctr">
            <a:noAutofit/>
          </a:bodyPr>
          <a:lstStyle/>
          <a:p>
            <a:pPr algn="ctr"/>
            <a:r>
              <a:rPr lang="en-US" sz="2000" dirty="0">
                <a:solidFill>
                  <a:srgbClr val="000000"/>
                </a:solidFill>
              </a:rPr>
              <a:t>Two of the popular networking standards being used are 802.11g and 802.11n</a:t>
            </a:r>
          </a:p>
          <a:p>
            <a:pPr algn="ctr"/>
            <a:r>
              <a:rPr lang="en-US" sz="2000" dirty="0">
                <a:solidFill>
                  <a:srgbClr val="000000"/>
                </a:solidFill>
              </a:rPr>
              <a:t>Each of the wireless networking standards has different characteristics, such as speed, distance, frequency, and so on.</a:t>
            </a:r>
          </a:p>
          <a:p>
            <a:pPr algn="ctr"/>
            <a:r>
              <a:rPr lang="en-US" sz="2000" dirty="0">
                <a:solidFill>
                  <a:srgbClr val="000000"/>
                </a:solidFill>
              </a:rPr>
              <a:t>WPA (Wi-Fi Protected Access) and WPA2 is more secure than WEP (Wired Equivalent Privacy).</a:t>
            </a:r>
          </a:p>
          <a:p>
            <a:pPr algn="ctr"/>
            <a:r>
              <a:rPr lang="en-US" sz="2000" dirty="0">
                <a:solidFill>
                  <a:srgbClr val="000000"/>
                </a:solidFill>
              </a:rPr>
              <a:t>WP-Enterprise and WP2-Enterprise are used in business environments and work with an 802.1X authentication server</a:t>
            </a:r>
          </a:p>
          <a:p>
            <a:pPr algn="ctr"/>
            <a:r>
              <a:rPr lang="en-US" sz="2000" dirty="0">
                <a:solidFill>
                  <a:srgbClr val="000000"/>
                </a:solidFill>
              </a:rPr>
              <a:t>The 802.1X authentication method is used in business     environments and requires a certificate or smart card for network access.</a:t>
            </a:r>
          </a:p>
          <a:p>
            <a:pPr marL="0" indent="0" algn="ctr">
              <a:buNone/>
            </a:pPr>
            <a:r>
              <a:rPr lang="en-US" sz="2000" b="1" dirty="0">
                <a:solidFill>
                  <a:srgbClr val="000000"/>
                </a:solidFill>
              </a:rPr>
              <a:t>Most vulnerable type of connection to hacking.</a:t>
            </a:r>
          </a:p>
        </p:txBody>
      </p:sp>
      <p:sp>
        <p:nvSpPr>
          <p:cNvPr id="14" name="Rectangle 13">
            <a:extLst>
              <a:ext uri="{FF2B5EF4-FFF2-40B4-BE49-F238E27FC236}">
                <a16:creationId xmlns:a16="http://schemas.microsoft.com/office/drawing/2014/main" id="{F89B332F-32B2-4D89-9298-94C054A0CAFB}"/>
              </a:ext>
            </a:extLst>
          </p:cNvPr>
          <p:cNvSpPr/>
          <p:nvPr/>
        </p:nvSpPr>
        <p:spPr>
          <a:xfrm>
            <a:off x="1080870" y="1025169"/>
            <a:ext cx="2358787" cy="369332"/>
          </a:xfrm>
          <a:prstGeom prst="rect">
            <a:avLst/>
          </a:prstGeom>
        </p:spPr>
        <p:txBody>
          <a:bodyPr wrap="none">
            <a:spAutoFit/>
          </a:bodyPr>
          <a:lstStyle/>
          <a:p>
            <a:r>
              <a:rPr lang="en-US" b="1" dirty="0">
                <a:solidFill>
                  <a:schemeClr val="bg1"/>
                </a:solidFill>
              </a:rPr>
              <a:t>Basis Service Set (BSS) </a:t>
            </a:r>
            <a:endParaRPr lang="en-US" dirty="0">
              <a:solidFill>
                <a:schemeClr val="bg1"/>
              </a:solidFill>
            </a:endParaRPr>
          </a:p>
        </p:txBody>
      </p:sp>
      <p:sp>
        <p:nvSpPr>
          <p:cNvPr id="16" name="Rectangle 15">
            <a:extLst>
              <a:ext uri="{FF2B5EF4-FFF2-40B4-BE49-F238E27FC236}">
                <a16:creationId xmlns:a16="http://schemas.microsoft.com/office/drawing/2014/main" id="{32F86348-FBE3-455C-BC91-D2E3D523385D}"/>
              </a:ext>
            </a:extLst>
          </p:cNvPr>
          <p:cNvSpPr/>
          <p:nvPr/>
        </p:nvSpPr>
        <p:spPr>
          <a:xfrm>
            <a:off x="910278" y="1790620"/>
            <a:ext cx="2699970" cy="369332"/>
          </a:xfrm>
          <a:prstGeom prst="rect">
            <a:avLst/>
          </a:prstGeom>
        </p:spPr>
        <p:txBody>
          <a:bodyPr wrap="none">
            <a:spAutoFit/>
          </a:bodyPr>
          <a:lstStyle/>
          <a:p>
            <a:r>
              <a:rPr lang="en-US" b="1" dirty="0">
                <a:solidFill>
                  <a:schemeClr val="bg1"/>
                </a:solidFill>
              </a:rPr>
              <a:t>Extended Service Set (ESS)</a:t>
            </a:r>
            <a:endParaRPr lang="en-US" dirty="0">
              <a:solidFill>
                <a:schemeClr val="bg1"/>
              </a:solidFill>
            </a:endParaRPr>
          </a:p>
        </p:txBody>
      </p:sp>
      <p:sp>
        <p:nvSpPr>
          <p:cNvPr id="20" name="Rectangle 19">
            <a:extLst>
              <a:ext uri="{FF2B5EF4-FFF2-40B4-BE49-F238E27FC236}">
                <a16:creationId xmlns:a16="http://schemas.microsoft.com/office/drawing/2014/main" id="{24E783BF-1FDB-4236-BD58-E6ED0A1E97F4}"/>
              </a:ext>
            </a:extLst>
          </p:cNvPr>
          <p:cNvSpPr/>
          <p:nvPr/>
        </p:nvSpPr>
        <p:spPr>
          <a:xfrm>
            <a:off x="1034314" y="4809813"/>
            <a:ext cx="2719940" cy="646331"/>
          </a:xfrm>
          <a:prstGeom prst="rect">
            <a:avLst/>
          </a:prstGeom>
        </p:spPr>
        <p:txBody>
          <a:bodyPr wrap="square">
            <a:spAutoFit/>
          </a:bodyPr>
          <a:lstStyle/>
          <a:p>
            <a:r>
              <a:rPr lang="en-US" b="1" dirty="0">
                <a:solidFill>
                  <a:schemeClr val="bg1"/>
                </a:solidFill>
              </a:rPr>
              <a:t>Independent Basic Service Set (IBSS) or Peer to Peer</a:t>
            </a:r>
            <a:endParaRPr lang="en-US" dirty="0">
              <a:solidFill>
                <a:schemeClr val="bg1"/>
              </a:solidFill>
            </a:endParaRPr>
          </a:p>
        </p:txBody>
      </p:sp>
    </p:spTree>
    <p:extLst>
      <p:ext uri="{BB962C8B-B14F-4D97-AF65-F5344CB8AC3E}">
        <p14:creationId xmlns:p14="http://schemas.microsoft.com/office/powerpoint/2010/main" val="1445354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9"/>
          <p:cNvPicPr>
            <a:picLocks noGrp="1" noChangeAspect="1"/>
          </p:cNvPicPr>
          <p:nvPr>
            <p:ph idx="1"/>
          </p:nvPr>
        </p:nvPicPr>
        <p:blipFill>
          <a:blip r:embed="rId4"/>
          <a:stretch>
            <a:fillRect/>
          </a:stretch>
        </p:blipFill>
        <p:spPr>
          <a:xfrm>
            <a:off x="1008682" y="1115385"/>
            <a:ext cx="10515600" cy="4246684"/>
          </a:xfrm>
          <a:prstGeom prst="rect">
            <a:avLst/>
          </a:prstGeom>
        </p:spPr>
      </p:pic>
      <p:sp>
        <p:nvSpPr>
          <p:cNvPr id="11" name="Rectangle 10"/>
          <p:cNvSpPr/>
          <p:nvPr/>
        </p:nvSpPr>
        <p:spPr>
          <a:xfrm>
            <a:off x="4215539" y="5463703"/>
            <a:ext cx="7308743" cy="646331"/>
          </a:xfrm>
          <a:prstGeom prst="rect">
            <a:avLst/>
          </a:prstGeom>
        </p:spPr>
        <p:txBody>
          <a:bodyPr wrap="square">
            <a:spAutoFit/>
          </a:bodyPr>
          <a:lstStyle/>
          <a:p>
            <a:r>
              <a:rPr lang="en-US" b="1" dirty="0">
                <a:solidFill>
                  <a:schemeClr val="bg1"/>
                </a:solidFill>
              </a:rPr>
              <a:t>NOTE:</a:t>
            </a:r>
            <a:r>
              <a:rPr lang="en-US" dirty="0">
                <a:solidFill>
                  <a:schemeClr val="bg1"/>
                </a:solidFill>
              </a:rPr>
              <a:t> The type of connection you are using has the biggest impact on data transmission speed in a wireless network?</a:t>
            </a:r>
          </a:p>
        </p:txBody>
      </p:sp>
      <p:sp>
        <p:nvSpPr>
          <p:cNvPr id="12" name="Rectangle 11"/>
          <p:cNvSpPr/>
          <p:nvPr/>
        </p:nvSpPr>
        <p:spPr>
          <a:xfrm>
            <a:off x="4215539" y="6190398"/>
            <a:ext cx="6096000" cy="646331"/>
          </a:xfrm>
          <a:prstGeom prst="rect">
            <a:avLst/>
          </a:prstGeom>
        </p:spPr>
        <p:txBody>
          <a:bodyPr>
            <a:spAutoFit/>
          </a:bodyPr>
          <a:lstStyle/>
          <a:p>
            <a:r>
              <a:rPr lang="en-US" b="1" dirty="0">
                <a:solidFill>
                  <a:schemeClr val="bg1"/>
                </a:solidFill>
              </a:rPr>
              <a:t>Note:</a:t>
            </a:r>
            <a:r>
              <a:rPr lang="en-US" dirty="0">
                <a:solidFill>
                  <a:schemeClr val="bg1"/>
                </a:solidFill>
              </a:rPr>
              <a:t> 802.11 standards with the same frequency and will establish a connection with one another.</a:t>
            </a:r>
          </a:p>
        </p:txBody>
      </p:sp>
    </p:spTree>
    <p:extLst>
      <p:ext uri="{BB962C8B-B14F-4D97-AF65-F5344CB8AC3E}">
        <p14:creationId xmlns:p14="http://schemas.microsoft.com/office/powerpoint/2010/main" val="2042280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350A5-635E-47F1-A422-58326A042336}"/>
              </a:ext>
            </a:extLst>
          </p:cNvPr>
          <p:cNvSpPr>
            <a:spLocks noGrp="1"/>
          </p:cNvSpPr>
          <p:nvPr>
            <p:ph type="title"/>
          </p:nvPr>
        </p:nvSpPr>
        <p:spPr>
          <a:xfrm>
            <a:off x="1514292" y="513612"/>
            <a:ext cx="9894133" cy="1031216"/>
          </a:xfrm>
        </p:spPr>
        <p:txBody>
          <a:bodyPr anchor="b">
            <a:normAutofit/>
          </a:bodyPr>
          <a:lstStyle/>
          <a:p>
            <a:r>
              <a:rPr lang="en-US" sz="4400"/>
              <a:t>Wireless Networking</a:t>
            </a:r>
          </a:p>
        </p:txBody>
      </p:sp>
      <p:pic>
        <p:nvPicPr>
          <p:cNvPr id="4" name="Picture 3">
            <a:extLst>
              <a:ext uri="{FF2B5EF4-FFF2-40B4-BE49-F238E27FC236}">
                <a16:creationId xmlns:a16="http://schemas.microsoft.com/office/drawing/2014/main" id="{363D0520-266C-4246-A487-4302FD754948}"/>
              </a:ext>
            </a:extLst>
          </p:cNvPr>
          <p:cNvPicPr>
            <a:picLocks noChangeAspect="1"/>
          </p:cNvPicPr>
          <p:nvPr/>
        </p:nvPicPr>
        <p:blipFill>
          <a:blip r:embed="rId3"/>
          <a:stretch>
            <a:fillRect/>
          </a:stretch>
        </p:blipFill>
        <p:spPr>
          <a:xfrm>
            <a:off x="1514293" y="2655123"/>
            <a:ext cx="5069382" cy="2623404"/>
          </a:xfrm>
          <a:prstGeom prst="rect">
            <a:avLst/>
          </a:prstGeom>
        </p:spPr>
      </p:pic>
      <p:sp>
        <p:nvSpPr>
          <p:cNvPr id="22" name="Freeform: Shape 15">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23" name="Freeform: Shape 17">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B6B0445-54D4-48C7-951A-C70160C03862}"/>
              </a:ext>
            </a:extLst>
          </p:cNvPr>
          <p:cNvSpPr>
            <a:spLocks noGrp="1"/>
          </p:cNvSpPr>
          <p:nvPr>
            <p:ph idx="1"/>
          </p:nvPr>
        </p:nvSpPr>
        <p:spPr>
          <a:xfrm>
            <a:off x="7781373" y="2279151"/>
            <a:ext cx="3627063" cy="3387145"/>
          </a:xfrm>
        </p:spPr>
        <p:txBody>
          <a:bodyPr anchor="ctr">
            <a:normAutofit/>
          </a:bodyPr>
          <a:lstStyle/>
          <a:p>
            <a:r>
              <a:rPr lang="en-US" sz="2400" dirty="0"/>
              <a:t>types of network security (WPA, WEP, WEP2 and others)</a:t>
            </a:r>
          </a:p>
          <a:p>
            <a:endParaRPr lang="en-US" sz="2400" dirty="0"/>
          </a:p>
        </p:txBody>
      </p:sp>
      <p:sp>
        <p:nvSpPr>
          <p:cNvPr id="5" name="TextBox 4">
            <a:extLst>
              <a:ext uri="{FF2B5EF4-FFF2-40B4-BE49-F238E27FC236}">
                <a16:creationId xmlns:a16="http://schemas.microsoft.com/office/drawing/2014/main" id="{6959BFFA-B038-4277-AD01-554559C1ED0F}"/>
              </a:ext>
            </a:extLst>
          </p:cNvPr>
          <p:cNvSpPr txBox="1"/>
          <p:nvPr/>
        </p:nvSpPr>
        <p:spPr>
          <a:xfrm>
            <a:off x="1628776" y="4982034"/>
            <a:ext cx="412292" cy="246221"/>
          </a:xfrm>
          <a:prstGeom prst="rect">
            <a:avLst/>
          </a:prstGeom>
          <a:noFill/>
        </p:spPr>
        <p:txBody>
          <a:bodyPr wrap="none" rtlCol="0">
            <a:spAutoFit/>
          </a:bodyPr>
          <a:lstStyle/>
          <a:p>
            <a:r>
              <a:rPr lang="en-US" sz="1000" dirty="0"/>
              <a:t>Best</a:t>
            </a:r>
          </a:p>
        </p:txBody>
      </p:sp>
      <p:sp>
        <p:nvSpPr>
          <p:cNvPr id="6" name="TextBox 5">
            <a:extLst>
              <a:ext uri="{FF2B5EF4-FFF2-40B4-BE49-F238E27FC236}">
                <a16:creationId xmlns:a16="http://schemas.microsoft.com/office/drawing/2014/main" id="{51F9767F-1C80-4997-AC6F-B3CD92263B68}"/>
              </a:ext>
            </a:extLst>
          </p:cNvPr>
          <p:cNvSpPr txBox="1"/>
          <p:nvPr/>
        </p:nvSpPr>
        <p:spPr>
          <a:xfrm>
            <a:off x="1581151" y="3752850"/>
            <a:ext cx="522406" cy="246221"/>
          </a:xfrm>
          <a:prstGeom prst="rect">
            <a:avLst/>
          </a:prstGeom>
          <a:noFill/>
        </p:spPr>
        <p:txBody>
          <a:bodyPr wrap="square" rtlCol="0">
            <a:spAutoFit/>
          </a:bodyPr>
          <a:lstStyle/>
          <a:p>
            <a:r>
              <a:rPr lang="en-US" sz="1000" dirty="0"/>
              <a:t>Worst</a:t>
            </a:r>
          </a:p>
        </p:txBody>
      </p:sp>
    </p:spTree>
    <p:extLst>
      <p:ext uri="{BB962C8B-B14F-4D97-AF65-F5344CB8AC3E}">
        <p14:creationId xmlns:p14="http://schemas.microsoft.com/office/powerpoint/2010/main" val="1827289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350A5-635E-47F1-A422-58326A042336}"/>
              </a:ext>
            </a:extLst>
          </p:cNvPr>
          <p:cNvSpPr>
            <a:spLocks noGrp="1"/>
          </p:cNvSpPr>
          <p:nvPr>
            <p:ph type="title"/>
          </p:nvPr>
        </p:nvSpPr>
        <p:spPr>
          <a:xfrm>
            <a:off x="57540" y="37362"/>
            <a:ext cx="6886186" cy="1031216"/>
          </a:xfrm>
        </p:spPr>
        <p:txBody>
          <a:bodyPr anchor="b">
            <a:normAutofit/>
          </a:bodyPr>
          <a:lstStyle/>
          <a:p>
            <a:r>
              <a:rPr lang="en-US" sz="4400" dirty="0"/>
              <a:t>Wireless Networking Security</a:t>
            </a:r>
          </a:p>
        </p:txBody>
      </p:sp>
      <p:sp>
        <p:nvSpPr>
          <p:cNvPr id="22" name="Freeform: Shape 15">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23" name="Freeform: Shape 17">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Content Placeholder 7" descr="A picture containing electronics, circuit&#10;&#10;Description automatically generated">
            <a:extLst>
              <a:ext uri="{FF2B5EF4-FFF2-40B4-BE49-F238E27FC236}">
                <a16:creationId xmlns:a16="http://schemas.microsoft.com/office/drawing/2014/main" id="{E24E0E2F-8D9E-49DE-953A-8DF603D672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1390" y="2342440"/>
            <a:ext cx="5547949" cy="3333750"/>
          </a:xfrm>
        </p:spPr>
      </p:pic>
      <p:sp>
        <p:nvSpPr>
          <p:cNvPr id="9" name="Rectangle 8">
            <a:extLst>
              <a:ext uri="{FF2B5EF4-FFF2-40B4-BE49-F238E27FC236}">
                <a16:creationId xmlns:a16="http://schemas.microsoft.com/office/drawing/2014/main" id="{7B08599E-0D34-447F-8DC8-D742E92F3F24}"/>
              </a:ext>
            </a:extLst>
          </p:cNvPr>
          <p:cNvSpPr/>
          <p:nvPr/>
        </p:nvSpPr>
        <p:spPr>
          <a:xfrm>
            <a:off x="7724893" y="246185"/>
            <a:ext cx="4211436" cy="6678751"/>
          </a:xfrm>
          <a:prstGeom prst="rect">
            <a:avLst/>
          </a:prstGeom>
        </p:spPr>
        <p:txBody>
          <a:bodyPr wrap="square">
            <a:spAutoFit/>
          </a:bodyPr>
          <a:lstStyle/>
          <a:p>
            <a:r>
              <a:rPr lang="en-US" dirty="0"/>
              <a:t>The most common type is </a:t>
            </a:r>
            <a:r>
              <a:rPr lang="en-US" b="1" dirty="0"/>
              <a:t>Wi-Fi</a:t>
            </a:r>
          </a:p>
          <a:p>
            <a:r>
              <a:rPr lang="en-US" b="1" dirty="0"/>
              <a:t> security are:</a:t>
            </a:r>
          </a:p>
          <a:p>
            <a:endParaRPr lang="en-US" b="1" dirty="0"/>
          </a:p>
          <a:p>
            <a:pPr marL="285750" indent="-285750">
              <a:buFont typeface="Arial" panose="020B0604020202020204" pitchFamily="34" charset="0"/>
              <a:buChar char="•"/>
            </a:pPr>
            <a:r>
              <a:rPr lang="en-US" dirty="0"/>
              <a:t>Wired Equivalent Privacy (WEP)</a:t>
            </a:r>
          </a:p>
          <a:p>
            <a:pPr marL="742950" lvl="1" indent="-285750">
              <a:buFont typeface="Arial" panose="020B0604020202020204" pitchFamily="34" charset="0"/>
              <a:buChar char="•"/>
            </a:pPr>
            <a:r>
              <a:rPr lang="en-US" sz="1400" dirty="0"/>
              <a:t>Notoriously weak security standard</a:t>
            </a:r>
          </a:p>
          <a:p>
            <a:pPr marL="742950" lvl="1" indent="-285750">
              <a:buFont typeface="Arial" panose="020B0604020202020204" pitchFamily="34" charset="0"/>
              <a:buChar char="•"/>
            </a:pPr>
            <a:r>
              <a:rPr lang="en-US" sz="1400" dirty="0"/>
              <a:t>802.11b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Wi-Fi Protected Access (WPA). </a:t>
            </a:r>
          </a:p>
          <a:p>
            <a:pPr marL="742950" lvl="1" indent="-285750">
              <a:buFont typeface="Arial" panose="020B0604020202020204" pitchFamily="34" charset="0"/>
              <a:buChar char="•"/>
            </a:pPr>
            <a:r>
              <a:rPr lang="en-US" sz="1400" dirty="0"/>
              <a:t>Safer than WEP</a:t>
            </a:r>
          </a:p>
          <a:p>
            <a:pPr marL="742950" lvl="1" indent="-285750">
              <a:buFont typeface="Arial" panose="020B0604020202020204" pitchFamily="34" charset="0"/>
              <a:buChar char="•"/>
            </a:pPr>
            <a:r>
              <a:rPr lang="en-US" sz="1400" dirty="0"/>
              <a:t>802.11a and 802.11b</a:t>
            </a:r>
          </a:p>
          <a:p>
            <a:pPr marL="742950" lvl="1" indent="-285750">
              <a:buFont typeface="Arial" panose="020B0604020202020204" pitchFamily="34" charset="0"/>
              <a:buChar char="•"/>
            </a:pPr>
            <a:r>
              <a:rPr lang="en-US" sz="1400" dirty="0"/>
              <a:t>Backwards compatible with WEP</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WI-FI Protected Access II (WPA 2)</a:t>
            </a:r>
          </a:p>
          <a:p>
            <a:pPr marL="742950" lvl="1" indent="-285750">
              <a:buFont typeface="Arial" panose="020B0604020202020204" pitchFamily="34" charset="0"/>
              <a:buChar char="•"/>
            </a:pPr>
            <a:r>
              <a:rPr lang="en-US" sz="1400" dirty="0"/>
              <a:t>The most significant changes between WPA and WPA2 is </a:t>
            </a:r>
          </a:p>
          <a:p>
            <a:pPr marL="742950" lvl="1" indent="-285750">
              <a:buFont typeface="Arial" panose="020B0604020202020204" pitchFamily="34" charset="0"/>
              <a:buChar char="•"/>
            </a:pPr>
            <a:endParaRPr lang="en-US" sz="1400" dirty="0"/>
          </a:p>
          <a:p>
            <a:pPr marL="1200150" lvl="2" indent="-285750">
              <a:buFont typeface="Arial" panose="020B0604020202020204" pitchFamily="34" charset="0"/>
              <a:buChar char="•"/>
            </a:pPr>
            <a:r>
              <a:rPr lang="en-US" sz="1400" dirty="0"/>
              <a:t>the mandatory use of AES algorithms</a:t>
            </a:r>
          </a:p>
          <a:p>
            <a:pPr marL="1200150" lvl="2" indent="-285750">
              <a:buFont typeface="Arial" panose="020B0604020202020204" pitchFamily="34" charset="0"/>
              <a:buChar char="•"/>
            </a:pPr>
            <a:endParaRPr lang="en-US" sz="1400" dirty="0"/>
          </a:p>
          <a:p>
            <a:pPr marL="1200150" lvl="2" indent="-285750">
              <a:buFont typeface="Arial" panose="020B0604020202020204" pitchFamily="34" charset="0"/>
              <a:buChar char="•"/>
            </a:pPr>
            <a:r>
              <a:rPr lang="en-US" sz="1400" dirty="0"/>
              <a:t>the introduction of CCMP (Counter Cipher Mode with Block Chaining Message Authentication Code Protocol) as a replacement for TKIP.</a:t>
            </a:r>
          </a:p>
          <a:p>
            <a:pPr marL="1200150" lvl="2"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a:t>TKIP is still preserved in WPA2 as a fallback system and for interoperability with WPA.</a:t>
            </a:r>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a:t>802.1i</a:t>
            </a:r>
          </a:p>
          <a:p>
            <a:pPr lvl="1"/>
            <a:endParaRPr lang="en-US" dirty="0"/>
          </a:p>
        </p:txBody>
      </p:sp>
    </p:spTree>
    <p:extLst>
      <p:ext uri="{BB962C8B-B14F-4D97-AF65-F5344CB8AC3E}">
        <p14:creationId xmlns:p14="http://schemas.microsoft.com/office/powerpoint/2010/main" val="156771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FDAE19A-4833-468F-8022-BF1B72BFBE55}"/>
              </a:ext>
            </a:extLst>
          </p:cNvPr>
          <p:cNvSpPr>
            <a:spLocks noGrp="1"/>
          </p:cNvSpPr>
          <p:nvPr>
            <p:ph type="title"/>
          </p:nvPr>
        </p:nvSpPr>
        <p:spPr>
          <a:xfrm>
            <a:off x="6094105" y="802955"/>
            <a:ext cx="4977976" cy="1454051"/>
          </a:xfrm>
        </p:spPr>
        <p:txBody>
          <a:bodyPr>
            <a:normAutofit/>
          </a:bodyPr>
          <a:lstStyle/>
          <a:p>
            <a:r>
              <a:rPr lang="en-US" sz="4400">
                <a:solidFill>
                  <a:srgbClr val="000000"/>
                </a:solidFill>
              </a:rPr>
              <a:t>Types of Wireless Networks</a:t>
            </a:r>
          </a:p>
        </p:txBody>
      </p:sp>
      <p:sp>
        <p:nvSpPr>
          <p:cNvPr id="2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map&#10;&#10;Description automatically generated">
            <a:extLst>
              <a:ext uri="{FF2B5EF4-FFF2-40B4-BE49-F238E27FC236}">
                <a16:creationId xmlns:a16="http://schemas.microsoft.com/office/drawing/2014/main" id="{913895C0-A053-4D0D-921E-E099B983B02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82593" y="1825977"/>
            <a:ext cx="4187807" cy="3206045"/>
          </a:xfrm>
          <a:prstGeom prst="rect">
            <a:avLst/>
          </a:prstGeom>
        </p:spPr>
      </p:pic>
      <p:sp>
        <p:nvSpPr>
          <p:cNvPr id="3" name="Content Placeholder 2">
            <a:extLst>
              <a:ext uri="{FF2B5EF4-FFF2-40B4-BE49-F238E27FC236}">
                <a16:creationId xmlns:a16="http://schemas.microsoft.com/office/drawing/2014/main" id="{3BC33B39-66C4-49D3-8912-60B881FE969E}"/>
              </a:ext>
            </a:extLst>
          </p:cNvPr>
          <p:cNvSpPr>
            <a:spLocks noGrp="1"/>
          </p:cNvSpPr>
          <p:nvPr>
            <p:ph idx="1"/>
          </p:nvPr>
        </p:nvSpPr>
        <p:spPr>
          <a:xfrm>
            <a:off x="6090574" y="2421682"/>
            <a:ext cx="4977578" cy="3639289"/>
          </a:xfrm>
        </p:spPr>
        <p:txBody>
          <a:bodyPr anchor="ctr">
            <a:normAutofit/>
          </a:bodyPr>
          <a:lstStyle/>
          <a:p>
            <a:r>
              <a:rPr lang="en-US" sz="2000">
                <a:solidFill>
                  <a:srgbClr val="000000"/>
                </a:solidFill>
              </a:rPr>
              <a:t>Point-to-point (P2P) wireless </a:t>
            </a:r>
          </a:p>
          <a:p>
            <a:r>
              <a:rPr lang="en-US" sz="2000">
                <a:solidFill>
                  <a:srgbClr val="000000"/>
                </a:solidFill>
              </a:rPr>
              <a:t>Ad hoc networks</a:t>
            </a:r>
          </a:p>
          <a:p>
            <a:r>
              <a:rPr lang="en-US" sz="2000">
                <a:solidFill>
                  <a:srgbClr val="000000"/>
                </a:solidFill>
              </a:rPr>
              <a:t>Wireless bridging</a:t>
            </a:r>
          </a:p>
          <a:p>
            <a:endParaRPr lang="en-US" sz="2000">
              <a:solidFill>
                <a:srgbClr val="000000"/>
              </a:solidFill>
            </a:endParaRPr>
          </a:p>
        </p:txBody>
      </p:sp>
    </p:spTree>
    <p:extLst>
      <p:ext uri="{BB962C8B-B14F-4D97-AF65-F5344CB8AC3E}">
        <p14:creationId xmlns:p14="http://schemas.microsoft.com/office/powerpoint/2010/main" val="1361765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FDAE19A-4833-468F-8022-BF1B72BFBE55}"/>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sz="4400" kern="1200" dirty="0">
                <a:solidFill>
                  <a:srgbClr val="000000"/>
                </a:solidFill>
                <a:latin typeface="+mj-lt"/>
                <a:ea typeface="+mj-ea"/>
                <a:cs typeface="+mj-cs"/>
              </a:rPr>
              <a:t>WIFI Bridging</a:t>
            </a:r>
          </a:p>
        </p:txBody>
      </p:sp>
      <p:sp>
        <p:nvSpPr>
          <p:cNvPr id="2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5A16F82C-3BE2-4578-A384-392D4EC78335}"/>
              </a:ext>
            </a:extLst>
          </p:cNvPr>
          <p:cNvPicPr>
            <a:picLocks noChangeAspect="1"/>
          </p:cNvPicPr>
          <p:nvPr/>
        </p:nvPicPr>
        <p:blipFill>
          <a:blip r:embed="rId4"/>
          <a:stretch>
            <a:fillRect/>
          </a:stretch>
        </p:blipFill>
        <p:spPr>
          <a:xfrm>
            <a:off x="429349" y="1716833"/>
            <a:ext cx="3778757" cy="3489649"/>
          </a:xfrm>
          <a:prstGeom prst="rect">
            <a:avLst/>
          </a:prstGeom>
        </p:spPr>
      </p:pic>
      <p:sp>
        <p:nvSpPr>
          <p:cNvPr id="6" name="Rectangle 2">
            <a:extLst>
              <a:ext uri="{FF2B5EF4-FFF2-40B4-BE49-F238E27FC236}">
                <a16:creationId xmlns:a16="http://schemas.microsoft.com/office/drawing/2014/main" id="{2F450E5D-5040-4AA1-AEB8-05CF934901CF}"/>
              </a:ext>
            </a:extLst>
          </p:cNvPr>
          <p:cNvSpPr>
            <a:spLocks noChangeArrowheads="1"/>
          </p:cNvSpPr>
          <p:nvPr/>
        </p:nvSpPr>
        <p:spPr bwMode="auto">
          <a:xfrm>
            <a:off x="6094104" y="2020465"/>
            <a:ext cx="4977578" cy="363928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400" b="0" i="0" u="none" strike="noStrike" kern="1200" cap="none" normalizeH="0" baseline="0" dirty="0">
              <a:ln>
                <a:noFill/>
              </a:ln>
              <a:solidFill>
                <a:srgbClr val="000000"/>
              </a:solidFill>
              <a:effectLst/>
              <a:latin typeface="+mn-lt"/>
              <a:ea typeface="+mn-ea"/>
              <a:cs typeface="+mn-cs"/>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400" b="1" i="0" u="none" strike="noStrike" kern="1200" cap="none" normalizeH="0" baseline="0" dirty="0">
                <a:ln>
                  <a:noFill/>
                </a:ln>
                <a:solidFill>
                  <a:srgbClr val="000000"/>
                </a:solidFill>
                <a:effectLst/>
                <a:latin typeface="+mn-lt"/>
                <a:ea typeface="+mn-ea"/>
                <a:cs typeface="+mn-cs"/>
              </a:rPr>
              <a:t>Wi-Fi to Ethernet bridge</a:t>
            </a:r>
            <a:r>
              <a:rPr kumimoji="0" lang="en-US" altLang="en-US" sz="1400" b="0" i="0" u="none" strike="noStrike" kern="1200" cap="none" normalizeH="0" baseline="0" dirty="0">
                <a:ln>
                  <a:noFill/>
                </a:ln>
                <a:solidFill>
                  <a:srgbClr val="000000"/>
                </a:solidFill>
                <a:effectLst/>
                <a:latin typeface="+mn-lt"/>
                <a:ea typeface="+mn-ea"/>
                <a:cs typeface="+mn-cs"/>
              </a:rPr>
              <a:t>: This hardware allows Wi-Fi clients to connect to an Ethernet network. The hardware is integrated with     Wi-Fi wireless access points (APs) and is useful for older computers or devices that don't have Wi-Fi capability.</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400" b="0" i="0" u="none" strike="noStrike" kern="1200" cap="none" normalizeH="0" baseline="0" dirty="0">
              <a:ln>
                <a:noFill/>
              </a:ln>
              <a:solidFill>
                <a:srgbClr val="000000"/>
              </a:solidFill>
              <a:effectLst/>
              <a:latin typeface="+mn-lt"/>
              <a:ea typeface="+mn-ea"/>
              <a:cs typeface="+mn-cs"/>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400" b="1" i="0" u="none" strike="noStrike" kern="1200" cap="none" normalizeH="0" baseline="0" dirty="0">
                <a:ln>
                  <a:noFill/>
                </a:ln>
                <a:solidFill>
                  <a:srgbClr val="000000"/>
                </a:solidFill>
                <a:effectLst/>
                <a:latin typeface="+mn-lt"/>
                <a:ea typeface="+mn-ea"/>
                <a:cs typeface="+mn-cs"/>
              </a:rPr>
              <a:t>Wi-Fi to Wi-Fi bridge</a:t>
            </a:r>
            <a:r>
              <a:rPr kumimoji="0" lang="en-US" altLang="en-US" sz="1400" b="0" i="0" u="none" strike="noStrike" kern="1200" cap="none" normalizeH="0" baseline="0" dirty="0">
                <a:ln>
                  <a:noFill/>
                </a:ln>
                <a:solidFill>
                  <a:srgbClr val="000000"/>
                </a:solidFill>
                <a:effectLst/>
                <a:latin typeface="+mn-lt"/>
                <a:ea typeface="+mn-ea"/>
                <a:cs typeface="+mn-cs"/>
              </a:rPr>
              <a:t>: This bridge joins two Wi-Fi networks, often to increase the coverage area of a Wi-Fi hotspot. Some wireless AP hardware supports bridging in Ethernet as well as Wi-Fi mode.</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400" b="0" i="0" u="none" strike="noStrike" kern="1200" cap="none" normalizeH="0" baseline="0" dirty="0">
              <a:ln>
                <a:noFill/>
              </a:ln>
              <a:solidFill>
                <a:srgbClr val="000000"/>
              </a:solidFill>
              <a:effectLst/>
              <a:latin typeface="+mn-lt"/>
              <a:ea typeface="+mn-ea"/>
              <a:cs typeface="+mn-cs"/>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400" b="1" i="0" u="none" strike="noStrike" kern="1200" cap="none" normalizeH="0" baseline="0" dirty="0">
                <a:ln>
                  <a:noFill/>
                </a:ln>
                <a:solidFill>
                  <a:srgbClr val="000000"/>
                </a:solidFill>
                <a:effectLst/>
                <a:latin typeface="+mn-lt"/>
                <a:ea typeface="+mn-ea"/>
                <a:cs typeface="+mn-cs"/>
              </a:rPr>
              <a:t>Bluetooth to Wi-Fi bridge</a:t>
            </a:r>
            <a:r>
              <a:rPr kumimoji="0" lang="en-US" altLang="en-US" sz="1400" b="0" i="0" u="none" strike="noStrike" kern="1200" cap="none" normalizeH="0" baseline="0" dirty="0">
                <a:ln>
                  <a:noFill/>
                </a:ln>
                <a:solidFill>
                  <a:srgbClr val="000000"/>
                </a:solidFill>
                <a:effectLst/>
                <a:latin typeface="+mn-lt"/>
                <a:ea typeface="+mn-ea"/>
                <a:cs typeface="+mn-cs"/>
              </a:rPr>
              <a:t>: This bridge connects devices that communicate with consumer Bluetooth gadgets and interface with a Wi-Fi home network.</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400" b="0" i="0" u="none" strike="noStrike" kern="1200" cap="none" normalizeH="0" baseline="0" dirty="0">
              <a:ln>
                <a:noFill/>
              </a:ln>
              <a:solidFill>
                <a:srgbClr val="000000"/>
              </a:solidFill>
              <a:effectLst/>
              <a:latin typeface="+mn-lt"/>
              <a:ea typeface="+mn-ea"/>
              <a:cs typeface="+mn-cs"/>
            </a:endParaRPr>
          </a:p>
        </p:txBody>
      </p:sp>
    </p:spTree>
    <p:extLst>
      <p:ext uri="{BB962C8B-B14F-4D97-AF65-F5344CB8AC3E}">
        <p14:creationId xmlns:p14="http://schemas.microsoft.com/office/powerpoint/2010/main" val="3561308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FDAE19A-4833-468F-8022-BF1B72BFBE55}"/>
              </a:ext>
            </a:extLst>
          </p:cNvPr>
          <p:cNvSpPr>
            <a:spLocks noGrp="1"/>
          </p:cNvSpPr>
          <p:nvPr>
            <p:ph type="title"/>
          </p:nvPr>
        </p:nvSpPr>
        <p:spPr>
          <a:xfrm>
            <a:off x="0" y="2300607"/>
            <a:ext cx="5673012" cy="1786515"/>
          </a:xfrm>
          <a:prstGeom prst="ellipse">
            <a:avLst/>
          </a:prstGeom>
        </p:spPr>
        <p:txBody>
          <a:bodyPr vert="horz" lIns="91440" tIns="45720" rIns="91440" bIns="45720" rtlCol="0" anchor="t">
            <a:normAutofit fontScale="90000"/>
          </a:bodyPr>
          <a:lstStyle/>
          <a:p>
            <a:r>
              <a:rPr lang="en-US" sz="2400" kern="1200" dirty="0">
                <a:solidFill>
                  <a:srgbClr val="FFFFFF"/>
                </a:solidFill>
                <a:latin typeface="+mj-lt"/>
                <a:ea typeface="+mj-ea"/>
                <a:cs typeface="+mj-cs"/>
              </a:rPr>
              <a:t>Wireless Networks (Electromagnetic Interference and other reasons fo</a:t>
            </a:r>
            <a:r>
              <a:rPr lang="en-US" sz="2400" dirty="0">
                <a:solidFill>
                  <a:srgbClr val="FFFFFF"/>
                </a:solidFill>
              </a:rPr>
              <a:t>r degradation of a WIFI network</a:t>
            </a:r>
            <a:r>
              <a:rPr lang="en-US" sz="2400" kern="1200" dirty="0">
                <a:solidFill>
                  <a:srgbClr val="FFFFFF"/>
                </a:solidFill>
                <a:latin typeface="+mj-lt"/>
                <a:ea typeface="+mj-ea"/>
                <a:cs typeface="+mj-cs"/>
              </a:rPr>
              <a:t>)</a:t>
            </a:r>
          </a:p>
        </p:txBody>
      </p:sp>
      <p:pic>
        <p:nvPicPr>
          <p:cNvPr id="7" name="Content Placeholder 6" descr="A close up of a piece of paper&#10;&#10;Description automatically generated">
            <a:extLst>
              <a:ext uri="{FF2B5EF4-FFF2-40B4-BE49-F238E27FC236}">
                <a16:creationId xmlns:a16="http://schemas.microsoft.com/office/drawing/2014/main" id="{3318C512-03A7-4FCE-AC52-933D89808B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79341" y="309966"/>
            <a:ext cx="5017318" cy="4076054"/>
          </a:xfrm>
          <a:prstGeom prst="rect">
            <a:avLst/>
          </a:prstGeom>
          <a:ln w="9525">
            <a:noFill/>
          </a:ln>
        </p:spPr>
      </p:pic>
      <p:sp>
        <p:nvSpPr>
          <p:cNvPr id="3" name="Rectangle 2"/>
          <p:cNvSpPr/>
          <p:nvPr/>
        </p:nvSpPr>
        <p:spPr>
          <a:xfrm>
            <a:off x="6379341" y="4835537"/>
            <a:ext cx="5585351" cy="1477328"/>
          </a:xfrm>
          <a:prstGeom prst="rect">
            <a:avLst/>
          </a:prstGeom>
        </p:spPr>
        <p:txBody>
          <a:bodyPr wrap="square">
            <a:spAutoFit/>
          </a:bodyPr>
          <a:lstStyle/>
          <a:p>
            <a:r>
              <a:rPr lang="en-US" b="1" dirty="0">
                <a:solidFill>
                  <a:schemeClr val="bg1"/>
                </a:solidFill>
              </a:rPr>
              <a:t>Attenuation</a:t>
            </a:r>
            <a:r>
              <a:rPr lang="en-US" dirty="0">
                <a:solidFill>
                  <a:schemeClr val="bg1"/>
                </a:solidFill>
              </a:rPr>
              <a:t> in a wireless network signal is a result of the distance from the access point.</a:t>
            </a:r>
          </a:p>
          <a:p>
            <a:endParaRPr lang="en-US" dirty="0">
              <a:solidFill>
                <a:schemeClr val="bg1"/>
              </a:solidFill>
            </a:endParaRPr>
          </a:p>
          <a:p>
            <a:r>
              <a:rPr lang="en-US" dirty="0">
                <a:solidFill>
                  <a:schemeClr val="bg1"/>
                </a:solidFill>
              </a:rPr>
              <a:t>Signal </a:t>
            </a:r>
            <a:r>
              <a:rPr lang="en-US" b="1" dirty="0">
                <a:solidFill>
                  <a:schemeClr val="bg1"/>
                </a:solidFill>
              </a:rPr>
              <a:t>Attenuation</a:t>
            </a:r>
            <a:r>
              <a:rPr lang="en-US" dirty="0">
                <a:solidFill>
                  <a:schemeClr val="bg1"/>
                </a:solidFill>
              </a:rPr>
              <a:t> is a reduction of signal strength during transmission,</a:t>
            </a:r>
          </a:p>
        </p:txBody>
      </p:sp>
    </p:spTree>
    <p:extLst>
      <p:ext uri="{BB962C8B-B14F-4D97-AF65-F5344CB8AC3E}">
        <p14:creationId xmlns:p14="http://schemas.microsoft.com/office/powerpoint/2010/main" val="3041254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FDAE19A-4833-468F-8022-BF1B72BFBE55}"/>
              </a:ext>
            </a:extLst>
          </p:cNvPr>
          <p:cNvSpPr>
            <a:spLocks noGrp="1"/>
          </p:cNvSpPr>
          <p:nvPr>
            <p:ph type="title"/>
          </p:nvPr>
        </p:nvSpPr>
        <p:spPr>
          <a:xfrm>
            <a:off x="0" y="2300607"/>
            <a:ext cx="5673012" cy="1786515"/>
          </a:xfrm>
          <a:prstGeom prst="ellipse">
            <a:avLst/>
          </a:prstGeom>
        </p:spPr>
        <p:txBody>
          <a:bodyPr vert="horz" lIns="91440" tIns="45720" rIns="91440" bIns="45720" rtlCol="0" anchor="t">
            <a:normAutofit fontScale="90000"/>
          </a:bodyPr>
          <a:lstStyle/>
          <a:p>
            <a:r>
              <a:rPr lang="en-US" sz="2400" kern="1200" dirty="0">
                <a:solidFill>
                  <a:srgbClr val="FFFFFF"/>
                </a:solidFill>
                <a:latin typeface="+mj-lt"/>
                <a:ea typeface="+mj-ea"/>
                <a:cs typeface="+mj-cs"/>
              </a:rPr>
              <a:t>Wireless Networks (Electromagnetic Interference and other reasons fo</a:t>
            </a:r>
            <a:r>
              <a:rPr lang="en-US" sz="2400" dirty="0">
                <a:solidFill>
                  <a:srgbClr val="FFFFFF"/>
                </a:solidFill>
              </a:rPr>
              <a:t>r degradation of a WIFI network</a:t>
            </a:r>
            <a:r>
              <a:rPr lang="en-US" sz="2400" kern="1200" dirty="0">
                <a:solidFill>
                  <a:srgbClr val="FFFFFF"/>
                </a:solidFill>
                <a:latin typeface="+mj-lt"/>
                <a:ea typeface="+mj-ea"/>
                <a:cs typeface="+mj-cs"/>
              </a:rPr>
              <a:t>)</a:t>
            </a:r>
          </a:p>
        </p:txBody>
      </p:sp>
      <p:sp>
        <p:nvSpPr>
          <p:cNvPr id="3" name="Rectangle 2"/>
          <p:cNvSpPr/>
          <p:nvPr/>
        </p:nvSpPr>
        <p:spPr>
          <a:xfrm>
            <a:off x="5453016" y="158936"/>
            <a:ext cx="6594700" cy="1938992"/>
          </a:xfrm>
          <a:prstGeom prst="rect">
            <a:avLst/>
          </a:prstGeom>
          <a:solidFill>
            <a:schemeClr val="accent1">
              <a:lumMod val="75000"/>
            </a:schemeClr>
          </a:solidFill>
        </p:spPr>
        <p:txBody>
          <a:bodyPr wrap="square">
            <a:spAutoFit/>
          </a:bodyPr>
          <a:lstStyle/>
          <a:p>
            <a:r>
              <a:rPr lang="en-US" sz="2400" b="1" dirty="0"/>
              <a:t>- Signal</a:t>
            </a:r>
            <a:r>
              <a:rPr lang="en-US" sz="2400" dirty="0"/>
              <a:t> </a:t>
            </a:r>
            <a:r>
              <a:rPr lang="en-US" sz="2400" b="1" dirty="0"/>
              <a:t>Attenuation</a:t>
            </a:r>
            <a:r>
              <a:rPr lang="en-US" sz="2400" dirty="0"/>
              <a:t> is a reduction of signal strength during transmission,</a:t>
            </a:r>
          </a:p>
          <a:p>
            <a:endParaRPr lang="en-US" sz="2400" b="1" dirty="0"/>
          </a:p>
          <a:p>
            <a:r>
              <a:rPr lang="en-US" sz="2400" b="1" dirty="0"/>
              <a:t>- Attenuation</a:t>
            </a:r>
            <a:r>
              <a:rPr lang="en-US" sz="2400" dirty="0"/>
              <a:t> in a wireless network signal is directly related to the distance from the signal source.</a:t>
            </a:r>
          </a:p>
        </p:txBody>
      </p:sp>
      <p:pic>
        <p:nvPicPr>
          <p:cNvPr id="6" name="Picture 5">
            <a:extLst>
              <a:ext uri="{FF2B5EF4-FFF2-40B4-BE49-F238E27FC236}">
                <a16:creationId xmlns:a16="http://schemas.microsoft.com/office/drawing/2014/main" id="{7D7DD018-C022-4401-B704-E8FF7D04F769}"/>
              </a:ext>
            </a:extLst>
          </p:cNvPr>
          <p:cNvPicPr>
            <a:picLocks noChangeAspect="1"/>
          </p:cNvPicPr>
          <p:nvPr/>
        </p:nvPicPr>
        <p:blipFill>
          <a:blip r:embed="rId3"/>
          <a:stretch>
            <a:fillRect/>
          </a:stretch>
        </p:blipFill>
        <p:spPr>
          <a:xfrm>
            <a:off x="5240159" y="2300607"/>
            <a:ext cx="6807557" cy="4398457"/>
          </a:xfrm>
          <a:prstGeom prst="rect">
            <a:avLst/>
          </a:prstGeom>
        </p:spPr>
      </p:pic>
    </p:spTree>
    <p:extLst>
      <p:ext uri="{BB962C8B-B14F-4D97-AF65-F5344CB8AC3E}">
        <p14:creationId xmlns:p14="http://schemas.microsoft.com/office/powerpoint/2010/main" val="3522343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FDAE19A-4833-468F-8022-BF1B72BFBE55}"/>
              </a:ext>
            </a:extLst>
          </p:cNvPr>
          <p:cNvSpPr>
            <a:spLocks noGrp="1"/>
          </p:cNvSpPr>
          <p:nvPr>
            <p:ph type="title"/>
          </p:nvPr>
        </p:nvSpPr>
        <p:spPr>
          <a:xfrm>
            <a:off x="0" y="2300607"/>
            <a:ext cx="5673012" cy="1786515"/>
          </a:xfrm>
          <a:prstGeom prst="ellipse">
            <a:avLst/>
          </a:prstGeom>
        </p:spPr>
        <p:txBody>
          <a:bodyPr vert="horz" lIns="91440" tIns="45720" rIns="91440" bIns="45720" rtlCol="0" anchor="t">
            <a:normAutofit fontScale="90000"/>
          </a:bodyPr>
          <a:lstStyle/>
          <a:p>
            <a:r>
              <a:rPr lang="en-US" sz="2400" kern="1200" dirty="0">
                <a:solidFill>
                  <a:srgbClr val="FFFFFF"/>
                </a:solidFill>
                <a:latin typeface="+mj-lt"/>
                <a:ea typeface="+mj-ea"/>
                <a:cs typeface="+mj-cs"/>
              </a:rPr>
              <a:t>Wireless Networks (Electromagnetic Interference and other reasons fo</a:t>
            </a:r>
            <a:r>
              <a:rPr lang="en-US" sz="2400" dirty="0">
                <a:solidFill>
                  <a:srgbClr val="FFFFFF"/>
                </a:solidFill>
              </a:rPr>
              <a:t>r degradation of a WIFI network</a:t>
            </a:r>
            <a:r>
              <a:rPr lang="en-US" sz="2400" kern="1200" dirty="0">
                <a:solidFill>
                  <a:srgbClr val="FFFFFF"/>
                </a:solidFill>
                <a:latin typeface="+mj-lt"/>
                <a:ea typeface="+mj-ea"/>
                <a:cs typeface="+mj-cs"/>
              </a:rPr>
              <a:t>)</a:t>
            </a:r>
          </a:p>
        </p:txBody>
      </p:sp>
      <p:sp>
        <p:nvSpPr>
          <p:cNvPr id="5" name="Rectangle 4"/>
          <p:cNvSpPr/>
          <p:nvPr/>
        </p:nvSpPr>
        <p:spPr>
          <a:xfrm>
            <a:off x="5561504" y="1393804"/>
            <a:ext cx="6096000" cy="4524315"/>
          </a:xfrm>
          <a:prstGeom prst="rect">
            <a:avLst/>
          </a:prstGeom>
        </p:spPr>
        <p:txBody>
          <a:bodyPr>
            <a:spAutoFit/>
          </a:bodyPr>
          <a:lstStyle/>
          <a:p>
            <a:r>
              <a:rPr lang="en-US" b="1" dirty="0">
                <a:solidFill>
                  <a:schemeClr val="bg1"/>
                </a:solidFill>
              </a:rPr>
              <a:t>High vs Low</a:t>
            </a:r>
            <a:r>
              <a:rPr lang="en-US" dirty="0">
                <a:solidFill>
                  <a:schemeClr val="bg1"/>
                </a:solidFill>
              </a:rPr>
              <a:t>. Having your </a:t>
            </a:r>
            <a:r>
              <a:rPr lang="en-US" dirty="0" err="1">
                <a:solidFill>
                  <a:schemeClr val="bg1"/>
                </a:solidFill>
              </a:rPr>
              <a:t>WiFi</a:t>
            </a:r>
            <a:r>
              <a:rPr lang="en-US" dirty="0">
                <a:solidFill>
                  <a:schemeClr val="bg1"/>
                </a:solidFill>
              </a:rPr>
              <a:t> router on the floor or behind other objects usually results in noticeably worse performance. Instead, place the router as high up as possible to extend the broadcasting range of the radio waves. This also helps clear the router of possible interferences.</a:t>
            </a:r>
          </a:p>
          <a:p>
            <a:r>
              <a:rPr lang="en-US" b="1" dirty="0">
                <a:solidFill>
                  <a:schemeClr val="bg1"/>
                </a:solidFill>
              </a:rPr>
              <a:t>Objects in the way.</a:t>
            </a:r>
            <a:r>
              <a:rPr lang="en-US" dirty="0">
                <a:solidFill>
                  <a:schemeClr val="bg1"/>
                </a:solidFill>
              </a:rPr>
              <a:t> Materials like concrete, plaster and especially metal tend to be the worst for blocking Wi-Fi waves. Wireless routers broadcast Omni directionally, and the closer you place yours to an obstacle like a brick wall, the more you’ll restrict its signal. </a:t>
            </a:r>
          </a:p>
          <a:p>
            <a:r>
              <a:rPr lang="en-US" b="1" dirty="0">
                <a:solidFill>
                  <a:schemeClr val="bg1"/>
                </a:solidFill>
              </a:rPr>
              <a:t>Distance</a:t>
            </a:r>
            <a:r>
              <a:rPr lang="en-US" dirty="0">
                <a:solidFill>
                  <a:schemeClr val="bg1"/>
                </a:solidFill>
              </a:rPr>
              <a:t>. The further away from your router you get, the weaker the Wi-Fi signal. This is called </a:t>
            </a:r>
            <a:r>
              <a:rPr lang="en-US" b="1" dirty="0">
                <a:solidFill>
                  <a:schemeClr val="bg1"/>
                </a:solidFill>
              </a:rPr>
              <a:t>attenuation</a:t>
            </a:r>
            <a:r>
              <a:rPr lang="en-US" dirty="0">
                <a:solidFill>
                  <a:schemeClr val="bg1"/>
                </a:solidFill>
              </a:rPr>
              <a:t> Therefore, the best option is to place your router as close to your devices as possible, but this is only practical if you have one main area where you tend to use your devices.</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161416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7">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7DED2D9-4428-480D-BC0D-8DC7F7E55B0B}"/>
              </a:ext>
            </a:extLst>
          </p:cNvPr>
          <p:cNvSpPr>
            <a:spLocks noGrp="1"/>
          </p:cNvSpPr>
          <p:nvPr>
            <p:ph type="title"/>
          </p:nvPr>
        </p:nvSpPr>
        <p:spPr>
          <a:xfrm>
            <a:off x="660742" y="1423530"/>
            <a:ext cx="3658053" cy="4128184"/>
          </a:xfrm>
          <a:prstGeom prst="ellipse">
            <a:avLst/>
          </a:prstGeom>
        </p:spPr>
        <p:txBody>
          <a:bodyPr vert="horz" lIns="91440" tIns="45720" rIns="91440" bIns="45720" rtlCol="0" anchor="t">
            <a:normAutofit/>
          </a:bodyPr>
          <a:lstStyle/>
          <a:p>
            <a:r>
              <a:rPr lang="en-US" sz="2800" kern="1200" dirty="0">
                <a:solidFill>
                  <a:srgbClr val="FFFFFF"/>
                </a:solidFill>
                <a:latin typeface="+mj-lt"/>
                <a:ea typeface="+mj-ea"/>
                <a:cs typeface="+mj-cs"/>
              </a:rPr>
              <a:t>Network topologies</a:t>
            </a:r>
          </a:p>
        </p:txBody>
      </p:sp>
      <p:pic>
        <p:nvPicPr>
          <p:cNvPr id="4" name="Content Placeholder 3">
            <a:extLst>
              <a:ext uri="{FF2B5EF4-FFF2-40B4-BE49-F238E27FC236}">
                <a16:creationId xmlns:a16="http://schemas.microsoft.com/office/drawing/2014/main" id="{A6173FD6-86B6-44D5-8447-8B7494C507F5}"/>
              </a:ext>
            </a:extLst>
          </p:cNvPr>
          <p:cNvPicPr>
            <a:picLocks noGrp="1" noChangeAspect="1"/>
          </p:cNvPicPr>
          <p:nvPr>
            <p:ph idx="1"/>
          </p:nvPr>
        </p:nvPicPr>
        <p:blipFill>
          <a:blip r:embed="rId3"/>
          <a:stretch>
            <a:fillRect/>
          </a:stretch>
        </p:blipFill>
        <p:spPr>
          <a:xfrm>
            <a:off x="5518331" y="887019"/>
            <a:ext cx="6471506" cy="5201205"/>
          </a:xfrm>
          <a:prstGeom prst="rect">
            <a:avLst/>
          </a:prstGeom>
          <a:ln w="9525">
            <a:noFill/>
          </a:ln>
        </p:spPr>
      </p:pic>
    </p:spTree>
    <p:extLst>
      <p:ext uri="{BB962C8B-B14F-4D97-AF65-F5344CB8AC3E}">
        <p14:creationId xmlns:p14="http://schemas.microsoft.com/office/powerpoint/2010/main" val="2623902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610CFE15-BE2E-4E70-B208-1CED44B1D59E}"/>
              </a:ext>
            </a:extLst>
          </p:cNvPr>
          <p:cNvSpPr>
            <a:spLocks noGrp="1"/>
          </p:cNvSpPr>
          <p:nvPr>
            <p:ph type="title"/>
          </p:nvPr>
        </p:nvSpPr>
        <p:spPr>
          <a:xfrm>
            <a:off x="640079" y="2053641"/>
            <a:ext cx="3669161" cy="2760098"/>
          </a:xfrm>
        </p:spPr>
        <p:txBody>
          <a:bodyPr>
            <a:normAutofit/>
          </a:bodyPr>
          <a:lstStyle/>
          <a:p>
            <a:r>
              <a:rPr lang="en-US" sz="3700" dirty="0">
                <a:solidFill>
                  <a:srgbClr val="FFFFFF"/>
                </a:solidFill>
              </a:rPr>
              <a:t>Question Types</a:t>
            </a:r>
            <a:br>
              <a:rPr lang="en-US" sz="3700" dirty="0">
                <a:solidFill>
                  <a:srgbClr val="FFFFFF"/>
                </a:solidFill>
              </a:rPr>
            </a:br>
            <a:br>
              <a:rPr lang="en-US" sz="3700" dirty="0">
                <a:solidFill>
                  <a:srgbClr val="FFFFFF"/>
                </a:solidFill>
              </a:rPr>
            </a:br>
            <a:r>
              <a:rPr lang="en-US" sz="3700" dirty="0">
                <a:solidFill>
                  <a:srgbClr val="FFFFFF"/>
                </a:solidFill>
              </a:rPr>
              <a:t>Multiple Choice</a:t>
            </a:r>
            <a:br>
              <a:rPr lang="en-US" sz="3700" dirty="0">
                <a:solidFill>
                  <a:srgbClr val="FFFFFF"/>
                </a:solidFill>
              </a:rPr>
            </a:br>
            <a:endParaRPr lang="en-US" sz="3700" dirty="0">
              <a:solidFill>
                <a:srgbClr val="FFFFFF"/>
              </a:solidFill>
            </a:endParaRPr>
          </a:p>
        </p:txBody>
      </p:sp>
      <p:sp>
        <p:nvSpPr>
          <p:cNvPr id="11" name="Content Placeholder 2">
            <a:extLst>
              <a:ext uri="{FF2B5EF4-FFF2-40B4-BE49-F238E27FC236}">
                <a16:creationId xmlns:a16="http://schemas.microsoft.com/office/drawing/2014/main" id="{83008CA5-DFED-40DD-9272-1F1BE7E63CC5}"/>
              </a:ext>
            </a:extLst>
          </p:cNvPr>
          <p:cNvSpPr>
            <a:spLocks noGrp="1"/>
          </p:cNvSpPr>
          <p:nvPr>
            <p:ph idx="1"/>
          </p:nvPr>
        </p:nvSpPr>
        <p:spPr>
          <a:xfrm>
            <a:off x="6090574" y="801866"/>
            <a:ext cx="5306084" cy="5230634"/>
          </a:xfrm>
        </p:spPr>
        <p:txBody>
          <a:bodyPr anchor="ctr">
            <a:normAutofit/>
          </a:bodyPr>
          <a:lstStyle/>
          <a:p>
            <a:pPr marL="0" lvl="0" indent="0">
              <a:buNone/>
            </a:pPr>
            <a:r>
              <a:rPr lang="en-US" sz="1100" dirty="0">
                <a:solidFill>
                  <a:srgbClr val="000000"/>
                </a:solidFill>
              </a:rPr>
              <a:t>Of the Colors listed below which two are primary colors</a:t>
            </a:r>
          </a:p>
          <a:p>
            <a:pPr lvl="0"/>
            <a:r>
              <a:rPr lang="en-US" sz="1100" dirty="0">
                <a:solidFill>
                  <a:srgbClr val="000000"/>
                </a:solidFill>
              </a:rPr>
              <a:t>A. Red</a:t>
            </a:r>
          </a:p>
          <a:p>
            <a:pPr lvl="0"/>
            <a:r>
              <a:rPr lang="en-US" sz="1100" dirty="0">
                <a:solidFill>
                  <a:srgbClr val="000000"/>
                </a:solidFill>
              </a:rPr>
              <a:t>B. Green</a:t>
            </a:r>
          </a:p>
          <a:p>
            <a:pPr lvl="0"/>
            <a:r>
              <a:rPr lang="en-US" sz="1100" dirty="0">
                <a:solidFill>
                  <a:srgbClr val="000000"/>
                </a:solidFill>
              </a:rPr>
              <a:t>C. Blue</a:t>
            </a:r>
          </a:p>
          <a:p>
            <a:pPr lvl="0"/>
            <a:r>
              <a:rPr lang="en-US" sz="1100" dirty="0">
                <a:solidFill>
                  <a:srgbClr val="000000"/>
                </a:solidFill>
              </a:rPr>
              <a:t>D. Purple</a:t>
            </a:r>
          </a:p>
        </p:txBody>
      </p:sp>
    </p:spTree>
    <p:extLst>
      <p:ext uri="{BB962C8B-B14F-4D97-AF65-F5344CB8AC3E}">
        <p14:creationId xmlns:p14="http://schemas.microsoft.com/office/powerpoint/2010/main" val="453712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7">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7DED2D9-4428-480D-BC0D-8DC7F7E55B0B}"/>
              </a:ext>
            </a:extLst>
          </p:cNvPr>
          <p:cNvSpPr>
            <a:spLocks noGrp="1"/>
          </p:cNvSpPr>
          <p:nvPr>
            <p:ph type="title"/>
          </p:nvPr>
        </p:nvSpPr>
        <p:spPr>
          <a:xfrm>
            <a:off x="660742" y="1423530"/>
            <a:ext cx="3658053" cy="4128184"/>
          </a:xfrm>
          <a:prstGeom prst="ellipse">
            <a:avLst/>
          </a:prstGeom>
        </p:spPr>
        <p:txBody>
          <a:bodyPr vert="horz" lIns="91440" tIns="45720" rIns="91440" bIns="45720" rtlCol="0" anchor="t">
            <a:normAutofit/>
          </a:bodyPr>
          <a:lstStyle/>
          <a:p>
            <a:r>
              <a:rPr lang="en-US" sz="2800" kern="1200" dirty="0">
                <a:solidFill>
                  <a:srgbClr val="FFFFFF"/>
                </a:solidFill>
                <a:latin typeface="+mj-lt"/>
                <a:ea typeface="+mj-ea"/>
                <a:cs typeface="+mj-cs"/>
              </a:rPr>
              <a:t>Network topologies</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Ring Topology</a:t>
            </a:r>
          </a:p>
        </p:txBody>
      </p:sp>
      <p:sp>
        <p:nvSpPr>
          <p:cNvPr id="7" name="Rectangle 6">
            <a:extLst>
              <a:ext uri="{FF2B5EF4-FFF2-40B4-BE49-F238E27FC236}">
                <a16:creationId xmlns:a16="http://schemas.microsoft.com/office/drawing/2014/main" id="{61762C89-FDB8-4E5F-892F-0D0EA806F4E9}"/>
              </a:ext>
            </a:extLst>
          </p:cNvPr>
          <p:cNvSpPr/>
          <p:nvPr/>
        </p:nvSpPr>
        <p:spPr>
          <a:xfrm>
            <a:off x="5453016" y="157825"/>
            <a:ext cx="6096000" cy="4524315"/>
          </a:xfrm>
          <a:prstGeom prst="rect">
            <a:avLst/>
          </a:prstGeom>
        </p:spPr>
        <p:txBody>
          <a:bodyPr>
            <a:spAutoFit/>
          </a:bodyPr>
          <a:lstStyle/>
          <a:p>
            <a:r>
              <a:rPr lang="en-US" b="1" dirty="0">
                <a:solidFill>
                  <a:schemeClr val="bg1"/>
                </a:solidFill>
              </a:rPr>
              <a:t>Ring topology</a:t>
            </a:r>
            <a:r>
              <a:rPr lang="en-US" dirty="0">
                <a:solidFill>
                  <a:schemeClr val="bg1"/>
                </a:solidFill>
              </a:rPr>
              <a:t>, also known as Ring network, is a type of network topology where each node is exactly connected to two other nodes, forward and backward, thus forming a single continuous path for signal transmission.</a:t>
            </a:r>
          </a:p>
          <a:p>
            <a:endParaRPr lang="en-US" dirty="0">
              <a:solidFill>
                <a:schemeClr val="bg1"/>
              </a:solidFill>
            </a:endParaRPr>
          </a:p>
          <a:p>
            <a:r>
              <a:rPr lang="en-US" b="1" dirty="0">
                <a:solidFill>
                  <a:schemeClr val="bg1"/>
                </a:solidFill>
              </a:rPr>
              <a:t>Advantages of Ring topology:</a:t>
            </a:r>
          </a:p>
          <a:p>
            <a:r>
              <a:rPr lang="en-US" dirty="0">
                <a:solidFill>
                  <a:schemeClr val="bg1"/>
                </a:solidFill>
              </a:rPr>
              <a:t>Reduced chances of data collision as each node release a data packet after receiving the token.</a:t>
            </a:r>
          </a:p>
          <a:p>
            <a:r>
              <a:rPr lang="en-US" dirty="0">
                <a:solidFill>
                  <a:schemeClr val="bg1"/>
                </a:solidFill>
              </a:rPr>
              <a:t>Token passing makes ring topology perform better than </a:t>
            </a:r>
            <a:r>
              <a:rPr lang="en-US" dirty="0">
                <a:solidFill>
                  <a:schemeClr val="bg1"/>
                </a:solidFill>
                <a:hlinkClick r:id="rId3">
                  <a:extLst>
                    <a:ext uri="{A12FA001-AC4F-418D-AE19-62706E023703}">
                      <ahyp:hlinkClr xmlns:ahyp="http://schemas.microsoft.com/office/drawing/2018/hyperlinkcolor" val="tx"/>
                    </a:ext>
                  </a:extLst>
                </a:hlinkClick>
              </a:rPr>
              <a:t>bus topology</a:t>
            </a:r>
            <a:r>
              <a:rPr lang="en-US" dirty="0">
                <a:solidFill>
                  <a:schemeClr val="bg1"/>
                </a:solidFill>
              </a:rPr>
              <a:t> under heavy traffic</a:t>
            </a:r>
          </a:p>
          <a:p>
            <a:r>
              <a:rPr lang="en-US" dirty="0">
                <a:solidFill>
                  <a:schemeClr val="bg1"/>
                </a:solidFill>
              </a:rPr>
              <a:t>No need of server to control connectivity among the nodes</a:t>
            </a:r>
          </a:p>
          <a:p>
            <a:r>
              <a:rPr lang="en-US" dirty="0">
                <a:solidFill>
                  <a:schemeClr val="bg1"/>
                </a:solidFill>
              </a:rPr>
              <a:t>Equal access to the resources</a:t>
            </a:r>
          </a:p>
          <a:p>
            <a:r>
              <a:rPr lang="en-US" b="1" dirty="0">
                <a:solidFill>
                  <a:schemeClr val="bg1"/>
                </a:solidFill>
              </a:rPr>
              <a:t>Disadvantages of Ring topology:</a:t>
            </a:r>
          </a:p>
          <a:p>
            <a:r>
              <a:rPr lang="en-US" dirty="0">
                <a:solidFill>
                  <a:schemeClr val="bg1"/>
                </a:solidFill>
              </a:rPr>
              <a:t>In Unidirectional Ring, a data packet must pass through all the nodes.</a:t>
            </a:r>
          </a:p>
          <a:p>
            <a:endParaRPr lang="en-US" dirty="0">
              <a:solidFill>
                <a:schemeClr val="bg1"/>
              </a:solidFill>
            </a:endParaRPr>
          </a:p>
        </p:txBody>
      </p:sp>
      <p:pic>
        <p:nvPicPr>
          <p:cNvPr id="8" name="Picture 7">
            <a:extLst>
              <a:ext uri="{FF2B5EF4-FFF2-40B4-BE49-F238E27FC236}">
                <a16:creationId xmlns:a16="http://schemas.microsoft.com/office/drawing/2014/main" id="{A6D53114-2AF9-4EEA-A926-67E42DB70EFB}"/>
              </a:ext>
            </a:extLst>
          </p:cNvPr>
          <p:cNvPicPr>
            <a:picLocks noChangeAspect="1"/>
          </p:cNvPicPr>
          <p:nvPr/>
        </p:nvPicPr>
        <p:blipFill>
          <a:blip r:embed="rId4"/>
          <a:stretch>
            <a:fillRect/>
          </a:stretch>
        </p:blipFill>
        <p:spPr>
          <a:xfrm>
            <a:off x="6587237" y="4273420"/>
            <a:ext cx="4034662" cy="2258805"/>
          </a:xfrm>
          <a:prstGeom prst="rect">
            <a:avLst/>
          </a:prstGeom>
        </p:spPr>
      </p:pic>
    </p:spTree>
    <p:extLst>
      <p:ext uri="{BB962C8B-B14F-4D97-AF65-F5344CB8AC3E}">
        <p14:creationId xmlns:p14="http://schemas.microsoft.com/office/powerpoint/2010/main" val="1439634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7">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7DED2D9-4428-480D-BC0D-8DC7F7E55B0B}"/>
              </a:ext>
            </a:extLst>
          </p:cNvPr>
          <p:cNvSpPr>
            <a:spLocks noGrp="1"/>
          </p:cNvSpPr>
          <p:nvPr>
            <p:ph type="title"/>
          </p:nvPr>
        </p:nvSpPr>
        <p:spPr>
          <a:xfrm>
            <a:off x="660742" y="1423530"/>
            <a:ext cx="3658053" cy="1696659"/>
          </a:xfrm>
          <a:prstGeom prst="ellipse">
            <a:avLst/>
          </a:prstGeom>
        </p:spPr>
        <p:txBody>
          <a:bodyPr vert="horz" lIns="91440" tIns="45720" rIns="91440" bIns="45720" rtlCol="0" anchor="t">
            <a:normAutofit fontScale="90000"/>
          </a:bodyPr>
          <a:lstStyle/>
          <a:p>
            <a:r>
              <a:rPr lang="en-US" sz="2800" kern="1200" dirty="0">
                <a:solidFill>
                  <a:srgbClr val="FFFFFF"/>
                </a:solidFill>
                <a:latin typeface="+mj-lt"/>
                <a:ea typeface="+mj-ea"/>
                <a:cs typeface="+mj-cs"/>
              </a:rPr>
              <a:t>Network topologies</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Star Topology</a:t>
            </a:r>
          </a:p>
        </p:txBody>
      </p:sp>
      <p:sp>
        <p:nvSpPr>
          <p:cNvPr id="7" name="Rectangle 6">
            <a:extLst>
              <a:ext uri="{FF2B5EF4-FFF2-40B4-BE49-F238E27FC236}">
                <a16:creationId xmlns:a16="http://schemas.microsoft.com/office/drawing/2014/main" id="{61762C89-FDB8-4E5F-892F-0D0EA806F4E9}"/>
              </a:ext>
            </a:extLst>
          </p:cNvPr>
          <p:cNvSpPr/>
          <p:nvPr/>
        </p:nvSpPr>
        <p:spPr>
          <a:xfrm>
            <a:off x="5453016" y="157825"/>
            <a:ext cx="6096000" cy="2308324"/>
          </a:xfrm>
          <a:prstGeom prst="rect">
            <a:avLst/>
          </a:prstGeom>
        </p:spPr>
        <p:txBody>
          <a:bodyPr>
            <a:spAutoFit/>
          </a:bodyPr>
          <a:lstStyle/>
          <a:p>
            <a:r>
              <a:rPr lang="en-US" sz="1600" b="1" dirty="0">
                <a:solidFill>
                  <a:schemeClr val="bg1"/>
                </a:solidFill>
              </a:rPr>
              <a:t>What is Star topology?</a:t>
            </a:r>
            <a:br>
              <a:rPr lang="en-US" sz="1600" dirty="0">
                <a:solidFill>
                  <a:schemeClr val="bg1"/>
                </a:solidFill>
              </a:rPr>
            </a:br>
            <a:r>
              <a:rPr lang="en-US" sz="1600" dirty="0">
                <a:solidFill>
                  <a:schemeClr val="bg1"/>
                </a:solidFill>
              </a:rPr>
              <a:t>      In Star topology, all the components of network are connected to the central device called “hub” which may be a hub, a router or a switch. </a:t>
            </a:r>
          </a:p>
          <a:p>
            <a:r>
              <a:rPr lang="en-US" sz="1600" dirty="0">
                <a:solidFill>
                  <a:schemeClr val="bg1"/>
                </a:solidFill>
              </a:rPr>
              <a:t>Unlike </a:t>
            </a:r>
            <a:r>
              <a:rPr lang="en-US" sz="1600" i="1" dirty="0">
                <a:solidFill>
                  <a:schemeClr val="bg1"/>
                </a:solidFill>
              </a:rPr>
              <a:t>Bus topology</a:t>
            </a:r>
            <a:r>
              <a:rPr lang="en-US" sz="1600" dirty="0">
                <a:solidFill>
                  <a:schemeClr val="bg1"/>
                </a:solidFill>
              </a:rPr>
              <a:t> (discussed earlier), where nodes were connected to central cable, here all the workstations are connected to central device with a point-to-point connection. So it can be said that every computer is indirectly connected to every other node by the help of “hub”. </a:t>
            </a:r>
          </a:p>
        </p:txBody>
      </p:sp>
      <p:sp>
        <p:nvSpPr>
          <p:cNvPr id="3" name="Rectangle 1">
            <a:extLst>
              <a:ext uri="{FF2B5EF4-FFF2-40B4-BE49-F238E27FC236}">
                <a16:creationId xmlns:a16="http://schemas.microsoft.com/office/drawing/2014/main" id="{DF2A4855-69E1-4BBF-A6F9-39DCBD1E265D}"/>
              </a:ext>
            </a:extLst>
          </p:cNvPr>
          <p:cNvSpPr>
            <a:spLocks noChangeArrowheads="1"/>
          </p:cNvSpPr>
          <p:nvPr/>
        </p:nvSpPr>
        <p:spPr bwMode="auto">
          <a:xfrm>
            <a:off x="5453016" y="2468413"/>
            <a:ext cx="648231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rPr>
              <a:t>Advantages of Star Topology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rPr>
              <a:t>1)</a:t>
            </a:r>
            <a:r>
              <a:rPr kumimoji="0" lang="en-US" altLang="en-US" sz="1400" b="0" i="0" u="none" strike="noStrike" cap="none" normalizeH="0" baseline="0" dirty="0">
                <a:ln>
                  <a:noFill/>
                </a:ln>
                <a:solidFill>
                  <a:schemeClr val="bg1"/>
                </a:solidFill>
                <a:effectLst/>
              </a:rPr>
              <a:t>  As compared to Bus topology it gives far much better performance, signals don’t necessarily get transmitted to all the workstations. A sent signal reaches the intended destination after passing through no more than 3-4 devices and 2-3 links. Performance of the network is dependent on the capacity of central hub.</a:t>
            </a:r>
            <a:br>
              <a:rPr kumimoji="0" lang="en-US" altLang="en-US" sz="1400" b="0" i="0" u="none" strike="noStrike" cap="none" normalizeH="0" baseline="0" dirty="0">
                <a:ln>
                  <a:noFill/>
                </a:ln>
                <a:solidFill>
                  <a:schemeClr val="bg1"/>
                </a:solidFill>
                <a:effectLst/>
              </a:rPr>
            </a:br>
            <a:r>
              <a:rPr kumimoji="0" lang="en-US" altLang="en-US" sz="1400" b="1" i="0" u="none" strike="noStrike" cap="none" normalizeH="0" baseline="0" dirty="0">
                <a:ln>
                  <a:noFill/>
                </a:ln>
                <a:solidFill>
                  <a:schemeClr val="bg1"/>
                </a:solidFill>
                <a:effectLst/>
              </a:rPr>
              <a:t>2) </a:t>
            </a:r>
            <a:r>
              <a:rPr kumimoji="0" lang="en-US" altLang="en-US" sz="1400" b="0" i="0" u="none" strike="noStrike" cap="none" normalizeH="0" baseline="0" dirty="0">
                <a:ln>
                  <a:noFill/>
                </a:ln>
                <a:solidFill>
                  <a:schemeClr val="bg1"/>
                </a:solidFill>
                <a:effectLst/>
              </a:rPr>
              <a:t> Easy to connect new nodes or devices. In star topology new nodes can be added easily without affecting rest of the network. Similarly components can also be removed easily.</a:t>
            </a:r>
            <a:br>
              <a:rPr kumimoji="0" lang="en-US" altLang="en-US" sz="1400" b="0" i="0" u="none" strike="noStrike" cap="none" normalizeH="0" baseline="0" dirty="0">
                <a:ln>
                  <a:noFill/>
                </a:ln>
                <a:solidFill>
                  <a:schemeClr val="bg1"/>
                </a:solidFill>
                <a:effectLst/>
              </a:rPr>
            </a:br>
            <a:r>
              <a:rPr kumimoji="0" lang="en-US" altLang="en-US" sz="1400" b="1" i="0" u="none" strike="noStrike" cap="none" normalizeH="0" baseline="0" dirty="0">
                <a:ln>
                  <a:noFill/>
                </a:ln>
                <a:solidFill>
                  <a:schemeClr val="bg1"/>
                </a:solidFill>
                <a:effectLst/>
              </a:rPr>
              <a:t>3)</a:t>
            </a:r>
            <a:r>
              <a:rPr kumimoji="0" lang="en-US" altLang="en-US" sz="1400" b="0" i="0" u="none" strike="noStrike" cap="none" normalizeH="0" baseline="0" dirty="0">
                <a:ln>
                  <a:noFill/>
                </a:ln>
                <a:solidFill>
                  <a:schemeClr val="bg1"/>
                </a:solidFill>
                <a:effectLst/>
              </a:rPr>
              <a:t>  Centralized management. It helps in monitoring the network.</a:t>
            </a:r>
            <a:br>
              <a:rPr kumimoji="0" lang="en-US" altLang="en-US" sz="1400" b="0" i="0" u="none" strike="noStrike" cap="none" normalizeH="0" baseline="0" dirty="0">
                <a:ln>
                  <a:noFill/>
                </a:ln>
                <a:solidFill>
                  <a:schemeClr val="bg1"/>
                </a:solidFill>
                <a:effectLst/>
              </a:rPr>
            </a:br>
            <a:r>
              <a:rPr kumimoji="0" lang="en-US" altLang="en-US" sz="1400" b="1" i="0" u="none" strike="noStrike" cap="none" normalizeH="0" baseline="0" dirty="0">
                <a:ln>
                  <a:noFill/>
                </a:ln>
                <a:solidFill>
                  <a:schemeClr val="bg1"/>
                </a:solidFill>
                <a:effectLst/>
              </a:rPr>
              <a:t>4)</a:t>
            </a:r>
            <a:r>
              <a:rPr kumimoji="0" lang="en-US" altLang="en-US" sz="1400" b="0" i="0" u="none" strike="noStrike" cap="none" normalizeH="0" baseline="0" dirty="0">
                <a:ln>
                  <a:noFill/>
                </a:ln>
                <a:solidFill>
                  <a:schemeClr val="bg1"/>
                </a:solidFill>
                <a:effectLst/>
              </a:rPr>
              <a:t>  Failure of one node or link doesn’t affect the rest of network. At the same time its easy to detect the failure and troubleshoot it.</a:t>
            </a:r>
            <a:br>
              <a:rPr kumimoji="0" lang="en-US" altLang="en-US" sz="1400" b="0" i="0" u="none" strike="noStrike" cap="none" normalizeH="0" baseline="0" dirty="0">
                <a:ln>
                  <a:noFill/>
                </a:ln>
                <a:solidFill>
                  <a:schemeClr val="bg1"/>
                </a:solidFill>
                <a:effectLst/>
              </a:rPr>
            </a:br>
            <a:endParaRPr kumimoji="0" lang="en-US" altLang="en-US" sz="1400" b="1"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rPr>
              <a:t>Disadvantages of Star Topology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rPr>
              <a:t>1)</a:t>
            </a:r>
            <a:r>
              <a:rPr kumimoji="0" lang="en-US" altLang="en-US" sz="1400" b="0" i="0" u="none" strike="noStrike" cap="none" normalizeH="0" baseline="0" dirty="0">
                <a:ln>
                  <a:noFill/>
                </a:ln>
                <a:solidFill>
                  <a:schemeClr val="bg1"/>
                </a:solidFill>
                <a:effectLst/>
              </a:rPr>
              <a:t>  Too much dependency on central device has its own drawbacks. If it fails whole network goes down.</a:t>
            </a:r>
            <a:br>
              <a:rPr kumimoji="0" lang="en-US" altLang="en-US" sz="1400" b="0" i="0" u="none" strike="noStrike" cap="none" normalizeH="0" baseline="0" dirty="0">
                <a:ln>
                  <a:noFill/>
                </a:ln>
                <a:solidFill>
                  <a:schemeClr val="bg1"/>
                </a:solidFill>
                <a:effectLst/>
              </a:rPr>
            </a:br>
            <a:r>
              <a:rPr kumimoji="0" lang="en-US" altLang="en-US" sz="1400" b="1" i="0" u="none" strike="noStrike" cap="none" normalizeH="0" baseline="0" dirty="0">
                <a:ln>
                  <a:noFill/>
                </a:ln>
                <a:solidFill>
                  <a:schemeClr val="bg1"/>
                </a:solidFill>
                <a:effectLst/>
              </a:rPr>
              <a:t>2)</a:t>
            </a:r>
            <a:r>
              <a:rPr kumimoji="0" lang="en-US" altLang="en-US" sz="1400" b="0" i="0" u="none" strike="noStrike" cap="none" normalizeH="0" baseline="0" dirty="0">
                <a:ln>
                  <a:noFill/>
                </a:ln>
                <a:solidFill>
                  <a:schemeClr val="bg1"/>
                </a:solidFill>
                <a:effectLst/>
              </a:rPr>
              <a:t>  The use of hub, a router or a switch as central device increases the overall cost of the network.</a:t>
            </a:r>
            <a:br>
              <a:rPr kumimoji="0" lang="en-US" altLang="en-US" sz="1400" b="0" i="0" u="none" strike="noStrike" cap="none" normalizeH="0" baseline="0" dirty="0">
                <a:ln>
                  <a:noFill/>
                </a:ln>
                <a:solidFill>
                  <a:schemeClr val="bg1"/>
                </a:solidFill>
                <a:effectLst/>
              </a:rPr>
            </a:br>
            <a:r>
              <a:rPr kumimoji="0" lang="en-US" altLang="en-US" sz="1400" b="1" i="0" u="none" strike="noStrike" cap="none" normalizeH="0" baseline="0" dirty="0">
                <a:ln>
                  <a:noFill/>
                </a:ln>
                <a:solidFill>
                  <a:schemeClr val="bg1"/>
                </a:solidFill>
                <a:effectLst/>
              </a:rPr>
              <a:t>3) </a:t>
            </a:r>
            <a:r>
              <a:rPr kumimoji="0" lang="en-US" altLang="en-US" sz="1400" b="0" i="0" u="none" strike="noStrike" cap="none" normalizeH="0" baseline="0" dirty="0">
                <a:ln>
                  <a:noFill/>
                </a:ln>
                <a:solidFill>
                  <a:schemeClr val="bg1"/>
                </a:solidFill>
                <a:effectLst/>
              </a:rPr>
              <a:t>  Performance and as well number of nodes which can be added in such topology is depended on capacity of central device. </a:t>
            </a:r>
          </a:p>
        </p:txBody>
      </p:sp>
      <p:pic>
        <p:nvPicPr>
          <p:cNvPr id="6" name="Picture 5">
            <a:extLst>
              <a:ext uri="{FF2B5EF4-FFF2-40B4-BE49-F238E27FC236}">
                <a16:creationId xmlns:a16="http://schemas.microsoft.com/office/drawing/2014/main" id="{27D08D98-AD36-4A7F-B8D7-FF3E079AA1B5}"/>
              </a:ext>
            </a:extLst>
          </p:cNvPr>
          <p:cNvPicPr>
            <a:picLocks noChangeAspect="1"/>
          </p:cNvPicPr>
          <p:nvPr/>
        </p:nvPicPr>
        <p:blipFill>
          <a:blip r:embed="rId3"/>
          <a:stretch>
            <a:fillRect/>
          </a:stretch>
        </p:blipFill>
        <p:spPr>
          <a:xfrm>
            <a:off x="867276" y="3558028"/>
            <a:ext cx="2397297" cy="1971381"/>
          </a:xfrm>
          <a:prstGeom prst="rect">
            <a:avLst/>
          </a:prstGeom>
        </p:spPr>
      </p:pic>
    </p:spTree>
    <p:extLst>
      <p:ext uri="{BB962C8B-B14F-4D97-AF65-F5344CB8AC3E}">
        <p14:creationId xmlns:p14="http://schemas.microsoft.com/office/powerpoint/2010/main" val="21255652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7">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7DED2D9-4428-480D-BC0D-8DC7F7E55B0B}"/>
              </a:ext>
            </a:extLst>
          </p:cNvPr>
          <p:cNvSpPr>
            <a:spLocks noGrp="1"/>
          </p:cNvSpPr>
          <p:nvPr>
            <p:ph type="title"/>
          </p:nvPr>
        </p:nvSpPr>
        <p:spPr>
          <a:xfrm>
            <a:off x="660742" y="1423530"/>
            <a:ext cx="3658053" cy="4128184"/>
          </a:xfrm>
          <a:prstGeom prst="ellipse">
            <a:avLst/>
          </a:prstGeom>
        </p:spPr>
        <p:txBody>
          <a:bodyPr vert="horz" lIns="91440" tIns="45720" rIns="91440" bIns="45720" rtlCol="0" anchor="t">
            <a:normAutofit/>
          </a:bodyPr>
          <a:lstStyle/>
          <a:p>
            <a:r>
              <a:rPr lang="en-US" sz="2800" kern="1200" dirty="0">
                <a:solidFill>
                  <a:srgbClr val="FFFFFF"/>
                </a:solidFill>
                <a:latin typeface="+mj-lt"/>
                <a:ea typeface="+mj-ea"/>
                <a:cs typeface="+mj-cs"/>
              </a:rPr>
              <a:t>Network topologies</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Bus Topology</a:t>
            </a:r>
          </a:p>
        </p:txBody>
      </p:sp>
      <p:sp>
        <p:nvSpPr>
          <p:cNvPr id="4" name="Rectangle 3">
            <a:extLst>
              <a:ext uri="{FF2B5EF4-FFF2-40B4-BE49-F238E27FC236}">
                <a16:creationId xmlns:a16="http://schemas.microsoft.com/office/drawing/2014/main" id="{912850C1-8C13-4799-A010-13647F5ECFED}"/>
              </a:ext>
            </a:extLst>
          </p:cNvPr>
          <p:cNvSpPr/>
          <p:nvPr/>
        </p:nvSpPr>
        <p:spPr>
          <a:xfrm>
            <a:off x="5774508" y="227873"/>
            <a:ext cx="6096000" cy="1200329"/>
          </a:xfrm>
          <a:prstGeom prst="rect">
            <a:avLst/>
          </a:prstGeom>
        </p:spPr>
        <p:txBody>
          <a:bodyPr>
            <a:spAutoFit/>
          </a:bodyPr>
          <a:lstStyle/>
          <a:p>
            <a:r>
              <a:rPr lang="en-US" b="1" dirty="0">
                <a:solidFill>
                  <a:schemeClr val="bg1"/>
                </a:solidFill>
              </a:rPr>
              <a:t>The bus network </a:t>
            </a:r>
          </a:p>
          <a:p>
            <a:r>
              <a:rPr lang="en-US" dirty="0">
                <a:solidFill>
                  <a:schemeClr val="bg1"/>
                </a:solidFill>
              </a:rPr>
              <a:t>In a bus network all the workstations, servers and printers are joined to one cable (the bus). At each end of the cable a terminator is fitted to stop signals reflecting down the bus.</a:t>
            </a:r>
          </a:p>
        </p:txBody>
      </p:sp>
      <p:pic>
        <p:nvPicPr>
          <p:cNvPr id="5" name="Picture 4">
            <a:extLst>
              <a:ext uri="{FF2B5EF4-FFF2-40B4-BE49-F238E27FC236}">
                <a16:creationId xmlns:a16="http://schemas.microsoft.com/office/drawing/2014/main" id="{40D6A126-60CA-4E9C-9293-60628A259DF4}"/>
              </a:ext>
            </a:extLst>
          </p:cNvPr>
          <p:cNvPicPr>
            <a:picLocks noChangeAspect="1"/>
          </p:cNvPicPr>
          <p:nvPr/>
        </p:nvPicPr>
        <p:blipFill>
          <a:blip r:embed="rId3"/>
          <a:stretch>
            <a:fillRect/>
          </a:stretch>
        </p:blipFill>
        <p:spPr>
          <a:xfrm>
            <a:off x="5888755" y="1432892"/>
            <a:ext cx="5288684" cy="2938581"/>
          </a:xfrm>
          <a:prstGeom prst="rect">
            <a:avLst/>
          </a:prstGeom>
        </p:spPr>
      </p:pic>
      <p:sp>
        <p:nvSpPr>
          <p:cNvPr id="6" name="Rectangle 5">
            <a:extLst>
              <a:ext uri="{FF2B5EF4-FFF2-40B4-BE49-F238E27FC236}">
                <a16:creationId xmlns:a16="http://schemas.microsoft.com/office/drawing/2014/main" id="{C3FCE3D3-D1BD-4486-9282-5F15ED4F41F6}"/>
              </a:ext>
            </a:extLst>
          </p:cNvPr>
          <p:cNvSpPr/>
          <p:nvPr/>
        </p:nvSpPr>
        <p:spPr>
          <a:xfrm>
            <a:off x="5686277" y="4428329"/>
            <a:ext cx="6096000" cy="2246769"/>
          </a:xfrm>
          <a:prstGeom prst="rect">
            <a:avLst/>
          </a:prstGeom>
        </p:spPr>
        <p:txBody>
          <a:bodyPr>
            <a:spAutoFit/>
          </a:bodyPr>
          <a:lstStyle/>
          <a:p>
            <a:r>
              <a:rPr lang="en-US" sz="1400" dirty="0">
                <a:solidFill>
                  <a:schemeClr val="bg1"/>
                </a:solidFill>
              </a:rPr>
              <a:t>The advantages of a bus network are: </a:t>
            </a:r>
          </a:p>
          <a:p>
            <a:pPr>
              <a:buFont typeface="Arial" panose="020B0604020202020204" pitchFamily="34" charset="0"/>
              <a:buChar char="•"/>
            </a:pPr>
            <a:r>
              <a:rPr lang="en-US" sz="1400" dirty="0">
                <a:solidFill>
                  <a:schemeClr val="bg1"/>
                </a:solidFill>
              </a:rPr>
              <a:t>it is easy to install</a:t>
            </a:r>
          </a:p>
          <a:p>
            <a:pPr>
              <a:buFont typeface="Arial" panose="020B0604020202020204" pitchFamily="34" charset="0"/>
              <a:buChar char="•"/>
            </a:pPr>
            <a:r>
              <a:rPr lang="en-US" sz="1400" dirty="0">
                <a:solidFill>
                  <a:schemeClr val="bg1"/>
                </a:solidFill>
              </a:rPr>
              <a:t>it is cheap to install, as it doesn't require much cable</a:t>
            </a:r>
          </a:p>
          <a:p>
            <a:endParaRPr lang="en-US" sz="1400" dirty="0">
              <a:solidFill>
                <a:schemeClr val="bg1"/>
              </a:solidFill>
            </a:endParaRPr>
          </a:p>
          <a:p>
            <a:r>
              <a:rPr lang="en-US" sz="1400" dirty="0">
                <a:solidFill>
                  <a:schemeClr val="bg1"/>
                </a:solidFill>
              </a:rPr>
              <a:t>The disadvantages of a bus network are: </a:t>
            </a:r>
          </a:p>
          <a:p>
            <a:pPr>
              <a:buFont typeface="Arial" panose="020B0604020202020204" pitchFamily="34" charset="0"/>
              <a:buChar char="•"/>
            </a:pPr>
            <a:r>
              <a:rPr lang="en-US" sz="1400" dirty="0">
                <a:solidFill>
                  <a:schemeClr val="bg1"/>
                </a:solidFill>
              </a:rPr>
              <a:t>if the main cable fails or gets damaged the whole network will fail </a:t>
            </a:r>
          </a:p>
          <a:p>
            <a:pPr>
              <a:buFont typeface="Arial" panose="020B0604020202020204" pitchFamily="34" charset="0"/>
              <a:buChar char="•"/>
            </a:pPr>
            <a:r>
              <a:rPr lang="en-US" sz="1400" dirty="0">
                <a:solidFill>
                  <a:schemeClr val="bg1"/>
                </a:solidFill>
              </a:rPr>
              <a:t>as more workstations are connected the performance of the network will become slower because of data collisions</a:t>
            </a:r>
          </a:p>
          <a:p>
            <a:pPr>
              <a:buFont typeface="Arial" panose="020B0604020202020204" pitchFamily="34" charset="0"/>
              <a:buChar char="•"/>
            </a:pPr>
            <a:r>
              <a:rPr lang="en-US" sz="1400" dirty="0">
                <a:solidFill>
                  <a:schemeClr val="bg1"/>
                </a:solidFill>
              </a:rPr>
              <a:t>every workstation on the network "sees" all the data on the network – this is a security risk</a:t>
            </a:r>
          </a:p>
        </p:txBody>
      </p:sp>
    </p:spTree>
    <p:extLst>
      <p:ext uri="{BB962C8B-B14F-4D97-AF65-F5344CB8AC3E}">
        <p14:creationId xmlns:p14="http://schemas.microsoft.com/office/powerpoint/2010/main" val="4085931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7">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7DED2D9-4428-480D-BC0D-8DC7F7E55B0B}"/>
              </a:ext>
            </a:extLst>
          </p:cNvPr>
          <p:cNvSpPr>
            <a:spLocks noGrp="1"/>
          </p:cNvSpPr>
          <p:nvPr>
            <p:ph type="title"/>
          </p:nvPr>
        </p:nvSpPr>
        <p:spPr>
          <a:xfrm>
            <a:off x="195074" y="1423530"/>
            <a:ext cx="4393858" cy="4128184"/>
          </a:xfrm>
          <a:prstGeom prst="ellipse">
            <a:avLst/>
          </a:prstGeom>
        </p:spPr>
        <p:txBody>
          <a:bodyPr vert="horz" lIns="91440" tIns="45720" rIns="91440" bIns="45720" rtlCol="0" anchor="t">
            <a:normAutofit/>
          </a:bodyPr>
          <a:lstStyle/>
          <a:p>
            <a:r>
              <a:rPr lang="en-US" sz="2800" kern="1200" dirty="0">
                <a:solidFill>
                  <a:srgbClr val="FFFFFF"/>
                </a:solidFill>
                <a:latin typeface="+mj-lt"/>
                <a:ea typeface="+mj-ea"/>
                <a:cs typeface="+mj-cs"/>
              </a:rPr>
              <a:t>Network topologies</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Mesh Topology</a:t>
            </a:r>
          </a:p>
        </p:txBody>
      </p:sp>
      <p:sp>
        <p:nvSpPr>
          <p:cNvPr id="4" name="Rectangle 3">
            <a:extLst>
              <a:ext uri="{FF2B5EF4-FFF2-40B4-BE49-F238E27FC236}">
                <a16:creationId xmlns:a16="http://schemas.microsoft.com/office/drawing/2014/main" id="{912850C1-8C13-4799-A010-13647F5ECFED}"/>
              </a:ext>
            </a:extLst>
          </p:cNvPr>
          <p:cNvSpPr/>
          <p:nvPr/>
        </p:nvSpPr>
        <p:spPr>
          <a:xfrm>
            <a:off x="5774508" y="227873"/>
            <a:ext cx="6096000" cy="1477328"/>
          </a:xfrm>
          <a:prstGeom prst="rect">
            <a:avLst/>
          </a:prstGeom>
        </p:spPr>
        <p:txBody>
          <a:bodyPr>
            <a:spAutoFit/>
          </a:bodyPr>
          <a:lstStyle/>
          <a:p>
            <a:r>
              <a:rPr lang="en-US" b="1" dirty="0">
                <a:solidFill>
                  <a:schemeClr val="bg1"/>
                </a:solidFill>
              </a:rPr>
              <a:t>The Mesh network </a:t>
            </a:r>
          </a:p>
          <a:p>
            <a:r>
              <a:rPr lang="en-US" dirty="0">
                <a:solidFill>
                  <a:schemeClr val="bg1"/>
                </a:solidFill>
              </a:rPr>
              <a:t>A network setup where each computer and network device is interconnected with one another, allowing for most transmissions to be distributed even if one of the connections go down. It is a topology commonly used for wireless networks. </a:t>
            </a:r>
          </a:p>
        </p:txBody>
      </p:sp>
      <p:sp>
        <p:nvSpPr>
          <p:cNvPr id="6" name="Rectangle 5">
            <a:extLst>
              <a:ext uri="{FF2B5EF4-FFF2-40B4-BE49-F238E27FC236}">
                <a16:creationId xmlns:a16="http://schemas.microsoft.com/office/drawing/2014/main" id="{C3FCE3D3-D1BD-4486-9282-5F15ED4F41F6}"/>
              </a:ext>
            </a:extLst>
          </p:cNvPr>
          <p:cNvSpPr/>
          <p:nvPr/>
        </p:nvSpPr>
        <p:spPr>
          <a:xfrm>
            <a:off x="5622758" y="3755279"/>
            <a:ext cx="6096000" cy="3108543"/>
          </a:xfrm>
          <a:prstGeom prst="rect">
            <a:avLst/>
          </a:prstGeom>
        </p:spPr>
        <p:txBody>
          <a:bodyPr>
            <a:spAutoFit/>
          </a:bodyPr>
          <a:lstStyle/>
          <a:p>
            <a:r>
              <a:rPr lang="en-US" sz="1400" b="1" dirty="0">
                <a:solidFill>
                  <a:schemeClr val="bg1"/>
                </a:solidFill>
              </a:rPr>
              <a:t>Advantages of a mesh topology</a:t>
            </a:r>
          </a:p>
          <a:p>
            <a:r>
              <a:rPr lang="en-US" sz="1400" dirty="0">
                <a:solidFill>
                  <a:schemeClr val="bg1"/>
                </a:solidFill>
              </a:rPr>
              <a:t>Manages high amounts of traffic, because multiple devices can transmit data simultaneously.</a:t>
            </a:r>
          </a:p>
          <a:p>
            <a:r>
              <a:rPr lang="en-US" sz="1400" dirty="0">
                <a:solidFill>
                  <a:schemeClr val="bg1"/>
                </a:solidFill>
              </a:rPr>
              <a:t>A failure of one device does not cause a break in the network or transmission of data.</a:t>
            </a:r>
          </a:p>
          <a:p>
            <a:r>
              <a:rPr lang="en-US" sz="1400" dirty="0">
                <a:solidFill>
                  <a:schemeClr val="bg1"/>
                </a:solidFill>
              </a:rPr>
              <a:t>Adding additional devices does not disrupt data transmission between other devices.</a:t>
            </a:r>
          </a:p>
          <a:p>
            <a:endParaRPr lang="en-US" sz="1400" dirty="0">
              <a:solidFill>
                <a:schemeClr val="bg1"/>
              </a:solidFill>
            </a:endParaRPr>
          </a:p>
          <a:p>
            <a:r>
              <a:rPr lang="en-US" sz="1400" b="1" dirty="0">
                <a:solidFill>
                  <a:schemeClr val="bg1"/>
                </a:solidFill>
              </a:rPr>
              <a:t>Disadvantages of a mesh topology</a:t>
            </a:r>
          </a:p>
          <a:p>
            <a:r>
              <a:rPr lang="en-US" sz="1400" dirty="0">
                <a:solidFill>
                  <a:schemeClr val="bg1"/>
                </a:solidFill>
              </a:rPr>
              <a:t>The cost to implement is higher than other network topologies, making it a less desirable option.</a:t>
            </a:r>
          </a:p>
          <a:p>
            <a:r>
              <a:rPr lang="en-US" sz="1400" dirty="0">
                <a:solidFill>
                  <a:schemeClr val="bg1"/>
                </a:solidFill>
              </a:rPr>
              <a:t>Building and maintaining the topology is difficult and time consuming.</a:t>
            </a:r>
          </a:p>
          <a:p>
            <a:r>
              <a:rPr lang="en-US" sz="1400" dirty="0">
                <a:solidFill>
                  <a:schemeClr val="bg1"/>
                </a:solidFill>
              </a:rPr>
              <a:t>The chance of redundant connections is high, which adds to the high costs and potential for reduced efficiency.</a:t>
            </a:r>
          </a:p>
        </p:txBody>
      </p:sp>
      <p:pic>
        <p:nvPicPr>
          <p:cNvPr id="3" name="Picture 2">
            <a:extLst>
              <a:ext uri="{FF2B5EF4-FFF2-40B4-BE49-F238E27FC236}">
                <a16:creationId xmlns:a16="http://schemas.microsoft.com/office/drawing/2014/main" id="{8F8C5454-9304-488E-9FE5-BF10BC05EBC6}"/>
              </a:ext>
            </a:extLst>
          </p:cNvPr>
          <p:cNvPicPr>
            <a:picLocks noChangeAspect="1"/>
          </p:cNvPicPr>
          <p:nvPr/>
        </p:nvPicPr>
        <p:blipFill>
          <a:blip r:embed="rId3"/>
          <a:stretch>
            <a:fillRect/>
          </a:stretch>
        </p:blipFill>
        <p:spPr>
          <a:xfrm>
            <a:off x="7442033" y="1705201"/>
            <a:ext cx="2457450" cy="2019300"/>
          </a:xfrm>
          <a:prstGeom prst="rect">
            <a:avLst/>
          </a:prstGeom>
        </p:spPr>
      </p:pic>
    </p:spTree>
    <p:extLst>
      <p:ext uri="{BB962C8B-B14F-4D97-AF65-F5344CB8AC3E}">
        <p14:creationId xmlns:p14="http://schemas.microsoft.com/office/powerpoint/2010/main" val="7675645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7">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7DED2D9-4428-480D-BC0D-8DC7F7E55B0B}"/>
              </a:ext>
            </a:extLst>
          </p:cNvPr>
          <p:cNvSpPr>
            <a:spLocks noGrp="1"/>
          </p:cNvSpPr>
          <p:nvPr>
            <p:ph type="title"/>
          </p:nvPr>
        </p:nvSpPr>
        <p:spPr>
          <a:xfrm>
            <a:off x="178145" y="1423530"/>
            <a:ext cx="4546258" cy="4128184"/>
          </a:xfrm>
          <a:prstGeom prst="ellipse">
            <a:avLst/>
          </a:prstGeom>
        </p:spPr>
        <p:txBody>
          <a:bodyPr vert="horz" lIns="91440" tIns="45720" rIns="91440" bIns="45720" rtlCol="0" anchor="t">
            <a:normAutofit/>
          </a:bodyPr>
          <a:lstStyle/>
          <a:p>
            <a:r>
              <a:rPr lang="en-US" sz="2800" kern="1200" dirty="0">
                <a:solidFill>
                  <a:srgbClr val="FFFFFF"/>
                </a:solidFill>
                <a:latin typeface="+mj-lt"/>
                <a:ea typeface="+mj-ea"/>
                <a:cs typeface="+mj-cs"/>
              </a:rPr>
              <a:t>Network topologies </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Tree Topology</a:t>
            </a:r>
          </a:p>
        </p:txBody>
      </p:sp>
      <p:sp>
        <p:nvSpPr>
          <p:cNvPr id="4" name="Rectangle 3">
            <a:extLst>
              <a:ext uri="{FF2B5EF4-FFF2-40B4-BE49-F238E27FC236}">
                <a16:creationId xmlns:a16="http://schemas.microsoft.com/office/drawing/2014/main" id="{912850C1-8C13-4799-A010-13647F5ECFED}"/>
              </a:ext>
            </a:extLst>
          </p:cNvPr>
          <p:cNvSpPr/>
          <p:nvPr/>
        </p:nvSpPr>
        <p:spPr>
          <a:xfrm>
            <a:off x="5774508" y="227873"/>
            <a:ext cx="6096000" cy="1200329"/>
          </a:xfrm>
          <a:prstGeom prst="rect">
            <a:avLst/>
          </a:prstGeom>
        </p:spPr>
        <p:txBody>
          <a:bodyPr>
            <a:spAutoFit/>
          </a:bodyPr>
          <a:lstStyle/>
          <a:p>
            <a:r>
              <a:rPr lang="en-US" dirty="0">
                <a:solidFill>
                  <a:schemeClr val="bg1"/>
                </a:solidFill>
              </a:rPr>
              <a:t>A </a:t>
            </a:r>
            <a:r>
              <a:rPr lang="en-US" b="1" dirty="0">
                <a:solidFill>
                  <a:schemeClr val="bg1"/>
                </a:solidFill>
              </a:rPr>
              <a:t>tree topology </a:t>
            </a:r>
            <a:r>
              <a:rPr lang="en-US" dirty="0">
                <a:solidFill>
                  <a:schemeClr val="bg1"/>
                </a:solidFill>
              </a:rPr>
              <a:t>is a combination of a star network topology and a bus topology. In tree topology, nodes of the underlying bus network topology are replaced with a complete star topology.</a:t>
            </a:r>
          </a:p>
        </p:txBody>
      </p:sp>
      <p:sp>
        <p:nvSpPr>
          <p:cNvPr id="6" name="Rectangle 5">
            <a:extLst>
              <a:ext uri="{FF2B5EF4-FFF2-40B4-BE49-F238E27FC236}">
                <a16:creationId xmlns:a16="http://schemas.microsoft.com/office/drawing/2014/main" id="{C3FCE3D3-D1BD-4486-9282-5F15ED4F41F6}"/>
              </a:ext>
            </a:extLst>
          </p:cNvPr>
          <p:cNvSpPr/>
          <p:nvPr/>
        </p:nvSpPr>
        <p:spPr>
          <a:xfrm>
            <a:off x="5614737" y="4167914"/>
            <a:ext cx="6096000" cy="2462213"/>
          </a:xfrm>
          <a:prstGeom prst="rect">
            <a:avLst/>
          </a:prstGeom>
        </p:spPr>
        <p:txBody>
          <a:bodyPr>
            <a:spAutoFit/>
          </a:bodyPr>
          <a:lstStyle/>
          <a:p>
            <a:r>
              <a:rPr lang="en-US" sz="1400" b="1" dirty="0">
                <a:solidFill>
                  <a:schemeClr val="bg1"/>
                </a:solidFill>
              </a:rPr>
              <a:t>Advantages of tree topology:</a:t>
            </a:r>
          </a:p>
          <a:p>
            <a:r>
              <a:rPr lang="en-US" sz="1400" dirty="0">
                <a:solidFill>
                  <a:schemeClr val="bg1"/>
                </a:solidFill>
              </a:rPr>
              <a:t>Scalable as leaf nodes can accommodate more nodes in the hierarchical chain.</a:t>
            </a:r>
          </a:p>
          <a:p>
            <a:r>
              <a:rPr lang="en-US" sz="1400" dirty="0">
                <a:solidFill>
                  <a:schemeClr val="bg1"/>
                </a:solidFill>
              </a:rPr>
              <a:t>A point to point wiring to the central hub at each intermediate node of a tree topology represents a node in the bus topology</a:t>
            </a:r>
          </a:p>
          <a:p>
            <a:r>
              <a:rPr lang="en-US" sz="1400" dirty="0">
                <a:solidFill>
                  <a:schemeClr val="bg1"/>
                </a:solidFill>
              </a:rPr>
              <a:t>Other hierarchical networks are not affected if one of them gets damaged</a:t>
            </a:r>
          </a:p>
          <a:p>
            <a:r>
              <a:rPr lang="en-US" sz="1400" dirty="0">
                <a:solidFill>
                  <a:schemeClr val="bg1"/>
                </a:solidFill>
              </a:rPr>
              <a:t>Easier maintenance and fault finding</a:t>
            </a:r>
          </a:p>
          <a:p>
            <a:endParaRPr lang="en-US" sz="1400" dirty="0">
              <a:solidFill>
                <a:schemeClr val="bg1"/>
              </a:solidFill>
            </a:endParaRPr>
          </a:p>
          <a:p>
            <a:r>
              <a:rPr lang="en-US" sz="1400" b="1" dirty="0">
                <a:solidFill>
                  <a:schemeClr val="bg1"/>
                </a:solidFill>
              </a:rPr>
              <a:t>Disadvantages of tree topology:</a:t>
            </a:r>
          </a:p>
          <a:p>
            <a:r>
              <a:rPr lang="en-US" sz="1400" dirty="0">
                <a:solidFill>
                  <a:schemeClr val="bg1"/>
                </a:solidFill>
              </a:rPr>
              <a:t>Huge cabling is needed</a:t>
            </a:r>
          </a:p>
          <a:p>
            <a:r>
              <a:rPr lang="en-US" sz="1400" dirty="0">
                <a:solidFill>
                  <a:schemeClr val="bg1"/>
                </a:solidFill>
              </a:rPr>
              <a:t>A lot of maintenance is needed</a:t>
            </a:r>
          </a:p>
          <a:p>
            <a:r>
              <a:rPr lang="en-US" sz="1400" dirty="0">
                <a:solidFill>
                  <a:schemeClr val="bg1"/>
                </a:solidFill>
              </a:rPr>
              <a:t>backbone forms the point of failure.</a:t>
            </a:r>
          </a:p>
        </p:txBody>
      </p:sp>
      <p:pic>
        <p:nvPicPr>
          <p:cNvPr id="5" name="Picture 4">
            <a:extLst>
              <a:ext uri="{FF2B5EF4-FFF2-40B4-BE49-F238E27FC236}">
                <a16:creationId xmlns:a16="http://schemas.microsoft.com/office/drawing/2014/main" id="{2BACC06F-C8FB-46B6-9F44-5878305AB8A8}"/>
              </a:ext>
            </a:extLst>
          </p:cNvPr>
          <p:cNvPicPr>
            <a:picLocks noChangeAspect="1"/>
          </p:cNvPicPr>
          <p:nvPr/>
        </p:nvPicPr>
        <p:blipFill>
          <a:blip r:embed="rId3"/>
          <a:stretch>
            <a:fillRect/>
          </a:stretch>
        </p:blipFill>
        <p:spPr>
          <a:xfrm>
            <a:off x="5774508" y="1585639"/>
            <a:ext cx="5756749" cy="2557462"/>
          </a:xfrm>
          <a:prstGeom prst="rect">
            <a:avLst/>
          </a:prstGeom>
        </p:spPr>
      </p:pic>
    </p:spTree>
    <p:extLst>
      <p:ext uri="{BB962C8B-B14F-4D97-AF65-F5344CB8AC3E}">
        <p14:creationId xmlns:p14="http://schemas.microsoft.com/office/powerpoint/2010/main" val="10620309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7">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7DED2D9-4428-480D-BC0D-8DC7F7E55B0B}"/>
              </a:ext>
            </a:extLst>
          </p:cNvPr>
          <p:cNvSpPr>
            <a:spLocks noGrp="1"/>
          </p:cNvSpPr>
          <p:nvPr>
            <p:ph type="title"/>
          </p:nvPr>
        </p:nvSpPr>
        <p:spPr>
          <a:xfrm>
            <a:off x="76543" y="1423530"/>
            <a:ext cx="4724058" cy="4128184"/>
          </a:xfrm>
          <a:prstGeom prst="ellipse">
            <a:avLst/>
          </a:prstGeom>
        </p:spPr>
        <p:txBody>
          <a:bodyPr vert="horz" lIns="91440" tIns="45720" rIns="91440" bIns="45720" rtlCol="0" anchor="t">
            <a:normAutofit/>
          </a:bodyPr>
          <a:lstStyle/>
          <a:p>
            <a:r>
              <a:rPr lang="en-US" sz="2800" kern="1200" dirty="0">
                <a:solidFill>
                  <a:srgbClr val="FFFFFF"/>
                </a:solidFill>
                <a:latin typeface="+mj-lt"/>
                <a:ea typeface="+mj-ea"/>
                <a:cs typeface="+mj-cs"/>
              </a:rPr>
              <a:t>Network topologies</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r>
              <a:rPr lang="en-US" sz="2800" b="1" dirty="0"/>
              <a:t>Point-to-Point Topology</a:t>
            </a:r>
            <a:br>
              <a:rPr lang="en-US" sz="2800" b="1" dirty="0"/>
            </a:br>
            <a:endParaRPr lang="en-US" sz="2800" kern="1200" dirty="0">
              <a:solidFill>
                <a:srgbClr val="FFFFFF"/>
              </a:solidFill>
              <a:latin typeface="+mj-lt"/>
              <a:ea typeface="+mj-ea"/>
              <a:cs typeface="+mj-cs"/>
            </a:endParaRPr>
          </a:p>
        </p:txBody>
      </p:sp>
      <p:sp>
        <p:nvSpPr>
          <p:cNvPr id="4" name="Rectangle 3">
            <a:extLst>
              <a:ext uri="{FF2B5EF4-FFF2-40B4-BE49-F238E27FC236}">
                <a16:creationId xmlns:a16="http://schemas.microsoft.com/office/drawing/2014/main" id="{912850C1-8C13-4799-A010-13647F5ECFED}"/>
              </a:ext>
            </a:extLst>
          </p:cNvPr>
          <p:cNvSpPr/>
          <p:nvPr/>
        </p:nvSpPr>
        <p:spPr>
          <a:xfrm>
            <a:off x="5774508" y="227873"/>
            <a:ext cx="6096000" cy="3970318"/>
          </a:xfrm>
          <a:prstGeom prst="rect">
            <a:avLst/>
          </a:prstGeom>
        </p:spPr>
        <p:txBody>
          <a:bodyPr>
            <a:spAutoFit/>
          </a:bodyPr>
          <a:lstStyle/>
          <a:p>
            <a:r>
              <a:rPr lang="en-US" dirty="0">
                <a:solidFill>
                  <a:schemeClr val="bg1"/>
                </a:solidFill>
              </a:rPr>
              <a:t>While mesh and star networks are used to connect multiple ‘things’ to a network, point-to-point topology is used to connect two things together.</a:t>
            </a:r>
          </a:p>
          <a:p>
            <a:endParaRPr lang="en-US" dirty="0">
              <a:solidFill>
                <a:schemeClr val="bg1"/>
              </a:solidFill>
            </a:endParaRPr>
          </a:p>
          <a:p>
            <a:r>
              <a:rPr lang="en-US" b="1" dirty="0">
                <a:solidFill>
                  <a:schemeClr val="bg1"/>
                </a:solidFill>
              </a:rPr>
              <a:t>The advantage of point-to-point network topology is that it is much simpler than mesh or star</a:t>
            </a:r>
            <a:r>
              <a:rPr lang="en-US" dirty="0">
                <a:solidFill>
                  <a:schemeClr val="bg1"/>
                </a:solidFill>
              </a:rPr>
              <a:t>, because the topology simply tunnels a flow of data either unidirectionally or bidirectionally between two points.</a:t>
            </a:r>
          </a:p>
          <a:p>
            <a:endParaRPr lang="en-US" dirty="0">
              <a:solidFill>
                <a:schemeClr val="bg1"/>
              </a:solidFill>
            </a:endParaRPr>
          </a:p>
          <a:p>
            <a:r>
              <a:rPr lang="en-US" b="1" dirty="0">
                <a:solidFill>
                  <a:schemeClr val="bg1"/>
                </a:solidFill>
              </a:rPr>
              <a:t>The disadvantage is that point-to-point networks are not very useful for IoT.</a:t>
            </a:r>
            <a:r>
              <a:rPr lang="en-US" dirty="0">
                <a:solidFill>
                  <a:schemeClr val="bg1"/>
                </a:solidFill>
              </a:rPr>
              <a:t> They are still used in some SCADA systems, traffic data systems, or in point-to-point broadcast systems (like police or fire radios), but it rarely makes sense in IoT to have a receiver talk to a single node instead of multiple nodes.</a:t>
            </a:r>
          </a:p>
        </p:txBody>
      </p:sp>
      <p:pic>
        <p:nvPicPr>
          <p:cNvPr id="3" name="Picture 2">
            <a:extLst>
              <a:ext uri="{FF2B5EF4-FFF2-40B4-BE49-F238E27FC236}">
                <a16:creationId xmlns:a16="http://schemas.microsoft.com/office/drawing/2014/main" id="{80A3AC64-B5AE-4CB4-AD12-F49565A7CCC6}"/>
              </a:ext>
            </a:extLst>
          </p:cNvPr>
          <p:cNvPicPr>
            <a:picLocks noChangeAspect="1"/>
          </p:cNvPicPr>
          <p:nvPr/>
        </p:nvPicPr>
        <p:blipFill>
          <a:blip r:embed="rId3"/>
          <a:stretch>
            <a:fillRect/>
          </a:stretch>
        </p:blipFill>
        <p:spPr>
          <a:xfrm>
            <a:off x="5518331" y="4506020"/>
            <a:ext cx="6417492" cy="1754820"/>
          </a:xfrm>
          <a:prstGeom prst="rect">
            <a:avLst/>
          </a:prstGeom>
        </p:spPr>
      </p:pic>
    </p:spTree>
    <p:extLst>
      <p:ext uri="{BB962C8B-B14F-4D97-AF65-F5344CB8AC3E}">
        <p14:creationId xmlns:p14="http://schemas.microsoft.com/office/powerpoint/2010/main" val="20917180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a:bodyPr>
          <a:lstStyle/>
          <a:p>
            <a:r>
              <a:rPr lang="en-US" sz="4800" kern="1200" dirty="0">
                <a:solidFill>
                  <a:srgbClr val="FFFFFF"/>
                </a:solidFill>
                <a:latin typeface="+mj-lt"/>
                <a:ea typeface="+mj-ea"/>
                <a:cs typeface="+mj-cs"/>
              </a:rPr>
              <a:t>Internet Protocol version 4 (IPv4)</a:t>
            </a:r>
          </a:p>
        </p:txBody>
      </p:sp>
    </p:spTree>
    <p:extLst>
      <p:ext uri="{BB962C8B-B14F-4D97-AF65-F5344CB8AC3E}">
        <p14:creationId xmlns:p14="http://schemas.microsoft.com/office/powerpoint/2010/main" val="3909863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IPv4</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sp>
        <p:nvSpPr>
          <p:cNvPr id="5" name="Rectangle 4">
            <a:extLst>
              <a:ext uri="{FF2B5EF4-FFF2-40B4-BE49-F238E27FC236}">
                <a16:creationId xmlns:a16="http://schemas.microsoft.com/office/drawing/2014/main" id="{6B0BF62A-D1EA-44DB-8890-1AEFE972CB99}"/>
              </a:ext>
            </a:extLst>
          </p:cNvPr>
          <p:cNvSpPr/>
          <p:nvPr/>
        </p:nvSpPr>
        <p:spPr>
          <a:xfrm>
            <a:off x="5617464" y="484647"/>
            <a:ext cx="6096000" cy="1477328"/>
          </a:xfrm>
          <a:prstGeom prst="rect">
            <a:avLst/>
          </a:prstGeom>
        </p:spPr>
        <p:txBody>
          <a:bodyPr>
            <a:spAutoFit/>
          </a:bodyPr>
          <a:lstStyle/>
          <a:p>
            <a:r>
              <a:rPr lang="en-US" dirty="0">
                <a:solidFill>
                  <a:schemeClr val="bg1"/>
                </a:solidFill>
              </a:rPr>
              <a:t>Internet Protocol version 4 (</a:t>
            </a:r>
            <a:r>
              <a:rPr lang="en-US" b="1" dirty="0">
                <a:solidFill>
                  <a:schemeClr val="bg1"/>
                </a:solidFill>
              </a:rPr>
              <a:t>IPv4</a:t>
            </a:r>
            <a:r>
              <a:rPr lang="en-US" dirty="0">
                <a:solidFill>
                  <a:schemeClr val="bg1"/>
                </a:solidFill>
              </a:rPr>
              <a:t>) is the fourth version of the Internet Protocol (IP). It is one of the core protocols of standards-based internetworking methods in the Internet and other packet-switched networks. </a:t>
            </a:r>
            <a:r>
              <a:rPr lang="en-US" b="1" dirty="0">
                <a:solidFill>
                  <a:schemeClr val="bg1"/>
                </a:solidFill>
              </a:rPr>
              <a:t>IPv4</a:t>
            </a:r>
            <a:r>
              <a:rPr lang="en-US" dirty="0">
                <a:solidFill>
                  <a:schemeClr val="bg1"/>
                </a:solidFill>
              </a:rPr>
              <a:t> was the first version deployed for production in the ARPANET in 1983.</a:t>
            </a:r>
          </a:p>
        </p:txBody>
      </p:sp>
      <p:sp>
        <p:nvSpPr>
          <p:cNvPr id="6" name="Rectangle 5">
            <a:extLst>
              <a:ext uri="{FF2B5EF4-FFF2-40B4-BE49-F238E27FC236}">
                <a16:creationId xmlns:a16="http://schemas.microsoft.com/office/drawing/2014/main" id="{25B67DF9-BC98-487E-AA22-022B4C0CA0DA}"/>
              </a:ext>
            </a:extLst>
          </p:cNvPr>
          <p:cNvSpPr/>
          <p:nvPr/>
        </p:nvSpPr>
        <p:spPr>
          <a:xfrm>
            <a:off x="5672328" y="2446622"/>
            <a:ext cx="6096000" cy="2585323"/>
          </a:xfrm>
          <a:prstGeom prst="rect">
            <a:avLst/>
          </a:prstGeom>
        </p:spPr>
        <p:txBody>
          <a:bodyPr>
            <a:spAutoFit/>
          </a:bodyPr>
          <a:lstStyle/>
          <a:p>
            <a:pPr marL="285750" indent="-285750">
              <a:buFont typeface="Arial" panose="020B0604020202020204" pitchFamily="34" charset="0"/>
              <a:buChar char="•"/>
            </a:pPr>
            <a:r>
              <a:rPr lang="en-US" dirty="0">
                <a:solidFill>
                  <a:schemeClr val="bg1"/>
                </a:solidFill>
              </a:rPr>
              <a:t>IPv4 uses 32-bit addresses which limits the address space to 4294967296 (2</a:t>
            </a:r>
            <a:r>
              <a:rPr lang="en-US" baseline="30000" dirty="0">
                <a:solidFill>
                  <a:schemeClr val="bg1"/>
                </a:solidFill>
              </a:rPr>
              <a:t>32</a:t>
            </a:r>
            <a:r>
              <a:rPr lang="en-US" dirty="0">
                <a:solidFill>
                  <a:schemeClr val="bg1"/>
                </a:solidFill>
              </a:rPr>
              <a:t>) addresses.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IPv4 reserves special address blocks for private networks and multicast addresses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They are most often written in dot-decimal notation, which consists of four octets of the address expressed individually in decimal numbers and separated by periods. </a:t>
            </a:r>
          </a:p>
        </p:txBody>
      </p:sp>
    </p:spTree>
    <p:extLst>
      <p:ext uri="{BB962C8B-B14F-4D97-AF65-F5344CB8AC3E}">
        <p14:creationId xmlns:p14="http://schemas.microsoft.com/office/powerpoint/2010/main" val="3838172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IPv4</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sp>
        <p:nvSpPr>
          <p:cNvPr id="5" name="Rectangle 4">
            <a:extLst>
              <a:ext uri="{FF2B5EF4-FFF2-40B4-BE49-F238E27FC236}">
                <a16:creationId xmlns:a16="http://schemas.microsoft.com/office/drawing/2014/main" id="{6B0BF62A-D1EA-44DB-8890-1AEFE972CB99}"/>
              </a:ext>
            </a:extLst>
          </p:cNvPr>
          <p:cNvSpPr/>
          <p:nvPr/>
        </p:nvSpPr>
        <p:spPr>
          <a:xfrm>
            <a:off x="5617464" y="484647"/>
            <a:ext cx="6096000" cy="369332"/>
          </a:xfrm>
          <a:prstGeom prst="rect">
            <a:avLst/>
          </a:prstGeom>
        </p:spPr>
        <p:txBody>
          <a:bodyPr>
            <a:spAutoFit/>
          </a:bodyPr>
          <a:lstStyle/>
          <a:p>
            <a:r>
              <a:rPr lang="en-US" dirty="0">
                <a:solidFill>
                  <a:schemeClr val="bg1"/>
                </a:solidFill>
              </a:rPr>
              <a:t>What is an IP address and how does it work?</a:t>
            </a:r>
          </a:p>
        </p:txBody>
      </p:sp>
      <p:graphicFrame>
        <p:nvGraphicFramePr>
          <p:cNvPr id="3" name="Table 2">
            <a:extLst>
              <a:ext uri="{FF2B5EF4-FFF2-40B4-BE49-F238E27FC236}">
                <a16:creationId xmlns:a16="http://schemas.microsoft.com/office/drawing/2014/main" id="{DD64D4D0-887C-41C2-A29D-635C2ED810B5}"/>
              </a:ext>
            </a:extLst>
          </p:cNvPr>
          <p:cNvGraphicFramePr>
            <a:graphicFrameLocks noGrp="1"/>
          </p:cNvGraphicFramePr>
          <p:nvPr>
            <p:extLst>
              <p:ext uri="{D42A27DB-BD31-4B8C-83A1-F6EECF244321}">
                <p14:modId xmlns:p14="http://schemas.microsoft.com/office/powerpoint/2010/main" val="2970968471"/>
              </p:ext>
            </p:extLst>
          </p:nvPr>
        </p:nvGraphicFramePr>
        <p:xfrm>
          <a:off x="5691716" y="1078176"/>
          <a:ext cx="5295900" cy="21717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3276214079"/>
                    </a:ext>
                  </a:extLst>
                </a:gridCol>
                <a:gridCol w="533400">
                  <a:extLst>
                    <a:ext uri="{9D8B030D-6E8A-4147-A177-3AD203B41FA5}">
                      <a16:colId xmlns:a16="http://schemas.microsoft.com/office/drawing/2014/main" val="1480105422"/>
                    </a:ext>
                  </a:extLst>
                </a:gridCol>
                <a:gridCol w="533400">
                  <a:extLst>
                    <a:ext uri="{9D8B030D-6E8A-4147-A177-3AD203B41FA5}">
                      <a16:colId xmlns:a16="http://schemas.microsoft.com/office/drawing/2014/main" val="3624988570"/>
                    </a:ext>
                  </a:extLst>
                </a:gridCol>
                <a:gridCol w="533400">
                  <a:extLst>
                    <a:ext uri="{9D8B030D-6E8A-4147-A177-3AD203B41FA5}">
                      <a16:colId xmlns:a16="http://schemas.microsoft.com/office/drawing/2014/main" val="1412482527"/>
                    </a:ext>
                  </a:extLst>
                </a:gridCol>
                <a:gridCol w="533400">
                  <a:extLst>
                    <a:ext uri="{9D8B030D-6E8A-4147-A177-3AD203B41FA5}">
                      <a16:colId xmlns:a16="http://schemas.microsoft.com/office/drawing/2014/main" val="1809360268"/>
                    </a:ext>
                  </a:extLst>
                </a:gridCol>
                <a:gridCol w="533400">
                  <a:extLst>
                    <a:ext uri="{9D8B030D-6E8A-4147-A177-3AD203B41FA5}">
                      <a16:colId xmlns:a16="http://schemas.microsoft.com/office/drawing/2014/main" val="3038628158"/>
                    </a:ext>
                  </a:extLst>
                </a:gridCol>
                <a:gridCol w="533400">
                  <a:extLst>
                    <a:ext uri="{9D8B030D-6E8A-4147-A177-3AD203B41FA5}">
                      <a16:colId xmlns:a16="http://schemas.microsoft.com/office/drawing/2014/main" val="1198090444"/>
                    </a:ext>
                  </a:extLst>
                </a:gridCol>
                <a:gridCol w="533400">
                  <a:extLst>
                    <a:ext uri="{9D8B030D-6E8A-4147-A177-3AD203B41FA5}">
                      <a16:colId xmlns:a16="http://schemas.microsoft.com/office/drawing/2014/main" val="1986540792"/>
                    </a:ext>
                  </a:extLst>
                </a:gridCol>
                <a:gridCol w="533400">
                  <a:extLst>
                    <a:ext uri="{9D8B030D-6E8A-4147-A177-3AD203B41FA5}">
                      <a16:colId xmlns:a16="http://schemas.microsoft.com/office/drawing/2014/main" val="2065151774"/>
                    </a:ext>
                  </a:extLst>
                </a:gridCol>
              </a:tblGrid>
              <a:tr h="361950">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192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3477785"/>
                  </a:ext>
                </a:extLst>
              </a:tr>
              <a:tr h="361950">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3156724"/>
                  </a:ext>
                </a:extLst>
              </a:tr>
              <a:tr h="361950">
                <a:tc>
                  <a:txBody>
                    <a:bodyPr/>
                    <a:lstStyle/>
                    <a:p>
                      <a:pPr algn="ctr" fontAlgn="b"/>
                      <a:r>
                        <a:rPr lang="en-US" sz="2200" u="none" strike="noStrike" dirty="0">
                          <a:effectLst/>
                        </a:rPr>
                        <a:t> 1/0</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30750503"/>
                  </a:ext>
                </a:extLst>
              </a:tr>
              <a:tr h="361950">
                <a:tc>
                  <a:txBody>
                    <a:bodyPr/>
                    <a:lstStyle/>
                    <a:p>
                      <a:pPr algn="ctr" fontAlgn="b"/>
                      <a:r>
                        <a:rPr lang="en-US" sz="2200" u="none" strike="noStrike">
                          <a:effectLst/>
                        </a:rPr>
                        <a:t>N-2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2558044"/>
                  </a:ext>
                </a:extLst>
              </a:tr>
              <a:tr h="361950">
                <a:tc>
                  <a:txBody>
                    <a:bodyPr/>
                    <a:lstStyle/>
                    <a:p>
                      <a:pPr algn="ctr" fontAlgn="b"/>
                      <a:r>
                        <a:rPr lang="en-US" sz="2200" u="none" strike="noStrike">
                          <a:effectLst/>
                        </a:rPr>
                        <a:t>H-2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2436596"/>
                  </a:ext>
                </a:extLst>
              </a:tr>
              <a:tr h="361950">
                <a:tc>
                  <a:txBody>
                    <a:bodyPr/>
                    <a:lstStyle/>
                    <a:p>
                      <a:pPr algn="ctr" fontAlgn="b"/>
                      <a:r>
                        <a:rPr lang="en-US" sz="2200" u="none" strike="noStrike">
                          <a:effectLst/>
                        </a:rPr>
                        <a:t>C/24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/27</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/29</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/31</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9644879"/>
                  </a:ext>
                </a:extLst>
              </a:tr>
            </a:tbl>
          </a:graphicData>
        </a:graphic>
      </p:graphicFrame>
    </p:spTree>
    <p:extLst>
      <p:ext uri="{BB962C8B-B14F-4D97-AF65-F5344CB8AC3E}">
        <p14:creationId xmlns:p14="http://schemas.microsoft.com/office/powerpoint/2010/main" val="3585585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IPv4</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sp>
        <p:nvSpPr>
          <p:cNvPr id="5" name="Rectangle 4">
            <a:extLst>
              <a:ext uri="{FF2B5EF4-FFF2-40B4-BE49-F238E27FC236}">
                <a16:creationId xmlns:a16="http://schemas.microsoft.com/office/drawing/2014/main" id="{6B0BF62A-D1EA-44DB-8890-1AEFE972CB99}"/>
              </a:ext>
            </a:extLst>
          </p:cNvPr>
          <p:cNvSpPr/>
          <p:nvPr/>
        </p:nvSpPr>
        <p:spPr>
          <a:xfrm>
            <a:off x="5617464" y="484647"/>
            <a:ext cx="6096000" cy="369332"/>
          </a:xfrm>
          <a:prstGeom prst="rect">
            <a:avLst/>
          </a:prstGeom>
        </p:spPr>
        <p:txBody>
          <a:bodyPr>
            <a:spAutoFit/>
          </a:bodyPr>
          <a:lstStyle/>
          <a:p>
            <a:r>
              <a:rPr lang="en-US" dirty="0">
                <a:solidFill>
                  <a:schemeClr val="bg1"/>
                </a:solidFill>
              </a:rPr>
              <a:t>What is an IP address and how does it work?</a:t>
            </a:r>
          </a:p>
        </p:txBody>
      </p:sp>
      <p:graphicFrame>
        <p:nvGraphicFramePr>
          <p:cNvPr id="3" name="Table 2">
            <a:extLst>
              <a:ext uri="{FF2B5EF4-FFF2-40B4-BE49-F238E27FC236}">
                <a16:creationId xmlns:a16="http://schemas.microsoft.com/office/drawing/2014/main" id="{DD64D4D0-887C-41C2-A29D-635C2ED810B5}"/>
              </a:ext>
            </a:extLst>
          </p:cNvPr>
          <p:cNvGraphicFramePr>
            <a:graphicFrameLocks noGrp="1"/>
          </p:cNvGraphicFramePr>
          <p:nvPr/>
        </p:nvGraphicFramePr>
        <p:xfrm>
          <a:off x="5691716" y="1078176"/>
          <a:ext cx="5295900" cy="21717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3276214079"/>
                    </a:ext>
                  </a:extLst>
                </a:gridCol>
                <a:gridCol w="533400">
                  <a:extLst>
                    <a:ext uri="{9D8B030D-6E8A-4147-A177-3AD203B41FA5}">
                      <a16:colId xmlns:a16="http://schemas.microsoft.com/office/drawing/2014/main" val="1480105422"/>
                    </a:ext>
                  </a:extLst>
                </a:gridCol>
                <a:gridCol w="533400">
                  <a:extLst>
                    <a:ext uri="{9D8B030D-6E8A-4147-A177-3AD203B41FA5}">
                      <a16:colId xmlns:a16="http://schemas.microsoft.com/office/drawing/2014/main" val="3624988570"/>
                    </a:ext>
                  </a:extLst>
                </a:gridCol>
                <a:gridCol w="533400">
                  <a:extLst>
                    <a:ext uri="{9D8B030D-6E8A-4147-A177-3AD203B41FA5}">
                      <a16:colId xmlns:a16="http://schemas.microsoft.com/office/drawing/2014/main" val="1412482527"/>
                    </a:ext>
                  </a:extLst>
                </a:gridCol>
                <a:gridCol w="533400">
                  <a:extLst>
                    <a:ext uri="{9D8B030D-6E8A-4147-A177-3AD203B41FA5}">
                      <a16:colId xmlns:a16="http://schemas.microsoft.com/office/drawing/2014/main" val="1809360268"/>
                    </a:ext>
                  </a:extLst>
                </a:gridCol>
                <a:gridCol w="533400">
                  <a:extLst>
                    <a:ext uri="{9D8B030D-6E8A-4147-A177-3AD203B41FA5}">
                      <a16:colId xmlns:a16="http://schemas.microsoft.com/office/drawing/2014/main" val="3038628158"/>
                    </a:ext>
                  </a:extLst>
                </a:gridCol>
                <a:gridCol w="533400">
                  <a:extLst>
                    <a:ext uri="{9D8B030D-6E8A-4147-A177-3AD203B41FA5}">
                      <a16:colId xmlns:a16="http://schemas.microsoft.com/office/drawing/2014/main" val="1198090444"/>
                    </a:ext>
                  </a:extLst>
                </a:gridCol>
                <a:gridCol w="533400">
                  <a:extLst>
                    <a:ext uri="{9D8B030D-6E8A-4147-A177-3AD203B41FA5}">
                      <a16:colId xmlns:a16="http://schemas.microsoft.com/office/drawing/2014/main" val="1986540792"/>
                    </a:ext>
                  </a:extLst>
                </a:gridCol>
                <a:gridCol w="533400">
                  <a:extLst>
                    <a:ext uri="{9D8B030D-6E8A-4147-A177-3AD203B41FA5}">
                      <a16:colId xmlns:a16="http://schemas.microsoft.com/office/drawing/2014/main" val="2065151774"/>
                    </a:ext>
                  </a:extLst>
                </a:gridCol>
              </a:tblGrid>
              <a:tr h="361950">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192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3477785"/>
                  </a:ext>
                </a:extLst>
              </a:tr>
              <a:tr h="361950">
                <a:tc>
                  <a:txBody>
                    <a:bodyPr/>
                    <a:lstStyle/>
                    <a:p>
                      <a:pPr algn="ctr"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3156724"/>
                  </a:ext>
                </a:extLst>
              </a:tr>
              <a:tr h="361950">
                <a:tc>
                  <a:txBody>
                    <a:bodyPr/>
                    <a:lstStyle/>
                    <a:p>
                      <a:pPr algn="ctr" fontAlgn="b"/>
                      <a:r>
                        <a:rPr lang="en-US" sz="2200" u="none" strike="noStrike" dirty="0">
                          <a:effectLst/>
                        </a:rPr>
                        <a:t> 1/0</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30750503"/>
                  </a:ext>
                </a:extLst>
              </a:tr>
              <a:tr h="361950">
                <a:tc>
                  <a:txBody>
                    <a:bodyPr/>
                    <a:lstStyle/>
                    <a:p>
                      <a:pPr algn="ctr" fontAlgn="b"/>
                      <a:r>
                        <a:rPr lang="en-US" sz="2200" u="none" strike="noStrike">
                          <a:effectLst/>
                        </a:rPr>
                        <a:t>N-2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2558044"/>
                  </a:ext>
                </a:extLst>
              </a:tr>
              <a:tr h="361950">
                <a:tc>
                  <a:txBody>
                    <a:bodyPr/>
                    <a:lstStyle/>
                    <a:p>
                      <a:pPr algn="ctr" fontAlgn="b"/>
                      <a:r>
                        <a:rPr lang="en-US" sz="2200" u="none" strike="noStrike">
                          <a:effectLst/>
                        </a:rPr>
                        <a:t>H-2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2436596"/>
                  </a:ext>
                </a:extLst>
              </a:tr>
              <a:tr h="361950">
                <a:tc>
                  <a:txBody>
                    <a:bodyPr/>
                    <a:lstStyle/>
                    <a:p>
                      <a:pPr algn="ctr" fontAlgn="b"/>
                      <a:r>
                        <a:rPr lang="en-US" sz="2200" u="none" strike="noStrike">
                          <a:effectLst/>
                        </a:rPr>
                        <a:t>C/24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/27</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/29</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/31</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9644879"/>
                  </a:ext>
                </a:extLst>
              </a:tr>
            </a:tbl>
          </a:graphicData>
        </a:graphic>
      </p:graphicFrame>
      <p:sp>
        <p:nvSpPr>
          <p:cNvPr id="6" name="TextBox 5">
            <a:extLst>
              <a:ext uri="{FF2B5EF4-FFF2-40B4-BE49-F238E27FC236}">
                <a16:creationId xmlns:a16="http://schemas.microsoft.com/office/drawing/2014/main" id="{452CD56B-4302-424D-B8F4-57F2411E77A6}"/>
              </a:ext>
            </a:extLst>
          </p:cNvPr>
          <p:cNvSpPr txBox="1"/>
          <p:nvPr/>
        </p:nvSpPr>
        <p:spPr>
          <a:xfrm>
            <a:off x="6612467" y="3860800"/>
            <a:ext cx="4415889" cy="2308324"/>
          </a:xfrm>
          <a:prstGeom prst="rect">
            <a:avLst/>
          </a:prstGeom>
          <a:noFill/>
        </p:spPr>
        <p:txBody>
          <a:bodyPr wrap="none" rtlCol="0">
            <a:spAutoFit/>
          </a:bodyPr>
          <a:lstStyle/>
          <a:p>
            <a:r>
              <a:rPr lang="en-US" dirty="0">
                <a:solidFill>
                  <a:schemeClr val="bg1"/>
                </a:solidFill>
              </a:rPr>
              <a:t>Lets say out IP address is 192.168.0.25</a:t>
            </a:r>
          </a:p>
          <a:p>
            <a:endParaRPr lang="en-US" dirty="0">
              <a:solidFill>
                <a:schemeClr val="bg1"/>
              </a:solidFill>
            </a:endParaRPr>
          </a:p>
          <a:p>
            <a:r>
              <a:rPr lang="en-US" dirty="0">
                <a:solidFill>
                  <a:schemeClr val="bg1"/>
                </a:solidFill>
              </a:rPr>
              <a:t>We have 4 octets </a:t>
            </a:r>
          </a:p>
          <a:p>
            <a:r>
              <a:rPr lang="en-US" dirty="0">
                <a:solidFill>
                  <a:schemeClr val="bg1"/>
                </a:solidFill>
              </a:rPr>
              <a:t>192</a:t>
            </a:r>
          </a:p>
          <a:p>
            <a:r>
              <a:rPr lang="en-US" dirty="0">
                <a:solidFill>
                  <a:schemeClr val="bg1"/>
                </a:solidFill>
              </a:rPr>
              <a:t>168</a:t>
            </a:r>
          </a:p>
          <a:p>
            <a:r>
              <a:rPr lang="en-US" dirty="0">
                <a:solidFill>
                  <a:schemeClr val="bg1"/>
                </a:solidFill>
              </a:rPr>
              <a:t>0</a:t>
            </a:r>
          </a:p>
          <a:p>
            <a:r>
              <a:rPr lang="en-US" dirty="0">
                <a:solidFill>
                  <a:schemeClr val="bg1"/>
                </a:solidFill>
              </a:rPr>
              <a:t>25</a:t>
            </a:r>
          </a:p>
          <a:p>
            <a:r>
              <a:rPr lang="en-US" dirty="0">
                <a:solidFill>
                  <a:schemeClr val="bg1"/>
                </a:solidFill>
              </a:rPr>
              <a:t>Each octet is converted to binary individually.</a:t>
            </a:r>
          </a:p>
        </p:txBody>
      </p:sp>
    </p:spTree>
    <p:extLst>
      <p:ext uri="{BB962C8B-B14F-4D97-AF65-F5344CB8AC3E}">
        <p14:creationId xmlns:p14="http://schemas.microsoft.com/office/powerpoint/2010/main" val="397215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610CFE15-BE2E-4E70-B208-1CED44B1D59E}"/>
              </a:ext>
            </a:extLst>
          </p:cNvPr>
          <p:cNvSpPr>
            <a:spLocks noGrp="1"/>
          </p:cNvSpPr>
          <p:nvPr>
            <p:ph type="title"/>
          </p:nvPr>
        </p:nvSpPr>
        <p:spPr>
          <a:xfrm>
            <a:off x="640079" y="2053641"/>
            <a:ext cx="3669161" cy="2760098"/>
          </a:xfrm>
        </p:spPr>
        <p:txBody>
          <a:bodyPr>
            <a:normAutofit/>
          </a:bodyPr>
          <a:lstStyle/>
          <a:p>
            <a:r>
              <a:rPr lang="en-US" sz="3700" dirty="0">
                <a:solidFill>
                  <a:srgbClr val="FFFFFF"/>
                </a:solidFill>
              </a:rPr>
              <a:t>Question Types</a:t>
            </a:r>
            <a:br>
              <a:rPr lang="en-US" sz="3700" dirty="0">
                <a:solidFill>
                  <a:srgbClr val="FFFFFF"/>
                </a:solidFill>
              </a:rPr>
            </a:br>
            <a:br>
              <a:rPr lang="en-US" sz="3700" dirty="0">
                <a:solidFill>
                  <a:srgbClr val="FFFFFF"/>
                </a:solidFill>
              </a:rPr>
            </a:br>
            <a:r>
              <a:rPr lang="en-US" sz="3700" dirty="0">
                <a:solidFill>
                  <a:srgbClr val="FFFFFF"/>
                </a:solidFill>
              </a:rPr>
              <a:t>Scenario Yes &amp; No type 2</a:t>
            </a:r>
            <a:br>
              <a:rPr lang="en-US" sz="3700" dirty="0">
                <a:solidFill>
                  <a:srgbClr val="FFFFFF"/>
                </a:solidFill>
              </a:rPr>
            </a:br>
            <a:endParaRPr lang="en-US" sz="3700" dirty="0">
              <a:solidFill>
                <a:srgbClr val="FFFFFF"/>
              </a:solidFill>
            </a:endParaRPr>
          </a:p>
        </p:txBody>
      </p:sp>
      <p:sp>
        <p:nvSpPr>
          <p:cNvPr id="16" name="Content Placeholder 3"/>
          <p:cNvSpPr>
            <a:spLocks noGrp="1"/>
          </p:cNvSpPr>
          <p:nvPr>
            <p:ph idx="1"/>
          </p:nvPr>
        </p:nvSpPr>
        <p:spPr>
          <a:xfrm>
            <a:off x="5763125" y="285583"/>
            <a:ext cx="5963653" cy="2842628"/>
          </a:xfrm>
        </p:spPr>
        <p:txBody>
          <a:bodyPr>
            <a:normAutofit lnSpcReduction="10000"/>
          </a:bodyPr>
          <a:lstStyle/>
          <a:p>
            <a:r>
              <a:rPr lang="en-US" dirty="0">
                <a:solidFill>
                  <a:schemeClr val="bg1"/>
                </a:solidFill>
              </a:rPr>
              <a:t>Your are an artist and you have been assigned to paint a sign for ABC incorporated.</a:t>
            </a:r>
          </a:p>
          <a:p>
            <a:r>
              <a:rPr lang="en-US" dirty="0">
                <a:solidFill>
                  <a:schemeClr val="bg1"/>
                </a:solidFill>
              </a:rPr>
              <a:t> They want to the sign to have Water, Trees and a stop sign on it. </a:t>
            </a:r>
          </a:p>
          <a:p>
            <a:r>
              <a:rPr lang="en-US" dirty="0">
                <a:solidFill>
                  <a:schemeClr val="bg1"/>
                </a:solidFill>
              </a:rPr>
              <a:t>You are given a 5 gallon bucket of Yellow, Blue and White paint. </a:t>
            </a:r>
          </a:p>
        </p:txBody>
      </p:sp>
      <p:pic>
        <p:nvPicPr>
          <p:cNvPr id="17" name="Picture 16"/>
          <p:cNvPicPr>
            <a:picLocks noChangeAspect="1"/>
          </p:cNvPicPr>
          <p:nvPr/>
        </p:nvPicPr>
        <p:blipFill>
          <a:blip r:embed="rId3"/>
          <a:stretch>
            <a:fillRect/>
          </a:stretch>
        </p:blipFill>
        <p:spPr>
          <a:xfrm>
            <a:off x="5847348" y="3413793"/>
            <a:ext cx="5879430" cy="3083259"/>
          </a:xfrm>
          <a:prstGeom prst="rect">
            <a:avLst/>
          </a:prstGeom>
        </p:spPr>
      </p:pic>
    </p:spTree>
    <p:extLst>
      <p:ext uri="{BB962C8B-B14F-4D97-AF65-F5344CB8AC3E}">
        <p14:creationId xmlns:p14="http://schemas.microsoft.com/office/powerpoint/2010/main" val="28826955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IPv4</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sp>
        <p:nvSpPr>
          <p:cNvPr id="5" name="Rectangle 4">
            <a:extLst>
              <a:ext uri="{FF2B5EF4-FFF2-40B4-BE49-F238E27FC236}">
                <a16:creationId xmlns:a16="http://schemas.microsoft.com/office/drawing/2014/main" id="{6B0BF62A-D1EA-44DB-8890-1AEFE972CB99}"/>
              </a:ext>
            </a:extLst>
          </p:cNvPr>
          <p:cNvSpPr/>
          <p:nvPr/>
        </p:nvSpPr>
        <p:spPr>
          <a:xfrm>
            <a:off x="5617464" y="484647"/>
            <a:ext cx="6096000" cy="369332"/>
          </a:xfrm>
          <a:prstGeom prst="rect">
            <a:avLst/>
          </a:prstGeom>
        </p:spPr>
        <p:txBody>
          <a:bodyPr>
            <a:spAutoFit/>
          </a:bodyPr>
          <a:lstStyle/>
          <a:p>
            <a:r>
              <a:rPr lang="en-US" dirty="0">
                <a:solidFill>
                  <a:schemeClr val="bg1"/>
                </a:solidFill>
              </a:rPr>
              <a:t>Converting IP to Binary</a:t>
            </a:r>
          </a:p>
        </p:txBody>
      </p:sp>
      <p:graphicFrame>
        <p:nvGraphicFramePr>
          <p:cNvPr id="3" name="Table 2">
            <a:extLst>
              <a:ext uri="{FF2B5EF4-FFF2-40B4-BE49-F238E27FC236}">
                <a16:creationId xmlns:a16="http://schemas.microsoft.com/office/drawing/2014/main" id="{DD64D4D0-887C-41C2-A29D-635C2ED810B5}"/>
              </a:ext>
            </a:extLst>
          </p:cNvPr>
          <p:cNvGraphicFramePr>
            <a:graphicFrameLocks noGrp="1"/>
          </p:cNvGraphicFramePr>
          <p:nvPr>
            <p:extLst>
              <p:ext uri="{D42A27DB-BD31-4B8C-83A1-F6EECF244321}">
                <p14:modId xmlns:p14="http://schemas.microsoft.com/office/powerpoint/2010/main" val="3543028828"/>
              </p:ext>
            </p:extLst>
          </p:nvPr>
        </p:nvGraphicFramePr>
        <p:xfrm>
          <a:off x="5759450" y="1447509"/>
          <a:ext cx="5295900" cy="21717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3276214079"/>
                    </a:ext>
                  </a:extLst>
                </a:gridCol>
                <a:gridCol w="533400">
                  <a:extLst>
                    <a:ext uri="{9D8B030D-6E8A-4147-A177-3AD203B41FA5}">
                      <a16:colId xmlns:a16="http://schemas.microsoft.com/office/drawing/2014/main" val="1480105422"/>
                    </a:ext>
                  </a:extLst>
                </a:gridCol>
                <a:gridCol w="533400">
                  <a:extLst>
                    <a:ext uri="{9D8B030D-6E8A-4147-A177-3AD203B41FA5}">
                      <a16:colId xmlns:a16="http://schemas.microsoft.com/office/drawing/2014/main" val="3624988570"/>
                    </a:ext>
                  </a:extLst>
                </a:gridCol>
                <a:gridCol w="533400">
                  <a:extLst>
                    <a:ext uri="{9D8B030D-6E8A-4147-A177-3AD203B41FA5}">
                      <a16:colId xmlns:a16="http://schemas.microsoft.com/office/drawing/2014/main" val="1412482527"/>
                    </a:ext>
                  </a:extLst>
                </a:gridCol>
                <a:gridCol w="533400">
                  <a:extLst>
                    <a:ext uri="{9D8B030D-6E8A-4147-A177-3AD203B41FA5}">
                      <a16:colId xmlns:a16="http://schemas.microsoft.com/office/drawing/2014/main" val="1809360268"/>
                    </a:ext>
                  </a:extLst>
                </a:gridCol>
                <a:gridCol w="533400">
                  <a:extLst>
                    <a:ext uri="{9D8B030D-6E8A-4147-A177-3AD203B41FA5}">
                      <a16:colId xmlns:a16="http://schemas.microsoft.com/office/drawing/2014/main" val="3038628158"/>
                    </a:ext>
                  </a:extLst>
                </a:gridCol>
                <a:gridCol w="533400">
                  <a:extLst>
                    <a:ext uri="{9D8B030D-6E8A-4147-A177-3AD203B41FA5}">
                      <a16:colId xmlns:a16="http://schemas.microsoft.com/office/drawing/2014/main" val="1198090444"/>
                    </a:ext>
                  </a:extLst>
                </a:gridCol>
                <a:gridCol w="533400">
                  <a:extLst>
                    <a:ext uri="{9D8B030D-6E8A-4147-A177-3AD203B41FA5}">
                      <a16:colId xmlns:a16="http://schemas.microsoft.com/office/drawing/2014/main" val="1986540792"/>
                    </a:ext>
                  </a:extLst>
                </a:gridCol>
                <a:gridCol w="533400">
                  <a:extLst>
                    <a:ext uri="{9D8B030D-6E8A-4147-A177-3AD203B41FA5}">
                      <a16:colId xmlns:a16="http://schemas.microsoft.com/office/drawing/2014/main" val="2065151774"/>
                    </a:ext>
                  </a:extLst>
                </a:gridCol>
              </a:tblGrid>
              <a:tr h="361950">
                <a:tc>
                  <a:txBody>
                    <a:bodyPr/>
                    <a:lstStyle/>
                    <a:p>
                      <a:pPr algn="ctr" fontAlgn="b"/>
                      <a:r>
                        <a:rPr lang="en-US" sz="2200" u="none" strike="noStrike" dirty="0">
                          <a:effectLst/>
                        </a:rPr>
                        <a:t> 192</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192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3477785"/>
                  </a:ext>
                </a:extLst>
              </a:tr>
              <a:tr h="361950">
                <a:tc>
                  <a:txBody>
                    <a:bodyPr/>
                    <a:lstStyle/>
                    <a:p>
                      <a:pPr algn="ctr"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3156724"/>
                  </a:ext>
                </a:extLst>
              </a:tr>
              <a:tr h="361950">
                <a:tc>
                  <a:txBody>
                    <a:bodyPr/>
                    <a:lstStyle/>
                    <a:p>
                      <a:pPr algn="ctr" fontAlgn="b"/>
                      <a:r>
                        <a:rPr lang="en-US" sz="2200" u="none" strike="noStrike" dirty="0">
                          <a:effectLst/>
                        </a:rPr>
                        <a:t> 1/0</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1</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1</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extLst>
                  <a:ext uri="{0D108BD9-81ED-4DB2-BD59-A6C34878D82A}">
                    <a16:rowId xmlns:a16="http://schemas.microsoft.com/office/drawing/2014/main" val="3230750503"/>
                  </a:ext>
                </a:extLst>
              </a:tr>
              <a:tr h="361950">
                <a:tc>
                  <a:txBody>
                    <a:bodyPr/>
                    <a:lstStyle/>
                    <a:p>
                      <a:pPr algn="ctr" fontAlgn="b"/>
                      <a:r>
                        <a:rPr lang="en-US" sz="2200" u="none" strike="noStrike">
                          <a:effectLst/>
                        </a:rPr>
                        <a:t>N-2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2558044"/>
                  </a:ext>
                </a:extLst>
              </a:tr>
              <a:tr h="361950">
                <a:tc>
                  <a:txBody>
                    <a:bodyPr/>
                    <a:lstStyle/>
                    <a:p>
                      <a:pPr algn="ctr" fontAlgn="b"/>
                      <a:r>
                        <a:rPr lang="en-US" sz="2200" u="none" strike="noStrike">
                          <a:effectLst/>
                        </a:rPr>
                        <a:t>H-2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2436596"/>
                  </a:ext>
                </a:extLst>
              </a:tr>
              <a:tr h="361950">
                <a:tc>
                  <a:txBody>
                    <a:bodyPr/>
                    <a:lstStyle/>
                    <a:p>
                      <a:pPr algn="ctr" fontAlgn="b"/>
                      <a:r>
                        <a:rPr lang="en-US" sz="2200" u="none" strike="noStrike">
                          <a:effectLst/>
                        </a:rPr>
                        <a:t>C/24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/27</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/29</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/31</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9644879"/>
                  </a:ext>
                </a:extLst>
              </a:tr>
            </a:tbl>
          </a:graphicData>
        </a:graphic>
      </p:graphicFrame>
      <p:sp>
        <p:nvSpPr>
          <p:cNvPr id="7" name="TextBox 6">
            <a:extLst>
              <a:ext uri="{FF2B5EF4-FFF2-40B4-BE49-F238E27FC236}">
                <a16:creationId xmlns:a16="http://schemas.microsoft.com/office/drawing/2014/main" id="{1D6D4A18-A37A-48D7-B3BC-D382C594A03B}"/>
              </a:ext>
            </a:extLst>
          </p:cNvPr>
          <p:cNvSpPr txBox="1"/>
          <p:nvPr/>
        </p:nvSpPr>
        <p:spPr>
          <a:xfrm>
            <a:off x="7035800" y="781412"/>
            <a:ext cx="2229072" cy="646331"/>
          </a:xfrm>
          <a:prstGeom prst="rect">
            <a:avLst/>
          </a:prstGeom>
          <a:noFill/>
        </p:spPr>
        <p:txBody>
          <a:bodyPr wrap="none" rtlCol="0">
            <a:spAutoFit/>
          </a:bodyPr>
          <a:lstStyle/>
          <a:p>
            <a:endParaRPr lang="en-US" dirty="0">
              <a:solidFill>
                <a:schemeClr val="bg1"/>
              </a:solidFill>
            </a:endParaRPr>
          </a:p>
          <a:p>
            <a:r>
              <a:rPr lang="en-US" dirty="0">
                <a:solidFill>
                  <a:schemeClr val="bg1"/>
                </a:solidFill>
              </a:rPr>
              <a:t>We will start with 192</a:t>
            </a:r>
          </a:p>
        </p:txBody>
      </p:sp>
      <p:sp>
        <p:nvSpPr>
          <p:cNvPr id="8" name="TextBox 7">
            <a:extLst>
              <a:ext uri="{FF2B5EF4-FFF2-40B4-BE49-F238E27FC236}">
                <a16:creationId xmlns:a16="http://schemas.microsoft.com/office/drawing/2014/main" id="{81B79E85-79E5-43D3-822B-9647B09EB1DB}"/>
              </a:ext>
            </a:extLst>
          </p:cNvPr>
          <p:cNvSpPr txBox="1"/>
          <p:nvPr/>
        </p:nvSpPr>
        <p:spPr>
          <a:xfrm>
            <a:off x="5759450" y="3682958"/>
            <a:ext cx="5458995" cy="3139321"/>
          </a:xfrm>
          <a:prstGeom prst="rect">
            <a:avLst/>
          </a:prstGeom>
          <a:noFill/>
        </p:spPr>
        <p:txBody>
          <a:bodyPr wrap="none" rtlCol="0">
            <a:spAutoFit/>
          </a:bodyPr>
          <a:lstStyle/>
          <a:p>
            <a:r>
              <a:rPr lang="en-US" dirty="0">
                <a:solidFill>
                  <a:schemeClr val="bg1"/>
                </a:solidFill>
              </a:rPr>
              <a:t>The first question is: Can 128 go into 192? (Yes or no not</a:t>
            </a:r>
          </a:p>
          <a:p>
            <a:r>
              <a:rPr lang="en-US" dirty="0">
                <a:solidFill>
                  <a:schemeClr val="bg1"/>
                </a:solidFill>
              </a:rPr>
              <a:t>how many times)</a:t>
            </a:r>
          </a:p>
          <a:p>
            <a:r>
              <a:rPr lang="en-US" dirty="0">
                <a:solidFill>
                  <a:schemeClr val="bg1"/>
                </a:solidFill>
              </a:rPr>
              <a:t>Answer is yes. So we add a 1 in the block below 128.</a:t>
            </a:r>
          </a:p>
          <a:p>
            <a:r>
              <a:rPr lang="en-US" dirty="0">
                <a:solidFill>
                  <a:schemeClr val="bg1"/>
                </a:solidFill>
              </a:rPr>
              <a:t>Next, what’s left over?</a:t>
            </a:r>
          </a:p>
          <a:p>
            <a:r>
              <a:rPr lang="en-US" dirty="0">
                <a:solidFill>
                  <a:schemeClr val="bg1"/>
                </a:solidFill>
              </a:rPr>
              <a:t>Answer: 64</a:t>
            </a:r>
          </a:p>
          <a:p>
            <a:r>
              <a:rPr lang="en-US" dirty="0">
                <a:solidFill>
                  <a:schemeClr val="bg1"/>
                </a:solidFill>
              </a:rPr>
              <a:t>Will 64 go into 64? </a:t>
            </a:r>
          </a:p>
          <a:p>
            <a:r>
              <a:rPr lang="en-US" dirty="0">
                <a:solidFill>
                  <a:schemeClr val="bg1"/>
                </a:solidFill>
              </a:rPr>
              <a:t>Answer: Yes, So we add a 1 in the block below 64</a:t>
            </a:r>
          </a:p>
          <a:p>
            <a:r>
              <a:rPr lang="en-US" dirty="0">
                <a:solidFill>
                  <a:schemeClr val="bg1"/>
                </a:solidFill>
              </a:rPr>
              <a:t>What’s left over?</a:t>
            </a:r>
          </a:p>
          <a:p>
            <a:r>
              <a:rPr lang="en-US" dirty="0">
                <a:solidFill>
                  <a:schemeClr val="bg1"/>
                </a:solidFill>
              </a:rPr>
              <a:t>Answer: 0 so all other blocks are 0</a:t>
            </a:r>
          </a:p>
          <a:p>
            <a:r>
              <a:rPr lang="en-US" dirty="0">
                <a:solidFill>
                  <a:schemeClr val="bg1"/>
                </a:solidFill>
              </a:rPr>
              <a:t>The binary conversion for 192 = 11000000</a:t>
            </a:r>
          </a:p>
          <a:p>
            <a:endParaRPr lang="en-US" dirty="0">
              <a:solidFill>
                <a:schemeClr val="bg1"/>
              </a:solidFill>
            </a:endParaRPr>
          </a:p>
        </p:txBody>
      </p:sp>
    </p:spTree>
    <p:extLst>
      <p:ext uri="{BB962C8B-B14F-4D97-AF65-F5344CB8AC3E}">
        <p14:creationId xmlns:p14="http://schemas.microsoft.com/office/powerpoint/2010/main" val="32566892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IPv4</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graphicFrame>
        <p:nvGraphicFramePr>
          <p:cNvPr id="3" name="Table 2">
            <a:extLst>
              <a:ext uri="{FF2B5EF4-FFF2-40B4-BE49-F238E27FC236}">
                <a16:creationId xmlns:a16="http://schemas.microsoft.com/office/drawing/2014/main" id="{DD64D4D0-887C-41C2-A29D-635C2ED810B5}"/>
              </a:ext>
            </a:extLst>
          </p:cNvPr>
          <p:cNvGraphicFramePr>
            <a:graphicFrameLocks noGrp="1"/>
          </p:cNvGraphicFramePr>
          <p:nvPr>
            <p:extLst>
              <p:ext uri="{D42A27DB-BD31-4B8C-83A1-F6EECF244321}">
                <p14:modId xmlns:p14="http://schemas.microsoft.com/office/powerpoint/2010/main" val="262247398"/>
              </p:ext>
            </p:extLst>
          </p:nvPr>
        </p:nvGraphicFramePr>
        <p:xfrm>
          <a:off x="5565213" y="504858"/>
          <a:ext cx="5295900" cy="21717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3276214079"/>
                    </a:ext>
                  </a:extLst>
                </a:gridCol>
                <a:gridCol w="533400">
                  <a:extLst>
                    <a:ext uri="{9D8B030D-6E8A-4147-A177-3AD203B41FA5}">
                      <a16:colId xmlns:a16="http://schemas.microsoft.com/office/drawing/2014/main" val="1480105422"/>
                    </a:ext>
                  </a:extLst>
                </a:gridCol>
                <a:gridCol w="533400">
                  <a:extLst>
                    <a:ext uri="{9D8B030D-6E8A-4147-A177-3AD203B41FA5}">
                      <a16:colId xmlns:a16="http://schemas.microsoft.com/office/drawing/2014/main" val="3624988570"/>
                    </a:ext>
                  </a:extLst>
                </a:gridCol>
                <a:gridCol w="533400">
                  <a:extLst>
                    <a:ext uri="{9D8B030D-6E8A-4147-A177-3AD203B41FA5}">
                      <a16:colId xmlns:a16="http://schemas.microsoft.com/office/drawing/2014/main" val="1412482527"/>
                    </a:ext>
                  </a:extLst>
                </a:gridCol>
                <a:gridCol w="533400">
                  <a:extLst>
                    <a:ext uri="{9D8B030D-6E8A-4147-A177-3AD203B41FA5}">
                      <a16:colId xmlns:a16="http://schemas.microsoft.com/office/drawing/2014/main" val="1809360268"/>
                    </a:ext>
                  </a:extLst>
                </a:gridCol>
                <a:gridCol w="533400">
                  <a:extLst>
                    <a:ext uri="{9D8B030D-6E8A-4147-A177-3AD203B41FA5}">
                      <a16:colId xmlns:a16="http://schemas.microsoft.com/office/drawing/2014/main" val="3038628158"/>
                    </a:ext>
                  </a:extLst>
                </a:gridCol>
                <a:gridCol w="533400">
                  <a:extLst>
                    <a:ext uri="{9D8B030D-6E8A-4147-A177-3AD203B41FA5}">
                      <a16:colId xmlns:a16="http://schemas.microsoft.com/office/drawing/2014/main" val="1198090444"/>
                    </a:ext>
                  </a:extLst>
                </a:gridCol>
                <a:gridCol w="533400">
                  <a:extLst>
                    <a:ext uri="{9D8B030D-6E8A-4147-A177-3AD203B41FA5}">
                      <a16:colId xmlns:a16="http://schemas.microsoft.com/office/drawing/2014/main" val="1986540792"/>
                    </a:ext>
                  </a:extLst>
                </a:gridCol>
                <a:gridCol w="533400">
                  <a:extLst>
                    <a:ext uri="{9D8B030D-6E8A-4147-A177-3AD203B41FA5}">
                      <a16:colId xmlns:a16="http://schemas.microsoft.com/office/drawing/2014/main" val="2065151774"/>
                    </a:ext>
                  </a:extLst>
                </a:gridCol>
              </a:tblGrid>
              <a:tr h="361950">
                <a:tc>
                  <a:txBody>
                    <a:bodyPr/>
                    <a:lstStyle/>
                    <a:p>
                      <a:pPr algn="ctr" fontAlgn="b"/>
                      <a:r>
                        <a:rPr lang="en-US" sz="2200" u="none" strike="noStrike" dirty="0">
                          <a:effectLst/>
                        </a:rPr>
                        <a:t> 168</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192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3477785"/>
                  </a:ext>
                </a:extLst>
              </a:tr>
              <a:tr h="361950">
                <a:tc>
                  <a:txBody>
                    <a:bodyPr/>
                    <a:lstStyle/>
                    <a:p>
                      <a:pPr algn="ctr"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3156724"/>
                  </a:ext>
                </a:extLst>
              </a:tr>
              <a:tr h="361950">
                <a:tc>
                  <a:txBody>
                    <a:bodyPr/>
                    <a:lstStyle/>
                    <a:p>
                      <a:pPr algn="ctr" fontAlgn="b"/>
                      <a:r>
                        <a:rPr lang="en-US" sz="2200" u="none" strike="noStrike" dirty="0">
                          <a:effectLst/>
                        </a:rPr>
                        <a:t> 1/0</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1</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1</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1</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extLst>
                  <a:ext uri="{0D108BD9-81ED-4DB2-BD59-A6C34878D82A}">
                    <a16:rowId xmlns:a16="http://schemas.microsoft.com/office/drawing/2014/main" val="3230750503"/>
                  </a:ext>
                </a:extLst>
              </a:tr>
              <a:tr h="361950">
                <a:tc>
                  <a:txBody>
                    <a:bodyPr/>
                    <a:lstStyle/>
                    <a:p>
                      <a:pPr algn="ctr" fontAlgn="b"/>
                      <a:r>
                        <a:rPr lang="en-US" sz="2200" u="none" strike="noStrike">
                          <a:effectLst/>
                        </a:rPr>
                        <a:t>N-2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2558044"/>
                  </a:ext>
                </a:extLst>
              </a:tr>
              <a:tr h="361950">
                <a:tc>
                  <a:txBody>
                    <a:bodyPr/>
                    <a:lstStyle/>
                    <a:p>
                      <a:pPr algn="ctr" fontAlgn="b"/>
                      <a:r>
                        <a:rPr lang="en-US" sz="2200" u="none" strike="noStrike">
                          <a:effectLst/>
                        </a:rPr>
                        <a:t>H-2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2436596"/>
                  </a:ext>
                </a:extLst>
              </a:tr>
              <a:tr h="361950">
                <a:tc>
                  <a:txBody>
                    <a:bodyPr/>
                    <a:lstStyle/>
                    <a:p>
                      <a:pPr algn="ctr" fontAlgn="b"/>
                      <a:r>
                        <a:rPr lang="en-US" sz="2200" u="none" strike="noStrike">
                          <a:effectLst/>
                        </a:rPr>
                        <a:t>C/24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/26</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/27</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/29</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/31</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9644879"/>
                  </a:ext>
                </a:extLst>
              </a:tr>
            </a:tbl>
          </a:graphicData>
        </a:graphic>
      </p:graphicFrame>
      <p:sp>
        <p:nvSpPr>
          <p:cNvPr id="6" name="TextBox 5">
            <a:extLst>
              <a:ext uri="{FF2B5EF4-FFF2-40B4-BE49-F238E27FC236}">
                <a16:creationId xmlns:a16="http://schemas.microsoft.com/office/drawing/2014/main" id="{452CD56B-4302-424D-B8F4-57F2411E77A6}"/>
              </a:ext>
            </a:extLst>
          </p:cNvPr>
          <p:cNvSpPr txBox="1"/>
          <p:nvPr/>
        </p:nvSpPr>
        <p:spPr>
          <a:xfrm>
            <a:off x="5483665" y="2855232"/>
            <a:ext cx="6516271" cy="3416320"/>
          </a:xfrm>
          <a:prstGeom prst="rect">
            <a:avLst/>
          </a:prstGeom>
          <a:noFill/>
        </p:spPr>
        <p:txBody>
          <a:bodyPr wrap="none" rtlCol="0">
            <a:spAutoFit/>
          </a:bodyPr>
          <a:lstStyle/>
          <a:p>
            <a:r>
              <a:rPr lang="en-US" dirty="0">
                <a:solidFill>
                  <a:schemeClr val="bg1"/>
                </a:solidFill>
              </a:rPr>
              <a:t>The first question is: Can 128 go into 168? (Yes or no not</a:t>
            </a:r>
          </a:p>
          <a:p>
            <a:r>
              <a:rPr lang="en-US" dirty="0">
                <a:solidFill>
                  <a:schemeClr val="bg1"/>
                </a:solidFill>
              </a:rPr>
              <a:t>how many times)</a:t>
            </a:r>
          </a:p>
          <a:p>
            <a:r>
              <a:rPr lang="en-US" dirty="0">
                <a:solidFill>
                  <a:schemeClr val="bg1"/>
                </a:solidFill>
              </a:rPr>
              <a:t>Answer is yes. So we add a 1 in the block below 128.</a:t>
            </a:r>
          </a:p>
          <a:p>
            <a:r>
              <a:rPr lang="en-US" dirty="0">
                <a:solidFill>
                  <a:schemeClr val="bg1"/>
                </a:solidFill>
              </a:rPr>
              <a:t>Next, what’s left over? Answer: 24</a:t>
            </a:r>
          </a:p>
          <a:p>
            <a:r>
              <a:rPr lang="en-US" dirty="0">
                <a:solidFill>
                  <a:schemeClr val="bg1"/>
                </a:solidFill>
              </a:rPr>
              <a:t>Will 64 go into 24? Answer: no, So we add a 0 in the block below 64</a:t>
            </a:r>
          </a:p>
          <a:p>
            <a:r>
              <a:rPr lang="en-US" dirty="0">
                <a:solidFill>
                  <a:schemeClr val="bg1"/>
                </a:solidFill>
              </a:rPr>
              <a:t>What’s left over? 24 </a:t>
            </a:r>
          </a:p>
          <a:p>
            <a:r>
              <a:rPr lang="en-US" dirty="0">
                <a:solidFill>
                  <a:schemeClr val="bg1"/>
                </a:solidFill>
              </a:rPr>
              <a:t>Will 32 go into 24? Answer: No, so add a 0 to the 32 block.</a:t>
            </a:r>
          </a:p>
          <a:p>
            <a:r>
              <a:rPr lang="en-US" dirty="0">
                <a:solidFill>
                  <a:schemeClr val="bg1"/>
                </a:solidFill>
              </a:rPr>
              <a:t>Will 16 go into 24? Answer: Yes, so add a 1 below the 16 block.</a:t>
            </a:r>
          </a:p>
          <a:p>
            <a:r>
              <a:rPr lang="en-US" dirty="0">
                <a:solidFill>
                  <a:schemeClr val="bg1"/>
                </a:solidFill>
              </a:rPr>
              <a:t>What is let over? 8</a:t>
            </a:r>
          </a:p>
          <a:p>
            <a:r>
              <a:rPr lang="en-US" dirty="0">
                <a:solidFill>
                  <a:schemeClr val="bg1"/>
                </a:solidFill>
              </a:rPr>
              <a:t>Will 8 go into 8? Answer: Yes, so add a 1 to the 8 block.</a:t>
            </a:r>
          </a:p>
          <a:p>
            <a:r>
              <a:rPr lang="en-US" dirty="0">
                <a:solidFill>
                  <a:schemeClr val="bg1"/>
                </a:solidFill>
              </a:rPr>
              <a:t>What is left over? Nothing, so add 0’s to all other blocks</a:t>
            </a:r>
          </a:p>
          <a:p>
            <a:r>
              <a:rPr lang="en-US" dirty="0">
                <a:solidFill>
                  <a:schemeClr val="bg1"/>
                </a:solidFill>
              </a:rPr>
              <a:t>The binary conversion for 168 = 10011000</a:t>
            </a:r>
          </a:p>
        </p:txBody>
      </p:sp>
      <p:sp>
        <p:nvSpPr>
          <p:cNvPr id="7" name="TextBox 6">
            <a:extLst>
              <a:ext uri="{FF2B5EF4-FFF2-40B4-BE49-F238E27FC236}">
                <a16:creationId xmlns:a16="http://schemas.microsoft.com/office/drawing/2014/main" id="{8326E3E2-15BA-4211-943F-789EB47DA021}"/>
              </a:ext>
            </a:extLst>
          </p:cNvPr>
          <p:cNvSpPr txBox="1"/>
          <p:nvPr/>
        </p:nvSpPr>
        <p:spPr>
          <a:xfrm>
            <a:off x="6871062" y="67763"/>
            <a:ext cx="2178802" cy="369332"/>
          </a:xfrm>
          <a:prstGeom prst="rect">
            <a:avLst/>
          </a:prstGeom>
          <a:noFill/>
        </p:spPr>
        <p:txBody>
          <a:bodyPr wrap="none" rtlCol="0">
            <a:spAutoFit/>
          </a:bodyPr>
          <a:lstStyle/>
          <a:p>
            <a:r>
              <a:rPr lang="en-US" dirty="0">
                <a:solidFill>
                  <a:schemeClr val="bg1"/>
                </a:solidFill>
              </a:rPr>
              <a:t>Next, we convert 168</a:t>
            </a:r>
          </a:p>
        </p:txBody>
      </p:sp>
    </p:spTree>
    <p:extLst>
      <p:ext uri="{BB962C8B-B14F-4D97-AF65-F5344CB8AC3E}">
        <p14:creationId xmlns:p14="http://schemas.microsoft.com/office/powerpoint/2010/main" val="15798107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IPv4</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sp>
        <p:nvSpPr>
          <p:cNvPr id="5" name="Rectangle 4">
            <a:extLst>
              <a:ext uri="{FF2B5EF4-FFF2-40B4-BE49-F238E27FC236}">
                <a16:creationId xmlns:a16="http://schemas.microsoft.com/office/drawing/2014/main" id="{6B0BF62A-D1EA-44DB-8890-1AEFE972CB99}"/>
              </a:ext>
            </a:extLst>
          </p:cNvPr>
          <p:cNvSpPr/>
          <p:nvPr/>
        </p:nvSpPr>
        <p:spPr>
          <a:xfrm>
            <a:off x="5617464" y="484647"/>
            <a:ext cx="6096000" cy="369332"/>
          </a:xfrm>
          <a:prstGeom prst="rect">
            <a:avLst/>
          </a:prstGeom>
        </p:spPr>
        <p:txBody>
          <a:bodyPr>
            <a:spAutoFit/>
          </a:bodyPr>
          <a:lstStyle/>
          <a:p>
            <a:r>
              <a:rPr lang="en-US" dirty="0">
                <a:solidFill>
                  <a:schemeClr val="bg1"/>
                </a:solidFill>
              </a:rPr>
              <a:t>Next, we convert 0</a:t>
            </a:r>
          </a:p>
        </p:txBody>
      </p:sp>
      <p:graphicFrame>
        <p:nvGraphicFramePr>
          <p:cNvPr id="3" name="Table 2">
            <a:extLst>
              <a:ext uri="{FF2B5EF4-FFF2-40B4-BE49-F238E27FC236}">
                <a16:creationId xmlns:a16="http://schemas.microsoft.com/office/drawing/2014/main" id="{DD64D4D0-887C-41C2-A29D-635C2ED810B5}"/>
              </a:ext>
            </a:extLst>
          </p:cNvPr>
          <p:cNvGraphicFramePr>
            <a:graphicFrameLocks noGrp="1"/>
          </p:cNvGraphicFramePr>
          <p:nvPr>
            <p:extLst>
              <p:ext uri="{D42A27DB-BD31-4B8C-83A1-F6EECF244321}">
                <p14:modId xmlns:p14="http://schemas.microsoft.com/office/powerpoint/2010/main" val="3218862133"/>
              </p:ext>
            </p:extLst>
          </p:nvPr>
        </p:nvGraphicFramePr>
        <p:xfrm>
          <a:off x="5691716" y="1078176"/>
          <a:ext cx="5295900" cy="21717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3276214079"/>
                    </a:ext>
                  </a:extLst>
                </a:gridCol>
                <a:gridCol w="533400">
                  <a:extLst>
                    <a:ext uri="{9D8B030D-6E8A-4147-A177-3AD203B41FA5}">
                      <a16:colId xmlns:a16="http://schemas.microsoft.com/office/drawing/2014/main" val="1480105422"/>
                    </a:ext>
                  </a:extLst>
                </a:gridCol>
                <a:gridCol w="533400">
                  <a:extLst>
                    <a:ext uri="{9D8B030D-6E8A-4147-A177-3AD203B41FA5}">
                      <a16:colId xmlns:a16="http://schemas.microsoft.com/office/drawing/2014/main" val="3624988570"/>
                    </a:ext>
                  </a:extLst>
                </a:gridCol>
                <a:gridCol w="533400">
                  <a:extLst>
                    <a:ext uri="{9D8B030D-6E8A-4147-A177-3AD203B41FA5}">
                      <a16:colId xmlns:a16="http://schemas.microsoft.com/office/drawing/2014/main" val="1412482527"/>
                    </a:ext>
                  </a:extLst>
                </a:gridCol>
                <a:gridCol w="533400">
                  <a:extLst>
                    <a:ext uri="{9D8B030D-6E8A-4147-A177-3AD203B41FA5}">
                      <a16:colId xmlns:a16="http://schemas.microsoft.com/office/drawing/2014/main" val="1809360268"/>
                    </a:ext>
                  </a:extLst>
                </a:gridCol>
                <a:gridCol w="533400">
                  <a:extLst>
                    <a:ext uri="{9D8B030D-6E8A-4147-A177-3AD203B41FA5}">
                      <a16:colId xmlns:a16="http://schemas.microsoft.com/office/drawing/2014/main" val="3038628158"/>
                    </a:ext>
                  </a:extLst>
                </a:gridCol>
                <a:gridCol w="533400">
                  <a:extLst>
                    <a:ext uri="{9D8B030D-6E8A-4147-A177-3AD203B41FA5}">
                      <a16:colId xmlns:a16="http://schemas.microsoft.com/office/drawing/2014/main" val="1198090444"/>
                    </a:ext>
                  </a:extLst>
                </a:gridCol>
                <a:gridCol w="533400">
                  <a:extLst>
                    <a:ext uri="{9D8B030D-6E8A-4147-A177-3AD203B41FA5}">
                      <a16:colId xmlns:a16="http://schemas.microsoft.com/office/drawing/2014/main" val="1986540792"/>
                    </a:ext>
                  </a:extLst>
                </a:gridCol>
                <a:gridCol w="533400">
                  <a:extLst>
                    <a:ext uri="{9D8B030D-6E8A-4147-A177-3AD203B41FA5}">
                      <a16:colId xmlns:a16="http://schemas.microsoft.com/office/drawing/2014/main" val="2065151774"/>
                    </a:ext>
                  </a:extLst>
                </a:gridCol>
              </a:tblGrid>
              <a:tr h="361950">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192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3477785"/>
                  </a:ext>
                </a:extLst>
              </a:tr>
              <a:tr h="361950">
                <a:tc>
                  <a:txBody>
                    <a:bodyPr/>
                    <a:lstStyle/>
                    <a:p>
                      <a:pPr algn="ctr" fontAlgn="b"/>
                      <a:r>
                        <a:rPr lang="en-US" sz="2200" u="none" strike="noStrike" dirty="0">
                          <a:effectLst/>
                        </a:rPr>
                        <a:t> 0</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3156724"/>
                  </a:ext>
                </a:extLst>
              </a:tr>
              <a:tr h="361950">
                <a:tc>
                  <a:txBody>
                    <a:bodyPr/>
                    <a:lstStyle/>
                    <a:p>
                      <a:pPr algn="ctr" fontAlgn="b"/>
                      <a:r>
                        <a:rPr lang="en-US" sz="2200" u="none" strike="noStrike" dirty="0">
                          <a:effectLst/>
                        </a:rPr>
                        <a:t> 1/0</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extLst>
                  <a:ext uri="{0D108BD9-81ED-4DB2-BD59-A6C34878D82A}">
                    <a16:rowId xmlns:a16="http://schemas.microsoft.com/office/drawing/2014/main" val="3230750503"/>
                  </a:ext>
                </a:extLst>
              </a:tr>
              <a:tr h="361950">
                <a:tc>
                  <a:txBody>
                    <a:bodyPr/>
                    <a:lstStyle/>
                    <a:p>
                      <a:pPr algn="ctr" fontAlgn="b"/>
                      <a:r>
                        <a:rPr lang="en-US" sz="2200" u="none" strike="noStrike">
                          <a:effectLst/>
                        </a:rPr>
                        <a:t>N-2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2558044"/>
                  </a:ext>
                </a:extLst>
              </a:tr>
              <a:tr h="361950">
                <a:tc>
                  <a:txBody>
                    <a:bodyPr/>
                    <a:lstStyle/>
                    <a:p>
                      <a:pPr algn="ctr" fontAlgn="b"/>
                      <a:r>
                        <a:rPr lang="en-US" sz="2200" u="none" strike="noStrike">
                          <a:effectLst/>
                        </a:rPr>
                        <a:t>H-2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2436596"/>
                  </a:ext>
                </a:extLst>
              </a:tr>
              <a:tr h="361950">
                <a:tc>
                  <a:txBody>
                    <a:bodyPr/>
                    <a:lstStyle/>
                    <a:p>
                      <a:pPr algn="ctr" fontAlgn="b"/>
                      <a:r>
                        <a:rPr lang="en-US" sz="2200" u="none" strike="noStrike">
                          <a:effectLst/>
                        </a:rPr>
                        <a:t>C/24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/27</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/29</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/31</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9644879"/>
                  </a:ext>
                </a:extLst>
              </a:tr>
            </a:tbl>
          </a:graphicData>
        </a:graphic>
      </p:graphicFrame>
      <p:sp>
        <p:nvSpPr>
          <p:cNvPr id="6" name="TextBox 5">
            <a:extLst>
              <a:ext uri="{FF2B5EF4-FFF2-40B4-BE49-F238E27FC236}">
                <a16:creationId xmlns:a16="http://schemas.microsoft.com/office/drawing/2014/main" id="{452CD56B-4302-424D-B8F4-57F2411E77A6}"/>
              </a:ext>
            </a:extLst>
          </p:cNvPr>
          <p:cNvSpPr txBox="1"/>
          <p:nvPr/>
        </p:nvSpPr>
        <p:spPr>
          <a:xfrm>
            <a:off x="5691716" y="3335141"/>
            <a:ext cx="4056367" cy="923330"/>
          </a:xfrm>
          <a:prstGeom prst="rect">
            <a:avLst/>
          </a:prstGeom>
          <a:noFill/>
        </p:spPr>
        <p:txBody>
          <a:bodyPr wrap="none" rtlCol="0">
            <a:spAutoFit/>
          </a:bodyPr>
          <a:lstStyle/>
          <a:p>
            <a:r>
              <a:rPr lang="en-US" dirty="0">
                <a:solidFill>
                  <a:schemeClr val="bg1"/>
                </a:solidFill>
              </a:rPr>
              <a:t>Will 192 go into 0? No, add 0 to the block</a:t>
            </a:r>
          </a:p>
          <a:p>
            <a:r>
              <a:rPr lang="en-US" dirty="0">
                <a:solidFill>
                  <a:schemeClr val="bg1"/>
                </a:solidFill>
              </a:rPr>
              <a:t>Will 64 go into 0? No, add 0 to the block</a:t>
            </a:r>
          </a:p>
          <a:p>
            <a:r>
              <a:rPr lang="en-US" dirty="0">
                <a:solidFill>
                  <a:schemeClr val="bg1"/>
                </a:solidFill>
              </a:rPr>
              <a:t>And so on.</a:t>
            </a:r>
          </a:p>
        </p:txBody>
      </p:sp>
      <p:sp>
        <p:nvSpPr>
          <p:cNvPr id="7" name="Rectangle 6">
            <a:extLst>
              <a:ext uri="{FF2B5EF4-FFF2-40B4-BE49-F238E27FC236}">
                <a16:creationId xmlns:a16="http://schemas.microsoft.com/office/drawing/2014/main" id="{7E91D6E9-8071-4E00-A175-C6D49FA8F904}"/>
              </a:ext>
            </a:extLst>
          </p:cNvPr>
          <p:cNvSpPr/>
          <p:nvPr/>
        </p:nvSpPr>
        <p:spPr>
          <a:xfrm>
            <a:off x="5691716" y="4343736"/>
            <a:ext cx="3895938" cy="369332"/>
          </a:xfrm>
          <a:prstGeom prst="rect">
            <a:avLst/>
          </a:prstGeom>
        </p:spPr>
        <p:txBody>
          <a:bodyPr wrap="none">
            <a:spAutoFit/>
          </a:bodyPr>
          <a:lstStyle/>
          <a:p>
            <a:r>
              <a:rPr lang="en-US" dirty="0">
                <a:solidFill>
                  <a:schemeClr val="bg1"/>
                </a:solidFill>
              </a:rPr>
              <a:t>The binary conversion for 0 = 00000000</a:t>
            </a:r>
          </a:p>
        </p:txBody>
      </p:sp>
    </p:spTree>
    <p:extLst>
      <p:ext uri="{BB962C8B-B14F-4D97-AF65-F5344CB8AC3E}">
        <p14:creationId xmlns:p14="http://schemas.microsoft.com/office/powerpoint/2010/main" val="38662595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IPv4</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graphicFrame>
        <p:nvGraphicFramePr>
          <p:cNvPr id="3" name="Table 2">
            <a:extLst>
              <a:ext uri="{FF2B5EF4-FFF2-40B4-BE49-F238E27FC236}">
                <a16:creationId xmlns:a16="http://schemas.microsoft.com/office/drawing/2014/main" id="{DD64D4D0-887C-41C2-A29D-635C2ED810B5}"/>
              </a:ext>
            </a:extLst>
          </p:cNvPr>
          <p:cNvGraphicFramePr>
            <a:graphicFrameLocks noGrp="1"/>
          </p:cNvGraphicFramePr>
          <p:nvPr>
            <p:extLst>
              <p:ext uri="{D42A27DB-BD31-4B8C-83A1-F6EECF244321}">
                <p14:modId xmlns:p14="http://schemas.microsoft.com/office/powerpoint/2010/main" val="3129979552"/>
              </p:ext>
            </p:extLst>
          </p:nvPr>
        </p:nvGraphicFramePr>
        <p:xfrm>
          <a:off x="5565213" y="504858"/>
          <a:ext cx="5295900" cy="21717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3276214079"/>
                    </a:ext>
                  </a:extLst>
                </a:gridCol>
                <a:gridCol w="533400">
                  <a:extLst>
                    <a:ext uri="{9D8B030D-6E8A-4147-A177-3AD203B41FA5}">
                      <a16:colId xmlns:a16="http://schemas.microsoft.com/office/drawing/2014/main" val="1480105422"/>
                    </a:ext>
                  </a:extLst>
                </a:gridCol>
                <a:gridCol w="533400">
                  <a:extLst>
                    <a:ext uri="{9D8B030D-6E8A-4147-A177-3AD203B41FA5}">
                      <a16:colId xmlns:a16="http://schemas.microsoft.com/office/drawing/2014/main" val="3624988570"/>
                    </a:ext>
                  </a:extLst>
                </a:gridCol>
                <a:gridCol w="533400">
                  <a:extLst>
                    <a:ext uri="{9D8B030D-6E8A-4147-A177-3AD203B41FA5}">
                      <a16:colId xmlns:a16="http://schemas.microsoft.com/office/drawing/2014/main" val="1412482527"/>
                    </a:ext>
                  </a:extLst>
                </a:gridCol>
                <a:gridCol w="533400">
                  <a:extLst>
                    <a:ext uri="{9D8B030D-6E8A-4147-A177-3AD203B41FA5}">
                      <a16:colId xmlns:a16="http://schemas.microsoft.com/office/drawing/2014/main" val="1809360268"/>
                    </a:ext>
                  </a:extLst>
                </a:gridCol>
                <a:gridCol w="533400">
                  <a:extLst>
                    <a:ext uri="{9D8B030D-6E8A-4147-A177-3AD203B41FA5}">
                      <a16:colId xmlns:a16="http://schemas.microsoft.com/office/drawing/2014/main" val="3038628158"/>
                    </a:ext>
                  </a:extLst>
                </a:gridCol>
                <a:gridCol w="533400">
                  <a:extLst>
                    <a:ext uri="{9D8B030D-6E8A-4147-A177-3AD203B41FA5}">
                      <a16:colId xmlns:a16="http://schemas.microsoft.com/office/drawing/2014/main" val="1198090444"/>
                    </a:ext>
                  </a:extLst>
                </a:gridCol>
                <a:gridCol w="533400">
                  <a:extLst>
                    <a:ext uri="{9D8B030D-6E8A-4147-A177-3AD203B41FA5}">
                      <a16:colId xmlns:a16="http://schemas.microsoft.com/office/drawing/2014/main" val="1986540792"/>
                    </a:ext>
                  </a:extLst>
                </a:gridCol>
                <a:gridCol w="533400">
                  <a:extLst>
                    <a:ext uri="{9D8B030D-6E8A-4147-A177-3AD203B41FA5}">
                      <a16:colId xmlns:a16="http://schemas.microsoft.com/office/drawing/2014/main" val="2065151774"/>
                    </a:ext>
                  </a:extLst>
                </a:gridCol>
              </a:tblGrid>
              <a:tr h="361950">
                <a:tc>
                  <a:txBody>
                    <a:bodyPr/>
                    <a:lstStyle/>
                    <a:p>
                      <a:pPr algn="ctr" fontAlgn="b"/>
                      <a:r>
                        <a:rPr lang="en-US" sz="2200" u="none" strike="noStrike" dirty="0">
                          <a:effectLst/>
                        </a:rPr>
                        <a:t> 25</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192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3477785"/>
                  </a:ext>
                </a:extLst>
              </a:tr>
              <a:tr h="361950">
                <a:tc>
                  <a:txBody>
                    <a:bodyPr/>
                    <a:lstStyle/>
                    <a:p>
                      <a:pPr algn="ctr"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3156724"/>
                  </a:ext>
                </a:extLst>
              </a:tr>
              <a:tr h="361950">
                <a:tc>
                  <a:txBody>
                    <a:bodyPr/>
                    <a:lstStyle/>
                    <a:p>
                      <a:pPr algn="ctr" fontAlgn="b"/>
                      <a:r>
                        <a:rPr lang="en-US" sz="2200" u="none" strike="noStrike" dirty="0">
                          <a:effectLst/>
                        </a:rPr>
                        <a:t> 1/0</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1</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1</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2200" b="0" i="0" u="none" strike="noStrike" dirty="0">
                          <a:solidFill>
                            <a:srgbClr val="000000"/>
                          </a:solidFill>
                          <a:effectLst/>
                          <a:latin typeface="Calibri" panose="020F0502020204030204" pitchFamily="34" charset="0"/>
                        </a:rPr>
                        <a:t>1</a:t>
                      </a:r>
                    </a:p>
                  </a:txBody>
                  <a:tcPr marL="0" marR="0" marT="0" marB="0" anchor="b"/>
                </a:tc>
                <a:extLst>
                  <a:ext uri="{0D108BD9-81ED-4DB2-BD59-A6C34878D82A}">
                    <a16:rowId xmlns:a16="http://schemas.microsoft.com/office/drawing/2014/main" val="3230750503"/>
                  </a:ext>
                </a:extLst>
              </a:tr>
              <a:tr h="361950">
                <a:tc>
                  <a:txBody>
                    <a:bodyPr/>
                    <a:lstStyle/>
                    <a:p>
                      <a:pPr algn="ctr" fontAlgn="b"/>
                      <a:r>
                        <a:rPr lang="en-US" sz="2200" u="none" strike="noStrike">
                          <a:effectLst/>
                        </a:rPr>
                        <a:t>N-2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2558044"/>
                  </a:ext>
                </a:extLst>
              </a:tr>
              <a:tr h="361950">
                <a:tc>
                  <a:txBody>
                    <a:bodyPr/>
                    <a:lstStyle/>
                    <a:p>
                      <a:pPr algn="ctr" fontAlgn="b"/>
                      <a:r>
                        <a:rPr lang="en-US" sz="2200" u="none" strike="noStrike">
                          <a:effectLst/>
                        </a:rPr>
                        <a:t>H-2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2436596"/>
                  </a:ext>
                </a:extLst>
              </a:tr>
              <a:tr h="361950">
                <a:tc>
                  <a:txBody>
                    <a:bodyPr/>
                    <a:lstStyle/>
                    <a:p>
                      <a:pPr algn="ctr" fontAlgn="b"/>
                      <a:r>
                        <a:rPr lang="en-US" sz="2200" u="none" strike="noStrike">
                          <a:effectLst/>
                        </a:rPr>
                        <a:t>C/24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/26</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/27</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/29</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/31</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9644879"/>
                  </a:ext>
                </a:extLst>
              </a:tr>
            </a:tbl>
          </a:graphicData>
        </a:graphic>
      </p:graphicFrame>
      <p:sp>
        <p:nvSpPr>
          <p:cNvPr id="6" name="TextBox 5">
            <a:extLst>
              <a:ext uri="{FF2B5EF4-FFF2-40B4-BE49-F238E27FC236}">
                <a16:creationId xmlns:a16="http://schemas.microsoft.com/office/drawing/2014/main" id="{452CD56B-4302-424D-B8F4-57F2411E77A6}"/>
              </a:ext>
            </a:extLst>
          </p:cNvPr>
          <p:cNvSpPr txBox="1"/>
          <p:nvPr/>
        </p:nvSpPr>
        <p:spPr>
          <a:xfrm>
            <a:off x="5483665" y="2855232"/>
            <a:ext cx="5799921" cy="4031873"/>
          </a:xfrm>
          <a:prstGeom prst="rect">
            <a:avLst/>
          </a:prstGeom>
          <a:noFill/>
        </p:spPr>
        <p:txBody>
          <a:bodyPr wrap="none" rtlCol="0">
            <a:spAutoFit/>
          </a:bodyPr>
          <a:lstStyle/>
          <a:p>
            <a:r>
              <a:rPr lang="en-US" sz="1600" dirty="0">
                <a:solidFill>
                  <a:schemeClr val="bg1"/>
                </a:solidFill>
              </a:rPr>
              <a:t>The first question is: Can 128 go into 25? (Yes or no not</a:t>
            </a:r>
          </a:p>
          <a:p>
            <a:r>
              <a:rPr lang="en-US" sz="1600" dirty="0">
                <a:solidFill>
                  <a:schemeClr val="bg1"/>
                </a:solidFill>
              </a:rPr>
              <a:t>how many times)</a:t>
            </a:r>
          </a:p>
          <a:p>
            <a:r>
              <a:rPr lang="en-US" sz="1600" dirty="0">
                <a:solidFill>
                  <a:schemeClr val="bg1"/>
                </a:solidFill>
              </a:rPr>
              <a:t>Answer is No. So we add a 0 in the block below 128.</a:t>
            </a:r>
          </a:p>
          <a:p>
            <a:r>
              <a:rPr lang="en-US" sz="1600" dirty="0">
                <a:solidFill>
                  <a:schemeClr val="bg1"/>
                </a:solidFill>
              </a:rPr>
              <a:t>Next, what’s left over? Answer: 25</a:t>
            </a:r>
          </a:p>
          <a:p>
            <a:r>
              <a:rPr lang="en-US" sz="1600" dirty="0">
                <a:solidFill>
                  <a:schemeClr val="bg1"/>
                </a:solidFill>
              </a:rPr>
              <a:t>Will 64 go into 25? Answer: no, So we add a 0 in the block below 64</a:t>
            </a:r>
          </a:p>
          <a:p>
            <a:r>
              <a:rPr lang="en-US" sz="1600" dirty="0">
                <a:solidFill>
                  <a:schemeClr val="bg1"/>
                </a:solidFill>
              </a:rPr>
              <a:t>What’s left over? 25 </a:t>
            </a:r>
          </a:p>
          <a:p>
            <a:r>
              <a:rPr lang="en-US" sz="1600" dirty="0">
                <a:solidFill>
                  <a:schemeClr val="bg1"/>
                </a:solidFill>
              </a:rPr>
              <a:t>Will 32 go into 25? Answer: No, so add a 0 to the 32 block.</a:t>
            </a:r>
          </a:p>
          <a:p>
            <a:r>
              <a:rPr lang="en-US" sz="1600" dirty="0">
                <a:solidFill>
                  <a:schemeClr val="bg1"/>
                </a:solidFill>
              </a:rPr>
              <a:t>Will 16 go into 25? Answer: Yes, so add a 1 below the 16 block.</a:t>
            </a:r>
          </a:p>
          <a:p>
            <a:r>
              <a:rPr lang="en-US" sz="1600" dirty="0">
                <a:solidFill>
                  <a:schemeClr val="bg1"/>
                </a:solidFill>
              </a:rPr>
              <a:t>What is let over? 9</a:t>
            </a:r>
          </a:p>
          <a:p>
            <a:r>
              <a:rPr lang="en-US" sz="1600" dirty="0">
                <a:solidFill>
                  <a:schemeClr val="bg1"/>
                </a:solidFill>
              </a:rPr>
              <a:t>Will 8 go into 9? Answer: Yes, so add a 1 to the 8 block.</a:t>
            </a:r>
          </a:p>
          <a:p>
            <a:r>
              <a:rPr lang="en-US" sz="1600" dirty="0">
                <a:solidFill>
                  <a:schemeClr val="bg1"/>
                </a:solidFill>
              </a:rPr>
              <a:t>What is left over? 1</a:t>
            </a:r>
          </a:p>
          <a:p>
            <a:r>
              <a:rPr lang="en-US" sz="1600" dirty="0">
                <a:solidFill>
                  <a:schemeClr val="bg1"/>
                </a:solidFill>
              </a:rPr>
              <a:t>Will 4 go into 1? No, so add a 0 to the 4 block.</a:t>
            </a:r>
          </a:p>
          <a:p>
            <a:r>
              <a:rPr lang="en-US" sz="1600" dirty="0">
                <a:solidFill>
                  <a:schemeClr val="bg1"/>
                </a:solidFill>
              </a:rPr>
              <a:t>Will 2 go into 1? No, so add a 0 to the 2 block.</a:t>
            </a:r>
          </a:p>
          <a:p>
            <a:r>
              <a:rPr lang="en-US" sz="1600" dirty="0">
                <a:solidFill>
                  <a:schemeClr val="bg1"/>
                </a:solidFill>
              </a:rPr>
              <a:t>Will 1 go into 1? Yes, so add a 1 below the 16 block.</a:t>
            </a:r>
          </a:p>
          <a:p>
            <a:endParaRPr lang="en-US" sz="1600" dirty="0">
              <a:solidFill>
                <a:schemeClr val="bg1"/>
              </a:solidFill>
            </a:endParaRPr>
          </a:p>
          <a:p>
            <a:r>
              <a:rPr lang="en-US" sz="1600" dirty="0">
                <a:solidFill>
                  <a:schemeClr val="bg1"/>
                </a:solidFill>
              </a:rPr>
              <a:t>The binary conversion for 25 = 00011001</a:t>
            </a:r>
          </a:p>
        </p:txBody>
      </p:sp>
      <p:sp>
        <p:nvSpPr>
          <p:cNvPr id="7" name="TextBox 6">
            <a:extLst>
              <a:ext uri="{FF2B5EF4-FFF2-40B4-BE49-F238E27FC236}">
                <a16:creationId xmlns:a16="http://schemas.microsoft.com/office/drawing/2014/main" id="{8326E3E2-15BA-4211-943F-789EB47DA021}"/>
              </a:ext>
            </a:extLst>
          </p:cNvPr>
          <p:cNvSpPr txBox="1"/>
          <p:nvPr/>
        </p:nvSpPr>
        <p:spPr>
          <a:xfrm>
            <a:off x="6871062" y="67763"/>
            <a:ext cx="2061783" cy="369332"/>
          </a:xfrm>
          <a:prstGeom prst="rect">
            <a:avLst/>
          </a:prstGeom>
          <a:noFill/>
        </p:spPr>
        <p:txBody>
          <a:bodyPr wrap="none" rtlCol="0">
            <a:spAutoFit/>
          </a:bodyPr>
          <a:lstStyle/>
          <a:p>
            <a:r>
              <a:rPr lang="en-US" dirty="0">
                <a:solidFill>
                  <a:schemeClr val="bg1"/>
                </a:solidFill>
              </a:rPr>
              <a:t>Next, we convert 25</a:t>
            </a:r>
          </a:p>
        </p:txBody>
      </p:sp>
    </p:spTree>
    <p:extLst>
      <p:ext uri="{BB962C8B-B14F-4D97-AF65-F5344CB8AC3E}">
        <p14:creationId xmlns:p14="http://schemas.microsoft.com/office/powerpoint/2010/main" val="41195745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IPv4</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sp>
        <p:nvSpPr>
          <p:cNvPr id="5" name="Rectangle 4">
            <a:extLst>
              <a:ext uri="{FF2B5EF4-FFF2-40B4-BE49-F238E27FC236}">
                <a16:creationId xmlns:a16="http://schemas.microsoft.com/office/drawing/2014/main" id="{6B0BF62A-D1EA-44DB-8890-1AEFE972CB99}"/>
              </a:ext>
            </a:extLst>
          </p:cNvPr>
          <p:cNvSpPr/>
          <p:nvPr/>
        </p:nvSpPr>
        <p:spPr>
          <a:xfrm>
            <a:off x="5617464" y="484647"/>
            <a:ext cx="6096000" cy="369332"/>
          </a:xfrm>
          <a:prstGeom prst="rect">
            <a:avLst/>
          </a:prstGeom>
        </p:spPr>
        <p:txBody>
          <a:bodyPr>
            <a:spAutoFit/>
          </a:bodyPr>
          <a:lstStyle/>
          <a:p>
            <a:r>
              <a:rPr lang="en-US" dirty="0">
                <a:solidFill>
                  <a:schemeClr val="bg1"/>
                </a:solidFill>
              </a:rPr>
              <a:t>Final Binary conversion is:  </a:t>
            </a:r>
          </a:p>
        </p:txBody>
      </p:sp>
      <p:graphicFrame>
        <p:nvGraphicFramePr>
          <p:cNvPr id="3" name="Table 2">
            <a:extLst>
              <a:ext uri="{FF2B5EF4-FFF2-40B4-BE49-F238E27FC236}">
                <a16:creationId xmlns:a16="http://schemas.microsoft.com/office/drawing/2014/main" id="{DD64D4D0-887C-41C2-A29D-635C2ED810B5}"/>
              </a:ext>
            </a:extLst>
          </p:cNvPr>
          <p:cNvGraphicFramePr>
            <a:graphicFrameLocks noGrp="1"/>
          </p:cNvGraphicFramePr>
          <p:nvPr/>
        </p:nvGraphicFramePr>
        <p:xfrm>
          <a:off x="5691716" y="1078176"/>
          <a:ext cx="5295900" cy="21717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3276214079"/>
                    </a:ext>
                  </a:extLst>
                </a:gridCol>
                <a:gridCol w="533400">
                  <a:extLst>
                    <a:ext uri="{9D8B030D-6E8A-4147-A177-3AD203B41FA5}">
                      <a16:colId xmlns:a16="http://schemas.microsoft.com/office/drawing/2014/main" val="1480105422"/>
                    </a:ext>
                  </a:extLst>
                </a:gridCol>
                <a:gridCol w="533400">
                  <a:extLst>
                    <a:ext uri="{9D8B030D-6E8A-4147-A177-3AD203B41FA5}">
                      <a16:colId xmlns:a16="http://schemas.microsoft.com/office/drawing/2014/main" val="3624988570"/>
                    </a:ext>
                  </a:extLst>
                </a:gridCol>
                <a:gridCol w="533400">
                  <a:extLst>
                    <a:ext uri="{9D8B030D-6E8A-4147-A177-3AD203B41FA5}">
                      <a16:colId xmlns:a16="http://schemas.microsoft.com/office/drawing/2014/main" val="1412482527"/>
                    </a:ext>
                  </a:extLst>
                </a:gridCol>
                <a:gridCol w="533400">
                  <a:extLst>
                    <a:ext uri="{9D8B030D-6E8A-4147-A177-3AD203B41FA5}">
                      <a16:colId xmlns:a16="http://schemas.microsoft.com/office/drawing/2014/main" val="1809360268"/>
                    </a:ext>
                  </a:extLst>
                </a:gridCol>
                <a:gridCol w="533400">
                  <a:extLst>
                    <a:ext uri="{9D8B030D-6E8A-4147-A177-3AD203B41FA5}">
                      <a16:colId xmlns:a16="http://schemas.microsoft.com/office/drawing/2014/main" val="3038628158"/>
                    </a:ext>
                  </a:extLst>
                </a:gridCol>
                <a:gridCol w="533400">
                  <a:extLst>
                    <a:ext uri="{9D8B030D-6E8A-4147-A177-3AD203B41FA5}">
                      <a16:colId xmlns:a16="http://schemas.microsoft.com/office/drawing/2014/main" val="1198090444"/>
                    </a:ext>
                  </a:extLst>
                </a:gridCol>
                <a:gridCol w="533400">
                  <a:extLst>
                    <a:ext uri="{9D8B030D-6E8A-4147-A177-3AD203B41FA5}">
                      <a16:colId xmlns:a16="http://schemas.microsoft.com/office/drawing/2014/main" val="1986540792"/>
                    </a:ext>
                  </a:extLst>
                </a:gridCol>
                <a:gridCol w="533400">
                  <a:extLst>
                    <a:ext uri="{9D8B030D-6E8A-4147-A177-3AD203B41FA5}">
                      <a16:colId xmlns:a16="http://schemas.microsoft.com/office/drawing/2014/main" val="2065151774"/>
                    </a:ext>
                  </a:extLst>
                </a:gridCol>
              </a:tblGrid>
              <a:tr h="361950">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192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3477785"/>
                  </a:ext>
                </a:extLst>
              </a:tr>
              <a:tr h="361950">
                <a:tc>
                  <a:txBody>
                    <a:bodyPr/>
                    <a:lstStyle/>
                    <a:p>
                      <a:pPr algn="ctr"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128</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64</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16</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8</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4</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2</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1</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3156724"/>
                  </a:ext>
                </a:extLst>
              </a:tr>
              <a:tr h="361950">
                <a:tc>
                  <a:txBody>
                    <a:bodyPr/>
                    <a:lstStyle/>
                    <a:p>
                      <a:pPr algn="ctr" fontAlgn="b"/>
                      <a:r>
                        <a:rPr lang="en-US" sz="2200" u="none" strike="noStrike" dirty="0">
                          <a:effectLst/>
                        </a:rPr>
                        <a:t> 1/0</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30750503"/>
                  </a:ext>
                </a:extLst>
              </a:tr>
              <a:tr h="361950">
                <a:tc>
                  <a:txBody>
                    <a:bodyPr/>
                    <a:lstStyle/>
                    <a:p>
                      <a:pPr algn="ctr" fontAlgn="b"/>
                      <a:r>
                        <a:rPr lang="en-US" sz="2200" u="none" strike="noStrike">
                          <a:effectLst/>
                        </a:rPr>
                        <a:t>N-2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2558044"/>
                  </a:ext>
                </a:extLst>
              </a:tr>
              <a:tr h="361950">
                <a:tc>
                  <a:txBody>
                    <a:bodyPr/>
                    <a:lstStyle/>
                    <a:p>
                      <a:pPr algn="ctr" fontAlgn="b"/>
                      <a:r>
                        <a:rPr lang="en-US" sz="2200" u="none" strike="noStrike">
                          <a:effectLst/>
                        </a:rPr>
                        <a:t>H-2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2436596"/>
                  </a:ext>
                </a:extLst>
              </a:tr>
              <a:tr h="361950">
                <a:tc>
                  <a:txBody>
                    <a:bodyPr/>
                    <a:lstStyle/>
                    <a:p>
                      <a:pPr algn="ctr" fontAlgn="b"/>
                      <a:r>
                        <a:rPr lang="en-US" sz="2200" u="none" strike="noStrike">
                          <a:effectLst/>
                        </a:rPr>
                        <a:t>C/24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/27</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/29</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/31</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9644879"/>
                  </a:ext>
                </a:extLst>
              </a:tr>
            </a:tbl>
          </a:graphicData>
        </a:graphic>
      </p:graphicFrame>
      <p:graphicFrame>
        <p:nvGraphicFramePr>
          <p:cNvPr id="6" name="Table 5">
            <a:extLst>
              <a:ext uri="{FF2B5EF4-FFF2-40B4-BE49-F238E27FC236}">
                <a16:creationId xmlns:a16="http://schemas.microsoft.com/office/drawing/2014/main" id="{300E6139-F552-4C2C-AB03-676257D4C6A7}"/>
              </a:ext>
            </a:extLst>
          </p:cNvPr>
          <p:cNvGraphicFramePr>
            <a:graphicFrameLocks noGrp="1"/>
          </p:cNvGraphicFramePr>
          <p:nvPr>
            <p:extLst>
              <p:ext uri="{D42A27DB-BD31-4B8C-83A1-F6EECF244321}">
                <p14:modId xmlns:p14="http://schemas.microsoft.com/office/powerpoint/2010/main" val="3421341710"/>
              </p:ext>
            </p:extLst>
          </p:nvPr>
        </p:nvGraphicFramePr>
        <p:xfrm>
          <a:off x="7120466" y="3768233"/>
          <a:ext cx="2937934" cy="533400"/>
        </p:xfrm>
        <a:graphic>
          <a:graphicData uri="http://schemas.openxmlformats.org/drawingml/2006/table">
            <a:tbl>
              <a:tblPr>
                <a:tableStyleId>{5C22544A-7EE6-4342-B048-85BDC9FD1C3A}</a:tableStyleId>
              </a:tblPr>
              <a:tblGrid>
                <a:gridCol w="734483">
                  <a:extLst>
                    <a:ext uri="{9D8B030D-6E8A-4147-A177-3AD203B41FA5}">
                      <a16:colId xmlns:a16="http://schemas.microsoft.com/office/drawing/2014/main" val="3881163676"/>
                    </a:ext>
                  </a:extLst>
                </a:gridCol>
                <a:gridCol w="816094">
                  <a:extLst>
                    <a:ext uri="{9D8B030D-6E8A-4147-A177-3AD203B41FA5}">
                      <a16:colId xmlns:a16="http://schemas.microsoft.com/office/drawing/2014/main" val="348563692"/>
                    </a:ext>
                  </a:extLst>
                </a:gridCol>
                <a:gridCol w="775289">
                  <a:extLst>
                    <a:ext uri="{9D8B030D-6E8A-4147-A177-3AD203B41FA5}">
                      <a16:colId xmlns:a16="http://schemas.microsoft.com/office/drawing/2014/main" val="2915964863"/>
                    </a:ext>
                  </a:extLst>
                </a:gridCol>
                <a:gridCol w="612068">
                  <a:extLst>
                    <a:ext uri="{9D8B030D-6E8A-4147-A177-3AD203B41FA5}">
                      <a16:colId xmlns:a16="http://schemas.microsoft.com/office/drawing/2014/main" val="2061947641"/>
                    </a:ext>
                  </a:extLst>
                </a:gridCol>
              </a:tblGrid>
              <a:tr h="266700">
                <a:tc>
                  <a:txBody>
                    <a:bodyPr/>
                    <a:lstStyle/>
                    <a:p>
                      <a:pPr algn="ctr" fontAlgn="b"/>
                      <a:r>
                        <a:rPr lang="en-US" sz="1100" u="none" strike="noStrike" dirty="0">
                          <a:effectLst/>
                        </a:rPr>
                        <a:t>192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168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784194"/>
                  </a:ext>
                </a:extLst>
              </a:tr>
              <a:tr h="266700">
                <a:tc>
                  <a:txBody>
                    <a:bodyPr/>
                    <a:lstStyle/>
                    <a:p>
                      <a:pPr algn="ctr" fontAlgn="b"/>
                      <a:r>
                        <a:rPr lang="en-US" sz="1100" dirty="0">
                          <a:solidFill>
                            <a:schemeClr val="bg1"/>
                          </a:solidFill>
                        </a:rPr>
                        <a:t>1100000</a:t>
                      </a: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r>
                        <a:rPr lang="en-US" sz="1100" dirty="0">
                          <a:solidFill>
                            <a:schemeClr val="bg1"/>
                          </a:solidFill>
                        </a:rPr>
                        <a:t>10011000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00000000 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0001100 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3671541"/>
                  </a:ext>
                </a:extLst>
              </a:tr>
            </a:tbl>
          </a:graphicData>
        </a:graphic>
      </p:graphicFrame>
    </p:spTree>
    <p:extLst>
      <p:ext uri="{BB962C8B-B14F-4D97-AF65-F5344CB8AC3E}">
        <p14:creationId xmlns:p14="http://schemas.microsoft.com/office/powerpoint/2010/main" val="654529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40E063-2726-433C-BD85-9EBBEA2C7501}"/>
              </a:ext>
            </a:extLst>
          </p:cNvPr>
          <p:cNvPicPr>
            <a:picLocks noChangeAspect="1"/>
          </p:cNvPicPr>
          <p:nvPr/>
        </p:nvPicPr>
        <p:blipFill>
          <a:blip r:embed="rId2"/>
          <a:stretch>
            <a:fillRect/>
          </a:stretch>
        </p:blipFill>
        <p:spPr>
          <a:xfrm>
            <a:off x="643467" y="544393"/>
            <a:ext cx="10929788" cy="3388234"/>
          </a:xfrm>
          <a:prstGeom prst="rect">
            <a:avLst/>
          </a:prstGeom>
        </p:spPr>
      </p:pic>
      <p:sp>
        <p:nvSpPr>
          <p:cNvPr id="17" name="Rectangle 16">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A4E25-E453-4DAC-AEE2-674C75A8360C}"/>
              </a:ext>
            </a:extLst>
          </p:cNvPr>
          <p:cNvSpPr>
            <a:spLocks noGrp="1"/>
          </p:cNvSpPr>
          <p:nvPr>
            <p:ph type="title"/>
          </p:nvPr>
        </p:nvSpPr>
        <p:spPr>
          <a:xfrm>
            <a:off x="1600200" y="4269282"/>
            <a:ext cx="8991600" cy="1264762"/>
          </a:xfrm>
          <a:prstGeom prst="ellipse">
            <a:avLst/>
          </a:prstGeom>
          <a:solidFill>
            <a:srgbClr val="FFFFFF"/>
          </a:solidFill>
          <a:ln w="38100">
            <a:solidFill>
              <a:srgbClr val="404040"/>
            </a:solidFill>
            <a:miter lim="800000"/>
          </a:ln>
        </p:spPr>
        <p:txBody>
          <a:bodyPr vert="horz" lIns="91440" tIns="45720" rIns="91440" bIns="45720" rtlCol="0" anchor="ctr">
            <a:normAutofit/>
          </a:bodyPr>
          <a:lstStyle/>
          <a:p>
            <a:pPr algn="ctr"/>
            <a:r>
              <a:rPr lang="en-US" sz="4000" kern="1200">
                <a:solidFill>
                  <a:srgbClr val="404040"/>
                </a:solidFill>
                <a:latin typeface="+mj-lt"/>
                <a:ea typeface="+mj-ea"/>
                <a:cs typeface="+mj-cs"/>
              </a:rPr>
              <a:t>IP Addressing IPv4 </a:t>
            </a:r>
          </a:p>
        </p:txBody>
      </p:sp>
    </p:spTree>
    <p:extLst>
      <p:ext uri="{BB962C8B-B14F-4D97-AF65-F5344CB8AC3E}">
        <p14:creationId xmlns:p14="http://schemas.microsoft.com/office/powerpoint/2010/main" val="1037374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1018604" y="1053042"/>
            <a:ext cx="4458424" cy="3068357"/>
          </a:xfrm>
        </p:spPr>
        <p:txBody>
          <a:bodyPr vert="horz" lIns="91440" tIns="45720" rIns="91440" bIns="45720" rtlCol="0" anchor="b">
            <a:normAutofit/>
          </a:bodyPr>
          <a:lstStyle/>
          <a:p>
            <a:r>
              <a:rPr lang="en-US" altLang="en-US" sz="3300" kern="1200">
                <a:solidFill>
                  <a:srgbClr val="FFFFFF"/>
                </a:solidFill>
                <a:latin typeface="+mj-lt"/>
                <a:ea typeface="+mj-ea"/>
                <a:cs typeface="+mj-cs"/>
              </a:rPr>
              <a:t>Understanding TCP/IP</a:t>
            </a:r>
            <a:br>
              <a:rPr lang="en-US" altLang="en-US" sz="3300" kern="1200">
                <a:solidFill>
                  <a:srgbClr val="FFFFFF"/>
                </a:solidFill>
                <a:latin typeface="+mj-lt"/>
                <a:ea typeface="+mj-ea"/>
                <a:cs typeface="+mj-cs"/>
              </a:rPr>
            </a:br>
            <a:r>
              <a:rPr lang="en-US" altLang="en-US" sz="3300" kern="1200">
                <a:solidFill>
                  <a:srgbClr val="FFFFFF"/>
                </a:solidFill>
                <a:latin typeface="+mj-lt"/>
                <a:ea typeface="+mj-ea"/>
                <a:cs typeface="+mj-cs"/>
              </a:rPr>
              <a:t>R</a:t>
            </a:r>
            <a:r>
              <a:rPr lang="en-US" sz="3300" kern="1200">
                <a:solidFill>
                  <a:srgbClr val="FFFFFF"/>
                </a:solidFill>
                <a:latin typeface="+mj-lt"/>
                <a:ea typeface="+mj-ea"/>
                <a:cs typeface="+mj-cs"/>
              </a:rPr>
              <a:t>eserved address ranges for local use (including local loopback IP), protocols</a:t>
            </a:r>
            <a:br>
              <a:rPr lang="en-US" altLang="en-US" sz="3300" kern="1200">
                <a:solidFill>
                  <a:srgbClr val="FFFFFF"/>
                </a:solidFill>
                <a:latin typeface="+mj-lt"/>
                <a:ea typeface="+mj-ea"/>
                <a:cs typeface="+mj-cs"/>
              </a:rPr>
            </a:br>
            <a:endParaRPr lang="en-US" altLang="en-US" sz="3300" kern="1200">
              <a:solidFill>
                <a:srgbClr val="FFFFFF"/>
              </a:solidFill>
              <a:latin typeface="+mj-lt"/>
              <a:ea typeface="+mj-ea"/>
              <a:cs typeface="+mj-cs"/>
            </a:endParaRPr>
          </a:p>
        </p:txBody>
      </p:sp>
      <p:cxnSp>
        <p:nvCxnSpPr>
          <p:cNvPr id="193" name="Straight Connector 19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3E9620D-091A-4369-82EE-C83E5C7B11C1}"/>
              </a:ext>
            </a:extLst>
          </p:cNvPr>
          <p:cNvPicPr>
            <a:picLocks noChangeAspect="1"/>
          </p:cNvPicPr>
          <p:nvPr/>
        </p:nvPicPr>
        <p:blipFill>
          <a:blip r:embed="rId2"/>
          <a:stretch>
            <a:fillRect/>
          </a:stretch>
        </p:blipFill>
        <p:spPr>
          <a:xfrm>
            <a:off x="6489131" y="394887"/>
            <a:ext cx="5390093" cy="2641146"/>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97E56DFA-415F-4F3C-9992-531FBBD78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4193" y="3935025"/>
            <a:ext cx="5232669" cy="2146410"/>
          </a:xfrm>
          <a:prstGeom prst="rect">
            <a:avLst/>
          </a:prstGeom>
        </p:spPr>
      </p:pic>
    </p:spTree>
    <p:extLst>
      <p:ext uri="{BB962C8B-B14F-4D97-AF65-F5344CB8AC3E}">
        <p14:creationId xmlns:p14="http://schemas.microsoft.com/office/powerpoint/2010/main" val="30619832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1018604" y="1053042"/>
            <a:ext cx="4458424" cy="3068357"/>
          </a:xfrm>
        </p:spPr>
        <p:txBody>
          <a:bodyPr vert="horz" lIns="91440" tIns="45720" rIns="91440" bIns="45720" rtlCol="0" anchor="b">
            <a:normAutofit/>
          </a:bodyPr>
          <a:lstStyle/>
          <a:p>
            <a:r>
              <a:rPr lang="en-US" altLang="en-US" sz="3300" kern="1200" dirty="0">
                <a:solidFill>
                  <a:srgbClr val="FFFFFF"/>
                </a:solidFill>
                <a:latin typeface="+mj-lt"/>
                <a:ea typeface="+mj-ea"/>
                <a:cs typeface="+mj-cs"/>
              </a:rPr>
              <a:t>Understanding TCP/IP</a:t>
            </a:r>
            <a:br>
              <a:rPr lang="en-US" altLang="en-US" sz="3300" kern="1200" dirty="0">
                <a:solidFill>
                  <a:srgbClr val="FFFFFF"/>
                </a:solidFill>
                <a:latin typeface="+mj-lt"/>
                <a:ea typeface="+mj-ea"/>
                <a:cs typeface="+mj-cs"/>
              </a:rPr>
            </a:br>
            <a:r>
              <a:rPr lang="en-US" sz="3300" kern="1200" dirty="0">
                <a:solidFill>
                  <a:srgbClr val="FFFFFF"/>
                </a:solidFill>
                <a:latin typeface="+mj-lt"/>
                <a:ea typeface="+mj-ea"/>
                <a:cs typeface="+mj-cs"/>
              </a:rPr>
              <a:t>local loopback IPs</a:t>
            </a:r>
            <a:br>
              <a:rPr lang="en-US" altLang="en-US" sz="3300" kern="1200" dirty="0">
                <a:solidFill>
                  <a:srgbClr val="FFFFFF"/>
                </a:solidFill>
                <a:latin typeface="+mj-lt"/>
                <a:ea typeface="+mj-ea"/>
                <a:cs typeface="+mj-cs"/>
              </a:rPr>
            </a:br>
            <a:endParaRPr lang="en-US" altLang="en-US" sz="3300" kern="1200" dirty="0">
              <a:solidFill>
                <a:srgbClr val="FFFFFF"/>
              </a:solidFill>
              <a:latin typeface="+mj-lt"/>
              <a:ea typeface="+mj-ea"/>
              <a:cs typeface="+mj-cs"/>
            </a:endParaRPr>
          </a:p>
        </p:txBody>
      </p:sp>
      <p:cxnSp>
        <p:nvCxnSpPr>
          <p:cNvPr id="193" name="Straight Connector 19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D517054-FBF9-46BF-8FBF-5515D9429A5D}"/>
              </a:ext>
            </a:extLst>
          </p:cNvPr>
          <p:cNvSpPr/>
          <p:nvPr/>
        </p:nvSpPr>
        <p:spPr>
          <a:xfrm>
            <a:off x="6323045" y="1049985"/>
            <a:ext cx="6096000" cy="1477328"/>
          </a:xfrm>
          <a:prstGeom prst="rect">
            <a:avLst/>
          </a:prstGeom>
        </p:spPr>
        <p:txBody>
          <a:bodyPr>
            <a:spAutoFit/>
          </a:bodyPr>
          <a:lstStyle/>
          <a:p>
            <a:r>
              <a:rPr lang="en-US" dirty="0"/>
              <a:t>A </a:t>
            </a:r>
            <a:r>
              <a:rPr lang="en-US" b="1" dirty="0"/>
              <a:t>loopback</a:t>
            </a:r>
            <a:r>
              <a:rPr lang="en-US" dirty="0"/>
              <a:t> address is a type of </a:t>
            </a:r>
            <a:r>
              <a:rPr lang="en-US" b="1" dirty="0"/>
              <a:t>IP</a:t>
            </a:r>
            <a:r>
              <a:rPr lang="en-US" dirty="0"/>
              <a:t> address that is used to test the communication or transportation medium on a local network card and/or for testing network applications. Data packets sent on a </a:t>
            </a:r>
            <a:r>
              <a:rPr lang="en-US" b="1" dirty="0"/>
              <a:t>loopback</a:t>
            </a:r>
            <a:r>
              <a:rPr lang="en-US" dirty="0"/>
              <a:t> address are re-routed back to the originating node without any alteration or modification.</a:t>
            </a:r>
          </a:p>
        </p:txBody>
      </p:sp>
      <p:sp>
        <p:nvSpPr>
          <p:cNvPr id="3" name="Rectangle 2">
            <a:extLst>
              <a:ext uri="{FF2B5EF4-FFF2-40B4-BE49-F238E27FC236}">
                <a16:creationId xmlns:a16="http://schemas.microsoft.com/office/drawing/2014/main" id="{BA961106-FA13-4D40-A25E-7066A5ED3D9E}"/>
              </a:ext>
            </a:extLst>
          </p:cNvPr>
          <p:cNvSpPr/>
          <p:nvPr/>
        </p:nvSpPr>
        <p:spPr>
          <a:xfrm>
            <a:off x="6156490" y="3832501"/>
            <a:ext cx="6113084" cy="923330"/>
          </a:xfrm>
          <a:prstGeom prst="rect">
            <a:avLst/>
          </a:prstGeom>
        </p:spPr>
        <p:txBody>
          <a:bodyPr wrap="none">
            <a:spAutoFit/>
          </a:bodyPr>
          <a:lstStyle/>
          <a:p>
            <a:r>
              <a:rPr lang="en-US" dirty="0"/>
              <a:t>In IPv4, 127.0.0.1 is the most commonly used loopback address</a:t>
            </a:r>
          </a:p>
          <a:p>
            <a:endParaRPr lang="en-US" dirty="0"/>
          </a:p>
          <a:p>
            <a:r>
              <a:rPr lang="en-US" dirty="0"/>
              <a:t>In IPv6, ::1/128 is the loopback address of choice.</a:t>
            </a:r>
          </a:p>
        </p:txBody>
      </p:sp>
    </p:spTree>
    <p:extLst>
      <p:ext uri="{BB962C8B-B14F-4D97-AF65-F5344CB8AC3E}">
        <p14:creationId xmlns:p14="http://schemas.microsoft.com/office/powerpoint/2010/main" val="34848770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1018604" y="1053042"/>
            <a:ext cx="4458424" cy="3068357"/>
          </a:xfrm>
        </p:spPr>
        <p:txBody>
          <a:bodyPr vert="horz" lIns="91440" tIns="45720" rIns="91440" bIns="45720" rtlCol="0" anchor="b">
            <a:normAutofit/>
          </a:bodyPr>
          <a:lstStyle/>
          <a:p>
            <a:r>
              <a:rPr lang="en-US" altLang="en-US" sz="3300" kern="1200" dirty="0">
                <a:solidFill>
                  <a:srgbClr val="FFFFFF"/>
                </a:solidFill>
                <a:latin typeface="+mj-lt"/>
                <a:ea typeface="+mj-ea"/>
                <a:cs typeface="+mj-cs"/>
              </a:rPr>
              <a:t>Understanding TCP/IP</a:t>
            </a:r>
            <a:br>
              <a:rPr lang="en-US" altLang="en-US" sz="3300" kern="1200" dirty="0">
                <a:solidFill>
                  <a:srgbClr val="FFFFFF"/>
                </a:solidFill>
                <a:latin typeface="+mj-lt"/>
                <a:ea typeface="+mj-ea"/>
                <a:cs typeface="+mj-cs"/>
              </a:rPr>
            </a:br>
            <a:r>
              <a:rPr lang="en-US" altLang="en-US" sz="3300" kern="1200" dirty="0">
                <a:solidFill>
                  <a:srgbClr val="FFFFFF"/>
                </a:solidFill>
                <a:latin typeface="+mj-lt"/>
                <a:ea typeface="+mj-ea"/>
                <a:cs typeface="+mj-cs"/>
              </a:rPr>
              <a:t>Multicast Addresses</a:t>
            </a:r>
            <a:br>
              <a:rPr lang="en-US" altLang="en-US" sz="3300" kern="1200" dirty="0">
                <a:solidFill>
                  <a:srgbClr val="FFFFFF"/>
                </a:solidFill>
                <a:latin typeface="+mj-lt"/>
                <a:ea typeface="+mj-ea"/>
                <a:cs typeface="+mj-cs"/>
              </a:rPr>
            </a:br>
            <a:endParaRPr lang="en-US" altLang="en-US" sz="3300" kern="1200" dirty="0">
              <a:solidFill>
                <a:srgbClr val="FFFFFF"/>
              </a:solidFill>
              <a:latin typeface="+mj-lt"/>
              <a:ea typeface="+mj-ea"/>
              <a:cs typeface="+mj-cs"/>
            </a:endParaRPr>
          </a:p>
        </p:txBody>
      </p:sp>
      <p:cxnSp>
        <p:nvCxnSpPr>
          <p:cNvPr id="193" name="Straight Connector 19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D517054-FBF9-46BF-8FBF-5515D9429A5D}"/>
              </a:ext>
            </a:extLst>
          </p:cNvPr>
          <p:cNvSpPr/>
          <p:nvPr/>
        </p:nvSpPr>
        <p:spPr>
          <a:xfrm>
            <a:off x="547141" y="4480354"/>
            <a:ext cx="5359137" cy="1200329"/>
          </a:xfrm>
          <a:prstGeom prst="rect">
            <a:avLst/>
          </a:prstGeom>
        </p:spPr>
        <p:txBody>
          <a:bodyPr wrap="square">
            <a:spAutoFit/>
          </a:bodyPr>
          <a:lstStyle/>
          <a:p>
            <a:r>
              <a:rPr lang="en-US" dirty="0"/>
              <a:t>A </a:t>
            </a:r>
            <a:r>
              <a:rPr lang="en-US" b="1" dirty="0"/>
              <a:t>multicast address</a:t>
            </a:r>
            <a:r>
              <a:rPr lang="en-US" dirty="0"/>
              <a:t> is a logical identifier for a group of hosts in a computer network that are available to process datagrams or frames intended to be multicast for a designated network service.</a:t>
            </a:r>
          </a:p>
        </p:txBody>
      </p:sp>
      <p:pic>
        <p:nvPicPr>
          <p:cNvPr id="4" name="Picture 3">
            <a:extLst>
              <a:ext uri="{FF2B5EF4-FFF2-40B4-BE49-F238E27FC236}">
                <a16:creationId xmlns:a16="http://schemas.microsoft.com/office/drawing/2014/main" id="{B582F3CC-A45D-41AA-8658-8BBC68DC2BDB}"/>
              </a:ext>
            </a:extLst>
          </p:cNvPr>
          <p:cNvPicPr>
            <a:picLocks noChangeAspect="1"/>
          </p:cNvPicPr>
          <p:nvPr/>
        </p:nvPicPr>
        <p:blipFill>
          <a:blip r:embed="rId2"/>
          <a:stretch>
            <a:fillRect/>
          </a:stretch>
        </p:blipFill>
        <p:spPr>
          <a:xfrm>
            <a:off x="6739466" y="3766069"/>
            <a:ext cx="5077396" cy="2628900"/>
          </a:xfrm>
          <a:prstGeom prst="rect">
            <a:avLst/>
          </a:prstGeom>
        </p:spPr>
      </p:pic>
      <p:sp>
        <p:nvSpPr>
          <p:cNvPr id="5" name="Rectangle 4">
            <a:extLst>
              <a:ext uri="{FF2B5EF4-FFF2-40B4-BE49-F238E27FC236}">
                <a16:creationId xmlns:a16="http://schemas.microsoft.com/office/drawing/2014/main" id="{AA0DF404-0195-493F-8248-EBF6FCCA02AD}"/>
              </a:ext>
            </a:extLst>
          </p:cNvPr>
          <p:cNvSpPr/>
          <p:nvPr/>
        </p:nvSpPr>
        <p:spPr>
          <a:xfrm>
            <a:off x="7112000" y="5407378"/>
            <a:ext cx="3951111" cy="48541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D426E3C-BB18-4750-BA71-A91961CA294D}"/>
              </a:ext>
            </a:extLst>
          </p:cNvPr>
          <p:cNvPicPr>
            <a:picLocks noChangeAspect="1"/>
          </p:cNvPicPr>
          <p:nvPr/>
        </p:nvPicPr>
        <p:blipFill>
          <a:blip r:embed="rId3"/>
          <a:stretch>
            <a:fillRect/>
          </a:stretch>
        </p:blipFill>
        <p:spPr>
          <a:xfrm>
            <a:off x="6739466" y="498295"/>
            <a:ext cx="5077396" cy="2571750"/>
          </a:xfrm>
          <a:prstGeom prst="rect">
            <a:avLst/>
          </a:prstGeom>
        </p:spPr>
      </p:pic>
    </p:spTree>
    <p:extLst>
      <p:ext uri="{BB962C8B-B14F-4D97-AF65-F5344CB8AC3E}">
        <p14:creationId xmlns:p14="http://schemas.microsoft.com/office/powerpoint/2010/main" val="16388811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1018604" y="1053042"/>
            <a:ext cx="4458424" cy="3068357"/>
          </a:xfrm>
        </p:spPr>
        <p:txBody>
          <a:bodyPr vert="horz" lIns="91440" tIns="45720" rIns="91440" bIns="45720" rtlCol="0" anchor="b">
            <a:normAutofit/>
          </a:bodyPr>
          <a:lstStyle/>
          <a:p>
            <a:r>
              <a:rPr lang="en-US" altLang="en-US" sz="3300" kern="1200" dirty="0">
                <a:solidFill>
                  <a:srgbClr val="FFFFFF"/>
                </a:solidFill>
                <a:latin typeface="+mj-lt"/>
                <a:ea typeface="+mj-ea"/>
                <a:cs typeface="+mj-cs"/>
              </a:rPr>
              <a:t>Understanding TCP/IP</a:t>
            </a:r>
            <a:br>
              <a:rPr lang="en-US" altLang="en-US" sz="3300" kern="1200" dirty="0">
                <a:solidFill>
                  <a:srgbClr val="FFFFFF"/>
                </a:solidFill>
                <a:latin typeface="+mj-lt"/>
                <a:ea typeface="+mj-ea"/>
                <a:cs typeface="+mj-cs"/>
              </a:rPr>
            </a:br>
            <a:br>
              <a:rPr lang="en-US" altLang="en-US" sz="3300" kern="1200" dirty="0">
                <a:solidFill>
                  <a:srgbClr val="FFFFFF"/>
                </a:solidFill>
                <a:latin typeface="+mj-lt"/>
                <a:ea typeface="+mj-ea"/>
                <a:cs typeface="+mj-cs"/>
              </a:rPr>
            </a:br>
            <a:r>
              <a:rPr lang="en-US" altLang="en-US" sz="3300" kern="1200" dirty="0">
                <a:solidFill>
                  <a:srgbClr val="FFFFFF"/>
                </a:solidFill>
                <a:latin typeface="+mj-lt"/>
                <a:ea typeface="+mj-ea"/>
                <a:cs typeface="+mj-cs"/>
              </a:rPr>
              <a:t>NSLOOKUP</a:t>
            </a:r>
            <a:br>
              <a:rPr lang="en-US" altLang="en-US" sz="3300" kern="1200" dirty="0">
                <a:solidFill>
                  <a:srgbClr val="FFFFFF"/>
                </a:solidFill>
                <a:latin typeface="+mj-lt"/>
                <a:ea typeface="+mj-ea"/>
                <a:cs typeface="+mj-cs"/>
              </a:rPr>
            </a:br>
            <a:endParaRPr lang="en-US" altLang="en-US" sz="3300" kern="1200" dirty="0">
              <a:solidFill>
                <a:srgbClr val="FFFFFF"/>
              </a:solidFill>
              <a:latin typeface="+mj-lt"/>
              <a:ea typeface="+mj-ea"/>
              <a:cs typeface="+mj-cs"/>
            </a:endParaRPr>
          </a:p>
        </p:txBody>
      </p:sp>
      <p:cxnSp>
        <p:nvCxnSpPr>
          <p:cNvPr id="193" name="Straight Connector 19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Rectangle 1">
            <a:extLst>
              <a:ext uri="{FF2B5EF4-FFF2-40B4-BE49-F238E27FC236}">
                <a16:creationId xmlns:a16="http://schemas.microsoft.com/office/drawing/2014/main" id="{BCFF365B-DC03-4888-914E-556638503E81}"/>
              </a:ext>
            </a:extLst>
          </p:cNvPr>
          <p:cNvSpPr>
            <a:spLocks noChangeArrowheads="1"/>
          </p:cNvSpPr>
          <p:nvPr/>
        </p:nvSpPr>
        <p:spPr bwMode="auto">
          <a:xfrm rot="10800000" flipV="1">
            <a:off x="6601325" y="107830"/>
            <a:ext cx="45894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b="1" dirty="0">
                <a:solidFill>
                  <a:srgbClr val="FF0000"/>
                </a:solidFill>
              </a:rPr>
              <a:t>This command identifies which DNS server the computer is currently configured to use for its DNS lookups. </a:t>
            </a:r>
            <a:endParaRPr kumimoji="0" lang="en-US" altLang="en-US" b="1" i="0" u="none" strike="noStrike" cap="none" normalizeH="0" baseline="0" dirty="0">
              <a:ln>
                <a:noFill/>
              </a:ln>
              <a:solidFill>
                <a:srgbClr val="FF0000"/>
              </a:solidFill>
              <a:effectLst/>
              <a:latin typeface="+mj-lt"/>
            </a:endParaRPr>
          </a:p>
        </p:txBody>
      </p:sp>
      <p:sp>
        <p:nvSpPr>
          <p:cNvPr id="7" name="TextBox 6">
            <a:extLst>
              <a:ext uri="{FF2B5EF4-FFF2-40B4-BE49-F238E27FC236}">
                <a16:creationId xmlns:a16="http://schemas.microsoft.com/office/drawing/2014/main" id="{F97C9760-14EB-4F83-B103-086754615AC1}"/>
              </a:ext>
            </a:extLst>
          </p:cNvPr>
          <p:cNvSpPr txBox="1"/>
          <p:nvPr/>
        </p:nvSpPr>
        <p:spPr>
          <a:xfrm>
            <a:off x="6601325" y="1119683"/>
            <a:ext cx="4589475" cy="2031325"/>
          </a:xfrm>
          <a:prstGeom prst="rect">
            <a:avLst/>
          </a:prstGeom>
          <a:noFill/>
        </p:spPr>
        <p:txBody>
          <a:bodyPr wrap="square" rtlCol="0">
            <a:spAutoFit/>
          </a:bodyPr>
          <a:lstStyle/>
          <a:p>
            <a:r>
              <a:rPr lang="en-US" dirty="0" err="1"/>
              <a:t>NsLookup</a:t>
            </a:r>
            <a:r>
              <a:rPr lang="en-US" dirty="0"/>
              <a:t> queries the specified DNS server and retrieves the requested records that are associated with the domain name you provided</a:t>
            </a:r>
            <a:r>
              <a:rPr lang="en-US" b="1" dirty="0">
                <a:solidFill>
                  <a:schemeClr val="accent2">
                    <a:lumMod val="75000"/>
                  </a:schemeClr>
                </a:solidFill>
              </a:rPr>
              <a:t>. </a:t>
            </a:r>
          </a:p>
          <a:p>
            <a:endParaRPr lang="en-US" dirty="0"/>
          </a:p>
          <a:p>
            <a:r>
              <a:rPr lang="en-US" dirty="0"/>
              <a:t>These records contain information like the domain name’s IP addresses.</a:t>
            </a:r>
          </a:p>
        </p:txBody>
      </p:sp>
      <p:pic>
        <p:nvPicPr>
          <p:cNvPr id="8" name="Picture 7">
            <a:extLst>
              <a:ext uri="{FF2B5EF4-FFF2-40B4-BE49-F238E27FC236}">
                <a16:creationId xmlns:a16="http://schemas.microsoft.com/office/drawing/2014/main" id="{47D632FB-1C10-49B1-A346-7B9DF062B47D}"/>
              </a:ext>
            </a:extLst>
          </p:cNvPr>
          <p:cNvPicPr>
            <a:picLocks noChangeAspect="1"/>
          </p:cNvPicPr>
          <p:nvPr/>
        </p:nvPicPr>
        <p:blipFill>
          <a:blip r:embed="rId2"/>
          <a:stretch>
            <a:fillRect/>
          </a:stretch>
        </p:blipFill>
        <p:spPr>
          <a:xfrm>
            <a:off x="6601326" y="3706993"/>
            <a:ext cx="5353678" cy="3077325"/>
          </a:xfrm>
          <a:prstGeom prst="rect">
            <a:avLst/>
          </a:prstGeom>
        </p:spPr>
      </p:pic>
    </p:spTree>
    <p:extLst>
      <p:ext uri="{BB962C8B-B14F-4D97-AF65-F5344CB8AC3E}">
        <p14:creationId xmlns:p14="http://schemas.microsoft.com/office/powerpoint/2010/main" val="2193085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10CFE15-BE2E-4E70-B208-1CED44B1D59E}"/>
              </a:ext>
            </a:extLst>
          </p:cNvPr>
          <p:cNvSpPr>
            <a:spLocks noGrp="1"/>
          </p:cNvSpPr>
          <p:nvPr>
            <p:ph type="title"/>
          </p:nvPr>
        </p:nvSpPr>
        <p:spPr>
          <a:xfrm>
            <a:off x="640079" y="2053641"/>
            <a:ext cx="3669161" cy="2760098"/>
          </a:xfrm>
        </p:spPr>
        <p:txBody>
          <a:bodyPr>
            <a:normAutofit/>
          </a:bodyPr>
          <a:lstStyle/>
          <a:p>
            <a:r>
              <a:rPr lang="en-US" sz="3700" dirty="0">
                <a:solidFill>
                  <a:srgbClr val="FFFFFF"/>
                </a:solidFill>
              </a:rPr>
              <a:t>Question Types</a:t>
            </a:r>
            <a:br>
              <a:rPr lang="en-US" sz="3700" dirty="0">
                <a:solidFill>
                  <a:srgbClr val="FFFFFF"/>
                </a:solidFill>
              </a:rPr>
            </a:br>
            <a:br>
              <a:rPr lang="en-US" sz="3700" dirty="0">
                <a:solidFill>
                  <a:srgbClr val="FFFFFF"/>
                </a:solidFill>
              </a:rPr>
            </a:br>
            <a:r>
              <a:rPr lang="en-US" sz="3700" dirty="0">
                <a:solidFill>
                  <a:srgbClr val="FFFFFF"/>
                </a:solidFill>
              </a:rPr>
              <a:t>Dropdown</a:t>
            </a:r>
          </a:p>
        </p:txBody>
      </p:sp>
      <p:sp>
        <p:nvSpPr>
          <p:cNvPr id="13" name="TextBox 12"/>
          <p:cNvSpPr txBox="1"/>
          <p:nvPr/>
        </p:nvSpPr>
        <p:spPr>
          <a:xfrm>
            <a:off x="5101389" y="2382253"/>
            <a:ext cx="5823582" cy="646331"/>
          </a:xfrm>
          <a:prstGeom prst="rect">
            <a:avLst/>
          </a:prstGeom>
          <a:noFill/>
        </p:spPr>
        <p:txBody>
          <a:bodyPr wrap="none" rtlCol="0">
            <a:spAutoFit/>
          </a:bodyPr>
          <a:lstStyle/>
          <a:p>
            <a:r>
              <a:rPr lang="en-US" dirty="0">
                <a:solidFill>
                  <a:schemeClr val="bg1"/>
                </a:solidFill>
              </a:rPr>
              <a:t>You are an artist, and you have to create lettering for a sign. </a:t>
            </a:r>
          </a:p>
          <a:p>
            <a:r>
              <a:rPr lang="en-US" dirty="0">
                <a:solidFill>
                  <a:schemeClr val="bg1"/>
                </a:solidFill>
              </a:rPr>
              <a:t>What is the best method for creating letters.</a:t>
            </a:r>
          </a:p>
        </p:txBody>
      </p:sp>
      <p:pic>
        <p:nvPicPr>
          <p:cNvPr id="14" name="Picture 13"/>
          <p:cNvPicPr>
            <a:picLocks noChangeAspect="1"/>
          </p:cNvPicPr>
          <p:nvPr/>
        </p:nvPicPr>
        <p:blipFill>
          <a:blip r:embed="rId3"/>
          <a:stretch>
            <a:fillRect/>
          </a:stretch>
        </p:blipFill>
        <p:spPr>
          <a:xfrm>
            <a:off x="9777240" y="2784399"/>
            <a:ext cx="2414759" cy="1289201"/>
          </a:xfrm>
          <a:prstGeom prst="rect">
            <a:avLst/>
          </a:prstGeom>
        </p:spPr>
      </p:pic>
      <p:sp>
        <p:nvSpPr>
          <p:cNvPr id="18" name="TextBox 17"/>
          <p:cNvSpPr txBox="1"/>
          <p:nvPr/>
        </p:nvSpPr>
        <p:spPr>
          <a:xfrm>
            <a:off x="5224199" y="4475746"/>
            <a:ext cx="5987537" cy="646331"/>
          </a:xfrm>
          <a:prstGeom prst="rect">
            <a:avLst/>
          </a:prstGeom>
          <a:noFill/>
        </p:spPr>
        <p:txBody>
          <a:bodyPr wrap="none" rtlCol="0">
            <a:spAutoFit/>
          </a:bodyPr>
          <a:lstStyle/>
          <a:p>
            <a:r>
              <a:rPr lang="en-US" dirty="0">
                <a:solidFill>
                  <a:schemeClr val="bg1"/>
                </a:solidFill>
              </a:rPr>
              <a:t>You are an artist, and you have to copy a drawing and it needs</a:t>
            </a:r>
          </a:p>
          <a:p>
            <a:r>
              <a:rPr lang="en-US" dirty="0">
                <a:solidFill>
                  <a:schemeClr val="bg1"/>
                </a:solidFill>
              </a:rPr>
              <a:t>To be exact. What is the best method to use.</a:t>
            </a:r>
          </a:p>
        </p:txBody>
      </p:sp>
      <p:pic>
        <p:nvPicPr>
          <p:cNvPr id="19" name="Picture 18"/>
          <p:cNvPicPr>
            <a:picLocks noChangeAspect="1"/>
          </p:cNvPicPr>
          <p:nvPr/>
        </p:nvPicPr>
        <p:blipFill>
          <a:blip r:embed="rId3"/>
          <a:stretch>
            <a:fillRect/>
          </a:stretch>
        </p:blipFill>
        <p:spPr>
          <a:xfrm>
            <a:off x="9717591" y="4876161"/>
            <a:ext cx="2414759" cy="1289201"/>
          </a:xfrm>
          <a:prstGeom prst="rect">
            <a:avLst/>
          </a:prstGeom>
        </p:spPr>
      </p:pic>
    </p:spTree>
    <p:extLst>
      <p:ext uri="{BB962C8B-B14F-4D97-AF65-F5344CB8AC3E}">
        <p14:creationId xmlns:p14="http://schemas.microsoft.com/office/powerpoint/2010/main" val="3832199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B3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A4E25-E453-4DAC-AEE2-674C75A8360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IP Addressing IPv4</a:t>
            </a:r>
          </a:p>
        </p:txBody>
      </p:sp>
      <p:sp>
        <p:nvSpPr>
          <p:cNvPr id="3" name="Rectangle 2">
            <a:extLst>
              <a:ext uri="{FF2B5EF4-FFF2-40B4-BE49-F238E27FC236}">
                <a16:creationId xmlns:a16="http://schemas.microsoft.com/office/drawing/2014/main" id="{9431563B-590F-452A-9500-98EB1EFECA11}"/>
              </a:ext>
            </a:extLst>
          </p:cNvPr>
          <p:cNvSpPr/>
          <p:nvPr/>
        </p:nvSpPr>
        <p:spPr>
          <a:xfrm>
            <a:off x="3434704" y="779721"/>
            <a:ext cx="8715026" cy="4738926"/>
          </a:xfrm>
          <a:prstGeom prst="rect">
            <a:avLst/>
          </a:prstGeom>
        </p:spPr>
        <p:txBody>
          <a:bodyPr wrap="square">
            <a:spAutoFit/>
          </a:bodyPr>
          <a:lstStyle/>
          <a:p>
            <a:pPr>
              <a:lnSpc>
                <a:spcPct val="107000"/>
              </a:lnSpc>
              <a:spcAft>
                <a:spcPts val="800"/>
              </a:spcAft>
            </a:pP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Loopback IP Addresses</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IP address range 127.0.0.0 – 127.255.255.255 is reserved for loopback, i.e. a Host’s self-address, also known as localhost address. This loopback IP address is managed entirely by and within the operating system. Loopback addresses, enable the Server and Client processes on a single system to communicate with each other. When a process creates a packet with destination address as loopback address, the operating system loops it back to itself without having any interference of NIC.</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Data sent on loopback is forwarded by the operating system to a virtual network interface within operating system. </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This address is mostly used for testing purposes like client-server architecture on a single machine.</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Other than that, if a host machine can successfully ping 127.0.0.1 or any IP from loopback range, implies that the TCP/IP software stack on the machine is successfully loaded and working.</a:t>
            </a:r>
          </a:p>
          <a:p>
            <a:pPr>
              <a:lnSpc>
                <a:spcPct val="107000"/>
              </a:lnSpc>
              <a:spcAft>
                <a:spcPts val="800"/>
              </a:spcAft>
            </a:pPr>
            <a:endParaRPr lang="en-US"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Remember most common loopback address for IPv4 is 127.0.0.1</a:t>
            </a:r>
          </a:p>
        </p:txBody>
      </p:sp>
    </p:spTree>
    <p:extLst>
      <p:ext uri="{BB962C8B-B14F-4D97-AF65-F5344CB8AC3E}">
        <p14:creationId xmlns:p14="http://schemas.microsoft.com/office/powerpoint/2010/main" val="26555478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B3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A4E25-E453-4DAC-AEE2-674C75A8360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IP Addressing IPv4</a:t>
            </a:r>
          </a:p>
        </p:txBody>
      </p:sp>
      <p:sp>
        <p:nvSpPr>
          <p:cNvPr id="3" name="Rectangle 2">
            <a:extLst>
              <a:ext uri="{FF2B5EF4-FFF2-40B4-BE49-F238E27FC236}">
                <a16:creationId xmlns:a16="http://schemas.microsoft.com/office/drawing/2014/main" id="{9431563B-590F-452A-9500-98EB1EFECA11}"/>
              </a:ext>
            </a:extLst>
          </p:cNvPr>
          <p:cNvSpPr/>
          <p:nvPr/>
        </p:nvSpPr>
        <p:spPr>
          <a:xfrm>
            <a:off x="3434704" y="779721"/>
            <a:ext cx="8715026" cy="5355312"/>
          </a:xfrm>
          <a:prstGeom prst="rect">
            <a:avLst/>
          </a:prstGeom>
        </p:spPr>
        <p:txBody>
          <a:bodyPr wrap="square">
            <a:spAutoFit/>
          </a:bodyPr>
          <a:lstStyle/>
          <a:p>
            <a:r>
              <a:rPr lang="en-US" b="1" dirty="0">
                <a:solidFill>
                  <a:schemeClr val="bg1"/>
                </a:solidFill>
              </a:rPr>
              <a:t>Link-local Addresses</a:t>
            </a:r>
          </a:p>
          <a:p>
            <a:r>
              <a:rPr lang="en-US" dirty="0">
                <a:solidFill>
                  <a:schemeClr val="bg1"/>
                </a:solidFill>
              </a:rPr>
              <a:t>In case a host is not able to acquire an IP address from the DHCP server and it has not been assigned any IP address manually, the host can assign itself an IP address from a range of reserved Link-local addresses. Link local address ranges from 169.254.0.0 -- 169.254.255.255.</a:t>
            </a:r>
          </a:p>
          <a:p>
            <a:endParaRPr lang="en-US" dirty="0">
              <a:solidFill>
                <a:schemeClr val="bg1"/>
              </a:solidFill>
            </a:endParaRPr>
          </a:p>
          <a:p>
            <a:r>
              <a:rPr lang="en-US" dirty="0">
                <a:solidFill>
                  <a:schemeClr val="bg1"/>
                </a:solidFill>
              </a:rPr>
              <a:t>Assume a network segment where all systems are configured to acquire IP addresses from a DHCP server connected to the same network segment. If the DHCP server is not available, no host on the segment will be able to communicate to any other. </a:t>
            </a:r>
          </a:p>
          <a:p>
            <a:endParaRPr lang="en-US" dirty="0">
              <a:solidFill>
                <a:schemeClr val="bg1"/>
              </a:solidFill>
            </a:endParaRPr>
          </a:p>
          <a:p>
            <a:r>
              <a:rPr lang="en-US" dirty="0">
                <a:solidFill>
                  <a:schemeClr val="bg1"/>
                </a:solidFill>
              </a:rPr>
              <a:t>Windows (98 or later), and Mac OS (8.0 or later) supports this functionality of self-configuration of Link-local IP address</a:t>
            </a:r>
            <a:r>
              <a:rPr lang="en-US" b="1" dirty="0">
                <a:solidFill>
                  <a:schemeClr val="bg1"/>
                </a:solidFill>
              </a:rPr>
              <a:t>. </a:t>
            </a:r>
          </a:p>
          <a:p>
            <a:endParaRPr lang="en-US" b="1" dirty="0">
              <a:solidFill>
                <a:schemeClr val="bg1"/>
              </a:solidFill>
            </a:endParaRPr>
          </a:p>
          <a:p>
            <a:r>
              <a:rPr lang="en-US" b="1" dirty="0">
                <a:solidFill>
                  <a:schemeClr val="bg1"/>
                </a:solidFill>
              </a:rPr>
              <a:t>In absence of DHCP server, every host machine randomly chooses an IP address from the above-mentioned range </a:t>
            </a:r>
            <a:r>
              <a:rPr lang="en-US" dirty="0">
                <a:solidFill>
                  <a:schemeClr val="bg1"/>
                </a:solidFill>
              </a:rPr>
              <a:t>and then checks to ascertain by means of ARP, if some other host also has not configured itself with the same IP address. Once all hosts are using link local addresses of same range, they can communicate with each other. </a:t>
            </a:r>
          </a:p>
          <a:p>
            <a:endParaRPr lang="en-US" dirty="0">
              <a:solidFill>
                <a:schemeClr val="bg1"/>
              </a:solidFill>
            </a:endParaRPr>
          </a:p>
          <a:p>
            <a:r>
              <a:rPr lang="en-US" dirty="0">
                <a:solidFill>
                  <a:srgbClr val="FF0000"/>
                </a:solidFill>
              </a:rPr>
              <a:t>Remember the Link-local address is also known as an APIPA and starts with 169.x.x.x</a:t>
            </a:r>
          </a:p>
        </p:txBody>
      </p:sp>
    </p:spTree>
    <p:extLst>
      <p:ext uri="{BB962C8B-B14F-4D97-AF65-F5344CB8AC3E}">
        <p14:creationId xmlns:p14="http://schemas.microsoft.com/office/powerpoint/2010/main" val="26966255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807931" y="746785"/>
            <a:ext cx="3658053" cy="1786515"/>
          </a:xfrm>
        </p:spPr>
        <p:txBody>
          <a:bodyPr vert="horz" lIns="91440" tIns="45720" rIns="91440" bIns="45720" rtlCol="0" anchor="t">
            <a:normAutofit fontScale="90000"/>
          </a:bodyPr>
          <a:lstStyle/>
          <a:p>
            <a:r>
              <a:rPr lang="en-US" dirty="0"/>
              <a:t>Understand Numbering Systems for IPv4 and IPv6</a:t>
            </a:r>
            <a:br>
              <a:rPr lang="en-US" dirty="0">
                <a:solidFill>
                  <a:srgbClr val="000000"/>
                </a:solidFill>
              </a:rPr>
            </a:br>
            <a:endParaRPr lang="en-US" sz="4400" kern="1200" dirty="0">
              <a:solidFill>
                <a:srgbClr val="FFFFFF"/>
              </a:solidFill>
              <a:latin typeface="+mj-lt"/>
              <a:ea typeface="+mj-ea"/>
              <a:cs typeface="+mj-cs"/>
            </a:endParaRPr>
          </a:p>
        </p:txBody>
      </p:sp>
      <p:graphicFrame>
        <p:nvGraphicFramePr>
          <p:cNvPr id="3" name="Table 2">
            <a:extLst>
              <a:ext uri="{FF2B5EF4-FFF2-40B4-BE49-F238E27FC236}">
                <a16:creationId xmlns:a16="http://schemas.microsoft.com/office/drawing/2014/main" id="{2B0F0ECF-7C84-4AE1-95E4-EDDA51B90404}"/>
              </a:ext>
            </a:extLst>
          </p:cNvPr>
          <p:cNvGraphicFramePr>
            <a:graphicFrameLocks noGrp="1"/>
          </p:cNvGraphicFramePr>
          <p:nvPr>
            <p:extLst>
              <p:ext uri="{D42A27DB-BD31-4B8C-83A1-F6EECF244321}">
                <p14:modId xmlns:p14="http://schemas.microsoft.com/office/powerpoint/2010/main" val="2444658057"/>
              </p:ext>
            </p:extLst>
          </p:nvPr>
        </p:nvGraphicFramePr>
        <p:xfrm>
          <a:off x="5207873" y="1576873"/>
          <a:ext cx="6176196" cy="5146869"/>
        </p:xfrm>
        <a:graphic>
          <a:graphicData uri="http://schemas.openxmlformats.org/drawingml/2006/table">
            <a:tbl>
              <a:tblPr/>
              <a:tblGrid>
                <a:gridCol w="1544049">
                  <a:extLst>
                    <a:ext uri="{9D8B030D-6E8A-4147-A177-3AD203B41FA5}">
                      <a16:colId xmlns:a16="http://schemas.microsoft.com/office/drawing/2014/main" val="1865709893"/>
                    </a:ext>
                  </a:extLst>
                </a:gridCol>
                <a:gridCol w="1544049">
                  <a:extLst>
                    <a:ext uri="{9D8B030D-6E8A-4147-A177-3AD203B41FA5}">
                      <a16:colId xmlns:a16="http://schemas.microsoft.com/office/drawing/2014/main" val="2267284902"/>
                    </a:ext>
                  </a:extLst>
                </a:gridCol>
                <a:gridCol w="153380">
                  <a:extLst>
                    <a:ext uri="{9D8B030D-6E8A-4147-A177-3AD203B41FA5}">
                      <a16:colId xmlns:a16="http://schemas.microsoft.com/office/drawing/2014/main" val="1002567052"/>
                    </a:ext>
                  </a:extLst>
                </a:gridCol>
                <a:gridCol w="2934718">
                  <a:extLst>
                    <a:ext uri="{9D8B030D-6E8A-4147-A177-3AD203B41FA5}">
                      <a16:colId xmlns:a16="http://schemas.microsoft.com/office/drawing/2014/main" val="452104421"/>
                    </a:ext>
                  </a:extLst>
                </a:gridCol>
              </a:tblGrid>
              <a:tr h="302757">
                <a:tc>
                  <a:txBody>
                    <a:bodyPr/>
                    <a:lstStyle/>
                    <a:p>
                      <a:r>
                        <a:rPr lang="en-US" sz="1300" dirty="0">
                          <a:solidFill>
                            <a:schemeClr val="bg1"/>
                          </a:solidFill>
                        </a:rPr>
                        <a:t>Hex</a:t>
                      </a:r>
                    </a:p>
                  </a:txBody>
                  <a:tcPr marL="63990" marR="63990" marT="31995" marB="31995" anchor="ctr">
                    <a:lnL>
                      <a:noFill/>
                    </a:lnL>
                    <a:lnR>
                      <a:noFill/>
                    </a:lnR>
                    <a:lnT>
                      <a:noFill/>
                    </a:lnT>
                    <a:lnB>
                      <a:noFill/>
                    </a:lnB>
                  </a:tcPr>
                </a:tc>
                <a:tc>
                  <a:txBody>
                    <a:bodyPr/>
                    <a:lstStyle/>
                    <a:p>
                      <a:r>
                        <a:rPr lang="en-US" sz="1300" dirty="0">
                          <a:solidFill>
                            <a:schemeClr val="bg1"/>
                          </a:solidFill>
                        </a:rPr>
                        <a:t>Binary</a:t>
                      </a:r>
                    </a:p>
                  </a:txBody>
                  <a:tcPr marL="63990" marR="63990" marT="31995" marB="31995" anchor="ctr">
                    <a:lnL>
                      <a:noFill/>
                    </a:lnL>
                    <a:lnR>
                      <a:noFill/>
                    </a:lnR>
                    <a:lnT>
                      <a:noFill/>
                    </a:lnT>
                    <a:lnB>
                      <a:noFill/>
                    </a:lnB>
                  </a:tcPr>
                </a:tc>
                <a:tc rowSpan="17">
                  <a:txBody>
                    <a:bodyPr/>
                    <a:lstStyle/>
                    <a:p>
                      <a:endParaRPr lang="en-US" sz="1300" dirty="0">
                        <a:solidFill>
                          <a:schemeClr val="bg1"/>
                        </a:solidFill>
                      </a:endParaRPr>
                    </a:p>
                  </a:txBody>
                  <a:tcPr marL="63990" marR="63990" marT="31995" marB="31995" anchor="ctr">
                    <a:lnL>
                      <a:noFill/>
                    </a:lnL>
                    <a:lnR>
                      <a:noFill/>
                    </a:lnR>
                    <a:lnT>
                      <a:noFill/>
                    </a:lnT>
                    <a:lnB>
                      <a:noFill/>
                    </a:lnB>
                  </a:tcPr>
                </a:tc>
                <a:tc>
                  <a:txBody>
                    <a:bodyPr/>
                    <a:lstStyle/>
                    <a:p>
                      <a:r>
                        <a:rPr lang="en-US" sz="1300">
                          <a:solidFill>
                            <a:schemeClr val="bg1"/>
                          </a:solidFill>
                        </a:rPr>
                        <a:t>Decimal </a:t>
                      </a:r>
                    </a:p>
                  </a:txBody>
                  <a:tcPr marL="63990" marR="63990" marT="31995" marB="31995" anchor="ctr">
                    <a:lnL>
                      <a:noFill/>
                    </a:lnL>
                    <a:lnR>
                      <a:noFill/>
                    </a:lnR>
                    <a:lnT>
                      <a:noFill/>
                    </a:lnT>
                    <a:lnB>
                      <a:noFill/>
                    </a:lnB>
                  </a:tcPr>
                </a:tc>
                <a:extLst>
                  <a:ext uri="{0D108BD9-81ED-4DB2-BD59-A6C34878D82A}">
                    <a16:rowId xmlns:a16="http://schemas.microsoft.com/office/drawing/2014/main" val="3047810276"/>
                  </a:ext>
                </a:extLst>
              </a:tr>
              <a:tr h="302757">
                <a:tc>
                  <a:txBody>
                    <a:bodyPr/>
                    <a:lstStyle/>
                    <a:p>
                      <a:pPr algn="l"/>
                      <a:r>
                        <a:rPr lang="en-US" sz="1300" dirty="0">
                          <a:solidFill>
                            <a:schemeClr val="bg1"/>
                          </a:solidFill>
                        </a:rPr>
                        <a:t>0</a:t>
                      </a:r>
                    </a:p>
                  </a:txBody>
                  <a:tcPr marL="63990" marR="63990" marT="31995" marB="31995" anchor="ctr">
                    <a:lnL>
                      <a:noFill/>
                    </a:lnL>
                    <a:lnR>
                      <a:noFill/>
                    </a:lnR>
                    <a:lnT>
                      <a:noFill/>
                    </a:lnT>
                    <a:lnB>
                      <a:noFill/>
                    </a:lnB>
                  </a:tcPr>
                </a:tc>
                <a:tc>
                  <a:txBody>
                    <a:bodyPr/>
                    <a:lstStyle/>
                    <a:p>
                      <a:pPr algn="l"/>
                      <a:r>
                        <a:rPr lang="en-US" sz="1300">
                          <a:solidFill>
                            <a:schemeClr val="bg1"/>
                          </a:solidFill>
                        </a:rPr>
                        <a:t>0</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a:solidFill>
                            <a:schemeClr val="bg1"/>
                          </a:solidFill>
                        </a:rPr>
                        <a:t>0 </a:t>
                      </a:r>
                    </a:p>
                  </a:txBody>
                  <a:tcPr marL="63990" marR="63990" marT="31995" marB="31995" anchor="ctr">
                    <a:lnL>
                      <a:noFill/>
                    </a:lnL>
                    <a:lnR>
                      <a:noFill/>
                    </a:lnR>
                    <a:lnT>
                      <a:noFill/>
                    </a:lnT>
                    <a:lnB>
                      <a:noFill/>
                    </a:lnB>
                  </a:tcPr>
                </a:tc>
                <a:extLst>
                  <a:ext uri="{0D108BD9-81ED-4DB2-BD59-A6C34878D82A}">
                    <a16:rowId xmlns:a16="http://schemas.microsoft.com/office/drawing/2014/main" val="350344147"/>
                  </a:ext>
                </a:extLst>
              </a:tr>
              <a:tr h="302757">
                <a:tc>
                  <a:txBody>
                    <a:bodyPr/>
                    <a:lstStyle/>
                    <a:p>
                      <a:pPr algn="l"/>
                      <a:r>
                        <a:rPr lang="en-US" sz="1300" dirty="0">
                          <a:solidFill>
                            <a:schemeClr val="bg1"/>
                          </a:solidFill>
                        </a:rPr>
                        <a:t>1</a:t>
                      </a:r>
                    </a:p>
                  </a:txBody>
                  <a:tcPr marL="63990" marR="63990" marT="31995" marB="31995" anchor="ctr">
                    <a:lnL>
                      <a:noFill/>
                    </a:lnL>
                    <a:lnR>
                      <a:noFill/>
                    </a:lnR>
                    <a:lnT>
                      <a:noFill/>
                    </a:lnT>
                    <a:lnB>
                      <a:noFill/>
                    </a:lnB>
                  </a:tcPr>
                </a:tc>
                <a:tc>
                  <a:txBody>
                    <a:bodyPr/>
                    <a:lstStyle/>
                    <a:p>
                      <a:pPr algn="l"/>
                      <a:r>
                        <a:rPr lang="en-US" sz="1300" dirty="0">
                          <a:solidFill>
                            <a:schemeClr val="bg1"/>
                          </a:solidFill>
                        </a:rPr>
                        <a:t>1</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a:solidFill>
                            <a:schemeClr val="bg1"/>
                          </a:solidFill>
                        </a:rPr>
                        <a:t>1 </a:t>
                      </a:r>
                    </a:p>
                  </a:txBody>
                  <a:tcPr marL="63990" marR="63990" marT="31995" marB="31995" anchor="ctr">
                    <a:lnL>
                      <a:noFill/>
                    </a:lnL>
                    <a:lnR>
                      <a:noFill/>
                    </a:lnR>
                    <a:lnT>
                      <a:noFill/>
                    </a:lnT>
                    <a:lnB>
                      <a:noFill/>
                    </a:lnB>
                  </a:tcPr>
                </a:tc>
                <a:extLst>
                  <a:ext uri="{0D108BD9-81ED-4DB2-BD59-A6C34878D82A}">
                    <a16:rowId xmlns:a16="http://schemas.microsoft.com/office/drawing/2014/main" val="3401570842"/>
                  </a:ext>
                </a:extLst>
              </a:tr>
              <a:tr h="302757">
                <a:tc>
                  <a:txBody>
                    <a:bodyPr/>
                    <a:lstStyle/>
                    <a:p>
                      <a:pPr algn="l"/>
                      <a:r>
                        <a:rPr lang="en-US" sz="1300" dirty="0">
                          <a:solidFill>
                            <a:schemeClr val="bg1"/>
                          </a:solidFill>
                        </a:rPr>
                        <a:t>2</a:t>
                      </a:r>
                    </a:p>
                  </a:txBody>
                  <a:tcPr marL="63990" marR="63990" marT="31995" marB="31995" anchor="ctr">
                    <a:lnL>
                      <a:noFill/>
                    </a:lnL>
                    <a:lnR>
                      <a:noFill/>
                    </a:lnR>
                    <a:lnT>
                      <a:noFill/>
                    </a:lnT>
                    <a:lnB>
                      <a:noFill/>
                    </a:lnB>
                  </a:tcPr>
                </a:tc>
                <a:tc>
                  <a:txBody>
                    <a:bodyPr/>
                    <a:lstStyle/>
                    <a:p>
                      <a:pPr algn="l"/>
                      <a:r>
                        <a:rPr lang="en-US" sz="1300" dirty="0">
                          <a:solidFill>
                            <a:schemeClr val="bg1"/>
                          </a:solidFill>
                        </a:rPr>
                        <a:t>10</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a:solidFill>
                            <a:schemeClr val="bg1"/>
                          </a:solidFill>
                        </a:rPr>
                        <a:t>2 </a:t>
                      </a:r>
                    </a:p>
                  </a:txBody>
                  <a:tcPr marL="63990" marR="63990" marT="31995" marB="31995" anchor="ctr">
                    <a:lnL>
                      <a:noFill/>
                    </a:lnL>
                    <a:lnR>
                      <a:noFill/>
                    </a:lnR>
                    <a:lnT>
                      <a:noFill/>
                    </a:lnT>
                    <a:lnB>
                      <a:noFill/>
                    </a:lnB>
                  </a:tcPr>
                </a:tc>
                <a:extLst>
                  <a:ext uri="{0D108BD9-81ED-4DB2-BD59-A6C34878D82A}">
                    <a16:rowId xmlns:a16="http://schemas.microsoft.com/office/drawing/2014/main" val="2138427323"/>
                  </a:ext>
                </a:extLst>
              </a:tr>
              <a:tr h="302757">
                <a:tc>
                  <a:txBody>
                    <a:bodyPr/>
                    <a:lstStyle/>
                    <a:p>
                      <a:pPr algn="l"/>
                      <a:r>
                        <a:rPr lang="en-US" sz="1300" dirty="0">
                          <a:solidFill>
                            <a:schemeClr val="bg1"/>
                          </a:solidFill>
                        </a:rPr>
                        <a:t>3</a:t>
                      </a:r>
                    </a:p>
                  </a:txBody>
                  <a:tcPr marL="63990" marR="63990" marT="31995" marB="31995" anchor="ctr">
                    <a:lnL>
                      <a:noFill/>
                    </a:lnL>
                    <a:lnR>
                      <a:noFill/>
                    </a:lnR>
                    <a:lnT>
                      <a:noFill/>
                    </a:lnT>
                    <a:lnB>
                      <a:noFill/>
                    </a:lnB>
                  </a:tcPr>
                </a:tc>
                <a:tc>
                  <a:txBody>
                    <a:bodyPr/>
                    <a:lstStyle/>
                    <a:p>
                      <a:pPr algn="l"/>
                      <a:r>
                        <a:rPr lang="en-US" sz="1300" dirty="0">
                          <a:solidFill>
                            <a:schemeClr val="bg1"/>
                          </a:solidFill>
                        </a:rPr>
                        <a:t>11</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dirty="0">
                          <a:solidFill>
                            <a:schemeClr val="bg1"/>
                          </a:solidFill>
                        </a:rPr>
                        <a:t>3 </a:t>
                      </a:r>
                    </a:p>
                  </a:txBody>
                  <a:tcPr marL="63990" marR="63990" marT="31995" marB="31995" anchor="ctr">
                    <a:lnL>
                      <a:noFill/>
                    </a:lnL>
                    <a:lnR>
                      <a:noFill/>
                    </a:lnR>
                    <a:lnT>
                      <a:noFill/>
                    </a:lnT>
                    <a:lnB>
                      <a:noFill/>
                    </a:lnB>
                  </a:tcPr>
                </a:tc>
                <a:extLst>
                  <a:ext uri="{0D108BD9-81ED-4DB2-BD59-A6C34878D82A}">
                    <a16:rowId xmlns:a16="http://schemas.microsoft.com/office/drawing/2014/main" val="2454106803"/>
                  </a:ext>
                </a:extLst>
              </a:tr>
              <a:tr h="302757">
                <a:tc>
                  <a:txBody>
                    <a:bodyPr/>
                    <a:lstStyle/>
                    <a:p>
                      <a:pPr algn="l"/>
                      <a:r>
                        <a:rPr lang="en-US" sz="1300" dirty="0">
                          <a:solidFill>
                            <a:schemeClr val="bg1"/>
                          </a:solidFill>
                        </a:rPr>
                        <a:t>4</a:t>
                      </a:r>
                    </a:p>
                  </a:txBody>
                  <a:tcPr marL="63990" marR="63990" marT="31995" marB="31995" anchor="ctr">
                    <a:lnL>
                      <a:noFill/>
                    </a:lnL>
                    <a:lnR>
                      <a:noFill/>
                    </a:lnR>
                    <a:lnT>
                      <a:noFill/>
                    </a:lnT>
                    <a:lnB>
                      <a:noFill/>
                    </a:lnB>
                  </a:tcPr>
                </a:tc>
                <a:tc>
                  <a:txBody>
                    <a:bodyPr/>
                    <a:lstStyle/>
                    <a:p>
                      <a:pPr algn="l"/>
                      <a:r>
                        <a:rPr lang="en-US" sz="1300">
                          <a:solidFill>
                            <a:schemeClr val="bg1"/>
                          </a:solidFill>
                        </a:rPr>
                        <a:t>100</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a:solidFill>
                            <a:schemeClr val="bg1"/>
                          </a:solidFill>
                        </a:rPr>
                        <a:t>4 </a:t>
                      </a:r>
                    </a:p>
                  </a:txBody>
                  <a:tcPr marL="63990" marR="63990" marT="31995" marB="31995" anchor="ctr">
                    <a:lnL>
                      <a:noFill/>
                    </a:lnL>
                    <a:lnR>
                      <a:noFill/>
                    </a:lnR>
                    <a:lnT>
                      <a:noFill/>
                    </a:lnT>
                    <a:lnB>
                      <a:noFill/>
                    </a:lnB>
                  </a:tcPr>
                </a:tc>
                <a:extLst>
                  <a:ext uri="{0D108BD9-81ED-4DB2-BD59-A6C34878D82A}">
                    <a16:rowId xmlns:a16="http://schemas.microsoft.com/office/drawing/2014/main" val="4065017898"/>
                  </a:ext>
                </a:extLst>
              </a:tr>
              <a:tr h="302757">
                <a:tc>
                  <a:txBody>
                    <a:bodyPr/>
                    <a:lstStyle/>
                    <a:p>
                      <a:pPr algn="l"/>
                      <a:r>
                        <a:rPr lang="en-US" sz="1300" dirty="0">
                          <a:solidFill>
                            <a:schemeClr val="bg1"/>
                          </a:solidFill>
                        </a:rPr>
                        <a:t>5</a:t>
                      </a:r>
                    </a:p>
                  </a:txBody>
                  <a:tcPr marL="63990" marR="63990" marT="31995" marB="31995" anchor="ctr">
                    <a:lnL>
                      <a:noFill/>
                    </a:lnL>
                    <a:lnR>
                      <a:noFill/>
                    </a:lnR>
                    <a:lnT>
                      <a:noFill/>
                    </a:lnT>
                    <a:lnB>
                      <a:noFill/>
                    </a:lnB>
                  </a:tcPr>
                </a:tc>
                <a:tc>
                  <a:txBody>
                    <a:bodyPr/>
                    <a:lstStyle/>
                    <a:p>
                      <a:pPr algn="l"/>
                      <a:r>
                        <a:rPr lang="en-US" sz="1300">
                          <a:solidFill>
                            <a:schemeClr val="bg1"/>
                          </a:solidFill>
                        </a:rPr>
                        <a:t>101</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a:solidFill>
                            <a:schemeClr val="bg1"/>
                          </a:solidFill>
                        </a:rPr>
                        <a:t>5 </a:t>
                      </a:r>
                    </a:p>
                  </a:txBody>
                  <a:tcPr marL="63990" marR="63990" marT="31995" marB="31995" anchor="ctr">
                    <a:lnL>
                      <a:noFill/>
                    </a:lnL>
                    <a:lnR>
                      <a:noFill/>
                    </a:lnR>
                    <a:lnT>
                      <a:noFill/>
                    </a:lnT>
                    <a:lnB>
                      <a:noFill/>
                    </a:lnB>
                  </a:tcPr>
                </a:tc>
                <a:extLst>
                  <a:ext uri="{0D108BD9-81ED-4DB2-BD59-A6C34878D82A}">
                    <a16:rowId xmlns:a16="http://schemas.microsoft.com/office/drawing/2014/main" val="2679411077"/>
                  </a:ext>
                </a:extLst>
              </a:tr>
              <a:tr h="302757">
                <a:tc>
                  <a:txBody>
                    <a:bodyPr/>
                    <a:lstStyle/>
                    <a:p>
                      <a:pPr algn="l"/>
                      <a:r>
                        <a:rPr lang="en-US" sz="1300" dirty="0">
                          <a:solidFill>
                            <a:schemeClr val="bg1"/>
                          </a:solidFill>
                        </a:rPr>
                        <a:t>6</a:t>
                      </a:r>
                    </a:p>
                  </a:txBody>
                  <a:tcPr marL="63990" marR="63990" marT="31995" marB="31995" anchor="ctr">
                    <a:lnL>
                      <a:noFill/>
                    </a:lnL>
                    <a:lnR>
                      <a:noFill/>
                    </a:lnR>
                    <a:lnT>
                      <a:noFill/>
                    </a:lnT>
                    <a:lnB>
                      <a:noFill/>
                    </a:lnB>
                  </a:tcPr>
                </a:tc>
                <a:tc>
                  <a:txBody>
                    <a:bodyPr/>
                    <a:lstStyle/>
                    <a:p>
                      <a:pPr algn="l"/>
                      <a:r>
                        <a:rPr lang="en-US" sz="1300">
                          <a:solidFill>
                            <a:schemeClr val="bg1"/>
                          </a:solidFill>
                        </a:rPr>
                        <a:t>110</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a:solidFill>
                            <a:schemeClr val="bg1"/>
                          </a:solidFill>
                        </a:rPr>
                        <a:t>6 </a:t>
                      </a:r>
                    </a:p>
                  </a:txBody>
                  <a:tcPr marL="63990" marR="63990" marT="31995" marB="31995" anchor="ctr">
                    <a:lnL>
                      <a:noFill/>
                    </a:lnL>
                    <a:lnR>
                      <a:noFill/>
                    </a:lnR>
                    <a:lnT>
                      <a:noFill/>
                    </a:lnT>
                    <a:lnB>
                      <a:noFill/>
                    </a:lnB>
                  </a:tcPr>
                </a:tc>
                <a:extLst>
                  <a:ext uri="{0D108BD9-81ED-4DB2-BD59-A6C34878D82A}">
                    <a16:rowId xmlns:a16="http://schemas.microsoft.com/office/drawing/2014/main" val="168762230"/>
                  </a:ext>
                </a:extLst>
              </a:tr>
              <a:tr h="302757">
                <a:tc>
                  <a:txBody>
                    <a:bodyPr/>
                    <a:lstStyle/>
                    <a:p>
                      <a:pPr algn="l"/>
                      <a:r>
                        <a:rPr lang="en-US" sz="1300" dirty="0">
                          <a:solidFill>
                            <a:schemeClr val="bg1"/>
                          </a:solidFill>
                        </a:rPr>
                        <a:t>7</a:t>
                      </a:r>
                    </a:p>
                  </a:txBody>
                  <a:tcPr marL="63990" marR="63990" marT="31995" marB="31995" anchor="ctr">
                    <a:lnL>
                      <a:noFill/>
                    </a:lnL>
                    <a:lnR>
                      <a:noFill/>
                    </a:lnR>
                    <a:lnT>
                      <a:noFill/>
                    </a:lnT>
                    <a:lnB>
                      <a:noFill/>
                    </a:lnB>
                  </a:tcPr>
                </a:tc>
                <a:tc>
                  <a:txBody>
                    <a:bodyPr/>
                    <a:lstStyle/>
                    <a:p>
                      <a:pPr algn="l"/>
                      <a:r>
                        <a:rPr lang="en-US" sz="1300">
                          <a:solidFill>
                            <a:schemeClr val="bg1"/>
                          </a:solidFill>
                        </a:rPr>
                        <a:t>111</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a:solidFill>
                            <a:schemeClr val="bg1"/>
                          </a:solidFill>
                        </a:rPr>
                        <a:t>7 </a:t>
                      </a:r>
                    </a:p>
                  </a:txBody>
                  <a:tcPr marL="63990" marR="63990" marT="31995" marB="31995" anchor="ctr">
                    <a:lnL>
                      <a:noFill/>
                    </a:lnL>
                    <a:lnR>
                      <a:noFill/>
                    </a:lnR>
                    <a:lnT>
                      <a:noFill/>
                    </a:lnT>
                    <a:lnB>
                      <a:noFill/>
                    </a:lnB>
                  </a:tcPr>
                </a:tc>
                <a:extLst>
                  <a:ext uri="{0D108BD9-81ED-4DB2-BD59-A6C34878D82A}">
                    <a16:rowId xmlns:a16="http://schemas.microsoft.com/office/drawing/2014/main" val="3240888278"/>
                  </a:ext>
                </a:extLst>
              </a:tr>
              <a:tr h="302757">
                <a:tc>
                  <a:txBody>
                    <a:bodyPr/>
                    <a:lstStyle/>
                    <a:p>
                      <a:pPr algn="l"/>
                      <a:r>
                        <a:rPr lang="en-US" sz="1300" dirty="0">
                          <a:solidFill>
                            <a:schemeClr val="bg1"/>
                          </a:solidFill>
                        </a:rPr>
                        <a:t>8</a:t>
                      </a:r>
                    </a:p>
                  </a:txBody>
                  <a:tcPr marL="63990" marR="63990" marT="31995" marB="31995" anchor="ctr">
                    <a:lnL>
                      <a:noFill/>
                    </a:lnL>
                    <a:lnR>
                      <a:noFill/>
                    </a:lnR>
                    <a:lnT>
                      <a:noFill/>
                    </a:lnT>
                    <a:lnB>
                      <a:noFill/>
                    </a:lnB>
                  </a:tcPr>
                </a:tc>
                <a:tc>
                  <a:txBody>
                    <a:bodyPr/>
                    <a:lstStyle/>
                    <a:p>
                      <a:pPr algn="l"/>
                      <a:r>
                        <a:rPr lang="en-US" sz="1300">
                          <a:solidFill>
                            <a:schemeClr val="bg1"/>
                          </a:solidFill>
                        </a:rPr>
                        <a:t>1000</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dirty="0">
                          <a:solidFill>
                            <a:schemeClr val="bg1"/>
                          </a:solidFill>
                        </a:rPr>
                        <a:t>8 </a:t>
                      </a:r>
                    </a:p>
                  </a:txBody>
                  <a:tcPr marL="63990" marR="63990" marT="31995" marB="31995" anchor="ctr">
                    <a:lnL>
                      <a:noFill/>
                    </a:lnL>
                    <a:lnR>
                      <a:noFill/>
                    </a:lnR>
                    <a:lnT>
                      <a:noFill/>
                    </a:lnT>
                    <a:lnB>
                      <a:noFill/>
                    </a:lnB>
                  </a:tcPr>
                </a:tc>
                <a:extLst>
                  <a:ext uri="{0D108BD9-81ED-4DB2-BD59-A6C34878D82A}">
                    <a16:rowId xmlns:a16="http://schemas.microsoft.com/office/drawing/2014/main" val="1092557873"/>
                  </a:ext>
                </a:extLst>
              </a:tr>
              <a:tr h="302757">
                <a:tc>
                  <a:txBody>
                    <a:bodyPr/>
                    <a:lstStyle/>
                    <a:p>
                      <a:pPr algn="l"/>
                      <a:r>
                        <a:rPr lang="en-US" sz="1300" dirty="0">
                          <a:solidFill>
                            <a:schemeClr val="bg1"/>
                          </a:solidFill>
                        </a:rPr>
                        <a:t>9</a:t>
                      </a:r>
                    </a:p>
                  </a:txBody>
                  <a:tcPr marL="63990" marR="63990" marT="31995" marB="31995" anchor="ctr">
                    <a:lnL>
                      <a:noFill/>
                    </a:lnL>
                    <a:lnR>
                      <a:noFill/>
                    </a:lnR>
                    <a:lnT>
                      <a:noFill/>
                    </a:lnT>
                    <a:lnB>
                      <a:noFill/>
                    </a:lnB>
                  </a:tcPr>
                </a:tc>
                <a:tc>
                  <a:txBody>
                    <a:bodyPr/>
                    <a:lstStyle/>
                    <a:p>
                      <a:pPr algn="l"/>
                      <a:r>
                        <a:rPr lang="en-US" sz="1300">
                          <a:solidFill>
                            <a:schemeClr val="bg1"/>
                          </a:solidFill>
                        </a:rPr>
                        <a:t>1001</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dirty="0">
                          <a:solidFill>
                            <a:schemeClr val="bg1"/>
                          </a:solidFill>
                        </a:rPr>
                        <a:t>9 </a:t>
                      </a:r>
                    </a:p>
                  </a:txBody>
                  <a:tcPr marL="63990" marR="63990" marT="31995" marB="31995" anchor="ctr">
                    <a:lnL>
                      <a:noFill/>
                    </a:lnL>
                    <a:lnR>
                      <a:noFill/>
                    </a:lnR>
                    <a:lnT>
                      <a:noFill/>
                    </a:lnT>
                    <a:lnB>
                      <a:noFill/>
                    </a:lnB>
                  </a:tcPr>
                </a:tc>
                <a:extLst>
                  <a:ext uri="{0D108BD9-81ED-4DB2-BD59-A6C34878D82A}">
                    <a16:rowId xmlns:a16="http://schemas.microsoft.com/office/drawing/2014/main" val="1748926747"/>
                  </a:ext>
                </a:extLst>
              </a:tr>
              <a:tr h="302757">
                <a:tc>
                  <a:txBody>
                    <a:bodyPr/>
                    <a:lstStyle/>
                    <a:p>
                      <a:pPr algn="l"/>
                      <a:r>
                        <a:rPr lang="en-US" sz="1300" dirty="0">
                          <a:solidFill>
                            <a:schemeClr val="bg1"/>
                          </a:solidFill>
                        </a:rPr>
                        <a:t>A</a:t>
                      </a:r>
                    </a:p>
                  </a:txBody>
                  <a:tcPr marL="63990" marR="63990" marT="31995" marB="31995" anchor="ctr">
                    <a:lnL>
                      <a:noFill/>
                    </a:lnL>
                    <a:lnR>
                      <a:noFill/>
                    </a:lnR>
                    <a:lnT>
                      <a:noFill/>
                    </a:lnT>
                    <a:lnB>
                      <a:noFill/>
                    </a:lnB>
                  </a:tcPr>
                </a:tc>
                <a:tc>
                  <a:txBody>
                    <a:bodyPr/>
                    <a:lstStyle/>
                    <a:p>
                      <a:pPr algn="l"/>
                      <a:r>
                        <a:rPr lang="en-US" sz="1300" dirty="0">
                          <a:solidFill>
                            <a:schemeClr val="bg1"/>
                          </a:solidFill>
                        </a:rPr>
                        <a:t>1010</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dirty="0">
                          <a:solidFill>
                            <a:schemeClr val="bg1"/>
                          </a:solidFill>
                        </a:rPr>
                        <a:t>10 </a:t>
                      </a:r>
                    </a:p>
                  </a:txBody>
                  <a:tcPr marL="63990" marR="63990" marT="31995" marB="31995" anchor="ctr">
                    <a:lnL>
                      <a:noFill/>
                    </a:lnL>
                    <a:lnR>
                      <a:noFill/>
                    </a:lnR>
                    <a:lnT>
                      <a:noFill/>
                    </a:lnT>
                    <a:lnB>
                      <a:noFill/>
                    </a:lnB>
                  </a:tcPr>
                </a:tc>
                <a:extLst>
                  <a:ext uri="{0D108BD9-81ED-4DB2-BD59-A6C34878D82A}">
                    <a16:rowId xmlns:a16="http://schemas.microsoft.com/office/drawing/2014/main" val="2811008404"/>
                  </a:ext>
                </a:extLst>
              </a:tr>
              <a:tr h="302757">
                <a:tc>
                  <a:txBody>
                    <a:bodyPr/>
                    <a:lstStyle/>
                    <a:p>
                      <a:pPr algn="l"/>
                      <a:r>
                        <a:rPr lang="en-US" sz="1300">
                          <a:solidFill>
                            <a:schemeClr val="bg1"/>
                          </a:solidFill>
                        </a:rPr>
                        <a:t>B</a:t>
                      </a:r>
                    </a:p>
                  </a:txBody>
                  <a:tcPr marL="63990" marR="63990" marT="31995" marB="31995" anchor="ctr">
                    <a:lnL>
                      <a:noFill/>
                    </a:lnL>
                    <a:lnR>
                      <a:noFill/>
                    </a:lnR>
                    <a:lnT>
                      <a:noFill/>
                    </a:lnT>
                    <a:lnB>
                      <a:noFill/>
                    </a:lnB>
                  </a:tcPr>
                </a:tc>
                <a:tc>
                  <a:txBody>
                    <a:bodyPr/>
                    <a:lstStyle/>
                    <a:p>
                      <a:pPr algn="l"/>
                      <a:r>
                        <a:rPr lang="en-US" sz="1300" dirty="0">
                          <a:solidFill>
                            <a:schemeClr val="bg1"/>
                          </a:solidFill>
                        </a:rPr>
                        <a:t>1011</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dirty="0">
                          <a:solidFill>
                            <a:schemeClr val="bg1"/>
                          </a:solidFill>
                        </a:rPr>
                        <a:t>11 </a:t>
                      </a:r>
                    </a:p>
                  </a:txBody>
                  <a:tcPr marL="63990" marR="63990" marT="31995" marB="31995" anchor="ctr">
                    <a:lnL>
                      <a:noFill/>
                    </a:lnL>
                    <a:lnR>
                      <a:noFill/>
                    </a:lnR>
                    <a:lnT>
                      <a:noFill/>
                    </a:lnT>
                    <a:lnB>
                      <a:noFill/>
                    </a:lnB>
                  </a:tcPr>
                </a:tc>
                <a:extLst>
                  <a:ext uri="{0D108BD9-81ED-4DB2-BD59-A6C34878D82A}">
                    <a16:rowId xmlns:a16="http://schemas.microsoft.com/office/drawing/2014/main" val="2235330188"/>
                  </a:ext>
                </a:extLst>
              </a:tr>
              <a:tr h="302757">
                <a:tc>
                  <a:txBody>
                    <a:bodyPr/>
                    <a:lstStyle/>
                    <a:p>
                      <a:pPr algn="l"/>
                      <a:r>
                        <a:rPr lang="en-US" sz="1300">
                          <a:solidFill>
                            <a:schemeClr val="bg1"/>
                          </a:solidFill>
                        </a:rPr>
                        <a:t>C</a:t>
                      </a:r>
                    </a:p>
                  </a:txBody>
                  <a:tcPr marL="63990" marR="63990" marT="31995" marB="31995" anchor="ctr">
                    <a:lnL>
                      <a:noFill/>
                    </a:lnL>
                    <a:lnR>
                      <a:noFill/>
                    </a:lnR>
                    <a:lnT>
                      <a:noFill/>
                    </a:lnT>
                    <a:lnB>
                      <a:noFill/>
                    </a:lnB>
                  </a:tcPr>
                </a:tc>
                <a:tc>
                  <a:txBody>
                    <a:bodyPr/>
                    <a:lstStyle/>
                    <a:p>
                      <a:pPr algn="l"/>
                      <a:r>
                        <a:rPr lang="en-US" sz="1300" dirty="0">
                          <a:solidFill>
                            <a:schemeClr val="bg1"/>
                          </a:solidFill>
                        </a:rPr>
                        <a:t>1100</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dirty="0">
                          <a:solidFill>
                            <a:schemeClr val="bg1"/>
                          </a:solidFill>
                        </a:rPr>
                        <a:t>12 </a:t>
                      </a:r>
                    </a:p>
                  </a:txBody>
                  <a:tcPr marL="63990" marR="63990" marT="31995" marB="31995" anchor="ctr">
                    <a:lnL>
                      <a:noFill/>
                    </a:lnL>
                    <a:lnR>
                      <a:noFill/>
                    </a:lnR>
                    <a:lnT>
                      <a:noFill/>
                    </a:lnT>
                    <a:lnB>
                      <a:noFill/>
                    </a:lnB>
                  </a:tcPr>
                </a:tc>
                <a:extLst>
                  <a:ext uri="{0D108BD9-81ED-4DB2-BD59-A6C34878D82A}">
                    <a16:rowId xmlns:a16="http://schemas.microsoft.com/office/drawing/2014/main" val="2964409432"/>
                  </a:ext>
                </a:extLst>
              </a:tr>
              <a:tr h="302757">
                <a:tc>
                  <a:txBody>
                    <a:bodyPr/>
                    <a:lstStyle/>
                    <a:p>
                      <a:pPr algn="l"/>
                      <a:r>
                        <a:rPr lang="en-US" sz="1300">
                          <a:solidFill>
                            <a:schemeClr val="bg1"/>
                          </a:solidFill>
                        </a:rPr>
                        <a:t>D</a:t>
                      </a:r>
                    </a:p>
                  </a:txBody>
                  <a:tcPr marL="63990" marR="63990" marT="31995" marB="31995" anchor="ctr">
                    <a:lnL>
                      <a:noFill/>
                    </a:lnL>
                    <a:lnR>
                      <a:noFill/>
                    </a:lnR>
                    <a:lnT>
                      <a:noFill/>
                    </a:lnT>
                    <a:lnB>
                      <a:noFill/>
                    </a:lnB>
                  </a:tcPr>
                </a:tc>
                <a:tc>
                  <a:txBody>
                    <a:bodyPr/>
                    <a:lstStyle/>
                    <a:p>
                      <a:pPr algn="l"/>
                      <a:r>
                        <a:rPr lang="en-US" sz="1300" dirty="0">
                          <a:solidFill>
                            <a:schemeClr val="bg1"/>
                          </a:solidFill>
                        </a:rPr>
                        <a:t>1101</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dirty="0">
                          <a:solidFill>
                            <a:schemeClr val="bg1"/>
                          </a:solidFill>
                        </a:rPr>
                        <a:t>13 </a:t>
                      </a:r>
                    </a:p>
                  </a:txBody>
                  <a:tcPr marL="63990" marR="63990" marT="31995" marB="31995" anchor="ctr">
                    <a:lnL>
                      <a:noFill/>
                    </a:lnL>
                    <a:lnR>
                      <a:noFill/>
                    </a:lnR>
                    <a:lnT>
                      <a:noFill/>
                    </a:lnT>
                    <a:lnB>
                      <a:noFill/>
                    </a:lnB>
                  </a:tcPr>
                </a:tc>
                <a:extLst>
                  <a:ext uri="{0D108BD9-81ED-4DB2-BD59-A6C34878D82A}">
                    <a16:rowId xmlns:a16="http://schemas.microsoft.com/office/drawing/2014/main" val="1550038332"/>
                  </a:ext>
                </a:extLst>
              </a:tr>
              <a:tr h="302757">
                <a:tc>
                  <a:txBody>
                    <a:bodyPr/>
                    <a:lstStyle/>
                    <a:p>
                      <a:pPr algn="l"/>
                      <a:r>
                        <a:rPr lang="en-US" sz="1300">
                          <a:solidFill>
                            <a:schemeClr val="bg1"/>
                          </a:solidFill>
                        </a:rPr>
                        <a:t>E</a:t>
                      </a:r>
                    </a:p>
                  </a:txBody>
                  <a:tcPr marL="63990" marR="63990" marT="31995" marB="31995" anchor="ctr">
                    <a:lnL>
                      <a:noFill/>
                    </a:lnL>
                    <a:lnR>
                      <a:noFill/>
                    </a:lnR>
                    <a:lnT>
                      <a:noFill/>
                    </a:lnT>
                    <a:lnB>
                      <a:noFill/>
                    </a:lnB>
                  </a:tcPr>
                </a:tc>
                <a:tc>
                  <a:txBody>
                    <a:bodyPr/>
                    <a:lstStyle/>
                    <a:p>
                      <a:pPr algn="l"/>
                      <a:r>
                        <a:rPr lang="en-US" sz="1300" dirty="0">
                          <a:solidFill>
                            <a:schemeClr val="bg1"/>
                          </a:solidFill>
                        </a:rPr>
                        <a:t>1110</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dirty="0">
                          <a:solidFill>
                            <a:schemeClr val="bg1"/>
                          </a:solidFill>
                        </a:rPr>
                        <a:t>14 </a:t>
                      </a:r>
                    </a:p>
                  </a:txBody>
                  <a:tcPr marL="63990" marR="63990" marT="31995" marB="31995" anchor="ctr">
                    <a:lnL>
                      <a:noFill/>
                    </a:lnL>
                    <a:lnR>
                      <a:noFill/>
                    </a:lnR>
                    <a:lnT>
                      <a:noFill/>
                    </a:lnT>
                    <a:lnB>
                      <a:noFill/>
                    </a:lnB>
                  </a:tcPr>
                </a:tc>
                <a:extLst>
                  <a:ext uri="{0D108BD9-81ED-4DB2-BD59-A6C34878D82A}">
                    <a16:rowId xmlns:a16="http://schemas.microsoft.com/office/drawing/2014/main" val="2199336233"/>
                  </a:ext>
                </a:extLst>
              </a:tr>
              <a:tr h="302757">
                <a:tc>
                  <a:txBody>
                    <a:bodyPr/>
                    <a:lstStyle/>
                    <a:p>
                      <a:pPr algn="l"/>
                      <a:r>
                        <a:rPr lang="en-US" sz="1300">
                          <a:solidFill>
                            <a:schemeClr val="bg1"/>
                          </a:solidFill>
                        </a:rPr>
                        <a:t>F</a:t>
                      </a:r>
                    </a:p>
                  </a:txBody>
                  <a:tcPr marL="63990" marR="63990" marT="31995" marB="31995" anchor="ctr">
                    <a:lnL>
                      <a:noFill/>
                    </a:lnL>
                    <a:lnR>
                      <a:noFill/>
                    </a:lnR>
                    <a:lnT>
                      <a:noFill/>
                    </a:lnT>
                    <a:lnB>
                      <a:noFill/>
                    </a:lnB>
                  </a:tcPr>
                </a:tc>
                <a:tc>
                  <a:txBody>
                    <a:bodyPr/>
                    <a:lstStyle/>
                    <a:p>
                      <a:pPr algn="l"/>
                      <a:r>
                        <a:rPr lang="en-US" sz="1300">
                          <a:solidFill>
                            <a:schemeClr val="bg1"/>
                          </a:solidFill>
                        </a:rPr>
                        <a:t>1111</a:t>
                      </a:r>
                    </a:p>
                  </a:txBody>
                  <a:tcPr marL="63990" marR="63990" marT="31995" marB="31995" anchor="ctr">
                    <a:lnL>
                      <a:noFill/>
                    </a:lnL>
                    <a:lnR>
                      <a:noFill/>
                    </a:lnR>
                    <a:lnT>
                      <a:noFill/>
                    </a:lnT>
                    <a:lnB>
                      <a:noFill/>
                    </a:lnB>
                  </a:tcPr>
                </a:tc>
                <a:tc vMerge="1">
                  <a:txBody>
                    <a:bodyPr/>
                    <a:lstStyle/>
                    <a:p>
                      <a:pPr algn="l"/>
                      <a:endParaRPr lang="en-US" sz="1300" dirty="0">
                        <a:solidFill>
                          <a:schemeClr val="bg1"/>
                        </a:solidFill>
                      </a:endParaRPr>
                    </a:p>
                  </a:txBody>
                  <a:tcPr marL="63990" marR="63990" marT="31995" marB="31995" anchor="ctr">
                    <a:lnL>
                      <a:noFill/>
                    </a:lnL>
                    <a:lnR>
                      <a:noFill/>
                    </a:lnR>
                    <a:lnT>
                      <a:noFill/>
                    </a:lnT>
                    <a:lnB>
                      <a:noFill/>
                    </a:lnB>
                  </a:tcPr>
                </a:tc>
                <a:tc>
                  <a:txBody>
                    <a:bodyPr/>
                    <a:lstStyle/>
                    <a:p>
                      <a:pPr algn="l"/>
                      <a:r>
                        <a:rPr lang="en-US" sz="1300" dirty="0">
                          <a:solidFill>
                            <a:schemeClr val="bg1"/>
                          </a:solidFill>
                        </a:rPr>
                        <a:t>15 </a:t>
                      </a:r>
                    </a:p>
                  </a:txBody>
                  <a:tcPr marL="63990" marR="63990" marT="31995" marB="31995" anchor="ctr">
                    <a:lnL>
                      <a:noFill/>
                    </a:lnL>
                    <a:lnR>
                      <a:noFill/>
                    </a:lnR>
                    <a:lnT>
                      <a:noFill/>
                    </a:lnT>
                    <a:lnB>
                      <a:noFill/>
                    </a:lnB>
                  </a:tcPr>
                </a:tc>
                <a:extLst>
                  <a:ext uri="{0D108BD9-81ED-4DB2-BD59-A6C34878D82A}">
                    <a16:rowId xmlns:a16="http://schemas.microsoft.com/office/drawing/2014/main" val="1377424572"/>
                  </a:ext>
                </a:extLst>
              </a:tr>
            </a:tbl>
          </a:graphicData>
        </a:graphic>
      </p:graphicFrame>
      <p:graphicFrame>
        <p:nvGraphicFramePr>
          <p:cNvPr id="4" name="Table 3">
            <a:extLst>
              <a:ext uri="{FF2B5EF4-FFF2-40B4-BE49-F238E27FC236}">
                <a16:creationId xmlns:a16="http://schemas.microsoft.com/office/drawing/2014/main" id="{DAAE70C7-E34C-4451-8BDB-553F5598BDFE}"/>
              </a:ext>
            </a:extLst>
          </p:cNvPr>
          <p:cNvGraphicFramePr>
            <a:graphicFrameLocks noGrp="1"/>
          </p:cNvGraphicFramePr>
          <p:nvPr>
            <p:extLst>
              <p:ext uri="{D42A27DB-BD31-4B8C-83A1-F6EECF244321}">
                <p14:modId xmlns:p14="http://schemas.microsoft.com/office/powerpoint/2010/main" val="296460759"/>
              </p:ext>
            </p:extLst>
          </p:nvPr>
        </p:nvGraphicFramePr>
        <p:xfrm>
          <a:off x="4794379" y="957878"/>
          <a:ext cx="5295900" cy="36195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2388235991"/>
                    </a:ext>
                  </a:extLst>
                </a:gridCol>
                <a:gridCol w="533400">
                  <a:extLst>
                    <a:ext uri="{9D8B030D-6E8A-4147-A177-3AD203B41FA5}">
                      <a16:colId xmlns:a16="http://schemas.microsoft.com/office/drawing/2014/main" val="2199118733"/>
                    </a:ext>
                  </a:extLst>
                </a:gridCol>
                <a:gridCol w="533400">
                  <a:extLst>
                    <a:ext uri="{9D8B030D-6E8A-4147-A177-3AD203B41FA5}">
                      <a16:colId xmlns:a16="http://schemas.microsoft.com/office/drawing/2014/main" val="1007411526"/>
                    </a:ext>
                  </a:extLst>
                </a:gridCol>
                <a:gridCol w="533400">
                  <a:extLst>
                    <a:ext uri="{9D8B030D-6E8A-4147-A177-3AD203B41FA5}">
                      <a16:colId xmlns:a16="http://schemas.microsoft.com/office/drawing/2014/main" val="16788912"/>
                    </a:ext>
                  </a:extLst>
                </a:gridCol>
                <a:gridCol w="533400">
                  <a:extLst>
                    <a:ext uri="{9D8B030D-6E8A-4147-A177-3AD203B41FA5}">
                      <a16:colId xmlns:a16="http://schemas.microsoft.com/office/drawing/2014/main" val="2961013737"/>
                    </a:ext>
                  </a:extLst>
                </a:gridCol>
                <a:gridCol w="533400">
                  <a:extLst>
                    <a:ext uri="{9D8B030D-6E8A-4147-A177-3AD203B41FA5}">
                      <a16:colId xmlns:a16="http://schemas.microsoft.com/office/drawing/2014/main" val="1406626509"/>
                    </a:ext>
                  </a:extLst>
                </a:gridCol>
                <a:gridCol w="533400">
                  <a:extLst>
                    <a:ext uri="{9D8B030D-6E8A-4147-A177-3AD203B41FA5}">
                      <a16:colId xmlns:a16="http://schemas.microsoft.com/office/drawing/2014/main" val="3996061035"/>
                    </a:ext>
                  </a:extLst>
                </a:gridCol>
                <a:gridCol w="533400">
                  <a:extLst>
                    <a:ext uri="{9D8B030D-6E8A-4147-A177-3AD203B41FA5}">
                      <a16:colId xmlns:a16="http://schemas.microsoft.com/office/drawing/2014/main" val="2426245670"/>
                    </a:ext>
                  </a:extLst>
                </a:gridCol>
                <a:gridCol w="533400">
                  <a:extLst>
                    <a:ext uri="{9D8B030D-6E8A-4147-A177-3AD203B41FA5}">
                      <a16:colId xmlns:a16="http://schemas.microsoft.com/office/drawing/2014/main" val="2662011392"/>
                    </a:ext>
                  </a:extLst>
                </a:gridCol>
              </a:tblGrid>
              <a:tr h="361950">
                <a:tc>
                  <a:txBody>
                    <a:bodyPr/>
                    <a:lstStyle/>
                    <a:p>
                      <a:pPr algn="ctr"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128</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64</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16</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8</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4</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2</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1</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32804896"/>
                  </a:ext>
                </a:extLst>
              </a:tr>
            </a:tbl>
          </a:graphicData>
        </a:graphic>
      </p:graphicFrame>
      <p:cxnSp>
        <p:nvCxnSpPr>
          <p:cNvPr id="6" name="Straight Connector 5">
            <a:extLst>
              <a:ext uri="{FF2B5EF4-FFF2-40B4-BE49-F238E27FC236}">
                <a16:creationId xmlns:a16="http://schemas.microsoft.com/office/drawing/2014/main" id="{4473133B-1F5C-43D2-A75F-24A91E1638BA}"/>
              </a:ext>
            </a:extLst>
          </p:cNvPr>
          <p:cNvCxnSpPr/>
          <p:nvPr/>
        </p:nvCxnSpPr>
        <p:spPr>
          <a:xfrm>
            <a:off x="4870580" y="4879910"/>
            <a:ext cx="4198775"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0348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a:bodyPr>
          <a:lstStyle/>
          <a:p>
            <a:r>
              <a:rPr lang="en-US" sz="4800" kern="1200" dirty="0">
                <a:solidFill>
                  <a:srgbClr val="FFFFFF"/>
                </a:solidFill>
                <a:latin typeface="+mj-lt"/>
                <a:ea typeface="+mj-ea"/>
                <a:cs typeface="+mj-cs"/>
              </a:rPr>
              <a:t>Internet Protocol version 6 (IPv6)</a:t>
            </a:r>
          </a:p>
        </p:txBody>
      </p:sp>
    </p:spTree>
    <p:extLst>
      <p:ext uri="{BB962C8B-B14F-4D97-AF65-F5344CB8AC3E}">
        <p14:creationId xmlns:p14="http://schemas.microsoft.com/office/powerpoint/2010/main" val="30966734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IPv6</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sp>
        <p:nvSpPr>
          <p:cNvPr id="5" name="Rectangle 4">
            <a:extLst>
              <a:ext uri="{FF2B5EF4-FFF2-40B4-BE49-F238E27FC236}">
                <a16:creationId xmlns:a16="http://schemas.microsoft.com/office/drawing/2014/main" id="{6B0BF62A-D1EA-44DB-8890-1AEFE972CB99}"/>
              </a:ext>
            </a:extLst>
          </p:cNvPr>
          <p:cNvSpPr/>
          <p:nvPr/>
        </p:nvSpPr>
        <p:spPr>
          <a:xfrm>
            <a:off x="5617464" y="484647"/>
            <a:ext cx="6096000" cy="1200329"/>
          </a:xfrm>
          <a:prstGeom prst="rect">
            <a:avLst/>
          </a:prstGeom>
        </p:spPr>
        <p:txBody>
          <a:bodyPr>
            <a:spAutoFit/>
          </a:bodyPr>
          <a:lstStyle/>
          <a:p>
            <a:r>
              <a:rPr lang="en-US" b="1" dirty="0">
                <a:solidFill>
                  <a:schemeClr val="bg1"/>
                </a:solidFill>
              </a:rPr>
              <a:t>Internet Protocol version 6</a:t>
            </a:r>
            <a:r>
              <a:rPr lang="en-US" dirty="0">
                <a:solidFill>
                  <a:schemeClr val="bg1"/>
                </a:solidFill>
              </a:rPr>
              <a:t> (</a:t>
            </a:r>
            <a:r>
              <a:rPr lang="en-US" b="1" dirty="0">
                <a:solidFill>
                  <a:schemeClr val="bg1"/>
                </a:solidFill>
              </a:rPr>
              <a:t>IPv6</a:t>
            </a:r>
            <a:r>
              <a:rPr lang="en-US" dirty="0">
                <a:solidFill>
                  <a:schemeClr val="bg1"/>
                </a:solidFill>
              </a:rPr>
              <a:t>) is the most recent version of the Internet Protocol (IP), the communications protocol that provides an identification and location system for computers on networks and routes traffic across the Internet.</a:t>
            </a:r>
          </a:p>
        </p:txBody>
      </p:sp>
      <p:sp>
        <p:nvSpPr>
          <p:cNvPr id="6" name="Rectangle 5">
            <a:extLst>
              <a:ext uri="{FF2B5EF4-FFF2-40B4-BE49-F238E27FC236}">
                <a16:creationId xmlns:a16="http://schemas.microsoft.com/office/drawing/2014/main" id="{25B67DF9-BC98-487E-AA22-022B4C0CA0DA}"/>
              </a:ext>
            </a:extLst>
          </p:cNvPr>
          <p:cNvSpPr/>
          <p:nvPr/>
        </p:nvSpPr>
        <p:spPr>
          <a:xfrm>
            <a:off x="5672328" y="2446622"/>
            <a:ext cx="6096000" cy="3139321"/>
          </a:xfrm>
          <a:prstGeom prst="rect">
            <a:avLst/>
          </a:prstGeom>
        </p:spPr>
        <p:txBody>
          <a:bodyPr>
            <a:spAutoFit/>
          </a:bodyPr>
          <a:lstStyle/>
          <a:p>
            <a:pPr marL="285750" indent="-285750">
              <a:buFont typeface="Arial" panose="020B0604020202020204" pitchFamily="34" charset="0"/>
              <a:buChar char="•"/>
            </a:pPr>
            <a:r>
              <a:rPr lang="en-US" dirty="0">
                <a:solidFill>
                  <a:schemeClr val="bg1"/>
                </a:solidFill>
              </a:rPr>
              <a:t>The length of an IPv6 address is 128 bits, compared with 32 bits in IPv4.</a:t>
            </a:r>
            <a:r>
              <a:rPr lang="en-US" baseline="30000" dirty="0">
                <a:solidFill>
                  <a:schemeClr val="bg1"/>
                </a:solidFill>
                <a:hlinkClick r:id="rId4">
                  <a:extLst>
                    <a:ext uri="{A12FA001-AC4F-418D-AE19-62706E023703}">
                      <ahyp:hlinkClr xmlns:ahyp="http://schemas.microsoft.com/office/drawing/2018/hyperlinkcolor" val="tx"/>
                    </a:ext>
                  </a:extLst>
                </a:hlinkClick>
              </a:rPr>
              <a:t>[</a:t>
            </a:r>
            <a:endParaRPr lang="en-US" baseline="30000"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Supports source and destination addresses that are 128 bits (16 bytes) long</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Hexadecimal instead of Binary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CB69B2CD-641A-4C76-B904-3EA4D60F14A7}"/>
              </a:ext>
            </a:extLst>
          </p:cNvPr>
          <p:cNvPicPr>
            <a:picLocks noChangeAspect="1"/>
          </p:cNvPicPr>
          <p:nvPr/>
        </p:nvPicPr>
        <p:blipFill>
          <a:blip r:embed="rId5"/>
          <a:stretch>
            <a:fillRect/>
          </a:stretch>
        </p:blipFill>
        <p:spPr>
          <a:xfrm>
            <a:off x="5672328" y="4948428"/>
            <a:ext cx="5534025" cy="1752600"/>
          </a:xfrm>
          <a:prstGeom prst="rect">
            <a:avLst/>
          </a:prstGeom>
        </p:spPr>
      </p:pic>
    </p:spTree>
    <p:extLst>
      <p:ext uri="{BB962C8B-B14F-4D97-AF65-F5344CB8AC3E}">
        <p14:creationId xmlns:p14="http://schemas.microsoft.com/office/powerpoint/2010/main" val="42494751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IPv6</a:t>
            </a:r>
            <a:br>
              <a:rPr lang="en-US" dirty="0">
                <a:solidFill>
                  <a:srgbClr val="000000"/>
                </a:solidFill>
              </a:rPr>
            </a:br>
            <a:endParaRPr lang="en-US" sz="4400"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D7F3C3D6-B733-4E24-BEF9-9DA1C5DFA486}"/>
              </a:ext>
            </a:extLst>
          </p:cNvPr>
          <p:cNvPicPr>
            <a:picLocks noChangeAspect="1"/>
          </p:cNvPicPr>
          <p:nvPr/>
        </p:nvPicPr>
        <p:blipFill>
          <a:blip r:embed="rId2"/>
          <a:stretch>
            <a:fillRect/>
          </a:stretch>
        </p:blipFill>
        <p:spPr>
          <a:xfrm>
            <a:off x="5586984" y="677995"/>
            <a:ext cx="6706914" cy="5267325"/>
          </a:xfrm>
          <a:prstGeom prst="rect">
            <a:avLst/>
          </a:prstGeom>
        </p:spPr>
      </p:pic>
    </p:spTree>
    <p:extLst>
      <p:ext uri="{BB962C8B-B14F-4D97-AF65-F5344CB8AC3E}">
        <p14:creationId xmlns:p14="http://schemas.microsoft.com/office/powerpoint/2010/main" val="29512890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B3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A4E25-E453-4DAC-AEE2-674C75A8360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IP Addressing IPv6</a:t>
            </a:r>
          </a:p>
        </p:txBody>
      </p:sp>
      <p:sp>
        <p:nvSpPr>
          <p:cNvPr id="3" name="Rectangle 2">
            <a:extLst>
              <a:ext uri="{FF2B5EF4-FFF2-40B4-BE49-F238E27FC236}">
                <a16:creationId xmlns:a16="http://schemas.microsoft.com/office/drawing/2014/main" id="{9431563B-590F-452A-9500-98EB1EFECA11}"/>
              </a:ext>
            </a:extLst>
          </p:cNvPr>
          <p:cNvSpPr/>
          <p:nvPr/>
        </p:nvSpPr>
        <p:spPr>
          <a:xfrm>
            <a:off x="3434704" y="779721"/>
            <a:ext cx="8715026" cy="5632311"/>
          </a:xfrm>
          <a:prstGeom prst="rect">
            <a:avLst/>
          </a:prstGeom>
        </p:spPr>
        <p:txBody>
          <a:bodyPr wrap="square">
            <a:spAutoFit/>
          </a:bodyPr>
          <a:lstStyle/>
          <a:p>
            <a:r>
              <a:rPr lang="en-US" b="1" dirty="0">
                <a:solidFill>
                  <a:schemeClr val="bg1"/>
                </a:solidFill>
              </a:rPr>
              <a:t>fe80::/10 </a:t>
            </a:r>
            <a:r>
              <a:rPr lang="en-US" dirty="0">
                <a:solidFill>
                  <a:schemeClr val="bg1"/>
                </a:solidFill>
              </a:rPr>
              <a:t>This is a link-local prefix offered by </a:t>
            </a:r>
            <a:r>
              <a:rPr lang="en-US" dirty="0">
                <a:solidFill>
                  <a:schemeClr val="bg1"/>
                </a:solidFill>
                <a:hlinkClick r:id="rId2">
                  <a:extLst>
                    <a:ext uri="{A12FA001-AC4F-418D-AE19-62706E023703}">
                      <ahyp:hlinkClr xmlns:ahyp="http://schemas.microsoft.com/office/drawing/2018/hyperlinkcolor" val="tx"/>
                    </a:ext>
                  </a:extLst>
                </a:hlinkClick>
              </a:rPr>
              <a:t>IPv6</a:t>
            </a:r>
            <a:r>
              <a:rPr lang="en-US" dirty="0">
                <a:solidFill>
                  <a:schemeClr val="bg1"/>
                </a:solidFill>
              </a:rPr>
              <a:t>. This address prefix signifies that the address is valid only in the local physical link.</a:t>
            </a:r>
          </a:p>
          <a:p>
            <a:endParaRPr lang="en-US" b="1" dirty="0">
              <a:solidFill>
                <a:schemeClr val="bg1"/>
              </a:solidFill>
            </a:endParaRPr>
          </a:p>
          <a:p>
            <a:r>
              <a:rPr lang="en-US" b="1" dirty="0">
                <a:solidFill>
                  <a:schemeClr val="bg1"/>
                </a:solidFill>
              </a:rPr>
              <a:t>ff00::/8 </a:t>
            </a:r>
            <a:r>
              <a:rPr lang="en-US" dirty="0">
                <a:solidFill>
                  <a:schemeClr val="bg1"/>
                </a:solidFill>
              </a:rPr>
              <a:t>This prefix is offered by IPv6 to denote the multicast addresses. </a:t>
            </a:r>
          </a:p>
          <a:p>
            <a:endParaRPr lang="en-US" b="1" dirty="0">
              <a:solidFill>
                <a:schemeClr val="bg1"/>
              </a:solidFill>
            </a:endParaRPr>
          </a:p>
          <a:p>
            <a:r>
              <a:rPr lang="en-US" b="1" dirty="0">
                <a:solidFill>
                  <a:schemeClr val="bg1"/>
                </a:solidFill>
              </a:rPr>
              <a:t>::1/128 or ::1 </a:t>
            </a:r>
            <a:r>
              <a:rPr lang="en-US" dirty="0">
                <a:solidFill>
                  <a:schemeClr val="bg1"/>
                </a:solidFill>
              </a:rPr>
              <a:t>This is called the loop back address and is used to refer to the local host. An application sending a packet to this address will get the packet back after it is looped back by the IPv6 stack.</a:t>
            </a:r>
            <a:endParaRPr lang="en-US" b="1" dirty="0">
              <a:solidFill>
                <a:schemeClr val="bg1"/>
              </a:solidFill>
            </a:endParaRPr>
          </a:p>
          <a:p>
            <a:endParaRPr lang="en-US" b="1" dirty="0">
              <a:solidFill>
                <a:schemeClr val="bg1"/>
              </a:solidFill>
            </a:endParaRPr>
          </a:p>
          <a:p>
            <a:r>
              <a:rPr lang="en-US" b="1" dirty="0">
                <a:solidFill>
                  <a:schemeClr val="bg1"/>
                </a:solidFill>
              </a:rPr>
              <a:t>Unicast addresses:</a:t>
            </a:r>
            <a:r>
              <a:rPr lang="en-US" dirty="0">
                <a:solidFill>
                  <a:schemeClr val="bg1"/>
                </a:solidFill>
              </a:rPr>
              <a:t> A Unicast address acts as an identifier for a single interface. An IPv6 packet sent to a Unicast address is delivered to the interface identified by that address.</a:t>
            </a:r>
          </a:p>
          <a:p>
            <a:endParaRPr lang="en-US" b="1" dirty="0">
              <a:solidFill>
                <a:schemeClr val="bg1"/>
              </a:solidFill>
            </a:endParaRPr>
          </a:p>
          <a:p>
            <a:r>
              <a:rPr lang="en-US" b="1" dirty="0">
                <a:solidFill>
                  <a:schemeClr val="bg1"/>
                </a:solidFill>
              </a:rPr>
              <a:t>Multicast addresses:</a:t>
            </a:r>
            <a:r>
              <a:rPr lang="en-US" dirty="0">
                <a:solidFill>
                  <a:schemeClr val="bg1"/>
                </a:solidFill>
              </a:rPr>
              <a:t> A Multicast address acts as an identifier for a group/set of interfaces that may belong to the different nodes. An IPv6 packet delivered to a Multicast address is delivered to the multiple interfaces.</a:t>
            </a:r>
          </a:p>
          <a:p>
            <a:endParaRPr lang="en-US" b="1" dirty="0">
              <a:solidFill>
                <a:schemeClr val="bg1"/>
              </a:solidFill>
            </a:endParaRPr>
          </a:p>
          <a:p>
            <a:r>
              <a:rPr lang="en-US" b="1" dirty="0">
                <a:solidFill>
                  <a:schemeClr val="bg1"/>
                </a:solidFill>
              </a:rPr>
              <a:t>Anycast addresses:</a:t>
            </a:r>
            <a:r>
              <a:rPr lang="en-US" dirty="0">
                <a:solidFill>
                  <a:schemeClr val="bg1"/>
                </a:solidFill>
              </a:rPr>
              <a:t> Anycast addresses act as identifiers for a set of interfaces that may belong to the different nodes. An IPv6 packet destined for an Anycast address is delivered to one of the interfaces identified by the address.</a:t>
            </a:r>
            <a:endParaRPr lang="en-US" b="1"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32238394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a:bodyPr>
          <a:lstStyle/>
          <a:p>
            <a:r>
              <a:rPr lang="en-US" sz="4800" kern="1200" dirty="0">
                <a:solidFill>
                  <a:srgbClr val="FFFFFF"/>
                </a:solidFill>
                <a:latin typeface="+mj-lt"/>
                <a:ea typeface="+mj-ea"/>
                <a:cs typeface="+mj-cs"/>
              </a:rPr>
              <a:t>Subnetting Basics</a:t>
            </a:r>
          </a:p>
        </p:txBody>
      </p:sp>
    </p:spTree>
    <p:extLst>
      <p:ext uri="{BB962C8B-B14F-4D97-AF65-F5344CB8AC3E}">
        <p14:creationId xmlns:p14="http://schemas.microsoft.com/office/powerpoint/2010/main" val="16227286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a:bodyPr>
          <a:lstStyle/>
          <a:p>
            <a:r>
              <a:rPr lang="en-US" dirty="0"/>
              <a:t>Understand Subnets</a:t>
            </a:r>
            <a:endParaRPr lang="en-US" sz="4400" kern="1200" dirty="0">
              <a:solidFill>
                <a:srgbClr val="FFFFFF"/>
              </a:solidFill>
              <a:latin typeface="+mj-lt"/>
              <a:ea typeface="+mj-ea"/>
              <a:cs typeface="+mj-cs"/>
            </a:endParaRPr>
          </a:p>
        </p:txBody>
      </p:sp>
      <p:pic>
        <p:nvPicPr>
          <p:cNvPr id="6" name="Picture 5"/>
          <p:cNvPicPr>
            <a:picLocks noChangeAspect="1"/>
          </p:cNvPicPr>
          <p:nvPr/>
        </p:nvPicPr>
        <p:blipFill>
          <a:blip r:embed="rId3"/>
          <a:stretch>
            <a:fillRect/>
          </a:stretch>
        </p:blipFill>
        <p:spPr>
          <a:xfrm>
            <a:off x="7467842" y="187127"/>
            <a:ext cx="4632604" cy="6183823"/>
          </a:xfrm>
          <a:prstGeom prst="rect">
            <a:avLst/>
          </a:prstGeom>
        </p:spPr>
      </p:pic>
      <p:sp>
        <p:nvSpPr>
          <p:cNvPr id="3" name="Rectangle 2">
            <a:extLst>
              <a:ext uri="{FF2B5EF4-FFF2-40B4-BE49-F238E27FC236}">
                <a16:creationId xmlns:a16="http://schemas.microsoft.com/office/drawing/2014/main" id="{24CD4936-15D1-48A0-8EEA-F72D669548C9}"/>
              </a:ext>
            </a:extLst>
          </p:cNvPr>
          <p:cNvSpPr/>
          <p:nvPr/>
        </p:nvSpPr>
        <p:spPr>
          <a:xfrm>
            <a:off x="4588934" y="371102"/>
            <a:ext cx="2787354" cy="1200329"/>
          </a:xfrm>
          <a:prstGeom prst="rect">
            <a:avLst/>
          </a:prstGeom>
        </p:spPr>
        <p:txBody>
          <a:bodyPr wrap="square">
            <a:spAutoFit/>
          </a:bodyPr>
          <a:lstStyle/>
          <a:p>
            <a:r>
              <a:rPr lang="en-US" b="1" dirty="0">
                <a:solidFill>
                  <a:schemeClr val="bg1"/>
                </a:solidFill>
              </a:rPr>
              <a:t>Subnetting</a:t>
            </a:r>
            <a:r>
              <a:rPr lang="en-US" dirty="0">
                <a:solidFill>
                  <a:schemeClr val="bg1"/>
                </a:solidFill>
              </a:rPr>
              <a:t> is the process of diving a network into small networks and is a common task on IPV4 networks.</a:t>
            </a:r>
          </a:p>
        </p:txBody>
      </p:sp>
    </p:spTree>
    <p:extLst>
      <p:ext uri="{BB962C8B-B14F-4D97-AF65-F5344CB8AC3E}">
        <p14:creationId xmlns:p14="http://schemas.microsoft.com/office/powerpoint/2010/main" val="28676596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476D4D00-4D1E-4EF7-837E-60AA44D11E9D}"/>
              </a:ext>
            </a:extLst>
          </p:cNvPr>
          <p:cNvSpPr>
            <a:spLocks noGrp="1"/>
          </p:cNvSpPr>
          <p:nvPr>
            <p:ph type="title"/>
          </p:nvPr>
        </p:nvSpPr>
        <p:spPr>
          <a:xfrm>
            <a:off x="651307" y="640081"/>
            <a:ext cx="3377183" cy="722188"/>
          </a:xfrm>
          <a:noFill/>
        </p:spPr>
        <p:txBody>
          <a:bodyPr vert="horz" lIns="91440" tIns="45720" rIns="91440" bIns="45720" rtlCol="0" anchor="b">
            <a:normAutofit/>
          </a:bodyPr>
          <a:lstStyle/>
          <a:p>
            <a:r>
              <a:rPr lang="en-US" dirty="0">
                <a:solidFill>
                  <a:schemeClr val="bg1"/>
                </a:solidFill>
              </a:rPr>
              <a:t>Subnetting</a:t>
            </a:r>
          </a:p>
        </p:txBody>
      </p:sp>
      <p:graphicFrame>
        <p:nvGraphicFramePr>
          <p:cNvPr id="8" name="Diagram 7">
            <a:extLst>
              <a:ext uri="{FF2B5EF4-FFF2-40B4-BE49-F238E27FC236}">
                <a16:creationId xmlns:a16="http://schemas.microsoft.com/office/drawing/2014/main" id="{0BD03F95-52C2-43A6-9780-9364E87CC80F}"/>
              </a:ext>
            </a:extLst>
          </p:cNvPr>
          <p:cNvGraphicFramePr/>
          <p:nvPr>
            <p:extLst>
              <p:ext uri="{D42A27DB-BD31-4B8C-83A1-F6EECF244321}">
                <p14:modId xmlns:p14="http://schemas.microsoft.com/office/powerpoint/2010/main" val="1200496085"/>
              </p:ext>
            </p:extLst>
          </p:nvPr>
        </p:nvGraphicFramePr>
        <p:xfrm>
          <a:off x="118292" y="849737"/>
          <a:ext cx="1159957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230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610CFE15-BE2E-4E70-B208-1CED44B1D59E}"/>
              </a:ext>
            </a:extLst>
          </p:cNvPr>
          <p:cNvSpPr>
            <a:spLocks noGrp="1"/>
          </p:cNvSpPr>
          <p:nvPr>
            <p:ph type="title"/>
          </p:nvPr>
        </p:nvSpPr>
        <p:spPr>
          <a:xfrm>
            <a:off x="640079" y="2053641"/>
            <a:ext cx="3669161" cy="2760098"/>
          </a:xfrm>
        </p:spPr>
        <p:txBody>
          <a:bodyPr>
            <a:normAutofit/>
          </a:bodyPr>
          <a:lstStyle/>
          <a:p>
            <a:r>
              <a:rPr lang="en-US" sz="3700" dirty="0">
                <a:solidFill>
                  <a:srgbClr val="FFFFFF"/>
                </a:solidFill>
              </a:rPr>
              <a:t>Question Types</a:t>
            </a:r>
            <a:br>
              <a:rPr lang="en-US" sz="3700" dirty="0">
                <a:solidFill>
                  <a:srgbClr val="FFFFFF"/>
                </a:solidFill>
              </a:rPr>
            </a:br>
            <a:br>
              <a:rPr lang="en-US" sz="3700" dirty="0">
                <a:solidFill>
                  <a:srgbClr val="FFFFFF"/>
                </a:solidFill>
              </a:rPr>
            </a:br>
            <a:r>
              <a:rPr lang="en-US" sz="3700" dirty="0">
                <a:solidFill>
                  <a:srgbClr val="FFFFFF"/>
                </a:solidFill>
              </a:rPr>
              <a:t>Scenario with picture</a:t>
            </a:r>
          </a:p>
        </p:txBody>
      </p:sp>
      <p:pic>
        <p:nvPicPr>
          <p:cNvPr id="16" name="Picture 15"/>
          <p:cNvPicPr>
            <a:picLocks noChangeAspect="1"/>
          </p:cNvPicPr>
          <p:nvPr/>
        </p:nvPicPr>
        <p:blipFill>
          <a:blip r:embed="rId3"/>
          <a:stretch>
            <a:fillRect/>
          </a:stretch>
        </p:blipFill>
        <p:spPr>
          <a:xfrm>
            <a:off x="6853063" y="226929"/>
            <a:ext cx="3790950" cy="4305300"/>
          </a:xfrm>
          <a:prstGeom prst="rect">
            <a:avLst/>
          </a:prstGeom>
        </p:spPr>
      </p:pic>
      <p:sp>
        <p:nvSpPr>
          <p:cNvPr id="17" name="TextBox 16"/>
          <p:cNvSpPr txBox="1"/>
          <p:nvPr/>
        </p:nvSpPr>
        <p:spPr>
          <a:xfrm>
            <a:off x="7000839" y="4813739"/>
            <a:ext cx="3717758" cy="1200329"/>
          </a:xfrm>
          <a:prstGeom prst="rect">
            <a:avLst/>
          </a:prstGeom>
          <a:noFill/>
        </p:spPr>
        <p:txBody>
          <a:bodyPr wrap="square" rtlCol="0">
            <a:spAutoFit/>
          </a:bodyPr>
          <a:lstStyle/>
          <a:p>
            <a:r>
              <a:rPr lang="en-US" dirty="0">
                <a:solidFill>
                  <a:schemeClr val="bg1"/>
                </a:solidFill>
              </a:rPr>
              <a:t>Based on the network card does this computer have internet access</a:t>
            </a:r>
          </a:p>
          <a:p>
            <a:r>
              <a:rPr lang="en-US" dirty="0">
                <a:solidFill>
                  <a:schemeClr val="bg1"/>
                </a:solidFill>
              </a:rPr>
              <a:t>a. Yes</a:t>
            </a:r>
          </a:p>
          <a:p>
            <a:r>
              <a:rPr lang="en-US" dirty="0">
                <a:solidFill>
                  <a:schemeClr val="bg1"/>
                </a:solidFill>
              </a:rPr>
              <a:t>b. No </a:t>
            </a:r>
          </a:p>
        </p:txBody>
      </p:sp>
    </p:spTree>
    <p:extLst>
      <p:ext uri="{BB962C8B-B14F-4D97-AF65-F5344CB8AC3E}">
        <p14:creationId xmlns:p14="http://schemas.microsoft.com/office/powerpoint/2010/main" val="565495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a:bodyPr>
          <a:lstStyle/>
          <a:p>
            <a:r>
              <a:rPr lang="en-US" dirty="0"/>
              <a:t>Understand Subnets</a:t>
            </a:r>
            <a:endParaRPr lang="en-US" sz="4400" kern="1200" dirty="0">
              <a:solidFill>
                <a:srgbClr val="FFFFFF"/>
              </a:solidFill>
              <a:latin typeface="+mj-lt"/>
              <a:ea typeface="+mj-ea"/>
              <a:cs typeface="+mj-cs"/>
            </a:endParaRPr>
          </a:p>
        </p:txBody>
      </p:sp>
      <p:sp>
        <p:nvSpPr>
          <p:cNvPr id="8" name="Rectangle 7"/>
          <p:cNvSpPr/>
          <p:nvPr/>
        </p:nvSpPr>
        <p:spPr>
          <a:xfrm>
            <a:off x="5774508" y="300261"/>
            <a:ext cx="6096000" cy="1200329"/>
          </a:xfrm>
          <a:prstGeom prst="rect">
            <a:avLst/>
          </a:prstGeom>
        </p:spPr>
        <p:txBody>
          <a:bodyPr>
            <a:spAutoFit/>
          </a:bodyPr>
          <a:lstStyle/>
          <a:p>
            <a:r>
              <a:rPr lang="en-US" sz="2400" b="1" dirty="0" err="1">
                <a:solidFill>
                  <a:schemeClr val="bg1"/>
                </a:solidFill>
              </a:rPr>
              <a:t>Subnetting</a:t>
            </a:r>
            <a:r>
              <a:rPr lang="en-US" sz="2400" dirty="0">
                <a:solidFill>
                  <a:schemeClr val="bg1"/>
                </a:solidFill>
              </a:rPr>
              <a:t> is the process of diving a network into small networks and is a common task on IPV4 networks</a:t>
            </a:r>
            <a:r>
              <a:rPr lang="en-US" dirty="0">
                <a:solidFill>
                  <a:schemeClr val="bg1"/>
                </a:solidFill>
              </a:rPr>
              <a:t>.</a:t>
            </a:r>
          </a:p>
        </p:txBody>
      </p:sp>
      <p:pic>
        <p:nvPicPr>
          <p:cNvPr id="10" name="Picture 9"/>
          <p:cNvPicPr>
            <a:picLocks noChangeAspect="1"/>
          </p:cNvPicPr>
          <p:nvPr/>
        </p:nvPicPr>
        <p:blipFill>
          <a:blip r:embed="rId3"/>
          <a:stretch>
            <a:fillRect/>
          </a:stretch>
        </p:blipFill>
        <p:spPr>
          <a:xfrm>
            <a:off x="5774508" y="1516088"/>
            <a:ext cx="5353275" cy="5086190"/>
          </a:xfrm>
          <a:prstGeom prst="rect">
            <a:avLst/>
          </a:prstGeom>
        </p:spPr>
      </p:pic>
      <p:sp>
        <p:nvSpPr>
          <p:cNvPr id="11" name="Rectangle 10"/>
          <p:cNvSpPr/>
          <p:nvPr/>
        </p:nvSpPr>
        <p:spPr>
          <a:xfrm>
            <a:off x="5774508" y="3794984"/>
            <a:ext cx="5353275" cy="283829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74507" y="1500589"/>
            <a:ext cx="5353275" cy="2238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610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a:bodyPr>
          <a:lstStyle/>
          <a:p>
            <a:r>
              <a:rPr lang="en-US" dirty="0"/>
              <a:t>Understand Subnets</a:t>
            </a:r>
            <a:endParaRPr lang="en-US" sz="4400" kern="1200" dirty="0">
              <a:solidFill>
                <a:srgbClr val="FFFFFF"/>
              </a:solidFill>
              <a:latin typeface="+mj-lt"/>
              <a:ea typeface="+mj-ea"/>
              <a:cs typeface="+mj-cs"/>
            </a:endParaRPr>
          </a:p>
        </p:txBody>
      </p:sp>
      <p:pic>
        <p:nvPicPr>
          <p:cNvPr id="4" name="Picture 3"/>
          <p:cNvPicPr>
            <a:picLocks noChangeAspect="1"/>
          </p:cNvPicPr>
          <p:nvPr/>
        </p:nvPicPr>
        <p:blipFill>
          <a:blip r:embed="rId3"/>
          <a:stretch>
            <a:fillRect/>
          </a:stretch>
        </p:blipFill>
        <p:spPr>
          <a:xfrm>
            <a:off x="6331720" y="293902"/>
            <a:ext cx="4981575" cy="504825"/>
          </a:xfrm>
          <a:prstGeom prst="rect">
            <a:avLst/>
          </a:prstGeom>
        </p:spPr>
      </p:pic>
      <p:pic>
        <p:nvPicPr>
          <p:cNvPr id="8" name="Picture 7"/>
          <p:cNvPicPr>
            <a:picLocks noChangeAspect="1"/>
          </p:cNvPicPr>
          <p:nvPr/>
        </p:nvPicPr>
        <p:blipFill>
          <a:blip r:embed="rId4"/>
          <a:stretch>
            <a:fillRect/>
          </a:stretch>
        </p:blipFill>
        <p:spPr>
          <a:xfrm>
            <a:off x="6331720" y="1262134"/>
            <a:ext cx="4981575" cy="5216158"/>
          </a:xfrm>
          <a:prstGeom prst="rect">
            <a:avLst/>
          </a:prstGeom>
        </p:spPr>
      </p:pic>
    </p:spTree>
    <p:extLst>
      <p:ext uri="{BB962C8B-B14F-4D97-AF65-F5344CB8AC3E}">
        <p14:creationId xmlns:p14="http://schemas.microsoft.com/office/powerpoint/2010/main" val="36288649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03394" y="1961975"/>
            <a:ext cx="3658053" cy="1786515"/>
          </a:xfrm>
        </p:spPr>
        <p:txBody>
          <a:bodyPr vert="horz" lIns="91440" tIns="45720" rIns="91440" bIns="45720" rtlCol="0" anchor="t">
            <a:normAutofit fontScale="90000"/>
          </a:bodyPr>
          <a:lstStyle/>
          <a:p>
            <a:r>
              <a:rPr lang="en-US" dirty="0"/>
              <a:t>Understand IPv4</a:t>
            </a:r>
            <a:br>
              <a:rPr lang="en-US" dirty="0">
                <a:solidFill>
                  <a:srgbClr val="000000"/>
                </a:solidFill>
              </a:rPr>
            </a:br>
            <a:endParaRPr lang="en-US" sz="4400" kern="1200" dirty="0">
              <a:solidFill>
                <a:srgbClr val="FFFFFF"/>
              </a:solidFill>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79F2F5AC-AB2A-4017-8C67-2AD770EE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93" y="2937517"/>
            <a:ext cx="3658053" cy="2194832"/>
          </a:xfrm>
          <a:prstGeom prst="rect">
            <a:avLst/>
          </a:prstGeom>
        </p:spPr>
      </p:pic>
      <p:sp>
        <p:nvSpPr>
          <p:cNvPr id="5" name="Rectangle 4">
            <a:extLst>
              <a:ext uri="{FF2B5EF4-FFF2-40B4-BE49-F238E27FC236}">
                <a16:creationId xmlns:a16="http://schemas.microsoft.com/office/drawing/2014/main" id="{6B0BF62A-D1EA-44DB-8890-1AEFE972CB99}"/>
              </a:ext>
            </a:extLst>
          </p:cNvPr>
          <p:cNvSpPr/>
          <p:nvPr/>
        </p:nvSpPr>
        <p:spPr>
          <a:xfrm>
            <a:off x="3991864" y="380432"/>
            <a:ext cx="6096000" cy="369332"/>
          </a:xfrm>
          <a:prstGeom prst="rect">
            <a:avLst/>
          </a:prstGeom>
        </p:spPr>
        <p:txBody>
          <a:bodyPr>
            <a:spAutoFit/>
          </a:bodyPr>
          <a:lstStyle/>
          <a:p>
            <a:r>
              <a:rPr lang="en-US" dirty="0">
                <a:solidFill>
                  <a:schemeClr val="bg1"/>
                </a:solidFill>
              </a:rPr>
              <a:t>Binary conversion for Subnets:  </a:t>
            </a:r>
          </a:p>
        </p:txBody>
      </p:sp>
      <p:graphicFrame>
        <p:nvGraphicFramePr>
          <p:cNvPr id="3" name="Table 2">
            <a:extLst>
              <a:ext uri="{FF2B5EF4-FFF2-40B4-BE49-F238E27FC236}">
                <a16:creationId xmlns:a16="http://schemas.microsoft.com/office/drawing/2014/main" id="{DD64D4D0-887C-41C2-A29D-635C2ED810B5}"/>
              </a:ext>
            </a:extLst>
          </p:cNvPr>
          <p:cNvGraphicFramePr>
            <a:graphicFrameLocks noGrp="1"/>
          </p:cNvGraphicFramePr>
          <p:nvPr/>
        </p:nvGraphicFramePr>
        <p:xfrm>
          <a:off x="5691716" y="1078176"/>
          <a:ext cx="5295900" cy="21717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3276214079"/>
                    </a:ext>
                  </a:extLst>
                </a:gridCol>
                <a:gridCol w="533400">
                  <a:extLst>
                    <a:ext uri="{9D8B030D-6E8A-4147-A177-3AD203B41FA5}">
                      <a16:colId xmlns:a16="http://schemas.microsoft.com/office/drawing/2014/main" val="1480105422"/>
                    </a:ext>
                  </a:extLst>
                </a:gridCol>
                <a:gridCol w="533400">
                  <a:extLst>
                    <a:ext uri="{9D8B030D-6E8A-4147-A177-3AD203B41FA5}">
                      <a16:colId xmlns:a16="http://schemas.microsoft.com/office/drawing/2014/main" val="3624988570"/>
                    </a:ext>
                  </a:extLst>
                </a:gridCol>
                <a:gridCol w="533400">
                  <a:extLst>
                    <a:ext uri="{9D8B030D-6E8A-4147-A177-3AD203B41FA5}">
                      <a16:colId xmlns:a16="http://schemas.microsoft.com/office/drawing/2014/main" val="1412482527"/>
                    </a:ext>
                  </a:extLst>
                </a:gridCol>
                <a:gridCol w="533400">
                  <a:extLst>
                    <a:ext uri="{9D8B030D-6E8A-4147-A177-3AD203B41FA5}">
                      <a16:colId xmlns:a16="http://schemas.microsoft.com/office/drawing/2014/main" val="1809360268"/>
                    </a:ext>
                  </a:extLst>
                </a:gridCol>
                <a:gridCol w="533400">
                  <a:extLst>
                    <a:ext uri="{9D8B030D-6E8A-4147-A177-3AD203B41FA5}">
                      <a16:colId xmlns:a16="http://schemas.microsoft.com/office/drawing/2014/main" val="3038628158"/>
                    </a:ext>
                  </a:extLst>
                </a:gridCol>
                <a:gridCol w="533400">
                  <a:extLst>
                    <a:ext uri="{9D8B030D-6E8A-4147-A177-3AD203B41FA5}">
                      <a16:colId xmlns:a16="http://schemas.microsoft.com/office/drawing/2014/main" val="1198090444"/>
                    </a:ext>
                  </a:extLst>
                </a:gridCol>
                <a:gridCol w="533400">
                  <a:extLst>
                    <a:ext uri="{9D8B030D-6E8A-4147-A177-3AD203B41FA5}">
                      <a16:colId xmlns:a16="http://schemas.microsoft.com/office/drawing/2014/main" val="1986540792"/>
                    </a:ext>
                  </a:extLst>
                </a:gridCol>
                <a:gridCol w="533400">
                  <a:extLst>
                    <a:ext uri="{9D8B030D-6E8A-4147-A177-3AD203B41FA5}">
                      <a16:colId xmlns:a16="http://schemas.microsoft.com/office/drawing/2014/main" val="2065151774"/>
                    </a:ext>
                  </a:extLst>
                </a:gridCol>
              </a:tblGrid>
              <a:tr h="361950">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192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248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3477785"/>
                  </a:ext>
                </a:extLst>
              </a:tr>
              <a:tr h="361950">
                <a:tc>
                  <a:txBody>
                    <a:bodyPr/>
                    <a:lstStyle/>
                    <a:p>
                      <a:pPr algn="ctr"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128</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64</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16</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8</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4</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2</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1</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3156724"/>
                  </a:ext>
                </a:extLst>
              </a:tr>
              <a:tr h="361950">
                <a:tc>
                  <a:txBody>
                    <a:bodyPr/>
                    <a:lstStyle/>
                    <a:p>
                      <a:pPr algn="ctr" fontAlgn="b"/>
                      <a:r>
                        <a:rPr lang="en-US" sz="2200" u="none" strike="noStrike" dirty="0">
                          <a:effectLst/>
                        </a:rPr>
                        <a:t> 1/0</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30750503"/>
                  </a:ext>
                </a:extLst>
              </a:tr>
              <a:tr h="361950">
                <a:tc>
                  <a:txBody>
                    <a:bodyPr/>
                    <a:lstStyle/>
                    <a:p>
                      <a:pPr algn="ctr" fontAlgn="b"/>
                      <a:r>
                        <a:rPr lang="en-US" sz="2200" u="none" strike="noStrike">
                          <a:effectLst/>
                        </a:rPr>
                        <a:t>N-2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2558044"/>
                  </a:ext>
                </a:extLst>
              </a:tr>
              <a:tr h="361950">
                <a:tc>
                  <a:txBody>
                    <a:bodyPr/>
                    <a:lstStyle/>
                    <a:p>
                      <a:pPr algn="ctr" fontAlgn="b"/>
                      <a:r>
                        <a:rPr lang="en-US" sz="2200" u="none" strike="noStrike">
                          <a:effectLst/>
                        </a:rPr>
                        <a:t>H-2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64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2436596"/>
                  </a:ext>
                </a:extLst>
              </a:tr>
              <a:tr h="361950">
                <a:tc>
                  <a:txBody>
                    <a:bodyPr/>
                    <a:lstStyle/>
                    <a:p>
                      <a:pPr algn="ctr" fontAlgn="b"/>
                      <a:r>
                        <a:rPr lang="en-US" sz="2200" u="none" strike="noStrike">
                          <a:effectLst/>
                        </a:rPr>
                        <a:t>C/24</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/25</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/26</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/27</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/28</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/29</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/30</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a:effectLst/>
                        </a:rPr>
                        <a:t>/31</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9644879"/>
                  </a:ext>
                </a:extLst>
              </a:tr>
            </a:tbl>
          </a:graphicData>
        </a:graphic>
      </p:graphicFrame>
      <p:graphicFrame>
        <p:nvGraphicFramePr>
          <p:cNvPr id="6" name="Table 5">
            <a:extLst>
              <a:ext uri="{FF2B5EF4-FFF2-40B4-BE49-F238E27FC236}">
                <a16:creationId xmlns:a16="http://schemas.microsoft.com/office/drawing/2014/main" id="{300E6139-F552-4C2C-AB03-676257D4C6A7}"/>
              </a:ext>
            </a:extLst>
          </p:cNvPr>
          <p:cNvGraphicFramePr>
            <a:graphicFrameLocks noGrp="1"/>
          </p:cNvGraphicFramePr>
          <p:nvPr>
            <p:extLst>
              <p:ext uri="{D42A27DB-BD31-4B8C-83A1-F6EECF244321}">
                <p14:modId xmlns:p14="http://schemas.microsoft.com/office/powerpoint/2010/main" val="3180138280"/>
              </p:ext>
            </p:extLst>
          </p:nvPr>
        </p:nvGraphicFramePr>
        <p:xfrm>
          <a:off x="7497063" y="302465"/>
          <a:ext cx="4322403" cy="533400"/>
        </p:xfrm>
        <a:graphic>
          <a:graphicData uri="http://schemas.openxmlformats.org/drawingml/2006/table">
            <a:tbl>
              <a:tblPr>
                <a:tableStyleId>{5C22544A-7EE6-4342-B048-85BDC9FD1C3A}</a:tableStyleId>
              </a:tblPr>
              <a:tblGrid>
                <a:gridCol w="1080600">
                  <a:extLst>
                    <a:ext uri="{9D8B030D-6E8A-4147-A177-3AD203B41FA5}">
                      <a16:colId xmlns:a16="http://schemas.microsoft.com/office/drawing/2014/main" val="3881163676"/>
                    </a:ext>
                  </a:extLst>
                </a:gridCol>
                <a:gridCol w="1200669">
                  <a:extLst>
                    <a:ext uri="{9D8B030D-6E8A-4147-A177-3AD203B41FA5}">
                      <a16:colId xmlns:a16="http://schemas.microsoft.com/office/drawing/2014/main" val="348563692"/>
                    </a:ext>
                  </a:extLst>
                </a:gridCol>
                <a:gridCol w="1038636">
                  <a:extLst>
                    <a:ext uri="{9D8B030D-6E8A-4147-A177-3AD203B41FA5}">
                      <a16:colId xmlns:a16="http://schemas.microsoft.com/office/drawing/2014/main" val="2915964863"/>
                    </a:ext>
                  </a:extLst>
                </a:gridCol>
                <a:gridCol w="552249">
                  <a:extLst>
                    <a:ext uri="{9D8B030D-6E8A-4147-A177-3AD203B41FA5}">
                      <a16:colId xmlns:a16="http://schemas.microsoft.com/office/drawing/2014/main" val="2061947641"/>
                    </a:ext>
                  </a:extLst>
                </a:gridCol>
                <a:gridCol w="450249">
                  <a:extLst>
                    <a:ext uri="{9D8B030D-6E8A-4147-A177-3AD203B41FA5}">
                      <a16:colId xmlns:a16="http://schemas.microsoft.com/office/drawing/2014/main" val="2874884203"/>
                    </a:ext>
                  </a:extLst>
                </a:gridCol>
              </a:tblGrid>
              <a:tr h="266700">
                <a:tc>
                  <a:txBody>
                    <a:bodyPr/>
                    <a:lstStyle/>
                    <a:p>
                      <a:pPr algn="ctr" fontAlgn="b"/>
                      <a:r>
                        <a:rPr lang="en-US" sz="1100" u="none" strike="noStrike" dirty="0">
                          <a:effectLst/>
                        </a:rPr>
                        <a:t>192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168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25</a:t>
                      </a:r>
                      <a:endParaRPr lang="en-US" sz="1100" b="0" i="0" u="none" strike="noStrike" dirty="0">
                        <a:solidFill>
                          <a:srgbClr val="000000"/>
                        </a:solidFill>
                        <a:effectLst/>
                        <a:latin typeface="Calibri" panose="020F0502020204030204" pitchFamily="34" charset="0"/>
                      </a:endParaRPr>
                    </a:p>
                  </a:txBody>
                  <a:tcPr marL="9525" marR="9525" marT="9525" marB="0" anchor="b"/>
                </a:tc>
                <a:tc rowSpan="2">
                  <a:txBody>
                    <a:bodyPr/>
                    <a:lstStyle/>
                    <a:p>
                      <a:pPr algn="ctr" fontAlgn="b"/>
                      <a:r>
                        <a:rPr lang="en-US" sz="1100" b="0" i="0" u="none" strike="noStrike" dirty="0">
                          <a:solidFill>
                            <a:srgbClr val="000000"/>
                          </a:solidFill>
                          <a:effectLst/>
                          <a:latin typeface="Calibri" panose="020F0502020204030204" pitchFamily="34" charset="0"/>
                        </a:rPr>
                        <a:t>/25</a:t>
                      </a:r>
                    </a:p>
                  </a:txBody>
                  <a:tcPr marL="9525" marR="9525" marT="9525" marB="0" anchor="b"/>
                </a:tc>
                <a:extLst>
                  <a:ext uri="{0D108BD9-81ED-4DB2-BD59-A6C34878D82A}">
                    <a16:rowId xmlns:a16="http://schemas.microsoft.com/office/drawing/2014/main" val="330784194"/>
                  </a:ext>
                </a:extLst>
              </a:tr>
              <a:tr h="266700">
                <a:tc>
                  <a:txBody>
                    <a:bodyPr/>
                    <a:lstStyle/>
                    <a:p>
                      <a:pPr algn="ctr" fontAlgn="b"/>
                      <a:r>
                        <a:rPr lang="en-US" sz="1100" dirty="0">
                          <a:solidFill>
                            <a:schemeClr val="bg1"/>
                          </a:solidFill>
                        </a:rPr>
                        <a:t>1100000</a:t>
                      </a: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r>
                        <a:rPr lang="en-US" sz="1100" dirty="0">
                          <a:solidFill>
                            <a:schemeClr val="bg1"/>
                          </a:solidFill>
                        </a:rPr>
                        <a:t>10011000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00000000 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0001100 </a:t>
                      </a:r>
                      <a:endParaRPr lang="en-US"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3671541"/>
                  </a:ext>
                </a:extLst>
              </a:tr>
            </a:tbl>
          </a:graphicData>
        </a:graphic>
      </p:graphicFrame>
      <p:graphicFrame>
        <p:nvGraphicFramePr>
          <p:cNvPr id="7" name="Table 6">
            <a:extLst>
              <a:ext uri="{FF2B5EF4-FFF2-40B4-BE49-F238E27FC236}">
                <a16:creationId xmlns:a16="http://schemas.microsoft.com/office/drawing/2014/main" id="{5F559316-8F30-417E-B8A1-2D75A53CFF61}"/>
              </a:ext>
            </a:extLst>
          </p:cNvPr>
          <p:cNvGraphicFramePr>
            <a:graphicFrameLocks noGrp="1"/>
          </p:cNvGraphicFramePr>
          <p:nvPr>
            <p:extLst>
              <p:ext uri="{D42A27DB-BD31-4B8C-83A1-F6EECF244321}">
                <p14:modId xmlns:p14="http://schemas.microsoft.com/office/powerpoint/2010/main" val="1123310163"/>
              </p:ext>
            </p:extLst>
          </p:nvPr>
        </p:nvGraphicFramePr>
        <p:xfrm>
          <a:off x="4745082" y="4846374"/>
          <a:ext cx="3594584" cy="1866900"/>
        </p:xfrm>
        <a:graphic>
          <a:graphicData uri="http://schemas.openxmlformats.org/drawingml/2006/table">
            <a:tbl>
              <a:tblPr>
                <a:tableStyleId>{5C22544A-7EE6-4342-B048-85BDC9FD1C3A}</a:tableStyleId>
              </a:tblPr>
              <a:tblGrid>
                <a:gridCol w="2288277">
                  <a:extLst>
                    <a:ext uri="{9D8B030D-6E8A-4147-A177-3AD203B41FA5}">
                      <a16:colId xmlns:a16="http://schemas.microsoft.com/office/drawing/2014/main" val="1847374238"/>
                    </a:ext>
                  </a:extLst>
                </a:gridCol>
                <a:gridCol w="1306307">
                  <a:extLst>
                    <a:ext uri="{9D8B030D-6E8A-4147-A177-3AD203B41FA5}">
                      <a16:colId xmlns:a16="http://schemas.microsoft.com/office/drawing/2014/main" val="1599763147"/>
                    </a:ext>
                  </a:extLst>
                </a:gridCol>
              </a:tblGrid>
              <a:tr h="266700">
                <a:tc>
                  <a:txBody>
                    <a:bodyPr/>
                    <a:lstStyle/>
                    <a:p>
                      <a:pPr algn="l" fontAlgn="b"/>
                      <a:r>
                        <a:rPr lang="en-US" sz="1000" u="none" strike="noStrike" dirty="0">
                          <a:effectLst/>
                        </a:rPr>
                        <a:t>Network</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192.168.0.0/25</a:t>
                      </a:r>
                    </a:p>
                  </a:txBody>
                  <a:tcPr marL="9525" marR="9525" marT="9525" marB="0" anchor="b"/>
                </a:tc>
                <a:extLst>
                  <a:ext uri="{0D108BD9-81ED-4DB2-BD59-A6C34878D82A}">
                    <a16:rowId xmlns:a16="http://schemas.microsoft.com/office/drawing/2014/main" val="3976331636"/>
                  </a:ext>
                </a:extLst>
              </a:tr>
              <a:tr h="266700">
                <a:tc>
                  <a:txBody>
                    <a:bodyPr/>
                    <a:lstStyle/>
                    <a:p>
                      <a:pPr algn="l" fontAlgn="b"/>
                      <a:r>
                        <a:rPr lang="en-US" sz="1000" u="none" strike="noStrike">
                          <a:effectLst/>
                        </a:rPr>
                        <a:t>Start Range</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 192.168.0.1</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1285805"/>
                  </a:ext>
                </a:extLst>
              </a:tr>
              <a:tr h="266700">
                <a:tc>
                  <a:txBody>
                    <a:bodyPr/>
                    <a:lstStyle/>
                    <a:p>
                      <a:pPr algn="l" fontAlgn="b"/>
                      <a:r>
                        <a:rPr lang="en-US" sz="1000" u="none" strike="noStrike">
                          <a:effectLst/>
                        </a:rPr>
                        <a:t>End Range</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192.168.0.126</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487904"/>
                  </a:ext>
                </a:extLst>
              </a:tr>
              <a:tr h="266700">
                <a:tc>
                  <a:txBody>
                    <a:bodyPr/>
                    <a:lstStyle/>
                    <a:p>
                      <a:pPr algn="l" fontAlgn="b"/>
                      <a:r>
                        <a:rPr lang="en-US" sz="1000" u="none" strike="noStrike" dirty="0">
                          <a:effectLst/>
                        </a:rPr>
                        <a:t>Broadcast</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 192.168.0.127</a:t>
                      </a:r>
                    </a:p>
                  </a:txBody>
                  <a:tcPr marL="9525" marR="9525" marT="9525" marB="0" anchor="b"/>
                </a:tc>
                <a:extLst>
                  <a:ext uri="{0D108BD9-81ED-4DB2-BD59-A6C34878D82A}">
                    <a16:rowId xmlns:a16="http://schemas.microsoft.com/office/drawing/2014/main" val="1813275895"/>
                  </a:ext>
                </a:extLst>
              </a:tr>
              <a:tr h="266700">
                <a:tc>
                  <a:txBody>
                    <a:bodyPr/>
                    <a:lstStyle/>
                    <a:p>
                      <a:pPr algn="l" fontAlgn="b"/>
                      <a:r>
                        <a:rPr lang="en-US" sz="1000" b="0" i="0" u="none" strike="noStrike" dirty="0">
                          <a:solidFill>
                            <a:srgbClr val="000000"/>
                          </a:solidFill>
                          <a:effectLst/>
                          <a:latin typeface="Calibri" panose="020F0502020204030204" pitchFamily="34" charset="0"/>
                        </a:rPr>
                        <a:t>Number of Networks </a:t>
                      </a:r>
                    </a:p>
                  </a:txBody>
                  <a:tcPr marL="9525" marR="9525" marT="9525" marB="0" anchor="b"/>
                </a:tc>
                <a:tc>
                  <a:txBody>
                    <a:bodyPr/>
                    <a:lstStyle/>
                    <a:p>
                      <a:pPr algn="ctr" fontAlgn="b"/>
                      <a:r>
                        <a:rPr lang="en-US" sz="1000" u="none" strike="noStrike" dirty="0">
                          <a:effectLst/>
                        </a:rPr>
                        <a:t>2</a:t>
                      </a:r>
                    </a:p>
                  </a:txBody>
                  <a:tcPr marL="9525" marR="9525" marT="9525" marB="0" anchor="b"/>
                </a:tc>
                <a:extLst>
                  <a:ext uri="{0D108BD9-81ED-4DB2-BD59-A6C34878D82A}">
                    <a16:rowId xmlns:a16="http://schemas.microsoft.com/office/drawing/2014/main" val="74825013"/>
                  </a:ext>
                </a:extLst>
              </a:tr>
              <a:tr h="266700">
                <a:tc>
                  <a:txBody>
                    <a:bodyPr/>
                    <a:lstStyle/>
                    <a:p>
                      <a:pPr algn="l" fontAlgn="b"/>
                      <a:r>
                        <a:rPr lang="en-US" sz="1000" b="0" i="0" u="none" strike="noStrike" dirty="0">
                          <a:solidFill>
                            <a:srgbClr val="000000"/>
                          </a:solidFill>
                          <a:effectLst/>
                          <a:latin typeface="Calibri" panose="020F0502020204030204" pitchFamily="34" charset="0"/>
                        </a:rPr>
                        <a:t>Number of IP addresses </a:t>
                      </a:r>
                    </a:p>
                  </a:txBody>
                  <a:tcPr marL="9525" marR="9525" marT="9525" marB="0" anchor="b"/>
                </a:tc>
                <a:tc>
                  <a:txBody>
                    <a:bodyPr/>
                    <a:lstStyle/>
                    <a:p>
                      <a:pPr algn="ctr" fontAlgn="b"/>
                      <a:r>
                        <a:rPr lang="en-US" sz="1000" u="none" strike="noStrike" dirty="0">
                          <a:effectLst/>
                        </a:rPr>
                        <a:t>128</a:t>
                      </a:r>
                    </a:p>
                  </a:txBody>
                  <a:tcPr marL="9525" marR="9525" marT="9525" marB="0" anchor="b"/>
                </a:tc>
                <a:extLst>
                  <a:ext uri="{0D108BD9-81ED-4DB2-BD59-A6C34878D82A}">
                    <a16:rowId xmlns:a16="http://schemas.microsoft.com/office/drawing/2014/main" val="1163534088"/>
                  </a:ext>
                </a:extLst>
              </a:tr>
              <a:tr h="266700">
                <a:tc>
                  <a:txBody>
                    <a:bodyPr/>
                    <a:lstStyle/>
                    <a:p>
                      <a:pPr algn="l" fontAlgn="b"/>
                      <a:r>
                        <a:rPr lang="en-US" sz="1000" b="0" i="0" u="none" strike="noStrike" dirty="0">
                          <a:solidFill>
                            <a:srgbClr val="000000"/>
                          </a:solidFill>
                          <a:effectLst/>
                          <a:latin typeface="Calibri" panose="020F0502020204030204" pitchFamily="34" charset="0"/>
                        </a:rPr>
                        <a:t>Number of usable IP addresses</a:t>
                      </a:r>
                    </a:p>
                  </a:txBody>
                  <a:tcPr marL="9525" marR="9525" marT="9525" marB="0" anchor="b"/>
                </a:tc>
                <a:tc>
                  <a:txBody>
                    <a:bodyPr/>
                    <a:lstStyle/>
                    <a:p>
                      <a:pPr algn="ctr" fontAlgn="b"/>
                      <a:r>
                        <a:rPr lang="en-US" sz="1000" u="none" strike="noStrike" dirty="0">
                          <a:effectLst/>
                        </a:rPr>
                        <a:t>126</a:t>
                      </a:r>
                    </a:p>
                  </a:txBody>
                  <a:tcPr marL="9525" marR="9525" marT="9525" marB="0" anchor="b"/>
                </a:tc>
                <a:extLst>
                  <a:ext uri="{0D108BD9-81ED-4DB2-BD59-A6C34878D82A}">
                    <a16:rowId xmlns:a16="http://schemas.microsoft.com/office/drawing/2014/main" val="1848765443"/>
                  </a:ext>
                </a:extLst>
              </a:tr>
            </a:tbl>
          </a:graphicData>
        </a:graphic>
      </p:graphicFrame>
      <p:graphicFrame>
        <p:nvGraphicFramePr>
          <p:cNvPr id="10" name="Table 9">
            <a:extLst>
              <a:ext uri="{FF2B5EF4-FFF2-40B4-BE49-F238E27FC236}">
                <a16:creationId xmlns:a16="http://schemas.microsoft.com/office/drawing/2014/main" id="{6863BFC0-4F2D-4038-A881-FACFB5B2F4D8}"/>
              </a:ext>
            </a:extLst>
          </p:cNvPr>
          <p:cNvGraphicFramePr>
            <a:graphicFrameLocks noGrp="1"/>
          </p:cNvGraphicFramePr>
          <p:nvPr>
            <p:extLst>
              <p:ext uri="{D42A27DB-BD31-4B8C-83A1-F6EECF244321}">
                <p14:modId xmlns:p14="http://schemas.microsoft.com/office/powerpoint/2010/main" val="3924589999"/>
              </p:ext>
            </p:extLst>
          </p:nvPr>
        </p:nvGraphicFramePr>
        <p:xfrm>
          <a:off x="6720824" y="3438130"/>
          <a:ext cx="3237684" cy="1066800"/>
        </p:xfrm>
        <a:graphic>
          <a:graphicData uri="http://schemas.openxmlformats.org/drawingml/2006/table">
            <a:tbl>
              <a:tblPr>
                <a:tableStyleId>{5C22544A-7EE6-4342-B048-85BDC9FD1C3A}</a:tableStyleId>
              </a:tblPr>
              <a:tblGrid>
                <a:gridCol w="1589409">
                  <a:extLst>
                    <a:ext uri="{9D8B030D-6E8A-4147-A177-3AD203B41FA5}">
                      <a16:colId xmlns:a16="http://schemas.microsoft.com/office/drawing/2014/main" val="1847374238"/>
                    </a:ext>
                  </a:extLst>
                </a:gridCol>
                <a:gridCol w="1648275">
                  <a:extLst>
                    <a:ext uri="{9D8B030D-6E8A-4147-A177-3AD203B41FA5}">
                      <a16:colId xmlns:a16="http://schemas.microsoft.com/office/drawing/2014/main" val="1599763147"/>
                    </a:ext>
                  </a:extLst>
                </a:gridCol>
              </a:tblGrid>
              <a:tr h="266700">
                <a:tc>
                  <a:txBody>
                    <a:bodyPr/>
                    <a:lstStyle/>
                    <a:p>
                      <a:pPr algn="l" fontAlgn="b"/>
                      <a:r>
                        <a:rPr lang="en-US" sz="1600" u="none" strike="noStrike" dirty="0">
                          <a:effectLst/>
                        </a:rPr>
                        <a:t>192.168.0.0/24</a:t>
                      </a:r>
                    </a:p>
                  </a:txBody>
                  <a:tcPr marL="9525" marR="9525" marT="9525" marB="0" anchor="b"/>
                </a:tc>
                <a:tc>
                  <a:txBody>
                    <a:bodyPr/>
                    <a:lstStyle/>
                    <a:p>
                      <a:pPr algn="ctr" fontAlgn="b"/>
                      <a:r>
                        <a:rPr lang="en-US" sz="1100" u="none" strike="noStrike" dirty="0">
                          <a:effectLst/>
                        </a:rPr>
                        <a:t>192.168.0.0</a:t>
                      </a:r>
                    </a:p>
                  </a:txBody>
                  <a:tcPr marL="9525" marR="9525" marT="9525" marB="0" anchor="b"/>
                </a:tc>
                <a:extLst>
                  <a:ext uri="{0D108BD9-81ED-4DB2-BD59-A6C34878D82A}">
                    <a16:rowId xmlns:a16="http://schemas.microsoft.com/office/drawing/2014/main" val="3976331636"/>
                  </a:ext>
                </a:extLst>
              </a:tr>
              <a:tr h="266700">
                <a:tc>
                  <a:txBody>
                    <a:bodyPr/>
                    <a:lstStyle/>
                    <a:p>
                      <a:pPr algn="l" fontAlgn="b"/>
                      <a:r>
                        <a:rPr lang="en-US" sz="1600" b="0" i="0" u="none" strike="noStrike" dirty="0">
                          <a:solidFill>
                            <a:srgbClr val="000000"/>
                          </a:solidFill>
                          <a:effectLst/>
                          <a:latin typeface="Calibri" panose="020F0502020204030204" pitchFamily="34" charset="0"/>
                        </a:rPr>
                        <a:t>Start Range</a:t>
                      </a:r>
                    </a:p>
                  </a:txBody>
                  <a:tcPr marL="9525" marR="9525" marT="9525" marB="0" anchor="b"/>
                </a:tc>
                <a:tc>
                  <a:txBody>
                    <a:bodyPr/>
                    <a:lstStyle/>
                    <a:p>
                      <a:pPr algn="ctr" fontAlgn="b"/>
                      <a:r>
                        <a:rPr lang="en-US" sz="1100" u="none" strike="noStrike" dirty="0">
                          <a:effectLst/>
                        </a:rPr>
                        <a:t> 192.168.0.1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1285805"/>
                  </a:ext>
                </a:extLst>
              </a:tr>
              <a:tr h="266700">
                <a:tc>
                  <a:txBody>
                    <a:bodyPr/>
                    <a:lstStyle/>
                    <a:p>
                      <a:pPr algn="l" fontAlgn="b"/>
                      <a:r>
                        <a:rPr lang="en-US" sz="1600" u="none" strike="noStrike">
                          <a:effectLst/>
                        </a:rPr>
                        <a:t>End Range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192.168.0.126</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487904"/>
                  </a:ext>
                </a:extLst>
              </a:tr>
              <a:tr h="266700">
                <a:tc>
                  <a:txBody>
                    <a:bodyPr/>
                    <a:lstStyle/>
                    <a:p>
                      <a:pPr algn="l" fontAlgn="b"/>
                      <a:r>
                        <a:rPr lang="en-US" sz="1600" u="none" strike="noStrike">
                          <a:effectLst/>
                        </a:rPr>
                        <a:t>Broadcast</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192.168.0.127</a:t>
                      </a:r>
                    </a:p>
                  </a:txBody>
                  <a:tcPr marL="9525" marR="9525" marT="9525" marB="0" anchor="b"/>
                </a:tc>
                <a:extLst>
                  <a:ext uri="{0D108BD9-81ED-4DB2-BD59-A6C34878D82A}">
                    <a16:rowId xmlns:a16="http://schemas.microsoft.com/office/drawing/2014/main" val="1813275895"/>
                  </a:ext>
                </a:extLst>
              </a:tr>
            </a:tbl>
          </a:graphicData>
        </a:graphic>
      </p:graphicFrame>
      <p:graphicFrame>
        <p:nvGraphicFramePr>
          <p:cNvPr id="11" name="Table 10">
            <a:extLst>
              <a:ext uri="{FF2B5EF4-FFF2-40B4-BE49-F238E27FC236}">
                <a16:creationId xmlns:a16="http://schemas.microsoft.com/office/drawing/2014/main" id="{C1F9CD52-C6AD-4B49-A5B4-DE53EBB23C5C}"/>
              </a:ext>
            </a:extLst>
          </p:cNvPr>
          <p:cNvGraphicFramePr>
            <a:graphicFrameLocks noGrp="1"/>
          </p:cNvGraphicFramePr>
          <p:nvPr>
            <p:extLst>
              <p:ext uri="{D42A27DB-BD31-4B8C-83A1-F6EECF244321}">
                <p14:modId xmlns:p14="http://schemas.microsoft.com/office/powerpoint/2010/main" val="3221417247"/>
              </p:ext>
            </p:extLst>
          </p:nvPr>
        </p:nvGraphicFramePr>
        <p:xfrm>
          <a:off x="8468541" y="4846374"/>
          <a:ext cx="3594584" cy="1866900"/>
        </p:xfrm>
        <a:graphic>
          <a:graphicData uri="http://schemas.openxmlformats.org/drawingml/2006/table">
            <a:tbl>
              <a:tblPr>
                <a:tableStyleId>{5C22544A-7EE6-4342-B048-85BDC9FD1C3A}</a:tableStyleId>
              </a:tblPr>
              <a:tblGrid>
                <a:gridCol w="2288277">
                  <a:extLst>
                    <a:ext uri="{9D8B030D-6E8A-4147-A177-3AD203B41FA5}">
                      <a16:colId xmlns:a16="http://schemas.microsoft.com/office/drawing/2014/main" val="1847374238"/>
                    </a:ext>
                  </a:extLst>
                </a:gridCol>
                <a:gridCol w="1306307">
                  <a:extLst>
                    <a:ext uri="{9D8B030D-6E8A-4147-A177-3AD203B41FA5}">
                      <a16:colId xmlns:a16="http://schemas.microsoft.com/office/drawing/2014/main" val="1599763147"/>
                    </a:ext>
                  </a:extLst>
                </a:gridCol>
              </a:tblGrid>
              <a:tr h="266700">
                <a:tc>
                  <a:txBody>
                    <a:bodyPr/>
                    <a:lstStyle/>
                    <a:p>
                      <a:pPr algn="l" fontAlgn="b"/>
                      <a:r>
                        <a:rPr lang="en-US" sz="1000" u="none" strike="noStrike" dirty="0">
                          <a:effectLst/>
                        </a:rPr>
                        <a:t>Network</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192.168.0.128/25</a:t>
                      </a:r>
                    </a:p>
                  </a:txBody>
                  <a:tcPr marL="9525" marR="9525" marT="9525" marB="0" anchor="b"/>
                </a:tc>
                <a:extLst>
                  <a:ext uri="{0D108BD9-81ED-4DB2-BD59-A6C34878D82A}">
                    <a16:rowId xmlns:a16="http://schemas.microsoft.com/office/drawing/2014/main" val="3976331636"/>
                  </a:ext>
                </a:extLst>
              </a:tr>
              <a:tr h="266700">
                <a:tc>
                  <a:txBody>
                    <a:bodyPr/>
                    <a:lstStyle/>
                    <a:p>
                      <a:pPr algn="l" fontAlgn="b"/>
                      <a:r>
                        <a:rPr lang="en-US" sz="1000" u="none" strike="noStrike">
                          <a:effectLst/>
                        </a:rPr>
                        <a:t>Start Range</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 192.168.0.129</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1285805"/>
                  </a:ext>
                </a:extLst>
              </a:tr>
              <a:tr h="266700">
                <a:tc>
                  <a:txBody>
                    <a:bodyPr/>
                    <a:lstStyle/>
                    <a:p>
                      <a:pPr algn="l" fontAlgn="b"/>
                      <a:r>
                        <a:rPr lang="en-US" sz="1000" u="none" strike="noStrike">
                          <a:effectLst/>
                        </a:rPr>
                        <a:t>End Range</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192.168.0.254</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487904"/>
                  </a:ext>
                </a:extLst>
              </a:tr>
              <a:tr h="266700">
                <a:tc>
                  <a:txBody>
                    <a:bodyPr/>
                    <a:lstStyle/>
                    <a:p>
                      <a:pPr algn="l" fontAlgn="b"/>
                      <a:r>
                        <a:rPr lang="en-US" sz="1000" u="none" strike="noStrike" dirty="0">
                          <a:effectLst/>
                        </a:rPr>
                        <a:t>Broadcast</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 192.168.0.255</a:t>
                      </a:r>
                    </a:p>
                  </a:txBody>
                  <a:tcPr marL="9525" marR="9525" marT="9525" marB="0" anchor="b"/>
                </a:tc>
                <a:extLst>
                  <a:ext uri="{0D108BD9-81ED-4DB2-BD59-A6C34878D82A}">
                    <a16:rowId xmlns:a16="http://schemas.microsoft.com/office/drawing/2014/main" val="1813275895"/>
                  </a:ext>
                </a:extLst>
              </a:tr>
              <a:tr h="266700">
                <a:tc>
                  <a:txBody>
                    <a:bodyPr/>
                    <a:lstStyle/>
                    <a:p>
                      <a:pPr algn="l" fontAlgn="b"/>
                      <a:r>
                        <a:rPr lang="en-US" sz="1000" b="0" i="0" u="none" strike="noStrike" dirty="0">
                          <a:solidFill>
                            <a:srgbClr val="000000"/>
                          </a:solidFill>
                          <a:effectLst/>
                          <a:latin typeface="Calibri" panose="020F0502020204030204" pitchFamily="34" charset="0"/>
                        </a:rPr>
                        <a:t>Number of Networks </a:t>
                      </a:r>
                    </a:p>
                  </a:txBody>
                  <a:tcPr marL="9525" marR="9525" marT="9525" marB="0" anchor="b"/>
                </a:tc>
                <a:tc>
                  <a:txBody>
                    <a:bodyPr/>
                    <a:lstStyle/>
                    <a:p>
                      <a:pPr algn="ctr" fontAlgn="b"/>
                      <a:r>
                        <a:rPr lang="en-US" sz="1000" u="none" strike="noStrike" dirty="0">
                          <a:effectLst/>
                        </a:rPr>
                        <a:t>2</a:t>
                      </a:r>
                    </a:p>
                  </a:txBody>
                  <a:tcPr marL="9525" marR="9525" marT="9525" marB="0" anchor="b"/>
                </a:tc>
                <a:extLst>
                  <a:ext uri="{0D108BD9-81ED-4DB2-BD59-A6C34878D82A}">
                    <a16:rowId xmlns:a16="http://schemas.microsoft.com/office/drawing/2014/main" val="74825013"/>
                  </a:ext>
                </a:extLst>
              </a:tr>
              <a:tr h="266700">
                <a:tc>
                  <a:txBody>
                    <a:bodyPr/>
                    <a:lstStyle/>
                    <a:p>
                      <a:pPr algn="l" fontAlgn="b"/>
                      <a:r>
                        <a:rPr lang="en-US" sz="1000" b="0" i="0" u="none" strike="noStrike" dirty="0">
                          <a:solidFill>
                            <a:srgbClr val="000000"/>
                          </a:solidFill>
                          <a:effectLst/>
                          <a:latin typeface="Calibri" panose="020F0502020204030204" pitchFamily="34" charset="0"/>
                        </a:rPr>
                        <a:t>Number of IP addresses </a:t>
                      </a:r>
                    </a:p>
                  </a:txBody>
                  <a:tcPr marL="9525" marR="9525" marT="9525" marB="0" anchor="b"/>
                </a:tc>
                <a:tc>
                  <a:txBody>
                    <a:bodyPr/>
                    <a:lstStyle/>
                    <a:p>
                      <a:pPr algn="ctr" fontAlgn="b"/>
                      <a:r>
                        <a:rPr lang="en-US" sz="1000" u="none" strike="noStrike" dirty="0">
                          <a:effectLst/>
                        </a:rPr>
                        <a:t>128</a:t>
                      </a:r>
                    </a:p>
                  </a:txBody>
                  <a:tcPr marL="9525" marR="9525" marT="9525" marB="0" anchor="b"/>
                </a:tc>
                <a:extLst>
                  <a:ext uri="{0D108BD9-81ED-4DB2-BD59-A6C34878D82A}">
                    <a16:rowId xmlns:a16="http://schemas.microsoft.com/office/drawing/2014/main" val="1163534088"/>
                  </a:ext>
                </a:extLst>
              </a:tr>
              <a:tr h="266700">
                <a:tc>
                  <a:txBody>
                    <a:bodyPr/>
                    <a:lstStyle/>
                    <a:p>
                      <a:pPr algn="l" fontAlgn="b"/>
                      <a:r>
                        <a:rPr lang="en-US" sz="1000" b="0" i="0" u="none" strike="noStrike" dirty="0">
                          <a:solidFill>
                            <a:srgbClr val="000000"/>
                          </a:solidFill>
                          <a:effectLst/>
                          <a:latin typeface="Calibri" panose="020F0502020204030204" pitchFamily="34" charset="0"/>
                        </a:rPr>
                        <a:t>Number of usable IP addresses</a:t>
                      </a:r>
                    </a:p>
                  </a:txBody>
                  <a:tcPr marL="9525" marR="9525" marT="9525" marB="0" anchor="b"/>
                </a:tc>
                <a:tc>
                  <a:txBody>
                    <a:bodyPr/>
                    <a:lstStyle/>
                    <a:p>
                      <a:pPr algn="ctr" fontAlgn="b"/>
                      <a:r>
                        <a:rPr lang="en-US" sz="1000" u="none" strike="noStrike" dirty="0">
                          <a:effectLst/>
                        </a:rPr>
                        <a:t>126</a:t>
                      </a:r>
                    </a:p>
                  </a:txBody>
                  <a:tcPr marL="9525" marR="9525" marT="9525" marB="0" anchor="b"/>
                </a:tc>
                <a:extLst>
                  <a:ext uri="{0D108BD9-81ED-4DB2-BD59-A6C34878D82A}">
                    <a16:rowId xmlns:a16="http://schemas.microsoft.com/office/drawing/2014/main" val="1848765443"/>
                  </a:ext>
                </a:extLst>
              </a:tr>
            </a:tbl>
          </a:graphicData>
        </a:graphic>
      </p:graphicFrame>
    </p:spTree>
    <p:extLst>
      <p:ext uri="{BB962C8B-B14F-4D97-AF65-F5344CB8AC3E}">
        <p14:creationId xmlns:p14="http://schemas.microsoft.com/office/powerpoint/2010/main" val="40169426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a:bodyPr>
          <a:lstStyle/>
          <a:p>
            <a:r>
              <a:rPr lang="en-US" sz="4800" kern="1200" dirty="0">
                <a:solidFill>
                  <a:srgbClr val="FFFFFF"/>
                </a:solidFill>
                <a:latin typeface="+mj-lt"/>
                <a:ea typeface="+mj-ea"/>
                <a:cs typeface="+mj-cs"/>
              </a:rPr>
              <a:t>Switch Basics</a:t>
            </a:r>
          </a:p>
        </p:txBody>
      </p:sp>
    </p:spTree>
    <p:extLst>
      <p:ext uri="{BB962C8B-B14F-4D97-AF65-F5344CB8AC3E}">
        <p14:creationId xmlns:p14="http://schemas.microsoft.com/office/powerpoint/2010/main" val="40588882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40079" y="2053641"/>
            <a:ext cx="3669161" cy="2760098"/>
          </a:xfrm>
        </p:spPr>
        <p:txBody>
          <a:bodyPr>
            <a:normAutofit/>
          </a:bodyPr>
          <a:lstStyle/>
          <a:p>
            <a:pPr algn="ctr"/>
            <a:r>
              <a:rPr lang="en-US" dirty="0"/>
              <a:t>Understand switches </a:t>
            </a:r>
          </a:p>
        </p:txBody>
      </p:sp>
      <p:sp>
        <p:nvSpPr>
          <p:cNvPr id="3" name="Content Placeholder 2">
            <a:extLst>
              <a:ext uri="{FF2B5EF4-FFF2-40B4-BE49-F238E27FC236}">
                <a16:creationId xmlns:a16="http://schemas.microsoft.com/office/drawing/2014/main" id="{4572AF92-A50F-4D0D-AA67-99ECE16625B2}"/>
              </a:ext>
            </a:extLst>
          </p:cNvPr>
          <p:cNvSpPr>
            <a:spLocks noGrp="1"/>
          </p:cNvSpPr>
          <p:nvPr>
            <p:ph idx="1"/>
          </p:nvPr>
        </p:nvSpPr>
        <p:spPr>
          <a:xfrm>
            <a:off x="6090574" y="433137"/>
            <a:ext cx="5306084" cy="6200274"/>
          </a:xfrm>
        </p:spPr>
        <p:txBody>
          <a:bodyPr anchor="ctr">
            <a:normAutofit fontScale="92500" lnSpcReduction="10000"/>
          </a:bodyPr>
          <a:lstStyle/>
          <a:p>
            <a:r>
              <a:rPr lang="en-US" sz="2400" dirty="0">
                <a:solidFill>
                  <a:srgbClr val="000000"/>
                </a:solidFill>
              </a:rPr>
              <a:t>Transmission speed</a:t>
            </a:r>
          </a:p>
          <a:p>
            <a:r>
              <a:rPr lang="en-US" sz="2400" dirty="0">
                <a:solidFill>
                  <a:srgbClr val="000000"/>
                </a:solidFill>
              </a:rPr>
              <a:t>Number and type of ports</a:t>
            </a:r>
          </a:p>
          <a:p>
            <a:r>
              <a:rPr lang="en-US" sz="2400" dirty="0">
                <a:solidFill>
                  <a:srgbClr val="000000"/>
                </a:solidFill>
              </a:rPr>
              <a:t>Number of uplinks</a:t>
            </a:r>
          </a:p>
          <a:p>
            <a:r>
              <a:rPr lang="en-US" sz="2400" dirty="0">
                <a:solidFill>
                  <a:srgbClr val="000000"/>
                </a:solidFill>
              </a:rPr>
              <a:t>Speed of uplinks</a:t>
            </a:r>
          </a:p>
          <a:p>
            <a:r>
              <a:rPr lang="en-US" sz="2400" dirty="0">
                <a:solidFill>
                  <a:srgbClr val="000000"/>
                </a:solidFill>
              </a:rPr>
              <a:t>Managed or unmanaged switches</a:t>
            </a:r>
          </a:p>
          <a:p>
            <a:r>
              <a:rPr lang="en-US" sz="2400" dirty="0">
                <a:solidFill>
                  <a:srgbClr val="000000"/>
                </a:solidFill>
              </a:rPr>
              <a:t>VLAN capabilities</a:t>
            </a:r>
          </a:p>
          <a:p>
            <a:r>
              <a:rPr lang="en-US" sz="2400" dirty="0">
                <a:solidFill>
                  <a:srgbClr val="000000"/>
                </a:solidFill>
              </a:rPr>
              <a:t>Layer 2 and Layer 3 switches</a:t>
            </a:r>
          </a:p>
          <a:p>
            <a:r>
              <a:rPr lang="en-US" sz="2400" dirty="0">
                <a:solidFill>
                  <a:srgbClr val="000000"/>
                </a:solidFill>
              </a:rPr>
              <a:t>Security options</a:t>
            </a:r>
          </a:p>
          <a:p>
            <a:r>
              <a:rPr lang="en-US" sz="2400" dirty="0">
                <a:solidFill>
                  <a:srgbClr val="000000"/>
                </a:solidFill>
              </a:rPr>
              <a:t>Hardware redundancy</a:t>
            </a:r>
          </a:p>
          <a:p>
            <a:r>
              <a:rPr lang="en-US" sz="2400" dirty="0">
                <a:solidFill>
                  <a:srgbClr val="000000"/>
                </a:solidFill>
              </a:rPr>
              <a:t>Support</a:t>
            </a:r>
          </a:p>
          <a:p>
            <a:r>
              <a:rPr lang="en-US" sz="2400" dirty="0">
                <a:solidFill>
                  <a:srgbClr val="000000"/>
                </a:solidFill>
              </a:rPr>
              <a:t>Backplane speed</a:t>
            </a:r>
          </a:p>
          <a:p>
            <a:r>
              <a:rPr lang="en-US" sz="2400" dirty="0">
                <a:solidFill>
                  <a:srgbClr val="000000"/>
                </a:solidFill>
              </a:rPr>
              <a:t>Switching types and MAC table</a:t>
            </a:r>
          </a:p>
          <a:p>
            <a:r>
              <a:rPr lang="en-US" sz="2400" dirty="0">
                <a:solidFill>
                  <a:srgbClr val="000000"/>
                </a:solidFill>
              </a:rPr>
              <a:t>Understand capabilities of hubs versus switches</a:t>
            </a:r>
          </a:p>
          <a:p>
            <a:r>
              <a:rPr lang="en-US" sz="2400" dirty="0">
                <a:solidFill>
                  <a:srgbClr val="000000"/>
                </a:solidFill>
              </a:rPr>
              <a:t>Virtual switches</a:t>
            </a:r>
          </a:p>
          <a:p>
            <a:endParaRPr lang="en-US" sz="2400" dirty="0">
              <a:solidFill>
                <a:srgbClr val="000000"/>
              </a:solidFill>
            </a:endParaRPr>
          </a:p>
        </p:txBody>
      </p:sp>
    </p:spTree>
    <p:extLst>
      <p:ext uri="{BB962C8B-B14F-4D97-AF65-F5344CB8AC3E}">
        <p14:creationId xmlns:p14="http://schemas.microsoft.com/office/powerpoint/2010/main" val="5251195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726057" y="3121701"/>
            <a:ext cx="3658053" cy="1786515"/>
          </a:xfrm>
        </p:spPr>
        <p:txBody>
          <a:bodyPr vert="horz" lIns="91440" tIns="45720" rIns="91440" bIns="45720" rtlCol="0" anchor="t">
            <a:normAutofit/>
          </a:bodyPr>
          <a:lstStyle/>
          <a:p>
            <a:r>
              <a:rPr lang="en-US" sz="4400" kern="1200">
                <a:solidFill>
                  <a:srgbClr val="FFFFFF"/>
                </a:solidFill>
                <a:latin typeface="+mj-lt"/>
                <a:ea typeface="+mj-ea"/>
                <a:cs typeface="+mj-cs"/>
              </a:rPr>
              <a:t>Understand switches </a:t>
            </a:r>
          </a:p>
        </p:txBody>
      </p:sp>
      <p:pic>
        <p:nvPicPr>
          <p:cNvPr id="7" name="Content Placeholder 6" descr="A screenshot of a cell phone&#10;&#10;Description automatically generated">
            <a:extLst>
              <a:ext uri="{FF2B5EF4-FFF2-40B4-BE49-F238E27FC236}">
                <a16:creationId xmlns:a16="http://schemas.microsoft.com/office/drawing/2014/main" id="{0D568569-861F-44C1-939F-C9C4829B476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28405" y="363299"/>
            <a:ext cx="5988205" cy="6122020"/>
          </a:xfrm>
          <a:prstGeom prst="rect">
            <a:avLst/>
          </a:prstGeom>
          <a:ln w="9525">
            <a:noFill/>
          </a:ln>
        </p:spPr>
      </p:pic>
    </p:spTree>
    <p:extLst>
      <p:ext uri="{BB962C8B-B14F-4D97-AF65-F5344CB8AC3E}">
        <p14:creationId xmlns:p14="http://schemas.microsoft.com/office/powerpoint/2010/main" val="36271958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689963" y="2207301"/>
            <a:ext cx="3658053" cy="1786515"/>
          </a:xfrm>
        </p:spPr>
        <p:txBody>
          <a:bodyPr vert="horz" lIns="91440" tIns="45720" rIns="91440" bIns="45720" rtlCol="0" anchor="t">
            <a:normAutofit fontScale="90000"/>
          </a:bodyPr>
          <a:lstStyle/>
          <a:p>
            <a:r>
              <a:rPr lang="en-US" sz="4400" kern="1200" dirty="0">
                <a:solidFill>
                  <a:srgbClr val="FFFFFF"/>
                </a:solidFill>
                <a:latin typeface="+mj-lt"/>
                <a:ea typeface="+mj-ea"/>
                <a:cs typeface="+mj-cs"/>
              </a:rPr>
              <a:t>Understand switches</a:t>
            </a:r>
            <a:br>
              <a:rPr lang="en-US" sz="4400" kern="1200" dirty="0">
                <a:solidFill>
                  <a:srgbClr val="FFFFFF"/>
                </a:solidFill>
                <a:latin typeface="+mj-lt"/>
                <a:ea typeface="+mj-ea"/>
                <a:cs typeface="+mj-cs"/>
              </a:rPr>
            </a:br>
            <a:br>
              <a:rPr lang="en-US" dirty="0">
                <a:solidFill>
                  <a:srgbClr val="FFFFFF"/>
                </a:solidFill>
              </a:rPr>
            </a:br>
            <a:r>
              <a:rPr lang="en-US" dirty="0">
                <a:solidFill>
                  <a:srgbClr val="FFFFFF"/>
                </a:solidFill>
              </a:rPr>
              <a:t>MAC Address Table</a:t>
            </a:r>
            <a:r>
              <a:rPr lang="en-US" sz="4400" kern="1200" dirty="0">
                <a:solidFill>
                  <a:srgbClr val="FFFFFF"/>
                </a:solidFill>
                <a:latin typeface="+mj-lt"/>
                <a:ea typeface="+mj-ea"/>
                <a:cs typeface="+mj-cs"/>
              </a:rPr>
              <a:t> </a:t>
            </a:r>
          </a:p>
        </p:txBody>
      </p:sp>
      <p:pic>
        <p:nvPicPr>
          <p:cNvPr id="2050" name="Picture 2" descr="https://i.stack.imgur.com/OAec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977" y="926432"/>
            <a:ext cx="5353276" cy="501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093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a:bodyPr>
          <a:lstStyle/>
          <a:p>
            <a:r>
              <a:rPr lang="en-US" sz="4800" kern="1200" dirty="0">
                <a:solidFill>
                  <a:srgbClr val="FFFFFF"/>
                </a:solidFill>
                <a:latin typeface="+mj-lt"/>
                <a:ea typeface="+mj-ea"/>
                <a:cs typeface="+mj-cs"/>
              </a:rPr>
              <a:t>Routes a Routing Protocol Basics</a:t>
            </a:r>
          </a:p>
        </p:txBody>
      </p:sp>
    </p:spTree>
    <p:extLst>
      <p:ext uri="{BB962C8B-B14F-4D97-AF65-F5344CB8AC3E}">
        <p14:creationId xmlns:p14="http://schemas.microsoft.com/office/powerpoint/2010/main" val="29786538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726057" y="3121701"/>
            <a:ext cx="3658053" cy="1786515"/>
          </a:xfrm>
        </p:spPr>
        <p:txBody>
          <a:bodyPr vert="horz" lIns="91440" tIns="45720" rIns="91440" bIns="45720" rtlCol="0" anchor="t">
            <a:normAutofit/>
          </a:bodyPr>
          <a:lstStyle/>
          <a:p>
            <a:r>
              <a:rPr lang="en-US" sz="4400" kern="1200" dirty="0">
                <a:solidFill>
                  <a:srgbClr val="FFFFFF"/>
                </a:solidFill>
                <a:latin typeface="+mj-lt"/>
                <a:ea typeface="+mj-ea"/>
                <a:cs typeface="+mj-cs"/>
              </a:rPr>
              <a:t>Understand Routers </a:t>
            </a:r>
          </a:p>
        </p:txBody>
      </p:sp>
      <p:sp>
        <p:nvSpPr>
          <p:cNvPr id="4" name="Content Placeholder 3">
            <a:extLst>
              <a:ext uri="{FF2B5EF4-FFF2-40B4-BE49-F238E27FC236}">
                <a16:creationId xmlns:a16="http://schemas.microsoft.com/office/drawing/2014/main" id="{CD3E188C-0237-4AAF-BEE7-1D37D4EE1174}"/>
              </a:ext>
            </a:extLst>
          </p:cNvPr>
          <p:cNvSpPr>
            <a:spLocks noGrp="1"/>
          </p:cNvSpPr>
          <p:nvPr>
            <p:ph idx="1"/>
          </p:nvPr>
        </p:nvSpPr>
        <p:spPr>
          <a:xfrm>
            <a:off x="5228404" y="1248640"/>
            <a:ext cx="6969692" cy="4351338"/>
          </a:xfrm>
        </p:spPr>
        <p:txBody>
          <a:bodyPr>
            <a:normAutofit fontScale="77500" lnSpcReduction="20000"/>
          </a:bodyPr>
          <a:lstStyle/>
          <a:p>
            <a:r>
              <a:rPr lang="en-US" dirty="0">
                <a:solidFill>
                  <a:srgbClr val="000000"/>
                </a:solidFill>
              </a:rPr>
              <a:t>Transmission speed considerations</a:t>
            </a:r>
          </a:p>
          <a:p>
            <a:r>
              <a:rPr lang="en-US" dirty="0">
                <a:solidFill>
                  <a:srgbClr val="000000"/>
                </a:solidFill>
              </a:rPr>
              <a:t>Directly connected routes</a:t>
            </a:r>
          </a:p>
          <a:p>
            <a:r>
              <a:rPr lang="en-US" dirty="0">
                <a:solidFill>
                  <a:srgbClr val="000000"/>
                </a:solidFill>
              </a:rPr>
              <a:t>Static routing</a:t>
            </a:r>
          </a:p>
          <a:p>
            <a:r>
              <a:rPr lang="en-US" dirty="0">
                <a:solidFill>
                  <a:srgbClr val="000000"/>
                </a:solidFill>
              </a:rPr>
              <a:t>Dynamic routing (routing protocols)</a:t>
            </a:r>
          </a:p>
          <a:p>
            <a:r>
              <a:rPr lang="en-US" dirty="0">
                <a:solidFill>
                  <a:srgbClr val="000000"/>
                </a:solidFill>
              </a:rPr>
              <a:t>RIP vs. OSPF</a:t>
            </a:r>
          </a:p>
          <a:p>
            <a:r>
              <a:rPr lang="en-US" dirty="0">
                <a:solidFill>
                  <a:srgbClr val="000000"/>
                </a:solidFill>
              </a:rPr>
              <a:t>Default routes</a:t>
            </a:r>
          </a:p>
          <a:p>
            <a:r>
              <a:rPr lang="en-US" dirty="0">
                <a:solidFill>
                  <a:srgbClr val="000000"/>
                </a:solidFill>
              </a:rPr>
              <a:t>Routing table and how it selects best route(s)</a:t>
            </a:r>
          </a:p>
          <a:p>
            <a:r>
              <a:rPr lang="en-US" dirty="0">
                <a:solidFill>
                  <a:srgbClr val="000000"/>
                </a:solidFill>
              </a:rPr>
              <a:t>Routing table memory</a:t>
            </a:r>
          </a:p>
          <a:p>
            <a:r>
              <a:rPr lang="en-US" dirty="0">
                <a:solidFill>
                  <a:srgbClr val="000000"/>
                </a:solidFill>
              </a:rPr>
              <a:t>Network Address Translation (NAT)</a:t>
            </a:r>
          </a:p>
          <a:p>
            <a:r>
              <a:rPr lang="en-US" dirty="0">
                <a:solidFill>
                  <a:srgbClr val="000000"/>
                </a:solidFill>
              </a:rPr>
              <a:t>Software routing in Windows Server</a:t>
            </a:r>
          </a:p>
          <a:p>
            <a:r>
              <a:rPr lang="en-US" dirty="0">
                <a:solidFill>
                  <a:srgbClr val="000000"/>
                </a:solidFill>
              </a:rPr>
              <a:t>Installing and configuring routing</a:t>
            </a:r>
          </a:p>
          <a:p>
            <a:r>
              <a:rPr lang="en-US" dirty="0">
                <a:solidFill>
                  <a:srgbClr val="000000"/>
                </a:solidFill>
              </a:rPr>
              <a:t>Quality of Service (QoS)</a:t>
            </a:r>
            <a:endParaRPr lang="en-US" dirty="0"/>
          </a:p>
        </p:txBody>
      </p:sp>
    </p:spTree>
    <p:extLst>
      <p:ext uri="{BB962C8B-B14F-4D97-AF65-F5344CB8AC3E}">
        <p14:creationId xmlns:p14="http://schemas.microsoft.com/office/powerpoint/2010/main" val="12842378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726057" y="3121701"/>
            <a:ext cx="3658053" cy="1786515"/>
          </a:xfrm>
        </p:spPr>
        <p:txBody>
          <a:bodyPr vert="horz" lIns="91440" tIns="45720" rIns="91440" bIns="45720" rtlCol="0" anchor="t">
            <a:normAutofit/>
          </a:bodyPr>
          <a:lstStyle/>
          <a:p>
            <a:r>
              <a:rPr lang="en-US" sz="4400" kern="1200" dirty="0">
                <a:solidFill>
                  <a:srgbClr val="FFFFFF"/>
                </a:solidFill>
                <a:latin typeface="+mj-lt"/>
                <a:ea typeface="+mj-ea"/>
                <a:cs typeface="+mj-cs"/>
              </a:rPr>
              <a:t>Understand Routers </a:t>
            </a:r>
          </a:p>
        </p:txBody>
      </p:sp>
      <p:pic>
        <p:nvPicPr>
          <p:cNvPr id="6" name="Content Placeholder 5" descr="A screenshot of a cell phone&#10;&#10;Description automatically generated">
            <a:extLst>
              <a:ext uri="{FF2B5EF4-FFF2-40B4-BE49-F238E27FC236}">
                <a16:creationId xmlns:a16="http://schemas.microsoft.com/office/drawing/2014/main" id="{2CCD6ADE-29D1-45EA-A448-3FCBA632C7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99557" y="270732"/>
            <a:ext cx="6076950" cy="5516751"/>
          </a:xfrm>
        </p:spPr>
      </p:pic>
    </p:spTree>
    <p:extLst>
      <p:ext uri="{BB962C8B-B14F-4D97-AF65-F5344CB8AC3E}">
        <p14:creationId xmlns:p14="http://schemas.microsoft.com/office/powerpoint/2010/main" val="3585134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610CFE15-BE2E-4E70-B208-1CED44B1D59E}"/>
              </a:ext>
            </a:extLst>
          </p:cNvPr>
          <p:cNvSpPr>
            <a:spLocks noGrp="1"/>
          </p:cNvSpPr>
          <p:nvPr>
            <p:ph type="title"/>
          </p:nvPr>
        </p:nvSpPr>
        <p:spPr>
          <a:xfrm>
            <a:off x="640079" y="2053641"/>
            <a:ext cx="3669161" cy="2760098"/>
          </a:xfrm>
        </p:spPr>
        <p:txBody>
          <a:bodyPr>
            <a:normAutofit/>
          </a:bodyPr>
          <a:lstStyle/>
          <a:p>
            <a:r>
              <a:rPr lang="en-US" sz="3700" dirty="0">
                <a:solidFill>
                  <a:srgbClr val="FFFFFF"/>
                </a:solidFill>
              </a:rPr>
              <a:t>Question Types</a:t>
            </a:r>
            <a:br>
              <a:rPr lang="en-US" sz="3700" dirty="0">
                <a:solidFill>
                  <a:srgbClr val="FFFFFF"/>
                </a:solidFill>
              </a:rPr>
            </a:br>
            <a:br>
              <a:rPr lang="en-US" sz="3700" dirty="0">
                <a:solidFill>
                  <a:srgbClr val="FFFFFF"/>
                </a:solidFill>
              </a:rPr>
            </a:br>
            <a:r>
              <a:rPr lang="en-US" sz="3700" dirty="0">
                <a:solidFill>
                  <a:srgbClr val="FFFFFF"/>
                </a:solidFill>
              </a:rPr>
              <a:t>Drag and drop</a:t>
            </a:r>
          </a:p>
        </p:txBody>
      </p:sp>
      <p:sp>
        <p:nvSpPr>
          <p:cNvPr id="2" name="TextBox 1">
            <a:extLst>
              <a:ext uri="{FF2B5EF4-FFF2-40B4-BE49-F238E27FC236}">
                <a16:creationId xmlns:a16="http://schemas.microsoft.com/office/drawing/2014/main" id="{99733AD1-325E-43DA-8858-5D81C91D27A5}"/>
              </a:ext>
            </a:extLst>
          </p:cNvPr>
          <p:cNvSpPr txBox="1"/>
          <p:nvPr/>
        </p:nvSpPr>
        <p:spPr>
          <a:xfrm>
            <a:off x="5706533" y="804333"/>
            <a:ext cx="6281528" cy="646331"/>
          </a:xfrm>
          <a:prstGeom prst="rect">
            <a:avLst/>
          </a:prstGeom>
          <a:noFill/>
        </p:spPr>
        <p:txBody>
          <a:bodyPr wrap="none" rtlCol="0">
            <a:spAutoFit/>
          </a:bodyPr>
          <a:lstStyle/>
          <a:p>
            <a:r>
              <a:rPr lang="en-US" dirty="0">
                <a:solidFill>
                  <a:schemeClr val="bg1"/>
                </a:solidFill>
              </a:rPr>
              <a:t>You need to start your car, place the 4 step in the proper order to </a:t>
            </a:r>
          </a:p>
          <a:p>
            <a:r>
              <a:rPr lang="en-US" dirty="0">
                <a:solidFill>
                  <a:schemeClr val="bg1"/>
                </a:solidFill>
              </a:rPr>
              <a:t>Safely start your car.</a:t>
            </a:r>
          </a:p>
        </p:txBody>
      </p:sp>
      <p:sp>
        <p:nvSpPr>
          <p:cNvPr id="9" name="Rectangle 8">
            <a:extLst>
              <a:ext uri="{FF2B5EF4-FFF2-40B4-BE49-F238E27FC236}">
                <a16:creationId xmlns:a16="http://schemas.microsoft.com/office/drawing/2014/main" id="{8C4752ED-17E0-4A2C-A5EC-337486881251}"/>
              </a:ext>
            </a:extLst>
          </p:cNvPr>
          <p:cNvSpPr/>
          <p:nvPr/>
        </p:nvSpPr>
        <p:spPr>
          <a:xfrm>
            <a:off x="6045200" y="1964267"/>
            <a:ext cx="2116666"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Place keys in ignition.</a:t>
            </a:r>
          </a:p>
        </p:txBody>
      </p:sp>
      <p:sp>
        <p:nvSpPr>
          <p:cNvPr id="23" name="Rectangle 22">
            <a:extLst>
              <a:ext uri="{FF2B5EF4-FFF2-40B4-BE49-F238E27FC236}">
                <a16:creationId xmlns:a16="http://schemas.microsoft.com/office/drawing/2014/main" id="{704F4651-7F8B-4A87-A5B1-4FF3B52DB138}"/>
              </a:ext>
            </a:extLst>
          </p:cNvPr>
          <p:cNvSpPr/>
          <p:nvPr/>
        </p:nvSpPr>
        <p:spPr>
          <a:xfrm>
            <a:off x="5985933" y="5477934"/>
            <a:ext cx="2116666"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Ensure the transmission is in neutral. </a:t>
            </a:r>
          </a:p>
        </p:txBody>
      </p:sp>
      <p:sp>
        <p:nvSpPr>
          <p:cNvPr id="25" name="Rectangle 24">
            <a:extLst>
              <a:ext uri="{FF2B5EF4-FFF2-40B4-BE49-F238E27FC236}">
                <a16:creationId xmlns:a16="http://schemas.microsoft.com/office/drawing/2014/main" id="{B7F1DE7E-1A4A-428A-B0A4-322F6A1D05E5}"/>
              </a:ext>
            </a:extLst>
          </p:cNvPr>
          <p:cNvSpPr/>
          <p:nvPr/>
        </p:nvSpPr>
        <p:spPr>
          <a:xfrm>
            <a:off x="6028267" y="3318934"/>
            <a:ext cx="2116666"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Press firmly on the breaks</a:t>
            </a:r>
          </a:p>
        </p:txBody>
      </p:sp>
      <p:sp>
        <p:nvSpPr>
          <p:cNvPr id="27" name="Rectangle 26">
            <a:extLst>
              <a:ext uri="{FF2B5EF4-FFF2-40B4-BE49-F238E27FC236}">
                <a16:creationId xmlns:a16="http://schemas.microsoft.com/office/drawing/2014/main" id="{35A46994-4A38-4892-8C00-55135FC3B51B}"/>
              </a:ext>
            </a:extLst>
          </p:cNvPr>
          <p:cNvSpPr/>
          <p:nvPr/>
        </p:nvSpPr>
        <p:spPr>
          <a:xfrm>
            <a:off x="6028267" y="4004734"/>
            <a:ext cx="2116666"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Roll down window</a:t>
            </a:r>
          </a:p>
        </p:txBody>
      </p:sp>
      <p:sp>
        <p:nvSpPr>
          <p:cNvPr id="29" name="Rectangle 28">
            <a:extLst>
              <a:ext uri="{FF2B5EF4-FFF2-40B4-BE49-F238E27FC236}">
                <a16:creationId xmlns:a16="http://schemas.microsoft.com/office/drawing/2014/main" id="{2778553C-1C38-49BC-AC13-E4AAC9EC4836}"/>
              </a:ext>
            </a:extLst>
          </p:cNvPr>
          <p:cNvSpPr/>
          <p:nvPr/>
        </p:nvSpPr>
        <p:spPr>
          <a:xfrm>
            <a:off x="6011334" y="4749800"/>
            <a:ext cx="2116666"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Turn ignition to the start position</a:t>
            </a:r>
          </a:p>
        </p:txBody>
      </p:sp>
      <p:sp>
        <p:nvSpPr>
          <p:cNvPr id="31" name="Rectangle 30">
            <a:extLst>
              <a:ext uri="{FF2B5EF4-FFF2-40B4-BE49-F238E27FC236}">
                <a16:creationId xmlns:a16="http://schemas.microsoft.com/office/drawing/2014/main" id="{6AD8DCD1-387C-46BD-91A0-91EB4E6B11C6}"/>
              </a:ext>
            </a:extLst>
          </p:cNvPr>
          <p:cNvSpPr/>
          <p:nvPr/>
        </p:nvSpPr>
        <p:spPr>
          <a:xfrm>
            <a:off x="6036734" y="2633133"/>
            <a:ext cx="2116666"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Place transmission in reverse</a:t>
            </a:r>
          </a:p>
        </p:txBody>
      </p:sp>
      <p:sp>
        <p:nvSpPr>
          <p:cNvPr id="33" name="Rectangle 32">
            <a:extLst>
              <a:ext uri="{FF2B5EF4-FFF2-40B4-BE49-F238E27FC236}">
                <a16:creationId xmlns:a16="http://schemas.microsoft.com/office/drawing/2014/main" id="{734ECAB5-80E7-424D-88C9-6E0203844EE5}"/>
              </a:ext>
            </a:extLst>
          </p:cNvPr>
          <p:cNvSpPr/>
          <p:nvPr/>
        </p:nvSpPr>
        <p:spPr>
          <a:xfrm>
            <a:off x="8906933" y="1955800"/>
            <a:ext cx="2116666"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5" name="Rectangle 34">
            <a:extLst>
              <a:ext uri="{FF2B5EF4-FFF2-40B4-BE49-F238E27FC236}">
                <a16:creationId xmlns:a16="http://schemas.microsoft.com/office/drawing/2014/main" id="{C1C95EA3-0FBB-4520-A276-2B550F08D9D1}"/>
              </a:ext>
            </a:extLst>
          </p:cNvPr>
          <p:cNvSpPr/>
          <p:nvPr/>
        </p:nvSpPr>
        <p:spPr>
          <a:xfrm>
            <a:off x="8898467" y="2599267"/>
            <a:ext cx="2116666"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22547A8-0A56-4010-968B-862A2AD872A4}"/>
              </a:ext>
            </a:extLst>
          </p:cNvPr>
          <p:cNvSpPr/>
          <p:nvPr/>
        </p:nvSpPr>
        <p:spPr>
          <a:xfrm>
            <a:off x="8898465" y="3251200"/>
            <a:ext cx="2116666"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A15920A-91E3-4374-8AD2-067135C0172C}"/>
              </a:ext>
            </a:extLst>
          </p:cNvPr>
          <p:cNvSpPr/>
          <p:nvPr/>
        </p:nvSpPr>
        <p:spPr>
          <a:xfrm>
            <a:off x="8890000" y="3945467"/>
            <a:ext cx="2116666"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23093548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595428" y="2263285"/>
            <a:ext cx="3658053" cy="1786515"/>
          </a:xfrm>
        </p:spPr>
        <p:txBody>
          <a:bodyPr vert="horz" lIns="91440" tIns="45720" rIns="91440" bIns="45720" rtlCol="0" anchor="t">
            <a:normAutofit fontScale="90000"/>
          </a:bodyPr>
          <a:lstStyle/>
          <a:p>
            <a:r>
              <a:rPr lang="en-US" sz="4400" kern="1200" dirty="0">
                <a:solidFill>
                  <a:srgbClr val="FFFFFF"/>
                </a:solidFill>
                <a:latin typeface="+mj-lt"/>
                <a:ea typeface="+mj-ea"/>
                <a:cs typeface="+mj-cs"/>
              </a:rPr>
              <a:t>Understand Routers</a:t>
            </a:r>
            <a:br>
              <a:rPr lang="en-US" sz="4400" kern="1200" dirty="0">
                <a:solidFill>
                  <a:srgbClr val="FFFFFF"/>
                </a:solidFill>
                <a:latin typeface="+mj-lt"/>
                <a:ea typeface="+mj-ea"/>
                <a:cs typeface="+mj-cs"/>
              </a:rPr>
            </a:b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ARP Table</a:t>
            </a:r>
          </a:p>
        </p:txBody>
      </p:sp>
      <p:pic>
        <p:nvPicPr>
          <p:cNvPr id="1028" name="Picture 4" descr="https://dl.boxcloud.com/api/2.0/internal_files/252621386560/versions/266375158048/representations/png_paged_2048x2048/content/1.png?access_token=1!U5Xz2KWxNCPY8raCGrm-FE1lHZeRjQb3z74BX_hyU45aNwU79jvA2YyW_bgKgzi0E4MnuZkzWd5PdoV5IeS77Pr8GUuUmytIi_JxW2kfCjT-RD4HBtGvAg4i29-sgfWaRCyZpcoBpX1hckAkW9DazAIwN2M46OkJe1dbCZlOhmhTxorDjGSDg2LRb0TeYyYUBqWlvnaVOcW-vwyjRbLisMI43if8YBPqo9D5XsvxnylHBUcy8MFVCltiT8ozzNf6bO1zclNyaiQppDvXOSD_X_DMgB0Emq9s-J8BW2Q_VeNwn0bUYw5Cjk__m8jojNMZ-zvN2iAUi5qpLsJjWP5wHaUkrlDmqaFDtg76m3F2oCvePVkbzClNxUl6o9gGri1u0JOMqKrEOeoVHRDuvJAypRE8JKYDEd-8PwMHIqImkHL8IQ6TNv7PBS2h6tHCHAEHuy3LpkSkgpVfCNd78jUbh5rzs0nadevcTnM0jdrpOBsuIw_qhjgyFWdKNPPknUYqORGconlJS3HFpTrQfq6gx-PElGMvXCTiTTod33hHrSNdtG2j1Kz8SPQtko6V_1RS1aXMolgAuREiS7jeHaXZkhEszW1ZhvnxXIj1_6xLuJh7qOT3IDV21eQN-16KWBS1pNy-CFjPp-qAl_wAz85fFXVGuooaobeYI3CKOd71FSzv32dYbFTXRmGeRDQsK2rzhIIcdz6YLEs91MXTjY_YTZ_4GaNZkPj-8h6VA4sXuCBIOlSsYjdXa58.&amp;box_client_name=box-content-preview&amp;box_client_version=2.2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4322" y="721895"/>
            <a:ext cx="5992561" cy="57751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72201" y="1876926"/>
            <a:ext cx="914400" cy="3863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3389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147296" y="2244623"/>
            <a:ext cx="4769937" cy="1786515"/>
          </a:xfrm>
        </p:spPr>
        <p:txBody>
          <a:bodyPr vert="horz" lIns="91440" tIns="45720" rIns="91440" bIns="45720" rtlCol="0" anchor="t">
            <a:normAutofit fontScale="90000"/>
          </a:bodyPr>
          <a:lstStyle/>
          <a:p>
            <a:r>
              <a:rPr lang="en-US" sz="4400" kern="1200" dirty="0">
                <a:solidFill>
                  <a:srgbClr val="FFFFFF"/>
                </a:solidFill>
                <a:latin typeface="+mj-lt"/>
                <a:ea typeface="+mj-ea"/>
                <a:cs typeface="+mj-cs"/>
              </a:rPr>
              <a:t>Understand Routers</a:t>
            </a:r>
            <a:br>
              <a:rPr lang="en-US" sz="4400" kern="1200" dirty="0">
                <a:solidFill>
                  <a:srgbClr val="FFFFFF"/>
                </a:solidFill>
                <a:latin typeface="+mj-lt"/>
                <a:ea typeface="+mj-ea"/>
                <a:cs typeface="+mj-cs"/>
              </a:rPr>
            </a:b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Network Address Translation (NAT)</a:t>
            </a:r>
          </a:p>
        </p:txBody>
      </p:sp>
      <p:pic>
        <p:nvPicPr>
          <p:cNvPr id="7" name="Picture 6" descr="A screenshot of a cell phone&#10;&#10;Description automatically generated">
            <a:extLst>
              <a:ext uri="{FF2B5EF4-FFF2-40B4-BE49-F238E27FC236}">
                <a16:creationId xmlns:a16="http://schemas.microsoft.com/office/drawing/2014/main" id="{6B8B7DB2-849A-448C-87F7-C5B832F5A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5812" y="270588"/>
            <a:ext cx="6828892" cy="6363477"/>
          </a:xfrm>
          <a:prstGeom prst="rect">
            <a:avLst/>
          </a:prstGeom>
        </p:spPr>
      </p:pic>
    </p:spTree>
    <p:extLst>
      <p:ext uri="{BB962C8B-B14F-4D97-AF65-F5344CB8AC3E}">
        <p14:creationId xmlns:p14="http://schemas.microsoft.com/office/powerpoint/2010/main" val="4788119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595428" y="2263285"/>
            <a:ext cx="3658053" cy="1786515"/>
          </a:xfrm>
        </p:spPr>
        <p:txBody>
          <a:bodyPr vert="horz" lIns="91440" tIns="45720" rIns="91440" bIns="45720" rtlCol="0" anchor="t">
            <a:normAutofit fontScale="90000"/>
          </a:bodyPr>
          <a:lstStyle/>
          <a:p>
            <a:r>
              <a:rPr lang="en-US" sz="4400" kern="1200" dirty="0">
                <a:solidFill>
                  <a:srgbClr val="FFFFFF"/>
                </a:solidFill>
                <a:latin typeface="+mj-lt"/>
                <a:ea typeface="+mj-ea"/>
                <a:cs typeface="+mj-cs"/>
              </a:rPr>
              <a:t>Understand Routers</a:t>
            </a:r>
            <a:br>
              <a:rPr lang="en-US" sz="4400" kern="1200" dirty="0">
                <a:solidFill>
                  <a:srgbClr val="FFFFFF"/>
                </a:solidFill>
                <a:latin typeface="+mj-lt"/>
                <a:ea typeface="+mj-ea"/>
                <a:cs typeface="+mj-cs"/>
              </a:rPr>
            </a:b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Routing Protocols </a:t>
            </a:r>
          </a:p>
        </p:txBody>
      </p:sp>
      <p:sp>
        <p:nvSpPr>
          <p:cNvPr id="7" name="Rectangle 6">
            <a:extLst>
              <a:ext uri="{FF2B5EF4-FFF2-40B4-BE49-F238E27FC236}">
                <a16:creationId xmlns:a16="http://schemas.microsoft.com/office/drawing/2014/main" id="{8926EBE8-0D0E-4927-B777-C1025F890DAD}"/>
              </a:ext>
            </a:extLst>
          </p:cNvPr>
          <p:cNvSpPr/>
          <p:nvPr/>
        </p:nvSpPr>
        <p:spPr>
          <a:xfrm>
            <a:off x="5613919" y="466159"/>
            <a:ext cx="6096000" cy="3693319"/>
          </a:xfrm>
          <a:prstGeom prst="rect">
            <a:avLst/>
          </a:prstGeom>
        </p:spPr>
        <p:txBody>
          <a:bodyPr>
            <a:spAutoFit/>
          </a:bodyPr>
          <a:lstStyle/>
          <a:p>
            <a:r>
              <a:rPr lang="en-US" dirty="0">
                <a:solidFill>
                  <a:schemeClr val="bg1"/>
                </a:solidFill>
              </a:rPr>
              <a:t>Dynamic routing is a networking technique that provides optimal data routing. Unlike static routing, dynamic routing enables routers to select paths according to real-time logical network layout changes. In dynamic routing, the routing protocol operating on the router is responsible for the creation, maintenance and updating of the dynamic routing table. In static routing, all these jobs are manually done by the system administrator.</a:t>
            </a:r>
            <a:br>
              <a:rPr lang="en-US" dirty="0">
                <a:solidFill>
                  <a:schemeClr val="bg1"/>
                </a:solidFill>
              </a:rPr>
            </a:br>
            <a:br>
              <a:rPr lang="en-US" dirty="0">
                <a:solidFill>
                  <a:schemeClr val="bg1"/>
                </a:solidFill>
              </a:rPr>
            </a:br>
            <a:r>
              <a:rPr lang="en-US" dirty="0">
                <a:solidFill>
                  <a:schemeClr val="bg1"/>
                </a:solidFill>
              </a:rPr>
              <a:t>Dynamic routing uses multiple algorithms and protocols. The most popular are </a:t>
            </a:r>
            <a:r>
              <a:rPr lang="en-US" b="1" dirty="0">
                <a:solidFill>
                  <a:schemeClr val="bg1"/>
                </a:solidFill>
              </a:rPr>
              <a:t>Routing Information Protocol (RIP) </a:t>
            </a:r>
            <a:r>
              <a:rPr lang="en-US" dirty="0">
                <a:solidFill>
                  <a:schemeClr val="bg1"/>
                </a:solidFill>
              </a:rPr>
              <a:t>and </a:t>
            </a:r>
            <a:r>
              <a:rPr lang="en-US" b="1" dirty="0">
                <a:solidFill>
                  <a:schemeClr val="bg1"/>
                </a:solidFill>
              </a:rPr>
              <a:t>Open Shortest Path First (OSPF).	</a:t>
            </a:r>
          </a:p>
          <a:p>
            <a:endParaRPr lang="en-US" dirty="0">
              <a:solidFill>
                <a:schemeClr val="bg1"/>
              </a:solidFill>
            </a:endParaRPr>
          </a:p>
        </p:txBody>
      </p:sp>
    </p:spTree>
    <p:extLst>
      <p:ext uri="{BB962C8B-B14F-4D97-AF65-F5344CB8AC3E}">
        <p14:creationId xmlns:p14="http://schemas.microsoft.com/office/powerpoint/2010/main" val="12853954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595428" y="2263285"/>
            <a:ext cx="4032556" cy="1786515"/>
          </a:xfrm>
        </p:spPr>
        <p:txBody>
          <a:bodyPr vert="horz" lIns="91440" tIns="45720" rIns="91440" bIns="45720" rtlCol="0" anchor="t">
            <a:normAutofit fontScale="90000"/>
          </a:bodyPr>
          <a:lstStyle/>
          <a:p>
            <a:r>
              <a:rPr lang="en-US" sz="4400" kern="1200" dirty="0">
                <a:solidFill>
                  <a:srgbClr val="FFFFFF"/>
                </a:solidFill>
                <a:latin typeface="+mj-lt"/>
                <a:ea typeface="+mj-ea"/>
                <a:cs typeface="+mj-cs"/>
              </a:rPr>
              <a:t>Understand</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Routing Protocols</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 </a:t>
            </a:r>
            <a:br>
              <a:rPr lang="en-US" sz="4400" kern="1200" dirty="0">
                <a:solidFill>
                  <a:srgbClr val="FFFFFF"/>
                </a:solidFill>
                <a:latin typeface="+mj-lt"/>
                <a:ea typeface="+mj-ea"/>
                <a:cs typeface="+mj-cs"/>
              </a:rPr>
            </a:br>
            <a:r>
              <a:rPr lang="en-US" sz="3100" dirty="0"/>
              <a:t>Routing Information Protocol (RIP)</a:t>
            </a:r>
            <a:endParaRPr lang="en-US" sz="3100" kern="1200" dirty="0"/>
          </a:p>
        </p:txBody>
      </p:sp>
      <p:sp>
        <p:nvSpPr>
          <p:cNvPr id="7" name="Rectangle 6">
            <a:extLst>
              <a:ext uri="{FF2B5EF4-FFF2-40B4-BE49-F238E27FC236}">
                <a16:creationId xmlns:a16="http://schemas.microsoft.com/office/drawing/2014/main" id="{8926EBE8-0D0E-4927-B777-C1025F890DAD}"/>
              </a:ext>
            </a:extLst>
          </p:cNvPr>
          <p:cNvSpPr/>
          <p:nvPr/>
        </p:nvSpPr>
        <p:spPr>
          <a:xfrm>
            <a:off x="5500572" y="-131000"/>
            <a:ext cx="6096000" cy="6709529"/>
          </a:xfrm>
          <a:prstGeom prst="rect">
            <a:avLst/>
          </a:prstGeom>
        </p:spPr>
        <p:txBody>
          <a:bodyPr>
            <a:spAutoFit/>
          </a:bodyPr>
          <a:lstStyle/>
          <a:p>
            <a:endParaRPr lang="en-US" dirty="0">
              <a:solidFill>
                <a:schemeClr val="bg1"/>
              </a:solidFill>
            </a:endParaRPr>
          </a:p>
          <a:p>
            <a:r>
              <a:rPr lang="en-US" sz="2000" b="1" dirty="0">
                <a:solidFill>
                  <a:schemeClr val="bg1"/>
                </a:solidFill>
              </a:rPr>
              <a:t>Routing Information Protocol (RIP) </a:t>
            </a:r>
            <a:r>
              <a:rPr lang="en-US" sz="2000" dirty="0">
                <a:solidFill>
                  <a:schemeClr val="bg1"/>
                </a:solidFill>
              </a:rPr>
              <a:t>is a protocol that routers can use to exchange network topology information.</a:t>
            </a:r>
          </a:p>
          <a:p>
            <a:endParaRPr lang="en-US" sz="800" dirty="0">
              <a:solidFill>
                <a:schemeClr val="bg1"/>
              </a:solidFill>
            </a:endParaRPr>
          </a:p>
          <a:p>
            <a:pPr marL="285750" indent="-285750">
              <a:buFontTx/>
              <a:buChar char="-"/>
            </a:pPr>
            <a:r>
              <a:rPr lang="en-US" dirty="0">
                <a:solidFill>
                  <a:schemeClr val="bg1"/>
                </a:solidFill>
              </a:rPr>
              <a:t>Updates of the network are exchanged every 30 seconds</a:t>
            </a:r>
          </a:p>
          <a:p>
            <a:pPr marL="285750" indent="-285750">
              <a:buFontTx/>
              <a:buChar char="-"/>
            </a:pPr>
            <a:r>
              <a:rPr lang="en-US" dirty="0">
                <a:solidFill>
                  <a:schemeClr val="bg1"/>
                </a:solidFill>
              </a:rPr>
              <a:t>Updates (routing information) are always broadcast.</a:t>
            </a:r>
          </a:p>
          <a:p>
            <a:pPr marL="285750" indent="-285750">
              <a:buFontTx/>
              <a:buChar char="-"/>
            </a:pPr>
            <a:r>
              <a:rPr lang="en-US" dirty="0">
                <a:solidFill>
                  <a:schemeClr val="bg1"/>
                </a:solidFill>
              </a:rPr>
              <a:t>Full routing tables are sent in updates.</a:t>
            </a:r>
          </a:p>
          <a:p>
            <a:pPr marL="285750" indent="-285750">
              <a:buFontTx/>
              <a:buChar char="-"/>
            </a:pPr>
            <a:r>
              <a:rPr lang="en-US" dirty="0">
                <a:solidFill>
                  <a:schemeClr val="bg1"/>
                </a:solidFill>
              </a:rPr>
              <a:t>Routers always trust on routing information received from neighbor routers.</a:t>
            </a:r>
          </a:p>
          <a:p>
            <a:pPr marL="285750" indent="-285750">
              <a:buFontTx/>
              <a:buChar char="-"/>
            </a:pPr>
            <a:r>
              <a:rPr lang="en-US" dirty="0">
                <a:solidFill>
                  <a:schemeClr val="bg1"/>
                </a:solidFill>
              </a:rPr>
              <a:t>Is a type of distance vector routing.</a:t>
            </a:r>
          </a:p>
          <a:p>
            <a:endParaRPr lang="en-US" sz="2000" dirty="0">
              <a:solidFill>
                <a:schemeClr val="bg1"/>
              </a:solidFill>
            </a:endParaRPr>
          </a:p>
          <a:p>
            <a:r>
              <a:rPr lang="en-US" sz="2000" b="1" dirty="0">
                <a:solidFill>
                  <a:schemeClr val="bg1"/>
                </a:solidFill>
              </a:rPr>
              <a:t>Uses Hop count to determine best route. (Hop Max is 15)</a:t>
            </a:r>
          </a:p>
          <a:p>
            <a:endParaRPr lang="en-US" dirty="0">
              <a:solidFill>
                <a:schemeClr val="bg1"/>
              </a:solidFill>
            </a:endParaRPr>
          </a:p>
          <a:p>
            <a:r>
              <a:rPr lang="en-US" sz="2000" dirty="0">
                <a:solidFill>
                  <a:schemeClr val="bg1"/>
                </a:solidFill>
              </a:rPr>
              <a:t>It is characterized as an interior gateway protocol and is typically used in small to medium-sized networks.</a:t>
            </a:r>
          </a:p>
          <a:p>
            <a:endParaRPr lang="en-US" sz="2000" dirty="0">
              <a:solidFill>
                <a:schemeClr val="bg1"/>
              </a:solidFill>
            </a:endParaRPr>
          </a:p>
          <a:p>
            <a:r>
              <a:rPr lang="en-US" sz="2000" dirty="0">
                <a:solidFill>
                  <a:schemeClr val="bg1"/>
                </a:solidFill>
              </a:rPr>
              <a:t>When a route is removed from the routing table, it is flagged as unusable by the receiving routers after 180 seconds and removed from their tables after an additional 120 seconds.</a:t>
            </a:r>
          </a:p>
          <a:p>
            <a:endParaRPr lang="en-US" dirty="0">
              <a:solidFill>
                <a:schemeClr val="bg1"/>
              </a:solidFill>
            </a:endParaRPr>
          </a:p>
        </p:txBody>
      </p:sp>
    </p:spTree>
    <p:extLst>
      <p:ext uri="{BB962C8B-B14F-4D97-AF65-F5344CB8AC3E}">
        <p14:creationId xmlns:p14="http://schemas.microsoft.com/office/powerpoint/2010/main" val="8384802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595428" y="2263285"/>
            <a:ext cx="4032556" cy="1786515"/>
          </a:xfrm>
        </p:spPr>
        <p:txBody>
          <a:bodyPr vert="horz" lIns="91440" tIns="45720" rIns="91440" bIns="45720" rtlCol="0" anchor="t">
            <a:normAutofit fontScale="90000"/>
          </a:bodyPr>
          <a:lstStyle/>
          <a:p>
            <a:r>
              <a:rPr lang="en-US" sz="4400" kern="1200" dirty="0">
                <a:solidFill>
                  <a:srgbClr val="FFFFFF"/>
                </a:solidFill>
                <a:latin typeface="+mj-lt"/>
                <a:ea typeface="+mj-ea"/>
                <a:cs typeface="+mj-cs"/>
              </a:rPr>
              <a:t>Understand</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Routing Protocols</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 </a:t>
            </a:r>
            <a:br>
              <a:rPr lang="en-US" sz="4400" kern="1200" dirty="0">
                <a:solidFill>
                  <a:srgbClr val="FFFFFF"/>
                </a:solidFill>
                <a:latin typeface="+mj-lt"/>
                <a:ea typeface="+mj-ea"/>
                <a:cs typeface="+mj-cs"/>
              </a:rPr>
            </a:br>
            <a:r>
              <a:rPr lang="en-US" sz="3100" dirty="0"/>
              <a:t>Routing Information Protocol (RIP)</a:t>
            </a:r>
            <a:endParaRPr lang="en-US" sz="3100" kern="1200" dirty="0"/>
          </a:p>
        </p:txBody>
      </p:sp>
      <p:sp>
        <p:nvSpPr>
          <p:cNvPr id="7" name="Rectangle 6">
            <a:extLst>
              <a:ext uri="{FF2B5EF4-FFF2-40B4-BE49-F238E27FC236}">
                <a16:creationId xmlns:a16="http://schemas.microsoft.com/office/drawing/2014/main" id="{8926EBE8-0D0E-4927-B777-C1025F890DAD}"/>
              </a:ext>
            </a:extLst>
          </p:cNvPr>
          <p:cNvSpPr/>
          <p:nvPr/>
        </p:nvSpPr>
        <p:spPr>
          <a:xfrm>
            <a:off x="5500572" y="-131000"/>
            <a:ext cx="6096000" cy="646331"/>
          </a:xfrm>
          <a:prstGeom prst="rect">
            <a:avLst/>
          </a:prstGeom>
        </p:spPr>
        <p:txBody>
          <a:bodyPr>
            <a:spAutoFit/>
          </a:bodyPr>
          <a:lstStyle/>
          <a:p>
            <a:endParaRPr lang="en-US" dirty="0">
              <a:solidFill>
                <a:schemeClr val="bg1"/>
              </a:solidFill>
            </a:endParaRPr>
          </a:p>
          <a:p>
            <a:endParaRPr lang="en-US" dirty="0">
              <a:solidFill>
                <a:schemeClr val="bg1"/>
              </a:solidFill>
            </a:endParaRPr>
          </a:p>
        </p:txBody>
      </p:sp>
      <p:pic>
        <p:nvPicPr>
          <p:cNvPr id="4" name="Picture 3">
            <a:extLst>
              <a:ext uri="{FF2B5EF4-FFF2-40B4-BE49-F238E27FC236}">
                <a16:creationId xmlns:a16="http://schemas.microsoft.com/office/drawing/2014/main" id="{700FCD44-F8E7-4F1C-9BD3-1A52D28E603F}"/>
              </a:ext>
            </a:extLst>
          </p:cNvPr>
          <p:cNvPicPr>
            <a:picLocks noChangeAspect="1"/>
          </p:cNvPicPr>
          <p:nvPr/>
        </p:nvPicPr>
        <p:blipFill>
          <a:blip r:embed="rId3"/>
          <a:stretch>
            <a:fillRect/>
          </a:stretch>
        </p:blipFill>
        <p:spPr>
          <a:xfrm>
            <a:off x="5142503" y="646331"/>
            <a:ext cx="6945993" cy="5624335"/>
          </a:xfrm>
          <a:prstGeom prst="rect">
            <a:avLst/>
          </a:prstGeom>
        </p:spPr>
      </p:pic>
      <p:sp>
        <p:nvSpPr>
          <p:cNvPr id="5" name="Rectangle 4">
            <a:extLst>
              <a:ext uri="{FF2B5EF4-FFF2-40B4-BE49-F238E27FC236}">
                <a16:creationId xmlns:a16="http://schemas.microsoft.com/office/drawing/2014/main" id="{91667FCB-F92B-4427-9D29-39FD623515A0}"/>
              </a:ext>
            </a:extLst>
          </p:cNvPr>
          <p:cNvSpPr/>
          <p:nvPr/>
        </p:nvSpPr>
        <p:spPr>
          <a:xfrm>
            <a:off x="11774311" y="6005689"/>
            <a:ext cx="411593" cy="3959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9259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595428" y="2263285"/>
            <a:ext cx="4230708" cy="1786515"/>
          </a:xfrm>
        </p:spPr>
        <p:txBody>
          <a:bodyPr vert="horz" lIns="91440" tIns="45720" rIns="91440" bIns="45720" rtlCol="0" anchor="t">
            <a:normAutofit fontScale="90000"/>
          </a:bodyPr>
          <a:lstStyle/>
          <a:p>
            <a:r>
              <a:rPr lang="en-US" sz="4400" kern="1200" dirty="0">
                <a:solidFill>
                  <a:srgbClr val="FFFFFF"/>
                </a:solidFill>
                <a:latin typeface="+mj-lt"/>
                <a:ea typeface="+mj-ea"/>
                <a:cs typeface="+mj-cs"/>
              </a:rPr>
              <a:t>Understand </a:t>
            </a:r>
            <a:r>
              <a:rPr lang="en-US" dirty="0">
                <a:solidFill>
                  <a:srgbClr val="FFFFFF"/>
                </a:solidFill>
              </a:rPr>
              <a:t>Routing Protocols</a:t>
            </a:r>
            <a:br>
              <a:rPr lang="en-US" dirty="0">
                <a:solidFill>
                  <a:srgbClr val="FFFFFF"/>
                </a:solidFill>
              </a:rPr>
            </a:br>
            <a:br>
              <a:rPr lang="en-US" dirty="0">
                <a:solidFill>
                  <a:srgbClr val="FFFFFF"/>
                </a:solidFill>
              </a:rPr>
            </a:br>
            <a:r>
              <a:rPr lang="en-US" sz="3600" b="1" dirty="0"/>
              <a:t>OSPF (Open Shortest Path First)</a:t>
            </a:r>
            <a:br>
              <a:rPr lang="en-US" sz="3600" dirty="0"/>
            </a:br>
            <a:r>
              <a:rPr lang="en-US" dirty="0">
                <a:solidFill>
                  <a:srgbClr val="FFFFFF"/>
                </a:solidFill>
              </a:rPr>
              <a:t> </a:t>
            </a:r>
            <a:br>
              <a:rPr lang="en-US" sz="4400" kern="1200" dirty="0">
                <a:solidFill>
                  <a:srgbClr val="FFFFFF"/>
                </a:solidFill>
                <a:latin typeface="+mj-lt"/>
                <a:ea typeface="+mj-ea"/>
                <a:cs typeface="+mj-cs"/>
              </a:rPr>
            </a:br>
            <a:br>
              <a:rPr lang="en-US" sz="4400" kern="1200" dirty="0">
                <a:solidFill>
                  <a:srgbClr val="FFFFFF"/>
                </a:solidFill>
                <a:latin typeface="+mj-lt"/>
                <a:ea typeface="+mj-ea"/>
                <a:cs typeface="+mj-cs"/>
              </a:rPr>
            </a:br>
            <a:endParaRPr lang="en-US" sz="4400" kern="1200" dirty="0">
              <a:solidFill>
                <a:srgbClr val="FFFFFF"/>
              </a:solidFill>
              <a:latin typeface="+mj-lt"/>
              <a:ea typeface="+mj-ea"/>
              <a:cs typeface="+mj-cs"/>
            </a:endParaRPr>
          </a:p>
        </p:txBody>
      </p:sp>
      <p:sp>
        <p:nvSpPr>
          <p:cNvPr id="7" name="Rectangle 6">
            <a:extLst>
              <a:ext uri="{FF2B5EF4-FFF2-40B4-BE49-F238E27FC236}">
                <a16:creationId xmlns:a16="http://schemas.microsoft.com/office/drawing/2014/main" id="{8926EBE8-0D0E-4927-B777-C1025F890DAD}"/>
              </a:ext>
            </a:extLst>
          </p:cNvPr>
          <p:cNvSpPr/>
          <p:nvPr/>
        </p:nvSpPr>
        <p:spPr>
          <a:xfrm>
            <a:off x="5604588" y="35276"/>
            <a:ext cx="6096000" cy="5632311"/>
          </a:xfrm>
          <a:prstGeom prst="rect">
            <a:avLst/>
          </a:prstGeom>
        </p:spPr>
        <p:txBody>
          <a:bodyPr>
            <a:spAutoFit/>
          </a:bodyPr>
          <a:lstStyle/>
          <a:p>
            <a:endParaRPr lang="en-US" dirty="0">
              <a:solidFill>
                <a:schemeClr val="bg1"/>
              </a:solidFill>
            </a:endParaRPr>
          </a:p>
          <a:p>
            <a:r>
              <a:rPr lang="en-US" b="1" dirty="0">
                <a:solidFill>
                  <a:schemeClr val="bg1"/>
                </a:solidFill>
              </a:rPr>
              <a:t>OSPF (Open Shortest Path First) </a:t>
            </a:r>
            <a:r>
              <a:rPr lang="en-US" dirty="0">
                <a:solidFill>
                  <a:schemeClr val="bg1"/>
                </a:solidFill>
              </a:rPr>
              <a:t>is a router protocol used to find the best path for packets as they pass through a set of connected networks.</a:t>
            </a:r>
          </a:p>
          <a:p>
            <a:endParaRPr lang="en-US" dirty="0">
              <a:solidFill>
                <a:schemeClr val="bg1"/>
              </a:solidFill>
            </a:endParaRPr>
          </a:p>
          <a:p>
            <a:r>
              <a:rPr lang="en-US" dirty="0">
                <a:solidFill>
                  <a:schemeClr val="bg1"/>
                </a:solidFill>
              </a:rPr>
              <a:t>Using OSPF, a router that learns of a change to a routing table (when it is reconfigured by network staff, for example) or detects a change in the network immediately multicasts the information to all other OSPF hosts in the network so they will all have the same routing table information. </a:t>
            </a:r>
          </a:p>
          <a:p>
            <a:endParaRPr lang="en-US" dirty="0">
              <a:solidFill>
                <a:schemeClr val="bg1"/>
              </a:solidFill>
            </a:endParaRPr>
          </a:p>
          <a:p>
            <a:r>
              <a:rPr lang="en-US" dirty="0">
                <a:solidFill>
                  <a:schemeClr val="bg1"/>
                </a:solidFill>
              </a:rPr>
              <a:t>Unlike RIP, which requires routers to send the entire routing table to neighbors every 30 seconds, OSPF sends only the part that has changed and only when a change has taken place. </a:t>
            </a:r>
          </a:p>
          <a:p>
            <a:endParaRPr lang="en-US" dirty="0">
              <a:solidFill>
                <a:schemeClr val="bg1"/>
              </a:solidFill>
            </a:endParaRPr>
          </a:p>
          <a:p>
            <a:r>
              <a:rPr lang="en-US" dirty="0">
                <a:solidFill>
                  <a:schemeClr val="bg1"/>
                </a:solidFill>
              </a:rPr>
              <a:t>Rather than simply counting the number of router hops between hosts on a network, as RIP does, OSPF bases its path choices on "link states" that consider additional network information, including IT-assigned cost metrics that give some paths higher assigned costs. </a:t>
            </a:r>
          </a:p>
        </p:txBody>
      </p:sp>
    </p:spTree>
    <p:extLst>
      <p:ext uri="{BB962C8B-B14F-4D97-AF65-F5344CB8AC3E}">
        <p14:creationId xmlns:p14="http://schemas.microsoft.com/office/powerpoint/2010/main" val="15753016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595428" y="2263285"/>
            <a:ext cx="3658053" cy="1786515"/>
          </a:xfrm>
        </p:spPr>
        <p:txBody>
          <a:bodyPr vert="horz" lIns="91440" tIns="45720" rIns="91440" bIns="45720" rtlCol="0" anchor="t">
            <a:normAutofit fontScale="90000"/>
          </a:bodyPr>
          <a:lstStyle/>
          <a:p>
            <a:r>
              <a:rPr lang="en-US" sz="4400" kern="1200" dirty="0">
                <a:solidFill>
                  <a:srgbClr val="FFFFFF"/>
                </a:solidFill>
                <a:latin typeface="+mj-lt"/>
                <a:ea typeface="+mj-ea"/>
                <a:cs typeface="+mj-cs"/>
              </a:rPr>
              <a:t>Understand Routing Protocols </a:t>
            </a:r>
            <a:br>
              <a:rPr lang="en-US" sz="4400" kern="1200" dirty="0">
                <a:solidFill>
                  <a:srgbClr val="FFFFFF"/>
                </a:solidFill>
                <a:latin typeface="+mj-lt"/>
                <a:ea typeface="+mj-ea"/>
                <a:cs typeface="+mj-cs"/>
              </a:rPr>
            </a:b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OSPF</a:t>
            </a:r>
          </a:p>
        </p:txBody>
      </p:sp>
      <p:pic>
        <p:nvPicPr>
          <p:cNvPr id="8" name="Picture 7">
            <a:extLst>
              <a:ext uri="{FF2B5EF4-FFF2-40B4-BE49-F238E27FC236}">
                <a16:creationId xmlns:a16="http://schemas.microsoft.com/office/drawing/2014/main" id="{483D5912-38B6-4810-9F6A-D4E1BD947DFE}"/>
              </a:ext>
            </a:extLst>
          </p:cNvPr>
          <p:cNvPicPr>
            <a:picLocks noChangeAspect="1"/>
          </p:cNvPicPr>
          <p:nvPr/>
        </p:nvPicPr>
        <p:blipFill>
          <a:blip r:embed="rId3"/>
          <a:stretch>
            <a:fillRect/>
          </a:stretch>
        </p:blipFill>
        <p:spPr>
          <a:xfrm>
            <a:off x="5234473" y="248601"/>
            <a:ext cx="6736703" cy="4379384"/>
          </a:xfrm>
          <a:prstGeom prst="rect">
            <a:avLst/>
          </a:prstGeom>
        </p:spPr>
      </p:pic>
      <p:pic>
        <p:nvPicPr>
          <p:cNvPr id="3" name="Picture 2">
            <a:extLst>
              <a:ext uri="{FF2B5EF4-FFF2-40B4-BE49-F238E27FC236}">
                <a16:creationId xmlns:a16="http://schemas.microsoft.com/office/drawing/2014/main" id="{5A650450-87AD-4B2D-B1C6-30A3A5F29256}"/>
              </a:ext>
            </a:extLst>
          </p:cNvPr>
          <p:cNvPicPr>
            <a:picLocks noChangeAspect="1"/>
          </p:cNvPicPr>
          <p:nvPr/>
        </p:nvPicPr>
        <p:blipFill>
          <a:blip r:embed="rId4"/>
          <a:stretch>
            <a:fillRect/>
          </a:stretch>
        </p:blipFill>
        <p:spPr>
          <a:xfrm>
            <a:off x="9232130" y="4422710"/>
            <a:ext cx="2739047" cy="2186690"/>
          </a:xfrm>
          <a:prstGeom prst="rect">
            <a:avLst/>
          </a:prstGeom>
        </p:spPr>
      </p:pic>
    </p:spTree>
    <p:extLst>
      <p:ext uri="{BB962C8B-B14F-4D97-AF65-F5344CB8AC3E}">
        <p14:creationId xmlns:p14="http://schemas.microsoft.com/office/powerpoint/2010/main" val="2869477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a:bodyPr>
          <a:lstStyle/>
          <a:p>
            <a:r>
              <a:rPr lang="en-US" sz="4800" kern="1200" dirty="0">
                <a:solidFill>
                  <a:srgbClr val="FFFFFF"/>
                </a:solidFill>
                <a:latin typeface="+mj-lt"/>
                <a:ea typeface="+mj-ea"/>
                <a:cs typeface="+mj-cs"/>
              </a:rPr>
              <a:t>Media </a:t>
            </a:r>
            <a:r>
              <a:rPr lang="en-US" sz="4800" dirty="0">
                <a:solidFill>
                  <a:srgbClr val="FFFFFF"/>
                </a:solidFill>
              </a:rPr>
              <a:t>Type </a:t>
            </a:r>
            <a:r>
              <a:rPr lang="en-US" sz="4800" kern="1200" dirty="0">
                <a:solidFill>
                  <a:srgbClr val="FFFFFF"/>
                </a:solidFill>
                <a:latin typeface="+mj-lt"/>
                <a:ea typeface="+mj-ea"/>
                <a:cs typeface="+mj-cs"/>
              </a:rPr>
              <a:t>Basics</a:t>
            </a:r>
          </a:p>
        </p:txBody>
      </p:sp>
    </p:spTree>
    <p:extLst>
      <p:ext uri="{BB962C8B-B14F-4D97-AF65-F5344CB8AC3E}">
        <p14:creationId xmlns:p14="http://schemas.microsoft.com/office/powerpoint/2010/main" val="5706269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726057" y="3121701"/>
            <a:ext cx="3658053" cy="1786515"/>
          </a:xfrm>
        </p:spPr>
        <p:txBody>
          <a:bodyPr vert="horz" lIns="91440" tIns="45720" rIns="91440" bIns="45720" rtlCol="0" anchor="t">
            <a:normAutofit/>
          </a:bodyPr>
          <a:lstStyle/>
          <a:p>
            <a:r>
              <a:rPr lang="en-US" sz="4400" kern="1200" dirty="0">
                <a:solidFill>
                  <a:srgbClr val="FFFFFF"/>
                </a:solidFill>
                <a:latin typeface="+mj-lt"/>
                <a:ea typeface="+mj-ea"/>
                <a:cs typeface="+mj-cs"/>
              </a:rPr>
              <a:t>Understand Media Types </a:t>
            </a:r>
          </a:p>
        </p:txBody>
      </p:sp>
      <p:sp>
        <p:nvSpPr>
          <p:cNvPr id="4" name="Content Placeholder 3">
            <a:extLst>
              <a:ext uri="{FF2B5EF4-FFF2-40B4-BE49-F238E27FC236}">
                <a16:creationId xmlns:a16="http://schemas.microsoft.com/office/drawing/2014/main" id="{50C36AF9-B077-47D9-B59B-7D43C1CF5CC0}"/>
              </a:ext>
            </a:extLst>
          </p:cNvPr>
          <p:cNvSpPr>
            <a:spLocks noGrp="1"/>
          </p:cNvSpPr>
          <p:nvPr>
            <p:ph idx="1"/>
          </p:nvPr>
        </p:nvSpPr>
        <p:spPr>
          <a:xfrm>
            <a:off x="5687568" y="758952"/>
            <a:ext cx="5666232" cy="5418011"/>
          </a:xfrm>
        </p:spPr>
        <p:txBody>
          <a:bodyPr>
            <a:normAutofit/>
          </a:bodyPr>
          <a:lstStyle/>
          <a:p>
            <a:r>
              <a:rPr lang="en-US" dirty="0">
                <a:solidFill>
                  <a:srgbClr val="000000"/>
                </a:solidFill>
              </a:rPr>
              <a:t>Cable types and their characteristics</a:t>
            </a:r>
          </a:p>
          <a:p>
            <a:r>
              <a:rPr lang="en-US" dirty="0">
                <a:solidFill>
                  <a:srgbClr val="000000"/>
                </a:solidFill>
              </a:rPr>
              <a:t>Including media segment length and speed</a:t>
            </a:r>
          </a:p>
          <a:p>
            <a:r>
              <a:rPr lang="en-US" dirty="0">
                <a:solidFill>
                  <a:srgbClr val="000000"/>
                </a:solidFill>
              </a:rPr>
              <a:t>Fiber optic</a:t>
            </a:r>
          </a:p>
          <a:p>
            <a:r>
              <a:rPr lang="en-US" dirty="0">
                <a:solidFill>
                  <a:srgbClr val="000000"/>
                </a:solidFill>
              </a:rPr>
              <a:t>Twisted pair shielded or unshielded; </a:t>
            </a:r>
            <a:r>
              <a:rPr lang="en-US" dirty="0" err="1">
                <a:solidFill>
                  <a:srgbClr val="000000"/>
                </a:solidFill>
              </a:rPr>
              <a:t>Catxx</a:t>
            </a:r>
            <a:r>
              <a:rPr lang="en-US" dirty="0">
                <a:solidFill>
                  <a:srgbClr val="000000"/>
                </a:solidFill>
              </a:rPr>
              <a:t> cabling</a:t>
            </a:r>
          </a:p>
          <a:p>
            <a:endParaRPr lang="en-US" dirty="0"/>
          </a:p>
        </p:txBody>
      </p:sp>
      <p:pic>
        <p:nvPicPr>
          <p:cNvPr id="8" name="Picture 7">
            <a:extLst>
              <a:ext uri="{FF2B5EF4-FFF2-40B4-BE49-F238E27FC236}">
                <a16:creationId xmlns:a16="http://schemas.microsoft.com/office/drawing/2014/main" id="{70C4017E-9F81-4EFA-BB2F-8A7CA78C5E19}"/>
              </a:ext>
            </a:extLst>
          </p:cNvPr>
          <p:cNvPicPr>
            <a:picLocks noChangeAspect="1"/>
          </p:cNvPicPr>
          <p:nvPr/>
        </p:nvPicPr>
        <p:blipFill>
          <a:blip r:embed="rId3"/>
          <a:stretch>
            <a:fillRect/>
          </a:stretch>
        </p:blipFill>
        <p:spPr>
          <a:xfrm>
            <a:off x="5687568" y="3657600"/>
            <a:ext cx="6076968" cy="3035279"/>
          </a:xfrm>
          <a:prstGeom prst="rect">
            <a:avLst/>
          </a:prstGeom>
        </p:spPr>
      </p:pic>
    </p:spTree>
    <p:extLst>
      <p:ext uri="{BB962C8B-B14F-4D97-AF65-F5344CB8AC3E}">
        <p14:creationId xmlns:p14="http://schemas.microsoft.com/office/powerpoint/2010/main" val="732357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F4145E-6F55-47B1-92D9-34274B4C7E69}"/>
              </a:ext>
            </a:extLst>
          </p:cNvPr>
          <p:cNvSpPr>
            <a:spLocks noGrp="1"/>
          </p:cNvSpPr>
          <p:nvPr>
            <p:ph type="title"/>
          </p:nvPr>
        </p:nvSpPr>
        <p:spPr>
          <a:xfrm>
            <a:off x="726057" y="3121701"/>
            <a:ext cx="3658053" cy="1786515"/>
          </a:xfrm>
        </p:spPr>
        <p:txBody>
          <a:bodyPr vert="horz" lIns="91440" tIns="45720" rIns="91440" bIns="45720" rtlCol="0" anchor="t">
            <a:normAutofit/>
          </a:bodyPr>
          <a:lstStyle/>
          <a:p>
            <a:r>
              <a:rPr lang="en-US" sz="4400" kern="1200" dirty="0">
                <a:solidFill>
                  <a:srgbClr val="FFFFFF"/>
                </a:solidFill>
                <a:latin typeface="+mj-lt"/>
                <a:ea typeface="+mj-ea"/>
                <a:cs typeface="+mj-cs"/>
              </a:rPr>
              <a:t>Understand Media Types </a:t>
            </a:r>
          </a:p>
        </p:txBody>
      </p:sp>
      <p:pic>
        <p:nvPicPr>
          <p:cNvPr id="6" name="Content Placeholder 5">
            <a:extLst>
              <a:ext uri="{FF2B5EF4-FFF2-40B4-BE49-F238E27FC236}">
                <a16:creationId xmlns:a16="http://schemas.microsoft.com/office/drawing/2014/main" id="{4CC1C9F2-B876-4F91-827E-1209E5B9F403}"/>
              </a:ext>
            </a:extLst>
          </p:cNvPr>
          <p:cNvPicPr>
            <a:picLocks noGrp="1" noChangeAspect="1"/>
          </p:cNvPicPr>
          <p:nvPr>
            <p:ph idx="1"/>
          </p:nvPr>
        </p:nvPicPr>
        <p:blipFill>
          <a:blip r:embed="rId3"/>
          <a:stretch>
            <a:fillRect/>
          </a:stretch>
        </p:blipFill>
        <p:spPr>
          <a:xfrm>
            <a:off x="6096000" y="1211231"/>
            <a:ext cx="5267325" cy="4171950"/>
          </a:xfrm>
          <a:prstGeom prst="rect">
            <a:avLst/>
          </a:prstGeom>
        </p:spPr>
      </p:pic>
    </p:spTree>
    <p:extLst>
      <p:ext uri="{BB962C8B-B14F-4D97-AF65-F5344CB8AC3E}">
        <p14:creationId xmlns:p14="http://schemas.microsoft.com/office/powerpoint/2010/main" val="1537090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8819</Words>
  <Application>Microsoft Office PowerPoint</Application>
  <PresentationFormat>Widescreen</PresentationFormat>
  <Paragraphs>1263</Paragraphs>
  <Slides>137</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137</vt:i4>
      </vt:variant>
    </vt:vector>
  </HeadingPairs>
  <TitlesOfParts>
    <vt:vector size="145" baseType="lpstr">
      <vt:lpstr>Arial</vt:lpstr>
      <vt:lpstr>Arial Narrow</vt:lpstr>
      <vt:lpstr>Calibri</vt:lpstr>
      <vt:lpstr>Calibri Light</vt:lpstr>
      <vt:lpstr>Franklin Gothic Medium</vt:lpstr>
      <vt:lpstr>Symbol</vt:lpstr>
      <vt:lpstr>Times New Roman</vt:lpstr>
      <vt:lpstr>Office Theme</vt:lpstr>
      <vt:lpstr>PowerPoint Presentation</vt:lpstr>
      <vt:lpstr>Understanding network infrastructures (30–35%)</vt:lpstr>
      <vt:lpstr>Understanding network hardware (20–25%)</vt:lpstr>
      <vt:lpstr>Understanding protocols and services (45-50%) </vt:lpstr>
      <vt:lpstr>Question Types  Multiple Choice </vt:lpstr>
      <vt:lpstr>Question Types  Scenario Yes &amp; No type 2 </vt:lpstr>
      <vt:lpstr>Question Types  Dropdown</vt:lpstr>
      <vt:lpstr>Question Types  Scenario with picture</vt:lpstr>
      <vt:lpstr>Question Types  Drag and drop</vt:lpstr>
      <vt:lpstr>PowerPoint Presentation</vt:lpstr>
      <vt:lpstr>Understand the concepts of Internet, intranet, and extranet</vt:lpstr>
      <vt:lpstr>Intranets</vt:lpstr>
      <vt:lpstr>Intranets</vt:lpstr>
      <vt:lpstr>Simple Intranet Architecture</vt:lpstr>
      <vt:lpstr>Extranets </vt:lpstr>
      <vt:lpstr>Extranets </vt:lpstr>
      <vt:lpstr>Simple Extranet Architecture</vt:lpstr>
      <vt:lpstr>Virtual Private Network (VPN)</vt:lpstr>
      <vt:lpstr>Virtual Private Network (VPN)</vt:lpstr>
      <vt:lpstr>Virtual Private Network (VPN)</vt:lpstr>
      <vt:lpstr>Virtual Private Network (VPN)</vt:lpstr>
      <vt:lpstr>Firewalls</vt:lpstr>
      <vt:lpstr>Firewalls</vt:lpstr>
      <vt:lpstr>Security zones</vt:lpstr>
      <vt:lpstr>Local Area Networks (LAN)</vt:lpstr>
      <vt:lpstr>Local Area Networks (LANs)</vt:lpstr>
      <vt:lpstr>Local Area Networks (LANs)</vt:lpstr>
      <vt:lpstr>Local Area Networks (LANs)  Perimeter networks </vt:lpstr>
      <vt:lpstr>Local Area Networks (LANs)  Perimeter networks </vt:lpstr>
      <vt:lpstr>Local Area Networks (LANs) </vt:lpstr>
      <vt:lpstr>PowerPoint Presentation</vt:lpstr>
      <vt:lpstr>Local Area Networks (LANs) </vt:lpstr>
      <vt:lpstr>Local Area Networks (LANs)  Contention Methods </vt:lpstr>
      <vt:lpstr>Local Area Networks (LANs)  Contention Methods </vt:lpstr>
      <vt:lpstr>Local Area Networks (LANs)  Token Passing </vt:lpstr>
      <vt:lpstr>Local Area Networks (LANs)  Circuit Switching  Packet Switching </vt:lpstr>
      <vt:lpstr>Wide Area Networks (WAN)</vt:lpstr>
      <vt:lpstr>Wide Area Networks (WANs)</vt:lpstr>
      <vt:lpstr>Wide Area Networks (WANs)</vt:lpstr>
      <vt:lpstr>Wireless Networking</vt:lpstr>
      <vt:lpstr>PowerPoint Presentation</vt:lpstr>
      <vt:lpstr>Wireless Networking</vt:lpstr>
      <vt:lpstr>Wireless Networking Security</vt:lpstr>
      <vt:lpstr>Types of Wireless Networks</vt:lpstr>
      <vt:lpstr>WIFI Bridging</vt:lpstr>
      <vt:lpstr>Wireless Networks (Electromagnetic Interference and other reasons for degradation of a WIFI network)</vt:lpstr>
      <vt:lpstr>Wireless Networks (Electromagnetic Interference and other reasons for degradation of a WIFI network)</vt:lpstr>
      <vt:lpstr>Wireless Networks (Electromagnetic Interference and other reasons for degradation of a WIFI network)</vt:lpstr>
      <vt:lpstr>Network topologies</vt:lpstr>
      <vt:lpstr>Network topologies  Ring Topology</vt:lpstr>
      <vt:lpstr>Network topologies  Star Topology</vt:lpstr>
      <vt:lpstr>Network topologies  Bus Topology</vt:lpstr>
      <vt:lpstr>Network topologies  Mesh Topology</vt:lpstr>
      <vt:lpstr>Network topologies   Tree Topology</vt:lpstr>
      <vt:lpstr>Network topologies  Point-to-Point Topology </vt:lpstr>
      <vt:lpstr>Internet Protocol version 4 (IPv4)</vt:lpstr>
      <vt:lpstr>Understand IPv4 </vt:lpstr>
      <vt:lpstr>Understand IPv4 </vt:lpstr>
      <vt:lpstr>Understand IPv4 </vt:lpstr>
      <vt:lpstr>Understand IPv4 </vt:lpstr>
      <vt:lpstr>Understand IPv4 </vt:lpstr>
      <vt:lpstr>Understand IPv4 </vt:lpstr>
      <vt:lpstr>Understand IPv4 </vt:lpstr>
      <vt:lpstr>Understand IPv4 </vt:lpstr>
      <vt:lpstr>IP Addressing IPv4 </vt:lpstr>
      <vt:lpstr>Understanding TCP/IP Reserved address ranges for local use (including local loopback IP), protocols </vt:lpstr>
      <vt:lpstr>Understanding TCP/IP local loopback IPs </vt:lpstr>
      <vt:lpstr>Understanding TCP/IP Multicast Addresses </vt:lpstr>
      <vt:lpstr>Understanding TCP/IP  NSLOOKUP </vt:lpstr>
      <vt:lpstr>IP Addressing IPv4</vt:lpstr>
      <vt:lpstr>IP Addressing IPv4</vt:lpstr>
      <vt:lpstr>Understand Numbering Systems for IPv4 and IPv6 </vt:lpstr>
      <vt:lpstr>Internet Protocol version 6 (IPv6)</vt:lpstr>
      <vt:lpstr>Understand IPv6 </vt:lpstr>
      <vt:lpstr>Understand IPv6 </vt:lpstr>
      <vt:lpstr>IP Addressing IPv6</vt:lpstr>
      <vt:lpstr>Subnetting Basics</vt:lpstr>
      <vt:lpstr>Understand Subnets</vt:lpstr>
      <vt:lpstr>Subnetting</vt:lpstr>
      <vt:lpstr>Understand Subnets</vt:lpstr>
      <vt:lpstr>Understand Subnets</vt:lpstr>
      <vt:lpstr>Understand IPv4 </vt:lpstr>
      <vt:lpstr>Switch Basics</vt:lpstr>
      <vt:lpstr>Understand switches </vt:lpstr>
      <vt:lpstr>Understand switches </vt:lpstr>
      <vt:lpstr>Understand switches  MAC Address Table </vt:lpstr>
      <vt:lpstr>Routes a Routing Protocol Basics</vt:lpstr>
      <vt:lpstr>Understand Routers </vt:lpstr>
      <vt:lpstr>Understand Routers </vt:lpstr>
      <vt:lpstr>Understand Routers  ARP Table</vt:lpstr>
      <vt:lpstr>Understand Routers  Network Address Translation (NAT)</vt:lpstr>
      <vt:lpstr>Understand Routers  Routing Protocols </vt:lpstr>
      <vt:lpstr>Understand Routing Protocols   Routing Information Protocol (RIP)</vt:lpstr>
      <vt:lpstr>Understand Routing Protocols   Routing Information Protocol (RIP)</vt:lpstr>
      <vt:lpstr>Understand Routing Protocols  OSPF (Open Shortest Path First)    </vt:lpstr>
      <vt:lpstr>Understand Routing Protocols   OSPF</vt:lpstr>
      <vt:lpstr>Media Type Basics</vt:lpstr>
      <vt:lpstr>Understand Media Types </vt:lpstr>
      <vt:lpstr>Understand Media Types </vt:lpstr>
      <vt:lpstr>Understand Media Types </vt:lpstr>
      <vt:lpstr>Understand Media Types   (Cable Speeds)</vt:lpstr>
      <vt:lpstr>Open Systems Interconnection (OSI) Model</vt:lpstr>
      <vt:lpstr>Understand the Open Systems Interconnection (OSI) model  </vt:lpstr>
      <vt:lpstr>Understand the Open Systems Interconnection (OSI) model  </vt:lpstr>
      <vt:lpstr>Ports and Protocols</vt:lpstr>
      <vt:lpstr>Port and Protocols</vt:lpstr>
      <vt:lpstr>Port and Protocols</vt:lpstr>
      <vt:lpstr>Port and Protocols How they work.</vt:lpstr>
      <vt:lpstr>Port and Protocols</vt:lpstr>
      <vt:lpstr>LDAP, DNS, and DHCP Basics</vt:lpstr>
      <vt:lpstr>Lightweight Directory Access Protocol (LDAP)  Domain Name System (DNS) &amp; Dynamic Host Naming Protocol (DHCP) </vt:lpstr>
      <vt:lpstr>Domain Name System (DNS)</vt:lpstr>
      <vt:lpstr>Domain Name System (DNS)</vt:lpstr>
      <vt:lpstr>Domain Name System (DNS)</vt:lpstr>
      <vt:lpstr>Domain Name System (DNS)</vt:lpstr>
      <vt:lpstr>How Domain Name System (DNS) Lookups work.  Recursive and Iterative </vt:lpstr>
      <vt:lpstr>Troubleshooting Domain Name System (DNS)  You ping a server by using fully qualified domain name (FQDN) and do not receive a response. </vt:lpstr>
      <vt:lpstr>Generic Top-Level Domains</vt:lpstr>
      <vt:lpstr>Domain Name System (DNS)</vt:lpstr>
      <vt:lpstr>Understanding DHCP</vt:lpstr>
      <vt:lpstr>DHCP must</vt:lpstr>
      <vt:lpstr>DORA Process</vt:lpstr>
      <vt:lpstr>Understanding TCP/IP</vt:lpstr>
      <vt:lpstr>Network Command Line Tools</vt:lpstr>
      <vt:lpstr>Understanding TCP/IP  TRACERT or Traceroute </vt:lpstr>
      <vt:lpstr>Understanding TCP/IP  Ping </vt:lpstr>
      <vt:lpstr>Understanding TCP/IP  Ping                (Continued) </vt:lpstr>
      <vt:lpstr>Understanding TCP/IP  PATHPING  </vt:lpstr>
      <vt:lpstr>Understanding TCP/IP  NETSTAT  </vt:lpstr>
      <vt:lpstr>Understanding TCP/IP  NETSTAT        (Continued)  </vt:lpstr>
      <vt:lpstr>Understanding TCP/IP  IPCONFIG</vt:lpstr>
      <vt:lpstr>Understanding TCP/IP</vt:lpstr>
      <vt:lpstr>VLAN Basics</vt:lpstr>
      <vt:lpstr>VLANS</vt:lpstr>
      <vt:lpstr>VLANS</vt:lpstr>
      <vt:lpstr>VLANS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Thomas</dc:creator>
  <cp:lastModifiedBy>Justin Thomas</cp:lastModifiedBy>
  <cp:revision>1</cp:revision>
  <dcterms:created xsi:type="dcterms:W3CDTF">2020-10-23T14:20:01Z</dcterms:created>
  <dcterms:modified xsi:type="dcterms:W3CDTF">2020-10-27T17:58:57Z</dcterms:modified>
</cp:coreProperties>
</file>