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28" r:id="rId2"/>
    <p:sldId id="513" r:id="rId3"/>
    <p:sldId id="512" r:id="rId4"/>
    <p:sldId id="354" r:id="rId5"/>
    <p:sldId id="380" r:id="rId6"/>
    <p:sldId id="396" r:id="rId7"/>
    <p:sldId id="357" r:id="rId8"/>
    <p:sldId id="381" r:id="rId9"/>
    <p:sldId id="397" r:id="rId10"/>
    <p:sldId id="5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DD31F-B30A-4421-AA16-13C0A0FF1AF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DD06-3F4C-433E-870A-D79645C0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and welcome to my Microsoft MTA 98-366 Study video series. In this video we will be covering Intra </a:t>
            </a:r>
            <a:r>
              <a:rPr lang="en-US"/>
              <a:t>and extranets.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A8A11-C70A-4A0F-BD91-AEA84ABA3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2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870A5398-D6B1-408C-8143-F0348752E0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C82F5FF9-CC8A-4900-8CCB-677504FA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75041EEA-9373-488A-9712-000FDB723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3D094-991B-4ED5-BCB3-C2931F30D7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647D8A5E-33FC-4254-8316-0B5D6CCBE2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E8E29C16-260E-42F3-AFD0-59CCB5C27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DA9A16EE-C89E-42D2-B79F-DC7E065B1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CA2DC-A012-45BA-A2A8-C7931A322B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F91FB9D-3FFA-4DFE-86AE-63B0856345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B50A6F5-8DD5-450B-86B2-C36950574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47D7C21-194D-4C05-BFD6-C0507A105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8C751-7E40-4708-9068-2C13C59FFF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F5013330-8C4C-4354-96CB-C3C2756E7D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A02A8C30-489A-4240-9FA3-999E6873C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FD6A9DE7-713D-4DC0-93B2-EDF566934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EBE76-45C2-46C9-B296-CDD05C63F3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D3E0-2BD5-44DE-AB5B-C45309E34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94E5-1DA9-48D8-B54C-1789AEA3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012C-2E2A-406C-8950-8DEC0DDC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A3FD-50F4-4204-BE42-F87B00FF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5DA7-0DF3-4708-A471-37ED442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35EC-D95D-4EA1-B366-59422B7B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D4F7C-CA19-415B-B736-C1C6BDBB4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E3680-D746-4DF9-AE34-E3C9B1AD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C8B6-5CF8-4126-84C9-1E211B68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1C695-07D3-4CC9-AFE1-1BDE49DB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DDBDA-0E15-4890-85BC-7EB9394E4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5EBD2-7374-4F6F-82DF-1CA5DA727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9BDF-F6F7-4B10-94A7-6262FFE4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0493-5813-48A7-B997-05704D8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5B965-40E1-4CC7-B70A-70D44DC5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B1673-20E4-40A2-98A6-5E07C554845E}"/>
              </a:ext>
            </a:extLst>
          </p:cNvPr>
          <p:cNvSpPr/>
          <p:nvPr userDrawn="1"/>
        </p:nvSpPr>
        <p:spPr>
          <a:xfrm flipV="1">
            <a:off x="1985" y="1"/>
            <a:ext cx="12192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1599D9F-232F-46E6-A881-B5300C2C6DDE}"/>
              </a:ext>
            </a:extLst>
          </p:cNvPr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10D2605C-04C3-4225-AFE2-139693D7500E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4B6E19E-73EC-434C-BA62-947013DA5B15}"/>
              </a:ext>
            </a:extLst>
          </p:cNvPr>
          <p:cNvSpPr txBox="1">
            <a:spLocks/>
          </p:cNvSpPr>
          <p:nvPr userDrawn="1"/>
        </p:nvSpPr>
        <p:spPr>
          <a:xfrm>
            <a:off x="1" y="6592888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4DE0690-1C75-4CDF-B352-99DED5E46A43}"/>
              </a:ext>
            </a:extLst>
          </p:cNvPr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MIS6| CH7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457AF-63DB-44E9-B3B8-9184B3760AA9}"/>
              </a:ext>
            </a:extLst>
          </p:cNvPr>
          <p:cNvSpPr/>
          <p:nvPr userDrawn="1"/>
        </p:nvSpPr>
        <p:spPr>
          <a:xfrm>
            <a:off x="1" y="368300"/>
            <a:ext cx="3467100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AD30-4473-48E9-A18D-682099104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8" y="368300"/>
            <a:ext cx="1934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Exhibit</a:t>
            </a:r>
            <a:endParaRPr lang="en-US" altLang="en-US" sz="3200" b="1" i="1" dirty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50" y="418404"/>
            <a:ext cx="10048933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E94C6-4C2A-44F5-95CD-921D2D11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49FB-AD67-4330-A49B-F09F82026877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8DAAD8-610D-44C8-B342-7CEC164B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55AF86-DF3D-4839-A8A7-F055CE80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933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B4EA-06B9-49D1-9E5D-DA65AD51C9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769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CD60B7-11B2-4061-B444-6DB76DEF3CC2}"/>
              </a:ext>
            </a:extLst>
          </p:cNvPr>
          <p:cNvSpPr/>
          <p:nvPr userDrawn="1"/>
        </p:nvSpPr>
        <p:spPr>
          <a:xfrm flipV="1">
            <a:off x="1985" y="1"/>
            <a:ext cx="12192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C440AE0-0F80-4BD4-AAB1-63CE91A467E9}"/>
              </a:ext>
            </a:extLst>
          </p:cNvPr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DBB0F6A7-959A-470B-A276-0A2343FD1BB5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F44EEEA-D424-4085-B9AB-F358741D41B9}"/>
              </a:ext>
            </a:extLst>
          </p:cNvPr>
          <p:cNvSpPr txBox="1">
            <a:spLocks/>
          </p:cNvSpPr>
          <p:nvPr userDrawn="1"/>
        </p:nvSpPr>
        <p:spPr>
          <a:xfrm>
            <a:off x="1" y="6592888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51074DA-BC7F-49FC-819C-E4E0363D2952}"/>
              </a:ext>
            </a:extLst>
          </p:cNvPr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MIS6 | CH7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F6AFF-D140-452C-B8CF-5CBB082B7A15}"/>
              </a:ext>
            </a:extLst>
          </p:cNvPr>
          <p:cNvSpPr/>
          <p:nvPr userDrawn="1"/>
        </p:nvSpPr>
        <p:spPr>
          <a:xfrm>
            <a:off x="1" y="368300"/>
            <a:ext cx="3467100" cy="584200"/>
          </a:xfrm>
          <a:prstGeom prst="rect">
            <a:avLst/>
          </a:prstGeom>
          <a:solidFill>
            <a:srgbClr val="B00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D39E-FB07-43FB-9FA0-EA193BA4BB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8" y="368300"/>
            <a:ext cx="1934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Table</a:t>
            </a:r>
            <a:endParaRPr lang="en-US" altLang="en-US" sz="3200" b="1" i="1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50" y="418404"/>
            <a:ext cx="10048933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F277E44-191E-48A2-A375-A621BC7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1E56-EF01-4295-ACBE-D842FD03EC3F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F4A714-2B51-42E9-B10F-3C6FBADF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E43035-8360-4D51-B84F-0228D14B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E8FD-B1CF-408A-A844-2FB01405C9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24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E91A-60E1-4F74-9D39-4ED5A48F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AE12-649A-434F-91C5-5B8CC879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F6AB-69ED-4703-8AB8-84D18E34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32FD-CB4C-4561-8C81-22B44E2A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6888-1297-4E35-8E88-2170E636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8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7EE6-AE9B-442A-9BAE-9A57AE6B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5EF8-84FF-4195-A539-15EE9DC79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5396-0880-497B-9260-7BE67A7A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72E79-96A9-47FD-81CE-9A1CFA99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6EBE-7ED9-4A88-AF72-FBF43210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C06-663D-4315-8DC4-F25A00C2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7871-0638-49BC-9422-8567047E7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691EC-883C-4D6F-B4A4-16F0EA108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E4A3-DD76-4DD4-96B6-1772845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0B9DF-7A81-4D2B-94F6-A5B60C7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1B4AC-A3D5-4B5D-8F27-D21D00C4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16D3-31AF-4686-B0ED-F7BB08C4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E15B-C694-409B-94DF-D73C62F5A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A143-3A43-4F47-9265-44C225B1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75DAF-B5FF-47BE-B769-ABA76E128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42568-5F8B-4A34-9716-D6225425D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FEE05-5407-4E9F-B48D-7B4FF7FE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33D96-1A66-4B12-8186-B8F88445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926A0-A9B0-41CA-A335-7BA8F77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3F5-54FD-4C15-9DAE-7E47F4DC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74409-C613-446A-B659-1EB23FA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9F1DC-EF36-4E28-BAF2-07773DAD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EE883-168A-402F-9FF4-6AE5B149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F5CAB-F9B3-4200-848C-17A325F4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69A1C-D146-480A-AD84-81758225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1E55-9E76-4F69-AECD-9A9B5DEE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6F48-7F82-44A6-B3D7-09D50195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F8E3-C34B-4EE7-B2CF-53572BE0C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20C16-72B2-4701-9740-61699ECB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837C-4E1D-4060-8FAB-C11D4DA4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20B3-367A-4A3E-B15B-54FA3226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46743-A191-4C47-94EF-33E538A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71F0-D43A-4ABE-9BCB-5949E215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8233B-9230-4E85-9879-CC6852724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FB9C-01F9-4554-A072-75F94419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CECD4-DA16-4ED1-8931-D5609F89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6B39C-715F-4EC3-BBB1-1BC49EF9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5ADB-3FDD-4856-B29F-F8DF11B4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F888A-2988-4D07-B6F8-DA8B9CA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07A18-001C-4126-93B5-6B005F0DE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4B3F-2D7B-41E0-A216-3A8AB68C4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3FFC-8A6D-4A0C-B579-69F1E81D9D5F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BAEB-5AC8-461A-8B36-1468F421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A74C-406E-47F4-8D9A-57C517438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22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D7F6C-0929-4109-ADD4-A47CA249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22" y="806755"/>
            <a:ext cx="3454041" cy="313076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9A165-0E50-4F77-8373-C944BF9E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6" y="4012164"/>
            <a:ext cx="6615405" cy="2183363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F5543-9E55-417A-83EA-75D2E525F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937" y="819554"/>
            <a:ext cx="3502643" cy="315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291C7-5D3D-44E9-8025-6638967F3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130" y="671804"/>
            <a:ext cx="3750516" cy="314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38A5D-EA25-4D3A-9D16-C5EE2326E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03" y="4254758"/>
            <a:ext cx="3928188" cy="1990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71F32-01A4-4DAC-B9FA-8FE6F3738723}"/>
              </a:ext>
            </a:extLst>
          </p:cNvPr>
          <p:cNvSpPr txBox="1"/>
          <p:nvPr/>
        </p:nvSpPr>
        <p:spPr>
          <a:xfrm>
            <a:off x="4954555" y="1866122"/>
            <a:ext cx="151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Instructor: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Justin Thomas</a:t>
            </a:r>
          </a:p>
        </p:txBody>
      </p:sp>
    </p:spTree>
    <p:extLst>
      <p:ext uri="{BB962C8B-B14F-4D97-AF65-F5344CB8AC3E}">
        <p14:creationId xmlns:p14="http://schemas.microsoft.com/office/powerpoint/2010/main" val="184166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D7F6C-0929-4109-ADD4-A47CA249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0" y="1560734"/>
            <a:ext cx="3454041" cy="313076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F5543-9E55-417A-83EA-75D2E525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26" y="811533"/>
            <a:ext cx="3502643" cy="315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291C7-5D3D-44E9-8025-6638967F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30" y="671804"/>
            <a:ext cx="3750516" cy="314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38A5D-EA25-4D3A-9D16-C5EE2326E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03" y="4254758"/>
            <a:ext cx="3928188" cy="1990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3AA02-E958-407A-A492-E315BFDF80D4}"/>
              </a:ext>
            </a:extLst>
          </p:cNvPr>
          <p:cNvSpPr txBox="1"/>
          <p:nvPr/>
        </p:nvSpPr>
        <p:spPr>
          <a:xfrm>
            <a:off x="1123919" y="5086320"/>
            <a:ext cx="5592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end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4885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78799-4AA3-4A33-98F3-F2DDB86B586E}"/>
              </a:ext>
            </a:extLst>
          </p:cNvPr>
          <p:cNvSpPr txBox="1"/>
          <p:nvPr/>
        </p:nvSpPr>
        <p:spPr>
          <a:xfrm>
            <a:off x="905933" y="2062065"/>
            <a:ext cx="9922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the concepts of Internet, intranet, and extranet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13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B5420-3903-4F14-8EC2-AE4303AC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Understand the concepts of Internet, intranet, and extranet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3561-ABD3-4111-AD0F-F79FC1F3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b="1" dirty="0"/>
              <a:t>Intranet</a:t>
            </a:r>
            <a:r>
              <a:rPr lang="en-US" sz="2000" dirty="0"/>
              <a:t> is shared content accessed by members within a single organization.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Intranet</a:t>
            </a:r>
            <a:r>
              <a:rPr lang="en-US" sz="2000" dirty="0">
                <a:solidFill>
                  <a:schemeClr val="bg1"/>
                </a:solidFill>
              </a:rPr>
              <a:t> is shared content accessed by members within a single organization.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Extranet</a:t>
            </a:r>
            <a:r>
              <a:rPr lang="en-US" sz="2000" dirty="0">
                <a:solidFill>
                  <a:schemeClr val="bg1"/>
                </a:solidFill>
              </a:rPr>
              <a:t> is shared content accessed by groups through cross-enterprise boundaries.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Internet</a:t>
            </a:r>
            <a:r>
              <a:rPr lang="en-US" sz="2000" dirty="0">
                <a:solidFill>
                  <a:schemeClr val="bg1"/>
                </a:solidFill>
              </a:rPr>
              <a:t> is global communication accessed through the Web.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1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1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022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6018" name="Title 1">
            <a:extLst>
              <a:ext uri="{FF2B5EF4-FFF2-40B4-BE49-F238E27FC236}">
                <a16:creationId xmlns:a16="http://schemas.microsoft.com/office/drawing/2014/main" id="{349CBD97-C127-415F-BDAA-BA8B380A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>
                <a:solidFill>
                  <a:srgbClr val="FFFFFF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Intranets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3BCFCFC5-31C9-4D53-A7AE-4943A2C0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Network within an organization that uses Internet protocols and technologies for:</a:t>
            </a:r>
          </a:p>
          <a:p>
            <a:pPr marL="639763" lvl="1" indent="-273050"/>
            <a:r>
              <a:rPr lang="en-US" altLang="en-US" sz="2400" dirty="0">
                <a:solidFill>
                  <a:srgbClr val="000000"/>
                </a:solidFill>
              </a:rPr>
              <a:t>Collecting, storing, and disseminating useful information that supports business activities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Otherwise known as corporate portals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Facilitates internal use by employees</a:t>
            </a:r>
          </a:p>
          <a:p>
            <a:pPr marL="639763" lvl="1" indent="-273050"/>
            <a:r>
              <a:rPr lang="en-US" altLang="en-US" sz="2400" dirty="0">
                <a:solidFill>
                  <a:srgbClr val="000000"/>
                </a:solidFill>
              </a:rPr>
              <a:t>Companies also allow trusted business partners to access their intranets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69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070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066" name="Title 1">
            <a:extLst>
              <a:ext uri="{FF2B5EF4-FFF2-40B4-BE49-F238E27FC236}">
                <a16:creationId xmlns:a16="http://schemas.microsoft.com/office/drawing/2014/main" id="{CC9C9466-2482-40DB-8A1E-25E01C82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>
                <a:solidFill>
                  <a:srgbClr val="FFFFFF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Intranets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C6619BF1-8FE8-48B9-A3A8-AA41EADE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Uses Internet technologies to solve organizational problems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Different from an LAN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Defining and limiting access is important for security reasons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114" name="Title 1">
            <a:extLst>
              <a:ext uri="{FF2B5EF4-FFF2-40B4-BE49-F238E27FC236}">
                <a16:creationId xmlns:a16="http://schemas.microsoft.com/office/drawing/2014/main" id="{B114EA66-A31B-4566-9561-92A216A6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99" y="2279491"/>
            <a:ext cx="4183006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79525" indent="-1279525" algn="ctr"/>
            <a:r>
              <a:rPr lang="en-US" alt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Simple Intranet</a:t>
            </a:r>
            <a:br>
              <a:rPr lang="en-US" alt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Architecture</a:t>
            </a:r>
          </a:p>
        </p:txBody>
      </p:sp>
      <p:pic>
        <p:nvPicPr>
          <p:cNvPr id="90115" name="Picture 1">
            <a:extLst>
              <a:ext uri="{FF2B5EF4-FFF2-40B4-BE49-F238E27FC236}">
                <a16:creationId xmlns:a16="http://schemas.microsoft.com/office/drawing/2014/main" id="{7A069743-8590-49CA-9AE8-E4986B252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341" y="1600069"/>
            <a:ext cx="5017318" cy="365009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234" name="Title 1">
            <a:extLst>
              <a:ext uri="{FF2B5EF4-FFF2-40B4-BE49-F238E27FC236}">
                <a16:creationId xmlns:a16="http://schemas.microsoft.com/office/drawing/2014/main" id="{D904DA5F-A0F6-4D56-92D0-A09453C6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>
                <a:solidFill>
                  <a:srgbClr val="FFFFFF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Extranets 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80F774A6-E187-4FAB-A46A-4822F1CC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Secure network that:</a:t>
            </a:r>
          </a:p>
          <a:p>
            <a:pPr marL="639763" lvl="1" indent="-273050"/>
            <a:r>
              <a:rPr lang="en-US" altLang="en-US" sz="2400">
                <a:solidFill>
                  <a:srgbClr val="000000"/>
                </a:solidFill>
              </a:rPr>
              <a:t>Uses the Internet and Web technologies to connect intranets of business partners </a:t>
            </a:r>
          </a:p>
          <a:p>
            <a:pPr marL="639763" lvl="1" indent="-273050"/>
            <a:r>
              <a:rPr lang="en-US" altLang="en-US" sz="2400">
                <a:solidFill>
                  <a:srgbClr val="000000"/>
                </a:solidFill>
              </a:rPr>
              <a:t>Facilitates communication between organizations or between consumers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Considered to be a type of inter-organizational system (IOS)</a:t>
            </a:r>
          </a:p>
          <a:p>
            <a:pPr marL="639763" lvl="1" indent="-273050"/>
            <a:r>
              <a:rPr lang="en-US" altLang="en-US" sz="2400">
                <a:solidFill>
                  <a:srgbClr val="000000"/>
                </a:solidFill>
              </a:rPr>
              <a:t>Electronic funds transfer (EFT) </a:t>
            </a:r>
          </a:p>
          <a:p>
            <a:pPr marL="639763" lvl="1" indent="-273050"/>
            <a:r>
              <a:rPr lang="en-US" altLang="en-US" sz="2400">
                <a:solidFill>
                  <a:srgbClr val="000000"/>
                </a:solidFill>
              </a:rPr>
              <a:t>Electronic data interchange (EDI)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282" name="Title 1">
            <a:extLst>
              <a:ext uri="{FF2B5EF4-FFF2-40B4-BE49-F238E27FC236}">
                <a16:creationId xmlns:a16="http://schemas.microsoft.com/office/drawing/2014/main" id="{63CD1FE8-A964-470A-8DB3-38582A8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>
                <a:solidFill>
                  <a:srgbClr val="FFFFFF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Extranets 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EAFF61A3-394B-4CCA-8E29-C43D58DD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Allow companies to reduce internetworking costs and give competitive advantage</a:t>
            </a:r>
          </a:p>
          <a:p>
            <a:pPr marL="639763" lvl="1" indent="-273050"/>
            <a:r>
              <a:rPr lang="en-US" altLang="en-US" sz="2400">
                <a:solidFill>
                  <a:srgbClr val="000000"/>
                </a:solidFill>
              </a:rPr>
              <a:t>Leads to increased profits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Require a comprehensive security system and management control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9330" name="Title 1">
            <a:extLst>
              <a:ext uri="{FF2B5EF4-FFF2-40B4-BE49-F238E27FC236}">
                <a16:creationId xmlns:a16="http://schemas.microsoft.com/office/drawing/2014/main" id="{3D3B3305-B3F3-4DF4-A7FB-BE35FD6B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79525" indent="-1279525"/>
            <a:r>
              <a:rPr lang="en-US" altLang="en-US" sz="41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Simple Extranet Architecture</a:t>
            </a:r>
          </a:p>
        </p:txBody>
      </p:sp>
      <p:sp>
        <p:nvSpPr>
          <p:cNvPr id="140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331" name="Picture 1">
            <a:extLst>
              <a:ext uri="{FF2B5EF4-FFF2-40B4-BE49-F238E27FC236}">
                <a16:creationId xmlns:a16="http://schemas.microsoft.com/office/drawing/2014/main" id="{A4BE6487-C3A5-4352-9FE0-8E04FA70D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9770" y="1558213"/>
            <a:ext cx="4141760" cy="47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245</Words>
  <Application>Microsoft Office PowerPoint</Application>
  <PresentationFormat>Widescreen</PresentationFormat>
  <Paragraphs>37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Franklin Gothic Medium</vt:lpstr>
      <vt:lpstr>Times New Roman</vt:lpstr>
      <vt:lpstr>1_Office Theme</vt:lpstr>
      <vt:lpstr>PowerPoint Presentation</vt:lpstr>
      <vt:lpstr>PowerPoint Presentation</vt:lpstr>
      <vt:lpstr>Understand the concepts of Internet, intranet, and extranet</vt:lpstr>
      <vt:lpstr>Intranets</vt:lpstr>
      <vt:lpstr>Intranets</vt:lpstr>
      <vt:lpstr>Simple Intranet Architecture</vt:lpstr>
      <vt:lpstr>Extranets </vt:lpstr>
      <vt:lpstr>Extranets </vt:lpstr>
      <vt:lpstr>Simple Extranet Architecture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Thomas</dc:creator>
  <cp:lastModifiedBy>Justin Thomas</cp:lastModifiedBy>
  <cp:revision>1</cp:revision>
  <dcterms:created xsi:type="dcterms:W3CDTF">2020-10-27T17:50:18Z</dcterms:created>
  <dcterms:modified xsi:type="dcterms:W3CDTF">2020-10-27T17:54:27Z</dcterms:modified>
</cp:coreProperties>
</file>