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3"/>
  </p:notesMasterIdLst>
  <p:sldIdLst>
    <p:sldId id="256" r:id="rId2"/>
  </p:sldIdLst>
  <p:sldSz cx="43891200" cy="32918400"/>
  <p:notesSz cx="6858000" cy="9144000"/>
  <p:embeddedFontLst>
    <p:embeddedFont>
      <p:font typeface="Amaranth" panose="020B0604020202020204" charset="0"/>
      <p:regular r:id="rId4"/>
    </p:embeddedFont>
    <p:embeddedFont>
      <p:font typeface="Rockwell Nova" panose="02060503020205020403" pitchFamily="18" charset="0"/>
      <p:regular r:id="rId5"/>
      <p:bold r:id="rId6"/>
      <p:italic r:id="rId7"/>
      <p:boldItalic r:id="rId8"/>
    </p:embeddedFont>
    <p:embeddedFont>
      <p:font typeface="Rockwell Nova Extra Bold" panose="02060903020205020403" pitchFamily="18" charset="0"/>
      <p:bold r:id="rId9"/>
      <p:boldItalic r:id="rId10"/>
    </p:embeddedFont>
    <p:embeddedFont>
      <p:font typeface="Titillium Web" panose="020B0604020202020204" charset="0"/>
      <p:regular r:id="rId11"/>
    </p:embeddedFont>
  </p:embeddedFontLst>
  <p:custDataLst>
    <p:tags r:id="rId12"/>
  </p:custDataLst>
  <p:defaultTextStyle>
    <a:defPPr>
      <a:defRPr lang="en-US"/>
    </a:defPPr>
    <a:lvl1pPr algn="l" rtl="0" fontAlgn="base">
      <a:spcBef>
        <a:spcPct val="0"/>
      </a:spcBef>
      <a:spcAft>
        <a:spcPct val="0"/>
      </a:spcAft>
      <a:defRPr sz="3800" kern="1200">
        <a:solidFill>
          <a:schemeClr val="tx1"/>
        </a:solidFill>
        <a:latin typeface="Arial"/>
        <a:ea typeface="+mn-ea"/>
        <a:cs typeface="+mn-cs"/>
      </a:defRPr>
    </a:lvl1pPr>
    <a:lvl2pPr marL="457200" algn="l" rtl="0" fontAlgn="base">
      <a:spcBef>
        <a:spcPct val="0"/>
      </a:spcBef>
      <a:spcAft>
        <a:spcPct val="0"/>
      </a:spcAft>
      <a:defRPr sz="3800" kern="1200">
        <a:solidFill>
          <a:schemeClr val="tx1"/>
        </a:solidFill>
        <a:latin typeface="Arial"/>
        <a:ea typeface="+mn-ea"/>
        <a:cs typeface="+mn-cs"/>
      </a:defRPr>
    </a:lvl2pPr>
    <a:lvl3pPr marL="914400" algn="l" rtl="0" fontAlgn="base">
      <a:spcBef>
        <a:spcPct val="0"/>
      </a:spcBef>
      <a:spcAft>
        <a:spcPct val="0"/>
      </a:spcAft>
      <a:defRPr sz="3800" kern="1200">
        <a:solidFill>
          <a:schemeClr val="tx1"/>
        </a:solidFill>
        <a:latin typeface="Arial"/>
        <a:ea typeface="+mn-ea"/>
        <a:cs typeface="+mn-cs"/>
      </a:defRPr>
    </a:lvl3pPr>
    <a:lvl4pPr marL="1371600" algn="l" rtl="0" fontAlgn="base">
      <a:spcBef>
        <a:spcPct val="0"/>
      </a:spcBef>
      <a:spcAft>
        <a:spcPct val="0"/>
      </a:spcAft>
      <a:defRPr sz="3800" kern="1200">
        <a:solidFill>
          <a:schemeClr val="tx1"/>
        </a:solidFill>
        <a:latin typeface="Arial"/>
        <a:ea typeface="+mn-ea"/>
        <a:cs typeface="+mn-cs"/>
      </a:defRPr>
    </a:lvl4pPr>
    <a:lvl5pPr marL="1828800" algn="l" rtl="0" fontAlgn="base">
      <a:spcBef>
        <a:spcPct val="0"/>
      </a:spcBef>
      <a:spcAft>
        <a:spcPct val="0"/>
      </a:spcAft>
      <a:defRPr sz="3800" kern="1200">
        <a:solidFill>
          <a:schemeClr val="tx1"/>
        </a:solidFill>
        <a:latin typeface="Arial"/>
        <a:ea typeface="+mn-ea"/>
        <a:cs typeface="+mn-cs"/>
      </a:defRPr>
    </a:lvl5pPr>
    <a:lvl6pPr marL="2286000" algn="l" defTabSz="914400" rtl="0" eaLnBrk="1" latinLnBrk="0" hangingPunct="1">
      <a:defRPr sz="3800" kern="1200">
        <a:solidFill>
          <a:schemeClr val="tx1"/>
        </a:solidFill>
        <a:latin typeface="Arial"/>
        <a:ea typeface="+mn-ea"/>
        <a:cs typeface="+mn-cs"/>
      </a:defRPr>
    </a:lvl6pPr>
    <a:lvl7pPr marL="2743200" algn="l" defTabSz="914400" rtl="0" eaLnBrk="1" latinLnBrk="0" hangingPunct="1">
      <a:defRPr sz="3800" kern="1200">
        <a:solidFill>
          <a:schemeClr val="tx1"/>
        </a:solidFill>
        <a:latin typeface="Arial"/>
        <a:ea typeface="+mn-ea"/>
        <a:cs typeface="+mn-cs"/>
      </a:defRPr>
    </a:lvl7pPr>
    <a:lvl8pPr marL="3200400" algn="l" defTabSz="914400" rtl="0" eaLnBrk="1" latinLnBrk="0" hangingPunct="1">
      <a:defRPr sz="3800" kern="1200">
        <a:solidFill>
          <a:schemeClr val="tx1"/>
        </a:solidFill>
        <a:latin typeface="Arial"/>
        <a:ea typeface="+mn-ea"/>
        <a:cs typeface="+mn-cs"/>
      </a:defRPr>
    </a:lvl8pPr>
    <a:lvl9pPr marL="3657600" algn="l" defTabSz="914400" rtl="0" eaLnBrk="1" latinLnBrk="0" hangingPunct="1">
      <a:defRPr sz="3800" kern="1200">
        <a:solidFill>
          <a:schemeClr val="tx1"/>
        </a:solidFill>
        <a:latin typeface="Arial"/>
        <a:ea typeface="+mn-ea"/>
        <a:cs typeface="+mn-cs"/>
      </a:defRPr>
    </a:lvl9pPr>
  </p:defaultTextStyle>
  <p:extLst>
    <p:ext uri="{521415D9-36F7-43E2-AB2F-B90AF26B5E84}">
      <p14:sectionLst xmlns:p14="http://schemas.microsoft.com/office/powerpoint/2010/main">
        <p14:section name="Untitled Section" id="{BDF80894-2499-482C-9C5C-53739C771A2B}">
          <p14:sldIdLst>
            <p14:sldId id="256"/>
          </p14:sldIdLst>
        </p14:section>
      </p14:sectionLst>
    </p:ex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8260"/>
    <a:srgbClr val="138677"/>
    <a:srgbClr val="03AD80"/>
    <a:srgbClr val="95D5CD"/>
    <a:srgbClr val="94D1D5"/>
    <a:srgbClr val="A6F4CB"/>
    <a:srgbClr val="008080"/>
    <a:srgbClr val="DDDDDD"/>
    <a:srgbClr val="336600"/>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31" autoAdjust="0"/>
    <p:restoredTop sz="93821" autoAdjust="0"/>
  </p:normalViewPr>
  <p:slideViewPr>
    <p:cSldViewPr>
      <p:cViewPr>
        <p:scale>
          <a:sx n="53" d="100"/>
          <a:sy n="53" d="100"/>
        </p:scale>
        <p:origin x="38" y="-8246"/>
      </p:cViewPr>
      <p:guideLst>
        <p:guide orient="horz" pos="10368"/>
        <p:guide pos="13824"/>
      </p:guideLst>
    </p:cSldViewPr>
  </p:slideViewPr>
  <p:notesTextViewPr>
    <p:cViewPr>
      <p:scale>
        <a:sx n="100" d="100"/>
        <a:sy n="100" d="100"/>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theme" Target="theme/theme1.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p:spPr>
        <p:txBody>
          <a:bodyPr vert="horz" wrap="square" lIns="91440" tIns="45720" rIns="91440" bIns="45720" anchor="t" anchorCtr="0" compatLnSpc="1">
            <a:prstTxWarp prst="textNoShape">
              <a:avLst/>
            </a:prstTxWarp>
          </a:bodyPr>
          <a:lstStyle>
            <a:defPPr>
              <a:defRPr kern="1200" smtId="4294967295"/>
            </a:defPPr>
            <a:lvl1pPr>
              <a:defRPr sz="1200"/>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p:spPr>
        <p:txBody>
          <a:bodyPr vert="horz" wrap="square" lIns="91440" tIns="45720" rIns="91440" bIns="45720" anchor="t" anchorCtr="0" compatLnSpc="1">
            <a:prstTxWarp prst="textNoShape">
              <a:avLst/>
            </a:prstTxWarp>
          </a:bodyPr>
          <a:lstStyle>
            <a:defPPr>
              <a:defRPr kern="1200" smtId="4294967295"/>
            </a:defPPr>
            <a:lvl1pPr algn="r">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p:spPr>
        <p:txBody>
          <a:bodyPr vert="horz" wrap="square" lIns="91440" tIns="45720" rIns="91440" bIns="45720" anchor="t" anchorCtr="0" compatLnSpc="1">
            <a:prstTxWarp prst="textNoShape">
              <a:avLst/>
            </a:prstTxWarp>
          </a:bodyPr>
          <a:lstStyle>
            <a:defPPr>
              <a:defRPr kern="1200" smtId="4294967295"/>
            </a:def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p:spPr>
        <p:txBody>
          <a:bodyPr vert="horz" wrap="square" lIns="91440" tIns="45720" rIns="91440" bIns="45720" anchor="b" anchorCtr="0" compatLnSpc="1">
            <a:prstTxWarp prst="textNoShape">
              <a:avLst/>
            </a:prstTxWarp>
          </a:bodyPr>
          <a:lstStyle>
            <a:defPPr>
              <a:defRPr kern="1200" smtId="4294967295"/>
            </a:defPPr>
            <a:lvl1pPr>
              <a:defRPr sz="1200"/>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p:spPr>
        <p:txBody>
          <a:bodyPr vert="horz" wrap="square" lIns="91440" tIns="45720" rIns="91440" bIns="45720" anchor="b" anchorCtr="0" compatLnSpc="1">
            <a:prstTxWarp prst="textNoShape">
              <a:avLst/>
            </a:prstTxWarp>
          </a:bodyPr>
          <a:lstStyle>
            <a:defPPr>
              <a:defRPr kern="1200" smtId="4294967295"/>
            </a:defPPr>
            <a:lvl1pPr algn="r">
              <a:defRPr sz="1200"/>
            </a:lvl1pPr>
          </a:lstStyle>
          <a:p>
            <a:pPr>
              <a:defRPr/>
            </a:pPr>
            <a:fld id="{B95F3361-2405-48EE-818C-467D1C2230F9}" type="slidenum">
              <a:rPr lang="en-US"/>
              <a:pPr>
                <a:defRPr/>
              </a:pPr>
              <a:t>‹#›</a:t>
            </a:fld>
            <a:endParaRPr lang="en-US"/>
          </a:p>
        </p:txBody>
      </p:sp>
    </p:spTree>
    <p:extLst>
      <p:ext uri="{BB962C8B-B14F-4D97-AF65-F5344CB8AC3E}">
        <p14:creationId xmlns:p14="http://schemas.microsoft.com/office/powerpoint/2010/main" val="38427364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kern="1200" smtId="4294967295"/>
            </a:defPPr>
            <a:lvl1pPr eaLnBrk="0" hangingPunct="0">
              <a:defRPr sz="3800">
                <a:solidFill>
                  <a:schemeClr val="tx1"/>
                </a:solidFill>
                <a:latin typeface="Arial"/>
              </a:defRPr>
            </a:lvl1pPr>
            <a:lvl2pPr marL="742950" indent="-285750" eaLnBrk="0" hangingPunct="0">
              <a:defRPr sz="3800">
                <a:solidFill>
                  <a:schemeClr val="tx1"/>
                </a:solidFill>
                <a:latin typeface="Arial"/>
              </a:defRPr>
            </a:lvl2pPr>
            <a:lvl3pPr marL="1143000" indent="-228600" eaLnBrk="0" hangingPunct="0">
              <a:defRPr sz="3800">
                <a:solidFill>
                  <a:schemeClr val="tx1"/>
                </a:solidFill>
                <a:latin typeface="Arial"/>
              </a:defRPr>
            </a:lvl3pPr>
            <a:lvl4pPr marL="1600200" indent="-228600" eaLnBrk="0" hangingPunct="0">
              <a:defRPr sz="3800">
                <a:solidFill>
                  <a:schemeClr val="tx1"/>
                </a:solidFill>
                <a:latin typeface="Arial"/>
              </a:defRPr>
            </a:lvl4pPr>
            <a:lvl5pPr marL="2057400" indent="-228600" eaLnBrk="0" hangingPunct="0">
              <a:defRPr sz="3800">
                <a:solidFill>
                  <a:schemeClr val="tx1"/>
                </a:solidFill>
                <a:latin typeface="Arial"/>
              </a:defRPr>
            </a:lvl5pPr>
            <a:lvl6pPr marL="2514600" indent="-228600" eaLnBrk="0" fontAlgn="base" hangingPunct="0">
              <a:spcBef>
                <a:spcPct val="0"/>
              </a:spcBef>
              <a:spcAft>
                <a:spcPct val="0"/>
              </a:spcAft>
              <a:defRPr sz="3800">
                <a:solidFill>
                  <a:schemeClr val="tx1"/>
                </a:solidFill>
                <a:latin typeface="Arial"/>
              </a:defRPr>
            </a:lvl6pPr>
            <a:lvl7pPr marL="2971800" indent="-228600" eaLnBrk="0" fontAlgn="base" hangingPunct="0">
              <a:spcBef>
                <a:spcPct val="0"/>
              </a:spcBef>
              <a:spcAft>
                <a:spcPct val="0"/>
              </a:spcAft>
              <a:defRPr sz="3800">
                <a:solidFill>
                  <a:schemeClr val="tx1"/>
                </a:solidFill>
                <a:latin typeface="Arial"/>
              </a:defRPr>
            </a:lvl7pPr>
            <a:lvl8pPr marL="3429000" indent="-228600" eaLnBrk="0" fontAlgn="base" hangingPunct="0">
              <a:spcBef>
                <a:spcPct val="0"/>
              </a:spcBef>
              <a:spcAft>
                <a:spcPct val="0"/>
              </a:spcAft>
              <a:defRPr sz="3800">
                <a:solidFill>
                  <a:schemeClr val="tx1"/>
                </a:solidFill>
                <a:latin typeface="Arial"/>
              </a:defRPr>
            </a:lvl8pPr>
            <a:lvl9pPr marL="3886200" indent="-228600" eaLnBrk="0" fontAlgn="base" hangingPunct="0">
              <a:spcBef>
                <a:spcPct val="0"/>
              </a:spcBef>
              <a:spcAft>
                <a:spcPct val="0"/>
              </a:spcAft>
              <a:defRPr sz="3800">
                <a:solidFill>
                  <a:schemeClr val="tx1"/>
                </a:solidFill>
                <a:latin typeface="Arial"/>
              </a:defRPr>
            </a:lvl9pPr>
          </a:lstStyle>
          <a:p>
            <a:pPr eaLnBrk="1" hangingPunct="1"/>
            <a:fld id="{78EE7683-CAC2-4B7F-B858-28F016B0AEB9}" type="slidenum">
              <a:rPr lang="en-US" sz="1200" smtClean="0"/>
              <a:pPr eaLnBrk="1" hangingPunct="1"/>
              <a:t>1</a:t>
            </a:fld>
            <a:endParaRPr lang="en-US" sz="1200"/>
          </a:p>
        </p:txBody>
      </p:sp>
      <p:sp>
        <p:nvSpPr>
          <p:cNvPr id="4099" name="Rectangle 2"/>
          <p:cNvSpPr>
            <a:spLocks noGrp="1" noRot="1" noChangeAspect="1" noChangeArrowheads="1" noTextEdit="1"/>
          </p:cNvSpPr>
          <p:nvPr>
            <p:ph type="sldImg"/>
          </p:nvPr>
        </p:nvSpPr>
        <p:spPr/>
      </p:sp>
      <p:sp>
        <p:nvSpPr>
          <p:cNvPr id="41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kern="1200" smtId="4294967295"/>
            </a:defPPr>
          </a:lstStyle>
          <a:p>
            <a:pPr eaLnBrk="1" hangingPunct="1"/>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defPPr>
              <a:defRPr kern="1200" smtId="4294967295"/>
            </a:defP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defPPr>
              <a:defRPr kern="1200" smtId="4294967295"/>
            </a:defPPr>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CB043562-595C-41E0-A431-AB378AFFB518}" type="slidenum">
              <a:rPr lang="en-US"/>
              <a:pPr>
                <a:defRPr/>
              </a:pPr>
              <a:t>‹#›</a:t>
            </a:fld>
            <a:endParaRPr lang="en-US"/>
          </a:p>
        </p:txBody>
      </p:sp>
    </p:spTree>
    <p:extLst>
      <p:ext uri="{BB962C8B-B14F-4D97-AF65-F5344CB8AC3E}">
        <p14:creationId xmlns:p14="http://schemas.microsoft.com/office/powerpoint/2010/main" val="4119552568"/>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11865ABB-973D-4162-96BF-63AD8AB82A90}" type="slidenum">
              <a:rPr lang="en-US"/>
              <a:pPr>
                <a:defRPr/>
              </a:pPr>
              <a:t>‹#›</a:t>
            </a:fld>
            <a:endParaRPr lang="en-US"/>
          </a:p>
        </p:txBody>
      </p:sp>
    </p:spTree>
    <p:extLst>
      <p:ext uri="{BB962C8B-B14F-4D97-AF65-F5344CB8AC3E}">
        <p14:creationId xmlns:p14="http://schemas.microsoft.com/office/powerpoint/2010/main" val="428143995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625"/>
            <a:ext cx="9875837" cy="28089225"/>
          </a:xfrm>
        </p:spPr>
        <p:txBody>
          <a:bodyPr vert="eaVert"/>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a:xfrm>
            <a:off x="2193925" y="1317625"/>
            <a:ext cx="29475112" cy="28089225"/>
          </a:xfrm>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638E2FC5-3957-4F45-8892-8AA180862785}" type="slidenum">
              <a:rPr lang="en-US"/>
              <a:pPr>
                <a:defRPr/>
              </a:pPr>
              <a:t>‹#›</a:t>
            </a:fld>
            <a:endParaRPr lang="en-US"/>
          </a:p>
        </p:txBody>
      </p:sp>
    </p:spTree>
    <p:extLst>
      <p:ext uri="{BB962C8B-B14F-4D97-AF65-F5344CB8AC3E}">
        <p14:creationId xmlns:p14="http://schemas.microsoft.com/office/powerpoint/2010/main" val="175926670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defPPr>
              <a:defRPr kern="1200" smtId="4294967295"/>
            </a:defPPr>
          </a:lstStyle>
          <a:p>
            <a:r>
              <a:rPr lang="en-US"/>
              <a:t>Click to edit Master title style</a:t>
            </a:r>
          </a:p>
        </p:txBody>
      </p:sp>
      <p:sp>
        <p:nvSpPr>
          <p:cNvPr id="3" name="Text Placeholder 2"/>
          <p:cNvSpPr>
            <a:spLocks noGrp="1"/>
          </p:cNvSpPr>
          <p:nvPr>
            <p:ph type="body" sz="half" idx="1"/>
          </p:nvPr>
        </p:nvSpPr>
        <p:spPr>
          <a:xfrm>
            <a:off x="2193925" y="7680325"/>
            <a:ext cx="19675475" cy="21726525"/>
          </a:xfrm>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22021800" y="7680325"/>
            <a:ext cx="19675475" cy="21726525"/>
          </a:xfrm>
        </p:spPr>
        <p:txBody>
          <a:bodyPr/>
          <a:lstStyle>
            <a:defPPr>
              <a:defRPr kern="1200" smtId="4294967295"/>
            </a:defPPr>
          </a:lstStyle>
          <a:p>
            <a:pPr lvl="0"/>
            <a:endParaRPr lang="en-US" noProof="0"/>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4FA04B66-8F62-42BD-B0EA-2923AA341B7B}" type="slidenum">
              <a:rPr lang="en-US"/>
              <a:pPr>
                <a:defRPr/>
              </a:pPr>
              <a:t>‹#›</a:t>
            </a:fld>
            <a:endParaRPr lang="en-US"/>
          </a:p>
        </p:txBody>
      </p:sp>
    </p:spTree>
    <p:extLst>
      <p:ext uri="{BB962C8B-B14F-4D97-AF65-F5344CB8AC3E}">
        <p14:creationId xmlns:p14="http://schemas.microsoft.com/office/powerpoint/2010/main" val="178465889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idx="1"/>
          </p:nvPr>
        </p:nvSpPr>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E844B6AF-379B-4B34-AAC6-97D3032A49C6}" type="slidenum">
              <a:rPr lang="en-US"/>
              <a:pPr>
                <a:defRPr/>
              </a:pPr>
              <a:t>‹#›</a:t>
            </a:fld>
            <a:endParaRPr lang="en-US"/>
          </a:p>
        </p:txBody>
      </p:sp>
    </p:spTree>
    <p:extLst>
      <p:ext uri="{BB962C8B-B14F-4D97-AF65-F5344CB8AC3E}">
        <p14:creationId xmlns:p14="http://schemas.microsoft.com/office/powerpoint/2010/main" val="181661525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defPPr>
              <a:defRPr kern="1200" smtId="4294967295"/>
            </a:defPPr>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defPPr>
              <a:defRPr kern="1200" smtId="4294967295"/>
            </a:defPPr>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B44BFBC0-7F94-4CE5-A00D-18BE726F285A}" type="slidenum">
              <a:rPr lang="en-US"/>
              <a:pPr>
                <a:defRPr/>
              </a:pPr>
              <a:t>‹#›</a:t>
            </a:fld>
            <a:endParaRPr lang="en-US"/>
          </a:p>
        </p:txBody>
      </p:sp>
    </p:spTree>
    <p:extLst>
      <p:ext uri="{BB962C8B-B14F-4D97-AF65-F5344CB8AC3E}">
        <p14:creationId xmlns:p14="http://schemas.microsoft.com/office/powerpoint/2010/main" val="416515911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sz="half" idx="1"/>
          </p:nvPr>
        </p:nvSpPr>
        <p:spPr>
          <a:xfrm>
            <a:off x="2193925" y="7680325"/>
            <a:ext cx="19675475" cy="21726525"/>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7680325"/>
            <a:ext cx="19675475" cy="21726525"/>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CDF645C6-96DC-4F21-9A48-95AFF68A54A2}" type="slidenum">
              <a:rPr lang="en-US"/>
              <a:pPr>
                <a:defRPr/>
              </a:pPr>
              <a:t>‹#›</a:t>
            </a:fld>
            <a:endParaRPr lang="en-US"/>
          </a:p>
        </p:txBody>
      </p:sp>
    </p:spTree>
    <p:extLst>
      <p:ext uri="{BB962C8B-B14F-4D97-AF65-F5344CB8AC3E}">
        <p14:creationId xmlns:p14="http://schemas.microsoft.com/office/powerpoint/2010/main" val="388354793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8"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8"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8"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9" name="Rectangle 6"/>
          <p:cNvSpPr>
            <a:spLocks noGrp="1" noChangeArrowheads="1"/>
          </p:cNvSpPr>
          <p:nvPr>
            <p:ph type="sldNum" sz="quarter" idx="12"/>
          </p:nvPr>
        </p:nvSpPr>
        <p:spPr/>
        <p:txBody>
          <a:bodyPr/>
          <a:lstStyle>
            <a:defPPr>
              <a:defRPr kern="1200" smtId="4294967295"/>
            </a:defPPr>
            <a:lvl1pPr>
              <a:defRPr/>
            </a:lvl1pPr>
          </a:lstStyle>
          <a:p>
            <a:pPr>
              <a:defRPr/>
            </a:pPr>
            <a:fld id="{C2B12CE4-144C-4A27-8B3F-7EB79E6B2146}" type="slidenum">
              <a:rPr lang="en-US"/>
              <a:pPr>
                <a:defRPr/>
              </a:pPr>
              <a:t>‹#›</a:t>
            </a:fld>
            <a:endParaRPr lang="en-US"/>
          </a:p>
        </p:txBody>
      </p:sp>
    </p:spTree>
    <p:extLst>
      <p:ext uri="{BB962C8B-B14F-4D97-AF65-F5344CB8AC3E}">
        <p14:creationId xmlns:p14="http://schemas.microsoft.com/office/powerpoint/2010/main" val="18185236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4"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5" name="Rectangle 6"/>
          <p:cNvSpPr>
            <a:spLocks noGrp="1" noChangeArrowheads="1"/>
          </p:cNvSpPr>
          <p:nvPr>
            <p:ph type="sldNum" sz="quarter" idx="12"/>
          </p:nvPr>
        </p:nvSpPr>
        <p:spPr/>
        <p:txBody>
          <a:bodyPr/>
          <a:lstStyle>
            <a:defPPr>
              <a:defRPr kern="1200" smtId="4294967295"/>
            </a:defPPr>
            <a:lvl1pPr>
              <a:defRPr/>
            </a:lvl1pPr>
          </a:lstStyle>
          <a:p>
            <a:pPr>
              <a:defRPr/>
            </a:pPr>
            <a:fld id="{8F1FAA83-0A80-48DF-A2A9-D01CE04D8E50}" type="slidenum">
              <a:rPr lang="en-US"/>
              <a:pPr>
                <a:defRPr/>
              </a:pPr>
              <a:t>‹#›</a:t>
            </a:fld>
            <a:endParaRPr lang="en-US"/>
          </a:p>
        </p:txBody>
      </p:sp>
    </p:spTree>
    <p:extLst>
      <p:ext uri="{BB962C8B-B14F-4D97-AF65-F5344CB8AC3E}">
        <p14:creationId xmlns:p14="http://schemas.microsoft.com/office/powerpoint/2010/main" val="6583789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3"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4" name="Rectangle 6"/>
          <p:cNvSpPr>
            <a:spLocks noGrp="1" noChangeArrowheads="1"/>
          </p:cNvSpPr>
          <p:nvPr>
            <p:ph type="sldNum" sz="quarter" idx="12"/>
          </p:nvPr>
        </p:nvSpPr>
        <p:spPr/>
        <p:txBody>
          <a:bodyPr/>
          <a:lstStyle>
            <a:defPPr>
              <a:defRPr kern="1200" smtId="4294967295"/>
            </a:defPPr>
            <a:lvl1pPr>
              <a:defRPr/>
            </a:lvl1pPr>
          </a:lstStyle>
          <a:p>
            <a:pPr>
              <a:defRPr/>
            </a:pPr>
            <a:fld id="{8203DA95-0AAE-48A7-9DEF-F9FD3932C4A9}" type="slidenum">
              <a:rPr lang="en-US"/>
              <a:pPr>
                <a:defRPr/>
              </a:pPr>
              <a:t>‹#›</a:t>
            </a:fld>
            <a:endParaRPr lang="en-US"/>
          </a:p>
        </p:txBody>
      </p:sp>
    </p:spTree>
    <p:extLst>
      <p:ext uri="{BB962C8B-B14F-4D97-AF65-F5344CB8AC3E}">
        <p14:creationId xmlns:p14="http://schemas.microsoft.com/office/powerpoint/2010/main" val="74586203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defPPr>
              <a:defRPr kern="1200" smtId="4294967295"/>
            </a:defPPr>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defPPr>
              <a:defRPr kern="1200" smtId="4294967295"/>
            </a:defPPr>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D77038B2-2801-40BE-BC48-C628781FF49E}" type="slidenum">
              <a:rPr lang="en-US"/>
              <a:pPr>
                <a:defRPr/>
              </a:pPr>
              <a:t>‹#›</a:t>
            </a:fld>
            <a:endParaRPr lang="en-US"/>
          </a:p>
        </p:txBody>
      </p:sp>
    </p:spTree>
    <p:extLst>
      <p:ext uri="{BB962C8B-B14F-4D97-AF65-F5344CB8AC3E}">
        <p14:creationId xmlns:p14="http://schemas.microsoft.com/office/powerpoint/2010/main" val="396973015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2"/>
            <a:ext cx="26335038" cy="2720975"/>
          </a:xfrm>
        </p:spPr>
        <p:txBody>
          <a:bodyPr anchor="b"/>
          <a:lstStyle>
            <a:defPPr>
              <a:defRPr kern="1200" smtId="4294967295"/>
            </a:defPPr>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8" cy="19750088"/>
          </a:xfrm>
        </p:spPr>
        <p:txBody>
          <a:bodyPr/>
          <a:lstStyle>
            <a:defPPr>
              <a:defRPr kern="1200" smtId="4294967295"/>
            </a:defPPr>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3" y="25763538"/>
            <a:ext cx="26335038" cy="3862387"/>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700A3960-9A0E-4A4A-BE72-10B88343DD28}" type="slidenum">
              <a:rPr lang="en-US"/>
              <a:pPr>
                <a:defRPr/>
              </a:pPr>
              <a:t>‹#›</a:t>
            </a:fld>
            <a:endParaRPr lang="en-US"/>
          </a:p>
        </p:txBody>
      </p:sp>
    </p:spTree>
    <p:extLst>
      <p:ext uri="{BB962C8B-B14F-4D97-AF65-F5344CB8AC3E}">
        <p14:creationId xmlns:p14="http://schemas.microsoft.com/office/powerpoint/2010/main" val="258630283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3925" y="1317625"/>
            <a:ext cx="395033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70207" tIns="235104" rIns="470207" bIns="235104" anchor="ctr" anchorCtr="0" compatLnSpc="1">
            <a:prstTxWarp prst="textNoShape">
              <a:avLst/>
            </a:prstTxWarp>
          </a:bodyPr>
          <a:lstStyle>
            <a:defPPr>
              <a:defRPr kern="1200" smtId="4294967295"/>
            </a:defPPr>
          </a:lstStyle>
          <a:p>
            <a:pPr lvl="0"/>
            <a:r>
              <a:rPr lang="en-US"/>
              <a:t>Click to edit Master title style</a:t>
            </a:r>
          </a:p>
        </p:txBody>
      </p:sp>
      <p:sp>
        <p:nvSpPr>
          <p:cNvPr id="1027" name="Rectangle 3"/>
          <p:cNvSpPr>
            <a:spLocks noGrp="1" noChangeArrowheads="1"/>
          </p:cNvSpPr>
          <p:nvPr>
            <p:ph type="body" idx="1"/>
          </p:nvPr>
        </p:nvSpPr>
        <p:spPr bwMode="auto">
          <a:xfrm>
            <a:off x="2193925" y="7680325"/>
            <a:ext cx="39503350" cy="2172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70207" tIns="235104" rIns="470207" bIns="235104" anchor="t" anchorCtr="0" compatLnSpc="1">
            <a:prstTxWarp prst="textNoShape">
              <a:avLst/>
            </a:prstTxWarp>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3925" y="29978350"/>
            <a:ext cx="10242550" cy="2286000"/>
          </a:xfrm>
          <a:prstGeom prst="rect">
            <a:avLst/>
          </a:prstGeom>
          <a:noFill/>
          <a:ln>
            <a:noFill/>
          </a:ln>
        </p:spPr>
        <p:txBody>
          <a:bodyPr vert="horz" wrap="square" lIns="470207" tIns="235104" rIns="470207" bIns="235104" anchor="t" anchorCtr="0" compatLnSpc="1">
            <a:prstTxWarp prst="textNoShape">
              <a:avLst/>
            </a:prstTxWarp>
          </a:bodyPr>
          <a:lstStyle>
            <a:defPPr>
              <a:defRPr kern="1200" smtId="4294967295"/>
            </a:defPPr>
            <a:lvl1pPr>
              <a:defRPr sz="7100" smtClean="0"/>
            </a:lvl1pPr>
          </a:lstStyle>
          <a:p>
            <a:pPr>
              <a:defRPr/>
            </a:pPr>
            <a:endParaRPr lang="en-US"/>
          </a:p>
        </p:txBody>
      </p:sp>
      <p:sp>
        <p:nvSpPr>
          <p:cNvPr id="1029" name="Rectangle 5"/>
          <p:cNvSpPr>
            <a:spLocks noGrp="1" noChangeArrowheads="1"/>
          </p:cNvSpPr>
          <p:nvPr>
            <p:ph type="ftr" sz="quarter" idx="3"/>
          </p:nvPr>
        </p:nvSpPr>
        <p:spPr bwMode="auto">
          <a:xfrm>
            <a:off x="14995525" y="29978350"/>
            <a:ext cx="13900150" cy="2286000"/>
          </a:xfrm>
          <a:prstGeom prst="rect">
            <a:avLst/>
          </a:prstGeom>
          <a:noFill/>
          <a:ln>
            <a:noFill/>
          </a:ln>
        </p:spPr>
        <p:txBody>
          <a:bodyPr vert="horz" wrap="square" lIns="470207" tIns="235104" rIns="470207" bIns="235104" anchor="t" anchorCtr="0" compatLnSpc="1">
            <a:prstTxWarp prst="textNoShape">
              <a:avLst/>
            </a:prstTxWarp>
          </a:bodyPr>
          <a:lstStyle>
            <a:defPPr>
              <a:defRPr kern="1200" smtId="4294967295"/>
            </a:defPPr>
            <a:lvl1pPr algn="ctr">
              <a:defRPr sz="7100" smtClean="0"/>
            </a:lvl1pPr>
          </a:lstStyle>
          <a:p>
            <a:pPr>
              <a:defRPr/>
            </a:pPr>
            <a:endParaRPr lang="en-US"/>
          </a:p>
        </p:txBody>
      </p:sp>
      <p:sp>
        <p:nvSpPr>
          <p:cNvPr id="1030" name="Rectangle 6"/>
          <p:cNvSpPr>
            <a:spLocks noGrp="1" noChangeArrowheads="1"/>
          </p:cNvSpPr>
          <p:nvPr>
            <p:ph type="sldNum" sz="quarter" idx="4"/>
          </p:nvPr>
        </p:nvSpPr>
        <p:spPr bwMode="auto">
          <a:xfrm>
            <a:off x="31454725" y="29978350"/>
            <a:ext cx="10242550" cy="2286000"/>
          </a:xfrm>
          <a:prstGeom prst="rect">
            <a:avLst/>
          </a:prstGeom>
          <a:noFill/>
          <a:ln>
            <a:noFill/>
          </a:ln>
        </p:spPr>
        <p:txBody>
          <a:bodyPr vert="horz" wrap="square" lIns="470207" tIns="235104" rIns="470207" bIns="235104" anchor="t" anchorCtr="0" compatLnSpc="1">
            <a:prstTxWarp prst="textNoShape">
              <a:avLst/>
            </a:prstTxWarp>
          </a:bodyPr>
          <a:lstStyle>
            <a:defPPr>
              <a:defRPr kern="1200" smtId="4294967295"/>
            </a:defPPr>
            <a:lvl1pPr algn="r">
              <a:defRPr sz="7100" smtClean="0"/>
            </a:lvl1pPr>
          </a:lstStyle>
          <a:p>
            <a:pPr>
              <a:defRPr/>
            </a:pPr>
            <a:fld id="{2839560C-692A-406E-AC47-35009443A5A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defPPr>
        <a:defRPr kern="1200" smtId="4294967295"/>
      </a:defPPr>
      <a:lvl1pPr algn="ctr" defTabSz="4703763" rtl="0" eaLnBrk="0" fontAlgn="base" hangingPunct="0">
        <a:spcBef>
          <a:spcPct val="0"/>
        </a:spcBef>
        <a:spcAft>
          <a:spcPct val="0"/>
        </a:spcAft>
        <a:defRPr sz="22700">
          <a:solidFill>
            <a:schemeClr val="tx2"/>
          </a:solidFill>
          <a:latin typeface="+mj-lt"/>
          <a:ea typeface="+mj-ea"/>
          <a:cs typeface="+mj-cs"/>
        </a:defRPr>
      </a:lvl1pPr>
      <a:lvl2pPr algn="ctr" defTabSz="4703763" rtl="0" eaLnBrk="0" fontAlgn="base" hangingPunct="0">
        <a:spcBef>
          <a:spcPct val="0"/>
        </a:spcBef>
        <a:spcAft>
          <a:spcPct val="0"/>
        </a:spcAft>
        <a:defRPr sz="22700">
          <a:solidFill>
            <a:schemeClr val="tx2"/>
          </a:solidFill>
          <a:latin typeface="Arial"/>
        </a:defRPr>
      </a:lvl2pPr>
      <a:lvl3pPr algn="ctr" defTabSz="4703763" rtl="0" eaLnBrk="0" fontAlgn="base" hangingPunct="0">
        <a:spcBef>
          <a:spcPct val="0"/>
        </a:spcBef>
        <a:spcAft>
          <a:spcPct val="0"/>
        </a:spcAft>
        <a:defRPr sz="22700">
          <a:solidFill>
            <a:schemeClr val="tx2"/>
          </a:solidFill>
          <a:latin typeface="Arial"/>
        </a:defRPr>
      </a:lvl3pPr>
      <a:lvl4pPr algn="ctr" defTabSz="4703763" rtl="0" eaLnBrk="0" fontAlgn="base" hangingPunct="0">
        <a:spcBef>
          <a:spcPct val="0"/>
        </a:spcBef>
        <a:spcAft>
          <a:spcPct val="0"/>
        </a:spcAft>
        <a:defRPr sz="22700">
          <a:solidFill>
            <a:schemeClr val="tx2"/>
          </a:solidFill>
          <a:latin typeface="Arial"/>
        </a:defRPr>
      </a:lvl4pPr>
      <a:lvl5pPr algn="ctr" defTabSz="4703763" rtl="0" eaLnBrk="0" fontAlgn="base" hangingPunct="0">
        <a:spcBef>
          <a:spcPct val="0"/>
        </a:spcBef>
        <a:spcAft>
          <a:spcPct val="0"/>
        </a:spcAft>
        <a:defRPr sz="22700">
          <a:solidFill>
            <a:schemeClr val="tx2"/>
          </a:solidFill>
          <a:latin typeface="Arial"/>
        </a:defRPr>
      </a:lvl5pPr>
      <a:lvl6pPr marL="457200" algn="ctr" defTabSz="4703763" rtl="0" fontAlgn="base">
        <a:spcBef>
          <a:spcPct val="0"/>
        </a:spcBef>
        <a:spcAft>
          <a:spcPct val="0"/>
        </a:spcAft>
        <a:defRPr sz="22700">
          <a:solidFill>
            <a:schemeClr val="tx2"/>
          </a:solidFill>
          <a:latin typeface="Arial"/>
        </a:defRPr>
      </a:lvl6pPr>
      <a:lvl7pPr marL="914400" algn="ctr" defTabSz="4703763" rtl="0" fontAlgn="base">
        <a:spcBef>
          <a:spcPct val="0"/>
        </a:spcBef>
        <a:spcAft>
          <a:spcPct val="0"/>
        </a:spcAft>
        <a:defRPr sz="22700">
          <a:solidFill>
            <a:schemeClr val="tx2"/>
          </a:solidFill>
          <a:latin typeface="Arial"/>
        </a:defRPr>
      </a:lvl7pPr>
      <a:lvl8pPr marL="1371600" algn="ctr" defTabSz="4703763" rtl="0" fontAlgn="base">
        <a:spcBef>
          <a:spcPct val="0"/>
        </a:spcBef>
        <a:spcAft>
          <a:spcPct val="0"/>
        </a:spcAft>
        <a:defRPr sz="22700">
          <a:solidFill>
            <a:schemeClr val="tx2"/>
          </a:solidFill>
          <a:latin typeface="Arial"/>
        </a:defRPr>
      </a:lvl8pPr>
      <a:lvl9pPr marL="1828800" algn="ctr" defTabSz="4703763" rtl="0" fontAlgn="base">
        <a:spcBef>
          <a:spcPct val="0"/>
        </a:spcBef>
        <a:spcAft>
          <a:spcPct val="0"/>
        </a:spcAft>
        <a:defRPr sz="22700">
          <a:solidFill>
            <a:schemeClr val="tx2"/>
          </a:solidFill>
          <a:latin typeface="Arial"/>
        </a:defRPr>
      </a:lvl9pPr>
    </p:titleStyle>
    <p:bodyStyle>
      <a:defPPr>
        <a:defRPr kern="1200" smtId="4294967295"/>
      </a:defPPr>
      <a:lvl1pPr marL="1762125" indent="-1762125" algn="l" defTabSz="4703763" rtl="0" eaLnBrk="0" fontAlgn="base" hangingPunct="0">
        <a:spcBef>
          <a:spcPct val="20000"/>
        </a:spcBef>
        <a:spcAft>
          <a:spcPct val="0"/>
        </a:spcAft>
        <a:buChar char="•"/>
        <a:defRPr sz="16500">
          <a:solidFill>
            <a:schemeClr val="tx1"/>
          </a:solidFill>
          <a:latin typeface="+mn-lt"/>
          <a:ea typeface="+mn-ea"/>
          <a:cs typeface="+mn-cs"/>
        </a:defRPr>
      </a:lvl1pPr>
      <a:lvl2pPr marL="3822700" indent="-1471613" algn="l" defTabSz="4703763" rtl="0" eaLnBrk="0" fontAlgn="base" hangingPunct="0">
        <a:spcBef>
          <a:spcPct val="20000"/>
        </a:spcBef>
        <a:spcAft>
          <a:spcPct val="0"/>
        </a:spcAft>
        <a:buChar char="–"/>
        <a:defRPr sz="14400">
          <a:solidFill>
            <a:schemeClr val="tx1"/>
          </a:solidFill>
          <a:latin typeface="+mn-lt"/>
        </a:defRPr>
      </a:lvl2pPr>
      <a:lvl3pPr marL="5875338" indent="-1171575" algn="l" defTabSz="4703763" rtl="0" eaLnBrk="0" fontAlgn="base" hangingPunct="0">
        <a:spcBef>
          <a:spcPct val="20000"/>
        </a:spcBef>
        <a:spcAft>
          <a:spcPct val="0"/>
        </a:spcAft>
        <a:buChar char="•"/>
        <a:defRPr sz="12400">
          <a:solidFill>
            <a:schemeClr val="tx1"/>
          </a:solidFill>
          <a:latin typeface="+mn-lt"/>
        </a:defRPr>
      </a:lvl3pPr>
      <a:lvl4pPr marL="8228013" indent="-1173163" algn="l" defTabSz="4703763" rtl="0" eaLnBrk="0" fontAlgn="base" hangingPunct="0">
        <a:spcBef>
          <a:spcPct val="20000"/>
        </a:spcBef>
        <a:spcAft>
          <a:spcPct val="0"/>
        </a:spcAft>
        <a:buChar char="–"/>
        <a:defRPr sz="10300">
          <a:solidFill>
            <a:schemeClr val="tx1"/>
          </a:solidFill>
          <a:latin typeface="+mn-lt"/>
        </a:defRPr>
      </a:lvl4pPr>
      <a:lvl5pPr marL="10582275" indent="-1176338" algn="l" defTabSz="4703763" rtl="0" eaLnBrk="0" fontAlgn="base" hangingPunct="0">
        <a:spcBef>
          <a:spcPct val="20000"/>
        </a:spcBef>
        <a:spcAft>
          <a:spcPct val="0"/>
        </a:spcAft>
        <a:buChar char="»"/>
        <a:defRPr sz="10300">
          <a:solidFill>
            <a:schemeClr val="tx1"/>
          </a:solidFill>
          <a:latin typeface="+mn-lt"/>
        </a:defRPr>
      </a:lvl5pPr>
      <a:lvl6pPr marL="11039475" indent="-1176338" algn="l" defTabSz="4703763" rtl="0" fontAlgn="base">
        <a:spcBef>
          <a:spcPct val="20000"/>
        </a:spcBef>
        <a:spcAft>
          <a:spcPct val="0"/>
        </a:spcAft>
        <a:buChar char="»"/>
        <a:defRPr sz="10300">
          <a:solidFill>
            <a:schemeClr val="tx1"/>
          </a:solidFill>
          <a:latin typeface="+mn-lt"/>
        </a:defRPr>
      </a:lvl6pPr>
      <a:lvl7pPr marL="11496675" indent="-1176338" algn="l" defTabSz="4703763" rtl="0" fontAlgn="base">
        <a:spcBef>
          <a:spcPct val="20000"/>
        </a:spcBef>
        <a:spcAft>
          <a:spcPct val="0"/>
        </a:spcAft>
        <a:buChar char="»"/>
        <a:defRPr sz="10300">
          <a:solidFill>
            <a:schemeClr val="tx1"/>
          </a:solidFill>
          <a:latin typeface="+mn-lt"/>
        </a:defRPr>
      </a:lvl7pPr>
      <a:lvl8pPr marL="11953875" indent="-1176338" algn="l" defTabSz="4703763" rtl="0" fontAlgn="base">
        <a:spcBef>
          <a:spcPct val="20000"/>
        </a:spcBef>
        <a:spcAft>
          <a:spcPct val="0"/>
        </a:spcAft>
        <a:buChar char="»"/>
        <a:defRPr sz="10300">
          <a:solidFill>
            <a:schemeClr val="tx1"/>
          </a:solidFill>
          <a:latin typeface="+mn-lt"/>
        </a:defRPr>
      </a:lvl8pPr>
      <a:lvl9pPr marL="12411075" indent="-1176338" algn="l" defTabSz="4703763" rtl="0" fontAlgn="base">
        <a:spcBef>
          <a:spcPct val="20000"/>
        </a:spcBef>
        <a:spcAft>
          <a:spcPct val="0"/>
        </a:spcAft>
        <a:buChar char="»"/>
        <a:defRPr sz="10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hopkinsmedicine.org/health/conditions-and-diseases/meningioma-recurrence" TargetMode="External"/><Relationship Id="rId13" Type="http://schemas.openxmlformats.org/officeDocument/2006/relationships/hyperlink" Target="https://en.wikipedia.org/wiki/Digital_object_identifier" TargetMode="External"/><Relationship Id="rId18" Type="http://schemas.openxmlformats.org/officeDocument/2006/relationships/hyperlink" Target="https://en.wikipedia.org/wiki/Bibcode" TargetMode="External"/><Relationship Id="rId26" Type="http://schemas.openxmlformats.org/officeDocument/2006/relationships/hyperlink" Target="http://www.atlas.mudr.org/Case-images-Meningioma-of-cribrous-lamina-567" TargetMode="External"/><Relationship Id="rId3" Type="http://schemas.openxmlformats.org/officeDocument/2006/relationships/hyperlink" Target="https://www.hopkinsmedicine.org/health/conditions-and-diseases/meningioma" TargetMode="External"/><Relationship Id="rId21" Type="http://schemas.openxmlformats.org/officeDocument/2006/relationships/hyperlink" Target="https://pubmed.ncbi.nlm.nih.gov/22021071" TargetMode="External"/><Relationship Id="rId34" Type="http://schemas.openxmlformats.org/officeDocument/2006/relationships/image" Target="../media/image8.png"/><Relationship Id="rId7" Type="http://schemas.openxmlformats.org/officeDocument/2006/relationships/hyperlink" Target="https://www.mayoclinic.org/diseases-conditions/meningioma/symptoms-causes/syc-20355643" TargetMode="External"/><Relationship Id="rId12" Type="http://schemas.openxmlformats.org/officeDocument/2006/relationships/hyperlink" Target="https://www.ncbi.nlm.nih.gov/pmc/articles/PMC3396782" TargetMode="External"/><Relationship Id="rId17" Type="http://schemas.openxmlformats.org/officeDocument/2006/relationships/hyperlink" Target="https://pubmed.ncbi.nlm.nih.gov/22492363" TargetMode="External"/><Relationship Id="rId25" Type="http://schemas.openxmlformats.org/officeDocument/2006/relationships/hyperlink" Target="https://pubmed.ncbi.nlm.nih.gov/17961035" TargetMode="External"/><Relationship Id="rId33" Type="http://schemas.openxmlformats.org/officeDocument/2006/relationships/image" Target="../media/image7.jpg"/><Relationship Id="rId2" Type="http://schemas.openxmlformats.org/officeDocument/2006/relationships/notesSlide" Target="../notesSlides/notesSlide1.xml"/><Relationship Id="rId16" Type="http://schemas.openxmlformats.org/officeDocument/2006/relationships/hyperlink" Target="https://en.wikipedia.org/wiki/PubMed_Identifier" TargetMode="External"/><Relationship Id="rId20" Type="http://schemas.openxmlformats.org/officeDocument/2006/relationships/hyperlink" Target="https://doi.org/10.1002%2Fbem.20716" TargetMode="External"/><Relationship Id="rId29" Type="http://schemas.openxmlformats.org/officeDocument/2006/relationships/image" Target="../media/image3.jpg"/><Relationship Id="rId1" Type="http://schemas.openxmlformats.org/officeDocument/2006/relationships/slideLayout" Target="../slideLayouts/slideLayout7.xml"/><Relationship Id="rId6" Type="http://schemas.openxmlformats.org/officeDocument/2006/relationships/hyperlink" Target="https://www.uclahealth.org/neurosurgery/meningioma-brain-tumor" TargetMode="External"/><Relationship Id="rId11" Type="http://schemas.openxmlformats.org/officeDocument/2006/relationships/hyperlink" Target="https://en.wikipedia.org/wiki/Meningioma" TargetMode="External"/><Relationship Id="rId24" Type="http://schemas.openxmlformats.org/officeDocument/2006/relationships/hyperlink" Target="https://doi.org/10.3171%2Ffoc-07%2F10%2Fe11" TargetMode="External"/><Relationship Id="rId32" Type="http://schemas.openxmlformats.org/officeDocument/2006/relationships/image" Target="../media/image6.jpg"/><Relationship Id="rId5" Type="http://schemas.openxmlformats.org/officeDocument/2006/relationships/hyperlink" Target="https://www.abta.org/wp-content/uploads/2018/03/meningioma-brochure.pdf" TargetMode="External"/><Relationship Id="rId15" Type="http://schemas.openxmlformats.org/officeDocument/2006/relationships/hyperlink" Target="https://en.wikipedia.org/wiki/PubMed_Central" TargetMode="External"/><Relationship Id="rId23" Type="http://schemas.openxmlformats.org/officeDocument/2006/relationships/hyperlink" Target="https://pubmed.ncbi.nlm.nih.gov/15540215" TargetMode="External"/><Relationship Id="rId28" Type="http://schemas.openxmlformats.org/officeDocument/2006/relationships/image" Target="../media/image2.jpg"/><Relationship Id="rId10" Type="http://schemas.openxmlformats.org/officeDocument/2006/relationships/hyperlink" Target="https://www.webmd.com/cancer/brain-cancer/meningioma-causes-symptoms-treatment#1" TargetMode="External"/><Relationship Id="rId19" Type="http://schemas.openxmlformats.org/officeDocument/2006/relationships/hyperlink" Target="https://ui.adsabs.harvard.edu/abs/2009BioEl..30...45D" TargetMode="External"/><Relationship Id="rId31" Type="http://schemas.openxmlformats.org/officeDocument/2006/relationships/image" Target="../media/image5.jpg"/><Relationship Id="rId4" Type="http://schemas.openxmlformats.org/officeDocument/2006/relationships/hyperlink" Target="https://www.hopkinsmedicine.org/health/conditions-and-diseases/meningioma-grading" TargetMode="External"/><Relationship Id="rId9" Type="http://schemas.openxmlformats.org/officeDocument/2006/relationships/hyperlink" Target="https://www.cancer.gov/rare-brain-spine-tumor/tumors/meningioma" TargetMode="External"/><Relationship Id="rId14" Type="http://schemas.openxmlformats.org/officeDocument/2006/relationships/hyperlink" Target="https://doi.org/10.1002%2Fcncr.26625" TargetMode="External"/><Relationship Id="rId22" Type="http://schemas.openxmlformats.org/officeDocument/2006/relationships/hyperlink" Target="https://doi.org/10.1002%2Fijc.20733" TargetMode="External"/><Relationship Id="rId27" Type="http://schemas.openxmlformats.org/officeDocument/2006/relationships/image" Target="../media/image1.jpg"/><Relationship Id="rId30" Type="http://schemas.openxmlformats.org/officeDocument/2006/relationships/image" Target="../media/image4.jpg"/><Relationship Id="rId35"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5D5CD"/>
        </a:solidFill>
        <a:effectLst/>
      </p:bgPr>
    </p:bg>
    <p:spTree>
      <p:nvGrpSpPr>
        <p:cNvPr id="1" name=""/>
        <p:cNvGrpSpPr/>
        <p:nvPr/>
      </p:nvGrpSpPr>
      <p:grpSpPr>
        <a:xfrm>
          <a:off x="0" y="0"/>
          <a:ext cx="0" cy="0"/>
          <a:chOff x="0" y="0"/>
          <a:chExt cx="0" cy="0"/>
        </a:xfrm>
      </p:grpSpPr>
      <p:sp>
        <p:nvSpPr>
          <p:cNvPr id="36" name="Rectangle 13"/>
          <p:cNvSpPr txBox="1">
            <a:spLocks noChangeArrowheads="1"/>
          </p:cNvSpPr>
          <p:nvPr/>
        </p:nvSpPr>
        <p:spPr bwMode="auto">
          <a:xfrm>
            <a:off x="-2458" y="523515"/>
            <a:ext cx="43893658" cy="6168557"/>
          </a:xfrm>
          <a:prstGeom prst="rect">
            <a:avLst/>
          </a:prstGeom>
          <a:solidFill>
            <a:srgbClr val="FFFF00"/>
          </a:solidFill>
          <a:ln w="60325" cap="flat">
            <a:solidFill>
              <a:schemeClr val="tx1"/>
            </a:solidFill>
            <a:miter lim="800000"/>
          </a:ln>
        </p:spPr>
        <p:txBody>
          <a:bodyPr vert="horz" wrap="square" lIns="376203" tIns="188102" rIns="376203" bIns="188102" anchor="ctr" anchorCtr="0" compatLnSpc="1">
            <a:prstTxWarp prst="textNoShape">
              <a:avLst/>
            </a:prstTxWarp>
          </a:bodyPr>
          <a:lstStyle>
            <a:defPPr>
              <a:defRPr kern="1200" smtId="4294967295"/>
            </a:defPPr>
            <a:lvl1pPr algn="ctr" defTabSz="3762375" rtl="0" eaLnBrk="0" fontAlgn="base" hangingPunct="0">
              <a:spcBef>
                <a:spcPct val="0"/>
              </a:spcBef>
              <a:spcAft>
                <a:spcPct val="0"/>
              </a:spcAft>
              <a:defRPr sz="18200">
                <a:solidFill>
                  <a:schemeClr val="tx2"/>
                </a:solidFill>
                <a:latin typeface="+mj-lt"/>
                <a:ea typeface="+mj-ea"/>
                <a:cs typeface="+mj-cs"/>
              </a:defRPr>
            </a:lvl1pPr>
            <a:lvl2pPr algn="ctr" defTabSz="3762375" rtl="0" eaLnBrk="0" fontAlgn="base" hangingPunct="0">
              <a:spcBef>
                <a:spcPct val="0"/>
              </a:spcBef>
              <a:spcAft>
                <a:spcPct val="0"/>
              </a:spcAft>
              <a:defRPr sz="18200">
                <a:solidFill>
                  <a:schemeClr val="tx2"/>
                </a:solidFill>
                <a:latin typeface="Arial"/>
              </a:defRPr>
            </a:lvl2pPr>
            <a:lvl3pPr algn="ctr" defTabSz="3762375" rtl="0" eaLnBrk="0" fontAlgn="base" hangingPunct="0">
              <a:spcBef>
                <a:spcPct val="0"/>
              </a:spcBef>
              <a:spcAft>
                <a:spcPct val="0"/>
              </a:spcAft>
              <a:defRPr sz="18200">
                <a:solidFill>
                  <a:schemeClr val="tx2"/>
                </a:solidFill>
                <a:latin typeface="Arial"/>
              </a:defRPr>
            </a:lvl3pPr>
            <a:lvl4pPr algn="ctr" defTabSz="3762375" rtl="0" eaLnBrk="0" fontAlgn="base" hangingPunct="0">
              <a:spcBef>
                <a:spcPct val="0"/>
              </a:spcBef>
              <a:spcAft>
                <a:spcPct val="0"/>
              </a:spcAft>
              <a:defRPr sz="18200">
                <a:solidFill>
                  <a:schemeClr val="tx2"/>
                </a:solidFill>
                <a:latin typeface="Arial"/>
              </a:defRPr>
            </a:lvl4pPr>
            <a:lvl5pPr algn="ctr" defTabSz="3762375" rtl="0" eaLnBrk="0" fontAlgn="base" hangingPunct="0">
              <a:spcBef>
                <a:spcPct val="0"/>
              </a:spcBef>
              <a:spcAft>
                <a:spcPct val="0"/>
              </a:spcAft>
              <a:defRPr sz="18200">
                <a:solidFill>
                  <a:schemeClr val="tx2"/>
                </a:solidFill>
                <a:latin typeface="Arial"/>
              </a:defRPr>
            </a:lvl5pPr>
            <a:lvl6pPr marL="457200" algn="ctr" defTabSz="3762375" rtl="0" fontAlgn="base">
              <a:spcBef>
                <a:spcPct val="0"/>
              </a:spcBef>
              <a:spcAft>
                <a:spcPct val="0"/>
              </a:spcAft>
              <a:defRPr sz="18200">
                <a:solidFill>
                  <a:schemeClr val="tx2"/>
                </a:solidFill>
                <a:latin typeface="Arial"/>
              </a:defRPr>
            </a:lvl6pPr>
            <a:lvl7pPr marL="914400" algn="ctr" defTabSz="3762375" rtl="0" fontAlgn="base">
              <a:spcBef>
                <a:spcPct val="0"/>
              </a:spcBef>
              <a:spcAft>
                <a:spcPct val="0"/>
              </a:spcAft>
              <a:defRPr sz="18200">
                <a:solidFill>
                  <a:schemeClr val="tx2"/>
                </a:solidFill>
                <a:latin typeface="Arial"/>
              </a:defRPr>
            </a:lvl7pPr>
            <a:lvl8pPr marL="1371600" algn="ctr" defTabSz="3762375" rtl="0" fontAlgn="base">
              <a:spcBef>
                <a:spcPct val="0"/>
              </a:spcBef>
              <a:spcAft>
                <a:spcPct val="0"/>
              </a:spcAft>
              <a:defRPr sz="18200">
                <a:solidFill>
                  <a:schemeClr val="tx2"/>
                </a:solidFill>
                <a:latin typeface="Arial"/>
              </a:defRPr>
            </a:lvl8pPr>
            <a:lvl9pPr marL="1828800" algn="ctr" defTabSz="3762375" rtl="0" fontAlgn="base">
              <a:spcBef>
                <a:spcPct val="0"/>
              </a:spcBef>
              <a:spcAft>
                <a:spcPct val="0"/>
              </a:spcAft>
              <a:defRPr sz="18200">
                <a:solidFill>
                  <a:schemeClr val="tx2"/>
                </a:solidFill>
                <a:latin typeface="Arial"/>
              </a:defRPr>
            </a:lvl9pPr>
          </a:lstStyle>
          <a:p>
            <a:pPr eaLnBrk="1" hangingPunct="1"/>
            <a:r>
              <a:rPr lang="en-US" sz="4800" i="1" dirty="0">
                <a:solidFill>
                  <a:schemeClr val="bg1"/>
                </a:solidFill>
                <a:latin typeface="Lucida Grande" pitchFamily="2" charset="0"/>
              </a:rPr>
              <a:t>(</a:t>
            </a:r>
          </a:p>
        </p:txBody>
      </p:sp>
      <p:sp>
        <p:nvSpPr>
          <p:cNvPr id="60" name="Title 11">
            <a:extLst>
              <a:ext uri="{FF2B5EF4-FFF2-40B4-BE49-F238E27FC236}">
                <a16:creationId xmlns:a16="http://schemas.microsoft.com/office/drawing/2014/main" id="{EE7A5C51-35F0-4B71-992D-43D344D16C04}"/>
              </a:ext>
            </a:extLst>
          </p:cNvPr>
          <p:cNvSpPr txBox="1">
            <a:spLocks/>
          </p:cNvSpPr>
          <p:nvPr/>
        </p:nvSpPr>
        <p:spPr>
          <a:xfrm>
            <a:off x="1371600" y="2920304"/>
            <a:ext cx="41148000" cy="3546246"/>
          </a:xfrm>
          <a:prstGeom prst="rect">
            <a:avLst/>
          </a:prstGeom>
        </p:spPr>
        <p:txBody>
          <a:bodyPr lIns="128016" tIns="64008" rIns="128016" bIns="64008"/>
          <a:lstStyle>
            <a:defPPr>
              <a:defRPr lang="en-US"/>
            </a:defPPr>
            <a:lvl1pPr marL="0" algn="l" defTabSz="4388077" rtl="0" eaLnBrk="1" latinLnBrk="0" hangingPunct="1">
              <a:defRPr sz="8698" kern="1200">
                <a:solidFill>
                  <a:schemeClr val="tx1"/>
                </a:solidFill>
                <a:latin typeface="+mn-lt"/>
                <a:ea typeface="+mn-ea"/>
                <a:cs typeface="+mn-cs"/>
              </a:defRPr>
            </a:lvl1pPr>
            <a:lvl2pPr marL="2194039" algn="l" defTabSz="4388077" rtl="0" eaLnBrk="1" latinLnBrk="0" hangingPunct="1">
              <a:defRPr sz="8698" kern="1200">
                <a:solidFill>
                  <a:schemeClr val="tx1"/>
                </a:solidFill>
                <a:latin typeface="+mn-lt"/>
                <a:ea typeface="+mn-ea"/>
                <a:cs typeface="+mn-cs"/>
              </a:defRPr>
            </a:lvl2pPr>
            <a:lvl3pPr marL="4388077" algn="l" defTabSz="4388077" rtl="0" eaLnBrk="1" latinLnBrk="0" hangingPunct="1">
              <a:defRPr sz="8698" kern="1200">
                <a:solidFill>
                  <a:schemeClr val="tx1"/>
                </a:solidFill>
                <a:latin typeface="+mn-lt"/>
                <a:ea typeface="+mn-ea"/>
                <a:cs typeface="+mn-cs"/>
              </a:defRPr>
            </a:lvl3pPr>
            <a:lvl4pPr marL="6582120" algn="l" defTabSz="4388077" rtl="0" eaLnBrk="1" latinLnBrk="0" hangingPunct="1">
              <a:defRPr sz="8698" kern="1200">
                <a:solidFill>
                  <a:schemeClr val="tx1"/>
                </a:solidFill>
                <a:latin typeface="+mn-lt"/>
                <a:ea typeface="+mn-ea"/>
                <a:cs typeface="+mn-cs"/>
              </a:defRPr>
            </a:lvl4pPr>
            <a:lvl5pPr marL="8776160" algn="l" defTabSz="4388077" rtl="0" eaLnBrk="1" latinLnBrk="0" hangingPunct="1">
              <a:defRPr sz="8698" kern="1200">
                <a:solidFill>
                  <a:schemeClr val="tx1"/>
                </a:solidFill>
                <a:latin typeface="+mn-lt"/>
                <a:ea typeface="+mn-ea"/>
                <a:cs typeface="+mn-cs"/>
              </a:defRPr>
            </a:lvl5pPr>
            <a:lvl6pPr marL="10970199" algn="l" defTabSz="4388077" rtl="0" eaLnBrk="1" latinLnBrk="0" hangingPunct="1">
              <a:defRPr sz="8698" kern="1200">
                <a:solidFill>
                  <a:schemeClr val="tx1"/>
                </a:solidFill>
                <a:latin typeface="+mn-lt"/>
                <a:ea typeface="+mn-ea"/>
                <a:cs typeface="+mn-cs"/>
              </a:defRPr>
            </a:lvl6pPr>
            <a:lvl7pPr marL="13164238" algn="l" defTabSz="4388077" rtl="0" eaLnBrk="1" latinLnBrk="0" hangingPunct="1">
              <a:defRPr sz="8698" kern="1200">
                <a:solidFill>
                  <a:schemeClr val="tx1"/>
                </a:solidFill>
                <a:latin typeface="+mn-lt"/>
                <a:ea typeface="+mn-ea"/>
                <a:cs typeface="+mn-cs"/>
              </a:defRPr>
            </a:lvl7pPr>
            <a:lvl8pPr marL="15358277" algn="l" defTabSz="4388077" rtl="0" eaLnBrk="1" latinLnBrk="0" hangingPunct="1">
              <a:defRPr sz="8698" kern="1200">
                <a:solidFill>
                  <a:schemeClr val="tx1"/>
                </a:solidFill>
                <a:latin typeface="+mn-lt"/>
                <a:ea typeface="+mn-ea"/>
                <a:cs typeface="+mn-cs"/>
              </a:defRPr>
            </a:lvl8pPr>
            <a:lvl9pPr marL="17552317" algn="l" defTabSz="4388077" rtl="0" eaLnBrk="1" latinLnBrk="0" hangingPunct="1">
              <a:defRPr sz="8698" kern="1200">
                <a:solidFill>
                  <a:schemeClr val="tx1"/>
                </a:solidFill>
                <a:latin typeface="+mn-lt"/>
                <a:ea typeface="+mn-ea"/>
                <a:cs typeface="+mn-cs"/>
              </a:defRPr>
            </a:lvl9pPr>
          </a:lstStyle>
          <a:p>
            <a:pPr algn="ctr"/>
            <a:r>
              <a:rPr lang="en-US" sz="9600" b="1" dirty="0">
                <a:latin typeface="Rockwell Nova Extra Bold" panose="020B0604020202020204" pitchFamily="18" charset="0"/>
              </a:rPr>
              <a:t>Meningioma</a:t>
            </a:r>
            <a:br>
              <a:rPr lang="en-US" sz="8500" b="1" dirty="0">
                <a:solidFill>
                  <a:schemeClr val="bg1"/>
                </a:solidFill>
                <a:latin typeface="Amaranth" panose="02000503050000020004" pitchFamily="2" charset="0"/>
              </a:rPr>
            </a:br>
            <a:endParaRPr lang="en-US" sz="8500" b="1" dirty="0">
              <a:solidFill>
                <a:schemeClr val="bg1"/>
              </a:solidFill>
              <a:latin typeface="Amaranth" panose="02000503050000020004" pitchFamily="2" charset="0"/>
            </a:endParaRPr>
          </a:p>
        </p:txBody>
      </p:sp>
      <p:sp>
        <p:nvSpPr>
          <p:cNvPr id="61" name="Text Placeholder 16">
            <a:extLst>
              <a:ext uri="{FF2B5EF4-FFF2-40B4-BE49-F238E27FC236}">
                <a16:creationId xmlns:a16="http://schemas.microsoft.com/office/drawing/2014/main" id="{1F3AA395-C058-4F87-B3A3-A8A8BC543EF9}"/>
              </a:ext>
            </a:extLst>
          </p:cNvPr>
          <p:cNvSpPr txBox="1">
            <a:spLocks/>
          </p:cNvSpPr>
          <p:nvPr/>
        </p:nvSpPr>
        <p:spPr>
          <a:xfrm>
            <a:off x="1399679" y="4540543"/>
            <a:ext cx="41148000" cy="1852815"/>
          </a:xfrm>
          <a:prstGeom prst="rect">
            <a:avLst/>
          </a:prstGeom>
        </p:spPr>
        <p:txBody>
          <a:bodyPr lIns="128016" tIns="64008" rIns="128016" bIns="64008">
            <a:spAutoFit/>
          </a:bodyPr>
          <a:lstStyle>
            <a:defPPr>
              <a:defRPr lang="en-US"/>
            </a:defPPr>
            <a:lvl1pPr marL="0" algn="l" defTabSz="4388077" rtl="0" eaLnBrk="1" latinLnBrk="0" hangingPunct="1">
              <a:defRPr sz="8698" kern="1200">
                <a:solidFill>
                  <a:schemeClr val="tx1"/>
                </a:solidFill>
                <a:latin typeface="+mn-lt"/>
                <a:ea typeface="+mn-ea"/>
                <a:cs typeface="+mn-cs"/>
              </a:defRPr>
            </a:lvl1pPr>
            <a:lvl2pPr marL="2194039" algn="l" defTabSz="4388077" rtl="0" eaLnBrk="1" latinLnBrk="0" hangingPunct="1">
              <a:defRPr sz="8698" kern="1200">
                <a:solidFill>
                  <a:schemeClr val="tx1"/>
                </a:solidFill>
                <a:latin typeface="+mn-lt"/>
                <a:ea typeface="+mn-ea"/>
                <a:cs typeface="+mn-cs"/>
              </a:defRPr>
            </a:lvl2pPr>
            <a:lvl3pPr marL="4388077" algn="l" defTabSz="4388077" rtl="0" eaLnBrk="1" latinLnBrk="0" hangingPunct="1">
              <a:defRPr sz="8698" kern="1200">
                <a:solidFill>
                  <a:schemeClr val="tx1"/>
                </a:solidFill>
                <a:latin typeface="+mn-lt"/>
                <a:ea typeface="+mn-ea"/>
                <a:cs typeface="+mn-cs"/>
              </a:defRPr>
            </a:lvl3pPr>
            <a:lvl4pPr marL="6582120" algn="l" defTabSz="4388077" rtl="0" eaLnBrk="1" latinLnBrk="0" hangingPunct="1">
              <a:defRPr sz="8698" kern="1200">
                <a:solidFill>
                  <a:schemeClr val="tx1"/>
                </a:solidFill>
                <a:latin typeface="+mn-lt"/>
                <a:ea typeface="+mn-ea"/>
                <a:cs typeface="+mn-cs"/>
              </a:defRPr>
            </a:lvl4pPr>
            <a:lvl5pPr marL="8776160" algn="l" defTabSz="4388077" rtl="0" eaLnBrk="1" latinLnBrk="0" hangingPunct="1">
              <a:defRPr sz="8698" kern="1200">
                <a:solidFill>
                  <a:schemeClr val="tx1"/>
                </a:solidFill>
                <a:latin typeface="+mn-lt"/>
                <a:ea typeface="+mn-ea"/>
                <a:cs typeface="+mn-cs"/>
              </a:defRPr>
            </a:lvl5pPr>
            <a:lvl6pPr marL="10970199" algn="l" defTabSz="4388077" rtl="0" eaLnBrk="1" latinLnBrk="0" hangingPunct="1">
              <a:defRPr sz="8698" kern="1200">
                <a:solidFill>
                  <a:schemeClr val="tx1"/>
                </a:solidFill>
                <a:latin typeface="+mn-lt"/>
                <a:ea typeface="+mn-ea"/>
                <a:cs typeface="+mn-cs"/>
              </a:defRPr>
            </a:lvl6pPr>
            <a:lvl7pPr marL="13164238" algn="l" defTabSz="4388077" rtl="0" eaLnBrk="1" latinLnBrk="0" hangingPunct="1">
              <a:defRPr sz="8698" kern="1200">
                <a:solidFill>
                  <a:schemeClr val="tx1"/>
                </a:solidFill>
                <a:latin typeface="+mn-lt"/>
                <a:ea typeface="+mn-ea"/>
                <a:cs typeface="+mn-cs"/>
              </a:defRPr>
            </a:lvl7pPr>
            <a:lvl8pPr marL="15358277" algn="l" defTabSz="4388077" rtl="0" eaLnBrk="1" latinLnBrk="0" hangingPunct="1">
              <a:defRPr sz="8698" kern="1200">
                <a:solidFill>
                  <a:schemeClr val="tx1"/>
                </a:solidFill>
                <a:latin typeface="+mn-lt"/>
                <a:ea typeface="+mn-ea"/>
                <a:cs typeface="+mn-cs"/>
              </a:defRPr>
            </a:lvl8pPr>
            <a:lvl9pPr marL="17552317" algn="l" defTabSz="4388077" rtl="0" eaLnBrk="1" latinLnBrk="0" hangingPunct="1">
              <a:defRPr sz="8698" kern="1200">
                <a:solidFill>
                  <a:schemeClr val="tx1"/>
                </a:solidFill>
                <a:latin typeface="+mn-lt"/>
                <a:ea typeface="+mn-ea"/>
                <a:cs typeface="+mn-cs"/>
              </a:defRPr>
            </a:lvl9pPr>
          </a:lstStyle>
          <a:p>
            <a:pPr algn="ctr"/>
            <a:endParaRPr lang="en-US" sz="5600" dirty="0">
              <a:solidFill>
                <a:schemeClr val="bg1"/>
              </a:solidFill>
              <a:latin typeface="Titillium Web" panose="00000500000000000000" pitchFamily="2" charset="0"/>
            </a:endParaRPr>
          </a:p>
          <a:p>
            <a:pPr algn="ctr"/>
            <a:endParaRPr lang="en-US" sz="5600" dirty="0">
              <a:solidFill>
                <a:schemeClr val="bg1"/>
              </a:solidFill>
              <a:latin typeface="Titillium Web" panose="00000500000000000000" pitchFamily="2" charset="0"/>
            </a:endParaRPr>
          </a:p>
        </p:txBody>
      </p:sp>
      <p:sp>
        <p:nvSpPr>
          <p:cNvPr id="41" name="Rectangle 40">
            <a:extLst>
              <a:ext uri="{FF2B5EF4-FFF2-40B4-BE49-F238E27FC236}">
                <a16:creationId xmlns:a16="http://schemas.microsoft.com/office/drawing/2014/main" id="{C24D4BC5-5256-4C2E-B3FB-87EA69B63AF3}"/>
              </a:ext>
            </a:extLst>
          </p:cNvPr>
          <p:cNvSpPr/>
          <p:nvPr/>
        </p:nvSpPr>
        <p:spPr>
          <a:xfrm>
            <a:off x="671912" y="7513378"/>
            <a:ext cx="10058400" cy="1077462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1pPr>
            <a:lvl2pPr marL="4572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2pPr>
            <a:lvl3pPr marL="9144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3pPr>
            <a:lvl4pPr marL="13716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4pPr>
            <a:lvl5pPr marL="18288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5pPr>
            <a:lvl6pPr marL="22860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6pPr>
            <a:lvl7pPr marL="27432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7pPr>
            <a:lvl8pPr marL="32004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8pPr>
            <a:lvl9pPr marL="36576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9pPr>
          </a:lstStyle>
          <a:p>
            <a:pPr algn="ctr"/>
            <a:endParaRPr lang="en-US" sz="9600">
              <a:effectLst/>
              <a:latin typeface="+mj-lt"/>
            </a:endParaRPr>
          </a:p>
        </p:txBody>
      </p:sp>
      <p:sp>
        <p:nvSpPr>
          <p:cNvPr id="45" name="Rectangle 44">
            <a:extLst>
              <a:ext uri="{FF2B5EF4-FFF2-40B4-BE49-F238E27FC236}">
                <a16:creationId xmlns:a16="http://schemas.microsoft.com/office/drawing/2014/main" id="{0F831EE1-8866-4A3E-8CAB-8624A11FF145}"/>
              </a:ext>
            </a:extLst>
          </p:cNvPr>
          <p:cNvSpPr/>
          <p:nvPr/>
        </p:nvSpPr>
        <p:spPr>
          <a:xfrm>
            <a:off x="11277600" y="8305800"/>
            <a:ext cx="10401235" cy="2028339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1pPr>
            <a:lvl2pPr marL="4572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2pPr>
            <a:lvl3pPr marL="9144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3pPr>
            <a:lvl4pPr marL="13716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4pPr>
            <a:lvl5pPr marL="18288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5pPr>
            <a:lvl6pPr marL="22860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6pPr>
            <a:lvl7pPr marL="27432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7pPr>
            <a:lvl8pPr marL="32004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8pPr>
            <a:lvl9pPr marL="36576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9pPr>
          </a:lstStyle>
          <a:p>
            <a:pPr algn="ctr"/>
            <a:endParaRPr lang="en-US" sz="9600" dirty="0">
              <a:effectLst/>
              <a:latin typeface="+mj-lt"/>
            </a:endParaRPr>
          </a:p>
        </p:txBody>
      </p:sp>
      <p:sp>
        <p:nvSpPr>
          <p:cNvPr id="48" name="Rectangle 47">
            <a:extLst>
              <a:ext uri="{FF2B5EF4-FFF2-40B4-BE49-F238E27FC236}">
                <a16:creationId xmlns:a16="http://schemas.microsoft.com/office/drawing/2014/main" id="{D026A6A3-D6D2-4951-8B04-EF51015D25DB}"/>
              </a:ext>
            </a:extLst>
          </p:cNvPr>
          <p:cNvSpPr/>
          <p:nvPr/>
        </p:nvSpPr>
        <p:spPr>
          <a:xfrm>
            <a:off x="22402800" y="8382000"/>
            <a:ext cx="9753600" cy="228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1pPr>
            <a:lvl2pPr marL="4572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2pPr>
            <a:lvl3pPr marL="9144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3pPr>
            <a:lvl4pPr marL="13716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4pPr>
            <a:lvl5pPr marL="18288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5pPr>
            <a:lvl6pPr marL="22860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6pPr>
            <a:lvl7pPr marL="27432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7pPr>
            <a:lvl8pPr marL="32004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8pPr>
            <a:lvl9pPr marL="36576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9pPr>
          </a:lstStyle>
          <a:p>
            <a:pPr algn="ctr"/>
            <a:endParaRPr lang="en-US" sz="9600">
              <a:effectLst/>
              <a:latin typeface="+mj-lt"/>
            </a:endParaRPr>
          </a:p>
        </p:txBody>
      </p:sp>
      <p:sp>
        <p:nvSpPr>
          <p:cNvPr id="51" name="Rectangle 50">
            <a:extLst>
              <a:ext uri="{FF2B5EF4-FFF2-40B4-BE49-F238E27FC236}">
                <a16:creationId xmlns:a16="http://schemas.microsoft.com/office/drawing/2014/main" id="{19BFD724-D51D-4DD6-A93A-40ABEA405C90}"/>
              </a:ext>
            </a:extLst>
          </p:cNvPr>
          <p:cNvSpPr/>
          <p:nvPr/>
        </p:nvSpPr>
        <p:spPr>
          <a:xfrm>
            <a:off x="32994600" y="8474529"/>
            <a:ext cx="10424926" cy="516527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1pPr>
            <a:lvl2pPr marL="4572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2pPr>
            <a:lvl3pPr marL="9144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3pPr>
            <a:lvl4pPr marL="13716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4pPr>
            <a:lvl5pPr marL="18288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5pPr>
            <a:lvl6pPr marL="22860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6pPr>
            <a:lvl7pPr marL="27432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7pPr>
            <a:lvl8pPr marL="32004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8pPr>
            <a:lvl9pPr marL="36576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9pPr>
          </a:lstStyle>
          <a:p>
            <a:r>
              <a:rPr lang="en-US" dirty="0">
                <a:effectLst/>
                <a:latin typeface="Rockwell Nova" panose="02060503020205020403" pitchFamily="18" charset="0"/>
              </a:rPr>
              <a:t>on</a:t>
            </a:r>
          </a:p>
        </p:txBody>
      </p:sp>
      <p:sp>
        <p:nvSpPr>
          <p:cNvPr id="54" name="Rectangle 53">
            <a:extLst>
              <a:ext uri="{FF2B5EF4-FFF2-40B4-BE49-F238E27FC236}">
                <a16:creationId xmlns:a16="http://schemas.microsoft.com/office/drawing/2014/main" id="{236036AE-C83F-4AC9-800C-C6574727635F}"/>
              </a:ext>
            </a:extLst>
          </p:cNvPr>
          <p:cNvSpPr/>
          <p:nvPr/>
        </p:nvSpPr>
        <p:spPr>
          <a:xfrm>
            <a:off x="685800" y="19735800"/>
            <a:ext cx="10058400" cy="12115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1pPr>
            <a:lvl2pPr marL="4572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2pPr>
            <a:lvl3pPr marL="9144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3pPr>
            <a:lvl4pPr marL="13716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4pPr>
            <a:lvl5pPr marL="18288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5pPr>
            <a:lvl6pPr marL="22860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6pPr>
            <a:lvl7pPr marL="27432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7pPr>
            <a:lvl8pPr marL="32004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8pPr>
            <a:lvl9pPr marL="36576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9pPr>
          </a:lstStyle>
          <a:p>
            <a:pPr algn="ctr"/>
            <a:r>
              <a:rPr lang="en-US" sz="9600" dirty="0">
                <a:effectLst/>
                <a:latin typeface="+mj-lt"/>
              </a:rPr>
              <a:t>n</a:t>
            </a:r>
          </a:p>
        </p:txBody>
      </p:sp>
      <p:sp>
        <p:nvSpPr>
          <p:cNvPr id="57" name="Rectangle 56">
            <a:extLst>
              <a:ext uri="{FF2B5EF4-FFF2-40B4-BE49-F238E27FC236}">
                <a16:creationId xmlns:a16="http://schemas.microsoft.com/office/drawing/2014/main" id="{65D5CB20-8752-4D75-A601-0EEB3443D27F}"/>
              </a:ext>
            </a:extLst>
          </p:cNvPr>
          <p:cNvSpPr/>
          <p:nvPr/>
        </p:nvSpPr>
        <p:spPr>
          <a:xfrm>
            <a:off x="32994600" y="14935200"/>
            <a:ext cx="10439400" cy="15849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1pPr>
            <a:lvl2pPr marL="4572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2pPr>
            <a:lvl3pPr marL="9144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3pPr>
            <a:lvl4pPr marL="13716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4pPr>
            <a:lvl5pPr marL="18288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5pPr>
            <a:lvl6pPr marL="22860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6pPr>
            <a:lvl7pPr marL="27432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7pPr>
            <a:lvl8pPr marL="32004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8pPr>
            <a:lvl9pPr marL="36576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9pPr>
          </a:lstStyle>
          <a:p>
            <a:pPr algn="ctr"/>
            <a:endParaRPr lang="en-US" sz="9600" dirty="0">
              <a:effectLst/>
              <a:latin typeface="+mj-lt"/>
            </a:endParaRPr>
          </a:p>
        </p:txBody>
      </p:sp>
      <p:sp>
        <p:nvSpPr>
          <p:cNvPr id="58" name="TextBox 19">
            <a:extLst>
              <a:ext uri="{FF2B5EF4-FFF2-40B4-BE49-F238E27FC236}">
                <a16:creationId xmlns:a16="http://schemas.microsoft.com/office/drawing/2014/main" id="{B4F3D693-DA0F-454D-94C0-CEAA07C14AE3}"/>
              </a:ext>
            </a:extLst>
          </p:cNvPr>
          <p:cNvSpPr txBox="1">
            <a:spLocks noChangeArrowheads="1"/>
          </p:cNvSpPr>
          <p:nvPr/>
        </p:nvSpPr>
        <p:spPr bwMode="auto">
          <a:xfrm>
            <a:off x="33223200" y="15544800"/>
            <a:ext cx="9809922" cy="15542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8" tIns="45709" rIns="91418" bIns="45709">
            <a:spAutoFit/>
          </a:bodyPr>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endParaRPr lang="en-US" sz="2000" dirty="0">
              <a:effectLst/>
              <a:latin typeface="Rockwell Nova" panose="02060503020205020403" pitchFamily="18" charset="0"/>
              <a:ea typeface="Open Sans" panose="020B0606030504020204" pitchFamily="34" charset="0"/>
              <a:cs typeface="Open Sans" panose="020B0606030504020204" pitchFamily="34" charset="0"/>
            </a:endParaRPr>
          </a:p>
          <a:p>
            <a:pPr marL="457200" indent="-457200">
              <a:buFont typeface="+mj-lt"/>
              <a:buAutoNum type="arabicParenR"/>
            </a:pPr>
            <a:r>
              <a:rPr lang="en-US" sz="2000" dirty="0">
                <a:effectLst/>
                <a:latin typeface="Rockwell Nova" panose="02060503020205020403" pitchFamily="18" charset="0"/>
                <a:ea typeface="Open Sans" panose="020B0606030504020204" pitchFamily="34" charset="0"/>
                <a:cs typeface="Open Sans" panose="020B0606030504020204" pitchFamily="34" charset="0"/>
              </a:rPr>
              <a:t>Johns Hopkins Medicine, Meningioma, Brain Tumor Treatment </a:t>
            </a:r>
            <a:r>
              <a:rPr lang="en-US" sz="2000" dirty="0">
                <a:latin typeface="Rockwell Nova" panose="02060503020205020403" pitchFamily="18" charset="0"/>
                <a:hlinkClick r:id="rId3"/>
              </a:rPr>
              <a:t>https://www.hopkinsmedicine.org/health/conditions-and-diseases/meningioma</a:t>
            </a:r>
            <a:endParaRPr lang="en-US" sz="2000" u="sng" dirty="0">
              <a:effectLst/>
              <a:latin typeface="Rockwell Nova" panose="02060503020205020403" pitchFamily="18" charset="0"/>
              <a:ea typeface="Open Sans" panose="020B0606030504020204" pitchFamily="34" charset="0"/>
              <a:cs typeface="Open Sans" panose="020B0606030504020204" pitchFamily="34" charset="0"/>
            </a:endParaRPr>
          </a:p>
          <a:p>
            <a:pPr marL="457200" indent="-457200">
              <a:buFont typeface="+mj-lt"/>
              <a:buAutoNum type="arabicParenR"/>
            </a:pPr>
            <a:endParaRPr lang="en-US" sz="2000" u="sng" dirty="0">
              <a:effectLst/>
              <a:latin typeface="Rockwell Nova" panose="02060503020205020403" pitchFamily="18" charset="0"/>
              <a:ea typeface="Open Sans" panose="020B0606030504020204" pitchFamily="34" charset="0"/>
              <a:cs typeface="Open Sans" panose="020B0606030504020204" pitchFamily="34" charset="0"/>
            </a:endParaRPr>
          </a:p>
          <a:p>
            <a:pPr marL="457200" indent="-457200">
              <a:buFont typeface="+mj-lt"/>
              <a:buAutoNum type="arabicParenR"/>
            </a:pPr>
            <a:r>
              <a:rPr lang="en-US" sz="2000" dirty="0">
                <a:effectLst/>
                <a:latin typeface="Rockwell Nova" panose="02060503020205020403" pitchFamily="18" charset="0"/>
                <a:ea typeface="Open Sans" panose="020B0606030504020204" pitchFamily="34" charset="0"/>
                <a:cs typeface="Open Sans" panose="020B0606030504020204" pitchFamily="34" charset="0"/>
              </a:rPr>
              <a:t>Johns Hopkins Medicine, Meningioma Grading  </a:t>
            </a:r>
            <a:r>
              <a:rPr lang="en-US" sz="2000" dirty="0">
                <a:latin typeface="Rockwell Nova" panose="02060503020205020403" pitchFamily="18" charset="0"/>
                <a:hlinkClick r:id="rId4"/>
              </a:rPr>
              <a:t>https://www.hopkinsmedicine.org/health/conditions-and-diseases/meningioma-grading</a:t>
            </a:r>
            <a:endParaRPr lang="en-US" sz="2000" dirty="0">
              <a:effectLst/>
              <a:latin typeface="Rockwell Nova" panose="02060503020205020403" pitchFamily="18" charset="0"/>
              <a:ea typeface="Open Sans" panose="020B0606030504020204" pitchFamily="34" charset="0"/>
              <a:cs typeface="Open Sans" panose="020B0606030504020204" pitchFamily="34" charset="0"/>
            </a:endParaRPr>
          </a:p>
          <a:p>
            <a:pPr marL="457200" indent="-457200">
              <a:buFont typeface="+mj-lt"/>
              <a:buAutoNum type="arabicParenR"/>
            </a:pPr>
            <a:endParaRPr lang="en-US" sz="2000" u="sng" dirty="0">
              <a:effectLst/>
              <a:latin typeface="Rockwell Nova" panose="02060503020205020403" pitchFamily="18" charset="0"/>
              <a:ea typeface="Open Sans" panose="020B0606030504020204" pitchFamily="34" charset="0"/>
              <a:cs typeface="Open Sans" panose="020B0606030504020204" pitchFamily="34" charset="0"/>
            </a:endParaRPr>
          </a:p>
          <a:p>
            <a:pPr marL="457200" indent="-457200">
              <a:buFont typeface="+mj-lt"/>
              <a:buAutoNum type="arabicParenR"/>
            </a:pPr>
            <a:r>
              <a:rPr lang="en-US" sz="2000" dirty="0">
                <a:effectLst/>
                <a:latin typeface="Rockwell Nova" panose="02060503020205020403" pitchFamily="18" charset="0"/>
                <a:ea typeface="Open Sans" panose="020B0606030504020204" pitchFamily="34" charset="0"/>
                <a:cs typeface="Open Sans" panose="020B0606030504020204" pitchFamily="34" charset="0"/>
              </a:rPr>
              <a:t>American Brain Tumor Association:  Meningioma  </a:t>
            </a:r>
            <a:r>
              <a:rPr lang="en-US" sz="2000" dirty="0">
                <a:latin typeface="Rockwell Nova" panose="02060503020205020403" pitchFamily="18" charset="0"/>
                <a:hlinkClick r:id="rId5"/>
              </a:rPr>
              <a:t>https://www.abta.org/wp-content/uploads/2018/03/meningioma-brochure.pdf</a:t>
            </a:r>
            <a:endParaRPr lang="en-US" sz="2000" dirty="0">
              <a:latin typeface="Rockwell Nova" panose="02060503020205020403" pitchFamily="18" charset="0"/>
            </a:endParaRPr>
          </a:p>
          <a:p>
            <a:pPr marL="457200" indent="-457200">
              <a:buFont typeface="+mj-lt"/>
              <a:buAutoNum type="arabicParenR"/>
            </a:pPr>
            <a:endParaRPr lang="en-US" sz="2000" dirty="0">
              <a:latin typeface="Rockwell Nova" panose="02060503020205020403" pitchFamily="18" charset="0"/>
            </a:endParaRPr>
          </a:p>
          <a:p>
            <a:pPr marL="457200" indent="-457200">
              <a:buFont typeface="+mj-lt"/>
              <a:buAutoNum type="arabicParenR"/>
            </a:pPr>
            <a:r>
              <a:rPr lang="en-US" sz="2000" dirty="0">
                <a:effectLst/>
                <a:latin typeface="Rockwell Nova" panose="02060503020205020403" pitchFamily="18" charset="0"/>
                <a:ea typeface="Open Sans" panose="020B0606030504020204" pitchFamily="34" charset="0"/>
                <a:cs typeface="Open Sans" panose="020B0606030504020204" pitchFamily="34" charset="0"/>
              </a:rPr>
              <a:t>UCLA Health  </a:t>
            </a:r>
            <a:r>
              <a:rPr lang="en-US" sz="2000" dirty="0">
                <a:latin typeface="Rockwell Nova" panose="02060503020205020403" pitchFamily="18" charset="0"/>
                <a:hlinkClick r:id="rId6"/>
              </a:rPr>
              <a:t>https://www.uclahealth.org/neurosurgery/meningioma-brain-tumor</a:t>
            </a:r>
            <a:endParaRPr lang="en-US" sz="2000" dirty="0">
              <a:effectLst/>
              <a:latin typeface="Rockwell Nova" panose="02060503020205020403" pitchFamily="18" charset="0"/>
              <a:ea typeface="Open Sans" panose="020B0606030504020204" pitchFamily="34" charset="0"/>
              <a:cs typeface="Open Sans" panose="020B0606030504020204" pitchFamily="34" charset="0"/>
            </a:endParaRPr>
          </a:p>
          <a:p>
            <a:pPr marL="457200" indent="-457200">
              <a:buFont typeface="+mj-lt"/>
              <a:buAutoNum type="arabicParenR"/>
            </a:pPr>
            <a:endParaRPr lang="en-US" sz="2000" dirty="0">
              <a:effectLst/>
              <a:latin typeface="Rockwell Nova" panose="02060503020205020403" pitchFamily="18" charset="0"/>
              <a:ea typeface="Open Sans" panose="020B0606030504020204" pitchFamily="34" charset="0"/>
              <a:cs typeface="Open Sans" panose="020B0606030504020204" pitchFamily="34" charset="0"/>
            </a:endParaRPr>
          </a:p>
          <a:p>
            <a:pPr marL="457200" indent="-457200">
              <a:buFont typeface="+mj-lt"/>
              <a:buAutoNum type="arabicParenR"/>
            </a:pPr>
            <a:r>
              <a:rPr lang="en-US" sz="2000" dirty="0">
                <a:effectLst/>
                <a:latin typeface="Rockwell Nova" panose="02060503020205020403" pitchFamily="18" charset="0"/>
                <a:ea typeface="Open Sans" panose="020B0606030504020204" pitchFamily="34" charset="0"/>
                <a:cs typeface="Open Sans" panose="020B0606030504020204" pitchFamily="34" charset="0"/>
              </a:rPr>
              <a:t>Mayo Clinic </a:t>
            </a:r>
            <a:r>
              <a:rPr lang="en-US" sz="2000" dirty="0">
                <a:latin typeface="Rockwell Nova" panose="02060503020205020403" pitchFamily="18" charset="0"/>
                <a:hlinkClick r:id="rId7"/>
              </a:rPr>
              <a:t>https://www.mayoclinic.org/diseases-conditions/meningioma/symptoms-causes/syc-20355643</a:t>
            </a:r>
            <a:endParaRPr lang="en-US" sz="2000" dirty="0">
              <a:effectLst/>
              <a:latin typeface="Rockwell Nova" panose="02060503020205020403" pitchFamily="18" charset="0"/>
              <a:ea typeface="Open Sans" panose="020B0606030504020204" pitchFamily="34" charset="0"/>
              <a:cs typeface="Open Sans" panose="020B0606030504020204" pitchFamily="34" charset="0"/>
            </a:endParaRPr>
          </a:p>
          <a:p>
            <a:pPr marL="457200" indent="-457200">
              <a:buFont typeface="+mj-lt"/>
              <a:buAutoNum type="arabicParenR"/>
            </a:pPr>
            <a:endParaRPr lang="en-US" sz="2000" dirty="0">
              <a:effectLst/>
              <a:latin typeface="Rockwell Nova" panose="02060503020205020403" pitchFamily="18" charset="0"/>
              <a:ea typeface="Open Sans" panose="020B0606030504020204" pitchFamily="34" charset="0"/>
              <a:cs typeface="Open Sans" panose="020B0606030504020204" pitchFamily="34" charset="0"/>
            </a:endParaRPr>
          </a:p>
          <a:p>
            <a:pPr marL="457200" indent="-457200">
              <a:buFont typeface="+mj-lt"/>
              <a:buAutoNum type="arabicParenR"/>
            </a:pPr>
            <a:r>
              <a:rPr lang="en-US" sz="2000" dirty="0">
                <a:effectLst/>
                <a:latin typeface="Rockwell Nova" panose="02060503020205020403" pitchFamily="18" charset="0"/>
                <a:ea typeface="Open Sans" panose="020B0606030504020204" pitchFamily="34" charset="0"/>
                <a:cs typeface="Open Sans" panose="020B0606030504020204" pitchFamily="34" charset="0"/>
              </a:rPr>
              <a:t>Meningioma Recurrence:   Johns Hopkins Medicine  </a:t>
            </a:r>
            <a:r>
              <a:rPr lang="en-US" sz="2000" dirty="0">
                <a:latin typeface="Rockwell Nova" panose="02060503020205020403" pitchFamily="18" charset="0"/>
                <a:hlinkClick r:id="rId8"/>
              </a:rPr>
              <a:t>https://www.hopkinsmedicine.org/health/conditions-and-diseases/meningioma-recurrence</a:t>
            </a:r>
            <a:endParaRPr lang="en-US" sz="2000" dirty="0">
              <a:latin typeface="Rockwell Nova" panose="02060503020205020403" pitchFamily="18" charset="0"/>
            </a:endParaRPr>
          </a:p>
          <a:p>
            <a:pPr marL="457200" indent="-457200">
              <a:buFont typeface="+mj-lt"/>
              <a:buAutoNum type="arabicParenR"/>
            </a:pPr>
            <a:endParaRPr lang="en-US" sz="2000" dirty="0">
              <a:effectLst/>
              <a:latin typeface="Rockwell Nova" panose="02060503020205020403" pitchFamily="18" charset="0"/>
              <a:ea typeface="Open Sans" panose="020B0606030504020204" pitchFamily="34" charset="0"/>
              <a:cs typeface="Open Sans" panose="020B0606030504020204" pitchFamily="34" charset="0"/>
            </a:endParaRPr>
          </a:p>
          <a:p>
            <a:pPr marL="457200" indent="-457200">
              <a:buFont typeface="+mj-lt"/>
              <a:buAutoNum type="arabicParenR"/>
            </a:pPr>
            <a:r>
              <a:rPr lang="en-US" sz="2000" dirty="0">
                <a:effectLst/>
                <a:latin typeface="Rockwell Nova" panose="02060503020205020403" pitchFamily="18" charset="0"/>
                <a:ea typeface="Open Sans" panose="020B0606030504020204" pitchFamily="34" charset="0"/>
                <a:cs typeface="Open Sans" panose="020B0606030504020204" pitchFamily="34" charset="0"/>
              </a:rPr>
              <a:t>National Cancer Institute Homepage:  Center for Cancer Research: Meningioma  </a:t>
            </a:r>
            <a:r>
              <a:rPr lang="en-US" sz="2000" dirty="0">
                <a:latin typeface="Rockwell Nova" panose="02060503020205020403" pitchFamily="18" charset="0"/>
                <a:hlinkClick r:id="rId9"/>
              </a:rPr>
              <a:t>https://www.cancer.gov/rare-brain-spine-tumor/tumors/meningioma</a:t>
            </a:r>
            <a:endParaRPr lang="en-US" sz="2000" dirty="0">
              <a:effectLst/>
              <a:latin typeface="Rockwell Nova" panose="02060503020205020403" pitchFamily="18" charset="0"/>
              <a:ea typeface="Open Sans" panose="020B0606030504020204" pitchFamily="34" charset="0"/>
              <a:cs typeface="Open Sans" panose="020B0606030504020204" pitchFamily="34" charset="0"/>
            </a:endParaRPr>
          </a:p>
          <a:p>
            <a:pPr marL="457200" indent="-457200">
              <a:buFont typeface="+mj-lt"/>
              <a:buAutoNum type="arabicParenR"/>
            </a:pPr>
            <a:endParaRPr lang="en-US" sz="2000" dirty="0">
              <a:effectLst/>
              <a:latin typeface="Rockwell Nova" panose="02060503020205020403" pitchFamily="18" charset="0"/>
              <a:ea typeface="Open Sans" panose="020B0606030504020204" pitchFamily="34" charset="0"/>
              <a:cs typeface="Open Sans" panose="020B0606030504020204" pitchFamily="34" charset="0"/>
            </a:endParaRPr>
          </a:p>
          <a:p>
            <a:pPr marL="457200" indent="-457200">
              <a:buFont typeface="+mj-lt"/>
              <a:buAutoNum type="arabicParenR"/>
            </a:pPr>
            <a:r>
              <a:rPr lang="en-US" sz="2000" dirty="0">
                <a:effectLst/>
                <a:latin typeface="Rockwell Nova" panose="02060503020205020403" pitchFamily="18" charset="0"/>
                <a:ea typeface="Open Sans" panose="020B0606030504020204" pitchFamily="34" charset="0"/>
                <a:cs typeface="Open Sans" panose="020B0606030504020204" pitchFamily="34" charset="0"/>
              </a:rPr>
              <a:t>WebMD:  </a:t>
            </a:r>
            <a:r>
              <a:rPr lang="en-US" sz="2000" dirty="0">
                <a:latin typeface="Rockwell Nova" panose="02060503020205020403" pitchFamily="18" charset="0"/>
                <a:hlinkClick r:id="rId10"/>
              </a:rPr>
              <a:t>https://www.webmd.com/cancer/brain-cancer/meningioma-causes-symptoms-treatment#1</a:t>
            </a:r>
            <a:endParaRPr lang="en-US" sz="2000" dirty="0">
              <a:effectLst/>
              <a:latin typeface="Rockwell Nova" panose="02060503020205020403" pitchFamily="18" charset="0"/>
              <a:ea typeface="Open Sans" panose="020B0606030504020204" pitchFamily="34" charset="0"/>
              <a:cs typeface="Open Sans" panose="020B0606030504020204" pitchFamily="34" charset="0"/>
            </a:endParaRPr>
          </a:p>
          <a:p>
            <a:pPr marL="457200" indent="-457200">
              <a:buFont typeface="+mj-lt"/>
              <a:buAutoNum type="arabicParenR"/>
            </a:pPr>
            <a:endParaRPr lang="en-US" sz="2000" dirty="0">
              <a:effectLst/>
              <a:latin typeface="Rockwell Nova" panose="02060503020205020403" pitchFamily="18" charset="0"/>
              <a:ea typeface="Open Sans" panose="020B0606030504020204" pitchFamily="34" charset="0"/>
              <a:cs typeface="Open Sans" panose="020B0606030504020204" pitchFamily="34" charset="0"/>
            </a:endParaRPr>
          </a:p>
          <a:p>
            <a:pPr marL="457200" indent="-457200">
              <a:buFont typeface="+mj-lt"/>
              <a:buAutoNum type="arabicParenR"/>
            </a:pPr>
            <a:r>
              <a:rPr lang="en-US" sz="2000" dirty="0">
                <a:effectLst/>
                <a:latin typeface="Rockwell Nova" panose="02060503020205020403" pitchFamily="18" charset="0"/>
                <a:ea typeface="Open Sans" panose="020B0606030504020204" pitchFamily="34" charset="0"/>
                <a:cs typeface="Open Sans" panose="020B0606030504020204" pitchFamily="34" charset="0"/>
              </a:rPr>
              <a:t>Wikipedia:  Meningioma  </a:t>
            </a:r>
            <a:r>
              <a:rPr lang="en-US" sz="2000" dirty="0">
                <a:latin typeface="Rockwell Nova" panose="02060503020205020403" pitchFamily="18" charset="0"/>
                <a:hlinkClick r:id="rId11"/>
              </a:rPr>
              <a:t>https://en.wikipedia.org/wiki/Meningioma</a:t>
            </a:r>
            <a:r>
              <a:rPr lang="en-US" sz="2000" dirty="0">
                <a:latin typeface="Rockwell Nova" panose="02060503020205020403" pitchFamily="18" charset="0"/>
              </a:rPr>
              <a:t>, </a:t>
            </a:r>
            <a:r>
              <a:rPr lang="en-US" sz="2000" dirty="0">
                <a:effectLst/>
              </a:rPr>
              <a:t>Claus EB, </a:t>
            </a:r>
            <a:r>
              <a:rPr lang="en-US" sz="2000" dirty="0" err="1">
                <a:effectLst/>
              </a:rPr>
              <a:t>Calvocoressi</a:t>
            </a:r>
            <a:r>
              <a:rPr lang="en-US" sz="2000" dirty="0">
                <a:effectLst/>
              </a:rPr>
              <a:t> L, </a:t>
            </a:r>
            <a:r>
              <a:rPr lang="en-US" sz="2000" dirty="0" err="1">
                <a:effectLst/>
              </a:rPr>
              <a:t>Bondy</a:t>
            </a:r>
            <a:r>
              <a:rPr lang="en-US" sz="2000" dirty="0">
                <a:effectLst/>
              </a:rPr>
              <a:t> ML, Schildkraut JM, </a:t>
            </a:r>
            <a:r>
              <a:rPr lang="en-US" sz="2000" dirty="0" err="1">
                <a:effectLst/>
              </a:rPr>
              <a:t>Wiemels</a:t>
            </a:r>
            <a:r>
              <a:rPr lang="en-US" sz="2000" dirty="0">
                <a:effectLst/>
              </a:rPr>
              <a:t> JL, </a:t>
            </a:r>
            <a:r>
              <a:rPr lang="en-US" sz="2000" dirty="0" err="1">
                <a:effectLst/>
              </a:rPr>
              <a:t>Wrensch</a:t>
            </a:r>
            <a:r>
              <a:rPr lang="en-US" sz="2000" dirty="0">
                <a:effectLst/>
              </a:rPr>
              <a:t> M (September 2012). </a:t>
            </a:r>
            <a:r>
              <a:rPr lang="en-US" sz="2000" u="sng" dirty="0">
                <a:effectLst/>
                <a:hlinkClick r:id="rId12"/>
              </a:rPr>
              <a:t>"Dental x-rays and risk of meningioma"</a:t>
            </a:r>
            <a:r>
              <a:rPr lang="en-US" sz="2000" dirty="0">
                <a:effectLst/>
              </a:rPr>
              <a:t>. </a:t>
            </a:r>
            <a:r>
              <a:rPr lang="en-US" sz="2000" i="1" dirty="0">
                <a:effectLst/>
              </a:rPr>
              <a:t>Cancer</a:t>
            </a:r>
            <a:r>
              <a:rPr lang="en-US" sz="2000" dirty="0">
                <a:effectLst/>
              </a:rPr>
              <a:t>. </a:t>
            </a:r>
            <a:r>
              <a:rPr lang="en-US" sz="2000" b="1" dirty="0">
                <a:effectLst/>
              </a:rPr>
              <a:t>118</a:t>
            </a:r>
            <a:r>
              <a:rPr lang="en-US" sz="2000" dirty="0">
                <a:effectLst/>
              </a:rPr>
              <a:t> (18): 4530–7. </a:t>
            </a:r>
            <a:r>
              <a:rPr lang="en-US" sz="2000" dirty="0">
                <a:effectLst/>
                <a:hlinkClick r:id="rId13" tooltip="Digital object identifier"/>
              </a:rPr>
              <a:t>doi</a:t>
            </a:r>
            <a:r>
              <a:rPr lang="en-US" sz="2000" dirty="0">
                <a:effectLst/>
              </a:rPr>
              <a:t>:</a:t>
            </a:r>
            <a:r>
              <a:rPr lang="en-US" sz="2000" dirty="0">
                <a:effectLst/>
                <a:hlinkClick r:id="rId14"/>
              </a:rPr>
              <a:t>10.1002/cncr.26625</a:t>
            </a:r>
            <a:r>
              <a:rPr lang="en-US" sz="2000" dirty="0">
                <a:effectLst/>
              </a:rPr>
              <a:t>. </a:t>
            </a:r>
            <a:r>
              <a:rPr lang="en-US" sz="2000" dirty="0">
                <a:effectLst/>
                <a:hlinkClick r:id="rId15" tooltip="PubMed Central"/>
              </a:rPr>
              <a:t>PMC</a:t>
            </a:r>
            <a:r>
              <a:rPr lang="en-US" sz="2000" dirty="0">
                <a:effectLst/>
              </a:rPr>
              <a:t> </a:t>
            </a:r>
            <a:r>
              <a:rPr lang="en-US" sz="2000" dirty="0">
                <a:effectLst/>
                <a:hlinkClick r:id="rId12"/>
              </a:rPr>
              <a:t>3396782</a:t>
            </a:r>
            <a:r>
              <a:rPr lang="en-US" sz="2000" dirty="0">
                <a:effectLst/>
              </a:rPr>
              <a:t>. </a:t>
            </a:r>
            <a:r>
              <a:rPr lang="en-US" sz="2000" dirty="0">
                <a:effectLst/>
                <a:hlinkClick r:id="rId16" tooltip="PubMed Identifier"/>
              </a:rPr>
              <a:t>PMID</a:t>
            </a:r>
            <a:r>
              <a:rPr lang="en-US" sz="2000" dirty="0">
                <a:effectLst/>
              </a:rPr>
              <a:t> </a:t>
            </a:r>
            <a:r>
              <a:rPr lang="en-US" sz="2000" dirty="0">
                <a:effectLst/>
                <a:hlinkClick r:id="rId17"/>
              </a:rPr>
              <a:t>22492363</a:t>
            </a:r>
            <a:r>
              <a:rPr lang="en-US" sz="2000" dirty="0">
                <a:effectLst/>
              </a:rPr>
              <a:t>, </a:t>
            </a:r>
            <a:r>
              <a:rPr lang="en-US" sz="2000" dirty="0" err="1">
                <a:effectLst/>
              </a:rPr>
              <a:t>Repacholi</a:t>
            </a:r>
            <a:r>
              <a:rPr lang="en-US" sz="2000" dirty="0">
                <a:effectLst/>
              </a:rPr>
              <a:t>, MH; </a:t>
            </a:r>
            <a:r>
              <a:rPr lang="en-US" sz="2000" dirty="0" err="1">
                <a:effectLst/>
              </a:rPr>
              <a:t>Lerchl</a:t>
            </a:r>
            <a:r>
              <a:rPr lang="en-US" sz="2000" dirty="0">
                <a:effectLst/>
              </a:rPr>
              <a:t>, A; </a:t>
            </a:r>
            <a:r>
              <a:rPr lang="en-US" sz="2000" dirty="0" err="1">
                <a:effectLst/>
              </a:rPr>
              <a:t>Röösli</a:t>
            </a:r>
            <a:r>
              <a:rPr lang="en-US" sz="2000" dirty="0">
                <a:effectLst/>
              </a:rPr>
              <a:t>, M; Sienkiewicz, Z; </a:t>
            </a:r>
            <a:r>
              <a:rPr lang="en-US" sz="2000" dirty="0" err="1">
                <a:effectLst/>
              </a:rPr>
              <a:t>Auvinen</a:t>
            </a:r>
            <a:r>
              <a:rPr lang="en-US" sz="2000" dirty="0">
                <a:effectLst/>
              </a:rPr>
              <a:t>, A; </a:t>
            </a:r>
            <a:r>
              <a:rPr lang="en-US" sz="2000" dirty="0" err="1">
                <a:effectLst/>
              </a:rPr>
              <a:t>Breckenkamp</a:t>
            </a:r>
            <a:r>
              <a:rPr lang="en-US" sz="2000" dirty="0">
                <a:effectLst/>
              </a:rPr>
              <a:t>, J; </a:t>
            </a:r>
            <a:r>
              <a:rPr lang="en-US" sz="2000" dirty="0" err="1">
                <a:effectLst/>
              </a:rPr>
              <a:t>d'Inzeo</a:t>
            </a:r>
            <a:r>
              <a:rPr lang="en-US" sz="2000" dirty="0">
                <a:effectLst/>
              </a:rPr>
              <a:t>, G; Elliott, P; Frei, P; Heinrich, S; </a:t>
            </a:r>
            <a:r>
              <a:rPr lang="en-US" sz="2000" dirty="0" err="1">
                <a:effectLst/>
              </a:rPr>
              <a:t>Lagroye</a:t>
            </a:r>
            <a:r>
              <a:rPr lang="en-US" sz="2000" dirty="0">
                <a:effectLst/>
              </a:rPr>
              <a:t>, I; </a:t>
            </a:r>
            <a:r>
              <a:rPr lang="en-US" sz="2000" dirty="0" err="1">
                <a:effectLst/>
              </a:rPr>
              <a:t>Lahkola</a:t>
            </a:r>
            <a:r>
              <a:rPr lang="en-US" sz="2000" dirty="0">
                <a:effectLst/>
              </a:rPr>
              <a:t>, A; McCormick, DL; Thomas, S; </a:t>
            </a:r>
            <a:r>
              <a:rPr lang="en-US" sz="2000" dirty="0" err="1">
                <a:effectLst/>
              </a:rPr>
              <a:t>Vecchia</a:t>
            </a:r>
            <a:r>
              <a:rPr lang="en-US" sz="2000" dirty="0">
                <a:effectLst/>
              </a:rPr>
              <a:t>, P (April 2012). "Systematic review of wireless phone use and brain cancer and other head tumors". </a:t>
            </a:r>
            <a:r>
              <a:rPr lang="en-US" sz="2000" i="1" dirty="0" err="1">
                <a:effectLst/>
              </a:rPr>
              <a:t>Bioelectromagnetics</a:t>
            </a:r>
            <a:r>
              <a:rPr lang="en-US" sz="2000" dirty="0">
                <a:effectLst/>
              </a:rPr>
              <a:t>. </a:t>
            </a:r>
            <a:r>
              <a:rPr lang="en-US" sz="2000" b="1" dirty="0">
                <a:effectLst/>
              </a:rPr>
              <a:t>33</a:t>
            </a:r>
            <a:r>
              <a:rPr lang="en-US" sz="2000" dirty="0">
                <a:effectLst/>
              </a:rPr>
              <a:t> (3): 187–206. </a:t>
            </a:r>
            <a:r>
              <a:rPr lang="en-US" sz="2000" dirty="0">
                <a:effectLst/>
                <a:hlinkClick r:id="rId18" tooltip="Bibcode"/>
              </a:rPr>
              <a:t>Bibcode</a:t>
            </a:r>
            <a:r>
              <a:rPr lang="en-US" sz="2000" dirty="0">
                <a:effectLst/>
              </a:rPr>
              <a:t>:</a:t>
            </a:r>
            <a:r>
              <a:rPr lang="en-US" sz="2000" dirty="0">
                <a:effectLst/>
                <a:hlinkClick r:id="rId19"/>
              </a:rPr>
              <a:t>2009BioEl..30...45D</a:t>
            </a:r>
            <a:r>
              <a:rPr lang="en-US" sz="2000" dirty="0">
                <a:effectLst/>
              </a:rPr>
              <a:t>. </a:t>
            </a:r>
            <a:r>
              <a:rPr lang="en-US" sz="2000" dirty="0">
                <a:effectLst/>
                <a:hlinkClick r:id="rId13" tooltip="Digital object identifier"/>
              </a:rPr>
              <a:t>doi</a:t>
            </a:r>
            <a:r>
              <a:rPr lang="en-US" sz="2000" dirty="0">
                <a:effectLst/>
              </a:rPr>
              <a:t>:</a:t>
            </a:r>
            <a:r>
              <a:rPr lang="en-US" sz="2000" dirty="0">
                <a:effectLst/>
                <a:hlinkClick r:id="rId20"/>
              </a:rPr>
              <a:t>10.1002/bem.20716</a:t>
            </a:r>
            <a:r>
              <a:rPr lang="en-US" sz="2000" dirty="0">
                <a:effectLst/>
              </a:rPr>
              <a:t>. </a:t>
            </a:r>
            <a:r>
              <a:rPr lang="en-US" sz="2000" dirty="0">
                <a:effectLst/>
                <a:hlinkClick r:id="rId16" tooltip="PubMed Identifier"/>
              </a:rPr>
              <a:t>PMID</a:t>
            </a:r>
            <a:r>
              <a:rPr lang="en-US" sz="2000" dirty="0">
                <a:effectLst/>
              </a:rPr>
              <a:t> </a:t>
            </a:r>
            <a:r>
              <a:rPr lang="en-US" sz="2000" dirty="0">
                <a:effectLst/>
                <a:hlinkClick r:id="rId21"/>
              </a:rPr>
              <a:t>22021071</a:t>
            </a:r>
            <a:r>
              <a:rPr lang="en-US" sz="2000" dirty="0">
                <a:effectLst/>
              </a:rPr>
              <a:t>, Wrobel G, </a:t>
            </a:r>
            <a:r>
              <a:rPr lang="en-US" sz="2000" dirty="0" err="1">
                <a:effectLst/>
              </a:rPr>
              <a:t>Roerig</a:t>
            </a:r>
            <a:r>
              <a:rPr lang="en-US" sz="2000" dirty="0">
                <a:effectLst/>
              </a:rPr>
              <a:t> P, </a:t>
            </a:r>
            <a:r>
              <a:rPr lang="en-US" sz="2000" dirty="0" err="1">
                <a:effectLst/>
              </a:rPr>
              <a:t>Kokocinski</a:t>
            </a:r>
            <a:r>
              <a:rPr lang="en-US" sz="2000" dirty="0">
                <a:effectLst/>
              </a:rPr>
              <a:t> F, et al. (March 2005). "Microarray-based gene expression profiling of benign, atypical and anaplastic meningiomas identifies novel genes associated with meningioma progression". </a:t>
            </a:r>
            <a:r>
              <a:rPr lang="en-US" sz="2000" i="1" dirty="0">
                <a:effectLst/>
              </a:rPr>
              <a:t>Int. J. Cancer</a:t>
            </a:r>
            <a:r>
              <a:rPr lang="en-US" sz="2000" dirty="0">
                <a:effectLst/>
              </a:rPr>
              <a:t>. </a:t>
            </a:r>
            <a:r>
              <a:rPr lang="en-US" sz="2000" b="1" dirty="0">
                <a:effectLst/>
              </a:rPr>
              <a:t>114</a:t>
            </a:r>
            <a:r>
              <a:rPr lang="en-US" sz="2000" dirty="0">
                <a:effectLst/>
              </a:rPr>
              <a:t> (2): 249–56. </a:t>
            </a:r>
            <a:r>
              <a:rPr lang="en-US" sz="2000" dirty="0">
                <a:effectLst/>
                <a:hlinkClick r:id="rId13" tooltip="Digital object identifier"/>
              </a:rPr>
              <a:t>doi</a:t>
            </a:r>
            <a:r>
              <a:rPr lang="en-US" sz="2000" dirty="0">
                <a:effectLst/>
              </a:rPr>
              <a:t>:</a:t>
            </a:r>
            <a:r>
              <a:rPr lang="en-US" sz="2000" dirty="0">
                <a:effectLst/>
                <a:hlinkClick r:id="rId22"/>
              </a:rPr>
              <a:t>10.1002/ijc.20733</a:t>
            </a:r>
            <a:r>
              <a:rPr lang="en-US" sz="2000" dirty="0">
                <a:effectLst/>
              </a:rPr>
              <a:t>. </a:t>
            </a:r>
            <a:r>
              <a:rPr lang="en-US" sz="2000" dirty="0">
                <a:effectLst/>
                <a:hlinkClick r:id="rId16" tooltip="PubMed Identifier"/>
              </a:rPr>
              <a:t>PMID</a:t>
            </a:r>
            <a:r>
              <a:rPr lang="en-US" sz="2000" dirty="0">
                <a:effectLst/>
              </a:rPr>
              <a:t> </a:t>
            </a:r>
            <a:r>
              <a:rPr lang="en-US" sz="2000" dirty="0">
                <a:effectLst/>
                <a:hlinkClick r:id="rId23"/>
              </a:rPr>
              <a:t>15540215</a:t>
            </a:r>
            <a:r>
              <a:rPr lang="en-US" sz="2000" dirty="0">
                <a:effectLst/>
              </a:rPr>
              <a:t>, Newton HB (2007). "Hydroxyurea chemotherapy in the treatment of meningiomas". </a:t>
            </a:r>
            <a:r>
              <a:rPr lang="en-US" sz="2000" i="1" dirty="0" err="1">
                <a:effectLst/>
              </a:rPr>
              <a:t>Neurosurg</a:t>
            </a:r>
            <a:r>
              <a:rPr lang="en-US" sz="2000" i="1" dirty="0">
                <a:effectLst/>
              </a:rPr>
              <a:t> Focus</a:t>
            </a:r>
            <a:r>
              <a:rPr lang="en-US" sz="2000" dirty="0">
                <a:effectLst/>
              </a:rPr>
              <a:t>. </a:t>
            </a:r>
            <a:r>
              <a:rPr lang="en-US" sz="2000" b="1" dirty="0">
                <a:effectLst/>
              </a:rPr>
              <a:t>23</a:t>
            </a:r>
            <a:r>
              <a:rPr lang="en-US" sz="2000" dirty="0">
                <a:effectLst/>
              </a:rPr>
              <a:t> (4): E11. </a:t>
            </a:r>
            <a:r>
              <a:rPr lang="en-US" sz="2000" dirty="0">
                <a:effectLst/>
                <a:hlinkClick r:id="rId13" tooltip="Digital object identifier"/>
              </a:rPr>
              <a:t>doi</a:t>
            </a:r>
            <a:r>
              <a:rPr lang="en-US" sz="2000" dirty="0">
                <a:effectLst/>
              </a:rPr>
              <a:t>:</a:t>
            </a:r>
            <a:r>
              <a:rPr lang="en-US" sz="2000" dirty="0">
                <a:effectLst/>
                <a:hlinkClick r:id="rId24"/>
              </a:rPr>
              <a:t>10.3171/foc-07/10/e11</a:t>
            </a:r>
            <a:r>
              <a:rPr lang="en-US" sz="2000" dirty="0">
                <a:effectLst/>
              </a:rPr>
              <a:t>. </a:t>
            </a:r>
            <a:r>
              <a:rPr lang="en-US" sz="2000" dirty="0">
                <a:effectLst/>
                <a:hlinkClick r:id="rId16" tooltip="PubMed Identifier"/>
              </a:rPr>
              <a:t>PMID</a:t>
            </a:r>
            <a:r>
              <a:rPr lang="en-US" sz="2000" dirty="0">
                <a:effectLst/>
              </a:rPr>
              <a:t> </a:t>
            </a:r>
            <a:r>
              <a:rPr lang="en-US" sz="2000" dirty="0">
                <a:effectLst/>
                <a:hlinkClick r:id="rId25"/>
              </a:rPr>
              <a:t>17961035</a:t>
            </a:r>
            <a:r>
              <a:rPr lang="en-US" sz="2000" dirty="0">
                <a:effectLst/>
              </a:rPr>
              <a:t>.</a:t>
            </a:r>
            <a:endParaRPr lang="en-US" sz="2000" dirty="0">
              <a:latin typeface="Rockwell Nova" panose="02060503020205020403" pitchFamily="18" charset="0"/>
            </a:endParaRPr>
          </a:p>
          <a:p>
            <a:pPr marL="457200" indent="-457200">
              <a:buFont typeface="+mj-lt"/>
              <a:buAutoNum type="arabicParenR"/>
            </a:pPr>
            <a:endParaRPr lang="en-US" sz="2000" dirty="0">
              <a:effectLst/>
              <a:latin typeface="Rockwell Nova" panose="02060503020205020403" pitchFamily="18" charset="0"/>
              <a:ea typeface="Open Sans" panose="020B0606030504020204" pitchFamily="34" charset="0"/>
              <a:cs typeface="Open Sans" panose="020B0606030504020204" pitchFamily="34" charset="0"/>
            </a:endParaRPr>
          </a:p>
          <a:p>
            <a:pPr marL="457200" indent="-457200">
              <a:buFont typeface="+mj-lt"/>
              <a:buAutoNum type="arabicParenR"/>
            </a:pPr>
            <a:r>
              <a:rPr lang="en-US" sz="2000" dirty="0">
                <a:latin typeface="Rockwell Nova" panose="02060503020205020403" pitchFamily="18" charset="0"/>
                <a:hlinkClick r:id="rId26"/>
              </a:rPr>
              <a:t>http://www.atlas.mudr.org/Case-images-Meningioma-of-cribrous-lamina-567</a:t>
            </a:r>
            <a:endParaRPr lang="en-US" sz="2000" u="sng" dirty="0">
              <a:effectLst/>
              <a:latin typeface="Rockwell Nova" panose="02060503020205020403" pitchFamily="18" charset="0"/>
              <a:ea typeface="Open Sans" panose="020B0606030504020204" pitchFamily="34" charset="0"/>
              <a:cs typeface="Open Sans" panose="020B0606030504020204" pitchFamily="34" charset="0"/>
            </a:endParaRPr>
          </a:p>
          <a:p>
            <a:endParaRPr lang="en-US" sz="2000" dirty="0">
              <a:effectLst/>
              <a:latin typeface="Rockwell Nova" panose="02060503020205020403" pitchFamily="18" charset="0"/>
              <a:ea typeface="Open Sans" panose="020B0606030504020204" pitchFamily="34" charset="0"/>
              <a:cs typeface="Open Sans" panose="020B0606030504020204" pitchFamily="34" charset="0"/>
            </a:endParaRPr>
          </a:p>
          <a:p>
            <a:endParaRPr lang="en-US" dirty="0">
              <a:effectLst/>
              <a:latin typeface="Rockwell Nova" panose="02060503020205020403" pitchFamily="18" charset="0"/>
              <a:ea typeface="Open Sans" panose="020B0606030504020204" pitchFamily="34" charset="0"/>
              <a:cs typeface="Open Sans" panose="020B0606030504020204" pitchFamily="34" charset="0"/>
            </a:endParaRPr>
          </a:p>
        </p:txBody>
      </p:sp>
      <p:sp>
        <p:nvSpPr>
          <p:cNvPr id="44" name="Rectangle 43">
            <a:extLst>
              <a:ext uri="{FF2B5EF4-FFF2-40B4-BE49-F238E27FC236}">
                <a16:creationId xmlns:a16="http://schemas.microsoft.com/office/drawing/2014/main" id="{4EDA12B6-07B5-44F9-8F8B-E1BE66469DB6}"/>
              </a:ext>
            </a:extLst>
          </p:cNvPr>
          <p:cNvSpPr>
            <a:spLocks noChangeArrowheads="1"/>
          </p:cNvSpPr>
          <p:nvPr/>
        </p:nvSpPr>
        <p:spPr bwMode="auto">
          <a:xfrm>
            <a:off x="671912" y="7455877"/>
            <a:ext cx="10058400" cy="918084"/>
          </a:xfrm>
          <a:prstGeom prst="rect">
            <a:avLst/>
          </a:prstGeom>
          <a:solidFill>
            <a:srgbClr val="FFFF00"/>
          </a:solidFill>
          <a:ln w="12700">
            <a:solidFill>
              <a:schemeClr val="tx1"/>
            </a:solidFill>
            <a:miter lim="800000"/>
          </a:ln>
        </p:spPr>
        <p:txBody>
          <a:bodyPr wrap="none" lIns="274320" tIns="73152" rIns="274320" bIns="68563"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algn="ctr" defTabSz="4702588">
              <a:defRPr/>
            </a:pPr>
            <a:r>
              <a:rPr lang="en-US" sz="3600" dirty="0">
                <a:effectLst/>
                <a:latin typeface="Amaranth" panose="02000503050000020004" pitchFamily="2" charset="0"/>
              </a:rPr>
              <a:t>Introduction</a:t>
            </a:r>
          </a:p>
        </p:txBody>
      </p:sp>
      <p:sp>
        <p:nvSpPr>
          <p:cNvPr id="56" name="Rectangle 55">
            <a:extLst>
              <a:ext uri="{FF2B5EF4-FFF2-40B4-BE49-F238E27FC236}">
                <a16:creationId xmlns:a16="http://schemas.microsoft.com/office/drawing/2014/main" id="{8C463412-CC68-4A0F-AE72-68EF99EB2F46}"/>
              </a:ext>
            </a:extLst>
          </p:cNvPr>
          <p:cNvSpPr>
            <a:spLocks noChangeArrowheads="1"/>
          </p:cNvSpPr>
          <p:nvPr/>
        </p:nvSpPr>
        <p:spPr bwMode="auto">
          <a:xfrm>
            <a:off x="685800" y="18821400"/>
            <a:ext cx="10058400" cy="918084"/>
          </a:xfrm>
          <a:prstGeom prst="rect">
            <a:avLst/>
          </a:prstGeom>
          <a:solidFill>
            <a:srgbClr val="FFFF00"/>
          </a:solidFill>
          <a:ln w="12700">
            <a:solidFill>
              <a:schemeClr val="tx1"/>
            </a:solidFill>
            <a:miter lim="800000"/>
          </a:ln>
        </p:spPr>
        <p:txBody>
          <a:bodyPr wrap="none" lIns="274320" tIns="73152" rIns="274320" bIns="68563"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algn="ctr" defTabSz="4702588">
              <a:defRPr/>
            </a:pPr>
            <a:r>
              <a:rPr lang="en-US" sz="3600" dirty="0">
                <a:effectLst/>
                <a:latin typeface="Amaranth" panose="02000503050000020004" pitchFamily="2" charset="0"/>
              </a:rPr>
              <a:t>Signs, Symptoms &amp; Risk Factors</a:t>
            </a:r>
          </a:p>
        </p:txBody>
      </p:sp>
      <p:sp>
        <p:nvSpPr>
          <p:cNvPr id="47" name="Rectangle 46">
            <a:extLst>
              <a:ext uri="{FF2B5EF4-FFF2-40B4-BE49-F238E27FC236}">
                <a16:creationId xmlns:a16="http://schemas.microsoft.com/office/drawing/2014/main" id="{868B6862-5CC5-4906-AC03-EA9661AD1346}"/>
              </a:ext>
            </a:extLst>
          </p:cNvPr>
          <p:cNvSpPr>
            <a:spLocks noChangeArrowheads="1"/>
          </p:cNvSpPr>
          <p:nvPr/>
        </p:nvSpPr>
        <p:spPr bwMode="auto">
          <a:xfrm>
            <a:off x="11277600" y="7467600"/>
            <a:ext cx="10439400" cy="914400"/>
          </a:xfrm>
          <a:prstGeom prst="rect">
            <a:avLst/>
          </a:prstGeom>
          <a:solidFill>
            <a:srgbClr val="FFFF00"/>
          </a:solidFill>
          <a:ln w="12700">
            <a:solidFill>
              <a:schemeClr val="tx1"/>
            </a:solidFill>
            <a:miter lim="800000"/>
          </a:ln>
        </p:spPr>
        <p:txBody>
          <a:bodyPr wrap="none" lIns="274320" tIns="73152" rIns="274320" bIns="68563"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algn="ctr" defTabSz="4702588">
              <a:defRPr/>
            </a:pPr>
            <a:r>
              <a:rPr lang="en-US" sz="3600" dirty="0">
                <a:effectLst/>
                <a:latin typeface="Amaranth" panose="02000503050000020004" pitchFamily="2" charset="0"/>
              </a:rPr>
              <a:t>Grades</a:t>
            </a:r>
          </a:p>
        </p:txBody>
      </p:sp>
      <p:sp>
        <p:nvSpPr>
          <p:cNvPr id="50" name="Rectangle 49">
            <a:extLst>
              <a:ext uri="{FF2B5EF4-FFF2-40B4-BE49-F238E27FC236}">
                <a16:creationId xmlns:a16="http://schemas.microsoft.com/office/drawing/2014/main" id="{3D96BB99-3F6E-4E73-BA6B-A122D83B12A2}"/>
              </a:ext>
            </a:extLst>
          </p:cNvPr>
          <p:cNvSpPr>
            <a:spLocks noChangeArrowheads="1"/>
          </p:cNvSpPr>
          <p:nvPr/>
        </p:nvSpPr>
        <p:spPr bwMode="auto">
          <a:xfrm>
            <a:off x="22402800" y="7467600"/>
            <a:ext cx="9780069" cy="914400"/>
          </a:xfrm>
          <a:prstGeom prst="rect">
            <a:avLst/>
          </a:prstGeom>
          <a:solidFill>
            <a:srgbClr val="FFFF00"/>
          </a:solidFill>
          <a:ln w="12700">
            <a:solidFill>
              <a:schemeClr val="tx1"/>
            </a:solidFill>
            <a:miter lim="800000"/>
          </a:ln>
        </p:spPr>
        <p:txBody>
          <a:bodyPr wrap="none" lIns="274320" tIns="73152" rIns="274320" bIns="68563"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algn="ctr" defTabSz="4702588">
              <a:defRPr/>
            </a:pPr>
            <a:r>
              <a:rPr lang="en-US" sz="3600" dirty="0">
                <a:effectLst/>
                <a:latin typeface="Amaranth" panose="02000503050000020004" pitchFamily="2" charset="0"/>
              </a:rPr>
              <a:t>Diagnosis, Treatment &amp; Recurrence</a:t>
            </a:r>
          </a:p>
        </p:txBody>
      </p:sp>
      <p:sp>
        <p:nvSpPr>
          <p:cNvPr id="53" name="Rectangle 52">
            <a:extLst>
              <a:ext uri="{FF2B5EF4-FFF2-40B4-BE49-F238E27FC236}">
                <a16:creationId xmlns:a16="http://schemas.microsoft.com/office/drawing/2014/main" id="{0BE282AE-183A-4D49-B152-23A5A101BEA6}"/>
              </a:ext>
            </a:extLst>
          </p:cNvPr>
          <p:cNvSpPr>
            <a:spLocks noChangeArrowheads="1"/>
          </p:cNvSpPr>
          <p:nvPr/>
        </p:nvSpPr>
        <p:spPr bwMode="auto">
          <a:xfrm>
            <a:off x="32994600" y="7467600"/>
            <a:ext cx="10405739" cy="1030544"/>
          </a:xfrm>
          <a:prstGeom prst="rect">
            <a:avLst/>
          </a:prstGeom>
          <a:solidFill>
            <a:srgbClr val="FFFF00"/>
          </a:solidFill>
          <a:ln w="12700">
            <a:solidFill>
              <a:schemeClr val="tx1"/>
            </a:solidFill>
            <a:miter lim="800000"/>
          </a:ln>
        </p:spPr>
        <p:txBody>
          <a:bodyPr wrap="none" lIns="274320" tIns="73152" rIns="274320" bIns="68563"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algn="ctr" defTabSz="4702588">
              <a:defRPr/>
            </a:pPr>
            <a:r>
              <a:rPr lang="en-US" sz="3600" dirty="0">
                <a:effectLst/>
                <a:latin typeface="Amaranth" panose="02000503050000020004" pitchFamily="2" charset="0"/>
              </a:rPr>
              <a:t>Conclusion</a:t>
            </a:r>
          </a:p>
        </p:txBody>
      </p:sp>
      <p:sp>
        <p:nvSpPr>
          <p:cNvPr id="59" name="Rectangle 58">
            <a:extLst>
              <a:ext uri="{FF2B5EF4-FFF2-40B4-BE49-F238E27FC236}">
                <a16:creationId xmlns:a16="http://schemas.microsoft.com/office/drawing/2014/main" id="{5EDC1F28-88BB-4DAD-9112-B4904B4A7E46}"/>
              </a:ext>
            </a:extLst>
          </p:cNvPr>
          <p:cNvSpPr>
            <a:spLocks noChangeArrowheads="1"/>
          </p:cNvSpPr>
          <p:nvPr/>
        </p:nvSpPr>
        <p:spPr bwMode="auto">
          <a:xfrm>
            <a:off x="32994600" y="14325600"/>
            <a:ext cx="10439400" cy="1030544"/>
          </a:xfrm>
          <a:prstGeom prst="rect">
            <a:avLst/>
          </a:prstGeom>
          <a:solidFill>
            <a:srgbClr val="FFFF00"/>
          </a:solidFill>
          <a:ln w="12700">
            <a:solidFill>
              <a:schemeClr val="tx1"/>
            </a:solidFill>
            <a:miter lim="800000"/>
          </a:ln>
        </p:spPr>
        <p:txBody>
          <a:bodyPr wrap="none" lIns="274320" tIns="73152" rIns="274320" bIns="68563"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algn="ctr" defTabSz="4702588">
              <a:defRPr/>
            </a:pPr>
            <a:r>
              <a:rPr lang="en-US" sz="3600" dirty="0">
                <a:effectLst/>
                <a:latin typeface="Amaranth" panose="02000503050000020004" pitchFamily="2" charset="0"/>
              </a:rPr>
              <a:t>References</a:t>
            </a:r>
          </a:p>
        </p:txBody>
      </p:sp>
      <p:sp>
        <p:nvSpPr>
          <p:cNvPr id="38" name="Text Box 6">
            <a:extLst>
              <a:ext uri="{FF2B5EF4-FFF2-40B4-BE49-F238E27FC236}">
                <a16:creationId xmlns:a16="http://schemas.microsoft.com/office/drawing/2014/main" id="{58B3357B-4821-4FA8-8444-207C696AAAD4}"/>
              </a:ext>
            </a:extLst>
          </p:cNvPr>
          <p:cNvSpPr txBox="1">
            <a:spLocks noChangeArrowheads="1"/>
          </p:cNvSpPr>
          <p:nvPr/>
        </p:nvSpPr>
        <p:spPr bwMode="auto">
          <a:xfrm>
            <a:off x="862885" y="8604041"/>
            <a:ext cx="9601200" cy="60478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60" tIns="68580" rIns="137160" bIns="68580">
            <a:spAutoFit/>
          </a:bodyPr>
          <a:lstStyle>
            <a:defPPr>
              <a:defRPr kern="1200" smtId="4294967295"/>
            </a:defPPr>
            <a:lvl1pPr defTabSz="4703763" eaLnBrk="0" hangingPunct="0">
              <a:defRPr sz="9300">
                <a:solidFill>
                  <a:schemeClr val="tx1"/>
                </a:solidFill>
                <a:latin typeface="Arial"/>
              </a:defRPr>
            </a:lvl1pPr>
            <a:lvl2pPr marL="742950" indent="-285750" defTabSz="4703763" eaLnBrk="0" hangingPunct="0">
              <a:defRPr sz="9300">
                <a:solidFill>
                  <a:schemeClr val="tx1"/>
                </a:solidFill>
                <a:latin typeface="Arial"/>
              </a:defRPr>
            </a:lvl2pPr>
            <a:lvl3pPr marL="1143000" indent="-228600" defTabSz="4703763" eaLnBrk="0" hangingPunct="0">
              <a:defRPr sz="9300">
                <a:solidFill>
                  <a:schemeClr val="tx1"/>
                </a:solidFill>
                <a:latin typeface="Arial"/>
              </a:defRPr>
            </a:lvl3pPr>
            <a:lvl4pPr marL="1600200" indent="-228600" defTabSz="4703763" eaLnBrk="0" hangingPunct="0">
              <a:defRPr sz="9300">
                <a:solidFill>
                  <a:schemeClr val="tx1"/>
                </a:solidFill>
                <a:latin typeface="Arial"/>
              </a:defRPr>
            </a:lvl4pPr>
            <a:lvl5pPr marL="2057400" indent="-228600" defTabSz="4703763" eaLnBrk="0" hangingPunct="0">
              <a:defRPr sz="9300">
                <a:solidFill>
                  <a:schemeClr val="tx1"/>
                </a:solidFill>
                <a:latin typeface="Arial"/>
              </a:defRPr>
            </a:lvl5pPr>
            <a:lvl6pPr marL="2514600" indent="-228600" defTabSz="4703763" eaLnBrk="0" fontAlgn="base" hangingPunct="0">
              <a:spcBef>
                <a:spcPct val="0"/>
              </a:spcBef>
              <a:spcAft>
                <a:spcPct val="0"/>
              </a:spcAft>
              <a:defRPr sz="9300">
                <a:solidFill>
                  <a:schemeClr val="tx1"/>
                </a:solidFill>
                <a:latin typeface="Arial"/>
              </a:defRPr>
            </a:lvl6pPr>
            <a:lvl7pPr marL="2971800" indent="-228600" defTabSz="4703763" eaLnBrk="0" fontAlgn="base" hangingPunct="0">
              <a:spcBef>
                <a:spcPct val="0"/>
              </a:spcBef>
              <a:spcAft>
                <a:spcPct val="0"/>
              </a:spcAft>
              <a:defRPr sz="9300">
                <a:solidFill>
                  <a:schemeClr val="tx1"/>
                </a:solidFill>
                <a:latin typeface="Arial"/>
              </a:defRPr>
            </a:lvl7pPr>
            <a:lvl8pPr marL="3429000" indent="-228600" defTabSz="4703763" eaLnBrk="0" fontAlgn="base" hangingPunct="0">
              <a:spcBef>
                <a:spcPct val="0"/>
              </a:spcBef>
              <a:spcAft>
                <a:spcPct val="0"/>
              </a:spcAft>
              <a:defRPr sz="9300">
                <a:solidFill>
                  <a:schemeClr val="tx1"/>
                </a:solidFill>
                <a:latin typeface="Arial"/>
              </a:defRPr>
            </a:lvl8pPr>
            <a:lvl9pPr marL="3886200" indent="-228600" defTabSz="4703763" eaLnBrk="0" fontAlgn="base" hangingPunct="0">
              <a:spcBef>
                <a:spcPct val="0"/>
              </a:spcBef>
              <a:spcAft>
                <a:spcPct val="0"/>
              </a:spcAft>
              <a:defRPr sz="9300">
                <a:solidFill>
                  <a:schemeClr val="tx1"/>
                </a:solidFill>
                <a:latin typeface="Arial"/>
              </a:defRPr>
            </a:lvl9pPr>
          </a:lstStyle>
          <a:p>
            <a:r>
              <a:rPr lang="en-US" sz="2400" dirty="0">
                <a:latin typeface="Rockwell Nova" panose="020B0604020202020204" pitchFamily="18" charset="0"/>
                <a:ea typeface="Open Sans" panose="020B0606030504020204" pitchFamily="34" charset="0"/>
                <a:cs typeface="Open Sans" panose="020B0606030504020204" pitchFamily="34" charset="0"/>
              </a:rPr>
              <a:t>Meningioma is the most common type of tumor that forms in the head [5]. They represent about 20% of all brain tumors and about 10% of spinal tumors [4].  About one per thousand people in the United States are currently affected [9]. Typically, a meningioma is a slow growing tumor that forms from the meninges; the membrane that surrounds the spinal cord and brain.  Meningiomas often go undiagnosed.  Tumors can grow slowly for years and not show any symptoms to the individual. Meningiomas have been found on autopsy and noted as an incidental finding [9].  However, with advancements in CT and MRI more and more are being discovered.  Meningiomas are more common in middle-aged to older women than men.  They can occur in children, but it is very rare.</a:t>
            </a: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r>
              <a:rPr lang="en-US" sz="2400" dirty="0">
                <a:latin typeface="Rockwell Nova" panose="020B0604020202020204" pitchFamily="18" charset="0"/>
                <a:ea typeface="Open Sans" panose="020B0606030504020204" pitchFamily="34" charset="0"/>
                <a:cs typeface="Open Sans" panose="020B0606030504020204" pitchFamily="34" charset="0"/>
              </a:rPr>
              <a:t>Types of meningiomas [2]:</a:t>
            </a:r>
          </a:p>
        </p:txBody>
      </p:sp>
      <p:sp>
        <p:nvSpPr>
          <p:cNvPr id="39" name="Text Box 6">
            <a:extLst>
              <a:ext uri="{FF2B5EF4-FFF2-40B4-BE49-F238E27FC236}">
                <a16:creationId xmlns:a16="http://schemas.microsoft.com/office/drawing/2014/main" id="{1B3DAFDC-3567-41A6-899A-8D92E3BE5771}"/>
              </a:ext>
            </a:extLst>
          </p:cNvPr>
          <p:cNvSpPr txBox="1">
            <a:spLocks noChangeArrowheads="1"/>
          </p:cNvSpPr>
          <p:nvPr/>
        </p:nvSpPr>
        <p:spPr bwMode="auto">
          <a:xfrm>
            <a:off x="838200" y="19735800"/>
            <a:ext cx="9663512" cy="123264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37160" tIns="68580" rIns="137160" bIns="68580">
            <a:spAutoFit/>
          </a:bodyPr>
          <a:lstStyle>
            <a:defPPr>
              <a:defRPr kern="1200" smtId="4294967295"/>
            </a:defPPr>
            <a:lvl1pPr defTabSz="4703763" eaLnBrk="0" hangingPunct="0">
              <a:defRPr sz="9300">
                <a:solidFill>
                  <a:schemeClr val="tx1"/>
                </a:solidFill>
                <a:latin typeface="Arial"/>
              </a:defRPr>
            </a:lvl1pPr>
            <a:lvl2pPr marL="742950" indent="-285750" defTabSz="4703763" eaLnBrk="0" hangingPunct="0">
              <a:defRPr sz="9300">
                <a:solidFill>
                  <a:schemeClr val="tx1"/>
                </a:solidFill>
                <a:latin typeface="Arial"/>
              </a:defRPr>
            </a:lvl2pPr>
            <a:lvl3pPr marL="1143000" indent="-228600" defTabSz="4703763" eaLnBrk="0" hangingPunct="0">
              <a:defRPr sz="9300">
                <a:solidFill>
                  <a:schemeClr val="tx1"/>
                </a:solidFill>
                <a:latin typeface="Arial"/>
              </a:defRPr>
            </a:lvl3pPr>
            <a:lvl4pPr marL="1600200" indent="-228600" defTabSz="4703763" eaLnBrk="0" hangingPunct="0">
              <a:defRPr sz="9300">
                <a:solidFill>
                  <a:schemeClr val="tx1"/>
                </a:solidFill>
                <a:latin typeface="Arial"/>
              </a:defRPr>
            </a:lvl4pPr>
            <a:lvl5pPr marL="2057400" indent="-228600" defTabSz="4703763" eaLnBrk="0" hangingPunct="0">
              <a:defRPr sz="9300">
                <a:solidFill>
                  <a:schemeClr val="tx1"/>
                </a:solidFill>
                <a:latin typeface="Arial"/>
              </a:defRPr>
            </a:lvl5pPr>
            <a:lvl6pPr marL="2514600" indent="-228600" defTabSz="4703763" eaLnBrk="0" fontAlgn="base" hangingPunct="0">
              <a:spcBef>
                <a:spcPct val="0"/>
              </a:spcBef>
              <a:spcAft>
                <a:spcPct val="0"/>
              </a:spcAft>
              <a:defRPr sz="9300">
                <a:solidFill>
                  <a:schemeClr val="tx1"/>
                </a:solidFill>
                <a:latin typeface="Arial"/>
              </a:defRPr>
            </a:lvl6pPr>
            <a:lvl7pPr marL="2971800" indent="-228600" defTabSz="4703763" eaLnBrk="0" fontAlgn="base" hangingPunct="0">
              <a:spcBef>
                <a:spcPct val="0"/>
              </a:spcBef>
              <a:spcAft>
                <a:spcPct val="0"/>
              </a:spcAft>
              <a:defRPr sz="9300">
                <a:solidFill>
                  <a:schemeClr val="tx1"/>
                </a:solidFill>
                <a:latin typeface="Arial"/>
              </a:defRPr>
            </a:lvl7pPr>
            <a:lvl8pPr marL="3429000" indent="-228600" defTabSz="4703763" eaLnBrk="0" fontAlgn="base" hangingPunct="0">
              <a:spcBef>
                <a:spcPct val="0"/>
              </a:spcBef>
              <a:spcAft>
                <a:spcPct val="0"/>
              </a:spcAft>
              <a:defRPr sz="9300">
                <a:solidFill>
                  <a:schemeClr val="tx1"/>
                </a:solidFill>
                <a:latin typeface="Arial"/>
              </a:defRPr>
            </a:lvl8pPr>
            <a:lvl9pPr marL="3886200" indent="-228600" defTabSz="4703763" eaLnBrk="0" fontAlgn="base" hangingPunct="0">
              <a:spcBef>
                <a:spcPct val="0"/>
              </a:spcBef>
              <a:spcAft>
                <a:spcPct val="0"/>
              </a:spcAft>
              <a:defRPr sz="9300">
                <a:solidFill>
                  <a:schemeClr val="tx1"/>
                </a:solidFill>
                <a:latin typeface="Arial"/>
              </a:defRPr>
            </a:lvl9pPr>
          </a:lstStyle>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r>
              <a:rPr lang="en-US" sz="2400" dirty="0">
                <a:latin typeface="Rockwell Nova" panose="02060503020205020403" pitchFamily="18" charset="0"/>
                <a:ea typeface="Open Sans" panose="020B0606030504020204" pitchFamily="34" charset="0"/>
                <a:cs typeface="Open Sans" panose="020B0606030504020204" pitchFamily="34" charset="0"/>
              </a:rPr>
              <a:t>The signs and symptoms of meningiomas can vary from patient to patient.  Some individuals are asymptomatic, showing no signs or symptoms of having a brain tumor.  However, if  the tumor would grow large enough; 2 inches in diameter are not uncommon [4], can cause disruption of normal brain activity.  Because the tumors arise from the meninges and not from the brain tissue itself, symptoms will appear when the mass becomes large enough to push on the brain.  Symptoms will vary in severity, depending on the size and location of the tumor.  Some symptoms that can occur are seizures, progressive weakness to arms and legs, dementia, diplopia, blurred vision or uneven pupil size, headache, loss of smell, ringing in the ears and speech problems.</a:t>
            </a: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r>
              <a:rPr lang="en-US" sz="2400" dirty="0">
                <a:latin typeface="Rockwell Nova" panose="02060503020205020403" pitchFamily="18" charset="0"/>
                <a:ea typeface="Open Sans" panose="020B0606030504020204" pitchFamily="34" charset="0"/>
                <a:cs typeface="Open Sans" panose="020B0606030504020204" pitchFamily="34" charset="0"/>
              </a:rPr>
              <a:t>There are several risk factors for developing a meningioma, however, the causes are not well understood.  It is believed that exposure to ionizing radiation to the head can increase the risk of developing this brain tumor.  Excessive dentals X-rays at a young age have been to blame in some cases [9].  Obesity is a risk factor for developing a meningioma as well as multiple other diseases.  A genetic mutation of a gene called Neurofibromatosis type 2 [8] has also been linked to meningiomas.  Family history can play a role as well.  There has been research that suggests a correlation between meningiomas and the sex hormones progesterone, androgen, and less commonly estrogen [1].  Meningiomas have been discovered in areas of the brain where skull fractures have occurred as well as in areas of scare tissue in the membrane [8].  The theory of cell phone usage causing meningiomas has been dismissed as being a risk factor [9].</a:t>
            </a: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p:txBody>
      </p:sp>
      <p:sp>
        <p:nvSpPr>
          <p:cNvPr id="64" name="Text Box 6">
            <a:extLst>
              <a:ext uri="{FF2B5EF4-FFF2-40B4-BE49-F238E27FC236}">
                <a16:creationId xmlns:a16="http://schemas.microsoft.com/office/drawing/2014/main" id="{862E7ADB-31DC-4FA6-AC30-3482F9072D83}"/>
              </a:ext>
            </a:extLst>
          </p:cNvPr>
          <p:cNvSpPr txBox="1">
            <a:spLocks noChangeArrowheads="1"/>
          </p:cNvSpPr>
          <p:nvPr/>
        </p:nvSpPr>
        <p:spPr bwMode="auto">
          <a:xfrm>
            <a:off x="11430000" y="8534400"/>
            <a:ext cx="10014099" cy="201586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37160" tIns="68580" rIns="137160" bIns="68580">
            <a:spAutoFit/>
          </a:bodyPr>
          <a:lstStyle>
            <a:defPPr>
              <a:defRPr kern="1200" smtId="4294967295"/>
            </a:defPPr>
            <a:lvl1pPr defTabSz="4703763" eaLnBrk="0" hangingPunct="0">
              <a:defRPr sz="9300">
                <a:solidFill>
                  <a:schemeClr val="tx1"/>
                </a:solidFill>
                <a:latin typeface="Arial"/>
              </a:defRPr>
            </a:lvl1pPr>
            <a:lvl2pPr marL="742950" indent="-285750" defTabSz="4703763" eaLnBrk="0" hangingPunct="0">
              <a:defRPr sz="9300">
                <a:solidFill>
                  <a:schemeClr val="tx1"/>
                </a:solidFill>
                <a:latin typeface="Arial"/>
              </a:defRPr>
            </a:lvl2pPr>
            <a:lvl3pPr marL="1143000" indent="-228600" defTabSz="4703763" eaLnBrk="0" hangingPunct="0">
              <a:defRPr sz="9300">
                <a:solidFill>
                  <a:schemeClr val="tx1"/>
                </a:solidFill>
                <a:latin typeface="Arial"/>
              </a:defRPr>
            </a:lvl3pPr>
            <a:lvl4pPr marL="1600200" indent="-228600" defTabSz="4703763" eaLnBrk="0" hangingPunct="0">
              <a:defRPr sz="9300">
                <a:solidFill>
                  <a:schemeClr val="tx1"/>
                </a:solidFill>
                <a:latin typeface="Arial"/>
              </a:defRPr>
            </a:lvl4pPr>
            <a:lvl5pPr marL="2057400" indent="-228600" defTabSz="4703763" eaLnBrk="0" hangingPunct="0">
              <a:defRPr sz="9300">
                <a:solidFill>
                  <a:schemeClr val="tx1"/>
                </a:solidFill>
                <a:latin typeface="Arial"/>
              </a:defRPr>
            </a:lvl5pPr>
            <a:lvl6pPr marL="2514600" indent="-228600" defTabSz="4703763" eaLnBrk="0" fontAlgn="base" hangingPunct="0">
              <a:spcBef>
                <a:spcPct val="0"/>
              </a:spcBef>
              <a:spcAft>
                <a:spcPct val="0"/>
              </a:spcAft>
              <a:defRPr sz="9300">
                <a:solidFill>
                  <a:schemeClr val="tx1"/>
                </a:solidFill>
                <a:latin typeface="Arial"/>
              </a:defRPr>
            </a:lvl6pPr>
            <a:lvl7pPr marL="2971800" indent="-228600" defTabSz="4703763" eaLnBrk="0" fontAlgn="base" hangingPunct="0">
              <a:spcBef>
                <a:spcPct val="0"/>
              </a:spcBef>
              <a:spcAft>
                <a:spcPct val="0"/>
              </a:spcAft>
              <a:defRPr sz="9300">
                <a:solidFill>
                  <a:schemeClr val="tx1"/>
                </a:solidFill>
                <a:latin typeface="Arial"/>
              </a:defRPr>
            </a:lvl7pPr>
            <a:lvl8pPr marL="3429000" indent="-228600" defTabSz="4703763" eaLnBrk="0" fontAlgn="base" hangingPunct="0">
              <a:spcBef>
                <a:spcPct val="0"/>
              </a:spcBef>
              <a:spcAft>
                <a:spcPct val="0"/>
              </a:spcAft>
              <a:defRPr sz="9300">
                <a:solidFill>
                  <a:schemeClr val="tx1"/>
                </a:solidFill>
                <a:latin typeface="Arial"/>
              </a:defRPr>
            </a:lvl8pPr>
            <a:lvl9pPr marL="3886200" indent="-228600" defTabSz="4703763" eaLnBrk="0" fontAlgn="base" hangingPunct="0">
              <a:spcBef>
                <a:spcPct val="0"/>
              </a:spcBef>
              <a:spcAft>
                <a:spcPct val="0"/>
              </a:spcAft>
              <a:defRPr sz="9300">
                <a:solidFill>
                  <a:schemeClr val="tx1"/>
                </a:solidFill>
                <a:latin typeface="Arial"/>
              </a:defRPr>
            </a:lvl9pPr>
          </a:lstStyle>
          <a:p>
            <a:r>
              <a:rPr lang="en-US" sz="2400" dirty="0">
                <a:latin typeface="Rockwell Nova" panose="020B0604020202020204" pitchFamily="18" charset="0"/>
                <a:ea typeface="Open Sans" panose="020B0606030504020204" pitchFamily="34" charset="0"/>
                <a:cs typeface="Open Sans" panose="020B0606030504020204" pitchFamily="34" charset="0"/>
              </a:rPr>
              <a:t>Meningiomas are graded and classified based on the World Health Organization (WHO) classification system [9].</a:t>
            </a: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r>
              <a:rPr lang="en-US" sz="2400" dirty="0">
                <a:latin typeface="Rockwell Nova" panose="020B0604020202020204" pitchFamily="18" charset="0"/>
                <a:ea typeface="Open Sans" panose="020B0606030504020204" pitchFamily="34" charset="0"/>
                <a:cs typeface="Open Sans" panose="020B0606030504020204" pitchFamily="34" charset="0"/>
              </a:rPr>
              <a:t>Grade I (benign):  Approximately 78-81% are noncancerous, slow growing, with distinct borders, and are the most common meningioma. [3]</a:t>
            </a: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r>
              <a:rPr lang="en-US" sz="2400" dirty="0">
                <a:latin typeface="Rockwell Nova" panose="020B0604020202020204" pitchFamily="18" charset="0"/>
                <a:ea typeface="Open Sans" panose="020B0606030504020204" pitchFamily="34" charset="0"/>
                <a:cs typeface="Open Sans" panose="020B0606030504020204" pitchFamily="34" charset="0"/>
              </a:rPr>
              <a:t>                                 [3]    </a:t>
            </a:r>
          </a:p>
          <a:p>
            <a:r>
              <a:rPr lang="en-US" sz="2400" dirty="0">
                <a:latin typeface="Rockwell Nova" panose="020B0604020202020204" pitchFamily="18" charset="0"/>
                <a:ea typeface="Open Sans" panose="020B0606030504020204" pitchFamily="34" charset="0"/>
                <a:cs typeface="Open Sans" panose="020B0606030504020204" pitchFamily="34" charset="0"/>
              </a:rPr>
              <a:t>     </a:t>
            </a: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r>
              <a:rPr lang="en-US" sz="2400" dirty="0">
                <a:latin typeface="Rockwell Nova" panose="020B0604020202020204" pitchFamily="18" charset="0"/>
                <a:ea typeface="Open Sans" panose="020B0606030504020204" pitchFamily="34" charset="0"/>
                <a:cs typeface="Open Sans" panose="020B0606030504020204" pitchFamily="34" charset="0"/>
              </a:rPr>
              <a:t>Grade II (atypical):  Approximately 15-20% are atypical, meaning tumor cells do not appear typical or normal [3].  These tumors have a higher chance of recurrence after surgical removal.  Choroid and clear cell meningiomas are subtypes of this category [7]. </a:t>
            </a: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r>
              <a:rPr lang="en-US" sz="2400" dirty="0">
                <a:latin typeface="Rockwell Nova" panose="020B0604020202020204" pitchFamily="18" charset="0"/>
                <a:ea typeface="Open Sans" panose="020B0606030504020204" pitchFamily="34" charset="0"/>
                <a:cs typeface="Open Sans" panose="020B0606030504020204" pitchFamily="34" charset="0"/>
              </a:rPr>
              <a:t>                                [3]</a:t>
            </a:r>
          </a:p>
          <a:p>
            <a:r>
              <a:rPr lang="en-US" sz="2400" dirty="0">
                <a:latin typeface="Rockwell Nova" panose="020B0604020202020204" pitchFamily="18" charset="0"/>
                <a:ea typeface="Open Sans" panose="020B0606030504020204" pitchFamily="34" charset="0"/>
                <a:cs typeface="Open Sans" panose="020B0606030504020204" pitchFamily="34" charset="0"/>
              </a:rPr>
              <a:t>                             </a:t>
            </a:r>
          </a:p>
          <a:p>
            <a:r>
              <a:rPr lang="en-US" sz="2400" dirty="0">
                <a:latin typeface="Rockwell Nova" panose="020B0604020202020204" pitchFamily="18" charset="0"/>
                <a:ea typeface="Open Sans" panose="020B0606030504020204" pitchFamily="34" charset="0"/>
                <a:cs typeface="Open Sans" panose="020B0606030504020204" pitchFamily="34" charset="0"/>
              </a:rPr>
              <a:t>                            </a:t>
            </a:r>
          </a:p>
          <a:p>
            <a:endParaRPr lang="en-US" sz="2400" dirty="0">
              <a:latin typeface="Rockwell Nova" panose="020B0604020202020204" pitchFamily="18" charset="0"/>
              <a:ea typeface="Open Sans" panose="020B0606030504020204" pitchFamily="34" charset="0"/>
              <a:cs typeface="Open Sans" panose="020B0606030504020204" pitchFamily="34" charset="0"/>
            </a:endParaRPr>
          </a:p>
          <a:p>
            <a:r>
              <a:rPr lang="en-US" sz="2400" dirty="0">
                <a:latin typeface="Rockwell Nova" panose="020B0604020202020204" pitchFamily="18" charset="0"/>
                <a:ea typeface="Open Sans" panose="020B0606030504020204" pitchFamily="34" charset="0"/>
                <a:cs typeface="Open Sans" panose="020B0606030504020204" pitchFamily="34" charset="0"/>
              </a:rPr>
              <a:t>Grade III (anaplastic or malignant):  Approximately 1-4% are malignant, anaplastic, fast-growing meningiomas that invade surrounding brain tissue [3].  This type can metastasize to other parts of the brain or to other organs in the body [7].  Papillary and rhabdoid meningiomas are included in this subtype [7].</a:t>
            </a: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r>
              <a:rPr lang="en-US" sz="2400" dirty="0">
                <a:latin typeface="Rockwell Nova" panose="02060503020205020403" pitchFamily="18" charset="0"/>
                <a:ea typeface="Open Sans" panose="020B0606030504020204" pitchFamily="34" charset="0"/>
                <a:cs typeface="Open Sans" panose="020B0606030504020204" pitchFamily="34" charset="0"/>
              </a:rPr>
              <a:t>  </a:t>
            </a: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r>
              <a:rPr lang="en-US" sz="2400" dirty="0">
                <a:latin typeface="Rockwell Nova" panose="02060503020205020403" pitchFamily="18" charset="0"/>
                <a:ea typeface="Open Sans" panose="020B0606030504020204" pitchFamily="34" charset="0"/>
                <a:cs typeface="Open Sans" panose="020B0606030504020204" pitchFamily="34" charset="0"/>
              </a:rPr>
              <a:t>    </a:t>
            </a:r>
          </a:p>
          <a:p>
            <a:r>
              <a:rPr lang="en-US" sz="2400" dirty="0">
                <a:latin typeface="Rockwell Nova" panose="02060503020205020403" pitchFamily="18" charset="0"/>
                <a:ea typeface="Open Sans" panose="020B0606030504020204" pitchFamily="34" charset="0"/>
                <a:cs typeface="Open Sans" panose="020B0606030504020204" pitchFamily="34" charset="0"/>
              </a:rPr>
              <a:t>                       [10]</a:t>
            </a:r>
          </a:p>
          <a:p>
            <a:r>
              <a:rPr lang="en-US" sz="2400" dirty="0">
                <a:latin typeface="Rockwell Nova" panose="02060503020205020403" pitchFamily="18" charset="0"/>
                <a:ea typeface="Open Sans" panose="020B0606030504020204" pitchFamily="34" charset="0"/>
                <a:cs typeface="Open Sans" panose="020B0606030504020204" pitchFamily="34" charset="0"/>
              </a:rPr>
              <a:t> </a:t>
            </a:r>
          </a:p>
          <a:p>
            <a:r>
              <a:rPr lang="en-US" sz="2400" dirty="0">
                <a:latin typeface="Rockwell Nova" panose="02060503020205020403" pitchFamily="18" charset="0"/>
                <a:ea typeface="Open Sans" panose="020B0606030504020204" pitchFamily="34" charset="0"/>
                <a:cs typeface="Open Sans" panose="020B0606030504020204" pitchFamily="34" charset="0"/>
              </a:rPr>
              <a:t>                      </a:t>
            </a:r>
          </a:p>
        </p:txBody>
      </p:sp>
      <p:sp>
        <p:nvSpPr>
          <p:cNvPr id="251" name="Text Box 6">
            <a:extLst>
              <a:ext uri="{FF2B5EF4-FFF2-40B4-BE49-F238E27FC236}">
                <a16:creationId xmlns:a16="http://schemas.microsoft.com/office/drawing/2014/main" id="{415768D9-2D35-44FA-889C-1EC1DE8F0C08}"/>
              </a:ext>
            </a:extLst>
          </p:cNvPr>
          <p:cNvSpPr txBox="1">
            <a:spLocks noChangeArrowheads="1"/>
          </p:cNvSpPr>
          <p:nvPr/>
        </p:nvSpPr>
        <p:spPr bwMode="auto">
          <a:xfrm>
            <a:off x="22555200" y="8458199"/>
            <a:ext cx="9465365" cy="241450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37160" tIns="68580" rIns="137160" bIns="68580">
            <a:spAutoFit/>
          </a:bodyPr>
          <a:lstStyle>
            <a:defPPr>
              <a:defRPr kern="1200" smtId="4294967295"/>
            </a:defPPr>
            <a:lvl1pPr defTabSz="4703763" eaLnBrk="0" hangingPunct="0">
              <a:defRPr sz="9300">
                <a:solidFill>
                  <a:schemeClr val="tx1"/>
                </a:solidFill>
                <a:latin typeface="Arial"/>
              </a:defRPr>
            </a:lvl1pPr>
            <a:lvl2pPr marL="742950" indent="-285750" defTabSz="4703763" eaLnBrk="0" hangingPunct="0">
              <a:defRPr sz="9300">
                <a:solidFill>
                  <a:schemeClr val="tx1"/>
                </a:solidFill>
                <a:latin typeface="Arial"/>
              </a:defRPr>
            </a:lvl2pPr>
            <a:lvl3pPr marL="1143000" indent="-228600" defTabSz="4703763" eaLnBrk="0" hangingPunct="0">
              <a:defRPr sz="9300">
                <a:solidFill>
                  <a:schemeClr val="tx1"/>
                </a:solidFill>
                <a:latin typeface="Arial"/>
              </a:defRPr>
            </a:lvl3pPr>
            <a:lvl4pPr marL="1600200" indent="-228600" defTabSz="4703763" eaLnBrk="0" hangingPunct="0">
              <a:defRPr sz="9300">
                <a:solidFill>
                  <a:schemeClr val="tx1"/>
                </a:solidFill>
                <a:latin typeface="Arial"/>
              </a:defRPr>
            </a:lvl4pPr>
            <a:lvl5pPr marL="2057400" indent="-228600" defTabSz="4703763" eaLnBrk="0" hangingPunct="0">
              <a:defRPr sz="9300">
                <a:solidFill>
                  <a:schemeClr val="tx1"/>
                </a:solidFill>
                <a:latin typeface="Arial"/>
              </a:defRPr>
            </a:lvl5pPr>
            <a:lvl6pPr marL="2514600" indent="-228600" defTabSz="4703763" eaLnBrk="0" fontAlgn="base" hangingPunct="0">
              <a:spcBef>
                <a:spcPct val="0"/>
              </a:spcBef>
              <a:spcAft>
                <a:spcPct val="0"/>
              </a:spcAft>
              <a:defRPr sz="9300">
                <a:solidFill>
                  <a:schemeClr val="tx1"/>
                </a:solidFill>
                <a:latin typeface="Arial"/>
              </a:defRPr>
            </a:lvl6pPr>
            <a:lvl7pPr marL="2971800" indent="-228600" defTabSz="4703763" eaLnBrk="0" fontAlgn="base" hangingPunct="0">
              <a:spcBef>
                <a:spcPct val="0"/>
              </a:spcBef>
              <a:spcAft>
                <a:spcPct val="0"/>
              </a:spcAft>
              <a:defRPr sz="9300">
                <a:solidFill>
                  <a:schemeClr val="tx1"/>
                </a:solidFill>
                <a:latin typeface="Arial"/>
              </a:defRPr>
            </a:lvl7pPr>
            <a:lvl8pPr marL="3429000" indent="-228600" defTabSz="4703763" eaLnBrk="0" fontAlgn="base" hangingPunct="0">
              <a:spcBef>
                <a:spcPct val="0"/>
              </a:spcBef>
              <a:spcAft>
                <a:spcPct val="0"/>
              </a:spcAft>
              <a:defRPr sz="9300">
                <a:solidFill>
                  <a:schemeClr val="tx1"/>
                </a:solidFill>
                <a:latin typeface="Arial"/>
              </a:defRPr>
            </a:lvl8pPr>
            <a:lvl9pPr marL="3886200" indent="-228600" defTabSz="4703763" eaLnBrk="0" fontAlgn="base" hangingPunct="0">
              <a:spcBef>
                <a:spcPct val="0"/>
              </a:spcBef>
              <a:spcAft>
                <a:spcPct val="0"/>
              </a:spcAft>
              <a:defRPr sz="9300">
                <a:solidFill>
                  <a:schemeClr val="tx1"/>
                </a:solidFill>
                <a:latin typeface="Arial"/>
              </a:defRPr>
            </a:lvl9pPr>
          </a:lstStyle>
          <a:p>
            <a:r>
              <a:rPr lang="en-US" sz="2400" dirty="0">
                <a:latin typeface="Rockwell Nova" panose="02060503020205020403" pitchFamily="18" charset="0"/>
                <a:ea typeface="Open Sans" panose="020B0606030504020204" pitchFamily="34" charset="0"/>
                <a:cs typeface="Open Sans" panose="020B0606030504020204" pitchFamily="34" charset="0"/>
              </a:rPr>
              <a:t>While some meningiomas are asymptomatic, if the individual develops symptoms, brain scans are typically performed to diagnosis a tumor.  An MRI scan will best demonstrate the details of the tumor, determining the size and location.  A CT scan may be effective for evaluating any skull involvement [4].   A biopsy may be performed to diagnose the type of tumor discovered along with grading it.  </a:t>
            </a: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r>
              <a:rPr lang="en-US" sz="2400" dirty="0">
                <a:latin typeface="Rockwell Nova" panose="02060503020205020403" pitchFamily="18" charset="0"/>
                <a:ea typeface="Open Sans" panose="020B0606030504020204" pitchFamily="34" charset="0"/>
                <a:cs typeface="Open Sans" panose="020B0606030504020204" pitchFamily="34" charset="0"/>
              </a:rPr>
              <a:t>One treatment plan in an asymptomatic patient will be observation.  Since meningiomas are slow-growing tumors, some will follow the “wait and see” approach with monitoring until symptoms appear.  Meningiomas can increase in size at a rate of 1-2 mm per year [4].</a:t>
            </a: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r>
              <a:rPr lang="en-US" sz="2400" dirty="0">
                <a:latin typeface="Rockwell Nova" panose="02060503020205020403" pitchFamily="18" charset="0"/>
                <a:ea typeface="Open Sans" panose="020B0606030504020204" pitchFamily="34" charset="0"/>
                <a:cs typeface="Open Sans" panose="020B0606030504020204" pitchFamily="34" charset="0"/>
              </a:rPr>
              <a:t>One of the most effective forms of treatment is surgical resection of the tumor, or at least removing as much as possible. Location and size will play a role in how successful removal will be.        </a:t>
            </a: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r>
              <a:rPr lang="en-US" sz="2400" dirty="0">
                <a:latin typeface="Rockwell Nova" panose="02060503020205020403" pitchFamily="18" charset="0"/>
                <a:ea typeface="Open Sans" panose="020B0606030504020204" pitchFamily="34" charset="0"/>
                <a:cs typeface="Open Sans" panose="020B0606030504020204" pitchFamily="34" charset="0"/>
              </a:rPr>
              <a:t>                           </a:t>
            </a: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r>
              <a:rPr lang="en-US" sz="2400" dirty="0">
                <a:latin typeface="Rockwell Nova" panose="02060503020205020403" pitchFamily="18" charset="0"/>
                <a:ea typeface="Open Sans" panose="020B0606030504020204" pitchFamily="34" charset="0"/>
                <a:cs typeface="Open Sans" panose="020B0606030504020204" pitchFamily="34" charset="0"/>
              </a:rPr>
              <a:t>                         [3]  </a:t>
            </a: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r>
              <a:rPr lang="en-US" sz="2400" dirty="0">
                <a:latin typeface="Rockwell Nova" panose="02060503020205020403" pitchFamily="18" charset="0"/>
                <a:ea typeface="Open Sans" panose="020B0606030504020204" pitchFamily="34" charset="0"/>
                <a:cs typeface="Open Sans" panose="020B0606030504020204" pitchFamily="34" charset="0"/>
              </a:rPr>
              <a:t>Following surgery and depending on the grade of the tumor, it may be recommended to continue treatment with radiation therapy.  External beam radiation therapy may be used for inoperable tumors or tumors that are not completely excised [1].  Radiation therapy is highly recommended for grade III meningiomas no matter the amount of resection done.  Radiation therapy can help shrink any remaining tumor or cells left behind and prevent regrowth from developing.  </a:t>
            </a: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r>
              <a:rPr lang="en-US" sz="2400" dirty="0">
                <a:latin typeface="Rockwell Nova" panose="02060503020205020403" pitchFamily="18" charset="0"/>
                <a:ea typeface="Open Sans" panose="020B0606030504020204" pitchFamily="34" charset="0"/>
                <a:cs typeface="Open Sans" panose="020B0606030504020204" pitchFamily="34" charset="0"/>
              </a:rPr>
              <a:t>Stereotactic Radiosurgery (SRS) utilizes numerous finely focused beams of radiation to accurately administer a single high-dose treatment to the tumor, while minimizing the effects to adjacent normal tissue [1].  This is a noninvasive procedure and there is no real “surgery” involved [1].</a:t>
            </a: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r>
              <a:rPr lang="en-US" sz="2400" dirty="0">
                <a:latin typeface="Rockwell Nova" panose="02060503020205020403" pitchFamily="18" charset="0"/>
                <a:ea typeface="Open Sans" panose="020B0606030504020204" pitchFamily="34" charset="0"/>
                <a:cs typeface="Open Sans" panose="020B0606030504020204" pitchFamily="34" charset="0"/>
              </a:rPr>
              <a:t>Current chemotherapy treatment has been determined to not be effective against meningiomas [9].  </a:t>
            </a: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r>
              <a:rPr lang="en-US" sz="2400" dirty="0">
                <a:latin typeface="Rockwell Nova" panose="02060503020205020403" pitchFamily="18" charset="0"/>
                <a:ea typeface="Open Sans" panose="020B0606030504020204" pitchFamily="34" charset="0"/>
                <a:cs typeface="Open Sans" panose="020B0606030504020204" pitchFamily="34" charset="0"/>
              </a:rPr>
              <a:t>The probability of recurrence will be determined after the initial treatment of surgery, location, size, and overall general health of the patient.  The best way to effectively prevent recurrence with meningioma is complete surgical removal of the tumor and the dura [2].  Despite this type of  treatment, after 15 years, some individuals will still have a 24-32% chance of regrowth [2].  In some cases, 95% of recurrence occurs in the same location of the original meningioma [2].  In individuals with a tumor that is not completely removed, it’s highly probable that the tumor will regrow within 10-20 years [2].</a:t>
            </a: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a:p>
            <a:endParaRPr lang="en-US" sz="2400" dirty="0">
              <a:latin typeface="Rockwell Nova" panose="02060503020205020403" pitchFamily="18" charset="0"/>
              <a:ea typeface="Open Sans" panose="020B0606030504020204" pitchFamily="34" charset="0"/>
              <a:cs typeface="Open Sans" panose="020B0606030504020204" pitchFamily="34" charset="0"/>
            </a:endParaRPr>
          </a:p>
        </p:txBody>
      </p:sp>
      <p:pic>
        <p:nvPicPr>
          <p:cNvPr id="3" name="Picture 2" descr="A picture containing photo, looking, standing, white&#10;&#10;Description automatically generated">
            <a:extLst>
              <a:ext uri="{FF2B5EF4-FFF2-40B4-BE49-F238E27FC236}">
                <a16:creationId xmlns:a16="http://schemas.microsoft.com/office/drawing/2014/main" id="{AFB2B96A-06C1-4F8F-84F5-4E545B632493}"/>
              </a:ext>
            </a:extLst>
          </p:cNvPr>
          <p:cNvPicPr>
            <a:picLocks noChangeAspect="1"/>
          </p:cNvPicPr>
          <p:nvPr/>
        </p:nvPicPr>
        <p:blipFill>
          <a:blip r:embed="rId27">
            <a:extLst>
              <a:ext uri="{28A0092B-C50C-407E-A947-70E740481C1C}">
                <a14:useLocalDpi xmlns:a14="http://schemas.microsoft.com/office/drawing/2010/main" val="0"/>
              </a:ext>
            </a:extLst>
          </a:blip>
          <a:stretch>
            <a:fillRect/>
          </a:stretch>
        </p:blipFill>
        <p:spPr>
          <a:xfrm>
            <a:off x="14859000" y="11658600"/>
            <a:ext cx="2391281" cy="3333301"/>
          </a:xfrm>
          <a:prstGeom prst="rect">
            <a:avLst/>
          </a:prstGeom>
        </p:spPr>
      </p:pic>
      <p:pic>
        <p:nvPicPr>
          <p:cNvPr id="5" name="Picture 4" descr="A picture containing object, photo, sitting, looking&#10;&#10;Description automatically generated">
            <a:extLst>
              <a:ext uri="{FF2B5EF4-FFF2-40B4-BE49-F238E27FC236}">
                <a16:creationId xmlns:a16="http://schemas.microsoft.com/office/drawing/2014/main" id="{A84AB77B-0985-4A04-ACE7-975BAE233673}"/>
              </a:ext>
            </a:extLst>
          </p:cNvPr>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14859000" y="18059400"/>
            <a:ext cx="2391281" cy="3160888"/>
          </a:xfrm>
          <a:prstGeom prst="rect">
            <a:avLst/>
          </a:prstGeom>
        </p:spPr>
      </p:pic>
      <p:pic>
        <p:nvPicPr>
          <p:cNvPr id="9" name="Picture 8" descr="A picture containing text, fruit, food&#10;&#10;Description automatically generated">
            <a:extLst>
              <a:ext uri="{FF2B5EF4-FFF2-40B4-BE49-F238E27FC236}">
                <a16:creationId xmlns:a16="http://schemas.microsoft.com/office/drawing/2014/main" id="{2EA21070-20F3-485A-A333-BCA8E79EF3D9}"/>
              </a:ext>
            </a:extLst>
          </p:cNvPr>
          <p:cNvPicPr>
            <a:picLocks noChangeAspect="1"/>
          </p:cNvPicPr>
          <p:nvPr/>
        </p:nvPicPr>
        <p:blipFill>
          <a:blip r:embed="rId29">
            <a:extLst>
              <a:ext uri="{28A0092B-C50C-407E-A947-70E740481C1C}">
                <a14:useLocalDpi xmlns:a14="http://schemas.microsoft.com/office/drawing/2010/main" val="0"/>
              </a:ext>
            </a:extLst>
          </a:blip>
          <a:stretch>
            <a:fillRect/>
          </a:stretch>
        </p:blipFill>
        <p:spPr>
          <a:xfrm>
            <a:off x="3352800" y="14630400"/>
            <a:ext cx="4114800" cy="3169628"/>
          </a:xfrm>
          <a:prstGeom prst="rect">
            <a:avLst/>
          </a:prstGeom>
        </p:spPr>
      </p:pic>
      <p:pic>
        <p:nvPicPr>
          <p:cNvPr id="11" name="Picture 10" descr="A picture containing table, sitting, black, white&#10;&#10;Description automatically generated">
            <a:extLst>
              <a:ext uri="{FF2B5EF4-FFF2-40B4-BE49-F238E27FC236}">
                <a16:creationId xmlns:a16="http://schemas.microsoft.com/office/drawing/2014/main" id="{9AF48EB9-696A-46BE-A63A-9444FC56A1DD}"/>
              </a:ext>
            </a:extLst>
          </p:cNvPr>
          <p:cNvPicPr>
            <a:picLocks noChangeAspect="1"/>
          </p:cNvPicPr>
          <p:nvPr/>
        </p:nvPicPr>
        <p:blipFill>
          <a:blip r:embed="rId30">
            <a:extLst>
              <a:ext uri="{28A0092B-C50C-407E-A947-70E740481C1C}">
                <a14:useLocalDpi xmlns:a14="http://schemas.microsoft.com/office/drawing/2010/main" val="0"/>
              </a:ext>
            </a:extLst>
          </a:blip>
          <a:stretch>
            <a:fillRect/>
          </a:stretch>
        </p:blipFill>
        <p:spPr>
          <a:xfrm>
            <a:off x="10730312" y="1545868"/>
            <a:ext cx="4279330" cy="4602657"/>
          </a:xfrm>
          <a:prstGeom prst="rect">
            <a:avLst/>
          </a:prstGeom>
          <a:ln>
            <a:solidFill>
              <a:schemeClr val="tx1"/>
            </a:solidFill>
          </a:ln>
        </p:spPr>
      </p:pic>
      <p:pic>
        <p:nvPicPr>
          <p:cNvPr id="13" name="Picture 12" descr="A picture containing object, photo, man, holding&#10;&#10;Description automatically generated">
            <a:extLst>
              <a:ext uri="{FF2B5EF4-FFF2-40B4-BE49-F238E27FC236}">
                <a16:creationId xmlns:a16="http://schemas.microsoft.com/office/drawing/2014/main" id="{3C8852C9-BD46-416B-9484-F102E50C0F8D}"/>
              </a:ext>
            </a:extLst>
          </p:cNvPr>
          <p:cNvPicPr>
            <a:picLocks noChangeAspect="1"/>
          </p:cNvPicPr>
          <p:nvPr/>
        </p:nvPicPr>
        <p:blipFill>
          <a:blip r:embed="rId31">
            <a:extLst>
              <a:ext uri="{28A0092B-C50C-407E-A947-70E740481C1C}">
                <a14:useLocalDpi xmlns:a14="http://schemas.microsoft.com/office/drawing/2010/main" val="0"/>
              </a:ext>
            </a:extLst>
          </a:blip>
          <a:stretch>
            <a:fillRect/>
          </a:stretch>
        </p:blipFill>
        <p:spPr>
          <a:xfrm>
            <a:off x="28846391" y="1448786"/>
            <a:ext cx="4167394" cy="4602657"/>
          </a:xfrm>
          <a:prstGeom prst="rect">
            <a:avLst/>
          </a:prstGeom>
          <a:ln>
            <a:solidFill>
              <a:schemeClr val="tx1"/>
            </a:solidFill>
          </a:ln>
        </p:spPr>
      </p:pic>
      <p:pic>
        <p:nvPicPr>
          <p:cNvPr id="15" name="Picture 14" descr="A picture containing animal, sitting, photo, table&#10;&#10;Description automatically generated">
            <a:extLst>
              <a:ext uri="{FF2B5EF4-FFF2-40B4-BE49-F238E27FC236}">
                <a16:creationId xmlns:a16="http://schemas.microsoft.com/office/drawing/2014/main" id="{7D70E7C0-77B4-455D-8C85-1184297C5E7B}"/>
              </a:ext>
            </a:extLst>
          </p:cNvPr>
          <p:cNvPicPr>
            <a:picLocks noChangeAspect="1"/>
          </p:cNvPicPr>
          <p:nvPr/>
        </p:nvPicPr>
        <p:blipFill>
          <a:blip r:embed="rId32">
            <a:extLst>
              <a:ext uri="{28A0092B-C50C-407E-A947-70E740481C1C}">
                <a14:useLocalDpi xmlns:a14="http://schemas.microsoft.com/office/drawing/2010/main" val="0"/>
              </a:ext>
            </a:extLst>
          </a:blip>
          <a:stretch>
            <a:fillRect/>
          </a:stretch>
        </p:blipFill>
        <p:spPr>
          <a:xfrm>
            <a:off x="35356800" y="1860017"/>
            <a:ext cx="5814647" cy="3615424"/>
          </a:xfrm>
          <a:prstGeom prst="rect">
            <a:avLst/>
          </a:prstGeom>
          <a:ln>
            <a:solidFill>
              <a:schemeClr val="tx1"/>
            </a:solidFill>
          </a:ln>
        </p:spPr>
      </p:pic>
      <p:pic>
        <p:nvPicPr>
          <p:cNvPr id="17" name="Picture 16" descr="A picture containing animal, table, sitting, photo&#10;&#10;Description automatically generated">
            <a:extLst>
              <a:ext uri="{FF2B5EF4-FFF2-40B4-BE49-F238E27FC236}">
                <a16:creationId xmlns:a16="http://schemas.microsoft.com/office/drawing/2014/main" id="{B306D617-04DD-4824-9AA7-C36D19DE4EEF}"/>
              </a:ext>
            </a:extLst>
          </p:cNvPr>
          <p:cNvPicPr>
            <a:picLocks noChangeAspect="1"/>
          </p:cNvPicPr>
          <p:nvPr/>
        </p:nvPicPr>
        <p:blipFill>
          <a:blip r:embed="rId33">
            <a:extLst>
              <a:ext uri="{28A0092B-C50C-407E-A947-70E740481C1C}">
                <a14:useLocalDpi xmlns:a14="http://schemas.microsoft.com/office/drawing/2010/main" val="0"/>
              </a:ext>
            </a:extLst>
          </a:blip>
          <a:stretch>
            <a:fillRect/>
          </a:stretch>
        </p:blipFill>
        <p:spPr>
          <a:xfrm>
            <a:off x="2514600" y="2189325"/>
            <a:ext cx="5826622" cy="3495973"/>
          </a:xfrm>
          <a:prstGeom prst="rect">
            <a:avLst/>
          </a:prstGeom>
          <a:ln>
            <a:solidFill>
              <a:schemeClr val="tx1"/>
            </a:solidFill>
          </a:ln>
        </p:spPr>
      </p:pic>
      <p:pic>
        <p:nvPicPr>
          <p:cNvPr id="19" name="Picture 18" descr="A picture containing sitting, looking, white, dog&#10;&#10;Description automatically generated">
            <a:extLst>
              <a:ext uri="{FF2B5EF4-FFF2-40B4-BE49-F238E27FC236}">
                <a16:creationId xmlns:a16="http://schemas.microsoft.com/office/drawing/2014/main" id="{10398CCF-FC96-42E3-8D63-A763D58AD482}"/>
              </a:ext>
            </a:extLst>
          </p:cNvPr>
          <p:cNvPicPr>
            <a:picLocks noChangeAspect="1"/>
          </p:cNvPicPr>
          <p:nvPr/>
        </p:nvPicPr>
        <p:blipFill>
          <a:blip r:embed="rId34">
            <a:extLst>
              <a:ext uri="{28A0092B-C50C-407E-A947-70E740481C1C}">
                <a14:useLocalDpi xmlns:a14="http://schemas.microsoft.com/office/drawing/2010/main" val="0"/>
              </a:ext>
            </a:extLst>
          </a:blip>
          <a:stretch>
            <a:fillRect/>
          </a:stretch>
        </p:blipFill>
        <p:spPr>
          <a:xfrm>
            <a:off x="25527000" y="15544800"/>
            <a:ext cx="2900635" cy="3454392"/>
          </a:xfrm>
          <a:prstGeom prst="rect">
            <a:avLst/>
          </a:prstGeom>
        </p:spPr>
      </p:pic>
      <p:sp>
        <p:nvSpPr>
          <p:cNvPr id="25" name="TextBox 24">
            <a:extLst>
              <a:ext uri="{FF2B5EF4-FFF2-40B4-BE49-F238E27FC236}">
                <a16:creationId xmlns:a16="http://schemas.microsoft.com/office/drawing/2014/main" id="{AE4773A4-AAF5-42AE-AE7A-2D12B7604616}"/>
              </a:ext>
            </a:extLst>
          </p:cNvPr>
          <p:cNvSpPr txBox="1"/>
          <p:nvPr/>
        </p:nvSpPr>
        <p:spPr>
          <a:xfrm>
            <a:off x="33070800" y="8610601"/>
            <a:ext cx="10210801" cy="5262979"/>
          </a:xfrm>
          <a:prstGeom prst="rect">
            <a:avLst/>
          </a:prstGeom>
          <a:noFill/>
        </p:spPr>
        <p:txBody>
          <a:bodyPr wrap="square" rtlCol="0">
            <a:spAutoFit/>
          </a:bodyPr>
          <a:lstStyle/>
          <a:p>
            <a:r>
              <a:rPr lang="en-US" sz="2400" dirty="0">
                <a:latin typeface="Rockwell Nova" panose="02060503020205020403" pitchFamily="18" charset="0"/>
              </a:rPr>
              <a:t>Meningioma can be a devastating diagnosis to receive.  However, if you were to have a brain tumor, this could be the best diagnosis for you.  Meningiomas are slow growing, rarely spread and some individuals don’t even know they have this type of mass in their brain.  The prognosis of a meningioma diagnosis is usually very good with surgical resection.  The recurrence rate is minimal with complete removal and sometimes radiation therapy is indicated. This brain tumor effects older women more than men and is rarely found in children.  The causes remain a mystery, but research has shown that there are risk factors that include overall general health, obesity, family history, hormones, and gene mutations.</a:t>
            </a:r>
          </a:p>
          <a:p>
            <a:endParaRPr lang="en-US" sz="2400" dirty="0">
              <a:latin typeface="Rockwell Nova" panose="02060503020205020403" pitchFamily="18" charset="0"/>
            </a:endParaRPr>
          </a:p>
          <a:p>
            <a:endParaRPr lang="en-US" sz="2400" dirty="0">
              <a:latin typeface="Rockwell Nova" panose="02060503020205020403" pitchFamily="18" charset="0"/>
            </a:endParaRPr>
          </a:p>
        </p:txBody>
      </p:sp>
      <p:pic>
        <p:nvPicPr>
          <p:cNvPr id="12" name="Picture 11" descr="A picture containing photo, sitting, black, dog&#10;&#10;Description automatically generated">
            <a:extLst>
              <a:ext uri="{FF2B5EF4-FFF2-40B4-BE49-F238E27FC236}">
                <a16:creationId xmlns:a16="http://schemas.microsoft.com/office/drawing/2014/main" id="{69B5BB61-6C08-4CC7-B79F-218DF29DF35A}"/>
              </a:ext>
            </a:extLst>
          </p:cNvPr>
          <p:cNvPicPr>
            <a:picLocks noChangeAspect="1"/>
          </p:cNvPicPr>
          <p:nvPr/>
        </p:nvPicPr>
        <p:blipFill>
          <a:blip r:embed="rId35">
            <a:extLst>
              <a:ext uri="{28A0092B-C50C-407E-A947-70E740481C1C}">
                <a14:useLocalDpi xmlns:a14="http://schemas.microsoft.com/office/drawing/2010/main" val="0"/>
              </a:ext>
            </a:extLst>
          </a:blip>
          <a:stretch>
            <a:fillRect/>
          </a:stretch>
        </p:blipFill>
        <p:spPr>
          <a:xfrm>
            <a:off x="14325600" y="24536400"/>
            <a:ext cx="4267200" cy="3115932"/>
          </a:xfrm>
          <a:prstGeom prst="rect">
            <a:avLst/>
          </a:prstGeom>
        </p:spPr>
      </p:pic>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5.10.08"/>
  <p:tag name="AS_TITLE" val="Aspose.Slides for .NET 4.0"/>
  <p:tag name="AS_VERSION" val="15.8.1.0"/>
</p:tagLst>
</file>

<file path=ppt/theme/theme1.xml><?xml version="1.0" encoding="utf-8"?>
<a:theme xmlns:a="http://schemas.openxmlformats.org/drawingml/2006/main" name="Default Desig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9230</TotalTime>
  <Words>1645</Words>
  <Application>Microsoft Office PowerPoint</Application>
  <PresentationFormat>Custom</PresentationFormat>
  <Paragraphs>108</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Rockwell Nova Extra Bold</vt:lpstr>
      <vt:lpstr>Titillium Web</vt:lpstr>
      <vt:lpstr>Amaranth</vt:lpstr>
      <vt:lpstr>Arial</vt:lpstr>
      <vt:lpstr>Times New Roman</vt:lpstr>
      <vt:lpstr>Rockwell Nova</vt:lpstr>
      <vt:lpstr>Lucida Grande</vt:lpstr>
      <vt:lpstr>Default Design</vt:lpstr>
      <vt:lpstr>PowerPoint Presentation</vt:lpstr>
    </vt:vector>
  </TitlesOfParts>
  <Manager/>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Template For Scientific Poster Presentation</dc:subject>
  <dc:creator>Graphicsland/MakeSigns.com</dc:creator>
  <cp:keywords>scientific, research, template, custom, poster, presentation, symposium, printing, PowerPoint, create, design, example, sample, download</cp:keywords>
  <dc:description>Download our scientific poster templates at no cost to you and get one step closer to making a great research poster.</dc:description>
  <cp:lastModifiedBy>Dawn Burkard</cp:lastModifiedBy>
  <cp:revision>188</cp:revision>
  <dcterms:modified xsi:type="dcterms:W3CDTF">2020-03-28T15:36:15Z</dcterms:modified>
  <cp:category>science research poster</cp:category>
</cp:coreProperties>
</file>