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4"/>
  </p:notesMasterIdLst>
  <p:sldIdLst>
    <p:sldId id="263" r:id="rId2"/>
    <p:sldId id="264" r:id="rId3"/>
  </p:sldIdLst>
  <p:sldSz cx="43891200" cy="32918400"/>
  <p:notesSz cx="6858000" cy="9144000"/>
  <p:embeddedFontLst>
    <p:embeddedFont>
      <p:font typeface="Domine" panose="020B0604020202020204" charset="0"/>
      <p:regular r:id="rId5"/>
    </p:embeddedFont>
    <p:embeddedFont>
      <p:font typeface="Calibri" panose="020F0502020204030204" pitchFamily="34" charset="0"/>
      <p:regular r:id="rId6"/>
      <p:bold r:id="rId7"/>
      <p:italic r:id="rId8"/>
      <p:boldItalic r:id="rId9"/>
    </p:embeddedFont>
    <p:embeddedFont>
      <p:font typeface="Open Sans" panose="020B0604020202020204" charset="0"/>
      <p:regular r:id="rId10"/>
      <p:bold r:id="rId11"/>
      <p:italic r:id="rId12"/>
      <p:boldItalic r:id="rId13"/>
    </p:embeddedFont>
    <p:embeddedFont>
      <p:font typeface="Montserrat Extra Bold" panose="020B0604020202020204" charset="0"/>
      <p:bold r:id="rId14"/>
    </p:embeddedFont>
  </p:embeddedFontLst>
  <p:custDataLst>
    <p:tags r:id="rId15"/>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B3CBD3"/>
    <a:srgbClr val="E3E3E3"/>
    <a:srgbClr val="F59696"/>
    <a:srgbClr val="A0BEC8"/>
    <a:srgbClr val="C9F1FF"/>
    <a:srgbClr val="93E2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5" autoAdjust="0"/>
    <p:restoredTop sz="93519" autoAdjust="0"/>
  </p:normalViewPr>
  <p:slideViewPr>
    <p:cSldViewPr snapToGrid="0">
      <p:cViewPr varScale="1">
        <p:scale>
          <a:sx n="22" d="100"/>
          <a:sy n="22" d="100"/>
        </p:scale>
        <p:origin x="330" y="18"/>
      </p:cViewPr>
      <p:guideLst>
        <p:guide orient="horz" pos="6912"/>
        <p:guide pos="10368"/>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gs" Target="tags/tag1.xml"/><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506200" y="16459200"/>
            <a:ext cx="14274800" cy="4368800"/>
          </a:xfrm>
          <a:prstGeom prst="rect">
            <a:avLst/>
          </a:prstGeom>
        </p:spPr>
      </p:pic>
      <p:pic>
        <p:nvPicPr>
          <p:cNvPr id="3" name="New picture"/>
          <p:cNvPicPr/>
          <p:nvPr/>
        </p:nvPicPr>
        <p:blipFill>
          <a:blip r:embed="rId4"/>
          <a:stretch>
            <a:fillRect/>
          </a:stretch>
        </p:blipFill>
        <p:spPr>
          <a:xfrm rot="5400000">
            <a:off x="41122600" y="16459200"/>
            <a:ext cx="14274800" cy="4368800"/>
          </a:xfrm>
          <a:prstGeom prst="rect">
            <a:avLst/>
          </a:prstGeom>
        </p:spPr>
      </p:pic>
      <p:pic>
        <p:nvPicPr>
          <p:cNvPr id="4" name="New picture"/>
          <p:cNvPicPr/>
          <p:nvPr/>
        </p:nvPicPr>
        <p:blipFill>
          <a:blip r:embed="rId5"/>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assessingslate  Size: tri-fold</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smtId="4294967295"/>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2"/>
            <a:ext cx="43891200" cy="625209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smtId="4294967295"/>
            </a:defPPr>
          </a:lstStyle>
          <a:p>
            <a:pPr algn="ctr"/>
            <a:endParaRPr lang="en-US" dirty="0"/>
          </a:p>
        </p:txBody>
      </p:sp>
      <p:sp>
        <p:nvSpPr>
          <p:cNvPr id="51" name="Title 11">
            <a:extLst>
              <a:ext uri="{FF2B5EF4-FFF2-40B4-BE49-F238E27FC236}">
                <a16:creationId xmlns="" xmlns:a16="http://schemas.microsoft.com/office/drawing/2014/main" id="{EE7A5C51-35F0-4B71-992D-43D344D16C04}"/>
              </a:ext>
            </a:extLst>
          </p:cNvPr>
          <p:cNvSpPr txBox="1"/>
          <p:nvPr/>
        </p:nvSpPr>
        <p:spPr>
          <a:xfrm>
            <a:off x="1371600" y="1789423"/>
            <a:ext cx="41148000" cy="3935672"/>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500" b="1" dirty="0">
                <a:solidFill>
                  <a:schemeClr val="bg1"/>
                </a:solidFill>
                <a:latin typeface="Montserrat Extra Bold" panose="00000900000000000000" pitchFamily="50" charset="0"/>
              </a:rPr>
              <a:t>Multiple Sclerosis and the </a:t>
            </a:r>
          </a:p>
          <a:p>
            <a:r>
              <a:rPr lang="en-US" sz="8500" b="1" dirty="0">
                <a:solidFill>
                  <a:schemeClr val="bg1"/>
                </a:solidFill>
                <a:latin typeface="Montserrat Extra Bold" panose="00000900000000000000" pitchFamily="50" charset="0"/>
              </a:rPr>
              <a:t>Effect it has on the Body</a:t>
            </a:r>
          </a:p>
        </p:txBody>
      </p:sp>
      <p:sp>
        <p:nvSpPr>
          <p:cNvPr id="58" name="Text Placeholder 16">
            <a:extLst>
              <a:ext uri="{FF2B5EF4-FFF2-40B4-BE49-F238E27FC236}">
                <a16:creationId xmlns="" xmlns:a16="http://schemas.microsoft.com/office/drawing/2014/main" id="{1F3AA395-C058-4F87-B3A3-A8A8BC543EF9}"/>
              </a:ext>
            </a:extLst>
          </p:cNvPr>
          <p:cNvSpPr txBox="1"/>
          <p:nvPr/>
        </p:nvSpPr>
        <p:spPr>
          <a:xfrm>
            <a:off x="1371600" y="3630563"/>
            <a:ext cx="41148000" cy="991041"/>
          </a:xfrm>
          <a:prstGeom prst="rect">
            <a:avLst/>
          </a:prstGeom>
        </p:spPr>
        <p:txBody>
          <a:bodyPr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endParaRPr lang="en-US" sz="5600" dirty="0">
              <a:solidFill>
                <a:schemeClr val="bg1"/>
              </a:solidFill>
              <a:latin typeface="Domine" panose="02040503040403060204" pitchFamily="18" charset="0"/>
            </a:endParaRPr>
          </a:p>
        </p:txBody>
      </p:sp>
      <p:grpSp>
        <p:nvGrpSpPr>
          <p:cNvPr id="6" name="Group 5">
            <a:extLst>
              <a:ext uri="{FF2B5EF4-FFF2-40B4-BE49-F238E27FC236}">
                <a16:creationId xmlns="" xmlns:a16="http://schemas.microsoft.com/office/drawing/2014/main" id="{2673AD85-31D8-4067-8BDF-F5245CA421B4}"/>
              </a:ext>
            </a:extLst>
          </p:cNvPr>
          <p:cNvGrpSpPr/>
          <p:nvPr/>
        </p:nvGrpSpPr>
        <p:grpSpPr>
          <a:xfrm>
            <a:off x="33120680" y="6375355"/>
            <a:ext cx="10058399" cy="24991975"/>
            <a:chOff x="32605405" y="6375355"/>
            <a:chExt cx="10573677" cy="24991975"/>
          </a:xfrm>
        </p:grpSpPr>
        <p:sp>
          <p:nvSpPr>
            <p:cNvPr id="71" name="Rectangle: Rounded Corners 70"/>
            <p:cNvSpPr/>
            <p:nvPr/>
          </p:nvSpPr>
          <p:spPr>
            <a:xfrm>
              <a:off x="32652259" y="23025197"/>
              <a:ext cx="10526823" cy="8342133"/>
            </a:xfrm>
            <a:prstGeom prst="roundRect">
              <a:avLst>
                <a:gd name="adj" fmla="val 3948"/>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9" name="TextBox 58">
              <a:extLst>
                <a:ext uri="{FF2B5EF4-FFF2-40B4-BE49-F238E27FC236}">
                  <a16:creationId xmlns="" xmlns:a16="http://schemas.microsoft.com/office/drawing/2014/main" id="{2224C3B5-C740-463A-8086-222E05D55D53}"/>
                </a:ext>
              </a:extLst>
            </p:cNvPr>
            <p:cNvSpPr txBox="1"/>
            <p:nvPr/>
          </p:nvSpPr>
          <p:spPr>
            <a:xfrm>
              <a:off x="33120682" y="24484555"/>
              <a:ext cx="9601200" cy="461665"/>
            </a:xfrm>
            <a:prstGeom prst="rect">
              <a:avLst/>
            </a:prstGeom>
            <a:noFill/>
          </p:spPr>
          <p:txBody>
            <a:bodyPr wrap="square" rtlCol="0">
              <a:spAutoFit/>
            </a:bodyPr>
            <a:lstStyle>
              <a:defPPr>
                <a:defRPr kern="1200" smtId="4294967295"/>
              </a:defPPr>
            </a:lstStyle>
            <a:p>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 xmlns:a16="http://schemas.microsoft.com/office/drawing/2014/main" id="{1043F711-D47E-42B5-B443-99A2ED27753E}"/>
                </a:ext>
              </a:extLst>
            </p:cNvPr>
            <p:cNvSpPr txBox="1"/>
            <p:nvPr/>
          </p:nvSpPr>
          <p:spPr>
            <a:xfrm>
              <a:off x="32652253" y="22048147"/>
              <a:ext cx="10069627" cy="857968"/>
            </a:xfrm>
            <a:prstGeom prst="rect">
              <a:avLst/>
            </a:prstGeom>
            <a:noFill/>
          </p:spPr>
          <p:txBody>
            <a:bodyPr wrap="square" rtlCol="0">
              <a:spAutoFit/>
            </a:bodyPr>
            <a:lstStyle>
              <a:defPPr>
                <a:defRPr kern="1200" smtId="4294967295"/>
              </a:defPPr>
            </a:lstStyle>
            <a:p>
              <a:r>
                <a:rPr lang="en-US" sz="4800" b="1" dirty="0">
                  <a:latin typeface="Montserrat Extra Bold" panose="00000900000000000000" pitchFamily="50" charset="0"/>
                </a:rPr>
                <a:t>Acknowledgements</a:t>
              </a:r>
            </a:p>
          </p:txBody>
        </p:sp>
        <p:sp>
          <p:nvSpPr>
            <p:cNvPr id="42" name="Rectangle: Rounded Corners 41"/>
            <p:cNvSpPr/>
            <p:nvPr/>
          </p:nvSpPr>
          <p:spPr>
            <a:xfrm>
              <a:off x="32605405" y="7275714"/>
              <a:ext cx="10573677" cy="7746726"/>
            </a:xfrm>
            <a:prstGeom prst="roundRect">
              <a:avLst>
                <a:gd name="adj" fmla="val 5118"/>
              </a:avLst>
            </a:prstGeom>
            <a:solidFill>
              <a:schemeClr val="tx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61" name="TextBox 60">
              <a:extLst>
                <a:ext uri="{FF2B5EF4-FFF2-40B4-BE49-F238E27FC236}">
                  <a16:creationId xmlns="" xmlns:a16="http://schemas.microsoft.com/office/drawing/2014/main" id="{89EBE15B-4246-47D5-A572-FC8BC1A36A14}"/>
                </a:ext>
              </a:extLst>
            </p:cNvPr>
            <p:cNvSpPr txBox="1"/>
            <p:nvPr/>
          </p:nvSpPr>
          <p:spPr>
            <a:xfrm>
              <a:off x="33577882" y="8150297"/>
              <a:ext cx="9144000" cy="461665"/>
            </a:xfrm>
            <a:prstGeom prst="rect">
              <a:avLst/>
            </a:prstGeom>
            <a:noFill/>
          </p:spPr>
          <p:txBody>
            <a:bodyPr wrap="square" rtlCol="0">
              <a:spAutoFit/>
            </a:bodyPr>
            <a:lstStyle>
              <a:defPPr>
                <a:defRPr kern="1200" smtId="4294967295"/>
              </a:defPPr>
            </a:lstStyle>
            <a:p>
              <a:r>
                <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t>
              </a:r>
            </a:p>
          </p:txBody>
        </p:sp>
        <p:sp>
          <p:nvSpPr>
            <p:cNvPr id="83" name="TextBox 82">
              <a:extLst>
                <a:ext uri="{FF2B5EF4-FFF2-40B4-BE49-F238E27FC236}">
                  <a16:creationId xmlns="" xmlns:a16="http://schemas.microsoft.com/office/drawing/2014/main" id="{66B428E8-E946-4C04-BA2E-DBE7C90A92EC}"/>
                </a:ext>
              </a:extLst>
            </p:cNvPr>
            <p:cNvSpPr txBox="1"/>
            <p:nvPr/>
          </p:nvSpPr>
          <p:spPr>
            <a:xfrm>
              <a:off x="32652258" y="6375355"/>
              <a:ext cx="10069623" cy="830997"/>
            </a:xfrm>
            <a:prstGeom prst="rect">
              <a:avLst/>
            </a:prstGeom>
            <a:noFill/>
          </p:spPr>
          <p:txBody>
            <a:bodyPr wrap="square" rtlCol="0">
              <a:spAutoFit/>
            </a:bodyPr>
            <a:lstStyle>
              <a:defPPr>
                <a:defRPr kern="1200" smtId="4294967295"/>
              </a:defPPr>
            </a:lstStyle>
            <a:p>
              <a:r>
                <a:rPr lang="en-US" sz="4800" b="1" dirty="0">
                  <a:latin typeface="Montserrat Extra Bold" panose="00000900000000000000" pitchFamily="50" charset="0"/>
                </a:rPr>
                <a:t>Treatment</a:t>
              </a:r>
            </a:p>
          </p:txBody>
        </p:sp>
      </p:grpSp>
      <p:grpSp>
        <p:nvGrpSpPr>
          <p:cNvPr id="7" name="Group 6">
            <a:extLst>
              <a:ext uri="{FF2B5EF4-FFF2-40B4-BE49-F238E27FC236}">
                <a16:creationId xmlns="" xmlns:a16="http://schemas.microsoft.com/office/drawing/2014/main" id="{AD83A98A-CF34-4C0C-9278-A0BD5C0B4A02}"/>
              </a:ext>
            </a:extLst>
          </p:cNvPr>
          <p:cNvGrpSpPr/>
          <p:nvPr/>
        </p:nvGrpSpPr>
        <p:grpSpPr>
          <a:xfrm>
            <a:off x="239380" y="6490823"/>
            <a:ext cx="10019733" cy="25419288"/>
            <a:chOff x="1169319" y="7482385"/>
            <a:chExt cx="9601201" cy="24435782"/>
          </a:xfrm>
        </p:grpSpPr>
        <p:sp>
          <p:nvSpPr>
            <p:cNvPr id="39" name="Rectangle: Rounded Corners 38"/>
            <p:cNvSpPr/>
            <p:nvPr/>
          </p:nvSpPr>
          <p:spPr>
            <a:xfrm>
              <a:off x="1169319" y="8435128"/>
              <a:ext cx="9601200" cy="13249215"/>
            </a:xfrm>
            <a:prstGeom prst="roundRect">
              <a:avLst>
                <a:gd name="adj" fmla="val 5130"/>
              </a:avLst>
            </a:prstGeom>
            <a:solidFill>
              <a:schemeClr val="tx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3600" dirty="0"/>
            </a:p>
          </p:txBody>
        </p:sp>
        <p:sp>
          <p:nvSpPr>
            <p:cNvPr id="47" name="TextBox 46"/>
            <p:cNvSpPr txBox="1"/>
            <p:nvPr/>
          </p:nvSpPr>
          <p:spPr>
            <a:xfrm>
              <a:off x="1169319" y="7482385"/>
              <a:ext cx="9144000" cy="798845"/>
            </a:xfrm>
            <a:prstGeom prst="rect">
              <a:avLst/>
            </a:prstGeom>
            <a:noFill/>
          </p:spPr>
          <p:txBody>
            <a:bodyPr wrap="square" rtlCol="0">
              <a:spAutoFit/>
            </a:bodyPr>
            <a:lstStyle>
              <a:defPPr>
                <a:defRPr kern="1200" smtId="4294967295"/>
              </a:defPPr>
            </a:lstStyle>
            <a:p>
              <a:r>
                <a:rPr lang="en-US" sz="4800" b="1" dirty="0">
                  <a:latin typeface="Montserrat Extra Bold" panose="00000900000000000000" pitchFamily="50" charset="0"/>
                </a:rPr>
                <a:t>Introduction</a:t>
              </a:r>
              <a:r>
                <a:rPr lang="en-US" sz="3600" b="1" dirty="0">
                  <a:latin typeface="Montserrat Extra Bold" panose="00000900000000000000" pitchFamily="50" charset="0"/>
                </a:rPr>
                <a:t>	</a:t>
              </a:r>
            </a:p>
          </p:txBody>
        </p:sp>
        <p:sp>
          <p:nvSpPr>
            <p:cNvPr id="43" name="Rectangle: Rounded Corners 42"/>
            <p:cNvSpPr/>
            <p:nvPr/>
          </p:nvSpPr>
          <p:spPr>
            <a:xfrm>
              <a:off x="1169320" y="23236619"/>
              <a:ext cx="9601200" cy="8681548"/>
            </a:xfrm>
            <a:prstGeom prst="roundRect">
              <a:avLst>
                <a:gd name="adj" fmla="val 6335"/>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86" name="TextBox 85">
              <a:extLst>
                <a:ext uri="{FF2B5EF4-FFF2-40B4-BE49-F238E27FC236}">
                  <a16:creationId xmlns="" xmlns:a16="http://schemas.microsoft.com/office/drawing/2014/main" id="{9B320F11-3F85-4920-92E0-15D89C7AF4D2}"/>
                </a:ext>
              </a:extLst>
            </p:cNvPr>
            <p:cNvSpPr txBox="1"/>
            <p:nvPr/>
          </p:nvSpPr>
          <p:spPr>
            <a:xfrm>
              <a:off x="1169319" y="19352178"/>
              <a:ext cx="9144000" cy="461665"/>
            </a:xfrm>
            <a:prstGeom prst="rect">
              <a:avLst/>
            </a:prstGeom>
            <a:noFill/>
          </p:spPr>
          <p:txBody>
            <a:bodyPr wrap="square" rtlCol="0">
              <a:spAutoFit/>
            </a:bodyPr>
            <a:lstStyle>
              <a:defPPr>
                <a:defRPr kern="1200" smtId="4294967295"/>
              </a:defPPr>
            </a:lstStyle>
            <a:p>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87" name="TextBox 86">
              <a:extLst>
                <a:ext uri="{FF2B5EF4-FFF2-40B4-BE49-F238E27FC236}">
                  <a16:creationId xmlns="" xmlns:a16="http://schemas.microsoft.com/office/drawing/2014/main" id="{7DB2E49A-CE7A-4210-AE9F-5037030C938E}"/>
                </a:ext>
              </a:extLst>
            </p:cNvPr>
            <p:cNvSpPr txBox="1"/>
            <p:nvPr/>
          </p:nvSpPr>
          <p:spPr>
            <a:xfrm flipV="1">
              <a:off x="8436207" y="20177646"/>
              <a:ext cx="1877112" cy="1985668"/>
            </a:xfrm>
            <a:prstGeom prst="rect">
              <a:avLst/>
            </a:prstGeom>
            <a:noFill/>
          </p:spPr>
          <p:txBody>
            <a:bodyPr wrap="square" rtlCol="0">
              <a:spAutoFit/>
            </a:bodyPr>
            <a:lstStyle>
              <a:defPPr>
                <a:defRPr kern="1200" smtId="4294967295"/>
              </a:defPPr>
            </a:lstStyle>
            <a:p>
              <a:endParaRPr lang="en-US" sz="3600" b="1" dirty="0">
                <a:solidFill>
                  <a:schemeClr val="tx1">
                    <a:lumMod val="75000"/>
                    <a:lumOff val="25000"/>
                  </a:schemeClr>
                </a:solidFill>
                <a:latin typeface="Montserrat Extra Bold" panose="00000900000000000000" pitchFamily="50" charset="0"/>
              </a:endParaRPr>
            </a:p>
          </p:txBody>
        </p:sp>
      </p:grpSp>
      <p:sp>
        <p:nvSpPr>
          <p:cNvPr id="44" name="Rectangle: Rounded Corners 43"/>
          <p:cNvSpPr/>
          <p:nvPr/>
        </p:nvSpPr>
        <p:spPr>
          <a:xfrm>
            <a:off x="10880914" y="7482385"/>
            <a:ext cx="10807611" cy="14565762"/>
          </a:xfrm>
          <a:prstGeom prst="roundRect">
            <a:avLst>
              <a:gd name="adj" fmla="val 6155"/>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88" name="TextBox 87">
            <a:extLst>
              <a:ext uri="{FF2B5EF4-FFF2-40B4-BE49-F238E27FC236}">
                <a16:creationId xmlns="" xmlns:a16="http://schemas.microsoft.com/office/drawing/2014/main" id="{42B0A569-B3B2-4D39-9EF7-F3CC8A0EDD42}"/>
              </a:ext>
            </a:extLst>
          </p:cNvPr>
          <p:cNvSpPr txBox="1"/>
          <p:nvPr/>
        </p:nvSpPr>
        <p:spPr>
          <a:xfrm>
            <a:off x="11059888" y="7633883"/>
            <a:ext cx="10628637" cy="14311610"/>
          </a:xfrm>
          <a:prstGeom prst="rect">
            <a:avLst/>
          </a:prstGeom>
          <a:noFill/>
        </p:spPr>
        <p:txBody>
          <a:bodyPr wrap="square" rtlCol="0">
            <a:spAutoFit/>
          </a:bodyPr>
          <a:lstStyle>
            <a:defPPr>
              <a:defRPr kern="1200" smtId="4294967295"/>
            </a:defPPr>
          </a:lstStyle>
          <a:p>
            <a:pPr marL="571500" indent="-571500">
              <a:buFont typeface="Arial" panose="020B0604020202020204" pitchFamily="34" charset="0"/>
              <a:buChar char="•"/>
            </a:pPr>
            <a:r>
              <a:rPr lang="en-US" sz="4400" dirty="0">
                <a:ea typeface="Open Sans" panose="020B0606030504020204" pitchFamily="34" charset="0"/>
                <a:cs typeface="Open Sans" panose="020B0606030504020204" pitchFamily="34" charset="0"/>
              </a:rPr>
              <a:t>Clinically Isolated Syndrome: 24-hour period with neurological symptoms that are similar to MS occur. It is caused </a:t>
            </a:r>
            <a:r>
              <a:rPr lang="en-US" sz="4400" dirty="0" smtClean="0">
                <a:ea typeface="Open Sans" panose="020B0606030504020204" pitchFamily="34" charset="0"/>
                <a:cs typeface="Open Sans" panose="020B0606030504020204" pitchFamily="34" charset="0"/>
              </a:rPr>
              <a:t>by </a:t>
            </a:r>
            <a:r>
              <a:rPr lang="en-US" sz="4400" dirty="0">
                <a:ea typeface="Open Sans" panose="020B0606030504020204" pitchFamily="34" charset="0"/>
                <a:cs typeface="Open Sans" panose="020B0606030504020204" pitchFamily="34" charset="0"/>
              </a:rPr>
              <a:t>swollen and damaged myelin.</a:t>
            </a:r>
          </a:p>
          <a:p>
            <a:pPr marL="571500" indent="-571500">
              <a:buFont typeface="Arial" panose="020B0604020202020204" pitchFamily="34" charset="0"/>
              <a:buChar char="•"/>
            </a:pPr>
            <a:r>
              <a:rPr lang="en-US" sz="4400" dirty="0">
                <a:ea typeface="Open Sans" panose="020B0606030504020204" pitchFamily="34" charset="0"/>
                <a:cs typeface="Open Sans" panose="020B0606030504020204" pitchFamily="34" charset="0"/>
              </a:rPr>
              <a:t>Relapsing-remitting MS: Most common form. Person will have flare up of symptoms which is followed </a:t>
            </a:r>
            <a:r>
              <a:rPr lang="en-US" sz="4400" dirty="0" smtClean="0">
                <a:ea typeface="Open Sans" panose="020B0606030504020204" pitchFamily="34" charset="0"/>
                <a:cs typeface="Open Sans" panose="020B0606030504020204" pitchFamily="34" charset="0"/>
              </a:rPr>
              <a:t>by </a:t>
            </a:r>
            <a:r>
              <a:rPr lang="en-US" sz="4400" dirty="0">
                <a:ea typeface="Open Sans" panose="020B0606030504020204" pitchFamily="34" charset="0"/>
                <a:cs typeface="Open Sans" panose="020B0606030504020204" pitchFamily="34" charset="0"/>
              </a:rPr>
              <a:t>a recovery where they go away. This is triggered by something like the flu or an infection. </a:t>
            </a:r>
          </a:p>
          <a:p>
            <a:pPr marL="571500" indent="-571500">
              <a:buFont typeface="Arial" panose="020B0604020202020204" pitchFamily="34" charset="0"/>
              <a:buChar char="•"/>
            </a:pPr>
            <a:r>
              <a:rPr lang="en-US" sz="4400" dirty="0">
                <a:ea typeface="Open Sans" panose="020B0606030504020204" pitchFamily="34" charset="0"/>
                <a:cs typeface="Open Sans" panose="020B0606030504020204" pitchFamily="34" charset="0"/>
              </a:rPr>
              <a:t>Primary progressive MS: 15%-20% of people diagnosed with MS will develop this. The disease will slowly get worse and will have no recoveries and will likely have more brain lesions.</a:t>
            </a:r>
          </a:p>
          <a:p>
            <a:pPr marL="571500" indent="-571500">
              <a:buFont typeface="Arial" panose="020B0604020202020204" pitchFamily="34" charset="0"/>
              <a:buChar char="•"/>
            </a:pPr>
            <a:r>
              <a:rPr lang="en-US" sz="4400" dirty="0">
                <a:ea typeface="Open Sans" panose="020B0606030504020204" pitchFamily="34" charset="0"/>
                <a:cs typeface="Open Sans" panose="020B0606030504020204" pitchFamily="34" charset="0"/>
              </a:rPr>
              <a:t>Secondary progressive MS: Occurs in about 50% of people  that have relapsing-remitting MS will develop repetitive recovery and relapse that increases disabilities and will create new brain lesions.  </a:t>
            </a:r>
          </a:p>
        </p:txBody>
      </p:sp>
      <p:sp>
        <p:nvSpPr>
          <p:cNvPr id="89" name="TextBox 88">
            <a:extLst>
              <a:ext uri="{FF2B5EF4-FFF2-40B4-BE49-F238E27FC236}">
                <a16:creationId xmlns="" xmlns:a16="http://schemas.microsoft.com/office/drawing/2014/main" id="{CA3FBD3B-628E-43FF-A33F-32B15438C990}"/>
              </a:ext>
            </a:extLst>
          </p:cNvPr>
          <p:cNvSpPr txBox="1"/>
          <p:nvPr/>
        </p:nvSpPr>
        <p:spPr>
          <a:xfrm>
            <a:off x="11191663" y="6490822"/>
            <a:ext cx="10496862" cy="830997"/>
          </a:xfrm>
          <a:prstGeom prst="rect">
            <a:avLst/>
          </a:prstGeom>
          <a:noFill/>
        </p:spPr>
        <p:txBody>
          <a:bodyPr wrap="square" rtlCol="0">
            <a:spAutoFit/>
          </a:bodyPr>
          <a:lstStyle>
            <a:defPPr>
              <a:defRPr kern="1200" smtId="4294967295"/>
            </a:defPPr>
          </a:lstStyle>
          <a:p>
            <a:r>
              <a:rPr lang="en-US" sz="4800" b="1" dirty="0">
                <a:latin typeface="Montserrat Extra Bold" panose="00000900000000000000" pitchFamily="50" charset="0"/>
              </a:rPr>
              <a:t>Forms</a:t>
            </a:r>
          </a:p>
        </p:txBody>
      </p:sp>
      <p:sp>
        <p:nvSpPr>
          <p:cNvPr id="40" name="Rectangle: Rounded Corners 39"/>
          <p:cNvSpPr/>
          <p:nvPr/>
        </p:nvSpPr>
        <p:spPr>
          <a:xfrm>
            <a:off x="10781040" y="23292486"/>
            <a:ext cx="10907485" cy="8825837"/>
          </a:xfrm>
          <a:prstGeom prst="roundRect">
            <a:avLst>
              <a:gd name="adj" fmla="val 382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91" name="TextBox 90">
            <a:extLst>
              <a:ext uri="{FF2B5EF4-FFF2-40B4-BE49-F238E27FC236}">
                <a16:creationId xmlns="" xmlns:a16="http://schemas.microsoft.com/office/drawing/2014/main" id="{15232698-55E6-4C6D-9947-A1F5F1CCE1E0}"/>
              </a:ext>
            </a:extLst>
          </p:cNvPr>
          <p:cNvSpPr txBox="1"/>
          <p:nvPr/>
        </p:nvSpPr>
        <p:spPr>
          <a:xfrm>
            <a:off x="11145085" y="22254818"/>
            <a:ext cx="9630219" cy="830997"/>
          </a:xfrm>
          <a:prstGeom prst="rect">
            <a:avLst/>
          </a:prstGeom>
          <a:noFill/>
        </p:spPr>
        <p:txBody>
          <a:bodyPr wrap="square" rtlCol="0">
            <a:spAutoFit/>
          </a:bodyPr>
          <a:lstStyle>
            <a:defPPr>
              <a:defRPr kern="1200" smtId="4294967295"/>
            </a:defPPr>
          </a:lstStyle>
          <a:p>
            <a:r>
              <a:rPr lang="en-US" sz="4800" b="1" dirty="0">
                <a:latin typeface="Montserrat Extra Bold" panose="00000900000000000000" pitchFamily="50" charset="0"/>
              </a:rPr>
              <a:t>The Diagnosed</a:t>
            </a:r>
          </a:p>
        </p:txBody>
      </p:sp>
      <p:sp>
        <p:nvSpPr>
          <p:cNvPr id="41" name="Rectangle: Rounded Corners 40"/>
          <p:cNvSpPr/>
          <p:nvPr/>
        </p:nvSpPr>
        <p:spPr>
          <a:xfrm>
            <a:off x="22163875" y="7062659"/>
            <a:ext cx="10058400" cy="23765684"/>
          </a:xfrm>
          <a:prstGeom prst="roundRect">
            <a:avLst>
              <a:gd name="adj" fmla="val 3669"/>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93" name="TextBox 92">
            <a:extLst>
              <a:ext uri="{FF2B5EF4-FFF2-40B4-BE49-F238E27FC236}">
                <a16:creationId xmlns="" xmlns:a16="http://schemas.microsoft.com/office/drawing/2014/main" id="{7381E656-1550-4678-91D6-50348E24F942}"/>
              </a:ext>
            </a:extLst>
          </p:cNvPr>
          <p:cNvSpPr txBox="1"/>
          <p:nvPr/>
        </p:nvSpPr>
        <p:spPr>
          <a:xfrm>
            <a:off x="22376834" y="6490823"/>
            <a:ext cx="9388241" cy="646331"/>
          </a:xfrm>
          <a:prstGeom prst="rect">
            <a:avLst/>
          </a:prstGeom>
          <a:noFill/>
        </p:spPr>
        <p:txBody>
          <a:bodyPr wrap="square" rtlCol="0">
            <a:spAutoFit/>
          </a:bodyPr>
          <a:lstStyle>
            <a:defPPr>
              <a:defRPr kern="1200" smtId="4294967295"/>
            </a:defPPr>
          </a:lstStyle>
          <a:p>
            <a:endParaRPr lang="en-US" sz="3600" b="1" dirty="0">
              <a:solidFill>
                <a:schemeClr val="tx1">
                  <a:lumMod val="75000"/>
                  <a:lumOff val="25000"/>
                </a:schemeClr>
              </a:solidFill>
              <a:latin typeface="Montserrat Extra Bold" panose="00000900000000000000" pitchFamily="50" charset="0"/>
            </a:endParaRPr>
          </a:p>
        </p:txBody>
      </p:sp>
      <p:sp>
        <p:nvSpPr>
          <p:cNvPr id="3" name="TextBox 2">
            <a:extLst>
              <a:ext uri="{FF2B5EF4-FFF2-40B4-BE49-F238E27FC236}">
                <a16:creationId xmlns="" xmlns:a16="http://schemas.microsoft.com/office/drawing/2014/main" id="{44E0E6BA-5D03-4DFE-8E66-62322180C351}"/>
              </a:ext>
            </a:extLst>
          </p:cNvPr>
          <p:cNvSpPr txBox="1"/>
          <p:nvPr/>
        </p:nvSpPr>
        <p:spPr>
          <a:xfrm>
            <a:off x="348343" y="7889692"/>
            <a:ext cx="9144001" cy="12280285"/>
          </a:xfrm>
          <a:prstGeom prst="rect">
            <a:avLst/>
          </a:prstGeom>
          <a:noFill/>
        </p:spPr>
        <p:txBody>
          <a:bodyPr wrap="square" rtlCol="0">
            <a:spAutoFit/>
          </a:bodyPr>
          <a:lstStyle/>
          <a:p>
            <a:r>
              <a:rPr lang="en-US" sz="4400" dirty="0"/>
              <a:t>   Multiple Sclerosis, also known as MS, is a rare autoimmune disease that consists of the human body’s own antibodies destroying the substance that surrounds and protects a part of our nerves in our central nervous system called the myelin sheath. Myelin is an insulating layer that forms around nerves. It allows electrical impulses to transmit quickly along the nerve cells so if this sheath is at all damaged it will slow down and block these electrical messages. With this electrical disconnection between the brain and the rest of the body the symptoms can range from minor to detrimental. </a:t>
            </a:r>
          </a:p>
        </p:txBody>
      </p:sp>
      <p:sp>
        <p:nvSpPr>
          <p:cNvPr id="4" name="TextBox 3">
            <a:extLst>
              <a:ext uri="{FF2B5EF4-FFF2-40B4-BE49-F238E27FC236}">
                <a16:creationId xmlns="" xmlns:a16="http://schemas.microsoft.com/office/drawing/2014/main" id="{B81FDAF0-6A8B-4117-BF70-9491B9B4CAD2}"/>
              </a:ext>
            </a:extLst>
          </p:cNvPr>
          <p:cNvSpPr txBox="1"/>
          <p:nvPr/>
        </p:nvSpPr>
        <p:spPr>
          <a:xfrm>
            <a:off x="348343" y="22048146"/>
            <a:ext cx="9453569" cy="9584317"/>
          </a:xfrm>
          <a:prstGeom prst="rect">
            <a:avLst/>
          </a:prstGeom>
          <a:noFill/>
        </p:spPr>
        <p:txBody>
          <a:bodyPr wrap="square" rtlCol="0">
            <a:spAutoFit/>
          </a:bodyPr>
          <a:lstStyle/>
          <a:p>
            <a:endParaRPr lang="en-US" dirty="0"/>
          </a:p>
        </p:txBody>
      </p:sp>
      <p:sp>
        <p:nvSpPr>
          <p:cNvPr id="8" name="TextBox 7">
            <a:extLst>
              <a:ext uri="{FF2B5EF4-FFF2-40B4-BE49-F238E27FC236}">
                <a16:creationId xmlns="" xmlns:a16="http://schemas.microsoft.com/office/drawing/2014/main" id="{8AFF65B2-3C25-4050-B7AA-5A750F44CC70}"/>
              </a:ext>
            </a:extLst>
          </p:cNvPr>
          <p:cNvSpPr txBox="1"/>
          <p:nvPr/>
        </p:nvSpPr>
        <p:spPr>
          <a:xfrm>
            <a:off x="662800" y="22907180"/>
            <a:ext cx="9089791" cy="8217634"/>
          </a:xfrm>
          <a:prstGeom prst="rect">
            <a:avLst/>
          </a:prstGeom>
          <a:noFill/>
        </p:spPr>
        <p:txBody>
          <a:bodyPr wrap="square" rtlCol="0">
            <a:spAutoFit/>
          </a:bodyPr>
          <a:lstStyle/>
          <a:p>
            <a:pPr marL="571500" indent="-571500">
              <a:buFont typeface="Arial" panose="020B0604020202020204" pitchFamily="34" charset="0"/>
              <a:buChar char="•"/>
            </a:pPr>
            <a:r>
              <a:rPr lang="en-US" sz="4400" dirty="0">
                <a:latin typeface="Arial" panose="020B0604020202020204" pitchFamily="34" charset="0"/>
                <a:cs typeface="Arial" panose="020B0604020202020204" pitchFamily="34" charset="0"/>
              </a:rPr>
              <a:t> Dizziness</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Fatigue</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Memory loss</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Muscle weakness</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Loss of balance</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Numbness or weakness</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Loose control of bodily functions</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Tremors</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Spasms</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Seizures</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Electric-shock sensation</a:t>
            </a:r>
          </a:p>
          <a:p>
            <a:pPr marL="685800" indent="-685800">
              <a:buFont typeface="Arial" panose="020B0604020202020204" pitchFamily="34" charset="0"/>
              <a:buChar char="•"/>
            </a:pPr>
            <a:r>
              <a:rPr lang="en-US" sz="4400" dirty="0">
                <a:latin typeface="Arial" panose="020B0604020202020204" pitchFamily="34" charset="0"/>
                <a:cs typeface="Arial" panose="020B0604020202020204" pitchFamily="34" charset="0"/>
              </a:rPr>
              <a:t>Erectile dysfunction</a:t>
            </a:r>
          </a:p>
        </p:txBody>
      </p:sp>
      <p:sp>
        <p:nvSpPr>
          <p:cNvPr id="9" name="TextBox 8">
            <a:extLst>
              <a:ext uri="{FF2B5EF4-FFF2-40B4-BE49-F238E27FC236}">
                <a16:creationId xmlns="" xmlns:a16="http://schemas.microsoft.com/office/drawing/2014/main" id="{E5FD6F5D-906A-4917-B908-F1FE15FB8F52}"/>
              </a:ext>
            </a:extLst>
          </p:cNvPr>
          <p:cNvSpPr txBox="1"/>
          <p:nvPr/>
        </p:nvSpPr>
        <p:spPr>
          <a:xfrm>
            <a:off x="317096" y="21770498"/>
            <a:ext cx="4397828" cy="830997"/>
          </a:xfrm>
          <a:prstGeom prst="rect">
            <a:avLst/>
          </a:prstGeom>
          <a:noFill/>
        </p:spPr>
        <p:txBody>
          <a:bodyPr wrap="square" rtlCol="0">
            <a:spAutoFit/>
          </a:bodyPr>
          <a:lstStyle/>
          <a:p>
            <a:r>
              <a:rPr lang="en-US" sz="4800" dirty="0">
                <a:latin typeface="Montserrat Extra Bold" panose="020B0604020202020204" charset="0"/>
              </a:rPr>
              <a:t>Symptoms</a:t>
            </a:r>
          </a:p>
        </p:txBody>
      </p:sp>
      <p:sp>
        <p:nvSpPr>
          <p:cNvPr id="13" name="TextBox 12">
            <a:extLst>
              <a:ext uri="{FF2B5EF4-FFF2-40B4-BE49-F238E27FC236}">
                <a16:creationId xmlns="" xmlns:a16="http://schemas.microsoft.com/office/drawing/2014/main" id="{4A1C1F27-8338-484A-A5E7-0978E35E36FC}"/>
              </a:ext>
            </a:extLst>
          </p:cNvPr>
          <p:cNvSpPr txBox="1"/>
          <p:nvPr/>
        </p:nvSpPr>
        <p:spPr>
          <a:xfrm>
            <a:off x="11059888" y="23600229"/>
            <a:ext cx="10218015" cy="8435347"/>
          </a:xfrm>
          <a:prstGeom prst="rect">
            <a:avLst/>
          </a:prstGeom>
          <a:noFill/>
        </p:spPr>
        <p:txBody>
          <a:bodyPr wrap="square" rtlCol="0">
            <a:spAutoFit/>
          </a:bodyPr>
          <a:lstStyle/>
          <a:p>
            <a:r>
              <a:rPr lang="en-US" sz="4400" dirty="0"/>
              <a:t>    MS is physically and emotionally draining but certain lifestyle changes can help improve quality of life. Paying attention to what the body needs is a huge factor. MS causes fatigue so setting aside time to rest and eating a well balanced diet will have benefits. Too much heat can cause nerve pain and lead to extreme muscle weakness. About 50% of people will have cognitive impairments such as confusion, memory loss, and poor judgement.  </a:t>
            </a:r>
          </a:p>
        </p:txBody>
      </p:sp>
      <p:pic>
        <p:nvPicPr>
          <p:cNvPr id="15" name="Picture 14">
            <a:extLst>
              <a:ext uri="{FF2B5EF4-FFF2-40B4-BE49-F238E27FC236}">
                <a16:creationId xmlns="" xmlns:a16="http://schemas.microsoft.com/office/drawing/2014/main" id="{CBDAEBE1-7E4E-4534-A59F-3B76A75155F4}"/>
              </a:ext>
            </a:extLst>
          </p:cNvPr>
          <p:cNvPicPr>
            <a:picLocks noChangeAspect="1"/>
          </p:cNvPicPr>
          <p:nvPr/>
        </p:nvPicPr>
        <p:blipFill rotWithShape="1">
          <a:blip r:embed="rId2"/>
          <a:srcRect t="8838"/>
          <a:stretch/>
        </p:blipFill>
        <p:spPr>
          <a:xfrm>
            <a:off x="21656762" y="6375354"/>
            <a:ext cx="11001375" cy="10984208"/>
          </a:xfrm>
          <a:prstGeom prst="rect">
            <a:avLst/>
          </a:prstGeom>
        </p:spPr>
      </p:pic>
      <p:pic>
        <p:nvPicPr>
          <p:cNvPr id="16" name="Picture 15">
            <a:extLst>
              <a:ext uri="{FF2B5EF4-FFF2-40B4-BE49-F238E27FC236}">
                <a16:creationId xmlns="" xmlns:a16="http://schemas.microsoft.com/office/drawing/2014/main" id="{E3863555-A3FA-4EC5-A2AD-4D94848FE229}"/>
              </a:ext>
            </a:extLst>
          </p:cNvPr>
          <p:cNvPicPr>
            <a:picLocks noChangeAspect="1"/>
          </p:cNvPicPr>
          <p:nvPr/>
        </p:nvPicPr>
        <p:blipFill>
          <a:blip r:embed="rId3"/>
          <a:stretch>
            <a:fillRect/>
          </a:stretch>
        </p:blipFill>
        <p:spPr>
          <a:xfrm>
            <a:off x="1025484" y="377850"/>
            <a:ext cx="10091152" cy="5397734"/>
          </a:xfrm>
          <a:prstGeom prst="rect">
            <a:avLst/>
          </a:prstGeom>
        </p:spPr>
      </p:pic>
      <p:pic>
        <p:nvPicPr>
          <p:cNvPr id="17" name="Picture 16">
            <a:extLst>
              <a:ext uri="{FF2B5EF4-FFF2-40B4-BE49-F238E27FC236}">
                <a16:creationId xmlns="" xmlns:a16="http://schemas.microsoft.com/office/drawing/2014/main" id="{F0D79DD0-CCAE-444F-94F7-CEAD1E5FFA78}"/>
              </a:ext>
            </a:extLst>
          </p:cNvPr>
          <p:cNvPicPr>
            <a:picLocks noChangeAspect="1"/>
          </p:cNvPicPr>
          <p:nvPr/>
        </p:nvPicPr>
        <p:blipFill>
          <a:blip r:embed="rId4"/>
          <a:stretch>
            <a:fillRect/>
          </a:stretch>
        </p:blipFill>
        <p:spPr>
          <a:xfrm>
            <a:off x="22133892" y="16981714"/>
            <a:ext cx="10151507" cy="7315201"/>
          </a:xfrm>
          <a:prstGeom prst="rect">
            <a:avLst/>
          </a:prstGeom>
        </p:spPr>
      </p:pic>
      <p:pic>
        <p:nvPicPr>
          <p:cNvPr id="18" name="Picture 17">
            <a:extLst>
              <a:ext uri="{FF2B5EF4-FFF2-40B4-BE49-F238E27FC236}">
                <a16:creationId xmlns="" xmlns:a16="http://schemas.microsoft.com/office/drawing/2014/main" id="{1E06797E-EA22-46EB-9CB3-41E4A529F26A}"/>
              </a:ext>
            </a:extLst>
          </p:cNvPr>
          <p:cNvPicPr>
            <a:picLocks noChangeAspect="1"/>
          </p:cNvPicPr>
          <p:nvPr/>
        </p:nvPicPr>
        <p:blipFill>
          <a:blip r:embed="rId5"/>
          <a:stretch>
            <a:fillRect/>
          </a:stretch>
        </p:blipFill>
        <p:spPr>
          <a:xfrm>
            <a:off x="22133892" y="24296914"/>
            <a:ext cx="10524245" cy="7738661"/>
          </a:xfrm>
          <a:prstGeom prst="rect">
            <a:avLst/>
          </a:prstGeom>
        </p:spPr>
      </p:pic>
      <p:pic>
        <p:nvPicPr>
          <p:cNvPr id="19" name="Picture 18">
            <a:extLst>
              <a:ext uri="{FF2B5EF4-FFF2-40B4-BE49-F238E27FC236}">
                <a16:creationId xmlns="" xmlns:a16="http://schemas.microsoft.com/office/drawing/2014/main" id="{8097E0F9-69E0-40A7-AF82-9BCD620788C4}"/>
              </a:ext>
            </a:extLst>
          </p:cNvPr>
          <p:cNvPicPr>
            <a:picLocks noChangeAspect="1"/>
          </p:cNvPicPr>
          <p:nvPr/>
        </p:nvPicPr>
        <p:blipFill rotWithShape="1">
          <a:blip r:embed="rId6"/>
          <a:srcRect t="9256" b="14494"/>
          <a:stretch/>
        </p:blipFill>
        <p:spPr>
          <a:xfrm>
            <a:off x="32285399" y="377850"/>
            <a:ext cx="10580317" cy="5277883"/>
          </a:xfrm>
          <a:prstGeom prst="rect">
            <a:avLst/>
          </a:prstGeom>
        </p:spPr>
      </p:pic>
      <p:sp>
        <p:nvSpPr>
          <p:cNvPr id="20" name="TextBox 19">
            <a:extLst>
              <a:ext uri="{FF2B5EF4-FFF2-40B4-BE49-F238E27FC236}">
                <a16:creationId xmlns="" xmlns:a16="http://schemas.microsoft.com/office/drawing/2014/main" id="{47883D52-4FBE-42AF-8931-A85F533E4D00}"/>
              </a:ext>
            </a:extLst>
          </p:cNvPr>
          <p:cNvSpPr txBox="1"/>
          <p:nvPr/>
        </p:nvSpPr>
        <p:spPr>
          <a:xfrm>
            <a:off x="33493418" y="7481913"/>
            <a:ext cx="9026182" cy="7540526"/>
          </a:xfrm>
          <a:prstGeom prst="rect">
            <a:avLst/>
          </a:prstGeom>
          <a:noFill/>
        </p:spPr>
        <p:txBody>
          <a:bodyPr wrap="square" rtlCol="0">
            <a:spAutoFit/>
          </a:bodyPr>
          <a:lstStyle/>
          <a:p>
            <a:r>
              <a:rPr lang="en-US" sz="4400" dirty="0"/>
              <a:t>   Although there is no treatment for MS, there is action that can be taken against its symptoms. Medications can be used to decrease attack frequency, decrease relapsing, and decrease inflammation. Exercise has been proven to help preserve the remaining physical abilities and walking aids can preserve mobility and independence. </a:t>
            </a:r>
          </a:p>
        </p:txBody>
      </p:sp>
      <p:sp>
        <p:nvSpPr>
          <p:cNvPr id="22" name="Rectangle: Rounded Corners 21">
            <a:extLst>
              <a:ext uri="{FF2B5EF4-FFF2-40B4-BE49-F238E27FC236}">
                <a16:creationId xmlns="" xmlns:a16="http://schemas.microsoft.com/office/drawing/2014/main" id="{99A75C77-6080-4F4F-82EE-EF669B8E9FFE}"/>
              </a:ext>
            </a:extLst>
          </p:cNvPr>
          <p:cNvSpPr/>
          <p:nvPr/>
        </p:nvSpPr>
        <p:spPr>
          <a:xfrm>
            <a:off x="32960314" y="16146892"/>
            <a:ext cx="10423699" cy="5991516"/>
          </a:xfrm>
          <a:prstGeom prst="roundRect">
            <a:avLst>
              <a:gd name="adj" fmla="val 6931"/>
            </a:avLst>
          </a:prstGeom>
          <a:solidFill>
            <a:srgbClr val="DCDC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solidFill>
                  <a:schemeClr val="tx1"/>
                </a:solidFill>
              </a:rPr>
              <a:t>   There</a:t>
            </a:r>
            <a:r>
              <a:rPr lang="en-US" sz="4400" dirty="0">
                <a:solidFill>
                  <a:srgbClr val="FF0000"/>
                </a:solidFill>
              </a:rPr>
              <a:t> </a:t>
            </a:r>
            <a:r>
              <a:rPr lang="en-US" sz="4400" dirty="0" smtClean="0">
                <a:solidFill>
                  <a:schemeClr val="tx1"/>
                </a:solidFill>
              </a:rPr>
              <a:t>are</a:t>
            </a:r>
            <a:r>
              <a:rPr lang="en-US" sz="4400" dirty="0" smtClean="0">
                <a:solidFill>
                  <a:srgbClr val="FF0000"/>
                </a:solidFill>
              </a:rPr>
              <a:t> </a:t>
            </a:r>
            <a:r>
              <a:rPr lang="en-US" sz="4400" dirty="0">
                <a:solidFill>
                  <a:schemeClr val="tx1"/>
                </a:solidFill>
              </a:rPr>
              <a:t>nearly 1 million people in the US that </a:t>
            </a:r>
            <a:r>
              <a:rPr lang="en-US" sz="4400" dirty="0" smtClean="0">
                <a:solidFill>
                  <a:schemeClr val="tx1"/>
                </a:solidFill>
              </a:rPr>
              <a:t>have</a:t>
            </a:r>
            <a:r>
              <a:rPr lang="en-US" sz="4400" dirty="0" smtClean="0">
                <a:solidFill>
                  <a:schemeClr val="tx1"/>
                </a:solidFill>
              </a:rPr>
              <a:t> </a:t>
            </a:r>
            <a:r>
              <a:rPr lang="en-US" sz="4400" dirty="0">
                <a:solidFill>
                  <a:schemeClr val="tx1"/>
                </a:solidFill>
              </a:rPr>
              <a:t>been diagnosed with MS. Although researchers have not found out the direct cause, they believe that it could be genetics, and environmental factors. It is also believed that the immune system may mistake a healthy normal brain cell as a foreign one.  </a:t>
            </a:r>
          </a:p>
        </p:txBody>
      </p:sp>
      <p:sp>
        <p:nvSpPr>
          <p:cNvPr id="5" name="TextBox 4"/>
          <p:cNvSpPr txBox="1"/>
          <p:nvPr/>
        </p:nvSpPr>
        <p:spPr>
          <a:xfrm>
            <a:off x="33165249" y="23034038"/>
            <a:ext cx="9700467" cy="1569660"/>
          </a:xfrm>
          <a:prstGeom prst="rect">
            <a:avLst/>
          </a:prstGeom>
          <a:noFill/>
        </p:spPr>
        <p:txBody>
          <a:bodyPr wrap="square" rtlCol="0">
            <a:spAutoFit/>
          </a:bodyPr>
          <a:lstStyle/>
          <a:p>
            <a:r>
              <a:rPr lang="en-US" sz="2400" dirty="0"/>
              <a:t>   </a:t>
            </a:r>
            <a:r>
              <a:rPr lang="en-US" sz="2400" dirty="0" err="1"/>
              <a:t>Plieth</a:t>
            </a:r>
            <a:r>
              <a:rPr lang="en-US" sz="2400" dirty="0"/>
              <a:t> J. Multiple sclerosis "win" makes the Principia shorts squirm. Evaluate.com. https://www.evaluate.com/vantage/articles/news/trial-results/multiple-sclerosis-win-makes-principia-shorts-squirm. Published February 7, 2020. Accessed March 1, 2020. </a:t>
            </a:r>
          </a:p>
        </p:txBody>
      </p:sp>
      <p:sp>
        <p:nvSpPr>
          <p:cNvPr id="14" name="TextBox 13"/>
          <p:cNvSpPr txBox="1"/>
          <p:nvPr/>
        </p:nvSpPr>
        <p:spPr>
          <a:xfrm>
            <a:off x="33165249" y="24612539"/>
            <a:ext cx="10013831" cy="1200329"/>
          </a:xfrm>
          <a:prstGeom prst="rect">
            <a:avLst/>
          </a:prstGeom>
          <a:noFill/>
        </p:spPr>
        <p:txBody>
          <a:bodyPr wrap="square" rtlCol="0">
            <a:spAutoFit/>
          </a:bodyPr>
          <a:lstStyle/>
          <a:p>
            <a:r>
              <a:rPr lang="en-US" sz="2400" dirty="0"/>
              <a:t>   </a:t>
            </a:r>
            <a:r>
              <a:rPr lang="en-US" sz="2400" dirty="0" err="1"/>
              <a:t>Huizen</a:t>
            </a:r>
            <a:r>
              <a:rPr lang="en-US" sz="2400" dirty="0"/>
              <a:t> J. 15 symptoms of MS in women. Medical News Today. https://www.medicalnewstoday.com/articles/324944. Published April 11, 2019. Accessed March 5, 2020. </a:t>
            </a:r>
          </a:p>
        </p:txBody>
      </p:sp>
      <p:sp>
        <p:nvSpPr>
          <p:cNvPr id="21" name="TextBox 20"/>
          <p:cNvSpPr txBox="1"/>
          <p:nvPr/>
        </p:nvSpPr>
        <p:spPr>
          <a:xfrm>
            <a:off x="33165249" y="25642686"/>
            <a:ext cx="9700468" cy="1200329"/>
          </a:xfrm>
          <a:prstGeom prst="rect">
            <a:avLst/>
          </a:prstGeom>
          <a:noFill/>
        </p:spPr>
        <p:txBody>
          <a:bodyPr wrap="square" rtlCol="0">
            <a:spAutoFit/>
          </a:bodyPr>
          <a:lstStyle/>
          <a:p>
            <a:r>
              <a:rPr lang="en-US" sz="2400" dirty="0"/>
              <a:t>   Patient Education. Understanding Multiple Sclerosis (MS) |    MHealth.org. https://www.mhealth.org/patient-education/40474. Accessed March 6, 2020. </a:t>
            </a:r>
          </a:p>
        </p:txBody>
      </p:sp>
      <p:sp>
        <p:nvSpPr>
          <p:cNvPr id="23" name="TextBox 22"/>
          <p:cNvSpPr txBox="1"/>
          <p:nvPr/>
        </p:nvSpPr>
        <p:spPr>
          <a:xfrm>
            <a:off x="33165247" y="26843015"/>
            <a:ext cx="9700469" cy="4524315"/>
          </a:xfrm>
          <a:prstGeom prst="rect">
            <a:avLst/>
          </a:prstGeom>
          <a:noFill/>
        </p:spPr>
        <p:txBody>
          <a:bodyPr wrap="square" rtlCol="0">
            <a:spAutoFit/>
          </a:bodyPr>
          <a:lstStyle/>
          <a:p>
            <a:r>
              <a:rPr lang="en-US" sz="2400" dirty="0"/>
              <a:t>   MRI multiple sclerosis lesions. Mayo Clinic. https://www.mayoclinic.org/diseases-conditions/multiple-sclerosis/multimedia/multiple-sclerosis-mri-scan/img-20135010. Accessed March 15, 2020.</a:t>
            </a:r>
          </a:p>
          <a:p>
            <a:r>
              <a:rPr lang="en-US" sz="2400" dirty="0"/>
              <a:t>    Staff FE. Multiple Sclerosis Symptoms: Treatment and Causes. familydoctor.org. https://familydoctor.org/condition/multiple-sclerosis/. Published April 24, 2019. Accessed March 18, 2020.</a:t>
            </a:r>
          </a:p>
          <a:p>
            <a:r>
              <a:rPr lang="en-US" sz="2400" dirty="0"/>
              <a:t>   Multiple Sclerosis Information Page. National Institute of Neurological Disorders and Stroke. https://www.ninds.nih.gov/Disorders/All-Disorders/Multiple-Sclerosis-Information-Page. Accessed March 20, 2020.</a:t>
            </a:r>
          </a:p>
          <a:p>
            <a:endParaRPr lang="en-US" sz="2400" dirty="0"/>
          </a:p>
        </p:txBody>
      </p:sp>
      <p:sp>
        <p:nvSpPr>
          <p:cNvPr id="2" name="TextBox 1">
            <a:extLst>
              <a:ext uri="{FF2B5EF4-FFF2-40B4-BE49-F238E27FC236}">
                <a16:creationId xmlns="" xmlns:a16="http://schemas.microsoft.com/office/drawing/2014/main" id="{355FC736-E652-4414-99DD-74454CAFFA3E}"/>
              </a:ext>
            </a:extLst>
          </p:cNvPr>
          <p:cNvSpPr txBox="1"/>
          <p:nvPr/>
        </p:nvSpPr>
        <p:spPr>
          <a:xfrm>
            <a:off x="33165250" y="15379230"/>
            <a:ext cx="4233710" cy="830997"/>
          </a:xfrm>
          <a:prstGeom prst="rect">
            <a:avLst/>
          </a:prstGeom>
          <a:noFill/>
        </p:spPr>
        <p:txBody>
          <a:bodyPr wrap="square" rtlCol="0">
            <a:spAutoFit/>
          </a:bodyPr>
          <a:lstStyle/>
          <a:p>
            <a:r>
              <a:rPr lang="en-US" sz="4800" b="1" dirty="0">
                <a:latin typeface="Montserrat Extra Bold" panose="020B0604020202020204" charset="0"/>
              </a:rPr>
              <a:t>Cause</a:t>
            </a:r>
          </a:p>
        </p:txBody>
      </p:sp>
    </p:spTree>
    <p:extLst>
      <p:ext uri="{BB962C8B-B14F-4D97-AF65-F5344CB8AC3E}">
        <p14:creationId xmlns:p14="http://schemas.microsoft.com/office/powerpoint/2010/main" val="41281233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4203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assessingslat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4920</TotalTime>
  <Words>636</Words>
  <Application>Microsoft Office PowerPoint</Application>
  <PresentationFormat>Custom</PresentationFormat>
  <Paragraphs>36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Domine</vt:lpstr>
      <vt:lpstr>Calibri</vt:lpstr>
      <vt:lpstr>Open Sans</vt:lpstr>
      <vt:lpstr>Arial</vt:lpstr>
      <vt:lpstr>Montserrat Extra Bold</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auto_SHHRADA088</cp:lastModifiedBy>
  <cp:revision>50</cp:revision>
  <dcterms:modified xsi:type="dcterms:W3CDTF">2020-03-30T22:36:16Z</dcterms:modified>
  <cp:category>science research poster</cp:category>
</cp:coreProperties>
</file>