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6" r:id="rId2"/>
  </p:sldIdLst>
  <p:sldSz cx="43891200" cy="32918400"/>
  <p:notesSz cx="9271000" cy="7010400"/>
  <p:embeddedFontLst>
    <p:embeddedFont>
      <p:font typeface="Calibri" panose="020F0502020204030204" pitchFamily="34" charset="0"/>
      <p:regular r:id="rId4"/>
      <p:bold r:id="rId5"/>
      <p:italic r:id="rId6"/>
      <p:boldItalic r:id="rId7"/>
    </p:embeddedFont>
    <p:embeddedFont>
      <p:font typeface="Nunito" panose="020B0604020202020204" charset="0"/>
      <p:regular r:id="rId8"/>
      <p:bold r:id="rId9"/>
      <p:italic r:id="rId10"/>
      <p:boldItalic r:id="rId11"/>
    </p:embeddedFont>
    <p:embeddedFont>
      <p:font typeface="Open Sans" panose="020B0604020202020204" charset="0"/>
      <p:regular r:id="rId12"/>
      <p:bold r:id="rId13"/>
      <p:italic r:id="rId14"/>
      <p:boldItalic r:id="rId15"/>
    </p:embeddedFont>
  </p:embeddedFontLst>
  <p:custDataLst>
    <p:tags r:id="rId16"/>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_SHHRADA092" initials="a" lastIdx="1" clrIdx="0">
    <p:extLst>
      <p:ext uri="{19B8F6BF-5375-455C-9EA6-DF929625EA0E}">
        <p15:presenceInfo xmlns:p15="http://schemas.microsoft.com/office/powerpoint/2012/main" userId="auto_SHHRADA09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2E4"/>
    <a:srgbClr val="F9FAD2"/>
    <a:srgbClr val="E0E2D0"/>
    <a:srgbClr val="D4DCDE"/>
    <a:srgbClr val="C78059"/>
    <a:srgbClr val="BE8264"/>
    <a:srgbClr val="749094"/>
    <a:srgbClr val="C6D6D8"/>
    <a:srgbClr val="AAC8CE"/>
    <a:srgbClr val="94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4660"/>
  </p:normalViewPr>
  <p:slideViewPr>
    <p:cSldViewPr>
      <p:cViewPr>
        <p:scale>
          <a:sx n="10" d="100"/>
          <a:sy n="10" d="100"/>
        </p:scale>
        <p:origin x="1488" y="106"/>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handoutMaster" Target="handoutMasters/handout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dirty="0"/>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3/31/2020</a:t>
            </a:fld>
            <a:endParaRPr lang="en-US" dirty="0"/>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dirty="0"/>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dirty="0"/>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4"/>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7" y="4221484"/>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7"/>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5" name="Footer Placeholder 4"/>
          <p:cNvSpPr>
            <a:spLocks noGrp="1"/>
          </p:cNvSpPr>
          <p:nvPr>
            <p:ph type="ftr" sz="quarter" idx="11"/>
          </p:nvPr>
        </p:nvSpPr>
        <p:spPr/>
        <p:txBody>
          <a:bodyPr/>
          <a:lstStyle>
            <a:defPPr>
              <a:defRPr kern="1200" smtId="4294967295"/>
            </a:defPPr>
          </a:lstStyle>
          <a:p>
            <a:endParaRPr lang="en-US" dirty="0"/>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4" y="24582124"/>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4"/>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6" name="Footer Placeholder 5"/>
          <p:cNvSpPr>
            <a:spLocks noGrp="1"/>
          </p:cNvSpPr>
          <p:nvPr>
            <p:ph type="ftr" sz="quarter" idx="11"/>
          </p:nvPr>
        </p:nvSpPr>
        <p:spPr/>
        <p:txBody>
          <a:bodyPr/>
          <a:lstStyle>
            <a:defPPr>
              <a:defRPr kern="1200" smtId="4294967295"/>
            </a:defPPr>
          </a:lstStyle>
          <a:p>
            <a:endParaRPr lang="en-US" dirty="0"/>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8" name="Footer Placeholder 7"/>
          <p:cNvSpPr>
            <a:spLocks noGrp="1"/>
          </p:cNvSpPr>
          <p:nvPr>
            <p:ph type="ftr" sz="quarter" idx="11"/>
          </p:nvPr>
        </p:nvSpPr>
        <p:spPr/>
        <p:txBody>
          <a:bodyPr/>
          <a:lstStyle>
            <a:defPPr>
              <a:defRPr kern="1200" smtId="4294967295"/>
            </a:defPPr>
          </a:lstStyle>
          <a:p>
            <a:endParaRPr lang="en-US" dirty="0"/>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4" name="Footer Placeholder 3"/>
          <p:cNvSpPr>
            <a:spLocks noGrp="1"/>
          </p:cNvSpPr>
          <p:nvPr>
            <p:ph type="ftr" sz="quarter" idx="11"/>
          </p:nvPr>
        </p:nvSpPr>
        <p:spPr/>
        <p:txBody>
          <a:bodyPr/>
          <a:lstStyle>
            <a:defPPr>
              <a:defRPr kern="1200" smtId="4294967295"/>
            </a:defPPr>
          </a:lstStyle>
          <a:p>
            <a:endParaRPr lang="en-US" dirty="0"/>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3" name="Footer Placeholder 2"/>
          <p:cNvSpPr>
            <a:spLocks noGrp="1"/>
          </p:cNvSpPr>
          <p:nvPr>
            <p:ph type="ftr" sz="quarter" idx="11"/>
          </p:nvPr>
        </p:nvSpPr>
        <p:spPr/>
        <p:txBody>
          <a:bodyPr/>
          <a:lstStyle>
            <a:defPPr>
              <a:defRPr kern="1200" smtId="4294967295"/>
            </a:defPPr>
          </a:lstStyle>
          <a:p>
            <a:endParaRPr lang="en-US" dirty="0"/>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6" name="Footer Placeholder 5"/>
          <p:cNvSpPr>
            <a:spLocks noGrp="1"/>
          </p:cNvSpPr>
          <p:nvPr>
            <p:ph type="ftr" sz="quarter" idx="11"/>
          </p:nvPr>
        </p:nvSpPr>
        <p:spPr/>
        <p:txBody>
          <a:bodyPr/>
          <a:lstStyle>
            <a:defPPr>
              <a:defRPr kern="1200" smtId="4294967295"/>
            </a:defPPr>
          </a:lstStyle>
          <a:p>
            <a:endParaRPr lang="en-US" dirty="0"/>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dirty="0"/>
          </a:p>
        </p:txBody>
      </p:sp>
      <p:sp>
        <p:nvSpPr>
          <p:cNvPr id="4" name="Text Placeholder 3"/>
          <p:cNvSpPr>
            <a:spLocks noGrp="1"/>
          </p:cNvSpPr>
          <p:nvPr>
            <p:ph type="body" sz="half" idx="2"/>
          </p:nvPr>
        </p:nvSpPr>
        <p:spPr>
          <a:xfrm>
            <a:off x="8602983" y="25763224"/>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3/31/2020</a:t>
            </a:fld>
            <a:endParaRPr lang="en-US" dirty="0"/>
          </a:p>
        </p:txBody>
      </p:sp>
      <p:sp>
        <p:nvSpPr>
          <p:cNvPr id="6" name="Footer Placeholder 5"/>
          <p:cNvSpPr>
            <a:spLocks noGrp="1"/>
          </p:cNvSpPr>
          <p:nvPr>
            <p:ph type="ftr" sz="quarter" idx="11"/>
          </p:nvPr>
        </p:nvSpPr>
        <p:spPr/>
        <p:txBody>
          <a:bodyPr/>
          <a:lstStyle>
            <a:defPPr>
              <a:defRPr kern="1200" smtId="4294967295"/>
            </a:defPPr>
          </a:lstStyle>
          <a:p>
            <a:endParaRPr lang="en-US" dirty="0"/>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dirty="0"/>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4"/>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F8E1F909-3568-40F5-8205-05484158C88C}" type="datetimeFigureOut">
              <a:rPr lang="en-US" smtClean="0"/>
              <a:t>3/31/2020</a:t>
            </a:fld>
            <a:endParaRPr lang="en-US" dirty="0"/>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5A40D005-FB29-4DA1-AF6A-7002CDC49E30}" type="slidenum">
              <a:rPr lang="en-US" smtClean="0"/>
              <a:t>‹#›</a:t>
            </a:fld>
            <a:endParaRPr lang="en-US" dirty="0"/>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dirty="0">
                <a:solidFill>
                  <a:srgbClr val="808080"/>
                </a:solidFill>
              </a:rPr>
              <a:t>Template ID: deliberatingwatermelon  Size: 48x36</a:t>
            </a:r>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hyperlink" Target="https://www.mayoclinic.org/diseases-conditions/mgus/symptoms-causes/syc-20352362"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ounded Rectangle 74"/>
          <p:cNvSpPr/>
          <p:nvPr/>
        </p:nvSpPr>
        <p:spPr>
          <a:xfrm>
            <a:off x="759088" y="641260"/>
            <a:ext cx="42296823" cy="6365763"/>
          </a:xfrm>
          <a:prstGeom prst="roundRect">
            <a:avLst>
              <a:gd name="adj" fmla="val 3157"/>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solidFill>
                <a:schemeClr val="accent4">
                  <a:lumMod val="60000"/>
                  <a:lumOff val="40000"/>
                </a:schemeClr>
              </a:solidFill>
            </a:endParaRPr>
          </a:p>
        </p:txBody>
      </p:sp>
      <p:sp>
        <p:nvSpPr>
          <p:cNvPr id="74" name="Rounded Rectangle 73"/>
          <p:cNvSpPr/>
          <p:nvPr/>
        </p:nvSpPr>
        <p:spPr>
          <a:xfrm>
            <a:off x="9793338" y="7910544"/>
            <a:ext cx="24270884" cy="24366596"/>
          </a:xfrm>
          <a:prstGeom prst="roundRect">
            <a:avLst>
              <a:gd name="adj" fmla="val 902"/>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11500" dirty="0"/>
              <a:t> </a:t>
            </a:r>
          </a:p>
        </p:txBody>
      </p:sp>
      <p:sp>
        <p:nvSpPr>
          <p:cNvPr id="76" name="Rounded Rectangle 75"/>
          <p:cNvSpPr/>
          <p:nvPr/>
        </p:nvSpPr>
        <p:spPr>
          <a:xfrm>
            <a:off x="768071" y="7910544"/>
            <a:ext cx="8225570" cy="12043146"/>
          </a:xfrm>
          <a:prstGeom prst="roundRect">
            <a:avLst>
              <a:gd name="adj" fmla="val 3206"/>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7" name="Rounded Rectangle 76"/>
          <p:cNvSpPr/>
          <p:nvPr/>
        </p:nvSpPr>
        <p:spPr>
          <a:xfrm>
            <a:off x="767064" y="20354675"/>
            <a:ext cx="8225570" cy="11769649"/>
          </a:xfrm>
          <a:prstGeom prst="roundRect">
            <a:avLst>
              <a:gd name="adj" fmla="val 3206"/>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8" name="Rounded Rectangle 77"/>
          <p:cNvSpPr/>
          <p:nvPr/>
        </p:nvSpPr>
        <p:spPr>
          <a:xfrm>
            <a:off x="34866752" y="7910544"/>
            <a:ext cx="8225570" cy="10698399"/>
          </a:xfrm>
          <a:prstGeom prst="roundRect">
            <a:avLst>
              <a:gd name="adj" fmla="val 2650"/>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9" name="Rounded Rectangle 78"/>
          <p:cNvSpPr/>
          <p:nvPr/>
        </p:nvSpPr>
        <p:spPr>
          <a:xfrm>
            <a:off x="34830341" y="25748241"/>
            <a:ext cx="8225570" cy="6365763"/>
          </a:xfrm>
          <a:prstGeom prst="roundRect">
            <a:avLst>
              <a:gd name="adj" fmla="val 3951"/>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80" name="Rounded Rectangle 79"/>
          <p:cNvSpPr/>
          <p:nvPr/>
        </p:nvSpPr>
        <p:spPr>
          <a:xfrm>
            <a:off x="34902422" y="18808082"/>
            <a:ext cx="8225570" cy="6689848"/>
          </a:xfrm>
          <a:prstGeom prst="roundRect">
            <a:avLst>
              <a:gd name="adj" fmla="val 3951"/>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84" name="TextBox 83"/>
          <p:cNvSpPr txBox="1"/>
          <p:nvPr/>
        </p:nvSpPr>
        <p:spPr>
          <a:xfrm>
            <a:off x="994656" y="8164805"/>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Definition</a:t>
            </a:r>
          </a:p>
        </p:txBody>
      </p:sp>
      <p:sp>
        <p:nvSpPr>
          <p:cNvPr id="85" name="TextBox 84"/>
          <p:cNvSpPr txBox="1"/>
          <p:nvPr/>
        </p:nvSpPr>
        <p:spPr>
          <a:xfrm>
            <a:off x="994656" y="8987135"/>
            <a:ext cx="7772400" cy="11172289"/>
          </a:xfrm>
          <a:prstGeom prst="rect">
            <a:avLst/>
          </a:prstGeom>
          <a:noFill/>
        </p:spPr>
        <p:txBody>
          <a:bodyPr wrap="square" rtlCol="0">
            <a:spAutoFit/>
          </a:bodyPr>
          <a:lstStyle>
            <a:defPPr>
              <a:defRPr kern="1200" smtId="4294967295"/>
            </a:defPPr>
          </a:lstStyle>
          <a:p>
            <a:r>
              <a:rPr lang="en-US" sz="3500" dirty="0">
                <a:solidFill>
                  <a:schemeClr val="bg1"/>
                </a:solidFill>
                <a:ea typeface="Open Sans" panose="020B0606030504020204" pitchFamily="34" charset="0"/>
                <a:cs typeface="Open Sans" panose="020B0606030504020204" pitchFamily="34" charset="0"/>
              </a:rPr>
              <a:t>Monoclonal gammopathy of undetermined significance (MGUS) is a condition in which the monoclonal protein or M protein is in your blood. This protein is considered abnormal and is formed within your bone marrow. </a:t>
            </a:r>
          </a:p>
          <a:p>
            <a:endParaRPr lang="en-US" sz="3500" dirty="0">
              <a:solidFill>
                <a:schemeClr val="bg1"/>
              </a:solidFill>
              <a:ea typeface="Open Sans" panose="020B0606030504020204" pitchFamily="34" charset="0"/>
              <a:cs typeface="Open Sans" panose="020B0606030504020204" pitchFamily="34" charset="0"/>
            </a:endParaRPr>
          </a:p>
          <a:p>
            <a:r>
              <a:rPr lang="en-US" sz="3500" dirty="0">
                <a:solidFill>
                  <a:schemeClr val="bg1"/>
                </a:solidFill>
                <a:ea typeface="Open Sans" panose="020B0606030504020204" pitchFamily="34" charset="0"/>
                <a:cs typeface="Open Sans" panose="020B0606030504020204" pitchFamily="34" charset="0"/>
              </a:rPr>
              <a:t>MGUS typically has causes no problems, but it can sometimes progress to more serious diseases which can include some forms of blood cancers. Reliable predictors of progression have not been identified and the information on prognosis is limited</a:t>
            </a:r>
          </a:p>
          <a:p>
            <a:endParaRPr lang="en-US" sz="3500" dirty="0">
              <a:solidFill>
                <a:schemeClr val="bg1"/>
              </a:solidFill>
              <a:ea typeface="Open Sans" panose="020B0606030504020204" pitchFamily="34" charset="0"/>
              <a:cs typeface="Open Sans" panose="020B0606030504020204" pitchFamily="34" charset="0"/>
            </a:endParaRPr>
          </a:p>
          <a:p>
            <a:r>
              <a:rPr lang="en-US" sz="3500" dirty="0">
                <a:solidFill>
                  <a:schemeClr val="bg1"/>
                </a:solidFill>
                <a:ea typeface="Open Sans" panose="020B0606030504020204" pitchFamily="34" charset="0"/>
                <a:cs typeface="Open Sans" panose="020B0606030504020204" pitchFamily="34" charset="0"/>
              </a:rPr>
              <a:t>If there are high amounts of this protein in your blood, it's important to have regular checkups to look for progression. If there is no disease progression, MGUS does not require treatment.</a:t>
            </a: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3200400" y="2971915"/>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10500" b="1" dirty="0">
                <a:solidFill>
                  <a:schemeClr val="bg1"/>
                </a:solidFill>
                <a:latin typeface="+mn-lt"/>
              </a:rPr>
              <a:t>What is Monoclonal Gammopathy?</a:t>
            </a:r>
          </a:p>
        </p:txBody>
      </p:sp>
      <p:sp>
        <p:nvSpPr>
          <p:cNvPr id="4" name="Rectangle: Rounded Corners 3">
            <a:extLst>
              <a:ext uri="{FF2B5EF4-FFF2-40B4-BE49-F238E27FC236}">
                <a16:creationId xmlns:a16="http://schemas.microsoft.com/office/drawing/2014/main" id="{99ED2966-A38B-4B49-A6B6-D914E4D6F4BE}"/>
              </a:ext>
            </a:extLst>
          </p:cNvPr>
          <p:cNvSpPr/>
          <p:nvPr/>
        </p:nvSpPr>
        <p:spPr>
          <a:xfrm>
            <a:off x="1105718"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1A5C452-2DAF-423A-BC0E-FB2D0D0E019D}"/>
              </a:ext>
            </a:extLst>
          </p:cNvPr>
          <p:cNvSpPr txBox="1"/>
          <p:nvPr/>
        </p:nvSpPr>
        <p:spPr>
          <a:xfrm>
            <a:off x="994655" y="20626090"/>
            <a:ext cx="7841117"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Multiple Myeloma</a:t>
            </a:r>
          </a:p>
        </p:txBody>
      </p:sp>
      <p:sp>
        <p:nvSpPr>
          <p:cNvPr id="29" name="TextBox 28">
            <a:extLst>
              <a:ext uri="{FF2B5EF4-FFF2-40B4-BE49-F238E27FC236}">
                <a16:creationId xmlns:a16="http://schemas.microsoft.com/office/drawing/2014/main" id="{FEB053B5-623C-42C1-A5BA-FDB2309E17B5}"/>
              </a:ext>
            </a:extLst>
          </p:cNvPr>
          <p:cNvSpPr txBox="1"/>
          <p:nvPr/>
        </p:nvSpPr>
        <p:spPr>
          <a:xfrm>
            <a:off x="994656" y="21448419"/>
            <a:ext cx="7772400" cy="4893647"/>
          </a:xfrm>
          <a:prstGeom prst="rect">
            <a:avLst/>
          </a:prstGeom>
          <a:noFill/>
        </p:spPr>
        <p:txBody>
          <a:bodyPr wrap="square" rtlCol="0">
            <a:spAutoFit/>
          </a:bodyPr>
          <a:lstStyle>
            <a:defPPr>
              <a:defRPr kern="1200" smtId="4294967295"/>
            </a:defP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1105718" y="21265097"/>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5E4ADE2-1C83-47FC-978F-7E0CAA0FDC54}"/>
              </a:ext>
            </a:extLst>
          </p:cNvPr>
          <p:cNvSpPr txBox="1"/>
          <p:nvPr/>
        </p:nvSpPr>
        <p:spPr>
          <a:xfrm>
            <a:off x="10058400" y="8164805"/>
            <a:ext cx="73152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Studies</a:t>
            </a:r>
          </a:p>
        </p:txBody>
      </p:sp>
      <p:sp>
        <p:nvSpPr>
          <p:cNvPr id="32" name="TextBox 31">
            <a:extLst>
              <a:ext uri="{FF2B5EF4-FFF2-40B4-BE49-F238E27FC236}">
                <a16:creationId xmlns:a16="http://schemas.microsoft.com/office/drawing/2014/main" id="{032AC3E4-1804-415D-AFAC-CDB0EC7629F1}"/>
              </a:ext>
            </a:extLst>
          </p:cNvPr>
          <p:cNvSpPr txBox="1"/>
          <p:nvPr/>
        </p:nvSpPr>
        <p:spPr>
          <a:xfrm>
            <a:off x="10458348" y="9137132"/>
            <a:ext cx="11430000" cy="17220099"/>
          </a:xfrm>
          <a:prstGeom prst="rect">
            <a:avLst/>
          </a:prstGeom>
          <a:noFill/>
        </p:spPr>
        <p:txBody>
          <a:bodyPr wrap="square" rtlCol="0">
            <a:spAutoFit/>
          </a:bodyPr>
          <a:lstStyle>
            <a:defPPr>
              <a:defRPr kern="1200" smtId="4294967295"/>
            </a:def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n-US" sz="3300" dirty="0">
                <a:solidFill>
                  <a:schemeClr val="bg1"/>
                </a:solidFill>
                <a:ea typeface="Open Sans" panose="020B0606030504020204" pitchFamily="34" charset="0"/>
                <a:cs typeface="Open Sans" panose="020B0606030504020204" pitchFamily="34" charset="0"/>
              </a:rPr>
              <a:t>. Monoclonal gammopathy has a broad spectrum of diseases. The condition of these diseases can range from benign to malignant. In a long term study, 430 patients that had the protein were identified and then separated by their disease types.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242 diagnosed with MGUS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71 diagnosed with  Waldenström's macroglobulinemia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28 diagnosed with lymphoma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21 diagnosed with chronic lymphocytic leukemia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6 diagnosed with primary amyloidosis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62 diagnosed with other malignant lymphoproliferative diseases</a:t>
            </a:r>
          </a:p>
          <a:p>
            <a:pPr marL="342900" indent="-342900">
              <a:buClr>
                <a:schemeClr val="bg1"/>
              </a:buClr>
              <a:buFont typeface="Arial" panose="020B0604020202020204" pitchFamily="34" charset="0"/>
              <a:buChar cha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endParaRPr lang="en-US" sz="3300" dirty="0">
              <a:solidFill>
                <a:schemeClr val="bg1"/>
              </a:solidFill>
              <a:ea typeface="Open Sans" panose="020B0606030504020204" pitchFamily="34" charset="0"/>
              <a:cs typeface="Open Sans" panose="020B0606030504020204" pitchFamily="34" charset="0"/>
            </a:endParaRPr>
          </a:p>
          <a:p>
            <a:pPr>
              <a:buClr>
                <a:schemeClr val="bg1"/>
              </a:buClr>
            </a:pPr>
            <a:r>
              <a:rPr lang="en-US" sz="3300" dirty="0">
                <a:solidFill>
                  <a:schemeClr val="bg1"/>
                </a:solidFill>
                <a:ea typeface="Open Sans" panose="020B0606030504020204" pitchFamily="34" charset="0"/>
                <a:cs typeface="Open Sans" panose="020B0606030504020204" pitchFamily="34" charset="0"/>
              </a:rPr>
              <a:t>More than two thirds of the patients became deceased. Majority of deaths were from a lymphoid malignant process. An increased number of lymphocytes or plasma cells on bone marrow examinations was not a reliable indicator for the outcome.  These patients follow-up appointments should be conducted indefinitely.</a:t>
            </a:r>
          </a:p>
          <a:p>
            <a:pPr marL="342900" indent="-342900">
              <a:buFont typeface="Arial" panose="020B0604020202020204" pitchFamily="34" charset="0"/>
              <a:buChar char="•"/>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Rounded Corners 32">
            <a:extLst>
              <a:ext uri="{FF2B5EF4-FFF2-40B4-BE49-F238E27FC236}">
                <a16:creationId xmlns:a16="http://schemas.microsoft.com/office/drawing/2014/main" id="{EBB32DFF-2B3F-417B-9F8B-8B9F5C654495}"/>
              </a:ext>
            </a:extLst>
          </p:cNvPr>
          <p:cNvSpPr/>
          <p:nvPr/>
        </p:nvSpPr>
        <p:spPr>
          <a:xfrm>
            <a:off x="101346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3088502-AC12-4D63-8249-7B40AC22BADF}"/>
              </a:ext>
            </a:extLst>
          </p:cNvPr>
          <p:cNvSpPr txBox="1"/>
          <p:nvPr/>
        </p:nvSpPr>
        <p:spPr>
          <a:xfrm>
            <a:off x="22326600" y="8987135"/>
            <a:ext cx="11430000" cy="24883735"/>
          </a:xfrm>
          <a:prstGeom prst="rect">
            <a:avLst/>
          </a:prstGeom>
          <a:noFill/>
        </p:spPr>
        <p:txBody>
          <a:bodyPr wrap="square" rtlCol="0">
            <a:spAutoFit/>
          </a:bodyPr>
          <a:lstStyle>
            <a:defPPr>
              <a:defRPr kern="1200" smtId="4294967295"/>
            </a:defPPr>
          </a:lstStyle>
          <a:p>
            <a:r>
              <a:rPr lang="en-US" sz="3400" dirty="0">
                <a:solidFill>
                  <a:schemeClr val="bg1"/>
                </a:solidFill>
                <a:ea typeface="Open Sans" panose="020B0606030504020204" pitchFamily="34" charset="0"/>
                <a:cs typeface="Open Sans" panose="020B0606030504020204" pitchFamily="34" charset="0"/>
              </a:rPr>
              <a:t>2</a:t>
            </a:r>
            <a:r>
              <a:rPr lang="en-US" sz="3300" dirty="0">
                <a:solidFill>
                  <a:schemeClr val="bg1"/>
                </a:solidFill>
                <a:ea typeface="Open Sans" panose="020B0606030504020204" pitchFamily="34" charset="0"/>
                <a:cs typeface="Open Sans" panose="020B0606030504020204" pitchFamily="34" charset="0"/>
              </a:rPr>
              <a:t>. A facility identified 1,384 patients that were diagnosed with MGUS. This study was to determine if monoclonal gammopathy of undetermined significance progressed to multiple myeloma or another plasma cell cancer. 115 of the 1384 patients progressed to further conditions such as: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multiple myeloma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IgM lymphoma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primary amyloidosis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Macroglobulinemia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chronic lymphocytic leukemia</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Plasmacytoma</a:t>
            </a:r>
          </a:p>
          <a:p>
            <a:endParaRPr lang="en-US" sz="3300" dirty="0">
              <a:solidFill>
                <a:schemeClr val="bg1"/>
              </a:solidFill>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3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300" dirty="0">
                <a:solidFill>
                  <a:schemeClr val="bg1"/>
                </a:solidFill>
                <a:ea typeface="Open Sans" panose="020B0606030504020204" pitchFamily="34" charset="0"/>
                <a:cs typeface="Open Sans" panose="020B0606030504020204" pitchFamily="34" charset="0"/>
              </a:rPr>
              <a:t>In 32 more patients, the protein concentration increased to more than 3 g per deciliter</a:t>
            </a:r>
            <a:r>
              <a:rPr lang="en-US" sz="3300" dirty="0">
                <a:solidFill>
                  <a:srgbClr val="FF0000"/>
                </a:solidFill>
                <a:ea typeface="Open Sans" panose="020B0606030504020204" pitchFamily="34" charset="0"/>
                <a:cs typeface="Open Sans" panose="020B0606030504020204" pitchFamily="34" charset="0"/>
              </a:rPr>
              <a:t> </a:t>
            </a:r>
            <a:r>
              <a:rPr lang="en-US" sz="3300" dirty="0">
                <a:solidFill>
                  <a:schemeClr val="bg1"/>
                </a:solidFill>
                <a:ea typeface="Open Sans" panose="020B0606030504020204" pitchFamily="34" charset="0"/>
                <a:cs typeface="Open Sans" panose="020B0606030504020204" pitchFamily="34" charset="0"/>
              </a:rPr>
              <a:t>or the percentage of plasma cells in the bone marrow increased to more than 10 percent but with no progression to manifest myeloma or other related disorders. The probability of progression:</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12% at 10 years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25% at 20 years</a:t>
            </a:r>
          </a:p>
          <a:p>
            <a:pPr marL="457200" indent="-457200">
              <a:buClr>
                <a:schemeClr val="bg1"/>
              </a:buClr>
              <a:buFont typeface="Arial" panose="020B0604020202020204" pitchFamily="34" charset="0"/>
              <a:buChar char="•"/>
            </a:pPr>
            <a:r>
              <a:rPr lang="en-US" sz="3300" dirty="0">
                <a:solidFill>
                  <a:schemeClr val="bg1"/>
                </a:solidFill>
                <a:ea typeface="Open Sans" panose="020B0606030504020204" pitchFamily="34" charset="0"/>
                <a:cs typeface="Open Sans" panose="020B0606030504020204" pitchFamily="34" charset="0"/>
              </a:rPr>
              <a:t>30% at 25 years</a:t>
            </a:r>
          </a:p>
          <a:p>
            <a:r>
              <a:rPr lang="en-US" sz="3300" dirty="0">
                <a:solidFill>
                  <a:schemeClr val="bg1"/>
                </a:solidFill>
                <a:ea typeface="Open Sans" panose="020B0606030504020204" pitchFamily="34" charset="0"/>
                <a:cs typeface="Open Sans" panose="020B0606030504020204" pitchFamily="34" charset="0"/>
              </a:rPr>
              <a:t>At the progression of 20 years the initial concentration of the monoclonal protein was a significant predictor.</a:t>
            </a:r>
          </a:p>
          <a:p>
            <a:endParaRPr lang="en-US" sz="3200" dirty="0">
              <a:solidFill>
                <a:schemeClr val="bg1"/>
              </a:solidFill>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A4C26EDB-7235-4F91-A0E2-B62F3F0FCF6C}"/>
              </a:ext>
            </a:extLst>
          </p:cNvPr>
          <p:cNvSpPr txBox="1"/>
          <p:nvPr/>
        </p:nvSpPr>
        <p:spPr>
          <a:xfrm>
            <a:off x="35093337" y="8164805"/>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Chronic Lymphocytic Leukemia</a:t>
            </a:r>
          </a:p>
        </p:txBody>
      </p:sp>
      <p:sp>
        <p:nvSpPr>
          <p:cNvPr id="38" name="TextBox 37">
            <a:extLst>
              <a:ext uri="{FF2B5EF4-FFF2-40B4-BE49-F238E27FC236}">
                <a16:creationId xmlns:a16="http://schemas.microsoft.com/office/drawing/2014/main" id="{D42D236E-7546-4230-89C4-A3CB68860FFA}"/>
              </a:ext>
            </a:extLst>
          </p:cNvPr>
          <p:cNvSpPr txBox="1"/>
          <p:nvPr/>
        </p:nvSpPr>
        <p:spPr>
          <a:xfrm>
            <a:off x="35093337" y="8987135"/>
            <a:ext cx="7772400" cy="10064294"/>
          </a:xfrm>
          <a:prstGeom prst="rect">
            <a:avLst/>
          </a:prstGeom>
          <a:noFill/>
        </p:spPr>
        <p:txBody>
          <a:bodyPr wrap="square" rtlCol="0">
            <a:spAutoFit/>
          </a:bodyPr>
          <a:lstStyle>
            <a:defPPr>
              <a:defRPr kern="1200" smtId="4294967295"/>
            </a:defP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Rounded Corners 38">
            <a:extLst>
              <a:ext uri="{FF2B5EF4-FFF2-40B4-BE49-F238E27FC236}">
                <a16:creationId xmlns:a16="http://schemas.microsoft.com/office/drawing/2014/main" id="{2B650100-83FA-4A86-9D02-FDB1046A1C5A}"/>
              </a:ext>
            </a:extLst>
          </p:cNvPr>
          <p:cNvSpPr/>
          <p:nvPr/>
        </p:nvSpPr>
        <p:spPr>
          <a:xfrm>
            <a:off x="352044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95E7CCBE-8901-4B3D-AE78-2BE3AAB26519}"/>
              </a:ext>
            </a:extLst>
          </p:cNvPr>
          <p:cNvSpPr txBox="1"/>
          <p:nvPr/>
        </p:nvSpPr>
        <p:spPr>
          <a:xfrm>
            <a:off x="35093337" y="19275992"/>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Conclusion</a:t>
            </a:r>
          </a:p>
        </p:txBody>
      </p:sp>
      <p:sp>
        <p:nvSpPr>
          <p:cNvPr id="41" name="TextBox 40">
            <a:extLst>
              <a:ext uri="{FF2B5EF4-FFF2-40B4-BE49-F238E27FC236}">
                <a16:creationId xmlns:a16="http://schemas.microsoft.com/office/drawing/2014/main" id="{D6F40EB5-8D73-41C9-8CC9-4FFF7382622E}"/>
              </a:ext>
            </a:extLst>
          </p:cNvPr>
          <p:cNvSpPr txBox="1"/>
          <p:nvPr/>
        </p:nvSpPr>
        <p:spPr>
          <a:xfrm>
            <a:off x="35090504" y="20198471"/>
            <a:ext cx="7772400" cy="5078313"/>
          </a:xfrm>
          <a:prstGeom prst="rect">
            <a:avLst/>
          </a:prstGeom>
          <a:noFill/>
        </p:spPr>
        <p:txBody>
          <a:bodyPr wrap="square" rtlCol="0">
            <a:spAutoFit/>
          </a:bodyPr>
          <a:lstStyle>
            <a:defPPr>
              <a:defRPr kern="1200" smtId="4294967295"/>
            </a:defPPr>
          </a:lstStyle>
          <a:p>
            <a:r>
              <a:rPr lang="en-US" sz="3600" dirty="0">
                <a:solidFill>
                  <a:schemeClr val="bg1"/>
                </a:solidFill>
                <a:ea typeface="Open Sans" panose="020B0606030504020204" pitchFamily="34" charset="0"/>
                <a:cs typeface="Open Sans" panose="020B0606030504020204" pitchFamily="34" charset="0"/>
              </a:rPr>
              <a:t>The risk of progression of monoclonal gammopathy of undetermined significance  to multiple myeloma or other related blood disorders is about 1% per year. If the protein value remains the same for three to five years  the process is considered to be benign and they do not require additional follow-ups.</a:t>
            </a:r>
            <a:endParaRPr lang="en-US" sz="3600" dirty="0">
              <a:solidFill>
                <a:srgbClr val="FF0000"/>
              </a:solidFill>
              <a:ea typeface="Open Sans" panose="020B0606030504020204" pitchFamily="34" charset="0"/>
              <a:cs typeface="Open Sans" panose="020B0606030504020204" pitchFamily="34" charset="0"/>
            </a:endParaRPr>
          </a:p>
        </p:txBody>
      </p:sp>
      <p:sp>
        <p:nvSpPr>
          <p:cNvPr id="42" name="Rectangle: Rounded Corners 41">
            <a:extLst>
              <a:ext uri="{FF2B5EF4-FFF2-40B4-BE49-F238E27FC236}">
                <a16:creationId xmlns:a16="http://schemas.microsoft.com/office/drawing/2014/main" id="{002942FC-744D-4F59-A0B9-6D4CBD4EA1A9}"/>
              </a:ext>
            </a:extLst>
          </p:cNvPr>
          <p:cNvSpPr/>
          <p:nvPr/>
        </p:nvSpPr>
        <p:spPr>
          <a:xfrm>
            <a:off x="35204400" y="20002023"/>
            <a:ext cx="812800" cy="4571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CBD65E6-B838-4D00-BF0C-3070FF4F3D21}"/>
              </a:ext>
            </a:extLst>
          </p:cNvPr>
          <p:cNvSpPr txBox="1"/>
          <p:nvPr/>
        </p:nvSpPr>
        <p:spPr>
          <a:xfrm>
            <a:off x="34863919" y="26022141"/>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References</a:t>
            </a:r>
          </a:p>
        </p:txBody>
      </p:sp>
      <p:sp>
        <p:nvSpPr>
          <p:cNvPr id="44" name="TextBox 43">
            <a:extLst>
              <a:ext uri="{FF2B5EF4-FFF2-40B4-BE49-F238E27FC236}">
                <a16:creationId xmlns:a16="http://schemas.microsoft.com/office/drawing/2014/main" id="{A2148495-B756-4A96-85FD-E5CC6713F248}"/>
              </a:ext>
            </a:extLst>
          </p:cNvPr>
          <p:cNvSpPr txBox="1"/>
          <p:nvPr/>
        </p:nvSpPr>
        <p:spPr>
          <a:xfrm>
            <a:off x="34863919" y="26644972"/>
            <a:ext cx="7772400" cy="5509200"/>
          </a:xfrm>
          <a:prstGeom prst="rect">
            <a:avLst/>
          </a:prstGeom>
          <a:noFill/>
        </p:spPr>
        <p:txBody>
          <a:bodyPr wrap="square" rtlCol="0">
            <a:spAutoFit/>
          </a:bodyPr>
          <a:lstStyle>
            <a:defPPr>
              <a:defRPr kern="1200" smtId="4294967295"/>
            </a:defPPr>
          </a:lstStyle>
          <a:p>
            <a:r>
              <a:rPr lang="en-US" sz="2200" dirty="0">
                <a:solidFill>
                  <a:schemeClr val="bg1"/>
                </a:solidFill>
                <a:ea typeface="Open Sans" panose="020B0606030504020204" pitchFamily="34" charset="0"/>
                <a:cs typeface="Open Sans" panose="020B0606030504020204" pitchFamily="34" charset="0"/>
              </a:rPr>
              <a:t>Monoclonal gammopathy of undetermined significance (MGUS). (2019, May 21). Retrieved from </a:t>
            </a:r>
            <a:r>
              <a:rPr lang="en-US" sz="2200" dirty="0">
                <a:solidFill>
                  <a:schemeClr val="bg1"/>
                </a:solidFill>
                <a:ea typeface="Open Sans" panose="020B0606030504020204" pitchFamily="34" charset="0"/>
                <a:cs typeface="Open Sans" panose="020B0606030504020204" pitchFamily="34" charset="0"/>
                <a:hlinkClick r:id="rId2"/>
              </a:rPr>
              <a:t>https://www.mayoclinic.org/diseases-conditions/mgus/symptoms-causes/syc-20352362</a:t>
            </a:r>
            <a:endParaRPr lang="en-US" sz="2200" dirty="0">
              <a:solidFill>
                <a:schemeClr val="bg1"/>
              </a:solidFill>
              <a:ea typeface="Open Sans" panose="020B0606030504020204" pitchFamily="34" charset="0"/>
              <a:cs typeface="Open Sans" panose="020B0606030504020204" pitchFamily="34" charset="0"/>
            </a:endParaRPr>
          </a:p>
          <a:p>
            <a:endParaRPr lang="en-US" sz="2200" dirty="0">
              <a:solidFill>
                <a:schemeClr val="bg1"/>
              </a:solidFill>
              <a:ea typeface="Open Sans" panose="020B0606030504020204" pitchFamily="34" charset="0"/>
              <a:cs typeface="Open Sans" panose="020B0606030504020204" pitchFamily="34" charset="0"/>
            </a:endParaRPr>
          </a:p>
          <a:p>
            <a:r>
              <a:rPr lang="en-US" sz="2200" dirty="0">
                <a:solidFill>
                  <a:schemeClr val="bg1"/>
                </a:solidFill>
                <a:ea typeface="Open Sans" panose="020B0606030504020204" pitchFamily="34" charset="0"/>
                <a:cs typeface="Open Sans" panose="020B0606030504020204" pitchFamily="34" charset="0"/>
              </a:rPr>
              <a:t>Kyle, R. A., &amp; Garton, J. P. (1987). The Spectrum of IgM Monoclonal Gammopathy in 430 Cases. Mayo Clinic Proceedings, 62(8), 719–731. doi: 10.1016/s0025-6196(12)65225-2</a:t>
            </a:r>
          </a:p>
          <a:p>
            <a:endParaRPr lang="en-US" sz="2200" dirty="0">
              <a:solidFill>
                <a:schemeClr val="bg1"/>
              </a:solidFill>
              <a:ea typeface="Open Sans" panose="020B0606030504020204" pitchFamily="34" charset="0"/>
              <a:cs typeface="Open Sans" panose="020B0606030504020204" pitchFamily="34" charset="0"/>
            </a:endParaRPr>
          </a:p>
          <a:p>
            <a:r>
              <a:rPr lang="en-US" sz="2200" dirty="0">
                <a:solidFill>
                  <a:schemeClr val="bg1"/>
                </a:solidFill>
                <a:ea typeface="Open Sans" panose="020B0606030504020204" pitchFamily="34" charset="0"/>
                <a:cs typeface="Open Sans" panose="020B0606030504020204" pitchFamily="34" charset="0"/>
              </a:rPr>
              <a:t>Kyle, R. A., Therneau, T. M., Rajkumar, S. V., Offord, J. R., Larson, D. R., Plevak, M. F., &amp; Melton, L. J. (2002). A Long-Term Study of Prognosis in Monoclonal Gammopathy of Undetermined Significance. New England Journal of Medicine, 346(8), 564–569. doi: 10.1056/nejmoa01133202</a:t>
            </a:r>
          </a:p>
          <a:p>
            <a:endParaRPr lang="en-US" sz="2200" dirty="0">
              <a:solidFill>
                <a:schemeClr val="bg1"/>
              </a:solidFill>
              <a:ea typeface="Open Sans" panose="020B0606030504020204" pitchFamily="34" charset="0"/>
              <a:cs typeface="Open Sans" panose="020B0606030504020204" pitchFamily="34" charset="0"/>
            </a:endParaRPr>
          </a:p>
          <a:p>
            <a:r>
              <a:rPr lang="en-US" sz="2200" dirty="0">
                <a:solidFill>
                  <a:schemeClr val="bg1"/>
                </a:solidFill>
                <a:ea typeface="Open Sans" panose="020B0606030504020204" pitchFamily="34" charset="0"/>
                <a:cs typeface="Open Sans" panose="020B0606030504020204" pitchFamily="34" charset="0"/>
              </a:rPr>
              <a:t>Google Images</a:t>
            </a:r>
          </a:p>
        </p:txBody>
      </p:sp>
      <p:sp>
        <p:nvSpPr>
          <p:cNvPr id="45" name="Rectangle: Rounded Corners 44">
            <a:extLst>
              <a:ext uri="{FF2B5EF4-FFF2-40B4-BE49-F238E27FC236}">
                <a16:creationId xmlns:a16="http://schemas.microsoft.com/office/drawing/2014/main" id="{56C266B8-8AB7-40F0-B164-823BEF121F94}"/>
              </a:ext>
            </a:extLst>
          </p:cNvPr>
          <p:cNvSpPr/>
          <p:nvPr/>
        </p:nvSpPr>
        <p:spPr>
          <a:xfrm>
            <a:off x="34988904" y="26622112"/>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C366BB2-FA20-441F-B2DC-948FDDC29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14936143"/>
            <a:ext cx="10096500" cy="7216863"/>
          </a:xfrm>
          <a:prstGeom prst="rect">
            <a:avLst/>
          </a:prstGeom>
        </p:spPr>
      </p:pic>
      <p:pic>
        <p:nvPicPr>
          <p:cNvPr id="6" name="Picture 5">
            <a:extLst>
              <a:ext uri="{FF2B5EF4-FFF2-40B4-BE49-F238E27FC236}">
                <a16:creationId xmlns:a16="http://schemas.microsoft.com/office/drawing/2014/main" id="{A8EC4BE4-66E8-4252-97C0-EB3020F4D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932" y="14662799"/>
            <a:ext cx="8382389" cy="6003603"/>
          </a:xfrm>
          <a:prstGeom prst="rect">
            <a:avLst/>
          </a:prstGeom>
        </p:spPr>
      </p:pic>
      <p:pic>
        <p:nvPicPr>
          <p:cNvPr id="8" name="Picture 7">
            <a:extLst>
              <a:ext uri="{FF2B5EF4-FFF2-40B4-BE49-F238E27FC236}">
                <a16:creationId xmlns:a16="http://schemas.microsoft.com/office/drawing/2014/main" id="{2B103B12-E637-4CAD-BDBA-5A7FBE27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601" y="26022141"/>
            <a:ext cx="9829800" cy="5912245"/>
          </a:xfrm>
          <a:prstGeom prst="rect">
            <a:avLst/>
          </a:prstGeom>
        </p:spPr>
      </p:pic>
      <p:pic>
        <p:nvPicPr>
          <p:cNvPr id="10" name="Picture 9">
            <a:extLst>
              <a:ext uri="{FF2B5EF4-FFF2-40B4-BE49-F238E27FC236}">
                <a16:creationId xmlns:a16="http://schemas.microsoft.com/office/drawing/2014/main" id="{0BE70911-D7CE-4FA5-AD5C-896C84561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882" y="21480304"/>
            <a:ext cx="7841118" cy="5262747"/>
          </a:xfrm>
          <a:prstGeom prst="rect">
            <a:avLst/>
          </a:prstGeom>
        </p:spPr>
      </p:pic>
      <p:pic>
        <p:nvPicPr>
          <p:cNvPr id="12" name="Picture 11">
            <a:extLst>
              <a:ext uri="{FF2B5EF4-FFF2-40B4-BE49-F238E27FC236}">
                <a16:creationId xmlns:a16="http://schemas.microsoft.com/office/drawing/2014/main" id="{A5D6C28E-632D-4C73-8B76-A87F8A3EF7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463" y="26928728"/>
            <a:ext cx="7752838" cy="4697361"/>
          </a:xfrm>
          <a:prstGeom prst="rect">
            <a:avLst/>
          </a:prstGeom>
        </p:spPr>
      </p:pic>
      <p:pic>
        <p:nvPicPr>
          <p:cNvPr id="14" name="Picture 13">
            <a:extLst>
              <a:ext uri="{FF2B5EF4-FFF2-40B4-BE49-F238E27FC236}">
                <a16:creationId xmlns:a16="http://schemas.microsoft.com/office/drawing/2014/main" id="{67165E77-6CD9-4B46-BFCC-E06769F1F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72511" y="9106998"/>
            <a:ext cx="7010400" cy="9235127"/>
          </a:xfrm>
          <a:prstGeom prst="rect">
            <a:avLst/>
          </a:prstGeom>
        </p:spPr>
      </p:pic>
      <p:pic>
        <p:nvPicPr>
          <p:cNvPr id="16" name="Picture 15">
            <a:extLst>
              <a:ext uri="{FF2B5EF4-FFF2-40B4-BE49-F238E27FC236}">
                <a16:creationId xmlns:a16="http://schemas.microsoft.com/office/drawing/2014/main" id="{55F7B177-7EA8-4792-874B-852DC5D654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1800" y="26130635"/>
            <a:ext cx="9890574" cy="5803751"/>
          </a:xfrm>
          <a:prstGeom prst="rect">
            <a:avLst/>
          </a:prstGeom>
        </p:spPr>
      </p:pic>
    </p:spTree>
    <p:extLst>
      <p:ext uri="{BB962C8B-B14F-4D97-AF65-F5344CB8AC3E}">
        <p14:creationId xmlns:p14="http://schemas.microsoft.com/office/powerpoint/2010/main" val="12704047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5558</TotalTime>
  <Words>590</Words>
  <Application>Microsoft Office PowerPoint</Application>
  <PresentationFormat>Custom</PresentationFormat>
  <Paragraphs>123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Open Sans</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Tamera Medley</cp:lastModifiedBy>
  <cp:revision>71</cp:revision>
  <cp:lastPrinted>2012-07-31T19:59:21Z</cp:lastPrinted>
  <dcterms:modified xsi:type="dcterms:W3CDTF">2020-04-01T04:52:27Z</dcterms:modified>
  <cp:category>research posters template</cp:category>
</cp:coreProperties>
</file>