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4" r:id="rId22"/>
    <p:sldId id="286" r:id="rId23"/>
    <p:sldId id="287" r:id="rId24"/>
    <p:sldId id="285" r:id="rId25"/>
    <p:sldId id="308" r:id="rId26"/>
    <p:sldId id="309" r:id="rId27"/>
    <p:sldId id="288" r:id="rId28"/>
    <p:sldId id="289" r:id="rId29"/>
    <p:sldId id="290" r:id="rId30"/>
    <p:sldId id="291" r:id="rId31"/>
    <p:sldId id="292" r:id="rId32"/>
    <p:sldId id="307" r:id="rId33"/>
    <p:sldId id="303" r:id="rId34"/>
    <p:sldId id="304" r:id="rId35"/>
    <p:sldId id="305" r:id="rId3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9080-35F3-4F6F-8633-0D4B54A7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C6344-C42D-4424-8CB2-A3048A7C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895E-C067-4309-A2ED-4354E005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AD22-02B9-46F0-9DC0-F4C84FB6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F06D-0665-4FC7-A34F-8CAD8E9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990E-8DFC-408D-997E-56E4C797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FF2D8-49DD-4E4D-AC56-C770B744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8D45-2F91-4B75-8403-A883A93B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6299-A498-4FFA-B804-7411B67B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2C660-CEAD-4F52-B950-57602547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A447D-B9CA-4274-8B73-1F0D8C33B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350E1-BBBA-4DD3-84DA-9D63E13F9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58F59-24E0-4EBD-8A1D-5922C05E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A3FFB-5361-433C-A2F1-A95B8162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3E0F-E8AE-4D28-9498-FED6D74B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6F52-93C7-4911-A215-90830CD0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6D3F-37BC-4F02-BA89-263F41B5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D1790-2302-43DA-92FC-68146B25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9671-6BD3-48EE-8D15-5485CB89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9313-D2F5-4655-92D2-08D6363B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0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5D24-468D-4DA6-A779-0B3CF3D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6FECC-59DE-42A9-93E9-066C6CEDF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B9A1-C1AA-4979-9F5C-9FAF2BD3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6D52-D6AC-4A23-9E34-484035B2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CBC7A-40E4-4199-8AB9-C7093683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5395-6070-4C2D-B22E-BB6AF2F9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8974-CB16-47F5-9490-87EE7ADCF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5F572-A2A0-4E94-BE26-896BC9EF7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91EBA-BAC0-4B07-A4A5-31D754DD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27627-5747-4392-A8FF-B23D3EE9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39B32-70D4-4932-A1DE-B0A55EF6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5CEF-9C20-4E4F-A992-B0BF60B8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56FCE-2400-4701-9482-20337B5D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1E752-2097-4A3F-B114-76405BFD8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7A042-ED22-4F2A-890F-F07F081F7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9F108-C912-4498-B9D1-707304F44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7F1AC-4E10-4B24-A89F-A843647D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D08FC-CA2C-4D23-855D-529EEE18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8E3B0-25AD-4524-B2F6-580D6A31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2392-63CA-46FE-B974-74D74477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B43D0-C302-4C7C-91EB-49E74B84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BFBC7-B644-4452-9468-958B0160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036A4-41AC-4244-B677-3D436222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D462F-6234-46C4-BFE5-1483C8A5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267A5-B2A4-41C2-AE04-1B5F0B2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423AF-0D20-47A1-971B-76C5F5F7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FF14-EB8A-4246-99AF-ED08537A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6AB4-49B0-4EDE-B240-ED4AA5CB0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67F08-6C13-4CD2-8639-6FBAFA2A7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7F8F6-ABC7-408F-B411-B9B0D840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FEBC3-335A-4808-AA61-4E87A6CD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E10B1-6BCE-4725-BE40-E52629D1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0162-CBE1-4EAB-A8F1-CC4189DA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2F582-F307-472A-AF79-25BCAD252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CC71-23EA-4636-9524-DDF364B0E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9A83A-9281-4D53-87D5-D185C5BC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BBAB2-264A-4BBD-AE8F-C6EF5192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44EAC-1763-4F24-A8CA-5D5A7F1A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5279F-4D3D-46D5-879C-7882E7EE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55C2-B912-4DD4-90B4-C977FA69D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7D8C-9982-42A5-8C7F-04DDC2C6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62C9-CC8D-4E45-9929-30916993040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3B33-F6B5-4762-89B6-A8A6A0DDC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54CF-B410-4A3F-8D83-79B60552D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26C4-4C9A-4E9B-8A95-2AA615CF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etmundial.org/sites/default/files/LAYERS%20OF%20DIGITAL%20GOVERNANCE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c.es/web/cat/articles/castells/print.html" TargetMode="External"/><Relationship Id="rId7" Type="http://schemas.openxmlformats.org/officeDocument/2006/relationships/hyperlink" Target="http://www.youtube.com/watch?v=3vrRGwSKl3A" TargetMode="External"/><Relationship Id="rId2" Type="http://schemas.openxmlformats.org/officeDocument/2006/relationships/hyperlink" Target="http://www.diplomacy.edu/ISL/IG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santy.blogspot.mx/2010/09/references-on-core-values-of-internet.html" TargetMode="External"/><Relationship Id="rId5" Type="http://schemas.openxmlformats.org/officeDocument/2006/relationships/hyperlink" Target="http://futureweb2010blog.wordpress.com/2010/04/22/core-values-and-the-future-of-the-internet/" TargetMode="External"/><Relationship Id="rId4" Type="http://schemas.openxmlformats.org/officeDocument/2006/relationships/hyperlink" Target="http://pisanty.blogspot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lc.dlib.indiana.edu/dlc/bitstream/handle/10535/5728/SSRN-id1229482.pdf?sequence=1" TargetMode="External"/><Relationship Id="rId2" Type="http://schemas.openxmlformats.org/officeDocument/2006/relationships/hyperlink" Target="http://www.intgovforum.org/cms/images/2010/book/igf.sharm.book.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nd0hwN" TargetMode="External"/><Relationship Id="rId5" Type="http://schemas.openxmlformats.org/officeDocument/2006/relationships/hyperlink" Target="http://es.scribd.com/doc/62719136/Propiedad-intelectual-acceso-abierto-acceso-a-la-informacion-rankings-y-el-interes-institucional-en-la-academia-%C2%BFExiste-un-juego-no-suma-cero" TargetMode="External"/><Relationship Id="rId4" Type="http://schemas.openxmlformats.org/officeDocument/2006/relationships/hyperlink" Target="http://books.google.com/books?id=pEFAypES4t0C&amp;printsec=frontcove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A4rVE" TargetMode="External"/><Relationship Id="rId2" Type="http://schemas.openxmlformats.org/officeDocument/2006/relationships/hyperlink" Target="http://www.insidehighered.com/blogs/technology-and-learning/defense-central-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republic.com/article/5-decisions-a-cto-needs-to-make-on-day-on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2288-93B8-4B58-88E3-3C35BDF2A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Internet: </a:t>
            </a:r>
            <a:br>
              <a:rPr lang="en-US" dirty="0"/>
            </a:br>
            <a:r>
              <a:rPr lang="en-US" sz="5300" dirty="0" err="1"/>
              <a:t>principios</a:t>
            </a:r>
            <a:r>
              <a:rPr lang="en-US" sz="5300" dirty="0"/>
              <a:t>, </a:t>
            </a:r>
            <a:r>
              <a:rPr lang="en-US" sz="5300" dirty="0" err="1"/>
              <a:t>gobernanza</a:t>
            </a:r>
            <a:r>
              <a:rPr lang="en-US" sz="5300" dirty="0"/>
              <a:t>, </a:t>
            </a:r>
            <a:r>
              <a:rPr lang="en-US" sz="5300" dirty="0" err="1"/>
              <a:t>temas</a:t>
            </a:r>
            <a:r>
              <a:rPr lang="en-US" sz="5300" dirty="0"/>
              <a:t> </a:t>
            </a:r>
            <a:r>
              <a:rPr lang="en-US" sz="5300" dirty="0" err="1"/>
              <a:t>selectos</a:t>
            </a:r>
            <a:r>
              <a:rPr lang="en-US" sz="5300" dirty="0"/>
              <a:t> de </a:t>
            </a:r>
            <a:r>
              <a:rPr lang="en-US" sz="5300" dirty="0" err="1"/>
              <a:t>delito</a:t>
            </a:r>
            <a:r>
              <a:rPr lang="en-US" sz="5300" dirty="0"/>
              <a:t> </a:t>
            </a:r>
            <a:r>
              <a:rPr lang="en-US" sz="5300" dirty="0" err="1"/>
              <a:t>cibernético</a:t>
            </a:r>
            <a:r>
              <a:rPr lang="en-US" sz="5300" dirty="0"/>
              <a:t>, </a:t>
            </a:r>
            <a:r>
              <a:rPr lang="en-US" sz="5300" dirty="0" err="1"/>
              <a:t>ciberseguridad</a:t>
            </a:r>
            <a:r>
              <a:rPr lang="en-US" sz="5300" dirty="0"/>
              <a:t>, </a:t>
            </a:r>
            <a:r>
              <a:rPr lang="en-US" sz="5300" dirty="0" err="1"/>
              <a:t>legislación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33D52-2EA4-4913-A657-5E4AE0AC9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Alejandro </a:t>
            </a:r>
            <a:r>
              <a:rPr lang="en-US" dirty="0" err="1"/>
              <a:t>Pisanty</a:t>
            </a:r>
            <a:endParaRPr lang="en-US" dirty="0"/>
          </a:p>
          <a:p>
            <a:r>
              <a:rPr lang="en-US" dirty="0" err="1"/>
              <a:t>Facultad</a:t>
            </a:r>
            <a:r>
              <a:rPr lang="en-US" dirty="0"/>
              <a:t> de </a:t>
            </a:r>
            <a:r>
              <a:rPr lang="en-US" dirty="0" err="1"/>
              <a:t>Química</a:t>
            </a:r>
            <a:r>
              <a:rPr lang="en-US" dirty="0"/>
              <a:t>, UNAM</a:t>
            </a:r>
          </a:p>
          <a:p>
            <a:r>
              <a:rPr lang="en-US" dirty="0"/>
              <a:t>LATAM Digital</a:t>
            </a:r>
          </a:p>
        </p:txBody>
      </p:sp>
    </p:spTree>
    <p:extLst>
      <p:ext uri="{BB962C8B-B14F-4D97-AF65-F5344CB8AC3E}">
        <p14:creationId xmlns:p14="http://schemas.microsoft.com/office/powerpoint/2010/main" val="38587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1E38-28BB-4788-BCAA-43178871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fundamentales</a:t>
            </a:r>
            <a:r>
              <a:rPr lang="en-US" dirty="0"/>
              <a:t> de </a:t>
            </a:r>
            <a:r>
              <a:rPr lang="en-US" dirty="0" err="1"/>
              <a:t>diseño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B4275-5AAE-49AA-8EBF-6B269F8C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Conmutación por paquetes y enrutamiento</a:t>
            </a:r>
          </a:p>
          <a:p>
            <a:r>
              <a:rPr lang="es-MX" dirty="0"/>
              <a:t>Arquitectura de capas</a:t>
            </a:r>
          </a:p>
          <a:p>
            <a:pPr lvl="1"/>
            <a:r>
              <a:rPr lang="es-MX" dirty="0"/>
              <a:t>La separación entre TCP e IP como momento clave</a:t>
            </a:r>
          </a:p>
          <a:p>
            <a:r>
              <a:rPr lang="es-MX" dirty="0"/>
              <a:t>Interoperabilidad</a:t>
            </a:r>
          </a:p>
          <a:p>
            <a:r>
              <a:rPr lang="es-MX" dirty="0"/>
              <a:t>Apertura</a:t>
            </a:r>
          </a:p>
          <a:p>
            <a:r>
              <a:rPr lang="es-MX" dirty="0"/>
              <a:t>Robustez y resiliencia</a:t>
            </a:r>
          </a:p>
          <a:p>
            <a:r>
              <a:rPr lang="es-MX" dirty="0"/>
              <a:t>Punta a punta</a:t>
            </a:r>
          </a:p>
          <a:p>
            <a:r>
              <a:rPr lang="es-MX" dirty="0"/>
              <a:t>Descentralización</a:t>
            </a:r>
          </a:p>
          <a:p>
            <a:r>
              <a:rPr lang="es-MX" dirty="0"/>
              <a:t>Mejor esfuerzo</a:t>
            </a:r>
          </a:p>
          <a:p>
            <a:r>
              <a:rPr lang="es-MX" dirty="0"/>
              <a:t>Escalabilidad</a:t>
            </a:r>
          </a:p>
          <a:p>
            <a:r>
              <a:rPr lang="es-MX" dirty="0"/>
              <a:t>Innovación sin pedir permiso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8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B5D8-4C16-478C-96F2-D3DD3EBA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Interoperabilidad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6551-D533-4647-B530-9C296B35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Mandato</a:t>
            </a:r>
            <a:r>
              <a:rPr lang="en-US" dirty="0"/>
              <a:t> y </a:t>
            </a:r>
            <a:r>
              <a:rPr lang="en-US" dirty="0" err="1"/>
              <a:t>objetivo</a:t>
            </a:r>
            <a:r>
              <a:rPr lang="en-US" dirty="0"/>
              <a:t> principal </a:t>
            </a:r>
          </a:p>
          <a:p>
            <a:r>
              <a:rPr lang="en-US" dirty="0" err="1"/>
              <a:t>Ningún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principio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superar</a:t>
            </a:r>
            <a:r>
              <a:rPr lang="en-US" dirty="0"/>
              <a:t> a </a:t>
            </a:r>
            <a:r>
              <a:rPr lang="en-US" dirty="0" err="1"/>
              <a:t>interoperabilidad</a:t>
            </a:r>
            <a:endParaRPr lang="en-US" dirty="0"/>
          </a:p>
          <a:p>
            <a:r>
              <a:rPr lang="en-US" dirty="0" err="1"/>
              <a:t>Extensión</a:t>
            </a:r>
            <a:r>
              <a:rPr lang="en-US" dirty="0"/>
              <a:t> a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capas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funciona</a:t>
            </a:r>
            <a:r>
              <a:rPr lang="en-US" dirty="0"/>
              <a:t> major con…”</a:t>
            </a:r>
          </a:p>
          <a:p>
            <a:pPr lvl="1"/>
            <a:r>
              <a:rPr lang="en-US" dirty="0" err="1"/>
              <a:t>Interoperabilidad</a:t>
            </a:r>
            <a:r>
              <a:rPr lang="en-US" dirty="0"/>
              <a:t> </a:t>
            </a:r>
            <a:r>
              <a:rPr lang="en-US" dirty="0" err="1"/>
              <a:t>semántica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7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D478-119F-4EB2-8A8C-E0079A7C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84D1D-38CE-4C82-A698-4BB34A3B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Conectar todo dispositivo o red que cumpla con los estándares</a:t>
            </a:r>
          </a:p>
          <a:p>
            <a:r>
              <a:rPr lang="es-MX" dirty="0"/>
              <a:t>Naturaleza y proceso de los estándares de Internet</a:t>
            </a:r>
          </a:p>
          <a:p>
            <a:pPr lvl="1"/>
            <a:r>
              <a:rPr lang="es-MX" dirty="0"/>
              <a:t>IETF</a:t>
            </a:r>
          </a:p>
          <a:p>
            <a:pPr lvl="1"/>
            <a:r>
              <a:rPr lang="es-MX" dirty="0"/>
              <a:t>RFC</a:t>
            </a:r>
          </a:p>
          <a:p>
            <a:pPr lvl="2"/>
            <a:r>
              <a:rPr lang="es-MX" dirty="0"/>
              <a:t>Draft</a:t>
            </a:r>
          </a:p>
          <a:p>
            <a:pPr lvl="2"/>
            <a:r>
              <a:rPr lang="es-MX" dirty="0" err="1"/>
              <a:t>Standards-track</a:t>
            </a:r>
            <a:endParaRPr lang="es-MX" dirty="0"/>
          </a:p>
          <a:p>
            <a:pPr lvl="2"/>
            <a:r>
              <a:rPr lang="es-MX" dirty="0"/>
              <a:t>Informativo</a:t>
            </a:r>
          </a:p>
          <a:p>
            <a:r>
              <a:rPr lang="es-MX" dirty="0"/>
              <a:t>Estándares abiertos</a:t>
            </a:r>
          </a:p>
          <a:p>
            <a:r>
              <a:rPr lang="es-MX" dirty="0"/>
              <a:t>Participación abierta</a:t>
            </a:r>
          </a:p>
          <a:p>
            <a:r>
              <a:rPr lang="es-MX" dirty="0"/>
              <a:t>Extensiones del concepto</a:t>
            </a:r>
          </a:p>
        </p:txBody>
      </p:sp>
    </p:spTree>
    <p:extLst>
      <p:ext uri="{BB962C8B-B14F-4D97-AF65-F5344CB8AC3E}">
        <p14:creationId xmlns:p14="http://schemas.microsoft.com/office/powerpoint/2010/main" val="145183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0E08-A25F-45A6-9266-3BE84397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Robustez</a:t>
            </a:r>
            <a:r>
              <a:rPr lang="en-US" dirty="0"/>
              <a:t>, </a:t>
            </a:r>
            <a:r>
              <a:rPr lang="en-US" dirty="0" err="1"/>
              <a:t>resiliencia</a:t>
            </a:r>
            <a:r>
              <a:rPr lang="en-US" dirty="0"/>
              <a:t>, </a:t>
            </a:r>
            <a:r>
              <a:rPr lang="en-US" dirty="0" err="1"/>
              <a:t>descentralización</a:t>
            </a:r>
            <a:r>
              <a:rPr lang="en-US" dirty="0"/>
              <a:t>, e2e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4D6D4-B9FD-4A45-A735-2F08FE2C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Robustez – concepto, ejemplos</a:t>
            </a:r>
          </a:p>
          <a:p>
            <a:r>
              <a:rPr lang="es-MX" dirty="0"/>
              <a:t>Resiliencia – concepto, ejemplos</a:t>
            </a:r>
          </a:p>
          <a:p>
            <a:r>
              <a:rPr lang="es-MX" dirty="0"/>
              <a:t>Ruteo (o enrutamiento)</a:t>
            </a:r>
          </a:p>
          <a:p>
            <a:pPr lvl="1"/>
            <a:r>
              <a:rPr lang="es-MX" dirty="0" err="1"/>
              <a:t>Mútliples</a:t>
            </a:r>
            <a:r>
              <a:rPr lang="es-MX" dirty="0"/>
              <a:t> rutas</a:t>
            </a:r>
          </a:p>
          <a:p>
            <a:pPr lvl="1"/>
            <a:r>
              <a:rPr lang="es-MX" dirty="0"/>
              <a:t>Múltiples intentos</a:t>
            </a:r>
          </a:p>
          <a:p>
            <a:r>
              <a:rPr lang="es-MX" dirty="0"/>
              <a:t>Principio de robustez de Postel: “inteligencia en la orilla”</a:t>
            </a:r>
          </a:p>
          <a:p>
            <a:r>
              <a:rPr lang="es-MX" dirty="0"/>
              <a:t>Otros factores</a:t>
            </a:r>
          </a:p>
          <a:p>
            <a:pPr lvl="1"/>
            <a:r>
              <a:rPr lang="es-MX" dirty="0"/>
              <a:t>Descentralización</a:t>
            </a:r>
          </a:p>
          <a:p>
            <a:pPr lvl="1"/>
            <a:r>
              <a:rPr lang="es-MX" dirty="0"/>
              <a:t>Punta a punta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5183-2F9D-4C5B-8A32-04F3A6EE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Punta a </a:t>
            </a:r>
            <a:r>
              <a:rPr lang="en-US" dirty="0" err="1"/>
              <a:t>punta</a:t>
            </a:r>
            <a:r>
              <a:rPr lang="en-US" dirty="0"/>
              <a:t>, </a:t>
            </a:r>
            <a:r>
              <a:rPr lang="en-US" dirty="0" err="1"/>
              <a:t>robustez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71F4F-7914-49D5-B8D3-B2BF9E3E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Asegurar entrega fiel de mensajes y funcionalidad</a:t>
            </a:r>
          </a:p>
          <a:p>
            <a:r>
              <a:rPr lang="es-MX" dirty="0"/>
              <a:t>Responsabilidad de la red y los extremos (“puntas”)</a:t>
            </a:r>
          </a:p>
          <a:p>
            <a:pPr lvl="1"/>
            <a:r>
              <a:rPr lang="es-MX" dirty="0"/>
              <a:t>“Red tonta, orilla inteligente”</a:t>
            </a:r>
          </a:p>
          <a:p>
            <a:pPr lvl="1"/>
            <a:r>
              <a:rPr lang="es-MX" dirty="0"/>
              <a:t>Interpretación, significado, prioridad,  seguridad, privacidad, integridad de los mensajes residen en la orilla</a:t>
            </a:r>
          </a:p>
          <a:p>
            <a:pPr lvl="1"/>
            <a:r>
              <a:rPr lang="es-MX" dirty="0"/>
              <a:t>La red sólo optimiza la transmisión</a:t>
            </a:r>
          </a:p>
          <a:p>
            <a:r>
              <a:rPr lang="es-MX" dirty="0"/>
              <a:t>Implicaciones</a:t>
            </a:r>
          </a:p>
          <a:p>
            <a:pPr lvl="1"/>
            <a:r>
              <a:rPr lang="es-MX" dirty="0"/>
              <a:t>Innovación y decisiones en la orilla, baja barrera</a:t>
            </a:r>
          </a:p>
          <a:p>
            <a:pPr lvl="1"/>
            <a:r>
              <a:rPr lang="es-MX" dirty="0"/>
              <a:t>“Neutralidad de la Red”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5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A477-7249-4A32-9292-5E12BC9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Descentralización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B31B8-7433-47FC-9E8C-D3A51832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Conexión descentralizada</a:t>
            </a:r>
          </a:p>
          <a:p>
            <a:r>
              <a:rPr lang="es-MX" dirty="0"/>
              <a:t>Administración descentralizada</a:t>
            </a:r>
          </a:p>
          <a:p>
            <a:r>
              <a:rPr lang="es-MX" dirty="0"/>
              <a:t>Integración en una sola red de redes por cooperación voluntaria</a:t>
            </a:r>
          </a:p>
          <a:p>
            <a:r>
              <a:rPr lang="es-MX" dirty="0"/>
              <a:t>La interconexión es su propio premio</a:t>
            </a:r>
          </a:p>
          <a:p>
            <a:r>
              <a:rPr lang="es-MX" dirty="0"/>
              <a:t>Único punto de coordinación central:</a:t>
            </a:r>
          </a:p>
          <a:p>
            <a:pPr lvl="1"/>
            <a:r>
              <a:rPr lang="es-MX" dirty="0"/>
              <a:t>DNS (nótese que en la arquitectura de capas, es una aplicación)</a:t>
            </a:r>
          </a:p>
          <a:p>
            <a:pPr lvl="1"/>
            <a:r>
              <a:rPr lang="es-MX" dirty="0"/>
              <a:t>Unicidad de direcciones IP y el mapeo DNS-IP</a:t>
            </a:r>
          </a:p>
          <a:p>
            <a:pPr lvl="1"/>
            <a:r>
              <a:rPr lang="es-MX" dirty="0"/>
              <a:t>Parámetros de protocolos IETF</a:t>
            </a:r>
          </a:p>
          <a:p>
            <a:pPr lvl="1"/>
            <a:r>
              <a:rPr lang="es-MX" dirty="0"/>
              <a:t>ICANN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7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EA59-7D61-4FA5-8A54-E01022F2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esfuerzo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4396-0BBE-41C8-A02B-9294FD4C2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se ofrecen garantías</a:t>
            </a:r>
          </a:p>
          <a:p>
            <a:r>
              <a:rPr lang="es-MX" dirty="0"/>
              <a:t>Termina funcionando mejor que las redes que la ofrecen garantías</a:t>
            </a:r>
          </a:p>
          <a:p>
            <a:r>
              <a:rPr lang="es-MX" dirty="0"/>
              <a:t>Uso óptimo de recursos escasos</a:t>
            </a:r>
          </a:p>
          <a:p>
            <a:pPr lvl="1"/>
            <a:r>
              <a:rPr lang="es-MX" dirty="0"/>
              <a:t>Canal</a:t>
            </a:r>
          </a:p>
          <a:p>
            <a:pPr lvl="2"/>
            <a:r>
              <a:rPr lang="es-MX" dirty="0"/>
              <a:t>Fibra</a:t>
            </a:r>
          </a:p>
          <a:p>
            <a:pPr lvl="2"/>
            <a:r>
              <a:rPr lang="es-MX" dirty="0"/>
              <a:t>Derecho de vía</a:t>
            </a:r>
          </a:p>
          <a:p>
            <a:pPr lvl="2"/>
            <a:r>
              <a:rPr lang="es-MX" dirty="0"/>
              <a:t>Espectro</a:t>
            </a:r>
          </a:p>
          <a:p>
            <a:pPr lvl="2"/>
            <a:r>
              <a:rPr lang="es-MX" dirty="0"/>
              <a:t>Interconexión</a:t>
            </a:r>
          </a:p>
          <a:p>
            <a:pPr lvl="1"/>
            <a:r>
              <a:rPr lang="es-MX" dirty="0"/>
              <a:t>Capacidad de captura, transmisión, recepción, proceso y despliegue en la orilla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425B-645F-4BBC-B2D2-D0C72425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Escalabilidad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F6008-803F-4C73-9B08-D01AD1C15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Inicialmente 4 computadoras</a:t>
            </a:r>
          </a:p>
          <a:p>
            <a:r>
              <a:rPr lang="es-MX" dirty="0"/>
              <a:t>Hoy posiblemente 4,000,000,000 de usuarios, incontables dispositivos</a:t>
            </a:r>
          </a:p>
          <a:p>
            <a:r>
              <a:rPr lang="es-MX" dirty="0"/>
              <a:t>Evolución tecnológica acelerada en red y dispositivos</a:t>
            </a:r>
          </a:p>
          <a:p>
            <a:r>
              <a:rPr lang="es-MX" dirty="0"/>
              <a:t>De datos a voz a video a juegos e Internet de las cosas, vehículos autónomos</a:t>
            </a:r>
          </a:p>
          <a:p>
            <a:r>
              <a:rPr lang="es-MX" dirty="0" err="1"/>
              <a:t>CDNs</a:t>
            </a:r>
            <a:r>
              <a:rPr lang="es-MX" dirty="0"/>
              <a:t>, </a:t>
            </a:r>
            <a:r>
              <a:rPr lang="es-MX" dirty="0" err="1"/>
              <a:t>IXPs</a:t>
            </a:r>
            <a:r>
              <a:rPr lang="es-MX" dirty="0"/>
              <a:t> y otros mecanismos</a:t>
            </a:r>
          </a:p>
          <a:p>
            <a:r>
              <a:rPr lang="es-MX" dirty="0"/>
              <a:t>Decisiones de diseño -&gt; escalabilidad</a:t>
            </a:r>
          </a:p>
          <a:p>
            <a:pPr lvl="1"/>
            <a:r>
              <a:rPr lang="es-MX" dirty="0"/>
              <a:t>IPv4, IPv6</a:t>
            </a:r>
          </a:p>
          <a:p>
            <a:pPr lvl="1"/>
            <a:r>
              <a:rPr lang="es-MX" dirty="0"/>
              <a:t>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9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C5F1-4216-4C56-8266-EEB5B687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Innovación</a:t>
            </a:r>
            <a:r>
              <a:rPr lang="en-US" dirty="0"/>
              <a:t> sin </a:t>
            </a:r>
            <a:r>
              <a:rPr lang="en-US" dirty="0" err="1"/>
              <a:t>pedir</a:t>
            </a:r>
            <a:r>
              <a:rPr lang="en-US" dirty="0"/>
              <a:t> </a:t>
            </a:r>
            <a:r>
              <a:rPr lang="en-US" dirty="0" err="1"/>
              <a:t>permiso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3B54-6B5D-4543-98C2-3BE1EE87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Innovación en la orilla separada de la innovación en la red</a:t>
            </a:r>
          </a:p>
          <a:p>
            <a:r>
              <a:rPr lang="es-MX" dirty="0"/>
              <a:t>Baja barrera de entrada</a:t>
            </a:r>
          </a:p>
          <a:p>
            <a:r>
              <a:rPr lang="es-MX" dirty="0"/>
              <a:t>Se puede empezar con software (y a veces toda la innovación es software y datos)</a:t>
            </a:r>
          </a:p>
          <a:p>
            <a:r>
              <a:rPr lang="es-MX" dirty="0"/>
              <a:t>Comparación con “redes poseídas” </a:t>
            </a:r>
          </a:p>
          <a:p>
            <a:pPr lvl="1"/>
            <a:r>
              <a:rPr lang="es-MX" dirty="0"/>
              <a:t>Videollamada vs. POTS - telefonía</a:t>
            </a:r>
          </a:p>
          <a:p>
            <a:pPr lvl="1"/>
            <a:r>
              <a:rPr lang="es-MX" dirty="0" err="1"/>
              <a:t>Narrowcast</a:t>
            </a:r>
            <a:r>
              <a:rPr lang="es-MX" dirty="0"/>
              <a:t> y video sobre demanda vs. radiodifusión, broadcast</a:t>
            </a:r>
          </a:p>
          <a:p>
            <a:r>
              <a:rPr lang="es-MX" dirty="0"/>
              <a:t>Oportunidad digital</a:t>
            </a:r>
          </a:p>
          <a:p>
            <a:r>
              <a:rPr lang="en-US" dirty="0" err="1"/>
              <a:t>Transformación</a:t>
            </a:r>
            <a:r>
              <a:rPr lang="en-US" dirty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290905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96E5-D2D7-4186-99D6-62B00140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“6D” de John Seely Brown y Paul Duguid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DDC7E-143B-4560-A0F0-6D56596E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Demasificación</a:t>
            </a:r>
            <a:endParaRPr lang="en-US" dirty="0"/>
          </a:p>
          <a:p>
            <a:r>
              <a:rPr lang="en-US" dirty="0" err="1"/>
              <a:t>Descentralización</a:t>
            </a:r>
            <a:endParaRPr lang="en-US" dirty="0"/>
          </a:p>
          <a:p>
            <a:r>
              <a:rPr lang="en-US" dirty="0" err="1"/>
              <a:t>Desnacionalización</a:t>
            </a:r>
            <a:endParaRPr lang="en-US" dirty="0"/>
          </a:p>
          <a:p>
            <a:r>
              <a:rPr lang="en-US" dirty="0" err="1"/>
              <a:t>Desesapacialización</a:t>
            </a:r>
            <a:endParaRPr lang="en-US" dirty="0"/>
          </a:p>
          <a:p>
            <a:r>
              <a:rPr lang="en-US" dirty="0" err="1"/>
              <a:t>Desintermediación</a:t>
            </a:r>
            <a:endParaRPr lang="en-US" dirty="0"/>
          </a:p>
          <a:p>
            <a:r>
              <a:rPr lang="en-US" dirty="0" err="1"/>
              <a:t>Desagregación</a:t>
            </a:r>
            <a:endParaRPr lang="en-US" dirty="0"/>
          </a:p>
          <a:p>
            <a:r>
              <a:rPr lang="en-US" dirty="0"/>
              <a:t>¿Se </a:t>
            </a:r>
            <a:r>
              <a:rPr lang="en-US" dirty="0" err="1"/>
              <a:t>cumplieron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“D” o </a:t>
            </a:r>
            <a:r>
              <a:rPr lang="en-US" dirty="0" err="1"/>
              <a:t>como</a:t>
            </a:r>
            <a:r>
              <a:rPr lang="en-US" dirty="0"/>
              <a:t> “R”? –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intermediarios</a:t>
            </a:r>
            <a:r>
              <a:rPr lang="en-US" dirty="0"/>
              <a:t>,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efectos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0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3DF6-0753-4011-85D1-94D175E7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técnicos</a:t>
            </a:r>
            <a:r>
              <a:rPr lang="en-US" dirty="0"/>
              <a:t> – vision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60AA-93B1-418B-8E39-E5585105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Arquitectura de capas</a:t>
            </a:r>
          </a:p>
          <a:p>
            <a:r>
              <a:rPr lang="es-MX" dirty="0"/>
              <a:t>Conmutación por paquetes y enrutamiento</a:t>
            </a:r>
          </a:p>
          <a:p>
            <a:pPr lvl="1"/>
            <a:r>
              <a:rPr lang="es-MX" dirty="0"/>
              <a:t>La separación entre TCP e IP como momento clave</a:t>
            </a:r>
          </a:p>
          <a:p>
            <a:r>
              <a:rPr lang="es-MX" dirty="0"/>
              <a:t>Interoperabilidad</a:t>
            </a:r>
          </a:p>
          <a:p>
            <a:r>
              <a:rPr lang="es-MX" dirty="0"/>
              <a:t>Apertura</a:t>
            </a:r>
          </a:p>
          <a:p>
            <a:r>
              <a:rPr lang="es-MX" dirty="0"/>
              <a:t>Robustez y resiliencia</a:t>
            </a:r>
          </a:p>
          <a:p>
            <a:r>
              <a:rPr lang="es-MX" dirty="0"/>
              <a:t>Punta a punta</a:t>
            </a:r>
          </a:p>
          <a:p>
            <a:r>
              <a:rPr lang="es-MX" dirty="0"/>
              <a:t>Descentralización</a:t>
            </a:r>
          </a:p>
          <a:p>
            <a:r>
              <a:rPr lang="es-MX" dirty="0"/>
              <a:t>Mejor esfuerzo</a:t>
            </a:r>
          </a:p>
          <a:p>
            <a:r>
              <a:rPr lang="es-MX" dirty="0"/>
              <a:t>Escalabilidad</a:t>
            </a:r>
          </a:p>
          <a:p>
            <a:r>
              <a:rPr lang="es-MX" dirty="0"/>
              <a:t>Innovación sin pedir permiso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0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7FCB-EE18-4D35-B4FA-03C4DE3F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6F - </a:t>
            </a:r>
            <a:r>
              <a:rPr lang="en-US" dirty="0" err="1"/>
              <a:t>Efectos</a:t>
            </a:r>
            <a:r>
              <a:rPr lang="en-US" dirty="0"/>
              <a:t> de Internet (Pisanty)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674B-4CBC-48AD-891A-523FF7018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Masificación</a:t>
            </a:r>
            <a:endParaRPr lang="en-US" dirty="0"/>
          </a:p>
          <a:p>
            <a:r>
              <a:rPr lang="en-US" dirty="0" err="1"/>
              <a:t>Anonimato</a:t>
            </a:r>
            <a:r>
              <a:rPr lang="en-US" dirty="0"/>
              <a:t> y </a:t>
            </a:r>
            <a:r>
              <a:rPr lang="en-US" dirty="0" err="1"/>
              <a:t>ocultamiento</a:t>
            </a:r>
            <a:r>
              <a:rPr lang="en-US" dirty="0"/>
              <a:t> de </a:t>
            </a:r>
            <a:r>
              <a:rPr lang="en-US" dirty="0" err="1"/>
              <a:t>identidad</a:t>
            </a:r>
            <a:endParaRPr lang="en-US" dirty="0"/>
          </a:p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transjurisdiccionales</a:t>
            </a:r>
            <a:endParaRPr lang="en-US" dirty="0"/>
          </a:p>
          <a:p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barreras</a:t>
            </a:r>
            <a:endParaRPr lang="en-US" dirty="0"/>
          </a:p>
          <a:p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fricción</a:t>
            </a:r>
            <a:endParaRPr lang="en-US" dirty="0"/>
          </a:p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paradójicos</a:t>
            </a:r>
            <a:r>
              <a:rPr lang="en-US" dirty="0"/>
              <a:t> de </a:t>
            </a:r>
            <a:r>
              <a:rPr lang="en-US" dirty="0" err="1"/>
              <a:t>memoria</a:t>
            </a:r>
            <a:r>
              <a:rPr lang="en-US" dirty="0"/>
              <a:t> y </a:t>
            </a:r>
            <a:r>
              <a:rPr lang="en-US" dirty="0" err="1"/>
              <a:t>olvido</a:t>
            </a:r>
            <a:endParaRPr lang="en-US" dirty="0"/>
          </a:p>
          <a:p>
            <a:pPr lvl="1"/>
            <a:r>
              <a:rPr lang="en-US" dirty="0"/>
              <a:t>Memoria </a:t>
            </a:r>
            <a:r>
              <a:rPr lang="en-US" dirty="0" err="1"/>
              <a:t>permanente</a:t>
            </a:r>
            <a:r>
              <a:rPr lang="en-US" dirty="0"/>
              <a:t> e </a:t>
            </a:r>
            <a:r>
              <a:rPr lang="en-US" dirty="0" err="1"/>
              <a:t>imborrable</a:t>
            </a:r>
            <a:endParaRPr lang="en-US" dirty="0"/>
          </a:p>
          <a:p>
            <a:pPr lvl="2"/>
            <a:r>
              <a:rPr lang="en-US" dirty="0"/>
              <a:t>“Derecho al </a:t>
            </a:r>
            <a:r>
              <a:rPr lang="en-US" dirty="0" err="1"/>
              <a:t>olvido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Edad</a:t>
            </a:r>
            <a:r>
              <a:rPr lang="en-US" dirty="0"/>
              <a:t> obscura digital” – </a:t>
            </a:r>
            <a:r>
              <a:rPr lang="en-US" dirty="0" err="1"/>
              <a:t>borrado</a:t>
            </a:r>
            <a:r>
              <a:rPr lang="en-US" dirty="0"/>
              <a:t> irreversible, </a:t>
            </a:r>
            <a:r>
              <a:rPr lang="en-US" dirty="0" err="1"/>
              <a:t>inaccesibilidad</a:t>
            </a:r>
            <a:r>
              <a:rPr lang="en-US" dirty="0"/>
              <a:t> por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tecnológico</a:t>
            </a:r>
            <a:r>
              <a:rPr lang="en-US" dirty="0"/>
              <a:t> o </a:t>
            </a:r>
            <a:r>
              <a:rPr lang="en-US" dirty="0" err="1"/>
              <a:t>estándares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0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Gobernanza de Internet - 1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Si Internet es </a:t>
            </a:r>
            <a:r>
              <a:rPr lang="es-MX" dirty="0" err="1"/>
              <a:t>decentralizada</a:t>
            </a:r>
            <a:r>
              <a:rPr lang="es-MX" dirty="0"/>
              <a:t>, ¿qué se gobierna?</a:t>
            </a:r>
          </a:p>
          <a:p>
            <a:r>
              <a:rPr lang="es-MX" dirty="0"/>
              <a:t>Gobernanza de Internet y con Internet</a:t>
            </a:r>
          </a:p>
          <a:p>
            <a:r>
              <a:rPr lang="es-MX" dirty="0"/>
              <a:t>IETF (Internet </a:t>
            </a:r>
            <a:r>
              <a:rPr lang="es-MX" dirty="0" err="1"/>
              <a:t>Engineering</a:t>
            </a:r>
            <a:r>
              <a:rPr lang="es-MX" dirty="0"/>
              <a:t> </a:t>
            </a:r>
            <a:r>
              <a:rPr lang="es-MX" dirty="0" err="1"/>
              <a:t>Task</a:t>
            </a:r>
            <a:r>
              <a:rPr lang="es-MX" dirty="0"/>
              <a:t> </a:t>
            </a:r>
            <a:r>
              <a:rPr lang="es-MX" dirty="0" err="1"/>
              <a:t>Force</a:t>
            </a:r>
            <a:r>
              <a:rPr lang="es-MX" dirty="0"/>
              <a:t>) y el proceso de estandarización</a:t>
            </a:r>
          </a:p>
          <a:p>
            <a:r>
              <a:rPr lang="es-MX" dirty="0"/>
              <a:t>ISOC (Internet </a:t>
            </a:r>
            <a:r>
              <a:rPr lang="es-MX" dirty="0" err="1"/>
              <a:t>Society</a:t>
            </a:r>
            <a:r>
              <a:rPr lang="es-MX" dirty="0"/>
              <a:t>)</a:t>
            </a:r>
          </a:p>
          <a:p>
            <a:r>
              <a:rPr lang="es-MX" dirty="0"/>
              <a:t>ICANN (Internet </a:t>
            </a:r>
            <a:r>
              <a:rPr lang="es-MX" dirty="0" err="1"/>
              <a:t>Corporation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Assigned</a:t>
            </a:r>
            <a:r>
              <a:rPr lang="es-MX" dirty="0"/>
              <a:t> </a:t>
            </a:r>
            <a:r>
              <a:rPr lang="es-MX" dirty="0" err="1"/>
              <a:t>Names</a:t>
            </a:r>
            <a:r>
              <a:rPr lang="es-MX" dirty="0"/>
              <a:t> and </a:t>
            </a:r>
            <a:r>
              <a:rPr lang="es-MX" dirty="0" err="1"/>
              <a:t>Numbers</a:t>
            </a:r>
            <a:r>
              <a:rPr lang="es-MX" dirty="0"/>
              <a:t>)</a:t>
            </a:r>
          </a:p>
          <a:p>
            <a:pPr lvl="1"/>
            <a:r>
              <a:rPr lang="es-MX" dirty="0"/>
              <a:t>DNS, direcciones IP, parámetros de protocolos</a:t>
            </a:r>
          </a:p>
          <a:p>
            <a:pPr lvl="1"/>
            <a:r>
              <a:rPr lang="es-MX" dirty="0"/>
              <a:t>Estructura y métodos</a:t>
            </a:r>
          </a:p>
          <a:p>
            <a:pPr lvl="1"/>
            <a:r>
              <a:rPr lang="es-MX" dirty="0"/>
              <a:t>Originalidad del proceso “</a:t>
            </a:r>
            <a:r>
              <a:rPr lang="es-MX" dirty="0" err="1"/>
              <a:t>multistakeholder</a:t>
            </a:r>
            <a:r>
              <a:rPr lang="es-MX" dirty="0"/>
              <a:t>”</a:t>
            </a:r>
          </a:p>
          <a:p>
            <a:pPr lvl="1"/>
            <a:r>
              <a:rPr lang="es-MX" dirty="0"/>
              <a:t>Originalidad del soporte en derecho privado exclusivamente</a:t>
            </a:r>
          </a:p>
          <a:p>
            <a:pPr lvl="1"/>
            <a:r>
              <a:rPr lang="es-MX" dirty="0"/>
              <a:t>Transformación del papel de los gobiernos</a:t>
            </a:r>
          </a:p>
        </p:txBody>
      </p:sp>
    </p:spTree>
    <p:extLst>
      <p:ext uri="{BB962C8B-B14F-4D97-AF65-F5344CB8AC3E}">
        <p14:creationId xmlns:p14="http://schemas.microsoft.com/office/powerpoint/2010/main" val="161245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9616" y="476672"/>
            <a:ext cx="7319315" cy="652934"/>
          </a:xfrm>
        </p:spPr>
        <p:txBody>
          <a:bodyPr>
            <a:normAutofit fontScale="90000"/>
          </a:bodyPr>
          <a:lstStyle/>
          <a:p>
            <a:r>
              <a:rPr lang="es-MX" dirty="0"/>
              <a:t>Gobernanza, gobierno y sociedad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8623" y="1746249"/>
            <a:ext cx="8208912" cy="576064"/>
          </a:xfrm>
        </p:spPr>
        <p:txBody>
          <a:bodyPr>
            <a:normAutofit/>
          </a:bodyPr>
          <a:lstStyle/>
          <a:p>
            <a:r>
              <a:rPr lang="es-MX" sz="1600" dirty="0">
                <a:hlinkClick r:id="rId2"/>
              </a:rPr>
              <a:t>https://www.netmundial.org/sites/default/files/LAYERS%20OF%20DIGITAL%20GOVERNANCE.pdf</a:t>
            </a:r>
            <a:endParaRPr lang="es-MX" sz="1600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48881"/>
            <a:ext cx="6618897" cy="4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3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Figura completa gobernanza digital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8681"/>
            <a:ext cx="9136475" cy="5904525"/>
          </a:xfrm>
        </p:spPr>
      </p:pic>
    </p:spTree>
    <p:extLst>
      <p:ext uri="{BB962C8B-B14F-4D97-AF65-F5344CB8AC3E}">
        <p14:creationId xmlns:p14="http://schemas.microsoft.com/office/powerpoint/2010/main" val="24081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Gobernanza de Internet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err="1"/>
              <a:t>ccTLDs</a:t>
            </a:r>
            <a:r>
              <a:rPr lang="es-MX" dirty="0"/>
              <a:t> y </a:t>
            </a:r>
            <a:r>
              <a:rPr lang="es-MX" dirty="0" err="1"/>
              <a:t>gTLDs</a:t>
            </a:r>
            <a:endParaRPr lang="es-MX" dirty="0"/>
          </a:p>
          <a:p>
            <a:r>
              <a:rPr lang="es-MX" dirty="0" err="1"/>
              <a:t>Multistakeholder</a:t>
            </a:r>
            <a:r>
              <a:rPr lang="es-MX" dirty="0"/>
              <a:t> y multilateralismo</a:t>
            </a:r>
          </a:p>
          <a:p>
            <a:r>
              <a:rPr lang="es-MX" dirty="0"/>
              <a:t>Otros temas de gobernanza de Internet: </a:t>
            </a:r>
          </a:p>
          <a:p>
            <a:pPr lvl="1"/>
            <a:r>
              <a:rPr lang="es-MX" dirty="0"/>
              <a:t>Privacidad, protección de datos personales. Ejemplo: GDPR vs. “whois”</a:t>
            </a:r>
          </a:p>
          <a:p>
            <a:pPr lvl="1"/>
            <a:r>
              <a:rPr lang="es-MX" dirty="0"/>
              <a:t>“Derecho al olvido”</a:t>
            </a:r>
          </a:p>
          <a:p>
            <a:pPr lvl="1"/>
            <a:r>
              <a:rPr lang="es-MX" dirty="0"/>
              <a:t>Neutralidad de la red</a:t>
            </a:r>
          </a:p>
          <a:p>
            <a:pPr lvl="1"/>
            <a:r>
              <a:rPr lang="es-MX" dirty="0"/>
              <a:t>Spam </a:t>
            </a:r>
            <a:r>
              <a:rPr lang="es-MX"/>
              <a:t>y phishing</a:t>
            </a:r>
            <a:endParaRPr lang="es-MX" dirty="0"/>
          </a:p>
          <a:p>
            <a:pPr lvl="1"/>
            <a:r>
              <a:rPr lang="es-MX" dirty="0"/>
              <a:t>Delito cibernético</a:t>
            </a:r>
          </a:p>
          <a:p>
            <a:pPr lvl="1"/>
            <a:r>
              <a:rPr lang="es-MX" dirty="0"/>
              <a:t>libertad de expresión y asociación</a:t>
            </a:r>
          </a:p>
          <a:p>
            <a:pPr lvl="1"/>
            <a:r>
              <a:rPr lang="es-MX" dirty="0"/>
              <a:t>propiedad intelectual</a:t>
            </a:r>
          </a:p>
          <a:p>
            <a:pPr lvl="2"/>
            <a:r>
              <a:rPr lang="es-MX" dirty="0"/>
              <a:t>Copia perfecta</a:t>
            </a:r>
          </a:p>
          <a:p>
            <a:pPr lvl="2"/>
            <a:r>
              <a:rPr lang="es-MX" dirty="0"/>
              <a:t>Barrera de costo cero</a:t>
            </a:r>
          </a:p>
          <a:p>
            <a:pPr lvl="2"/>
            <a:r>
              <a:rPr lang="es-MX" dirty="0"/>
              <a:t>Acceso abierto</a:t>
            </a:r>
          </a:p>
          <a:p>
            <a:r>
              <a:rPr lang="es-MX" dirty="0"/>
              <a:t>Soberanía e Internet – Estado y “</a:t>
            </a:r>
            <a:r>
              <a:rPr lang="es-MX" dirty="0" err="1"/>
              <a:t>stakeholders</a:t>
            </a:r>
            <a:r>
              <a:rPr lang="es-MX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89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84C5-9ECC-4DDC-927B-C7CC8A8A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Gobernanza</a:t>
            </a:r>
            <a:r>
              <a:rPr lang="en-US" dirty="0"/>
              <a:t> de Internet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C48D-0A44-4B39-970F-48BF2D9E5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Importancia</a:t>
            </a:r>
            <a:r>
              <a:rPr lang="en-US" dirty="0"/>
              <a:t> de la </a:t>
            </a:r>
            <a:r>
              <a:rPr lang="en-US" dirty="0" err="1"/>
              <a:t>cooperación</a:t>
            </a:r>
            <a:r>
              <a:rPr lang="en-US" dirty="0"/>
              <a:t> – “the Internet runs on a handshake”</a:t>
            </a:r>
          </a:p>
          <a:p>
            <a:pPr lvl="1"/>
            <a:r>
              <a:rPr lang="en-US" dirty="0" err="1"/>
              <a:t>Ejemplo</a:t>
            </a:r>
            <a:r>
              <a:rPr lang="en-US" dirty="0"/>
              <a:t>: IXP</a:t>
            </a:r>
          </a:p>
          <a:p>
            <a:pPr lvl="1"/>
            <a:r>
              <a:rPr lang="en-US" dirty="0" err="1"/>
              <a:t>Métricas</a:t>
            </a:r>
            <a:endParaRPr lang="en-US" dirty="0"/>
          </a:p>
          <a:p>
            <a:r>
              <a:rPr lang="en-US" dirty="0"/>
              <a:t>“Stakeholders”</a:t>
            </a:r>
          </a:p>
          <a:p>
            <a:pPr lvl="1"/>
            <a:r>
              <a:rPr lang="en-US" dirty="0" err="1"/>
              <a:t>Quiénes</a:t>
            </a:r>
            <a:r>
              <a:rPr lang="en-US" dirty="0"/>
              <a:t> son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cooperan</a:t>
            </a:r>
            <a:endParaRPr lang="en-US" dirty="0"/>
          </a:p>
          <a:p>
            <a:pPr lvl="1"/>
            <a:r>
              <a:rPr lang="en-US" dirty="0" err="1"/>
              <a:t>Estructuras</a:t>
            </a:r>
            <a:r>
              <a:rPr lang="en-US" dirty="0"/>
              <a:t>  para la </a:t>
            </a:r>
            <a:r>
              <a:rPr lang="en-US" dirty="0" err="1"/>
              <a:t>cooperación</a:t>
            </a:r>
            <a:r>
              <a:rPr lang="en-US" dirty="0"/>
              <a:t> “</a:t>
            </a:r>
            <a:r>
              <a:rPr lang="en-US" dirty="0" err="1"/>
              <a:t>multistakeholder</a:t>
            </a:r>
            <a:r>
              <a:rPr lang="en-US" dirty="0"/>
              <a:t>” y </a:t>
            </a:r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Foro</a:t>
            </a:r>
            <a:r>
              <a:rPr lang="en-US" dirty="0"/>
              <a:t>: Internet Governance Forum (IGF) (no duplicative, no </a:t>
            </a:r>
            <a:r>
              <a:rPr lang="en-US" dirty="0" err="1"/>
              <a:t>resolutivo</a:t>
            </a:r>
            <a:r>
              <a:rPr lang="en-US" dirty="0"/>
              <a:t>, por </a:t>
            </a:r>
            <a:r>
              <a:rPr lang="en-US" dirty="0" err="1"/>
              <a:t>diseño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ágil</a:t>
            </a:r>
            <a:r>
              <a:rPr lang="en-US" dirty="0"/>
              <a:t>  </a:t>
            </a:r>
            <a:r>
              <a:rPr lang="en-US" dirty="0" err="1"/>
              <a:t>especializada</a:t>
            </a:r>
            <a:r>
              <a:rPr lang="en-US" dirty="0"/>
              <a:t>, </a:t>
            </a:r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fuerzas</a:t>
            </a:r>
            <a:r>
              <a:rPr lang="en-US" dirty="0"/>
              <a:t> del </a:t>
            </a:r>
            <a:r>
              <a:rPr lang="en-US" dirty="0" err="1"/>
              <a:t>orden</a:t>
            </a:r>
            <a:r>
              <a:rPr lang="en-US" dirty="0"/>
              <a:t>: APWG (Anti-</a:t>
            </a:r>
            <a:r>
              <a:rPr lang="en-US" dirty="0" err="1"/>
              <a:t>Phishcing</a:t>
            </a:r>
            <a:r>
              <a:rPr lang="en-US" dirty="0"/>
              <a:t> Working Group)</a:t>
            </a:r>
          </a:p>
          <a:p>
            <a:pPr lvl="2"/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estructurada</a:t>
            </a:r>
            <a:r>
              <a:rPr lang="en-US" dirty="0"/>
              <a:t>: ICANN </a:t>
            </a:r>
          </a:p>
        </p:txBody>
      </p:sp>
    </p:spTree>
    <p:extLst>
      <p:ext uri="{BB962C8B-B14F-4D97-AF65-F5344CB8AC3E}">
        <p14:creationId xmlns:p14="http://schemas.microsoft.com/office/powerpoint/2010/main" val="10204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0146-117D-40FF-A2F7-A7A7A56C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Gobernanza</a:t>
            </a:r>
            <a:r>
              <a:rPr lang="en-US" dirty="0"/>
              <a:t> de Internet - 4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A29D-7950-43C8-B027-BDB1F054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actuales</a:t>
            </a:r>
            <a:endParaRPr lang="en-US" dirty="0"/>
          </a:p>
          <a:p>
            <a:pPr lvl="1"/>
            <a:r>
              <a:rPr lang="en-US" dirty="0"/>
              <a:t>Internet de las </a:t>
            </a:r>
            <a:r>
              <a:rPr lang="en-US" dirty="0" err="1"/>
              <a:t>cosas</a:t>
            </a:r>
            <a:r>
              <a:rPr lang="en-US" dirty="0"/>
              <a:t> (IoT) y </a:t>
            </a:r>
            <a:r>
              <a:rPr lang="en-US" dirty="0" err="1"/>
              <a:t>seguridad</a:t>
            </a:r>
            <a:endParaRPr lang="en-US" dirty="0"/>
          </a:p>
          <a:p>
            <a:pPr lvl="1"/>
            <a:r>
              <a:rPr lang="en-US" dirty="0" err="1"/>
              <a:t>Neutralidad</a:t>
            </a:r>
            <a:r>
              <a:rPr lang="en-US" dirty="0"/>
              <a:t> de la red y gestion de redes</a:t>
            </a:r>
          </a:p>
          <a:p>
            <a:pPr lvl="1"/>
            <a:r>
              <a:rPr lang="en-US" dirty="0" err="1"/>
              <a:t>Acceso</a:t>
            </a:r>
            <a:r>
              <a:rPr lang="en-US" dirty="0"/>
              <a:t> (¡</a:t>
            </a:r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un </a:t>
            </a:r>
            <a:r>
              <a:rPr lang="en-US" dirty="0" err="1"/>
              <a:t>tema</a:t>
            </a:r>
            <a:r>
              <a:rPr lang="en-US" dirty="0"/>
              <a:t>!) y redes </a:t>
            </a:r>
            <a:r>
              <a:rPr lang="en-US" dirty="0" err="1"/>
              <a:t>comunitarias</a:t>
            </a:r>
            <a:endParaRPr lang="en-US" dirty="0"/>
          </a:p>
          <a:p>
            <a:pPr lvl="2"/>
            <a:r>
              <a:rPr lang="en-US" dirty="0" err="1"/>
              <a:t>Tecnología</a:t>
            </a:r>
            <a:endParaRPr lang="en-US" dirty="0"/>
          </a:p>
          <a:p>
            <a:pPr lvl="2"/>
            <a:r>
              <a:rPr lang="en-US" dirty="0" err="1"/>
              <a:t>Organización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Sustentabilidad</a:t>
            </a:r>
            <a:endParaRPr lang="en-US" dirty="0"/>
          </a:p>
          <a:p>
            <a:pPr lvl="2"/>
            <a:r>
              <a:rPr lang="en-US" dirty="0" err="1"/>
              <a:t>Espectro</a:t>
            </a:r>
            <a:endParaRPr lang="en-US" dirty="0"/>
          </a:p>
          <a:p>
            <a:pPr lvl="1"/>
            <a:r>
              <a:rPr lang="en-US" dirty="0" err="1"/>
              <a:t>Nube</a:t>
            </a:r>
            <a:r>
              <a:rPr lang="en-US" dirty="0"/>
              <a:t> y </a:t>
            </a:r>
            <a:r>
              <a:rPr lang="en-US" dirty="0" err="1"/>
              <a:t>soberanía</a:t>
            </a:r>
            <a:endParaRPr lang="en-US" dirty="0"/>
          </a:p>
          <a:p>
            <a:pPr lvl="1"/>
            <a:r>
              <a:rPr lang="en-US" dirty="0" err="1"/>
              <a:t>Inteligencia</a:t>
            </a:r>
            <a:r>
              <a:rPr lang="en-US" dirty="0"/>
              <a:t> artificial</a:t>
            </a:r>
          </a:p>
          <a:p>
            <a:pPr lvl="1"/>
            <a:r>
              <a:rPr lang="en-US" dirty="0"/>
              <a:t>ONU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multilaterales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70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Seguridad informática y administración de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Orígenes de la (in)seguridad informática – sistemas operativos, software, redes</a:t>
            </a:r>
          </a:p>
          <a:p>
            <a:r>
              <a:rPr lang="es-MX" dirty="0"/>
              <a:t>Ruptura del aislamiento memoria-programa</a:t>
            </a:r>
          </a:p>
          <a:p>
            <a:r>
              <a:rPr lang="es-MX" dirty="0"/>
              <a:t>Vulnerabilidad y ataque</a:t>
            </a:r>
          </a:p>
          <a:p>
            <a:r>
              <a:rPr lang="es-MX" dirty="0"/>
              <a:t>Ataques conocidos – “hackeo”, </a:t>
            </a:r>
            <a:r>
              <a:rPr lang="es-MX" dirty="0" err="1"/>
              <a:t>DDoS</a:t>
            </a:r>
            <a:r>
              <a:rPr lang="es-MX" dirty="0"/>
              <a:t>, “data </a:t>
            </a:r>
            <a:r>
              <a:rPr lang="es-MX" dirty="0" err="1"/>
              <a:t>breach</a:t>
            </a:r>
            <a:r>
              <a:rPr lang="es-MX" dirty="0"/>
              <a:t>”, APT, </a:t>
            </a:r>
            <a:r>
              <a:rPr lang="es-MX" dirty="0" err="1"/>
              <a:t>zero-day</a:t>
            </a:r>
            <a:r>
              <a:rPr lang="es-MX" dirty="0"/>
              <a:t>; “phishing”; “</a:t>
            </a:r>
            <a:r>
              <a:rPr lang="es-MX" dirty="0" err="1"/>
              <a:t>ransomware</a:t>
            </a:r>
            <a:r>
              <a:rPr lang="es-MX" dirty="0"/>
              <a:t>”; ingeniería social; economía criminal</a:t>
            </a:r>
          </a:p>
          <a:p>
            <a:r>
              <a:rPr lang="es-MX" dirty="0"/>
              <a:t>Encriptado (cifrado), </a:t>
            </a:r>
            <a:r>
              <a:rPr lang="es-MX" dirty="0" err="1"/>
              <a:t>criptología</a:t>
            </a:r>
            <a:r>
              <a:rPr lang="es-MX" dirty="0"/>
              <a:t>, criptografía</a:t>
            </a:r>
          </a:p>
          <a:p>
            <a:r>
              <a:rPr lang="es-MX" dirty="0"/>
              <a:t>Vectores de ataque y “</a:t>
            </a:r>
            <a:r>
              <a:rPr lang="es-MX" dirty="0" err="1"/>
              <a:t>penetration</a:t>
            </a:r>
            <a:r>
              <a:rPr lang="es-MX" dirty="0"/>
              <a:t> </a:t>
            </a:r>
            <a:r>
              <a:rPr lang="es-MX" dirty="0" err="1"/>
              <a:t>testing</a:t>
            </a:r>
            <a:r>
              <a:rPr lang="es-MX" dirty="0"/>
              <a:t>”</a:t>
            </a:r>
          </a:p>
          <a:p>
            <a:r>
              <a:rPr lang="es-MX" dirty="0"/>
              <a:t>Ingeniería social y capacitación</a:t>
            </a:r>
          </a:p>
          <a:p>
            <a:pPr lvl="1"/>
            <a:r>
              <a:rPr lang="es-MX" dirty="0" err="1"/>
              <a:t>Phishing</a:t>
            </a:r>
            <a:r>
              <a:rPr lang="es-MX" dirty="0"/>
              <a:t>, </a:t>
            </a:r>
            <a:r>
              <a:rPr lang="es-MX" dirty="0" err="1"/>
              <a:t>spear-phishing</a:t>
            </a:r>
            <a:endParaRPr lang="es-MX" dirty="0"/>
          </a:p>
          <a:p>
            <a:pPr lvl="1"/>
            <a:r>
              <a:rPr lang="es-MX" dirty="0"/>
              <a:t>Un ataque a la medida de cada víctima</a:t>
            </a:r>
          </a:p>
          <a:p>
            <a:r>
              <a:rPr lang="es-MX" dirty="0"/>
              <a:t>“Hay dos clases de personas: las que han sido </a:t>
            </a:r>
            <a:r>
              <a:rPr lang="es-MX" dirty="0" err="1"/>
              <a:t>hackeadas</a:t>
            </a:r>
            <a:r>
              <a:rPr lang="es-MX" dirty="0"/>
              <a:t> y las que todavía no lo saben”</a:t>
            </a:r>
          </a:p>
        </p:txBody>
      </p:sp>
    </p:spTree>
    <p:extLst>
      <p:ext uri="{BB962C8B-B14F-4D97-AF65-F5344CB8AC3E}">
        <p14:creationId xmlns:p14="http://schemas.microsoft.com/office/powerpoint/2010/main" val="110624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Seguridad – criterios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Integridad</a:t>
            </a:r>
          </a:p>
          <a:p>
            <a:r>
              <a:rPr lang="es-MX" dirty="0"/>
              <a:t>Autenticación</a:t>
            </a:r>
          </a:p>
          <a:p>
            <a:pPr lvl="1"/>
            <a:r>
              <a:rPr lang="es-MX" dirty="0"/>
              <a:t>“algo que soy” - biométricos</a:t>
            </a:r>
          </a:p>
          <a:p>
            <a:pPr lvl="1"/>
            <a:r>
              <a:rPr lang="es-MX" dirty="0"/>
              <a:t>“algo que sé” – contraseñas y más</a:t>
            </a:r>
          </a:p>
          <a:p>
            <a:pPr lvl="1"/>
            <a:r>
              <a:rPr lang="es-MX" dirty="0"/>
              <a:t>“algo que tengo” – dispositivos</a:t>
            </a:r>
          </a:p>
          <a:p>
            <a:pPr lvl="1"/>
            <a:r>
              <a:rPr lang="es-MX" dirty="0"/>
              <a:t>Secuencia identificación, autenticación, autorización</a:t>
            </a:r>
          </a:p>
          <a:p>
            <a:r>
              <a:rPr lang="es-MX" dirty="0"/>
              <a:t>Confidencialidad</a:t>
            </a:r>
          </a:p>
          <a:p>
            <a:r>
              <a:rPr lang="es-MX" dirty="0"/>
              <a:t>Disponibilidad</a:t>
            </a:r>
          </a:p>
          <a:p>
            <a:r>
              <a:rPr lang="es-MX" dirty="0"/>
              <a:t>No-repudio</a:t>
            </a:r>
          </a:p>
          <a:p>
            <a:pPr lvl="1"/>
            <a:r>
              <a:rPr lang="es-MX" dirty="0"/>
              <a:t>Firma Electrónica Avanzada</a:t>
            </a:r>
          </a:p>
          <a:p>
            <a:pPr lvl="2"/>
            <a:r>
              <a:rPr lang="es-MX" dirty="0"/>
              <a:t>Equivalencia funcional con firma autógrafa</a:t>
            </a:r>
          </a:p>
          <a:p>
            <a:r>
              <a:rPr lang="es-MX" dirty="0"/>
              <a:t>Aplicaciones y ejemplos prácticos</a:t>
            </a:r>
          </a:p>
          <a:p>
            <a:r>
              <a:rPr lang="es-MX" dirty="0"/>
              <a:t>Otros criterios: robustez, resiliencia</a:t>
            </a:r>
          </a:p>
        </p:txBody>
      </p:sp>
    </p:spTree>
    <p:extLst>
      <p:ext uri="{BB962C8B-B14F-4D97-AF65-F5344CB8AC3E}">
        <p14:creationId xmlns:p14="http://schemas.microsoft.com/office/powerpoint/2010/main" val="1265201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Administración de riesgo (1)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Qué es riesgo</a:t>
            </a:r>
          </a:p>
          <a:p>
            <a:r>
              <a:rPr lang="es-MX" dirty="0"/>
              <a:t>Identificar y cuantificar probabilidad e impacto</a:t>
            </a:r>
          </a:p>
          <a:p>
            <a:r>
              <a:rPr lang="es-MX" dirty="0"/>
              <a:t>Ataque</a:t>
            </a:r>
          </a:p>
          <a:p>
            <a:pPr lvl="1"/>
            <a:r>
              <a:rPr lang="es-MX" dirty="0"/>
              <a:t>Natural, humano / deliberado, accidental</a:t>
            </a:r>
          </a:p>
          <a:p>
            <a:pPr lvl="1"/>
            <a:r>
              <a:rPr lang="es-MX" dirty="0"/>
              <a:t>Probabilidad</a:t>
            </a:r>
          </a:p>
          <a:p>
            <a:pPr lvl="1"/>
            <a:r>
              <a:rPr lang="es-MX" dirty="0"/>
              <a:t>Impacto</a:t>
            </a:r>
          </a:p>
          <a:p>
            <a:r>
              <a:rPr lang="es-MX" dirty="0"/>
              <a:t>Evasión</a:t>
            </a:r>
          </a:p>
          <a:p>
            <a:r>
              <a:rPr lang="es-MX" dirty="0"/>
              <a:t>Reducción</a:t>
            </a:r>
          </a:p>
          <a:p>
            <a:r>
              <a:rPr lang="es-MX" dirty="0"/>
              <a:t>Transferencia</a:t>
            </a:r>
          </a:p>
          <a:p>
            <a:r>
              <a:rPr lang="es-MX" dirty="0"/>
              <a:t>Detección</a:t>
            </a:r>
          </a:p>
          <a:p>
            <a:r>
              <a:rPr lang="es-MX" dirty="0"/>
              <a:t>Mitigación</a:t>
            </a:r>
          </a:p>
          <a:p>
            <a:r>
              <a:rPr lang="es-MX" dirty="0"/>
              <a:t>Respuesta – DRM</a:t>
            </a:r>
          </a:p>
          <a:p>
            <a:r>
              <a:rPr lang="es-MX" dirty="0"/>
              <a:t>Continuidad de negocio</a:t>
            </a:r>
          </a:p>
          <a:p>
            <a:r>
              <a:rPr lang="es-MX" dirty="0"/>
              <a:t>Gestión riesgo-costo-beneficio</a:t>
            </a:r>
          </a:p>
          <a:p>
            <a:r>
              <a:rPr lang="es-MX" dirty="0"/>
              <a:t>Disponibilidad de recursos en tiempo, lugar y forma </a:t>
            </a:r>
          </a:p>
        </p:txBody>
      </p:sp>
    </p:spTree>
    <p:extLst>
      <p:ext uri="{BB962C8B-B14F-4D97-AF65-F5344CB8AC3E}">
        <p14:creationId xmlns:p14="http://schemas.microsoft.com/office/powerpoint/2010/main" val="104535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0AF7-D8EB-423F-8D7A-ADE59CC0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Circuitos</a:t>
            </a:r>
            <a:r>
              <a:rPr lang="en-US" dirty="0"/>
              <a:t> vs. </a:t>
            </a:r>
            <a:r>
              <a:rPr lang="en-US" dirty="0" err="1"/>
              <a:t>paquetes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D6F0-46E5-4748-B162-88B9B2AAF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Conmutación</a:t>
            </a:r>
            <a:r>
              <a:rPr lang="en-US" dirty="0"/>
              <a:t> por </a:t>
            </a:r>
            <a:r>
              <a:rPr lang="en-US" dirty="0" err="1"/>
              <a:t>circuitos</a:t>
            </a:r>
            <a:endParaRPr lang="en-US" dirty="0"/>
          </a:p>
          <a:p>
            <a:pPr lvl="1"/>
            <a:r>
              <a:rPr lang="en-US" dirty="0" err="1"/>
              <a:t>Establecer</a:t>
            </a:r>
            <a:r>
              <a:rPr lang="en-US" dirty="0"/>
              <a:t> un </a:t>
            </a:r>
            <a:r>
              <a:rPr lang="en-US" dirty="0" err="1"/>
              <a:t>circuito</a:t>
            </a:r>
            <a:r>
              <a:rPr lang="en-US" dirty="0"/>
              <a:t> </a:t>
            </a:r>
            <a:r>
              <a:rPr lang="en-US" dirty="0" err="1"/>
              <a:t>ida</a:t>
            </a:r>
            <a:r>
              <a:rPr lang="en-US" dirty="0"/>
              <a:t> y </a:t>
            </a:r>
            <a:r>
              <a:rPr lang="en-US" dirty="0" err="1"/>
              <a:t>vuelta</a:t>
            </a:r>
            <a:r>
              <a:rPr lang="en-US" dirty="0"/>
              <a:t> </a:t>
            </a:r>
            <a:r>
              <a:rPr lang="en-US" dirty="0" err="1"/>
              <a:t>emisor</a:t>
            </a:r>
            <a:r>
              <a:rPr lang="en-US" dirty="0"/>
              <a:t>-receptor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circuito</a:t>
            </a:r>
            <a:r>
              <a:rPr lang="en-US" dirty="0"/>
              <a:t> </a:t>
            </a:r>
            <a:r>
              <a:rPr lang="en-US" dirty="0" err="1"/>
              <a:t>permanece</a:t>
            </a:r>
            <a:r>
              <a:rPr lang="en-US" dirty="0"/>
              <a:t> </a:t>
            </a:r>
            <a:r>
              <a:rPr lang="en-US" dirty="0" err="1"/>
              <a:t>dedicado</a:t>
            </a:r>
            <a:r>
              <a:rPr lang="en-US" dirty="0"/>
              <a:t> a la </a:t>
            </a:r>
            <a:r>
              <a:rPr lang="en-US" dirty="0" err="1"/>
              <a:t>comunicación</a:t>
            </a:r>
            <a:endParaRPr lang="en-US" dirty="0"/>
          </a:p>
          <a:p>
            <a:pPr lvl="1"/>
            <a:r>
              <a:rPr lang="en-US" dirty="0"/>
              <a:t>El </a:t>
            </a:r>
            <a:r>
              <a:rPr lang="en-US" dirty="0" err="1"/>
              <a:t>circuito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disponible para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usuarios</a:t>
            </a:r>
            <a:endParaRPr lang="en-US" dirty="0"/>
          </a:p>
          <a:p>
            <a:pPr lvl="1"/>
            <a:r>
              <a:rPr lang="en-US" dirty="0" err="1"/>
              <a:t>Mejoras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multiplexado</a:t>
            </a:r>
            <a:r>
              <a:rPr lang="en-US" dirty="0"/>
              <a:t> y </a:t>
            </a:r>
            <a:r>
              <a:rPr lang="en-US" dirty="0" err="1"/>
              <a:t>digitalización</a:t>
            </a:r>
            <a:endParaRPr lang="en-US" dirty="0"/>
          </a:p>
          <a:p>
            <a:r>
              <a:rPr lang="en-US" dirty="0" err="1"/>
              <a:t>Conmutación</a:t>
            </a:r>
            <a:r>
              <a:rPr lang="en-US" dirty="0"/>
              <a:t> por </a:t>
            </a:r>
            <a:r>
              <a:rPr lang="en-US" dirty="0" err="1"/>
              <a:t>paquetes</a:t>
            </a:r>
            <a:endParaRPr lang="en-US" dirty="0"/>
          </a:p>
          <a:p>
            <a:pPr lvl="1"/>
            <a:r>
              <a:rPr lang="en-US" dirty="0"/>
              <a:t>Digital por </a:t>
            </a:r>
            <a:r>
              <a:rPr lang="en-US" dirty="0" err="1"/>
              <a:t>definición</a:t>
            </a:r>
            <a:endParaRPr lang="en-US" dirty="0"/>
          </a:p>
          <a:p>
            <a:pPr lvl="1"/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circuitos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los </a:t>
            </a:r>
            <a:r>
              <a:rPr lang="en-US" dirty="0" err="1"/>
              <a:t>multiplexa</a:t>
            </a:r>
            <a:endParaRPr lang="en-US" dirty="0"/>
          </a:p>
          <a:p>
            <a:pPr lvl="1"/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paquetes</a:t>
            </a:r>
            <a:r>
              <a:rPr lang="en-US" dirty="0"/>
              <a:t> con </a:t>
            </a:r>
            <a:r>
              <a:rPr lang="en-US" dirty="0" err="1"/>
              <a:t>encabezado</a:t>
            </a:r>
            <a:r>
              <a:rPr lang="en-US" dirty="0"/>
              <a:t> y </a:t>
            </a:r>
            <a:r>
              <a:rPr lang="en-US" dirty="0" err="1"/>
              <a:t>carga</a:t>
            </a:r>
            <a:r>
              <a:rPr lang="en-US" dirty="0"/>
              <a:t> </a:t>
            </a:r>
            <a:r>
              <a:rPr lang="en-US" dirty="0" err="1"/>
              <a:t>útil</a:t>
            </a:r>
            <a:endParaRPr lang="en-US" dirty="0"/>
          </a:p>
          <a:p>
            <a:pPr lvl="1"/>
            <a:r>
              <a:rPr lang="en-US" dirty="0" err="1"/>
              <a:t>Reensamble</a:t>
            </a:r>
            <a:r>
              <a:rPr lang="en-US" dirty="0"/>
              <a:t> de la </a:t>
            </a:r>
            <a:r>
              <a:rPr lang="en-US" dirty="0" err="1"/>
              <a:t>comunicación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receptor </a:t>
            </a:r>
            <a:r>
              <a:rPr lang="en-US" dirty="0" err="1"/>
              <a:t>supone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computacional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2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Riesgo: Tabla impacto-probabilidad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744791"/>
            <a:ext cx="4259163" cy="42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88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Administración del riesgo (2)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s-MX" sz="2400" dirty="0"/>
              <a:t>Medidas – criterios</a:t>
            </a:r>
          </a:p>
          <a:p>
            <a:pPr lvl="1">
              <a:lnSpc>
                <a:spcPct val="80000"/>
              </a:lnSpc>
            </a:pPr>
            <a:r>
              <a:rPr lang="es-MX" sz="2200" dirty="0"/>
              <a:t>Riesgo-costo-beneficio</a:t>
            </a:r>
          </a:p>
          <a:p>
            <a:pPr lvl="1">
              <a:lnSpc>
                <a:spcPct val="80000"/>
              </a:lnSpc>
            </a:pPr>
            <a:r>
              <a:rPr lang="es-MX" sz="2200" dirty="0"/>
              <a:t>Proporcionalidad</a:t>
            </a:r>
          </a:p>
          <a:p>
            <a:pPr>
              <a:lnSpc>
                <a:spcPct val="80000"/>
              </a:lnSpc>
            </a:pPr>
            <a:r>
              <a:rPr lang="es-MX" sz="2400" dirty="0"/>
              <a:t>Nivel “Meta”: PDCA, Plan-Do-</a:t>
            </a:r>
            <a:r>
              <a:rPr lang="es-MX" sz="2400" dirty="0" err="1"/>
              <a:t>Check</a:t>
            </a:r>
            <a:r>
              <a:rPr lang="es-MX" sz="2400" dirty="0"/>
              <a:t>-</a:t>
            </a:r>
            <a:r>
              <a:rPr lang="es-MX" sz="2400" dirty="0" err="1"/>
              <a:t>Act</a:t>
            </a:r>
            <a:endParaRPr lang="es-MX" sz="2400" dirty="0"/>
          </a:p>
          <a:p>
            <a:r>
              <a:rPr lang="es-MX" sz="2400" dirty="0"/>
              <a:t>Sobre un ejemplo</a:t>
            </a:r>
          </a:p>
          <a:p>
            <a:r>
              <a:rPr lang="es-MX" sz="2400" dirty="0"/>
              <a:t>Identificar riesgos</a:t>
            </a:r>
          </a:p>
          <a:p>
            <a:r>
              <a:rPr lang="es-MX" sz="2400" dirty="0"/>
              <a:t>Cuantificar probabilidad-impacto</a:t>
            </a:r>
          </a:p>
          <a:p>
            <a:pPr lvl="1"/>
            <a:r>
              <a:rPr lang="es-MX" sz="2200" dirty="0"/>
              <a:t>Probabilidad – actuarial, sobre el pasado, “fácil”</a:t>
            </a:r>
          </a:p>
          <a:p>
            <a:pPr lvl="1"/>
            <a:r>
              <a:rPr lang="es-MX" sz="2200" dirty="0"/>
              <a:t>Impacto – si se puede en dinero, “fácil”</a:t>
            </a:r>
          </a:p>
          <a:p>
            <a:r>
              <a:rPr lang="es-MX" sz="2400" dirty="0"/>
              <a:t>Modelo de capas para el riesgo</a:t>
            </a:r>
          </a:p>
          <a:p>
            <a:pPr lvl="1"/>
            <a:r>
              <a:rPr lang="es-MX" sz="2200" dirty="0"/>
              <a:t>Caso específico de riesgo en proyectos</a:t>
            </a:r>
          </a:p>
          <a:p>
            <a:r>
              <a:rPr lang="es-MX" sz="2400" dirty="0"/>
              <a:t>Riesgo de </a:t>
            </a:r>
            <a:r>
              <a:rPr lang="es-MX" sz="2400" dirty="0" err="1"/>
              <a:t>sobreformalizar</a:t>
            </a:r>
            <a:r>
              <a:rPr lang="es-MX" sz="2400" dirty="0"/>
              <a:t> el análisis del riesgo</a:t>
            </a:r>
          </a:p>
          <a:p>
            <a:pPr lvl="1"/>
            <a:r>
              <a:rPr lang="es-MX" sz="2200" dirty="0"/>
              <a:t>Tablas de calificaciones de aparente alta </a:t>
            </a:r>
            <a:r>
              <a:rPr lang="es-MX" dirty="0"/>
              <a:t>precisión</a:t>
            </a:r>
          </a:p>
          <a:p>
            <a:pPr>
              <a:lnSpc>
                <a:spcPct val="80000"/>
              </a:lnSpc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23656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5649-3962-4A90-B697-0DBE52A5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Ciberseguridad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FA33-876F-418C-8C8F-E445C8E1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Ciber</a:t>
            </a:r>
            <a:r>
              <a:rPr lang="en-US" dirty="0"/>
              <a:t>”</a:t>
            </a:r>
          </a:p>
          <a:p>
            <a:r>
              <a:rPr lang="en-US" dirty="0" err="1"/>
              <a:t>Seguridad</a:t>
            </a:r>
            <a:r>
              <a:rPr lang="en-US" dirty="0"/>
              <a:t> personal</a:t>
            </a:r>
          </a:p>
          <a:p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endParaRPr lang="en-US" dirty="0"/>
          </a:p>
          <a:p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pública</a:t>
            </a:r>
            <a:endParaRPr lang="en-US" dirty="0"/>
          </a:p>
          <a:p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  <a:p>
            <a:r>
              <a:rPr lang="en-US" dirty="0" err="1"/>
              <a:t>Actores</a:t>
            </a:r>
            <a:r>
              <a:rPr lang="en-US" dirty="0"/>
              <a:t> y </a:t>
            </a:r>
            <a:r>
              <a:rPr lang="en-US" dirty="0" err="1"/>
              <a:t>motivaciones</a:t>
            </a:r>
            <a:endParaRPr lang="en-US" dirty="0"/>
          </a:p>
          <a:p>
            <a:pPr lvl="2"/>
            <a:r>
              <a:rPr lang="en-US" dirty="0" err="1"/>
              <a:t>Tradicionales</a:t>
            </a:r>
            <a:endParaRPr lang="en-US" dirty="0"/>
          </a:p>
          <a:p>
            <a:pPr lvl="2"/>
            <a:r>
              <a:rPr lang="en-US" dirty="0"/>
              <a:t>No </a:t>
            </a:r>
            <a:r>
              <a:rPr lang="en-US" dirty="0" err="1"/>
              <a:t>convencionales</a:t>
            </a:r>
            <a:r>
              <a:rPr lang="en-US" dirty="0"/>
              <a:t> – </a:t>
            </a:r>
            <a:r>
              <a:rPr lang="en-US" dirty="0" err="1"/>
              <a:t>importancia</a:t>
            </a:r>
            <a:r>
              <a:rPr lang="en-US" dirty="0"/>
              <a:t> de actors </a:t>
            </a:r>
            <a:r>
              <a:rPr lang="en-US" dirty="0" err="1"/>
              <a:t>subnacionales</a:t>
            </a:r>
            <a:r>
              <a:rPr lang="en-US" dirty="0"/>
              <a:t> y no </a:t>
            </a:r>
            <a:r>
              <a:rPr lang="en-US" dirty="0" err="1"/>
              <a:t>nacionales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problema</a:t>
            </a:r>
            <a:r>
              <a:rPr lang="en-US" dirty="0"/>
              <a:t> de </a:t>
            </a:r>
            <a:r>
              <a:rPr lang="en-US" dirty="0" err="1"/>
              <a:t>atribución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60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Biblio</a:t>
            </a:r>
            <a:r>
              <a:rPr lang="es-MX" dirty="0"/>
              <a:t>/</a:t>
            </a:r>
            <a:r>
              <a:rPr lang="es-MX" dirty="0" err="1"/>
              <a:t>webografía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600" dirty="0"/>
              <a:t>Guillermo Cejudo, Mauricio </a:t>
            </a:r>
            <a:r>
              <a:rPr lang="es-MX" sz="1600" dirty="0" err="1"/>
              <a:t>Dussauge</a:t>
            </a:r>
            <a:r>
              <a:rPr lang="es-MX" sz="1600" dirty="0"/>
              <a:t> y Cynthia Michel, “La innovación en el sector público: Tendencias internacionales y experiencias mexicanas”, INAP-CIDE, México, 2016</a:t>
            </a:r>
          </a:p>
          <a:p>
            <a:r>
              <a:rPr lang="es-MX" sz="1600" dirty="0"/>
              <a:t>INAP varios autores: Revista de Administración Pública RAP, 140, 2016</a:t>
            </a:r>
          </a:p>
          <a:p>
            <a:r>
              <a:rPr lang="es-MX" sz="1600" dirty="0" err="1"/>
              <a:t>Jovan</a:t>
            </a:r>
            <a:r>
              <a:rPr lang="es-MX" sz="1600" dirty="0"/>
              <a:t> </a:t>
            </a:r>
            <a:r>
              <a:rPr lang="es-MX" sz="1600" dirty="0" err="1"/>
              <a:t>Kurbalija</a:t>
            </a:r>
            <a:r>
              <a:rPr lang="es-MX" sz="1600" dirty="0"/>
              <a:t>,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Introduction</a:t>
            </a:r>
            <a:r>
              <a:rPr lang="es-MX" sz="1600" dirty="0"/>
              <a:t> to Internet </a:t>
            </a:r>
            <a:r>
              <a:rPr lang="es-MX" sz="1600" dirty="0" err="1"/>
              <a:t>Governance</a:t>
            </a:r>
            <a:r>
              <a:rPr lang="es-MX" sz="1600" dirty="0"/>
              <a:t>, </a:t>
            </a:r>
            <a:r>
              <a:rPr lang="es-MX" sz="1600" dirty="0" err="1"/>
              <a:t>Diplo</a:t>
            </a:r>
            <a:r>
              <a:rPr lang="es-MX" sz="1600" dirty="0"/>
              <a:t> </a:t>
            </a:r>
            <a:r>
              <a:rPr lang="es-MX" sz="1600" dirty="0" err="1"/>
              <a:t>Institute</a:t>
            </a:r>
            <a:r>
              <a:rPr lang="es-MX" sz="1600" dirty="0"/>
              <a:t>, 2009, </a:t>
            </a:r>
            <a:r>
              <a:rPr lang="es-ES" sz="1600" dirty="0">
                <a:hlinkClick r:id="rId2"/>
              </a:rPr>
              <a:t>http://www.diplomacy.edu/ISL/IG/default.htm</a:t>
            </a:r>
            <a:endParaRPr lang="es-ES" sz="1600" dirty="0"/>
          </a:p>
          <a:p>
            <a:r>
              <a:rPr lang="es-MX" sz="1600" dirty="0"/>
              <a:t>Gonzalo Alonso, La Revolución Horizontal</a:t>
            </a:r>
          </a:p>
          <a:p>
            <a:r>
              <a:rPr lang="es-MX" sz="1600" dirty="0"/>
              <a:t>Manuel Castells,10 Lecciones sobre la Historia de Internet, </a:t>
            </a:r>
            <a:r>
              <a:rPr lang="es-ES" sz="1600" dirty="0">
                <a:hlinkClick r:id="rId3"/>
              </a:rPr>
              <a:t>http://www.uoc.es/web/cat/articles/castells/print.html</a:t>
            </a:r>
            <a:endParaRPr lang="es-ES" sz="1600" dirty="0"/>
          </a:p>
          <a:p>
            <a:r>
              <a:rPr lang="es-MX" sz="1600" dirty="0"/>
              <a:t>Alejandro </a:t>
            </a:r>
            <a:r>
              <a:rPr lang="es-MX" sz="1600" dirty="0" err="1"/>
              <a:t>Pisanty</a:t>
            </a:r>
            <a:r>
              <a:rPr lang="es-MX" sz="1600" dirty="0"/>
              <a:t>, Blog, </a:t>
            </a:r>
            <a:r>
              <a:rPr lang="es-MX" sz="1600" dirty="0">
                <a:hlinkClick r:id="rId4"/>
              </a:rPr>
              <a:t>http://pisanty.blogspot.com</a:t>
            </a:r>
            <a:endParaRPr lang="es-MX" sz="1600" dirty="0"/>
          </a:p>
          <a:p>
            <a:r>
              <a:rPr lang="es-MX" sz="1600" dirty="0">
                <a:hlinkClick r:id="rId5"/>
              </a:rPr>
              <a:t>http://futureweb2010blog.wordpress.com/2010/04/22/core-values-and-the-future-of-the-internet/</a:t>
            </a:r>
            <a:r>
              <a:rPr lang="es-MX" sz="1600" dirty="0"/>
              <a:t> (</a:t>
            </a:r>
            <a:r>
              <a:rPr lang="es-MX" sz="1600" dirty="0" err="1"/>
              <a:t>core</a:t>
            </a:r>
            <a:r>
              <a:rPr lang="es-MX" sz="1600" dirty="0"/>
              <a:t> </a:t>
            </a:r>
            <a:r>
              <a:rPr lang="es-MX" sz="1600" dirty="0" err="1"/>
              <a:t>values</a:t>
            </a:r>
            <a:r>
              <a:rPr lang="es-MX" sz="1600" dirty="0"/>
              <a:t>)</a:t>
            </a:r>
          </a:p>
          <a:p>
            <a:r>
              <a:rPr lang="es-MX" sz="1600" dirty="0">
                <a:hlinkClick r:id="rId6"/>
              </a:rPr>
              <a:t>http://pisanty.blogspot.mx/2010/09/references-on-core-values-of-internet.html</a:t>
            </a:r>
            <a:endParaRPr lang="es-ES" sz="1600" dirty="0"/>
          </a:p>
          <a:p>
            <a:r>
              <a:rPr lang="es-MX" sz="1600" dirty="0">
                <a:hlinkClick r:id="rId7"/>
              </a:rPr>
              <a:t>http://www.youtube.com/watch?v=3vrRGwSKl3A</a:t>
            </a:r>
            <a:endParaRPr lang="es-MX" sz="1600" dirty="0"/>
          </a:p>
          <a:p>
            <a:r>
              <a:rPr lang="es-MX" sz="1600" dirty="0"/>
              <a:t>Revista de Administración Pública, INAP, México, no. 148 (2019), número especial dedicado a Ciberseguridad Nacional </a:t>
            </a:r>
          </a:p>
          <a:p>
            <a:pPr marL="0" indent="0">
              <a:buNone/>
            </a:pPr>
            <a:endParaRPr lang="es-ES" sz="1600" dirty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290996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ES" sz="1600" dirty="0" err="1"/>
              <a:t>Pisanty</a:t>
            </a:r>
            <a:r>
              <a:rPr lang="es-ES" sz="1600" dirty="0"/>
              <a:t>, </a:t>
            </a:r>
            <a:r>
              <a:rPr lang="es-ES" sz="1600" dirty="0" err="1"/>
              <a:t>Cybersecurity</a:t>
            </a:r>
            <a:r>
              <a:rPr lang="es-ES" sz="1600" dirty="0"/>
              <a:t>; y otros </a:t>
            </a:r>
            <a:r>
              <a:rPr lang="es-ES" sz="1600" dirty="0" err="1"/>
              <a:t>cápítulos</a:t>
            </a:r>
            <a:r>
              <a:rPr lang="es-ES" sz="1600" dirty="0"/>
              <a:t>, en  </a:t>
            </a:r>
            <a:r>
              <a:rPr lang="es-ES" sz="1600" dirty="0">
                <a:hlinkClick r:id="rId2"/>
              </a:rPr>
              <a:t>http://www.intgovforum.org/cms/images/2010/book/igf.sharm.book.final.pdf</a:t>
            </a:r>
            <a:r>
              <a:rPr lang="es-ES" sz="16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s-MX" sz="1600" dirty="0"/>
          </a:p>
          <a:p>
            <a:pPr>
              <a:lnSpc>
                <a:spcPct val="80000"/>
              </a:lnSpc>
              <a:defRPr/>
            </a:pPr>
            <a:r>
              <a:rPr lang="es-MX" sz="1600" dirty="0"/>
              <a:t>P. de </a:t>
            </a:r>
            <a:r>
              <a:rPr lang="es-MX" sz="1600" dirty="0" err="1"/>
              <a:t>Vries</a:t>
            </a:r>
            <a:r>
              <a:rPr lang="es-MX" sz="1600" dirty="0"/>
              <a:t>, </a:t>
            </a:r>
            <a:r>
              <a:rPr lang="en-US" sz="1600" dirty="0"/>
              <a:t>Internet Governance as Forestry: Deriving Policy Principles from Managed Complex Adaptive Systems, TPRC 2008, </a:t>
            </a:r>
            <a:r>
              <a:rPr lang="es-ES" sz="1600" dirty="0">
                <a:hlinkClick r:id="rId3"/>
              </a:rPr>
              <a:t>http://dlc.dlib.indiana.edu/dlc/bitstream/handle/10535/5728/SSRN-id1229482.pdf?sequence=1</a:t>
            </a:r>
            <a:r>
              <a:rPr lang="es-ES" sz="16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s-MX" sz="1600" dirty="0"/>
          </a:p>
          <a:p>
            <a:pPr>
              <a:lnSpc>
                <a:spcPct val="80000"/>
              </a:lnSpc>
              <a:defRPr/>
            </a:pPr>
            <a:r>
              <a:rPr lang="es-MX" sz="1600" dirty="0"/>
              <a:t>Internet </a:t>
            </a:r>
            <a:r>
              <a:rPr lang="es-MX" sz="1600" dirty="0" err="1"/>
              <a:t>Governance</a:t>
            </a:r>
            <a:r>
              <a:rPr lang="es-MX" sz="1600" dirty="0"/>
              <a:t>: A Grand </a:t>
            </a:r>
            <a:r>
              <a:rPr lang="es-MX" sz="1600" dirty="0" err="1"/>
              <a:t>Collaboration</a:t>
            </a:r>
            <a:r>
              <a:rPr lang="es-MX" sz="1600" dirty="0"/>
              <a:t>, D. </a:t>
            </a:r>
            <a:r>
              <a:rPr lang="es-MX" sz="1600" dirty="0" err="1"/>
              <a:t>MacLean</a:t>
            </a:r>
            <a:r>
              <a:rPr lang="es-MX" sz="1600" dirty="0"/>
              <a:t> (ed.), 2004, </a:t>
            </a:r>
            <a:r>
              <a:rPr lang="es-ES" sz="1600" dirty="0">
                <a:hlinkClick r:id="rId4"/>
              </a:rPr>
              <a:t>http://books.google.com/books?id=pEFAypES4t0C&amp;printsec=frontcover#v=onepage&amp;q&amp;f=false</a:t>
            </a:r>
            <a:r>
              <a:rPr lang="es-ES" sz="1600" dirty="0"/>
              <a:t> especialmente capítulo “</a:t>
            </a:r>
            <a:r>
              <a:rPr lang="es-ES" sz="1600" dirty="0" err="1"/>
              <a:t>First</a:t>
            </a:r>
            <a:r>
              <a:rPr lang="es-ES" sz="1600" dirty="0"/>
              <a:t>, Do no </a:t>
            </a:r>
            <a:r>
              <a:rPr lang="es-ES" sz="1600" dirty="0" err="1"/>
              <a:t>Harm</a:t>
            </a:r>
            <a:r>
              <a:rPr lang="es-ES" sz="1600" dirty="0"/>
              <a:t>”, de </a:t>
            </a:r>
            <a:r>
              <a:rPr lang="es-ES" sz="1600" dirty="0" err="1"/>
              <a:t>Vint</a:t>
            </a:r>
            <a:r>
              <a:rPr lang="es-ES" sz="1600" dirty="0"/>
              <a:t> </a:t>
            </a:r>
            <a:r>
              <a:rPr lang="es-ES" sz="1600" dirty="0" err="1"/>
              <a:t>Cerf</a:t>
            </a:r>
            <a:r>
              <a:rPr lang="es-ES" sz="1600" dirty="0"/>
              <a:t>, p. 13 </a:t>
            </a:r>
            <a:r>
              <a:rPr lang="es-ES" sz="1600" i="1" dirty="0" err="1"/>
              <a:t>ff</a:t>
            </a:r>
            <a:r>
              <a:rPr lang="es-ES" sz="1600" i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s-ES" sz="1600" dirty="0" err="1"/>
              <a:t>Pisanty</a:t>
            </a:r>
            <a:r>
              <a:rPr lang="es-ES" sz="1600" dirty="0"/>
              <a:t>, </a:t>
            </a:r>
            <a:r>
              <a:rPr lang="es-MX" sz="1600" dirty="0"/>
              <a:t>Propiedad intelectual, acceso abierto, acceso a </a:t>
            </a:r>
            <a:r>
              <a:rPr lang="es-MX" sz="1600" dirty="0" err="1"/>
              <a:t>lainformación</a:t>
            </a:r>
            <a:r>
              <a:rPr lang="es-MX" sz="1600" dirty="0"/>
              <a:t>, rankings y el interés institucional en </a:t>
            </a:r>
            <a:r>
              <a:rPr lang="es-MX" sz="1600" dirty="0" err="1"/>
              <a:t>laacademia</a:t>
            </a:r>
            <a:r>
              <a:rPr lang="es-MX" sz="1600" dirty="0"/>
              <a:t>. ¿Existe un juego no suma-cero?</a:t>
            </a:r>
            <a:endParaRPr lang="es-ES" sz="16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s-MX" sz="1600" dirty="0">
                <a:hlinkClick r:id="rId5"/>
              </a:rPr>
              <a:t>	 http://es.scribd.com/doc/62719136/Propiedad-intelectual-acceso-abierto-acceso-a-la-informacion-rankings-y-el-interes-institucional-en-la-academia-%C2%BFExiste-un-juego-no-suma-cero</a:t>
            </a:r>
            <a:r>
              <a:rPr lang="es-MX" sz="1600" dirty="0"/>
              <a:t> o, abreviado, </a:t>
            </a:r>
            <a:r>
              <a:rPr lang="es-MX" sz="1600" dirty="0">
                <a:hlinkClick r:id="rId6"/>
              </a:rPr>
              <a:t>http://bit.ly/nd0hwN</a:t>
            </a:r>
            <a:r>
              <a:rPr lang="es-MX" sz="16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s-ES" sz="1600" dirty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835031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dirty="0"/>
              <a:t>Jane E. </a:t>
            </a:r>
            <a:r>
              <a:rPr lang="es-MX" sz="1800" dirty="0" err="1"/>
              <a:t>Fountain</a:t>
            </a:r>
            <a:r>
              <a:rPr lang="es-MX" sz="1800" dirty="0"/>
              <a:t>, La construcción del Estado virtual, CIDE, 2013</a:t>
            </a:r>
          </a:p>
          <a:p>
            <a:r>
              <a:rPr lang="es-MX" sz="1800" dirty="0"/>
              <a:t>Lawrence Busch, </a:t>
            </a:r>
            <a:r>
              <a:rPr lang="es-MX" sz="1800" dirty="0" err="1"/>
              <a:t>Standards</a:t>
            </a:r>
            <a:r>
              <a:rPr lang="es-MX" sz="1800" dirty="0"/>
              <a:t> – </a:t>
            </a:r>
            <a:r>
              <a:rPr lang="es-MX" sz="1800" dirty="0" err="1"/>
              <a:t>recipes</a:t>
            </a:r>
            <a:r>
              <a:rPr lang="es-MX" sz="1800" dirty="0"/>
              <a:t> </a:t>
            </a:r>
            <a:r>
              <a:rPr lang="es-MX" sz="1800" dirty="0" err="1"/>
              <a:t>for</a:t>
            </a:r>
            <a:r>
              <a:rPr lang="es-MX" sz="1800" dirty="0"/>
              <a:t> </a:t>
            </a:r>
            <a:r>
              <a:rPr lang="es-MX" sz="1800" dirty="0" err="1"/>
              <a:t>reality</a:t>
            </a:r>
            <a:r>
              <a:rPr lang="es-MX" sz="1800" dirty="0"/>
              <a:t>, MIT </a:t>
            </a:r>
            <a:r>
              <a:rPr lang="es-MX" sz="1800" dirty="0" err="1"/>
              <a:t>press</a:t>
            </a:r>
            <a:r>
              <a:rPr lang="es-MX" sz="1800" dirty="0"/>
              <a:t>, 2011</a:t>
            </a:r>
          </a:p>
          <a:p>
            <a:r>
              <a:rPr lang="es-MX" sz="1800" dirty="0" err="1"/>
              <a:t>Baschab</a:t>
            </a:r>
            <a:r>
              <a:rPr lang="es-MX" sz="1800" dirty="0"/>
              <a:t> y </a:t>
            </a:r>
            <a:r>
              <a:rPr lang="es-MX" sz="1800" dirty="0" err="1"/>
              <a:t>Piot</a:t>
            </a:r>
            <a:r>
              <a:rPr lang="es-MX" sz="1800" dirty="0"/>
              <a:t>, </a:t>
            </a:r>
            <a:r>
              <a:rPr lang="es-MX" sz="1800" dirty="0" err="1"/>
              <a:t>The</a:t>
            </a:r>
            <a:r>
              <a:rPr lang="es-MX" sz="1800" dirty="0"/>
              <a:t> </a:t>
            </a:r>
            <a:r>
              <a:rPr lang="es-MX" sz="1800" dirty="0" err="1"/>
              <a:t>Executive’s</a:t>
            </a:r>
            <a:r>
              <a:rPr lang="es-MX" sz="1800" dirty="0"/>
              <a:t> </a:t>
            </a:r>
            <a:r>
              <a:rPr lang="es-MX" sz="1800" dirty="0" err="1"/>
              <a:t>Guide</a:t>
            </a:r>
            <a:r>
              <a:rPr lang="es-MX" sz="1800" dirty="0"/>
              <a:t> to </a:t>
            </a:r>
            <a:r>
              <a:rPr lang="es-MX" sz="1800" dirty="0" err="1"/>
              <a:t>Information</a:t>
            </a:r>
            <a:r>
              <a:rPr lang="es-MX" sz="1800" dirty="0"/>
              <a:t> </a:t>
            </a:r>
            <a:r>
              <a:rPr lang="es-MX" sz="1800" dirty="0" err="1"/>
              <a:t>Technology</a:t>
            </a:r>
            <a:endParaRPr lang="es-MX" sz="1800" dirty="0"/>
          </a:p>
          <a:p>
            <a:r>
              <a:rPr lang="es-MX" sz="1800" dirty="0" err="1"/>
              <a:t>Benson</a:t>
            </a:r>
            <a:r>
              <a:rPr lang="es-MX" sz="1800" dirty="0"/>
              <a:t> et al., Business </a:t>
            </a:r>
            <a:r>
              <a:rPr lang="es-MX" sz="1800" dirty="0" err="1"/>
              <a:t>Strategy</a:t>
            </a:r>
            <a:r>
              <a:rPr lang="es-MX" sz="1800" dirty="0"/>
              <a:t> to IT </a:t>
            </a:r>
            <a:r>
              <a:rPr lang="es-MX" sz="1800" dirty="0" err="1"/>
              <a:t>Action</a:t>
            </a:r>
            <a:r>
              <a:rPr lang="es-MX" sz="1800" dirty="0"/>
              <a:t>, </a:t>
            </a:r>
            <a:r>
              <a:rPr lang="es-MX" sz="1800" dirty="0" err="1"/>
              <a:t>Wiley</a:t>
            </a:r>
            <a:endParaRPr lang="es-MX" sz="1800" dirty="0"/>
          </a:p>
          <a:p>
            <a:r>
              <a:rPr lang="es-MX" sz="1800" dirty="0"/>
              <a:t>“In </a:t>
            </a:r>
            <a:r>
              <a:rPr lang="es-MX" sz="1800" dirty="0" err="1"/>
              <a:t>Defense</a:t>
            </a:r>
            <a:r>
              <a:rPr lang="es-MX" sz="1800" dirty="0"/>
              <a:t> of Central IT”, </a:t>
            </a:r>
            <a:r>
              <a:rPr lang="es-MX" sz="1800" dirty="0">
                <a:hlinkClick r:id="rId2"/>
              </a:rPr>
              <a:t>http://www.insidehighered.com/blogs/technology-and-learning/defense-central-it</a:t>
            </a:r>
            <a:r>
              <a:rPr lang="es-MX" sz="1800" dirty="0"/>
              <a:t> o abreviado </a:t>
            </a:r>
            <a:r>
              <a:rPr lang="es-MX" sz="1800" dirty="0">
                <a:hlinkClick r:id="rId3"/>
              </a:rPr>
              <a:t>http://ow.ly/A4rVE</a:t>
            </a:r>
            <a:r>
              <a:rPr lang="es-MX" sz="1800" dirty="0"/>
              <a:t> </a:t>
            </a:r>
          </a:p>
          <a:p>
            <a:r>
              <a:rPr lang="es-MX" sz="1800" dirty="0"/>
              <a:t>“</a:t>
            </a:r>
            <a:r>
              <a:rPr lang="es-MX" sz="1800" dirty="0" err="1"/>
              <a:t>Five</a:t>
            </a:r>
            <a:r>
              <a:rPr lang="es-MX" sz="1800" dirty="0"/>
              <a:t> </a:t>
            </a:r>
            <a:r>
              <a:rPr lang="es-MX" sz="1800" dirty="0" err="1"/>
              <a:t>decisions</a:t>
            </a:r>
            <a:r>
              <a:rPr lang="es-MX" sz="1800" dirty="0"/>
              <a:t> a CTO </a:t>
            </a:r>
            <a:r>
              <a:rPr lang="es-MX" sz="1800" dirty="0" err="1"/>
              <a:t>must</a:t>
            </a:r>
            <a:r>
              <a:rPr lang="es-MX" sz="1800" dirty="0"/>
              <a:t> </a:t>
            </a:r>
            <a:r>
              <a:rPr lang="es-MX" sz="1800" dirty="0" err="1"/>
              <a:t>make</a:t>
            </a:r>
            <a:r>
              <a:rPr lang="es-MX" sz="1800" dirty="0"/>
              <a:t> </a:t>
            </a:r>
            <a:r>
              <a:rPr lang="es-MX" sz="1800" dirty="0" err="1"/>
              <a:t>on</a:t>
            </a:r>
            <a:r>
              <a:rPr lang="es-MX" sz="1800" dirty="0"/>
              <a:t> </a:t>
            </a:r>
            <a:r>
              <a:rPr lang="es-MX" sz="1800" dirty="0" err="1"/>
              <a:t>day</a:t>
            </a:r>
            <a:r>
              <a:rPr lang="es-MX" sz="1800" dirty="0"/>
              <a:t> </a:t>
            </a:r>
            <a:r>
              <a:rPr lang="es-MX" sz="1800" dirty="0" err="1"/>
              <a:t>one</a:t>
            </a:r>
            <a:r>
              <a:rPr lang="es-MX" sz="1800" dirty="0"/>
              <a:t>” </a:t>
            </a:r>
            <a:r>
              <a:rPr lang="es-MX" sz="1800" dirty="0">
                <a:hlinkClick r:id="rId4"/>
              </a:rPr>
              <a:t>http://www.techrepublic.com/article/5-decisions-a-cto-needs-to-make-on-day-one/</a:t>
            </a:r>
            <a:r>
              <a:rPr lang="es-MX" sz="1800" dirty="0"/>
              <a:t> </a:t>
            </a:r>
          </a:p>
          <a:p>
            <a:r>
              <a:rPr lang="es-MX" sz="1800" dirty="0"/>
              <a:t>Nagy K. </a:t>
            </a:r>
            <a:r>
              <a:rPr lang="es-MX" sz="1800" dirty="0" err="1"/>
              <a:t>Hanna</a:t>
            </a:r>
            <a:r>
              <a:rPr lang="es-MX" sz="1800" dirty="0"/>
              <a:t>, </a:t>
            </a:r>
            <a:r>
              <a:rPr lang="es-MX" sz="1800" dirty="0" err="1"/>
              <a:t>Transforming</a:t>
            </a:r>
            <a:r>
              <a:rPr lang="es-MX" sz="1800" dirty="0"/>
              <a:t> to a </a:t>
            </a:r>
            <a:r>
              <a:rPr lang="es-MX" sz="1800" dirty="0" err="1"/>
              <a:t>Networked</a:t>
            </a:r>
            <a:r>
              <a:rPr lang="es-MX" sz="1800" dirty="0"/>
              <a:t> </a:t>
            </a:r>
            <a:r>
              <a:rPr lang="es-MX" sz="1800" dirty="0" err="1"/>
              <a:t>Society</a:t>
            </a:r>
            <a:r>
              <a:rPr lang="es-MX" sz="1800" dirty="0"/>
              <a:t> – </a:t>
            </a:r>
            <a:r>
              <a:rPr lang="es-MX" sz="1800" dirty="0" err="1"/>
              <a:t>Guide</a:t>
            </a:r>
            <a:r>
              <a:rPr lang="es-MX" sz="1800" dirty="0"/>
              <a:t> </a:t>
            </a:r>
            <a:r>
              <a:rPr lang="es-MX" sz="1800" dirty="0" err="1"/>
              <a:t>for</a:t>
            </a:r>
            <a:r>
              <a:rPr lang="es-MX" sz="1800" dirty="0"/>
              <a:t> </a:t>
            </a:r>
            <a:r>
              <a:rPr lang="es-MX" sz="1800" dirty="0" err="1"/>
              <a:t>Policy</a:t>
            </a:r>
            <a:r>
              <a:rPr lang="es-MX" sz="1800" dirty="0"/>
              <a:t> </a:t>
            </a:r>
            <a:r>
              <a:rPr lang="es-MX" sz="1800" dirty="0" err="1"/>
              <a:t>Makers</a:t>
            </a:r>
            <a:r>
              <a:rPr lang="es-MX" sz="1800" dirty="0"/>
              <a:t>, </a:t>
            </a:r>
            <a:r>
              <a:rPr lang="es-MX" sz="1800" dirty="0" err="1"/>
              <a:t>Sriban</a:t>
            </a:r>
            <a:r>
              <a:rPr lang="es-MX" sz="1800" dirty="0"/>
              <a:t> </a:t>
            </a:r>
            <a:r>
              <a:rPr lang="es-MX" sz="1800" dirty="0" err="1"/>
              <a:t>Books</a:t>
            </a:r>
            <a:r>
              <a:rPr lang="es-MX" sz="1800" dirty="0"/>
              <a:t>, 2015</a:t>
            </a:r>
          </a:p>
          <a:p>
            <a:r>
              <a:rPr lang="es-MX" sz="1800" dirty="0"/>
              <a:t>Nagy K. </a:t>
            </a:r>
            <a:r>
              <a:rPr lang="es-MX" sz="1800" dirty="0" err="1"/>
              <a:t>Hanna</a:t>
            </a:r>
            <a:r>
              <a:rPr lang="es-MX" sz="1800" dirty="0"/>
              <a:t>, </a:t>
            </a:r>
            <a:r>
              <a:rPr lang="es-MX" sz="1800" dirty="0" err="1"/>
              <a:t>Mastering</a:t>
            </a:r>
            <a:r>
              <a:rPr lang="es-MX" sz="1800" dirty="0"/>
              <a:t> Digital </a:t>
            </a:r>
            <a:r>
              <a:rPr lang="es-MX" sz="1800" dirty="0" err="1"/>
              <a:t>Transformation</a:t>
            </a:r>
            <a:r>
              <a:rPr lang="es-MX" sz="1800" dirty="0"/>
              <a:t>, </a:t>
            </a:r>
            <a:r>
              <a:rPr lang="es-MX" sz="1800" dirty="0" err="1"/>
              <a:t>Emerald</a:t>
            </a:r>
            <a:r>
              <a:rPr lang="es-MX" sz="1800" dirty="0"/>
              <a:t> Publishing, 2016</a:t>
            </a:r>
          </a:p>
        </p:txBody>
      </p:sp>
    </p:spTree>
    <p:extLst>
      <p:ext uri="{BB962C8B-B14F-4D97-AF65-F5344CB8AC3E}">
        <p14:creationId xmlns:p14="http://schemas.microsoft.com/office/powerpoint/2010/main" val="157406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064B-7297-4B01-B83E-D391A754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Arquitectura</a:t>
            </a:r>
            <a:r>
              <a:rPr lang="en-US" dirty="0"/>
              <a:t> de </a:t>
            </a:r>
            <a:r>
              <a:rPr lang="en-US" dirty="0" err="1"/>
              <a:t>capas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9419-65BE-4493-A952-505256A6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0E031A-277F-4848-AD00-8D0BBD79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3" y="1825625"/>
            <a:ext cx="901491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2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9CE3-A592-454F-A5BF-CA34A32F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Arquitectura</a:t>
            </a:r>
            <a:r>
              <a:rPr lang="en-US" dirty="0"/>
              <a:t> de </a:t>
            </a:r>
            <a:r>
              <a:rPr lang="en-US" dirty="0" err="1"/>
              <a:t>capas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8A31-7D2C-42CE-83B0-79B0F0DB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Arquitectura de capas como forma de modularidad</a:t>
            </a:r>
          </a:p>
          <a:p>
            <a:r>
              <a:rPr lang="es-MX" dirty="0"/>
              <a:t>Importancia del “contrato” de capas</a:t>
            </a:r>
          </a:p>
          <a:p>
            <a:r>
              <a:rPr lang="es-MX" dirty="0"/>
              <a:t>Estandarización</a:t>
            </a:r>
          </a:p>
          <a:p>
            <a:r>
              <a:rPr lang="es-MX" dirty="0"/>
              <a:t>Capa física</a:t>
            </a:r>
          </a:p>
          <a:p>
            <a:r>
              <a:rPr lang="es-MX" dirty="0"/>
              <a:t>Datagramas</a:t>
            </a:r>
          </a:p>
          <a:p>
            <a:r>
              <a:rPr lang="es-MX" dirty="0"/>
              <a:t>IP, Internet</a:t>
            </a:r>
          </a:p>
          <a:p>
            <a:r>
              <a:rPr lang="es-MX" dirty="0"/>
              <a:t>Transporte</a:t>
            </a:r>
          </a:p>
          <a:p>
            <a:r>
              <a:rPr lang="es-MX" dirty="0"/>
              <a:t>Aplicación</a:t>
            </a:r>
          </a:p>
          <a:p>
            <a:r>
              <a:rPr lang="es-MX" dirty="0"/>
              <a:t>Extensión más allá de la tecnología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7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E4AD-D7F3-40CB-B636-1C65C469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Paquetes</a:t>
            </a:r>
            <a:r>
              <a:rPr lang="en-US" dirty="0"/>
              <a:t>, </a:t>
            </a:r>
            <a:r>
              <a:rPr lang="en-US" dirty="0" err="1"/>
              <a:t>enrutamiento</a:t>
            </a:r>
            <a:r>
              <a:rPr lang="en-US" dirty="0"/>
              <a:t> (</a:t>
            </a:r>
            <a:r>
              <a:rPr lang="en-US" dirty="0" err="1"/>
              <a:t>ruteo</a:t>
            </a:r>
            <a:r>
              <a:rPr lang="en-US" dirty="0"/>
              <a:t>), TCP/IP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A7EDC-8D94-4DF2-AA1F-359A96EBB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368" y="1552575"/>
            <a:ext cx="6408620" cy="45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B017-E784-4DA1-9E77-C0AC4D44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de </a:t>
            </a:r>
            <a:r>
              <a:rPr lang="en-US" dirty="0" err="1"/>
              <a:t>nombres</a:t>
            </a:r>
            <a:r>
              <a:rPr lang="en-US" dirty="0"/>
              <a:t> de </a:t>
            </a:r>
            <a:r>
              <a:rPr lang="en-US" dirty="0" err="1"/>
              <a:t>dominio</a:t>
            </a:r>
            <a:r>
              <a:rPr lang="en-US" dirty="0"/>
              <a:t> (DNS)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F4AA1C0-B0BB-477C-B87B-5F2A72DE2A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34" y="1304925"/>
            <a:ext cx="757926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1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36E0-DED2-4630-998F-9446DBB2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operación</a:t>
            </a:r>
            <a:r>
              <a:rPr lang="en-US" dirty="0"/>
              <a:t> – ISPs y </a:t>
            </a:r>
            <a:r>
              <a:rPr lang="en-US" dirty="0" err="1"/>
              <a:t>conectividad</a:t>
            </a:r>
            <a:endParaRPr lang="en-US" dirty="0"/>
          </a:p>
        </p:txBody>
      </p:sp>
      <p:pic>
        <p:nvPicPr>
          <p:cNvPr id="5122" name="Picture 2" descr="Image result for tier 1 isp">
            <a:extLst>
              <a:ext uri="{FF2B5EF4-FFF2-40B4-BE49-F238E27FC236}">
                <a16:creationId xmlns:a16="http://schemas.microsoft.com/office/drawing/2014/main" id="{3609FEAA-4009-49AD-84BF-05250A3EE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7" y="1690688"/>
            <a:ext cx="9923243" cy="44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2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D53-7549-4F17-8DEB-DBCE9AE9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operación</a:t>
            </a:r>
            <a:r>
              <a:rPr lang="en-US" dirty="0"/>
              <a:t> – CDNs, “</a:t>
            </a:r>
            <a:r>
              <a:rPr lang="en-US" dirty="0" err="1"/>
              <a:t>nube</a:t>
            </a:r>
            <a:r>
              <a:rPr lang="en-US" dirty="0"/>
              <a:t>” o “cloud”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1BF28E-4FD6-4227-B4CC-480B2C376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699" y="1343817"/>
            <a:ext cx="6768041" cy="50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1841</Words>
  <Application>Microsoft Office PowerPoint</Application>
  <PresentationFormat>Widescreen</PresentationFormat>
  <Paragraphs>290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Internet:  principios, gobernanza, temas selectos de delito cibernético, ciberseguridad, legislación</vt:lpstr>
      <vt:lpstr>Aspectos técnicos – vision general</vt:lpstr>
      <vt:lpstr>Circuitos vs. paquetes</vt:lpstr>
      <vt:lpstr>Arquitectura de capas</vt:lpstr>
      <vt:lpstr>Arquitectura de capas</vt:lpstr>
      <vt:lpstr>Paquetes, enrutamiento (ruteo), TCP/IP</vt:lpstr>
      <vt:lpstr>Sistema de nombres de dominio (DNS)</vt:lpstr>
      <vt:lpstr>Redes en operación – ISPs y conectividad</vt:lpstr>
      <vt:lpstr>Redes en operación – CDNs, “nube” o “cloud”</vt:lpstr>
      <vt:lpstr>Principios fundamentales de diseño</vt:lpstr>
      <vt:lpstr>Interoperabilidad</vt:lpstr>
      <vt:lpstr>Apertura</vt:lpstr>
      <vt:lpstr>Robustez, resiliencia, descentralización, e2e</vt:lpstr>
      <vt:lpstr>Punta a punta, robustez</vt:lpstr>
      <vt:lpstr>Descentralización</vt:lpstr>
      <vt:lpstr>Mejor esfuerzo</vt:lpstr>
      <vt:lpstr>Escalabilidad</vt:lpstr>
      <vt:lpstr>Innovación sin pedir permiso</vt:lpstr>
      <vt:lpstr>Las “6D” de John Seely Brown y Paul Duguid</vt:lpstr>
      <vt:lpstr>6F - Efectos de Internet (Pisanty)</vt:lpstr>
      <vt:lpstr>Gobernanza de Internet - 1</vt:lpstr>
      <vt:lpstr>Gobernanza, gobierno y sociedad</vt:lpstr>
      <vt:lpstr>Figura completa gobernanza digital</vt:lpstr>
      <vt:lpstr>Gobernanza de Internet 2</vt:lpstr>
      <vt:lpstr>Gobernanza de Internet - 3</vt:lpstr>
      <vt:lpstr>Gobernanza de Internet - 4</vt:lpstr>
      <vt:lpstr>Seguridad informática y administración de riesgo</vt:lpstr>
      <vt:lpstr>Seguridad – criterios</vt:lpstr>
      <vt:lpstr>Administración de riesgo (1)</vt:lpstr>
      <vt:lpstr>Riesgo: Tabla impacto-probabilidad</vt:lpstr>
      <vt:lpstr>Administración del riesgo (2)</vt:lpstr>
      <vt:lpstr>Ciberseguridad</vt:lpstr>
      <vt:lpstr>Biblio/webografía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Internet, delito cibernético, ciberseguridad</dc:title>
  <dc:creator>apb</dc:creator>
  <cp:lastModifiedBy>Alejandro Pisanty</cp:lastModifiedBy>
  <cp:revision>17</cp:revision>
  <cp:lastPrinted>2020-02-21T19:52:30Z</cp:lastPrinted>
  <dcterms:created xsi:type="dcterms:W3CDTF">2019-02-01T04:38:46Z</dcterms:created>
  <dcterms:modified xsi:type="dcterms:W3CDTF">2020-03-02T22:38:18Z</dcterms:modified>
</cp:coreProperties>
</file>