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311" r:id="rId4"/>
    <p:sldId id="259" r:id="rId5"/>
    <p:sldId id="260" r:id="rId6"/>
    <p:sldId id="261" r:id="rId7"/>
    <p:sldId id="258" r:id="rId8"/>
    <p:sldId id="262" r:id="rId9"/>
    <p:sldId id="327" r:id="rId10"/>
    <p:sldId id="292" r:id="rId11"/>
    <p:sldId id="325" r:id="rId12"/>
    <p:sldId id="313" r:id="rId13"/>
    <p:sldId id="326" r:id="rId14"/>
    <p:sldId id="328" r:id="rId15"/>
    <p:sldId id="266" r:id="rId16"/>
    <p:sldId id="324" r:id="rId17"/>
    <p:sldId id="323" r:id="rId18"/>
    <p:sldId id="265" r:id="rId19"/>
    <p:sldId id="267" r:id="rId20"/>
    <p:sldId id="329" r:id="rId21"/>
  </p:sldIdLst>
  <p:sldSz cx="12192000" cy="6858000"/>
  <p:notesSz cx="6858000" cy="9144000"/>
  <p:defaultTextStyle>
    <a:defPPr>
      <a:defRPr lang="en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EB9"/>
    <a:srgbClr val="12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8"/>
    <p:restoredTop sz="82137"/>
  </p:normalViewPr>
  <p:slideViewPr>
    <p:cSldViewPr snapToGrid="0" snapToObjects="1">
      <p:cViewPr>
        <p:scale>
          <a:sx n="90" d="100"/>
          <a:sy n="90" d="100"/>
        </p:scale>
        <p:origin x="83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EF44-3022-2149-99C3-AE7587AE02CB}" type="datetimeFigureOut">
              <a:rPr lang="en-UY" smtClean="0"/>
              <a:t>2/18/20</a:t>
            </a:fld>
            <a:endParaRPr lang="en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B6141-ECF3-C148-81C3-B88E2AAE59B7}" type="slidenum">
              <a:rPr lang="en-UY" smtClean="0"/>
              <a:t>‹#›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137888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2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42276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Y" dirty="0"/>
              <a:t>Operadores enfocados a 5G…parece más bien una declaración de rendición o renuncia a la búsqueda de soluciones de manera tradicional.</a:t>
            </a:r>
          </a:p>
          <a:p>
            <a:endParaRPr lang="en-UY" dirty="0"/>
          </a:p>
          <a:p>
            <a:r>
              <a:rPr lang="en-UY" dirty="0"/>
              <a:t>Posibilidad</a:t>
            </a:r>
            <a:r>
              <a:rPr lang="en-UY" baseline="0" dirty="0"/>
              <a:t> de mayores velocidades con mayor densidad de antenas/radios para zonas densamente pobladas (y de nivel socioeconómico alto).</a:t>
            </a:r>
          </a:p>
          <a:p>
            <a:r>
              <a:rPr lang="en-UY" baseline="0" dirty="0"/>
              <a:t>…cobertura mucho menor a 4G… la cual ya es menor a 3G.</a:t>
            </a:r>
          </a:p>
          <a:p>
            <a:r>
              <a:rPr lang="en-UY" baseline="0" dirty="0"/>
              <a:t>Por ello, no creo que la solución de llevar el acceso a lugares remotos, rurales o de bajo nivel socioeconómico pueda venir del modelo tradicional de operadores.</a:t>
            </a:r>
            <a:endParaRPr lang="en-UY" dirty="0"/>
          </a:p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4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121313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7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135150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9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67035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2EBDD-1C47-A94E-BB15-63DF5A634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Son (casi siempre) neutrales, no es un actor económico, con lo cual cumple un rol fundamental en el desarrollo de Internet.</a:t>
            </a:r>
          </a:p>
          <a:p>
            <a:pPr lvl="1"/>
            <a:r>
              <a:rPr lang="es-ES_tradnl" dirty="0"/>
              <a:t>En la Interconexión</a:t>
            </a:r>
          </a:p>
          <a:p>
            <a:pPr lvl="1"/>
            <a:r>
              <a:rPr lang="es-ES_tradnl" dirty="0"/>
              <a:t>En la definición de estándares</a:t>
            </a:r>
          </a:p>
          <a:p>
            <a:pPr lvl="1"/>
            <a:r>
              <a:rPr lang="es-ES_tradnl" dirty="0"/>
              <a:t>En la innovación</a:t>
            </a:r>
          </a:p>
          <a:p>
            <a:pPr lvl="1"/>
            <a:r>
              <a:rPr lang="es-ES_tradnl" dirty="0"/>
              <a:t>Mejores Prácticas operativas</a:t>
            </a:r>
          </a:p>
          <a:p>
            <a:endParaRPr lang="en-UY" dirty="0"/>
          </a:p>
          <a:p>
            <a:r>
              <a:rPr lang="es-ES_tradnl" dirty="0"/>
              <a:t>Beneficio comunitario</a:t>
            </a:r>
          </a:p>
          <a:p>
            <a:pPr lvl="1"/>
            <a:r>
              <a:rPr lang="es-ES_tradnl" dirty="0"/>
              <a:t>Su rol neutral permite la interconexión de múltiples actores, sin un interés económico y/o político.</a:t>
            </a:r>
          </a:p>
          <a:p>
            <a:pPr lvl="1"/>
            <a:r>
              <a:rPr lang="es-ES_tradnl" b="1" dirty="0">
                <a:solidFill>
                  <a:srgbClr val="C00000"/>
                </a:solidFill>
              </a:rPr>
              <a:t>En muchos países las universidades son sede de los IXP locales y/o regionales.</a:t>
            </a:r>
          </a:p>
          <a:p>
            <a:pPr lvl="1"/>
            <a:r>
              <a:rPr lang="es-ES_tradnl" dirty="0"/>
              <a:t>Promueve una interconexión entre </a:t>
            </a:r>
            <a:r>
              <a:rPr lang="es-ES_tradnl" dirty="0" err="1"/>
              <a:t>ISPs</a:t>
            </a:r>
            <a:r>
              <a:rPr lang="es-ES_tradnl" dirty="0"/>
              <a:t> más eficiente, menor latencia.</a:t>
            </a:r>
          </a:p>
          <a:p>
            <a:pPr lvl="1"/>
            <a:r>
              <a:rPr lang="es-ES_tradnl" b="1" dirty="0">
                <a:solidFill>
                  <a:srgbClr val="C00000"/>
                </a:solidFill>
              </a:rPr>
              <a:t>¡Promueve la construcción de su propia comunidad técnica!</a:t>
            </a:r>
          </a:p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15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352114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dirty="0"/>
              <a:t>ASN</a:t>
            </a:r>
          </a:p>
          <a:p>
            <a:pPr lvl="0"/>
            <a:r>
              <a:rPr lang="es-ES_tradnl" dirty="0"/>
              <a:t>IPv6</a:t>
            </a:r>
          </a:p>
          <a:p>
            <a:pPr lvl="0"/>
            <a:r>
              <a:rPr lang="es-ES_tradnl" dirty="0"/>
              <a:t>Y otras más (</a:t>
            </a:r>
            <a:r>
              <a:rPr lang="es-ES_tradnl" dirty="0" err="1"/>
              <a:t>DNSsec</a:t>
            </a:r>
            <a:r>
              <a:rPr lang="es-ES_tradnl" dirty="0"/>
              <a:t>, RPKI, </a:t>
            </a:r>
            <a:r>
              <a:rPr lang="es-ES_tradnl" dirty="0" err="1"/>
              <a:t>BGPsec</a:t>
            </a:r>
            <a:r>
              <a:rPr lang="es-ES_tradnl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Y" dirty="0"/>
              <a:t>NTP/NTS</a:t>
            </a:r>
          </a:p>
          <a:p>
            <a:endParaRPr lang="en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B6141-ECF3-C148-81C3-B88E2AAE59B7}" type="slidenum">
              <a:rPr lang="en-UY" smtClean="0"/>
              <a:t>19</a:t>
            </a:fld>
            <a:endParaRPr lang="en-UY"/>
          </a:p>
        </p:txBody>
      </p:sp>
    </p:spTree>
    <p:extLst>
      <p:ext uri="{BB962C8B-B14F-4D97-AF65-F5344CB8AC3E}">
        <p14:creationId xmlns:p14="http://schemas.microsoft.com/office/powerpoint/2010/main" val="5621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32510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j-lt"/>
                <a:ea typeface="FoundryMonoline" charset="0"/>
                <a:cs typeface="FoundryMonoline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0158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451C7-97D6-894A-AC5F-08D4C496D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525" y="4579481"/>
            <a:ext cx="3784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407993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3/3/20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8080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</a:lstStyle>
          <a:p>
            <a:fld id="{A3D54202-F591-BA48-9410-D79C42674595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2464" y="63600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8080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</a:lstStyle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C53425"/>
          </a:solidFill>
          <a:latin typeface="+mj-lt"/>
          <a:ea typeface="FoundryMonoline Medium" charset="0"/>
          <a:cs typeface="FoundryMonoline Medium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22222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22222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22222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22222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22222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ipv6/statistic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ts.labs.lacnic.net/IPv6/graph-access.html" TargetMode="External"/><Relationship Id="rId4" Type="http://schemas.openxmlformats.org/officeDocument/2006/relationships/hyperlink" Target="https://stats.labs.apnic.net/ipv6/X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abs.apnic.net/ipv6/AS2549?c=MX&amp;p=1&amp;v=1&amp;w=30&amp;x=1" TargetMode="External"/><Relationship Id="rId7" Type="http://schemas.openxmlformats.org/officeDocument/2006/relationships/hyperlink" Target="https://stats.labs.apnic.net/ipv6/AS3454?c=MX&amp;p=1&amp;v=1&amp;w=30&amp;x=1" TargetMode="External"/><Relationship Id="rId2" Type="http://schemas.openxmlformats.org/officeDocument/2006/relationships/hyperlink" Target="https://stats.labs.apnic.net/ipv6/AS13679?c=MX&amp;p=1&amp;v=1&amp;w=30&amp;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labs.apnic.net/ipv6/AS11136?c=MX&amp;p=1&amp;v=1&amp;w=30&amp;x=1" TargetMode="External"/><Relationship Id="rId5" Type="http://schemas.openxmlformats.org/officeDocument/2006/relationships/hyperlink" Target="https://stats.labs.apnic.net/ipv6/AS16596?c=MX&amp;p=1&amp;v=1&amp;w=30&amp;x=1" TargetMode="External"/><Relationship Id="rId4" Type="http://schemas.openxmlformats.org/officeDocument/2006/relationships/hyperlink" Target="https://stats.labs.apnic.net/ipv6/AS278?c=MX&amp;p=1&amp;v=1&amp;w=30&amp;x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BD16-2EA2-5246-BDAF-10C200C26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03860"/>
            <a:ext cx="10363200" cy="1470025"/>
          </a:xfrm>
        </p:spPr>
        <p:txBody>
          <a:bodyPr>
            <a:normAutofit/>
          </a:bodyPr>
          <a:lstStyle/>
          <a:p>
            <a:r>
              <a:rPr lang="en-UY" dirty="0"/>
              <a:t>Retos y Oportunidades del Desarrollo de Internet en LAC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D4CE1-1C28-DA4A-9132-60DEC613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57513"/>
            <a:ext cx="10363200" cy="2235245"/>
          </a:xfrm>
        </p:spPr>
        <p:txBody>
          <a:bodyPr>
            <a:normAutofit/>
          </a:bodyPr>
          <a:lstStyle/>
          <a:p>
            <a:r>
              <a:rPr lang="en-US" b="1" dirty="0"/>
              <a:t>II FORO NACIONAL SOBRE PUNTOS DE INTERCAMBIO DE INTERNET</a:t>
            </a:r>
          </a:p>
          <a:p>
            <a:r>
              <a:rPr lang="es-UY" dirty="0"/>
              <a:t>Oscar Robles</a:t>
            </a:r>
          </a:p>
          <a:p>
            <a:r>
              <a:rPr lang="es-UY" dirty="0"/>
              <a:t>Director Ejecutivo</a:t>
            </a:r>
          </a:p>
          <a:p>
            <a:r>
              <a:rPr lang="es-UY" dirty="0"/>
              <a:t>oscar@lacnic.net</a:t>
            </a:r>
          </a:p>
          <a:p>
            <a:endParaRPr lang="en-UY" dirty="0"/>
          </a:p>
        </p:txBody>
      </p:sp>
    </p:spTree>
    <p:extLst>
      <p:ext uri="{BB962C8B-B14F-4D97-AF65-F5344CB8AC3E}">
        <p14:creationId xmlns:p14="http://schemas.microsoft.com/office/powerpoint/2010/main" val="237214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488"/>
          </a:xfrm>
        </p:spPr>
        <p:txBody>
          <a:bodyPr>
            <a:noAutofit/>
          </a:bodyPr>
          <a:lstStyle/>
          <a:p>
            <a:r>
              <a:rPr lang="es-ES_tradnl" sz="3600" dirty="0"/>
              <a:t>Despliegue de IPv6 hacia el Usuario Final en la Región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80D604-04A7-284B-A677-0159B8F1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88" y="1615044"/>
            <a:ext cx="9915525" cy="4685549"/>
          </a:xfrm>
        </p:spPr>
        <p:txBody>
          <a:bodyPr>
            <a:normAutofit fontScale="85000" lnSpcReduction="20000"/>
          </a:bodyPr>
          <a:lstStyle/>
          <a:p>
            <a:r>
              <a:rPr lang="es-ES_tradnl" sz="2400" dirty="0"/>
              <a:t>Nivel de Despliegue de IPv6 (</a:t>
            </a:r>
            <a:r>
              <a:rPr lang="es-ES_tradnl" sz="2400" dirty="0">
                <a:solidFill>
                  <a:srgbClr val="C00000"/>
                </a:solidFill>
              </a:rPr>
              <a:t>Feb 2020</a:t>
            </a:r>
            <a:r>
              <a:rPr lang="es-ES_tradnl" sz="2400" dirty="0"/>
              <a:t>):</a:t>
            </a:r>
            <a:endParaRPr lang="es-ES_tradnl" sz="2400" b="1" dirty="0"/>
          </a:p>
          <a:p>
            <a:pPr lvl="1"/>
            <a:r>
              <a:rPr lang="es-ES_tradnl" dirty="0">
                <a:solidFill>
                  <a:schemeClr val="tx1"/>
                </a:solidFill>
              </a:rPr>
              <a:t>Nivel Global: ~ 31%</a:t>
            </a:r>
          </a:p>
          <a:p>
            <a:pPr lvl="1"/>
            <a:r>
              <a:rPr lang="es-ES_tradnl" dirty="0"/>
              <a:t>Latino América: </a:t>
            </a:r>
            <a:r>
              <a:rPr lang="es-ES_tradnl" b="1" dirty="0">
                <a:solidFill>
                  <a:srgbClr val="C00000"/>
                </a:solidFill>
              </a:rPr>
              <a:t>~21%</a:t>
            </a:r>
          </a:p>
          <a:p>
            <a:pPr lvl="2"/>
            <a:r>
              <a:rPr lang="es-ES_tradnl" sz="1800" dirty="0"/>
              <a:t>UY: 37%	BR: 33%		MX: 33%		EC: 18%		PE: 19%</a:t>
            </a:r>
          </a:p>
          <a:p>
            <a:pPr lvl="2"/>
            <a:r>
              <a:rPr lang="es-ES_tradnl" sz="1800" dirty="0"/>
              <a:t>BO: 15%	AR: 10%		GT: 10%		CO: 5%	</a:t>
            </a:r>
          </a:p>
          <a:p>
            <a:pPr lvl="2"/>
            <a:r>
              <a:rPr lang="es-ES_tradnl" sz="1800" b="1" dirty="0">
                <a:solidFill>
                  <a:srgbClr val="C00000"/>
                </a:solidFill>
              </a:rPr>
              <a:t>PY:  2%</a:t>
            </a:r>
            <a:r>
              <a:rPr lang="es-ES_tradnl" sz="1800" dirty="0"/>
              <a:t>		</a:t>
            </a:r>
            <a:r>
              <a:rPr lang="es-ES_tradnl" sz="1800" b="1" dirty="0">
                <a:solidFill>
                  <a:srgbClr val="C00000"/>
                </a:solidFill>
              </a:rPr>
              <a:t>CL, VE: &lt;1%</a:t>
            </a:r>
          </a:p>
          <a:p>
            <a:pPr lvl="1"/>
            <a:r>
              <a:rPr lang="es-ES_tradnl" dirty="0"/>
              <a:t>Caribe: </a:t>
            </a:r>
            <a:r>
              <a:rPr lang="es-ES_tradnl" b="1" dirty="0">
                <a:solidFill>
                  <a:srgbClr val="C00000"/>
                </a:solidFill>
              </a:rPr>
              <a:t>~ 4%</a:t>
            </a:r>
          </a:p>
          <a:p>
            <a:pPr lvl="2"/>
            <a:r>
              <a:rPr lang="es-ES_tradnl" sz="1800" dirty="0"/>
              <a:t>GF: 40%	TT: 21%		SX: 8%		</a:t>
            </a:r>
            <a:r>
              <a:rPr lang="es-ES_tradnl" sz="1800" b="1" dirty="0">
                <a:solidFill>
                  <a:srgbClr val="C00000"/>
                </a:solidFill>
              </a:rPr>
              <a:t>BZ: 2%		DO: 1.3%</a:t>
            </a:r>
            <a:r>
              <a:rPr lang="es-ES_tradnl" sz="1800" dirty="0"/>
              <a:t>	</a:t>
            </a:r>
          </a:p>
          <a:p>
            <a:pPr lvl="2"/>
            <a:r>
              <a:rPr lang="es-ES_tradnl" sz="1800" b="1" dirty="0">
                <a:solidFill>
                  <a:srgbClr val="C00000"/>
                </a:solidFill>
              </a:rPr>
              <a:t>SR: 1%		AW, CU, CW, GY, HT: 0% </a:t>
            </a:r>
            <a:endParaRPr lang="es-ES_tradnl" sz="1800" dirty="0"/>
          </a:p>
          <a:p>
            <a:pPr lvl="1"/>
            <a:r>
              <a:rPr lang="es-ES_tradnl" dirty="0"/>
              <a:t>Centro América: </a:t>
            </a:r>
            <a:r>
              <a:rPr lang="es-ES_tradnl" b="1" dirty="0">
                <a:solidFill>
                  <a:srgbClr val="C00000"/>
                </a:solidFill>
              </a:rPr>
              <a:t>~ 1.5%</a:t>
            </a:r>
          </a:p>
          <a:p>
            <a:pPr lvl="2"/>
            <a:r>
              <a:rPr lang="es-ES_tradnl" sz="1800" dirty="0">
                <a:solidFill>
                  <a:schemeClr val="tx1"/>
                </a:solidFill>
              </a:rPr>
              <a:t>GT: 9% </a:t>
            </a:r>
            <a:r>
              <a:rPr lang="es-ES_tradnl" sz="1800" b="1" dirty="0">
                <a:solidFill>
                  <a:srgbClr val="C00000"/>
                </a:solidFill>
              </a:rPr>
              <a:t>		NI: 0.3%		PA: 0.3% 		CR: 0.3%</a:t>
            </a:r>
          </a:p>
          <a:p>
            <a:pPr lvl="2"/>
            <a:r>
              <a:rPr lang="es-ES_tradnl" sz="1800" b="1" dirty="0">
                <a:solidFill>
                  <a:srgbClr val="C00000"/>
                </a:solidFill>
              </a:rPr>
              <a:t>HN: 0%		SV: 0%</a:t>
            </a:r>
          </a:p>
          <a:p>
            <a:pPr marL="0" indent="0">
              <a:buNone/>
            </a:pPr>
            <a:endParaRPr lang="es-ES_tradnl" sz="1400" b="1" dirty="0">
              <a:solidFill>
                <a:srgbClr val="C00000"/>
              </a:solidFill>
            </a:endParaRPr>
          </a:p>
          <a:p>
            <a:r>
              <a:rPr lang="es-ES_tradnl" sz="1800" dirty="0" err="1"/>
              <a:t>Sources</a:t>
            </a:r>
            <a:r>
              <a:rPr lang="es-ES_tradnl" sz="1800" dirty="0"/>
              <a:t>: </a:t>
            </a:r>
          </a:p>
          <a:p>
            <a:pPr lvl="1"/>
            <a:r>
              <a:rPr lang="es-ES_tradnl" sz="1600" dirty="0">
                <a:hlinkClick r:id="rId3"/>
              </a:rPr>
              <a:t>https://www.google.com/intl/en/ipv6/statistics.html</a:t>
            </a:r>
            <a:endParaRPr lang="es-ES_tradnl" sz="1600" dirty="0"/>
          </a:p>
          <a:p>
            <a:pPr lvl="1"/>
            <a:r>
              <a:rPr lang="es-ES_tradnl" sz="1600" dirty="0">
                <a:hlinkClick r:id="rId4"/>
              </a:rPr>
              <a:t>https://stats.labs.apnic.net/ipv6/XA</a:t>
            </a:r>
            <a:endParaRPr lang="es-ES_tradnl" sz="1600" dirty="0"/>
          </a:p>
          <a:p>
            <a:pPr lvl="1"/>
            <a:r>
              <a:rPr lang="es-ES_tradnl" sz="1600" dirty="0">
                <a:hlinkClick r:id="rId5"/>
              </a:rPr>
              <a:t>http://stats.labs.lacnic.net/IPv6/graph-access.html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73048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8AFB-C985-0641-A2ED-02F97C4D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Y" dirty="0"/>
              <a:t>¿Por qué se vuelve estratégico IPv6?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0525-F0B6-D948-95C9-2409415E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Y" dirty="0"/>
              <a:t>Nos falta por conectar </a:t>
            </a:r>
            <a:r>
              <a:rPr lang="en-UY" b="1" dirty="0">
                <a:solidFill>
                  <a:srgbClr val="C00000"/>
                </a:solidFill>
              </a:rPr>
              <a:t>&gt;220 millones de personas </a:t>
            </a:r>
            <a:r>
              <a:rPr lang="en-UY" dirty="0"/>
              <a:t>en la región y sólo quedan &lt;1 millón de direcciones IPv4.</a:t>
            </a:r>
          </a:p>
          <a:p>
            <a:pPr marL="514350" indent="-514350">
              <a:buFont typeface="+mj-lt"/>
              <a:buAutoNum type="arabicPeriod"/>
            </a:pPr>
            <a:r>
              <a:rPr lang="en-UY" dirty="0"/>
              <a:t>A nivel global se espera que en los próximos años conectemos </a:t>
            </a:r>
            <a:r>
              <a:rPr lang="en-UY" b="1" dirty="0">
                <a:solidFill>
                  <a:srgbClr val="C00000"/>
                </a:solidFill>
              </a:rPr>
              <a:t>decenas de miles de millones </a:t>
            </a:r>
            <a:r>
              <a:rPr lang="en-UY" dirty="0"/>
              <a:t>de dispositivos a Internet (IoT), muchos de ellos requeriran direcciones IP.</a:t>
            </a:r>
          </a:p>
          <a:p>
            <a:pPr lvl="1"/>
            <a:r>
              <a:rPr lang="en-UY" dirty="0"/>
              <a:t>Internet of Things (IoT), SmartCities, Industria 4.0, Wearables, Smarthomes.</a:t>
            </a:r>
          </a:p>
          <a:p>
            <a:pPr marL="514350" indent="-514350">
              <a:buFont typeface="+mj-lt"/>
              <a:buAutoNum type="arabicPeriod"/>
            </a:pPr>
            <a:r>
              <a:rPr lang="en-UY" dirty="0"/>
              <a:t>IPv4 dificulta o </a:t>
            </a:r>
            <a:r>
              <a:rPr lang="en-UY" b="1" dirty="0">
                <a:solidFill>
                  <a:srgbClr val="C00000"/>
                </a:solidFill>
              </a:rPr>
              <a:t>imposibilita la trazabilidad de transacciones </a:t>
            </a:r>
            <a:r>
              <a:rPr lang="en-UY" dirty="0"/>
              <a:t>ante la comisión de delitos.</a:t>
            </a:r>
          </a:p>
          <a:p>
            <a:pPr lvl="1"/>
            <a:r>
              <a:rPr lang="en-UY" dirty="0"/>
              <a:t>Incluso, promueve la sobrevigilancia masiva del estado ante el desafío anterior.</a:t>
            </a:r>
          </a:p>
        </p:txBody>
      </p:sp>
    </p:spTree>
    <p:extLst>
      <p:ext uri="{BB962C8B-B14F-4D97-AF65-F5344CB8AC3E}">
        <p14:creationId xmlns:p14="http://schemas.microsoft.com/office/powerpoint/2010/main" val="155860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24CF-A47E-5E46-860E-FE3E13BE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NIVEL DE DESPLIEGUE DE IPV6 EN MÉXICO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C786-B9E9-DA45-BDAF-7FB67BFA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165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de </a:t>
            </a:r>
            <a:r>
              <a:rPr lang="en-US" dirty="0" err="1"/>
              <a:t>tráfico</a:t>
            </a:r>
            <a:r>
              <a:rPr lang="en-US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cursando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dirty="0"/>
              <a:t>IPv6: </a:t>
            </a:r>
            <a:r>
              <a:rPr lang="en-US" b="1" dirty="0">
                <a:solidFill>
                  <a:srgbClr val="C00000"/>
                </a:solidFill>
              </a:rPr>
              <a:t>+35%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Centro </a:t>
            </a:r>
            <a:r>
              <a:rPr lang="en-US" dirty="0" err="1"/>
              <a:t>Culturales</a:t>
            </a:r>
            <a:r>
              <a:rPr lang="en-US" dirty="0"/>
              <a:t> AC (90%), </a:t>
            </a:r>
            <a:r>
              <a:rPr lang="en-US" dirty="0" err="1"/>
              <a:t>Telmex</a:t>
            </a:r>
            <a:r>
              <a:rPr lang="en-US" dirty="0"/>
              <a:t>/</a:t>
            </a:r>
            <a:r>
              <a:rPr lang="en-US" dirty="0" err="1"/>
              <a:t>RedUno</a:t>
            </a:r>
            <a:r>
              <a:rPr lang="en-US" dirty="0"/>
              <a:t>/</a:t>
            </a:r>
            <a:r>
              <a:rPr lang="en-US" dirty="0" err="1"/>
              <a:t>Uninet</a:t>
            </a:r>
            <a:r>
              <a:rPr lang="en-US" dirty="0"/>
              <a:t> (55%), </a:t>
            </a:r>
            <a:r>
              <a:rPr lang="en-US" dirty="0" err="1"/>
              <a:t>Megacable</a:t>
            </a:r>
            <a:r>
              <a:rPr lang="en-US" dirty="0"/>
              <a:t> (40%), </a:t>
            </a:r>
            <a:r>
              <a:rPr lang="en-US" dirty="0" err="1"/>
              <a:t>TotalPlay</a:t>
            </a:r>
            <a:r>
              <a:rPr lang="en-US" dirty="0"/>
              <a:t> (40%), HNS MX (55%), </a:t>
            </a:r>
            <a:r>
              <a:rPr lang="en-US" dirty="0" err="1"/>
              <a:t>UdeG</a:t>
            </a:r>
            <a:r>
              <a:rPr lang="en-US" dirty="0"/>
              <a:t> (15%), UNAM (4%), </a:t>
            </a:r>
            <a:r>
              <a:rPr lang="en-US" dirty="0" err="1"/>
              <a:t>Konecta</a:t>
            </a:r>
            <a:r>
              <a:rPr lang="en-US" dirty="0"/>
              <a:t> (3%)</a:t>
            </a:r>
          </a:p>
          <a:p>
            <a:pPr lvl="3"/>
            <a:endParaRPr lang="en-US" dirty="0"/>
          </a:p>
          <a:p>
            <a:r>
              <a:rPr lang="en-US" dirty="0"/>
              <a:t>% de redes </a:t>
            </a:r>
            <a:r>
              <a:rPr lang="en-US" b="1" dirty="0" err="1"/>
              <a:t>habilitadas</a:t>
            </a:r>
            <a:r>
              <a:rPr lang="en-US" dirty="0"/>
              <a:t> para </a:t>
            </a:r>
            <a:r>
              <a:rPr lang="en-US" dirty="0" err="1"/>
              <a:t>tráfico</a:t>
            </a:r>
            <a:r>
              <a:rPr lang="en-US" dirty="0"/>
              <a:t> IPv6 </a:t>
            </a:r>
            <a:r>
              <a:rPr lang="en-US" dirty="0" err="1"/>
              <a:t>en</a:t>
            </a:r>
            <a:r>
              <a:rPr lang="en-US" dirty="0"/>
              <a:t> MX: </a:t>
            </a:r>
            <a:r>
              <a:rPr lang="en-US" b="1" dirty="0">
                <a:solidFill>
                  <a:srgbClr val="C00000"/>
                </a:solidFill>
              </a:rPr>
              <a:t>23%</a:t>
            </a:r>
          </a:p>
          <a:p>
            <a:pPr lvl="1"/>
            <a:r>
              <a:rPr lang="en-US" dirty="0"/>
              <a:t>66 de 286 redes </a:t>
            </a:r>
            <a:r>
              <a:rPr lang="en-US" dirty="0" err="1"/>
              <a:t>habilitadas</a:t>
            </a:r>
            <a:r>
              <a:rPr lang="en-US" dirty="0"/>
              <a:t> (ASNs), +20 que </a:t>
            </a:r>
            <a:r>
              <a:rPr lang="en-US" dirty="0" err="1"/>
              <a:t>hace</a:t>
            </a:r>
            <a:r>
              <a:rPr lang="en-US" dirty="0"/>
              <a:t> 6 </a:t>
            </a:r>
            <a:r>
              <a:rPr lang="en-US" dirty="0" err="1"/>
              <a:t>meses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F495F-4753-774D-ADDD-4C285E1B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02" y="2086699"/>
            <a:ext cx="8605381" cy="17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A50D-7D19-374F-ACAC-1AB86600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Y" dirty="0"/>
              <a:t>Variables para la decisión de desplegar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C067-EED4-CB40-A769-793C9A69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Y" dirty="0"/>
              <a:t>No es:</a:t>
            </a:r>
          </a:p>
          <a:p>
            <a:pPr lvl="1"/>
            <a:r>
              <a:rPr lang="en-UY" dirty="0"/>
              <a:t>Cuánto negocio adicional me va dar IPv6 cuando lo termine de desplegar.</a:t>
            </a:r>
          </a:p>
          <a:p>
            <a:r>
              <a:rPr lang="en-UY" dirty="0"/>
              <a:t>Deben incluir:</a:t>
            </a:r>
          </a:p>
          <a:p>
            <a:pPr lvl="1"/>
            <a:r>
              <a:rPr lang="en-UY" dirty="0"/>
              <a:t>Costo de mantenimiento de direccionamiento IPv4 (limitantes de políticas y precios del mercado secundario: 10-25 USD por IP).</a:t>
            </a:r>
          </a:p>
          <a:p>
            <a:pPr lvl="1"/>
            <a:r>
              <a:rPr lang="en-UY" dirty="0"/>
              <a:t>Costo de la transacción en IPv4 (NATs embebidos y alta latencia)</a:t>
            </a:r>
          </a:p>
          <a:p>
            <a:pPr lvl="1"/>
            <a:r>
              <a:rPr lang="en-UY" dirty="0"/>
              <a:t>Costo de oportunidad por no entregar soluciones que reuieran alto número de direccionamiento: Servicios de Cámaras de Vigilancia, Gaming.</a:t>
            </a:r>
          </a:p>
          <a:p>
            <a:pPr lvl="1"/>
            <a:r>
              <a:rPr lang="en-UY" dirty="0"/>
              <a:t>Costo de Desconexión gradual de Internet ”sólo IPv6”.</a:t>
            </a:r>
          </a:p>
          <a:p>
            <a:pPr lvl="1"/>
            <a:r>
              <a:rPr lang="en-UY" dirty="0"/>
              <a:t>Costo de degradación de servicio por falta de puertos (por uso de NAT) o impedimento a innovación en los clientes.</a:t>
            </a:r>
          </a:p>
        </p:txBody>
      </p:sp>
    </p:spTree>
    <p:extLst>
      <p:ext uri="{BB962C8B-B14F-4D97-AF65-F5344CB8AC3E}">
        <p14:creationId xmlns:p14="http://schemas.microsoft.com/office/powerpoint/2010/main" val="399890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DBE97-A767-C340-A2D2-A42C98C0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Reto</a:t>
            </a:r>
            <a:r>
              <a:rPr lang="en-US" dirty="0"/>
              <a:t> de </a:t>
            </a:r>
            <a:r>
              <a:rPr lang="en-US" dirty="0" err="1"/>
              <a:t>mantener</a:t>
            </a:r>
            <a:r>
              <a:rPr lang="en-US" dirty="0"/>
              <a:t> a la Academia “</a:t>
            </a:r>
            <a:r>
              <a:rPr lang="en-US" dirty="0" err="1"/>
              <a:t>conectada</a:t>
            </a:r>
            <a:r>
              <a:rPr lang="en-US" dirty="0"/>
              <a:t>” a Internet y </a:t>
            </a:r>
            <a:r>
              <a:rPr lang="en-US" dirty="0" err="1"/>
              <a:t>aprovechar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NEUTRAL.</a:t>
            </a:r>
            <a:endParaRPr lang="en-U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10147-9E97-FA4E-9915-1CFE94FD5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Y" dirty="0"/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349758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FB98F-D812-8444-AB78-F8C941D74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0" r="4682" b="1"/>
          <a:stretch/>
        </p:blipFill>
        <p:spPr>
          <a:xfrm>
            <a:off x="5553023" y="876300"/>
            <a:ext cx="5893855" cy="5552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C630B-6FDD-8A48-BDDC-F9A9E5B12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76300"/>
            <a:ext cx="4298180" cy="55529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4C31FF-6070-5049-8736-FD4A8AB6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en-UY" dirty="0"/>
              <a:t>1985-1990</a:t>
            </a:r>
          </a:p>
        </p:txBody>
      </p:sp>
    </p:spTree>
    <p:extLst>
      <p:ext uri="{BB962C8B-B14F-4D97-AF65-F5344CB8AC3E}">
        <p14:creationId xmlns:p14="http://schemas.microsoft.com/office/powerpoint/2010/main" val="92052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08A1-6D39-3D4E-BFBA-8B13E994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…y 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las </a:t>
            </a:r>
            <a:r>
              <a:rPr lang="en-US" dirty="0" err="1"/>
              <a:t>Universidades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C90D3-5F34-A841-9745-A517B00C6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72641" y="1162594"/>
          <a:ext cx="8236544" cy="5365091"/>
        </p:xfrm>
        <a:graphic>
          <a:graphicData uri="http://schemas.openxmlformats.org/drawingml/2006/table">
            <a:tbl>
              <a:tblPr firstRow="1" lastCol="1">
                <a:tableStyleId>{5A111915-BE36-4E01-A7E5-04B1672EAD32}</a:tableStyleId>
              </a:tblPr>
              <a:tblGrid>
                <a:gridCol w="1200301">
                  <a:extLst>
                    <a:ext uri="{9D8B030D-6E8A-4147-A177-3AD203B41FA5}">
                      <a16:colId xmlns:a16="http://schemas.microsoft.com/office/drawing/2014/main" val="1344470143"/>
                    </a:ext>
                  </a:extLst>
                </a:gridCol>
                <a:gridCol w="4635641">
                  <a:extLst>
                    <a:ext uri="{9D8B030D-6E8A-4147-A177-3AD203B41FA5}">
                      <a16:colId xmlns:a16="http://schemas.microsoft.com/office/drawing/2014/main" val="361605093"/>
                    </a:ext>
                  </a:extLst>
                </a:gridCol>
                <a:gridCol w="1200301">
                  <a:extLst>
                    <a:ext uri="{9D8B030D-6E8A-4147-A177-3AD203B41FA5}">
                      <a16:colId xmlns:a16="http://schemas.microsoft.com/office/drawing/2014/main" val="24569668"/>
                    </a:ext>
                  </a:extLst>
                </a:gridCol>
                <a:gridCol w="1200301">
                  <a:extLst>
                    <a:ext uri="{9D8B030D-6E8A-4147-A177-3AD203B41FA5}">
                      <a16:colId xmlns:a16="http://schemas.microsoft.com/office/drawing/2014/main" val="2081117164"/>
                    </a:ext>
                  </a:extLst>
                </a:gridCol>
              </a:tblGrid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ASN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Universidad o Instituto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Capable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Preferred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6914761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2"/>
                        </a:rPr>
                        <a:t>AS13679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Centros Culturales de Mexico, A.C.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90.43%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90.43%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9252254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3"/>
                        </a:rPr>
                        <a:t>AS2549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Universidad de Guadalajara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10.37%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294482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4"/>
                        </a:rPr>
                        <a:t>AS278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Universidad Nacional Autonoma de Mexico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476864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5"/>
                        </a:rPr>
                        <a:t>AS16596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Universidad Autonoma del Estado de Baja California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835700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6"/>
                        </a:rPr>
                        <a:t>AS11136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Instituto Tecnologico y de Estudios Superiores de Monterrey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204523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7"/>
                        </a:rPr>
                        <a:t>AS3454</a:t>
                      </a:r>
                      <a:endParaRPr lang="en-US" sz="1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Universidad </a:t>
                      </a:r>
                      <a:r>
                        <a:rPr lang="en-US" sz="1200" u="none" strike="noStrike" dirty="0" err="1">
                          <a:effectLst/>
                        </a:rPr>
                        <a:t>Autonoma</a:t>
                      </a:r>
                      <a:r>
                        <a:rPr lang="en-US" sz="1200" u="none" strike="noStrike" dirty="0">
                          <a:effectLst/>
                        </a:rPr>
                        <a:t> de Nuevo León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593344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Varios</a:t>
                      </a:r>
                      <a:endParaRPr lang="en-US" sz="1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Universidad de Sonora, Universidad de Monterrey, Universidad de Las Americas-Puebla, Universidad de Guanajuato, Universidad de Colima, Universidad </a:t>
                      </a:r>
                      <a:r>
                        <a:rPr lang="en-US" sz="1200" dirty="0" err="1"/>
                        <a:t>Veracruzana</a:t>
                      </a:r>
                      <a:r>
                        <a:rPr lang="en-US" sz="1200" dirty="0"/>
                        <a:t>, Universidad </a:t>
                      </a:r>
                      <a:r>
                        <a:rPr lang="en-US" sz="1200" dirty="0" err="1"/>
                        <a:t>Pedagogica</a:t>
                      </a:r>
                      <a:r>
                        <a:rPr lang="en-US" sz="1200" dirty="0"/>
                        <a:t> Nacional, Universidad La Salle, AC, Universidad Juarez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Tabasco, Universidad </a:t>
                      </a:r>
                      <a:r>
                        <a:rPr lang="en-US" sz="1200" dirty="0" err="1"/>
                        <a:t>Iberoamericana</a:t>
                      </a:r>
                      <a:r>
                        <a:rPr lang="en-US" sz="1200" dirty="0"/>
                        <a:t>, A.C.,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del Estado de Mexico,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Yucatan,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Queretaro,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Nayarit,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Guerrero,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Guadalajara, A.C.,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Metropolitana</a:t>
                      </a:r>
                      <a:r>
                        <a:rPr lang="en-US" sz="1200" dirty="0"/>
                        <a:t>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Tamaulipas,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Ciudad Juarez, UNIVERSIDAD LATINOAMERICANA, S.C., UNIVERSIDAD AUTONOMA DEL ESTADO DE MORELOS, Instituto </a:t>
                      </a:r>
                      <a:r>
                        <a:rPr lang="en-US" sz="1200" dirty="0" err="1"/>
                        <a:t>Tecnologico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Autonomo</a:t>
                      </a:r>
                      <a:r>
                        <a:rPr lang="en-US" sz="1200" dirty="0"/>
                        <a:t> de Mexico(ITAM), ITESO, A.C., INSTITUTO POTOSINO DE INVESTIGACION CIENTIFICA Y TECNOLOGICA A.C., INFOTEC Centro de </a:t>
                      </a:r>
                      <a:r>
                        <a:rPr lang="en-US" sz="1200" dirty="0" err="1"/>
                        <a:t>Investigacion</a:t>
                      </a:r>
                      <a:r>
                        <a:rPr lang="en-US" sz="1200" dirty="0"/>
                        <a:t> e </a:t>
                      </a:r>
                      <a:r>
                        <a:rPr lang="en-US" sz="1200" dirty="0" err="1"/>
                        <a:t>Innovacion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Tecnologias</a:t>
                      </a:r>
                      <a:r>
                        <a:rPr lang="en-US" sz="1200" dirty="0"/>
                        <a:t> de la </a:t>
                      </a:r>
                      <a:r>
                        <a:rPr lang="en-US" sz="1200" dirty="0" err="1"/>
                        <a:t>Informacion</a:t>
                      </a:r>
                      <a:r>
                        <a:rPr lang="en-US" sz="1200" dirty="0"/>
                        <a:t> y </a:t>
                      </a:r>
                      <a:r>
                        <a:rPr lang="en-US" sz="1200" dirty="0" err="1"/>
                        <a:t>Comunicacion</a:t>
                      </a:r>
                      <a:r>
                        <a:rPr lang="en-US" sz="1200" dirty="0"/>
                        <a:t>, El Colegio de Mexico, A.C., Centro de </a:t>
                      </a:r>
                      <a:r>
                        <a:rPr lang="en-US" sz="1200" dirty="0" err="1"/>
                        <a:t>Investigacion</a:t>
                      </a:r>
                      <a:r>
                        <a:rPr lang="en-US" sz="1200" dirty="0"/>
                        <a:t> y de </a:t>
                      </a:r>
                      <a:r>
                        <a:rPr lang="en-US" sz="1200" dirty="0" err="1"/>
                        <a:t>Estudios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Avanzados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Benemerita</a:t>
                      </a:r>
                      <a:r>
                        <a:rPr lang="en-US" sz="1200" dirty="0"/>
                        <a:t> Universidad </a:t>
                      </a:r>
                      <a:r>
                        <a:rPr lang="en-US" sz="1200" dirty="0" err="1"/>
                        <a:t>Autonoma</a:t>
                      </a:r>
                      <a:r>
                        <a:rPr lang="en-US" sz="1200" dirty="0"/>
                        <a:t> de Puebla, Instituto </a:t>
                      </a:r>
                      <a:r>
                        <a:rPr lang="en-US" sz="1200" dirty="0" err="1"/>
                        <a:t>Politecnico</a:t>
                      </a:r>
                      <a:r>
                        <a:rPr lang="en-US" sz="1200" dirty="0"/>
                        <a:t> Nacional.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2427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660BB83-D522-B649-8762-70F003E61839}"/>
              </a:ext>
            </a:extLst>
          </p:cNvPr>
          <p:cNvSpPr/>
          <p:nvPr/>
        </p:nvSpPr>
        <p:spPr>
          <a:xfrm>
            <a:off x="1958135" y="3004457"/>
            <a:ext cx="8406365" cy="24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2E9D3-991B-F54A-9C47-27E45E3A1516}"/>
              </a:ext>
            </a:extLst>
          </p:cNvPr>
          <p:cNvSpPr/>
          <p:nvPr/>
        </p:nvSpPr>
        <p:spPr>
          <a:xfrm>
            <a:off x="1958134" y="2660468"/>
            <a:ext cx="8406365" cy="364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C2674F-E553-9E49-A643-3722BDFFB5F0}"/>
              </a:ext>
            </a:extLst>
          </p:cNvPr>
          <p:cNvSpPr/>
          <p:nvPr/>
        </p:nvSpPr>
        <p:spPr>
          <a:xfrm>
            <a:off x="1958134" y="2367326"/>
            <a:ext cx="8406365" cy="36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B16BA-0024-FD40-8BE6-2BEFA228BD3A}"/>
              </a:ext>
            </a:extLst>
          </p:cNvPr>
          <p:cNvSpPr/>
          <p:nvPr/>
        </p:nvSpPr>
        <p:spPr>
          <a:xfrm>
            <a:off x="1981201" y="2074184"/>
            <a:ext cx="8406365" cy="36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166F5-72B7-2F41-89CF-0DB9AD16B4DA}"/>
              </a:ext>
            </a:extLst>
          </p:cNvPr>
          <p:cNvSpPr/>
          <p:nvPr/>
        </p:nvSpPr>
        <p:spPr>
          <a:xfrm>
            <a:off x="1958134" y="1743507"/>
            <a:ext cx="8406365" cy="3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72F0D9-7EC7-C74D-A3BB-407D01BC2E89}"/>
              </a:ext>
            </a:extLst>
          </p:cNvPr>
          <p:cNvSpPr/>
          <p:nvPr/>
        </p:nvSpPr>
        <p:spPr>
          <a:xfrm>
            <a:off x="1987731" y="1446519"/>
            <a:ext cx="8406365" cy="3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D737-78E0-0249-A349-3AB3DFD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Mejores Prácticas Operativas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89B29-5381-8B47-9E80-4B5FCCF0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Sólo 5% de las Universidades tiene un ASN.</a:t>
            </a:r>
          </a:p>
          <a:p>
            <a:pPr lvl="1"/>
            <a:r>
              <a:rPr lang="es-ES_tradnl" dirty="0"/>
              <a:t>Hay 450 ASN registrados en MX, para cualquier tipo de organizaciones.</a:t>
            </a:r>
          </a:p>
          <a:p>
            <a:pPr lvl="1"/>
            <a:r>
              <a:rPr lang="es-ES_tradnl" dirty="0"/>
              <a:t>Asumiendo que la mitad son para la academia, aún así son casi un 5% de las casi 5,000 Universidades en el país.</a:t>
            </a:r>
          </a:p>
          <a:p>
            <a:r>
              <a:rPr lang="es-ES_tradnl" dirty="0"/>
              <a:t>Beneficios.</a:t>
            </a:r>
          </a:p>
          <a:p>
            <a:pPr lvl="1"/>
            <a:r>
              <a:rPr lang="es-ES_tradnl" dirty="0"/>
              <a:t>Independencia de política de ruteo (e independencia de proveedor para la numeración de su red).</a:t>
            </a:r>
          </a:p>
          <a:p>
            <a:pPr lvl="1"/>
            <a:r>
              <a:rPr lang="es-ES_tradnl" dirty="0"/>
              <a:t>Calidad en el servicio y redundancia (real) de enlaces.</a:t>
            </a:r>
          </a:p>
          <a:p>
            <a:pPr lvl="1"/>
            <a:r>
              <a:rPr lang="es-ES_tradnl" dirty="0"/>
              <a:t>Posibilidad de agregar tráfico y mejorar capacidad de negociación con </a:t>
            </a:r>
            <a:r>
              <a:rPr lang="es-ES_tradnl" dirty="0" err="1"/>
              <a:t>CDNs</a:t>
            </a:r>
            <a:r>
              <a:rPr lang="es-ES_tradnl" dirty="0"/>
              <a:t> (y reducir consumo de enlaces y latencia para ciertos contenidos).</a:t>
            </a:r>
          </a:p>
          <a:p>
            <a:pPr lvl="1"/>
            <a:r>
              <a:rPr lang="es-ES_tradnl" dirty="0"/>
              <a:t>…Aparecer en los </a:t>
            </a:r>
            <a:r>
              <a:rPr lang="es-ES_tradnl" dirty="0" err="1"/>
              <a:t>monitoreos</a:t>
            </a:r>
            <a:r>
              <a:rPr lang="es-ES_tradnl" dirty="0"/>
              <a:t> de </a:t>
            </a:r>
            <a:r>
              <a:rPr lang="es-ES_tradnl"/>
              <a:t>diferentes métricas.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88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7475-F360-6E4C-8AF8-9B748DCE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Reto</a:t>
            </a:r>
            <a:r>
              <a:rPr lang="en-US" dirty="0"/>
              <a:t> de la </a:t>
            </a:r>
            <a:r>
              <a:rPr lang="en-US" dirty="0" err="1"/>
              <a:t>actualización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Operadores</a:t>
            </a:r>
            <a:r>
              <a:rPr lang="en-US" dirty="0"/>
              <a:t> de Internet.</a:t>
            </a:r>
            <a:endParaRPr lang="en-U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26D25-3836-9B4E-B3D3-0591425E8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Y" dirty="0"/>
              <a:t>PROVEEDORES/OPERADORES</a:t>
            </a:r>
          </a:p>
        </p:txBody>
      </p:sp>
    </p:spTree>
    <p:extLst>
      <p:ext uri="{BB962C8B-B14F-4D97-AF65-F5344CB8AC3E}">
        <p14:creationId xmlns:p14="http://schemas.microsoft.com/office/powerpoint/2010/main" val="311606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E0A9F-6405-C847-A692-4D0F6DE3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Y" dirty="0"/>
              <a:t>Actualización Tecnológica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2727B9-441B-B941-AAE9-8474B3CF0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Y" dirty="0"/>
              <a:t>No es innovación, pero probablemente requiere algo de ello.</a:t>
            </a:r>
          </a:p>
          <a:p>
            <a:r>
              <a:rPr lang="en-UY" dirty="0"/>
              <a:t>Cuántos proveedores de acceso mantienen una política de ruteo independiente de su “upstream provider”?</a:t>
            </a:r>
          </a:p>
          <a:p>
            <a:pPr lvl="1"/>
            <a:r>
              <a:rPr lang="en-UY" dirty="0"/>
              <a:t>Authonomous system number.</a:t>
            </a:r>
          </a:p>
          <a:p>
            <a:r>
              <a:rPr lang="en-UY" dirty="0"/>
              <a:t>Cuántos proveedores de acceso tienen forma de mantener el crecimiento de sus clientes/dispositivos para los próximos 3 años?</a:t>
            </a:r>
          </a:p>
          <a:p>
            <a:pPr lvl="1"/>
            <a:r>
              <a:rPr lang="en-UY" dirty="0"/>
              <a:t>IPv6</a:t>
            </a:r>
          </a:p>
          <a:p>
            <a:r>
              <a:rPr lang="en-UY" dirty="0"/>
              <a:t>Cuántos proveedores/operadores han habilitado algún protocolo seguro en su infraestructura crítica?</a:t>
            </a:r>
          </a:p>
          <a:p>
            <a:pPr lvl="1"/>
            <a:r>
              <a:rPr lang="en-UY" dirty="0"/>
              <a:t>HTTPS, DNSSec, RPKI, BGPsec, NTS</a:t>
            </a:r>
          </a:p>
        </p:txBody>
      </p:sp>
    </p:spTree>
    <p:extLst>
      <p:ext uri="{BB962C8B-B14F-4D97-AF65-F5344CB8AC3E}">
        <p14:creationId xmlns:p14="http://schemas.microsoft.com/office/powerpoint/2010/main" val="236023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9FAA-2394-0E44-9EDF-55734503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Y" dirty="0"/>
              <a:t>Retos (y Oportunidades) del Desarrollo de Internet en la región.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2BC9-BF8A-3B48-8698-0B8C1892E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Reto</a:t>
            </a:r>
            <a:r>
              <a:rPr lang="en-US" dirty="0"/>
              <a:t> del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zonas que no son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negocio</a:t>
            </a:r>
            <a:r>
              <a:rPr lang="en-US" dirty="0"/>
              <a:t> para los </a:t>
            </a:r>
            <a:r>
              <a:rPr lang="en-US" dirty="0" err="1"/>
              <a:t>operadores</a:t>
            </a:r>
            <a:r>
              <a:rPr lang="en-US" dirty="0"/>
              <a:t> </a:t>
            </a:r>
            <a:r>
              <a:rPr lang="en-US" dirty="0" err="1"/>
              <a:t>tradicionales</a:t>
            </a:r>
            <a:r>
              <a:rPr lang="en-US" dirty="0"/>
              <a:t>.</a:t>
            </a:r>
          </a:p>
          <a:p>
            <a:endParaRPr lang="en-US" sz="2400" dirty="0"/>
          </a:p>
          <a:p>
            <a:r>
              <a:rPr lang="en-US" dirty="0" err="1"/>
              <a:t>Reto</a:t>
            </a:r>
            <a:r>
              <a:rPr lang="en-US" dirty="0"/>
              <a:t> de IPv6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decisión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proveedores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y no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reto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r>
              <a:rPr lang="en-US" dirty="0"/>
              <a:t>.</a:t>
            </a:r>
          </a:p>
          <a:p>
            <a:endParaRPr lang="en-US" sz="2400" dirty="0"/>
          </a:p>
          <a:p>
            <a:r>
              <a:rPr lang="en-UY" dirty="0"/>
              <a:t>Reto de mantener a la Academia “conectada” a Internet.</a:t>
            </a:r>
          </a:p>
          <a:p>
            <a:endParaRPr lang="en-UY" sz="2400" dirty="0"/>
          </a:p>
          <a:p>
            <a:r>
              <a:rPr lang="en-UY" dirty="0"/>
              <a:t>Reto de la actualización tecnológica en Operadores de Internet.</a:t>
            </a:r>
          </a:p>
        </p:txBody>
      </p:sp>
    </p:spTree>
    <p:extLst>
      <p:ext uri="{BB962C8B-B14F-4D97-AF65-F5344CB8AC3E}">
        <p14:creationId xmlns:p14="http://schemas.microsoft.com/office/powerpoint/2010/main" val="357296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BD16-2EA2-5246-BDAF-10C200C26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03860"/>
            <a:ext cx="10363200" cy="1470025"/>
          </a:xfrm>
        </p:spPr>
        <p:txBody>
          <a:bodyPr>
            <a:normAutofit/>
          </a:bodyPr>
          <a:lstStyle/>
          <a:p>
            <a:r>
              <a:rPr lang="en-UY" dirty="0"/>
              <a:t>Retos y Oportunidades del Desarrollo de Internet en LAC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D4CE1-1C28-DA4A-9132-60DEC613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57513"/>
            <a:ext cx="10363200" cy="2235245"/>
          </a:xfrm>
        </p:spPr>
        <p:txBody>
          <a:bodyPr>
            <a:normAutofit/>
          </a:bodyPr>
          <a:lstStyle/>
          <a:p>
            <a:r>
              <a:rPr lang="en-US" b="1" dirty="0"/>
              <a:t>II FORO NACIONAL SOBRE PUNTOS DE INTERCAMBIO DE INTERNET</a:t>
            </a:r>
          </a:p>
          <a:p>
            <a:r>
              <a:rPr lang="es-UY" dirty="0"/>
              <a:t>Oscar Robles</a:t>
            </a:r>
          </a:p>
          <a:p>
            <a:r>
              <a:rPr lang="es-UY" dirty="0"/>
              <a:t>Director Ejecutivo</a:t>
            </a:r>
          </a:p>
          <a:p>
            <a:r>
              <a:rPr lang="es-UY" dirty="0"/>
              <a:t>oscar@lacnic.net</a:t>
            </a:r>
          </a:p>
          <a:p>
            <a:endParaRPr lang="en-UY" dirty="0"/>
          </a:p>
        </p:txBody>
      </p:sp>
    </p:spTree>
    <p:extLst>
      <p:ext uri="{BB962C8B-B14F-4D97-AF65-F5344CB8AC3E}">
        <p14:creationId xmlns:p14="http://schemas.microsoft.com/office/powerpoint/2010/main" val="420948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2"/>
          <p:cNvGrpSpPr/>
          <p:nvPr/>
        </p:nvGrpSpPr>
        <p:grpSpPr>
          <a:xfrm>
            <a:off x="1933933" y="917080"/>
            <a:ext cx="8178632" cy="4218593"/>
            <a:chOff x="0" y="0"/>
            <a:chExt cx="12475819" cy="6637804"/>
          </a:xfrm>
        </p:grpSpPr>
        <p:pic>
          <p:nvPicPr>
            <p:cNvPr id="349" name="RIPENCC_WB_SR_MAP_June2014.jpg"/>
            <p:cNvPicPr>
              <a:picLocks noChangeAspect="1"/>
            </p:cNvPicPr>
            <p:nvPr/>
          </p:nvPicPr>
          <p:blipFill>
            <a:blip r:embed="rId2"/>
            <a:srcRect t="11834"/>
            <a:stretch>
              <a:fillRect/>
            </a:stretch>
          </p:blipFill>
          <p:spPr>
            <a:xfrm>
              <a:off x="0" y="0"/>
              <a:ext cx="12475820" cy="663780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50" name="Shape 350"/>
            <p:cNvSpPr/>
            <p:nvPr/>
          </p:nvSpPr>
          <p:spPr>
            <a:xfrm>
              <a:off x="9538385" y="47344"/>
              <a:ext cx="1747952" cy="6615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/>
            </a:p>
          </p:txBody>
        </p:sp>
        <p:pic>
          <p:nvPicPr>
            <p:cNvPr id="351" name="logo_main-enhanc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9132" y="113361"/>
              <a:ext cx="2452841" cy="600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1774521" y="274639"/>
            <a:ext cx="8592854" cy="7144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Administración de Números de</a:t>
            </a:r>
            <a:r>
              <a:rPr dirty="0"/>
              <a:t> Internet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A1BDC-CFB5-3B42-BFC5-A3636FB57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4972833"/>
            <a:ext cx="9429750" cy="138351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Asociación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Internacional</a:t>
            </a:r>
            <a:r>
              <a:rPr lang="en-US" dirty="0">
                <a:solidFill>
                  <a:srgbClr val="C00000"/>
                </a:solidFill>
              </a:rPr>
              <a:t> sin fines de </a:t>
            </a:r>
            <a:r>
              <a:rPr lang="en-US" dirty="0" err="1">
                <a:solidFill>
                  <a:srgbClr val="C00000"/>
                </a:solidFill>
              </a:rPr>
              <a:t>lucro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establecida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Uruguay </a:t>
            </a:r>
            <a:r>
              <a:rPr lang="en-US" dirty="0" err="1">
                <a:solidFill>
                  <a:srgbClr val="C00000"/>
                </a:solidFill>
              </a:rPr>
              <a:t>desde</a:t>
            </a:r>
            <a:r>
              <a:rPr lang="en-US" dirty="0">
                <a:solidFill>
                  <a:srgbClr val="C00000"/>
                </a:solidFill>
              </a:rPr>
              <a:t> 2002.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Basada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membresía</a:t>
            </a:r>
            <a:r>
              <a:rPr lang="en-US" dirty="0">
                <a:solidFill>
                  <a:srgbClr val="C00000"/>
                </a:solidFill>
              </a:rPr>
              <a:t> con +10,000 </a:t>
            </a:r>
            <a:r>
              <a:rPr lang="en-US" dirty="0" err="1">
                <a:solidFill>
                  <a:srgbClr val="C00000"/>
                </a:solidFill>
              </a:rPr>
              <a:t>asociados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33 </a:t>
            </a:r>
            <a:r>
              <a:rPr lang="en-US" dirty="0" err="1">
                <a:solidFill>
                  <a:srgbClr val="C00000"/>
                </a:solidFill>
              </a:rPr>
              <a:t>territorios</a:t>
            </a:r>
            <a:r>
              <a:rPr lang="en-US" dirty="0">
                <a:solidFill>
                  <a:srgbClr val="C00000"/>
                </a:solidFill>
              </a:rPr>
              <a:t> de la region.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Operadores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Proveedores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Empresas</a:t>
            </a:r>
            <a:r>
              <a:rPr lang="en-US" dirty="0">
                <a:solidFill>
                  <a:srgbClr val="C00000"/>
                </a:solidFill>
              </a:rPr>
              <a:t>, Academia, </a:t>
            </a:r>
            <a:r>
              <a:rPr lang="en-US" dirty="0" err="1">
                <a:solidFill>
                  <a:srgbClr val="C00000"/>
                </a:solidFill>
              </a:rPr>
              <a:t>Gobiernos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Usuarios</a:t>
            </a:r>
            <a:r>
              <a:rPr lang="en-US" dirty="0">
                <a:solidFill>
                  <a:srgbClr val="C00000"/>
                </a:solidFill>
              </a:rPr>
              <a:t> Finales.</a:t>
            </a:r>
          </a:p>
        </p:txBody>
      </p:sp>
    </p:spTree>
    <p:extLst>
      <p:ext uri="{BB962C8B-B14F-4D97-AF65-F5344CB8AC3E}">
        <p14:creationId xmlns:p14="http://schemas.microsoft.com/office/powerpoint/2010/main" val="357459233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D670-E90D-4D4C-9428-381EA40D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Reto</a:t>
            </a:r>
            <a:r>
              <a:rPr lang="en-US" dirty="0"/>
              <a:t> del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zonas que no son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negocio</a:t>
            </a:r>
            <a:r>
              <a:rPr lang="en-US" dirty="0"/>
              <a:t> para los </a:t>
            </a:r>
            <a:r>
              <a:rPr lang="en-US" dirty="0" err="1"/>
              <a:t>operadores</a:t>
            </a:r>
            <a:r>
              <a:rPr lang="en-US" dirty="0"/>
              <a:t> </a:t>
            </a:r>
            <a:r>
              <a:rPr lang="en-US" dirty="0" err="1"/>
              <a:t>tradicionales</a:t>
            </a:r>
            <a:r>
              <a:rPr lang="en-US" dirty="0"/>
              <a:t>.</a:t>
            </a:r>
            <a:br>
              <a:rPr lang="en-US" dirty="0"/>
            </a:br>
            <a:endParaRPr lang="en-U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6D93F-E58D-5C46-BF85-DF58D5BE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Y" dirty="0"/>
              <a:t>ACCESO</a:t>
            </a:r>
          </a:p>
        </p:txBody>
      </p:sp>
    </p:spTree>
    <p:extLst>
      <p:ext uri="{BB962C8B-B14F-4D97-AF65-F5344CB8AC3E}">
        <p14:creationId xmlns:p14="http://schemas.microsoft.com/office/powerpoint/2010/main" val="14932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C05FE-B607-CD43-BD4F-2DD86EE76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2" t="169" r="19501" b="-167"/>
          <a:stretch/>
        </p:blipFill>
        <p:spPr>
          <a:xfrm>
            <a:off x="3035300" y="10491"/>
            <a:ext cx="6769100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17218-8665-3C44-ABB6-3B7097F24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7" t="-1" r="29708" b="-1"/>
          <a:stretch/>
        </p:blipFill>
        <p:spPr>
          <a:xfrm>
            <a:off x="7327898" y="2508"/>
            <a:ext cx="4864101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CB33B-2806-7D44-B80A-630823F66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2" r="13112"/>
          <a:stretch/>
        </p:blipFill>
        <p:spPr>
          <a:xfrm>
            <a:off x="0" y="13228"/>
            <a:ext cx="278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7ABE3-E138-8541-8E38-67FD86F49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3"/>
          <a:stretch/>
        </p:blipFill>
        <p:spPr>
          <a:xfrm>
            <a:off x="0" y="3416299"/>
            <a:ext cx="6667500" cy="3223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2CB06-BE7D-BE44-A8E6-119F8F810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4" r="13466"/>
          <a:stretch/>
        </p:blipFill>
        <p:spPr>
          <a:xfrm>
            <a:off x="6667500" y="3454399"/>
            <a:ext cx="5524500" cy="3149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209A8-0A81-2C4A-A4D8-3EF88ACA81FA}"/>
              </a:ext>
            </a:extLst>
          </p:cNvPr>
          <p:cNvSpPr txBox="1"/>
          <p:nvPr/>
        </p:nvSpPr>
        <p:spPr>
          <a:xfrm>
            <a:off x="1932594" y="5683604"/>
            <a:ext cx="21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Y" dirty="0"/>
              <a:t>Fibra Óptica en Brasil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1348FB-664F-6A47-A79A-E18095CAAEDC}"/>
              </a:ext>
            </a:extLst>
          </p:cNvPr>
          <p:cNvSpPr txBox="1"/>
          <p:nvPr/>
        </p:nvSpPr>
        <p:spPr>
          <a:xfrm>
            <a:off x="8291022" y="5680252"/>
            <a:ext cx="282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Y" dirty="0"/>
              <a:t>Market Share FTTH en Brasil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9A600-2A28-FA40-8647-6C709109F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9" t="5711" r="5345" b="3886"/>
          <a:stretch/>
        </p:blipFill>
        <p:spPr>
          <a:xfrm>
            <a:off x="3103072" y="38100"/>
            <a:ext cx="5979293" cy="36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4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F0A3-D158-8B4B-A08B-C1DD3541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339D-DE95-5040-92EE-363FF440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138DC-CFB4-BF46-8E27-801589D67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4" t="359" r="2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C4873-6A1E-D146-B57F-1578CD5F3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7" r="26092"/>
          <a:stretch/>
        </p:blipFill>
        <p:spPr>
          <a:xfrm>
            <a:off x="0" y="0"/>
            <a:ext cx="22171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412155-9BC4-5A4F-96EB-8A4014CE2149}"/>
              </a:ext>
            </a:extLst>
          </p:cNvPr>
          <p:cNvSpPr/>
          <p:nvPr/>
        </p:nvSpPr>
        <p:spPr>
          <a:xfrm>
            <a:off x="9974893" y="1"/>
            <a:ext cx="2217107" cy="6858000"/>
          </a:xfrm>
          <a:prstGeom prst="rect">
            <a:avLst/>
          </a:prstGeom>
          <a:solidFill>
            <a:srgbClr val="12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77654-5DC4-3843-882D-C7424A2F60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40" r="19487"/>
          <a:stretch/>
        </p:blipFill>
        <p:spPr>
          <a:xfrm>
            <a:off x="9974892" y="2257063"/>
            <a:ext cx="2217107" cy="14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9956C8-BAF5-8440-BAB0-00F8908A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4" y="452436"/>
            <a:ext cx="7452996" cy="427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EC258-F1AA-4B4C-ACD6-4AC0D7EF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11" y="452436"/>
            <a:ext cx="5156525" cy="3411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2F2D2-2B94-3645-A72A-F257EAED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4149373"/>
            <a:ext cx="7141336" cy="225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8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D670-E90D-4D4C-9428-381EA40D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Reto</a:t>
            </a:r>
            <a:r>
              <a:rPr lang="en-US" dirty="0"/>
              <a:t> de CONSIDERAR IPv6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decisión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proveedores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y no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reto</a:t>
            </a:r>
            <a:r>
              <a:rPr lang="en-US" dirty="0"/>
              <a:t> MERAMENTE </a:t>
            </a:r>
            <a:r>
              <a:rPr lang="en-US" dirty="0" err="1"/>
              <a:t>tecnológico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6D93F-E58D-5C46-BF85-DF58D5BE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Y" dirty="0"/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4205836485"/>
      </p:ext>
    </p:extLst>
  </p:cSld>
  <p:clrMapOvr>
    <a:masterClrMapping/>
  </p:clrMapOvr>
</p:sld>
</file>

<file path=ppt/theme/theme1.xml><?xml version="1.0" encoding="utf-8"?>
<a:theme xmlns:a="http://schemas.openxmlformats.org/drawingml/2006/main" name="lacnic-ppt-tema-oficial-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4" id="{1B8FC085-D729-BB45-986A-0A4D41EB7F00}" vid="{C61F1047-8975-7646-8CE6-226787CD27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19797</TotalTime>
  <Words>1445</Words>
  <Application>Microsoft Macintosh PowerPoint</Application>
  <PresentationFormat>Widescreen</PresentationFormat>
  <Paragraphs>154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 Light</vt:lpstr>
      <vt:lpstr>lacnic-ppt-tema-oficial-4x3</vt:lpstr>
      <vt:lpstr>Retos y Oportunidades del Desarrollo de Internet en LAC</vt:lpstr>
      <vt:lpstr>Retos (y Oportunidades) del Desarrollo de Internet en la región.</vt:lpstr>
      <vt:lpstr>Administración de Números de Internet</vt:lpstr>
      <vt:lpstr>Reto del Acceso en zonas que no son caso de negocio para los operadores tradicionales. </vt:lpstr>
      <vt:lpstr>PowerPoint Presentation</vt:lpstr>
      <vt:lpstr>PowerPoint Presentation</vt:lpstr>
      <vt:lpstr>PowerPoint Presentation</vt:lpstr>
      <vt:lpstr>PowerPoint Presentation</vt:lpstr>
      <vt:lpstr>Reto de CONSIDERAR IPv6 como decisión estratégica en los proveedores de acceso y no como un reto MERAMENTE tecnológico.</vt:lpstr>
      <vt:lpstr>Despliegue de IPv6 hacia el Usuario Final en la Región</vt:lpstr>
      <vt:lpstr>¿Por qué se vuelve estratégico IPv6?</vt:lpstr>
      <vt:lpstr>NIVEL DE DESPLIEGUE DE IPV6 EN MÉXICO</vt:lpstr>
      <vt:lpstr>Variables para la decisión de desplegar IPv6</vt:lpstr>
      <vt:lpstr>Reto de mantener a la Academia “conectada” a Internet y aprovechar su rol NEUTRAL.</vt:lpstr>
      <vt:lpstr>1985-1990</vt:lpstr>
      <vt:lpstr>…y ¿dónde están las Universidades?</vt:lpstr>
      <vt:lpstr>Mejores Prácticas Operativas</vt:lpstr>
      <vt:lpstr>Reto de la actualización tecnológica en Operadores de Internet.</vt:lpstr>
      <vt:lpstr>Actualización Tecnológica</vt:lpstr>
      <vt:lpstr>Retos y Oportunidades del Desarrollo de Internet en LAC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 y Oportunidades del Desarrollo de Internet en LAC</dc:title>
  <dc:creator>Oscar Robles</dc:creator>
  <cp:lastModifiedBy>Oscar Robles</cp:lastModifiedBy>
  <cp:revision>25</cp:revision>
  <dcterms:created xsi:type="dcterms:W3CDTF">2020-02-19T20:03:45Z</dcterms:created>
  <dcterms:modified xsi:type="dcterms:W3CDTF">2020-03-04T14:18:22Z</dcterms:modified>
</cp:coreProperties>
</file>