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5" r:id="rId1"/>
  </p:sldMasterIdLst>
  <p:notesMasterIdLst>
    <p:notesMasterId r:id="rId75"/>
  </p:notesMasterIdLst>
  <p:handoutMasterIdLst>
    <p:handoutMasterId r:id="rId76"/>
  </p:handoutMasterIdLst>
  <p:sldIdLst>
    <p:sldId id="256" r:id="rId2"/>
    <p:sldId id="330" r:id="rId3"/>
    <p:sldId id="328" r:id="rId4"/>
    <p:sldId id="329" r:id="rId5"/>
    <p:sldId id="264" r:id="rId6"/>
    <p:sldId id="266" r:id="rId7"/>
    <p:sldId id="269" r:id="rId8"/>
    <p:sldId id="270" r:id="rId9"/>
    <p:sldId id="271" r:id="rId10"/>
    <p:sldId id="272" r:id="rId11"/>
    <p:sldId id="268" r:id="rId12"/>
    <p:sldId id="273" r:id="rId13"/>
    <p:sldId id="274" r:id="rId14"/>
    <p:sldId id="261" r:id="rId15"/>
    <p:sldId id="263" r:id="rId16"/>
    <p:sldId id="262" r:id="rId17"/>
    <p:sldId id="275" r:id="rId18"/>
    <p:sldId id="276" r:id="rId19"/>
    <p:sldId id="257" r:id="rId20"/>
    <p:sldId id="258" r:id="rId21"/>
    <p:sldId id="259" r:id="rId22"/>
    <p:sldId id="260" r:id="rId23"/>
    <p:sldId id="267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1" r:id="rId68"/>
    <p:sldId id="322" r:id="rId69"/>
    <p:sldId id="323" r:id="rId70"/>
    <p:sldId id="324" r:id="rId71"/>
    <p:sldId id="325" r:id="rId72"/>
    <p:sldId id="326" r:id="rId73"/>
    <p:sldId id="327" r:id="rId74"/>
  </p:sldIdLst>
  <p:sldSz cx="9144000" cy="6858000" type="screen4x3"/>
  <p:notesSz cx="9144000" cy="6858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2EC74774-58F7-884A-A950-1F09DFD89643}">
          <p14:sldIdLst>
            <p14:sldId id="256"/>
            <p14:sldId id="330"/>
            <p14:sldId id="328"/>
            <p14:sldId id="329"/>
            <p14:sldId id="264"/>
            <p14:sldId id="266"/>
            <p14:sldId id="269"/>
            <p14:sldId id="270"/>
            <p14:sldId id="271"/>
            <p14:sldId id="272"/>
            <p14:sldId id="268"/>
            <p14:sldId id="273"/>
            <p14:sldId id="274"/>
            <p14:sldId id="261"/>
            <p14:sldId id="263"/>
            <p14:sldId id="262"/>
            <p14:sldId id="275"/>
            <p14:sldId id="276"/>
            <p14:sldId id="257"/>
            <p14:sldId id="258"/>
            <p14:sldId id="259"/>
            <p14:sldId id="260"/>
            <p14:sldId id="267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1"/>
            <p14:sldId id="322"/>
            <p14:sldId id="323"/>
            <p14:sldId id="324"/>
            <p14:sldId id="325"/>
            <p14:sldId id="326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541"/>
  </p:normalViewPr>
  <p:slideViewPr>
    <p:cSldViewPr>
      <p:cViewPr varScale="1">
        <p:scale>
          <a:sx n="120" d="100"/>
          <a:sy n="120" d="100"/>
        </p:scale>
        <p:origin x="200" y="2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E01982-D003-7F43-A225-76D8C3851E67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6FE07564-1DB6-C746-88CF-97502D2272E4}">
      <dgm:prSet phldrT="[Texto]"/>
      <dgm:spPr/>
      <dgm:t>
        <a:bodyPr/>
        <a:lstStyle/>
        <a:p>
          <a:r>
            <a:rPr lang="es-ES_tradnl" b="0" dirty="0"/>
            <a:t>IANA</a:t>
          </a:r>
        </a:p>
      </dgm:t>
    </dgm:pt>
    <dgm:pt modelId="{554A3063-FEA3-404F-A867-0ACB0525C201}" type="parTrans" cxnId="{8B056B89-1FBF-554F-AD80-BA65553EA115}">
      <dgm:prSet/>
      <dgm:spPr/>
      <dgm:t>
        <a:bodyPr/>
        <a:lstStyle/>
        <a:p>
          <a:endParaRPr lang="es-ES_tradnl"/>
        </a:p>
      </dgm:t>
    </dgm:pt>
    <dgm:pt modelId="{4226C928-BD5B-9043-B315-C83BD8B203E9}" type="sibTrans" cxnId="{8B056B89-1FBF-554F-AD80-BA65553EA115}">
      <dgm:prSet/>
      <dgm:spPr/>
      <dgm:t>
        <a:bodyPr/>
        <a:lstStyle/>
        <a:p>
          <a:endParaRPr lang="es-ES_tradnl"/>
        </a:p>
      </dgm:t>
    </dgm:pt>
    <dgm:pt modelId="{097860B1-2C0B-624D-A319-92342BC30F28}">
      <dgm:prSet phldrT="[Texto]"/>
      <dgm:spPr>
        <a:ln>
          <a:solidFill>
            <a:srgbClr val="FF6600"/>
          </a:solidFill>
        </a:ln>
      </dgm:spPr>
      <dgm:t>
        <a:bodyPr lIns="0" tIns="0" rIns="0" bIns="0"/>
        <a:lstStyle/>
        <a:p>
          <a:r>
            <a:rPr lang="es-ES_tradnl" dirty="0"/>
            <a:t>LACNIC</a:t>
          </a:r>
        </a:p>
      </dgm:t>
    </dgm:pt>
    <dgm:pt modelId="{061B30A3-D286-F541-94C0-216B93ADB26A}" type="parTrans" cxnId="{45502258-E336-2E49-B09D-415930D8EE2C}">
      <dgm:prSet/>
      <dgm:spPr/>
      <dgm:t>
        <a:bodyPr/>
        <a:lstStyle/>
        <a:p>
          <a:endParaRPr lang="es-ES_tradnl"/>
        </a:p>
      </dgm:t>
    </dgm:pt>
    <dgm:pt modelId="{0741D05F-83A7-734E-9A14-AA37FFD86A66}" type="sibTrans" cxnId="{45502258-E336-2E49-B09D-415930D8EE2C}">
      <dgm:prSet/>
      <dgm:spPr/>
      <dgm:t>
        <a:bodyPr/>
        <a:lstStyle/>
        <a:p>
          <a:endParaRPr lang="es-ES_tradnl"/>
        </a:p>
      </dgm:t>
    </dgm:pt>
    <dgm:pt modelId="{5A600FA3-1F84-4743-A2AE-F6D95C6F0865}">
      <dgm:prSet phldrT="[Texto]"/>
      <dgm:spPr>
        <a:ln>
          <a:solidFill>
            <a:srgbClr val="FF6600"/>
          </a:solidFill>
        </a:ln>
      </dgm:spPr>
      <dgm:t>
        <a:bodyPr/>
        <a:lstStyle/>
        <a:p>
          <a:r>
            <a:rPr lang="es-ES_tradnl" dirty="0"/>
            <a:t>ISP</a:t>
          </a:r>
        </a:p>
      </dgm:t>
    </dgm:pt>
    <dgm:pt modelId="{7699D134-628B-8544-AFEE-B816E679C93D}" type="parTrans" cxnId="{77ABAD57-B686-8544-BEE0-E54DACE39C31}">
      <dgm:prSet/>
      <dgm:spPr>
        <a:ln>
          <a:solidFill>
            <a:srgbClr val="FF6600"/>
          </a:solidFill>
        </a:ln>
      </dgm:spPr>
      <dgm:t>
        <a:bodyPr/>
        <a:lstStyle/>
        <a:p>
          <a:endParaRPr lang="es-ES_tradnl"/>
        </a:p>
      </dgm:t>
    </dgm:pt>
    <dgm:pt modelId="{D8CBEF1A-56B8-3542-A5C2-D5F784A979DD}" type="sibTrans" cxnId="{77ABAD57-B686-8544-BEE0-E54DACE39C31}">
      <dgm:prSet/>
      <dgm:spPr/>
      <dgm:t>
        <a:bodyPr/>
        <a:lstStyle/>
        <a:p>
          <a:endParaRPr lang="es-ES_tradnl"/>
        </a:p>
      </dgm:t>
    </dgm:pt>
    <dgm:pt modelId="{332817B9-ECD2-844B-8E36-B72C3DE92827}">
      <dgm:prSet phldrT="[Texto]"/>
      <dgm:spPr>
        <a:ln>
          <a:solidFill>
            <a:srgbClr val="FF6600"/>
          </a:solidFill>
        </a:ln>
      </dgm:spPr>
      <dgm:t>
        <a:bodyPr/>
        <a:lstStyle/>
        <a:p>
          <a:r>
            <a:rPr lang="es-ES_tradnl" dirty="0"/>
            <a:t>ISP</a:t>
          </a:r>
        </a:p>
      </dgm:t>
    </dgm:pt>
    <dgm:pt modelId="{47A2C6E5-DCCA-394B-BE1D-924ABBCC1A89}" type="parTrans" cxnId="{593CF873-29B5-9A45-BF8C-7F4C20D53315}">
      <dgm:prSet/>
      <dgm:spPr>
        <a:ln>
          <a:solidFill>
            <a:srgbClr val="FF6600"/>
          </a:solidFill>
        </a:ln>
      </dgm:spPr>
      <dgm:t>
        <a:bodyPr/>
        <a:lstStyle/>
        <a:p>
          <a:endParaRPr lang="es-ES_tradnl"/>
        </a:p>
      </dgm:t>
    </dgm:pt>
    <dgm:pt modelId="{5D732204-7C3F-9B42-AC56-EFA849C7CDE2}" type="sibTrans" cxnId="{593CF873-29B5-9A45-BF8C-7F4C20D53315}">
      <dgm:prSet/>
      <dgm:spPr/>
      <dgm:t>
        <a:bodyPr/>
        <a:lstStyle/>
        <a:p>
          <a:endParaRPr lang="es-ES_tradnl"/>
        </a:p>
      </dgm:t>
    </dgm:pt>
    <dgm:pt modelId="{BEF8EFE5-182D-9643-AD5D-D1A4E95F1895}">
      <dgm:prSet phldrT="[Texto]"/>
      <dgm:spPr/>
      <dgm:t>
        <a:bodyPr/>
        <a:lstStyle/>
        <a:p>
          <a:r>
            <a:rPr lang="es-ES_tradnl" dirty="0"/>
            <a:t>RIPE</a:t>
          </a:r>
        </a:p>
      </dgm:t>
    </dgm:pt>
    <dgm:pt modelId="{E4669D10-C015-0E4E-A0FE-B0D074DB82F7}" type="parTrans" cxnId="{2EE4ADDB-6ACC-DE46-AC24-964D5F815C53}">
      <dgm:prSet/>
      <dgm:spPr/>
      <dgm:t>
        <a:bodyPr/>
        <a:lstStyle/>
        <a:p>
          <a:endParaRPr lang="es-ES_tradnl"/>
        </a:p>
      </dgm:t>
    </dgm:pt>
    <dgm:pt modelId="{8B7E46A7-B30B-4D4A-85C3-E46B8976AB0B}" type="sibTrans" cxnId="{2EE4ADDB-6ACC-DE46-AC24-964D5F815C53}">
      <dgm:prSet/>
      <dgm:spPr/>
      <dgm:t>
        <a:bodyPr/>
        <a:lstStyle/>
        <a:p>
          <a:endParaRPr lang="es-ES_tradnl"/>
        </a:p>
      </dgm:t>
    </dgm:pt>
    <dgm:pt modelId="{49EF8C91-0BA7-284F-8FFE-33CE041FA324}">
      <dgm:prSet phldrT="[Texto]"/>
      <dgm:spPr>
        <a:ln>
          <a:solidFill>
            <a:srgbClr val="FF6600"/>
          </a:solidFill>
        </a:ln>
      </dgm:spPr>
      <dgm:t>
        <a:bodyPr/>
        <a:lstStyle/>
        <a:p>
          <a:r>
            <a:rPr lang="es-ES_tradnl" dirty="0"/>
            <a:t>Usuario Final</a:t>
          </a:r>
        </a:p>
      </dgm:t>
    </dgm:pt>
    <dgm:pt modelId="{26798A2C-74E2-CD40-ADA9-5D771EF9A238}" type="parTrans" cxnId="{F388E686-DFCC-F74A-842A-2945AE50C20C}">
      <dgm:prSet/>
      <dgm:spPr>
        <a:ln>
          <a:solidFill>
            <a:srgbClr val="FF6600"/>
          </a:solidFill>
        </a:ln>
      </dgm:spPr>
      <dgm:t>
        <a:bodyPr/>
        <a:lstStyle/>
        <a:p>
          <a:endParaRPr lang="es-ES_tradnl"/>
        </a:p>
      </dgm:t>
    </dgm:pt>
    <dgm:pt modelId="{A006A33F-BB7E-B64D-9C35-86B29B7BC029}" type="sibTrans" cxnId="{F388E686-DFCC-F74A-842A-2945AE50C20C}">
      <dgm:prSet/>
      <dgm:spPr/>
      <dgm:t>
        <a:bodyPr/>
        <a:lstStyle/>
        <a:p>
          <a:endParaRPr lang="es-ES_tradnl"/>
        </a:p>
      </dgm:t>
    </dgm:pt>
    <dgm:pt modelId="{EFF92773-3316-FC4C-A8D5-1471F5B00D8A}">
      <dgm:prSet phldrT="[Texto]"/>
      <dgm:spPr/>
      <dgm:t>
        <a:bodyPr/>
        <a:lstStyle/>
        <a:p>
          <a:r>
            <a:rPr lang="es-ES_tradnl" dirty="0"/>
            <a:t>AFRINIC</a:t>
          </a:r>
        </a:p>
      </dgm:t>
    </dgm:pt>
    <dgm:pt modelId="{8A86017D-5F9C-514F-848A-6D9B8C3CF51D}" type="parTrans" cxnId="{A07BF728-F899-224B-8A2C-F86B7F65CE3A}">
      <dgm:prSet/>
      <dgm:spPr/>
      <dgm:t>
        <a:bodyPr/>
        <a:lstStyle/>
        <a:p>
          <a:endParaRPr lang="es-ES_tradnl"/>
        </a:p>
      </dgm:t>
    </dgm:pt>
    <dgm:pt modelId="{EA96F340-16C7-204F-B619-44A9B0203587}" type="sibTrans" cxnId="{A07BF728-F899-224B-8A2C-F86B7F65CE3A}">
      <dgm:prSet/>
      <dgm:spPr/>
      <dgm:t>
        <a:bodyPr/>
        <a:lstStyle/>
        <a:p>
          <a:endParaRPr lang="es-ES_tradnl"/>
        </a:p>
      </dgm:t>
    </dgm:pt>
    <dgm:pt modelId="{3E77867C-AC6C-8F4F-AC30-4A0830D1651A}">
      <dgm:prSet phldrT="[Texto]"/>
      <dgm:spPr/>
      <dgm:t>
        <a:bodyPr/>
        <a:lstStyle/>
        <a:p>
          <a:r>
            <a:rPr lang="es-ES_tradnl" dirty="0"/>
            <a:t>APNIC</a:t>
          </a:r>
        </a:p>
      </dgm:t>
    </dgm:pt>
    <dgm:pt modelId="{BE90036C-698E-8043-B7DA-ABAF7A407016}" type="parTrans" cxnId="{F6E6D7FB-B705-B14A-9D98-FBB2AAD5341B}">
      <dgm:prSet/>
      <dgm:spPr/>
      <dgm:t>
        <a:bodyPr/>
        <a:lstStyle/>
        <a:p>
          <a:endParaRPr lang="es-ES_tradnl"/>
        </a:p>
      </dgm:t>
    </dgm:pt>
    <dgm:pt modelId="{1BCC3015-59EB-A145-BA91-5D60CAEAEBCA}" type="sibTrans" cxnId="{F6E6D7FB-B705-B14A-9D98-FBB2AAD5341B}">
      <dgm:prSet/>
      <dgm:spPr/>
      <dgm:t>
        <a:bodyPr/>
        <a:lstStyle/>
        <a:p>
          <a:endParaRPr lang="es-ES_tradnl"/>
        </a:p>
      </dgm:t>
    </dgm:pt>
    <dgm:pt modelId="{EB1440BD-9C3A-404A-A9F3-81874EDDE542}">
      <dgm:prSet phldrT="[Texto]"/>
      <dgm:spPr/>
      <dgm:t>
        <a:bodyPr/>
        <a:lstStyle/>
        <a:p>
          <a:r>
            <a:rPr lang="es-ES_tradnl" dirty="0"/>
            <a:t>ARIN</a:t>
          </a:r>
        </a:p>
      </dgm:t>
    </dgm:pt>
    <dgm:pt modelId="{7B20E540-F1CC-E048-B779-B1C668CBE494}" type="parTrans" cxnId="{71F82F33-3B21-574A-B17B-5931CD87E0BC}">
      <dgm:prSet/>
      <dgm:spPr/>
      <dgm:t>
        <a:bodyPr/>
        <a:lstStyle/>
        <a:p>
          <a:endParaRPr lang="es-ES_tradnl"/>
        </a:p>
      </dgm:t>
    </dgm:pt>
    <dgm:pt modelId="{4F9D31D7-312A-3140-B5E5-6CE7AD2FE821}" type="sibTrans" cxnId="{71F82F33-3B21-574A-B17B-5931CD87E0BC}">
      <dgm:prSet/>
      <dgm:spPr/>
      <dgm:t>
        <a:bodyPr/>
        <a:lstStyle/>
        <a:p>
          <a:endParaRPr lang="es-ES_tradnl"/>
        </a:p>
      </dgm:t>
    </dgm:pt>
    <dgm:pt modelId="{1C93A5D0-158E-1546-B2B9-D5A7A771DF28}">
      <dgm:prSet phldrT="[Texto]"/>
      <dgm:spPr>
        <a:ln>
          <a:solidFill>
            <a:srgbClr val="FF6600"/>
          </a:solidFill>
        </a:ln>
      </dgm:spPr>
      <dgm:t>
        <a:bodyPr/>
        <a:lstStyle/>
        <a:p>
          <a:r>
            <a:rPr lang="es-ES_tradnl" dirty="0"/>
            <a:t>Usuario Final</a:t>
          </a:r>
        </a:p>
      </dgm:t>
    </dgm:pt>
    <dgm:pt modelId="{86D90EF8-F304-2B41-B82E-D87C3DE3EDB1}" type="parTrans" cxnId="{1799224E-2FF0-A245-98B0-663DEF01C227}">
      <dgm:prSet/>
      <dgm:spPr>
        <a:ln>
          <a:solidFill>
            <a:srgbClr val="FF6600"/>
          </a:solidFill>
        </a:ln>
      </dgm:spPr>
      <dgm:t>
        <a:bodyPr/>
        <a:lstStyle/>
        <a:p>
          <a:endParaRPr lang="es-ES_tradnl"/>
        </a:p>
      </dgm:t>
    </dgm:pt>
    <dgm:pt modelId="{85801E01-716A-664E-91F6-8F0F5EDE3F7F}" type="sibTrans" cxnId="{1799224E-2FF0-A245-98B0-663DEF01C227}">
      <dgm:prSet/>
      <dgm:spPr/>
      <dgm:t>
        <a:bodyPr/>
        <a:lstStyle/>
        <a:p>
          <a:endParaRPr lang="es-ES_tradnl"/>
        </a:p>
      </dgm:t>
    </dgm:pt>
    <dgm:pt modelId="{06FC1C7B-3C6C-9047-A15F-A4898213695B}">
      <dgm:prSet phldrT="[Texto]"/>
      <dgm:spPr>
        <a:ln>
          <a:solidFill>
            <a:srgbClr val="FF6600"/>
          </a:solidFill>
        </a:ln>
      </dgm:spPr>
      <dgm:t>
        <a:bodyPr/>
        <a:lstStyle/>
        <a:p>
          <a:r>
            <a:rPr lang="es-ES_tradnl" dirty="0"/>
            <a:t>Usuario Final</a:t>
          </a:r>
        </a:p>
      </dgm:t>
    </dgm:pt>
    <dgm:pt modelId="{E6410515-CDC9-C843-A3D5-46B4B434372E}" type="parTrans" cxnId="{5E4F03A5-38F0-114A-9F4E-33406E8F2E70}">
      <dgm:prSet/>
      <dgm:spPr>
        <a:ln>
          <a:solidFill>
            <a:srgbClr val="FF6600"/>
          </a:solidFill>
        </a:ln>
      </dgm:spPr>
      <dgm:t>
        <a:bodyPr/>
        <a:lstStyle/>
        <a:p>
          <a:endParaRPr lang="es-ES_tradnl"/>
        </a:p>
      </dgm:t>
    </dgm:pt>
    <dgm:pt modelId="{25D977ED-0AD2-0848-9CD8-651F36E4BB6D}" type="sibTrans" cxnId="{5E4F03A5-38F0-114A-9F4E-33406E8F2E70}">
      <dgm:prSet/>
      <dgm:spPr/>
      <dgm:t>
        <a:bodyPr/>
        <a:lstStyle/>
        <a:p>
          <a:endParaRPr lang="es-ES_tradnl"/>
        </a:p>
      </dgm:t>
    </dgm:pt>
    <dgm:pt modelId="{39A899BB-51FC-F148-8888-3078C2B8D164}" type="pres">
      <dgm:prSet presAssocID="{FFE01982-D003-7F43-A225-76D8C3851E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A30CA8C-420D-F947-87A1-1C7D3FE459AC}" type="pres">
      <dgm:prSet presAssocID="{6FE07564-1DB6-C746-88CF-97502D2272E4}" presName="hierRoot1" presStyleCnt="0"/>
      <dgm:spPr/>
    </dgm:pt>
    <dgm:pt modelId="{31B172D6-B35B-354D-8876-8ECD0BE471D7}" type="pres">
      <dgm:prSet presAssocID="{6FE07564-1DB6-C746-88CF-97502D2272E4}" presName="composite" presStyleCnt="0"/>
      <dgm:spPr/>
    </dgm:pt>
    <dgm:pt modelId="{EDE72E5A-AF31-B445-9D60-40AA05E6CA45}" type="pres">
      <dgm:prSet presAssocID="{6FE07564-1DB6-C746-88CF-97502D2272E4}" presName="background" presStyleLbl="node0" presStyleIdx="0" presStyleCnt="1"/>
      <dgm:spPr/>
    </dgm:pt>
    <dgm:pt modelId="{6D22FB4E-D920-0C49-B383-F1D99590C0D6}" type="pres">
      <dgm:prSet presAssocID="{6FE07564-1DB6-C746-88CF-97502D2272E4}" presName="text" presStyleLbl="fgAcc0" presStyleIdx="0" presStyleCnt="1" custLinFactNeighborX="-3247" custLinFactNeighborY="4076">
        <dgm:presLayoutVars>
          <dgm:chPref val="3"/>
        </dgm:presLayoutVars>
      </dgm:prSet>
      <dgm:spPr/>
    </dgm:pt>
    <dgm:pt modelId="{945304E0-12F4-BC4D-B234-59216445D614}" type="pres">
      <dgm:prSet presAssocID="{6FE07564-1DB6-C746-88CF-97502D2272E4}" presName="hierChild2" presStyleCnt="0"/>
      <dgm:spPr/>
    </dgm:pt>
    <dgm:pt modelId="{47C83766-4319-AB41-BA05-07DE98D69A20}" type="pres">
      <dgm:prSet presAssocID="{8A86017D-5F9C-514F-848A-6D9B8C3CF51D}" presName="Name10" presStyleLbl="parChTrans1D2" presStyleIdx="0" presStyleCnt="5"/>
      <dgm:spPr/>
    </dgm:pt>
    <dgm:pt modelId="{0BE1613E-1A14-6A4B-9D05-98C8AF560A3B}" type="pres">
      <dgm:prSet presAssocID="{EFF92773-3316-FC4C-A8D5-1471F5B00D8A}" presName="hierRoot2" presStyleCnt="0"/>
      <dgm:spPr/>
    </dgm:pt>
    <dgm:pt modelId="{BEAADB1B-D9C7-6B47-9B62-5EACD8C6E242}" type="pres">
      <dgm:prSet presAssocID="{EFF92773-3316-FC4C-A8D5-1471F5B00D8A}" presName="composite2" presStyleCnt="0"/>
      <dgm:spPr/>
    </dgm:pt>
    <dgm:pt modelId="{ECB075B3-08F7-7F4C-8524-0440B54E8027}" type="pres">
      <dgm:prSet presAssocID="{EFF92773-3316-FC4C-A8D5-1471F5B00D8A}" presName="background2" presStyleLbl="node2" presStyleIdx="0" presStyleCnt="5"/>
      <dgm:spPr/>
    </dgm:pt>
    <dgm:pt modelId="{92AB4390-2F26-2C4E-8806-2D5ED1EB640E}" type="pres">
      <dgm:prSet presAssocID="{EFF92773-3316-FC4C-A8D5-1471F5B00D8A}" presName="text2" presStyleLbl="fgAcc2" presStyleIdx="0" presStyleCnt="5">
        <dgm:presLayoutVars>
          <dgm:chPref val="3"/>
        </dgm:presLayoutVars>
      </dgm:prSet>
      <dgm:spPr/>
    </dgm:pt>
    <dgm:pt modelId="{6057ADE9-B7F5-6440-AEB1-877AE0BB93A1}" type="pres">
      <dgm:prSet presAssocID="{EFF92773-3316-FC4C-A8D5-1471F5B00D8A}" presName="hierChild3" presStyleCnt="0"/>
      <dgm:spPr/>
    </dgm:pt>
    <dgm:pt modelId="{E0760FD2-917F-1541-8A97-3F0626E1EDC9}" type="pres">
      <dgm:prSet presAssocID="{BE90036C-698E-8043-B7DA-ABAF7A407016}" presName="Name10" presStyleLbl="parChTrans1D2" presStyleIdx="1" presStyleCnt="5"/>
      <dgm:spPr/>
    </dgm:pt>
    <dgm:pt modelId="{A7841E04-1F5C-D948-9608-87640ACD0B4C}" type="pres">
      <dgm:prSet presAssocID="{3E77867C-AC6C-8F4F-AC30-4A0830D1651A}" presName="hierRoot2" presStyleCnt="0"/>
      <dgm:spPr/>
    </dgm:pt>
    <dgm:pt modelId="{9AB4CE89-BE2D-6040-B25F-584A91F33BBF}" type="pres">
      <dgm:prSet presAssocID="{3E77867C-AC6C-8F4F-AC30-4A0830D1651A}" presName="composite2" presStyleCnt="0"/>
      <dgm:spPr/>
    </dgm:pt>
    <dgm:pt modelId="{D98E333C-76B7-A346-95D0-3A3E4A1FD9DA}" type="pres">
      <dgm:prSet presAssocID="{3E77867C-AC6C-8F4F-AC30-4A0830D1651A}" presName="background2" presStyleLbl="node2" presStyleIdx="1" presStyleCnt="5"/>
      <dgm:spPr/>
    </dgm:pt>
    <dgm:pt modelId="{ECCBB484-FF4A-5F45-8DB8-ECD95D203323}" type="pres">
      <dgm:prSet presAssocID="{3E77867C-AC6C-8F4F-AC30-4A0830D1651A}" presName="text2" presStyleLbl="fgAcc2" presStyleIdx="1" presStyleCnt="5">
        <dgm:presLayoutVars>
          <dgm:chPref val="3"/>
        </dgm:presLayoutVars>
      </dgm:prSet>
      <dgm:spPr/>
    </dgm:pt>
    <dgm:pt modelId="{93EB3A14-D673-CC4C-A049-123F0ADD1D66}" type="pres">
      <dgm:prSet presAssocID="{3E77867C-AC6C-8F4F-AC30-4A0830D1651A}" presName="hierChild3" presStyleCnt="0"/>
      <dgm:spPr/>
    </dgm:pt>
    <dgm:pt modelId="{BB3D985F-1122-0549-8B27-4FC7CB4C5AF5}" type="pres">
      <dgm:prSet presAssocID="{7B20E540-F1CC-E048-B779-B1C668CBE494}" presName="Name10" presStyleLbl="parChTrans1D2" presStyleIdx="2" presStyleCnt="5"/>
      <dgm:spPr/>
    </dgm:pt>
    <dgm:pt modelId="{9F9E3D46-CB0A-3743-8B27-C54A7660159A}" type="pres">
      <dgm:prSet presAssocID="{EB1440BD-9C3A-404A-A9F3-81874EDDE542}" presName="hierRoot2" presStyleCnt="0"/>
      <dgm:spPr/>
    </dgm:pt>
    <dgm:pt modelId="{710F1539-27DF-6C4F-AECD-FDED9F17CAA1}" type="pres">
      <dgm:prSet presAssocID="{EB1440BD-9C3A-404A-A9F3-81874EDDE542}" presName="composite2" presStyleCnt="0"/>
      <dgm:spPr/>
    </dgm:pt>
    <dgm:pt modelId="{7D6E2F3B-A0EA-F64B-A28E-519742038AEC}" type="pres">
      <dgm:prSet presAssocID="{EB1440BD-9C3A-404A-A9F3-81874EDDE542}" presName="background2" presStyleLbl="node2" presStyleIdx="2" presStyleCnt="5"/>
      <dgm:spPr/>
    </dgm:pt>
    <dgm:pt modelId="{D72842CB-C11D-C543-A777-F9995633D9A1}" type="pres">
      <dgm:prSet presAssocID="{EB1440BD-9C3A-404A-A9F3-81874EDDE542}" presName="text2" presStyleLbl="fgAcc2" presStyleIdx="2" presStyleCnt="5">
        <dgm:presLayoutVars>
          <dgm:chPref val="3"/>
        </dgm:presLayoutVars>
      </dgm:prSet>
      <dgm:spPr/>
    </dgm:pt>
    <dgm:pt modelId="{DC58CA49-647C-FF44-BC95-41D0FAFDF2A7}" type="pres">
      <dgm:prSet presAssocID="{EB1440BD-9C3A-404A-A9F3-81874EDDE542}" presName="hierChild3" presStyleCnt="0"/>
      <dgm:spPr/>
    </dgm:pt>
    <dgm:pt modelId="{A25B63A4-5C3E-A647-8395-2703C5D722AC}" type="pres">
      <dgm:prSet presAssocID="{061B30A3-D286-F541-94C0-216B93ADB26A}" presName="Name10" presStyleLbl="parChTrans1D2" presStyleIdx="3" presStyleCnt="5"/>
      <dgm:spPr/>
    </dgm:pt>
    <dgm:pt modelId="{FBF8B8C6-1C8E-DD47-A34F-AA7065DEB06F}" type="pres">
      <dgm:prSet presAssocID="{097860B1-2C0B-624D-A319-92342BC30F28}" presName="hierRoot2" presStyleCnt="0"/>
      <dgm:spPr/>
    </dgm:pt>
    <dgm:pt modelId="{1AC98D03-E0B0-A84D-BA34-C2010A4AA738}" type="pres">
      <dgm:prSet presAssocID="{097860B1-2C0B-624D-A319-92342BC30F28}" presName="composite2" presStyleCnt="0"/>
      <dgm:spPr/>
    </dgm:pt>
    <dgm:pt modelId="{AFE548FA-E01F-4C41-8686-4EBD137CEC7C}" type="pres">
      <dgm:prSet presAssocID="{097860B1-2C0B-624D-A319-92342BC30F28}" presName="background2" presStyleLbl="node2" presStyleIdx="3" presStyleCnt="5"/>
      <dgm:spPr>
        <a:solidFill>
          <a:srgbClr val="FF6600"/>
        </a:solidFill>
      </dgm:spPr>
    </dgm:pt>
    <dgm:pt modelId="{0190B11C-FF0E-4A40-B697-BB5D0381DC89}" type="pres">
      <dgm:prSet presAssocID="{097860B1-2C0B-624D-A319-92342BC30F28}" presName="text2" presStyleLbl="fgAcc2" presStyleIdx="3" presStyleCnt="5">
        <dgm:presLayoutVars>
          <dgm:chPref val="3"/>
        </dgm:presLayoutVars>
      </dgm:prSet>
      <dgm:spPr/>
    </dgm:pt>
    <dgm:pt modelId="{320D8CC3-D2EE-A346-8DA6-46F40525946C}" type="pres">
      <dgm:prSet presAssocID="{097860B1-2C0B-624D-A319-92342BC30F28}" presName="hierChild3" presStyleCnt="0"/>
      <dgm:spPr/>
    </dgm:pt>
    <dgm:pt modelId="{27757FAB-4237-6649-A89B-673FF05FAA57}" type="pres">
      <dgm:prSet presAssocID="{7699D134-628B-8544-AFEE-B816E679C93D}" presName="Name17" presStyleLbl="parChTrans1D3" presStyleIdx="0" presStyleCnt="3"/>
      <dgm:spPr/>
    </dgm:pt>
    <dgm:pt modelId="{C4384939-CC64-4B47-B1AD-969DFD9EA5EB}" type="pres">
      <dgm:prSet presAssocID="{5A600FA3-1F84-4743-A2AE-F6D95C6F0865}" presName="hierRoot3" presStyleCnt="0"/>
      <dgm:spPr/>
    </dgm:pt>
    <dgm:pt modelId="{7D931ED3-786D-844A-A445-74813C13B0EF}" type="pres">
      <dgm:prSet presAssocID="{5A600FA3-1F84-4743-A2AE-F6D95C6F0865}" presName="composite3" presStyleCnt="0"/>
      <dgm:spPr/>
    </dgm:pt>
    <dgm:pt modelId="{03FC0B77-EF75-F647-9630-37FC816FEEF1}" type="pres">
      <dgm:prSet presAssocID="{5A600FA3-1F84-4743-A2AE-F6D95C6F0865}" presName="background3" presStyleLbl="node3" presStyleIdx="0" presStyleCnt="3"/>
      <dgm:spPr>
        <a:solidFill>
          <a:srgbClr val="FF6600"/>
        </a:solidFill>
      </dgm:spPr>
    </dgm:pt>
    <dgm:pt modelId="{7B761528-B7FC-D448-AD46-96B689CCA614}" type="pres">
      <dgm:prSet presAssocID="{5A600FA3-1F84-4743-A2AE-F6D95C6F0865}" presName="text3" presStyleLbl="fgAcc3" presStyleIdx="0" presStyleCnt="3">
        <dgm:presLayoutVars>
          <dgm:chPref val="3"/>
        </dgm:presLayoutVars>
      </dgm:prSet>
      <dgm:spPr/>
    </dgm:pt>
    <dgm:pt modelId="{D90AEE8E-01AE-6747-A9F8-40C76C83A75D}" type="pres">
      <dgm:prSet presAssocID="{5A600FA3-1F84-4743-A2AE-F6D95C6F0865}" presName="hierChild4" presStyleCnt="0"/>
      <dgm:spPr/>
    </dgm:pt>
    <dgm:pt modelId="{58484C0C-2BC2-BA4B-B82E-7C1DA7BFEC62}" type="pres">
      <dgm:prSet presAssocID="{86D90EF8-F304-2B41-B82E-D87C3DE3EDB1}" presName="Name23" presStyleLbl="parChTrans1D4" presStyleIdx="0" presStyleCnt="2"/>
      <dgm:spPr/>
    </dgm:pt>
    <dgm:pt modelId="{0B1F23F9-918C-474D-BE64-A72FF4E0DC6A}" type="pres">
      <dgm:prSet presAssocID="{1C93A5D0-158E-1546-B2B9-D5A7A771DF28}" presName="hierRoot4" presStyleCnt="0"/>
      <dgm:spPr/>
    </dgm:pt>
    <dgm:pt modelId="{9D8CCDF3-2388-9D47-8B84-D46B5CF98225}" type="pres">
      <dgm:prSet presAssocID="{1C93A5D0-158E-1546-B2B9-D5A7A771DF28}" presName="composite4" presStyleCnt="0"/>
      <dgm:spPr/>
    </dgm:pt>
    <dgm:pt modelId="{BE31B29B-7845-8A4E-935F-BED70252E245}" type="pres">
      <dgm:prSet presAssocID="{1C93A5D0-158E-1546-B2B9-D5A7A771DF28}" presName="background4" presStyleLbl="node4" presStyleIdx="0" presStyleCnt="2"/>
      <dgm:spPr>
        <a:solidFill>
          <a:srgbClr val="FF6600"/>
        </a:solidFill>
      </dgm:spPr>
    </dgm:pt>
    <dgm:pt modelId="{ADCAAF5A-5C77-E44A-BD1B-180979256D8B}" type="pres">
      <dgm:prSet presAssocID="{1C93A5D0-158E-1546-B2B9-D5A7A771DF28}" presName="text4" presStyleLbl="fgAcc4" presStyleIdx="0" presStyleCnt="2">
        <dgm:presLayoutVars>
          <dgm:chPref val="3"/>
        </dgm:presLayoutVars>
      </dgm:prSet>
      <dgm:spPr/>
    </dgm:pt>
    <dgm:pt modelId="{CEC937EA-88EC-114F-8C41-C6DE6B55631B}" type="pres">
      <dgm:prSet presAssocID="{1C93A5D0-158E-1546-B2B9-D5A7A771DF28}" presName="hierChild5" presStyleCnt="0"/>
      <dgm:spPr/>
    </dgm:pt>
    <dgm:pt modelId="{8C51B32C-3F82-6E46-80DD-A9330A339D46}" type="pres">
      <dgm:prSet presAssocID="{E6410515-CDC9-C843-A3D5-46B4B434372E}" presName="Name23" presStyleLbl="parChTrans1D4" presStyleIdx="1" presStyleCnt="2"/>
      <dgm:spPr/>
    </dgm:pt>
    <dgm:pt modelId="{23DD8A72-1E9D-D149-888D-75B5859F0315}" type="pres">
      <dgm:prSet presAssocID="{06FC1C7B-3C6C-9047-A15F-A4898213695B}" presName="hierRoot4" presStyleCnt="0"/>
      <dgm:spPr/>
    </dgm:pt>
    <dgm:pt modelId="{87D5441A-1DBB-BD46-B178-882BBF697A78}" type="pres">
      <dgm:prSet presAssocID="{06FC1C7B-3C6C-9047-A15F-A4898213695B}" presName="composite4" presStyleCnt="0"/>
      <dgm:spPr/>
    </dgm:pt>
    <dgm:pt modelId="{DB9063BB-48B5-1341-BA22-42590A774ABE}" type="pres">
      <dgm:prSet presAssocID="{06FC1C7B-3C6C-9047-A15F-A4898213695B}" presName="background4" presStyleLbl="node4" presStyleIdx="1" presStyleCnt="2"/>
      <dgm:spPr>
        <a:solidFill>
          <a:srgbClr val="FF6600"/>
        </a:solidFill>
      </dgm:spPr>
    </dgm:pt>
    <dgm:pt modelId="{2EE7A835-1EB7-EB4F-88E8-ECE4CA1FDB50}" type="pres">
      <dgm:prSet presAssocID="{06FC1C7B-3C6C-9047-A15F-A4898213695B}" presName="text4" presStyleLbl="fgAcc4" presStyleIdx="1" presStyleCnt="2">
        <dgm:presLayoutVars>
          <dgm:chPref val="3"/>
        </dgm:presLayoutVars>
      </dgm:prSet>
      <dgm:spPr/>
    </dgm:pt>
    <dgm:pt modelId="{CE3B8A85-ACCE-B64B-BB41-D3BBA17FDF74}" type="pres">
      <dgm:prSet presAssocID="{06FC1C7B-3C6C-9047-A15F-A4898213695B}" presName="hierChild5" presStyleCnt="0"/>
      <dgm:spPr/>
    </dgm:pt>
    <dgm:pt modelId="{9FDACE6A-C9E1-A641-88BF-DFDA6C5BB813}" type="pres">
      <dgm:prSet presAssocID="{47A2C6E5-DCCA-394B-BE1D-924ABBCC1A89}" presName="Name17" presStyleLbl="parChTrans1D3" presStyleIdx="1" presStyleCnt="3"/>
      <dgm:spPr/>
    </dgm:pt>
    <dgm:pt modelId="{6A71B3E5-1EED-A84D-B94B-3213B8323C17}" type="pres">
      <dgm:prSet presAssocID="{332817B9-ECD2-844B-8E36-B72C3DE92827}" presName="hierRoot3" presStyleCnt="0"/>
      <dgm:spPr/>
    </dgm:pt>
    <dgm:pt modelId="{E4518951-5626-5044-A958-39833544EC8B}" type="pres">
      <dgm:prSet presAssocID="{332817B9-ECD2-844B-8E36-B72C3DE92827}" presName="composite3" presStyleCnt="0"/>
      <dgm:spPr/>
    </dgm:pt>
    <dgm:pt modelId="{5F31DAA0-164A-534E-8531-6B78F528949B}" type="pres">
      <dgm:prSet presAssocID="{332817B9-ECD2-844B-8E36-B72C3DE92827}" presName="background3" presStyleLbl="node3" presStyleIdx="1" presStyleCnt="3"/>
      <dgm:spPr>
        <a:solidFill>
          <a:srgbClr val="FF6600"/>
        </a:solidFill>
      </dgm:spPr>
    </dgm:pt>
    <dgm:pt modelId="{17D28873-C4F7-1C44-823B-7620BA23736D}" type="pres">
      <dgm:prSet presAssocID="{332817B9-ECD2-844B-8E36-B72C3DE92827}" presName="text3" presStyleLbl="fgAcc3" presStyleIdx="1" presStyleCnt="3">
        <dgm:presLayoutVars>
          <dgm:chPref val="3"/>
        </dgm:presLayoutVars>
      </dgm:prSet>
      <dgm:spPr/>
    </dgm:pt>
    <dgm:pt modelId="{2128F275-CE58-624E-B425-0BCDC977A090}" type="pres">
      <dgm:prSet presAssocID="{332817B9-ECD2-844B-8E36-B72C3DE92827}" presName="hierChild4" presStyleCnt="0"/>
      <dgm:spPr/>
    </dgm:pt>
    <dgm:pt modelId="{43159ACD-5ACF-A947-A9D7-DA0838182AD3}" type="pres">
      <dgm:prSet presAssocID="{26798A2C-74E2-CD40-ADA9-5D771EF9A238}" presName="Name17" presStyleLbl="parChTrans1D3" presStyleIdx="2" presStyleCnt="3"/>
      <dgm:spPr/>
    </dgm:pt>
    <dgm:pt modelId="{86033C8F-A66B-9244-B4CF-EB613802C8F9}" type="pres">
      <dgm:prSet presAssocID="{49EF8C91-0BA7-284F-8FFE-33CE041FA324}" presName="hierRoot3" presStyleCnt="0"/>
      <dgm:spPr/>
    </dgm:pt>
    <dgm:pt modelId="{2793005B-34B6-4245-9915-6492752DA6A7}" type="pres">
      <dgm:prSet presAssocID="{49EF8C91-0BA7-284F-8FFE-33CE041FA324}" presName="composite3" presStyleCnt="0"/>
      <dgm:spPr/>
    </dgm:pt>
    <dgm:pt modelId="{4893C8ED-DAE3-CC46-B249-20BD4AEAAB66}" type="pres">
      <dgm:prSet presAssocID="{49EF8C91-0BA7-284F-8FFE-33CE041FA324}" presName="background3" presStyleLbl="node3" presStyleIdx="2" presStyleCnt="3"/>
      <dgm:spPr>
        <a:solidFill>
          <a:srgbClr val="FF6600"/>
        </a:solidFill>
      </dgm:spPr>
    </dgm:pt>
    <dgm:pt modelId="{A3BBFA40-51A8-1745-94C6-3FF7C72B9517}" type="pres">
      <dgm:prSet presAssocID="{49EF8C91-0BA7-284F-8FFE-33CE041FA324}" presName="text3" presStyleLbl="fgAcc3" presStyleIdx="2" presStyleCnt="3">
        <dgm:presLayoutVars>
          <dgm:chPref val="3"/>
        </dgm:presLayoutVars>
      </dgm:prSet>
      <dgm:spPr/>
    </dgm:pt>
    <dgm:pt modelId="{E349F8BE-22C2-2A44-AD70-8FC6BF670CEF}" type="pres">
      <dgm:prSet presAssocID="{49EF8C91-0BA7-284F-8FFE-33CE041FA324}" presName="hierChild4" presStyleCnt="0"/>
      <dgm:spPr/>
    </dgm:pt>
    <dgm:pt modelId="{FAAA1F89-35F7-EE4A-8876-3375DCBA79B3}" type="pres">
      <dgm:prSet presAssocID="{E4669D10-C015-0E4E-A0FE-B0D074DB82F7}" presName="Name10" presStyleLbl="parChTrans1D2" presStyleIdx="4" presStyleCnt="5"/>
      <dgm:spPr/>
    </dgm:pt>
    <dgm:pt modelId="{6F634CB1-E313-A141-B437-EA16107007EB}" type="pres">
      <dgm:prSet presAssocID="{BEF8EFE5-182D-9643-AD5D-D1A4E95F1895}" presName="hierRoot2" presStyleCnt="0"/>
      <dgm:spPr/>
    </dgm:pt>
    <dgm:pt modelId="{F5771C80-E858-494D-AD50-CF1C7B3F252D}" type="pres">
      <dgm:prSet presAssocID="{BEF8EFE5-182D-9643-AD5D-D1A4E95F1895}" presName="composite2" presStyleCnt="0"/>
      <dgm:spPr/>
    </dgm:pt>
    <dgm:pt modelId="{BAA18924-694F-A845-B106-9C6A1EBA7C59}" type="pres">
      <dgm:prSet presAssocID="{BEF8EFE5-182D-9643-AD5D-D1A4E95F1895}" presName="background2" presStyleLbl="node2" presStyleIdx="4" presStyleCnt="5"/>
      <dgm:spPr/>
    </dgm:pt>
    <dgm:pt modelId="{155A2C38-4054-3D45-BCC3-6D713156E747}" type="pres">
      <dgm:prSet presAssocID="{BEF8EFE5-182D-9643-AD5D-D1A4E95F1895}" presName="text2" presStyleLbl="fgAcc2" presStyleIdx="4" presStyleCnt="5">
        <dgm:presLayoutVars>
          <dgm:chPref val="3"/>
        </dgm:presLayoutVars>
      </dgm:prSet>
      <dgm:spPr/>
    </dgm:pt>
    <dgm:pt modelId="{0DA9E30B-5364-0A49-9967-B683FEF84C54}" type="pres">
      <dgm:prSet presAssocID="{BEF8EFE5-182D-9643-AD5D-D1A4E95F1895}" presName="hierChild3" presStyleCnt="0"/>
      <dgm:spPr/>
    </dgm:pt>
  </dgm:ptLst>
  <dgm:cxnLst>
    <dgm:cxn modelId="{61AC0B0D-A1FF-BF42-83A1-612972B656FE}" type="presOf" srcId="{26798A2C-74E2-CD40-ADA9-5D771EF9A238}" destId="{43159ACD-5ACF-A947-A9D7-DA0838182AD3}" srcOrd="0" destOrd="0" presId="urn:microsoft.com/office/officeart/2005/8/layout/hierarchy1"/>
    <dgm:cxn modelId="{51FA4B14-D988-4D41-8C28-437577D97CE8}" type="presOf" srcId="{5A600FA3-1F84-4743-A2AE-F6D95C6F0865}" destId="{7B761528-B7FC-D448-AD46-96B689CCA614}" srcOrd="0" destOrd="0" presId="urn:microsoft.com/office/officeart/2005/8/layout/hierarchy1"/>
    <dgm:cxn modelId="{22A42C18-6F02-AC40-86AB-27A00237BF45}" type="presOf" srcId="{47A2C6E5-DCCA-394B-BE1D-924ABBCC1A89}" destId="{9FDACE6A-C9E1-A641-88BF-DFDA6C5BB813}" srcOrd="0" destOrd="0" presId="urn:microsoft.com/office/officeart/2005/8/layout/hierarchy1"/>
    <dgm:cxn modelId="{A07BF728-F899-224B-8A2C-F86B7F65CE3A}" srcId="{6FE07564-1DB6-C746-88CF-97502D2272E4}" destId="{EFF92773-3316-FC4C-A8D5-1471F5B00D8A}" srcOrd="0" destOrd="0" parTransId="{8A86017D-5F9C-514F-848A-6D9B8C3CF51D}" sibTransId="{EA96F340-16C7-204F-B619-44A9B0203587}"/>
    <dgm:cxn modelId="{3C6C702C-3641-274E-9DAF-D2C2291A56D3}" type="presOf" srcId="{EFF92773-3316-FC4C-A8D5-1471F5B00D8A}" destId="{92AB4390-2F26-2C4E-8806-2D5ED1EB640E}" srcOrd="0" destOrd="0" presId="urn:microsoft.com/office/officeart/2005/8/layout/hierarchy1"/>
    <dgm:cxn modelId="{46EAAB31-7829-924D-BE77-CB6A526E6189}" type="presOf" srcId="{097860B1-2C0B-624D-A319-92342BC30F28}" destId="{0190B11C-FF0E-4A40-B697-BB5D0381DC89}" srcOrd="0" destOrd="0" presId="urn:microsoft.com/office/officeart/2005/8/layout/hierarchy1"/>
    <dgm:cxn modelId="{C72B2F33-4060-994B-978C-866BD9B164B4}" type="presOf" srcId="{061B30A3-D286-F541-94C0-216B93ADB26A}" destId="{A25B63A4-5C3E-A647-8395-2703C5D722AC}" srcOrd="0" destOrd="0" presId="urn:microsoft.com/office/officeart/2005/8/layout/hierarchy1"/>
    <dgm:cxn modelId="{71F82F33-3B21-574A-B17B-5931CD87E0BC}" srcId="{6FE07564-1DB6-C746-88CF-97502D2272E4}" destId="{EB1440BD-9C3A-404A-A9F3-81874EDDE542}" srcOrd="2" destOrd="0" parTransId="{7B20E540-F1CC-E048-B779-B1C668CBE494}" sibTransId="{4F9D31D7-312A-3140-B5E5-6CE7AD2FE821}"/>
    <dgm:cxn modelId="{99BF3434-0EF8-7047-87DC-E941397B7FB4}" type="presOf" srcId="{7B20E540-F1CC-E048-B779-B1C668CBE494}" destId="{BB3D985F-1122-0549-8B27-4FC7CB4C5AF5}" srcOrd="0" destOrd="0" presId="urn:microsoft.com/office/officeart/2005/8/layout/hierarchy1"/>
    <dgm:cxn modelId="{1799224E-2FF0-A245-98B0-663DEF01C227}" srcId="{5A600FA3-1F84-4743-A2AE-F6D95C6F0865}" destId="{1C93A5D0-158E-1546-B2B9-D5A7A771DF28}" srcOrd="0" destOrd="0" parTransId="{86D90EF8-F304-2B41-B82E-D87C3DE3EDB1}" sibTransId="{85801E01-716A-664E-91F6-8F0F5EDE3F7F}"/>
    <dgm:cxn modelId="{77ABAD57-B686-8544-BEE0-E54DACE39C31}" srcId="{097860B1-2C0B-624D-A319-92342BC30F28}" destId="{5A600FA3-1F84-4743-A2AE-F6D95C6F0865}" srcOrd="0" destOrd="0" parTransId="{7699D134-628B-8544-AFEE-B816E679C93D}" sibTransId="{D8CBEF1A-56B8-3542-A5C2-D5F784A979DD}"/>
    <dgm:cxn modelId="{45502258-E336-2E49-B09D-415930D8EE2C}" srcId="{6FE07564-1DB6-C746-88CF-97502D2272E4}" destId="{097860B1-2C0B-624D-A319-92342BC30F28}" srcOrd="3" destOrd="0" parTransId="{061B30A3-D286-F541-94C0-216B93ADB26A}" sibTransId="{0741D05F-83A7-734E-9A14-AA37FFD86A66}"/>
    <dgm:cxn modelId="{F8F4835A-7611-EC4B-A3BF-35D463042AA9}" type="presOf" srcId="{3E77867C-AC6C-8F4F-AC30-4A0830D1651A}" destId="{ECCBB484-FF4A-5F45-8DB8-ECD95D203323}" srcOrd="0" destOrd="0" presId="urn:microsoft.com/office/officeart/2005/8/layout/hierarchy1"/>
    <dgm:cxn modelId="{8CE5B55B-E52D-0E49-8C71-D8E1E3CA8A40}" type="presOf" srcId="{FFE01982-D003-7F43-A225-76D8C3851E67}" destId="{39A899BB-51FC-F148-8888-3078C2B8D164}" srcOrd="0" destOrd="0" presId="urn:microsoft.com/office/officeart/2005/8/layout/hierarchy1"/>
    <dgm:cxn modelId="{16A3505C-7178-7C43-96A3-2CD498538CB6}" type="presOf" srcId="{E4669D10-C015-0E4E-A0FE-B0D074DB82F7}" destId="{FAAA1F89-35F7-EE4A-8876-3375DCBA79B3}" srcOrd="0" destOrd="0" presId="urn:microsoft.com/office/officeart/2005/8/layout/hierarchy1"/>
    <dgm:cxn modelId="{91BDF765-DAB7-F949-99F1-4AE76F6E9288}" type="presOf" srcId="{8A86017D-5F9C-514F-848A-6D9B8C3CF51D}" destId="{47C83766-4319-AB41-BA05-07DE98D69A20}" srcOrd="0" destOrd="0" presId="urn:microsoft.com/office/officeart/2005/8/layout/hierarchy1"/>
    <dgm:cxn modelId="{4B2D4168-A182-9740-A6FF-7C9E8BF54D4F}" type="presOf" srcId="{1C93A5D0-158E-1546-B2B9-D5A7A771DF28}" destId="{ADCAAF5A-5C77-E44A-BD1B-180979256D8B}" srcOrd="0" destOrd="0" presId="urn:microsoft.com/office/officeart/2005/8/layout/hierarchy1"/>
    <dgm:cxn modelId="{5A27D86B-D46C-424F-A240-C7E0D81D9B42}" type="presOf" srcId="{332817B9-ECD2-844B-8E36-B72C3DE92827}" destId="{17D28873-C4F7-1C44-823B-7620BA23736D}" srcOrd="0" destOrd="0" presId="urn:microsoft.com/office/officeart/2005/8/layout/hierarchy1"/>
    <dgm:cxn modelId="{7B70BF6F-AE74-E74D-9208-245069A15540}" type="presOf" srcId="{7699D134-628B-8544-AFEE-B816E679C93D}" destId="{27757FAB-4237-6649-A89B-673FF05FAA57}" srcOrd="0" destOrd="0" presId="urn:microsoft.com/office/officeart/2005/8/layout/hierarchy1"/>
    <dgm:cxn modelId="{593CF873-29B5-9A45-BF8C-7F4C20D53315}" srcId="{097860B1-2C0B-624D-A319-92342BC30F28}" destId="{332817B9-ECD2-844B-8E36-B72C3DE92827}" srcOrd="1" destOrd="0" parTransId="{47A2C6E5-DCCA-394B-BE1D-924ABBCC1A89}" sibTransId="{5D732204-7C3F-9B42-AC56-EFA849C7CDE2}"/>
    <dgm:cxn modelId="{8C652375-5E1A-0241-AD99-20A3185846BE}" type="presOf" srcId="{06FC1C7B-3C6C-9047-A15F-A4898213695B}" destId="{2EE7A835-1EB7-EB4F-88E8-ECE4CA1FDB50}" srcOrd="0" destOrd="0" presId="urn:microsoft.com/office/officeart/2005/8/layout/hierarchy1"/>
    <dgm:cxn modelId="{80BEB683-4AB6-1D4B-A748-EB7F4E3A38C1}" type="presOf" srcId="{BE90036C-698E-8043-B7DA-ABAF7A407016}" destId="{E0760FD2-917F-1541-8A97-3F0626E1EDC9}" srcOrd="0" destOrd="0" presId="urn:microsoft.com/office/officeart/2005/8/layout/hierarchy1"/>
    <dgm:cxn modelId="{F388E686-DFCC-F74A-842A-2945AE50C20C}" srcId="{097860B1-2C0B-624D-A319-92342BC30F28}" destId="{49EF8C91-0BA7-284F-8FFE-33CE041FA324}" srcOrd="2" destOrd="0" parTransId="{26798A2C-74E2-CD40-ADA9-5D771EF9A238}" sibTransId="{A006A33F-BB7E-B64D-9C35-86B29B7BC029}"/>
    <dgm:cxn modelId="{8B056B89-1FBF-554F-AD80-BA65553EA115}" srcId="{FFE01982-D003-7F43-A225-76D8C3851E67}" destId="{6FE07564-1DB6-C746-88CF-97502D2272E4}" srcOrd="0" destOrd="0" parTransId="{554A3063-FEA3-404F-A867-0ACB0525C201}" sibTransId="{4226C928-BD5B-9043-B315-C83BD8B203E9}"/>
    <dgm:cxn modelId="{185EBC9E-B8BD-D84B-ACBA-1147362EB7DA}" type="presOf" srcId="{49EF8C91-0BA7-284F-8FFE-33CE041FA324}" destId="{A3BBFA40-51A8-1745-94C6-3FF7C72B9517}" srcOrd="0" destOrd="0" presId="urn:microsoft.com/office/officeart/2005/8/layout/hierarchy1"/>
    <dgm:cxn modelId="{C9B944A4-B27F-4449-9ADD-3E4AA81A25B1}" type="presOf" srcId="{BEF8EFE5-182D-9643-AD5D-D1A4E95F1895}" destId="{155A2C38-4054-3D45-BCC3-6D713156E747}" srcOrd="0" destOrd="0" presId="urn:microsoft.com/office/officeart/2005/8/layout/hierarchy1"/>
    <dgm:cxn modelId="{5E4F03A5-38F0-114A-9F4E-33406E8F2E70}" srcId="{5A600FA3-1F84-4743-A2AE-F6D95C6F0865}" destId="{06FC1C7B-3C6C-9047-A15F-A4898213695B}" srcOrd="1" destOrd="0" parTransId="{E6410515-CDC9-C843-A3D5-46B4B434372E}" sibTransId="{25D977ED-0AD2-0848-9CD8-651F36E4BB6D}"/>
    <dgm:cxn modelId="{F13197A8-A566-9B4B-84D7-59DF258487B1}" type="presOf" srcId="{86D90EF8-F304-2B41-B82E-D87C3DE3EDB1}" destId="{58484C0C-2BC2-BA4B-B82E-7C1DA7BFEC62}" srcOrd="0" destOrd="0" presId="urn:microsoft.com/office/officeart/2005/8/layout/hierarchy1"/>
    <dgm:cxn modelId="{DB5192CD-7BE9-E443-9FFD-83088C0C6F5B}" type="presOf" srcId="{E6410515-CDC9-C843-A3D5-46B4B434372E}" destId="{8C51B32C-3F82-6E46-80DD-A9330A339D46}" srcOrd="0" destOrd="0" presId="urn:microsoft.com/office/officeart/2005/8/layout/hierarchy1"/>
    <dgm:cxn modelId="{D086B2D1-4B5D-5E43-9AF0-E1F6F8E2AC36}" type="presOf" srcId="{6FE07564-1DB6-C746-88CF-97502D2272E4}" destId="{6D22FB4E-D920-0C49-B383-F1D99590C0D6}" srcOrd="0" destOrd="0" presId="urn:microsoft.com/office/officeart/2005/8/layout/hierarchy1"/>
    <dgm:cxn modelId="{2EE4ADDB-6ACC-DE46-AC24-964D5F815C53}" srcId="{6FE07564-1DB6-C746-88CF-97502D2272E4}" destId="{BEF8EFE5-182D-9643-AD5D-D1A4E95F1895}" srcOrd="4" destOrd="0" parTransId="{E4669D10-C015-0E4E-A0FE-B0D074DB82F7}" sibTransId="{8B7E46A7-B30B-4D4A-85C3-E46B8976AB0B}"/>
    <dgm:cxn modelId="{8846A8E2-A367-F549-9DD1-BA7CA95CF9B6}" type="presOf" srcId="{EB1440BD-9C3A-404A-A9F3-81874EDDE542}" destId="{D72842CB-C11D-C543-A777-F9995633D9A1}" srcOrd="0" destOrd="0" presId="urn:microsoft.com/office/officeart/2005/8/layout/hierarchy1"/>
    <dgm:cxn modelId="{F6E6D7FB-B705-B14A-9D98-FBB2AAD5341B}" srcId="{6FE07564-1DB6-C746-88CF-97502D2272E4}" destId="{3E77867C-AC6C-8F4F-AC30-4A0830D1651A}" srcOrd="1" destOrd="0" parTransId="{BE90036C-698E-8043-B7DA-ABAF7A407016}" sibTransId="{1BCC3015-59EB-A145-BA91-5D60CAEAEBCA}"/>
    <dgm:cxn modelId="{4E37DFB3-E73C-D54A-88D4-22A4A382A717}" type="presParOf" srcId="{39A899BB-51FC-F148-8888-3078C2B8D164}" destId="{EA30CA8C-420D-F947-87A1-1C7D3FE459AC}" srcOrd="0" destOrd="0" presId="urn:microsoft.com/office/officeart/2005/8/layout/hierarchy1"/>
    <dgm:cxn modelId="{FA2785C1-3398-2D40-BF62-9C83585B5B81}" type="presParOf" srcId="{EA30CA8C-420D-F947-87A1-1C7D3FE459AC}" destId="{31B172D6-B35B-354D-8876-8ECD0BE471D7}" srcOrd="0" destOrd="0" presId="urn:microsoft.com/office/officeart/2005/8/layout/hierarchy1"/>
    <dgm:cxn modelId="{AA5D508F-D12A-9C42-ADC9-6AC70CB50071}" type="presParOf" srcId="{31B172D6-B35B-354D-8876-8ECD0BE471D7}" destId="{EDE72E5A-AF31-B445-9D60-40AA05E6CA45}" srcOrd="0" destOrd="0" presId="urn:microsoft.com/office/officeart/2005/8/layout/hierarchy1"/>
    <dgm:cxn modelId="{2FEDFAF8-5DF2-0A44-9CEE-B16481CE9DA4}" type="presParOf" srcId="{31B172D6-B35B-354D-8876-8ECD0BE471D7}" destId="{6D22FB4E-D920-0C49-B383-F1D99590C0D6}" srcOrd="1" destOrd="0" presId="urn:microsoft.com/office/officeart/2005/8/layout/hierarchy1"/>
    <dgm:cxn modelId="{841CB198-AE98-2E4C-84A4-86B6496744C5}" type="presParOf" srcId="{EA30CA8C-420D-F947-87A1-1C7D3FE459AC}" destId="{945304E0-12F4-BC4D-B234-59216445D614}" srcOrd="1" destOrd="0" presId="urn:microsoft.com/office/officeart/2005/8/layout/hierarchy1"/>
    <dgm:cxn modelId="{C6624AD1-96A7-8B4D-9E7A-A3F38F897F3C}" type="presParOf" srcId="{945304E0-12F4-BC4D-B234-59216445D614}" destId="{47C83766-4319-AB41-BA05-07DE98D69A20}" srcOrd="0" destOrd="0" presId="urn:microsoft.com/office/officeart/2005/8/layout/hierarchy1"/>
    <dgm:cxn modelId="{357DC1C2-47FC-2A49-B6F3-56BC08A8145E}" type="presParOf" srcId="{945304E0-12F4-BC4D-B234-59216445D614}" destId="{0BE1613E-1A14-6A4B-9D05-98C8AF560A3B}" srcOrd="1" destOrd="0" presId="urn:microsoft.com/office/officeart/2005/8/layout/hierarchy1"/>
    <dgm:cxn modelId="{8436E629-E4B4-D643-92E6-8A1AC7A2D3D3}" type="presParOf" srcId="{0BE1613E-1A14-6A4B-9D05-98C8AF560A3B}" destId="{BEAADB1B-D9C7-6B47-9B62-5EACD8C6E242}" srcOrd="0" destOrd="0" presId="urn:microsoft.com/office/officeart/2005/8/layout/hierarchy1"/>
    <dgm:cxn modelId="{EBE6549C-8360-764F-AE6B-9AE7A353587C}" type="presParOf" srcId="{BEAADB1B-D9C7-6B47-9B62-5EACD8C6E242}" destId="{ECB075B3-08F7-7F4C-8524-0440B54E8027}" srcOrd="0" destOrd="0" presId="urn:microsoft.com/office/officeart/2005/8/layout/hierarchy1"/>
    <dgm:cxn modelId="{DBB0754C-E5F5-2E48-982E-A736D1A82037}" type="presParOf" srcId="{BEAADB1B-D9C7-6B47-9B62-5EACD8C6E242}" destId="{92AB4390-2F26-2C4E-8806-2D5ED1EB640E}" srcOrd="1" destOrd="0" presId="urn:microsoft.com/office/officeart/2005/8/layout/hierarchy1"/>
    <dgm:cxn modelId="{3BDD5FDE-6BAA-5F4F-9D13-675D5E2FE4F9}" type="presParOf" srcId="{0BE1613E-1A14-6A4B-9D05-98C8AF560A3B}" destId="{6057ADE9-B7F5-6440-AEB1-877AE0BB93A1}" srcOrd="1" destOrd="0" presId="urn:microsoft.com/office/officeart/2005/8/layout/hierarchy1"/>
    <dgm:cxn modelId="{7DA05A83-7336-0344-BF10-44DA308EE810}" type="presParOf" srcId="{945304E0-12F4-BC4D-B234-59216445D614}" destId="{E0760FD2-917F-1541-8A97-3F0626E1EDC9}" srcOrd="2" destOrd="0" presId="urn:microsoft.com/office/officeart/2005/8/layout/hierarchy1"/>
    <dgm:cxn modelId="{7EAD5BA6-42CA-1B4F-83F5-DE372B91FB83}" type="presParOf" srcId="{945304E0-12F4-BC4D-B234-59216445D614}" destId="{A7841E04-1F5C-D948-9608-87640ACD0B4C}" srcOrd="3" destOrd="0" presId="urn:microsoft.com/office/officeart/2005/8/layout/hierarchy1"/>
    <dgm:cxn modelId="{049E58A3-1D17-184F-B870-40AD4F11E3F0}" type="presParOf" srcId="{A7841E04-1F5C-D948-9608-87640ACD0B4C}" destId="{9AB4CE89-BE2D-6040-B25F-584A91F33BBF}" srcOrd="0" destOrd="0" presId="urn:microsoft.com/office/officeart/2005/8/layout/hierarchy1"/>
    <dgm:cxn modelId="{174BD088-1806-F140-B163-CF6FF90EC118}" type="presParOf" srcId="{9AB4CE89-BE2D-6040-B25F-584A91F33BBF}" destId="{D98E333C-76B7-A346-95D0-3A3E4A1FD9DA}" srcOrd="0" destOrd="0" presId="urn:microsoft.com/office/officeart/2005/8/layout/hierarchy1"/>
    <dgm:cxn modelId="{F0521260-0C01-9F4D-A1D0-69FF6F8A1199}" type="presParOf" srcId="{9AB4CE89-BE2D-6040-B25F-584A91F33BBF}" destId="{ECCBB484-FF4A-5F45-8DB8-ECD95D203323}" srcOrd="1" destOrd="0" presId="urn:microsoft.com/office/officeart/2005/8/layout/hierarchy1"/>
    <dgm:cxn modelId="{3B48221F-393F-7B49-A81D-2166D9EF0E49}" type="presParOf" srcId="{A7841E04-1F5C-D948-9608-87640ACD0B4C}" destId="{93EB3A14-D673-CC4C-A049-123F0ADD1D66}" srcOrd="1" destOrd="0" presId="urn:microsoft.com/office/officeart/2005/8/layout/hierarchy1"/>
    <dgm:cxn modelId="{2B0EB998-8A08-B44D-B203-54F763C4D4AA}" type="presParOf" srcId="{945304E0-12F4-BC4D-B234-59216445D614}" destId="{BB3D985F-1122-0549-8B27-4FC7CB4C5AF5}" srcOrd="4" destOrd="0" presId="urn:microsoft.com/office/officeart/2005/8/layout/hierarchy1"/>
    <dgm:cxn modelId="{8C117FB6-0872-8042-9FC7-92B7EA216EAE}" type="presParOf" srcId="{945304E0-12F4-BC4D-B234-59216445D614}" destId="{9F9E3D46-CB0A-3743-8B27-C54A7660159A}" srcOrd="5" destOrd="0" presId="urn:microsoft.com/office/officeart/2005/8/layout/hierarchy1"/>
    <dgm:cxn modelId="{1BC3A557-537C-7549-BB55-6598BAB36B5A}" type="presParOf" srcId="{9F9E3D46-CB0A-3743-8B27-C54A7660159A}" destId="{710F1539-27DF-6C4F-AECD-FDED9F17CAA1}" srcOrd="0" destOrd="0" presId="urn:microsoft.com/office/officeart/2005/8/layout/hierarchy1"/>
    <dgm:cxn modelId="{089599CE-7142-394B-8156-8A72762868C3}" type="presParOf" srcId="{710F1539-27DF-6C4F-AECD-FDED9F17CAA1}" destId="{7D6E2F3B-A0EA-F64B-A28E-519742038AEC}" srcOrd="0" destOrd="0" presId="urn:microsoft.com/office/officeart/2005/8/layout/hierarchy1"/>
    <dgm:cxn modelId="{4A6CA611-EE2A-454E-AD24-F72E5992EFC9}" type="presParOf" srcId="{710F1539-27DF-6C4F-AECD-FDED9F17CAA1}" destId="{D72842CB-C11D-C543-A777-F9995633D9A1}" srcOrd="1" destOrd="0" presId="urn:microsoft.com/office/officeart/2005/8/layout/hierarchy1"/>
    <dgm:cxn modelId="{02B1220C-E933-1A4F-A94C-BAD114C5679F}" type="presParOf" srcId="{9F9E3D46-CB0A-3743-8B27-C54A7660159A}" destId="{DC58CA49-647C-FF44-BC95-41D0FAFDF2A7}" srcOrd="1" destOrd="0" presId="urn:microsoft.com/office/officeart/2005/8/layout/hierarchy1"/>
    <dgm:cxn modelId="{3DFC41D6-1305-1C4E-A431-16C18E2EF601}" type="presParOf" srcId="{945304E0-12F4-BC4D-B234-59216445D614}" destId="{A25B63A4-5C3E-A647-8395-2703C5D722AC}" srcOrd="6" destOrd="0" presId="urn:microsoft.com/office/officeart/2005/8/layout/hierarchy1"/>
    <dgm:cxn modelId="{B77112A5-972B-E045-824D-77C5DB739EC1}" type="presParOf" srcId="{945304E0-12F4-BC4D-B234-59216445D614}" destId="{FBF8B8C6-1C8E-DD47-A34F-AA7065DEB06F}" srcOrd="7" destOrd="0" presId="urn:microsoft.com/office/officeart/2005/8/layout/hierarchy1"/>
    <dgm:cxn modelId="{168ADEA5-0CAA-C144-9C69-759378E1E9B3}" type="presParOf" srcId="{FBF8B8C6-1C8E-DD47-A34F-AA7065DEB06F}" destId="{1AC98D03-E0B0-A84D-BA34-C2010A4AA738}" srcOrd="0" destOrd="0" presId="urn:microsoft.com/office/officeart/2005/8/layout/hierarchy1"/>
    <dgm:cxn modelId="{F94617D4-3251-9848-9D2A-E4E4F7BB6260}" type="presParOf" srcId="{1AC98D03-E0B0-A84D-BA34-C2010A4AA738}" destId="{AFE548FA-E01F-4C41-8686-4EBD137CEC7C}" srcOrd="0" destOrd="0" presId="urn:microsoft.com/office/officeart/2005/8/layout/hierarchy1"/>
    <dgm:cxn modelId="{08000222-B5CE-0B49-8F73-BE1425B0E9FF}" type="presParOf" srcId="{1AC98D03-E0B0-A84D-BA34-C2010A4AA738}" destId="{0190B11C-FF0E-4A40-B697-BB5D0381DC89}" srcOrd="1" destOrd="0" presId="urn:microsoft.com/office/officeart/2005/8/layout/hierarchy1"/>
    <dgm:cxn modelId="{1783C779-51C9-B941-A2AE-40E36254C6D0}" type="presParOf" srcId="{FBF8B8C6-1C8E-DD47-A34F-AA7065DEB06F}" destId="{320D8CC3-D2EE-A346-8DA6-46F40525946C}" srcOrd="1" destOrd="0" presId="urn:microsoft.com/office/officeart/2005/8/layout/hierarchy1"/>
    <dgm:cxn modelId="{2D19A04E-2A4B-F546-A1E7-3D2C46158E5B}" type="presParOf" srcId="{320D8CC3-D2EE-A346-8DA6-46F40525946C}" destId="{27757FAB-4237-6649-A89B-673FF05FAA57}" srcOrd="0" destOrd="0" presId="urn:microsoft.com/office/officeart/2005/8/layout/hierarchy1"/>
    <dgm:cxn modelId="{735D571F-6950-4348-AB59-1C8D46BF8F62}" type="presParOf" srcId="{320D8CC3-D2EE-A346-8DA6-46F40525946C}" destId="{C4384939-CC64-4B47-B1AD-969DFD9EA5EB}" srcOrd="1" destOrd="0" presId="urn:microsoft.com/office/officeart/2005/8/layout/hierarchy1"/>
    <dgm:cxn modelId="{FFE1AA62-83B1-4D49-8088-407A7A59B3FA}" type="presParOf" srcId="{C4384939-CC64-4B47-B1AD-969DFD9EA5EB}" destId="{7D931ED3-786D-844A-A445-74813C13B0EF}" srcOrd="0" destOrd="0" presId="urn:microsoft.com/office/officeart/2005/8/layout/hierarchy1"/>
    <dgm:cxn modelId="{8E8D5F0A-0321-9542-A906-43D63353A553}" type="presParOf" srcId="{7D931ED3-786D-844A-A445-74813C13B0EF}" destId="{03FC0B77-EF75-F647-9630-37FC816FEEF1}" srcOrd="0" destOrd="0" presId="urn:microsoft.com/office/officeart/2005/8/layout/hierarchy1"/>
    <dgm:cxn modelId="{F3191341-89BB-914F-B878-0EF967408152}" type="presParOf" srcId="{7D931ED3-786D-844A-A445-74813C13B0EF}" destId="{7B761528-B7FC-D448-AD46-96B689CCA614}" srcOrd="1" destOrd="0" presId="urn:microsoft.com/office/officeart/2005/8/layout/hierarchy1"/>
    <dgm:cxn modelId="{F28E2772-885E-E443-8D2B-BB881923D09E}" type="presParOf" srcId="{C4384939-CC64-4B47-B1AD-969DFD9EA5EB}" destId="{D90AEE8E-01AE-6747-A9F8-40C76C83A75D}" srcOrd="1" destOrd="0" presId="urn:microsoft.com/office/officeart/2005/8/layout/hierarchy1"/>
    <dgm:cxn modelId="{44A04365-A1A2-054A-A9C8-92A400F76DB0}" type="presParOf" srcId="{D90AEE8E-01AE-6747-A9F8-40C76C83A75D}" destId="{58484C0C-2BC2-BA4B-B82E-7C1DA7BFEC62}" srcOrd="0" destOrd="0" presId="urn:microsoft.com/office/officeart/2005/8/layout/hierarchy1"/>
    <dgm:cxn modelId="{76BDCB08-38CD-AA40-AB69-FBD558DB117A}" type="presParOf" srcId="{D90AEE8E-01AE-6747-A9F8-40C76C83A75D}" destId="{0B1F23F9-918C-474D-BE64-A72FF4E0DC6A}" srcOrd="1" destOrd="0" presId="urn:microsoft.com/office/officeart/2005/8/layout/hierarchy1"/>
    <dgm:cxn modelId="{3A88161E-1A1B-A441-BD70-5DF42B9D13BA}" type="presParOf" srcId="{0B1F23F9-918C-474D-BE64-A72FF4E0DC6A}" destId="{9D8CCDF3-2388-9D47-8B84-D46B5CF98225}" srcOrd="0" destOrd="0" presId="urn:microsoft.com/office/officeart/2005/8/layout/hierarchy1"/>
    <dgm:cxn modelId="{06B002F2-D283-764C-AD4B-950188C106D5}" type="presParOf" srcId="{9D8CCDF3-2388-9D47-8B84-D46B5CF98225}" destId="{BE31B29B-7845-8A4E-935F-BED70252E245}" srcOrd="0" destOrd="0" presId="urn:microsoft.com/office/officeart/2005/8/layout/hierarchy1"/>
    <dgm:cxn modelId="{519F44CA-A354-224E-86AA-5E9443166445}" type="presParOf" srcId="{9D8CCDF3-2388-9D47-8B84-D46B5CF98225}" destId="{ADCAAF5A-5C77-E44A-BD1B-180979256D8B}" srcOrd="1" destOrd="0" presId="urn:microsoft.com/office/officeart/2005/8/layout/hierarchy1"/>
    <dgm:cxn modelId="{D7F5B1ED-E16B-9D49-80A1-A52ED41B890E}" type="presParOf" srcId="{0B1F23F9-918C-474D-BE64-A72FF4E0DC6A}" destId="{CEC937EA-88EC-114F-8C41-C6DE6B55631B}" srcOrd="1" destOrd="0" presId="urn:microsoft.com/office/officeart/2005/8/layout/hierarchy1"/>
    <dgm:cxn modelId="{D418C8D7-9DD3-9A41-BFD6-C6707D77E508}" type="presParOf" srcId="{D90AEE8E-01AE-6747-A9F8-40C76C83A75D}" destId="{8C51B32C-3F82-6E46-80DD-A9330A339D46}" srcOrd="2" destOrd="0" presId="urn:microsoft.com/office/officeart/2005/8/layout/hierarchy1"/>
    <dgm:cxn modelId="{97B1E79D-C087-FF4A-995F-56915382BD21}" type="presParOf" srcId="{D90AEE8E-01AE-6747-A9F8-40C76C83A75D}" destId="{23DD8A72-1E9D-D149-888D-75B5859F0315}" srcOrd="3" destOrd="0" presId="urn:microsoft.com/office/officeart/2005/8/layout/hierarchy1"/>
    <dgm:cxn modelId="{FCE15CBA-3376-5A4A-BCE2-4804472636A6}" type="presParOf" srcId="{23DD8A72-1E9D-D149-888D-75B5859F0315}" destId="{87D5441A-1DBB-BD46-B178-882BBF697A78}" srcOrd="0" destOrd="0" presId="urn:microsoft.com/office/officeart/2005/8/layout/hierarchy1"/>
    <dgm:cxn modelId="{0D96DA3B-866B-FA43-9C26-CC39E1201E1E}" type="presParOf" srcId="{87D5441A-1DBB-BD46-B178-882BBF697A78}" destId="{DB9063BB-48B5-1341-BA22-42590A774ABE}" srcOrd="0" destOrd="0" presId="urn:microsoft.com/office/officeart/2005/8/layout/hierarchy1"/>
    <dgm:cxn modelId="{5DD57581-B66E-9E43-93F5-4C3FBA4CF026}" type="presParOf" srcId="{87D5441A-1DBB-BD46-B178-882BBF697A78}" destId="{2EE7A835-1EB7-EB4F-88E8-ECE4CA1FDB50}" srcOrd="1" destOrd="0" presId="urn:microsoft.com/office/officeart/2005/8/layout/hierarchy1"/>
    <dgm:cxn modelId="{7FFD90F5-6175-8542-A145-668A77ED7784}" type="presParOf" srcId="{23DD8A72-1E9D-D149-888D-75B5859F0315}" destId="{CE3B8A85-ACCE-B64B-BB41-D3BBA17FDF74}" srcOrd="1" destOrd="0" presId="urn:microsoft.com/office/officeart/2005/8/layout/hierarchy1"/>
    <dgm:cxn modelId="{B97D7E8F-D9F4-8144-8AAE-C4D2A5F7B081}" type="presParOf" srcId="{320D8CC3-D2EE-A346-8DA6-46F40525946C}" destId="{9FDACE6A-C9E1-A641-88BF-DFDA6C5BB813}" srcOrd="2" destOrd="0" presId="urn:microsoft.com/office/officeart/2005/8/layout/hierarchy1"/>
    <dgm:cxn modelId="{365E521C-DA7E-7F4C-B19C-0DDFF8445568}" type="presParOf" srcId="{320D8CC3-D2EE-A346-8DA6-46F40525946C}" destId="{6A71B3E5-1EED-A84D-B94B-3213B8323C17}" srcOrd="3" destOrd="0" presId="urn:microsoft.com/office/officeart/2005/8/layout/hierarchy1"/>
    <dgm:cxn modelId="{E49FA804-AEE0-8548-8635-31F5967427C5}" type="presParOf" srcId="{6A71B3E5-1EED-A84D-B94B-3213B8323C17}" destId="{E4518951-5626-5044-A958-39833544EC8B}" srcOrd="0" destOrd="0" presId="urn:microsoft.com/office/officeart/2005/8/layout/hierarchy1"/>
    <dgm:cxn modelId="{6BB4D492-36EB-F94B-B346-7D7D927B6E07}" type="presParOf" srcId="{E4518951-5626-5044-A958-39833544EC8B}" destId="{5F31DAA0-164A-534E-8531-6B78F528949B}" srcOrd="0" destOrd="0" presId="urn:microsoft.com/office/officeart/2005/8/layout/hierarchy1"/>
    <dgm:cxn modelId="{C7A3C29E-7970-AA44-8115-8F2CDC68D8BF}" type="presParOf" srcId="{E4518951-5626-5044-A958-39833544EC8B}" destId="{17D28873-C4F7-1C44-823B-7620BA23736D}" srcOrd="1" destOrd="0" presId="urn:microsoft.com/office/officeart/2005/8/layout/hierarchy1"/>
    <dgm:cxn modelId="{A16F04AF-C531-6A49-9FF2-038EE0EF67AB}" type="presParOf" srcId="{6A71B3E5-1EED-A84D-B94B-3213B8323C17}" destId="{2128F275-CE58-624E-B425-0BCDC977A090}" srcOrd="1" destOrd="0" presId="urn:microsoft.com/office/officeart/2005/8/layout/hierarchy1"/>
    <dgm:cxn modelId="{C43887AA-7935-7244-8FDE-FF9C0AF77C90}" type="presParOf" srcId="{320D8CC3-D2EE-A346-8DA6-46F40525946C}" destId="{43159ACD-5ACF-A947-A9D7-DA0838182AD3}" srcOrd="4" destOrd="0" presId="urn:microsoft.com/office/officeart/2005/8/layout/hierarchy1"/>
    <dgm:cxn modelId="{C087CC87-3802-D440-A760-8E5F89D74176}" type="presParOf" srcId="{320D8CC3-D2EE-A346-8DA6-46F40525946C}" destId="{86033C8F-A66B-9244-B4CF-EB613802C8F9}" srcOrd="5" destOrd="0" presId="urn:microsoft.com/office/officeart/2005/8/layout/hierarchy1"/>
    <dgm:cxn modelId="{CC969CB3-9A99-5A4F-AE91-E8BA5E5E478B}" type="presParOf" srcId="{86033C8F-A66B-9244-B4CF-EB613802C8F9}" destId="{2793005B-34B6-4245-9915-6492752DA6A7}" srcOrd="0" destOrd="0" presId="urn:microsoft.com/office/officeart/2005/8/layout/hierarchy1"/>
    <dgm:cxn modelId="{FD952496-C4FD-7540-BC33-399BFD3E152A}" type="presParOf" srcId="{2793005B-34B6-4245-9915-6492752DA6A7}" destId="{4893C8ED-DAE3-CC46-B249-20BD4AEAAB66}" srcOrd="0" destOrd="0" presId="urn:microsoft.com/office/officeart/2005/8/layout/hierarchy1"/>
    <dgm:cxn modelId="{AF926808-544D-3047-843F-3278AD7AB36F}" type="presParOf" srcId="{2793005B-34B6-4245-9915-6492752DA6A7}" destId="{A3BBFA40-51A8-1745-94C6-3FF7C72B9517}" srcOrd="1" destOrd="0" presId="urn:microsoft.com/office/officeart/2005/8/layout/hierarchy1"/>
    <dgm:cxn modelId="{EE15F6AA-963D-7345-A158-CEB629FBCDF9}" type="presParOf" srcId="{86033C8F-A66B-9244-B4CF-EB613802C8F9}" destId="{E349F8BE-22C2-2A44-AD70-8FC6BF670CEF}" srcOrd="1" destOrd="0" presId="urn:microsoft.com/office/officeart/2005/8/layout/hierarchy1"/>
    <dgm:cxn modelId="{19191B09-4EC8-3A49-AB26-E339B3261B0A}" type="presParOf" srcId="{945304E0-12F4-BC4D-B234-59216445D614}" destId="{FAAA1F89-35F7-EE4A-8876-3375DCBA79B3}" srcOrd="8" destOrd="0" presId="urn:microsoft.com/office/officeart/2005/8/layout/hierarchy1"/>
    <dgm:cxn modelId="{B7276F7C-7E6F-FC49-9138-81B42A17B766}" type="presParOf" srcId="{945304E0-12F4-BC4D-B234-59216445D614}" destId="{6F634CB1-E313-A141-B437-EA16107007EB}" srcOrd="9" destOrd="0" presId="urn:microsoft.com/office/officeart/2005/8/layout/hierarchy1"/>
    <dgm:cxn modelId="{B775DB99-E998-DD40-8119-711DDCB70814}" type="presParOf" srcId="{6F634CB1-E313-A141-B437-EA16107007EB}" destId="{F5771C80-E858-494D-AD50-CF1C7B3F252D}" srcOrd="0" destOrd="0" presId="urn:microsoft.com/office/officeart/2005/8/layout/hierarchy1"/>
    <dgm:cxn modelId="{D8067C41-5D9F-F247-AC0B-4D10D5750EC1}" type="presParOf" srcId="{F5771C80-E858-494D-AD50-CF1C7B3F252D}" destId="{BAA18924-694F-A845-B106-9C6A1EBA7C59}" srcOrd="0" destOrd="0" presId="urn:microsoft.com/office/officeart/2005/8/layout/hierarchy1"/>
    <dgm:cxn modelId="{705EE97F-E776-4C48-946E-FDC177990B4B}" type="presParOf" srcId="{F5771C80-E858-494D-AD50-CF1C7B3F252D}" destId="{155A2C38-4054-3D45-BCC3-6D713156E747}" srcOrd="1" destOrd="0" presId="urn:microsoft.com/office/officeart/2005/8/layout/hierarchy1"/>
    <dgm:cxn modelId="{14C05167-A045-5447-8B00-A3808E6B8803}" type="presParOf" srcId="{6F634CB1-E313-A141-B437-EA16107007EB}" destId="{0DA9E30B-5364-0A49-9967-B683FEF84C54}" srcOrd="1" destOrd="0" presId="urn:microsoft.com/office/officeart/2005/8/layout/hierarchy1"/>
  </dgm:cxnLst>
  <dgm:bg>
    <a:noFill/>
  </dgm:bg>
  <dgm:whole>
    <a:ln>
      <a:noFill/>
    </a:ln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A1F89-35F7-EE4A-8876-3375DCBA79B3}">
      <dsp:nvSpPr>
        <dsp:cNvPr id="0" name=""/>
        <dsp:cNvSpPr/>
      </dsp:nvSpPr>
      <dsp:spPr>
        <a:xfrm>
          <a:off x="2218970" y="613857"/>
          <a:ext cx="1886118" cy="2017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211"/>
              </a:lnTo>
              <a:lnTo>
                <a:pt x="1886118" y="131211"/>
              </a:lnTo>
              <a:lnTo>
                <a:pt x="1886118" y="201754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59ACD-5ACF-A947-A9D7-DA0838182AD3}">
      <dsp:nvSpPr>
        <dsp:cNvPr id="0" name=""/>
        <dsp:cNvSpPr/>
      </dsp:nvSpPr>
      <dsp:spPr>
        <a:xfrm>
          <a:off x="3174392" y="1299151"/>
          <a:ext cx="930696" cy="221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920"/>
              </a:lnTo>
              <a:lnTo>
                <a:pt x="930696" y="150920"/>
              </a:lnTo>
              <a:lnTo>
                <a:pt x="930696" y="221463"/>
              </a:lnTo>
            </a:path>
          </a:pathLst>
        </a:custGeom>
        <a:noFill/>
        <a:ln w="635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DACE6A-C9E1-A641-88BF-DFDA6C5BB813}">
      <dsp:nvSpPr>
        <dsp:cNvPr id="0" name=""/>
        <dsp:cNvSpPr/>
      </dsp:nvSpPr>
      <dsp:spPr>
        <a:xfrm>
          <a:off x="3128672" y="1299151"/>
          <a:ext cx="91440" cy="2214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463"/>
              </a:lnTo>
            </a:path>
          </a:pathLst>
        </a:custGeom>
        <a:noFill/>
        <a:ln w="635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51B32C-3F82-6E46-80DD-A9330A339D46}">
      <dsp:nvSpPr>
        <dsp:cNvPr id="0" name=""/>
        <dsp:cNvSpPr/>
      </dsp:nvSpPr>
      <dsp:spPr>
        <a:xfrm>
          <a:off x="2243695" y="2004153"/>
          <a:ext cx="465348" cy="221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920"/>
              </a:lnTo>
              <a:lnTo>
                <a:pt x="465348" y="150920"/>
              </a:lnTo>
              <a:lnTo>
                <a:pt x="465348" y="221463"/>
              </a:lnTo>
            </a:path>
          </a:pathLst>
        </a:custGeom>
        <a:noFill/>
        <a:ln w="635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84C0C-2BC2-BA4B-B82E-7C1DA7BFEC62}">
      <dsp:nvSpPr>
        <dsp:cNvPr id="0" name=""/>
        <dsp:cNvSpPr/>
      </dsp:nvSpPr>
      <dsp:spPr>
        <a:xfrm>
          <a:off x="1778347" y="2004153"/>
          <a:ext cx="465348" cy="221463"/>
        </a:xfrm>
        <a:custGeom>
          <a:avLst/>
          <a:gdLst/>
          <a:ahLst/>
          <a:cxnLst/>
          <a:rect l="0" t="0" r="0" b="0"/>
          <a:pathLst>
            <a:path>
              <a:moveTo>
                <a:pt x="465348" y="0"/>
              </a:moveTo>
              <a:lnTo>
                <a:pt x="465348" y="150920"/>
              </a:lnTo>
              <a:lnTo>
                <a:pt x="0" y="150920"/>
              </a:lnTo>
              <a:lnTo>
                <a:pt x="0" y="221463"/>
              </a:lnTo>
            </a:path>
          </a:pathLst>
        </a:custGeom>
        <a:noFill/>
        <a:ln w="635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757FAB-4237-6649-A89B-673FF05FAA57}">
      <dsp:nvSpPr>
        <dsp:cNvPr id="0" name=""/>
        <dsp:cNvSpPr/>
      </dsp:nvSpPr>
      <dsp:spPr>
        <a:xfrm>
          <a:off x="2243695" y="1299151"/>
          <a:ext cx="930696" cy="221463"/>
        </a:xfrm>
        <a:custGeom>
          <a:avLst/>
          <a:gdLst/>
          <a:ahLst/>
          <a:cxnLst/>
          <a:rect l="0" t="0" r="0" b="0"/>
          <a:pathLst>
            <a:path>
              <a:moveTo>
                <a:pt x="930696" y="0"/>
              </a:moveTo>
              <a:lnTo>
                <a:pt x="930696" y="150920"/>
              </a:lnTo>
              <a:lnTo>
                <a:pt x="0" y="150920"/>
              </a:lnTo>
              <a:lnTo>
                <a:pt x="0" y="221463"/>
              </a:lnTo>
            </a:path>
          </a:pathLst>
        </a:custGeom>
        <a:noFill/>
        <a:ln w="635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5B63A4-5C3E-A647-8395-2703C5D722AC}">
      <dsp:nvSpPr>
        <dsp:cNvPr id="0" name=""/>
        <dsp:cNvSpPr/>
      </dsp:nvSpPr>
      <dsp:spPr>
        <a:xfrm>
          <a:off x="2218970" y="613857"/>
          <a:ext cx="955421" cy="2017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211"/>
              </a:lnTo>
              <a:lnTo>
                <a:pt x="955421" y="131211"/>
              </a:lnTo>
              <a:lnTo>
                <a:pt x="955421" y="201754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3D985F-1122-0549-8B27-4FC7CB4C5AF5}">
      <dsp:nvSpPr>
        <dsp:cNvPr id="0" name=""/>
        <dsp:cNvSpPr/>
      </dsp:nvSpPr>
      <dsp:spPr>
        <a:xfrm>
          <a:off x="2173250" y="613857"/>
          <a:ext cx="91440" cy="2017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1211"/>
              </a:lnTo>
              <a:lnTo>
                <a:pt x="70445" y="131211"/>
              </a:lnTo>
              <a:lnTo>
                <a:pt x="70445" y="201754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760FD2-917F-1541-8A97-3F0626E1EDC9}">
      <dsp:nvSpPr>
        <dsp:cNvPr id="0" name=""/>
        <dsp:cNvSpPr/>
      </dsp:nvSpPr>
      <dsp:spPr>
        <a:xfrm>
          <a:off x="1312998" y="613857"/>
          <a:ext cx="905971" cy="201754"/>
        </a:xfrm>
        <a:custGeom>
          <a:avLst/>
          <a:gdLst/>
          <a:ahLst/>
          <a:cxnLst/>
          <a:rect l="0" t="0" r="0" b="0"/>
          <a:pathLst>
            <a:path>
              <a:moveTo>
                <a:pt x="905971" y="0"/>
              </a:moveTo>
              <a:lnTo>
                <a:pt x="905971" y="131211"/>
              </a:lnTo>
              <a:lnTo>
                <a:pt x="0" y="131211"/>
              </a:lnTo>
              <a:lnTo>
                <a:pt x="0" y="201754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C83766-4319-AB41-BA05-07DE98D69A20}">
      <dsp:nvSpPr>
        <dsp:cNvPr id="0" name=""/>
        <dsp:cNvSpPr/>
      </dsp:nvSpPr>
      <dsp:spPr>
        <a:xfrm>
          <a:off x="382302" y="613857"/>
          <a:ext cx="1836668" cy="201754"/>
        </a:xfrm>
        <a:custGeom>
          <a:avLst/>
          <a:gdLst/>
          <a:ahLst/>
          <a:cxnLst/>
          <a:rect l="0" t="0" r="0" b="0"/>
          <a:pathLst>
            <a:path>
              <a:moveTo>
                <a:pt x="1836668" y="0"/>
              </a:moveTo>
              <a:lnTo>
                <a:pt x="1836668" y="131211"/>
              </a:lnTo>
              <a:lnTo>
                <a:pt x="0" y="131211"/>
              </a:lnTo>
              <a:lnTo>
                <a:pt x="0" y="201754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E72E5A-AF31-B445-9D60-40AA05E6CA45}">
      <dsp:nvSpPr>
        <dsp:cNvPr id="0" name=""/>
        <dsp:cNvSpPr/>
      </dsp:nvSpPr>
      <dsp:spPr>
        <a:xfrm>
          <a:off x="1838230" y="130318"/>
          <a:ext cx="761479" cy="4835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22FB4E-D920-0C49-B383-F1D99590C0D6}">
      <dsp:nvSpPr>
        <dsp:cNvPr id="0" name=""/>
        <dsp:cNvSpPr/>
      </dsp:nvSpPr>
      <dsp:spPr>
        <a:xfrm>
          <a:off x="1922839" y="210696"/>
          <a:ext cx="761479" cy="483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0" kern="1200" dirty="0"/>
            <a:t>IANA</a:t>
          </a:r>
        </a:p>
      </dsp:txBody>
      <dsp:txXfrm>
        <a:off x="1937001" y="224858"/>
        <a:ext cx="733155" cy="455215"/>
      </dsp:txXfrm>
    </dsp:sp>
    <dsp:sp modelId="{ECB075B3-08F7-7F4C-8524-0440B54E8027}">
      <dsp:nvSpPr>
        <dsp:cNvPr id="0" name=""/>
        <dsp:cNvSpPr/>
      </dsp:nvSpPr>
      <dsp:spPr>
        <a:xfrm>
          <a:off x="1562" y="815611"/>
          <a:ext cx="761479" cy="4835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AB4390-2F26-2C4E-8806-2D5ED1EB640E}">
      <dsp:nvSpPr>
        <dsp:cNvPr id="0" name=""/>
        <dsp:cNvSpPr/>
      </dsp:nvSpPr>
      <dsp:spPr>
        <a:xfrm>
          <a:off x="86171" y="895990"/>
          <a:ext cx="761479" cy="483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kern="1200" dirty="0"/>
            <a:t>AFRINIC</a:t>
          </a:r>
        </a:p>
      </dsp:txBody>
      <dsp:txXfrm>
        <a:off x="100333" y="910152"/>
        <a:ext cx="733155" cy="455215"/>
      </dsp:txXfrm>
    </dsp:sp>
    <dsp:sp modelId="{D98E333C-76B7-A346-95D0-3A3E4A1FD9DA}">
      <dsp:nvSpPr>
        <dsp:cNvPr id="0" name=""/>
        <dsp:cNvSpPr/>
      </dsp:nvSpPr>
      <dsp:spPr>
        <a:xfrm>
          <a:off x="932259" y="815611"/>
          <a:ext cx="761479" cy="4835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CBB484-FF4A-5F45-8DB8-ECD95D203323}">
      <dsp:nvSpPr>
        <dsp:cNvPr id="0" name=""/>
        <dsp:cNvSpPr/>
      </dsp:nvSpPr>
      <dsp:spPr>
        <a:xfrm>
          <a:off x="1016868" y="895990"/>
          <a:ext cx="761479" cy="483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kern="1200" dirty="0"/>
            <a:t>APNIC</a:t>
          </a:r>
        </a:p>
      </dsp:txBody>
      <dsp:txXfrm>
        <a:off x="1031030" y="910152"/>
        <a:ext cx="733155" cy="455215"/>
      </dsp:txXfrm>
    </dsp:sp>
    <dsp:sp modelId="{7D6E2F3B-A0EA-F64B-A28E-519742038AEC}">
      <dsp:nvSpPr>
        <dsp:cNvPr id="0" name=""/>
        <dsp:cNvSpPr/>
      </dsp:nvSpPr>
      <dsp:spPr>
        <a:xfrm>
          <a:off x="1862956" y="815611"/>
          <a:ext cx="761479" cy="4835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2842CB-C11D-C543-A777-F9995633D9A1}">
      <dsp:nvSpPr>
        <dsp:cNvPr id="0" name=""/>
        <dsp:cNvSpPr/>
      </dsp:nvSpPr>
      <dsp:spPr>
        <a:xfrm>
          <a:off x="1947564" y="895990"/>
          <a:ext cx="761479" cy="483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kern="1200" dirty="0"/>
            <a:t>ARIN</a:t>
          </a:r>
        </a:p>
      </dsp:txBody>
      <dsp:txXfrm>
        <a:off x="1961726" y="910152"/>
        <a:ext cx="733155" cy="455215"/>
      </dsp:txXfrm>
    </dsp:sp>
    <dsp:sp modelId="{AFE548FA-E01F-4C41-8686-4EBD137CEC7C}">
      <dsp:nvSpPr>
        <dsp:cNvPr id="0" name=""/>
        <dsp:cNvSpPr/>
      </dsp:nvSpPr>
      <dsp:spPr>
        <a:xfrm>
          <a:off x="2793652" y="815611"/>
          <a:ext cx="761479" cy="483539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90B11C-FF0E-4A40-B697-BB5D0381DC89}">
      <dsp:nvSpPr>
        <dsp:cNvPr id="0" name=""/>
        <dsp:cNvSpPr/>
      </dsp:nvSpPr>
      <dsp:spPr>
        <a:xfrm>
          <a:off x="2878261" y="895990"/>
          <a:ext cx="761479" cy="483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kern="1200" dirty="0"/>
            <a:t>LACNIC</a:t>
          </a:r>
        </a:p>
      </dsp:txBody>
      <dsp:txXfrm>
        <a:off x="2892423" y="910152"/>
        <a:ext cx="733155" cy="455215"/>
      </dsp:txXfrm>
    </dsp:sp>
    <dsp:sp modelId="{03FC0B77-EF75-F647-9630-37FC816FEEF1}">
      <dsp:nvSpPr>
        <dsp:cNvPr id="0" name=""/>
        <dsp:cNvSpPr/>
      </dsp:nvSpPr>
      <dsp:spPr>
        <a:xfrm>
          <a:off x="1862956" y="1520614"/>
          <a:ext cx="761479" cy="483539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761528-B7FC-D448-AD46-96B689CCA614}">
      <dsp:nvSpPr>
        <dsp:cNvPr id="0" name=""/>
        <dsp:cNvSpPr/>
      </dsp:nvSpPr>
      <dsp:spPr>
        <a:xfrm>
          <a:off x="1947564" y="1600992"/>
          <a:ext cx="761479" cy="483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kern="1200" dirty="0"/>
            <a:t>ISP</a:t>
          </a:r>
        </a:p>
      </dsp:txBody>
      <dsp:txXfrm>
        <a:off x="1961726" y="1615154"/>
        <a:ext cx="733155" cy="455215"/>
      </dsp:txXfrm>
    </dsp:sp>
    <dsp:sp modelId="{BE31B29B-7845-8A4E-935F-BED70252E245}">
      <dsp:nvSpPr>
        <dsp:cNvPr id="0" name=""/>
        <dsp:cNvSpPr/>
      </dsp:nvSpPr>
      <dsp:spPr>
        <a:xfrm>
          <a:off x="1397607" y="2225617"/>
          <a:ext cx="761479" cy="483539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CAAF5A-5C77-E44A-BD1B-180979256D8B}">
      <dsp:nvSpPr>
        <dsp:cNvPr id="0" name=""/>
        <dsp:cNvSpPr/>
      </dsp:nvSpPr>
      <dsp:spPr>
        <a:xfrm>
          <a:off x="1482216" y="2305995"/>
          <a:ext cx="761479" cy="483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kern="1200" dirty="0"/>
            <a:t>Usuario Final</a:t>
          </a:r>
        </a:p>
      </dsp:txBody>
      <dsp:txXfrm>
        <a:off x="1496378" y="2320157"/>
        <a:ext cx="733155" cy="455215"/>
      </dsp:txXfrm>
    </dsp:sp>
    <dsp:sp modelId="{DB9063BB-48B5-1341-BA22-42590A774ABE}">
      <dsp:nvSpPr>
        <dsp:cNvPr id="0" name=""/>
        <dsp:cNvSpPr/>
      </dsp:nvSpPr>
      <dsp:spPr>
        <a:xfrm>
          <a:off x="2328304" y="2225617"/>
          <a:ext cx="761479" cy="483539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E7A835-1EB7-EB4F-88E8-ECE4CA1FDB50}">
      <dsp:nvSpPr>
        <dsp:cNvPr id="0" name=""/>
        <dsp:cNvSpPr/>
      </dsp:nvSpPr>
      <dsp:spPr>
        <a:xfrm>
          <a:off x="2412913" y="2305995"/>
          <a:ext cx="761479" cy="483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kern="1200" dirty="0"/>
            <a:t>Usuario Final</a:t>
          </a:r>
        </a:p>
      </dsp:txBody>
      <dsp:txXfrm>
        <a:off x="2427075" y="2320157"/>
        <a:ext cx="733155" cy="455215"/>
      </dsp:txXfrm>
    </dsp:sp>
    <dsp:sp modelId="{5F31DAA0-164A-534E-8531-6B78F528949B}">
      <dsp:nvSpPr>
        <dsp:cNvPr id="0" name=""/>
        <dsp:cNvSpPr/>
      </dsp:nvSpPr>
      <dsp:spPr>
        <a:xfrm>
          <a:off x="2793652" y="1520614"/>
          <a:ext cx="761479" cy="483539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D28873-C4F7-1C44-823B-7620BA23736D}">
      <dsp:nvSpPr>
        <dsp:cNvPr id="0" name=""/>
        <dsp:cNvSpPr/>
      </dsp:nvSpPr>
      <dsp:spPr>
        <a:xfrm>
          <a:off x="2878261" y="1600992"/>
          <a:ext cx="761479" cy="483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kern="1200" dirty="0"/>
            <a:t>ISP</a:t>
          </a:r>
        </a:p>
      </dsp:txBody>
      <dsp:txXfrm>
        <a:off x="2892423" y="1615154"/>
        <a:ext cx="733155" cy="455215"/>
      </dsp:txXfrm>
    </dsp:sp>
    <dsp:sp modelId="{4893C8ED-DAE3-CC46-B249-20BD4AEAAB66}">
      <dsp:nvSpPr>
        <dsp:cNvPr id="0" name=""/>
        <dsp:cNvSpPr/>
      </dsp:nvSpPr>
      <dsp:spPr>
        <a:xfrm>
          <a:off x="3724349" y="1520614"/>
          <a:ext cx="761479" cy="483539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BBFA40-51A8-1745-94C6-3FF7C72B9517}">
      <dsp:nvSpPr>
        <dsp:cNvPr id="0" name=""/>
        <dsp:cNvSpPr/>
      </dsp:nvSpPr>
      <dsp:spPr>
        <a:xfrm>
          <a:off x="3808958" y="1600992"/>
          <a:ext cx="761479" cy="483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kern="1200" dirty="0"/>
            <a:t>Usuario Final</a:t>
          </a:r>
        </a:p>
      </dsp:txBody>
      <dsp:txXfrm>
        <a:off x="3823120" y="1615154"/>
        <a:ext cx="733155" cy="455215"/>
      </dsp:txXfrm>
    </dsp:sp>
    <dsp:sp modelId="{BAA18924-694F-A845-B106-9C6A1EBA7C59}">
      <dsp:nvSpPr>
        <dsp:cNvPr id="0" name=""/>
        <dsp:cNvSpPr/>
      </dsp:nvSpPr>
      <dsp:spPr>
        <a:xfrm>
          <a:off x="3724349" y="815611"/>
          <a:ext cx="761479" cy="4835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5A2C38-4054-3D45-BCC3-6D713156E747}">
      <dsp:nvSpPr>
        <dsp:cNvPr id="0" name=""/>
        <dsp:cNvSpPr/>
      </dsp:nvSpPr>
      <dsp:spPr>
        <a:xfrm>
          <a:off x="3808958" y="895990"/>
          <a:ext cx="761479" cy="483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kern="1200" dirty="0"/>
            <a:t>RIPE</a:t>
          </a:r>
        </a:p>
      </dsp:txBody>
      <dsp:txXfrm>
        <a:off x="3823120" y="910152"/>
        <a:ext cx="733155" cy="4552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0B84889-637B-F141-A4BB-98DD9F1C93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4C05597-EDBA-D44E-ACB2-C774BA297C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A47CF-354B-4449-9864-FB5DD071C90F}" type="datetimeFigureOut">
              <a:rPr lang="es-CO" smtClean="0"/>
              <a:t>1/03/20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31E51D5-BDCD-B540-A46C-9E8D79C833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572CAF2-9E9A-D147-BE78-4ACB4C6E6E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39259-2AEB-3A47-801D-044138A3D3D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62583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3BC79-5CC7-214D-9CFF-1FFB20985873}" type="datetimeFigureOut">
              <a:rPr lang="es-CO" smtClean="0"/>
              <a:t>1/03/20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A8CC0-AB44-E244-8674-7D79CE941A0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76045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A8CC0-AB44-E244-8674-7D79CE941A09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9398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DFA876-22FE-B145-A5F2-86592DB73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3405EC2-7F7F-B84B-8D6D-4C7D0E9FC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5EAC24-779D-4445-BF1A-10E0CE655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013D-0F96-4740-BF7D-FCC2255BF05F}" type="datetime1">
              <a:rPr lang="es-CO" smtClean="0"/>
              <a:t>1/03/20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F6B02B-5006-AD45-A8AB-C0A3CD01D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3D30BB-E60C-7645-89E3-54A7FBBA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2261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637724-4010-F149-93CF-1C804BE35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665CE54-6A63-0448-AC6D-EBCCDBB43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A6C1D2-E50F-2C4E-B567-FAE3B73BD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8FECF-2C86-0347-AF23-40E1EDC52475}" type="datetime1">
              <a:rPr lang="es-CO" smtClean="0"/>
              <a:t>1/03/20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6DC184-8409-F24D-8779-E5DCA6871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0023D9-C7A2-634D-9056-831BA3F8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6313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2AD26B-B07A-2645-9D6A-836B24095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2207750-0E21-AE41-8BDD-FD47349A6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48843-E6A6-4F43-98DD-A389E7B4C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C6CF6-96FE-0E4F-B483-288E330E4D03}" type="datetime1">
              <a:rPr lang="es-CO" smtClean="0"/>
              <a:t>1/03/20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AF6290-0EFC-9444-9564-DBDFA3F9A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898645-57FB-C441-B325-2273FA727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3795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9B229-25AC-C24B-B71F-07FDD2370D6D}" type="datetime1">
              <a:rPr lang="es-CO" smtClean="0"/>
              <a:t>1/03/20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2433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87701" y="498157"/>
            <a:ext cx="4368596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C53425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08080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3943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C53425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08080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99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BDAE17-3BC7-9F4D-80C2-C3417EC03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1AEF0F-28B6-6A4E-A596-FC823D373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343FBC-6203-3D45-8C4E-4987937B8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3568-D689-BA43-93A8-C86F63F21251}" type="datetime1">
              <a:rPr lang="es-CO" smtClean="0"/>
              <a:t>1/03/20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6A8CAD-26ED-9F41-8AA1-EF0AA605C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3E6AE2-8AEC-A545-892B-361D85683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4135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6C9961-CB5F-2E4F-8F02-1A6D85753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9C7632-1CCF-494B-9C09-322813510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A0B19B-68A5-8743-B9BE-2636B8E34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041A-70D2-A44F-97B7-70B6F9DCB244}" type="datetime1">
              <a:rPr lang="es-CO" smtClean="0"/>
              <a:t>1/03/20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25B232-DD94-0948-84E0-0E586EFBF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6EBF7D-49B7-8340-9C7E-164D56FC1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8796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F2E4FF-DDE6-4641-9D12-37E2FAC5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973947-ED65-1348-80AB-115E08E93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FE3D15-86EA-2D45-94FF-8E1AFB62B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89CEC3-6755-BB4C-B1E5-944B01419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D78B-439F-294E-B34D-379699AAC964}" type="datetime1">
              <a:rPr lang="es-CO" smtClean="0"/>
              <a:t>1/03/20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D21E42-41EB-EC4F-B022-4051AFEE1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BFE621-5EA9-7D49-AB86-21FF8B211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1308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5C285F-4479-0547-ADD7-0A5E4E7D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AAABA6-AB65-D749-89B5-E1D96DE04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B27373-F28F-5D40-902A-FD1929E55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3BEDA8A-0F21-1E4F-BB52-E3D6F8FF22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21AAE15-7E1A-B74F-A488-F257B7A562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E0F3F7-CC07-4B4F-AD7E-B27CC06B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F0B2-2631-5241-9403-C1E7FD4CF490}" type="datetime1">
              <a:rPr lang="es-CO" smtClean="0"/>
              <a:t>1/03/20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58E1CC-5AD4-BC4D-A4AE-95A4FB889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5FB874D-50CA-6544-9053-DAEECFA56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3721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0EBF25-A8BC-D148-88FA-05387ACE3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7961CD2-F489-3942-B3E3-BF175CED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4058-856F-624B-9699-A3C73FBC9AF0}" type="datetime1">
              <a:rPr lang="es-CO" smtClean="0"/>
              <a:t>1/03/20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7343C78-54EF-3849-8E4C-B85414A6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F7F0DC1-FD6B-8841-BED1-850E21F9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6311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3197CFB-CC49-194A-9337-C6B1D7063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A4B64-6041-6440-B8F8-42B00BCAA296}" type="datetime1">
              <a:rPr lang="es-CO" smtClean="0"/>
              <a:t>1/03/20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1E0EBA3-B4E2-0A40-9806-94CE79436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30317B7-7D93-BF49-8DDF-33448A028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1635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4298DD-143B-434E-9518-DCC5C4F5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B798A3-6C67-7F42-998E-0C375B623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EFD55C-22F6-6442-B697-7CF5B2A42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9CD3B3-1F79-5743-BCBD-61604AFF6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855A-02E3-3640-A31F-580B7A83665D}" type="datetime1">
              <a:rPr lang="es-CO" smtClean="0"/>
              <a:t>1/03/20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21FC149-C7AC-B043-8A6F-2F9F72D35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7917A44-3558-DB4E-8AA5-AF49F0451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816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00BE9F-9A73-EB4D-B573-9B4125A1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FCBB5D0-B461-3245-B8EF-8DAD5776C4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653C03-67F3-CE43-BDEB-0CCF76235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4D31DB-2B0D-EE4F-B09E-A0E32372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EFD5-FFBD-AF4D-8865-D91C7F7AC17F}" type="datetime1">
              <a:rPr lang="es-CO" smtClean="0"/>
              <a:t>1/03/20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F30958-419D-4A40-BB43-4845656D6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D193A3E-42F9-6A4D-897E-35F7C85A9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6044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D1264B8-7C5D-4E40-9E24-38AB805C9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7B03DF-4721-8746-8D5F-9740E92DE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B39A5D-72D5-6B43-AC01-45ED019FB9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51A20-9D07-1A42-BC78-6B2867D18AB9}" type="datetime1">
              <a:rPr lang="es-CO" smtClean="0"/>
              <a:t>1/03/20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9531D7-26D9-3645-84CF-D845139BB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824F5A-CCD2-6547-80EF-3250C5FDA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76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26" Type="http://schemas.openxmlformats.org/officeDocument/2006/relationships/image" Target="../media/image128.png"/><Relationship Id="rId3" Type="http://schemas.openxmlformats.org/officeDocument/2006/relationships/image" Target="../media/image105.png"/><Relationship Id="rId21" Type="http://schemas.openxmlformats.org/officeDocument/2006/relationships/image" Target="../media/image123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5" Type="http://schemas.openxmlformats.org/officeDocument/2006/relationships/image" Target="../media/image127.png"/><Relationship Id="rId2" Type="http://schemas.openxmlformats.org/officeDocument/2006/relationships/image" Target="../media/image104.pn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29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24" Type="http://schemas.openxmlformats.org/officeDocument/2006/relationships/image" Target="../media/image126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23" Type="http://schemas.openxmlformats.org/officeDocument/2006/relationships/image" Target="../media/image125.png"/><Relationship Id="rId28" Type="http://schemas.openxmlformats.org/officeDocument/2006/relationships/image" Target="../media/image130.pn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Relationship Id="rId27" Type="http://schemas.openxmlformats.org/officeDocument/2006/relationships/image" Target="../media/image129.png"/><Relationship Id="rId30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" Type="http://schemas.openxmlformats.org/officeDocument/2006/relationships/image" Target="../media/image133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2286000" y="2556800"/>
            <a:ext cx="415417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2700" spc="-70" dirty="0">
                <a:solidFill>
                  <a:srgbClr val="464646"/>
                </a:solidFill>
                <a:latin typeface="Arial"/>
                <a:cs typeface="Arial"/>
              </a:rPr>
              <a:t>Semana del desarrollo de Internet en Yucatán</a:t>
            </a:r>
            <a:endParaRPr sz="2700" dirty="0">
              <a:latin typeface="Arial"/>
              <a:cs typeface="Arial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9986014-A134-3144-8C28-2F8337FEF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34000"/>
            <a:ext cx="9144000" cy="133956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7F82ED39-343A-C247-A1E7-3241875C790D}"/>
              </a:ext>
            </a:extLst>
          </p:cNvPr>
          <p:cNvSpPr txBox="1"/>
          <p:nvPr/>
        </p:nvSpPr>
        <p:spPr>
          <a:xfrm>
            <a:off x="2286000" y="1295400"/>
            <a:ext cx="556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dirty="0"/>
              <a:t>Taller de BGP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6181DDD-9264-1D4C-83C9-28299D8A8A5D}"/>
              </a:ext>
            </a:extLst>
          </p:cNvPr>
          <p:cNvSpPr txBox="1"/>
          <p:nvPr/>
        </p:nvSpPr>
        <p:spPr>
          <a:xfrm>
            <a:off x="3618898" y="3400621"/>
            <a:ext cx="1906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/>
              <a:t>Erika Vega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29544" y="1417637"/>
            <a:ext cx="7901940" cy="5327650"/>
            <a:chOff x="1129544" y="1417637"/>
            <a:chExt cx="7901940" cy="5327650"/>
          </a:xfrm>
        </p:grpSpPr>
        <p:sp>
          <p:nvSpPr>
            <p:cNvPr id="3" name="object 3"/>
            <p:cNvSpPr/>
            <p:nvPr/>
          </p:nvSpPr>
          <p:spPr>
            <a:xfrm>
              <a:off x="1129544" y="1613941"/>
              <a:ext cx="7557249" cy="47424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59631" y="1417637"/>
              <a:ext cx="6624955" cy="1200785"/>
            </a:xfrm>
            <a:custGeom>
              <a:avLst/>
              <a:gdLst/>
              <a:ahLst/>
              <a:cxnLst/>
              <a:rect l="l" t="t" r="r" b="b"/>
              <a:pathLst>
                <a:path w="6624955" h="1200785">
                  <a:moveTo>
                    <a:pt x="6624731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6624731" y="1200327"/>
                  </a:lnTo>
                  <a:lnTo>
                    <a:pt x="66247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Sistema</a:t>
            </a:r>
            <a:r>
              <a:rPr spc="-50" dirty="0"/>
              <a:t> </a:t>
            </a:r>
            <a:r>
              <a:rPr spc="-5" dirty="0"/>
              <a:t>Autónomo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1338376" y="1450657"/>
            <a:ext cx="5034915" cy="11201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260"/>
              </a:spcBef>
            </a:pPr>
            <a:r>
              <a:rPr sz="3600" b="1" dirty="0">
                <a:solidFill>
                  <a:srgbClr val="1F497D"/>
                </a:solidFill>
                <a:latin typeface="Carlito"/>
                <a:cs typeface="Carlito"/>
              </a:rPr>
              <a:t>Interconexión </a:t>
            </a:r>
            <a:r>
              <a:rPr sz="3600" b="1" spc="-5" dirty="0">
                <a:solidFill>
                  <a:srgbClr val="1F497D"/>
                </a:solidFill>
                <a:latin typeface="Carlito"/>
                <a:cs typeface="Carlito"/>
              </a:rPr>
              <a:t>de</a:t>
            </a:r>
            <a:r>
              <a:rPr sz="3600" b="1" spc="-70" dirty="0">
                <a:solidFill>
                  <a:srgbClr val="1F497D"/>
                </a:solidFill>
                <a:latin typeface="Carlito"/>
                <a:cs typeface="Carlito"/>
              </a:rPr>
              <a:t> </a:t>
            </a:r>
            <a:r>
              <a:rPr sz="3600" b="1" spc="-5" dirty="0">
                <a:solidFill>
                  <a:srgbClr val="1F497D"/>
                </a:solidFill>
                <a:latin typeface="Carlito"/>
                <a:cs typeface="Carlito"/>
              </a:rPr>
              <a:t>Sistemas  Autónomos</a:t>
            </a:r>
            <a:endParaRPr sz="36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601540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4759" y="5080418"/>
            <a:ext cx="8766175" cy="1664970"/>
            <a:chOff x="264759" y="5080418"/>
            <a:chExt cx="8766175" cy="1664970"/>
          </a:xfrm>
        </p:grpSpPr>
        <p:sp>
          <p:nvSpPr>
            <p:cNvPr id="3" name="object 3"/>
            <p:cNvSpPr/>
            <p:nvPr/>
          </p:nvSpPr>
          <p:spPr>
            <a:xfrm>
              <a:off x="269521" y="5085181"/>
              <a:ext cx="8605520" cy="1115060"/>
            </a:xfrm>
            <a:custGeom>
              <a:avLst/>
              <a:gdLst/>
              <a:ahLst/>
              <a:cxnLst/>
              <a:rect l="l" t="t" r="r" b="b"/>
              <a:pathLst>
                <a:path w="8605520" h="1115060">
                  <a:moveTo>
                    <a:pt x="8604958" y="0"/>
                  </a:moveTo>
                  <a:lnTo>
                    <a:pt x="0" y="0"/>
                  </a:lnTo>
                  <a:lnTo>
                    <a:pt x="0" y="1114452"/>
                  </a:lnTo>
                  <a:lnTo>
                    <a:pt x="8604958" y="1114452"/>
                  </a:lnTo>
                  <a:lnTo>
                    <a:pt x="8604958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69521" y="5085181"/>
              <a:ext cx="8605520" cy="1115060"/>
            </a:xfrm>
            <a:custGeom>
              <a:avLst/>
              <a:gdLst/>
              <a:ahLst/>
              <a:cxnLst/>
              <a:rect l="l" t="t" r="r" b="b"/>
              <a:pathLst>
                <a:path w="8605520" h="1115060">
                  <a:moveTo>
                    <a:pt x="0" y="0"/>
                  </a:moveTo>
                  <a:lnTo>
                    <a:pt x="8604953" y="0"/>
                  </a:lnTo>
                  <a:lnTo>
                    <a:pt x="8604953" y="1114449"/>
                  </a:lnTo>
                  <a:lnTo>
                    <a:pt x="0" y="111444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09317" y="498157"/>
            <a:ext cx="45307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Protocolos </a:t>
            </a:r>
            <a:r>
              <a:rPr sz="4400" dirty="0"/>
              <a:t>de</a:t>
            </a:r>
            <a:r>
              <a:rPr sz="4400" spc="-50" dirty="0"/>
              <a:t> </a:t>
            </a:r>
            <a:r>
              <a:rPr sz="4400" spc="-5" dirty="0"/>
              <a:t>ruteo</a:t>
            </a:r>
            <a:endParaRPr sz="4400" dirty="0"/>
          </a:p>
        </p:txBody>
      </p:sp>
      <p:sp>
        <p:nvSpPr>
          <p:cNvPr id="6" name="object 6"/>
          <p:cNvSpPr txBox="1"/>
          <p:nvPr/>
        </p:nvSpPr>
        <p:spPr>
          <a:xfrm>
            <a:off x="360961" y="5097881"/>
            <a:ext cx="8112759" cy="96774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42265" marR="78740" indent="-342900">
              <a:lnSpc>
                <a:spcPts val="1700"/>
              </a:lnSpc>
              <a:spcBef>
                <a:spcPts val="340"/>
              </a:spcBef>
              <a:buClr>
                <a:srgbClr val="222222"/>
              </a:buClr>
              <a:buFont typeface="Arial"/>
              <a:buChar char="•"/>
              <a:tabLst>
                <a:tab pos="342265" algn="l"/>
                <a:tab pos="342900" algn="l"/>
              </a:tabLst>
            </a:pPr>
            <a:r>
              <a:rPr sz="1600" b="1" dirty="0">
                <a:solidFill>
                  <a:srgbClr val="2D2D2D"/>
                </a:solidFill>
                <a:latin typeface="Carlito"/>
                <a:cs typeface="Carlito"/>
              </a:rPr>
              <a:t>IGP </a:t>
            </a:r>
            <a:r>
              <a:rPr sz="1600" spc="-5" dirty="0">
                <a:solidFill>
                  <a:srgbClr val="222222"/>
                </a:solidFill>
                <a:latin typeface="Carlito"/>
                <a:cs typeface="Carlito"/>
              </a:rPr>
              <a:t>(Interior Gateway Protocol) </a:t>
            </a:r>
            <a:r>
              <a:rPr sz="1600" dirty="0">
                <a:solidFill>
                  <a:srgbClr val="222222"/>
                </a:solidFill>
                <a:latin typeface="Carlito"/>
                <a:cs typeface="Carlito"/>
              </a:rPr>
              <a:t>- </a:t>
            </a:r>
            <a:r>
              <a:rPr sz="1600" spc="-5" dirty="0">
                <a:solidFill>
                  <a:srgbClr val="222222"/>
                </a:solidFill>
                <a:latin typeface="Carlito"/>
                <a:cs typeface="Carlito"/>
              </a:rPr>
              <a:t>Protocolo de ruteo </a:t>
            </a:r>
            <a:r>
              <a:rPr sz="1600" dirty="0">
                <a:solidFill>
                  <a:srgbClr val="222222"/>
                </a:solidFill>
                <a:latin typeface="Carlito"/>
                <a:cs typeface="Carlito"/>
              </a:rPr>
              <a:t>usado </a:t>
            </a:r>
            <a:r>
              <a:rPr sz="1600" spc="-5" dirty="0">
                <a:solidFill>
                  <a:srgbClr val="222222"/>
                </a:solidFill>
                <a:latin typeface="Carlito"/>
                <a:cs typeface="Carlito"/>
              </a:rPr>
              <a:t>para intercambiar información de  ruteo dentro de un sistema</a:t>
            </a:r>
            <a:r>
              <a:rPr sz="1600" spc="1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600" spc="-5" dirty="0">
                <a:solidFill>
                  <a:srgbClr val="222222"/>
                </a:solidFill>
                <a:latin typeface="Carlito"/>
                <a:cs typeface="Carlito"/>
              </a:rPr>
              <a:t>autónomo.</a:t>
            </a:r>
            <a:endParaRPr sz="1600" dirty="0">
              <a:latin typeface="Carlito"/>
              <a:cs typeface="Carlito"/>
            </a:endParaRPr>
          </a:p>
          <a:p>
            <a:pPr marL="342265" marR="5080" indent="-342900">
              <a:lnSpc>
                <a:spcPts val="1720"/>
              </a:lnSpc>
              <a:spcBef>
                <a:spcPts val="365"/>
              </a:spcBef>
              <a:buClr>
                <a:srgbClr val="222222"/>
              </a:buClr>
              <a:buFont typeface="Arial"/>
              <a:buChar char="•"/>
              <a:tabLst>
                <a:tab pos="342265" algn="l"/>
                <a:tab pos="342900" algn="l"/>
              </a:tabLst>
            </a:pPr>
            <a:r>
              <a:rPr sz="1600" b="1" dirty="0">
                <a:solidFill>
                  <a:srgbClr val="2D2D2D"/>
                </a:solidFill>
                <a:latin typeface="Carlito"/>
                <a:cs typeface="Carlito"/>
              </a:rPr>
              <a:t>EGP </a:t>
            </a:r>
            <a:r>
              <a:rPr sz="1600" spc="-5" dirty="0">
                <a:solidFill>
                  <a:srgbClr val="222222"/>
                </a:solidFill>
                <a:latin typeface="Carlito"/>
                <a:cs typeface="Carlito"/>
              </a:rPr>
              <a:t>(Exterior Gateway Protocol) </a:t>
            </a:r>
            <a:r>
              <a:rPr sz="1600" dirty="0">
                <a:solidFill>
                  <a:srgbClr val="222222"/>
                </a:solidFill>
                <a:latin typeface="Carlito"/>
                <a:cs typeface="Carlito"/>
              </a:rPr>
              <a:t>- </a:t>
            </a:r>
            <a:r>
              <a:rPr sz="1600" spc="-5" dirty="0">
                <a:solidFill>
                  <a:srgbClr val="222222"/>
                </a:solidFill>
                <a:latin typeface="Carlito"/>
                <a:cs typeface="Carlito"/>
              </a:rPr>
              <a:t>Protocolo de ruteo </a:t>
            </a:r>
            <a:r>
              <a:rPr sz="1600" dirty="0">
                <a:solidFill>
                  <a:srgbClr val="222222"/>
                </a:solidFill>
                <a:latin typeface="Carlito"/>
                <a:cs typeface="Carlito"/>
              </a:rPr>
              <a:t>usado </a:t>
            </a:r>
            <a:r>
              <a:rPr sz="1600" spc="-5" dirty="0">
                <a:solidFill>
                  <a:srgbClr val="222222"/>
                </a:solidFill>
                <a:latin typeface="Carlito"/>
                <a:cs typeface="Carlito"/>
              </a:rPr>
              <a:t>para intercambiar información de  ruteo entre sistemas</a:t>
            </a:r>
            <a:r>
              <a:rPr sz="1600" spc="1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600" spc="-5" dirty="0">
                <a:solidFill>
                  <a:srgbClr val="222222"/>
                </a:solidFill>
                <a:latin typeface="Carlito"/>
                <a:cs typeface="Carlito"/>
              </a:rPr>
              <a:t>autónomos.</a:t>
            </a:r>
            <a:endParaRPr sz="1600" dirty="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82309" y="1779471"/>
            <a:ext cx="5970902" cy="29736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7012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8562" y="498157"/>
            <a:ext cx="68326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Tabla de </a:t>
            </a:r>
            <a:r>
              <a:rPr sz="4400" spc="-5" dirty="0"/>
              <a:t>ruteo </a:t>
            </a:r>
            <a:r>
              <a:rPr sz="4400" dirty="0"/>
              <a:t>y Tabla de</a:t>
            </a:r>
            <a:r>
              <a:rPr sz="4400" spc="-70" dirty="0"/>
              <a:t> </a:t>
            </a:r>
            <a:r>
              <a:rPr sz="4400" spc="-5" dirty="0"/>
              <a:t>BGP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451882" y="1340764"/>
            <a:ext cx="8229600" cy="790575"/>
          </a:xfrm>
          <a:prstGeom prst="rect">
            <a:avLst/>
          </a:prstGeom>
          <a:solidFill>
            <a:srgbClr val="F1F0E7"/>
          </a:solidFill>
          <a:ln w="9524">
            <a:solidFill>
              <a:srgbClr val="6095C9"/>
            </a:solidFill>
          </a:ln>
        </p:spPr>
        <p:txBody>
          <a:bodyPr vert="horz" wrap="square" lIns="0" tIns="58419" rIns="0" bIns="0" rtlCol="0">
            <a:spAutoFit/>
          </a:bodyPr>
          <a:lstStyle/>
          <a:p>
            <a:pPr marL="433705" marR="475615" indent="-342900">
              <a:lnSpc>
                <a:spcPts val="2500"/>
              </a:lnSpc>
              <a:spcBef>
                <a:spcPts val="459"/>
              </a:spcBef>
              <a:buFont typeface="Arial"/>
              <a:buChar char="•"/>
              <a:tabLst>
                <a:tab pos="433705" algn="l"/>
                <a:tab pos="434340" algn="l"/>
              </a:tabLst>
            </a:pPr>
            <a:r>
              <a:rPr sz="2100" dirty="0">
                <a:solidFill>
                  <a:srgbClr val="222222"/>
                </a:solidFill>
                <a:latin typeface="Carlito"/>
                <a:cs typeface="Carlito"/>
              </a:rPr>
              <a:t>Existe una tabla con </a:t>
            </a:r>
            <a:r>
              <a:rPr sz="2100" spc="-5" dirty="0">
                <a:solidFill>
                  <a:srgbClr val="222222"/>
                </a:solidFill>
                <a:latin typeface="Carlito"/>
                <a:cs typeface="Carlito"/>
              </a:rPr>
              <a:t>rutas </a:t>
            </a:r>
            <a:r>
              <a:rPr sz="2100" dirty="0">
                <a:solidFill>
                  <a:srgbClr val="222222"/>
                </a:solidFill>
                <a:latin typeface="Carlito"/>
                <a:cs typeface="Carlito"/>
              </a:rPr>
              <a:t>por cada </a:t>
            </a:r>
            <a:r>
              <a:rPr sz="2100" spc="-5" dirty="0">
                <a:solidFill>
                  <a:srgbClr val="222222"/>
                </a:solidFill>
                <a:latin typeface="Carlito"/>
                <a:cs typeface="Carlito"/>
              </a:rPr>
              <a:t>protocolo </a:t>
            </a:r>
            <a:r>
              <a:rPr sz="2100" dirty="0">
                <a:solidFill>
                  <a:srgbClr val="222222"/>
                </a:solidFill>
                <a:latin typeface="Carlito"/>
                <a:cs typeface="Carlito"/>
              </a:rPr>
              <a:t>que el </a:t>
            </a:r>
            <a:r>
              <a:rPr sz="2100" spc="-5" dirty="0">
                <a:solidFill>
                  <a:srgbClr val="222222"/>
                </a:solidFill>
                <a:latin typeface="Carlito"/>
                <a:cs typeface="Carlito"/>
              </a:rPr>
              <a:t>router maneja:  </a:t>
            </a:r>
            <a:r>
              <a:rPr sz="2100" dirty="0">
                <a:solidFill>
                  <a:srgbClr val="222222"/>
                </a:solidFill>
                <a:latin typeface="Carlito"/>
                <a:cs typeface="Carlito"/>
              </a:rPr>
              <a:t>tabla </a:t>
            </a:r>
            <a:r>
              <a:rPr sz="2100" spc="-5" dirty="0">
                <a:solidFill>
                  <a:srgbClr val="222222"/>
                </a:solidFill>
                <a:latin typeface="Carlito"/>
                <a:cs typeface="Carlito"/>
              </a:rPr>
              <a:t>deIS-IS, </a:t>
            </a:r>
            <a:r>
              <a:rPr sz="2100" dirty="0">
                <a:solidFill>
                  <a:srgbClr val="222222"/>
                </a:solidFill>
                <a:latin typeface="Carlito"/>
                <a:cs typeface="Carlito"/>
              </a:rPr>
              <a:t>tabla de </a:t>
            </a:r>
            <a:r>
              <a:rPr sz="2100" spc="-5" dirty="0">
                <a:solidFill>
                  <a:srgbClr val="222222"/>
                </a:solidFill>
                <a:latin typeface="Carlito"/>
                <a:cs typeface="Carlito"/>
              </a:rPr>
              <a:t>RIP, </a:t>
            </a:r>
            <a:r>
              <a:rPr sz="2100" dirty="0">
                <a:solidFill>
                  <a:srgbClr val="222222"/>
                </a:solidFill>
                <a:latin typeface="Carlito"/>
                <a:cs typeface="Carlito"/>
              </a:rPr>
              <a:t>tabla </a:t>
            </a:r>
            <a:r>
              <a:rPr sz="2100" spc="-5" dirty="0">
                <a:solidFill>
                  <a:srgbClr val="222222"/>
                </a:solidFill>
                <a:latin typeface="Carlito"/>
                <a:cs typeface="Carlito"/>
              </a:rPr>
              <a:t>de</a:t>
            </a:r>
            <a:r>
              <a:rPr sz="2100" spc="-2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100" spc="-5" dirty="0">
                <a:solidFill>
                  <a:srgbClr val="222222"/>
                </a:solidFill>
                <a:latin typeface="Carlito"/>
                <a:cs typeface="Carlito"/>
              </a:rPr>
              <a:t>BGP.</a:t>
            </a:r>
            <a:endParaRPr sz="21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67561" y="2589720"/>
            <a:ext cx="6193453" cy="34801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588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8562" y="498157"/>
            <a:ext cx="68326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Tabla de </a:t>
            </a:r>
            <a:r>
              <a:rPr sz="4400" spc="-5" dirty="0"/>
              <a:t>ruteo </a:t>
            </a:r>
            <a:r>
              <a:rPr sz="4400" dirty="0"/>
              <a:t>y Tabla de</a:t>
            </a:r>
            <a:r>
              <a:rPr sz="4400" spc="-70" dirty="0"/>
              <a:t> </a:t>
            </a:r>
            <a:r>
              <a:rPr sz="4400" spc="-5" dirty="0"/>
              <a:t>BGP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258251" y="1373784"/>
            <a:ext cx="8333740" cy="140906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55600" marR="133985" indent="-342900">
              <a:lnSpc>
                <a:spcPts val="2100"/>
              </a:lnSpc>
              <a:spcBef>
                <a:spcPts val="21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Los protocolos “compiten” para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que sus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rutas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sean las que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finalmente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se utilicen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(en 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función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de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una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propiedad que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en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Cisco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es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denominada Distancia</a:t>
            </a:r>
            <a:r>
              <a:rPr sz="1800" spc="6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Administrativa).</a:t>
            </a:r>
            <a:endParaRPr sz="1800">
              <a:latin typeface="Carlito"/>
              <a:cs typeface="Carlito"/>
            </a:endParaRPr>
          </a:p>
          <a:p>
            <a:pPr marL="749300" marR="5080" indent="-279400">
              <a:lnSpc>
                <a:spcPts val="1970"/>
              </a:lnSpc>
              <a:spcBef>
                <a:spcPts val="35"/>
              </a:spcBef>
              <a:tabLst>
                <a:tab pos="755015" algn="l"/>
              </a:tabLst>
            </a:pP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–		</a:t>
            </a:r>
            <a:r>
              <a:rPr sz="1200" spc="-5" dirty="0">
                <a:solidFill>
                  <a:srgbClr val="222222"/>
                </a:solidFill>
                <a:latin typeface="Carlito"/>
                <a:cs typeface="Carlito"/>
              </a:rPr>
              <a:t>Determina </a:t>
            </a:r>
            <a:r>
              <a:rPr sz="1200" dirty="0">
                <a:solidFill>
                  <a:srgbClr val="222222"/>
                </a:solidFill>
                <a:latin typeface="Carlito"/>
                <a:cs typeface="Carlito"/>
              </a:rPr>
              <a:t>cuan </a:t>
            </a:r>
            <a:r>
              <a:rPr sz="1200" spc="-5" dirty="0">
                <a:solidFill>
                  <a:srgbClr val="222222"/>
                </a:solidFill>
                <a:latin typeface="Carlito"/>
                <a:cs typeface="Carlito"/>
              </a:rPr>
              <a:t>confiable </a:t>
            </a:r>
            <a:r>
              <a:rPr sz="1200" dirty="0">
                <a:solidFill>
                  <a:srgbClr val="222222"/>
                </a:solidFill>
                <a:latin typeface="Carlito"/>
                <a:cs typeface="Carlito"/>
              </a:rPr>
              <a:t>es </a:t>
            </a:r>
            <a:r>
              <a:rPr sz="1200" spc="-5" dirty="0">
                <a:solidFill>
                  <a:srgbClr val="222222"/>
                </a:solidFill>
                <a:latin typeface="Carlito"/>
                <a:cs typeface="Carlito"/>
              </a:rPr>
              <a:t>un protocolo. </a:t>
            </a:r>
            <a:r>
              <a:rPr sz="1200" dirty="0">
                <a:solidFill>
                  <a:srgbClr val="222222"/>
                </a:solidFill>
                <a:latin typeface="Carlito"/>
                <a:cs typeface="Carlito"/>
              </a:rPr>
              <a:t>Si hay </a:t>
            </a:r>
            <a:r>
              <a:rPr sz="1200" spc="-5" dirty="0">
                <a:solidFill>
                  <a:srgbClr val="222222"/>
                </a:solidFill>
                <a:latin typeface="Carlito"/>
                <a:cs typeface="Carlito"/>
              </a:rPr>
              <a:t>dos </a:t>
            </a:r>
            <a:r>
              <a:rPr sz="1200" dirty="0">
                <a:solidFill>
                  <a:srgbClr val="222222"/>
                </a:solidFill>
                <a:latin typeface="Carlito"/>
                <a:cs typeface="Carlito"/>
              </a:rPr>
              <a:t>rutas </a:t>
            </a:r>
            <a:r>
              <a:rPr sz="1200" spc="-5" dirty="0">
                <a:solidFill>
                  <a:srgbClr val="222222"/>
                </a:solidFill>
                <a:latin typeface="Carlito"/>
                <a:cs typeface="Carlito"/>
              </a:rPr>
              <a:t>similares, </a:t>
            </a:r>
            <a:r>
              <a:rPr sz="1200" dirty="0">
                <a:solidFill>
                  <a:srgbClr val="222222"/>
                </a:solidFill>
                <a:latin typeface="Carlito"/>
                <a:cs typeface="Carlito"/>
              </a:rPr>
              <a:t>se </a:t>
            </a:r>
            <a:r>
              <a:rPr sz="1200" spc="-5" dirty="0">
                <a:solidFill>
                  <a:srgbClr val="222222"/>
                </a:solidFill>
                <a:latin typeface="Carlito"/>
                <a:cs typeface="Carlito"/>
              </a:rPr>
              <a:t>elige </a:t>
            </a:r>
            <a:r>
              <a:rPr sz="1200" dirty="0">
                <a:solidFill>
                  <a:srgbClr val="222222"/>
                </a:solidFill>
                <a:latin typeface="Carlito"/>
                <a:cs typeface="Carlito"/>
              </a:rPr>
              <a:t>la de menor distancia </a:t>
            </a:r>
            <a:r>
              <a:rPr sz="1200" spc="-5" dirty="0">
                <a:solidFill>
                  <a:srgbClr val="222222"/>
                </a:solidFill>
                <a:latin typeface="Carlito"/>
                <a:cs typeface="Carlito"/>
              </a:rPr>
              <a:t>administrativa. </a:t>
            </a:r>
            <a:r>
              <a:rPr sz="1200" dirty="0">
                <a:solidFill>
                  <a:srgbClr val="222222"/>
                </a:solidFill>
                <a:latin typeface="Carlito"/>
                <a:cs typeface="Carlito"/>
              </a:rPr>
              <a:t>Cuanto  menor es la distancia </a:t>
            </a:r>
            <a:r>
              <a:rPr sz="1200" spc="-5" dirty="0">
                <a:solidFill>
                  <a:srgbClr val="222222"/>
                </a:solidFill>
                <a:latin typeface="Carlito"/>
                <a:cs typeface="Carlito"/>
              </a:rPr>
              <a:t>administrativa, </a:t>
            </a:r>
            <a:r>
              <a:rPr sz="1200" dirty="0">
                <a:solidFill>
                  <a:srgbClr val="222222"/>
                </a:solidFill>
                <a:latin typeface="Carlito"/>
                <a:cs typeface="Carlito"/>
              </a:rPr>
              <a:t>más </a:t>
            </a:r>
            <a:r>
              <a:rPr sz="1200" spc="-5" dirty="0">
                <a:solidFill>
                  <a:srgbClr val="222222"/>
                </a:solidFill>
                <a:latin typeface="Carlito"/>
                <a:cs typeface="Carlito"/>
              </a:rPr>
              <a:t>confiable </a:t>
            </a:r>
            <a:r>
              <a:rPr sz="1200" dirty="0">
                <a:solidFill>
                  <a:srgbClr val="222222"/>
                </a:solidFill>
                <a:latin typeface="Carlito"/>
                <a:cs typeface="Carlito"/>
              </a:rPr>
              <a:t>es </a:t>
            </a:r>
            <a:r>
              <a:rPr sz="1200" spc="-5" dirty="0">
                <a:solidFill>
                  <a:srgbClr val="222222"/>
                </a:solidFill>
                <a:latin typeface="Carlito"/>
                <a:cs typeface="Carlito"/>
              </a:rPr>
              <a:t>el protocolo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.</a:t>
            </a:r>
            <a:endParaRPr sz="1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La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ruta “elegida”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es la que pasa a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formar parte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de la tabla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de ruteo..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0986" y="5743038"/>
            <a:ext cx="7463155" cy="56642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sz="1800" spc="-5" dirty="0">
                <a:latin typeface="Carlito"/>
                <a:cs typeface="Carlito"/>
              </a:rPr>
              <a:t>Importante: existen varias </a:t>
            </a:r>
            <a:r>
              <a:rPr sz="1800" dirty="0">
                <a:latin typeface="Carlito"/>
                <a:cs typeface="Carlito"/>
              </a:rPr>
              <a:t>tablas </a:t>
            </a:r>
            <a:r>
              <a:rPr sz="1800" spc="-5" dirty="0">
                <a:latin typeface="Carlito"/>
                <a:cs typeface="Carlito"/>
              </a:rPr>
              <a:t>de protocolos (una </a:t>
            </a:r>
            <a:r>
              <a:rPr sz="1800" dirty="0">
                <a:latin typeface="Carlito"/>
                <a:cs typeface="Carlito"/>
              </a:rPr>
              <a:t>por cada uno </a:t>
            </a:r>
            <a:r>
              <a:rPr sz="1800" spc="-5" dirty="0">
                <a:latin typeface="Carlito"/>
                <a:cs typeface="Carlito"/>
              </a:rPr>
              <a:t>de ellos) pero  </a:t>
            </a:r>
            <a:r>
              <a:rPr sz="1800" dirty="0">
                <a:latin typeface="Carlito"/>
                <a:cs typeface="Carlito"/>
              </a:rPr>
              <a:t>sólo una Tabla </a:t>
            </a:r>
            <a:r>
              <a:rPr sz="1800" spc="-5" dirty="0">
                <a:latin typeface="Carlito"/>
                <a:cs typeface="Carlito"/>
              </a:rPr>
              <a:t>de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spc="-5" dirty="0">
                <a:latin typeface="Carlito"/>
                <a:cs typeface="Carlito"/>
              </a:rPr>
              <a:t>Ruteo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37367" y="3284924"/>
            <a:ext cx="6457670" cy="2426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517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2165" y="1851117"/>
            <a:ext cx="7566025" cy="3109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marR="730250" indent="-268605">
              <a:lnSpc>
                <a:spcPct val="112200"/>
              </a:lnSpc>
              <a:spcBef>
                <a:spcPts val="100"/>
              </a:spcBef>
              <a:buClr>
                <a:srgbClr val="2CA1BE"/>
              </a:buClr>
              <a:buSzPct val="66666"/>
              <a:buFont typeface="Arial"/>
              <a:buChar char=""/>
              <a:tabLst>
                <a:tab pos="268605" algn="l"/>
                <a:tab pos="269240" algn="l"/>
              </a:tabLst>
            </a:pPr>
            <a:r>
              <a:rPr sz="2700" b="1" spc="20" dirty="0">
                <a:latin typeface="Arial"/>
                <a:cs typeface="Arial"/>
              </a:rPr>
              <a:t>Tránsito </a:t>
            </a:r>
            <a:r>
              <a:rPr sz="2700" spc="-155" dirty="0">
                <a:latin typeface="Arial"/>
                <a:cs typeface="Arial"/>
              </a:rPr>
              <a:t>– </a:t>
            </a:r>
            <a:r>
              <a:rPr sz="2700" spc="75" dirty="0">
                <a:latin typeface="Arial"/>
                <a:cs typeface="Arial"/>
              </a:rPr>
              <a:t>carga </a:t>
            </a:r>
            <a:r>
              <a:rPr sz="2700" spc="95" dirty="0">
                <a:latin typeface="Arial"/>
                <a:cs typeface="Arial"/>
              </a:rPr>
              <a:t>de </a:t>
            </a:r>
            <a:r>
              <a:rPr sz="2700" spc="145" dirty="0">
                <a:latin typeface="Arial"/>
                <a:cs typeface="Arial"/>
              </a:rPr>
              <a:t>tráfico </a:t>
            </a:r>
            <a:r>
              <a:rPr sz="2700" spc="114" dirty="0">
                <a:latin typeface="Arial"/>
                <a:cs typeface="Arial"/>
              </a:rPr>
              <a:t>sobre </a:t>
            </a:r>
            <a:r>
              <a:rPr sz="2700" spc="80" dirty="0">
                <a:latin typeface="Arial"/>
                <a:cs typeface="Arial"/>
              </a:rPr>
              <a:t>la </a:t>
            </a:r>
            <a:r>
              <a:rPr sz="2700" spc="120" dirty="0">
                <a:latin typeface="Arial"/>
                <a:cs typeface="Arial"/>
              </a:rPr>
              <a:t>red,  </a:t>
            </a:r>
            <a:r>
              <a:rPr sz="2700" spc="114" dirty="0">
                <a:latin typeface="Arial"/>
                <a:cs typeface="Arial"/>
              </a:rPr>
              <a:t>generalmente </a:t>
            </a:r>
            <a:r>
              <a:rPr sz="2700" spc="95" dirty="0">
                <a:latin typeface="Arial"/>
                <a:cs typeface="Arial"/>
              </a:rPr>
              <a:t>de</a:t>
            </a:r>
            <a:r>
              <a:rPr sz="2700" spc="65" dirty="0">
                <a:latin typeface="Arial"/>
                <a:cs typeface="Arial"/>
              </a:rPr>
              <a:t> </a:t>
            </a:r>
            <a:r>
              <a:rPr sz="2700" spc="125" dirty="0">
                <a:latin typeface="Arial"/>
                <a:cs typeface="Arial"/>
              </a:rPr>
              <a:t>pago</a:t>
            </a:r>
            <a:endParaRPr sz="2700">
              <a:latin typeface="Arial"/>
              <a:cs typeface="Arial"/>
            </a:endParaRPr>
          </a:p>
          <a:p>
            <a:pPr marL="268605" marR="5080" indent="-256540">
              <a:lnSpc>
                <a:spcPct val="100000"/>
              </a:lnSpc>
              <a:spcBef>
                <a:spcPts val="395"/>
              </a:spcBef>
              <a:buClr>
                <a:srgbClr val="2CA1BE"/>
              </a:buClr>
              <a:buSzPct val="66666"/>
              <a:buFont typeface="Arial"/>
              <a:buChar char=""/>
              <a:tabLst>
                <a:tab pos="268605" algn="l"/>
                <a:tab pos="269240" algn="l"/>
              </a:tabLst>
            </a:pPr>
            <a:r>
              <a:rPr sz="2700" b="1" spc="25" dirty="0">
                <a:latin typeface="Arial"/>
                <a:cs typeface="Arial"/>
              </a:rPr>
              <a:t>Interconexión </a:t>
            </a:r>
            <a:r>
              <a:rPr sz="2700" spc="-155" dirty="0">
                <a:latin typeface="Arial"/>
                <a:cs typeface="Arial"/>
              </a:rPr>
              <a:t>– </a:t>
            </a:r>
            <a:r>
              <a:rPr sz="2700" spc="140" dirty="0">
                <a:latin typeface="Arial"/>
                <a:cs typeface="Arial"/>
              </a:rPr>
              <a:t>intercambio </a:t>
            </a:r>
            <a:r>
              <a:rPr sz="2700" spc="95" dirty="0">
                <a:latin typeface="Arial"/>
                <a:cs typeface="Arial"/>
              </a:rPr>
              <a:t>de </a:t>
            </a:r>
            <a:r>
              <a:rPr sz="2700" spc="155" dirty="0">
                <a:latin typeface="Arial"/>
                <a:cs typeface="Arial"/>
              </a:rPr>
              <a:t>informacion  </a:t>
            </a:r>
            <a:r>
              <a:rPr sz="2700" spc="95" dirty="0">
                <a:latin typeface="Arial"/>
                <a:cs typeface="Arial"/>
              </a:rPr>
              <a:t>de </a:t>
            </a:r>
            <a:r>
              <a:rPr sz="2700" spc="145" dirty="0">
                <a:latin typeface="Arial"/>
                <a:cs typeface="Arial"/>
              </a:rPr>
              <a:t>enrutamiento </a:t>
            </a:r>
            <a:r>
              <a:rPr sz="2700" spc="60" dirty="0">
                <a:latin typeface="Arial"/>
                <a:cs typeface="Arial"/>
              </a:rPr>
              <a:t>y</a:t>
            </a:r>
            <a:r>
              <a:rPr sz="2700" spc="35" dirty="0">
                <a:latin typeface="Arial"/>
                <a:cs typeface="Arial"/>
              </a:rPr>
              <a:t> </a:t>
            </a:r>
            <a:r>
              <a:rPr sz="2700" spc="145" dirty="0">
                <a:latin typeface="Arial"/>
                <a:cs typeface="Arial"/>
              </a:rPr>
              <a:t>tráfico</a:t>
            </a:r>
            <a:endParaRPr sz="2700">
              <a:latin typeface="Arial"/>
              <a:cs typeface="Arial"/>
            </a:endParaRPr>
          </a:p>
          <a:p>
            <a:pPr marL="268605" marR="10160" indent="-256540">
              <a:lnSpc>
                <a:spcPct val="100000"/>
              </a:lnSpc>
              <a:spcBef>
                <a:spcPts val="414"/>
              </a:spcBef>
              <a:buClr>
                <a:srgbClr val="2CA1BE"/>
              </a:buClr>
              <a:buSzPct val="66666"/>
              <a:buFont typeface="Arial"/>
              <a:buChar char=""/>
              <a:tabLst>
                <a:tab pos="268605" algn="l"/>
                <a:tab pos="269240" algn="l"/>
              </a:tabLst>
            </a:pPr>
            <a:r>
              <a:rPr sz="2700" b="1" spc="-80" dirty="0">
                <a:latin typeface="Arial"/>
                <a:cs typeface="Arial"/>
              </a:rPr>
              <a:t>Por </a:t>
            </a:r>
            <a:r>
              <a:rPr sz="2700" b="1" spc="25" dirty="0">
                <a:latin typeface="Arial"/>
                <a:cs typeface="Arial"/>
              </a:rPr>
              <a:t>Defecto </a:t>
            </a:r>
            <a:r>
              <a:rPr sz="2700" spc="-155" dirty="0">
                <a:latin typeface="Arial"/>
                <a:cs typeface="Arial"/>
              </a:rPr>
              <a:t>– </a:t>
            </a:r>
            <a:r>
              <a:rPr sz="2700" spc="-15" dirty="0">
                <a:latin typeface="Arial"/>
                <a:cs typeface="Arial"/>
              </a:rPr>
              <a:t>a </a:t>
            </a:r>
            <a:r>
              <a:rPr sz="2700" spc="140" dirty="0">
                <a:latin typeface="Arial"/>
                <a:cs typeface="Arial"/>
              </a:rPr>
              <a:t>dónde </a:t>
            </a:r>
            <a:r>
              <a:rPr sz="2700" spc="90" dirty="0">
                <a:latin typeface="Arial"/>
                <a:cs typeface="Arial"/>
              </a:rPr>
              <a:t>enviar </a:t>
            </a:r>
            <a:r>
              <a:rPr sz="2700" spc="145" dirty="0">
                <a:latin typeface="Arial"/>
                <a:cs typeface="Arial"/>
              </a:rPr>
              <a:t>tráfico </a:t>
            </a:r>
            <a:r>
              <a:rPr sz="2700" spc="114" dirty="0">
                <a:latin typeface="Arial"/>
                <a:cs typeface="Arial"/>
              </a:rPr>
              <a:t>cuando  </a:t>
            </a:r>
            <a:r>
              <a:rPr sz="2700" spc="165" dirty="0">
                <a:latin typeface="Arial"/>
                <a:cs typeface="Arial"/>
              </a:rPr>
              <a:t>no </a:t>
            </a:r>
            <a:r>
              <a:rPr sz="2700" spc="70" dirty="0">
                <a:latin typeface="Arial"/>
                <a:cs typeface="Arial"/>
              </a:rPr>
              <a:t>hay </a:t>
            </a:r>
            <a:r>
              <a:rPr sz="2700" spc="110" dirty="0">
                <a:latin typeface="Arial"/>
                <a:cs typeface="Arial"/>
              </a:rPr>
              <a:t>una </a:t>
            </a:r>
            <a:r>
              <a:rPr sz="2700" spc="150" dirty="0">
                <a:latin typeface="Arial"/>
                <a:cs typeface="Arial"/>
              </a:rPr>
              <a:t>ruta </a:t>
            </a:r>
            <a:r>
              <a:rPr sz="2700" spc="65" dirty="0">
                <a:latin typeface="Arial"/>
                <a:cs typeface="Arial"/>
              </a:rPr>
              <a:t>específica </a:t>
            </a:r>
            <a:r>
              <a:rPr sz="2700" spc="85" dirty="0">
                <a:latin typeface="Arial"/>
                <a:cs typeface="Arial"/>
              </a:rPr>
              <a:t>en </a:t>
            </a:r>
            <a:r>
              <a:rPr sz="2700" spc="80" dirty="0">
                <a:latin typeface="Arial"/>
                <a:cs typeface="Arial"/>
              </a:rPr>
              <a:t>la </a:t>
            </a:r>
            <a:r>
              <a:rPr sz="2700" spc="114" dirty="0">
                <a:latin typeface="Arial"/>
                <a:cs typeface="Arial"/>
              </a:rPr>
              <a:t>tabla </a:t>
            </a:r>
            <a:r>
              <a:rPr sz="2700" spc="95" dirty="0">
                <a:latin typeface="Arial"/>
                <a:cs typeface="Arial"/>
              </a:rPr>
              <a:t>de  </a:t>
            </a:r>
            <a:r>
              <a:rPr sz="2700" spc="145" dirty="0">
                <a:latin typeface="Arial"/>
                <a:cs typeface="Arial"/>
              </a:rPr>
              <a:t>enrutamiento</a:t>
            </a:r>
            <a:endParaRPr sz="27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3406" y="570963"/>
            <a:ext cx="3060879" cy="451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2544" y="316817"/>
            <a:ext cx="6236208" cy="9683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7582" y="1556816"/>
            <a:ext cx="7622032" cy="44121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0772" y="883203"/>
            <a:ext cx="7304677" cy="401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3700" y="2110514"/>
            <a:ext cx="6835516" cy="31566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5802" y="498157"/>
            <a:ext cx="29591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¿Qu</a:t>
            </a:r>
            <a:r>
              <a:rPr sz="4400" spc="-5" dirty="0">
                <a:solidFill>
                  <a:srgbClr val="D24930"/>
                </a:solidFill>
              </a:rPr>
              <a:t>é</a:t>
            </a:r>
            <a:r>
              <a:rPr sz="4400" spc="-60" dirty="0">
                <a:solidFill>
                  <a:srgbClr val="D24930"/>
                </a:solidFill>
              </a:rPr>
              <a:t> </a:t>
            </a:r>
            <a:r>
              <a:rPr sz="4400" spc="-5" dirty="0">
                <a:solidFill>
                  <a:srgbClr val="D24930"/>
                </a:solidFill>
              </a:rPr>
              <a:t>vimos?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825185" y="4661887"/>
            <a:ext cx="5481902" cy="2059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71301" y="2268863"/>
            <a:ext cx="4766969" cy="1883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8650" y="1720723"/>
            <a:ext cx="2878721" cy="26145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4677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58932" y="2021865"/>
            <a:ext cx="9048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latin typeface="Carlito"/>
                <a:cs typeface="Carlito"/>
              </a:rPr>
              <a:t>B</a:t>
            </a:r>
            <a:r>
              <a:rPr b="1" dirty="0">
                <a:latin typeface="Carlito"/>
                <a:cs typeface="Carlito"/>
              </a:rPr>
              <a:t>GP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01052" y="3251199"/>
            <a:ext cx="2507615" cy="111252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898989"/>
                </a:solidFill>
                <a:latin typeface="Carlito"/>
                <a:cs typeface="Carlito"/>
              </a:rPr>
              <a:t>Qué es</a:t>
            </a:r>
            <a:r>
              <a:rPr sz="2000" spc="-20" dirty="0">
                <a:solidFill>
                  <a:srgbClr val="898989"/>
                </a:solidFill>
                <a:latin typeface="Carlito"/>
                <a:cs typeface="Carlito"/>
              </a:rPr>
              <a:t> </a:t>
            </a:r>
            <a:r>
              <a:rPr sz="2000" spc="-5" dirty="0">
                <a:solidFill>
                  <a:srgbClr val="898989"/>
                </a:solidFill>
                <a:latin typeface="Carlito"/>
                <a:cs typeface="Carlito"/>
              </a:rPr>
              <a:t>BGP?</a:t>
            </a:r>
            <a:endParaRPr sz="20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898989"/>
                </a:solidFill>
                <a:latin typeface="Carlito"/>
                <a:cs typeface="Carlito"/>
              </a:rPr>
              <a:t>Cómo </a:t>
            </a:r>
            <a:r>
              <a:rPr sz="2000" spc="-5" dirty="0">
                <a:solidFill>
                  <a:srgbClr val="898989"/>
                </a:solidFill>
                <a:latin typeface="Carlito"/>
                <a:cs typeface="Carlito"/>
              </a:rPr>
              <a:t>trabaja</a:t>
            </a:r>
            <a:r>
              <a:rPr sz="2000" spc="-30" dirty="0">
                <a:solidFill>
                  <a:srgbClr val="898989"/>
                </a:solidFill>
                <a:latin typeface="Carlito"/>
                <a:cs typeface="Carlito"/>
              </a:rPr>
              <a:t> </a:t>
            </a:r>
            <a:r>
              <a:rPr sz="2000" spc="-5" dirty="0">
                <a:solidFill>
                  <a:srgbClr val="898989"/>
                </a:solidFill>
                <a:latin typeface="Carlito"/>
                <a:cs typeface="Carlito"/>
              </a:rPr>
              <a:t>BGP?</a:t>
            </a:r>
            <a:endParaRPr sz="20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898989"/>
                </a:solidFill>
                <a:latin typeface="Carlito"/>
                <a:cs typeface="Carlito"/>
              </a:rPr>
              <a:t>Configuración</a:t>
            </a:r>
            <a:r>
              <a:rPr sz="2000" spc="-25" dirty="0">
                <a:solidFill>
                  <a:srgbClr val="898989"/>
                </a:solidFill>
                <a:latin typeface="Carlito"/>
                <a:cs typeface="Carlito"/>
              </a:rPr>
              <a:t> </a:t>
            </a:r>
            <a:r>
              <a:rPr sz="2000" spc="-5" dirty="0">
                <a:solidFill>
                  <a:srgbClr val="898989"/>
                </a:solidFill>
                <a:latin typeface="Carlito"/>
                <a:cs typeface="Carlito"/>
              </a:rPr>
              <a:t>Básica</a:t>
            </a:r>
            <a:endParaRPr sz="20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212072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98676" y="1060097"/>
            <a:ext cx="7632396" cy="1009892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5080" indent="-342900" algn="just">
              <a:lnSpc>
                <a:spcPts val="2400"/>
              </a:lnSpc>
              <a:spcBef>
                <a:spcPts val="675"/>
              </a:spcBef>
              <a:buFont typeface="Wingdings" pitchFamily="2" charset="2"/>
              <a:buChar char="ü"/>
            </a:pPr>
            <a:r>
              <a:rPr lang="es-ES" sz="2500" spc="125" dirty="0">
                <a:latin typeface="Arial"/>
                <a:cs typeface="Arial"/>
              </a:rPr>
              <a:t>Protocolo de enrutamiento usado para </a:t>
            </a:r>
            <a:r>
              <a:rPr sz="2500" spc="125" dirty="0" err="1">
                <a:latin typeface="Arial"/>
                <a:cs typeface="Arial"/>
              </a:rPr>
              <a:t>intercambiar</a:t>
            </a:r>
            <a:r>
              <a:rPr sz="2500" spc="125" dirty="0">
                <a:latin typeface="Arial"/>
                <a:cs typeface="Arial"/>
              </a:rPr>
              <a:t> </a:t>
            </a:r>
            <a:r>
              <a:rPr sz="2500" spc="140" dirty="0">
                <a:latin typeface="Arial"/>
                <a:cs typeface="Arial"/>
              </a:rPr>
              <a:t>información </a:t>
            </a:r>
            <a:r>
              <a:rPr sz="2500" spc="85" dirty="0">
                <a:latin typeface="Arial"/>
                <a:cs typeface="Arial"/>
              </a:rPr>
              <a:t>de </a:t>
            </a:r>
            <a:r>
              <a:rPr sz="2500" spc="135" dirty="0">
                <a:latin typeface="Arial"/>
                <a:cs typeface="Arial"/>
              </a:rPr>
              <a:t>enrutamiento </a:t>
            </a:r>
            <a:r>
              <a:rPr sz="2500" spc="110" dirty="0">
                <a:latin typeface="Arial"/>
                <a:cs typeface="Arial"/>
              </a:rPr>
              <a:t>entre  diferentes</a:t>
            </a:r>
            <a:r>
              <a:rPr sz="2500" spc="95" dirty="0">
                <a:latin typeface="Arial"/>
                <a:cs typeface="Arial"/>
              </a:rPr>
              <a:t> </a:t>
            </a:r>
            <a:r>
              <a:rPr sz="2500" spc="70" dirty="0">
                <a:latin typeface="Arial"/>
                <a:cs typeface="Arial"/>
              </a:rPr>
              <a:t>redes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8676" y="2141454"/>
            <a:ext cx="7058025" cy="14484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95"/>
              </a:spcBef>
              <a:buFont typeface="Wingdings" pitchFamily="2" charset="2"/>
              <a:buChar char="ü"/>
            </a:pPr>
            <a:r>
              <a:rPr sz="2500" spc="105" dirty="0">
                <a:latin typeface="Arial"/>
                <a:cs typeface="Arial"/>
              </a:rPr>
              <a:t>Exterior </a:t>
            </a:r>
            <a:r>
              <a:rPr sz="2500" spc="75" dirty="0">
                <a:latin typeface="Arial"/>
                <a:cs typeface="Arial"/>
              </a:rPr>
              <a:t>gateway </a:t>
            </a:r>
            <a:r>
              <a:rPr sz="2500" spc="150" dirty="0">
                <a:latin typeface="Arial"/>
                <a:cs typeface="Arial"/>
              </a:rPr>
              <a:t>protocol </a:t>
            </a:r>
            <a:r>
              <a:rPr sz="2500" spc="130" dirty="0">
                <a:latin typeface="Arial"/>
                <a:cs typeface="Arial"/>
              </a:rPr>
              <a:t>(protocolo</a:t>
            </a:r>
            <a:r>
              <a:rPr sz="2500" spc="90" dirty="0">
                <a:latin typeface="Arial"/>
                <a:cs typeface="Arial"/>
              </a:rPr>
              <a:t> </a:t>
            </a:r>
            <a:r>
              <a:rPr sz="2500" spc="120" dirty="0">
                <a:latin typeface="Arial"/>
                <a:cs typeface="Arial"/>
              </a:rPr>
              <a:t>externo)</a:t>
            </a:r>
            <a:endParaRPr sz="25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195"/>
              </a:spcBef>
              <a:buFont typeface="Wingdings" pitchFamily="2" charset="2"/>
              <a:buChar char="ü"/>
            </a:pPr>
            <a:r>
              <a:rPr sz="2500" spc="100" dirty="0">
                <a:latin typeface="Arial"/>
                <a:cs typeface="Arial"/>
              </a:rPr>
              <a:t>Descrito </a:t>
            </a:r>
            <a:r>
              <a:rPr sz="2500" spc="75" dirty="0">
                <a:latin typeface="Arial"/>
                <a:cs typeface="Arial"/>
              </a:rPr>
              <a:t>en </a:t>
            </a:r>
            <a:r>
              <a:rPr sz="2500" spc="-165" dirty="0">
                <a:latin typeface="Arial"/>
                <a:cs typeface="Arial"/>
              </a:rPr>
              <a:t>RFC</a:t>
            </a:r>
            <a:r>
              <a:rPr sz="2500" spc="75" dirty="0">
                <a:latin typeface="Arial"/>
                <a:cs typeface="Arial"/>
              </a:rPr>
              <a:t> </a:t>
            </a:r>
            <a:r>
              <a:rPr sz="2500" spc="185" dirty="0">
                <a:latin typeface="Arial"/>
                <a:cs typeface="Arial"/>
              </a:rPr>
              <a:t>4271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3783901"/>
            <a:ext cx="6906895" cy="11791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Wingdings" pitchFamily="2" charset="2"/>
              <a:buChar char="ü"/>
            </a:pPr>
            <a:r>
              <a:rPr sz="2500" spc="35" dirty="0">
                <a:latin typeface="Arial"/>
                <a:cs typeface="Arial"/>
              </a:rPr>
              <a:t>RFC4276 </a:t>
            </a:r>
            <a:r>
              <a:rPr sz="2500" spc="90" dirty="0">
                <a:latin typeface="Arial"/>
                <a:cs typeface="Arial"/>
              </a:rPr>
              <a:t>describe </a:t>
            </a:r>
            <a:r>
              <a:rPr sz="2500" spc="70" dirty="0">
                <a:latin typeface="Arial"/>
                <a:cs typeface="Arial"/>
              </a:rPr>
              <a:t>la </a:t>
            </a:r>
            <a:r>
              <a:rPr sz="2500" spc="130" dirty="0">
                <a:latin typeface="Arial"/>
                <a:cs typeface="Arial"/>
              </a:rPr>
              <a:t>implementación </a:t>
            </a:r>
            <a:r>
              <a:rPr sz="2500" spc="85" dirty="0">
                <a:latin typeface="Arial"/>
                <a:cs typeface="Arial"/>
              </a:rPr>
              <a:t>de</a:t>
            </a:r>
            <a:r>
              <a:rPr sz="2500" spc="90" dirty="0">
                <a:latin typeface="Arial"/>
                <a:cs typeface="Arial"/>
              </a:rPr>
              <a:t> </a:t>
            </a:r>
            <a:r>
              <a:rPr sz="2500" spc="-229" dirty="0">
                <a:latin typeface="Arial"/>
                <a:cs typeface="Arial"/>
              </a:rPr>
              <a:t>BGP</a:t>
            </a:r>
            <a:endParaRPr lang="es-ES" sz="2500" spc="-229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25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004" y="4724400"/>
            <a:ext cx="7475220" cy="14484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Wingdings" pitchFamily="2" charset="2"/>
              <a:buChar char="ü"/>
            </a:pPr>
            <a:r>
              <a:rPr sz="2500" spc="35" dirty="0">
                <a:latin typeface="Arial"/>
                <a:cs typeface="Arial"/>
              </a:rPr>
              <a:t>RFC4277 </a:t>
            </a:r>
            <a:r>
              <a:rPr sz="2500" spc="90" dirty="0">
                <a:latin typeface="Arial"/>
                <a:cs typeface="Arial"/>
              </a:rPr>
              <a:t>describe </a:t>
            </a:r>
            <a:r>
              <a:rPr sz="2500" spc="95" dirty="0">
                <a:latin typeface="Arial"/>
                <a:cs typeface="Arial"/>
              </a:rPr>
              <a:t>experiencias</a:t>
            </a:r>
            <a:r>
              <a:rPr sz="2500" spc="110" dirty="0">
                <a:latin typeface="Arial"/>
                <a:cs typeface="Arial"/>
              </a:rPr>
              <a:t> </a:t>
            </a:r>
            <a:r>
              <a:rPr sz="2500" spc="85" dirty="0">
                <a:latin typeface="Arial"/>
                <a:cs typeface="Arial"/>
              </a:rPr>
              <a:t>operacionales</a:t>
            </a:r>
            <a:endParaRPr sz="25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210"/>
              </a:spcBef>
              <a:buFont typeface="Wingdings" pitchFamily="2" charset="2"/>
              <a:buChar char="ü"/>
            </a:pPr>
            <a:r>
              <a:rPr sz="2500" spc="-75" dirty="0">
                <a:latin typeface="Arial"/>
                <a:cs typeface="Arial"/>
              </a:rPr>
              <a:t>El </a:t>
            </a:r>
            <a:r>
              <a:rPr sz="2500" spc="45" dirty="0">
                <a:latin typeface="Arial"/>
                <a:cs typeface="Arial"/>
              </a:rPr>
              <a:t>Sistema </a:t>
            </a:r>
            <a:r>
              <a:rPr sz="2500" spc="160" dirty="0">
                <a:latin typeface="Arial"/>
                <a:cs typeface="Arial"/>
              </a:rPr>
              <a:t>Autonomo </a:t>
            </a:r>
            <a:r>
              <a:rPr sz="2500" spc="-80" dirty="0">
                <a:latin typeface="Arial"/>
                <a:cs typeface="Arial"/>
              </a:rPr>
              <a:t>(AS) </a:t>
            </a:r>
            <a:r>
              <a:rPr sz="2500" spc="10" dirty="0">
                <a:latin typeface="Arial"/>
                <a:cs typeface="Arial"/>
              </a:rPr>
              <a:t>es </a:t>
            </a:r>
            <a:r>
              <a:rPr sz="2500" spc="70" dirty="0">
                <a:latin typeface="Arial"/>
                <a:cs typeface="Arial"/>
              </a:rPr>
              <a:t>la </a:t>
            </a:r>
            <a:r>
              <a:rPr sz="2500" spc="40" dirty="0">
                <a:latin typeface="Arial"/>
                <a:cs typeface="Arial"/>
              </a:rPr>
              <a:t>clave </a:t>
            </a:r>
            <a:r>
              <a:rPr sz="2500" spc="60" dirty="0" err="1">
                <a:latin typeface="Arial"/>
                <a:cs typeface="Arial"/>
              </a:rPr>
              <a:t>esencial</a:t>
            </a:r>
            <a:r>
              <a:rPr sz="2500" spc="565" dirty="0">
                <a:latin typeface="Arial"/>
                <a:cs typeface="Arial"/>
              </a:rPr>
              <a:t> </a:t>
            </a:r>
            <a:r>
              <a:rPr sz="2500" spc="85" dirty="0">
                <a:latin typeface="Arial"/>
                <a:cs typeface="Arial"/>
              </a:rPr>
              <a:t>de</a:t>
            </a:r>
            <a:r>
              <a:rPr lang="es-ES" sz="2500" spc="85" dirty="0">
                <a:latin typeface="Arial"/>
                <a:cs typeface="Arial"/>
              </a:rPr>
              <a:t> BGP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6" name="Título 15">
            <a:extLst>
              <a:ext uri="{FF2B5EF4-FFF2-40B4-BE49-F238E27FC236}">
                <a16:creationId xmlns:a16="http://schemas.microsoft.com/office/drawing/2014/main" id="{9047738C-362E-044D-93AC-F8B68B85D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94971"/>
          </a:xfrm>
        </p:spPr>
        <p:txBody>
          <a:bodyPr/>
          <a:lstStyle/>
          <a:p>
            <a:pPr algn="ctr"/>
            <a:r>
              <a:rPr lang="es-CO" b="1" dirty="0">
                <a:solidFill>
                  <a:srgbClr val="C00000"/>
                </a:solidFill>
              </a:rPr>
              <a:t>Border Gateway Protocol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CB1213-5644-E04F-BB19-124324551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1016D55-3B94-3E4B-9E1A-46F7AAA773BC}"/>
              </a:ext>
            </a:extLst>
          </p:cNvPr>
          <p:cNvSpPr txBox="1"/>
          <p:nvPr/>
        </p:nvSpPr>
        <p:spPr>
          <a:xfrm>
            <a:off x="628650" y="1905000"/>
            <a:ext cx="7620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Repaso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Introducción protocolos de ruteo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Recursos de Internet AS y Direccionamiento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Tablas de Ruteo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Introducción a BGP- IBGP-EBGP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Cómo aprender y anunciar Rutas-Configuración basica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Tabla BGP y expresiones regulares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Atributos:Definición, Categorias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Filtrado y generación de políticas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Mejores prácticas</a:t>
            </a:r>
            <a:endParaRPr lang="es-CO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s-CO" dirty="0"/>
          </a:p>
          <a:p>
            <a:pPr marL="342900" indent="-342900">
              <a:buFont typeface="+mj-lt"/>
              <a:buAutoNum type="arabicPeriod"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64072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1828800"/>
            <a:ext cx="7964932" cy="280333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469265" indent="-457200" algn="just">
              <a:lnSpc>
                <a:spcPct val="100000"/>
              </a:lnSpc>
              <a:spcBef>
                <a:spcPts val="500"/>
              </a:spcBef>
              <a:buClr>
                <a:srgbClr val="2CA1BE"/>
              </a:buClr>
              <a:buSzPct val="66666"/>
              <a:buFont typeface="Wingdings" pitchFamily="2" charset="2"/>
              <a:buChar char="q"/>
              <a:tabLst>
                <a:tab pos="268605" algn="l"/>
                <a:tab pos="269240" algn="l"/>
              </a:tabLst>
            </a:pPr>
            <a:r>
              <a:rPr sz="2700" spc="105" dirty="0">
                <a:latin typeface="Arial"/>
                <a:cs typeface="Arial"/>
              </a:rPr>
              <a:t>Protocolo </a:t>
            </a:r>
            <a:r>
              <a:rPr sz="2700" spc="95" dirty="0">
                <a:latin typeface="Arial"/>
                <a:cs typeface="Arial"/>
              </a:rPr>
              <a:t>de Vector de</a:t>
            </a:r>
            <a:r>
              <a:rPr sz="2700" spc="100" dirty="0">
                <a:latin typeface="Arial"/>
                <a:cs typeface="Arial"/>
              </a:rPr>
              <a:t> </a:t>
            </a:r>
            <a:r>
              <a:rPr sz="2700" spc="95" dirty="0">
                <a:latin typeface="Arial"/>
                <a:cs typeface="Arial"/>
              </a:rPr>
              <a:t>Trayectoria</a:t>
            </a:r>
            <a:endParaRPr sz="2700" dirty="0">
              <a:latin typeface="Arial"/>
              <a:cs typeface="Arial"/>
            </a:endParaRPr>
          </a:p>
          <a:p>
            <a:pPr marL="469265" indent="-457200" algn="just">
              <a:lnSpc>
                <a:spcPct val="100000"/>
              </a:lnSpc>
              <a:spcBef>
                <a:spcPts val="400"/>
              </a:spcBef>
              <a:buClr>
                <a:srgbClr val="2CA1BE"/>
              </a:buClr>
              <a:buSzPct val="66666"/>
              <a:buFont typeface="Wingdings" pitchFamily="2" charset="2"/>
              <a:buChar char="q"/>
              <a:tabLst>
                <a:tab pos="268605" algn="l"/>
                <a:tab pos="269240" algn="l"/>
              </a:tabLst>
            </a:pPr>
            <a:r>
              <a:rPr sz="2700" spc="105" dirty="0">
                <a:latin typeface="Arial"/>
                <a:cs typeface="Arial"/>
              </a:rPr>
              <a:t>Actualizaciones</a:t>
            </a:r>
            <a:r>
              <a:rPr sz="2700" spc="95" dirty="0">
                <a:latin typeface="Arial"/>
                <a:cs typeface="Arial"/>
              </a:rPr>
              <a:t> Incrementales</a:t>
            </a:r>
            <a:endParaRPr sz="2700" dirty="0">
              <a:latin typeface="Arial"/>
              <a:cs typeface="Arial"/>
            </a:endParaRPr>
          </a:p>
          <a:p>
            <a:pPr marL="469900" marR="389255" indent="-457200" algn="just">
              <a:lnSpc>
                <a:spcPts val="3650"/>
              </a:lnSpc>
              <a:spcBef>
                <a:spcPts val="175"/>
              </a:spcBef>
              <a:buClr>
                <a:srgbClr val="2CA1BE"/>
              </a:buClr>
              <a:buSzPct val="66666"/>
              <a:buFont typeface="Wingdings" pitchFamily="2" charset="2"/>
              <a:buChar char="q"/>
              <a:tabLst>
                <a:tab pos="268605" algn="l"/>
                <a:tab pos="269240" algn="l"/>
              </a:tabLst>
            </a:pPr>
            <a:r>
              <a:rPr sz="2700" spc="70" dirty="0">
                <a:latin typeface="Arial"/>
                <a:cs typeface="Arial"/>
              </a:rPr>
              <a:t>Muchas </a:t>
            </a:r>
            <a:r>
              <a:rPr sz="2700" spc="110" dirty="0">
                <a:latin typeface="Arial"/>
                <a:cs typeface="Arial"/>
              </a:rPr>
              <a:t>opciones </a:t>
            </a:r>
            <a:r>
              <a:rPr sz="2700" spc="90" dirty="0">
                <a:latin typeface="Arial"/>
                <a:cs typeface="Arial"/>
              </a:rPr>
              <a:t>para </a:t>
            </a:r>
            <a:r>
              <a:rPr sz="2700" spc="165" dirty="0">
                <a:latin typeface="Arial"/>
                <a:cs typeface="Arial"/>
              </a:rPr>
              <a:t>forzar </a:t>
            </a:r>
            <a:r>
              <a:rPr sz="2700" spc="120" dirty="0">
                <a:latin typeface="Arial"/>
                <a:cs typeface="Arial"/>
              </a:rPr>
              <a:t>medidas  </a:t>
            </a:r>
            <a:r>
              <a:rPr sz="2700" spc="125" dirty="0">
                <a:latin typeface="Arial"/>
                <a:cs typeface="Arial"/>
              </a:rPr>
              <a:t>administrativas </a:t>
            </a:r>
            <a:r>
              <a:rPr sz="2700" spc="55" dirty="0">
                <a:latin typeface="Arial"/>
                <a:cs typeface="Arial"/>
              </a:rPr>
              <a:t>(de</a:t>
            </a:r>
            <a:r>
              <a:rPr sz="2700" spc="45" dirty="0">
                <a:latin typeface="Arial"/>
                <a:cs typeface="Arial"/>
              </a:rPr>
              <a:t> </a:t>
            </a:r>
            <a:r>
              <a:rPr sz="2700" spc="100" dirty="0">
                <a:latin typeface="Arial"/>
                <a:cs typeface="Arial"/>
              </a:rPr>
              <a:t>rutas)</a:t>
            </a:r>
            <a:endParaRPr sz="2700" dirty="0">
              <a:latin typeface="Arial"/>
              <a:cs typeface="Arial"/>
            </a:endParaRPr>
          </a:p>
          <a:p>
            <a:pPr marL="469265" indent="-457200" algn="just">
              <a:lnSpc>
                <a:spcPct val="100000"/>
              </a:lnSpc>
              <a:spcBef>
                <a:spcPts val="414"/>
              </a:spcBef>
              <a:buClr>
                <a:srgbClr val="2CA1BE"/>
              </a:buClr>
              <a:buSzPct val="66666"/>
              <a:buFont typeface="Wingdings" pitchFamily="2" charset="2"/>
              <a:buChar char="q"/>
              <a:tabLst>
                <a:tab pos="268605" algn="l"/>
                <a:tab pos="269240" algn="l"/>
              </a:tabLst>
            </a:pPr>
            <a:r>
              <a:rPr sz="2700" spc="100" dirty="0" err="1">
                <a:latin typeface="Arial"/>
                <a:cs typeface="Arial"/>
              </a:rPr>
              <a:t>Muy</a:t>
            </a:r>
            <a:r>
              <a:rPr sz="2700" spc="100" dirty="0">
                <a:latin typeface="Arial"/>
                <a:cs typeface="Arial"/>
              </a:rPr>
              <a:t> </a:t>
            </a:r>
            <a:r>
              <a:rPr sz="2700" spc="165" dirty="0">
                <a:latin typeface="Arial"/>
                <a:cs typeface="Arial"/>
              </a:rPr>
              <a:t>utilizado </a:t>
            </a:r>
            <a:r>
              <a:rPr sz="2700" spc="85" dirty="0">
                <a:latin typeface="Arial"/>
                <a:cs typeface="Arial"/>
              </a:rPr>
              <a:t>en </a:t>
            </a:r>
            <a:r>
              <a:rPr sz="2700" spc="80" dirty="0">
                <a:latin typeface="Arial"/>
                <a:cs typeface="Arial"/>
              </a:rPr>
              <a:t>la </a:t>
            </a:r>
            <a:r>
              <a:rPr sz="2700" spc="90" dirty="0">
                <a:latin typeface="Arial"/>
                <a:cs typeface="Arial"/>
              </a:rPr>
              <a:t>“espina </a:t>
            </a:r>
            <a:r>
              <a:rPr sz="2700" spc="120" dirty="0">
                <a:latin typeface="Arial"/>
                <a:cs typeface="Arial"/>
              </a:rPr>
              <a:t>dorsal”</a:t>
            </a:r>
            <a:r>
              <a:rPr sz="2700" spc="-10" dirty="0">
                <a:latin typeface="Arial"/>
                <a:cs typeface="Arial"/>
              </a:rPr>
              <a:t> </a:t>
            </a:r>
            <a:r>
              <a:rPr sz="2700" spc="95" dirty="0">
                <a:latin typeface="Arial"/>
                <a:cs typeface="Arial"/>
              </a:rPr>
              <a:t>de</a:t>
            </a:r>
            <a:r>
              <a:rPr lang="es-ES" sz="2700" spc="95" dirty="0">
                <a:latin typeface="Arial"/>
                <a:cs typeface="Arial"/>
              </a:rPr>
              <a:t> </a:t>
            </a:r>
            <a:r>
              <a:rPr sz="2700" spc="130" dirty="0">
                <a:latin typeface="Arial"/>
                <a:cs typeface="Arial"/>
              </a:rPr>
              <a:t>Internet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3359" y="370331"/>
            <a:ext cx="1801368" cy="11399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2212" y="1348692"/>
            <a:ext cx="7886700" cy="154702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8600" marR="5080" indent="-216535" algn="just">
              <a:lnSpc>
                <a:spcPct val="107700"/>
              </a:lnSpc>
              <a:spcBef>
                <a:spcPts val="90"/>
              </a:spcBef>
              <a:tabLst>
                <a:tab pos="268605" algn="l"/>
              </a:tabLst>
            </a:pPr>
            <a:r>
              <a:rPr spc="-240" dirty="0"/>
              <a:t>BGP </a:t>
            </a:r>
            <a:r>
              <a:rPr spc="15" dirty="0"/>
              <a:t>se </a:t>
            </a:r>
            <a:r>
              <a:rPr spc="90" dirty="0"/>
              <a:t>clasifica </a:t>
            </a:r>
            <a:r>
              <a:rPr spc="145" dirty="0"/>
              <a:t>como </a:t>
            </a:r>
            <a:r>
              <a:rPr spc="175" dirty="0"/>
              <a:t>un </a:t>
            </a:r>
            <a:r>
              <a:rPr spc="160" dirty="0" err="1"/>
              <a:t>protocolo</a:t>
            </a:r>
            <a:r>
              <a:rPr spc="160" dirty="0"/>
              <a:t> </a:t>
            </a:r>
            <a:r>
              <a:rPr spc="95" dirty="0"/>
              <a:t>de</a:t>
            </a:r>
            <a:r>
              <a:rPr lang="es-ES" spc="95" dirty="0"/>
              <a:t> </a:t>
            </a:r>
            <a:r>
              <a:rPr spc="145" dirty="0" err="1"/>
              <a:t>enrutamiento</a:t>
            </a:r>
            <a:r>
              <a:rPr spc="145" dirty="0"/>
              <a:t> </a:t>
            </a:r>
            <a:r>
              <a:rPr spc="90" dirty="0"/>
              <a:t>basado </a:t>
            </a:r>
            <a:r>
              <a:rPr spc="85" dirty="0"/>
              <a:t>en </a:t>
            </a:r>
            <a:r>
              <a:rPr sz="2850" i="1" spc="45" dirty="0">
                <a:latin typeface="Arial"/>
                <a:cs typeface="Arial"/>
              </a:rPr>
              <a:t>vector </a:t>
            </a:r>
            <a:r>
              <a:rPr sz="2850" i="1" spc="10" dirty="0">
                <a:latin typeface="Arial"/>
                <a:cs typeface="Arial"/>
              </a:rPr>
              <a:t>de</a:t>
            </a:r>
            <a:r>
              <a:rPr sz="2850" i="1" spc="45" dirty="0">
                <a:latin typeface="Arial"/>
                <a:cs typeface="Arial"/>
              </a:rPr>
              <a:t> </a:t>
            </a:r>
            <a:r>
              <a:rPr sz="2850" i="1" spc="50" dirty="0">
                <a:latin typeface="Arial"/>
                <a:cs typeface="Arial"/>
              </a:rPr>
              <a:t>trayectoria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804998" y="3300392"/>
            <a:ext cx="7886700" cy="1084271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0" indent="0" algn="just">
              <a:lnSpc>
                <a:spcPct val="100000"/>
              </a:lnSpc>
              <a:spcBef>
                <a:spcPts val="495"/>
              </a:spcBef>
              <a:buNone/>
            </a:pPr>
            <a:endParaRPr spc="155" dirty="0"/>
          </a:p>
          <a:p>
            <a:pPr marL="268605" marR="5080" indent="-256540" algn="just">
              <a:lnSpc>
                <a:spcPct val="100000"/>
              </a:lnSpc>
              <a:spcBef>
                <a:spcPts val="395"/>
              </a:spcBef>
            </a:pPr>
            <a:r>
              <a:rPr spc="105" dirty="0"/>
              <a:t>Define </a:t>
            </a:r>
            <a:r>
              <a:rPr spc="110" dirty="0"/>
              <a:t>una </a:t>
            </a:r>
            <a:r>
              <a:rPr spc="150" dirty="0"/>
              <a:t>ruta </a:t>
            </a:r>
            <a:r>
              <a:rPr spc="145" dirty="0"/>
              <a:t>como </a:t>
            </a:r>
            <a:r>
              <a:rPr spc="80" dirty="0"/>
              <a:t>la </a:t>
            </a:r>
            <a:r>
              <a:rPr spc="110" dirty="0"/>
              <a:t>correlación </a:t>
            </a:r>
            <a:r>
              <a:rPr spc="125" dirty="0"/>
              <a:t>entre </a:t>
            </a:r>
            <a:r>
              <a:rPr spc="175" dirty="0"/>
              <a:t>un  </a:t>
            </a:r>
            <a:r>
              <a:rPr spc="135" dirty="0"/>
              <a:t>destino </a:t>
            </a:r>
            <a:r>
              <a:rPr spc="60" dirty="0"/>
              <a:t>y </a:t>
            </a:r>
            <a:r>
              <a:rPr spc="114" dirty="0"/>
              <a:t>los </a:t>
            </a:r>
            <a:r>
              <a:rPr spc="155" dirty="0"/>
              <a:t>atributos </a:t>
            </a:r>
            <a:r>
              <a:rPr spc="95" dirty="0"/>
              <a:t>de </a:t>
            </a:r>
            <a:r>
              <a:rPr spc="80" dirty="0"/>
              <a:t>la </a:t>
            </a:r>
            <a:r>
              <a:rPr spc="114" dirty="0"/>
              <a:t>trayectoria </a:t>
            </a:r>
            <a:r>
              <a:rPr spc="140" dirty="0"/>
              <a:t>dicho  </a:t>
            </a:r>
            <a:r>
              <a:rPr spc="135" dirty="0"/>
              <a:t>destino</a:t>
            </a:r>
            <a:endParaRPr sz="1800" dirty="0"/>
          </a:p>
        </p:txBody>
      </p:sp>
      <p:sp>
        <p:nvSpPr>
          <p:cNvPr id="4" name="object 4"/>
          <p:cNvSpPr/>
          <p:nvPr/>
        </p:nvSpPr>
        <p:spPr>
          <a:xfrm>
            <a:off x="583632" y="607509"/>
            <a:ext cx="7857882" cy="4832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2212" y="5105400"/>
            <a:ext cx="7459575" cy="13051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0623" y="674565"/>
            <a:ext cx="7859268" cy="4832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8212" y="1268755"/>
            <a:ext cx="7751318" cy="4595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0689" y="570963"/>
            <a:ext cx="6594692" cy="547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573" y="1196708"/>
            <a:ext cx="7708010" cy="4805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64080" marR="5080" indent="-818515">
              <a:lnSpc>
                <a:spcPct val="100000"/>
              </a:lnSpc>
              <a:spcBef>
                <a:spcPts val="100"/>
              </a:spcBef>
            </a:pPr>
            <a:r>
              <a:rPr dirty="0"/>
              <a:t>Qué es </a:t>
            </a:r>
            <a:r>
              <a:rPr spc="-5" dirty="0"/>
              <a:t>“Border</a:t>
            </a:r>
            <a:r>
              <a:rPr spc="-55" dirty="0"/>
              <a:t> </a:t>
            </a:r>
            <a:r>
              <a:rPr spc="-5" dirty="0"/>
              <a:t>Gateway  Protocol”</a:t>
            </a:r>
            <a:r>
              <a:rPr spc="-10" dirty="0"/>
              <a:t> </a:t>
            </a:r>
            <a:r>
              <a:rPr spc="-5" dirty="0"/>
              <a:t>(BGP)?</a:t>
            </a:r>
          </a:p>
        </p:txBody>
      </p:sp>
      <p:sp>
        <p:nvSpPr>
          <p:cNvPr id="3" name="object 3"/>
          <p:cNvSpPr/>
          <p:nvPr/>
        </p:nvSpPr>
        <p:spPr>
          <a:xfrm>
            <a:off x="2285142" y="3383689"/>
            <a:ext cx="4169360" cy="3187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7584" y="1672983"/>
            <a:ext cx="6792595" cy="1200785"/>
          </a:xfrm>
          <a:prstGeom prst="rect">
            <a:avLst/>
          </a:prstGeom>
          <a:solidFill>
            <a:srgbClr val="F1F0E7"/>
          </a:solidFill>
          <a:ln w="9524">
            <a:solidFill>
              <a:srgbClr val="6095C9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L="90805">
              <a:lnSpc>
                <a:spcPts val="2130"/>
              </a:lnSpc>
              <a:spcBef>
                <a:spcPts val="359"/>
              </a:spcBef>
            </a:pPr>
            <a:r>
              <a:rPr sz="1800" b="1" dirty="0">
                <a:latin typeface="Carlito"/>
                <a:cs typeface="Carlito"/>
              </a:rPr>
              <a:t>EGP – Exterior Gateway</a:t>
            </a:r>
            <a:r>
              <a:rPr sz="1800" b="1" spc="-1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Protocol</a:t>
            </a:r>
            <a:endParaRPr sz="1800">
              <a:latin typeface="Carlito"/>
              <a:cs typeface="Carlito"/>
            </a:endParaRPr>
          </a:p>
          <a:p>
            <a:pPr marL="90805" marR="516255">
              <a:lnSpc>
                <a:spcPts val="2200"/>
              </a:lnSpc>
              <a:spcBef>
                <a:spcPts val="10"/>
              </a:spcBef>
            </a:pPr>
            <a:r>
              <a:rPr sz="1800" spc="-5" dirty="0">
                <a:latin typeface="Carlito"/>
                <a:cs typeface="Carlito"/>
              </a:rPr>
              <a:t>Opera intercambiando información </a:t>
            </a:r>
            <a:r>
              <a:rPr sz="1800" dirty="0">
                <a:latin typeface="Carlito"/>
                <a:cs typeface="Carlito"/>
              </a:rPr>
              <a:t>de </a:t>
            </a:r>
            <a:r>
              <a:rPr sz="1800" spc="-5" dirty="0">
                <a:latin typeface="Carlito"/>
                <a:cs typeface="Carlito"/>
              </a:rPr>
              <a:t>rutas </a:t>
            </a:r>
            <a:r>
              <a:rPr sz="1800" dirty="0">
                <a:latin typeface="Carlito"/>
                <a:cs typeface="Carlito"/>
              </a:rPr>
              <a:t>y </a:t>
            </a:r>
            <a:r>
              <a:rPr sz="1800" spc="-5" dirty="0">
                <a:latin typeface="Carlito"/>
                <a:cs typeface="Carlito"/>
              </a:rPr>
              <a:t>garantiza </a:t>
            </a:r>
            <a:r>
              <a:rPr sz="1800" dirty="0">
                <a:latin typeface="Carlito"/>
                <a:cs typeface="Carlito"/>
              </a:rPr>
              <a:t>un </a:t>
            </a:r>
            <a:r>
              <a:rPr sz="1800" spc="-5" dirty="0">
                <a:latin typeface="Carlito"/>
                <a:cs typeface="Carlito"/>
              </a:rPr>
              <a:t>camino  libre </a:t>
            </a:r>
            <a:r>
              <a:rPr sz="1800" dirty="0">
                <a:latin typeface="Carlito"/>
                <a:cs typeface="Carlito"/>
              </a:rPr>
              <a:t>de loops</a:t>
            </a:r>
            <a:endParaRPr sz="18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880466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4750" y="1263993"/>
            <a:ext cx="8856345" cy="5482590"/>
            <a:chOff x="174750" y="1263993"/>
            <a:chExt cx="8856345" cy="5482590"/>
          </a:xfrm>
        </p:grpSpPr>
        <p:sp>
          <p:nvSpPr>
            <p:cNvPr id="3" name="object 3"/>
            <p:cNvSpPr/>
            <p:nvPr/>
          </p:nvSpPr>
          <p:spPr>
            <a:xfrm>
              <a:off x="179513" y="1268755"/>
              <a:ext cx="8785225" cy="5473065"/>
            </a:xfrm>
            <a:custGeom>
              <a:avLst/>
              <a:gdLst/>
              <a:ahLst/>
              <a:cxnLst/>
              <a:rect l="l" t="t" r="r" b="b"/>
              <a:pathLst>
                <a:path w="8785225" h="5473065">
                  <a:moveTo>
                    <a:pt x="8784972" y="0"/>
                  </a:moveTo>
                  <a:lnTo>
                    <a:pt x="0" y="0"/>
                  </a:lnTo>
                  <a:lnTo>
                    <a:pt x="0" y="5472612"/>
                  </a:lnTo>
                  <a:lnTo>
                    <a:pt x="8784972" y="5472612"/>
                  </a:lnTo>
                  <a:lnTo>
                    <a:pt x="8784972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9513" y="1268755"/>
              <a:ext cx="8785225" cy="5473065"/>
            </a:xfrm>
            <a:custGeom>
              <a:avLst/>
              <a:gdLst/>
              <a:ahLst/>
              <a:cxnLst/>
              <a:rect l="l" t="t" r="r" b="b"/>
              <a:pathLst>
                <a:path w="8785225" h="5473065">
                  <a:moveTo>
                    <a:pt x="0" y="0"/>
                  </a:moveTo>
                  <a:lnTo>
                    <a:pt x="8784973" y="0"/>
                  </a:lnTo>
                  <a:lnTo>
                    <a:pt x="8784973" y="5472605"/>
                  </a:lnTo>
                  <a:lnTo>
                    <a:pt x="0" y="547260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60472" y="498157"/>
            <a:ext cx="44284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Cómo trabaja</a:t>
            </a:r>
            <a:r>
              <a:rPr sz="4400" spc="-40" dirty="0"/>
              <a:t> </a:t>
            </a:r>
            <a:r>
              <a:rPr sz="4400" spc="-5" dirty="0"/>
              <a:t>BGP?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258253" y="1223035"/>
            <a:ext cx="7834630" cy="95504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72745" indent="-360680">
              <a:lnSpc>
                <a:spcPct val="100000"/>
              </a:lnSpc>
              <a:spcBef>
                <a:spcPts val="540"/>
              </a:spcBef>
              <a:buFont typeface="Times New Roman"/>
              <a:buChar char="•"/>
              <a:tabLst>
                <a:tab pos="372745" algn="l"/>
                <a:tab pos="373380" algn="l"/>
              </a:tabLst>
            </a:pP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Usa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TCP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como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protocolo de transporte (port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179)</a:t>
            </a:r>
            <a:endParaRPr sz="1800">
              <a:latin typeface="Carlito"/>
              <a:cs typeface="Carlito"/>
            </a:endParaRPr>
          </a:p>
          <a:p>
            <a:pPr marL="367665" marR="5080" indent="-355600">
              <a:lnSpc>
                <a:spcPts val="2080"/>
              </a:lnSpc>
              <a:spcBef>
                <a:spcPts val="575"/>
              </a:spcBef>
              <a:buFont typeface="Times New Roman"/>
              <a:buChar char="•"/>
              <a:tabLst>
                <a:tab pos="372745" algn="l"/>
                <a:tab pos="373380" algn="l"/>
              </a:tabLst>
            </a:pP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Se establece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entre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un par de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routers (neighbors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o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peers)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una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sesión TCP abierta,  mediante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la cual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intercambian información de ruteo</a:t>
            </a:r>
            <a:r>
              <a:rPr sz="1800" spc="1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BGP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8253" y="3984015"/>
            <a:ext cx="59359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745" indent="-360680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372745" algn="l"/>
                <a:tab pos="373380" algn="l"/>
              </a:tabLst>
            </a:pP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Los peers BGP no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necesitan estar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directamente</a:t>
            </a:r>
            <a:r>
              <a:rPr sz="1800" spc="1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conectados.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09440" y="2375818"/>
            <a:ext cx="2550160" cy="1409700"/>
            <a:chOff x="3109440" y="2375818"/>
            <a:chExt cx="2550160" cy="1409700"/>
          </a:xfrm>
        </p:grpSpPr>
        <p:sp>
          <p:nvSpPr>
            <p:cNvPr id="9" name="object 9"/>
            <p:cNvSpPr/>
            <p:nvPr/>
          </p:nvSpPr>
          <p:spPr>
            <a:xfrm>
              <a:off x="3485616" y="3017443"/>
              <a:ext cx="265836" cy="1592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85614" y="3017448"/>
              <a:ext cx="266065" cy="159385"/>
            </a:xfrm>
            <a:custGeom>
              <a:avLst/>
              <a:gdLst/>
              <a:ahLst/>
              <a:cxnLst/>
              <a:rect l="l" t="t" r="r" b="b"/>
              <a:pathLst>
                <a:path w="266064" h="159385">
                  <a:moveTo>
                    <a:pt x="265842" y="79620"/>
                  </a:moveTo>
                  <a:lnTo>
                    <a:pt x="255388" y="48635"/>
                  </a:lnTo>
                  <a:lnTo>
                    <a:pt x="226885" y="23326"/>
                  </a:lnTo>
                  <a:lnTo>
                    <a:pt x="184619" y="6259"/>
                  </a:lnTo>
                  <a:lnTo>
                    <a:pt x="132876" y="0"/>
                  </a:lnTo>
                  <a:lnTo>
                    <a:pt x="81147" y="6259"/>
                  </a:lnTo>
                  <a:lnTo>
                    <a:pt x="38911" y="23326"/>
                  </a:lnTo>
                  <a:lnTo>
                    <a:pt x="10439" y="48635"/>
                  </a:lnTo>
                  <a:lnTo>
                    <a:pt x="0" y="79620"/>
                  </a:lnTo>
                  <a:lnTo>
                    <a:pt x="10439" y="110605"/>
                  </a:lnTo>
                  <a:lnTo>
                    <a:pt x="38911" y="135914"/>
                  </a:lnTo>
                  <a:lnTo>
                    <a:pt x="81147" y="152981"/>
                  </a:lnTo>
                  <a:lnTo>
                    <a:pt x="132876" y="159241"/>
                  </a:lnTo>
                  <a:lnTo>
                    <a:pt x="184619" y="152981"/>
                  </a:lnTo>
                  <a:lnTo>
                    <a:pt x="226885" y="135914"/>
                  </a:lnTo>
                  <a:lnTo>
                    <a:pt x="255388" y="110605"/>
                  </a:lnTo>
                  <a:lnTo>
                    <a:pt x="265842" y="79620"/>
                  </a:lnTo>
                  <a:close/>
                </a:path>
              </a:pathLst>
            </a:custGeom>
            <a:ln w="642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20799" y="3040273"/>
              <a:ext cx="195472" cy="1135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85616" y="3097072"/>
              <a:ext cx="265836" cy="1857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85614" y="3097068"/>
              <a:ext cx="266065" cy="186055"/>
            </a:xfrm>
            <a:custGeom>
              <a:avLst/>
              <a:gdLst/>
              <a:ahLst/>
              <a:cxnLst/>
              <a:rect l="l" t="t" r="r" b="b"/>
              <a:pathLst>
                <a:path w="266064" h="186054">
                  <a:moveTo>
                    <a:pt x="0" y="0"/>
                  </a:moveTo>
                  <a:lnTo>
                    <a:pt x="0" y="106101"/>
                  </a:lnTo>
                  <a:lnTo>
                    <a:pt x="10439" y="137086"/>
                  </a:lnTo>
                  <a:lnTo>
                    <a:pt x="38911" y="162395"/>
                  </a:lnTo>
                  <a:lnTo>
                    <a:pt x="81147" y="179462"/>
                  </a:lnTo>
                  <a:lnTo>
                    <a:pt x="132876" y="185722"/>
                  </a:lnTo>
                  <a:lnTo>
                    <a:pt x="184619" y="179462"/>
                  </a:lnTo>
                  <a:lnTo>
                    <a:pt x="226885" y="162395"/>
                  </a:lnTo>
                  <a:lnTo>
                    <a:pt x="255388" y="137086"/>
                  </a:lnTo>
                  <a:lnTo>
                    <a:pt x="265842" y="106101"/>
                  </a:lnTo>
                  <a:lnTo>
                    <a:pt x="265842" y="0"/>
                  </a:lnTo>
                  <a:lnTo>
                    <a:pt x="255388" y="30984"/>
                  </a:lnTo>
                  <a:lnTo>
                    <a:pt x="226885" y="56293"/>
                  </a:lnTo>
                  <a:lnTo>
                    <a:pt x="184619" y="73361"/>
                  </a:lnTo>
                  <a:lnTo>
                    <a:pt x="132876" y="79620"/>
                  </a:lnTo>
                  <a:lnTo>
                    <a:pt x="81147" y="73361"/>
                  </a:lnTo>
                  <a:lnTo>
                    <a:pt x="38911" y="56293"/>
                  </a:lnTo>
                  <a:lnTo>
                    <a:pt x="10439" y="30984"/>
                  </a:lnTo>
                  <a:lnTo>
                    <a:pt x="0" y="0"/>
                  </a:lnTo>
                  <a:close/>
                </a:path>
              </a:pathLst>
            </a:custGeom>
            <a:ln w="64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85614" y="3017448"/>
              <a:ext cx="266065" cy="265430"/>
            </a:xfrm>
            <a:custGeom>
              <a:avLst/>
              <a:gdLst/>
              <a:ahLst/>
              <a:cxnLst/>
              <a:rect l="l" t="t" r="r" b="b"/>
              <a:pathLst>
                <a:path w="266064" h="265429">
                  <a:moveTo>
                    <a:pt x="265842" y="79620"/>
                  </a:moveTo>
                  <a:lnTo>
                    <a:pt x="255388" y="48635"/>
                  </a:lnTo>
                  <a:lnTo>
                    <a:pt x="226885" y="23326"/>
                  </a:lnTo>
                  <a:lnTo>
                    <a:pt x="184619" y="6259"/>
                  </a:lnTo>
                  <a:lnTo>
                    <a:pt x="132876" y="0"/>
                  </a:lnTo>
                  <a:lnTo>
                    <a:pt x="81147" y="6259"/>
                  </a:lnTo>
                  <a:lnTo>
                    <a:pt x="38911" y="23326"/>
                  </a:lnTo>
                  <a:lnTo>
                    <a:pt x="10439" y="48635"/>
                  </a:lnTo>
                  <a:lnTo>
                    <a:pt x="0" y="79620"/>
                  </a:lnTo>
                  <a:lnTo>
                    <a:pt x="0" y="185722"/>
                  </a:lnTo>
                  <a:lnTo>
                    <a:pt x="10439" y="216706"/>
                  </a:lnTo>
                  <a:lnTo>
                    <a:pt x="38911" y="242016"/>
                  </a:lnTo>
                  <a:lnTo>
                    <a:pt x="81147" y="259083"/>
                  </a:lnTo>
                  <a:lnTo>
                    <a:pt x="132876" y="265342"/>
                  </a:lnTo>
                  <a:lnTo>
                    <a:pt x="184619" y="259083"/>
                  </a:lnTo>
                  <a:lnTo>
                    <a:pt x="226885" y="242016"/>
                  </a:lnTo>
                  <a:lnTo>
                    <a:pt x="255388" y="216706"/>
                  </a:lnTo>
                  <a:lnTo>
                    <a:pt x="265842" y="185722"/>
                  </a:lnTo>
                  <a:lnTo>
                    <a:pt x="265842" y="79620"/>
                  </a:lnTo>
                  <a:close/>
                </a:path>
              </a:pathLst>
            </a:custGeom>
            <a:ln w="133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119283" y="2385661"/>
              <a:ext cx="2530475" cy="1390015"/>
            </a:xfrm>
            <a:custGeom>
              <a:avLst/>
              <a:gdLst/>
              <a:ahLst/>
              <a:cxnLst/>
              <a:rect l="l" t="t" r="r" b="b"/>
              <a:pathLst>
                <a:path w="2530475" h="1390014">
                  <a:moveTo>
                    <a:pt x="96023" y="637671"/>
                  </a:moveTo>
                  <a:lnTo>
                    <a:pt x="58658" y="667264"/>
                  </a:lnTo>
                  <a:lnTo>
                    <a:pt x="30350" y="700005"/>
                  </a:lnTo>
                  <a:lnTo>
                    <a:pt x="11122" y="735028"/>
                  </a:lnTo>
                  <a:lnTo>
                    <a:pt x="0" y="808455"/>
                  </a:lnTo>
                  <a:lnTo>
                    <a:pt x="8150" y="845126"/>
                  </a:lnTo>
                  <a:lnTo>
                    <a:pt x="25471" y="880611"/>
                  </a:lnTo>
                  <a:lnTo>
                    <a:pt x="51987" y="914046"/>
                  </a:lnTo>
                  <a:lnTo>
                    <a:pt x="87719" y="944563"/>
                  </a:lnTo>
                  <a:lnTo>
                    <a:pt x="122604" y="965987"/>
                  </a:lnTo>
                  <a:lnTo>
                    <a:pt x="161457" y="983549"/>
                  </a:lnTo>
                  <a:lnTo>
                    <a:pt x="203626" y="996998"/>
                  </a:lnTo>
                  <a:lnTo>
                    <a:pt x="248456" y="1006084"/>
                  </a:lnTo>
                  <a:lnTo>
                    <a:pt x="251231" y="1045327"/>
                  </a:lnTo>
                  <a:lnTo>
                    <a:pt x="262040" y="1082922"/>
                  </a:lnTo>
                  <a:lnTo>
                    <a:pt x="280302" y="1118447"/>
                  </a:lnTo>
                  <a:lnTo>
                    <a:pt x="305435" y="1151483"/>
                  </a:lnTo>
                  <a:lnTo>
                    <a:pt x="336857" y="1181609"/>
                  </a:lnTo>
                  <a:lnTo>
                    <a:pt x="373985" y="1208407"/>
                  </a:lnTo>
                  <a:lnTo>
                    <a:pt x="416237" y="1231455"/>
                  </a:lnTo>
                  <a:lnTo>
                    <a:pt x="463032" y="1250335"/>
                  </a:lnTo>
                  <a:lnTo>
                    <a:pt x="513787" y="1264625"/>
                  </a:lnTo>
                  <a:lnTo>
                    <a:pt x="567921" y="1273906"/>
                  </a:lnTo>
                  <a:lnTo>
                    <a:pt x="624850" y="1277757"/>
                  </a:lnTo>
                  <a:lnTo>
                    <a:pt x="681880" y="1275794"/>
                  </a:lnTo>
                  <a:lnTo>
                    <a:pt x="737578" y="1268139"/>
                  </a:lnTo>
                  <a:lnTo>
                    <a:pt x="791050" y="1254950"/>
                  </a:lnTo>
                  <a:lnTo>
                    <a:pt x="841399" y="1236387"/>
                  </a:lnTo>
                  <a:lnTo>
                    <a:pt x="867287" y="1268259"/>
                  </a:lnTo>
                  <a:lnTo>
                    <a:pt x="898416" y="1296781"/>
                  </a:lnTo>
                  <a:lnTo>
                    <a:pt x="934164" y="1321800"/>
                  </a:lnTo>
                  <a:lnTo>
                    <a:pt x="973912" y="1343163"/>
                  </a:lnTo>
                  <a:lnTo>
                    <a:pt x="1017040" y="1360718"/>
                  </a:lnTo>
                  <a:lnTo>
                    <a:pt x="1062927" y="1374314"/>
                  </a:lnTo>
                  <a:lnTo>
                    <a:pt x="1110954" y="1383798"/>
                  </a:lnTo>
                  <a:lnTo>
                    <a:pt x="1160500" y="1389018"/>
                  </a:lnTo>
                  <a:lnTo>
                    <a:pt x="1210945" y="1389822"/>
                  </a:lnTo>
                  <a:lnTo>
                    <a:pt x="1261669" y="1386058"/>
                  </a:lnTo>
                  <a:lnTo>
                    <a:pt x="1312053" y="1377573"/>
                  </a:lnTo>
                  <a:lnTo>
                    <a:pt x="1361475" y="1364216"/>
                  </a:lnTo>
                  <a:lnTo>
                    <a:pt x="1411775" y="1344625"/>
                  </a:lnTo>
                  <a:lnTo>
                    <a:pt x="1457069" y="1320286"/>
                  </a:lnTo>
                  <a:lnTo>
                    <a:pt x="1496670" y="1291639"/>
                  </a:lnTo>
                  <a:lnTo>
                    <a:pt x="1529892" y="1259123"/>
                  </a:lnTo>
                  <a:lnTo>
                    <a:pt x="1576726" y="1277951"/>
                  </a:lnTo>
                  <a:lnTo>
                    <a:pt x="1625363" y="1292637"/>
                  </a:lnTo>
                  <a:lnTo>
                    <a:pt x="1675319" y="1303249"/>
                  </a:lnTo>
                  <a:lnTo>
                    <a:pt x="1726112" y="1309853"/>
                  </a:lnTo>
                  <a:lnTo>
                    <a:pt x="1777258" y="1312515"/>
                  </a:lnTo>
                  <a:lnTo>
                    <a:pt x="1828276" y="1311304"/>
                  </a:lnTo>
                  <a:lnTo>
                    <a:pt x="1878681" y="1306284"/>
                  </a:lnTo>
                  <a:lnTo>
                    <a:pt x="1927992" y="1297524"/>
                  </a:lnTo>
                  <a:lnTo>
                    <a:pt x="1975725" y="1285089"/>
                  </a:lnTo>
                  <a:lnTo>
                    <a:pt x="2021398" y="1269047"/>
                  </a:lnTo>
                  <a:lnTo>
                    <a:pt x="2064527" y="1249465"/>
                  </a:lnTo>
                  <a:lnTo>
                    <a:pt x="2104630" y="1226408"/>
                  </a:lnTo>
                  <a:lnTo>
                    <a:pt x="2141223" y="1199944"/>
                  </a:lnTo>
                  <a:lnTo>
                    <a:pt x="2173825" y="1170140"/>
                  </a:lnTo>
                  <a:lnTo>
                    <a:pt x="2207525" y="1129005"/>
                  </a:lnTo>
                  <a:lnTo>
                    <a:pt x="2231924" y="1085136"/>
                  </a:lnTo>
                  <a:lnTo>
                    <a:pt x="2246696" y="1039278"/>
                  </a:lnTo>
                  <a:lnTo>
                    <a:pt x="2251514" y="992175"/>
                  </a:lnTo>
                  <a:lnTo>
                    <a:pt x="2307200" y="980178"/>
                  </a:lnTo>
                  <a:lnTo>
                    <a:pt x="2357996" y="962674"/>
                  </a:lnTo>
                  <a:lnTo>
                    <a:pt x="2403346" y="940271"/>
                  </a:lnTo>
                  <a:lnTo>
                    <a:pt x="2442695" y="913576"/>
                  </a:lnTo>
                  <a:lnTo>
                    <a:pt x="2475487" y="883198"/>
                  </a:lnTo>
                  <a:lnTo>
                    <a:pt x="2501166" y="849744"/>
                  </a:lnTo>
                  <a:lnTo>
                    <a:pt x="2519176" y="813821"/>
                  </a:lnTo>
                  <a:lnTo>
                    <a:pt x="2528963" y="776038"/>
                  </a:lnTo>
                  <a:lnTo>
                    <a:pt x="2529971" y="737001"/>
                  </a:lnTo>
                  <a:lnTo>
                    <a:pt x="2521643" y="697320"/>
                  </a:lnTo>
                  <a:lnTo>
                    <a:pt x="2506110" y="662447"/>
                  </a:lnTo>
                  <a:lnTo>
                    <a:pt x="2483378" y="629714"/>
                  </a:lnTo>
                  <a:lnTo>
                    <a:pt x="2453882" y="599622"/>
                  </a:lnTo>
                  <a:lnTo>
                    <a:pt x="2418056" y="572673"/>
                  </a:lnTo>
                  <a:lnTo>
                    <a:pt x="2446209" y="538645"/>
                  </a:lnTo>
                  <a:lnTo>
                    <a:pt x="2463403" y="502549"/>
                  </a:lnTo>
                  <a:lnTo>
                    <a:pt x="2469907" y="465470"/>
                  </a:lnTo>
                  <a:lnTo>
                    <a:pt x="2465987" y="428489"/>
                  </a:lnTo>
                  <a:lnTo>
                    <a:pt x="2451913" y="392691"/>
                  </a:lnTo>
                  <a:lnTo>
                    <a:pt x="2427952" y="359159"/>
                  </a:lnTo>
                  <a:lnTo>
                    <a:pt x="2394371" y="328977"/>
                  </a:lnTo>
                  <a:lnTo>
                    <a:pt x="2351440" y="303229"/>
                  </a:lnTo>
                  <a:lnTo>
                    <a:pt x="2315783" y="288441"/>
                  </a:lnTo>
                  <a:lnTo>
                    <a:pt x="2277556" y="277473"/>
                  </a:lnTo>
                  <a:lnTo>
                    <a:pt x="2237404" y="270467"/>
                  </a:lnTo>
                  <a:lnTo>
                    <a:pt x="2195971" y="267565"/>
                  </a:lnTo>
                  <a:lnTo>
                    <a:pt x="2178150" y="233645"/>
                  </a:lnTo>
                  <a:lnTo>
                    <a:pt x="2155581" y="201880"/>
                  </a:lnTo>
                  <a:lnTo>
                    <a:pt x="2128629" y="172404"/>
                  </a:lnTo>
                  <a:lnTo>
                    <a:pt x="2097659" y="145351"/>
                  </a:lnTo>
                  <a:lnTo>
                    <a:pt x="2063038" y="120859"/>
                  </a:lnTo>
                  <a:lnTo>
                    <a:pt x="2025132" y="99061"/>
                  </a:lnTo>
                  <a:lnTo>
                    <a:pt x="1984306" y="80092"/>
                  </a:lnTo>
                  <a:lnTo>
                    <a:pt x="1940926" y="64089"/>
                  </a:lnTo>
                  <a:lnTo>
                    <a:pt x="1895359" y="51186"/>
                  </a:lnTo>
                  <a:lnTo>
                    <a:pt x="1847970" y="41519"/>
                  </a:lnTo>
                  <a:lnTo>
                    <a:pt x="1799126" y="35222"/>
                  </a:lnTo>
                  <a:lnTo>
                    <a:pt x="1749192" y="32431"/>
                  </a:lnTo>
                  <a:lnTo>
                    <a:pt x="1698533" y="33281"/>
                  </a:lnTo>
                  <a:lnTo>
                    <a:pt x="1647517" y="37908"/>
                  </a:lnTo>
                  <a:lnTo>
                    <a:pt x="1596509" y="46446"/>
                  </a:lnTo>
                  <a:lnTo>
                    <a:pt x="1542959" y="59942"/>
                  </a:lnTo>
                  <a:lnTo>
                    <a:pt x="1492371" y="77594"/>
                  </a:lnTo>
                  <a:lnTo>
                    <a:pt x="1445242" y="99170"/>
                  </a:lnTo>
                  <a:lnTo>
                    <a:pt x="1402069" y="124439"/>
                  </a:lnTo>
                  <a:lnTo>
                    <a:pt x="1363350" y="153171"/>
                  </a:lnTo>
                  <a:lnTo>
                    <a:pt x="1333774" y="124132"/>
                  </a:lnTo>
                  <a:lnTo>
                    <a:pt x="1300497" y="97972"/>
                  </a:lnTo>
                  <a:lnTo>
                    <a:pt x="1263917" y="74755"/>
                  </a:lnTo>
                  <a:lnTo>
                    <a:pt x="1224431" y="54544"/>
                  </a:lnTo>
                  <a:lnTo>
                    <a:pt x="1182438" y="37404"/>
                  </a:lnTo>
                  <a:lnTo>
                    <a:pt x="1138333" y="23399"/>
                  </a:lnTo>
                  <a:lnTo>
                    <a:pt x="1092516" y="12592"/>
                  </a:lnTo>
                  <a:lnTo>
                    <a:pt x="1045382" y="5047"/>
                  </a:lnTo>
                  <a:lnTo>
                    <a:pt x="997331" y="828"/>
                  </a:lnTo>
                  <a:lnTo>
                    <a:pt x="948759" y="0"/>
                  </a:lnTo>
                  <a:lnTo>
                    <a:pt x="900065" y="2625"/>
                  </a:lnTo>
                  <a:lnTo>
                    <a:pt x="851644" y="8768"/>
                  </a:lnTo>
                  <a:lnTo>
                    <a:pt x="803896" y="18492"/>
                  </a:lnTo>
                  <a:lnTo>
                    <a:pt x="757217" y="31863"/>
                  </a:lnTo>
                  <a:lnTo>
                    <a:pt x="712006" y="48942"/>
                  </a:lnTo>
                  <a:lnTo>
                    <a:pt x="666260" y="71189"/>
                  </a:lnTo>
                  <a:lnTo>
                    <a:pt x="624864" y="96855"/>
                  </a:lnTo>
                  <a:lnTo>
                    <a:pt x="588206" y="125637"/>
                  </a:lnTo>
                  <a:lnTo>
                    <a:pt x="556669" y="157231"/>
                  </a:lnTo>
                  <a:lnTo>
                    <a:pt x="530640" y="191332"/>
                  </a:lnTo>
                  <a:lnTo>
                    <a:pt x="475009" y="189886"/>
                  </a:lnTo>
                  <a:lnTo>
                    <a:pt x="420771" y="193112"/>
                  </a:lnTo>
                  <a:lnTo>
                    <a:pt x="368378" y="200755"/>
                  </a:lnTo>
                  <a:lnTo>
                    <a:pt x="318286" y="212559"/>
                  </a:lnTo>
                  <a:lnTo>
                    <a:pt x="270947" y="228268"/>
                  </a:lnTo>
                  <a:lnTo>
                    <a:pt x="226816" y="247625"/>
                  </a:lnTo>
                  <a:lnTo>
                    <a:pt x="186347" y="270377"/>
                  </a:lnTo>
                  <a:lnTo>
                    <a:pt x="149993" y="296265"/>
                  </a:lnTo>
                  <a:lnTo>
                    <a:pt x="118208" y="325034"/>
                  </a:lnTo>
                  <a:lnTo>
                    <a:pt x="91446" y="356429"/>
                  </a:lnTo>
                  <a:lnTo>
                    <a:pt x="70161" y="390194"/>
                  </a:lnTo>
                  <a:lnTo>
                    <a:pt x="54807" y="426072"/>
                  </a:lnTo>
                  <a:lnTo>
                    <a:pt x="45838" y="463808"/>
                  </a:lnTo>
                  <a:lnTo>
                    <a:pt x="44160" y="508841"/>
                  </a:lnTo>
                  <a:lnTo>
                    <a:pt x="52111" y="553314"/>
                  </a:lnTo>
                  <a:lnTo>
                    <a:pt x="69471" y="596500"/>
                  </a:lnTo>
                  <a:lnTo>
                    <a:pt x="96023" y="637671"/>
                  </a:lnTo>
                  <a:close/>
                </a:path>
              </a:pathLst>
            </a:custGeom>
            <a:ln w="1926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780425" y="3713490"/>
            <a:ext cx="574675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20" dirty="0">
                <a:latin typeface="Arial"/>
                <a:cs typeface="Arial"/>
              </a:rPr>
              <a:t>AS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64496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618484" y="2763407"/>
            <a:ext cx="1659255" cy="514350"/>
            <a:chOff x="3618484" y="2763407"/>
            <a:chExt cx="1659255" cy="514350"/>
          </a:xfrm>
        </p:grpSpPr>
        <p:sp>
          <p:nvSpPr>
            <p:cNvPr id="18" name="object 18"/>
            <p:cNvSpPr/>
            <p:nvPr/>
          </p:nvSpPr>
          <p:spPr>
            <a:xfrm>
              <a:off x="5004397" y="3004781"/>
              <a:ext cx="265760" cy="15924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04406" y="3004787"/>
              <a:ext cx="266065" cy="159385"/>
            </a:xfrm>
            <a:custGeom>
              <a:avLst/>
              <a:gdLst/>
              <a:ahLst/>
              <a:cxnLst/>
              <a:rect l="l" t="t" r="r" b="b"/>
              <a:pathLst>
                <a:path w="266064" h="159385">
                  <a:moveTo>
                    <a:pt x="265752" y="79620"/>
                  </a:moveTo>
                  <a:lnTo>
                    <a:pt x="255313" y="48635"/>
                  </a:lnTo>
                  <a:lnTo>
                    <a:pt x="226840" y="23326"/>
                  </a:lnTo>
                  <a:lnTo>
                    <a:pt x="184605" y="6259"/>
                  </a:lnTo>
                  <a:lnTo>
                    <a:pt x="132876" y="0"/>
                  </a:lnTo>
                  <a:lnTo>
                    <a:pt x="81147" y="6259"/>
                  </a:lnTo>
                  <a:lnTo>
                    <a:pt x="38911" y="23326"/>
                  </a:lnTo>
                  <a:lnTo>
                    <a:pt x="10439" y="48635"/>
                  </a:lnTo>
                  <a:lnTo>
                    <a:pt x="0" y="79620"/>
                  </a:lnTo>
                  <a:lnTo>
                    <a:pt x="10439" y="110605"/>
                  </a:lnTo>
                  <a:lnTo>
                    <a:pt x="38911" y="135914"/>
                  </a:lnTo>
                  <a:lnTo>
                    <a:pt x="81147" y="152981"/>
                  </a:lnTo>
                  <a:lnTo>
                    <a:pt x="132876" y="159241"/>
                  </a:lnTo>
                  <a:lnTo>
                    <a:pt x="184605" y="152981"/>
                  </a:lnTo>
                  <a:lnTo>
                    <a:pt x="226840" y="135914"/>
                  </a:lnTo>
                  <a:lnTo>
                    <a:pt x="255313" y="110605"/>
                  </a:lnTo>
                  <a:lnTo>
                    <a:pt x="265752" y="79620"/>
                  </a:lnTo>
                  <a:close/>
                </a:path>
              </a:pathLst>
            </a:custGeom>
            <a:ln w="642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039591" y="3027612"/>
              <a:ext cx="195472" cy="1135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004397" y="3084410"/>
              <a:ext cx="265760" cy="1858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004406" y="3084408"/>
              <a:ext cx="266065" cy="186055"/>
            </a:xfrm>
            <a:custGeom>
              <a:avLst/>
              <a:gdLst/>
              <a:ahLst/>
              <a:cxnLst/>
              <a:rect l="l" t="t" r="r" b="b"/>
              <a:pathLst>
                <a:path w="266064" h="186054">
                  <a:moveTo>
                    <a:pt x="0" y="0"/>
                  </a:moveTo>
                  <a:lnTo>
                    <a:pt x="0" y="106190"/>
                  </a:lnTo>
                  <a:lnTo>
                    <a:pt x="10439" y="137175"/>
                  </a:lnTo>
                  <a:lnTo>
                    <a:pt x="38911" y="162484"/>
                  </a:lnTo>
                  <a:lnTo>
                    <a:pt x="81147" y="179551"/>
                  </a:lnTo>
                  <a:lnTo>
                    <a:pt x="132876" y="185811"/>
                  </a:lnTo>
                  <a:lnTo>
                    <a:pt x="184605" y="179551"/>
                  </a:lnTo>
                  <a:lnTo>
                    <a:pt x="226840" y="162484"/>
                  </a:lnTo>
                  <a:lnTo>
                    <a:pt x="255313" y="137175"/>
                  </a:lnTo>
                  <a:lnTo>
                    <a:pt x="265752" y="106190"/>
                  </a:lnTo>
                  <a:lnTo>
                    <a:pt x="265752" y="0"/>
                  </a:lnTo>
                  <a:lnTo>
                    <a:pt x="255313" y="30984"/>
                  </a:lnTo>
                  <a:lnTo>
                    <a:pt x="226840" y="56293"/>
                  </a:lnTo>
                  <a:lnTo>
                    <a:pt x="184605" y="73361"/>
                  </a:lnTo>
                  <a:lnTo>
                    <a:pt x="132876" y="79620"/>
                  </a:lnTo>
                  <a:lnTo>
                    <a:pt x="81147" y="73361"/>
                  </a:lnTo>
                  <a:lnTo>
                    <a:pt x="38911" y="56293"/>
                  </a:lnTo>
                  <a:lnTo>
                    <a:pt x="10439" y="30984"/>
                  </a:lnTo>
                  <a:lnTo>
                    <a:pt x="0" y="0"/>
                  </a:lnTo>
                  <a:close/>
                </a:path>
              </a:pathLst>
            </a:custGeom>
            <a:ln w="64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004406" y="3004787"/>
              <a:ext cx="266065" cy="265430"/>
            </a:xfrm>
            <a:custGeom>
              <a:avLst/>
              <a:gdLst/>
              <a:ahLst/>
              <a:cxnLst/>
              <a:rect l="l" t="t" r="r" b="b"/>
              <a:pathLst>
                <a:path w="266064" h="265429">
                  <a:moveTo>
                    <a:pt x="265752" y="79620"/>
                  </a:moveTo>
                  <a:lnTo>
                    <a:pt x="255313" y="48635"/>
                  </a:lnTo>
                  <a:lnTo>
                    <a:pt x="226840" y="23326"/>
                  </a:lnTo>
                  <a:lnTo>
                    <a:pt x="184605" y="6259"/>
                  </a:lnTo>
                  <a:lnTo>
                    <a:pt x="132876" y="0"/>
                  </a:lnTo>
                  <a:lnTo>
                    <a:pt x="81147" y="6259"/>
                  </a:lnTo>
                  <a:lnTo>
                    <a:pt x="38911" y="23326"/>
                  </a:lnTo>
                  <a:lnTo>
                    <a:pt x="10439" y="48635"/>
                  </a:lnTo>
                  <a:lnTo>
                    <a:pt x="0" y="79620"/>
                  </a:lnTo>
                  <a:lnTo>
                    <a:pt x="0" y="185811"/>
                  </a:lnTo>
                  <a:lnTo>
                    <a:pt x="10439" y="216796"/>
                  </a:lnTo>
                  <a:lnTo>
                    <a:pt x="38911" y="242105"/>
                  </a:lnTo>
                  <a:lnTo>
                    <a:pt x="81147" y="259172"/>
                  </a:lnTo>
                  <a:lnTo>
                    <a:pt x="132876" y="265431"/>
                  </a:lnTo>
                  <a:lnTo>
                    <a:pt x="184605" y="259172"/>
                  </a:lnTo>
                  <a:lnTo>
                    <a:pt x="226840" y="242105"/>
                  </a:lnTo>
                  <a:lnTo>
                    <a:pt x="255313" y="216796"/>
                  </a:lnTo>
                  <a:lnTo>
                    <a:pt x="265752" y="185811"/>
                  </a:lnTo>
                  <a:lnTo>
                    <a:pt x="265752" y="79620"/>
                  </a:lnTo>
                  <a:close/>
                </a:path>
              </a:pathLst>
            </a:custGeom>
            <a:ln w="133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641351" y="2764677"/>
              <a:ext cx="1473835" cy="363855"/>
            </a:xfrm>
            <a:custGeom>
              <a:avLst/>
              <a:gdLst/>
              <a:ahLst/>
              <a:cxnLst/>
              <a:rect l="l" t="t" r="r" b="b"/>
              <a:pathLst>
                <a:path w="1473835" h="363855">
                  <a:moveTo>
                    <a:pt x="1473338" y="350402"/>
                  </a:moveTo>
                  <a:lnTo>
                    <a:pt x="1352338" y="242428"/>
                  </a:lnTo>
                  <a:lnTo>
                    <a:pt x="1231071" y="154337"/>
                  </a:lnTo>
                  <a:lnTo>
                    <a:pt x="1109446" y="86040"/>
                  </a:lnTo>
                  <a:lnTo>
                    <a:pt x="987464" y="37536"/>
                  </a:lnTo>
                  <a:lnTo>
                    <a:pt x="865214" y="8826"/>
                  </a:lnTo>
                  <a:lnTo>
                    <a:pt x="742607" y="0"/>
                  </a:lnTo>
                  <a:lnTo>
                    <a:pt x="619643" y="10966"/>
                  </a:lnTo>
                  <a:lnTo>
                    <a:pt x="496411" y="41816"/>
                  </a:lnTo>
                  <a:lnTo>
                    <a:pt x="372732" y="92459"/>
                  </a:lnTo>
                  <a:lnTo>
                    <a:pt x="248875" y="162896"/>
                  </a:lnTo>
                  <a:lnTo>
                    <a:pt x="124571" y="253127"/>
                  </a:lnTo>
                  <a:lnTo>
                    <a:pt x="0" y="3632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618484" y="3098939"/>
              <a:ext cx="1518920" cy="51435"/>
            </a:xfrm>
            <a:custGeom>
              <a:avLst/>
              <a:gdLst/>
              <a:ahLst/>
              <a:cxnLst/>
              <a:rect l="l" t="t" r="r" b="b"/>
              <a:pathLst>
                <a:path w="1518920" h="51435">
                  <a:moveTo>
                    <a:pt x="38849" y="38785"/>
                  </a:moveTo>
                  <a:lnTo>
                    <a:pt x="13398" y="12750"/>
                  </a:lnTo>
                  <a:lnTo>
                    <a:pt x="0" y="51181"/>
                  </a:lnTo>
                  <a:lnTo>
                    <a:pt x="38849" y="38785"/>
                  </a:lnTo>
                  <a:close/>
                </a:path>
                <a:path w="1518920" h="51435">
                  <a:moveTo>
                    <a:pt x="1518793" y="38519"/>
                  </a:moveTo>
                  <a:lnTo>
                    <a:pt x="1505762" y="0"/>
                  </a:lnTo>
                  <a:lnTo>
                    <a:pt x="1480134" y="25857"/>
                  </a:lnTo>
                  <a:lnTo>
                    <a:pt x="1518793" y="38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092397" y="2700482"/>
            <a:ext cx="596900" cy="1289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30"/>
              </a:lnSpc>
            </a:pPr>
            <a:r>
              <a:rPr sz="850" spc="-5" dirty="0">
                <a:latin typeface="Arial"/>
                <a:cs typeface="Arial"/>
              </a:rPr>
              <a:t>Sesión</a:t>
            </a:r>
            <a:r>
              <a:rPr sz="850" spc="-70" dirty="0">
                <a:latin typeface="Arial"/>
                <a:cs typeface="Arial"/>
              </a:rPr>
              <a:t> </a:t>
            </a:r>
            <a:r>
              <a:rPr sz="850" spc="-5" dirty="0">
                <a:latin typeface="Arial"/>
                <a:cs typeface="Arial"/>
              </a:rPr>
              <a:t>BGP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614998" y="3038385"/>
            <a:ext cx="1525905" cy="210820"/>
            <a:chOff x="3614998" y="3038385"/>
            <a:chExt cx="1525905" cy="210820"/>
          </a:xfrm>
        </p:grpSpPr>
        <p:sp>
          <p:nvSpPr>
            <p:cNvPr id="28" name="object 28"/>
            <p:cNvSpPr/>
            <p:nvPr/>
          </p:nvSpPr>
          <p:spPr>
            <a:xfrm>
              <a:off x="3618484" y="3041878"/>
              <a:ext cx="1518792" cy="20382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618490" y="3041878"/>
              <a:ext cx="1518920" cy="203835"/>
            </a:xfrm>
            <a:custGeom>
              <a:avLst/>
              <a:gdLst/>
              <a:ahLst/>
              <a:cxnLst/>
              <a:rect l="l" t="t" r="r" b="b"/>
              <a:pathLst>
                <a:path w="1518920" h="203835">
                  <a:moveTo>
                    <a:pt x="0" y="108241"/>
                  </a:moveTo>
                  <a:lnTo>
                    <a:pt x="859856" y="0"/>
                  </a:lnTo>
                  <a:lnTo>
                    <a:pt x="785113" y="142122"/>
                  </a:lnTo>
                  <a:lnTo>
                    <a:pt x="1518791" y="95580"/>
                  </a:lnTo>
                  <a:lnTo>
                    <a:pt x="659024" y="203821"/>
                  </a:lnTo>
                  <a:lnTo>
                    <a:pt x="733767" y="61699"/>
                  </a:lnTo>
                  <a:lnTo>
                    <a:pt x="0" y="108241"/>
                  </a:lnTo>
                  <a:close/>
                </a:path>
              </a:pathLst>
            </a:custGeom>
            <a:ln w="6419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215269" y="3279228"/>
            <a:ext cx="328930" cy="1314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0"/>
              </a:lnSpc>
            </a:pPr>
            <a:r>
              <a:rPr sz="850" spc="-15" dirty="0">
                <a:latin typeface="Arial"/>
                <a:cs typeface="Arial"/>
              </a:rPr>
              <a:t>Enlac</a:t>
            </a:r>
            <a:r>
              <a:rPr sz="850" spc="-5" dirty="0">
                <a:latin typeface="Arial"/>
                <a:cs typeface="Arial"/>
              </a:rPr>
              <a:t>e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119566" y="4688350"/>
            <a:ext cx="4876800" cy="1625600"/>
            <a:chOff x="2119566" y="4688350"/>
            <a:chExt cx="4876800" cy="1625600"/>
          </a:xfrm>
        </p:grpSpPr>
        <p:sp>
          <p:nvSpPr>
            <p:cNvPr id="32" name="object 32"/>
            <p:cNvSpPr/>
            <p:nvPr/>
          </p:nvSpPr>
          <p:spPr>
            <a:xfrm>
              <a:off x="2552992" y="5428043"/>
              <a:ext cx="306171" cy="18364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553002" y="5428045"/>
              <a:ext cx="306705" cy="184150"/>
            </a:xfrm>
            <a:custGeom>
              <a:avLst/>
              <a:gdLst/>
              <a:ahLst/>
              <a:cxnLst/>
              <a:rect l="l" t="t" r="r" b="b"/>
              <a:pathLst>
                <a:path w="306705" h="184150">
                  <a:moveTo>
                    <a:pt x="306167" y="91813"/>
                  </a:moveTo>
                  <a:lnTo>
                    <a:pt x="294138" y="56083"/>
                  </a:lnTo>
                  <a:lnTo>
                    <a:pt x="261333" y="26898"/>
                  </a:lnTo>
                  <a:lnTo>
                    <a:pt x="212676" y="7217"/>
                  </a:lnTo>
                  <a:lnTo>
                    <a:pt x="153089" y="0"/>
                  </a:lnTo>
                  <a:lnTo>
                    <a:pt x="93500" y="7217"/>
                  </a:lnTo>
                  <a:lnTo>
                    <a:pt x="44839" y="26898"/>
                  </a:lnTo>
                  <a:lnTo>
                    <a:pt x="12030" y="56083"/>
                  </a:lnTo>
                  <a:lnTo>
                    <a:pt x="0" y="91813"/>
                  </a:lnTo>
                  <a:lnTo>
                    <a:pt x="12030" y="127568"/>
                  </a:lnTo>
                  <a:lnTo>
                    <a:pt x="44839" y="156757"/>
                  </a:lnTo>
                  <a:lnTo>
                    <a:pt x="93500" y="176433"/>
                  </a:lnTo>
                  <a:lnTo>
                    <a:pt x="153089" y="183647"/>
                  </a:lnTo>
                  <a:lnTo>
                    <a:pt x="212676" y="176433"/>
                  </a:lnTo>
                  <a:lnTo>
                    <a:pt x="261333" y="156757"/>
                  </a:lnTo>
                  <a:lnTo>
                    <a:pt x="294138" y="127568"/>
                  </a:lnTo>
                  <a:lnTo>
                    <a:pt x="306167" y="91813"/>
                  </a:lnTo>
                  <a:close/>
                </a:path>
              </a:pathLst>
            </a:custGeom>
            <a:ln w="740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593491" y="5454365"/>
              <a:ext cx="225198" cy="13102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552992" y="5519864"/>
              <a:ext cx="306171" cy="21424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553002" y="5519859"/>
              <a:ext cx="306705" cy="214629"/>
            </a:xfrm>
            <a:custGeom>
              <a:avLst/>
              <a:gdLst/>
              <a:ahLst/>
              <a:cxnLst/>
              <a:rect l="l" t="t" r="r" b="b"/>
              <a:pathLst>
                <a:path w="306705" h="214629">
                  <a:moveTo>
                    <a:pt x="0" y="0"/>
                  </a:moveTo>
                  <a:lnTo>
                    <a:pt x="0" y="122442"/>
                  </a:lnTo>
                  <a:lnTo>
                    <a:pt x="12030" y="158174"/>
                  </a:lnTo>
                  <a:lnTo>
                    <a:pt x="44839" y="187355"/>
                  </a:lnTo>
                  <a:lnTo>
                    <a:pt x="93500" y="207030"/>
                  </a:lnTo>
                  <a:lnTo>
                    <a:pt x="153089" y="214245"/>
                  </a:lnTo>
                  <a:lnTo>
                    <a:pt x="212676" y="207030"/>
                  </a:lnTo>
                  <a:lnTo>
                    <a:pt x="261333" y="187355"/>
                  </a:lnTo>
                  <a:lnTo>
                    <a:pt x="294138" y="158174"/>
                  </a:lnTo>
                  <a:lnTo>
                    <a:pt x="306167" y="122442"/>
                  </a:lnTo>
                  <a:lnTo>
                    <a:pt x="306167" y="0"/>
                  </a:lnTo>
                  <a:lnTo>
                    <a:pt x="294138" y="35754"/>
                  </a:lnTo>
                  <a:lnTo>
                    <a:pt x="261333" y="64944"/>
                  </a:lnTo>
                  <a:lnTo>
                    <a:pt x="212676" y="84620"/>
                  </a:lnTo>
                  <a:lnTo>
                    <a:pt x="153089" y="91834"/>
                  </a:lnTo>
                  <a:lnTo>
                    <a:pt x="93500" y="84620"/>
                  </a:lnTo>
                  <a:lnTo>
                    <a:pt x="44839" y="64944"/>
                  </a:lnTo>
                  <a:lnTo>
                    <a:pt x="12030" y="35754"/>
                  </a:lnTo>
                  <a:lnTo>
                    <a:pt x="0" y="0"/>
                  </a:lnTo>
                  <a:close/>
                </a:path>
              </a:pathLst>
            </a:custGeom>
            <a:ln w="74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553002" y="5428045"/>
              <a:ext cx="306705" cy="306070"/>
            </a:xfrm>
            <a:custGeom>
              <a:avLst/>
              <a:gdLst/>
              <a:ahLst/>
              <a:cxnLst/>
              <a:rect l="l" t="t" r="r" b="b"/>
              <a:pathLst>
                <a:path w="306705" h="306070">
                  <a:moveTo>
                    <a:pt x="306167" y="91813"/>
                  </a:moveTo>
                  <a:lnTo>
                    <a:pt x="294138" y="56083"/>
                  </a:lnTo>
                  <a:lnTo>
                    <a:pt x="261333" y="26898"/>
                  </a:lnTo>
                  <a:lnTo>
                    <a:pt x="212676" y="7217"/>
                  </a:lnTo>
                  <a:lnTo>
                    <a:pt x="153089" y="0"/>
                  </a:lnTo>
                  <a:lnTo>
                    <a:pt x="93500" y="7217"/>
                  </a:lnTo>
                  <a:lnTo>
                    <a:pt x="44839" y="26898"/>
                  </a:lnTo>
                  <a:lnTo>
                    <a:pt x="12030" y="56083"/>
                  </a:lnTo>
                  <a:lnTo>
                    <a:pt x="0" y="91813"/>
                  </a:lnTo>
                  <a:lnTo>
                    <a:pt x="0" y="214255"/>
                  </a:lnTo>
                  <a:lnTo>
                    <a:pt x="12030" y="249988"/>
                  </a:lnTo>
                  <a:lnTo>
                    <a:pt x="44839" y="279169"/>
                  </a:lnTo>
                  <a:lnTo>
                    <a:pt x="93500" y="298844"/>
                  </a:lnTo>
                  <a:lnTo>
                    <a:pt x="153089" y="306058"/>
                  </a:lnTo>
                  <a:lnTo>
                    <a:pt x="212676" y="298844"/>
                  </a:lnTo>
                  <a:lnTo>
                    <a:pt x="261333" y="279169"/>
                  </a:lnTo>
                  <a:lnTo>
                    <a:pt x="294138" y="249988"/>
                  </a:lnTo>
                  <a:lnTo>
                    <a:pt x="306167" y="214255"/>
                  </a:lnTo>
                  <a:lnTo>
                    <a:pt x="306167" y="91813"/>
                  </a:lnTo>
                  <a:close/>
                </a:path>
              </a:pathLst>
            </a:custGeom>
            <a:ln w="15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130679" y="4699463"/>
              <a:ext cx="4854575" cy="1603375"/>
            </a:xfrm>
            <a:custGeom>
              <a:avLst/>
              <a:gdLst/>
              <a:ahLst/>
              <a:cxnLst/>
              <a:rect l="l" t="t" r="r" b="b"/>
              <a:pathLst>
                <a:path w="4854575" h="1603375">
                  <a:moveTo>
                    <a:pt x="184984" y="735368"/>
                  </a:moveTo>
                  <a:lnTo>
                    <a:pt x="133526" y="758560"/>
                  </a:lnTo>
                  <a:lnTo>
                    <a:pt x="90388" y="783642"/>
                  </a:lnTo>
                  <a:lnTo>
                    <a:pt x="55583" y="810281"/>
                  </a:lnTo>
                  <a:lnTo>
                    <a:pt x="29127" y="838147"/>
                  </a:lnTo>
                  <a:lnTo>
                    <a:pt x="1320" y="896228"/>
                  </a:lnTo>
                  <a:lnTo>
                    <a:pt x="0" y="925780"/>
                  </a:lnTo>
                  <a:lnTo>
                    <a:pt x="7087" y="955230"/>
                  </a:lnTo>
                  <a:lnTo>
                    <a:pt x="46545" y="1012497"/>
                  </a:lnTo>
                  <a:lnTo>
                    <a:pt x="78945" y="1039651"/>
                  </a:lnTo>
                  <a:lnTo>
                    <a:pt x="119813" y="1065375"/>
                  </a:lnTo>
                  <a:lnTo>
                    <a:pt x="169163" y="1089338"/>
                  </a:lnTo>
                  <a:lnTo>
                    <a:pt x="212803" y="1106278"/>
                  </a:lnTo>
                  <a:lnTo>
                    <a:pt x="260042" y="1121289"/>
                  </a:lnTo>
                  <a:lnTo>
                    <a:pt x="310502" y="1134284"/>
                  </a:lnTo>
                  <a:lnTo>
                    <a:pt x="363803" y="1145174"/>
                  </a:lnTo>
                  <a:lnTo>
                    <a:pt x="419565" y="1153873"/>
                  </a:lnTo>
                  <a:lnTo>
                    <a:pt x="477409" y="1160291"/>
                  </a:lnTo>
                  <a:lnTo>
                    <a:pt x="478775" y="1188145"/>
                  </a:lnTo>
                  <a:lnTo>
                    <a:pt x="499004" y="1241821"/>
                  </a:lnTo>
                  <a:lnTo>
                    <a:pt x="540860" y="1292053"/>
                  </a:lnTo>
                  <a:lnTo>
                    <a:pt x="602305" y="1337955"/>
                  </a:lnTo>
                  <a:lnTo>
                    <a:pt x="639736" y="1359007"/>
                  </a:lnTo>
                  <a:lnTo>
                    <a:pt x="681299" y="1378644"/>
                  </a:lnTo>
                  <a:lnTo>
                    <a:pt x="726741" y="1396756"/>
                  </a:lnTo>
                  <a:lnTo>
                    <a:pt x="775805" y="1413233"/>
                  </a:lnTo>
                  <a:lnTo>
                    <a:pt x="828238" y="1427964"/>
                  </a:lnTo>
                  <a:lnTo>
                    <a:pt x="883784" y="1440839"/>
                  </a:lnTo>
                  <a:lnTo>
                    <a:pt x="942188" y="1451746"/>
                  </a:lnTo>
                  <a:lnTo>
                    <a:pt x="1003195" y="1460576"/>
                  </a:lnTo>
                  <a:lnTo>
                    <a:pt x="1066551" y="1467218"/>
                  </a:lnTo>
                  <a:lnTo>
                    <a:pt x="1132001" y="1471562"/>
                  </a:lnTo>
                  <a:lnTo>
                    <a:pt x="1199289" y="1473495"/>
                  </a:lnTo>
                  <a:lnTo>
                    <a:pt x="1254199" y="1473212"/>
                  </a:lnTo>
                  <a:lnTo>
                    <a:pt x="1308690" y="1471259"/>
                  </a:lnTo>
                  <a:lnTo>
                    <a:pt x="1362544" y="1467662"/>
                  </a:lnTo>
                  <a:lnTo>
                    <a:pt x="1415545" y="1462444"/>
                  </a:lnTo>
                  <a:lnTo>
                    <a:pt x="1467475" y="1455631"/>
                  </a:lnTo>
                  <a:lnTo>
                    <a:pt x="1518118" y="1447246"/>
                  </a:lnTo>
                  <a:lnTo>
                    <a:pt x="1567256" y="1437315"/>
                  </a:lnTo>
                  <a:lnTo>
                    <a:pt x="1614673" y="1425861"/>
                  </a:lnTo>
                  <a:lnTo>
                    <a:pt x="1641747" y="1447321"/>
                  </a:lnTo>
                  <a:lnTo>
                    <a:pt x="1706017" y="1486497"/>
                  </a:lnTo>
                  <a:lnTo>
                    <a:pt x="1742769" y="1504149"/>
                  </a:lnTo>
                  <a:lnTo>
                    <a:pt x="1782303" y="1520465"/>
                  </a:lnTo>
                  <a:lnTo>
                    <a:pt x="1824397" y="1535414"/>
                  </a:lnTo>
                  <a:lnTo>
                    <a:pt x="1868830" y="1548963"/>
                  </a:lnTo>
                  <a:lnTo>
                    <a:pt x="1915380" y="1561078"/>
                  </a:lnTo>
                  <a:lnTo>
                    <a:pt x="1963824" y="1571727"/>
                  </a:lnTo>
                  <a:lnTo>
                    <a:pt x="2013942" y="1580877"/>
                  </a:lnTo>
                  <a:lnTo>
                    <a:pt x="2065510" y="1588496"/>
                  </a:lnTo>
                  <a:lnTo>
                    <a:pt x="2118308" y="1594550"/>
                  </a:lnTo>
                  <a:lnTo>
                    <a:pt x="2172112" y="1599007"/>
                  </a:lnTo>
                  <a:lnTo>
                    <a:pt x="2226703" y="1601834"/>
                  </a:lnTo>
                  <a:lnTo>
                    <a:pt x="2281856" y="1602999"/>
                  </a:lnTo>
                  <a:lnTo>
                    <a:pt x="2337352" y="1602468"/>
                  </a:lnTo>
                  <a:lnTo>
                    <a:pt x="2392967" y="1600209"/>
                  </a:lnTo>
                  <a:lnTo>
                    <a:pt x="2448480" y="1596189"/>
                  </a:lnTo>
                  <a:lnTo>
                    <a:pt x="2503670" y="1590376"/>
                  </a:lnTo>
                  <a:lnTo>
                    <a:pt x="2558313" y="1582735"/>
                  </a:lnTo>
                  <a:lnTo>
                    <a:pt x="2612189" y="1573236"/>
                  </a:lnTo>
                  <a:lnTo>
                    <a:pt x="2668383" y="1561024"/>
                  </a:lnTo>
                  <a:lnTo>
                    <a:pt x="2721642" y="1546958"/>
                  </a:lnTo>
                  <a:lnTo>
                    <a:pt x="2771713" y="1531131"/>
                  </a:lnTo>
                  <a:lnTo>
                    <a:pt x="2818346" y="1513637"/>
                  </a:lnTo>
                  <a:lnTo>
                    <a:pt x="2861289" y="1494570"/>
                  </a:lnTo>
                  <a:lnTo>
                    <a:pt x="2900289" y="1474023"/>
                  </a:lnTo>
                  <a:lnTo>
                    <a:pt x="2935094" y="1452089"/>
                  </a:lnTo>
                  <a:lnTo>
                    <a:pt x="2982981" y="1464373"/>
                  </a:lnTo>
                  <a:lnTo>
                    <a:pt x="3031995" y="1475263"/>
                  </a:lnTo>
                  <a:lnTo>
                    <a:pt x="3081991" y="1484770"/>
                  </a:lnTo>
                  <a:lnTo>
                    <a:pt x="3132823" y="1492906"/>
                  </a:lnTo>
                  <a:lnTo>
                    <a:pt x="3184348" y="1499684"/>
                  </a:lnTo>
                  <a:lnTo>
                    <a:pt x="3236421" y="1505115"/>
                  </a:lnTo>
                  <a:lnTo>
                    <a:pt x="3288897" y="1509211"/>
                  </a:lnTo>
                  <a:lnTo>
                    <a:pt x="3341632" y="1511985"/>
                  </a:lnTo>
                  <a:lnTo>
                    <a:pt x="3394481" y="1513449"/>
                  </a:lnTo>
                  <a:lnTo>
                    <a:pt x="3447300" y="1513614"/>
                  </a:lnTo>
                  <a:lnTo>
                    <a:pt x="3499943" y="1512492"/>
                  </a:lnTo>
                  <a:lnTo>
                    <a:pt x="3552266" y="1510097"/>
                  </a:lnTo>
                  <a:lnTo>
                    <a:pt x="3604126" y="1506438"/>
                  </a:lnTo>
                  <a:lnTo>
                    <a:pt x="3655376" y="1501530"/>
                  </a:lnTo>
                  <a:lnTo>
                    <a:pt x="3705872" y="1495383"/>
                  </a:lnTo>
                  <a:lnTo>
                    <a:pt x="3755470" y="1488010"/>
                  </a:lnTo>
                  <a:lnTo>
                    <a:pt x="3804026" y="1479423"/>
                  </a:lnTo>
                  <a:lnTo>
                    <a:pt x="3851394" y="1469633"/>
                  </a:lnTo>
                  <a:lnTo>
                    <a:pt x="3897430" y="1458654"/>
                  </a:lnTo>
                  <a:lnTo>
                    <a:pt x="3941989" y="1446496"/>
                  </a:lnTo>
                  <a:lnTo>
                    <a:pt x="3984927" y="1433172"/>
                  </a:lnTo>
                  <a:lnTo>
                    <a:pt x="4026100" y="1418693"/>
                  </a:lnTo>
                  <a:lnTo>
                    <a:pt x="4065361" y="1403073"/>
                  </a:lnTo>
                  <a:lnTo>
                    <a:pt x="4102568" y="1386323"/>
                  </a:lnTo>
                  <a:lnTo>
                    <a:pt x="4137575" y="1368455"/>
                  </a:lnTo>
                  <a:lnTo>
                    <a:pt x="4223374" y="1311803"/>
                  </a:lnTo>
                  <a:lnTo>
                    <a:pt x="4265174" y="1272005"/>
                  </a:lnTo>
                  <a:lnTo>
                    <a:pt x="4295311" y="1230522"/>
                  </a:lnTo>
                  <a:lnTo>
                    <a:pt x="4313460" y="1187792"/>
                  </a:lnTo>
                  <a:lnTo>
                    <a:pt x="4319294" y="1144252"/>
                  </a:lnTo>
                  <a:lnTo>
                    <a:pt x="4387083" y="1136376"/>
                  </a:lnTo>
                  <a:lnTo>
                    <a:pt x="4451367" y="1125919"/>
                  </a:lnTo>
                  <a:lnTo>
                    <a:pt x="4511886" y="1113052"/>
                  </a:lnTo>
                  <a:lnTo>
                    <a:pt x="4568377" y="1097944"/>
                  </a:lnTo>
                  <a:lnTo>
                    <a:pt x="4620582" y="1080767"/>
                  </a:lnTo>
                  <a:lnTo>
                    <a:pt x="4668240" y="1061692"/>
                  </a:lnTo>
                  <a:lnTo>
                    <a:pt x="4711091" y="1040891"/>
                  </a:lnTo>
                  <a:lnTo>
                    <a:pt x="4748873" y="1018532"/>
                  </a:lnTo>
                  <a:lnTo>
                    <a:pt x="4781327" y="994789"/>
                  </a:lnTo>
                  <a:lnTo>
                    <a:pt x="4829209" y="943829"/>
                  </a:lnTo>
                  <a:lnTo>
                    <a:pt x="4852654" y="889379"/>
                  </a:lnTo>
                  <a:lnTo>
                    <a:pt x="4854561" y="861273"/>
                  </a:lnTo>
                  <a:lnTo>
                    <a:pt x="4849577" y="832806"/>
                  </a:lnTo>
                  <a:lnTo>
                    <a:pt x="4814690" y="771802"/>
                  </a:lnTo>
                  <a:lnTo>
                    <a:pt x="4783010" y="740963"/>
                  </a:lnTo>
                  <a:lnTo>
                    <a:pt x="4742832" y="711936"/>
                  </a:lnTo>
                  <a:lnTo>
                    <a:pt x="4694586" y="685020"/>
                  </a:lnTo>
                  <a:lnTo>
                    <a:pt x="4638701" y="660519"/>
                  </a:lnTo>
                  <a:lnTo>
                    <a:pt x="4677068" y="634662"/>
                  </a:lnTo>
                  <a:lnTo>
                    <a:pt x="4706017" y="607565"/>
                  </a:lnTo>
                  <a:lnTo>
                    <a:pt x="4725699" y="579597"/>
                  </a:lnTo>
                  <a:lnTo>
                    <a:pt x="4736266" y="551127"/>
                  </a:lnTo>
                  <a:lnTo>
                    <a:pt x="4737871" y="522527"/>
                  </a:lnTo>
                  <a:lnTo>
                    <a:pt x="4730665" y="494164"/>
                  </a:lnTo>
                  <a:lnTo>
                    <a:pt x="4690432" y="439634"/>
                  </a:lnTo>
                  <a:lnTo>
                    <a:pt x="4657709" y="414206"/>
                  </a:lnTo>
                  <a:lnTo>
                    <a:pt x="4616784" y="390496"/>
                  </a:lnTo>
                  <a:lnTo>
                    <a:pt x="4567810" y="368874"/>
                  </a:lnTo>
                  <a:lnTo>
                    <a:pt x="4510938" y="349710"/>
                  </a:lnTo>
                  <a:lnTo>
                    <a:pt x="4465960" y="337860"/>
                  </a:lnTo>
                  <a:lnTo>
                    <a:pt x="4418608" y="327947"/>
                  </a:lnTo>
                  <a:lnTo>
                    <a:pt x="4369249" y="320022"/>
                  </a:lnTo>
                  <a:lnTo>
                    <a:pt x="4318254" y="314136"/>
                  </a:lnTo>
                  <a:lnTo>
                    <a:pt x="4265989" y="310340"/>
                  </a:lnTo>
                  <a:lnTo>
                    <a:pt x="4212825" y="308686"/>
                  </a:lnTo>
                  <a:lnTo>
                    <a:pt x="4193444" y="284918"/>
                  </a:lnTo>
                  <a:lnTo>
                    <a:pt x="4144696" y="240034"/>
                  </a:lnTo>
                  <a:lnTo>
                    <a:pt x="4083640" y="198912"/>
                  </a:lnTo>
                  <a:lnTo>
                    <a:pt x="4048876" y="179846"/>
                  </a:lnTo>
                  <a:lnTo>
                    <a:pt x="4011490" y="161821"/>
                  </a:lnTo>
                  <a:lnTo>
                    <a:pt x="3971633" y="144870"/>
                  </a:lnTo>
                  <a:lnTo>
                    <a:pt x="3929458" y="129028"/>
                  </a:lnTo>
                  <a:lnTo>
                    <a:pt x="3885115" y="114327"/>
                  </a:lnTo>
                  <a:lnTo>
                    <a:pt x="3838757" y="100801"/>
                  </a:lnTo>
                  <a:lnTo>
                    <a:pt x="3790534" y="88484"/>
                  </a:lnTo>
                  <a:lnTo>
                    <a:pt x="3740598" y="77409"/>
                  </a:lnTo>
                  <a:lnTo>
                    <a:pt x="3689102" y="67610"/>
                  </a:lnTo>
                  <a:lnTo>
                    <a:pt x="3636196" y="59120"/>
                  </a:lnTo>
                  <a:lnTo>
                    <a:pt x="3582032" y="51973"/>
                  </a:lnTo>
                  <a:lnTo>
                    <a:pt x="3526762" y="46202"/>
                  </a:lnTo>
                  <a:lnTo>
                    <a:pt x="3470537" y="41841"/>
                  </a:lnTo>
                  <a:lnTo>
                    <a:pt x="3413509" y="38923"/>
                  </a:lnTo>
                  <a:lnTo>
                    <a:pt x="3355829" y="37482"/>
                  </a:lnTo>
                  <a:lnTo>
                    <a:pt x="3297649" y="37552"/>
                  </a:lnTo>
                  <a:lnTo>
                    <a:pt x="3239120" y="39165"/>
                  </a:lnTo>
                  <a:lnTo>
                    <a:pt x="3180395" y="42356"/>
                  </a:lnTo>
                  <a:lnTo>
                    <a:pt x="3121624" y="47157"/>
                  </a:lnTo>
                  <a:lnTo>
                    <a:pt x="3062960" y="53603"/>
                  </a:lnTo>
                  <a:lnTo>
                    <a:pt x="3005254" y="61642"/>
                  </a:lnTo>
                  <a:lnTo>
                    <a:pt x="2949174" y="71197"/>
                  </a:lnTo>
                  <a:lnTo>
                    <a:pt x="2894880" y="82224"/>
                  </a:lnTo>
                  <a:lnTo>
                    <a:pt x="2842534" y="94677"/>
                  </a:lnTo>
                  <a:lnTo>
                    <a:pt x="2792298" y="108512"/>
                  </a:lnTo>
                  <a:lnTo>
                    <a:pt x="2744334" y="123685"/>
                  </a:lnTo>
                  <a:lnTo>
                    <a:pt x="2698802" y="140149"/>
                  </a:lnTo>
                  <a:lnTo>
                    <a:pt x="2655866" y="157861"/>
                  </a:lnTo>
                  <a:lnTo>
                    <a:pt x="2615687" y="176775"/>
                  </a:lnTo>
                  <a:lnTo>
                    <a:pt x="2583875" y="157044"/>
                  </a:lnTo>
                  <a:lnTo>
                    <a:pt x="2549594" y="138410"/>
                  </a:lnTo>
                  <a:lnTo>
                    <a:pt x="2512989" y="120886"/>
                  </a:lnTo>
                  <a:lnTo>
                    <a:pt x="2474208" y="104486"/>
                  </a:lnTo>
                  <a:lnTo>
                    <a:pt x="2433396" y="89225"/>
                  </a:lnTo>
                  <a:lnTo>
                    <a:pt x="2390700" y="75116"/>
                  </a:lnTo>
                  <a:lnTo>
                    <a:pt x="2346266" y="62174"/>
                  </a:lnTo>
                  <a:lnTo>
                    <a:pt x="2300241" y="50412"/>
                  </a:lnTo>
                  <a:lnTo>
                    <a:pt x="2252770" y="39845"/>
                  </a:lnTo>
                  <a:lnTo>
                    <a:pt x="2204001" y="30487"/>
                  </a:lnTo>
                  <a:lnTo>
                    <a:pt x="2154079" y="22351"/>
                  </a:lnTo>
                  <a:lnTo>
                    <a:pt x="2103151" y="15452"/>
                  </a:lnTo>
                  <a:lnTo>
                    <a:pt x="2051363" y="9804"/>
                  </a:lnTo>
                  <a:lnTo>
                    <a:pt x="1998861" y="5421"/>
                  </a:lnTo>
                  <a:lnTo>
                    <a:pt x="1945792" y="2316"/>
                  </a:lnTo>
                  <a:lnTo>
                    <a:pt x="1892303" y="504"/>
                  </a:lnTo>
                  <a:lnTo>
                    <a:pt x="1838538" y="0"/>
                  </a:lnTo>
                  <a:lnTo>
                    <a:pt x="1784646" y="816"/>
                  </a:lnTo>
                  <a:lnTo>
                    <a:pt x="1730772" y="2967"/>
                  </a:lnTo>
                  <a:lnTo>
                    <a:pt x="1677062" y="6467"/>
                  </a:lnTo>
                  <a:lnTo>
                    <a:pt x="1623663" y="11330"/>
                  </a:lnTo>
                  <a:lnTo>
                    <a:pt x="1570721" y="17571"/>
                  </a:lnTo>
                  <a:lnTo>
                    <a:pt x="1518382" y="25202"/>
                  </a:lnTo>
                  <a:lnTo>
                    <a:pt x="1466793" y="34239"/>
                  </a:lnTo>
                  <a:lnTo>
                    <a:pt x="1416101" y="44695"/>
                  </a:lnTo>
                  <a:lnTo>
                    <a:pt x="1366451" y="56585"/>
                  </a:lnTo>
                  <a:lnTo>
                    <a:pt x="1310681" y="72133"/>
                  </a:lnTo>
                  <a:lnTo>
                    <a:pt x="1258062" y="89267"/>
                  </a:lnTo>
                  <a:lnTo>
                    <a:pt x="1208776" y="107904"/>
                  </a:lnTo>
                  <a:lnTo>
                    <a:pt x="1163002" y="127964"/>
                  </a:lnTo>
                  <a:lnTo>
                    <a:pt x="1120922" y="149363"/>
                  </a:lnTo>
                  <a:lnTo>
                    <a:pt x="1082717" y="172020"/>
                  </a:lnTo>
                  <a:lnTo>
                    <a:pt x="1048566" y="195853"/>
                  </a:lnTo>
                  <a:lnTo>
                    <a:pt x="1018652" y="220780"/>
                  </a:lnTo>
                  <a:lnTo>
                    <a:pt x="955330" y="219125"/>
                  </a:lnTo>
                  <a:lnTo>
                    <a:pt x="892814" y="219394"/>
                  </a:lnTo>
                  <a:lnTo>
                    <a:pt x="831285" y="221524"/>
                  </a:lnTo>
                  <a:lnTo>
                    <a:pt x="770921" y="225455"/>
                  </a:lnTo>
                  <a:lnTo>
                    <a:pt x="711904" y="231126"/>
                  </a:lnTo>
                  <a:lnTo>
                    <a:pt x="654412" y="238477"/>
                  </a:lnTo>
                  <a:lnTo>
                    <a:pt x="598626" y="247447"/>
                  </a:lnTo>
                  <a:lnTo>
                    <a:pt x="544725" y="257975"/>
                  </a:lnTo>
                  <a:lnTo>
                    <a:pt x="492889" y="270001"/>
                  </a:lnTo>
                  <a:lnTo>
                    <a:pt x="443297" y="283464"/>
                  </a:lnTo>
                  <a:lnTo>
                    <a:pt x="396131" y="298302"/>
                  </a:lnTo>
                  <a:lnTo>
                    <a:pt x="351569" y="314456"/>
                  </a:lnTo>
                  <a:lnTo>
                    <a:pt x="309791" y="331865"/>
                  </a:lnTo>
                  <a:lnTo>
                    <a:pt x="270977" y="350467"/>
                  </a:lnTo>
                  <a:lnTo>
                    <a:pt x="235308" y="370203"/>
                  </a:lnTo>
                  <a:lnTo>
                    <a:pt x="202961" y="391011"/>
                  </a:lnTo>
                  <a:lnTo>
                    <a:pt x="148959" y="435602"/>
                  </a:lnTo>
                  <a:lnTo>
                    <a:pt x="110410" y="483754"/>
                  </a:lnTo>
                  <a:lnTo>
                    <a:pt x="88751" y="534982"/>
                  </a:lnTo>
                  <a:lnTo>
                    <a:pt x="84684" y="576539"/>
                  </a:lnTo>
                  <a:lnTo>
                    <a:pt x="92479" y="617776"/>
                  </a:lnTo>
                  <a:lnTo>
                    <a:pt x="111931" y="658273"/>
                  </a:lnTo>
                  <a:lnTo>
                    <a:pt x="142834" y="697610"/>
                  </a:lnTo>
                  <a:lnTo>
                    <a:pt x="184984" y="735368"/>
                  </a:lnTo>
                  <a:close/>
                </a:path>
              </a:pathLst>
            </a:custGeom>
            <a:ln w="222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5016041" y="6232684"/>
            <a:ext cx="658495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spc="20" dirty="0">
                <a:latin typeface="Arial"/>
                <a:cs typeface="Arial"/>
              </a:rPr>
              <a:t>AS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spc="15" dirty="0">
                <a:latin typeface="Arial"/>
                <a:cs typeface="Arial"/>
              </a:rPr>
              <a:t>64496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2706090" y="5125836"/>
            <a:ext cx="3696335" cy="601980"/>
            <a:chOff x="2706090" y="5125836"/>
            <a:chExt cx="3696335" cy="601980"/>
          </a:xfrm>
        </p:grpSpPr>
        <p:sp>
          <p:nvSpPr>
            <p:cNvPr id="41" name="object 41"/>
            <p:cNvSpPr/>
            <p:nvPr/>
          </p:nvSpPr>
          <p:spPr>
            <a:xfrm>
              <a:off x="4302582" y="5413552"/>
              <a:ext cx="306146" cy="18357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302591" y="5413548"/>
              <a:ext cx="306705" cy="184150"/>
            </a:xfrm>
            <a:custGeom>
              <a:avLst/>
              <a:gdLst/>
              <a:ahLst/>
              <a:cxnLst/>
              <a:rect l="l" t="t" r="r" b="b"/>
              <a:pathLst>
                <a:path w="306704" h="184150">
                  <a:moveTo>
                    <a:pt x="306136" y="91813"/>
                  </a:moveTo>
                  <a:lnTo>
                    <a:pt x="294110" y="56040"/>
                  </a:lnTo>
                  <a:lnTo>
                    <a:pt x="261311" y="26860"/>
                  </a:lnTo>
                  <a:lnTo>
                    <a:pt x="212658" y="7203"/>
                  </a:lnTo>
                  <a:lnTo>
                    <a:pt x="153068" y="0"/>
                  </a:lnTo>
                  <a:lnTo>
                    <a:pt x="93478" y="7203"/>
                  </a:lnTo>
                  <a:lnTo>
                    <a:pt x="44824" y="26860"/>
                  </a:lnTo>
                  <a:lnTo>
                    <a:pt x="12025" y="56040"/>
                  </a:lnTo>
                  <a:lnTo>
                    <a:pt x="0" y="91813"/>
                  </a:lnTo>
                  <a:lnTo>
                    <a:pt x="12025" y="127535"/>
                  </a:lnTo>
                  <a:lnTo>
                    <a:pt x="44824" y="156702"/>
                  </a:lnTo>
                  <a:lnTo>
                    <a:pt x="93478" y="176365"/>
                  </a:lnTo>
                  <a:lnTo>
                    <a:pt x="153068" y="183575"/>
                  </a:lnTo>
                  <a:lnTo>
                    <a:pt x="212658" y="176365"/>
                  </a:lnTo>
                  <a:lnTo>
                    <a:pt x="261311" y="156702"/>
                  </a:lnTo>
                  <a:lnTo>
                    <a:pt x="294110" y="127535"/>
                  </a:lnTo>
                  <a:lnTo>
                    <a:pt x="306136" y="91813"/>
                  </a:lnTo>
                  <a:close/>
                </a:path>
              </a:pathLst>
            </a:custGeom>
            <a:ln w="740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343019" y="5439869"/>
              <a:ext cx="225281" cy="13094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302582" y="5505361"/>
              <a:ext cx="306146" cy="21417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302591" y="5505362"/>
              <a:ext cx="306705" cy="214629"/>
            </a:xfrm>
            <a:custGeom>
              <a:avLst/>
              <a:gdLst/>
              <a:ahLst/>
              <a:cxnLst/>
              <a:rect l="l" t="t" r="r" b="b"/>
              <a:pathLst>
                <a:path w="306704" h="214629">
                  <a:moveTo>
                    <a:pt x="0" y="0"/>
                  </a:moveTo>
                  <a:lnTo>
                    <a:pt x="0" y="122359"/>
                  </a:lnTo>
                  <a:lnTo>
                    <a:pt x="12025" y="158098"/>
                  </a:lnTo>
                  <a:lnTo>
                    <a:pt x="44824" y="187282"/>
                  </a:lnTo>
                  <a:lnTo>
                    <a:pt x="93478" y="206958"/>
                  </a:lnTo>
                  <a:lnTo>
                    <a:pt x="153068" y="214173"/>
                  </a:lnTo>
                  <a:lnTo>
                    <a:pt x="212658" y="206958"/>
                  </a:lnTo>
                  <a:lnTo>
                    <a:pt x="261311" y="187282"/>
                  </a:lnTo>
                  <a:lnTo>
                    <a:pt x="294110" y="158098"/>
                  </a:lnTo>
                  <a:lnTo>
                    <a:pt x="306136" y="122359"/>
                  </a:lnTo>
                  <a:lnTo>
                    <a:pt x="306136" y="0"/>
                  </a:lnTo>
                  <a:lnTo>
                    <a:pt x="294110" y="35721"/>
                  </a:lnTo>
                  <a:lnTo>
                    <a:pt x="261311" y="64888"/>
                  </a:lnTo>
                  <a:lnTo>
                    <a:pt x="212658" y="84552"/>
                  </a:lnTo>
                  <a:lnTo>
                    <a:pt x="153068" y="91762"/>
                  </a:lnTo>
                  <a:lnTo>
                    <a:pt x="93478" y="84552"/>
                  </a:lnTo>
                  <a:lnTo>
                    <a:pt x="44824" y="64888"/>
                  </a:lnTo>
                  <a:lnTo>
                    <a:pt x="12025" y="35721"/>
                  </a:lnTo>
                  <a:lnTo>
                    <a:pt x="0" y="0"/>
                  </a:lnTo>
                  <a:close/>
                </a:path>
              </a:pathLst>
            </a:custGeom>
            <a:ln w="74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302591" y="5413548"/>
              <a:ext cx="306705" cy="306070"/>
            </a:xfrm>
            <a:custGeom>
              <a:avLst/>
              <a:gdLst/>
              <a:ahLst/>
              <a:cxnLst/>
              <a:rect l="l" t="t" r="r" b="b"/>
              <a:pathLst>
                <a:path w="306704" h="306070">
                  <a:moveTo>
                    <a:pt x="306136" y="91813"/>
                  </a:moveTo>
                  <a:lnTo>
                    <a:pt x="294110" y="56040"/>
                  </a:lnTo>
                  <a:lnTo>
                    <a:pt x="261311" y="26860"/>
                  </a:lnTo>
                  <a:lnTo>
                    <a:pt x="212658" y="7203"/>
                  </a:lnTo>
                  <a:lnTo>
                    <a:pt x="153068" y="0"/>
                  </a:lnTo>
                  <a:lnTo>
                    <a:pt x="93478" y="7203"/>
                  </a:lnTo>
                  <a:lnTo>
                    <a:pt x="44824" y="26860"/>
                  </a:lnTo>
                  <a:lnTo>
                    <a:pt x="12025" y="56040"/>
                  </a:lnTo>
                  <a:lnTo>
                    <a:pt x="0" y="91813"/>
                  </a:lnTo>
                  <a:lnTo>
                    <a:pt x="0" y="214173"/>
                  </a:lnTo>
                  <a:lnTo>
                    <a:pt x="12025" y="249911"/>
                  </a:lnTo>
                  <a:lnTo>
                    <a:pt x="44824" y="279095"/>
                  </a:lnTo>
                  <a:lnTo>
                    <a:pt x="93478" y="298771"/>
                  </a:lnTo>
                  <a:lnTo>
                    <a:pt x="153068" y="305986"/>
                  </a:lnTo>
                  <a:lnTo>
                    <a:pt x="212658" y="298771"/>
                  </a:lnTo>
                  <a:lnTo>
                    <a:pt x="261311" y="279095"/>
                  </a:lnTo>
                  <a:lnTo>
                    <a:pt x="294110" y="249911"/>
                  </a:lnTo>
                  <a:lnTo>
                    <a:pt x="306136" y="214173"/>
                  </a:lnTo>
                  <a:lnTo>
                    <a:pt x="306136" y="91813"/>
                  </a:lnTo>
                  <a:close/>
                </a:path>
              </a:pathLst>
            </a:custGeom>
            <a:ln w="15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739338" y="5127106"/>
              <a:ext cx="3629660" cy="438784"/>
            </a:xfrm>
            <a:custGeom>
              <a:avLst/>
              <a:gdLst/>
              <a:ahLst/>
              <a:cxnLst/>
              <a:rect l="l" t="t" r="r" b="b"/>
              <a:pathLst>
                <a:path w="3629660" h="438785">
                  <a:moveTo>
                    <a:pt x="3629471" y="404884"/>
                  </a:moveTo>
                  <a:lnTo>
                    <a:pt x="3332695" y="278833"/>
                  </a:lnTo>
                  <a:lnTo>
                    <a:pt x="3034788" y="176224"/>
                  </a:lnTo>
                  <a:lnTo>
                    <a:pt x="2735955" y="97057"/>
                  </a:lnTo>
                  <a:lnTo>
                    <a:pt x="2436093" y="41228"/>
                  </a:lnTo>
                  <a:lnTo>
                    <a:pt x="2135099" y="8842"/>
                  </a:lnTo>
                  <a:lnTo>
                    <a:pt x="1833180" y="0"/>
                  </a:lnTo>
                  <a:lnTo>
                    <a:pt x="1530232" y="14496"/>
                  </a:lnTo>
                  <a:lnTo>
                    <a:pt x="1226255" y="52435"/>
                  </a:lnTo>
                  <a:lnTo>
                    <a:pt x="921250" y="113815"/>
                  </a:lnTo>
                  <a:lnTo>
                    <a:pt x="615215" y="198535"/>
                  </a:lnTo>
                  <a:lnTo>
                    <a:pt x="308091" y="306799"/>
                  </a:lnTo>
                  <a:lnTo>
                    <a:pt x="0" y="43840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706090" y="5510809"/>
              <a:ext cx="3696335" cy="71755"/>
            </a:xfrm>
            <a:custGeom>
              <a:avLst/>
              <a:gdLst/>
              <a:ahLst/>
              <a:cxnLst/>
              <a:rect l="l" t="t" r="r" b="b"/>
              <a:pathLst>
                <a:path w="3696335" h="71754">
                  <a:moveTo>
                    <a:pt x="46901" y="71462"/>
                  </a:moveTo>
                  <a:lnTo>
                    <a:pt x="29083" y="33515"/>
                  </a:lnTo>
                  <a:lnTo>
                    <a:pt x="0" y="70281"/>
                  </a:lnTo>
                  <a:lnTo>
                    <a:pt x="46901" y="71462"/>
                  </a:lnTo>
                  <a:close/>
                </a:path>
                <a:path w="3696335" h="71754">
                  <a:moveTo>
                    <a:pt x="3695941" y="36804"/>
                  </a:moveTo>
                  <a:lnTo>
                    <a:pt x="3666934" y="0"/>
                  </a:lnTo>
                  <a:lnTo>
                    <a:pt x="3649027" y="37947"/>
                  </a:lnTo>
                  <a:lnTo>
                    <a:pt x="3695941" y="368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4236961" y="5053079"/>
            <a:ext cx="685165" cy="14859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5"/>
              </a:lnSpc>
            </a:pPr>
            <a:r>
              <a:rPr sz="950" spc="10" dirty="0">
                <a:latin typeface="Arial"/>
                <a:cs typeface="Arial"/>
              </a:rPr>
              <a:t>Sesión</a:t>
            </a:r>
            <a:r>
              <a:rPr sz="950" spc="-7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BGP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2702281" y="5452406"/>
            <a:ext cx="1757680" cy="243204"/>
            <a:chOff x="2702281" y="5452406"/>
            <a:chExt cx="1757680" cy="243204"/>
          </a:xfrm>
        </p:grpSpPr>
        <p:sp>
          <p:nvSpPr>
            <p:cNvPr id="51" name="object 51"/>
            <p:cNvSpPr/>
            <p:nvPr/>
          </p:nvSpPr>
          <p:spPr>
            <a:xfrm>
              <a:off x="2706090" y="5456212"/>
              <a:ext cx="1749564" cy="23514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706091" y="5456216"/>
              <a:ext cx="1750060" cy="235585"/>
            </a:xfrm>
            <a:custGeom>
              <a:avLst/>
              <a:gdLst/>
              <a:ahLst/>
              <a:cxnLst/>
              <a:rect l="l" t="t" r="r" b="b"/>
              <a:pathLst>
                <a:path w="1750060" h="235585">
                  <a:moveTo>
                    <a:pt x="0" y="124878"/>
                  </a:moveTo>
                  <a:lnTo>
                    <a:pt x="990398" y="0"/>
                  </a:lnTo>
                  <a:lnTo>
                    <a:pt x="904297" y="163979"/>
                  </a:lnTo>
                  <a:lnTo>
                    <a:pt x="1749568" y="110320"/>
                  </a:lnTo>
                  <a:lnTo>
                    <a:pt x="759149" y="235137"/>
                  </a:lnTo>
                  <a:lnTo>
                    <a:pt x="845250" y="71250"/>
                  </a:lnTo>
                  <a:lnTo>
                    <a:pt x="0" y="124878"/>
                  </a:lnTo>
                  <a:close/>
                </a:path>
              </a:pathLst>
            </a:custGeom>
            <a:ln w="7402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3393440" y="5729961"/>
            <a:ext cx="379095" cy="1517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0"/>
              </a:lnSpc>
            </a:pPr>
            <a:r>
              <a:rPr sz="950" dirty="0">
                <a:latin typeface="Arial"/>
                <a:cs typeface="Arial"/>
              </a:rPr>
              <a:t>Enlac</a:t>
            </a:r>
            <a:r>
              <a:rPr sz="950" spc="10" dirty="0">
                <a:latin typeface="Arial"/>
                <a:cs typeface="Arial"/>
              </a:rPr>
              <a:t>e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4451958" y="5386917"/>
            <a:ext cx="2111375" cy="321945"/>
            <a:chOff x="4451958" y="5386917"/>
            <a:chExt cx="2111375" cy="321945"/>
          </a:xfrm>
        </p:grpSpPr>
        <p:sp>
          <p:nvSpPr>
            <p:cNvPr id="55" name="object 55"/>
            <p:cNvSpPr/>
            <p:nvPr/>
          </p:nvSpPr>
          <p:spPr>
            <a:xfrm>
              <a:off x="6248958" y="5394629"/>
              <a:ext cx="306146" cy="18357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248968" y="5394630"/>
              <a:ext cx="306705" cy="184150"/>
            </a:xfrm>
            <a:custGeom>
              <a:avLst/>
              <a:gdLst/>
              <a:ahLst/>
              <a:cxnLst/>
              <a:rect l="l" t="t" r="r" b="b"/>
              <a:pathLst>
                <a:path w="306704" h="184150">
                  <a:moveTo>
                    <a:pt x="306136" y="91813"/>
                  </a:moveTo>
                  <a:lnTo>
                    <a:pt x="294110" y="56040"/>
                  </a:lnTo>
                  <a:lnTo>
                    <a:pt x="261311" y="26860"/>
                  </a:lnTo>
                  <a:lnTo>
                    <a:pt x="212658" y="7203"/>
                  </a:lnTo>
                  <a:lnTo>
                    <a:pt x="153068" y="0"/>
                  </a:lnTo>
                  <a:lnTo>
                    <a:pt x="93478" y="7203"/>
                  </a:lnTo>
                  <a:lnTo>
                    <a:pt x="44824" y="26860"/>
                  </a:lnTo>
                  <a:lnTo>
                    <a:pt x="12025" y="56040"/>
                  </a:lnTo>
                  <a:lnTo>
                    <a:pt x="0" y="91813"/>
                  </a:lnTo>
                  <a:lnTo>
                    <a:pt x="12025" y="127535"/>
                  </a:lnTo>
                  <a:lnTo>
                    <a:pt x="44824" y="156702"/>
                  </a:lnTo>
                  <a:lnTo>
                    <a:pt x="93478" y="176365"/>
                  </a:lnTo>
                  <a:lnTo>
                    <a:pt x="153068" y="183575"/>
                  </a:lnTo>
                  <a:lnTo>
                    <a:pt x="212658" y="176365"/>
                  </a:lnTo>
                  <a:lnTo>
                    <a:pt x="261311" y="156702"/>
                  </a:lnTo>
                  <a:lnTo>
                    <a:pt x="294110" y="127535"/>
                  </a:lnTo>
                  <a:lnTo>
                    <a:pt x="306136" y="91813"/>
                  </a:lnTo>
                  <a:close/>
                </a:path>
              </a:pathLst>
            </a:custGeom>
            <a:ln w="740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289498" y="5420951"/>
              <a:ext cx="225178" cy="13098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248958" y="5486438"/>
              <a:ext cx="306146" cy="21416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248968" y="5486444"/>
              <a:ext cx="306705" cy="214629"/>
            </a:xfrm>
            <a:custGeom>
              <a:avLst/>
              <a:gdLst/>
              <a:ahLst/>
              <a:cxnLst/>
              <a:rect l="l" t="t" r="r" b="b"/>
              <a:pathLst>
                <a:path w="306704" h="214629">
                  <a:moveTo>
                    <a:pt x="0" y="0"/>
                  </a:moveTo>
                  <a:lnTo>
                    <a:pt x="0" y="122359"/>
                  </a:lnTo>
                  <a:lnTo>
                    <a:pt x="12025" y="158092"/>
                  </a:lnTo>
                  <a:lnTo>
                    <a:pt x="44824" y="187273"/>
                  </a:lnTo>
                  <a:lnTo>
                    <a:pt x="93478" y="206948"/>
                  </a:lnTo>
                  <a:lnTo>
                    <a:pt x="153068" y="214163"/>
                  </a:lnTo>
                  <a:lnTo>
                    <a:pt x="212658" y="206948"/>
                  </a:lnTo>
                  <a:lnTo>
                    <a:pt x="261311" y="187273"/>
                  </a:lnTo>
                  <a:lnTo>
                    <a:pt x="294110" y="158092"/>
                  </a:lnTo>
                  <a:lnTo>
                    <a:pt x="306136" y="122359"/>
                  </a:lnTo>
                  <a:lnTo>
                    <a:pt x="306136" y="0"/>
                  </a:lnTo>
                  <a:lnTo>
                    <a:pt x="294110" y="35721"/>
                  </a:lnTo>
                  <a:lnTo>
                    <a:pt x="261311" y="64888"/>
                  </a:lnTo>
                  <a:lnTo>
                    <a:pt x="212658" y="84552"/>
                  </a:lnTo>
                  <a:lnTo>
                    <a:pt x="153068" y="91762"/>
                  </a:lnTo>
                  <a:lnTo>
                    <a:pt x="93478" y="84552"/>
                  </a:lnTo>
                  <a:lnTo>
                    <a:pt x="44824" y="64888"/>
                  </a:lnTo>
                  <a:lnTo>
                    <a:pt x="12025" y="35721"/>
                  </a:lnTo>
                  <a:lnTo>
                    <a:pt x="0" y="0"/>
                  </a:lnTo>
                  <a:close/>
                </a:path>
              </a:pathLst>
            </a:custGeom>
            <a:ln w="74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248968" y="5394630"/>
              <a:ext cx="306705" cy="306070"/>
            </a:xfrm>
            <a:custGeom>
              <a:avLst/>
              <a:gdLst/>
              <a:ahLst/>
              <a:cxnLst/>
              <a:rect l="l" t="t" r="r" b="b"/>
              <a:pathLst>
                <a:path w="306704" h="306070">
                  <a:moveTo>
                    <a:pt x="306136" y="91813"/>
                  </a:moveTo>
                  <a:lnTo>
                    <a:pt x="294110" y="56040"/>
                  </a:lnTo>
                  <a:lnTo>
                    <a:pt x="261311" y="26860"/>
                  </a:lnTo>
                  <a:lnTo>
                    <a:pt x="212658" y="7203"/>
                  </a:lnTo>
                  <a:lnTo>
                    <a:pt x="153068" y="0"/>
                  </a:lnTo>
                  <a:lnTo>
                    <a:pt x="93478" y="7203"/>
                  </a:lnTo>
                  <a:lnTo>
                    <a:pt x="44824" y="26860"/>
                  </a:lnTo>
                  <a:lnTo>
                    <a:pt x="12025" y="56040"/>
                  </a:lnTo>
                  <a:lnTo>
                    <a:pt x="0" y="91813"/>
                  </a:lnTo>
                  <a:lnTo>
                    <a:pt x="0" y="214173"/>
                  </a:lnTo>
                  <a:lnTo>
                    <a:pt x="12025" y="249905"/>
                  </a:lnTo>
                  <a:lnTo>
                    <a:pt x="44824" y="279086"/>
                  </a:lnTo>
                  <a:lnTo>
                    <a:pt x="93478" y="298761"/>
                  </a:lnTo>
                  <a:lnTo>
                    <a:pt x="153068" y="305976"/>
                  </a:lnTo>
                  <a:lnTo>
                    <a:pt x="212658" y="298761"/>
                  </a:lnTo>
                  <a:lnTo>
                    <a:pt x="261311" y="279086"/>
                  </a:lnTo>
                  <a:lnTo>
                    <a:pt x="294110" y="249905"/>
                  </a:lnTo>
                  <a:lnTo>
                    <a:pt x="306136" y="214173"/>
                  </a:lnTo>
                  <a:lnTo>
                    <a:pt x="306136" y="91813"/>
                  </a:lnTo>
                  <a:close/>
                </a:path>
              </a:pathLst>
            </a:custGeom>
            <a:ln w="15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455655" y="5439359"/>
              <a:ext cx="1946376" cy="23541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455659" y="5439355"/>
              <a:ext cx="1946910" cy="235585"/>
            </a:xfrm>
            <a:custGeom>
              <a:avLst/>
              <a:gdLst/>
              <a:ahLst/>
              <a:cxnLst/>
              <a:rect l="l" t="t" r="r" b="b"/>
              <a:pathLst>
                <a:path w="1946910" h="235585">
                  <a:moveTo>
                    <a:pt x="0" y="127181"/>
                  </a:moveTo>
                  <a:lnTo>
                    <a:pt x="1088658" y="0"/>
                  </a:lnTo>
                  <a:lnTo>
                    <a:pt x="1002865" y="164051"/>
                  </a:lnTo>
                  <a:lnTo>
                    <a:pt x="1946376" y="108263"/>
                  </a:lnTo>
                  <a:lnTo>
                    <a:pt x="857718" y="235414"/>
                  </a:lnTo>
                  <a:lnTo>
                    <a:pt x="943613" y="71353"/>
                  </a:lnTo>
                  <a:lnTo>
                    <a:pt x="0" y="127181"/>
                  </a:lnTo>
                  <a:close/>
                </a:path>
              </a:pathLst>
            </a:custGeom>
            <a:ln w="7402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5241671" y="5712945"/>
            <a:ext cx="379095" cy="1517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950" spc="-5" dirty="0">
                <a:latin typeface="Arial"/>
                <a:cs typeface="Arial"/>
              </a:rPr>
              <a:t>Enlac</a:t>
            </a:r>
            <a:r>
              <a:rPr sz="950" spc="10" dirty="0">
                <a:latin typeface="Arial"/>
                <a:cs typeface="Arial"/>
              </a:rPr>
              <a:t>e</a:t>
            </a:r>
            <a:endParaRPr sz="9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966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0472" y="498157"/>
            <a:ext cx="44284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Cómo trabaja</a:t>
            </a:r>
            <a:r>
              <a:rPr sz="4400" spc="-40" dirty="0"/>
              <a:t> </a:t>
            </a:r>
            <a:r>
              <a:rPr sz="4400" spc="-5" dirty="0"/>
              <a:t>BGP?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841126" y="1615830"/>
            <a:ext cx="6966280" cy="37853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7763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437" y="1313980"/>
            <a:ext cx="8578850" cy="5431155"/>
            <a:chOff x="452437" y="1313980"/>
            <a:chExt cx="8578850" cy="5431155"/>
          </a:xfrm>
        </p:grpSpPr>
        <p:sp>
          <p:nvSpPr>
            <p:cNvPr id="3" name="object 3"/>
            <p:cNvSpPr/>
            <p:nvPr/>
          </p:nvSpPr>
          <p:spPr>
            <a:xfrm>
              <a:off x="457200" y="1318742"/>
              <a:ext cx="8229600" cy="5403215"/>
            </a:xfrm>
            <a:custGeom>
              <a:avLst/>
              <a:gdLst/>
              <a:ahLst/>
              <a:cxnLst/>
              <a:rect l="l" t="t" r="r" b="b"/>
              <a:pathLst>
                <a:path w="8229600" h="5403215">
                  <a:moveTo>
                    <a:pt x="8229600" y="0"/>
                  </a:moveTo>
                  <a:lnTo>
                    <a:pt x="0" y="0"/>
                  </a:lnTo>
                  <a:lnTo>
                    <a:pt x="0" y="5402732"/>
                  </a:lnTo>
                  <a:lnTo>
                    <a:pt x="8229600" y="5402732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7200" y="1318742"/>
              <a:ext cx="8229600" cy="5403215"/>
            </a:xfrm>
            <a:custGeom>
              <a:avLst/>
              <a:gdLst/>
              <a:ahLst/>
              <a:cxnLst/>
              <a:rect l="l" t="t" r="r" b="b"/>
              <a:pathLst>
                <a:path w="8229600" h="5403215">
                  <a:moveTo>
                    <a:pt x="0" y="0"/>
                  </a:moveTo>
                  <a:lnTo>
                    <a:pt x="8229594" y="0"/>
                  </a:lnTo>
                  <a:lnTo>
                    <a:pt x="8229594" y="5402725"/>
                  </a:lnTo>
                  <a:lnTo>
                    <a:pt x="0" y="540272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02355" y="498157"/>
            <a:ext cx="59448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Aprender </a:t>
            </a:r>
            <a:r>
              <a:rPr sz="4400" dirty="0"/>
              <a:t>y anunciar</a:t>
            </a:r>
            <a:r>
              <a:rPr sz="4400" spc="-50" dirty="0"/>
              <a:t> </a:t>
            </a:r>
            <a:r>
              <a:rPr sz="4400" spc="-5" dirty="0"/>
              <a:t>rutas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535940" y="1326362"/>
            <a:ext cx="7929880" cy="59690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420"/>
              </a:spcBef>
            </a:pPr>
            <a:r>
              <a:rPr sz="2000" b="1" spc="-5" dirty="0">
                <a:solidFill>
                  <a:srgbClr val="222222"/>
                </a:solidFill>
                <a:latin typeface="Carlito"/>
                <a:cs typeface="Carlito"/>
              </a:rPr>
              <a:t>Aprender </a:t>
            </a:r>
            <a:r>
              <a:rPr sz="2000" b="1" dirty="0">
                <a:solidFill>
                  <a:srgbClr val="222222"/>
                </a:solidFill>
                <a:latin typeface="Carlito"/>
                <a:cs typeface="Carlito"/>
              </a:rPr>
              <a:t>una </a:t>
            </a:r>
            <a:r>
              <a:rPr sz="2000" b="1" spc="-5" dirty="0">
                <a:solidFill>
                  <a:srgbClr val="222222"/>
                </a:solidFill>
                <a:latin typeface="Carlito"/>
                <a:cs typeface="Carlito"/>
              </a:rPr>
              <a:t>ruta: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significa que voy a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incorporar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en mi </a:t>
            </a:r>
            <a:r>
              <a:rPr sz="2000" b="1" dirty="0">
                <a:solidFill>
                  <a:srgbClr val="222222"/>
                </a:solidFill>
                <a:latin typeface="Carlito"/>
                <a:cs typeface="Carlito"/>
              </a:rPr>
              <a:t>tabla </a:t>
            </a:r>
            <a:r>
              <a:rPr sz="2000" b="1" spc="-5" dirty="0">
                <a:solidFill>
                  <a:srgbClr val="222222"/>
                </a:solidFill>
                <a:latin typeface="Carlito"/>
                <a:cs typeface="Carlito"/>
              </a:rPr>
              <a:t>de BGP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alguna 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ruta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que me están</a:t>
            </a:r>
            <a:r>
              <a:rPr sz="2000" spc="-1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enseñando.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1340" y="4133062"/>
            <a:ext cx="7778115" cy="6096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2200"/>
              </a:lnSpc>
              <a:spcBef>
                <a:spcPts val="340"/>
              </a:spcBef>
            </a:pPr>
            <a:r>
              <a:rPr sz="2000" b="1" spc="-5" dirty="0">
                <a:solidFill>
                  <a:srgbClr val="222222"/>
                </a:solidFill>
                <a:latin typeface="Carlito"/>
                <a:cs typeface="Carlito"/>
              </a:rPr>
              <a:t>Anunciar </a:t>
            </a:r>
            <a:r>
              <a:rPr sz="2000" b="1" dirty="0">
                <a:solidFill>
                  <a:srgbClr val="222222"/>
                </a:solidFill>
                <a:latin typeface="Carlito"/>
                <a:cs typeface="Carlito"/>
              </a:rPr>
              <a:t>una </a:t>
            </a:r>
            <a:r>
              <a:rPr sz="2000" b="1" spc="-5" dirty="0">
                <a:solidFill>
                  <a:srgbClr val="222222"/>
                </a:solidFill>
                <a:latin typeface="Carlito"/>
                <a:cs typeface="Carlito"/>
              </a:rPr>
              <a:t>ruta: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significa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que le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voy a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decir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a alguien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que tengo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una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ruta  para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llegar a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determinado destino,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y que esa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ruta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está en la </a:t>
            </a:r>
            <a:r>
              <a:rPr sz="2000" b="1" dirty="0">
                <a:solidFill>
                  <a:srgbClr val="222222"/>
                </a:solidFill>
                <a:latin typeface="Carlito"/>
                <a:cs typeface="Carlito"/>
              </a:rPr>
              <a:t>tabla </a:t>
            </a:r>
            <a:r>
              <a:rPr sz="2000" b="1" spc="-5" dirty="0">
                <a:solidFill>
                  <a:srgbClr val="222222"/>
                </a:solidFill>
                <a:latin typeface="Carlito"/>
                <a:cs typeface="Carlito"/>
              </a:rPr>
              <a:t>de</a:t>
            </a:r>
            <a:r>
              <a:rPr sz="2000" b="1" spc="1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000" b="1" spc="-5" dirty="0">
                <a:solidFill>
                  <a:srgbClr val="222222"/>
                </a:solidFill>
                <a:latin typeface="Carlito"/>
                <a:cs typeface="Carlito"/>
              </a:rPr>
              <a:t>ruteo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.</a:t>
            </a:r>
            <a:endParaRPr sz="200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29154" y="1985264"/>
            <a:ext cx="4043045" cy="4612640"/>
            <a:chOff x="2329154" y="1985264"/>
            <a:chExt cx="4043045" cy="4612640"/>
          </a:xfrm>
        </p:grpSpPr>
        <p:sp>
          <p:nvSpPr>
            <p:cNvPr id="9" name="object 9"/>
            <p:cNvSpPr/>
            <p:nvPr/>
          </p:nvSpPr>
          <p:spPr>
            <a:xfrm>
              <a:off x="2329154" y="1985264"/>
              <a:ext cx="3929354" cy="20348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83764" y="4804784"/>
              <a:ext cx="3888435" cy="179256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5428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437" y="1702143"/>
            <a:ext cx="8578850" cy="5043170"/>
            <a:chOff x="452437" y="1702143"/>
            <a:chExt cx="8578850" cy="5043170"/>
          </a:xfrm>
        </p:grpSpPr>
        <p:sp>
          <p:nvSpPr>
            <p:cNvPr id="3" name="object 3"/>
            <p:cNvSpPr/>
            <p:nvPr/>
          </p:nvSpPr>
          <p:spPr>
            <a:xfrm>
              <a:off x="457200" y="1706905"/>
              <a:ext cx="8428355" cy="5014595"/>
            </a:xfrm>
            <a:custGeom>
              <a:avLst/>
              <a:gdLst/>
              <a:ahLst/>
              <a:cxnLst/>
              <a:rect l="l" t="t" r="r" b="b"/>
              <a:pathLst>
                <a:path w="8428355" h="5014595">
                  <a:moveTo>
                    <a:pt x="8428215" y="0"/>
                  </a:moveTo>
                  <a:lnTo>
                    <a:pt x="0" y="0"/>
                  </a:lnTo>
                  <a:lnTo>
                    <a:pt x="0" y="5014570"/>
                  </a:lnTo>
                  <a:lnTo>
                    <a:pt x="8428215" y="5014570"/>
                  </a:lnTo>
                  <a:lnTo>
                    <a:pt x="8428215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7199" y="1706905"/>
              <a:ext cx="8428355" cy="5014595"/>
            </a:xfrm>
            <a:custGeom>
              <a:avLst/>
              <a:gdLst/>
              <a:ahLst/>
              <a:cxnLst/>
              <a:rect l="l" t="t" r="r" b="b"/>
              <a:pathLst>
                <a:path w="8428355" h="5014595">
                  <a:moveTo>
                    <a:pt x="0" y="0"/>
                  </a:moveTo>
                  <a:lnTo>
                    <a:pt x="8428213" y="0"/>
                  </a:lnTo>
                  <a:lnTo>
                    <a:pt x="8428213" y="5014566"/>
                  </a:lnTo>
                  <a:lnTo>
                    <a:pt x="0" y="501456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61895" marR="5080" indent="-125095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Aprender </a:t>
            </a:r>
            <a:r>
              <a:rPr dirty="0"/>
              <a:t>y anunciar</a:t>
            </a:r>
            <a:r>
              <a:rPr spc="-50" dirty="0"/>
              <a:t> </a:t>
            </a:r>
            <a:r>
              <a:rPr spc="-5" dirty="0"/>
              <a:t>rutas  (Resumiendo)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35940" y="1709445"/>
            <a:ext cx="8096250" cy="295656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68300" marR="111125" indent="-355600">
              <a:lnSpc>
                <a:spcPts val="2500"/>
              </a:lnSpc>
              <a:spcBef>
                <a:spcPts val="500"/>
              </a:spcBef>
              <a:buFont typeface="Times New Roman"/>
              <a:buChar char="•"/>
              <a:tabLst>
                <a:tab pos="372745" algn="l"/>
                <a:tab pos="373380" algn="l"/>
              </a:tabLst>
            </a:pPr>
            <a:r>
              <a:rPr sz="2400" b="1" spc="-5" dirty="0">
                <a:solidFill>
                  <a:srgbClr val="222222"/>
                </a:solidFill>
                <a:latin typeface="Carlito"/>
                <a:cs typeface="Carlito"/>
              </a:rPr>
              <a:t>Neighbor: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punto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remoto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a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quien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voy a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querer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enseñar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y/o de  quien aprender rutas.</a:t>
            </a:r>
            <a:endParaRPr sz="2400">
              <a:latin typeface="Carlito"/>
              <a:cs typeface="Carlito"/>
            </a:endParaRPr>
          </a:p>
          <a:p>
            <a:pPr marL="368300" marR="5080" indent="-355600">
              <a:lnSpc>
                <a:spcPts val="2600"/>
              </a:lnSpc>
              <a:spcBef>
                <a:spcPts val="720"/>
              </a:spcBef>
              <a:buFont typeface="Times New Roman"/>
              <a:buChar char="•"/>
              <a:tabLst>
                <a:tab pos="372745" algn="l"/>
                <a:tab pos="373380" algn="l"/>
              </a:tabLst>
            </a:pP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Para hacer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este pasaje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de rutas debe establecerse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una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“</a:t>
            </a:r>
            <a:r>
              <a:rPr sz="2400" b="1" spc="-5" dirty="0">
                <a:solidFill>
                  <a:srgbClr val="222222"/>
                </a:solidFill>
                <a:latin typeface="Carlito"/>
                <a:cs typeface="Carlito"/>
              </a:rPr>
              <a:t>sesión  BGP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”.</a:t>
            </a:r>
            <a:endParaRPr sz="2400">
              <a:latin typeface="Carlito"/>
              <a:cs typeface="Carlito"/>
            </a:endParaRPr>
          </a:p>
          <a:p>
            <a:pPr marL="368300" marR="428625" indent="-355600">
              <a:lnSpc>
                <a:spcPts val="2600"/>
              </a:lnSpc>
              <a:spcBef>
                <a:spcPts val="700"/>
              </a:spcBef>
              <a:buFont typeface="Times New Roman"/>
              <a:buChar char="•"/>
              <a:tabLst>
                <a:tab pos="372745" algn="l"/>
                <a:tab pos="373380" algn="l"/>
              </a:tabLst>
            </a:pP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Para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que la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sesión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BGP se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establezca, el potencial neighbor  debe ser perfectamente </a:t>
            </a:r>
            <a:r>
              <a:rPr sz="2400" b="1" dirty="0">
                <a:solidFill>
                  <a:srgbClr val="222222"/>
                </a:solidFill>
                <a:latin typeface="Carlito"/>
                <a:cs typeface="Carlito"/>
              </a:rPr>
              <a:t>alcanzable </a:t>
            </a:r>
            <a:r>
              <a:rPr sz="2400" b="1" spc="-5" dirty="0">
                <a:solidFill>
                  <a:srgbClr val="222222"/>
                </a:solidFill>
                <a:latin typeface="Carlito"/>
                <a:cs typeface="Carlito"/>
              </a:rPr>
              <a:t>por IP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(cuidado con 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filtros!).</a:t>
            </a:r>
            <a:endParaRPr sz="2400">
              <a:latin typeface="Carlito"/>
              <a:cs typeface="Carlito"/>
            </a:endParaRPr>
          </a:p>
          <a:p>
            <a:pPr marL="372745" indent="-360680">
              <a:lnSpc>
                <a:spcPct val="100000"/>
              </a:lnSpc>
              <a:spcBef>
                <a:spcPts val="380"/>
              </a:spcBef>
              <a:buFont typeface="Times New Roman"/>
              <a:buChar char="•"/>
              <a:tabLst>
                <a:tab pos="372745" algn="l"/>
                <a:tab pos="373380" algn="l"/>
              </a:tabLst>
            </a:pP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La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sesión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establecida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puede ser </a:t>
            </a:r>
            <a:r>
              <a:rPr sz="2400" b="1" spc="-5" dirty="0">
                <a:solidFill>
                  <a:srgbClr val="222222"/>
                </a:solidFill>
                <a:latin typeface="Carlito"/>
                <a:cs typeface="Carlito"/>
              </a:rPr>
              <a:t>eBGP </a:t>
            </a:r>
            <a:r>
              <a:rPr sz="2400" b="1" dirty="0">
                <a:solidFill>
                  <a:srgbClr val="222222"/>
                </a:solidFill>
                <a:latin typeface="Carlito"/>
                <a:cs typeface="Carlito"/>
              </a:rPr>
              <a:t>o</a:t>
            </a:r>
            <a:r>
              <a:rPr sz="2400" b="1" spc="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400" b="1" spc="-5" dirty="0">
                <a:solidFill>
                  <a:srgbClr val="222222"/>
                </a:solidFill>
                <a:latin typeface="Carlito"/>
                <a:cs typeface="Carlito"/>
              </a:rPr>
              <a:t>iBGP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.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31022" y="4593005"/>
            <a:ext cx="5260555" cy="1886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6782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355" y="498157"/>
            <a:ext cx="59448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Aprender </a:t>
            </a:r>
            <a:r>
              <a:rPr sz="4400" dirty="0"/>
              <a:t>y anunciar</a:t>
            </a:r>
            <a:r>
              <a:rPr sz="4400" spc="-50" dirty="0"/>
              <a:t> </a:t>
            </a:r>
            <a:r>
              <a:rPr sz="4400" spc="-5" dirty="0"/>
              <a:t>rutas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457200" y="1456182"/>
            <a:ext cx="8229600" cy="749300"/>
          </a:xfrm>
          <a:prstGeom prst="rect">
            <a:avLst/>
          </a:prstGeom>
          <a:solidFill>
            <a:srgbClr val="F1F0E7"/>
          </a:solidFill>
          <a:ln w="9524">
            <a:solidFill>
              <a:srgbClr val="6095C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15290" indent="-323850">
              <a:lnSpc>
                <a:spcPts val="3105"/>
              </a:lnSpc>
              <a:buFont typeface="Times New Roman"/>
              <a:buChar char="•"/>
              <a:tabLst>
                <a:tab pos="414655" algn="l"/>
                <a:tab pos="415290" algn="l"/>
              </a:tabLst>
            </a:pPr>
            <a:r>
              <a:rPr sz="2800" dirty="0">
                <a:solidFill>
                  <a:srgbClr val="222222"/>
                </a:solidFill>
                <a:latin typeface="Carlito"/>
                <a:cs typeface="Carlito"/>
              </a:rPr>
              <a:t>Qué </a:t>
            </a:r>
            <a:r>
              <a:rPr sz="2800" spc="-5" dirty="0">
                <a:solidFill>
                  <a:srgbClr val="222222"/>
                </a:solidFill>
                <a:latin typeface="Carlito"/>
                <a:cs typeface="Carlito"/>
              </a:rPr>
              <a:t>tráfico </a:t>
            </a:r>
            <a:r>
              <a:rPr sz="2800" dirty="0">
                <a:solidFill>
                  <a:srgbClr val="222222"/>
                </a:solidFill>
                <a:latin typeface="Carlito"/>
                <a:cs typeface="Carlito"/>
              </a:rPr>
              <a:t>afecta las </a:t>
            </a:r>
            <a:r>
              <a:rPr sz="2800" spc="-5" dirty="0">
                <a:solidFill>
                  <a:srgbClr val="222222"/>
                </a:solidFill>
                <a:latin typeface="Carlito"/>
                <a:cs typeface="Carlito"/>
              </a:rPr>
              <a:t>rutas </a:t>
            </a:r>
            <a:r>
              <a:rPr sz="2800" dirty="0">
                <a:solidFill>
                  <a:srgbClr val="222222"/>
                </a:solidFill>
                <a:latin typeface="Carlito"/>
                <a:cs typeface="Carlito"/>
              </a:rPr>
              <a:t>que</a:t>
            </a:r>
            <a:r>
              <a:rPr sz="2800" spc="-1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800" spc="-5" dirty="0">
                <a:solidFill>
                  <a:srgbClr val="222222"/>
                </a:solidFill>
                <a:latin typeface="Carlito"/>
                <a:cs typeface="Carlito"/>
              </a:rPr>
              <a:t>aprendo?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38376" y="2249309"/>
            <a:ext cx="996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rlito"/>
                <a:cs typeface="Carlito"/>
              </a:rPr>
              <a:t>saliente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8376" y="3606038"/>
            <a:ext cx="11957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5" dirty="0">
                <a:latin typeface="Carlito"/>
                <a:cs typeface="Carlito"/>
              </a:rPr>
              <a:t>entrante</a:t>
            </a:r>
            <a:endParaRPr sz="26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9277" y="2852940"/>
            <a:ext cx="8229600" cy="720090"/>
          </a:xfrm>
          <a:prstGeom prst="rect">
            <a:avLst/>
          </a:prstGeom>
          <a:solidFill>
            <a:srgbClr val="F1F0E7"/>
          </a:solidFill>
          <a:ln w="9524">
            <a:solidFill>
              <a:srgbClr val="6095C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15290" indent="-323850">
              <a:lnSpc>
                <a:spcPts val="3105"/>
              </a:lnSpc>
              <a:buFont typeface="Times New Roman"/>
              <a:buChar char="•"/>
              <a:tabLst>
                <a:tab pos="414655" algn="l"/>
                <a:tab pos="415290" algn="l"/>
              </a:tabLst>
            </a:pPr>
            <a:r>
              <a:rPr sz="2800" dirty="0">
                <a:latin typeface="Carlito"/>
                <a:cs typeface="Carlito"/>
              </a:rPr>
              <a:t>Qué </a:t>
            </a:r>
            <a:r>
              <a:rPr sz="2800" spc="-5" dirty="0">
                <a:latin typeface="Carlito"/>
                <a:cs typeface="Carlito"/>
              </a:rPr>
              <a:t>tráfico </a:t>
            </a:r>
            <a:r>
              <a:rPr sz="2800" dirty="0">
                <a:latin typeface="Carlito"/>
                <a:cs typeface="Carlito"/>
              </a:rPr>
              <a:t>afecta las </a:t>
            </a:r>
            <a:r>
              <a:rPr sz="2800" spc="-5" dirty="0">
                <a:latin typeface="Carlito"/>
                <a:cs typeface="Carlito"/>
              </a:rPr>
              <a:t>rutas </a:t>
            </a:r>
            <a:r>
              <a:rPr sz="2800" dirty="0">
                <a:latin typeface="Carlito"/>
                <a:cs typeface="Carlito"/>
              </a:rPr>
              <a:t>que</a:t>
            </a:r>
            <a:r>
              <a:rPr sz="2800" spc="-10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enseño?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6855" y="4365104"/>
            <a:ext cx="8229600" cy="720090"/>
          </a:xfrm>
          <a:prstGeom prst="rect">
            <a:avLst/>
          </a:prstGeom>
          <a:solidFill>
            <a:srgbClr val="F1F0E7"/>
          </a:solidFill>
          <a:ln w="9524">
            <a:solidFill>
              <a:srgbClr val="6095C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15290" indent="-323850">
              <a:lnSpc>
                <a:spcPts val="3105"/>
              </a:lnSpc>
              <a:buFont typeface="Times New Roman"/>
              <a:buChar char="•"/>
              <a:tabLst>
                <a:tab pos="414655" algn="l"/>
                <a:tab pos="415290" algn="l"/>
              </a:tabLst>
            </a:pPr>
            <a:r>
              <a:rPr sz="2800" dirty="0">
                <a:latin typeface="Carlito"/>
                <a:cs typeface="Carlito"/>
              </a:rPr>
              <a:t>Qué pasa si </a:t>
            </a:r>
            <a:r>
              <a:rPr sz="2800" spc="-5" dirty="0">
                <a:latin typeface="Carlito"/>
                <a:cs typeface="Carlito"/>
              </a:rPr>
              <a:t>no aprendo</a:t>
            </a:r>
            <a:r>
              <a:rPr sz="2800" spc="-2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nada?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66367" y="5046192"/>
            <a:ext cx="5090160" cy="81534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3100"/>
              </a:lnSpc>
              <a:spcBef>
                <a:spcPts val="219"/>
              </a:spcBef>
            </a:pPr>
            <a:r>
              <a:rPr sz="2600" spc="-5" dirty="0">
                <a:latin typeface="Carlito"/>
                <a:cs typeface="Carlito"/>
              </a:rPr>
              <a:t>Depende </a:t>
            </a:r>
            <a:r>
              <a:rPr sz="2600" dirty="0">
                <a:latin typeface="Carlito"/>
                <a:cs typeface="Carlito"/>
              </a:rPr>
              <a:t>de lo que </a:t>
            </a:r>
            <a:r>
              <a:rPr sz="2600" spc="-5" dirty="0">
                <a:latin typeface="Carlito"/>
                <a:cs typeface="Carlito"/>
              </a:rPr>
              <a:t>tenga configurado  localmente </a:t>
            </a:r>
            <a:r>
              <a:rPr sz="2600" dirty="0">
                <a:latin typeface="Carlito"/>
                <a:cs typeface="Carlito"/>
              </a:rPr>
              <a:t>en </a:t>
            </a:r>
            <a:r>
              <a:rPr sz="2600" spc="-5" dirty="0">
                <a:latin typeface="Carlito"/>
                <a:cs typeface="Carlito"/>
              </a:rPr>
              <a:t>mi </a:t>
            </a:r>
            <a:r>
              <a:rPr sz="2600" dirty="0">
                <a:latin typeface="Carlito"/>
                <a:cs typeface="Carlito"/>
              </a:rPr>
              <a:t>tabla de</a:t>
            </a:r>
            <a:r>
              <a:rPr sz="2600" spc="-10" dirty="0">
                <a:latin typeface="Carlito"/>
                <a:cs typeface="Carlito"/>
              </a:rPr>
              <a:t> </a:t>
            </a:r>
            <a:r>
              <a:rPr sz="2600" spc="-5" dirty="0">
                <a:latin typeface="Carlito"/>
                <a:cs typeface="Carlito"/>
              </a:rPr>
              <a:t>ruteo.</a:t>
            </a:r>
            <a:endParaRPr sz="26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3943313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C14609-782D-6040-8040-CFF9D37EF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¿ Qué es Internet?</a:t>
            </a:r>
          </a:p>
        </p:txBody>
      </p:sp>
      <p:pic>
        <p:nvPicPr>
          <p:cNvPr id="5" name="videoplayback.mp4">
            <a:hlinkClick r:id="" action="ppaction://media"/>
            <a:extLst>
              <a:ext uri="{FF2B5EF4-FFF2-40B4-BE49-F238E27FC236}">
                <a16:creationId xmlns:a16="http://schemas.microsoft.com/office/drawing/2014/main" id="{337E6533-DFC8-754B-AA52-56114F3A22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3716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9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9038" y="498157"/>
            <a:ext cx="473138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Configuración</a:t>
            </a:r>
            <a:r>
              <a:rPr sz="4400" spc="-30" dirty="0"/>
              <a:t> </a:t>
            </a:r>
            <a:r>
              <a:rPr sz="4400" spc="-5" dirty="0"/>
              <a:t>Básica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452437" y="1453172"/>
            <a:ext cx="8239125" cy="4573270"/>
            <a:chOff x="452437" y="1453172"/>
            <a:chExt cx="8239125" cy="4573270"/>
          </a:xfrm>
        </p:grpSpPr>
        <p:sp>
          <p:nvSpPr>
            <p:cNvPr id="4" name="object 4"/>
            <p:cNvSpPr/>
            <p:nvPr/>
          </p:nvSpPr>
          <p:spPr>
            <a:xfrm>
              <a:off x="457200" y="1457934"/>
              <a:ext cx="8229600" cy="4563745"/>
            </a:xfrm>
            <a:custGeom>
              <a:avLst/>
              <a:gdLst/>
              <a:ahLst/>
              <a:cxnLst/>
              <a:rect l="l" t="t" r="r" b="b"/>
              <a:pathLst>
                <a:path w="8229600" h="4563745">
                  <a:moveTo>
                    <a:pt x="8229600" y="0"/>
                  </a:moveTo>
                  <a:lnTo>
                    <a:pt x="0" y="0"/>
                  </a:lnTo>
                  <a:lnTo>
                    <a:pt x="0" y="4563352"/>
                  </a:lnTo>
                  <a:lnTo>
                    <a:pt x="8229600" y="4563352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199" y="1457934"/>
              <a:ext cx="8229600" cy="4563745"/>
            </a:xfrm>
            <a:custGeom>
              <a:avLst/>
              <a:gdLst/>
              <a:ahLst/>
              <a:cxnLst/>
              <a:rect l="l" t="t" r="r" b="b"/>
              <a:pathLst>
                <a:path w="8229600" h="4563745">
                  <a:moveTo>
                    <a:pt x="0" y="0"/>
                  </a:moveTo>
                  <a:lnTo>
                    <a:pt x="8229594" y="0"/>
                  </a:lnTo>
                  <a:lnTo>
                    <a:pt x="8229594" y="4563346"/>
                  </a:lnTo>
                  <a:lnTo>
                    <a:pt x="0" y="456334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5940" y="1418564"/>
            <a:ext cx="5487670" cy="2907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279" indent="-196215">
              <a:lnSpc>
                <a:spcPct val="100000"/>
              </a:lnSpc>
              <a:spcBef>
                <a:spcPts val="100"/>
              </a:spcBef>
              <a:buSzPct val="94736"/>
              <a:buAutoNum type="arabicParenR"/>
              <a:tabLst>
                <a:tab pos="208915" algn="l"/>
              </a:tabLst>
            </a:pPr>
            <a:r>
              <a:rPr sz="1900" dirty="0">
                <a:solidFill>
                  <a:srgbClr val="222222"/>
                </a:solidFill>
                <a:latin typeface="Carlito"/>
                <a:cs typeface="Carlito"/>
              </a:rPr>
              <a:t>_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Crea el proceso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BGP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dentro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del</a:t>
            </a:r>
            <a:r>
              <a:rPr sz="1800" spc="1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router: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222222"/>
              </a:buClr>
              <a:buFont typeface="Carlito"/>
              <a:buAutoNum type="arabicParenR"/>
            </a:pPr>
            <a:endParaRPr sz="1800">
              <a:latin typeface="Carlito"/>
              <a:cs typeface="Carlito"/>
            </a:endParaRPr>
          </a:p>
          <a:p>
            <a:pPr marL="485775">
              <a:lnSpc>
                <a:spcPct val="100000"/>
              </a:lnSpc>
            </a:pPr>
            <a:r>
              <a:rPr sz="1900" b="1" spc="-5" dirty="0">
                <a:solidFill>
                  <a:srgbClr val="6095C9"/>
                </a:solidFill>
                <a:latin typeface="Carlito"/>
                <a:cs typeface="Carlito"/>
              </a:rPr>
              <a:t>router </a:t>
            </a:r>
            <a:r>
              <a:rPr sz="1900" b="1" dirty="0">
                <a:solidFill>
                  <a:srgbClr val="4F81BD"/>
                </a:solidFill>
                <a:latin typeface="Carlito"/>
                <a:cs typeface="Carlito"/>
              </a:rPr>
              <a:t>bgp </a:t>
            </a:r>
            <a:r>
              <a:rPr sz="1900" b="1" spc="-5" dirty="0">
                <a:solidFill>
                  <a:srgbClr val="4F81BD"/>
                </a:solidFill>
                <a:latin typeface="Carlito"/>
                <a:cs typeface="Carlito"/>
              </a:rPr>
              <a:t>&lt;ASN&gt; </a:t>
            </a:r>
            <a:r>
              <a:rPr sz="1900" b="1" dirty="0">
                <a:solidFill>
                  <a:srgbClr val="4F81BD"/>
                </a:solidFill>
                <a:latin typeface="Carlito"/>
                <a:cs typeface="Carlito"/>
              </a:rPr>
              <a:t>(sintaxis de Cisco, FRR,</a:t>
            </a:r>
            <a:r>
              <a:rPr sz="1900" b="1" spc="-65" dirty="0">
                <a:solidFill>
                  <a:srgbClr val="4F81BD"/>
                </a:solidFill>
                <a:latin typeface="Carlito"/>
                <a:cs typeface="Carlito"/>
              </a:rPr>
              <a:t> </a:t>
            </a:r>
            <a:r>
              <a:rPr sz="1900" b="1" spc="-5" dirty="0">
                <a:solidFill>
                  <a:srgbClr val="4F81BD"/>
                </a:solidFill>
                <a:latin typeface="Carlito"/>
                <a:cs typeface="Carlito"/>
              </a:rPr>
              <a:t>Quagga)</a:t>
            </a:r>
            <a:endParaRPr sz="19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900">
              <a:latin typeface="Carlito"/>
              <a:cs typeface="Carlito"/>
            </a:endParaRPr>
          </a:p>
          <a:p>
            <a:pPr marL="208279" indent="-196215">
              <a:lnSpc>
                <a:spcPct val="100000"/>
              </a:lnSpc>
              <a:buSzPct val="94736"/>
              <a:buAutoNum type="arabicParenR" startAt="2"/>
              <a:tabLst>
                <a:tab pos="208915" algn="l"/>
              </a:tabLst>
            </a:pPr>
            <a:r>
              <a:rPr sz="1900" dirty="0">
                <a:solidFill>
                  <a:srgbClr val="222222"/>
                </a:solidFill>
                <a:latin typeface="Carlito"/>
                <a:cs typeface="Carlito"/>
              </a:rPr>
              <a:t>_ </a:t>
            </a:r>
            <a:r>
              <a:rPr sz="1900" spc="-5" dirty="0">
                <a:solidFill>
                  <a:srgbClr val="222222"/>
                </a:solidFill>
                <a:latin typeface="Carlito"/>
                <a:cs typeface="Carlito"/>
              </a:rPr>
              <a:t>Definir contrá </a:t>
            </a:r>
            <a:r>
              <a:rPr sz="1900" dirty="0">
                <a:solidFill>
                  <a:srgbClr val="222222"/>
                </a:solidFill>
                <a:latin typeface="Carlito"/>
                <a:cs typeface="Carlito"/>
              </a:rPr>
              <a:t>qué </a:t>
            </a:r>
            <a:r>
              <a:rPr sz="1900" spc="-5" dirty="0">
                <a:solidFill>
                  <a:srgbClr val="222222"/>
                </a:solidFill>
                <a:latin typeface="Carlito"/>
                <a:cs typeface="Carlito"/>
              </a:rPr>
              <a:t>peers estableceremos </a:t>
            </a:r>
            <a:r>
              <a:rPr sz="1900" dirty="0">
                <a:solidFill>
                  <a:srgbClr val="222222"/>
                </a:solidFill>
                <a:latin typeface="Carlito"/>
                <a:cs typeface="Carlito"/>
              </a:rPr>
              <a:t>la</a:t>
            </a:r>
            <a:r>
              <a:rPr sz="1900" spc="3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900" spc="-5" dirty="0">
                <a:solidFill>
                  <a:srgbClr val="222222"/>
                </a:solidFill>
                <a:latin typeface="Carlito"/>
                <a:cs typeface="Carlito"/>
              </a:rPr>
              <a:t>sesión:</a:t>
            </a:r>
            <a:endParaRPr sz="1900">
              <a:latin typeface="Carlito"/>
              <a:cs typeface="Carlito"/>
            </a:endParaRPr>
          </a:p>
          <a:p>
            <a:pPr>
              <a:lnSpc>
                <a:spcPct val="100000"/>
              </a:lnSpc>
              <a:buClr>
                <a:srgbClr val="222222"/>
              </a:buClr>
              <a:buFont typeface="Carlito"/>
              <a:buAutoNum type="arabicParenR" startAt="2"/>
            </a:pPr>
            <a:endParaRPr sz="1900">
              <a:latin typeface="Carlito"/>
              <a:cs typeface="Carlito"/>
            </a:endParaRPr>
          </a:p>
          <a:p>
            <a:pPr marL="485775">
              <a:lnSpc>
                <a:spcPct val="100000"/>
              </a:lnSpc>
              <a:spcBef>
                <a:spcPts val="5"/>
              </a:spcBef>
            </a:pPr>
            <a:r>
              <a:rPr sz="1900" b="1" dirty="0">
                <a:solidFill>
                  <a:srgbClr val="4F81BD"/>
                </a:solidFill>
                <a:latin typeface="Carlito"/>
                <a:cs typeface="Carlito"/>
              </a:rPr>
              <a:t>neighbor </a:t>
            </a:r>
            <a:r>
              <a:rPr sz="1900" b="1" spc="-5" dirty="0">
                <a:solidFill>
                  <a:srgbClr val="4F81BD"/>
                </a:solidFill>
                <a:latin typeface="Carlito"/>
                <a:cs typeface="Carlito"/>
              </a:rPr>
              <a:t>&lt;ip&gt; </a:t>
            </a:r>
            <a:r>
              <a:rPr sz="1900" b="1" dirty="0">
                <a:solidFill>
                  <a:srgbClr val="4F81BD"/>
                </a:solidFill>
                <a:latin typeface="Carlito"/>
                <a:cs typeface="Carlito"/>
              </a:rPr>
              <a:t>remote-as</a:t>
            </a:r>
            <a:r>
              <a:rPr sz="1900" b="1" spc="-15" dirty="0">
                <a:solidFill>
                  <a:srgbClr val="4F81BD"/>
                </a:solidFill>
                <a:latin typeface="Carlito"/>
                <a:cs typeface="Carlito"/>
              </a:rPr>
              <a:t> </a:t>
            </a:r>
            <a:r>
              <a:rPr sz="1900" b="1" spc="-5" dirty="0">
                <a:solidFill>
                  <a:srgbClr val="4F81BD"/>
                </a:solidFill>
                <a:latin typeface="Carlito"/>
                <a:cs typeface="Carlito"/>
              </a:rPr>
              <a:t>&lt;AS-remoto&gt;</a:t>
            </a:r>
            <a:endParaRPr sz="19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00">
              <a:latin typeface="Carlito"/>
              <a:cs typeface="Carlito"/>
            </a:endParaRPr>
          </a:p>
          <a:p>
            <a:pPr marL="825500" lvl="1" indent="-457200">
              <a:lnSpc>
                <a:spcPct val="100000"/>
              </a:lnSpc>
              <a:spcBef>
                <a:spcPts val="5"/>
              </a:spcBef>
              <a:buFont typeface="Arial"/>
              <a:buChar char="–"/>
              <a:tabLst>
                <a:tab pos="824865" algn="l"/>
                <a:tab pos="825500" algn="l"/>
              </a:tabLst>
            </a:pP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vecinos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internos (mismo</a:t>
            </a:r>
            <a:r>
              <a:rPr sz="1800" spc="-1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AS)</a:t>
            </a:r>
            <a:endParaRPr sz="1800">
              <a:latin typeface="Carlito"/>
              <a:cs typeface="Carlito"/>
            </a:endParaRPr>
          </a:p>
          <a:p>
            <a:pPr marL="825500" lvl="1" indent="-457200">
              <a:lnSpc>
                <a:spcPct val="100000"/>
              </a:lnSpc>
              <a:spcBef>
                <a:spcPts val="40"/>
              </a:spcBef>
              <a:buFont typeface="Arial"/>
              <a:buChar char="–"/>
              <a:tabLst>
                <a:tab pos="824865" algn="l"/>
                <a:tab pos="825500" algn="l"/>
              </a:tabLst>
            </a:pP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vecinos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externos (distinto</a:t>
            </a:r>
            <a:r>
              <a:rPr sz="1800" spc="-1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AS)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1539" y="4612614"/>
            <a:ext cx="74834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>
                <a:solidFill>
                  <a:srgbClr val="222222"/>
                </a:solidFill>
                <a:latin typeface="Carlito"/>
                <a:cs typeface="Carlito"/>
              </a:rPr>
              <a:t>Generalmente </a:t>
            </a:r>
            <a:r>
              <a:rPr sz="1400" i="1" spc="-5" dirty="0">
                <a:solidFill>
                  <a:srgbClr val="222222"/>
                </a:solidFill>
                <a:latin typeface="Carlito"/>
                <a:cs typeface="Carlito"/>
              </a:rPr>
              <a:t>los externos comparten </a:t>
            </a:r>
            <a:r>
              <a:rPr sz="1400" i="1" dirty="0">
                <a:solidFill>
                  <a:srgbClr val="222222"/>
                </a:solidFill>
                <a:latin typeface="Carlito"/>
                <a:cs typeface="Carlito"/>
              </a:rPr>
              <a:t>una </a:t>
            </a:r>
            <a:r>
              <a:rPr sz="1400" i="1" spc="-5" dirty="0">
                <a:solidFill>
                  <a:srgbClr val="222222"/>
                </a:solidFill>
                <a:latin typeface="Carlito"/>
                <a:cs typeface="Carlito"/>
              </a:rPr>
              <a:t>subred, </a:t>
            </a:r>
            <a:r>
              <a:rPr sz="1400" i="1" dirty="0">
                <a:solidFill>
                  <a:srgbClr val="222222"/>
                </a:solidFill>
                <a:latin typeface="Carlito"/>
                <a:cs typeface="Carlito"/>
              </a:rPr>
              <a:t>son </a:t>
            </a:r>
            <a:r>
              <a:rPr sz="1400" i="1" spc="-5" dirty="0">
                <a:solidFill>
                  <a:srgbClr val="222222"/>
                </a:solidFill>
                <a:latin typeface="Carlito"/>
                <a:cs typeface="Carlito"/>
              </a:rPr>
              <a:t>adyacentes. Los internos (iBGP) pueden estar</a:t>
            </a:r>
            <a:r>
              <a:rPr sz="1400" i="1" spc="204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400" i="1" spc="-5" dirty="0">
                <a:solidFill>
                  <a:srgbClr val="222222"/>
                </a:solidFill>
                <a:latin typeface="Carlito"/>
                <a:cs typeface="Carlito"/>
              </a:rPr>
              <a:t>en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1539" y="4752314"/>
            <a:ext cx="28301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5" dirty="0">
                <a:solidFill>
                  <a:srgbClr val="222222"/>
                </a:solidFill>
                <a:latin typeface="Carlito"/>
                <a:cs typeface="Carlito"/>
              </a:rPr>
              <a:t>cualquier </a:t>
            </a:r>
            <a:r>
              <a:rPr sz="1400" i="1" dirty="0">
                <a:solidFill>
                  <a:srgbClr val="222222"/>
                </a:solidFill>
                <a:latin typeface="Carlito"/>
                <a:cs typeface="Carlito"/>
              </a:rPr>
              <a:t>parte </a:t>
            </a:r>
            <a:r>
              <a:rPr sz="1400" i="1" spc="-5" dirty="0">
                <a:solidFill>
                  <a:srgbClr val="222222"/>
                </a:solidFill>
                <a:latin typeface="Carlito"/>
                <a:cs typeface="Carlito"/>
              </a:rPr>
              <a:t>del Sistema</a:t>
            </a:r>
            <a:r>
              <a:rPr sz="1400" i="1" spc="1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400" i="1" spc="-5" dirty="0">
                <a:solidFill>
                  <a:srgbClr val="222222"/>
                </a:solidFill>
                <a:latin typeface="Carlito"/>
                <a:cs typeface="Carlito"/>
              </a:rPr>
              <a:t>Autónomo.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5940" y="5266664"/>
            <a:ext cx="7396480" cy="51815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>
              <a:lnSpc>
                <a:spcPct val="70200"/>
              </a:lnSpc>
              <a:spcBef>
                <a:spcPts val="780"/>
              </a:spcBef>
            </a:pPr>
            <a:r>
              <a:rPr sz="1900" spc="-5" dirty="0">
                <a:solidFill>
                  <a:srgbClr val="222222"/>
                </a:solidFill>
                <a:latin typeface="Carlito"/>
                <a:cs typeface="Carlito"/>
              </a:rPr>
              <a:t>Notar: </a:t>
            </a:r>
            <a:r>
              <a:rPr sz="1900" dirty="0">
                <a:solidFill>
                  <a:srgbClr val="222222"/>
                </a:solidFill>
                <a:latin typeface="Carlito"/>
                <a:cs typeface="Carlito"/>
              </a:rPr>
              <a:t>En un </a:t>
            </a:r>
            <a:r>
              <a:rPr sz="1900" spc="-5" dirty="0">
                <a:solidFill>
                  <a:srgbClr val="222222"/>
                </a:solidFill>
                <a:latin typeface="Carlito"/>
                <a:cs typeface="Carlito"/>
              </a:rPr>
              <a:t>IGP los </a:t>
            </a:r>
            <a:r>
              <a:rPr sz="1900" dirty="0">
                <a:solidFill>
                  <a:srgbClr val="222222"/>
                </a:solidFill>
                <a:latin typeface="Carlito"/>
                <a:cs typeface="Carlito"/>
              </a:rPr>
              <a:t>vecinos </a:t>
            </a:r>
            <a:r>
              <a:rPr sz="1900" spc="-5" dirty="0">
                <a:solidFill>
                  <a:srgbClr val="222222"/>
                </a:solidFill>
                <a:latin typeface="Carlito"/>
                <a:cs typeface="Carlito"/>
              </a:rPr>
              <a:t>son descubiertos automáticamente; </a:t>
            </a:r>
            <a:r>
              <a:rPr sz="1900" dirty="0">
                <a:solidFill>
                  <a:srgbClr val="222222"/>
                </a:solidFill>
                <a:latin typeface="Carlito"/>
                <a:cs typeface="Carlito"/>
              </a:rPr>
              <a:t>en </a:t>
            </a:r>
            <a:r>
              <a:rPr sz="1900" spc="-5" dirty="0">
                <a:solidFill>
                  <a:srgbClr val="222222"/>
                </a:solidFill>
                <a:latin typeface="Carlito"/>
                <a:cs typeface="Carlito"/>
              </a:rPr>
              <a:t>BGP </a:t>
            </a:r>
            <a:r>
              <a:rPr sz="1900" dirty="0">
                <a:solidFill>
                  <a:srgbClr val="222222"/>
                </a:solidFill>
                <a:latin typeface="Carlito"/>
                <a:cs typeface="Carlito"/>
              </a:rPr>
              <a:t>se  </a:t>
            </a:r>
            <a:r>
              <a:rPr sz="1900" spc="-5" dirty="0">
                <a:solidFill>
                  <a:srgbClr val="222222"/>
                </a:solidFill>
                <a:latin typeface="Carlito"/>
                <a:cs typeface="Carlito"/>
              </a:rPr>
              <a:t>configuran </a:t>
            </a:r>
            <a:r>
              <a:rPr sz="1900" dirty="0">
                <a:solidFill>
                  <a:srgbClr val="222222"/>
                </a:solidFill>
                <a:latin typeface="Carlito"/>
                <a:cs typeface="Carlito"/>
              </a:rPr>
              <a:t>en </a:t>
            </a:r>
            <a:r>
              <a:rPr sz="1900" spc="-5" dirty="0">
                <a:solidFill>
                  <a:srgbClr val="222222"/>
                </a:solidFill>
                <a:latin typeface="Carlito"/>
                <a:cs typeface="Carlito"/>
              </a:rPr>
              <a:t>forma</a:t>
            </a:r>
            <a:r>
              <a:rPr sz="1900" dirty="0">
                <a:solidFill>
                  <a:srgbClr val="222222"/>
                </a:solidFill>
                <a:latin typeface="Carlito"/>
                <a:cs typeface="Carlito"/>
              </a:rPr>
              <a:t> explícita</a:t>
            </a:r>
            <a:endParaRPr sz="19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210805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9038" y="498157"/>
            <a:ext cx="473138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Configuración</a:t>
            </a:r>
            <a:r>
              <a:rPr sz="4400" spc="-30" dirty="0"/>
              <a:t> </a:t>
            </a:r>
            <a:r>
              <a:rPr sz="4400" spc="-5" dirty="0"/>
              <a:t>Básica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457200" y="1830387"/>
            <a:ext cx="8229600" cy="2463165"/>
          </a:xfrm>
          <a:prstGeom prst="rect">
            <a:avLst/>
          </a:prstGeom>
          <a:solidFill>
            <a:srgbClr val="F1F0E7"/>
          </a:solidFill>
          <a:ln w="9524">
            <a:solidFill>
              <a:srgbClr val="6095C9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276860" indent="-186055">
              <a:lnSpc>
                <a:spcPct val="100000"/>
              </a:lnSpc>
              <a:spcBef>
                <a:spcPts val="180"/>
              </a:spcBef>
              <a:buSzPct val="94444"/>
              <a:buAutoNum type="arabicParenR" startAt="3"/>
              <a:tabLst>
                <a:tab pos="277495" algn="l"/>
              </a:tabLst>
            </a:pP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_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Definir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las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redes que serán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anunciadas a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través de</a:t>
            </a:r>
            <a:r>
              <a:rPr sz="1800" spc="1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BGP: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222222"/>
              </a:buClr>
              <a:buFont typeface="Carlito"/>
              <a:buAutoNum type="arabicParenR" startAt="3"/>
            </a:pPr>
            <a:endParaRPr sz="2150">
              <a:latin typeface="Carlito"/>
              <a:cs typeface="Carlito"/>
            </a:endParaRPr>
          </a:p>
          <a:p>
            <a:pPr marL="564515">
              <a:lnSpc>
                <a:spcPct val="100000"/>
              </a:lnSpc>
            </a:pPr>
            <a:r>
              <a:rPr sz="1800" b="1" dirty="0">
                <a:solidFill>
                  <a:srgbClr val="6095C9"/>
                </a:solidFill>
                <a:latin typeface="Carlito"/>
                <a:cs typeface="Carlito"/>
              </a:rPr>
              <a:t>network </a:t>
            </a:r>
            <a:r>
              <a:rPr sz="1800" b="1" spc="-5" dirty="0">
                <a:solidFill>
                  <a:srgbClr val="6095C9"/>
                </a:solidFill>
                <a:latin typeface="Carlito"/>
                <a:cs typeface="Carlito"/>
              </a:rPr>
              <a:t>&lt;red&gt; </a:t>
            </a:r>
            <a:r>
              <a:rPr sz="1800" b="1" dirty="0">
                <a:solidFill>
                  <a:srgbClr val="6095C9"/>
                </a:solidFill>
                <a:latin typeface="Carlito"/>
                <a:cs typeface="Carlito"/>
              </a:rPr>
              <a:t>[mask</a:t>
            </a:r>
            <a:r>
              <a:rPr sz="1800" b="1" spc="-5" dirty="0">
                <a:solidFill>
                  <a:srgbClr val="6095C9"/>
                </a:solidFill>
                <a:latin typeface="Carlito"/>
                <a:cs typeface="Carlito"/>
              </a:rPr>
              <a:t> &lt;</a:t>
            </a:r>
            <a:r>
              <a:rPr sz="1800" b="1" spc="-5" dirty="0">
                <a:solidFill>
                  <a:srgbClr val="4F81BD"/>
                </a:solidFill>
                <a:latin typeface="Carlito"/>
                <a:cs typeface="Carlito"/>
              </a:rPr>
              <a:t>máscara&gt;]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50">
              <a:latin typeface="Carlito"/>
              <a:cs typeface="Carlito"/>
            </a:endParaRPr>
          </a:p>
          <a:p>
            <a:pPr marL="568325" lvl="1" indent="-121920">
              <a:lnSpc>
                <a:spcPct val="100000"/>
              </a:lnSpc>
              <a:buChar char="-"/>
              <a:tabLst>
                <a:tab pos="568960" algn="l"/>
              </a:tabLst>
            </a:pPr>
            <a:r>
              <a:rPr sz="1800" i="1" dirty="0">
                <a:solidFill>
                  <a:srgbClr val="222222"/>
                </a:solidFill>
                <a:latin typeface="Carlito"/>
                <a:cs typeface="Carlito"/>
              </a:rPr>
              <a:t>Se </a:t>
            </a:r>
            <a:r>
              <a:rPr sz="1800" i="1" spc="-5" dirty="0">
                <a:solidFill>
                  <a:srgbClr val="222222"/>
                </a:solidFill>
                <a:latin typeface="Carlito"/>
                <a:cs typeface="Carlito"/>
              </a:rPr>
              <a:t>da </a:t>
            </a:r>
            <a:r>
              <a:rPr sz="1800" i="1" dirty="0">
                <a:solidFill>
                  <a:srgbClr val="222222"/>
                </a:solidFill>
                <a:latin typeface="Carlito"/>
                <a:cs typeface="Carlito"/>
              </a:rPr>
              <a:t>de alta una </a:t>
            </a:r>
            <a:r>
              <a:rPr sz="1800" i="1" spc="-5" dirty="0">
                <a:solidFill>
                  <a:srgbClr val="222222"/>
                </a:solidFill>
                <a:latin typeface="Carlito"/>
                <a:cs typeface="Carlito"/>
              </a:rPr>
              <a:t>red en la </a:t>
            </a:r>
            <a:r>
              <a:rPr sz="1800" i="1" dirty="0">
                <a:solidFill>
                  <a:srgbClr val="222222"/>
                </a:solidFill>
                <a:latin typeface="Carlito"/>
                <a:cs typeface="Carlito"/>
              </a:rPr>
              <a:t>tabla </a:t>
            </a:r>
            <a:r>
              <a:rPr sz="1800" i="1" spc="-5" dirty="0">
                <a:solidFill>
                  <a:srgbClr val="222222"/>
                </a:solidFill>
                <a:latin typeface="Carlito"/>
                <a:cs typeface="Carlito"/>
              </a:rPr>
              <a:t>de </a:t>
            </a:r>
            <a:r>
              <a:rPr sz="1800" i="1" dirty="0">
                <a:solidFill>
                  <a:srgbClr val="222222"/>
                </a:solidFill>
                <a:latin typeface="Carlito"/>
                <a:cs typeface="Carlito"/>
              </a:rPr>
              <a:t>BGP y </a:t>
            </a:r>
            <a:r>
              <a:rPr sz="1800" i="1" spc="-5" dirty="0">
                <a:solidFill>
                  <a:srgbClr val="222222"/>
                </a:solidFill>
                <a:latin typeface="Carlito"/>
                <a:cs typeface="Carlito"/>
              </a:rPr>
              <a:t>la </a:t>
            </a:r>
            <a:r>
              <a:rPr sz="1800" i="1" dirty="0">
                <a:solidFill>
                  <a:srgbClr val="222222"/>
                </a:solidFill>
                <a:latin typeface="Carlito"/>
                <a:cs typeface="Carlito"/>
              </a:rPr>
              <a:t>marca como local al</a:t>
            </a:r>
            <a:r>
              <a:rPr sz="1800" i="1" spc="-4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800" i="1" dirty="0">
                <a:solidFill>
                  <a:srgbClr val="222222"/>
                </a:solidFill>
                <a:latin typeface="Carlito"/>
                <a:cs typeface="Carlito"/>
              </a:rPr>
              <a:t>AS</a:t>
            </a:r>
            <a:endParaRPr sz="1800">
              <a:latin typeface="Carlito"/>
              <a:cs typeface="Carlito"/>
            </a:endParaRPr>
          </a:p>
          <a:p>
            <a:pPr marL="568325" lvl="1" indent="-121920">
              <a:lnSpc>
                <a:spcPct val="100000"/>
              </a:lnSpc>
              <a:spcBef>
                <a:spcPts val="440"/>
              </a:spcBef>
              <a:buChar char="-"/>
              <a:tabLst>
                <a:tab pos="568960" algn="l"/>
              </a:tabLst>
            </a:pPr>
            <a:r>
              <a:rPr sz="1800" i="1" spc="-5" dirty="0">
                <a:solidFill>
                  <a:srgbClr val="222222"/>
                </a:solidFill>
                <a:latin typeface="Carlito"/>
                <a:cs typeface="Carlito"/>
              </a:rPr>
              <a:t>La </a:t>
            </a:r>
            <a:r>
              <a:rPr sz="1800" i="1" dirty="0">
                <a:solidFill>
                  <a:srgbClr val="222222"/>
                </a:solidFill>
                <a:latin typeface="Carlito"/>
                <a:cs typeface="Carlito"/>
              </a:rPr>
              <a:t>máscara </a:t>
            </a:r>
            <a:r>
              <a:rPr sz="1800" i="1" spc="-5" dirty="0">
                <a:solidFill>
                  <a:srgbClr val="222222"/>
                </a:solidFill>
                <a:latin typeface="Carlito"/>
                <a:cs typeface="Carlito"/>
              </a:rPr>
              <a:t>permite especificar supernetting </a:t>
            </a:r>
            <a:r>
              <a:rPr sz="1800" i="1" dirty="0">
                <a:solidFill>
                  <a:srgbClr val="222222"/>
                </a:solidFill>
                <a:latin typeface="Carlito"/>
                <a:cs typeface="Carlito"/>
              </a:rPr>
              <a:t>o</a:t>
            </a:r>
            <a:r>
              <a:rPr sz="1800" i="1" spc="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800" i="1" spc="-5" dirty="0">
                <a:solidFill>
                  <a:srgbClr val="222222"/>
                </a:solidFill>
                <a:latin typeface="Carlito"/>
                <a:cs typeface="Carlito"/>
              </a:rPr>
              <a:t>subnetting</a:t>
            </a:r>
            <a:endParaRPr sz="18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1362580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437" y="1855126"/>
            <a:ext cx="8578850" cy="4890135"/>
            <a:chOff x="452437" y="1855126"/>
            <a:chExt cx="8578850" cy="4890135"/>
          </a:xfrm>
        </p:grpSpPr>
        <p:sp>
          <p:nvSpPr>
            <p:cNvPr id="3" name="object 3"/>
            <p:cNvSpPr/>
            <p:nvPr/>
          </p:nvSpPr>
          <p:spPr>
            <a:xfrm>
              <a:off x="457200" y="1859889"/>
              <a:ext cx="8229600" cy="4526280"/>
            </a:xfrm>
            <a:custGeom>
              <a:avLst/>
              <a:gdLst/>
              <a:ahLst/>
              <a:cxnLst/>
              <a:rect l="l" t="t" r="r" b="b"/>
              <a:pathLst>
                <a:path w="8229600" h="4526280">
                  <a:moveTo>
                    <a:pt x="8229600" y="0"/>
                  </a:moveTo>
                  <a:lnTo>
                    <a:pt x="0" y="0"/>
                  </a:lnTo>
                  <a:lnTo>
                    <a:pt x="0" y="4525967"/>
                  </a:lnTo>
                  <a:lnTo>
                    <a:pt x="8229600" y="4525967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7199" y="1859889"/>
              <a:ext cx="8229600" cy="4526280"/>
            </a:xfrm>
            <a:custGeom>
              <a:avLst/>
              <a:gdLst/>
              <a:ahLst/>
              <a:cxnLst/>
              <a:rect l="l" t="t" r="r" b="b"/>
              <a:pathLst>
                <a:path w="8229600" h="4526280">
                  <a:moveTo>
                    <a:pt x="0" y="0"/>
                  </a:moveTo>
                  <a:lnTo>
                    <a:pt x="8229594" y="0"/>
                  </a:lnTo>
                  <a:lnTo>
                    <a:pt x="8229594" y="4525956"/>
                  </a:lnTo>
                  <a:lnTo>
                    <a:pt x="0" y="452595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09038" y="498157"/>
            <a:ext cx="473138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Configuración</a:t>
            </a:r>
            <a:r>
              <a:rPr sz="4400" spc="-30" dirty="0"/>
              <a:t> </a:t>
            </a:r>
            <a:r>
              <a:rPr sz="4400" spc="-5" dirty="0"/>
              <a:t>Básica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535940" y="1892909"/>
            <a:ext cx="6175375" cy="314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745" indent="-360680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372745" algn="l"/>
                <a:tab pos="373380" algn="l"/>
              </a:tabLst>
            </a:pPr>
            <a:r>
              <a:rPr sz="2800" spc="-5" dirty="0">
                <a:solidFill>
                  <a:srgbClr val="222222"/>
                </a:solidFill>
                <a:latin typeface="Carlito"/>
                <a:cs typeface="Carlito"/>
              </a:rPr>
              <a:t>Ejemplo:</a:t>
            </a:r>
            <a:endParaRPr sz="2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3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solidFill>
                  <a:srgbClr val="222222"/>
                </a:solidFill>
                <a:latin typeface="Carlito"/>
                <a:cs typeface="Carlito"/>
              </a:rPr>
              <a:t>router bgp</a:t>
            </a:r>
            <a:r>
              <a:rPr sz="2800" dirty="0">
                <a:solidFill>
                  <a:srgbClr val="222222"/>
                </a:solidFill>
                <a:latin typeface="Carlito"/>
                <a:cs typeface="Carlito"/>
              </a:rPr>
              <a:t> 64496</a:t>
            </a:r>
            <a:endParaRPr sz="2800">
              <a:latin typeface="Carlito"/>
              <a:cs typeface="Carlito"/>
            </a:endParaRPr>
          </a:p>
          <a:p>
            <a:pPr marL="173355">
              <a:lnSpc>
                <a:spcPct val="100000"/>
              </a:lnSpc>
              <a:spcBef>
                <a:spcPts val="840"/>
              </a:spcBef>
            </a:pPr>
            <a:r>
              <a:rPr sz="2800" spc="-5" dirty="0">
                <a:solidFill>
                  <a:srgbClr val="222222"/>
                </a:solidFill>
                <a:latin typeface="Carlito"/>
                <a:cs typeface="Carlito"/>
              </a:rPr>
              <a:t>network 203.0.113.0 mask</a:t>
            </a:r>
            <a:r>
              <a:rPr sz="2800" spc="-4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800" spc="-5" dirty="0">
                <a:solidFill>
                  <a:srgbClr val="222222"/>
                </a:solidFill>
                <a:latin typeface="Carlito"/>
                <a:cs typeface="Carlito"/>
              </a:rPr>
              <a:t>255.255.255.0</a:t>
            </a:r>
            <a:endParaRPr sz="2800">
              <a:latin typeface="Carlito"/>
              <a:cs typeface="Carlito"/>
            </a:endParaRPr>
          </a:p>
          <a:p>
            <a:pPr marL="173355">
              <a:lnSpc>
                <a:spcPct val="100000"/>
              </a:lnSpc>
              <a:spcBef>
                <a:spcPts val="740"/>
              </a:spcBef>
            </a:pPr>
            <a:r>
              <a:rPr sz="2800" spc="-5" dirty="0">
                <a:solidFill>
                  <a:srgbClr val="222222"/>
                </a:solidFill>
                <a:latin typeface="Carlito"/>
                <a:cs typeface="Carlito"/>
              </a:rPr>
              <a:t>neighbor 192.0.2.2 remote-as</a:t>
            </a:r>
            <a:r>
              <a:rPr sz="2800" spc="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800" spc="-5" dirty="0">
                <a:solidFill>
                  <a:srgbClr val="222222"/>
                </a:solidFill>
                <a:latin typeface="Carlito"/>
                <a:cs typeface="Carlito"/>
              </a:rPr>
              <a:t>64500</a:t>
            </a:r>
            <a:endParaRPr sz="2800">
              <a:latin typeface="Carlito"/>
              <a:cs typeface="Carlito"/>
            </a:endParaRPr>
          </a:p>
          <a:p>
            <a:pPr marL="173355">
              <a:lnSpc>
                <a:spcPct val="100000"/>
              </a:lnSpc>
              <a:spcBef>
                <a:spcPts val="840"/>
              </a:spcBef>
            </a:pPr>
            <a:r>
              <a:rPr sz="2800" spc="-5" dirty="0">
                <a:solidFill>
                  <a:srgbClr val="222222"/>
                </a:solidFill>
                <a:latin typeface="Carlito"/>
                <a:cs typeface="Carlito"/>
              </a:rPr>
              <a:t>neighbor 192.0.2.22 remote-as</a:t>
            </a:r>
            <a:r>
              <a:rPr sz="280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800" spc="-5" dirty="0">
                <a:solidFill>
                  <a:srgbClr val="222222"/>
                </a:solidFill>
                <a:latin typeface="Carlito"/>
                <a:cs typeface="Carlito"/>
              </a:rPr>
              <a:t>64505</a:t>
            </a:r>
            <a:endParaRPr sz="28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94559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9038" y="498157"/>
            <a:ext cx="473138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Configuración</a:t>
            </a:r>
            <a:r>
              <a:rPr sz="4400" spc="-30" dirty="0"/>
              <a:t> </a:t>
            </a:r>
            <a:r>
              <a:rPr sz="4400" spc="-5" dirty="0"/>
              <a:t>Básica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364270" y="5055501"/>
            <a:ext cx="775271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Tener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en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 cuenta:</a:t>
            </a:r>
            <a:endParaRPr sz="2000">
              <a:latin typeface="Carlito"/>
              <a:cs typeface="Carlito"/>
            </a:endParaRPr>
          </a:p>
          <a:p>
            <a:pPr marL="368300" marR="5080" indent="-355600">
              <a:lnSpc>
                <a:spcPct val="100000"/>
              </a:lnSpc>
              <a:buFont typeface="Times New Roman"/>
              <a:buChar char="•"/>
              <a:tabLst>
                <a:tab pos="372745" algn="l"/>
                <a:tab pos="373380" algn="l"/>
              </a:tabLst>
            </a:pP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Las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rutas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a anunciar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deben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existir en la </a:t>
            </a:r>
            <a:r>
              <a:rPr sz="2000" b="1" dirty="0">
                <a:solidFill>
                  <a:srgbClr val="222222"/>
                </a:solidFill>
                <a:latin typeface="Carlito"/>
                <a:cs typeface="Carlito"/>
              </a:rPr>
              <a:t>tabla </a:t>
            </a:r>
            <a:r>
              <a:rPr sz="2000" b="1" spc="-5" dirty="0">
                <a:solidFill>
                  <a:srgbClr val="222222"/>
                </a:solidFill>
                <a:latin typeface="Carlito"/>
                <a:cs typeface="Carlito"/>
              </a:rPr>
              <a:t>de ruteo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del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router local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o 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no serán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enviadas en las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 actualizaciones.</a:t>
            </a:r>
            <a:endParaRPr sz="2000">
              <a:latin typeface="Carlito"/>
              <a:cs typeface="Carlito"/>
            </a:endParaRPr>
          </a:p>
          <a:p>
            <a:pPr marL="372745" indent="-360680">
              <a:lnSpc>
                <a:spcPct val="100000"/>
              </a:lnSpc>
              <a:buFont typeface="Times New Roman"/>
              <a:buChar char="•"/>
              <a:tabLst>
                <a:tab pos="372745" algn="l"/>
                <a:tab pos="373380" algn="l"/>
              </a:tabLst>
            </a:pP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Las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rutas aprendidas serán propagadas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por</a:t>
            </a:r>
            <a:r>
              <a:rPr sz="2000" spc="1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defecto</a:t>
            </a:r>
            <a:endParaRPr sz="20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41201" y="1454975"/>
            <a:ext cx="8061959" cy="3408045"/>
            <a:chOff x="541201" y="1454975"/>
            <a:chExt cx="8061959" cy="3408045"/>
          </a:xfrm>
        </p:grpSpPr>
        <p:sp>
          <p:nvSpPr>
            <p:cNvPr id="5" name="object 5"/>
            <p:cNvSpPr/>
            <p:nvPr/>
          </p:nvSpPr>
          <p:spPr>
            <a:xfrm>
              <a:off x="541201" y="1454975"/>
              <a:ext cx="8061959" cy="3408045"/>
            </a:xfrm>
            <a:custGeom>
              <a:avLst/>
              <a:gdLst/>
              <a:ahLst/>
              <a:cxnLst/>
              <a:rect l="l" t="t" r="r" b="b"/>
              <a:pathLst>
                <a:path w="8061959" h="3408045">
                  <a:moveTo>
                    <a:pt x="8061587" y="0"/>
                  </a:moveTo>
                  <a:lnTo>
                    <a:pt x="0" y="0"/>
                  </a:lnTo>
                  <a:lnTo>
                    <a:pt x="0" y="3407600"/>
                  </a:lnTo>
                  <a:lnTo>
                    <a:pt x="8061587" y="3407600"/>
                  </a:lnTo>
                  <a:lnTo>
                    <a:pt x="8061587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10316" y="1765455"/>
              <a:ext cx="2953385" cy="1473835"/>
            </a:xfrm>
            <a:custGeom>
              <a:avLst/>
              <a:gdLst/>
              <a:ahLst/>
              <a:cxnLst/>
              <a:rect l="l" t="t" r="r" b="b"/>
              <a:pathLst>
                <a:path w="2953385" h="1473835">
                  <a:moveTo>
                    <a:pt x="112780" y="675865"/>
                  </a:moveTo>
                  <a:lnTo>
                    <a:pt x="73069" y="703936"/>
                  </a:lnTo>
                  <a:lnTo>
                    <a:pt x="41915" y="734785"/>
                  </a:lnTo>
                  <a:lnTo>
                    <a:pt x="19339" y="767742"/>
                  </a:lnTo>
                  <a:lnTo>
                    <a:pt x="0" y="837299"/>
                  </a:lnTo>
                  <a:lnTo>
                    <a:pt x="3277" y="872560"/>
                  </a:lnTo>
                  <a:lnTo>
                    <a:pt x="35824" y="940695"/>
                  </a:lnTo>
                  <a:lnTo>
                    <a:pt x="65135" y="972230"/>
                  </a:lnTo>
                  <a:lnTo>
                    <a:pt x="103163" y="1001183"/>
                  </a:lnTo>
                  <a:lnTo>
                    <a:pt x="143830" y="1023854"/>
                  </a:lnTo>
                  <a:lnTo>
                    <a:pt x="189163" y="1042461"/>
                  </a:lnTo>
                  <a:lnTo>
                    <a:pt x="238384" y="1056724"/>
                  </a:lnTo>
                  <a:lnTo>
                    <a:pt x="290717" y="1066366"/>
                  </a:lnTo>
                  <a:lnTo>
                    <a:pt x="292835" y="1101661"/>
                  </a:lnTo>
                  <a:lnTo>
                    <a:pt x="317023" y="1168371"/>
                  </a:lnTo>
                  <a:lnTo>
                    <a:pt x="365067" y="1228109"/>
                  </a:lnTo>
                  <a:lnTo>
                    <a:pt x="397006" y="1254687"/>
                  </a:lnTo>
                  <a:lnTo>
                    <a:pt x="433674" y="1278713"/>
                  </a:lnTo>
                  <a:lnTo>
                    <a:pt x="474660" y="1299914"/>
                  </a:lnTo>
                  <a:lnTo>
                    <a:pt x="519552" y="1318023"/>
                  </a:lnTo>
                  <a:lnTo>
                    <a:pt x="567937" y="1332767"/>
                  </a:lnTo>
                  <a:lnTo>
                    <a:pt x="619406" y="1343878"/>
                  </a:lnTo>
                  <a:lnTo>
                    <a:pt x="673546" y="1351086"/>
                  </a:lnTo>
                  <a:lnTo>
                    <a:pt x="729945" y="1354119"/>
                  </a:lnTo>
                  <a:lnTo>
                    <a:pt x="783297" y="1353015"/>
                  </a:lnTo>
                  <a:lnTo>
                    <a:pt x="835785" y="1347990"/>
                  </a:lnTo>
                  <a:lnTo>
                    <a:pt x="886873" y="1339153"/>
                  </a:lnTo>
                  <a:lnTo>
                    <a:pt x="936021" y="1326609"/>
                  </a:lnTo>
                  <a:lnTo>
                    <a:pt x="982691" y="1310466"/>
                  </a:lnTo>
                  <a:lnTo>
                    <a:pt x="1008196" y="1339621"/>
                  </a:lnTo>
                  <a:lnTo>
                    <a:pt x="1038268" y="1366184"/>
                  </a:lnTo>
                  <a:lnTo>
                    <a:pt x="1072454" y="1390053"/>
                  </a:lnTo>
                  <a:lnTo>
                    <a:pt x="1110296" y="1411128"/>
                  </a:lnTo>
                  <a:lnTo>
                    <a:pt x="1151340" y="1429306"/>
                  </a:lnTo>
                  <a:lnTo>
                    <a:pt x="1195129" y="1444487"/>
                  </a:lnTo>
                  <a:lnTo>
                    <a:pt x="1241208" y="1456570"/>
                  </a:lnTo>
                  <a:lnTo>
                    <a:pt x="1289122" y="1465453"/>
                  </a:lnTo>
                  <a:lnTo>
                    <a:pt x="1338413" y="1471035"/>
                  </a:lnTo>
                  <a:lnTo>
                    <a:pt x="1388628" y="1473214"/>
                  </a:lnTo>
                  <a:lnTo>
                    <a:pt x="1439309" y="1471889"/>
                  </a:lnTo>
                  <a:lnTo>
                    <a:pt x="1490002" y="1466959"/>
                  </a:lnTo>
                  <a:lnTo>
                    <a:pt x="1540250" y="1458323"/>
                  </a:lnTo>
                  <a:lnTo>
                    <a:pt x="1589598" y="1445880"/>
                  </a:lnTo>
                  <a:lnTo>
                    <a:pt x="1636976" y="1429651"/>
                  </a:lnTo>
                  <a:lnTo>
                    <a:pt x="1680746" y="1410166"/>
                  </a:lnTo>
                  <a:lnTo>
                    <a:pt x="1720478" y="1387659"/>
                  </a:lnTo>
                  <a:lnTo>
                    <a:pt x="1755743" y="1362365"/>
                  </a:lnTo>
                  <a:lnTo>
                    <a:pt x="1786114" y="1334520"/>
                  </a:lnTo>
                  <a:lnTo>
                    <a:pt x="1833802" y="1352199"/>
                  </a:lnTo>
                  <a:lnTo>
                    <a:pt x="1883157" y="1366515"/>
                  </a:lnTo>
                  <a:lnTo>
                    <a:pt x="1933801" y="1377515"/>
                  </a:lnTo>
                  <a:lnTo>
                    <a:pt x="1985356" y="1385247"/>
                  </a:lnTo>
                  <a:lnTo>
                    <a:pt x="2037446" y="1389756"/>
                  </a:lnTo>
                  <a:lnTo>
                    <a:pt x="2089691" y="1391092"/>
                  </a:lnTo>
                  <a:lnTo>
                    <a:pt x="2141716" y="1389300"/>
                  </a:lnTo>
                  <a:lnTo>
                    <a:pt x="2193140" y="1384428"/>
                  </a:lnTo>
                  <a:lnTo>
                    <a:pt x="2243588" y="1376523"/>
                  </a:lnTo>
                  <a:lnTo>
                    <a:pt x="2292681" y="1365632"/>
                  </a:lnTo>
                  <a:lnTo>
                    <a:pt x="2340042" y="1351804"/>
                  </a:lnTo>
                  <a:lnTo>
                    <a:pt x="2385292" y="1335084"/>
                  </a:lnTo>
                  <a:lnTo>
                    <a:pt x="2428055" y="1315520"/>
                  </a:lnTo>
                  <a:lnTo>
                    <a:pt x="2467952" y="1293159"/>
                  </a:lnTo>
                  <a:lnTo>
                    <a:pt x="2504606" y="1268048"/>
                  </a:lnTo>
                  <a:lnTo>
                    <a:pt x="2537639" y="1240235"/>
                  </a:lnTo>
                  <a:lnTo>
                    <a:pt x="2576991" y="1196636"/>
                  </a:lnTo>
                  <a:lnTo>
                    <a:pt x="2605470" y="1150127"/>
                  </a:lnTo>
                  <a:lnTo>
                    <a:pt x="2622700" y="1101530"/>
                  </a:lnTo>
                  <a:lnTo>
                    <a:pt x="2628304" y="1051666"/>
                  </a:lnTo>
                  <a:lnTo>
                    <a:pt x="2687606" y="1040327"/>
                  </a:lnTo>
                  <a:lnTo>
                    <a:pt x="2742242" y="1024126"/>
                  </a:lnTo>
                  <a:lnTo>
                    <a:pt x="2791725" y="1003544"/>
                  </a:lnTo>
                  <a:lnTo>
                    <a:pt x="2835569" y="979065"/>
                  </a:lnTo>
                  <a:lnTo>
                    <a:pt x="2873285" y="951171"/>
                  </a:lnTo>
                  <a:lnTo>
                    <a:pt x="2904386" y="920344"/>
                  </a:lnTo>
                  <a:lnTo>
                    <a:pt x="2928386" y="887068"/>
                  </a:lnTo>
                  <a:lnTo>
                    <a:pt x="2944797" y="851824"/>
                  </a:lnTo>
                  <a:lnTo>
                    <a:pt x="2953131" y="815096"/>
                  </a:lnTo>
                  <a:lnTo>
                    <a:pt x="2952903" y="777366"/>
                  </a:lnTo>
                  <a:lnTo>
                    <a:pt x="2943623" y="739117"/>
                  </a:lnTo>
                  <a:lnTo>
                    <a:pt x="2925423" y="702120"/>
                  </a:lnTo>
                  <a:lnTo>
                    <a:pt x="2898849" y="667420"/>
                  </a:lnTo>
                  <a:lnTo>
                    <a:pt x="2864403" y="635532"/>
                  </a:lnTo>
                  <a:lnTo>
                    <a:pt x="2822587" y="606970"/>
                  </a:lnTo>
                  <a:lnTo>
                    <a:pt x="2852437" y="575050"/>
                  </a:lnTo>
                  <a:lnTo>
                    <a:pt x="2872160" y="541296"/>
                  </a:lnTo>
                  <a:lnTo>
                    <a:pt x="2881972" y="506516"/>
                  </a:lnTo>
                  <a:lnTo>
                    <a:pt x="2882091" y="471516"/>
                  </a:lnTo>
                  <a:lnTo>
                    <a:pt x="2872733" y="437102"/>
                  </a:lnTo>
                  <a:lnTo>
                    <a:pt x="2826455" y="373261"/>
                  </a:lnTo>
                  <a:lnTo>
                    <a:pt x="2789969" y="345446"/>
                  </a:lnTo>
                  <a:lnTo>
                    <a:pt x="2744874" y="321444"/>
                  </a:lnTo>
                  <a:lnTo>
                    <a:pt x="2703268" y="305801"/>
                  </a:lnTo>
                  <a:lnTo>
                    <a:pt x="2658675" y="294180"/>
                  </a:lnTo>
                  <a:lnTo>
                    <a:pt x="2611849" y="286763"/>
                  </a:lnTo>
                  <a:lnTo>
                    <a:pt x="2563543" y="283730"/>
                  </a:lnTo>
                  <a:lnTo>
                    <a:pt x="2545480" y="251880"/>
                  </a:lnTo>
                  <a:lnTo>
                    <a:pt x="2496588" y="193576"/>
                  </a:lnTo>
                  <a:lnTo>
                    <a:pt x="2466347" y="167319"/>
                  </a:lnTo>
                  <a:lnTo>
                    <a:pt x="2432632" y="143122"/>
                  </a:lnTo>
                  <a:lnTo>
                    <a:pt x="2395737" y="121085"/>
                  </a:lnTo>
                  <a:lnTo>
                    <a:pt x="2355955" y="101304"/>
                  </a:lnTo>
                  <a:lnTo>
                    <a:pt x="2313579" y="83880"/>
                  </a:lnTo>
                  <a:lnTo>
                    <a:pt x="2268902" y="68910"/>
                  </a:lnTo>
                  <a:lnTo>
                    <a:pt x="2222218" y="56491"/>
                  </a:lnTo>
                  <a:lnTo>
                    <a:pt x="2173818" y="46723"/>
                  </a:lnTo>
                  <a:lnTo>
                    <a:pt x="2123998" y="39705"/>
                  </a:lnTo>
                  <a:lnTo>
                    <a:pt x="2073048" y="35533"/>
                  </a:lnTo>
                  <a:lnTo>
                    <a:pt x="2021263" y="34306"/>
                  </a:lnTo>
                  <a:lnTo>
                    <a:pt x="1968936" y="36123"/>
                  </a:lnTo>
                  <a:lnTo>
                    <a:pt x="1916360" y="41082"/>
                  </a:lnTo>
                  <a:lnTo>
                    <a:pt x="1863827" y="49281"/>
                  </a:lnTo>
                  <a:lnTo>
                    <a:pt x="1811568" y="60900"/>
                  </a:lnTo>
                  <a:lnTo>
                    <a:pt x="1761616" y="75612"/>
                  </a:lnTo>
                  <a:lnTo>
                    <a:pt x="1714319" y="93268"/>
                  </a:lnTo>
                  <a:lnTo>
                    <a:pt x="1670024" y="113721"/>
                  </a:lnTo>
                  <a:lnTo>
                    <a:pt x="1629079" y="136822"/>
                  </a:lnTo>
                  <a:lnTo>
                    <a:pt x="1591831" y="162423"/>
                  </a:lnTo>
                  <a:lnTo>
                    <a:pt x="1561597" y="135111"/>
                  </a:lnTo>
                  <a:lnTo>
                    <a:pt x="1527962" y="110169"/>
                  </a:lnTo>
                  <a:lnTo>
                    <a:pt x="1491242" y="87645"/>
                  </a:lnTo>
                  <a:lnTo>
                    <a:pt x="1451757" y="67583"/>
                  </a:lnTo>
                  <a:lnTo>
                    <a:pt x="1409825" y="50030"/>
                  </a:lnTo>
                  <a:lnTo>
                    <a:pt x="1365765" y="35033"/>
                  </a:lnTo>
                  <a:lnTo>
                    <a:pt x="1319894" y="22638"/>
                  </a:lnTo>
                  <a:lnTo>
                    <a:pt x="1272531" y="12891"/>
                  </a:lnTo>
                  <a:lnTo>
                    <a:pt x="1223995" y="5838"/>
                  </a:lnTo>
                  <a:lnTo>
                    <a:pt x="1174603" y="1525"/>
                  </a:lnTo>
                  <a:lnTo>
                    <a:pt x="1124674" y="0"/>
                  </a:lnTo>
                  <a:lnTo>
                    <a:pt x="1074527" y="1307"/>
                  </a:lnTo>
                  <a:lnTo>
                    <a:pt x="1024480" y="5493"/>
                  </a:lnTo>
                  <a:lnTo>
                    <a:pt x="974851" y="12604"/>
                  </a:lnTo>
                  <a:lnTo>
                    <a:pt x="925959" y="22688"/>
                  </a:lnTo>
                  <a:lnTo>
                    <a:pt x="878121" y="35789"/>
                  </a:lnTo>
                  <a:lnTo>
                    <a:pt x="831657" y="51954"/>
                  </a:lnTo>
                  <a:lnTo>
                    <a:pt x="778265" y="75527"/>
                  </a:lnTo>
                  <a:lnTo>
                    <a:pt x="729957" y="102734"/>
                  </a:lnTo>
                  <a:lnTo>
                    <a:pt x="687182" y="133255"/>
                  </a:lnTo>
                  <a:lnTo>
                    <a:pt x="650390" y="166770"/>
                  </a:lnTo>
                  <a:lnTo>
                    <a:pt x="620030" y="202958"/>
                  </a:lnTo>
                  <a:lnTo>
                    <a:pt x="563683" y="201327"/>
                  </a:lnTo>
                  <a:lnTo>
                    <a:pt x="508502" y="203443"/>
                  </a:lnTo>
                  <a:lnTo>
                    <a:pt x="454832" y="209131"/>
                  </a:lnTo>
                  <a:lnTo>
                    <a:pt x="403017" y="218213"/>
                  </a:lnTo>
                  <a:lnTo>
                    <a:pt x="353403" y="230514"/>
                  </a:lnTo>
                  <a:lnTo>
                    <a:pt x="306335" y="245858"/>
                  </a:lnTo>
                  <a:lnTo>
                    <a:pt x="262158" y="264067"/>
                  </a:lnTo>
                  <a:lnTo>
                    <a:pt x="221218" y="284965"/>
                  </a:lnTo>
                  <a:lnTo>
                    <a:pt x="183859" y="308377"/>
                  </a:lnTo>
                  <a:lnTo>
                    <a:pt x="150426" y="334126"/>
                  </a:lnTo>
                  <a:lnTo>
                    <a:pt x="121265" y="362035"/>
                  </a:lnTo>
                  <a:lnTo>
                    <a:pt x="96721" y="391928"/>
                  </a:lnTo>
                  <a:lnTo>
                    <a:pt x="62865" y="456962"/>
                  </a:lnTo>
                  <a:lnTo>
                    <a:pt x="52278" y="539394"/>
                  </a:lnTo>
                  <a:lnTo>
                    <a:pt x="61543" y="586480"/>
                  </a:lnTo>
                  <a:lnTo>
                    <a:pt x="81792" y="632230"/>
                  </a:lnTo>
                  <a:lnTo>
                    <a:pt x="112780" y="675865"/>
                  </a:lnTo>
                  <a:close/>
                </a:path>
              </a:pathLst>
            </a:custGeom>
            <a:ln w="320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534113" y="2219120"/>
            <a:ext cx="928369" cy="5245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600" spc="25" dirty="0">
                <a:latin typeface="Arial"/>
                <a:cs typeface="Arial"/>
              </a:rPr>
              <a:t>AS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64496</a:t>
            </a:r>
            <a:endParaRPr sz="1600">
              <a:latin typeface="Arial"/>
              <a:cs typeface="Arial"/>
            </a:endParaRPr>
          </a:p>
          <a:p>
            <a:pPr marL="22860">
              <a:lnSpc>
                <a:spcPct val="100000"/>
              </a:lnSpc>
              <a:spcBef>
                <a:spcPts val="45"/>
              </a:spcBef>
            </a:pPr>
            <a:r>
              <a:rPr sz="1600" spc="15" dirty="0">
                <a:latin typeface="Arial"/>
                <a:cs typeface="Arial"/>
              </a:rPr>
              <a:t>192.0.2.0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666287" y="2204199"/>
            <a:ext cx="2834005" cy="551815"/>
            <a:chOff x="2666287" y="2204199"/>
            <a:chExt cx="2834005" cy="551815"/>
          </a:xfrm>
        </p:grpSpPr>
        <p:sp>
          <p:nvSpPr>
            <p:cNvPr id="9" name="object 9"/>
            <p:cNvSpPr/>
            <p:nvPr/>
          </p:nvSpPr>
          <p:spPr>
            <a:xfrm>
              <a:off x="2677706" y="2302205"/>
              <a:ext cx="443052" cy="2650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677717" y="2302195"/>
              <a:ext cx="443230" cy="265430"/>
            </a:xfrm>
            <a:custGeom>
              <a:avLst/>
              <a:gdLst/>
              <a:ahLst/>
              <a:cxnLst/>
              <a:rect l="l" t="t" r="r" b="b"/>
              <a:pathLst>
                <a:path w="443230" h="265430">
                  <a:moveTo>
                    <a:pt x="443054" y="132592"/>
                  </a:moveTo>
                  <a:lnTo>
                    <a:pt x="412815" y="65616"/>
                  </a:lnTo>
                  <a:lnTo>
                    <a:pt x="378181" y="38790"/>
                  </a:lnTo>
                  <a:lnTo>
                    <a:pt x="333349" y="18076"/>
                  </a:lnTo>
                  <a:lnTo>
                    <a:pt x="280428" y="4727"/>
                  </a:lnTo>
                  <a:lnTo>
                    <a:pt x="221527" y="0"/>
                  </a:lnTo>
                  <a:lnTo>
                    <a:pt x="162626" y="4727"/>
                  </a:lnTo>
                  <a:lnTo>
                    <a:pt x="109704" y="18076"/>
                  </a:lnTo>
                  <a:lnTo>
                    <a:pt x="64872" y="38790"/>
                  </a:lnTo>
                  <a:lnTo>
                    <a:pt x="30238" y="65616"/>
                  </a:lnTo>
                  <a:lnTo>
                    <a:pt x="7911" y="97302"/>
                  </a:lnTo>
                  <a:lnTo>
                    <a:pt x="0" y="132592"/>
                  </a:lnTo>
                  <a:lnTo>
                    <a:pt x="7911" y="167819"/>
                  </a:lnTo>
                  <a:lnTo>
                    <a:pt x="30238" y="199462"/>
                  </a:lnTo>
                  <a:lnTo>
                    <a:pt x="64872" y="226264"/>
                  </a:lnTo>
                  <a:lnTo>
                    <a:pt x="109704" y="246965"/>
                  </a:lnTo>
                  <a:lnTo>
                    <a:pt x="162626" y="260308"/>
                  </a:lnTo>
                  <a:lnTo>
                    <a:pt x="221527" y="265035"/>
                  </a:lnTo>
                  <a:lnTo>
                    <a:pt x="280428" y="260308"/>
                  </a:lnTo>
                  <a:lnTo>
                    <a:pt x="333349" y="246965"/>
                  </a:lnTo>
                  <a:lnTo>
                    <a:pt x="378181" y="226264"/>
                  </a:lnTo>
                  <a:lnTo>
                    <a:pt x="412815" y="199462"/>
                  </a:lnTo>
                  <a:lnTo>
                    <a:pt x="435143" y="167819"/>
                  </a:lnTo>
                  <a:lnTo>
                    <a:pt x="443054" y="132592"/>
                  </a:lnTo>
                  <a:close/>
                </a:path>
              </a:pathLst>
            </a:custGeom>
            <a:ln w="106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36229" y="2340205"/>
              <a:ext cx="325881" cy="1891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77706" y="2434793"/>
              <a:ext cx="443052" cy="30928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677717" y="2434787"/>
              <a:ext cx="443230" cy="309880"/>
            </a:xfrm>
            <a:custGeom>
              <a:avLst/>
              <a:gdLst/>
              <a:ahLst/>
              <a:cxnLst/>
              <a:rect l="l" t="t" r="r" b="b"/>
              <a:pathLst>
                <a:path w="443230" h="309880">
                  <a:moveTo>
                    <a:pt x="0" y="0"/>
                  </a:moveTo>
                  <a:lnTo>
                    <a:pt x="0" y="176690"/>
                  </a:lnTo>
                  <a:lnTo>
                    <a:pt x="7911" y="211929"/>
                  </a:lnTo>
                  <a:lnTo>
                    <a:pt x="30238" y="243599"/>
                  </a:lnTo>
                  <a:lnTo>
                    <a:pt x="64872" y="270436"/>
                  </a:lnTo>
                  <a:lnTo>
                    <a:pt x="109704" y="291173"/>
                  </a:lnTo>
                  <a:lnTo>
                    <a:pt x="162626" y="304544"/>
                  </a:lnTo>
                  <a:lnTo>
                    <a:pt x="221527" y="309282"/>
                  </a:lnTo>
                  <a:lnTo>
                    <a:pt x="280428" y="304544"/>
                  </a:lnTo>
                  <a:lnTo>
                    <a:pt x="333349" y="291173"/>
                  </a:lnTo>
                  <a:lnTo>
                    <a:pt x="378181" y="270436"/>
                  </a:lnTo>
                  <a:lnTo>
                    <a:pt x="412815" y="243599"/>
                  </a:lnTo>
                  <a:lnTo>
                    <a:pt x="435143" y="211929"/>
                  </a:lnTo>
                  <a:lnTo>
                    <a:pt x="443054" y="176690"/>
                  </a:lnTo>
                  <a:lnTo>
                    <a:pt x="443054" y="0"/>
                  </a:lnTo>
                  <a:lnTo>
                    <a:pt x="435143" y="35227"/>
                  </a:lnTo>
                  <a:lnTo>
                    <a:pt x="412815" y="66870"/>
                  </a:lnTo>
                  <a:lnTo>
                    <a:pt x="378181" y="93672"/>
                  </a:lnTo>
                  <a:lnTo>
                    <a:pt x="333349" y="114373"/>
                  </a:lnTo>
                  <a:lnTo>
                    <a:pt x="280428" y="127716"/>
                  </a:lnTo>
                  <a:lnTo>
                    <a:pt x="221527" y="132443"/>
                  </a:lnTo>
                  <a:lnTo>
                    <a:pt x="162626" y="127716"/>
                  </a:lnTo>
                  <a:lnTo>
                    <a:pt x="109704" y="114373"/>
                  </a:lnTo>
                  <a:lnTo>
                    <a:pt x="64872" y="93672"/>
                  </a:lnTo>
                  <a:lnTo>
                    <a:pt x="30238" y="66870"/>
                  </a:lnTo>
                  <a:lnTo>
                    <a:pt x="7911" y="35227"/>
                  </a:lnTo>
                  <a:lnTo>
                    <a:pt x="0" y="0"/>
                  </a:lnTo>
                  <a:close/>
                </a:path>
              </a:pathLst>
            </a:custGeom>
            <a:ln w="10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677717" y="2302195"/>
              <a:ext cx="443230" cy="441959"/>
            </a:xfrm>
            <a:custGeom>
              <a:avLst/>
              <a:gdLst/>
              <a:ahLst/>
              <a:cxnLst/>
              <a:rect l="l" t="t" r="r" b="b"/>
              <a:pathLst>
                <a:path w="443230" h="441960">
                  <a:moveTo>
                    <a:pt x="443054" y="132592"/>
                  </a:moveTo>
                  <a:lnTo>
                    <a:pt x="412815" y="65616"/>
                  </a:lnTo>
                  <a:lnTo>
                    <a:pt x="378181" y="38790"/>
                  </a:lnTo>
                  <a:lnTo>
                    <a:pt x="333349" y="18076"/>
                  </a:lnTo>
                  <a:lnTo>
                    <a:pt x="280428" y="4727"/>
                  </a:lnTo>
                  <a:lnTo>
                    <a:pt x="221527" y="0"/>
                  </a:lnTo>
                  <a:lnTo>
                    <a:pt x="162626" y="4727"/>
                  </a:lnTo>
                  <a:lnTo>
                    <a:pt x="109704" y="18076"/>
                  </a:lnTo>
                  <a:lnTo>
                    <a:pt x="64872" y="38790"/>
                  </a:lnTo>
                  <a:lnTo>
                    <a:pt x="30238" y="65616"/>
                  </a:lnTo>
                  <a:lnTo>
                    <a:pt x="7911" y="97302"/>
                  </a:lnTo>
                  <a:lnTo>
                    <a:pt x="0" y="132592"/>
                  </a:lnTo>
                  <a:lnTo>
                    <a:pt x="0" y="309282"/>
                  </a:lnTo>
                  <a:lnTo>
                    <a:pt x="7911" y="344521"/>
                  </a:lnTo>
                  <a:lnTo>
                    <a:pt x="30238" y="376192"/>
                  </a:lnTo>
                  <a:lnTo>
                    <a:pt x="64872" y="403029"/>
                  </a:lnTo>
                  <a:lnTo>
                    <a:pt x="109704" y="423766"/>
                  </a:lnTo>
                  <a:lnTo>
                    <a:pt x="162626" y="437136"/>
                  </a:lnTo>
                  <a:lnTo>
                    <a:pt x="221527" y="441875"/>
                  </a:lnTo>
                  <a:lnTo>
                    <a:pt x="280428" y="437136"/>
                  </a:lnTo>
                  <a:lnTo>
                    <a:pt x="333349" y="423766"/>
                  </a:lnTo>
                  <a:lnTo>
                    <a:pt x="378181" y="403029"/>
                  </a:lnTo>
                  <a:lnTo>
                    <a:pt x="412815" y="376192"/>
                  </a:lnTo>
                  <a:lnTo>
                    <a:pt x="435143" y="344521"/>
                  </a:lnTo>
                  <a:lnTo>
                    <a:pt x="443054" y="309282"/>
                  </a:lnTo>
                  <a:lnTo>
                    <a:pt x="443054" y="132592"/>
                  </a:lnTo>
                  <a:close/>
                </a:path>
              </a:pathLst>
            </a:custGeom>
            <a:ln w="223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99232" y="2372575"/>
              <a:ext cx="2595346" cy="3326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899244" y="2372574"/>
              <a:ext cx="2595880" cy="332740"/>
            </a:xfrm>
            <a:custGeom>
              <a:avLst/>
              <a:gdLst/>
              <a:ahLst/>
              <a:cxnLst/>
              <a:rect l="l" t="t" r="r" b="b"/>
              <a:pathLst>
                <a:path w="2595879" h="332739">
                  <a:moveTo>
                    <a:pt x="2595351" y="182035"/>
                  </a:moveTo>
                  <a:lnTo>
                    <a:pt x="1126840" y="332594"/>
                  </a:lnTo>
                  <a:lnTo>
                    <a:pt x="1256213" y="98441"/>
                  </a:lnTo>
                  <a:lnTo>
                    <a:pt x="0" y="150558"/>
                  </a:lnTo>
                  <a:lnTo>
                    <a:pt x="1468510" y="0"/>
                  </a:lnTo>
                  <a:lnTo>
                    <a:pt x="1338988" y="234152"/>
                  </a:lnTo>
                  <a:lnTo>
                    <a:pt x="2595351" y="182035"/>
                  </a:lnTo>
                  <a:close/>
                </a:path>
              </a:pathLst>
            </a:custGeom>
            <a:ln w="10690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714623" y="2204199"/>
              <a:ext cx="970915" cy="172720"/>
            </a:xfrm>
            <a:custGeom>
              <a:avLst/>
              <a:gdLst/>
              <a:ahLst/>
              <a:cxnLst/>
              <a:rect l="l" t="t" r="r" b="b"/>
              <a:pathLst>
                <a:path w="970914" h="172719">
                  <a:moveTo>
                    <a:pt x="1943" y="0"/>
                  </a:moveTo>
                  <a:lnTo>
                    <a:pt x="0" y="160362"/>
                  </a:lnTo>
                  <a:lnTo>
                    <a:pt x="968590" y="172237"/>
                  </a:lnTo>
                  <a:lnTo>
                    <a:pt x="970521" y="11887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702186" y="2190802"/>
            <a:ext cx="995680" cy="18669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575" spc="-22" baseline="5291" dirty="0">
                <a:latin typeface="Arial"/>
                <a:cs typeface="Arial"/>
              </a:rPr>
              <a:t>19</a:t>
            </a:r>
            <a:r>
              <a:rPr sz="1575" spc="-22" baseline="2645" dirty="0">
                <a:latin typeface="Arial"/>
                <a:cs typeface="Arial"/>
              </a:rPr>
              <a:t>8.51.100</a:t>
            </a:r>
            <a:r>
              <a:rPr sz="1050" spc="-15" dirty="0">
                <a:latin typeface="Arial"/>
                <a:cs typeface="Arial"/>
              </a:rPr>
              <a:t>.0/30</a:t>
            </a:r>
            <a:endParaRPr sz="10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78595" y="2694695"/>
            <a:ext cx="19177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100" spc="5" dirty="0">
                <a:latin typeface="Arial"/>
                <a:cs typeface="Arial"/>
              </a:rPr>
              <a:t>A</a:t>
            </a:r>
            <a:endParaRPr sz="2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82377" y="2114735"/>
            <a:ext cx="79502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latin typeface="Arial"/>
                <a:cs typeface="Arial"/>
              </a:rPr>
              <a:t>19</a:t>
            </a:r>
            <a:r>
              <a:rPr sz="1050" spc="-5" dirty="0">
                <a:latin typeface="Arial"/>
                <a:cs typeface="Arial"/>
              </a:rPr>
              <a:t>8.</a:t>
            </a:r>
            <a:r>
              <a:rPr sz="1050" dirty="0">
                <a:latin typeface="Arial"/>
                <a:cs typeface="Arial"/>
              </a:rPr>
              <a:t>51.10</a:t>
            </a:r>
            <a:r>
              <a:rPr sz="1050" spc="-5" dirty="0">
                <a:latin typeface="Arial"/>
                <a:cs typeface="Arial"/>
              </a:rPr>
              <a:t>0.</a:t>
            </a:r>
            <a:r>
              <a:rPr sz="1050" dirty="0">
                <a:latin typeface="Arial"/>
                <a:cs typeface="Arial"/>
              </a:rPr>
              <a:t>1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261638" y="2322243"/>
            <a:ext cx="466090" cy="465455"/>
            <a:chOff x="5261638" y="2322243"/>
            <a:chExt cx="466090" cy="465455"/>
          </a:xfrm>
        </p:grpSpPr>
        <p:sp>
          <p:nvSpPr>
            <p:cNvPr id="22" name="object 22"/>
            <p:cNvSpPr/>
            <p:nvPr/>
          </p:nvSpPr>
          <p:spPr>
            <a:xfrm>
              <a:off x="5273052" y="2333675"/>
              <a:ext cx="443052" cy="2651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73068" y="2333673"/>
              <a:ext cx="443230" cy="265430"/>
            </a:xfrm>
            <a:custGeom>
              <a:avLst/>
              <a:gdLst/>
              <a:ahLst/>
              <a:cxnLst/>
              <a:rect l="l" t="t" r="r" b="b"/>
              <a:pathLst>
                <a:path w="443229" h="265430">
                  <a:moveTo>
                    <a:pt x="443054" y="132592"/>
                  </a:moveTo>
                  <a:lnTo>
                    <a:pt x="412815" y="65682"/>
                  </a:lnTo>
                  <a:lnTo>
                    <a:pt x="378181" y="38845"/>
                  </a:lnTo>
                  <a:lnTo>
                    <a:pt x="333349" y="18109"/>
                  </a:lnTo>
                  <a:lnTo>
                    <a:pt x="280428" y="4738"/>
                  </a:lnTo>
                  <a:lnTo>
                    <a:pt x="221527" y="0"/>
                  </a:lnTo>
                  <a:lnTo>
                    <a:pt x="162626" y="4738"/>
                  </a:lnTo>
                  <a:lnTo>
                    <a:pt x="109704" y="18109"/>
                  </a:lnTo>
                  <a:lnTo>
                    <a:pt x="64872" y="38845"/>
                  </a:lnTo>
                  <a:lnTo>
                    <a:pt x="30238" y="65682"/>
                  </a:lnTo>
                  <a:lnTo>
                    <a:pt x="7911" y="97353"/>
                  </a:lnTo>
                  <a:lnTo>
                    <a:pt x="0" y="132592"/>
                  </a:lnTo>
                  <a:lnTo>
                    <a:pt x="7911" y="167830"/>
                  </a:lnTo>
                  <a:lnTo>
                    <a:pt x="30238" y="199501"/>
                  </a:lnTo>
                  <a:lnTo>
                    <a:pt x="64872" y="226338"/>
                  </a:lnTo>
                  <a:lnTo>
                    <a:pt x="109704" y="247075"/>
                  </a:lnTo>
                  <a:lnTo>
                    <a:pt x="162626" y="260446"/>
                  </a:lnTo>
                  <a:lnTo>
                    <a:pt x="221527" y="265184"/>
                  </a:lnTo>
                  <a:lnTo>
                    <a:pt x="280428" y="260446"/>
                  </a:lnTo>
                  <a:lnTo>
                    <a:pt x="333349" y="247075"/>
                  </a:lnTo>
                  <a:lnTo>
                    <a:pt x="378181" y="226338"/>
                  </a:lnTo>
                  <a:lnTo>
                    <a:pt x="412815" y="199501"/>
                  </a:lnTo>
                  <a:lnTo>
                    <a:pt x="435143" y="167830"/>
                  </a:lnTo>
                  <a:lnTo>
                    <a:pt x="443054" y="132592"/>
                  </a:lnTo>
                  <a:close/>
                </a:path>
              </a:pathLst>
            </a:custGeom>
            <a:ln w="106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331580" y="2371682"/>
              <a:ext cx="325881" cy="18916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273052" y="2466276"/>
              <a:ext cx="443052" cy="30942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273068" y="2466265"/>
              <a:ext cx="443230" cy="309880"/>
            </a:xfrm>
            <a:custGeom>
              <a:avLst/>
              <a:gdLst/>
              <a:ahLst/>
              <a:cxnLst/>
              <a:rect l="l" t="t" r="r" b="b"/>
              <a:pathLst>
                <a:path w="443229" h="309880">
                  <a:moveTo>
                    <a:pt x="0" y="0"/>
                  </a:moveTo>
                  <a:lnTo>
                    <a:pt x="0" y="176839"/>
                  </a:lnTo>
                  <a:lnTo>
                    <a:pt x="7911" y="212077"/>
                  </a:lnTo>
                  <a:lnTo>
                    <a:pt x="30238" y="243748"/>
                  </a:lnTo>
                  <a:lnTo>
                    <a:pt x="64872" y="270585"/>
                  </a:lnTo>
                  <a:lnTo>
                    <a:pt x="109704" y="291322"/>
                  </a:lnTo>
                  <a:lnTo>
                    <a:pt x="162626" y="304693"/>
                  </a:lnTo>
                  <a:lnTo>
                    <a:pt x="221527" y="309431"/>
                  </a:lnTo>
                  <a:lnTo>
                    <a:pt x="280428" y="304693"/>
                  </a:lnTo>
                  <a:lnTo>
                    <a:pt x="333349" y="291322"/>
                  </a:lnTo>
                  <a:lnTo>
                    <a:pt x="378181" y="270585"/>
                  </a:lnTo>
                  <a:lnTo>
                    <a:pt x="412815" y="243748"/>
                  </a:lnTo>
                  <a:lnTo>
                    <a:pt x="435143" y="212077"/>
                  </a:lnTo>
                  <a:lnTo>
                    <a:pt x="443054" y="176839"/>
                  </a:lnTo>
                  <a:lnTo>
                    <a:pt x="443054" y="0"/>
                  </a:lnTo>
                  <a:lnTo>
                    <a:pt x="435143" y="35238"/>
                  </a:lnTo>
                  <a:lnTo>
                    <a:pt x="412815" y="66909"/>
                  </a:lnTo>
                  <a:lnTo>
                    <a:pt x="378181" y="93746"/>
                  </a:lnTo>
                  <a:lnTo>
                    <a:pt x="333349" y="114483"/>
                  </a:lnTo>
                  <a:lnTo>
                    <a:pt x="280428" y="127853"/>
                  </a:lnTo>
                  <a:lnTo>
                    <a:pt x="221527" y="132592"/>
                  </a:lnTo>
                  <a:lnTo>
                    <a:pt x="162626" y="127853"/>
                  </a:lnTo>
                  <a:lnTo>
                    <a:pt x="109704" y="114483"/>
                  </a:lnTo>
                  <a:lnTo>
                    <a:pt x="64872" y="93746"/>
                  </a:lnTo>
                  <a:lnTo>
                    <a:pt x="30238" y="66909"/>
                  </a:lnTo>
                  <a:lnTo>
                    <a:pt x="7911" y="35238"/>
                  </a:lnTo>
                  <a:lnTo>
                    <a:pt x="0" y="0"/>
                  </a:lnTo>
                  <a:close/>
                </a:path>
              </a:pathLst>
            </a:custGeom>
            <a:ln w="10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73068" y="2333673"/>
              <a:ext cx="443230" cy="442595"/>
            </a:xfrm>
            <a:custGeom>
              <a:avLst/>
              <a:gdLst/>
              <a:ahLst/>
              <a:cxnLst/>
              <a:rect l="l" t="t" r="r" b="b"/>
              <a:pathLst>
                <a:path w="443229" h="442594">
                  <a:moveTo>
                    <a:pt x="443054" y="132592"/>
                  </a:moveTo>
                  <a:lnTo>
                    <a:pt x="412815" y="65682"/>
                  </a:lnTo>
                  <a:lnTo>
                    <a:pt x="378181" y="38845"/>
                  </a:lnTo>
                  <a:lnTo>
                    <a:pt x="333349" y="18109"/>
                  </a:lnTo>
                  <a:lnTo>
                    <a:pt x="280428" y="4738"/>
                  </a:lnTo>
                  <a:lnTo>
                    <a:pt x="221527" y="0"/>
                  </a:lnTo>
                  <a:lnTo>
                    <a:pt x="162626" y="4738"/>
                  </a:lnTo>
                  <a:lnTo>
                    <a:pt x="109704" y="18109"/>
                  </a:lnTo>
                  <a:lnTo>
                    <a:pt x="64872" y="38845"/>
                  </a:lnTo>
                  <a:lnTo>
                    <a:pt x="30238" y="65682"/>
                  </a:lnTo>
                  <a:lnTo>
                    <a:pt x="7911" y="97353"/>
                  </a:lnTo>
                  <a:lnTo>
                    <a:pt x="0" y="132592"/>
                  </a:lnTo>
                  <a:lnTo>
                    <a:pt x="0" y="309431"/>
                  </a:lnTo>
                  <a:lnTo>
                    <a:pt x="7911" y="344669"/>
                  </a:lnTo>
                  <a:lnTo>
                    <a:pt x="30238" y="376340"/>
                  </a:lnTo>
                  <a:lnTo>
                    <a:pt x="64872" y="403177"/>
                  </a:lnTo>
                  <a:lnTo>
                    <a:pt x="109704" y="423914"/>
                  </a:lnTo>
                  <a:lnTo>
                    <a:pt x="162626" y="437285"/>
                  </a:lnTo>
                  <a:lnTo>
                    <a:pt x="221527" y="442023"/>
                  </a:lnTo>
                  <a:lnTo>
                    <a:pt x="280428" y="437285"/>
                  </a:lnTo>
                  <a:lnTo>
                    <a:pt x="333349" y="423914"/>
                  </a:lnTo>
                  <a:lnTo>
                    <a:pt x="378181" y="403177"/>
                  </a:lnTo>
                  <a:lnTo>
                    <a:pt x="412815" y="376340"/>
                  </a:lnTo>
                  <a:lnTo>
                    <a:pt x="435143" y="344669"/>
                  </a:lnTo>
                  <a:lnTo>
                    <a:pt x="443054" y="309431"/>
                  </a:lnTo>
                  <a:lnTo>
                    <a:pt x="443054" y="132592"/>
                  </a:lnTo>
                  <a:close/>
                </a:path>
              </a:pathLst>
            </a:custGeom>
            <a:ln w="223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040078" y="2767153"/>
            <a:ext cx="795655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latin typeface="Arial"/>
                <a:cs typeface="Arial"/>
              </a:rPr>
              <a:t>198</a:t>
            </a:r>
            <a:r>
              <a:rPr sz="1050" spc="-5" dirty="0">
                <a:latin typeface="Arial"/>
                <a:cs typeface="Arial"/>
              </a:rPr>
              <a:t>.</a:t>
            </a:r>
            <a:r>
              <a:rPr sz="1050" dirty="0">
                <a:latin typeface="Arial"/>
                <a:cs typeface="Arial"/>
              </a:rPr>
              <a:t>51</a:t>
            </a:r>
            <a:r>
              <a:rPr sz="1050" spc="-5" dirty="0">
                <a:latin typeface="Arial"/>
                <a:cs typeface="Arial"/>
              </a:rPr>
              <a:t>.</a:t>
            </a:r>
            <a:r>
              <a:rPr sz="1050" dirty="0">
                <a:latin typeface="Arial"/>
                <a:cs typeface="Arial"/>
              </a:rPr>
              <a:t>10</a:t>
            </a:r>
            <a:r>
              <a:rPr sz="1050" spc="-5" dirty="0">
                <a:latin typeface="Arial"/>
                <a:cs typeface="Arial"/>
              </a:rPr>
              <a:t>0</a:t>
            </a:r>
            <a:r>
              <a:rPr sz="1050" dirty="0">
                <a:latin typeface="Arial"/>
                <a:cs typeface="Arial"/>
              </a:rPr>
              <a:t>.2</a:t>
            </a:r>
            <a:endParaRPr sz="105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692787" y="1786539"/>
            <a:ext cx="2953385" cy="1473200"/>
          </a:xfrm>
          <a:custGeom>
            <a:avLst/>
            <a:gdLst/>
            <a:ahLst/>
            <a:cxnLst/>
            <a:rect l="l" t="t" r="r" b="b"/>
            <a:pathLst>
              <a:path w="2953384" h="1473200">
                <a:moveTo>
                  <a:pt x="112810" y="675865"/>
                </a:moveTo>
                <a:lnTo>
                  <a:pt x="73090" y="703932"/>
                </a:lnTo>
                <a:lnTo>
                  <a:pt x="41930" y="734770"/>
                </a:lnTo>
                <a:lnTo>
                  <a:pt x="19348" y="767710"/>
                </a:lnTo>
                <a:lnTo>
                  <a:pt x="0" y="837225"/>
                </a:lnTo>
                <a:lnTo>
                  <a:pt x="3272" y="872464"/>
                </a:lnTo>
                <a:lnTo>
                  <a:pt x="35809" y="940562"/>
                </a:lnTo>
                <a:lnTo>
                  <a:pt x="65113" y="972086"/>
                </a:lnTo>
                <a:lnTo>
                  <a:pt x="103133" y="1001035"/>
                </a:lnTo>
                <a:lnTo>
                  <a:pt x="143811" y="1023792"/>
                </a:lnTo>
                <a:lnTo>
                  <a:pt x="189165" y="1042442"/>
                </a:lnTo>
                <a:lnTo>
                  <a:pt x="238398" y="1056722"/>
                </a:lnTo>
                <a:lnTo>
                  <a:pt x="290717" y="1066366"/>
                </a:lnTo>
                <a:lnTo>
                  <a:pt x="292839" y="1101658"/>
                </a:lnTo>
                <a:lnTo>
                  <a:pt x="317032" y="1168353"/>
                </a:lnTo>
                <a:lnTo>
                  <a:pt x="365079" y="1228068"/>
                </a:lnTo>
                <a:lnTo>
                  <a:pt x="397018" y="1254636"/>
                </a:lnTo>
                <a:lnTo>
                  <a:pt x="433684" y="1278653"/>
                </a:lnTo>
                <a:lnTo>
                  <a:pt x="474667" y="1299850"/>
                </a:lnTo>
                <a:lnTo>
                  <a:pt x="519553" y="1317957"/>
                </a:lnTo>
                <a:lnTo>
                  <a:pt x="567931" y="1332707"/>
                </a:lnTo>
                <a:lnTo>
                  <a:pt x="619390" y="1343829"/>
                </a:lnTo>
                <a:lnTo>
                  <a:pt x="673517" y="1351057"/>
                </a:lnTo>
                <a:lnTo>
                  <a:pt x="729900" y="1354119"/>
                </a:lnTo>
                <a:lnTo>
                  <a:pt x="783317" y="1352956"/>
                </a:lnTo>
                <a:lnTo>
                  <a:pt x="835840" y="1347916"/>
                </a:lnTo>
                <a:lnTo>
                  <a:pt x="886934" y="1339078"/>
                </a:lnTo>
                <a:lnTo>
                  <a:pt x="936063" y="1326519"/>
                </a:lnTo>
                <a:lnTo>
                  <a:pt x="982691" y="1310318"/>
                </a:lnTo>
                <a:lnTo>
                  <a:pt x="1008194" y="1339475"/>
                </a:lnTo>
                <a:lnTo>
                  <a:pt x="1038267" y="1366043"/>
                </a:lnTo>
                <a:lnTo>
                  <a:pt x="1072455" y="1389921"/>
                </a:lnTo>
                <a:lnTo>
                  <a:pt x="1110302" y="1411005"/>
                </a:lnTo>
                <a:lnTo>
                  <a:pt x="1151351" y="1429194"/>
                </a:lnTo>
                <a:lnTo>
                  <a:pt x="1195146" y="1444386"/>
                </a:lnTo>
                <a:lnTo>
                  <a:pt x="1241232" y="1456477"/>
                </a:lnTo>
                <a:lnTo>
                  <a:pt x="1289153" y="1465367"/>
                </a:lnTo>
                <a:lnTo>
                  <a:pt x="1338452" y="1470952"/>
                </a:lnTo>
                <a:lnTo>
                  <a:pt x="1388673" y="1473130"/>
                </a:lnTo>
                <a:lnTo>
                  <a:pt x="1439360" y="1471799"/>
                </a:lnTo>
                <a:lnTo>
                  <a:pt x="1490057" y="1466858"/>
                </a:lnTo>
                <a:lnTo>
                  <a:pt x="1540308" y="1458202"/>
                </a:lnTo>
                <a:lnTo>
                  <a:pt x="1589658" y="1445731"/>
                </a:lnTo>
                <a:lnTo>
                  <a:pt x="1637036" y="1429575"/>
                </a:lnTo>
                <a:lnTo>
                  <a:pt x="1680805" y="1410134"/>
                </a:lnTo>
                <a:lnTo>
                  <a:pt x="1720537" y="1387649"/>
                </a:lnTo>
                <a:lnTo>
                  <a:pt x="1755803" y="1362364"/>
                </a:lnTo>
                <a:lnTo>
                  <a:pt x="1786174" y="1334520"/>
                </a:lnTo>
                <a:lnTo>
                  <a:pt x="1833861" y="1352199"/>
                </a:lnTo>
                <a:lnTo>
                  <a:pt x="1883216" y="1366515"/>
                </a:lnTo>
                <a:lnTo>
                  <a:pt x="1933860" y="1377515"/>
                </a:lnTo>
                <a:lnTo>
                  <a:pt x="1985416" y="1385247"/>
                </a:lnTo>
                <a:lnTo>
                  <a:pt x="2037505" y="1389756"/>
                </a:lnTo>
                <a:lnTo>
                  <a:pt x="2089751" y="1391092"/>
                </a:lnTo>
                <a:lnTo>
                  <a:pt x="2141775" y="1389300"/>
                </a:lnTo>
                <a:lnTo>
                  <a:pt x="2193200" y="1384428"/>
                </a:lnTo>
                <a:lnTo>
                  <a:pt x="2243648" y="1376523"/>
                </a:lnTo>
                <a:lnTo>
                  <a:pt x="2292741" y="1365632"/>
                </a:lnTo>
                <a:lnTo>
                  <a:pt x="2340101" y="1351804"/>
                </a:lnTo>
                <a:lnTo>
                  <a:pt x="2385352" y="1335084"/>
                </a:lnTo>
                <a:lnTo>
                  <a:pt x="2428115" y="1315520"/>
                </a:lnTo>
                <a:lnTo>
                  <a:pt x="2468012" y="1293159"/>
                </a:lnTo>
                <a:lnTo>
                  <a:pt x="2504666" y="1268048"/>
                </a:lnTo>
                <a:lnTo>
                  <a:pt x="2537698" y="1240235"/>
                </a:lnTo>
                <a:lnTo>
                  <a:pt x="2577050" y="1196571"/>
                </a:lnTo>
                <a:lnTo>
                  <a:pt x="2605530" y="1150053"/>
                </a:lnTo>
                <a:lnTo>
                  <a:pt x="2622760" y="1101447"/>
                </a:lnTo>
                <a:lnTo>
                  <a:pt x="2628364" y="1051518"/>
                </a:lnTo>
                <a:lnTo>
                  <a:pt x="2687665" y="1040212"/>
                </a:lnTo>
                <a:lnTo>
                  <a:pt x="2742301" y="1024032"/>
                </a:lnTo>
                <a:lnTo>
                  <a:pt x="2791782" y="1003460"/>
                </a:lnTo>
                <a:lnTo>
                  <a:pt x="2835621" y="978982"/>
                </a:lnTo>
                <a:lnTo>
                  <a:pt x="2873330" y="951082"/>
                </a:lnTo>
                <a:lnTo>
                  <a:pt x="2904422" y="920246"/>
                </a:lnTo>
                <a:lnTo>
                  <a:pt x="2928407" y="886957"/>
                </a:lnTo>
                <a:lnTo>
                  <a:pt x="2944799" y="851700"/>
                </a:lnTo>
                <a:lnTo>
                  <a:pt x="2953109" y="814960"/>
                </a:lnTo>
                <a:lnTo>
                  <a:pt x="2952850" y="777221"/>
                </a:lnTo>
                <a:lnTo>
                  <a:pt x="2943534" y="738969"/>
                </a:lnTo>
                <a:lnTo>
                  <a:pt x="2925420" y="702058"/>
                </a:lnTo>
                <a:lnTo>
                  <a:pt x="2898890" y="667402"/>
                </a:lnTo>
                <a:lnTo>
                  <a:pt x="2864460" y="635529"/>
                </a:lnTo>
                <a:lnTo>
                  <a:pt x="2822647" y="606970"/>
                </a:lnTo>
                <a:lnTo>
                  <a:pt x="2852492" y="575050"/>
                </a:lnTo>
                <a:lnTo>
                  <a:pt x="2872202" y="541296"/>
                </a:lnTo>
                <a:lnTo>
                  <a:pt x="2881998" y="506516"/>
                </a:lnTo>
                <a:lnTo>
                  <a:pt x="2882101" y="471516"/>
                </a:lnTo>
                <a:lnTo>
                  <a:pt x="2872731" y="437102"/>
                </a:lnTo>
                <a:lnTo>
                  <a:pt x="2826455" y="373261"/>
                </a:lnTo>
                <a:lnTo>
                  <a:pt x="2789989" y="345446"/>
                </a:lnTo>
                <a:lnTo>
                  <a:pt x="2744933" y="321444"/>
                </a:lnTo>
                <a:lnTo>
                  <a:pt x="2703327" y="305738"/>
                </a:lnTo>
                <a:lnTo>
                  <a:pt x="2658734" y="294124"/>
                </a:lnTo>
                <a:lnTo>
                  <a:pt x="2611908" y="286742"/>
                </a:lnTo>
                <a:lnTo>
                  <a:pt x="2563603" y="283730"/>
                </a:lnTo>
                <a:lnTo>
                  <a:pt x="2545539" y="251880"/>
                </a:lnTo>
                <a:lnTo>
                  <a:pt x="2496648" y="193576"/>
                </a:lnTo>
                <a:lnTo>
                  <a:pt x="2466406" y="167319"/>
                </a:lnTo>
                <a:lnTo>
                  <a:pt x="2432691" y="143122"/>
                </a:lnTo>
                <a:lnTo>
                  <a:pt x="2395797" y="121085"/>
                </a:lnTo>
                <a:lnTo>
                  <a:pt x="2356015" y="101304"/>
                </a:lnTo>
                <a:lnTo>
                  <a:pt x="2313639" y="83880"/>
                </a:lnTo>
                <a:lnTo>
                  <a:pt x="2268962" y="68910"/>
                </a:lnTo>
                <a:lnTo>
                  <a:pt x="2222277" y="56491"/>
                </a:lnTo>
                <a:lnTo>
                  <a:pt x="2173878" y="46723"/>
                </a:lnTo>
                <a:lnTo>
                  <a:pt x="2124057" y="39705"/>
                </a:lnTo>
                <a:lnTo>
                  <a:pt x="2073108" y="35533"/>
                </a:lnTo>
                <a:lnTo>
                  <a:pt x="2021323" y="34306"/>
                </a:lnTo>
                <a:lnTo>
                  <a:pt x="1968996" y="36123"/>
                </a:lnTo>
                <a:lnTo>
                  <a:pt x="1916419" y="41082"/>
                </a:lnTo>
                <a:lnTo>
                  <a:pt x="1863887" y="49281"/>
                </a:lnTo>
                <a:lnTo>
                  <a:pt x="1811575" y="60890"/>
                </a:lnTo>
                <a:lnTo>
                  <a:pt x="1761604" y="75579"/>
                </a:lnTo>
                <a:lnTo>
                  <a:pt x="1714304" y="93213"/>
                </a:lnTo>
                <a:lnTo>
                  <a:pt x="1670006" y="113655"/>
                </a:lnTo>
                <a:lnTo>
                  <a:pt x="1629042" y="136771"/>
                </a:lnTo>
                <a:lnTo>
                  <a:pt x="1591742" y="162423"/>
                </a:lnTo>
                <a:lnTo>
                  <a:pt x="1561532" y="135111"/>
                </a:lnTo>
                <a:lnTo>
                  <a:pt x="1527917" y="110169"/>
                </a:lnTo>
                <a:lnTo>
                  <a:pt x="1491215" y="87645"/>
                </a:lnTo>
                <a:lnTo>
                  <a:pt x="1451745" y="67583"/>
                </a:lnTo>
                <a:lnTo>
                  <a:pt x="1409825" y="50030"/>
                </a:lnTo>
                <a:lnTo>
                  <a:pt x="1365774" y="35033"/>
                </a:lnTo>
                <a:lnTo>
                  <a:pt x="1319911" y="22638"/>
                </a:lnTo>
                <a:lnTo>
                  <a:pt x="1272554" y="12891"/>
                </a:lnTo>
                <a:lnTo>
                  <a:pt x="1224023" y="5838"/>
                </a:lnTo>
                <a:lnTo>
                  <a:pt x="1174636" y="1525"/>
                </a:lnTo>
                <a:lnTo>
                  <a:pt x="1124712" y="0"/>
                </a:lnTo>
                <a:lnTo>
                  <a:pt x="1074569" y="1307"/>
                </a:lnTo>
                <a:lnTo>
                  <a:pt x="1024526" y="5493"/>
                </a:lnTo>
                <a:lnTo>
                  <a:pt x="974902" y="12604"/>
                </a:lnTo>
                <a:lnTo>
                  <a:pt x="926016" y="22688"/>
                </a:lnTo>
                <a:lnTo>
                  <a:pt x="878186" y="35789"/>
                </a:lnTo>
                <a:lnTo>
                  <a:pt x="831731" y="51954"/>
                </a:lnTo>
                <a:lnTo>
                  <a:pt x="778300" y="75525"/>
                </a:lnTo>
                <a:lnTo>
                  <a:pt x="729964" y="102724"/>
                </a:lnTo>
                <a:lnTo>
                  <a:pt x="687174" y="133223"/>
                </a:lnTo>
                <a:lnTo>
                  <a:pt x="650379" y="166694"/>
                </a:lnTo>
                <a:lnTo>
                  <a:pt x="620030" y="202809"/>
                </a:lnTo>
                <a:lnTo>
                  <a:pt x="563687" y="201206"/>
                </a:lnTo>
                <a:lnTo>
                  <a:pt x="508511" y="203346"/>
                </a:lnTo>
                <a:lnTo>
                  <a:pt x="454847" y="209054"/>
                </a:lnTo>
                <a:lnTo>
                  <a:pt x="403039" y="218152"/>
                </a:lnTo>
                <a:lnTo>
                  <a:pt x="353432" y="230465"/>
                </a:lnTo>
                <a:lnTo>
                  <a:pt x="306371" y="245816"/>
                </a:lnTo>
                <a:lnTo>
                  <a:pt x="262201" y="264029"/>
                </a:lnTo>
                <a:lnTo>
                  <a:pt x="221268" y="284928"/>
                </a:lnTo>
                <a:lnTo>
                  <a:pt x="183914" y="308335"/>
                </a:lnTo>
                <a:lnTo>
                  <a:pt x="150487" y="334076"/>
                </a:lnTo>
                <a:lnTo>
                  <a:pt x="121329" y="361973"/>
                </a:lnTo>
                <a:lnTo>
                  <a:pt x="96787" y="391851"/>
                </a:lnTo>
                <a:lnTo>
                  <a:pt x="62929" y="456841"/>
                </a:lnTo>
                <a:lnTo>
                  <a:pt x="52306" y="539331"/>
                </a:lnTo>
                <a:lnTo>
                  <a:pt x="61560" y="586462"/>
                </a:lnTo>
                <a:lnTo>
                  <a:pt x="81811" y="632228"/>
                </a:lnTo>
                <a:lnTo>
                  <a:pt x="112810" y="675865"/>
                </a:lnTo>
                <a:close/>
              </a:path>
            </a:pathLst>
          </a:custGeom>
          <a:ln w="320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914723" y="2240204"/>
            <a:ext cx="1113790" cy="5245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135"/>
              </a:spcBef>
            </a:pPr>
            <a:r>
              <a:rPr sz="1600" spc="25" dirty="0">
                <a:latin typeface="Arial"/>
                <a:cs typeface="Arial"/>
              </a:rPr>
              <a:t>AS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64505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r>
              <a:rPr sz="1600" spc="15" dirty="0">
                <a:latin typeface="Arial"/>
                <a:cs typeface="Arial"/>
              </a:rPr>
              <a:t>203.0.113.0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411969" y="1952001"/>
            <a:ext cx="19177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100" spc="5" dirty="0">
                <a:latin typeface="Arial"/>
                <a:cs typeface="Arial"/>
              </a:rPr>
              <a:t>B</a:t>
            </a:r>
            <a:endParaRPr sz="21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7698" y="3279724"/>
            <a:ext cx="217932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600" spc="15" dirty="0">
                <a:latin typeface="Arial"/>
                <a:cs typeface="Arial"/>
              </a:rPr>
              <a:t>Configuración </a:t>
            </a:r>
            <a:r>
              <a:rPr sz="1600" spc="20" dirty="0">
                <a:latin typeface="Arial"/>
                <a:cs typeface="Arial"/>
              </a:rPr>
              <a:t>Router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25" dirty="0"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37698" y="3778615"/>
            <a:ext cx="3790315" cy="77406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600" spc="15" dirty="0">
                <a:latin typeface="Arial"/>
                <a:cs typeface="Arial"/>
              </a:rPr>
              <a:t>router </a:t>
            </a:r>
            <a:r>
              <a:rPr sz="1600" spc="20" dirty="0">
                <a:latin typeface="Arial"/>
                <a:cs typeface="Arial"/>
              </a:rPr>
              <a:t>bgp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64496</a:t>
            </a:r>
            <a:endParaRPr sz="1600">
              <a:latin typeface="Arial"/>
              <a:cs typeface="Arial"/>
            </a:endParaRPr>
          </a:p>
          <a:p>
            <a:pPr marL="57785">
              <a:lnSpc>
                <a:spcPct val="100000"/>
              </a:lnSpc>
              <a:spcBef>
                <a:spcPts val="45"/>
              </a:spcBef>
            </a:pPr>
            <a:r>
              <a:rPr sz="1600" spc="20" dirty="0">
                <a:latin typeface="Arial"/>
                <a:cs typeface="Arial"/>
              </a:rPr>
              <a:t>network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192.0.2.0</a:t>
            </a:r>
            <a:endParaRPr sz="1600">
              <a:latin typeface="Arial"/>
              <a:cs typeface="Arial"/>
            </a:endParaRPr>
          </a:p>
          <a:p>
            <a:pPr marL="57785">
              <a:lnSpc>
                <a:spcPct val="100000"/>
              </a:lnSpc>
              <a:spcBef>
                <a:spcPts val="45"/>
              </a:spcBef>
            </a:pPr>
            <a:r>
              <a:rPr sz="1600" spc="20" dirty="0">
                <a:latin typeface="Arial"/>
                <a:cs typeface="Arial"/>
              </a:rPr>
              <a:t>neighbor </a:t>
            </a:r>
            <a:r>
              <a:rPr sz="1600" spc="15" dirty="0">
                <a:latin typeface="Arial"/>
                <a:cs typeface="Arial"/>
              </a:rPr>
              <a:t>198.51.100.2 </a:t>
            </a:r>
            <a:r>
              <a:rPr sz="1600" spc="20" dirty="0">
                <a:latin typeface="Arial"/>
                <a:cs typeface="Arial"/>
              </a:rPr>
              <a:t>remote-as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64505</a:t>
            </a:r>
            <a:endParaRPr sz="16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689028" y="3279724"/>
            <a:ext cx="217932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600" spc="15" dirty="0">
                <a:latin typeface="Arial"/>
                <a:cs typeface="Arial"/>
              </a:rPr>
              <a:t>Configuración </a:t>
            </a:r>
            <a:r>
              <a:rPr sz="1600" spc="20" dirty="0">
                <a:latin typeface="Arial"/>
                <a:cs typeface="Arial"/>
              </a:rPr>
              <a:t>Router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25" dirty="0">
                <a:latin typeface="Arial"/>
                <a:cs typeface="Arial"/>
              </a:rPr>
              <a:t>B</a:t>
            </a:r>
            <a:endParaRPr sz="16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689028" y="3778615"/>
            <a:ext cx="3790315" cy="77406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600" spc="15" dirty="0">
                <a:latin typeface="Arial"/>
                <a:cs typeface="Arial"/>
              </a:rPr>
              <a:t>router </a:t>
            </a:r>
            <a:r>
              <a:rPr sz="1600" spc="20" dirty="0">
                <a:latin typeface="Arial"/>
                <a:cs typeface="Arial"/>
              </a:rPr>
              <a:t>bgp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64505</a:t>
            </a:r>
            <a:endParaRPr sz="1600">
              <a:latin typeface="Arial"/>
              <a:cs typeface="Arial"/>
            </a:endParaRPr>
          </a:p>
          <a:p>
            <a:pPr marL="57785">
              <a:lnSpc>
                <a:spcPct val="100000"/>
              </a:lnSpc>
              <a:spcBef>
                <a:spcPts val="45"/>
              </a:spcBef>
            </a:pPr>
            <a:r>
              <a:rPr sz="1600" spc="20" dirty="0">
                <a:latin typeface="Arial"/>
                <a:cs typeface="Arial"/>
              </a:rPr>
              <a:t>network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203.0.113.0</a:t>
            </a:r>
            <a:endParaRPr sz="1600">
              <a:latin typeface="Arial"/>
              <a:cs typeface="Arial"/>
            </a:endParaRPr>
          </a:p>
          <a:p>
            <a:pPr marL="57785">
              <a:lnSpc>
                <a:spcPct val="100000"/>
              </a:lnSpc>
              <a:spcBef>
                <a:spcPts val="45"/>
              </a:spcBef>
            </a:pPr>
            <a:r>
              <a:rPr sz="1600" spc="20" dirty="0">
                <a:latin typeface="Arial"/>
                <a:cs typeface="Arial"/>
              </a:rPr>
              <a:t>neighbor </a:t>
            </a:r>
            <a:r>
              <a:rPr sz="1600" spc="15" dirty="0">
                <a:latin typeface="Arial"/>
                <a:cs typeface="Arial"/>
              </a:rPr>
              <a:t>198.51.100.1 remote-as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64496</a:t>
            </a:r>
            <a:endParaRPr sz="16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36439" y="1450213"/>
            <a:ext cx="8071484" cy="3417570"/>
          </a:xfrm>
          <a:custGeom>
            <a:avLst/>
            <a:gdLst/>
            <a:ahLst/>
            <a:cxnLst/>
            <a:rect l="l" t="t" r="r" b="b"/>
            <a:pathLst>
              <a:path w="8071484" h="3417570">
                <a:moveTo>
                  <a:pt x="0" y="0"/>
                </a:moveTo>
                <a:lnTo>
                  <a:pt x="8071236" y="0"/>
                </a:lnTo>
                <a:lnTo>
                  <a:pt x="8071236" y="3417089"/>
                </a:lnTo>
                <a:lnTo>
                  <a:pt x="0" y="341708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0621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9399" y="78587"/>
            <a:ext cx="54400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Comandos: show </a:t>
            </a:r>
            <a:r>
              <a:rPr sz="4400" dirty="0"/>
              <a:t>ip</a:t>
            </a:r>
            <a:r>
              <a:rPr sz="4400" spc="-55" dirty="0"/>
              <a:t> </a:t>
            </a:r>
            <a:r>
              <a:rPr sz="4400" dirty="0"/>
              <a:t>bgp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2203834" y="738987"/>
            <a:ext cx="457073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-5" dirty="0">
                <a:solidFill>
                  <a:srgbClr val="C53425"/>
                </a:solidFill>
                <a:latin typeface="Carlito"/>
                <a:cs typeface="Carlito"/>
              </a:rPr>
              <a:t>(sintaxis Cisco, </a:t>
            </a:r>
            <a:r>
              <a:rPr sz="3100" dirty="0">
                <a:solidFill>
                  <a:srgbClr val="C53425"/>
                </a:solidFill>
                <a:latin typeface="Carlito"/>
                <a:cs typeface="Carlito"/>
              </a:rPr>
              <a:t>FRR, </a:t>
            </a:r>
            <a:r>
              <a:rPr sz="3100" spc="-5" dirty="0">
                <a:solidFill>
                  <a:srgbClr val="C53425"/>
                </a:solidFill>
                <a:latin typeface="Carlito"/>
                <a:cs typeface="Carlito"/>
              </a:rPr>
              <a:t>Quagga)</a:t>
            </a:r>
            <a:endParaRPr sz="31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7805" y="1147216"/>
            <a:ext cx="8677910" cy="3204210"/>
            <a:chOff x="147805" y="1147216"/>
            <a:chExt cx="8677910" cy="3204210"/>
          </a:xfrm>
        </p:grpSpPr>
        <p:sp>
          <p:nvSpPr>
            <p:cNvPr id="5" name="object 5"/>
            <p:cNvSpPr/>
            <p:nvPr/>
          </p:nvSpPr>
          <p:spPr>
            <a:xfrm>
              <a:off x="152567" y="1151978"/>
              <a:ext cx="8668385" cy="3194685"/>
            </a:xfrm>
            <a:custGeom>
              <a:avLst/>
              <a:gdLst/>
              <a:ahLst/>
              <a:cxnLst/>
              <a:rect l="l" t="t" r="r" b="b"/>
              <a:pathLst>
                <a:path w="8668385" h="3194685">
                  <a:moveTo>
                    <a:pt x="8667899" y="0"/>
                  </a:moveTo>
                  <a:lnTo>
                    <a:pt x="0" y="0"/>
                  </a:lnTo>
                  <a:lnTo>
                    <a:pt x="0" y="3194304"/>
                  </a:lnTo>
                  <a:lnTo>
                    <a:pt x="8667899" y="3194304"/>
                  </a:lnTo>
                  <a:lnTo>
                    <a:pt x="8667899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2567" y="1151979"/>
              <a:ext cx="8668385" cy="3194685"/>
            </a:xfrm>
            <a:custGeom>
              <a:avLst/>
              <a:gdLst/>
              <a:ahLst/>
              <a:cxnLst/>
              <a:rect l="l" t="t" r="r" b="b"/>
              <a:pathLst>
                <a:path w="8668385" h="3194685">
                  <a:moveTo>
                    <a:pt x="0" y="0"/>
                  </a:moveTo>
                  <a:lnTo>
                    <a:pt x="8667893" y="0"/>
                  </a:lnTo>
                  <a:lnTo>
                    <a:pt x="8667893" y="3194307"/>
                  </a:lnTo>
                  <a:lnTo>
                    <a:pt x="0" y="3194307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90628" y="1113840"/>
            <a:ext cx="7684770" cy="58420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72745" indent="-360680">
              <a:lnSpc>
                <a:spcPct val="100000"/>
              </a:lnSpc>
              <a:spcBef>
                <a:spcPts val="380"/>
              </a:spcBef>
              <a:buFont typeface="Times New Roman"/>
              <a:buChar char="•"/>
              <a:tabLst>
                <a:tab pos="372745" algn="l"/>
                <a:tab pos="373380" algn="l"/>
              </a:tabLst>
            </a:pPr>
            <a:r>
              <a:rPr sz="1600" b="1" dirty="0">
                <a:latin typeface="Carlito"/>
                <a:cs typeface="Carlito"/>
              </a:rPr>
              <a:t>Las primeras tres columnas listan el status de cada</a:t>
            </a:r>
            <a:r>
              <a:rPr sz="1600" b="1" spc="-25" dirty="0">
                <a:latin typeface="Carlito"/>
                <a:cs typeface="Carlito"/>
              </a:rPr>
              <a:t> </a:t>
            </a:r>
            <a:r>
              <a:rPr sz="1600" b="1" dirty="0">
                <a:latin typeface="Carlito"/>
                <a:cs typeface="Carlito"/>
              </a:rPr>
              <a:t>ruta.</a:t>
            </a:r>
            <a:endParaRPr sz="1600">
              <a:latin typeface="Carlito"/>
              <a:cs typeface="Carlito"/>
            </a:endParaRPr>
          </a:p>
          <a:p>
            <a:pPr marL="372745" indent="-360680">
              <a:lnSpc>
                <a:spcPct val="100000"/>
              </a:lnSpc>
              <a:spcBef>
                <a:spcPts val="280"/>
              </a:spcBef>
              <a:buFont typeface="Times New Roman"/>
              <a:buChar char="•"/>
              <a:tabLst>
                <a:tab pos="372745" algn="l"/>
                <a:tab pos="373380" algn="l"/>
              </a:tabLst>
            </a:pPr>
            <a:r>
              <a:rPr sz="1600" b="1" spc="-5" dirty="0">
                <a:latin typeface="Carlito"/>
                <a:cs typeface="Carlito"/>
              </a:rPr>
              <a:t>Un </a:t>
            </a:r>
            <a:r>
              <a:rPr sz="1600" b="1" dirty="0">
                <a:latin typeface="Carlito"/>
                <a:cs typeface="Carlito"/>
              </a:rPr>
              <a:t>* en la primer columna, indica que la ruta tiene un </a:t>
            </a:r>
            <a:r>
              <a:rPr sz="1600" b="1" spc="-5" dirty="0">
                <a:latin typeface="Carlito"/>
                <a:cs typeface="Carlito"/>
              </a:rPr>
              <a:t>next-hop válido</a:t>
            </a:r>
            <a:r>
              <a:rPr sz="1600" spc="-5" dirty="0">
                <a:latin typeface="Carlito"/>
                <a:cs typeface="Carlito"/>
              </a:rPr>
              <a:t>. Otras</a:t>
            </a:r>
            <a:r>
              <a:rPr sz="1600" dirty="0">
                <a:latin typeface="Carlito"/>
                <a:cs typeface="Carlito"/>
              </a:rPr>
              <a:t> </a:t>
            </a:r>
            <a:r>
              <a:rPr sz="1600" spc="-5" dirty="0">
                <a:latin typeface="Carlito"/>
                <a:cs typeface="Carlito"/>
              </a:rPr>
              <a:t>opciones: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5428" y="1710740"/>
            <a:ext cx="8222615" cy="14351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418465" marR="104139" indent="-355600">
              <a:lnSpc>
                <a:spcPts val="1500"/>
              </a:lnSpc>
              <a:spcBef>
                <a:spcPts val="400"/>
              </a:spcBef>
              <a:buFont typeface="Times New Roman"/>
              <a:buChar char="•"/>
              <a:tabLst>
                <a:tab pos="418465" algn="l"/>
                <a:tab pos="419100" algn="l"/>
              </a:tabLst>
            </a:pPr>
            <a:r>
              <a:rPr sz="1500" dirty="0">
                <a:latin typeface="Carlito"/>
                <a:cs typeface="Carlito"/>
              </a:rPr>
              <a:t>"s" </a:t>
            </a:r>
            <a:r>
              <a:rPr sz="1500" spc="-5" dirty="0">
                <a:latin typeface="Carlito"/>
                <a:cs typeface="Carlito"/>
              </a:rPr>
              <a:t>suppressed: BGP conoce </a:t>
            </a:r>
            <a:r>
              <a:rPr sz="1500" dirty="0">
                <a:latin typeface="Carlito"/>
                <a:cs typeface="Carlito"/>
              </a:rPr>
              <a:t>la ruta, pero no está siendo anunciada, usualmente </a:t>
            </a:r>
            <a:r>
              <a:rPr sz="1500" spc="-5" dirty="0">
                <a:latin typeface="Carlito"/>
                <a:cs typeface="Carlito"/>
              </a:rPr>
              <a:t>porque </a:t>
            </a:r>
            <a:r>
              <a:rPr sz="1500" dirty="0">
                <a:latin typeface="Carlito"/>
                <a:cs typeface="Carlito"/>
              </a:rPr>
              <a:t>es </a:t>
            </a:r>
            <a:r>
              <a:rPr sz="1500" spc="-5" dirty="0">
                <a:latin typeface="Carlito"/>
                <a:cs typeface="Carlito"/>
              </a:rPr>
              <a:t>parte </a:t>
            </a:r>
            <a:r>
              <a:rPr sz="1500" dirty="0">
                <a:latin typeface="Carlito"/>
                <a:cs typeface="Carlito"/>
              </a:rPr>
              <a:t>de  una ruta</a:t>
            </a:r>
            <a:r>
              <a:rPr sz="1500" spc="-10" dirty="0">
                <a:latin typeface="Carlito"/>
                <a:cs typeface="Carlito"/>
              </a:rPr>
              <a:t> </a:t>
            </a:r>
            <a:r>
              <a:rPr sz="1500" spc="-5" dirty="0">
                <a:latin typeface="Carlito"/>
                <a:cs typeface="Carlito"/>
              </a:rPr>
              <a:t>sumarizada.</a:t>
            </a:r>
            <a:endParaRPr sz="1500">
              <a:latin typeface="Carlito"/>
              <a:cs typeface="Carlito"/>
            </a:endParaRPr>
          </a:p>
          <a:p>
            <a:pPr marL="418465" marR="68580" indent="-355600">
              <a:lnSpc>
                <a:spcPct val="77800"/>
              </a:lnSpc>
              <a:spcBef>
                <a:spcPts val="700"/>
              </a:spcBef>
              <a:buFont typeface="Times New Roman"/>
              <a:buChar char="•"/>
              <a:tabLst>
                <a:tab pos="418465" algn="l"/>
                <a:tab pos="419100" algn="l"/>
              </a:tabLst>
            </a:pPr>
            <a:r>
              <a:rPr sz="1500" dirty="0">
                <a:latin typeface="Carlito"/>
                <a:cs typeface="Carlito"/>
              </a:rPr>
              <a:t>"d" </a:t>
            </a:r>
            <a:r>
              <a:rPr sz="1500" spc="-5" dirty="0">
                <a:latin typeface="Carlito"/>
                <a:cs typeface="Carlito"/>
              </a:rPr>
              <a:t>dampened: BGP </a:t>
            </a:r>
            <a:r>
              <a:rPr sz="1500" dirty="0">
                <a:latin typeface="Carlito"/>
                <a:cs typeface="Carlito"/>
              </a:rPr>
              <a:t>detiene el anuncio de una ruta que </a:t>
            </a:r>
            <a:r>
              <a:rPr sz="1500" spc="-5" dirty="0">
                <a:latin typeface="Carlito"/>
                <a:cs typeface="Carlito"/>
              </a:rPr>
              <a:t>produce </a:t>
            </a:r>
            <a:r>
              <a:rPr sz="1500" dirty="0">
                <a:latin typeface="Carlito"/>
                <a:cs typeface="Carlito"/>
              </a:rPr>
              <a:t>un efecto </a:t>
            </a:r>
            <a:r>
              <a:rPr sz="1500" spc="-5" dirty="0">
                <a:latin typeface="Carlito"/>
                <a:cs typeface="Carlito"/>
              </a:rPr>
              <a:t>denominado </a:t>
            </a:r>
            <a:r>
              <a:rPr sz="1500" dirty="0">
                <a:latin typeface="Carlito"/>
                <a:cs typeface="Carlito"/>
              </a:rPr>
              <a:t>flapping </a:t>
            </a:r>
            <a:r>
              <a:rPr sz="1500" spc="-5" dirty="0">
                <a:latin typeface="Carlito"/>
                <a:cs typeface="Carlito"/>
              </a:rPr>
              <a:t>(se  </a:t>
            </a:r>
            <a:r>
              <a:rPr sz="1500" dirty="0">
                <a:latin typeface="Carlito"/>
                <a:cs typeface="Carlito"/>
              </a:rPr>
              <a:t>levanta y se baja) demasiado rápido hasta que se estabilice </a:t>
            </a:r>
            <a:r>
              <a:rPr sz="1500" spc="-5" dirty="0">
                <a:latin typeface="Carlito"/>
                <a:cs typeface="Carlito"/>
              </a:rPr>
              <a:t>por </a:t>
            </a:r>
            <a:r>
              <a:rPr sz="1500" dirty="0">
                <a:latin typeface="Carlito"/>
                <a:cs typeface="Carlito"/>
              </a:rPr>
              <a:t>un </a:t>
            </a:r>
            <a:r>
              <a:rPr sz="1500" spc="-5" dirty="0">
                <a:latin typeface="Carlito"/>
                <a:cs typeface="Carlito"/>
              </a:rPr>
              <a:t>periodo </a:t>
            </a:r>
            <a:r>
              <a:rPr sz="1500" dirty="0">
                <a:latin typeface="Carlito"/>
                <a:cs typeface="Carlito"/>
              </a:rPr>
              <a:t>de</a:t>
            </a:r>
            <a:r>
              <a:rPr sz="1500" spc="-5" dirty="0">
                <a:latin typeface="Carlito"/>
                <a:cs typeface="Carlito"/>
              </a:rPr>
              <a:t> tiempo.</a:t>
            </a:r>
            <a:endParaRPr sz="1500">
              <a:latin typeface="Carlito"/>
              <a:cs typeface="Carlito"/>
            </a:endParaRPr>
          </a:p>
          <a:p>
            <a:pPr marL="419100" indent="-355600">
              <a:lnSpc>
                <a:spcPct val="100000"/>
              </a:lnSpc>
              <a:spcBef>
                <a:spcPts val="400"/>
              </a:spcBef>
              <a:buFont typeface="Times New Roman"/>
              <a:buChar char="•"/>
              <a:tabLst>
                <a:tab pos="418465" algn="l"/>
                <a:tab pos="419100" algn="l"/>
              </a:tabLst>
            </a:pPr>
            <a:r>
              <a:rPr sz="1500" dirty="0">
                <a:latin typeface="Carlito"/>
                <a:cs typeface="Carlito"/>
              </a:rPr>
              <a:t>"h" </a:t>
            </a:r>
            <a:r>
              <a:rPr sz="1500" spc="-5" dirty="0">
                <a:latin typeface="Carlito"/>
                <a:cs typeface="Carlito"/>
              </a:rPr>
              <a:t>history: BGP conoce </a:t>
            </a:r>
            <a:r>
              <a:rPr sz="1500" dirty="0">
                <a:latin typeface="Carlito"/>
                <a:cs typeface="Carlito"/>
              </a:rPr>
              <a:t>la red, pero no hay una ruta válida </a:t>
            </a:r>
            <a:r>
              <a:rPr sz="1500" spc="-5" dirty="0">
                <a:latin typeface="Carlito"/>
                <a:cs typeface="Carlito"/>
              </a:rPr>
              <a:t>hacia</a:t>
            </a:r>
            <a:r>
              <a:rPr sz="1500" dirty="0">
                <a:latin typeface="Carlito"/>
                <a:cs typeface="Carlito"/>
              </a:rPr>
              <a:t> ella.</a:t>
            </a:r>
            <a:endParaRPr sz="1500">
              <a:latin typeface="Carlito"/>
              <a:cs typeface="Carlito"/>
            </a:endParaRPr>
          </a:p>
          <a:p>
            <a:pPr marL="419100" indent="-355600">
              <a:lnSpc>
                <a:spcPct val="100000"/>
              </a:lnSpc>
              <a:spcBef>
                <a:spcPts val="300"/>
              </a:spcBef>
              <a:buFont typeface="Times New Roman"/>
              <a:buChar char="•"/>
              <a:tabLst>
                <a:tab pos="418465" algn="l"/>
                <a:tab pos="419100" algn="l"/>
              </a:tabLst>
            </a:pPr>
            <a:r>
              <a:rPr sz="1500" dirty="0">
                <a:latin typeface="Carlito"/>
                <a:cs typeface="Carlito"/>
              </a:rPr>
              <a:t>"r" </a:t>
            </a:r>
            <a:r>
              <a:rPr sz="1500" spc="-5" dirty="0">
                <a:latin typeface="Carlito"/>
                <a:cs typeface="Carlito"/>
              </a:rPr>
              <a:t>RIB</a:t>
            </a:r>
            <a:r>
              <a:rPr sz="1800" spc="-7" baseline="25462" dirty="0">
                <a:latin typeface="Carlito"/>
                <a:cs typeface="Carlito"/>
              </a:rPr>
              <a:t>* </a:t>
            </a:r>
            <a:r>
              <a:rPr sz="1500" spc="-5" dirty="0">
                <a:latin typeface="Carlito"/>
                <a:cs typeface="Carlito"/>
              </a:rPr>
              <a:t>failure: </a:t>
            </a:r>
            <a:r>
              <a:rPr sz="1500" dirty="0">
                <a:latin typeface="Carlito"/>
                <a:cs typeface="Carlito"/>
              </a:rPr>
              <a:t>la ruta es anunciada a </a:t>
            </a:r>
            <a:r>
              <a:rPr sz="1500" spc="-5" dirty="0">
                <a:latin typeface="Carlito"/>
                <a:cs typeface="Carlito"/>
              </a:rPr>
              <a:t>BGP </a:t>
            </a:r>
            <a:r>
              <a:rPr sz="1500" dirty="0">
                <a:latin typeface="Carlito"/>
                <a:cs typeface="Carlito"/>
              </a:rPr>
              <a:t>pero no es instalada en la tabla de </a:t>
            </a:r>
            <a:r>
              <a:rPr sz="1500" spc="-5" dirty="0">
                <a:latin typeface="Carlito"/>
                <a:cs typeface="Carlito"/>
              </a:rPr>
              <a:t>ruteo. </a:t>
            </a:r>
            <a:r>
              <a:rPr sz="1500" dirty="0">
                <a:latin typeface="Carlito"/>
                <a:cs typeface="Carlito"/>
              </a:rPr>
              <a:t>Esto</a:t>
            </a:r>
            <a:r>
              <a:rPr sz="1500" spc="70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puede</a:t>
            </a:r>
            <a:endParaRPr sz="15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1828" y="3082340"/>
            <a:ext cx="715390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Carlito"/>
                <a:cs typeface="Carlito"/>
              </a:rPr>
              <a:t>suceder </a:t>
            </a:r>
            <a:r>
              <a:rPr sz="1500" spc="-5" dirty="0">
                <a:latin typeface="Carlito"/>
                <a:cs typeface="Carlito"/>
              </a:rPr>
              <a:t>porque </a:t>
            </a:r>
            <a:r>
              <a:rPr sz="1500" dirty="0">
                <a:latin typeface="Carlito"/>
                <a:cs typeface="Carlito"/>
              </a:rPr>
              <a:t>hay </a:t>
            </a:r>
            <a:r>
              <a:rPr sz="1500" spc="-5" dirty="0">
                <a:latin typeface="Carlito"/>
                <a:cs typeface="Carlito"/>
              </a:rPr>
              <a:t>otro protocolo </a:t>
            </a:r>
            <a:r>
              <a:rPr sz="1500" dirty="0">
                <a:latin typeface="Carlito"/>
                <a:cs typeface="Carlito"/>
              </a:rPr>
              <a:t>que tiene la ruta </a:t>
            </a:r>
            <a:r>
              <a:rPr sz="1500" spc="-5" dirty="0">
                <a:latin typeface="Carlito"/>
                <a:cs typeface="Carlito"/>
              </a:rPr>
              <a:t>con </a:t>
            </a:r>
            <a:r>
              <a:rPr sz="1500" dirty="0">
                <a:latin typeface="Carlito"/>
                <a:cs typeface="Carlito"/>
              </a:rPr>
              <a:t>una </a:t>
            </a:r>
            <a:r>
              <a:rPr sz="1500" spc="-5" dirty="0">
                <a:latin typeface="Carlito"/>
                <a:cs typeface="Carlito"/>
              </a:rPr>
              <a:t>mejor </a:t>
            </a:r>
            <a:r>
              <a:rPr sz="1500" dirty="0">
                <a:latin typeface="Carlito"/>
                <a:cs typeface="Carlito"/>
              </a:rPr>
              <a:t>distancia</a:t>
            </a:r>
            <a:r>
              <a:rPr sz="1500" spc="85" dirty="0">
                <a:latin typeface="Carlito"/>
                <a:cs typeface="Carlito"/>
              </a:rPr>
              <a:t> </a:t>
            </a:r>
            <a:r>
              <a:rPr sz="1500" spc="-5" dirty="0">
                <a:latin typeface="Carlito"/>
                <a:cs typeface="Carlito"/>
              </a:rPr>
              <a:t>administrativa.</a:t>
            </a:r>
            <a:endParaRPr sz="15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6228" y="3222041"/>
            <a:ext cx="7732395" cy="7493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67665">
              <a:lnSpc>
                <a:spcPct val="100000"/>
              </a:lnSpc>
              <a:spcBef>
                <a:spcPts val="400"/>
              </a:spcBef>
            </a:pPr>
            <a:r>
              <a:rPr sz="1800" baseline="25462" dirty="0">
                <a:latin typeface="Carlito"/>
                <a:cs typeface="Carlito"/>
              </a:rPr>
              <a:t>* </a:t>
            </a:r>
            <a:r>
              <a:rPr sz="1500" spc="-5" dirty="0">
                <a:latin typeface="Carlito"/>
                <a:cs typeface="Carlito"/>
              </a:rPr>
              <a:t>RIB: </a:t>
            </a:r>
            <a:r>
              <a:rPr sz="1500" dirty="0">
                <a:latin typeface="Carlito"/>
                <a:cs typeface="Carlito"/>
              </a:rPr>
              <a:t>Routing </a:t>
            </a:r>
            <a:r>
              <a:rPr sz="1500" spc="-5" dirty="0">
                <a:latin typeface="Carlito"/>
                <a:cs typeface="Carlito"/>
              </a:rPr>
              <a:t>Information</a:t>
            </a:r>
            <a:r>
              <a:rPr sz="1500" spc="-50" dirty="0">
                <a:latin typeface="Carlito"/>
                <a:cs typeface="Carlito"/>
              </a:rPr>
              <a:t> </a:t>
            </a:r>
            <a:r>
              <a:rPr sz="1500" spc="-5" dirty="0">
                <a:latin typeface="Carlito"/>
                <a:cs typeface="Carlito"/>
              </a:rPr>
              <a:t>Base</a:t>
            </a:r>
            <a:endParaRPr sz="1500">
              <a:latin typeface="Carlito"/>
              <a:cs typeface="Carlito"/>
            </a:endParaRPr>
          </a:p>
          <a:p>
            <a:pPr marL="367665" marR="17780" indent="-355600">
              <a:lnSpc>
                <a:spcPts val="1500"/>
              </a:lnSpc>
              <a:spcBef>
                <a:spcPts val="600"/>
              </a:spcBef>
              <a:buFont typeface="Times New Roman"/>
              <a:buChar char="•"/>
              <a:tabLst>
                <a:tab pos="367665" algn="l"/>
                <a:tab pos="368300" algn="l"/>
              </a:tabLst>
            </a:pPr>
            <a:r>
              <a:rPr sz="1500" dirty="0">
                <a:latin typeface="Carlito"/>
                <a:cs typeface="Carlito"/>
              </a:rPr>
              <a:t>"S" </a:t>
            </a:r>
            <a:r>
              <a:rPr sz="1500" spc="-5" dirty="0">
                <a:latin typeface="Carlito"/>
                <a:cs typeface="Carlito"/>
              </a:rPr>
              <a:t>stale: </a:t>
            </a:r>
            <a:r>
              <a:rPr sz="1500" dirty="0">
                <a:latin typeface="Carlito"/>
                <a:cs typeface="Carlito"/>
              </a:rPr>
              <a:t>indica que la ruta está </a:t>
            </a:r>
            <a:r>
              <a:rPr sz="1500" spc="-5" dirty="0">
                <a:latin typeface="Carlito"/>
                <a:cs typeface="Carlito"/>
              </a:rPr>
              <a:t>“detenida” </a:t>
            </a:r>
            <a:r>
              <a:rPr sz="1500" dirty="0">
                <a:latin typeface="Carlito"/>
                <a:cs typeface="Carlito"/>
              </a:rPr>
              <a:t>y requiere ser refrescada cuando se </a:t>
            </a:r>
            <a:r>
              <a:rPr sz="1500" spc="-5" dirty="0">
                <a:latin typeface="Carlito"/>
                <a:cs typeface="Carlito"/>
              </a:rPr>
              <a:t>reestablezca </a:t>
            </a:r>
            <a:r>
              <a:rPr sz="1500" dirty="0">
                <a:latin typeface="Carlito"/>
                <a:cs typeface="Carlito"/>
              </a:rPr>
              <a:t>la  </a:t>
            </a:r>
            <a:r>
              <a:rPr sz="1500" spc="-5" dirty="0">
                <a:latin typeface="Carlito"/>
                <a:cs typeface="Carlito"/>
              </a:rPr>
              <a:t>conexión </a:t>
            </a:r>
            <a:r>
              <a:rPr sz="1500" dirty="0">
                <a:latin typeface="Carlito"/>
                <a:cs typeface="Carlito"/>
              </a:rPr>
              <a:t>con </a:t>
            </a:r>
            <a:r>
              <a:rPr sz="1500" spc="-5" dirty="0">
                <a:latin typeface="Carlito"/>
                <a:cs typeface="Carlito"/>
              </a:rPr>
              <a:t>su</a:t>
            </a:r>
            <a:r>
              <a:rPr sz="1500" dirty="0">
                <a:latin typeface="Carlito"/>
                <a:cs typeface="Carlito"/>
              </a:rPr>
              <a:t> </a:t>
            </a:r>
            <a:r>
              <a:rPr sz="1500" spc="-5" dirty="0">
                <a:latin typeface="Carlito"/>
                <a:cs typeface="Carlito"/>
              </a:rPr>
              <a:t>vecino.</a:t>
            </a:r>
            <a:endParaRPr sz="1500">
              <a:latin typeface="Carlito"/>
              <a:cs typeface="Carlito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2328" y="4519517"/>
            <a:ext cx="8959850" cy="2021839"/>
            <a:chOff x="162328" y="4519517"/>
            <a:chExt cx="8959850" cy="2021839"/>
          </a:xfrm>
        </p:grpSpPr>
        <p:sp>
          <p:nvSpPr>
            <p:cNvPr id="12" name="object 12"/>
            <p:cNvSpPr/>
            <p:nvPr/>
          </p:nvSpPr>
          <p:spPr>
            <a:xfrm>
              <a:off x="167008" y="4524197"/>
              <a:ext cx="8950325" cy="266700"/>
            </a:xfrm>
            <a:custGeom>
              <a:avLst/>
              <a:gdLst/>
              <a:ahLst/>
              <a:cxnLst/>
              <a:rect l="l" t="t" r="r" b="b"/>
              <a:pathLst>
                <a:path w="8950325" h="266700">
                  <a:moveTo>
                    <a:pt x="0" y="133264"/>
                  </a:moveTo>
                  <a:lnTo>
                    <a:pt x="35637" y="116365"/>
                  </a:lnTo>
                  <a:lnTo>
                    <a:pt x="86984" y="106986"/>
                  </a:lnTo>
                  <a:lnTo>
                    <a:pt x="139661" y="100101"/>
                  </a:lnTo>
                  <a:lnTo>
                    <a:pt x="181336" y="95589"/>
                  </a:lnTo>
                  <a:lnTo>
                    <a:pt x="228138" y="91142"/>
                  </a:lnTo>
                  <a:lnTo>
                    <a:pt x="279967" y="86764"/>
                  </a:lnTo>
                  <a:lnTo>
                    <a:pt x="336721" y="82457"/>
                  </a:lnTo>
                  <a:lnTo>
                    <a:pt x="398300" y="78224"/>
                  </a:lnTo>
                  <a:lnTo>
                    <a:pt x="464601" y="74069"/>
                  </a:lnTo>
                  <a:lnTo>
                    <a:pt x="535525" y="69994"/>
                  </a:lnTo>
                  <a:lnTo>
                    <a:pt x="610969" y="66003"/>
                  </a:lnTo>
                  <a:lnTo>
                    <a:pt x="650355" y="64040"/>
                  </a:lnTo>
                  <a:lnTo>
                    <a:pt x="690833" y="62098"/>
                  </a:lnTo>
                  <a:lnTo>
                    <a:pt x="732391" y="60179"/>
                  </a:lnTo>
                  <a:lnTo>
                    <a:pt x="775016" y="58283"/>
                  </a:lnTo>
                  <a:lnTo>
                    <a:pt x="818695" y="56410"/>
                  </a:lnTo>
                  <a:lnTo>
                    <a:pt x="863416" y="54560"/>
                  </a:lnTo>
                  <a:lnTo>
                    <a:pt x="909166" y="52734"/>
                  </a:lnTo>
                  <a:lnTo>
                    <a:pt x="955933" y="50932"/>
                  </a:lnTo>
                  <a:lnTo>
                    <a:pt x="1003703" y="49155"/>
                  </a:lnTo>
                  <a:lnTo>
                    <a:pt x="1052465" y="47403"/>
                  </a:lnTo>
                  <a:lnTo>
                    <a:pt x="1102205" y="45677"/>
                  </a:lnTo>
                  <a:lnTo>
                    <a:pt x="1152911" y="43976"/>
                  </a:lnTo>
                  <a:lnTo>
                    <a:pt x="1204571" y="42301"/>
                  </a:lnTo>
                  <a:lnTo>
                    <a:pt x="1257171" y="40653"/>
                  </a:lnTo>
                  <a:lnTo>
                    <a:pt x="1310699" y="39032"/>
                  </a:lnTo>
                  <a:lnTo>
                    <a:pt x="1365142" y="37438"/>
                  </a:lnTo>
                  <a:lnTo>
                    <a:pt x="1420488" y="35871"/>
                  </a:lnTo>
                  <a:lnTo>
                    <a:pt x="1476724" y="34333"/>
                  </a:lnTo>
                  <a:lnTo>
                    <a:pt x="1533838" y="32823"/>
                  </a:lnTo>
                  <a:lnTo>
                    <a:pt x="1591816" y="31342"/>
                  </a:lnTo>
                  <a:lnTo>
                    <a:pt x="1650647" y="29890"/>
                  </a:lnTo>
                  <a:lnTo>
                    <a:pt x="1710317" y="28467"/>
                  </a:lnTo>
                  <a:lnTo>
                    <a:pt x="1770814" y="27074"/>
                  </a:lnTo>
                  <a:lnTo>
                    <a:pt x="1832125" y="25712"/>
                  </a:lnTo>
                  <a:lnTo>
                    <a:pt x="1894238" y="24380"/>
                  </a:lnTo>
                  <a:lnTo>
                    <a:pt x="1957140" y="23079"/>
                  </a:lnTo>
                  <a:lnTo>
                    <a:pt x="2020818" y="21810"/>
                  </a:lnTo>
                  <a:lnTo>
                    <a:pt x="2085260" y="20572"/>
                  </a:lnTo>
                  <a:lnTo>
                    <a:pt x="2150453" y="19367"/>
                  </a:lnTo>
                  <a:lnTo>
                    <a:pt x="2216385" y="18194"/>
                  </a:lnTo>
                  <a:lnTo>
                    <a:pt x="2283042" y="17054"/>
                  </a:lnTo>
                  <a:lnTo>
                    <a:pt x="2350412" y="15947"/>
                  </a:lnTo>
                  <a:lnTo>
                    <a:pt x="2418483" y="14874"/>
                  </a:lnTo>
                  <a:lnTo>
                    <a:pt x="2487242" y="13835"/>
                  </a:lnTo>
                  <a:lnTo>
                    <a:pt x="2556676" y="12831"/>
                  </a:lnTo>
                  <a:lnTo>
                    <a:pt x="2626772" y="11861"/>
                  </a:lnTo>
                  <a:lnTo>
                    <a:pt x="2697519" y="10926"/>
                  </a:lnTo>
                  <a:lnTo>
                    <a:pt x="2768902" y="10027"/>
                  </a:lnTo>
                  <a:lnTo>
                    <a:pt x="2840911" y="9164"/>
                  </a:lnTo>
                  <a:lnTo>
                    <a:pt x="2913531" y="8337"/>
                  </a:lnTo>
                  <a:lnTo>
                    <a:pt x="2986751" y="7547"/>
                  </a:lnTo>
                  <a:lnTo>
                    <a:pt x="3060558" y="6793"/>
                  </a:lnTo>
                  <a:lnTo>
                    <a:pt x="3134939" y="6078"/>
                  </a:lnTo>
                  <a:lnTo>
                    <a:pt x="3209881" y="5400"/>
                  </a:lnTo>
                  <a:lnTo>
                    <a:pt x="3285372" y="4760"/>
                  </a:lnTo>
                  <a:lnTo>
                    <a:pt x="3361399" y="4159"/>
                  </a:lnTo>
                  <a:lnTo>
                    <a:pt x="3437950" y="3596"/>
                  </a:lnTo>
                  <a:lnTo>
                    <a:pt x="3515012" y="3073"/>
                  </a:lnTo>
                  <a:lnTo>
                    <a:pt x="3592572" y="2590"/>
                  </a:lnTo>
                  <a:lnTo>
                    <a:pt x="3670618" y="2147"/>
                  </a:lnTo>
                  <a:lnTo>
                    <a:pt x="3749137" y="1744"/>
                  </a:lnTo>
                  <a:lnTo>
                    <a:pt x="3828116" y="1382"/>
                  </a:lnTo>
                  <a:lnTo>
                    <a:pt x="3907543" y="1061"/>
                  </a:lnTo>
                  <a:lnTo>
                    <a:pt x="3987405" y="781"/>
                  </a:lnTo>
                  <a:lnTo>
                    <a:pt x="4067689" y="544"/>
                  </a:lnTo>
                  <a:lnTo>
                    <a:pt x="4148384" y="349"/>
                  </a:lnTo>
                  <a:lnTo>
                    <a:pt x="4229475" y="197"/>
                  </a:lnTo>
                  <a:lnTo>
                    <a:pt x="4310951" y="87"/>
                  </a:lnTo>
                  <a:lnTo>
                    <a:pt x="4392799" y="22"/>
                  </a:lnTo>
                  <a:lnTo>
                    <a:pt x="4475006" y="0"/>
                  </a:lnTo>
                  <a:lnTo>
                    <a:pt x="4557213" y="22"/>
                  </a:lnTo>
                  <a:lnTo>
                    <a:pt x="4639061" y="87"/>
                  </a:lnTo>
                  <a:lnTo>
                    <a:pt x="4720537" y="197"/>
                  </a:lnTo>
                  <a:lnTo>
                    <a:pt x="4801629" y="349"/>
                  </a:lnTo>
                  <a:lnTo>
                    <a:pt x="4882323" y="544"/>
                  </a:lnTo>
                  <a:lnTo>
                    <a:pt x="4962608" y="781"/>
                  </a:lnTo>
                  <a:lnTo>
                    <a:pt x="5042470" y="1061"/>
                  </a:lnTo>
                  <a:lnTo>
                    <a:pt x="5121896" y="1382"/>
                  </a:lnTo>
                  <a:lnTo>
                    <a:pt x="5200876" y="1744"/>
                  </a:lnTo>
                  <a:lnTo>
                    <a:pt x="5279394" y="2147"/>
                  </a:lnTo>
                  <a:lnTo>
                    <a:pt x="5357440" y="2590"/>
                  </a:lnTo>
                  <a:lnTo>
                    <a:pt x="5435000" y="3073"/>
                  </a:lnTo>
                  <a:lnTo>
                    <a:pt x="5512062" y="3596"/>
                  </a:lnTo>
                  <a:lnTo>
                    <a:pt x="5588613" y="4159"/>
                  </a:lnTo>
                  <a:lnTo>
                    <a:pt x="5664640" y="4760"/>
                  </a:lnTo>
                  <a:lnTo>
                    <a:pt x="5740132" y="5400"/>
                  </a:lnTo>
                  <a:lnTo>
                    <a:pt x="5815074" y="6078"/>
                  </a:lnTo>
                  <a:lnTo>
                    <a:pt x="5889455" y="6793"/>
                  </a:lnTo>
                  <a:lnTo>
                    <a:pt x="5963261" y="7547"/>
                  </a:lnTo>
                  <a:lnTo>
                    <a:pt x="6036481" y="8337"/>
                  </a:lnTo>
                  <a:lnTo>
                    <a:pt x="6109102" y="9164"/>
                  </a:lnTo>
                  <a:lnTo>
                    <a:pt x="6181110" y="10027"/>
                  </a:lnTo>
                  <a:lnTo>
                    <a:pt x="6252494" y="10926"/>
                  </a:lnTo>
                  <a:lnTo>
                    <a:pt x="6323240" y="11861"/>
                  </a:lnTo>
                  <a:lnTo>
                    <a:pt x="6393337" y="12831"/>
                  </a:lnTo>
                  <a:lnTo>
                    <a:pt x="6462771" y="13835"/>
                  </a:lnTo>
                  <a:lnTo>
                    <a:pt x="6531530" y="14874"/>
                  </a:lnTo>
                  <a:lnTo>
                    <a:pt x="6599600" y="15947"/>
                  </a:lnTo>
                  <a:lnTo>
                    <a:pt x="6666971" y="17054"/>
                  </a:lnTo>
                  <a:lnTo>
                    <a:pt x="6733628" y="18194"/>
                  </a:lnTo>
                  <a:lnTo>
                    <a:pt x="6799559" y="19367"/>
                  </a:lnTo>
                  <a:lnTo>
                    <a:pt x="6864752" y="20572"/>
                  </a:lnTo>
                  <a:lnTo>
                    <a:pt x="6929194" y="21810"/>
                  </a:lnTo>
                  <a:lnTo>
                    <a:pt x="6992872" y="23079"/>
                  </a:lnTo>
                  <a:lnTo>
                    <a:pt x="7055774" y="24380"/>
                  </a:lnTo>
                  <a:lnTo>
                    <a:pt x="7117887" y="25712"/>
                  </a:lnTo>
                  <a:lnTo>
                    <a:pt x="7179199" y="27074"/>
                  </a:lnTo>
                  <a:lnTo>
                    <a:pt x="7239696" y="28467"/>
                  </a:lnTo>
                  <a:lnTo>
                    <a:pt x="7299366" y="29890"/>
                  </a:lnTo>
                  <a:lnTo>
                    <a:pt x="7358196" y="31342"/>
                  </a:lnTo>
                  <a:lnTo>
                    <a:pt x="7416175" y="32823"/>
                  </a:lnTo>
                  <a:lnTo>
                    <a:pt x="7473288" y="34333"/>
                  </a:lnTo>
                  <a:lnTo>
                    <a:pt x="7529525" y="35871"/>
                  </a:lnTo>
                  <a:lnTo>
                    <a:pt x="7584871" y="37438"/>
                  </a:lnTo>
                  <a:lnTo>
                    <a:pt x="7639314" y="39032"/>
                  </a:lnTo>
                  <a:lnTo>
                    <a:pt x="7692842" y="40653"/>
                  </a:lnTo>
                  <a:lnTo>
                    <a:pt x="7745442" y="42301"/>
                  </a:lnTo>
                  <a:lnTo>
                    <a:pt x="7797101" y="43976"/>
                  </a:lnTo>
                  <a:lnTo>
                    <a:pt x="7847807" y="45677"/>
                  </a:lnTo>
                  <a:lnTo>
                    <a:pt x="7897548" y="47403"/>
                  </a:lnTo>
                  <a:lnTo>
                    <a:pt x="7946309" y="49155"/>
                  </a:lnTo>
                  <a:lnTo>
                    <a:pt x="7994080" y="50932"/>
                  </a:lnTo>
                  <a:lnTo>
                    <a:pt x="8040846" y="52734"/>
                  </a:lnTo>
                  <a:lnTo>
                    <a:pt x="8086596" y="54560"/>
                  </a:lnTo>
                  <a:lnTo>
                    <a:pt x="8131317" y="56410"/>
                  </a:lnTo>
                  <a:lnTo>
                    <a:pt x="8174997" y="58283"/>
                  </a:lnTo>
                  <a:lnTo>
                    <a:pt x="8217622" y="60179"/>
                  </a:lnTo>
                  <a:lnTo>
                    <a:pt x="8259179" y="62098"/>
                  </a:lnTo>
                  <a:lnTo>
                    <a:pt x="8299658" y="64040"/>
                  </a:lnTo>
                  <a:lnTo>
                    <a:pt x="8339043" y="66003"/>
                  </a:lnTo>
                  <a:lnTo>
                    <a:pt x="8377324" y="67988"/>
                  </a:lnTo>
                  <a:lnTo>
                    <a:pt x="8450521" y="72021"/>
                  </a:lnTo>
                  <a:lnTo>
                    <a:pt x="8519146" y="76137"/>
                  </a:lnTo>
                  <a:lnTo>
                    <a:pt x="8583099" y="80331"/>
                  </a:lnTo>
                  <a:lnTo>
                    <a:pt x="8642278" y="84601"/>
                  </a:lnTo>
                  <a:lnTo>
                    <a:pt x="8696582" y="88944"/>
                  </a:lnTo>
                  <a:lnTo>
                    <a:pt x="8745910" y="93357"/>
                  </a:lnTo>
                  <a:lnTo>
                    <a:pt x="8790161" y="97837"/>
                  </a:lnTo>
                  <a:lnTo>
                    <a:pt x="8829235" y="102381"/>
                  </a:lnTo>
                  <a:lnTo>
                    <a:pt x="8877915" y="109310"/>
                  </a:lnTo>
                  <a:lnTo>
                    <a:pt x="8923754" y="118744"/>
                  </a:lnTo>
                  <a:lnTo>
                    <a:pt x="8950013" y="133264"/>
                  </a:lnTo>
                  <a:lnTo>
                    <a:pt x="8949273" y="135712"/>
                  </a:lnTo>
                  <a:lnTo>
                    <a:pt x="8903600" y="152528"/>
                  </a:lnTo>
                  <a:lnTo>
                    <a:pt x="8863029" y="159543"/>
                  </a:lnTo>
                  <a:lnTo>
                    <a:pt x="8810352" y="166427"/>
                  </a:lnTo>
                  <a:lnTo>
                    <a:pt x="8768677" y="170939"/>
                  </a:lnTo>
                  <a:lnTo>
                    <a:pt x="8721874" y="175386"/>
                  </a:lnTo>
                  <a:lnTo>
                    <a:pt x="8670045" y="179765"/>
                  </a:lnTo>
                  <a:lnTo>
                    <a:pt x="8613291" y="184072"/>
                  </a:lnTo>
                  <a:lnTo>
                    <a:pt x="8551713" y="188304"/>
                  </a:lnTo>
                  <a:lnTo>
                    <a:pt x="8485411" y="192459"/>
                  </a:lnTo>
                  <a:lnTo>
                    <a:pt x="8414488" y="196534"/>
                  </a:lnTo>
                  <a:lnTo>
                    <a:pt x="8339043" y="200525"/>
                  </a:lnTo>
                  <a:lnTo>
                    <a:pt x="8299658" y="202489"/>
                  </a:lnTo>
                  <a:lnTo>
                    <a:pt x="8259179" y="204430"/>
                  </a:lnTo>
                  <a:lnTo>
                    <a:pt x="8217622" y="206349"/>
                  </a:lnTo>
                  <a:lnTo>
                    <a:pt x="8174997" y="208246"/>
                  </a:lnTo>
                  <a:lnTo>
                    <a:pt x="8131317" y="210119"/>
                  </a:lnTo>
                  <a:lnTo>
                    <a:pt x="8086596" y="211969"/>
                  </a:lnTo>
                  <a:lnTo>
                    <a:pt x="8040846" y="213795"/>
                  </a:lnTo>
                  <a:lnTo>
                    <a:pt x="7994080" y="215596"/>
                  </a:lnTo>
                  <a:lnTo>
                    <a:pt x="7946309" y="217373"/>
                  </a:lnTo>
                  <a:lnTo>
                    <a:pt x="7897548" y="219125"/>
                  </a:lnTo>
                  <a:lnTo>
                    <a:pt x="7847807" y="220852"/>
                  </a:lnTo>
                  <a:lnTo>
                    <a:pt x="7797101" y="222552"/>
                  </a:lnTo>
                  <a:lnTo>
                    <a:pt x="7745442" y="224227"/>
                  </a:lnTo>
                  <a:lnTo>
                    <a:pt x="7692842" y="225875"/>
                  </a:lnTo>
                  <a:lnTo>
                    <a:pt x="7639314" y="227497"/>
                  </a:lnTo>
                  <a:lnTo>
                    <a:pt x="7584871" y="229091"/>
                  </a:lnTo>
                  <a:lnTo>
                    <a:pt x="7529525" y="230657"/>
                  </a:lnTo>
                  <a:lnTo>
                    <a:pt x="7473288" y="232196"/>
                  </a:lnTo>
                  <a:lnTo>
                    <a:pt x="7416175" y="233706"/>
                  </a:lnTo>
                  <a:lnTo>
                    <a:pt x="7358196" y="235187"/>
                  </a:lnTo>
                  <a:lnTo>
                    <a:pt x="7299366" y="236639"/>
                  </a:lnTo>
                  <a:lnTo>
                    <a:pt x="7239696" y="238062"/>
                  </a:lnTo>
                  <a:lnTo>
                    <a:pt x="7179199" y="239454"/>
                  </a:lnTo>
                  <a:lnTo>
                    <a:pt x="7117887" y="240817"/>
                  </a:lnTo>
                  <a:lnTo>
                    <a:pt x="7055774" y="242148"/>
                  </a:lnTo>
                  <a:lnTo>
                    <a:pt x="6992872" y="243449"/>
                  </a:lnTo>
                  <a:lnTo>
                    <a:pt x="6929194" y="244719"/>
                  </a:lnTo>
                  <a:lnTo>
                    <a:pt x="6864752" y="245956"/>
                  </a:lnTo>
                  <a:lnTo>
                    <a:pt x="6799559" y="247162"/>
                  </a:lnTo>
                  <a:lnTo>
                    <a:pt x="6733628" y="248335"/>
                  </a:lnTo>
                  <a:lnTo>
                    <a:pt x="6666971" y="249475"/>
                  </a:lnTo>
                  <a:lnTo>
                    <a:pt x="6599600" y="250581"/>
                  </a:lnTo>
                  <a:lnTo>
                    <a:pt x="6531530" y="251654"/>
                  </a:lnTo>
                  <a:lnTo>
                    <a:pt x="6462771" y="252693"/>
                  </a:lnTo>
                  <a:lnTo>
                    <a:pt x="6393337" y="253698"/>
                  </a:lnTo>
                  <a:lnTo>
                    <a:pt x="6323240" y="254668"/>
                  </a:lnTo>
                  <a:lnTo>
                    <a:pt x="6252494" y="255602"/>
                  </a:lnTo>
                  <a:lnTo>
                    <a:pt x="6181110" y="256502"/>
                  </a:lnTo>
                  <a:lnTo>
                    <a:pt x="6109102" y="257365"/>
                  </a:lnTo>
                  <a:lnTo>
                    <a:pt x="6036481" y="258192"/>
                  </a:lnTo>
                  <a:lnTo>
                    <a:pt x="5963261" y="258982"/>
                  </a:lnTo>
                  <a:lnTo>
                    <a:pt x="5889455" y="259735"/>
                  </a:lnTo>
                  <a:lnTo>
                    <a:pt x="5815074" y="260451"/>
                  </a:lnTo>
                  <a:lnTo>
                    <a:pt x="5740132" y="261129"/>
                  </a:lnTo>
                  <a:lnTo>
                    <a:pt x="5664640" y="261769"/>
                  </a:lnTo>
                  <a:lnTo>
                    <a:pt x="5588613" y="262370"/>
                  </a:lnTo>
                  <a:lnTo>
                    <a:pt x="5512062" y="262932"/>
                  </a:lnTo>
                  <a:lnTo>
                    <a:pt x="5435000" y="263455"/>
                  </a:lnTo>
                  <a:lnTo>
                    <a:pt x="5357440" y="263939"/>
                  </a:lnTo>
                  <a:lnTo>
                    <a:pt x="5279394" y="264382"/>
                  </a:lnTo>
                  <a:lnTo>
                    <a:pt x="5200876" y="264785"/>
                  </a:lnTo>
                  <a:lnTo>
                    <a:pt x="5121896" y="265147"/>
                  </a:lnTo>
                  <a:lnTo>
                    <a:pt x="5042470" y="265468"/>
                  </a:lnTo>
                  <a:lnTo>
                    <a:pt x="4962608" y="265747"/>
                  </a:lnTo>
                  <a:lnTo>
                    <a:pt x="4882323" y="265985"/>
                  </a:lnTo>
                  <a:lnTo>
                    <a:pt x="4801629" y="266180"/>
                  </a:lnTo>
                  <a:lnTo>
                    <a:pt x="4720537" y="266332"/>
                  </a:lnTo>
                  <a:lnTo>
                    <a:pt x="4639061" y="266441"/>
                  </a:lnTo>
                  <a:lnTo>
                    <a:pt x="4557213" y="266507"/>
                  </a:lnTo>
                  <a:lnTo>
                    <a:pt x="4475006" y="266529"/>
                  </a:lnTo>
                  <a:lnTo>
                    <a:pt x="4392799" y="266507"/>
                  </a:lnTo>
                  <a:lnTo>
                    <a:pt x="4310951" y="266441"/>
                  </a:lnTo>
                  <a:lnTo>
                    <a:pt x="4229475" y="266332"/>
                  </a:lnTo>
                  <a:lnTo>
                    <a:pt x="4148384" y="266180"/>
                  </a:lnTo>
                  <a:lnTo>
                    <a:pt x="4067689" y="265985"/>
                  </a:lnTo>
                  <a:lnTo>
                    <a:pt x="3987405" y="265747"/>
                  </a:lnTo>
                  <a:lnTo>
                    <a:pt x="3907543" y="265468"/>
                  </a:lnTo>
                  <a:lnTo>
                    <a:pt x="3828116" y="265147"/>
                  </a:lnTo>
                  <a:lnTo>
                    <a:pt x="3749137" y="264785"/>
                  </a:lnTo>
                  <a:lnTo>
                    <a:pt x="3670618" y="264382"/>
                  </a:lnTo>
                  <a:lnTo>
                    <a:pt x="3592572" y="263939"/>
                  </a:lnTo>
                  <a:lnTo>
                    <a:pt x="3515012" y="263455"/>
                  </a:lnTo>
                  <a:lnTo>
                    <a:pt x="3437950" y="262932"/>
                  </a:lnTo>
                  <a:lnTo>
                    <a:pt x="3361399" y="262370"/>
                  </a:lnTo>
                  <a:lnTo>
                    <a:pt x="3285372" y="261769"/>
                  </a:lnTo>
                  <a:lnTo>
                    <a:pt x="3209881" y="261129"/>
                  </a:lnTo>
                  <a:lnTo>
                    <a:pt x="3134939" y="260451"/>
                  </a:lnTo>
                  <a:lnTo>
                    <a:pt x="3060558" y="259735"/>
                  </a:lnTo>
                  <a:lnTo>
                    <a:pt x="2986751" y="258982"/>
                  </a:lnTo>
                  <a:lnTo>
                    <a:pt x="2913531" y="258192"/>
                  </a:lnTo>
                  <a:lnTo>
                    <a:pt x="2840911" y="257365"/>
                  </a:lnTo>
                  <a:lnTo>
                    <a:pt x="2768902" y="256502"/>
                  </a:lnTo>
                  <a:lnTo>
                    <a:pt x="2697519" y="255602"/>
                  </a:lnTo>
                  <a:lnTo>
                    <a:pt x="2626772" y="254668"/>
                  </a:lnTo>
                  <a:lnTo>
                    <a:pt x="2556676" y="253698"/>
                  </a:lnTo>
                  <a:lnTo>
                    <a:pt x="2487242" y="252693"/>
                  </a:lnTo>
                  <a:lnTo>
                    <a:pt x="2418483" y="251654"/>
                  </a:lnTo>
                  <a:lnTo>
                    <a:pt x="2350412" y="250581"/>
                  </a:lnTo>
                  <a:lnTo>
                    <a:pt x="2283042" y="249475"/>
                  </a:lnTo>
                  <a:lnTo>
                    <a:pt x="2216385" y="248335"/>
                  </a:lnTo>
                  <a:lnTo>
                    <a:pt x="2150453" y="247162"/>
                  </a:lnTo>
                  <a:lnTo>
                    <a:pt x="2085260" y="245956"/>
                  </a:lnTo>
                  <a:lnTo>
                    <a:pt x="2020818" y="244719"/>
                  </a:lnTo>
                  <a:lnTo>
                    <a:pt x="1957140" y="243449"/>
                  </a:lnTo>
                  <a:lnTo>
                    <a:pt x="1894238" y="242148"/>
                  </a:lnTo>
                  <a:lnTo>
                    <a:pt x="1832125" y="240817"/>
                  </a:lnTo>
                  <a:lnTo>
                    <a:pt x="1770814" y="239454"/>
                  </a:lnTo>
                  <a:lnTo>
                    <a:pt x="1710317" y="238062"/>
                  </a:lnTo>
                  <a:lnTo>
                    <a:pt x="1650647" y="236639"/>
                  </a:lnTo>
                  <a:lnTo>
                    <a:pt x="1591816" y="235187"/>
                  </a:lnTo>
                  <a:lnTo>
                    <a:pt x="1533838" y="233706"/>
                  </a:lnTo>
                  <a:lnTo>
                    <a:pt x="1476724" y="232196"/>
                  </a:lnTo>
                  <a:lnTo>
                    <a:pt x="1420488" y="230657"/>
                  </a:lnTo>
                  <a:lnTo>
                    <a:pt x="1365142" y="229091"/>
                  </a:lnTo>
                  <a:lnTo>
                    <a:pt x="1310699" y="227497"/>
                  </a:lnTo>
                  <a:lnTo>
                    <a:pt x="1257171" y="225875"/>
                  </a:lnTo>
                  <a:lnTo>
                    <a:pt x="1204571" y="224227"/>
                  </a:lnTo>
                  <a:lnTo>
                    <a:pt x="1152911" y="222552"/>
                  </a:lnTo>
                  <a:lnTo>
                    <a:pt x="1102205" y="220852"/>
                  </a:lnTo>
                  <a:lnTo>
                    <a:pt x="1052465" y="219125"/>
                  </a:lnTo>
                  <a:lnTo>
                    <a:pt x="1003703" y="217373"/>
                  </a:lnTo>
                  <a:lnTo>
                    <a:pt x="955933" y="215596"/>
                  </a:lnTo>
                  <a:lnTo>
                    <a:pt x="909166" y="213795"/>
                  </a:lnTo>
                  <a:lnTo>
                    <a:pt x="863416" y="211969"/>
                  </a:lnTo>
                  <a:lnTo>
                    <a:pt x="818695" y="210119"/>
                  </a:lnTo>
                  <a:lnTo>
                    <a:pt x="775016" y="208246"/>
                  </a:lnTo>
                  <a:lnTo>
                    <a:pt x="732391" y="206349"/>
                  </a:lnTo>
                  <a:lnTo>
                    <a:pt x="690833" y="204430"/>
                  </a:lnTo>
                  <a:lnTo>
                    <a:pt x="650355" y="202489"/>
                  </a:lnTo>
                  <a:lnTo>
                    <a:pt x="610969" y="200525"/>
                  </a:lnTo>
                  <a:lnTo>
                    <a:pt x="572688" y="198540"/>
                  </a:lnTo>
                  <a:lnTo>
                    <a:pt x="499492" y="194507"/>
                  </a:lnTo>
                  <a:lnTo>
                    <a:pt x="430866" y="190392"/>
                  </a:lnTo>
                  <a:lnTo>
                    <a:pt x="366914" y="186197"/>
                  </a:lnTo>
                  <a:lnTo>
                    <a:pt x="307735" y="181927"/>
                  </a:lnTo>
                  <a:lnTo>
                    <a:pt x="253431" y="177584"/>
                  </a:lnTo>
                  <a:lnTo>
                    <a:pt x="204102" y="173171"/>
                  </a:lnTo>
                  <a:lnTo>
                    <a:pt x="159851" y="168691"/>
                  </a:lnTo>
                  <a:lnTo>
                    <a:pt x="120778" y="164148"/>
                  </a:lnTo>
                  <a:lnTo>
                    <a:pt x="72098" y="157219"/>
                  </a:lnTo>
                  <a:lnTo>
                    <a:pt x="26258" y="147785"/>
                  </a:lnTo>
                  <a:lnTo>
                    <a:pt x="0" y="133264"/>
                  </a:lnTo>
                  <a:close/>
                </a:path>
              </a:pathLst>
            </a:custGeom>
            <a:ln w="9359">
              <a:solidFill>
                <a:srgbClr val="04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9274" y="5383111"/>
              <a:ext cx="368300" cy="1145540"/>
            </a:xfrm>
            <a:custGeom>
              <a:avLst/>
              <a:gdLst/>
              <a:ahLst/>
              <a:cxnLst/>
              <a:rect l="l" t="t" r="r" b="b"/>
              <a:pathLst>
                <a:path w="368300" h="1145540">
                  <a:moveTo>
                    <a:pt x="0" y="1089"/>
                  </a:moveTo>
                  <a:lnTo>
                    <a:pt x="0" y="488"/>
                  </a:lnTo>
                  <a:lnTo>
                    <a:pt x="488" y="0"/>
                  </a:lnTo>
                  <a:lnTo>
                    <a:pt x="1089" y="0"/>
                  </a:lnTo>
                  <a:lnTo>
                    <a:pt x="367209" y="0"/>
                  </a:lnTo>
                  <a:lnTo>
                    <a:pt x="367811" y="0"/>
                  </a:lnTo>
                  <a:lnTo>
                    <a:pt x="368299" y="488"/>
                  </a:lnTo>
                  <a:lnTo>
                    <a:pt x="368299" y="1089"/>
                  </a:lnTo>
                  <a:lnTo>
                    <a:pt x="368299" y="1144169"/>
                  </a:lnTo>
                  <a:lnTo>
                    <a:pt x="368299" y="1144769"/>
                  </a:lnTo>
                  <a:lnTo>
                    <a:pt x="367811" y="1145259"/>
                  </a:lnTo>
                  <a:lnTo>
                    <a:pt x="367209" y="1145259"/>
                  </a:lnTo>
                  <a:lnTo>
                    <a:pt x="1089" y="1145259"/>
                  </a:lnTo>
                  <a:lnTo>
                    <a:pt x="488" y="1145259"/>
                  </a:lnTo>
                  <a:lnTo>
                    <a:pt x="0" y="1144769"/>
                  </a:lnTo>
                  <a:lnTo>
                    <a:pt x="0" y="1144169"/>
                  </a:lnTo>
                  <a:lnTo>
                    <a:pt x="0" y="1089"/>
                  </a:lnTo>
                  <a:close/>
                </a:path>
              </a:pathLst>
            </a:custGeom>
            <a:ln w="25559">
              <a:solidFill>
                <a:srgbClr val="A8D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9511" y="4655553"/>
              <a:ext cx="138430" cy="1298575"/>
            </a:xfrm>
            <a:custGeom>
              <a:avLst/>
              <a:gdLst/>
              <a:ahLst/>
              <a:cxnLst/>
              <a:rect l="l" t="t" r="r" b="b"/>
              <a:pathLst>
                <a:path w="138429" h="1298575">
                  <a:moveTo>
                    <a:pt x="107949" y="0"/>
                  </a:moveTo>
                  <a:lnTo>
                    <a:pt x="0" y="0"/>
                  </a:lnTo>
                  <a:lnTo>
                    <a:pt x="0" y="1298579"/>
                  </a:lnTo>
                  <a:lnTo>
                    <a:pt x="137951" y="1298579"/>
                  </a:lnTo>
                </a:path>
              </a:pathLst>
            </a:custGeom>
            <a:ln w="25559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66344" y="5915791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6835" h="76835">
                  <a:moveTo>
                    <a:pt x="0" y="0"/>
                  </a:moveTo>
                  <a:lnTo>
                    <a:pt x="0" y="76680"/>
                  </a:lnTo>
                  <a:lnTo>
                    <a:pt x="76680" y="38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2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28819" y="4349902"/>
            <a:ext cx="8050530" cy="807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sz="1300" spc="-5" dirty="0">
                <a:latin typeface="Courier New"/>
                <a:cs typeface="Courier New"/>
              </a:rPr>
              <a:t>BGP table version is 134358, local router ID is</a:t>
            </a:r>
            <a:r>
              <a:rPr sz="1300" spc="-25" dirty="0">
                <a:latin typeface="Courier New"/>
                <a:cs typeface="Courier New"/>
              </a:rPr>
              <a:t> </a:t>
            </a:r>
            <a:r>
              <a:rPr sz="1300" dirty="0">
                <a:latin typeface="Courier New"/>
                <a:cs typeface="Courier New"/>
              </a:rPr>
              <a:t>198.51.100.1</a:t>
            </a:r>
            <a:endParaRPr sz="1300">
              <a:latin typeface="Courier New"/>
              <a:cs typeface="Courier New"/>
            </a:endParaRPr>
          </a:p>
          <a:p>
            <a:pPr marL="12700">
              <a:lnSpc>
                <a:spcPts val="1530"/>
              </a:lnSpc>
            </a:pPr>
            <a:r>
              <a:rPr sz="1300" spc="-5" dirty="0">
                <a:latin typeface="Courier New"/>
                <a:cs typeface="Courier New"/>
              </a:rPr>
              <a:t>Status codes: </a:t>
            </a:r>
            <a:r>
              <a:rPr sz="1300" dirty="0">
                <a:latin typeface="Courier New"/>
                <a:cs typeface="Courier New"/>
              </a:rPr>
              <a:t>s </a:t>
            </a:r>
            <a:r>
              <a:rPr sz="1300" spc="-5" dirty="0">
                <a:latin typeface="Courier New"/>
                <a:cs typeface="Courier New"/>
              </a:rPr>
              <a:t>suppressed, </a:t>
            </a:r>
            <a:r>
              <a:rPr sz="1300" dirty="0">
                <a:latin typeface="Courier New"/>
                <a:cs typeface="Courier New"/>
              </a:rPr>
              <a:t>d </a:t>
            </a:r>
            <a:r>
              <a:rPr sz="1300" spc="-5" dirty="0">
                <a:latin typeface="Courier New"/>
                <a:cs typeface="Courier New"/>
              </a:rPr>
              <a:t>damped, </a:t>
            </a:r>
            <a:r>
              <a:rPr sz="1300" dirty="0">
                <a:latin typeface="Courier New"/>
                <a:cs typeface="Courier New"/>
              </a:rPr>
              <a:t>h </a:t>
            </a:r>
            <a:r>
              <a:rPr sz="1300" spc="-5" dirty="0">
                <a:latin typeface="Courier New"/>
                <a:cs typeface="Courier New"/>
              </a:rPr>
              <a:t>history, </a:t>
            </a:r>
            <a:r>
              <a:rPr sz="1300" dirty="0">
                <a:latin typeface="Courier New"/>
                <a:cs typeface="Courier New"/>
              </a:rPr>
              <a:t>* </a:t>
            </a:r>
            <a:r>
              <a:rPr sz="1300" spc="-5" dirty="0">
                <a:latin typeface="Courier New"/>
                <a:cs typeface="Courier New"/>
              </a:rPr>
              <a:t>valid, </a:t>
            </a:r>
            <a:r>
              <a:rPr sz="1300" dirty="0">
                <a:latin typeface="Courier New"/>
                <a:cs typeface="Courier New"/>
              </a:rPr>
              <a:t>&gt; </a:t>
            </a:r>
            <a:r>
              <a:rPr sz="1300" spc="-5" dirty="0">
                <a:latin typeface="Courier New"/>
                <a:cs typeface="Courier New"/>
              </a:rPr>
              <a:t>best, </a:t>
            </a:r>
            <a:r>
              <a:rPr sz="1300" dirty="0">
                <a:latin typeface="Courier New"/>
                <a:cs typeface="Courier New"/>
              </a:rPr>
              <a:t>i – </a:t>
            </a:r>
            <a:r>
              <a:rPr sz="1300" spc="-5" dirty="0">
                <a:latin typeface="Courier New"/>
                <a:cs typeface="Courier New"/>
              </a:rPr>
              <a:t>internal,</a:t>
            </a:r>
            <a:r>
              <a:rPr sz="1300" spc="-85" dirty="0">
                <a:latin typeface="Courier New"/>
                <a:cs typeface="Courier New"/>
              </a:rPr>
              <a:t> </a:t>
            </a:r>
            <a:r>
              <a:rPr sz="1300" dirty="0">
                <a:latin typeface="Courier New"/>
                <a:cs typeface="Courier New"/>
              </a:rPr>
              <a:t>S</a:t>
            </a:r>
            <a:endParaRPr sz="1300">
              <a:latin typeface="Courier New"/>
              <a:cs typeface="Courier New"/>
            </a:endParaRPr>
          </a:p>
          <a:p>
            <a:pPr marL="12700">
              <a:lnSpc>
                <a:spcPts val="1530"/>
              </a:lnSpc>
              <a:spcBef>
                <a:spcPts val="40"/>
              </a:spcBef>
            </a:pPr>
            <a:r>
              <a:rPr sz="1300" dirty="0">
                <a:latin typeface="Courier New"/>
                <a:cs typeface="Courier New"/>
              </a:rPr>
              <a:t>Stale</a:t>
            </a:r>
            <a:endParaRPr sz="1300">
              <a:latin typeface="Courier New"/>
              <a:cs typeface="Courier New"/>
            </a:endParaRPr>
          </a:p>
          <a:p>
            <a:pPr marL="12700">
              <a:lnSpc>
                <a:spcPts val="1530"/>
              </a:lnSpc>
            </a:pPr>
            <a:r>
              <a:rPr sz="1300" spc="-5" dirty="0">
                <a:latin typeface="Courier New"/>
                <a:cs typeface="Courier New"/>
              </a:rPr>
              <a:t>Origin codes: </a:t>
            </a:r>
            <a:r>
              <a:rPr sz="1300" dirty="0">
                <a:latin typeface="Courier New"/>
                <a:cs typeface="Courier New"/>
              </a:rPr>
              <a:t>i - </a:t>
            </a:r>
            <a:r>
              <a:rPr sz="1300" spc="-5" dirty="0">
                <a:latin typeface="Courier New"/>
                <a:cs typeface="Courier New"/>
              </a:rPr>
              <a:t>IGP, </a:t>
            </a:r>
            <a:r>
              <a:rPr sz="1300" dirty="0">
                <a:latin typeface="Courier New"/>
                <a:cs typeface="Courier New"/>
              </a:rPr>
              <a:t>e - </a:t>
            </a:r>
            <a:r>
              <a:rPr sz="1300" spc="-5" dirty="0">
                <a:latin typeface="Courier New"/>
                <a:cs typeface="Courier New"/>
              </a:rPr>
              <a:t>EGP, </a:t>
            </a:r>
            <a:r>
              <a:rPr sz="1300" dirty="0">
                <a:latin typeface="Courier New"/>
                <a:cs typeface="Courier New"/>
              </a:rPr>
              <a:t>? -</a:t>
            </a:r>
            <a:r>
              <a:rPr sz="1300" spc="-40" dirty="0">
                <a:latin typeface="Courier New"/>
                <a:cs typeface="Courier New"/>
              </a:rPr>
              <a:t> </a:t>
            </a:r>
            <a:r>
              <a:rPr sz="1300" dirty="0">
                <a:latin typeface="Courier New"/>
                <a:cs typeface="Courier New"/>
              </a:rPr>
              <a:t>incomplete</a:t>
            </a:r>
            <a:endParaRPr sz="1300">
              <a:latin typeface="Courier New"/>
              <a:cs typeface="Courier New"/>
            </a:endParaRPr>
          </a:p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309769" y="5381132"/>
          <a:ext cx="6997064" cy="13588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3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3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27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87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0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marL="725170">
                        <a:lnSpc>
                          <a:spcPts val="12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Network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5770">
                        <a:lnSpc>
                          <a:spcPts val="12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Next</a:t>
                      </a:r>
                      <a:r>
                        <a:rPr sz="1300" spc="-3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Hop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2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Metric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24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LocPrf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2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Weight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24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Path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3175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*&gt;</a:t>
                      </a:r>
                      <a:r>
                        <a:rPr sz="1300" spc="-2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192.0.2.0/26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64496</a:t>
                      </a:r>
                      <a:r>
                        <a:rPr sz="1300" spc="-7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65511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i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marL="3175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*&gt;</a:t>
                      </a:r>
                      <a:r>
                        <a:rPr sz="1300" spc="-3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192.0.2.128/26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64496</a:t>
                      </a:r>
                      <a:r>
                        <a:rPr sz="1300" spc="-7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64506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i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marL="31750">
                        <a:lnSpc>
                          <a:spcPts val="134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*&gt;i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198.51.100.22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4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4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64506</a:t>
                      </a:r>
                      <a:r>
                        <a:rPr sz="1300" spc="-2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dirty="0">
                          <a:latin typeface="Courier New"/>
                          <a:cs typeface="Courier New"/>
                        </a:rPr>
                        <a:t>e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199">
                <a:tc>
                  <a:txBody>
                    <a:bodyPr/>
                    <a:lstStyle/>
                    <a:p>
                      <a:pPr marL="31750">
                        <a:lnSpc>
                          <a:spcPts val="1390"/>
                        </a:lnSpc>
                        <a:tabLst>
                          <a:tab pos="328295" algn="l"/>
                        </a:tabLst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*	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203.0.113.128/25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64496</a:t>
                      </a:r>
                      <a:r>
                        <a:rPr sz="1300" spc="-7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64501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i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marL="3175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198.51.100.114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64501</a:t>
                      </a:r>
                      <a:r>
                        <a:rPr sz="1300" spc="-2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dirty="0">
                          <a:latin typeface="Courier New"/>
                          <a:cs typeface="Courier New"/>
                        </a:rPr>
                        <a:t>i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31750">
                        <a:lnSpc>
                          <a:spcPts val="130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*&gt;</a:t>
                      </a:r>
                      <a:r>
                        <a:rPr sz="1300" spc="-3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203.0.113.0/25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0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0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30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64496</a:t>
                      </a:r>
                      <a:r>
                        <a:rPr sz="1300" spc="-2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dirty="0">
                          <a:latin typeface="Courier New"/>
                          <a:cs typeface="Courier New"/>
                        </a:rPr>
                        <a:t>?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4274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008" y="3707600"/>
            <a:ext cx="8950325" cy="266700"/>
          </a:xfrm>
          <a:custGeom>
            <a:avLst/>
            <a:gdLst/>
            <a:ahLst/>
            <a:cxnLst/>
            <a:rect l="l" t="t" r="r" b="b"/>
            <a:pathLst>
              <a:path w="8950325" h="266700">
                <a:moveTo>
                  <a:pt x="0" y="133264"/>
                </a:moveTo>
                <a:lnTo>
                  <a:pt x="35637" y="116365"/>
                </a:lnTo>
                <a:lnTo>
                  <a:pt x="86984" y="106986"/>
                </a:lnTo>
                <a:lnTo>
                  <a:pt x="139661" y="100101"/>
                </a:lnTo>
                <a:lnTo>
                  <a:pt x="181336" y="95589"/>
                </a:lnTo>
                <a:lnTo>
                  <a:pt x="228138" y="91142"/>
                </a:lnTo>
                <a:lnTo>
                  <a:pt x="279967" y="86764"/>
                </a:lnTo>
                <a:lnTo>
                  <a:pt x="336721" y="82457"/>
                </a:lnTo>
                <a:lnTo>
                  <a:pt x="398300" y="78224"/>
                </a:lnTo>
                <a:lnTo>
                  <a:pt x="464601" y="74069"/>
                </a:lnTo>
                <a:lnTo>
                  <a:pt x="535525" y="69994"/>
                </a:lnTo>
                <a:lnTo>
                  <a:pt x="610969" y="66003"/>
                </a:lnTo>
                <a:lnTo>
                  <a:pt x="650355" y="64040"/>
                </a:lnTo>
                <a:lnTo>
                  <a:pt x="690833" y="62098"/>
                </a:lnTo>
                <a:lnTo>
                  <a:pt x="732391" y="60179"/>
                </a:lnTo>
                <a:lnTo>
                  <a:pt x="775016" y="58283"/>
                </a:lnTo>
                <a:lnTo>
                  <a:pt x="818695" y="56410"/>
                </a:lnTo>
                <a:lnTo>
                  <a:pt x="863416" y="54560"/>
                </a:lnTo>
                <a:lnTo>
                  <a:pt x="909166" y="52734"/>
                </a:lnTo>
                <a:lnTo>
                  <a:pt x="955933" y="50932"/>
                </a:lnTo>
                <a:lnTo>
                  <a:pt x="1003703" y="49155"/>
                </a:lnTo>
                <a:lnTo>
                  <a:pt x="1052465" y="47404"/>
                </a:lnTo>
                <a:lnTo>
                  <a:pt x="1102205" y="45677"/>
                </a:lnTo>
                <a:lnTo>
                  <a:pt x="1152911" y="43976"/>
                </a:lnTo>
                <a:lnTo>
                  <a:pt x="1204571" y="42301"/>
                </a:lnTo>
                <a:lnTo>
                  <a:pt x="1257171" y="40653"/>
                </a:lnTo>
                <a:lnTo>
                  <a:pt x="1310699" y="39032"/>
                </a:lnTo>
                <a:lnTo>
                  <a:pt x="1365142" y="37438"/>
                </a:lnTo>
                <a:lnTo>
                  <a:pt x="1420488" y="35871"/>
                </a:lnTo>
                <a:lnTo>
                  <a:pt x="1476724" y="34333"/>
                </a:lnTo>
                <a:lnTo>
                  <a:pt x="1533838" y="32823"/>
                </a:lnTo>
                <a:lnTo>
                  <a:pt x="1591816" y="31342"/>
                </a:lnTo>
                <a:lnTo>
                  <a:pt x="1650647" y="29890"/>
                </a:lnTo>
                <a:lnTo>
                  <a:pt x="1710317" y="28467"/>
                </a:lnTo>
                <a:lnTo>
                  <a:pt x="1770814" y="27074"/>
                </a:lnTo>
                <a:lnTo>
                  <a:pt x="1832125" y="25712"/>
                </a:lnTo>
                <a:lnTo>
                  <a:pt x="1894238" y="24380"/>
                </a:lnTo>
                <a:lnTo>
                  <a:pt x="1957140" y="23079"/>
                </a:lnTo>
                <a:lnTo>
                  <a:pt x="2020818" y="21810"/>
                </a:lnTo>
                <a:lnTo>
                  <a:pt x="2085260" y="20572"/>
                </a:lnTo>
                <a:lnTo>
                  <a:pt x="2150453" y="19367"/>
                </a:lnTo>
                <a:lnTo>
                  <a:pt x="2216385" y="18194"/>
                </a:lnTo>
                <a:lnTo>
                  <a:pt x="2283042" y="17054"/>
                </a:lnTo>
                <a:lnTo>
                  <a:pt x="2350412" y="15947"/>
                </a:lnTo>
                <a:lnTo>
                  <a:pt x="2418483" y="14874"/>
                </a:lnTo>
                <a:lnTo>
                  <a:pt x="2487242" y="13835"/>
                </a:lnTo>
                <a:lnTo>
                  <a:pt x="2556676" y="12831"/>
                </a:lnTo>
                <a:lnTo>
                  <a:pt x="2626772" y="11861"/>
                </a:lnTo>
                <a:lnTo>
                  <a:pt x="2697519" y="10926"/>
                </a:lnTo>
                <a:lnTo>
                  <a:pt x="2768902" y="10027"/>
                </a:lnTo>
                <a:lnTo>
                  <a:pt x="2840911" y="9164"/>
                </a:lnTo>
                <a:lnTo>
                  <a:pt x="2913531" y="8337"/>
                </a:lnTo>
                <a:lnTo>
                  <a:pt x="2986751" y="7547"/>
                </a:lnTo>
                <a:lnTo>
                  <a:pt x="3060558" y="6793"/>
                </a:lnTo>
                <a:lnTo>
                  <a:pt x="3134939" y="6078"/>
                </a:lnTo>
                <a:lnTo>
                  <a:pt x="3209881" y="5400"/>
                </a:lnTo>
                <a:lnTo>
                  <a:pt x="3285372" y="4760"/>
                </a:lnTo>
                <a:lnTo>
                  <a:pt x="3361399" y="4159"/>
                </a:lnTo>
                <a:lnTo>
                  <a:pt x="3437950" y="3596"/>
                </a:lnTo>
                <a:lnTo>
                  <a:pt x="3515012" y="3073"/>
                </a:lnTo>
                <a:lnTo>
                  <a:pt x="3592572" y="2590"/>
                </a:lnTo>
                <a:lnTo>
                  <a:pt x="3670618" y="2147"/>
                </a:lnTo>
                <a:lnTo>
                  <a:pt x="3749137" y="1744"/>
                </a:lnTo>
                <a:lnTo>
                  <a:pt x="3828116" y="1382"/>
                </a:lnTo>
                <a:lnTo>
                  <a:pt x="3907543" y="1061"/>
                </a:lnTo>
                <a:lnTo>
                  <a:pt x="3987405" y="781"/>
                </a:lnTo>
                <a:lnTo>
                  <a:pt x="4067689" y="544"/>
                </a:lnTo>
                <a:lnTo>
                  <a:pt x="4148384" y="349"/>
                </a:lnTo>
                <a:lnTo>
                  <a:pt x="4229475" y="197"/>
                </a:lnTo>
                <a:lnTo>
                  <a:pt x="4310951" y="87"/>
                </a:lnTo>
                <a:lnTo>
                  <a:pt x="4392799" y="22"/>
                </a:lnTo>
                <a:lnTo>
                  <a:pt x="4475006" y="0"/>
                </a:lnTo>
                <a:lnTo>
                  <a:pt x="4557213" y="22"/>
                </a:lnTo>
                <a:lnTo>
                  <a:pt x="4639061" y="87"/>
                </a:lnTo>
                <a:lnTo>
                  <a:pt x="4720537" y="197"/>
                </a:lnTo>
                <a:lnTo>
                  <a:pt x="4801629" y="349"/>
                </a:lnTo>
                <a:lnTo>
                  <a:pt x="4882323" y="544"/>
                </a:lnTo>
                <a:lnTo>
                  <a:pt x="4962608" y="781"/>
                </a:lnTo>
                <a:lnTo>
                  <a:pt x="5042470" y="1061"/>
                </a:lnTo>
                <a:lnTo>
                  <a:pt x="5121896" y="1382"/>
                </a:lnTo>
                <a:lnTo>
                  <a:pt x="5200876" y="1744"/>
                </a:lnTo>
                <a:lnTo>
                  <a:pt x="5279394" y="2147"/>
                </a:lnTo>
                <a:lnTo>
                  <a:pt x="5357440" y="2590"/>
                </a:lnTo>
                <a:lnTo>
                  <a:pt x="5435000" y="3073"/>
                </a:lnTo>
                <a:lnTo>
                  <a:pt x="5512062" y="3596"/>
                </a:lnTo>
                <a:lnTo>
                  <a:pt x="5588613" y="4159"/>
                </a:lnTo>
                <a:lnTo>
                  <a:pt x="5664640" y="4760"/>
                </a:lnTo>
                <a:lnTo>
                  <a:pt x="5740132" y="5400"/>
                </a:lnTo>
                <a:lnTo>
                  <a:pt x="5815074" y="6078"/>
                </a:lnTo>
                <a:lnTo>
                  <a:pt x="5889455" y="6793"/>
                </a:lnTo>
                <a:lnTo>
                  <a:pt x="5963261" y="7547"/>
                </a:lnTo>
                <a:lnTo>
                  <a:pt x="6036481" y="8337"/>
                </a:lnTo>
                <a:lnTo>
                  <a:pt x="6109102" y="9164"/>
                </a:lnTo>
                <a:lnTo>
                  <a:pt x="6181110" y="10027"/>
                </a:lnTo>
                <a:lnTo>
                  <a:pt x="6252494" y="10926"/>
                </a:lnTo>
                <a:lnTo>
                  <a:pt x="6323240" y="11861"/>
                </a:lnTo>
                <a:lnTo>
                  <a:pt x="6393337" y="12831"/>
                </a:lnTo>
                <a:lnTo>
                  <a:pt x="6462771" y="13835"/>
                </a:lnTo>
                <a:lnTo>
                  <a:pt x="6531530" y="14874"/>
                </a:lnTo>
                <a:lnTo>
                  <a:pt x="6599600" y="15947"/>
                </a:lnTo>
                <a:lnTo>
                  <a:pt x="6666971" y="17054"/>
                </a:lnTo>
                <a:lnTo>
                  <a:pt x="6733628" y="18194"/>
                </a:lnTo>
                <a:lnTo>
                  <a:pt x="6799559" y="19367"/>
                </a:lnTo>
                <a:lnTo>
                  <a:pt x="6864752" y="20572"/>
                </a:lnTo>
                <a:lnTo>
                  <a:pt x="6929194" y="21810"/>
                </a:lnTo>
                <a:lnTo>
                  <a:pt x="6992872" y="23079"/>
                </a:lnTo>
                <a:lnTo>
                  <a:pt x="7055774" y="24380"/>
                </a:lnTo>
                <a:lnTo>
                  <a:pt x="7117887" y="25712"/>
                </a:lnTo>
                <a:lnTo>
                  <a:pt x="7179199" y="27074"/>
                </a:lnTo>
                <a:lnTo>
                  <a:pt x="7239696" y="28467"/>
                </a:lnTo>
                <a:lnTo>
                  <a:pt x="7299366" y="29890"/>
                </a:lnTo>
                <a:lnTo>
                  <a:pt x="7358196" y="31342"/>
                </a:lnTo>
                <a:lnTo>
                  <a:pt x="7416175" y="32823"/>
                </a:lnTo>
                <a:lnTo>
                  <a:pt x="7473288" y="34333"/>
                </a:lnTo>
                <a:lnTo>
                  <a:pt x="7529525" y="35871"/>
                </a:lnTo>
                <a:lnTo>
                  <a:pt x="7584871" y="37438"/>
                </a:lnTo>
                <a:lnTo>
                  <a:pt x="7639314" y="39032"/>
                </a:lnTo>
                <a:lnTo>
                  <a:pt x="7692842" y="40653"/>
                </a:lnTo>
                <a:lnTo>
                  <a:pt x="7745442" y="42301"/>
                </a:lnTo>
                <a:lnTo>
                  <a:pt x="7797101" y="43976"/>
                </a:lnTo>
                <a:lnTo>
                  <a:pt x="7847807" y="45677"/>
                </a:lnTo>
                <a:lnTo>
                  <a:pt x="7897548" y="47404"/>
                </a:lnTo>
                <a:lnTo>
                  <a:pt x="7946309" y="49155"/>
                </a:lnTo>
                <a:lnTo>
                  <a:pt x="7994080" y="50932"/>
                </a:lnTo>
                <a:lnTo>
                  <a:pt x="8040846" y="52734"/>
                </a:lnTo>
                <a:lnTo>
                  <a:pt x="8086596" y="54560"/>
                </a:lnTo>
                <a:lnTo>
                  <a:pt x="8131317" y="56410"/>
                </a:lnTo>
                <a:lnTo>
                  <a:pt x="8174997" y="58283"/>
                </a:lnTo>
                <a:lnTo>
                  <a:pt x="8217622" y="60179"/>
                </a:lnTo>
                <a:lnTo>
                  <a:pt x="8259179" y="62098"/>
                </a:lnTo>
                <a:lnTo>
                  <a:pt x="8299658" y="64040"/>
                </a:lnTo>
                <a:lnTo>
                  <a:pt x="8339043" y="66003"/>
                </a:lnTo>
                <a:lnTo>
                  <a:pt x="8377324" y="67988"/>
                </a:lnTo>
                <a:lnTo>
                  <a:pt x="8450521" y="72022"/>
                </a:lnTo>
                <a:lnTo>
                  <a:pt x="8519146" y="76137"/>
                </a:lnTo>
                <a:lnTo>
                  <a:pt x="8583099" y="80331"/>
                </a:lnTo>
                <a:lnTo>
                  <a:pt x="8642278" y="84601"/>
                </a:lnTo>
                <a:lnTo>
                  <a:pt x="8696582" y="88944"/>
                </a:lnTo>
                <a:lnTo>
                  <a:pt x="8745910" y="93357"/>
                </a:lnTo>
                <a:lnTo>
                  <a:pt x="8790161" y="97837"/>
                </a:lnTo>
                <a:lnTo>
                  <a:pt x="8829235" y="102381"/>
                </a:lnTo>
                <a:lnTo>
                  <a:pt x="8877915" y="109310"/>
                </a:lnTo>
                <a:lnTo>
                  <a:pt x="8923754" y="118744"/>
                </a:lnTo>
                <a:lnTo>
                  <a:pt x="8950013" y="133264"/>
                </a:lnTo>
                <a:lnTo>
                  <a:pt x="8949273" y="135712"/>
                </a:lnTo>
                <a:lnTo>
                  <a:pt x="8903600" y="152529"/>
                </a:lnTo>
                <a:lnTo>
                  <a:pt x="8863029" y="159543"/>
                </a:lnTo>
                <a:lnTo>
                  <a:pt x="8810352" y="166427"/>
                </a:lnTo>
                <a:lnTo>
                  <a:pt x="8768677" y="170939"/>
                </a:lnTo>
                <a:lnTo>
                  <a:pt x="8721874" y="175386"/>
                </a:lnTo>
                <a:lnTo>
                  <a:pt x="8670045" y="179765"/>
                </a:lnTo>
                <a:lnTo>
                  <a:pt x="8613291" y="184072"/>
                </a:lnTo>
                <a:lnTo>
                  <a:pt x="8551713" y="188304"/>
                </a:lnTo>
                <a:lnTo>
                  <a:pt x="8485411" y="192460"/>
                </a:lnTo>
                <a:lnTo>
                  <a:pt x="8414488" y="196534"/>
                </a:lnTo>
                <a:lnTo>
                  <a:pt x="8339043" y="200526"/>
                </a:lnTo>
                <a:lnTo>
                  <a:pt x="8299658" y="202489"/>
                </a:lnTo>
                <a:lnTo>
                  <a:pt x="8259179" y="204430"/>
                </a:lnTo>
                <a:lnTo>
                  <a:pt x="8217622" y="206350"/>
                </a:lnTo>
                <a:lnTo>
                  <a:pt x="8174997" y="208246"/>
                </a:lnTo>
                <a:lnTo>
                  <a:pt x="8131317" y="210119"/>
                </a:lnTo>
                <a:lnTo>
                  <a:pt x="8086596" y="211969"/>
                </a:lnTo>
                <a:lnTo>
                  <a:pt x="8040846" y="213795"/>
                </a:lnTo>
                <a:lnTo>
                  <a:pt x="7994080" y="215596"/>
                </a:lnTo>
                <a:lnTo>
                  <a:pt x="7946309" y="217373"/>
                </a:lnTo>
                <a:lnTo>
                  <a:pt x="7897548" y="219125"/>
                </a:lnTo>
                <a:lnTo>
                  <a:pt x="7847807" y="220852"/>
                </a:lnTo>
                <a:lnTo>
                  <a:pt x="7797101" y="222553"/>
                </a:lnTo>
                <a:lnTo>
                  <a:pt x="7745442" y="224227"/>
                </a:lnTo>
                <a:lnTo>
                  <a:pt x="7692842" y="225875"/>
                </a:lnTo>
                <a:lnTo>
                  <a:pt x="7639314" y="227497"/>
                </a:lnTo>
                <a:lnTo>
                  <a:pt x="7584871" y="229091"/>
                </a:lnTo>
                <a:lnTo>
                  <a:pt x="7529525" y="230657"/>
                </a:lnTo>
                <a:lnTo>
                  <a:pt x="7473288" y="232196"/>
                </a:lnTo>
                <a:lnTo>
                  <a:pt x="7416175" y="233706"/>
                </a:lnTo>
                <a:lnTo>
                  <a:pt x="7358196" y="235187"/>
                </a:lnTo>
                <a:lnTo>
                  <a:pt x="7299366" y="236639"/>
                </a:lnTo>
                <a:lnTo>
                  <a:pt x="7239696" y="238062"/>
                </a:lnTo>
                <a:lnTo>
                  <a:pt x="7179199" y="239454"/>
                </a:lnTo>
                <a:lnTo>
                  <a:pt x="7117887" y="240817"/>
                </a:lnTo>
                <a:lnTo>
                  <a:pt x="7055774" y="242149"/>
                </a:lnTo>
                <a:lnTo>
                  <a:pt x="6992872" y="243449"/>
                </a:lnTo>
                <a:lnTo>
                  <a:pt x="6929194" y="244719"/>
                </a:lnTo>
                <a:lnTo>
                  <a:pt x="6864752" y="245956"/>
                </a:lnTo>
                <a:lnTo>
                  <a:pt x="6799559" y="247162"/>
                </a:lnTo>
                <a:lnTo>
                  <a:pt x="6733628" y="248335"/>
                </a:lnTo>
                <a:lnTo>
                  <a:pt x="6666971" y="249475"/>
                </a:lnTo>
                <a:lnTo>
                  <a:pt x="6599600" y="250581"/>
                </a:lnTo>
                <a:lnTo>
                  <a:pt x="6531530" y="251654"/>
                </a:lnTo>
                <a:lnTo>
                  <a:pt x="6462771" y="252693"/>
                </a:lnTo>
                <a:lnTo>
                  <a:pt x="6393337" y="253698"/>
                </a:lnTo>
                <a:lnTo>
                  <a:pt x="6323240" y="254668"/>
                </a:lnTo>
                <a:lnTo>
                  <a:pt x="6252494" y="255603"/>
                </a:lnTo>
                <a:lnTo>
                  <a:pt x="6181110" y="256502"/>
                </a:lnTo>
                <a:lnTo>
                  <a:pt x="6109102" y="257365"/>
                </a:lnTo>
                <a:lnTo>
                  <a:pt x="6036481" y="258192"/>
                </a:lnTo>
                <a:lnTo>
                  <a:pt x="5963261" y="258982"/>
                </a:lnTo>
                <a:lnTo>
                  <a:pt x="5889455" y="259735"/>
                </a:lnTo>
                <a:lnTo>
                  <a:pt x="5815074" y="260451"/>
                </a:lnTo>
                <a:lnTo>
                  <a:pt x="5740132" y="261129"/>
                </a:lnTo>
                <a:lnTo>
                  <a:pt x="5664640" y="261769"/>
                </a:lnTo>
                <a:lnTo>
                  <a:pt x="5588613" y="262370"/>
                </a:lnTo>
                <a:lnTo>
                  <a:pt x="5512062" y="262932"/>
                </a:lnTo>
                <a:lnTo>
                  <a:pt x="5435000" y="263455"/>
                </a:lnTo>
                <a:lnTo>
                  <a:pt x="5357440" y="263939"/>
                </a:lnTo>
                <a:lnTo>
                  <a:pt x="5279394" y="264382"/>
                </a:lnTo>
                <a:lnTo>
                  <a:pt x="5200876" y="264785"/>
                </a:lnTo>
                <a:lnTo>
                  <a:pt x="5121896" y="265147"/>
                </a:lnTo>
                <a:lnTo>
                  <a:pt x="5042470" y="265468"/>
                </a:lnTo>
                <a:lnTo>
                  <a:pt x="4962608" y="265747"/>
                </a:lnTo>
                <a:lnTo>
                  <a:pt x="4882323" y="265985"/>
                </a:lnTo>
                <a:lnTo>
                  <a:pt x="4801629" y="266180"/>
                </a:lnTo>
                <a:lnTo>
                  <a:pt x="4720537" y="266332"/>
                </a:lnTo>
                <a:lnTo>
                  <a:pt x="4639061" y="266441"/>
                </a:lnTo>
                <a:lnTo>
                  <a:pt x="4557213" y="266507"/>
                </a:lnTo>
                <a:lnTo>
                  <a:pt x="4475006" y="266529"/>
                </a:lnTo>
                <a:lnTo>
                  <a:pt x="4392799" y="266507"/>
                </a:lnTo>
                <a:lnTo>
                  <a:pt x="4310951" y="266441"/>
                </a:lnTo>
                <a:lnTo>
                  <a:pt x="4229475" y="266332"/>
                </a:lnTo>
                <a:lnTo>
                  <a:pt x="4148384" y="266180"/>
                </a:lnTo>
                <a:lnTo>
                  <a:pt x="4067689" y="265985"/>
                </a:lnTo>
                <a:lnTo>
                  <a:pt x="3987405" y="265747"/>
                </a:lnTo>
                <a:lnTo>
                  <a:pt x="3907543" y="265468"/>
                </a:lnTo>
                <a:lnTo>
                  <a:pt x="3828116" y="265147"/>
                </a:lnTo>
                <a:lnTo>
                  <a:pt x="3749137" y="264785"/>
                </a:lnTo>
                <a:lnTo>
                  <a:pt x="3670618" y="264382"/>
                </a:lnTo>
                <a:lnTo>
                  <a:pt x="3592572" y="263939"/>
                </a:lnTo>
                <a:lnTo>
                  <a:pt x="3515012" y="263455"/>
                </a:lnTo>
                <a:lnTo>
                  <a:pt x="3437950" y="262932"/>
                </a:lnTo>
                <a:lnTo>
                  <a:pt x="3361399" y="262370"/>
                </a:lnTo>
                <a:lnTo>
                  <a:pt x="3285372" y="261769"/>
                </a:lnTo>
                <a:lnTo>
                  <a:pt x="3209881" y="261129"/>
                </a:lnTo>
                <a:lnTo>
                  <a:pt x="3134939" y="260451"/>
                </a:lnTo>
                <a:lnTo>
                  <a:pt x="3060558" y="259735"/>
                </a:lnTo>
                <a:lnTo>
                  <a:pt x="2986751" y="258982"/>
                </a:lnTo>
                <a:lnTo>
                  <a:pt x="2913531" y="258192"/>
                </a:lnTo>
                <a:lnTo>
                  <a:pt x="2840911" y="257365"/>
                </a:lnTo>
                <a:lnTo>
                  <a:pt x="2768902" y="256502"/>
                </a:lnTo>
                <a:lnTo>
                  <a:pt x="2697519" y="255603"/>
                </a:lnTo>
                <a:lnTo>
                  <a:pt x="2626772" y="254668"/>
                </a:lnTo>
                <a:lnTo>
                  <a:pt x="2556676" y="253698"/>
                </a:lnTo>
                <a:lnTo>
                  <a:pt x="2487242" y="252693"/>
                </a:lnTo>
                <a:lnTo>
                  <a:pt x="2418483" y="251654"/>
                </a:lnTo>
                <a:lnTo>
                  <a:pt x="2350412" y="250581"/>
                </a:lnTo>
                <a:lnTo>
                  <a:pt x="2283042" y="249475"/>
                </a:lnTo>
                <a:lnTo>
                  <a:pt x="2216385" y="248335"/>
                </a:lnTo>
                <a:lnTo>
                  <a:pt x="2150453" y="247162"/>
                </a:lnTo>
                <a:lnTo>
                  <a:pt x="2085260" y="245956"/>
                </a:lnTo>
                <a:lnTo>
                  <a:pt x="2020818" y="244719"/>
                </a:lnTo>
                <a:lnTo>
                  <a:pt x="1957140" y="243449"/>
                </a:lnTo>
                <a:lnTo>
                  <a:pt x="1894238" y="242149"/>
                </a:lnTo>
                <a:lnTo>
                  <a:pt x="1832125" y="240817"/>
                </a:lnTo>
                <a:lnTo>
                  <a:pt x="1770814" y="239454"/>
                </a:lnTo>
                <a:lnTo>
                  <a:pt x="1710317" y="238062"/>
                </a:lnTo>
                <a:lnTo>
                  <a:pt x="1650647" y="236639"/>
                </a:lnTo>
                <a:lnTo>
                  <a:pt x="1591816" y="235187"/>
                </a:lnTo>
                <a:lnTo>
                  <a:pt x="1533838" y="233706"/>
                </a:lnTo>
                <a:lnTo>
                  <a:pt x="1476724" y="232196"/>
                </a:lnTo>
                <a:lnTo>
                  <a:pt x="1420488" y="230657"/>
                </a:lnTo>
                <a:lnTo>
                  <a:pt x="1365142" y="229091"/>
                </a:lnTo>
                <a:lnTo>
                  <a:pt x="1310699" y="227497"/>
                </a:lnTo>
                <a:lnTo>
                  <a:pt x="1257171" y="225875"/>
                </a:lnTo>
                <a:lnTo>
                  <a:pt x="1204571" y="224227"/>
                </a:lnTo>
                <a:lnTo>
                  <a:pt x="1152911" y="222553"/>
                </a:lnTo>
                <a:lnTo>
                  <a:pt x="1102205" y="220852"/>
                </a:lnTo>
                <a:lnTo>
                  <a:pt x="1052465" y="219125"/>
                </a:lnTo>
                <a:lnTo>
                  <a:pt x="1003703" y="217373"/>
                </a:lnTo>
                <a:lnTo>
                  <a:pt x="955933" y="215596"/>
                </a:lnTo>
                <a:lnTo>
                  <a:pt x="909166" y="213795"/>
                </a:lnTo>
                <a:lnTo>
                  <a:pt x="863416" y="211969"/>
                </a:lnTo>
                <a:lnTo>
                  <a:pt x="818695" y="210119"/>
                </a:lnTo>
                <a:lnTo>
                  <a:pt x="775016" y="208246"/>
                </a:lnTo>
                <a:lnTo>
                  <a:pt x="732391" y="206350"/>
                </a:lnTo>
                <a:lnTo>
                  <a:pt x="690833" y="204430"/>
                </a:lnTo>
                <a:lnTo>
                  <a:pt x="650355" y="202489"/>
                </a:lnTo>
                <a:lnTo>
                  <a:pt x="610969" y="200526"/>
                </a:lnTo>
                <a:lnTo>
                  <a:pt x="572688" y="198541"/>
                </a:lnTo>
                <a:lnTo>
                  <a:pt x="499492" y="194507"/>
                </a:lnTo>
                <a:lnTo>
                  <a:pt x="430866" y="190392"/>
                </a:lnTo>
                <a:lnTo>
                  <a:pt x="366914" y="186197"/>
                </a:lnTo>
                <a:lnTo>
                  <a:pt x="307735" y="181927"/>
                </a:lnTo>
                <a:lnTo>
                  <a:pt x="253431" y="177584"/>
                </a:lnTo>
                <a:lnTo>
                  <a:pt x="204102" y="173171"/>
                </a:lnTo>
                <a:lnTo>
                  <a:pt x="159851" y="168691"/>
                </a:lnTo>
                <a:lnTo>
                  <a:pt x="120778" y="164148"/>
                </a:lnTo>
                <a:lnTo>
                  <a:pt x="72098" y="157219"/>
                </a:lnTo>
                <a:lnTo>
                  <a:pt x="26258" y="147785"/>
                </a:lnTo>
                <a:lnTo>
                  <a:pt x="0" y="133264"/>
                </a:lnTo>
                <a:close/>
              </a:path>
            </a:pathLst>
          </a:custGeom>
          <a:ln w="9359">
            <a:solidFill>
              <a:srgbClr val="0433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66731" y="3826176"/>
            <a:ext cx="494030" cy="1898650"/>
            <a:chOff x="166731" y="3826176"/>
            <a:chExt cx="494030" cy="1898650"/>
          </a:xfrm>
        </p:grpSpPr>
        <p:sp>
          <p:nvSpPr>
            <p:cNvPr id="4" name="object 4"/>
            <p:cNvSpPr/>
            <p:nvPr/>
          </p:nvSpPr>
          <p:spPr>
            <a:xfrm>
              <a:off x="279274" y="4566513"/>
              <a:ext cx="368300" cy="1145540"/>
            </a:xfrm>
            <a:custGeom>
              <a:avLst/>
              <a:gdLst/>
              <a:ahLst/>
              <a:cxnLst/>
              <a:rect l="l" t="t" r="r" b="b"/>
              <a:pathLst>
                <a:path w="368300" h="1145539">
                  <a:moveTo>
                    <a:pt x="0" y="1090"/>
                  </a:moveTo>
                  <a:lnTo>
                    <a:pt x="0" y="487"/>
                  </a:lnTo>
                  <a:lnTo>
                    <a:pt x="488" y="0"/>
                  </a:lnTo>
                  <a:lnTo>
                    <a:pt x="1089" y="0"/>
                  </a:lnTo>
                  <a:lnTo>
                    <a:pt x="367209" y="0"/>
                  </a:lnTo>
                  <a:lnTo>
                    <a:pt x="367811" y="0"/>
                  </a:lnTo>
                  <a:lnTo>
                    <a:pt x="368299" y="487"/>
                  </a:lnTo>
                  <a:lnTo>
                    <a:pt x="368299" y="1090"/>
                  </a:lnTo>
                  <a:lnTo>
                    <a:pt x="368299" y="1144169"/>
                  </a:lnTo>
                  <a:lnTo>
                    <a:pt x="368299" y="1144769"/>
                  </a:lnTo>
                  <a:lnTo>
                    <a:pt x="367811" y="1145259"/>
                  </a:lnTo>
                  <a:lnTo>
                    <a:pt x="367209" y="1145259"/>
                  </a:lnTo>
                  <a:lnTo>
                    <a:pt x="1089" y="1145259"/>
                  </a:lnTo>
                  <a:lnTo>
                    <a:pt x="488" y="1145259"/>
                  </a:lnTo>
                  <a:lnTo>
                    <a:pt x="0" y="1144769"/>
                  </a:lnTo>
                  <a:lnTo>
                    <a:pt x="0" y="1144169"/>
                  </a:lnTo>
                  <a:lnTo>
                    <a:pt x="0" y="1090"/>
                  </a:lnTo>
                  <a:close/>
                </a:path>
              </a:pathLst>
            </a:custGeom>
            <a:ln w="25559">
              <a:solidFill>
                <a:srgbClr val="A8D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9511" y="3838956"/>
              <a:ext cx="138430" cy="1298575"/>
            </a:xfrm>
            <a:custGeom>
              <a:avLst/>
              <a:gdLst/>
              <a:ahLst/>
              <a:cxnLst/>
              <a:rect l="l" t="t" r="r" b="b"/>
              <a:pathLst>
                <a:path w="138429" h="1298575">
                  <a:moveTo>
                    <a:pt x="107949" y="0"/>
                  </a:moveTo>
                  <a:lnTo>
                    <a:pt x="0" y="0"/>
                  </a:lnTo>
                  <a:lnTo>
                    <a:pt x="0" y="1298579"/>
                  </a:lnTo>
                  <a:lnTo>
                    <a:pt x="137951" y="1298579"/>
                  </a:lnTo>
                </a:path>
              </a:pathLst>
            </a:custGeom>
            <a:ln w="25559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6344" y="5099189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6835" h="76835">
                  <a:moveTo>
                    <a:pt x="0" y="0"/>
                  </a:moveTo>
                  <a:lnTo>
                    <a:pt x="0" y="76682"/>
                  </a:lnTo>
                  <a:lnTo>
                    <a:pt x="76680" y="38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2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54879" y="500608"/>
            <a:ext cx="54400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Comandos: show </a:t>
            </a:r>
            <a:r>
              <a:rPr sz="4400" dirty="0"/>
              <a:t>ip</a:t>
            </a:r>
            <a:r>
              <a:rPr sz="4400" spc="-55" dirty="0"/>
              <a:t> </a:t>
            </a:r>
            <a:r>
              <a:rPr sz="4400" dirty="0"/>
              <a:t>bgp</a:t>
            </a:r>
            <a:endParaRPr sz="4400"/>
          </a:p>
        </p:txBody>
      </p:sp>
      <p:grpSp>
        <p:nvGrpSpPr>
          <p:cNvPr id="8" name="object 8"/>
          <p:cNvGrpSpPr/>
          <p:nvPr/>
        </p:nvGrpSpPr>
        <p:grpSpPr>
          <a:xfrm>
            <a:off x="246757" y="1263993"/>
            <a:ext cx="8650605" cy="1821814"/>
            <a:chOff x="246757" y="1263993"/>
            <a:chExt cx="8650605" cy="1821814"/>
          </a:xfrm>
        </p:grpSpPr>
        <p:sp>
          <p:nvSpPr>
            <p:cNvPr id="9" name="object 9"/>
            <p:cNvSpPr/>
            <p:nvPr/>
          </p:nvSpPr>
          <p:spPr>
            <a:xfrm>
              <a:off x="251519" y="1268755"/>
              <a:ext cx="8641080" cy="1812289"/>
            </a:xfrm>
            <a:custGeom>
              <a:avLst/>
              <a:gdLst/>
              <a:ahLst/>
              <a:cxnLst/>
              <a:rect l="l" t="t" r="r" b="b"/>
              <a:pathLst>
                <a:path w="8641080" h="1812289">
                  <a:moveTo>
                    <a:pt x="8640956" y="0"/>
                  </a:moveTo>
                  <a:lnTo>
                    <a:pt x="0" y="0"/>
                  </a:lnTo>
                  <a:lnTo>
                    <a:pt x="0" y="1812074"/>
                  </a:lnTo>
                  <a:lnTo>
                    <a:pt x="8640956" y="1812074"/>
                  </a:lnTo>
                  <a:lnTo>
                    <a:pt x="8640956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1519" y="1268755"/>
              <a:ext cx="8641080" cy="1812289"/>
            </a:xfrm>
            <a:custGeom>
              <a:avLst/>
              <a:gdLst/>
              <a:ahLst/>
              <a:cxnLst/>
              <a:rect l="l" t="t" r="r" b="b"/>
              <a:pathLst>
                <a:path w="8641080" h="1812289">
                  <a:moveTo>
                    <a:pt x="0" y="0"/>
                  </a:moveTo>
                  <a:lnTo>
                    <a:pt x="8640953" y="0"/>
                  </a:lnTo>
                  <a:lnTo>
                    <a:pt x="8640953" y="1812078"/>
                  </a:lnTo>
                  <a:lnTo>
                    <a:pt x="0" y="181207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02280" y="1306817"/>
            <a:ext cx="8387715" cy="13360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55600" marR="72390" indent="-355600">
              <a:lnSpc>
                <a:spcPts val="1900"/>
              </a:lnSpc>
              <a:spcBef>
                <a:spcPts val="180"/>
              </a:spcBef>
              <a:buFont typeface="Arial"/>
              <a:buChar char="•"/>
              <a:tabLst>
                <a:tab pos="358140" algn="l"/>
                <a:tab pos="358775" algn="l"/>
              </a:tabLst>
            </a:pPr>
            <a:r>
              <a:rPr sz="1600" b="1" dirty="0">
                <a:latin typeface="Carlito"/>
                <a:cs typeface="Carlito"/>
              </a:rPr>
              <a:t>La </a:t>
            </a:r>
            <a:r>
              <a:rPr sz="1600" b="1" spc="-5" dirty="0">
                <a:latin typeface="Carlito"/>
                <a:cs typeface="Carlito"/>
              </a:rPr>
              <a:t>segunda </a:t>
            </a:r>
            <a:r>
              <a:rPr sz="1600" b="1" dirty="0">
                <a:latin typeface="Carlito"/>
                <a:cs typeface="Carlito"/>
              </a:rPr>
              <a:t>columna </a:t>
            </a:r>
            <a:r>
              <a:rPr sz="1600" dirty="0">
                <a:latin typeface="Carlito"/>
                <a:cs typeface="Carlito"/>
              </a:rPr>
              <a:t>tiene un signo </a:t>
            </a:r>
            <a:r>
              <a:rPr sz="1600" spc="-5" dirty="0">
                <a:latin typeface="Carlito"/>
                <a:cs typeface="Carlito"/>
              </a:rPr>
              <a:t>mayor </a:t>
            </a:r>
            <a:r>
              <a:rPr sz="1600" dirty="0">
                <a:latin typeface="Carlito"/>
                <a:cs typeface="Carlito"/>
              </a:rPr>
              <a:t>al lado de la </a:t>
            </a:r>
            <a:r>
              <a:rPr sz="1600" spc="-5" dirty="0">
                <a:latin typeface="Carlito"/>
                <a:cs typeface="Carlito"/>
              </a:rPr>
              <a:t>ruta </a:t>
            </a:r>
            <a:r>
              <a:rPr sz="1600" dirty="0">
                <a:latin typeface="Carlito"/>
                <a:cs typeface="Carlito"/>
              </a:rPr>
              <a:t>que fue </a:t>
            </a:r>
            <a:r>
              <a:rPr sz="1600" spc="-5" dirty="0">
                <a:latin typeface="Carlito"/>
                <a:cs typeface="Carlito"/>
              </a:rPr>
              <a:t>seleccionada como </a:t>
            </a:r>
            <a:r>
              <a:rPr sz="1600" dirty="0">
                <a:latin typeface="Carlito"/>
                <a:cs typeface="Carlito"/>
              </a:rPr>
              <a:t>el </a:t>
            </a:r>
            <a:r>
              <a:rPr sz="1600" spc="-5" dirty="0">
                <a:latin typeface="Carlito"/>
                <a:cs typeface="Carlito"/>
              </a:rPr>
              <a:t>mejor  camino hacia </a:t>
            </a:r>
            <a:r>
              <a:rPr sz="1600" dirty="0">
                <a:latin typeface="Carlito"/>
                <a:cs typeface="Carlito"/>
              </a:rPr>
              <a:t>una </a:t>
            </a:r>
            <a:r>
              <a:rPr sz="1600" spc="-5" dirty="0">
                <a:latin typeface="Carlito"/>
                <a:cs typeface="Carlito"/>
              </a:rPr>
              <a:t>red</a:t>
            </a:r>
            <a:r>
              <a:rPr sz="1600" spc="10" dirty="0">
                <a:latin typeface="Carlito"/>
                <a:cs typeface="Carlito"/>
              </a:rPr>
              <a:t> </a:t>
            </a:r>
            <a:r>
              <a:rPr sz="1600" spc="-5" dirty="0">
                <a:latin typeface="Carlito"/>
                <a:cs typeface="Carlito"/>
              </a:rPr>
              <a:t>determinada.</a:t>
            </a:r>
            <a:endParaRPr sz="16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100">
              <a:latin typeface="Carlito"/>
              <a:cs typeface="Carlito"/>
            </a:endParaRPr>
          </a:p>
          <a:p>
            <a:pPr marL="355600" marR="5080" indent="-355600">
              <a:lnSpc>
                <a:spcPct val="100000"/>
              </a:lnSpc>
              <a:buFont typeface="Arial"/>
              <a:buChar char="•"/>
              <a:tabLst>
                <a:tab pos="358140" algn="l"/>
                <a:tab pos="358775" algn="l"/>
              </a:tabLst>
            </a:pPr>
            <a:r>
              <a:rPr sz="1600" b="1" dirty="0">
                <a:latin typeface="Carlito"/>
                <a:cs typeface="Carlito"/>
              </a:rPr>
              <a:t>La tercera columna </a:t>
            </a:r>
            <a:r>
              <a:rPr sz="1600" dirty="0">
                <a:latin typeface="Carlito"/>
                <a:cs typeface="Carlito"/>
              </a:rPr>
              <a:t>está en </a:t>
            </a:r>
            <a:r>
              <a:rPr sz="1600" spc="-5" dirty="0">
                <a:latin typeface="Carlito"/>
                <a:cs typeface="Carlito"/>
              </a:rPr>
              <a:t>blanco, </a:t>
            </a:r>
            <a:r>
              <a:rPr sz="1600" dirty="0">
                <a:latin typeface="Carlito"/>
                <a:cs typeface="Carlito"/>
              </a:rPr>
              <a:t>indicando que el </a:t>
            </a:r>
            <a:r>
              <a:rPr sz="1600" spc="-5" dirty="0">
                <a:latin typeface="Carlito"/>
                <a:cs typeface="Carlito"/>
              </a:rPr>
              <a:t>router aprendió </a:t>
            </a:r>
            <a:r>
              <a:rPr sz="1600" dirty="0">
                <a:latin typeface="Carlito"/>
                <a:cs typeface="Carlito"/>
              </a:rPr>
              <a:t>todas las </a:t>
            </a:r>
            <a:r>
              <a:rPr sz="1600" spc="-5" dirty="0">
                <a:latin typeface="Carlito"/>
                <a:cs typeface="Carlito"/>
              </a:rPr>
              <a:t>rutas </a:t>
            </a:r>
            <a:r>
              <a:rPr sz="1600" dirty="0">
                <a:latin typeface="Carlito"/>
                <a:cs typeface="Carlito"/>
              </a:rPr>
              <a:t>de un vecino  </a:t>
            </a:r>
            <a:r>
              <a:rPr sz="1600" spc="-5" dirty="0">
                <a:latin typeface="Carlito"/>
                <a:cs typeface="Carlito"/>
              </a:rPr>
              <a:t>externo. </a:t>
            </a:r>
            <a:r>
              <a:rPr sz="1600" dirty="0">
                <a:latin typeface="Carlito"/>
                <a:cs typeface="Carlito"/>
              </a:rPr>
              <a:t>Una </a:t>
            </a:r>
            <a:r>
              <a:rPr sz="1600" spc="-5" dirty="0">
                <a:latin typeface="Carlito"/>
                <a:cs typeface="Carlito"/>
              </a:rPr>
              <a:t>ruta aprendida </a:t>
            </a:r>
            <a:r>
              <a:rPr sz="1600" dirty="0">
                <a:latin typeface="Carlito"/>
                <a:cs typeface="Carlito"/>
              </a:rPr>
              <a:t>de un vecino </a:t>
            </a:r>
            <a:r>
              <a:rPr sz="1600" spc="-5" dirty="0">
                <a:latin typeface="Carlito"/>
                <a:cs typeface="Carlito"/>
              </a:rPr>
              <a:t>iBGP debería tener </a:t>
            </a:r>
            <a:r>
              <a:rPr sz="1600" dirty="0">
                <a:latin typeface="Carlito"/>
                <a:cs typeface="Carlito"/>
              </a:rPr>
              <a:t>una</a:t>
            </a:r>
            <a:r>
              <a:rPr sz="1600" spc="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i.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8819" y="3533305"/>
            <a:ext cx="8050530" cy="807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sz="1300" spc="-5" dirty="0">
                <a:latin typeface="Courier New"/>
                <a:cs typeface="Courier New"/>
              </a:rPr>
              <a:t>BGP table version is 134358, local router ID is</a:t>
            </a:r>
            <a:r>
              <a:rPr sz="1300" spc="-25" dirty="0">
                <a:latin typeface="Courier New"/>
                <a:cs typeface="Courier New"/>
              </a:rPr>
              <a:t> </a:t>
            </a:r>
            <a:r>
              <a:rPr sz="1300" dirty="0">
                <a:latin typeface="Courier New"/>
                <a:cs typeface="Courier New"/>
              </a:rPr>
              <a:t>198.51.100.1</a:t>
            </a:r>
            <a:endParaRPr sz="1300">
              <a:latin typeface="Courier New"/>
              <a:cs typeface="Courier New"/>
            </a:endParaRPr>
          </a:p>
          <a:p>
            <a:pPr marL="12700">
              <a:lnSpc>
                <a:spcPts val="1530"/>
              </a:lnSpc>
            </a:pPr>
            <a:r>
              <a:rPr sz="1300" spc="-5" dirty="0">
                <a:latin typeface="Courier New"/>
                <a:cs typeface="Courier New"/>
              </a:rPr>
              <a:t>Status codes: </a:t>
            </a:r>
            <a:r>
              <a:rPr sz="1300" dirty="0">
                <a:latin typeface="Courier New"/>
                <a:cs typeface="Courier New"/>
              </a:rPr>
              <a:t>s </a:t>
            </a:r>
            <a:r>
              <a:rPr sz="1300" spc="-5" dirty="0">
                <a:latin typeface="Courier New"/>
                <a:cs typeface="Courier New"/>
              </a:rPr>
              <a:t>suppressed, </a:t>
            </a:r>
            <a:r>
              <a:rPr sz="1300" dirty="0">
                <a:latin typeface="Courier New"/>
                <a:cs typeface="Courier New"/>
              </a:rPr>
              <a:t>d </a:t>
            </a:r>
            <a:r>
              <a:rPr sz="1300" spc="-5" dirty="0">
                <a:latin typeface="Courier New"/>
                <a:cs typeface="Courier New"/>
              </a:rPr>
              <a:t>damped, </a:t>
            </a:r>
            <a:r>
              <a:rPr sz="1300" dirty="0">
                <a:latin typeface="Courier New"/>
                <a:cs typeface="Courier New"/>
              </a:rPr>
              <a:t>h </a:t>
            </a:r>
            <a:r>
              <a:rPr sz="1300" spc="-5" dirty="0">
                <a:latin typeface="Courier New"/>
                <a:cs typeface="Courier New"/>
              </a:rPr>
              <a:t>history, </a:t>
            </a:r>
            <a:r>
              <a:rPr sz="1300" dirty="0">
                <a:latin typeface="Courier New"/>
                <a:cs typeface="Courier New"/>
              </a:rPr>
              <a:t>* </a:t>
            </a:r>
            <a:r>
              <a:rPr sz="1300" spc="-5" dirty="0">
                <a:latin typeface="Courier New"/>
                <a:cs typeface="Courier New"/>
              </a:rPr>
              <a:t>valid, </a:t>
            </a:r>
            <a:r>
              <a:rPr sz="1300" dirty="0">
                <a:latin typeface="Courier New"/>
                <a:cs typeface="Courier New"/>
              </a:rPr>
              <a:t>&gt; </a:t>
            </a:r>
            <a:r>
              <a:rPr sz="1300" spc="-5" dirty="0">
                <a:latin typeface="Courier New"/>
                <a:cs typeface="Courier New"/>
              </a:rPr>
              <a:t>best, </a:t>
            </a:r>
            <a:r>
              <a:rPr sz="1300" dirty="0">
                <a:latin typeface="Courier New"/>
                <a:cs typeface="Courier New"/>
              </a:rPr>
              <a:t>i – </a:t>
            </a:r>
            <a:r>
              <a:rPr sz="1300" spc="-5" dirty="0">
                <a:latin typeface="Courier New"/>
                <a:cs typeface="Courier New"/>
              </a:rPr>
              <a:t>internal,</a:t>
            </a:r>
            <a:r>
              <a:rPr sz="1300" spc="-85" dirty="0">
                <a:latin typeface="Courier New"/>
                <a:cs typeface="Courier New"/>
              </a:rPr>
              <a:t> </a:t>
            </a:r>
            <a:r>
              <a:rPr sz="1300" dirty="0">
                <a:latin typeface="Courier New"/>
                <a:cs typeface="Courier New"/>
              </a:rPr>
              <a:t>S</a:t>
            </a:r>
            <a:endParaRPr sz="1300">
              <a:latin typeface="Courier New"/>
              <a:cs typeface="Courier New"/>
            </a:endParaRPr>
          </a:p>
          <a:p>
            <a:pPr marL="12700">
              <a:lnSpc>
                <a:spcPts val="1530"/>
              </a:lnSpc>
              <a:spcBef>
                <a:spcPts val="40"/>
              </a:spcBef>
            </a:pPr>
            <a:r>
              <a:rPr sz="1300" dirty="0">
                <a:latin typeface="Courier New"/>
                <a:cs typeface="Courier New"/>
              </a:rPr>
              <a:t>Stale</a:t>
            </a:r>
            <a:endParaRPr sz="1300">
              <a:latin typeface="Courier New"/>
              <a:cs typeface="Courier New"/>
            </a:endParaRPr>
          </a:p>
          <a:p>
            <a:pPr marL="12700">
              <a:lnSpc>
                <a:spcPts val="1530"/>
              </a:lnSpc>
            </a:pPr>
            <a:r>
              <a:rPr sz="1300" spc="-5" dirty="0">
                <a:latin typeface="Courier New"/>
                <a:cs typeface="Courier New"/>
              </a:rPr>
              <a:t>Origin codes: </a:t>
            </a:r>
            <a:r>
              <a:rPr sz="1300" dirty="0">
                <a:latin typeface="Courier New"/>
                <a:cs typeface="Courier New"/>
              </a:rPr>
              <a:t>i - </a:t>
            </a:r>
            <a:r>
              <a:rPr sz="1300" spc="-5" dirty="0">
                <a:latin typeface="Courier New"/>
                <a:cs typeface="Courier New"/>
              </a:rPr>
              <a:t>IGP, </a:t>
            </a:r>
            <a:r>
              <a:rPr sz="1300" dirty="0">
                <a:latin typeface="Courier New"/>
                <a:cs typeface="Courier New"/>
              </a:rPr>
              <a:t>e - </a:t>
            </a:r>
            <a:r>
              <a:rPr sz="1300" spc="-5" dirty="0">
                <a:latin typeface="Courier New"/>
                <a:cs typeface="Courier New"/>
              </a:rPr>
              <a:t>EGP, </a:t>
            </a:r>
            <a:r>
              <a:rPr sz="1300" dirty="0">
                <a:latin typeface="Courier New"/>
                <a:cs typeface="Courier New"/>
              </a:rPr>
              <a:t>? -</a:t>
            </a:r>
            <a:r>
              <a:rPr sz="1300" spc="-40" dirty="0">
                <a:latin typeface="Courier New"/>
                <a:cs typeface="Courier New"/>
              </a:rPr>
              <a:t> </a:t>
            </a:r>
            <a:r>
              <a:rPr sz="1300" dirty="0">
                <a:latin typeface="Courier New"/>
                <a:cs typeface="Courier New"/>
              </a:rPr>
              <a:t>incomplete</a:t>
            </a:r>
            <a:endParaRPr sz="1300">
              <a:latin typeface="Courier New"/>
              <a:cs typeface="Courier New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309769" y="4564535"/>
          <a:ext cx="6997064" cy="13589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3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3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27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87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0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marL="725170">
                        <a:lnSpc>
                          <a:spcPts val="12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Network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5770">
                        <a:lnSpc>
                          <a:spcPts val="12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Next</a:t>
                      </a:r>
                      <a:r>
                        <a:rPr sz="1300" spc="-3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Hop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2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Metric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24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LocPrf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2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Weight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24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Path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3175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*&gt;</a:t>
                      </a:r>
                      <a:r>
                        <a:rPr sz="1300" spc="-2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192.0.2.0/26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64496</a:t>
                      </a:r>
                      <a:r>
                        <a:rPr sz="1300" spc="-7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65511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i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marL="3175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*&gt;</a:t>
                      </a:r>
                      <a:r>
                        <a:rPr sz="1300" spc="-3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192.0.2.128/26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64496</a:t>
                      </a:r>
                      <a:r>
                        <a:rPr sz="1300" spc="-7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64506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i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marL="31750">
                        <a:lnSpc>
                          <a:spcPts val="134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*&gt;i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198.51.100.22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4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4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64506</a:t>
                      </a:r>
                      <a:r>
                        <a:rPr sz="1300" spc="-2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dirty="0">
                          <a:latin typeface="Courier New"/>
                          <a:cs typeface="Courier New"/>
                        </a:rPr>
                        <a:t>e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31750">
                        <a:lnSpc>
                          <a:spcPts val="1390"/>
                        </a:lnSpc>
                        <a:tabLst>
                          <a:tab pos="328295" algn="l"/>
                        </a:tabLst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*	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203.0.113.128/25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64496</a:t>
                      </a:r>
                      <a:r>
                        <a:rPr sz="1300" spc="-7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64501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i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1">
                <a:tc>
                  <a:txBody>
                    <a:bodyPr/>
                    <a:lstStyle/>
                    <a:p>
                      <a:pPr marL="3175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198.51.100.114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64501</a:t>
                      </a:r>
                      <a:r>
                        <a:rPr sz="1300" spc="-2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dirty="0">
                          <a:latin typeface="Courier New"/>
                          <a:cs typeface="Courier New"/>
                        </a:rPr>
                        <a:t>i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801">
                <a:tc>
                  <a:txBody>
                    <a:bodyPr/>
                    <a:lstStyle/>
                    <a:p>
                      <a:pPr marL="31750">
                        <a:lnSpc>
                          <a:spcPts val="130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*&gt;</a:t>
                      </a:r>
                      <a:r>
                        <a:rPr sz="1300" spc="-3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203.0.113.0/25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0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0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30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64496</a:t>
                      </a:r>
                      <a:r>
                        <a:rPr sz="1300" spc="-2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dirty="0">
                          <a:latin typeface="Courier New"/>
                          <a:cs typeface="Courier New"/>
                        </a:rPr>
                        <a:t>?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9568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559" y="4221086"/>
            <a:ext cx="1622425" cy="1397635"/>
          </a:xfrm>
          <a:custGeom>
            <a:avLst/>
            <a:gdLst/>
            <a:ahLst/>
            <a:cxnLst/>
            <a:rect l="l" t="t" r="r" b="b"/>
            <a:pathLst>
              <a:path w="1622425" h="1397635">
                <a:moveTo>
                  <a:pt x="0" y="4135"/>
                </a:moveTo>
                <a:lnTo>
                  <a:pt x="0" y="1851"/>
                </a:lnTo>
                <a:lnTo>
                  <a:pt x="1851" y="0"/>
                </a:lnTo>
                <a:lnTo>
                  <a:pt x="4135" y="0"/>
                </a:lnTo>
                <a:lnTo>
                  <a:pt x="1617998" y="0"/>
                </a:lnTo>
                <a:lnTo>
                  <a:pt x="1620278" y="0"/>
                </a:lnTo>
                <a:lnTo>
                  <a:pt x="1622138" y="1851"/>
                </a:lnTo>
                <a:lnTo>
                  <a:pt x="1622138" y="4135"/>
                </a:lnTo>
                <a:lnTo>
                  <a:pt x="1622138" y="1393299"/>
                </a:lnTo>
                <a:lnTo>
                  <a:pt x="1622138" y="1395589"/>
                </a:lnTo>
                <a:lnTo>
                  <a:pt x="1620278" y="1397439"/>
                </a:lnTo>
                <a:lnTo>
                  <a:pt x="1617998" y="1397439"/>
                </a:lnTo>
                <a:lnTo>
                  <a:pt x="4135" y="1397439"/>
                </a:lnTo>
                <a:lnTo>
                  <a:pt x="1851" y="1397439"/>
                </a:lnTo>
                <a:lnTo>
                  <a:pt x="0" y="1395589"/>
                </a:lnTo>
                <a:lnTo>
                  <a:pt x="0" y="1393299"/>
                </a:lnTo>
                <a:lnTo>
                  <a:pt x="0" y="4135"/>
                </a:lnTo>
                <a:close/>
              </a:path>
            </a:pathLst>
          </a:custGeom>
          <a:ln w="25559">
            <a:solidFill>
              <a:srgbClr val="A8D2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29638" y="498157"/>
            <a:ext cx="529018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Comandos show </a:t>
            </a:r>
            <a:r>
              <a:rPr sz="4400" dirty="0"/>
              <a:t>ip</a:t>
            </a:r>
            <a:r>
              <a:rPr sz="4400" spc="-55" dirty="0"/>
              <a:t> </a:t>
            </a:r>
            <a:r>
              <a:rPr sz="4400" dirty="0"/>
              <a:t>bgp</a:t>
            </a:r>
            <a:endParaRPr sz="4400"/>
          </a:p>
        </p:txBody>
      </p:sp>
      <p:grpSp>
        <p:nvGrpSpPr>
          <p:cNvPr id="4" name="object 4"/>
          <p:cNvGrpSpPr/>
          <p:nvPr/>
        </p:nvGrpSpPr>
        <p:grpSpPr>
          <a:xfrm>
            <a:off x="417322" y="1734477"/>
            <a:ext cx="8274684" cy="1306195"/>
            <a:chOff x="417322" y="1734477"/>
            <a:chExt cx="8274684" cy="1306195"/>
          </a:xfrm>
        </p:grpSpPr>
        <p:sp>
          <p:nvSpPr>
            <p:cNvPr id="5" name="object 5"/>
            <p:cNvSpPr/>
            <p:nvPr/>
          </p:nvSpPr>
          <p:spPr>
            <a:xfrm>
              <a:off x="422084" y="1739239"/>
              <a:ext cx="8265159" cy="1296670"/>
            </a:xfrm>
            <a:custGeom>
              <a:avLst/>
              <a:gdLst/>
              <a:ahLst/>
              <a:cxnLst/>
              <a:rect l="l" t="t" r="r" b="b"/>
              <a:pathLst>
                <a:path w="8265159" h="1296670">
                  <a:moveTo>
                    <a:pt x="8264715" y="0"/>
                  </a:moveTo>
                  <a:lnTo>
                    <a:pt x="0" y="0"/>
                  </a:lnTo>
                  <a:lnTo>
                    <a:pt x="0" y="1296149"/>
                  </a:lnTo>
                  <a:lnTo>
                    <a:pt x="8264715" y="1296149"/>
                  </a:lnTo>
                  <a:lnTo>
                    <a:pt x="8264715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2084" y="1739239"/>
              <a:ext cx="8265159" cy="1296670"/>
            </a:xfrm>
            <a:custGeom>
              <a:avLst/>
              <a:gdLst/>
              <a:ahLst/>
              <a:cxnLst/>
              <a:rect l="l" t="t" r="r" b="b"/>
              <a:pathLst>
                <a:path w="8265159" h="1296670">
                  <a:moveTo>
                    <a:pt x="0" y="0"/>
                  </a:moveTo>
                  <a:lnTo>
                    <a:pt x="8264714" y="0"/>
                  </a:lnTo>
                  <a:lnTo>
                    <a:pt x="8264714" y="1296138"/>
                  </a:lnTo>
                  <a:lnTo>
                    <a:pt x="0" y="129613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72843" y="1777301"/>
            <a:ext cx="8020050" cy="7518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55600" marR="5080" indent="-355600">
              <a:lnSpc>
                <a:spcPts val="1900"/>
              </a:lnSpc>
              <a:spcBef>
                <a:spcPts val="180"/>
              </a:spcBef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sz="1600" dirty="0">
                <a:latin typeface="Carlito"/>
                <a:cs typeface="Carlito"/>
              </a:rPr>
              <a:t>La </a:t>
            </a:r>
            <a:r>
              <a:rPr sz="1600" spc="-5" dirty="0">
                <a:latin typeface="Carlito"/>
                <a:cs typeface="Carlito"/>
              </a:rPr>
              <a:t>cuarta columna </a:t>
            </a:r>
            <a:r>
              <a:rPr sz="1600" dirty="0">
                <a:latin typeface="Carlito"/>
                <a:cs typeface="Carlito"/>
              </a:rPr>
              <a:t>lista las </a:t>
            </a:r>
            <a:r>
              <a:rPr sz="1600" spc="-5" dirty="0">
                <a:latin typeface="Carlito"/>
                <a:cs typeface="Carlito"/>
              </a:rPr>
              <a:t>redes. </a:t>
            </a:r>
            <a:r>
              <a:rPr sz="1600" dirty="0">
                <a:latin typeface="Carlito"/>
                <a:cs typeface="Carlito"/>
              </a:rPr>
              <a:t>La que no tiene una </a:t>
            </a:r>
            <a:r>
              <a:rPr sz="1600" spc="-5" dirty="0">
                <a:latin typeface="Carlito"/>
                <a:cs typeface="Carlito"/>
              </a:rPr>
              <a:t>máscara </a:t>
            </a:r>
            <a:r>
              <a:rPr sz="1600" dirty="0">
                <a:latin typeface="Carlito"/>
                <a:cs typeface="Carlito"/>
              </a:rPr>
              <a:t>de </a:t>
            </a:r>
            <a:r>
              <a:rPr sz="1600" spc="-5" dirty="0">
                <a:latin typeface="Carlito"/>
                <a:cs typeface="Carlito"/>
              </a:rPr>
              <a:t>subred, </a:t>
            </a:r>
            <a:r>
              <a:rPr sz="1600" dirty="0">
                <a:latin typeface="Carlito"/>
                <a:cs typeface="Carlito"/>
              </a:rPr>
              <a:t>usa la </a:t>
            </a:r>
            <a:r>
              <a:rPr sz="1600" spc="-5" dirty="0">
                <a:latin typeface="Carlito"/>
                <a:cs typeface="Carlito"/>
              </a:rPr>
              <a:t>máscara  </a:t>
            </a:r>
            <a:r>
              <a:rPr sz="1600" dirty="0">
                <a:latin typeface="Carlito"/>
                <a:cs typeface="Carlito"/>
              </a:rPr>
              <a:t>classfull (A </a:t>
            </a:r>
            <a:r>
              <a:rPr sz="1600" spc="-5" dirty="0">
                <a:latin typeface="Carlito"/>
                <a:cs typeface="Carlito"/>
              </a:rPr>
              <a:t>/8, </a:t>
            </a:r>
            <a:r>
              <a:rPr sz="1600" dirty="0">
                <a:latin typeface="Carlito"/>
                <a:cs typeface="Carlito"/>
              </a:rPr>
              <a:t>B </a:t>
            </a:r>
            <a:r>
              <a:rPr sz="1600" spc="-5" dirty="0">
                <a:latin typeface="Carlito"/>
                <a:cs typeface="Carlito"/>
              </a:rPr>
              <a:t>/16, </a:t>
            </a:r>
            <a:r>
              <a:rPr sz="1600" dirty="0">
                <a:latin typeface="Carlito"/>
                <a:cs typeface="Carlito"/>
              </a:rPr>
              <a:t>C </a:t>
            </a:r>
            <a:r>
              <a:rPr sz="1600" spc="-5" dirty="0">
                <a:latin typeface="Carlito"/>
                <a:cs typeface="Carlito"/>
              </a:rPr>
              <a:t>/24). </a:t>
            </a:r>
            <a:r>
              <a:rPr sz="1600" dirty="0">
                <a:latin typeface="Carlito"/>
                <a:cs typeface="Carlito"/>
              </a:rPr>
              <a:t>Cuando el </a:t>
            </a:r>
            <a:r>
              <a:rPr sz="1600" spc="-5" dirty="0">
                <a:latin typeface="Carlito"/>
                <a:cs typeface="Carlito"/>
              </a:rPr>
              <a:t>router aprende </a:t>
            </a:r>
            <a:r>
              <a:rPr sz="1600" dirty="0">
                <a:latin typeface="Carlito"/>
                <a:cs typeface="Carlito"/>
              </a:rPr>
              <a:t>la misma </a:t>
            </a:r>
            <a:r>
              <a:rPr sz="1600" spc="-5" dirty="0">
                <a:latin typeface="Carlito"/>
                <a:cs typeface="Carlito"/>
              </a:rPr>
              <a:t>red </a:t>
            </a:r>
            <a:r>
              <a:rPr sz="1600" dirty="0">
                <a:latin typeface="Carlito"/>
                <a:cs typeface="Carlito"/>
              </a:rPr>
              <a:t>desde múltiples </a:t>
            </a:r>
            <a:r>
              <a:rPr sz="1600" spc="-5" dirty="0">
                <a:latin typeface="Carlito"/>
                <a:cs typeface="Carlito"/>
              </a:rPr>
              <a:t>fuentes,  sólo </a:t>
            </a:r>
            <a:r>
              <a:rPr sz="1600" dirty="0">
                <a:latin typeface="Carlito"/>
                <a:cs typeface="Carlito"/>
              </a:rPr>
              <a:t>lista la </a:t>
            </a:r>
            <a:r>
              <a:rPr sz="1600" spc="-5" dirty="0">
                <a:latin typeface="Carlito"/>
                <a:cs typeface="Carlito"/>
              </a:rPr>
              <a:t>red </a:t>
            </a:r>
            <a:r>
              <a:rPr sz="1600" dirty="0">
                <a:latin typeface="Carlito"/>
                <a:cs typeface="Carlito"/>
              </a:rPr>
              <a:t>una</a:t>
            </a:r>
            <a:r>
              <a:rPr sz="1600" spc="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vez.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6323" y="3389286"/>
            <a:ext cx="6861809" cy="807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sz="1300" spc="-5" dirty="0">
                <a:latin typeface="Courier New"/>
                <a:cs typeface="Courier New"/>
              </a:rPr>
              <a:t>BGP table version is 134358, local router ID is</a:t>
            </a:r>
            <a:r>
              <a:rPr sz="1300" spc="-35" dirty="0">
                <a:latin typeface="Courier New"/>
                <a:cs typeface="Courier New"/>
              </a:rPr>
              <a:t> </a:t>
            </a:r>
            <a:r>
              <a:rPr sz="1300" dirty="0">
                <a:latin typeface="Courier New"/>
                <a:cs typeface="Courier New"/>
              </a:rPr>
              <a:t>198.51.100.1</a:t>
            </a:r>
            <a:endParaRPr sz="1300">
              <a:latin typeface="Courier New"/>
              <a:cs typeface="Courier New"/>
            </a:endParaRPr>
          </a:p>
          <a:p>
            <a:pPr marL="12700">
              <a:lnSpc>
                <a:spcPts val="1530"/>
              </a:lnSpc>
            </a:pPr>
            <a:r>
              <a:rPr sz="1300" spc="-5" dirty="0">
                <a:latin typeface="Courier New"/>
                <a:cs typeface="Courier New"/>
              </a:rPr>
              <a:t>Status codes: </a:t>
            </a:r>
            <a:r>
              <a:rPr sz="1300" dirty="0">
                <a:latin typeface="Courier New"/>
                <a:cs typeface="Courier New"/>
              </a:rPr>
              <a:t>s </a:t>
            </a:r>
            <a:r>
              <a:rPr sz="1300" spc="-5" dirty="0">
                <a:latin typeface="Courier New"/>
                <a:cs typeface="Courier New"/>
              </a:rPr>
              <a:t>suppressed, </a:t>
            </a:r>
            <a:r>
              <a:rPr sz="1300" dirty="0">
                <a:latin typeface="Courier New"/>
                <a:cs typeface="Courier New"/>
              </a:rPr>
              <a:t>d </a:t>
            </a:r>
            <a:r>
              <a:rPr sz="1300" spc="-5" dirty="0">
                <a:latin typeface="Courier New"/>
                <a:cs typeface="Courier New"/>
              </a:rPr>
              <a:t>damped, </a:t>
            </a:r>
            <a:r>
              <a:rPr sz="1300" dirty="0">
                <a:latin typeface="Courier New"/>
                <a:cs typeface="Courier New"/>
              </a:rPr>
              <a:t>h </a:t>
            </a:r>
            <a:r>
              <a:rPr sz="1300" spc="-5" dirty="0">
                <a:latin typeface="Courier New"/>
                <a:cs typeface="Courier New"/>
              </a:rPr>
              <a:t>history, </a:t>
            </a:r>
            <a:r>
              <a:rPr sz="1300" dirty="0">
                <a:latin typeface="Courier New"/>
                <a:cs typeface="Courier New"/>
              </a:rPr>
              <a:t>* </a:t>
            </a:r>
            <a:r>
              <a:rPr sz="1300" spc="-5" dirty="0">
                <a:latin typeface="Courier New"/>
                <a:cs typeface="Courier New"/>
              </a:rPr>
              <a:t>valid, </a:t>
            </a:r>
            <a:r>
              <a:rPr sz="1300" dirty="0">
                <a:latin typeface="Courier New"/>
                <a:cs typeface="Courier New"/>
              </a:rPr>
              <a:t>&gt; </a:t>
            </a:r>
            <a:r>
              <a:rPr sz="1300" spc="-5" dirty="0">
                <a:latin typeface="Courier New"/>
                <a:cs typeface="Courier New"/>
              </a:rPr>
              <a:t>best, </a:t>
            </a:r>
            <a:r>
              <a:rPr sz="1300" dirty="0">
                <a:latin typeface="Courier New"/>
                <a:cs typeface="Courier New"/>
              </a:rPr>
              <a:t>i</a:t>
            </a:r>
            <a:r>
              <a:rPr sz="1300" spc="-80" dirty="0">
                <a:latin typeface="Courier New"/>
                <a:cs typeface="Courier New"/>
              </a:rPr>
              <a:t> </a:t>
            </a:r>
            <a:r>
              <a:rPr sz="1300" dirty="0">
                <a:latin typeface="Courier New"/>
                <a:cs typeface="Courier New"/>
              </a:rPr>
              <a:t>–</a:t>
            </a:r>
            <a:endParaRPr sz="1300">
              <a:latin typeface="Courier New"/>
              <a:cs typeface="Courier New"/>
            </a:endParaRPr>
          </a:p>
          <a:p>
            <a:pPr marL="12700">
              <a:lnSpc>
                <a:spcPts val="1530"/>
              </a:lnSpc>
              <a:spcBef>
                <a:spcPts val="40"/>
              </a:spcBef>
            </a:pPr>
            <a:r>
              <a:rPr sz="1300" dirty="0">
                <a:latin typeface="Courier New"/>
                <a:cs typeface="Courier New"/>
              </a:rPr>
              <a:t>Stale</a:t>
            </a:r>
            <a:endParaRPr sz="1300">
              <a:latin typeface="Courier New"/>
              <a:cs typeface="Courier New"/>
            </a:endParaRPr>
          </a:p>
          <a:p>
            <a:pPr marL="12700">
              <a:lnSpc>
                <a:spcPts val="1530"/>
              </a:lnSpc>
            </a:pPr>
            <a:r>
              <a:rPr sz="1300" spc="-5" dirty="0">
                <a:latin typeface="Courier New"/>
                <a:cs typeface="Courier New"/>
              </a:rPr>
              <a:t>Origin codes: </a:t>
            </a:r>
            <a:r>
              <a:rPr sz="1300" dirty="0">
                <a:latin typeface="Courier New"/>
                <a:cs typeface="Courier New"/>
              </a:rPr>
              <a:t>i - </a:t>
            </a:r>
            <a:r>
              <a:rPr sz="1300" spc="-5" dirty="0">
                <a:latin typeface="Courier New"/>
                <a:cs typeface="Courier New"/>
              </a:rPr>
              <a:t>IGP, </a:t>
            </a:r>
            <a:r>
              <a:rPr sz="1300" dirty="0">
                <a:latin typeface="Courier New"/>
                <a:cs typeface="Courier New"/>
              </a:rPr>
              <a:t>e - </a:t>
            </a:r>
            <a:r>
              <a:rPr sz="1300" spc="-5" dirty="0">
                <a:latin typeface="Courier New"/>
                <a:cs typeface="Courier New"/>
              </a:rPr>
              <a:t>EGP, </a:t>
            </a:r>
            <a:r>
              <a:rPr sz="1300" dirty="0">
                <a:latin typeface="Courier New"/>
                <a:cs typeface="Courier New"/>
              </a:rPr>
              <a:t>? -</a:t>
            </a:r>
            <a:r>
              <a:rPr sz="1300" spc="-45" dirty="0">
                <a:latin typeface="Courier New"/>
                <a:cs typeface="Courier New"/>
              </a:rPr>
              <a:t> </a:t>
            </a:r>
            <a:r>
              <a:rPr sz="1300" dirty="0">
                <a:latin typeface="Courier New"/>
                <a:cs typeface="Courier New"/>
              </a:rPr>
              <a:t>incomplete</a:t>
            </a:r>
            <a:endParaRPr sz="13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71636" y="3579786"/>
            <a:ext cx="111569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latin typeface="Courier New"/>
                <a:cs typeface="Courier New"/>
              </a:rPr>
              <a:t>internal,</a:t>
            </a:r>
            <a:r>
              <a:rPr sz="1300" spc="-85" dirty="0">
                <a:latin typeface="Courier New"/>
                <a:cs typeface="Courier New"/>
              </a:rPr>
              <a:t> </a:t>
            </a:r>
            <a:r>
              <a:rPr sz="1300" dirty="0">
                <a:latin typeface="Courier New"/>
                <a:cs typeface="Courier New"/>
              </a:rPr>
              <a:t>S</a:t>
            </a:r>
            <a:endParaRPr sz="1300">
              <a:latin typeface="Courier New"/>
              <a:cs typeface="Courier New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17273" y="4420516"/>
          <a:ext cx="6997064" cy="1358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3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3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27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87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0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marL="725170">
                        <a:lnSpc>
                          <a:spcPts val="12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Network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5770">
                        <a:lnSpc>
                          <a:spcPts val="12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Next</a:t>
                      </a:r>
                      <a:r>
                        <a:rPr sz="1300" spc="-3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Hop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2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Metric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24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LocPrf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2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Weight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24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Path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3175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*&gt;</a:t>
                      </a:r>
                      <a:r>
                        <a:rPr sz="1300" spc="-2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192.0.2.0/26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64496</a:t>
                      </a:r>
                      <a:r>
                        <a:rPr sz="1300" spc="-7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65511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i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marL="3175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*&gt;</a:t>
                      </a:r>
                      <a:r>
                        <a:rPr sz="1300" spc="-3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192.0.2.128/26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64496</a:t>
                      </a:r>
                      <a:r>
                        <a:rPr sz="1300" spc="-7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64506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i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marL="31750">
                        <a:lnSpc>
                          <a:spcPts val="134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*&gt;i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198.51.100.22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4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4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64506</a:t>
                      </a:r>
                      <a:r>
                        <a:rPr sz="1300" spc="-2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dirty="0">
                          <a:latin typeface="Courier New"/>
                          <a:cs typeface="Courier New"/>
                        </a:rPr>
                        <a:t>e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31750">
                        <a:lnSpc>
                          <a:spcPts val="1390"/>
                        </a:lnSpc>
                        <a:tabLst>
                          <a:tab pos="328295" algn="l"/>
                        </a:tabLst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*	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203.0.113.128/25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64496</a:t>
                      </a:r>
                      <a:r>
                        <a:rPr sz="1300" spc="-7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64501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i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marL="3175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198.51.100.114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64501</a:t>
                      </a:r>
                      <a:r>
                        <a:rPr sz="1300" spc="-2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dirty="0">
                          <a:latin typeface="Courier New"/>
                          <a:cs typeface="Courier New"/>
                        </a:rPr>
                        <a:t>i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31750">
                        <a:lnSpc>
                          <a:spcPts val="130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*&gt;</a:t>
                      </a:r>
                      <a:r>
                        <a:rPr sz="1300" spc="-3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203.0.113.0/25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0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0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30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64496</a:t>
                      </a:r>
                      <a:r>
                        <a:rPr sz="1300" spc="-2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dirty="0">
                          <a:latin typeface="Courier New"/>
                          <a:cs typeface="Courier New"/>
                        </a:rPr>
                        <a:t>?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90725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1643" y="371373"/>
            <a:ext cx="29591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¿Qu</a:t>
            </a:r>
            <a:r>
              <a:rPr sz="4400" spc="-5" dirty="0">
                <a:solidFill>
                  <a:srgbClr val="D24930"/>
                </a:solidFill>
              </a:rPr>
              <a:t>é</a:t>
            </a:r>
            <a:r>
              <a:rPr sz="4400" spc="-60" dirty="0">
                <a:solidFill>
                  <a:srgbClr val="D24930"/>
                </a:solidFill>
              </a:rPr>
              <a:t> </a:t>
            </a:r>
            <a:r>
              <a:rPr sz="4400" spc="-5" dirty="0">
                <a:solidFill>
                  <a:srgbClr val="D24930"/>
                </a:solidFill>
              </a:rPr>
              <a:t>vimos?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890457" y="6434772"/>
            <a:ext cx="180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08080"/>
                </a:solidFill>
                <a:latin typeface="Carlito"/>
                <a:cs typeface="Carlito"/>
              </a:rPr>
              <a:t>25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4993" y="4263402"/>
            <a:ext cx="6861809" cy="807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sz="1300" spc="-5" dirty="0">
                <a:latin typeface="Courier New"/>
                <a:cs typeface="Courier New"/>
              </a:rPr>
              <a:t>BGP table version is 134358, local router ID is</a:t>
            </a:r>
            <a:r>
              <a:rPr sz="1300" spc="-35" dirty="0">
                <a:latin typeface="Courier New"/>
                <a:cs typeface="Courier New"/>
              </a:rPr>
              <a:t> </a:t>
            </a:r>
            <a:r>
              <a:rPr sz="1300" dirty="0">
                <a:latin typeface="Courier New"/>
                <a:cs typeface="Courier New"/>
              </a:rPr>
              <a:t>198.51.100.1</a:t>
            </a:r>
            <a:endParaRPr sz="1300">
              <a:latin typeface="Courier New"/>
              <a:cs typeface="Courier New"/>
            </a:endParaRPr>
          </a:p>
          <a:p>
            <a:pPr marL="12700">
              <a:lnSpc>
                <a:spcPts val="1530"/>
              </a:lnSpc>
            </a:pPr>
            <a:r>
              <a:rPr sz="1300" spc="-5" dirty="0">
                <a:latin typeface="Courier New"/>
                <a:cs typeface="Courier New"/>
              </a:rPr>
              <a:t>Status codes: </a:t>
            </a:r>
            <a:r>
              <a:rPr sz="1300" dirty="0">
                <a:latin typeface="Courier New"/>
                <a:cs typeface="Courier New"/>
              </a:rPr>
              <a:t>s </a:t>
            </a:r>
            <a:r>
              <a:rPr sz="1300" spc="-5" dirty="0">
                <a:latin typeface="Courier New"/>
                <a:cs typeface="Courier New"/>
              </a:rPr>
              <a:t>suppressed, </a:t>
            </a:r>
            <a:r>
              <a:rPr sz="1300" dirty="0">
                <a:latin typeface="Courier New"/>
                <a:cs typeface="Courier New"/>
              </a:rPr>
              <a:t>d </a:t>
            </a:r>
            <a:r>
              <a:rPr sz="1300" spc="-5" dirty="0">
                <a:latin typeface="Courier New"/>
                <a:cs typeface="Courier New"/>
              </a:rPr>
              <a:t>damped, </a:t>
            </a:r>
            <a:r>
              <a:rPr sz="1300" dirty="0">
                <a:latin typeface="Courier New"/>
                <a:cs typeface="Courier New"/>
              </a:rPr>
              <a:t>h </a:t>
            </a:r>
            <a:r>
              <a:rPr sz="1300" spc="-5" dirty="0">
                <a:latin typeface="Courier New"/>
                <a:cs typeface="Courier New"/>
              </a:rPr>
              <a:t>history, </a:t>
            </a:r>
            <a:r>
              <a:rPr sz="1300" dirty="0">
                <a:latin typeface="Courier New"/>
                <a:cs typeface="Courier New"/>
              </a:rPr>
              <a:t>* </a:t>
            </a:r>
            <a:r>
              <a:rPr sz="1300" spc="-5" dirty="0">
                <a:latin typeface="Courier New"/>
                <a:cs typeface="Courier New"/>
              </a:rPr>
              <a:t>valid, </a:t>
            </a:r>
            <a:r>
              <a:rPr sz="1300" dirty="0">
                <a:latin typeface="Courier New"/>
                <a:cs typeface="Courier New"/>
              </a:rPr>
              <a:t>&gt; </a:t>
            </a:r>
            <a:r>
              <a:rPr sz="1300" spc="-5" dirty="0">
                <a:latin typeface="Courier New"/>
                <a:cs typeface="Courier New"/>
              </a:rPr>
              <a:t>best, </a:t>
            </a:r>
            <a:r>
              <a:rPr sz="1300" dirty="0">
                <a:latin typeface="Courier New"/>
                <a:cs typeface="Courier New"/>
              </a:rPr>
              <a:t>i</a:t>
            </a:r>
            <a:r>
              <a:rPr sz="1300" spc="-80" dirty="0">
                <a:latin typeface="Courier New"/>
                <a:cs typeface="Courier New"/>
              </a:rPr>
              <a:t> </a:t>
            </a:r>
            <a:r>
              <a:rPr sz="1300" dirty="0">
                <a:latin typeface="Courier New"/>
                <a:cs typeface="Courier New"/>
              </a:rPr>
              <a:t>–</a:t>
            </a:r>
            <a:endParaRPr sz="1300">
              <a:latin typeface="Courier New"/>
              <a:cs typeface="Courier New"/>
            </a:endParaRPr>
          </a:p>
          <a:p>
            <a:pPr marL="12700">
              <a:lnSpc>
                <a:spcPts val="1530"/>
              </a:lnSpc>
              <a:spcBef>
                <a:spcPts val="40"/>
              </a:spcBef>
            </a:pPr>
            <a:r>
              <a:rPr sz="1300" spc="-5" dirty="0">
                <a:latin typeface="Courier New"/>
                <a:cs typeface="Courier New"/>
              </a:rPr>
              <a:t>internal, </a:t>
            </a:r>
            <a:r>
              <a:rPr sz="1300" dirty="0">
                <a:latin typeface="Courier New"/>
                <a:cs typeface="Courier New"/>
              </a:rPr>
              <a:t>S</a:t>
            </a:r>
            <a:r>
              <a:rPr sz="1300" spc="-10" dirty="0">
                <a:latin typeface="Courier New"/>
                <a:cs typeface="Courier New"/>
              </a:rPr>
              <a:t> </a:t>
            </a:r>
            <a:r>
              <a:rPr sz="1300" dirty="0">
                <a:latin typeface="Courier New"/>
                <a:cs typeface="Courier New"/>
              </a:rPr>
              <a:t>Stale</a:t>
            </a:r>
            <a:endParaRPr sz="1300">
              <a:latin typeface="Courier New"/>
              <a:cs typeface="Courier New"/>
            </a:endParaRPr>
          </a:p>
          <a:p>
            <a:pPr marL="12700">
              <a:lnSpc>
                <a:spcPts val="1530"/>
              </a:lnSpc>
            </a:pPr>
            <a:r>
              <a:rPr sz="1300" spc="-5" dirty="0">
                <a:latin typeface="Courier New"/>
                <a:cs typeface="Courier New"/>
              </a:rPr>
              <a:t>Origin codes: </a:t>
            </a:r>
            <a:r>
              <a:rPr sz="1300" dirty="0">
                <a:latin typeface="Courier New"/>
                <a:cs typeface="Courier New"/>
              </a:rPr>
              <a:t>i - </a:t>
            </a:r>
            <a:r>
              <a:rPr sz="1300" spc="-5" dirty="0">
                <a:latin typeface="Courier New"/>
                <a:cs typeface="Courier New"/>
              </a:rPr>
              <a:t>IGP, </a:t>
            </a:r>
            <a:r>
              <a:rPr sz="1300" dirty="0">
                <a:latin typeface="Courier New"/>
                <a:cs typeface="Courier New"/>
              </a:rPr>
              <a:t>e - </a:t>
            </a:r>
            <a:r>
              <a:rPr sz="1300" spc="-5" dirty="0">
                <a:latin typeface="Courier New"/>
                <a:cs typeface="Courier New"/>
              </a:rPr>
              <a:t>EGP, </a:t>
            </a:r>
            <a:r>
              <a:rPr sz="1300" dirty="0">
                <a:latin typeface="Courier New"/>
                <a:cs typeface="Courier New"/>
              </a:rPr>
              <a:t>? -</a:t>
            </a:r>
            <a:r>
              <a:rPr sz="1300" spc="-45" dirty="0">
                <a:latin typeface="Courier New"/>
                <a:cs typeface="Courier New"/>
              </a:rPr>
              <a:t> </a:t>
            </a:r>
            <a:r>
              <a:rPr sz="1300" dirty="0">
                <a:latin typeface="Courier New"/>
                <a:cs typeface="Courier New"/>
              </a:rPr>
              <a:t>incomplete</a:t>
            </a:r>
            <a:endParaRPr sz="1300">
              <a:latin typeface="Courier New"/>
              <a:cs typeface="Courier New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75943" y="5262882"/>
          <a:ext cx="6997700" cy="1422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3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3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34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0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marL="725170">
                        <a:lnSpc>
                          <a:spcPts val="1490"/>
                        </a:lnSpc>
                      </a:pPr>
                      <a:r>
                        <a:rPr sz="13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Network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5770">
                        <a:lnSpc>
                          <a:spcPts val="14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Next</a:t>
                      </a:r>
                      <a:r>
                        <a:rPr sz="1300" spc="-3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Hop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4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Metric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4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LocPrf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4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Weight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4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Path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31750">
                        <a:lnSpc>
                          <a:spcPts val="1390"/>
                        </a:lnSpc>
                      </a:pPr>
                      <a:r>
                        <a:rPr sz="13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*&gt;</a:t>
                      </a:r>
                      <a:r>
                        <a:rPr sz="1300" b="1" spc="-2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192.0.2.0/26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64496</a:t>
                      </a:r>
                      <a:r>
                        <a:rPr sz="1300" spc="-7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65511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i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marL="31750">
                        <a:lnSpc>
                          <a:spcPts val="1390"/>
                        </a:lnSpc>
                      </a:pPr>
                      <a:r>
                        <a:rPr sz="13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*&gt;</a:t>
                      </a:r>
                      <a:r>
                        <a:rPr sz="1300" b="1" spc="-3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192.0.2.128/26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64496</a:t>
                      </a:r>
                      <a:r>
                        <a:rPr sz="1300" spc="-7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64506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i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marL="31750">
                        <a:lnSpc>
                          <a:spcPts val="1340"/>
                        </a:lnSpc>
                      </a:pPr>
                      <a:r>
                        <a:rPr sz="1300" b="1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*&gt;i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198.51.100.22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4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4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3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64506</a:t>
                      </a:r>
                      <a:r>
                        <a:rPr sz="1300" spc="-2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dirty="0">
                          <a:latin typeface="Courier New"/>
                          <a:cs typeface="Courier New"/>
                        </a:rPr>
                        <a:t>e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31750">
                        <a:lnSpc>
                          <a:spcPts val="1390"/>
                        </a:lnSpc>
                        <a:tabLst>
                          <a:tab pos="328295" algn="l"/>
                        </a:tabLst>
                      </a:pPr>
                      <a:r>
                        <a:rPr sz="1300" b="1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*	</a:t>
                      </a:r>
                      <a:r>
                        <a:rPr sz="13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203.0.113.128/25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64496</a:t>
                      </a:r>
                      <a:r>
                        <a:rPr sz="1300" spc="-7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spc="-5" dirty="0">
                          <a:latin typeface="Courier New"/>
                          <a:cs typeface="Courier New"/>
                        </a:rPr>
                        <a:t>64501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i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marL="31750">
                        <a:lnSpc>
                          <a:spcPts val="1390"/>
                        </a:lnSpc>
                      </a:pPr>
                      <a:r>
                        <a:rPr sz="1300" b="1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*&gt;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198.51.100.114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9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39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64501</a:t>
                      </a:r>
                      <a:r>
                        <a:rPr sz="1300" spc="-2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dirty="0">
                          <a:latin typeface="Courier New"/>
                          <a:cs typeface="Courier New"/>
                        </a:rPr>
                        <a:t>i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31750">
                        <a:lnSpc>
                          <a:spcPts val="1340"/>
                        </a:lnSpc>
                      </a:pPr>
                      <a:r>
                        <a:rPr sz="13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*&gt;</a:t>
                      </a:r>
                      <a:r>
                        <a:rPr sz="1300" b="1" spc="-3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b="1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203.0.113.0/25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340"/>
                        </a:lnSpc>
                      </a:pPr>
                      <a:r>
                        <a:rPr sz="1300" dirty="0">
                          <a:latin typeface="Courier New"/>
                          <a:cs typeface="Courier New"/>
                        </a:rPr>
                        <a:t>0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340"/>
                        </a:lnSpc>
                      </a:pPr>
                      <a:r>
                        <a:rPr sz="1300" spc="-5" dirty="0">
                          <a:latin typeface="Courier New"/>
                          <a:cs typeface="Courier New"/>
                        </a:rPr>
                        <a:t>64496</a:t>
                      </a:r>
                      <a:r>
                        <a:rPr sz="1300" spc="-2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300" dirty="0">
                          <a:latin typeface="Courier New"/>
                          <a:cs typeface="Courier New"/>
                        </a:rPr>
                        <a:t>?</a:t>
                      </a:r>
                      <a:endParaRPr sz="13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267194" y="1515591"/>
            <a:ext cx="3934501" cy="21405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4427982" y="2127897"/>
            <a:ext cx="4537075" cy="1917700"/>
            <a:chOff x="4427982" y="2127897"/>
            <a:chExt cx="4537075" cy="1917700"/>
          </a:xfrm>
        </p:grpSpPr>
        <p:sp>
          <p:nvSpPr>
            <p:cNvPr id="8" name="object 8"/>
            <p:cNvSpPr/>
            <p:nvPr/>
          </p:nvSpPr>
          <p:spPr>
            <a:xfrm>
              <a:off x="4427982" y="2127897"/>
              <a:ext cx="4537075" cy="1917700"/>
            </a:xfrm>
            <a:custGeom>
              <a:avLst/>
              <a:gdLst/>
              <a:ahLst/>
              <a:cxnLst/>
              <a:rect l="l" t="t" r="r" b="b"/>
              <a:pathLst>
                <a:path w="4537075" h="1917700">
                  <a:moveTo>
                    <a:pt x="4536503" y="0"/>
                  </a:moveTo>
                  <a:lnTo>
                    <a:pt x="0" y="0"/>
                  </a:lnTo>
                  <a:lnTo>
                    <a:pt x="0" y="1917560"/>
                  </a:lnTo>
                  <a:lnTo>
                    <a:pt x="4536503" y="1917560"/>
                  </a:lnTo>
                  <a:lnTo>
                    <a:pt x="4536503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81264" y="2302685"/>
              <a:ext cx="1660525" cy="829310"/>
            </a:xfrm>
            <a:custGeom>
              <a:avLst/>
              <a:gdLst/>
              <a:ahLst/>
              <a:cxnLst/>
              <a:rect l="l" t="t" r="r" b="b"/>
              <a:pathLst>
                <a:path w="1660525" h="829310">
                  <a:moveTo>
                    <a:pt x="61620" y="380262"/>
                  </a:moveTo>
                  <a:lnTo>
                    <a:pt x="21742" y="413418"/>
                  </a:lnTo>
                  <a:lnTo>
                    <a:pt x="1172" y="451318"/>
                  </a:lnTo>
                  <a:lnTo>
                    <a:pt x="0" y="490947"/>
                  </a:lnTo>
                  <a:lnTo>
                    <a:pt x="18315" y="529289"/>
                  </a:lnTo>
                  <a:lnTo>
                    <a:pt x="56208" y="563328"/>
                  </a:lnTo>
                  <a:lnTo>
                    <a:pt x="104603" y="586556"/>
                  </a:lnTo>
                  <a:lnTo>
                    <a:pt x="161750" y="600008"/>
                  </a:lnTo>
                  <a:lnTo>
                    <a:pt x="167013" y="636360"/>
                  </a:lnTo>
                  <a:lnTo>
                    <a:pt x="213520" y="699739"/>
                  </a:lnTo>
                  <a:lnTo>
                    <a:pt x="251797" y="724818"/>
                  </a:lnTo>
                  <a:lnTo>
                    <a:pt x="298111" y="744193"/>
                  </a:lnTo>
                  <a:lnTo>
                    <a:pt x="350978" y="756889"/>
                  </a:lnTo>
                  <a:lnTo>
                    <a:pt x="408916" y="761935"/>
                  </a:lnTo>
                  <a:lnTo>
                    <a:pt x="446380" y="760811"/>
                  </a:lnTo>
                  <a:lnTo>
                    <a:pt x="482967" y="756264"/>
                  </a:lnTo>
                  <a:lnTo>
                    <a:pt x="518085" y="748411"/>
                  </a:lnTo>
                  <a:lnTo>
                    <a:pt x="551144" y="737370"/>
                  </a:lnTo>
                  <a:lnTo>
                    <a:pt x="577961" y="765127"/>
                  </a:lnTo>
                  <a:lnTo>
                    <a:pt x="612062" y="788286"/>
                  </a:lnTo>
                  <a:lnTo>
                    <a:pt x="652073" y="806541"/>
                  </a:lnTo>
                  <a:lnTo>
                    <a:pt x="696618" y="819587"/>
                  </a:lnTo>
                  <a:lnTo>
                    <a:pt x="744325" y="827118"/>
                  </a:lnTo>
                  <a:lnTo>
                    <a:pt x="793818" y="828830"/>
                  </a:lnTo>
                  <a:lnTo>
                    <a:pt x="843724" y="824416"/>
                  </a:lnTo>
                  <a:lnTo>
                    <a:pt x="892667" y="813571"/>
                  </a:lnTo>
                  <a:lnTo>
                    <a:pt x="955437" y="787346"/>
                  </a:lnTo>
                  <a:lnTo>
                    <a:pt x="1003252" y="750906"/>
                  </a:lnTo>
                  <a:lnTo>
                    <a:pt x="1051619" y="767282"/>
                  </a:lnTo>
                  <a:lnTo>
                    <a:pt x="1102428" y="777743"/>
                  </a:lnTo>
                  <a:lnTo>
                    <a:pt x="1154484" y="782436"/>
                  </a:lnTo>
                  <a:lnTo>
                    <a:pt x="1206595" y="781512"/>
                  </a:lnTo>
                  <a:lnTo>
                    <a:pt x="1257565" y="775120"/>
                  </a:lnTo>
                  <a:lnTo>
                    <a:pt x="1306201" y="763408"/>
                  </a:lnTo>
                  <a:lnTo>
                    <a:pt x="1351307" y="746526"/>
                  </a:lnTo>
                  <a:lnTo>
                    <a:pt x="1391690" y="724623"/>
                  </a:lnTo>
                  <a:lnTo>
                    <a:pt x="1426156" y="697849"/>
                  </a:lnTo>
                  <a:lnTo>
                    <a:pt x="1464327" y="647143"/>
                  </a:lnTo>
                  <a:lnTo>
                    <a:pt x="1477176" y="591736"/>
                  </a:lnTo>
                  <a:lnTo>
                    <a:pt x="1536362" y="577936"/>
                  </a:lnTo>
                  <a:lnTo>
                    <a:pt x="1585955" y="555700"/>
                  </a:lnTo>
                  <a:lnTo>
                    <a:pt x="1624267" y="526700"/>
                  </a:lnTo>
                  <a:lnTo>
                    <a:pt x="1649607" y="492610"/>
                  </a:lnTo>
                  <a:lnTo>
                    <a:pt x="1660286" y="455104"/>
                  </a:lnTo>
                  <a:lnTo>
                    <a:pt x="1654615" y="415855"/>
                  </a:lnTo>
                  <a:lnTo>
                    <a:pt x="1644373" y="395036"/>
                  </a:lnTo>
                  <a:lnTo>
                    <a:pt x="1629419" y="375509"/>
                  </a:lnTo>
                  <a:lnTo>
                    <a:pt x="1610035" y="357565"/>
                  </a:lnTo>
                  <a:lnTo>
                    <a:pt x="1586505" y="341493"/>
                  </a:lnTo>
                  <a:lnTo>
                    <a:pt x="1612631" y="308395"/>
                  </a:lnTo>
                  <a:lnTo>
                    <a:pt x="1611151" y="238351"/>
                  </a:lnTo>
                  <a:lnTo>
                    <a:pt x="1584969" y="206697"/>
                  </a:lnTo>
                  <a:lnTo>
                    <a:pt x="1542773" y="180819"/>
                  </a:lnTo>
                  <a:lnTo>
                    <a:pt x="1494267" y="165476"/>
                  </a:lnTo>
                  <a:lnTo>
                    <a:pt x="1440733" y="159596"/>
                  </a:lnTo>
                  <a:lnTo>
                    <a:pt x="1419472" y="126574"/>
                  </a:lnTo>
                  <a:lnTo>
                    <a:pt x="1389995" y="97273"/>
                  </a:lnTo>
                  <a:lnTo>
                    <a:pt x="1353413" y="72066"/>
                  </a:lnTo>
                  <a:lnTo>
                    <a:pt x="1310840" y="51325"/>
                  </a:lnTo>
                  <a:lnTo>
                    <a:pt x="1263385" y="35424"/>
                  </a:lnTo>
                  <a:lnTo>
                    <a:pt x="1212160" y="24734"/>
                  </a:lnTo>
                  <a:lnTo>
                    <a:pt x="1158277" y="19630"/>
                  </a:lnTo>
                  <a:lnTo>
                    <a:pt x="1102848" y="20482"/>
                  </a:lnTo>
                  <a:lnTo>
                    <a:pt x="1046984" y="27665"/>
                  </a:lnTo>
                  <a:lnTo>
                    <a:pt x="1003346" y="38130"/>
                  </a:lnTo>
                  <a:lnTo>
                    <a:pt x="962851" y="52418"/>
                  </a:lnTo>
                  <a:lnTo>
                    <a:pt x="926157" y="70246"/>
                  </a:lnTo>
                  <a:lnTo>
                    <a:pt x="893924" y="91333"/>
                  </a:lnTo>
                  <a:lnTo>
                    <a:pt x="860175" y="63421"/>
                  </a:lnTo>
                  <a:lnTo>
                    <a:pt x="820163" y="40351"/>
                  </a:lnTo>
                  <a:lnTo>
                    <a:pt x="775097" y="22299"/>
                  </a:lnTo>
                  <a:lnTo>
                    <a:pt x="726182" y="9439"/>
                  </a:lnTo>
                  <a:lnTo>
                    <a:pt x="674628" y="1948"/>
                  </a:lnTo>
                  <a:lnTo>
                    <a:pt x="621640" y="0"/>
                  </a:lnTo>
                  <a:lnTo>
                    <a:pt x="568427" y="3770"/>
                  </a:lnTo>
                  <a:lnTo>
                    <a:pt x="516195" y="13435"/>
                  </a:lnTo>
                  <a:lnTo>
                    <a:pt x="466152" y="29169"/>
                  </a:lnTo>
                  <a:lnTo>
                    <a:pt x="429033" y="46077"/>
                  </a:lnTo>
                  <a:lnTo>
                    <a:pt x="396483" y="66110"/>
                  </a:lnTo>
                  <a:lnTo>
                    <a:pt x="347064" y="114143"/>
                  </a:lnTo>
                  <a:lnTo>
                    <a:pt x="288143" y="114156"/>
                  </a:lnTo>
                  <a:lnTo>
                    <a:pt x="232126" y="121277"/>
                  </a:lnTo>
                  <a:lnTo>
                    <a:pt x="180291" y="134852"/>
                  </a:lnTo>
                  <a:lnTo>
                    <a:pt x="133921" y="154228"/>
                  </a:lnTo>
                  <a:lnTo>
                    <a:pt x="94294" y="178750"/>
                  </a:lnTo>
                  <a:lnTo>
                    <a:pt x="62691" y="207765"/>
                  </a:lnTo>
                  <a:lnTo>
                    <a:pt x="40393" y="240618"/>
                  </a:lnTo>
                  <a:lnTo>
                    <a:pt x="27574" y="303465"/>
                  </a:lnTo>
                  <a:lnTo>
                    <a:pt x="32788" y="329962"/>
                  </a:lnTo>
                  <a:lnTo>
                    <a:pt x="44182" y="355707"/>
                  </a:lnTo>
                  <a:lnTo>
                    <a:pt x="61620" y="380262"/>
                  </a:lnTo>
                  <a:close/>
                </a:path>
              </a:pathLst>
            </a:custGeom>
            <a:ln w="180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30265" y="2604655"/>
              <a:ext cx="249313" cy="1491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30259" y="2604658"/>
              <a:ext cx="249554" cy="149225"/>
            </a:xfrm>
            <a:custGeom>
              <a:avLst/>
              <a:gdLst/>
              <a:ahLst/>
              <a:cxnLst/>
              <a:rect l="l" t="t" r="r" b="b"/>
              <a:pathLst>
                <a:path w="249554" h="149225">
                  <a:moveTo>
                    <a:pt x="249319" y="74613"/>
                  </a:moveTo>
                  <a:lnTo>
                    <a:pt x="239525" y="45541"/>
                  </a:lnTo>
                  <a:lnTo>
                    <a:pt x="212813" y="21828"/>
                  </a:lnTo>
                  <a:lnTo>
                    <a:pt x="173189" y="5853"/>
                  </a:lnTo>
                  <a:lnTo>
                    <a:pt x="124659" y="0"/>
                  </a:lnTo>
                  <a:lnTo>
                    <a:pt x="76129" y="5853"/>
                  </a:lnTo>
                  <a:lnTo>
                    <a:pt x="36505" y="21828"/>
                  </a:lnTo>
                  <a:lnTo>
                    <a:pt x="9794" y="45541"/>
                  </a:lnTo>
                  <a:lnTo>
                    <a:pt x="0" y="74613"/>
                  </a:lnTo>
                  <a:lnTo>
                    <a:pt x="9794" y="103636"/>
                  </a:lnTo>
                  <a:lnTo>
                    <a:pt x="36505" y="127325"/>
                  </a:lnTo>
                  <a:lnTo>
                    <a:pt x="76129" y="143290"/>
                  </a:lnTo>
                  <a:lnTo>
                    <a:pt x="124659" y="149143"/>
                  </a:lnTo>
                  <a:lnTo>
                    <a:pt x="173189" y="143290"/>
                  </a:lnTo>
                  <a:lnTo>
                    <a:pt x="212813" y="127325"/>
                  </a:lnTo>
                  <a:lnTo>
                    <a:pt x="239525" y="103636"/>
                  </a:lnTo>
                  <a:lnTo>
                    <a:pt x="249319" y="74613"/>
                  </a:lnTo>
                  <a:close/>
                </a:path>
              </a:pathLst>
            </a:custGeom>
            <a:ln w="60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63185" y="2626047"/>
              <a:ext cx="183382" cy="106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30265" y="2679268"/>
              <a:ext cx="249313" cy="1740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630259" y="2679271"/>
              <a:ext cx="249554" cy="174625"/>
            </a:xfrm>
            <a:custGeom>
              <a:avLst/>
              <a:gdLst/>
              <a:ahLst/>
              <a:cxnLst/>
              <a:rect l="l" t="t" r="r" b="b"/>
              <a:pathLst>
                <a:path w="249554" h="174625">
                  <a:moveTo>
                    <a:pt x="0" y="0"/>
                  </a:moveTo>
                  <a:lnTo>
                    <a:pt x="0" y="99428"/>
                  </a:lnTo>
                  <a:lnTo>
                    <a:pt x="9794" y="128465"/>
                  </a:lnTo>
                  <a:lnTo>
                    <a:pt x="36505" y="152182"/>
                  </a:lnTo>
                  <a:lnTo>
                    <a:pt x="76129" y="168176"/>
                  </a:lnTo>
                  <a:lnTo>
                    <a:pt x="124659" y="174042"/>
                  </a:lnTo>
                  <a:lnTo>
                    <a:pt x="173189" y="168176"/>
                  </a:lnTo>
                  <a:lnTo>
                    <a:pt x="212813" y="152182"/>
                  </a:lnTo>
                  <a:lnTo>
                    <a:pt x="239525" y="128465"/>
                  </a:lnTo>
                  <a:lnTo>
                    <a:pt x="249319" y="99428"/>
                  </a:lnTo>
                  <a:lnTo>
                    <a:pt x="249319" y="0"/>
                  </a:lnTo>
                  <a:lnTo>
                    <a:pt x="239525" y="29023"/>
                  </a:lnTo>
                  <a:lnTo>
                    <a:pt x="212813" y="52711"/>
                  </a:lnTo>
                  <a:lnTo>
                    <a:pt x="173189" y="68677"/>
                  </a:lnTo>
                  <a:lnTo>
                    <a:pt x="124659" y="74529"/>
                  </a:lnTo>
                  <a:lnTo>
                    <a:pt x="76129" y="68677"/>
                  </a:lnTo>
                  <a:lnTo>
                    <a:pt x="36505" y="52711"/>
                  </a:lnTo>
                  <a:lnTo>
                    <a:pt x="9794" y="29023"/>
                  </a:lnTo>
                  <a:lnTo>
                    <a:pt x="0" y="0"/>
                  </a:lnTo>
                  <a:close/>
                </a:path>
              </a:pathLst>
            </a:custGeom>
            <a:ln w="60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30259" y="2604658"/>
              <a:ext cx="249554" cy="248920"/>
            </a:xfrm>
            <a:custGeom>
              <a:avLst/>
              <a:gdLst/>
              <a:ahLst/>
              <a:cxnLst/>
              <a:rect l="l" t="t" r="r" b="b"/>
              <a:pathLst>
                <a:path w="249554" h="248919">
                  <a:moveTo>
                    <a:pt x="249319" y="74613"/>
                  </a:moveTo>
                  <a:lnTo>
                    <a:pt x="239525" y="45541"/>
                  </a:lnTo>
                  <a:lnTo>
                    <a:pt x="212813" y="21828"/>
                  </a:lnTo>
                  <a:lnTo>
                    <a:pt x="173189" y="5853"/>
                  </a:lnTo>
                  <a:lnTo>
                    <a:pt x="124659" y="0"/>
                  </a:lnTo>
                  <a:lnTo>
                    <a:pt x="76129" y="5853"/>
                  </a:lnTo>
                  <a:lnTo>
                    <a:pt x="36505" y="21828"/>
                  </a:lnTo>
                  <a:lnTo>
                    <a:pt x="9794" y="45541"/>
                  </a:lnTo>
                  <a:lnTo>
                    <a:pt x="0" y="74613"/>
                  </a:lnTo>
                  <a:lnTo>
                    <a:pt x="0" y="174042"/>
                  </a:lnTo>
                  <a:lnTo>
                    <a:pt x="9794" y="203078"/>
                  </a:lnTo>
                  <a:lnTo>
                    <a:pt x="36505" y="226796"/>
                  </a:lnTo>
                  <a:lnTo>
                    <a:pt x="76129" y="242790"/>
                  </a:lnTo>
                  <a:lnTo>
                    <a:pt x="124659" y="248655"/>
                  </a:lnTo>
                  <a:lnTo>
                    <a:pt x="173189" y="242790"/>
                  </a:lnTo>
                  <a:lnTo>
                    <a:pt x="212813" y="226796"/>
                  </a:lnTo>
                  <a:lnTo>
                    <a:pt x="239525" y="203078"/>
                  </a:lnTo>
                  <a:lnTo>
                    <a:pt x="249319" y="174042"/>
                  </a:lnTo>
                  <a:lnTo>
                    <a:pt x="249319" y="74613"/>
                  </a:lnTo>
                  <a:close/>
                </a:path>
              </a:pathLst>
            </a:custGeom>
            <a:ln w="125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754916" y="2644266"/>
              <a:ext cx="1460487" cy="1871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754919" y="2644262"/>
              <a:ext cx="1460500" cy="187325"/>
            </a:xfrm>
            <a:custGeom>
              <a:avLst/>
              <a:gdLst/>
              <a:ahLst/>
              <a:cxnLst/>
              <a:rect l="l" t="t" r="r" b="b"/>
              <a:pathLst>
                <a:path w="1460500" h="187325">
                  <a:moveTo>
                    <a:pt x="1460476" y="102436"/>
                  </a:moveTo>
                  <a:lnTo>
                    <a:pt x="634104" y="187160"/>
                  </a:lnTo>
                  <a:lnTo>
                    <a:pt x="706906" y="55396"/>
                  </a:lnTo>
                  <a:lnTo>
                    <a:pt x="0" y="84723"/>
                  </a:lnTo>
                  <a:lnTo>
                    <a:pt x="826372" y="0"/>
                  </a:lnTo>
                  <a:lnTo>
                    <a:pt x="753486" y="131764"/>
                  </a:lnTo>
                  <a:lnTo>
                    <a:pt x="1460476" y="102436"/>
                  </a:lnTo>
                  <a:close/>
                </a:path>
              </a:pathLst>
            </a:custGeom>
            <a:ln w="6016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13767" y="2549512"/>
              <a:ext cx="546735" cy="97155"/>
            </a:xfrm>
            <a:custGeom>
              <a:avLst/>
              <a:gdLst/>
              <a:ahLst/>
              <a:cxnLst/>
              <a:rect l="l" t="t" r="r" b="b"/>
              <a:pathLst>
                <a:path w="546734" h="97155">
                  <a:moveTo>
                    <a:pt x="1092" y="0"/>
                  </a:moveTo>
                  <a:lnTo>
                    <a:pt x="0" y="90233"/>
                  </a:lnTo>
                  <a:lnTo>
                    <a:pt x="545045" y="96926"/>
                  </a:lnTo>
                  <a:lnTo>
                    <a:pt x="546138" y="6680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201203" y="2536421"/>
            <a:ext cx="571500" cy="1162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900" spc="-22" baseline="4629" dirty="0">
                <a:latin typeface="Arial"/>
                <a:cs typeface="Arial"/>
              </a:rPr>
              <a:t>198.51.</a:t>
            </a:r>
            <a:r>
              <a:rPr sz="600" spc="-15" dirty="0">
                <a:latin typeface="Arial"/>
                <a:cs typeface="Arial"/>
              </a:rPr>
              <a:t>100.0/30</a:t>
            </a:r>
            <a:endParaRPr sz="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99571" y="2819976"/>
            <a:ext cx="113664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150" spc="20" dirty="0">
                <a:latin typeface="Arial"/>
                <a:cs typeface="Arial"/>
              </a:rPr>
              <a:t>A</a:t>
            </a:r>
            <a:endParaRPr sz="11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89154" y="2493615"/>
            <a:ext cx="453390" cy="116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00" spc="-5" dirty="0">
                <a:latin typeface="Arial"/>
                <a:cs typeface="Arial"/>
              </a:rPr>
              <a:t>19</a:t>
            </a:r>
            <a:r>
              <a:rPr sz="600" spc="-10" dirty="0">
                <a:latin typeface="Arial"/>
                <a:cs typeface="Arial"/>
              </a:rPr>
              <a:t>8</a:t>
            </a:r>
            <a:r>
              <a:rPr sz="600" spc="-5" dirty="0">
                <a:latin typeface="Arial"/>
                <a:cs typeface="Arial"/>
              </a:rPr>
              <a:t>.51.10</a:t>
            </a:r>
            <a:r>
              <a:rPr sz="600" spc="-10" dirty="0">
                <a:latin typeface="Arial"/>
                <a:cs typeface="Arial"/>
              </a:rPr>
              <a:t>0</a:t>
            </a:r>
            <a:r>
              <a:rPr sz="600" spc="-5" dirty="0">
                <a:latin typeface="Arial"/>
                <a:cs typeface="Arial"/>
              </a:rPr>
              <a:t>.1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084386" y="2616021"/>
            <a:ext cx="262255" cy="261620"/>
            <a:chOff x="7084386" y="2616021"/>
            <a:chExt cx="262255" cy="261620"/>
          </a:xfrm>
        </p:grpSpPr>
        <p:sp>
          <p:nvSpPr>
            <p:cNvPr id="23" name="object 23"/>
            <p:cNvSpPr/>
            <p:nvPr/>
          </p:nvSpPr>
          <p:spPr>
            <a:xfrm>
              <a:off x="7090739" y="2622372"/>
              <a:ext cx="249313" cy="14922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090736" y="2622371"/>
              <a:ext cx="249554" cy="149225"/>
            </a:xfrm>
            <a:custGeom>
              <a:avLst/>
              <a:gdLst/>
              <a:ahLst/>
              <a:cxnLst/>
              <a:rect l="l" t="t" r="r" b="b"/>
              <a:pathLst>
                <a:path w="249554" h="149225">
                  <a:moveTo>
                    <a:pt x="249319" y="74613"/>
                  </a:moveTo>
                  <a:lnTo>
                    <a:pt x="239525" y="45577"/>
                  </a:lnTo>
                  <a:lnTo>
                    <a:pt x="212813" y="21859"/>
                  </a:lnTo>
                  <a:lnTo>
                    <a:pt x="173189" y="5865"/>
                  </a:lnTo>
                  <a:lnTo>
                    <a:pt x="124659" y="0"/>
                  </a:lnTo>
                  <a:lnTo>
                    <a:pt x="76129" y="5865"/>
                  </a:lnTo>
                  <a:lnTo>
                    <a:pt x="36505" y="21859"/>
                  </a:lnTo>
                  <a:lnTo>
                    <a:pt x="9794" y="45577"/>
                  </a:lnTo>
                  <a:lnTo>
                    <a:pt x="0" y="74613"/>
                  </a:lnTo>
                  <a:lnTo>
                    <a:pt x="9794" y="103649"/>
                  </a:lnTo>
                  <a:lnTo>
                    <a:pt x="36505" y="127367"/>
                  </a:lnTo>
                  <a:lnTo>
                    <a:pt x="76129" y="143361"/>
                  </a:lnTo>
                  <a:lnTo>
                    <a:pt x="124659" y="149226"/>
                  </a:lnTo>
                  <a:lnTo>
                    <a:pt x="173189" y="143361"/>
                  </a:lnTo>
                  <a:lnTo>
                    <a:pt x="212813" y="127367"/>
                  </a:lnTo>
                  <a:lnTo>
                    <a:pt x="239525" y="103649"/>
                  </a:lnTo>
                  <a:lnTo>
                    <a:pt x="249319" y="74613"/>
                  </a:lnTo>
                  <a:close/>
                </a:path>
              </a:pathLst>
            </a:custGeom>
            <a:ln w="60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123662" y="2643760"/>
              <a:ext cx="183382" cy="1064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090739" y="2696984"/>
              <a:ext cx="249313" cy="17412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090736" y="2696985"/>
              <a:ext cx="249554" cy="174625"/>
            </a:xfrm>
            <a:custGeom>
              <a:avLst/>
              <a:gdLst/>
              <a:ahLst/>
              <a:cxnLst/>
              <a:rect l="l" t="t" r="r" b="b"/>
              <a:pathLst>
                <a:path w="249554" h="174625">
                  <a:moveTo>
                    <a:pt x="0" y="0"/>
                  </a:moveTo>
                  <a:lnTo>
                    <a:pt x="0" y="99512"/>
                  </a:lnTo>
                  <a:lnTo>
                    <a:pt x="9794" y="128548"/>
                  </a:lnTo>
                  <a:lnTo>
                    <a:pt x="36505" y="152266"/>
                  </a:lnTo>
                  <a:lnTo>
                    <a:pt x="76129" y="168260"/>
                  </a:lnTo>
                  <a:lnTo>
                    <a:pt x="124659" y="174125"/>
                  </a:lnTo>
                  <a:lnTo>
                    <a:pt x="173189" y="168260"/>
                  </a:lnTo>
                  <a:lnTo>
                    <a:pt x="212813" y="152266"/>
                  </a:lnTo>
                  <a:lnTo>
                    <a:pt x="239525" y="128548"/>
                  </a:lnTo>
                  <a:lnTo>
                    <a:pt x="249319" y="99512"/>
                  </a:lnTo>
                  <a:lnTo>
                    <a:pt x="249319" y="0"/>
                  </a:lnTo>
                  <a:lnTo>
                    <a:pt x="239525" y="29036"/>
                  </a:lnTo>
                  <a:lnTo>
                    <a:pt x="212813" y="52753"/>
                  </a:lnTo>
                  <a:lnTo>
                    <a:pt x="173189" y="68747"/>
                  </a:lnTo>
                  <a:lnTo>
                    <a:pt x="124659" y="74613"/>
                  </a:lnTo>
                  <a:lnTo>
                    <a:pt x="76129" y="68747"/>
                  </a:lnTo>
                  <a:lnTo>
                    <a:pt x="36505" y="52753"/>
                  </a:lnTo>
                  <a:lnTo>
                    <a:pt x="9794" y="29036"/>
                  </a:lnTo>
                  <a:lnTo>
                    <a:pt x="0" y="0"/>
                  </a:lnTo>
                  <a:close/>
                </a:path>
              </a:pathLst>
            </a:custGeom>
            <a:ln w="60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090736" y="2622371"/>
              <a:ext cx="249554" cy="248920"/>
            </a:xfrm>
            <a:custGeom>
              <a:avLst/>
              <a:gdLst/>
              <a:ahLst/>
              <a:cxnLst/>
              <a:rect l="l" t="t" r="r" b="b"/>
              <a:pathLst>
                <a:path w="249554" h="248919">
                  <a:moveTo>
                    <a:pt x="249319" y="74613"/>
                  </a:moveTo>
                  <a:lnTo>
                    <a:pt x="239525" y="45577"/>
                  </a:lnTo>
                  <a:lnTo>
                    <a:pt x="212813" y="21859"/>
                  </a:lnTo>
                  <a:lnTo>
                    <a:pt x="173189" y="5865"/>
                  </a:lnTo>
                  <a:lnTo>
                    <a:pt x="124659" y="0"/>
                  </a:lnTo>
                  <a:lnTo>
                    <a:pt x="76129" y="5865"/>
                  </a:lnTo>
                  <a:lnTo>
                    <a:pt x="36505" y="21859"/>
                  </a:lnTo>
                  <a:lnTo>
                    <a:pt x="9794" y="45577"/>
                  </a:lnTo>
                  <a:lnTo>
                    <a:pt x="0" y="74613"/>
                  </a:lnTo>
                  <a:lnTo>
                    <a:pt x="0" y="174125"/>
                  </a:lnTo>
                  <a:lnTo>
                    <a:pt x="9794" y="203162"/>
                  </a:lnTo>
                  <a:lnTo>
                    <a:pt x="36505" y="226879"/>
                  </a:lnTo>
                  <a:lnTo>
                    <a:pt x="76129" y="242873"/>
                  </a:lnTo>
                  <a:lnTo>
                    <a:pt x="124659" y="248739"/>
                  </a:lnTo>
                  <a:lnTo>
                    <a:pt x="173189" y="242873"/>
                  </a:lnTo>
                  <a:lnTo>
                    <a:pt x="212813" y="226879"/>
                  </a:lnTo>
                  <a:lnTo>
                    <a:pt x="239525" y="203162"/>
                  </a:lnTo>
                  <a:lnTo>
                    <a:pt x="249319" y="174125"/>
                  </a:lnTo>
                  <a:lnTo>
                    <a:pt x="249319" y="74613"/>
                  </a:lnTo>
                  <a:close/>
                </a:path>
              </a:pathLst>
            </a:custGeom>
            <a:ln w="125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6959626" y="2860750"/>
            <a:ext cx="453390" cy="116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00" spc="-5" dirty="0">
                <a:latin typeface="Arial"/>
                <a:cs typeface="Arial"/>
              </a:rPr>
              <a:t>198.51.10</a:t>
            </a:r>
            <a:r>
              <a:rPr sz="600" spc="-10" dirty="0">
                <a:latin typeface="Arial"/>
                <a:cs typeface="Arial"/>
              </a:rPr>
              <a:t>0</a:t>
            </a:r>
            <a:r>
              <a:rPr sz="600" spc="-5" dirty="0">
                <a:latin typeface="Arial"/>
                <a:cs typeface="Arial"/>
              </a:rPr>
              <a:t>.2</a:t>
            </a:r>
            <a:endParaRPr sz="6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766038" y="2314550"/>
            <a:ext cx="1660525" cy="829310"/>
          </a:xfrm>
          <a:custGeom>
            <a:avLst/>
            <a:gdLst/>
            <a:ahLst/>
            <a:cxnLst/>
            <a:rect l="l" t="t" r="r" b="b"/>
            <a:pathLst>
              <a:path w="1660525" h="829310">
                <a:moveTo>
                  <a:pt x="61640" y="380262"/>
                </a:moveTo>
                <a:lnTo>
                  <a:pt x="21753" y="413409"/>
                </a:lnTo>
                <a:lnTo>
                  <a:pt x="1177" y="451289"/>
                </a:lnTo>
                <a:lnTo>
                  <a:pt x="0" y="490893"/>
                </a:lnTo>
                <a:lnTo>
                  <a:pt x="18309" y="529214"/>
                </a:lnTo>
                <a:lnTo>
                  <a:pt x="56194" y="563244"/>
                </a:lnTo>
                <a:lnTo>
                  <a:pt x="104607" y="586545"/>
                </a:lnTo>
                <a:lnTo>
                  <a:pt x="161753" y="600008"/>
                </a:lnTo>
                <a:lnTo>
                  <a:pt x="167019" y="636356"/>
                </a:lnTo>
                <a:lnTo>
                  <a:pt x="213529" y="699712"/>
                </a:lnTo>
                <a:lnTo>
                  <a:pt x="251804" y="724783"/>
                </a:lnTo>
                <a:lnTo>
                  <a:pt x="298113" y="744156"/>
                </a:lnTo>
                <a:lnTo>
                  <a:pt x="350971" y="756863"/>
                </a:lnTo>
                <a:lnTo>
                  <a:pt x="408893" y="761935"/>
                </a:lnTo>
                <a:lnTo>
                  <a:pt x="446401" y="760774"/>
                </a:lnTo>
                <a:lnTo>
                  <a:pt x="483004" y="756222"/>
                </a:lnTo>
                <a:lnTo>
                  <a:pt x="518116" y="748364"/>
                </a:lnTo>
                <a:lnTo>
                  <a:pt x="551146" y="737286"/>
                </a:lnTo>
                <a:lnTo>
                  <a:pt x="577962" y="765047"/>
                </a:lnTo>
                <a:lnTo>
                  <a:pt x="612066" y="788214"/>
                </a:lnTo>
                <a:lnTo>
                  <a:pt x="652082" y="806479"/>
                </a:lnTo>
                <a:lnTo>
                  <a:pt x="696635" y="819535"/>
                </a:lnTo>
                <a:lnTo>
                  <a:pt x="744348" y="827072"/>
                </a:lnTo>
                <a:lnTo>
                  <a:pt x="793848" y="828782"/>
                </a:lnTo>
                <a:lnTo>
                  <a:pt x="843758" y="824356"/>
                </a:lnTo>
                <a:lnTo>
                  <a:pt x="892703" y="813487"/>
                </a:lnTo>
                <a:lnTo>
                  <a:pt x="955473" y="787335"/>
                </a:lnTo>
                <a:lnTo>
                  <a:pt x="1003288" y="750906"/>
                </a:lnTo>
                <a:lnTo>
                  <a:pt x="1051655" y="767282"/>
                </a:lnTo>
                <a:lnTo>
                  <a:pt x="1102464" y="777743"/>
                </a:lnTo>
                <a:lnTo>
                  <a:pt x="1154520" y="782436"/>
                </a:lnTo>
                <a:lnTo>
                  <a:pt x="1206631" y="781512"/>
                </a:lnTo>
                <a:lnTo>
                  <a:pt x="1257601" y="775120"/>
                </a:lnTo>
                <a:lnTo>
                  <a:pt x="1306237" y="763408"/>
                </a:lnTo>
                <a:lnTo>
                  <a:pt x="1351343" y="746526"/>
                </a:lnTo>
                <a:lnTo>
                  <a:pt x="1391727" y="724623"/>
                </a:lnTo>
                <a:lnTo>
                  <a:pt x="1426192" y="697849"/>
                </a:lnTo>
                <a:lnTo>
                  <a:pt x="1464363" y="647101"/>
                </a:lnTo>
                <a:lnTo>
                  <a:pt x="1477212" y="591652"/>
                </a:lnTo>
                <a:lnTo>
                  <a:pt x="1536398" y="577882"/>
                </a:lnTo>
                <a:lnTo>
                  <a:pt x="1585988" y="555653"/>
                </a:lnTo>
                <a:lnTo>
                  <a:pt x="1624293" y="526648"/>
                </a:lnTo>
                <a:lnTo>
                  <a:pt x="1649618" y="492545"/>
                </a:lnTo>
                <a:lnTo>
                  <a:pt x="1660274" y="455027"/>
                </a:lnTo>
                <a:lnTo>
                  <a:pt x="1654567" y="415772"/>
                </a:lnTo>
                <a:lnTo>
                  <a:pt x="1644374" y="395001"/>
                </a:lnTo>
                <a:lnTo>
                  <a:pt x="1629445" y="375499"/>
                </a:lnTo>
                <a:lnTo>
                  <a:pt x="1610070" y="357564"/>
                </a:lnTo>
                <a:lnTo>
                  <a:pt x="1586541" y="341493"/>
                </a:lnTo>
                <a:lnTo>
                  <a:pt x="1612659" y="308395"/>
                </a:lnTo>
                <a:lnTo>
                  <a:pt x="1611151" y="238351"/>
                </a:lnTo>
                <a:lnTo>
                  <a:pt x="1584972" y="206697"/>
                </a:lnTo>
                <a:lnTo>
                  <a:pt x="1542809" y="180819"/>
                </a:lnTo>
                <a:lnTo>
                  <a:pt x="1494303" y="165445"/>
                </a:lnTo>
                <a:lnTo>
                  <a:pt x="1440769" y="159596"/>
                </a:lnTo>
                <a:lnTo>
                  <a:pt x="1419508" y="126574"/>
                </a:lnTo>
                <a:lnTo>
                  <a:pt x="1390031" y="97273"/>
                </a:lnTo>
                <a:lnTo>
                  <a:pt x="1353449" y="72066"/>
                </a:lnTo>
                <a:lnTo>
                  <a:pt x="1310876" y="51325"/>
                </a:lnTo>
                <a:lnTo>
                  <a:pt x="1263421" y="35424"/>
                </a:lnTo>
                <a:lnTo>
                  <a:pt x="1212196" y="24734"/>
                </a:lnTo>
                <a:lnTo>
                  <a:pt x="1158313" y="19630"/>
                </a:lnTo>
                <a:lnTo>
                  <a:pt x="1102884" y="20482"/>
                </a:lnTo>
                <a:lnTo>
                  <a:pt x="1047020" y="27665"/>
                </a:lnTo>
                <a:lnTo>
                  <a:pt x="1003346" y="38118"/>
                </a:lnTo>
                <a:lnTo>
                  <a:pt x="962845" y="52386"/>
                </a:lnTo>
                <a:lnTo>
                  <a:pt x="926146" y="70211"/>
                </a:lnTo>
                <a:lnTo>
                  <a:pt x="893876" y="91333"/>
                </a:lnTo>
                <a:lnTo>
                  <a:pt x="860151" y="63421"/>
                </a:lnTo>
                <a:lnTo>
                  <a:pt x="820157" y="40351"/>
                </a:lnTo>
                <a:lnTo>
                  <a:pt x="775103" y="22299"/>
                </a:lnTo>
                <a:lnTo>
                  <a:pt x="726196" y="9439"/>
                </a:lnTo>
                <a:lnTo>
                  <a:pt x="674647" y="1948"/>
                </a:lnTo>
                <a:lnTo>
                  <a:pt x="621664" y="0"/>
                </a:lnTo>
                <a:lnTo>
                  <a:pt x="568456" y="3770"/>
                </a:lnTo>
                <a:lnTo>
                  <a:pt x="516230" y="13435"/>
                </a:lnTo>
                <a:lnTo>
                  <a:pt x="466197" y="29169"/>
                </a:lnTo>
                <a:lnTo>
                  <a:pt x="429051" y="46076"/>
                </a:lnTo>
                <a:lnTo>
                  <a:pt x="396484" y="66100"/>
                </a:lnTo>
                <a:lnTo>
                  <a:pt x="347066" y="114060"/>
                </a:lnTo>
                <a:lnTo>
                  <a:pt x="288150" y="114099"/>
                </a:lnTo>
                <a:lnTo>
                  <a:pt x="232139" y="121240"/>
                </a:lnTo>
                <a:lnTo>
                  <a:pt x="180313" y="134827"/>
                </a:lnTo>
                <a:lnTo>
                  <a:pt x="133949" y="154207"/>
                </a:lnTo>
                <a:lnTo>
                  <a:pt x="94329" y="178726"/>
                </a:lnTo>
                <a:lnTo>
                  <a:pt x="62730" y="207728"/>
                </a:lnTo>
                <a:lnTo>
                  <a:pt x="40433" y="240562"/>
                </a:lnTo>
                <a:lnTo>
                  <a:pt x="27592" y="303430"/>
                </a:lnTo>
                <a:lnTo>
                  <a:pt x="32800" y="329952"/>
                </a:lnTo>
                <a:lnTo>
                  <a:pt x="44196" y="355706"/>
                </a:lnTo>
                <a:lnTo>
                  <a:pt x="61640" y="380262"/>
                </a:lnTo>
                <a:close/>
              </a:path>
            </a:pathLst>
          </a:custGeom>
          <a:ln w="180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961321" y="2564221"/>
            <a:ext cx="3148330" cy="3067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0"/>
              </a:spcBef>
              <a:tabLst>
                <a:tab pos="2542540" algn="l"/>
              </a:tabLst>
            </a:pPr>
            <a:r>
              <a:rPr sz="1350" spc="22" baseline="6172" dirty="0">
                <a:latin typeface="Arial"/>
                <a:cs typeface="Arial"/>
              </a:rPr>
              <a:t>AS</a:t>
            </a:r>
            <a:r>
              <a:rPr sz="1350" spc="15" baseline="6172" dirty="0">
                <a:latin typeface="Arial"/>
                <a:cs typeface="Arial"/>
              </a:rPr>
              <a:t> 64496	</a:t>
            </a:r>
            <a:r>
              <a:rPr sz="900" spc="15" dirty="0">
                <a:latin typeface="Arial"/>
                <a:cs typeface="Arial"/>
              </a:rPr>
              <a:t>AS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10" dirty="0">
                <a:latin typeface="Arial"/>
                <a:cs typeface="Arial"/>
              </a:rPr>
              <a:t>64505</a:t>
            </a:r>
            <a:endParaRPr sz="9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25"/>
              </a:spcBef>
              <a:tabLst>
                <a:tab pos="2489835" algn="l"/>
              </a:tabLst>
            </a:pPr>
            <a:r>
              <a:rPr sz="1350" spc="15" baseline="6172" dirty="0">
                <a:latin typeface="Arial"/>
                <a:cs typeface="Arial"/>
              </a:rPr>
              <a:t>192.0.2.0	</a:t>
            </a:r>
            <a:r>
              <a:rPr sz="900" spc="10" dirty="0">
                <a:latin typeface="Arial"/>
                <a:cs typeface="Arial"/>
              </a:rPr>
              <a:t>203.0.113.0</a:t>
            </a:r>
            <a:endParaRPr sz="9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68899" y="2402040"/>
            <a:ext cx="113664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150" spc="20" dirty="0">
                <a:latin typeface="Arial"/>
                <a:cs typeface="Arial"/>
              </a:rPr>
              <a:t>B</a:t>
            </a:r>
            <a:endParaRPr sz="11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82283" y="3149188"/>
            <a:ext cx="4418330" cy="727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  <a:tabLst>
                <a:tab pos="2279650" algn="l"/>
              </a:tabLst>
            </a:pPr>
            <a:r>
              <a:rPr sz="900" spc="10" dirty="0">
                <a:latin typeface="Arial"/>
                <a:cs typeface="Arial"/>
              </a:rPr>
              <a:t>Configuración Router </a:t>
            </a:r>
            <a:r>
              <a:rPr sz="900" spc="15" dirty="0">
                <a:latin typeface="Arial"/>
                <a:cs typeface="Arial"/>
              </a:rPr>
              <a:t>A	</a:t>
            </a:r>
            <a:r>
              <a:rPr sz="900" spc="10" dirty="0">
                <a:latin typeface="Arial"/>
                <a:cs typeface="Arial"/>
              </a:rPr>
              <a:t>Configuración Router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spc="15" dirty="0">
                <a:latin typeface="Arial"/>
                <a:cs typeface="Arial"/>
              </a:rPr>
              <a:t>B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tabLst>
                <a:tab pos="2279650" algn="l"/>
              </a:tabLst>
            </a:pPr>
            <a:r>
              <a:rPr sz="900" spc="10" dirty="0">
                <a:latin typeface="Arial"/>
                <a:cs typeface="Arial"/>
              </a:rPr>
              <a:t>router bgp 64496	router bgp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spc="10" dirty="0">
                <a:latin typeface="Arial"/>
                <a:cs typeface="Arial"/>
              </a:rPr>
              <a:t>64505</a:t>
            </a:r>
            <a:endParaRPr sz="900">
              <a:latin typeface="Arial"/>
              <a:cs typeface="Arial"/>
            </a:endParaRPr>
          </a:p>
          <a:p>
            <a:pPr marL="32384">
              <a:lnSpc>
                <a:spcPct val="100000"/>
              </a:lnSpc>
              <a:spcBef>
                <a:spcPts val="25"/>
              </a:spcBef>
              <a:tabLst>
                <a:tab pos="2312035" algn="l"/>
              </a:tabLst>
            </a:pPr>
            <a:r>
              <a:rPr sz="900" spc="10" dirty="0">
                <a:latin typeface="Arial"/>
                <a:cs typeface="Arial"/>
              </a:rPr>
              <a:t>network 192.0.2.0	network</a:t>
            </a:r>
            <a:r>
              <a:rPr sz="900" dirty="0">
                <a:latin typeface="Arial"/>
                <a:cs typeface="Arial"/>
              </a:rPr>
              <a:t> </a:t>
            </a:r>
            <a:r>
              <a:rPr sz="900" spc="10" dirty="0">
                <a:latin typeface="Arial"/>
                <a:cs typeface="Arial"/>
              </a:rPr>
              <a:t>203.0.113.0</a:t>
            </a:r>
            <a:endParaRPr sz="900">
              <a:latin typeface="Arial"/>
              <a:cs typeface="Arial"/>
            </a:endParaRPr>
          </a:p>
          <a:p>
            <a:pPr marL="32384">
              <a:lnSpc>
                <a:spcPct val="100000"/>
              </a:lnSpc>
              <a:spcBef>
                <a:spcPts val="25"/>
              </a:spcBef>
              <a:tabLst>
                <a:tab pos="2312035" algn="l"/>
              </a:tabLst>
            </a:pPr>
            <a:r>
              <a:rPr sz="900" spc="10" dirty="0">
                <a:latin typeface="Arial"/>
                <a:cs typeface="Arial"/>
              </a:rPr>
              <a:t>neighbor 198.51.100.2</a:t>
            </a:r>
            <a:r>
              <a:rPr sz="900" spc="20" dirty="0">
                <a:latin typeface="Arial"/>
                <a:cs typeface="Arial"/>
              </a:rPr>
              <a:t> </a:t>
            </a:r>
            <a:r>
              <a:rPr sz="900" spc="10" dirty="0">
                <a:latin typeface="Arial"/>
                <a:cs typeface="Arial"/>
              </a:rPr>
              <a:t>remote-as</a:t>
            </a:r>
            <a:r>
              <a:rPr sz="900" spc="15" dirty="0">
                <a:latin typeface="Arial"/>
                <a:cs typeface="Arial"/>
              </a:rPr>
              <a:t> </a:t>
            </a:r>
            <a:r>
              <a:rPr sz="900" spc="10" dirty="0">
                <a:latin typeface="Arial"/>
                <a:cs typeface="Arial"/>
              </a:rPr>
              <a:t>64505	neighbor 198.51.100.1 remote-as</a:t>
            </a:r>
            <a:r>
              <a:rPr sz="900" spc="-55" dirty="0">
                <a:latin typeface="Arial"/>
                <a:cs typeface="Arial"/>
              </a:rPr>
              <a:t> </a:t>
            </a:r>
            <a:r>
              <a:rPr sz="900" spc="10" dirty="0">
                <a:latin typeface="Arial"/>
                <a:cs typeface="Arial"/>
              </a:rPr>
              <a:t>64496</a:t>
            </a:r>
            <a:endParaRPr sz="9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423219" y="2123135"/>
            <a:ext cx="4546600" cy="1927225"/>
          </a:xfrm>
          <a:custGeom>
            <a:avLst/>
            <a:gdLst/>
            <a:ahLst/>
            <a:cxnLst/>
            <a:rect l="l" t="t" r="r" b="b"/>
            <a:pathLst>
              <a:path w="4546600" h="1927225">
                <a:moveTo>
                  <a:pt x="0" y="0"/>
                </a:moveTo>
                <a:lnTo>
                  <a:pt x="4546199" y="0"/>
                </a:lnTo>
                <a:lnTo>
                  <a:pt x="4546199" y="1927221"/>
                </a:lnTo>
                <a:lnTo>
                  <a:pt x="0" y="192722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8259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9019" y="2258695"/>
            <a:ext cx="24580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latin typeface="Carlito"/>
                <a:cs typeface="Carlito"/>
              </a:rPr>
              <a:t>ATRIBUTOS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01052" y="3251199"/>
            <a:ext cx="2771775" cy="111252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898989"/>
                </a:solidFill>
                <a:latin typeface="Carlito"/>
                <a:cs typeface="Carlito"/>
              </a:rPr>
              <a:t>Definición</a:t>
            </a:r>
            <a:endParaRPr sz="20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898989"/>
                </a:solidFill>
                <a:latin typeface="Carlito"/>
                <a:cs typeface="Carlito"/>
              </a:rPr>
              <a:t>Categorías de</a:t>
            </a:r>
            <a:r>
              <a:rPr sz="2000" spc="-15" dirty="0">
                <a:solidFill>
                  <a:srgbClr val="898989"/>
                </a:solidFill>
                <a:latin typeface="Carlito"/>
                <a:cs typeface="Carlito"/>
              </a:rPr>
              <a:t> </a:t>
            </a:r>
            <a:r>
              <a:rPr sz="2000" spc="-5" dirty="0">
                <a:solidFill>
                  <a:srgbClr val="898989"/>
                </a:solidFill>
                <a:latin typeface="Carlito"/>
                <a:cs typeface="Carlito"/>
              </a:rPr>
              <a:t>atributos</a:t>
            </a:r>
            <a:endParaRPr sz="20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898989"/>
                </a:solidFill>
                <a:latin typeface="Carlito"/>
                <a:cs typeface="Carlito"/>
              </a:rPr>
              <a:t>Cómo se</a:t>
            </a:r>
            <a:r>
              <a:rPr sz="2000" spc="-20" dirty="0">
                <a:solidFill>
                  <a:srgbClr val="898989"/>
                </a:solidFill>
                <a:latin typeface="Carlito"/>
                <a:cs typeface="Carlito"/>
              </a:rPr>
              <a:t> </a:t>
            </a:r>
            <a:r>
              <a:rPr sz="2000" spc="-5" dirty="0">
                <a:solidFill>
                  <a:srgbClr val="898989"/>
                </a:solidFill>
                <a:latin typeface="Carlito"/>
                <a:cs typeface="Carlito"/>
              </a:rPr>
              <a:t>comportan</a:t>
            </a:r>
            <a:endParaRPr sz="20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32080310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8224" y="498157"/>
            <a:ext cx="41332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Atributos </a:t>
            </a:r>
            <a:r>
              <a:rPr sz="4400" dirty="0"/>
              <a:t>de</a:t>
            </a:r>
            <a:r>
              <a:rPr sz="4400" spc="-40" dirty="0"/>
              <a:t> </a:t>
            </a:r>
            <a:r>
              <a:rPr sz="4400" spc="-5" dirty="0"/>
              <a:t>rutas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535940" y="1661819"/>
            <a:ext cx="8356599" cy="30143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wrap="square" lIns="0" tIns="33020" rIns="0" bIns="0" rtlCol="0">
            <a:spAutoFit/>
          </a:bodyPr>
          <a:lstStyle/>
          <a:p>
            <a:pPr marL="12700" marR="5080" algn="just">
              <a:lnSpc>
                <a:spcPts val="3800"/>
              </a:lnSpc>
              <a:spcBef>
                <a:spcPts val="260"/>
              </a:spcBef>
            </a:pPr>
            <a:r>
              <a:rPr sz="3200" spc="-5" dirty="0">
                <a:latin typeface="Carlito"/>
                <a:cs typeface="Carlito"/>
              </a:rPr>
              <a:t>Son parámetros preestablecidos </a:t>
            </a:r>
            <a:r>
              <a:rPr sz="3200" dirty="0">
                <a:latin typeface="Carlito"/>
                <a:cs typeface="Carlito"/>
              </a:rPr>
              <a:t>que viajan junto  a la </a:t>
            </a:r>
            <a:r>
              <a:rPr sz="3200" spc="-5" dirty="0">
                <a:latin typeface="Carlito"/>
                <a:cs typeface="Carlito"/>
              </a:rPr>
              <a:t>información </a:t>
            </a:r>
            <a:r>
              <a:rPr sz="3200" dirty="0">
                <a:latin typeface="Carlito"/>
                <a:cs typeface="Carlito"/>
              </a:rPr>
              <a:t>de la</a:t>
            </a:r>
            <a:r>
              <a:rPr sz="3200" spc="-5" dirty="0">
                <a:latin typeface="Carlito"/>
                <a:cs typeface="Carlito"/>
              </a:rPr>
              <a:t> rutas.</a:t>
            </a:r>
            <a:endParaRPr sz="3200" dirty="0">
              <a:latin typeface="Carlito"/>
              <a:cs typeface="Carlito"/>
            </a:endParaRPr>
          </a:p>
          <a:p>
            <a:pPr algn="just">
              <a:lnSpc>
                <a:spcPct val="100000"/>
              </a:lnSpc>
              <a:spcBef>
                <a:spcPts val="5"/>
              </a:spcBef>
            </a:pPr>
            <a:endParaRPr sz="3050" dirty="0">
              <a:latin typeface="Carlito"/>
              <a:cs typeface="Carlito"/>
            </a:endParaRPr>
          </a:p>
          <a:p>
            <a:pPr marL="12700" marR="932180" algn="just">
              <a:lnSpc>
                <a:spcPct val="100299"/>
              </a:lnSpc>
            </a:pPr>
            <a:r>
              <a:rPr sz="3200" spc="-5" dirty="0">
                <a:latin typeface="Carlito"/>
                <a:cs typeface="Carlito"/>
              </a:rPr>
              <a:t>Permiten poder </a:t>
            </a:r>
            <a:r>
              <a:rPr sz="3200" dirty="0">
                <a:latin typeface="Carlito"/>
                <a:cs typeface="Carlito"/>
              </a:rPr>
              <a:t>ser </a:t>
            </a:r>
            <a:r>
              <a:rPr sz="3200" spc="-5" dirty="0">
                <a:latin typeface="Carlito"/>
                <a:cs typeface="Carlito"/>
              </a:rPr>
              <a:t>manipulados por los  administradores </a:t>
            </a:r>
            <a:r>
              <a:rPr sz="3200" dirty="0">
                <a:latin typeface="Carlito"/>
                <a:cs typeface="Carlito"/>
              </a:rPr>
              <a:t>de </a:t>
            </a:r>
            <a:r>
              <a:rPr sz="3200" spc="-5" dirty="0">
                <a:latin typeface="Carlito"/>
                <a:cs typeface="Carlito"/>
              </a:rPr>
              <a:t>redes para </a:t>
            </a:r>
            <a:r>
              <a:rPr sz="3200" dirty="0">
                <a:latin typeface="Carlito"/>
                <a:cs typeface="Carlito"/>
              </a:rPr>
              <a:t>influir en las  </a:t>
            </a:r>
            <a:r>
              <a:rPr sz="3200" spc="-5" dirty="0">
                <a:latin typeface="Carlito"/>
                <a:cs typeface="Carlito"/>
              </a:rPr>
              <a:t>decisiones </a:t>
            </a:r>
            <a:r>
              <a:rPr sz="3200" dirty="0">
                <a:latin typeface="Carlito"/>
                <a:cs typeface="Carlito"/>
              </a:rPr>
              <a:t>de</a:t>
            </a:r>
            <a:r>
              <a:rPr sz="3200" spc="-5" dirty="0">
                <a:latin typeface="Carlito"/>
                <a:cs typeface="Carlito"/>
              </a:rPr>
              <a:t> BGP</a:t>
            </a:r>
            <a:endParaRPr sz="3200" dirty="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03854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9BACEE-0599-1541-83ED-D72290272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Recursos de Internet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0D5BCC4-F7F2-2E43-A1D7-5052013D958B}"/>
              </a:ext>
            </a:extLst>
          </p:cNvPr>
          <p:cNvSpPr txBox="1"/>
          <p:nvPr/>
        </p:nvSpPr>
        <p:spPr>
          <a:xfrm>
            <a:off x="628650" y="1595656"/>
            <a:ext cx="777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/>
              <a:t>Direccionamiento IP – IPv4 e IPv6</a:t>
            </a:r>
          </a:p>
          <a:p>
            <a:r>
              <a:rPr lang="es-CO" sz="4400" dirty="0"/>
              <a:t>Números de Sistema Autonomo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588023C-ADC4-584C-AA38-83A37F9969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0959419"/>
              </p:ext>
            </p:extLst>
          </p:nvPr>
        </p:nvGraphicFramePr>
        <p:xfrm>
          <a:off x="2362200" y="3352800"/>
          <a:ext cx="4572000" cy="2900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0713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7698" y="1406664"/>
            <a:ext cx="8313420" cy="5338445"/>
            <a:chOff x="717698" y="1406664"/>
            <a:chExt cx="8313420" cy="5338445"/>
          </a:xfrm>
        </p:grpSpPr>
        <p:sp>
          <p:nvSpPr>
            <p:cNvPr id="3" name="object 3"/>
            <p:cNvSpPr/>
            <p:nvPr/>
          </p:nvSpPr>
          <p:spPr>
            <a:xfrm>
              <a:off x="727223" y="1416189"/>
              <a:ext cx="7589193" cy="483917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2461" y="1411427"/>
              <a:ext cx="7599045" cy="4848860"/>
            </a:xfrm>
            <a:custGeom>
              <a:avLst/>
              <a:gdLst/>
              <a:ahLst/>
              <a:cxnLst/>
              <a:rect l="l" t="t" r="r" b="b"/>
              <a:pathLst>
                <a:path w="7599045" h="4848860">
                  <a:moveTo>
                    <a:pt x="0" y="0"/>
                  </a:moveTo>
                  <a:lnTo>
                    <a:pt x="7598567" y="0"/>
                  </a:lnTo>
                  <a:lnTo>
                    <a:pt x="7598567" y="4848618"/>
                  </a:lnTo>
                  <a:lnTo>
                    <a:pt x="0" y="484861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90217" y="498157"/>
            <a:ext cx="53689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Categorías </a:t>
            </a:r>
            <a:r>
              <a:rPr sz="4400" dirty="0"/>
              <a:t>de</a:t>
            </a:r>
            <a:r>
              <a:rPr sz="4400" spc="-25" dirty="0"/>
              <a:t> </a:t>
            </a:r>
            <a:r>
              <a:rPr sz="4400" spc="-5" dirty="0"/>
              <a:t>Atributos</a:t>
            </a:r>
            <a:endParaRPr sz="440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40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25625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0879" y="498157"/>
            <a:ext cx="52279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Atributos </a:t>
            </a:r>
            <a:r>
              <a:rPr sz="4400" dirty="0"/>
              <a:t>que</a:t>
            </a:r>
            <a:r>
              <a:rPr sz="4400" spc="-40" dirty="0"/>
              <a:t> </a:t>
            </a:r>
            <a:r>
              <a:rPr sz="4400" spc="-5" dirty="0"/>
              <a:t>veremos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099916" y="1458937"/>
            <a:ext cx="6892072" cy="44708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41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6532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7012" y="4049966"/>
            <a:ext cx="5256530" cy="405130"/>
          </a:xfrm>
          <a:custGeom>
            <a:avLst/>
            <a:gdLst/>
            <a:ahLst/>
            <a:cxnLst/>
            <a:rect l="l" t="t" r="r" b="b"/>
            <a:pathLst>
              <a:path w="5256530" h="405129">
                <a:moveTo>
                  <a:pt x="0" y="202406"/>
                </a:moveTo>
                <a:lnTo>
                  <a:pt x="29547" y="171954"/>
                </a:lnTo>
                <a:lnTo>
                  <a:pt x="74541" y="154343"/>
                </a:lnTo>
                <a:lnTo>
                  <a:pt x="115326" y="142922"/>
                </a:lnTo>
                <a:lnTo>
                  <a:pt x="164420" y="131780"/>
                </a:lnTo>
                <a:lnTo>
                  <a:pt x="221549" y="120940"/>
                </a:lnTo>
                <a:lnTo>
                  <a:pt x="286438" y="110422"/>
                </a:lnTo>
                <a:lnTo>
                  <a:pt x="358812" y="100248"/>
                </a:lnTo>
                <a:lnTo>
                  <a:pt x="397720" y="95296"/>
                </a:lnTo>
                <a:lnTo>
                  <a:pt x="438396" y="90438"/>
                </a:lnTo>
                <a:lnTo>
                  <a:pt x="480807" y="85677"/>
                </a:lnTo>
                <a:lnTo>
                  <a:pt x="524916" y="81015"/>
                </a:lnTo>
                <a:lnTo>
                  <a:pt x="570691" y="76454"/>
                </a:lnTo>
                <a:lnTo>
                  <a:pt x="618096" y="71998"/>
                </a:lnTo>
                <a:lnTo>
                  <a:pt x="667098" y="67649"/>
                </a:lnTo>
                <a:lnTo>
                  <a:pt x="717661" y="63410"/>
                </a:lnTo>
                <a:lnTo>
                  <a:pt x="769753" y="59283"/>
                </a:lnTo>
                <a:lnTo>
                  <a:pt x="823337" y="55271"/>
                </a:lnTo>
                <a:lnTo>
                  <a:pt x="878381" y="51377"/>
                </a:lnTo>
                <a:lnTo>
                  <a:pt x="934849" y="47603"/>
                </a:lnTo>
                <a:lnTo>
                  <a:pt x="992707" y="43952"/>
                </a:lnTo>
                <a:lnTo>
                  <a:pt x="1051921" y="40427"/>
                </a:lnTo>
                <a:lnTo>
                  <a:pt x="1112457" y="37030"/>
                </a:lnTo>
                <a:lnTo>
                  <a:pt x="1174280" y="33763"/>
                </a:lnTo>
                <a:lnTo>
                  <a:pt x="1237355" y="30631"/>
                </a:lnTo>
                <a:lnTo>
                  <a:pt x="1301649" y="27634"/>
                </a:lnTo>
                <a:lnTo>
                  <a:pt x="1367127" y="24776"/>
                </a:lnTo>
                <a:lnTo>
                  <a:pt x="1433754" y="22060"/>
                </a:lnTo>
                <a:lnTo>
                  <a:pt x="1501497" y="19488"/>
                </a:lnTo>
                <a:lnTo>
                  <a:pt x="1570321" y="17062"/>
                </a:lnTo>
                <a:lnTo>
                  <a:pt x="1640191" y="14786"/>
                </a:lnTo>
                <a:lnTo>
                  <a:pt x="1711074" y="12663"/>
                </a:lnTo>
                <a:lnTo>
                  <a:pt x="1782934" y="10693"/>
                </a:lnTo>
                <a:lnTo>
                  <a:pt x="1855738" y="8882"/>
                </a:lnTo>
                <a:lnTo>
                  <a:pt x="1929451" y="7230"/>
                </a:lnTo>
                <a:lnTo>
                  <a:pt x="2004038" y="5740"/>
                </a:lnTo>
                <a:lnTo>
                  <a:pt x="2079466" y="4417"/>
                </a:lnTo>
                <a:lnTo>
                  <a:pt x="2155701" y="3261"/>
                </a:lnTo>
                <a:lnTo>
                  <a:pt x="2232706" y="2275"/>
                </a:lnTo>
                <a:lnTo>
                  <a:pt x="2310449" y="1463"/>
                </a:lnTo>
                <a:lnTo>
                  <a:pt x="2388895" y="827"/>
                </a:lnTo>
                <a:lnTo>
                  <a:pt x="2468010" y="369"/>
                </a:lnTo>
                <a:lnTo>
                  <a:pt x="2547759" y="92"/>
                </a:lnTo>
                <a:lnTo>
                  <a:pt x="2628108" y="0"/>
                </a:lnTo>
                <a:lnTo>
                  <a:pt x="2708456" y="92"/>
                </a:lnTo>
                <a:lnTo>
                  <a:pt x="2788204" y="369"/>
                </a:lnTo>
                <a:lnTo>
                  <a:pt x="2867318" y="827"/>
                </a:lnTo>
                <a:lnTo>
                  <a:pt x="2945764" y="1463"/>
                </a:lnTo>
                <a:lnTo>
                  <a:pt x="3023506" y="2275"/>
                </a:lnTo>
                <a:lnTo>
                  <a:pt x="3100512" y="3261"/>
                </a:lnTo>
                <a:lnTo>
                  <a:pt x="3176745" y="4417"/>
                </a:lnTo>
                <a:lnTo>
                  <a:pt x="3252173" y="5740"/>
                </a:lnTo>
                <a:lnTo>
                  <a:pt x="3326760" y="7230"/>
                </a:lnTo>
                <a:lnTo>
                  <a:pt x="3400473" y="8882"/>
                </a:lnTo>
                <a:lnTo>
                  <a:pt x="3473276" y="10693"/>
                </a:lnTo>
                <a:lnTo>
                  <a:pt x="3545136" y="12663"/>
                </a:lnTo>
                <a:lnTo>
                  <a:pt x="3616019" y="14786"/>
                </a:lnTo>
                <a:lnTo>
                  <a:pt x="3685888" y="17062"/>
                </a:lnTo>
                <a:lnTo>
                  <a:pt x="3754712" y="19488"/>
                </a:lnTo>
                <a:lnTo>
                  <a:pt x="3822454" y="22060"/>
                </a:lnTo>
                <a:lnTo>
                  <a:pt x="3889082" y="24776"/>
                </a:lnTo>
                <a:lnTo>
                  <a:pt x="3954559" y="27634"/>
                </a:lnTo>
                <a:lnTo>
                  <a:pt x="4018853" y="30631"/>
                </a:lnTo>
                <a:lnTo>
                  <a:pt x="4081928" y="33763"/>
                </a:lnTo>
                <a:lnTo>
                  <a:pt x="4143751" y="37030"/>
                </a:lnTo>
                <a:lnTo>
                  <a:pt x="4204286" y="40427"/>
                </a:lnTo>
                <a:lnTo>
                  <a:pt x="4263500" y="43952"/>
                </a:lnTo>
                <a:lnTo>
                  <a:pt x="4321358" y="47603"/>
                </a:lnTo>
                <a:lnTo>
                  <a:pt x="4377826" y="51377"/>
                </a:lnTo>
                <a:lnTo>
                  <a:pt x="4432869" y="55271"/>
                </a:lnTo>
                <a:lnTo>
                  <a:pt x="4486454" y="59283"/>
                </a:lnTo>
                <a:lnTo>
                  <a:pt x="4538545" y="63410"/>
                </a:lnTo>
                <a:lnTo>
                  <a:pt x="4589109" y="67649"/>
                </a:lnTo>
                <a:lnTo>
                  <a:pt x="4638110" y="71998"/>
                </a:lnTo>
                <a:lnTo>
                  <a:pt x="4685515" y="76454"/>
                </a:lnTo>
                <a:lnTo>
                  <a:pt x="4731290" y="81015"/>
                </a:lnTo>
                <a:lnTo>
                  <a:pt x="4775399" y="85677"/>
                </a:lnTo>
                <a:lnTo>
                  <a:pt x="4817809" y="90438"/>
                </a:lnTo>
                <a:lnTo>
                  <a:pt x="4858485" y="95296"/>
                </a:lnTo>
                <a:lnTo>
                  <a:pt x="4897393" y="100248"/>
                </a:lnTo>
                <a:lnTo>
                  <a:pt x="4969767" y="110422"/>
                </a:lnTo>
                <a:lnTo>
                  <a:pt x="5034656" y="120940"/>
                </a:lnTo>
                <a:lnTo>
                  <a:pt x="5091785" y="131780"/>
                </a:lnTo>
                <a:lnTo>
                  <a:pt x="5140879" y="142922"/>
                </a:lnTo>
                <a:lnTo>
                  <a:pt x="5181664" y="154343"/>
                </a:lnTo>
                <a:lnTo>
                  <a:pt x="5226658" y="171954"/>
                </a:lnTo>
                <a:lnTo>
                  <a:pt x="5256206" y="202406"/>
                </a:lnTo>
                <a:lnTo>
                  <a:pt x="5255001" y="208595"/>
                </a:lnTo>
                <a:lnTo>
                  <a:pt x="5213864" y="238789"/>
                </a:lnTo>
                <a:lnTo>
                  <a:pt x="5162328" y="256214"/>
                </a:lnTo>
                <a:lnTo>
                  <a:pt x="5117354" y="267498"/>
                </a:lnTo>
                <a:lnTo>
                  <a:pt x="5064208" y="278492"/>
                </a:lnTo>
                <a:lnTo>
                  <a:pt x="5003165" y="289173"/>
                </a:lnTo>
                <a:lnTo>
                  <a:pt x="4934499" y="299522"/>
                </a:lnTo>
                <a:lnTo>
                  <a:pt x="4858485" y="309517"/>
                </a:lnTo>
                <a:lnTo>
                  <a:pt x="4817809" y="314374"/>
                </a:lnTo>
                <a:lnTo>
                  <a:pt x="4775399" y="319136"/>
                </a:lnTo>
                <a:lnTo>
                  <a:pt x="4731290" y="323798"/>
                </a:lnTo>
                <a:lnTo>
                  <a:pt x="4685515" y="328358"/>
                </a:lnTo>
                <a:lnTo>
                  <a:pt x="4638110" y="332814"/>
                </a:lnTo>
                <a:lnTo>
                  <a:pt x="4589109" y="337163"/>
                </a:lnTo>
                <a:lnTo>
                  <a:pt x="4538545" y="341403"/>
                </a:lnTo>
                <a:lnTo>
                  <a:pt x="4486454" y="345530"/>
                </a:lnTo>
                <a:lnTo>
                  <a:pt x="4432869" y="349541"/>
                </a:lnTo>
                <a:lnTo>
                  <a:pt x="4377826" y="353436"/>
                </a:lnTo>
                <a:lnTo>
                  <a:pt x="4321358" y="357210"/>
                </a:lnTo>
                <a:lnTo>
                  <a:pt x="4263500" y="360861"/>
                </a:lnTo>
                <a:lnTo>
                  <a:pt x="4204286" y="364386"/>
                </a:lnTo>
                <a:lnTo>
                  <a:pt x="4143751" y="367783"/>
                </a:lnTo>
                <a:lnTo>
                  <a:pt x="4081928" y="371049"/>
                </a:lnTo>
                <a:lnTo>
                  <a:pt x="4018853" y="374182"/>
                </a:lnTo>
                <a:lnTo>
                  <a:pt x="3954559" y="377179"/>
                </a:lnTo>
                <a:lnTo>
                  <a:pt x="3889082" y="380036"/>
                </a:lnTo>
                <a:lnTo>
                  <a:pt x="3822454" y="382753"/>
                </a:lnTo>
                <a:lnTo>
                  <a:pt x="3754712" y="385325"/>
                </a:lnTo>
                <a:lnTo>
                  <a:pt x="3685888" y="387750"/>
                </a:lnTo>
                <a:lnTo>
                  <a:pt x="3616019" y="390026"/>
                </a:lnTo>
                <a:lnTo>
                  <a:pt x="3545136" y="392150"/>
                </a:lnTo>
                <a:lnTo>
                  <a:pt x="3473276" y="394119"/>
                </a:lnTo>
                <a:lnTo>
                  <a:pt x="3400473" y="395931"/>
                </a:lnTo>
                <a:lnTo>
                  <a:pt x="3326760" y="397583"/>
                </a:lnTo>
                <a:lnTo>
                  <a:pt x="3252173" y="399072"/>
                </a:lnTo>
                <a:lnTo>
                  <a:pt x="3176745" y="400396"/>
                </a:lnTo>
                <a:lnTo>
                  <a:pt x="3100512" y="401552"/>
                </a:lnTo>
                <a:lnTo>
                  <a:pt x="3023506" y="402538"/>
                </a:lnTo>
                <a:lnTo>
                  <a:pt x="2945764" y="403350"/>
                </a:lnTo>
                <a:lnTo>
                  <a:pt x="2867318" y="403986"/>
                </a:lnTo>
                <a:lnTo>
                  <a:pt x="2788204" y="404444"/>
                </a:lnTo>
                <a:lnTo>
                  <a:pt x="2708456" y="404720"/>
                </a:lnTo>
                <a:lnTo>
                  <a:pt x="2628108" y="404813"/>
                </a:lnTo>
                <a:lnTo>
                  <a:pt x="2547759" y="404720"/>
                </a:lnTo>
                <a:lnTo>
                  <a:pt x="2468010" y="404444"/>
                </a:lnTo>
                <a:lnTo>
                  <a:pt x="2388895" y="403986"/>
                </a:lnTo>
                <a:lnTo>
                  <a:pt x="2310449" y="403350"/>
                </a:lnTo>
                <a:lnTo>
                  <a:pt x="2232706" y="402538"/>
                </a:lnTo>
                <a:lnTo>
                  <a:pt x="2155701" y="401552"/>
                </a:lnTo>
                <a:lnTo>
                  <a:pt x="2079466" y="400396"/>
                </a:lnTo>
                <a:lnTo>
                  <a:pt x="2004038" y="399072"/>
                </a:lnTo>
                <a:lnTo>
                  <a:pt x="1929451" y="397583"/>
                </a:lnTo>
                <a:lnTo>
                  <a:pt x="1855738" y="395931"/>
                </a:lnTo>
                <a:lnTo>
                  <a:pt x="1782934" y="394119"/>
                </a:lnTo>
                <a:lnTo>
                  <a:pt x="1711074" y="392150"/>
                </a:lnTo>
                <a:lnTo>
                  <a:pt x="1640191" y="390026"/>
                </a:lnTo>
                <a:lnTo>
                  <a:pt x="1570321" y="387750"/>
                </a:lnTo>
                <a:lnTo>
                  <a:pt x="1501497" y="385325"/>
                </a:lnTo>
                <a:lnTo>
                  <a:pt x="1433754" y="382753"/>
                </a:lnTo>
                <a:lnTo>
                  <a:pt x="1367127" y="380036"/>
                </a:lnTo>
                <a:lnTo>
                  <a:pt x="1301649" y="377179"/>
                </a:lnTo>
                <a:lnTo>
                  <a:pt x="1237355" y="374182"/>
                </a:lnTo>
                <a:lnTo>
                  <a:pt x="1174280" y="371049"/>
                </a:lnTo>
                <a:lnTo>
                  <a:pt x="1112457" y="367783"/>
                </a:lnTo>
                <a:lnTo>
                  <a:pt x="1051921" y="364386"/>
                </a:lnTo>
                <a:lnTo>
                  <a:pt x="992707" y="360861"/>
                </a:lnTo>
                <a:lnTo>
                  <a:pt x="934849" y="357210"/>
                </a:lnTo>
                <a:lnTo>
                  <a:pt x="878381" y="353436"/>
                </a:lnTo>
                <a:lnTo>
                  <a:pt x="823337" y="349541"/>
                </a:lnTo>
                <a:lnTo>
                  <a:pt x="769753" y="345530"/>
                </a:lnTo>
                <a:lnTo>
                  <a:pt x="717661" y="341403"/>
                </a:lnTo>
                <a:lnTo>
                  <a:pt x="667098" y="337163"/>
                </a:lnTo>
                <a:lnTo>
                  <a:pt x="618096" y="332814"/>
                </a:lnTo>
                <a:lnTo>
                  <a:pt x="570691" y="328358"/>
                </a:lnTo>
                <a:lnTo>
                  <a:pt x="524916" y="323798"/>
                </a:lnTo>
                <a:lnTo>
                  <a:pt x="480807" y="319136"/>
                </a:lnTo>
                <a:lnTo>
                  <a:pt x="438396" y="314374"/>
                </a:lnTo>
                <a:lnTo>
                  <a:pt x="397720" y="309517"/>
                </a:lnTo>
                <a:lnTo>
                  <a:pt x="358812" y="304565"/>
                </a:lnTo>
                <a:lnTo>
                  <a:pt x="286438" y="294391"/>
                </a:lnTo>
                <a:lnTo>
                  <a:pt x="221549" y="283873"/>
                </a:lnTo>
                <a:lnTo>
                  <a:pt x="164420" y="273033"/>
                </a:lnTo>
                <a:lnTo>
                  <a:pt x="115326" y="261891"/>
                </a:lnTo>
                <a:lnTo>
                  <a:pt x="74541" y="250470"/>
                </a:lnTo>
                <a:lnTo>
                  <a:pt x="29547" y="232859"/>
                </a:lnTo>
                <a:lnTo>
                  <a:pt x="0" y="202406"/>
                </a:lnTo>
                <a:close/>
              </a:path>
            </a:pathLst>
          </a:custGeom>
          <a:ln w="9359">
            <a:solidFill>
              <a:srgbClr val="0433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12887" y="4997589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0" y="107949"/>
                </a:moveTo>
                <a:lnTo>
                  <a:pt x="8483" y="65930"/>
                </a:lnTo>
                <a:lnTo>
                  <a:pt x="31617" y="31617"/>
                </a:lnTo>
                <a:lnTo>
                  <a:pt x="65931" y="8483"/>
                </a:lnTo>
                <a:lnTo>
                  <a:pt x="107950" y="0"/>
                </a:lnTo>
                <a:lnTo>
                  <a:pt x="149969" y="8483"/>
                </a:lnTo>
                <a:lnTo>
                  <a:pt x="184282" y="31617"/>
                </a:lnTo>
                <a:lnTo>
                  <a:pt x="207416" y="65930"/>
                </a:lnTo>
                <a:lnTo>
                  <a:pt x="215900" y="107949"/>
                </a:lnTo>
                <a:lnTo>
                  <a:pt x="207416" y="149968"/>
                </a:lnTo>
                <a:lnTo>
                  <a:pt x="184282" y="184281"/>
                </a:lnTo>
                <a:lnTo>
                  <a:pt x="149969" y="207416"/>
                </a:lnTo>
                <a:lnTo>
                  <a:pt x="107950" y="215899"/>
                </a:lnTo>
                <a:lnTo>
                  <a:pt x="65931" y="207416"/>
                </a:lnTo>
                <a:lnTo>
                  <a:pt x="31617" y="184281"/>
                </a:lnTo>
                <a:lnTo>
                  <a:pt x="8483" y="149968"/>
                </a:lnTo>
                <a:lnTo>
                  <a:pt x="0" y="107949"/>
                </a:lnTo>
                <a:close/>
              </a:path>
            </a:pathLst>
          </a:custGeom>
          <a:ln w="25559">
            <a:solidFill>
              <a:srgbClr val="A8D2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64104" y="5208939"/>
            <a:ext cx="241459" cy="2414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08569" y="4767516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0" y="107949"/>
                </a:moveTo>
                <a:lnTo>
                  <a:pt x="8483" y="65930"/>
                </a:lnTo>
                <a:lnTo>
                  <a:pt x="31617" y="31617"/>
                </a:lnTo>
                <a:lnTo>
                  <a:pt x="65931" y="8483"/>
                </a:lnTo>
                <a:lnTo>
                  <a:pt x="107950" y="0"/>
                </a:lnTo>
                <a:lnTo>
                  <a:pt x="149969" y="8483"/>
                </a:lnTo>
                <a:lnTo>
                  <a:pt x="184282" y="31617"/>
                </a:lnTo>
                <a:lnTo>
                  <a:pt x="207416" y="65930"/>
                </a:lnTo>
                <a:lnTo>
                  <a:pt x="215900" y="107949"/>
                </a:lnTo>
                <a:lnTo>
                  <a:pt x="207416" y="149968"/>
                </a:lnTo>
                <a:lnTo>
                  <a:pt x="184282" y="184281"/>
                </a:lnTo>
                <a:lnTo>
                  <a:pt x="149969" y="207416"/>
                </a:lnTo>
                <a:lnTo>
                  <a:pt x="107950" y="215899"/>
                </a:lnTo>
                <a:lnTo>
                  <a:pt x="65931" y="207416"/>
                </a:lnTo>
                <a:lnTo>
                  <a:pt x="31617" y="184281"/>
                </a:lnTo>
                <a:lnTo>
                  <a:pt x="8483" y="149968"/>
                </a:lnTo>
                <a:lnTo>
                  <a:pt x="0" y="107949"/>
                </a:lnTo>
                <a:close/>
              </a:path>
            </a:pathLst>
          </a:custGeom>
          <a:ln w="25559">
            <a:solidFill>
              <a:srgbClr val="A8D2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62554" y="5634460"/>
            <a:ext cx="242895" cy="4582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00437" y="5421219"/>
            <a:ext cx="241460" cy="2414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5495845" y="4238799"/>
            <a:ext cx="2499360" cy="373380"/>
            <a:chOff x="5495845" y="4238799"/>
            <a:chExt cx="2499360" cy="373380"/>
          </a:xfrm>
        </p:grpSpPr>
        <p:sp>
          <p:nvSpPr>
            <p:cNvPr id="9" name="object 9"/>
            <p:cNvSpPr/>
            <p:nvPr/>
          </p:nvSpPr>
          <p:spPr>
            <a:xfrm>
              <a:off x="5508625" y="4251579"/>
              <a:ext cx="2447925" cy="335280"/>
            </a:xfrm>
            <a:custGeom>
              <a:avLst/>
              <a:gdLst/>
              <a:ahLst/>
              <a:cxnLst/>
              <a:rect l="l" t="t" r="r" b="b"/>
              <a:pathLst>
                <a:path w="2447925" h="335279">
                  <a:moveTo>
                    <a:pt x="0" y="0"/>
                  </a:moveTo>
                  <a:lnTo>
                    <a:pt x="2447928" y="0"/>
                  </a:lnTo>
                  <a:lnTo>
                    <a:pt x="2447928" y="334802"/>
                  </a:lnTo>
                </a:path>
              </a:pathLst>
            </a:custGeom>
            <a:ln w="25559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18208" y="4535258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6834" h="76835">
                  <a:moveTo>
                    <a:pt x="76682" y="0"/>
                  </a:moveTo>
                  <a:lnTo>
                    <a:pt x="0" y="0"/>
                  </a:lnTo>
                  <a:lnTo>
                    <a:pt x="38341" y="76669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FF2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46991" y="470192"/>
            <a:ext cx="57099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Atributos </a:t>
            </a:r>
            <a:r>
              <a:rPr sz="4400" dirty="0"/>
              <a:t>de </a:t>
            </a:r>
            <a:r>
              <a:rPr sz="4400" spc="-5" dirty="0"/>
              <a:t>rutas:</a:t>
            </a:r>
            <a:r>
              <a:rPr sz="4400" spc="-15" dirty="0"/>
              <a:t> </a:t>
            </a:r>
            <a:r>
              <a:rPr sz="4400" spc="-10" dirty="0"/>
              <a:t>origin</a:t>
            </a:r>
            <a:endParaRPr sz="4400"/>
          </a:p>
        </p:txBody>
      </p:sp>
      <p:sp>
        <p:nvSpPr>
          <p:cNvPr id="12" name="object 12"/>
          <p:cNvSpPr txBox="1"/>
          <p:nvPr/>
        </p:nvSpPr>
        <p:spPr>
          <a:xfrm>
            <a:off x="251519" y="1268755"/>
            <a:ext cx="8496935" cy="1901189"/>
          </a:xfrm>
          <a:prstGeom prst="rect">
            <a:avLst/>
          </a:prstGeom>
          <a:solidFill>
            <a:srgbClr val="F1F0E7"/>
          </a:solidFill>
          <a:ln w="9524">
            <a:solidFill>
              <a:srgbClr val="6095C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50215" indent="-358775">
              <a:lnSpc>
                <a:spcPts val="2145"/>
              </a:lnSpc>
              <a:buFont typeface="Arial"/>
              <a:buChar char="•"/>
              <a:tabLst>
                <a:tab pos="449580" algn="l"/>
                <a:tab pos="450215" algn="l"/>
              </a:tabLst>
            </a:pPr>
            <a:r>
              <a:rPr sz="1800" b="1" dirty="0">
                <a:solidFill>
                  <a:srgbClr val="222222"/>
                </a:solidFill>
                <a:latin typeface="Carlito"/>
                <a:cs typeface="Carlito"/>
              </a:rPr>
              <a:t>Informa a todos </a:t>
            </a:r>
            <a:r>
              <a:rPr sz="1800" b="1" spc="-5" dirty="0">
                <a:solidFill>
                  <a:srgbClr val="222222"/>
                </a:solidFill>
                <a:latin typeface="Carlito"/>
                <a:cs typeface="Carlito"/>
              </a:rPr>
              <a:t>los </a:t>
            </a:r>
            <a:r>
              <a:rPr sz="1800" b="1" dirty="0">
                <a:solidFill>
                  <a:srgbClr val="222222"/>
                </a:solidFill>
                <a:latin typeface="Carlito"/>
                <a:cs typeface="Carlito"/>
              </a:rPr>
              <a:t>sistemas autónomos </a:t>
            </a:r>
            <a:r>
              <a:rPr sz="1800" b="1" spc="-5" dirty="0">
                <a:solidFill>
                  <a:srgbClr val="222222"/>
                </a:solidFill>
                <a:latin typeface="Carlito"/>
                <a:cs typeface="Carlito"/>
              </a:rPr>
              <a:t>como fue </a:t>
            </a:r>
            <a:r>
              <a:rPr sz="1800" b="1" dirty="0">
                <a:solidFill>
                  <a:srgbClr val="222222"/>
                </a:solidFill>
                <a:latin typeface="Carlito"/>
                <a:cs typeface="Carlito"/>
              </a:rPr>
              <a:t>introducido </a:t>
            </a:r>
            <a:r>
              <a:rPr sz="1800" b="1" spc="-5" dirty="0">
                <a:solidFill>
                  <a:srgbClr val="222222"/>
                </a:solidFill>
                <a:latin typeface="Carlito"/>
                <a:cs typeface="Carlito"/>
              </a:rPr>
              <a:t>el </a:t>
            </a:r>
            <a:r>
              <a:rPr sz="1800" b="1" dirty="0">
                <a:solidFill>
                  <a:srgbClr val="222222"/>
                </a:solidFill>
                <a:latin typeface="Carlito"/>
                <a:cs typeface="Carlito"/>
              </a:rPr>
              <a:t>prefijo </a:t>
            </a:r>
            <a:r>
              <a:rPr sz="1800" b="1" spc="-5" dirty="0">
                <a:solidFill>
                  <a:srgbClr val="222222"/>
                </a:solidFill>
                <a:latin typeface="Carlito"/>
                <a:cs typeface="Carlito"/>
              </a:rPr>
              <a:t>de</a:t>
            </a:r>
            <a:r>
              <a:rPr sz="1800" b="1" spc="-5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800" b="1" spc="-5" dirty="0">
                <a:solidFill>
                  <a:srgbClr val="222222"/>
                </a:solidFill>
                <a:latin typeface="Carlito"/>
                <a:cs typeface="Carlito"/>
              </a:rPr>
              <a:t>red</a:t>
            </a:r>
            <a:endParaRPr sz="1800">
              <a:latin typeface="Carlito"/>
              <a:cs typeface="Carlito"/>
            </a:endParaRPr>
          </a:p>
          <a:p>
            <a:pPr marL="450215" indent="-358775">
              <a:lnSpc>
                <a:spcPts val="2115"/>
              </a:lnSpc>
              <a:buFont typeface="Arial"/>
              <a:buChar char="•"/>
              <a:tabLst>
                <a:tab pos="449580" algn="l"/>
                <a:tab pos="450215" algn="l"/>
              </a:tabLst>
            </a:pP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3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valores: IGP,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EGP,</a:t>
            </a:r>
            <a:r>
              <a:rPr sz="1800" spc="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incomplete</a:t>
            </a:r>
            <a:endParaRPr sz="1800">
              <a:latin typeface="Carlito"/>
              <a:cs typeface="Carlito"/>
            </a:endParaRPr>
          </a:p>
          <a:p>
            <a:pPr marL="548640" marR="3185160">
              <a:lnSpc>
                <a:spcPts val="2200"/>
              </a:lnSpc>
              <a:spcBef>
                <a:spcPts val="10"/>
              </a:spcBef>
              <a:tabLst>
                <a:tab pos="1005205" algn="l"/>
              </a:tabLst>
            </a:pP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i	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originada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en un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IGP,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anunciada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con “network” 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e	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originada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en un EGP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(BGP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a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 BGP)</a:t>
            </a:r>
            <a:endParaRPr sz="1800">
              <a:latin typeface="Carlito"/>
              <a:cs typeface="Carlito"/>
            </a:endParaRPr>
          </a:p>
          <a:p>
            <a:pPr marL="1005840" marR="1347470" indent="-457200">
              <a:lnSpc>
                <a:spcPts val="2100"/>
              </a:lnSpc>
              <a:spcBef>
                <a:spcPts val="80"/>
              </a:spcBef>
              <a:tabLst>
                <a:tab pos="1005205" algn="l"/>
              </a:tabLst>
            </a:pP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?	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origen desconocido, normalmente producto de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una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redistribución  incompleta desde otro protocolo de</a:t>
            </a:r>
            <a:r>
              <a:rPr sz="1800" spc="1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ruteo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5851" y="3502025"/>
            <a:ext cx="6960234" cy="6578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98200"/>
              </a:lnSpc>
              <a:spcBef>
                <a:spcPts val="130"/>
              </a:spcBef>
            </a:pPr>
            <a:r>
              <a:rPr sz="1400" spc="-5" dirty="0">
                <a:latin typeface="Courier New"/>
                <a:cs typeface="Courier New"/>
              </a:rPr>
              <a:t>BGP table version is 134358, local router ID is </a:t>
            </a:r>
            <a:r>
              <a:rPr sz="1400" dirty="0">
                <a:latin typeface="Courier New"/>
                <a:cs typeface="Courier New"/>
              </a:rPr>
              <a:t>198.51.100.1  </a:t>
            </a:r>
            <a:r>
              <a:rPr sz="1400" spc="-5" dirty="0">
                <a:latin typeface="Courier New"/>
                <a:cs typeface="Courier New"/>
              </a:rPr>
              <a:t>Status codes: </a:t>
            </a:r>
            <a:r>
              <a:rPr sz="1400" dirty="0">
                <a:latin typeface="Courier New"/>
                <a:cs typeface="Courier New"/>
              </a:rPr>
              <a:t>s </a:t>
            </a:r>
            <a:r>
              <a:rPr sz="1400" spc="-5" dirty="0">
                <a:latin typeface="Courier New"/>
                <a:cs typeface="Courier New"/>
              </a:rPr>
              <a:t>suppressed, </a:t>
            </a:r>
            <a:r>
              <a:rPr sz="1400" dirty="0">
                <a:latin typeface="Courier New"/>
                <a:cs typeface="Courier New"/>
              </a:rPr>
              <a:t>d </a:t>
            </a:r>
            <a:r>
              <a:rPr sz="1400" spc="-5" dirty="0">
                <a:latin typeface="Courier New"/>
                <a:cs typeface="Courier New"/>
              </a:rPr>
              <a:t>damped, </a:t>
            </a:r>
            <a:r>
              <a:rPr sz="1400" dirty="0">
                <a:latin typeface="Courier New"/>
                <a:cs typeface="Courier New"/>
              </a:rPr>
              <a:t>h </a:t>
            </a:r>
            <a:r>
              <a:rPr sz="1400" spc="-5" dirty="0">
                <a:latin typeface="Courier New"/>
                <a:cs typeface="Courier New"/>
              </a:rPr>
              <a:t>history, </a:t>
            </a:r>
            <a:r>
              <a:rPr sz="1400" dirty="0">
                <a:latin typeface="Courier New"/>
                <a:cs typeface="Courier New"/>
              </a:rPr>
              <a:t>* </a:t>
            </a:r>
            <a:r>
              <a:rPr sz="1400" spc="-5" dirty="0">
                <a:latin typeface="Courier New"/>
                <a:cs typeface="Courier New"/>
              </a:rPr>
              <a:t>valid, </a:t>
            </a:r>
            <a:r>
              <a:rPr sz="1400" dirty="0">
                <a:latin typeface="Courier New"/>
                <a:cs typeface="Courier New"/>
              </a:rPr>
              <a:t>&gt; </a:t>
            </a:r>
            <a:r>
              <a:rPr sz="1400" spc="-5" dirty="0">
                <a:latin typeface="Courier New"/>
                <a:cs typeface="Courier New"/>
              </a:rPr>
              <a:t>best,  </a:t>
            </a:r>
            <a:r>
              <a:rPr sz="1400" dirty="0">
                <a:latin typeface="Courier New"/>
                <a:cs typeface="Courier New"/>
              </a:rPr>
              <a:t>S</a:t>
            </a:r>
            <a:r>
              <a:rPr sz="1400" spc="-10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Stale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47874" y="3705225"/>
            <a:ext cx="14128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ourier New"/>
                <a:cs typeface="Courier New"/>
              </a:rPr>
              <a:t>i –</a:t>
            </a:r>
            <a:r>
              <a:rPr sz="1400" spc="-100" dirty="0">
                <a:latin typeface="Courier New"/>
                <a:cs typeface="Courier New"/>
              </a:rPr>
              <a:t> </a:t>
            </a:r>
            <a:r>
              <a:rPr sz="1400" spc="-5" dirty="0">
                <a:latin typeface="Courier New"/>
                <a:cs typeface="Courier New"/>
              </a:rPr>
              <a:t>internal,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5851" y="4137025"/>
            <a:ext cx="49333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ourier New"/>
                <a:cs typeface="Courier New"/>
              </a:rPr>
              <a:t>Origin codes: </a:t>
            </a:r>
            <a:r>
              <a:rPr sz="1400" dirty="0">
                <a:latin typeface="Courier New"/>
                <a:cs typeface="Courier New"/>
              </a:rPr>
              <a:t>i - </a:t>
            </a:r>
            <a:r>
              <a:rPr sz="1400" spc="-5" dirty="0">
                <a:latin typeface="Courier New"/>
                <a:cs typeface="Courier New"/>
              </a:rPr>
              <a:t>IGP, </a:t>
            </a:r>
            <a:r>
              <a:rPr sz="1400" dirty="0">
                <a:latin typeface="Courier New"/>
                <a:cs typeface="Courier New"/>
              </a:rPr>
              <a:t>e - </a:t>
            </a:r>
            <a:r>
              <a:rPr sz="1400" spc="-5" dirty="0">
                <a:latin typeface="Courier New"/>
                <a:cs typeface="Courier New"/>
              </a:rPr>
              <a:t>EGP, </a:t>
            </a:r>
            <a:r>
              <a:rPr sz="1400" dirty="0">
                <a:latin typeface="Courier New"/>
                <a:cs typeface="Courier New"/>
              </a:rPr>
              <a:t>? -</a:t>
            </a:r>
            <a:r>
              <a:rPr sz="1400" spc="-100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incomplete</a:t>
            </a:r>
            <a:endParaRPr sz="1400">
              <a:latin typeface="Courier New"/>
              <a:cs typeface="Courier New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386801" y="4625280"/>
          <a:ext cx="7529827" cy="1447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3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3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4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17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tc>
                  <a:txBody>
                    <a:bodyPr/>
                    <a:lstStyle/>
                    <a:p>
                      <a:pPr marL="480059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Network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L="53340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192.0.2.0/26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2420" algn="r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Next</a:t>
                      </a:r>
                      <a:r>
                        <a:rPr sz="1400" spc="-10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400" spc="-5" dirty="0">
                          <a:latin typeface="Courier New"/>
                          <a:cs typeface="Courier New"/>
                        </a:rPr>
                        <a:t>Hop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R="312420" algn="r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33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Metric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29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LocPrf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R="45720" algn="r">
                        <a:lnSpc>
                          <a:spcPts val="1639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33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Weight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29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Path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L="52705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65511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*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192.0.2.128/26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198.51.100.22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e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2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*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203.0.113.128/25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52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198.51.100.114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203.0.113.0/25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00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00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?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1693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9093" y="374116"/>
            <a:ext cx="64623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Atributos </a:t>
            </a:r>
            <a:r>
              <a:rPr sz="4400" dirty="0"/>
              <a:t>de </a:t>
            </a:r>
            <a:r>
              <a:rPr sz="4400" spc="-5" dirty="0"/>
              <a:t>rutas:</a:t>
            </a:r>
            <a:r>
              <a:rPr sz="4400" spc="-25" dirty="0"/>
              <a:t> </a:t>
            </a:r>
            <a:r>
              <a:rPr sz="4400" spc="-5" dirty="0"/>
              <a:t>next-hop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323789" y="1263993"/>
            <a:ext cx="8368030" cy="2407285"/>
            <a:chOff x="323789" y="1263993"/>
            <a:chExt cx="8368030" cy="2407285"/>
          </a:xfrm>
        </p:grpSpPr>
        <p:sp>
          <p:nvSpPr>
            <p:cNvPr id="4" name="object 4"/>
            <p:cNvSpPr/>
            <p:nvPr/>
          </p:nvSpPr>
          <p:spPr>
            <a:xfrm>
              <a:off x="328551" y="1268755"/>
              <a:ext cx="8358505" cy="2397760"/>
            </a:xfrm>
            <a:custGeom>
              <a:avLst/>
              <a:gdLst/>
              <a:ahLst/>
              <a:cxnLst/>
              <a:rect l="l" t="t" r="r" b="b"/>
              <a:pathLst>
                <a:path w="8358505" h="2397760">
                  <a:moveTo>
                    <a:pt x="8358248" y="0"/>
                  </a:moveTo>
                  <a:lnTo>
                    <a:pt x="0" y="0"/>
                  </a:lnTo>
                  <a:lnTo>
                    <a:pt x="0" y="2397493"/>
                  </a:lnTo>
                  <a:lnTo>
                    <a:pt x="8358248" y="2397493"/>
                  </a:lnTo>
                  <a:lnTo>
                    <a:pt x="8358248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8551" y="1268755"/>
              <a:ext cx="8358505" cy="2397760"/>
            </a:xfrm>
            <a:custGeom>
              <a:avLst/>
              <a:gdLst/>
              <a:ahLst/>
              <a:cxnLst/>
              <a:rect l="l" t="t" r="r" b="b"/>
              <a:pathLst>
                <a:path w="8358505" h="2397760">
                  <a:moveTo>
                    <a:pt x="0" y="0"/>
                  </a:moveTo>
                  <a:lnTo>
                    <a:pt x="8358243" y="0"/>
                  </a:lnTo>
                  <a:lnTo>
                    <a:pt x="8358243" y="2397488"/>
                  </a:lnTo>
                  <a:lnTo>
                    <a:pt x="0" y="239748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66610" y="1214288"/>
            <a:ext cx="7197090" cy="88011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369570" indent="-357505">
              <a:lnSpc>
                <a:spcPct val="100000"/>
              </a:lnSpc>
              <a:spcBef>
                <a:spcPts val="484"/>
              </a:spcBef>
              <a:buFont typeface="Trebuchet MS"/>
              <a:buChar char="•"/>
              <a:tabLst>
                <a:tab pos="369570" algn="l"/>
                <a:tab pos="370205" algn="l"/>
              </a:tabLst>
            </a:pPr>
            <a:r>
              <a:rPr sz="1700" b="1" dirty="0">
                <a:latin typeface="Carlito"/>
                <a:cs typeface="Carlito"/>
              </a:rPr>
              <a:t>Indica </a:t>
            </a:r>
            <a:r>
              <a:rPr sz="1700" b="1" spc="-5" dirty="0">
                <a:latin typeface="Carlito"/>
                <a:cs typeface="Carlito"/>
              </a:rPr>
              <a:t>cuál es </a:t>
            </a:r>
            <a:r>
              <a:rPr sz="1700" b="1" dirty="0">
                <a:latin typeface="Carlito"/>
                <a:cs typeface="Carlito"/>
              </a:rPr>
              <a:t>el próximo salto para alcanzar un</a:t>
            </a:r>
            <a:r>
              <a:rPr sz="1700" b="1" spc="-25" dirty="0">
                <a:latin typeface="Carlito"/>
                <a:cs typeface="Carlito"/>
              </a:rPr>
              <a:t> </a:t>
            </a:r>
            <a:r>
              <a:rPr sz="1700" b="1" spc="-5" dirty="0">
                <a:latin typeface="Carlito"/>
                <a:cs typeface="Carlito"/>
              </a:rPr>
              <a:t>destino</a:t>
            </a:r>
            <a:endParaRPr sz="1700">
              <a:latin typeface="Carlito"/>
              <a:cs typeface="Carlito"/>
            </a:endParaRPr>
          </a:p>
          <a:p>
            <a:pPr marL="763270" lvl="1" indent="-358140">
              <a:lnSpc>
                <a:spcPct val="100000"/>
              </a:lnSpc>
              <a:spcBef>
                <a:spcPts val="320"/>
              </a:spcBef>
              <a:buFont typeface="Trebuchet MS"/>
              <a:buChar char="•"/>
              <a:tabLst>
                <a:tab pos="763270" algn="l"/>
                <a:tab pos="763905" algn="l"/>
              </a:tabLst>
            </a:pPr>
            <a:r>
              <a:rPr sz="1400" dirty="0">
                <a:latin typeface="Carlito"/>
                <a:cs typeface="Carlito"/>
              </a:rPr>
              <a:t>No </a:t>
            </a:r>
            <a:r>
              <a:rPr sz="1400" spc="-5" dirty="0">
                <a:latin typeface="Carlito"/>
                <a:cs typeface="Carlito"/>
              </a:rPr>
              <a:t>necesariamente </a:t>
            </a:r>
            <a:r>
              <a:rPr sz="1400" dirty="0">
                <a:latin typeface="Carlito"/>
                <a:cs typeface="Carlito"/>
              </a:rPr>
              <a:t>es la IP del </a:t>
            </a:r>
            <a:r>
              <a:rPr sz="1400" spc="-5" dirty="0">
                <a:latin typeface="Carlito"/>
                <a:cs typeface="Carlito"/>
              </a:rPr>
              <a:t>router directamente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spc="-5" dirty="0">
                <a:latin typeface="Carlito"/>
                <a:cs typeface="Carlito"/>
              </a:rPr>
              <a:t>conectado.</a:t>
            </a:r>
            <a:endParaRPr sz="1400">
              <a:latin typeface="Carlito"/>
              <a:cs typeface="Carlito"/>
            </a:endParaRPr>
          </a:p>
          <a:p>
            <a:pPr marL="369570" indent="-357505">
              <a:lnSpc>
                <a:spcPct val="100000"/>
              </a:lnSpc>
              <a:spcBef>
                <a:spcPts val="260"/>
              </a:spcBef>
              <a:buFont typeface="Trebuchet MS"/>
              <a:buChar char="•"/>
              <a:tabLst>
                <a:tab pos="369570" algn="l"/>
                <a:tab pos="370205" algn="l"/>
              </a:tabLst>
            </a:pPr>
            <a:r>
              <a:rPr sz="1700" dirty="0">
                <a:latin typeface="Carlito"/>
                <a:cs typeface="Carlito"/>
              </a:rPr>
              <a:t>En un </a:t>
            </a:r>
            <a:r>
              <a:rPr sz="1700" spc="-5" dirty="0">
                <a:latin typeface="Carlito"/>
                <a:cs typeface="Carlito"/>
              </a:rPr>
              <a:t>IGP, </a:t>
            </a:r>
            <a:r>
              <a:rPr sz="1700" dirty="0">
                <a:latin typeface="Carlito"/>
                <a:cs typeface="Carlito"/>
              </a:rPr>
              <a:t>el </a:t>
            </a:r>
            <a:r>
              <a:rPr sz="1700" spc="-5" dirty="0">
                <a:latin typeface="Carlito"/>
                <a:cs typeface="Carlito"/>
              </a:rPr>
              <a:t>next-hop (NH) </a:t>
            </a:r>
            <a:r>
              <a:rPr sz="1700" dirty="0">
                <a:latin typeface="Carlito"/>
                <a:cs typeface="Carlito"/>
              </a:rPr>
              <a:t>es la IP del </a:t>
            </a:r>
            <a:r>
              <a:rPr sz="1700" spc="-5" dirty="0">
                <a:latin typeface="Carlito"/>
                <a:cs typeface="Carlito"/>
              </a:rPr>
              <a:t>router </a:t>
            </a:r>
            <a:r>
              <a:rPr sz="1700" dirty="0">
                <a:latin typeface="Carlito"/>
                <a:cs typeface="Carlito"/>
              </a:rPr>
              <a:t>que anunció la </a:t>
            </a:r>
            <a:r>
              <a:rPr sz="1700" spc="-5" dirty="0">
                <a:latin typeface="Carlito"/>
                <a:cs typeface="Carlito"/>
              </a:rPr>
              <a:t>ruta. </a:t>
            </a:r>
            <a:r>
              <a:rPr sz="1700" b="1" dirty="0">
                <a:latin typeface="Carlito"/>
                <a:cs typeface="Carlito"/>
              </a:rPr>
              <a:t>En BGP</a:t>
            </a:r>
            <a:r>
              <a:rPr sz="1700" b="1" spc="10" dirty="0">
                <a:latin typeface="Carlito"/>
                <a:cs typeface="Carlito"/>
              </a:rPr>
              <a:t> </a:t>
            </a:r>
            <a:r>
              <a:rPr sz="1700" b="1" spc="-5" dirty="0">
                <a:latin typeface="Carlito"/>
                <a:cs typeface="Carlito"/>
              </a:rPr>
              <a:t>no</a:t>
            </a:r>
            <a:r>
              <a:rPr sz="1700" spc="-5" dirty="0">
                <a:latin typeface="Carlito"/>
                <a:cs typeface="Carlito"/>
              </a:rPr>
              <a:t>:</a:t>
            </a:r>
            <a:endParaRPr sz="17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2210" y="2080247"/>
            <a:ext cx="7357109" cy="1021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4650" indent="-361950">
              <a:lnSpc>
                <a:spcPts val="2020"/>
              </a:lnSpc>
              <a:spcBef>
                <a:spcPts val="100"/>
              </a:spcBef>
              <a:buFont typeface="Trebuchet MS"/>
              <a:buChar char="–"/>
              <a:tabLst>
                <a:tab pos="374015" algn="l"/>
                <a:tab pos="374650" algn="l"/>
              </a:tabLst>
            </a:pPr>
            <a:r>
              <a:rPr sz="1700" b="1" dirty="0">
                <a:latin typeface="Carlito"/>
                <a:cs typeface="Carlito"/>
              </a:rPr>
              <a:t>En las </a:t>
            </a:r>
            <a:r>
              <a:rPr sz="1700" b="1" spc="-5" dirty="0">
                <a:latin typeface="Carlito"/>
                <a:cs typeface="Carlito"/>
              </a:rPr>
              <a:t>sesiones eBGP</a:t>
            </a:r>
            <a:r>
              <a:rPr sz="1700" spc="-5" dirty="0">
                <a:latin typeface="Carlito"/>
                <a:cs typeface="Carlito"/>
              </a:rPr>
              <a:t>, </a:t>
            </a:r>
            <a:r>
              <a:rPr sz="1700" dirty="0">
                <a:latin typeface="Carlito"/>
                <a:cs typeface="Carlito"/>
              </a:rPr>
              <a:t>el NH es la IP del </a:t>
            </a:r>
            <a:r>
              <a:rPr sz="1700" spc="-5" dirty="0">
                <a:latin typeface="Carlito"/>
                <a:cs typeface="Carlito"/>
              </a:rPr>
              <a:t>neighbor </a:t>
            </a:r>
            <a:r>
              <a:rPr sz="1700" dirty="0">
                <a:latin typeface="Carlito"/>
                <a:cs typeface="Carlito"/>
              </a:rPr>
              <a:t>que anunció la</a:t>
            </a:r>
            <a:r>
              <a:rPr sz="1700" spc="-15" dirty="0">
                <a:latin typeface="Carlito"/>
                <a:cs typeface="Carlito"/>
              </a:rPr>
              <a:t> </a:t>
            </a:r>
            <a:r>
              <a:rPr sz="1700" spc="-5" dirty="0">
                <a:latin typeface="Carlito"/>
                <a:cs typeface="Carlito"/>
              </a:rPr>
              <a:t>ruta.</a:t>
            </a:r>
            <a:endParaRPr sz="1700">
              <a:latin typeface="Carlito"/>
              <a:cs typeface="Carlito"/>
            </a:endParaRPr>
          </a:p>
          <a:p>
            <a:pPr marL="374650" indent="-361950">
              <a:lnSpc>
                <a:spcPts val="1950"/>
              </a:lnSpc>
              <a:buFont typeface="Trebuchet MS"/>
              <a:buChar char="–"/>
              <a:tabLst>
                <a:tab pos="374015" algn="l"/>
                <a:tab pos="374650" algn="l"/>
              </a:tabLst>
            </a:pPr>
            <a:r>
              <a:rPr sz="1700" b="1" dirty="0">
                <a:latin typeface="Carlito"/>
                <a:cs typeface="Carlito"/>
              </a:rPr>
              <a:t>En las </a:t>
            </a:r>
            <a:r>
              <a:rPr sz="1700" b="1" spc="-5" dirty="0">
                <a:latin typeface="Carlito"/>
                <a:cs typeface="Carlito"/>
              </a:rPr>
              <a:t>sesiones</a:t>
            </a:r>
            <a:r>
              <a:rPr sz="1700" b="1" spc="-15" dirty="0">
                <a:latin typeface="Carlito"/>
                <a:cs typeface="Carlito"/>
              </a:rPr>
              <a:t> </a:t>
            </a:r>
            <a:r>
              <a:rPr sz="1700" b="1" spc="-5" dirty="0">
                <a:latin typeface="Carlito"/>
                <a:cs typeface="Carlito"/>
              </a:rPr>
              <a:t>iBGP</a:t>
            </a:r>
            <a:r>
              <a:rPr sz="1700" spc="-5" dirty="0">
                <a:latin typeface="Carlito"/>
                <a:cs typeface="Carlito"/>
              </a:rPr>
              <a:t>:</a:t>
            </a:r>
            <a:endParaRPr sz="1700">
              <a:latin typeface="Carlito"/>
              <a:cs typeface="Carlito"/>
            </a:endParaRPr>
          </a:p>
          <a:p>
            <a:pPr marL="723900" lvl="1" indent="-355600">
              <a:lnSpc>
                <a:spcPts val="1900"/>
              </a:lnSpc>
              <a:buFont typeface="Trebuchet MS"/>
              <a:buChar char="•"/>
              <a:tabLst>
                <a:tab pos="723265" algn="l"/>
                <a:tab pos="723900" algn="l"/>
              </a:tabLst>
            </a:pPr>
            <a:r>
              <a:rPr sz="1700" dirty="0">
                <a:latin typeface="Carlito"/>
                <a:cs typeface="Carlito"/>
              </a:rPr>
              <a:t>Rutas </a:t>
            </a:r>
            <a:r>
              <a:rPr sz="1700" spc="-5" dirty="0">
                <a:latin typeface="Carlito"/>
                <a:cs typeface="Carlito"/>
              </a:rPr>
              <a:t>originadas dentro </a:t>
            </a:r>
            <a:r>
              <a:rPr sz="1700" dirty="0">
                <a:latin typeface="Carlito"/>
                <a:cs typeface="Carlito"/>
              </a:rPr>
              <a:t>del AS: NH es la IP del </a:t>
            </a:r>
            <a:r>
              <a:rPr sz="1700" spc="-5" dirty="0">
                <a:latin typeface="Carlito"/>
                <a:cs typeface="Carlito"/>
              </a:rPr>
              <a:t>router </a:t>
            </a:r>
            <a:r>
              <a:rPr sz="1700" dirty="0">
                <a:latin typeface="Carlito"/>
                <a:cs typeface="Carlito"/>
              </a:rPr>
              <a:t>que la</a:t>
            </a:r>
            <a:r>
              <a:rPr sz="1700" spc="5" dirty="0">
                <a:latin typeface="Carlito"/>
                <a:cs typeface="Carlito"/>
              </a:rPr>
              <a:t> </a:t>
            </a:r>
            <a:r>
              <a:rPr sz="1700" spc="-5" dirty="0">
                <a:latin typeface="Carlito"/>
                <a:cs typeface="Carlito"/>
              </a:rPr>
              <a:t>origina.</a:t>
            </a:r>
            <a:endParaRPr sz="1700">
              <a:latin typeface="Carlito"/>
              <a:cs typeface="Carlito"/>
            </a:endParaRPr>
          </a:p>
          <a:p>
            <a:pPr marL="723900" lvl="1" indent="-355600">
              <a:lnSpc>
                <a:spcPts val="1970"/>
              </a:lnSpc>
              <a:buFont typeface="Trebuchet MS"/>
              <a:buChar char="•"/>
              <a:tabLst>
                <a:tab pos="723265" algn="l"/>
                <a:tab pos="723900" algn="l"/>
              </a:tabLst>
            </a:pPr>
            <a:r>
              <a:rPr sz="1700" dirty="0">
                <a:latin typeface="Carlito"/>
                <a:cs typeface="Carlito"/>
              </a:rPr>
              <a:t>Rutas </a:t>
            </a:r>
            <a:r>
              <a:rPr sz="1700" spc="-5" dirty="0">
                <a:latin typeface="Carlito"/>
                <a:cs typeface="Carlito"/>
              </a:rPr>
              <a:t>incorporadas por eBGP: </a:t>
            </a:r>
            <a:r>
              <a:rPr sz="1700" dirty="0">
                <a:latin typeface="Carlito"/>
                <a:cs typeface="Carlito"/>
              </a:rPr>
              <a:t>se </a:t>
            </a:r>
            <a:r>
              <a:rPr sz="1700" spc="-5" dirty="0">
                <a:latin typeface="Carlito"/>
                <a:cs typeface="Carlito"/>
              </a:rPr>
              <a:t>transporta inalterado </a:t>
            </a:r>
            <a:r>
              <a:rPr sz="1700" dirty="0">
                <a:latin typeface="Carlito"/>
                <a:cs typeface="Carlito"/>
              </a:rPr>
              <a:t>el NH </a:t>
            </a:r>
            <a:r>
              <a:rPr sz="1700" spc="-5" dirty="0">
                <a:latin typeface="Carlito"/>
                <a:cs typeface="Carlito"/>
              </a:rPr>
              <a:t>aprendido</a:t>
            </a:r>
            <a:r>
              <a:rPr sz="1700" spc="110" dirty="0">
                <a:latin typeface="Carlito"/>
                <a:cs typeface="Carlito"/>
              </a:rPr>
              <a:t> </a:t>
            </a:r>
            <a:r>
              <a:rPr sz="1700" spc="-5" dirty="0">
                <a:latin typeface="Carlito"/>
                <a:cs typeface="Carlito"/>
              </a:rPr>
              <a:t>por</a:t>
            </a:r>
            <a:endParaRPr sz="17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6610" y="2978137"/>
            <a:ext cx="5796915" cy="60198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079500">
              <a:lnSpc>
                <a:spcPct val="100000"/>
              </a:lnSpc>
              <a:spcBef>
                <a:spcPts val="330"/>
              </a:spcBef>
            </a:pPr>
            <a:r>
              <a:rPr sz="1700" dirty="0">
                <a:latin typeface="Carlito"/>
                <a:cs typeface="Carlito"/>
              </a:rPr>
              <a:t>eBGP.</a:t>
            </a:r>
            <a:endParaRPr sz="1700">
              <a:latin typeface="Carlito"/>
              <a:cs typeface="Carlito"/>
            </a:endParaRPr>
          </a:p>
          <a:p>
            <a:pPr marL="369570" indent="-357505">
              <a:lnSpc>
                <a:spcPct val="100000"/>
              </a:lnSpc>
              <a:spcBef>
                <a:spcPts val="229"/>
              </a:spcBef>
              <a:buFont typeface="Trebuchet MS"/>
              <a:buChar char="•"/>
              <a:tabLst>
                <a:tab pos="369570" algn="l"/>
                <a:tab pos="370205" algn="l"/>
              </a:tabLst>
            </a:pPr>
            <a:r>
              <a:rPr sz="1700" b="1" dirty="0">
                <a:latin typeface="Carlito"/>
                <a:cs typeface="Carlito"/>
              </a:rPr>
              <a:t>Un </a:t>
            </a:r>
            <a:r>
              <a:rPr sz="1700" b="1" spc="-5" dirty="0">
                <a:latin typeface="Carlito"/>
                <a:cs typeface="Carlito"/>
              </a:rPr>
              <a:t>next-hop </a:t>
            </a:r>
            <a:r>
              <a:rPr sz="1700" b="1" dirty="0">
                <a:latin typeface="Carlito"/>
                <a:cs typeface="Carlito"/>
              </a:rPr>
              <a:t>0.0.0.0 </a:t>
            </a:r>
            <a:r>
              <a:rPr sz="1700" b="1" spc="-5" dirty="0">
                <a:latin typeface="Carlito"/>
                <a:cs typeface="Carlito"/>
              </a:rPr>
              <a:t>indica que el router local originó la</a:t>
            </a:r>
            <a:r>
              <a:rPr sz="1700" b="1" spc="-40" dirty="0">
                <a:latin typeface="Carlito"/>
                <a:cs typeface="Carlito"/>
              </a:rPr>
              <a:t> </a:t>
            </a:r>
            <a:r>
              <a:rPr sz="1700" b="1" spc="-5" dirty="0">
                <a:latin typeface="Carlito"/>
                <a:cs typeface="Carlito"/>
              </a:rPr>
              <a:t>ruta.</a:t>
            </a:r>
            <a:endParaRPr sz="17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11412" y="4810353"/>
            <a:ext cx="1752600" cy="1520825"/>
          </a:xfrm>
          <a:custGeom>
            <a:avLst/>
            <a:gdLst/>
            <a:ahLst/>
            <a:cxnLst/>
            <a:rect l="l" t="t" r="r" b="b"/>
            <a:pathLst>
              <a:path w="1752600" h="1520825">
                <a:moveTo>
                  <a:pt x="0" y="1261"/>
                </a:moveTo>
                <a:lnTo>
                  <a:pt x="0" y="565"/>
                </a:lnTo>
                <a:lnTo>
                  <a:pt x="565" y="0"/>
                </a:lnTo>
                <a:lnTo>
                  <a:pt x="1261" y="0"/>
                </a:lnTo>
                <a:lnTo>
                  <a:pt x="1751338" y="0"/>
                </a:lnTo>
                <a:lnTo>
                  <a:pt x="1752038" y="0"/>
                </a:lnTo>
                <a:lnTo>
                  <a:pt x="1752598" y="565"/>
                </a:lnTo>
                <a:lnTo>
                  <a:pt x="1752598" y="1261"/>
                </a:lnTo>
                <a:lnTo>
                  <a:pt x="1752598" y="1518938"/>
                </a:lnTo>
                <a:lnTo>
                  <a:pt x="1752598" y="1519628"/>
                </a:lnTo>
                <a:lnTo>
                  <a:pt x="1752038" y="1520198"/>
                </a:lnTo>
                <a:lnTo>
                  <a:pt x="1751338" y="1520198"/>
                </a:lnTo>
                <a:lnTo>
                  <a:pt x="1261" y="1520198"/>
                </a:lnTo>
                <a:lnTo>
                  <a:pt x="565" y="1520198"/>
                </a:lnTo>
                <a:lnTo>
                  <a:pt x="0" y="1519628"/>
                </a:lnTo>
                <a:lnTo>
                  <a:pt x="0" y="1518938"/>
                </a:lnTo>
                <a:lnTo>
                  <a:pt x="0" y="1261"/>
                </a:lnTo>
                <a:close/>
              </a:path>
            </a:pathLst>
          </a:custGeom>
          <a:ln w="25559">
            <a:solidFill>
              <a:srgbClr val="A8D2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05851" y="3749332"/>
            <a:ext cx="8454390" cy="873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spc="-5" dirty="0">
                <a:latin typeface="Courier New"/>
                <a:cs typeface="Courier New"/>
              </a:rPr>
              <a:t>BGP table version is 134358, local router ID is</a:t>
            </a:r>
            <a:r>
              <a:rPr sz="1400" spc="-25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198.51.100.1</a:t>
            </a:r>
            <a:endParaRPr sz="1400">
              <a:latin typeface="Courier New"/>
              <a:cs typeface="Courier New"/>
            </a:endParaRPr>
          </a:p>
          <a:p>
            <a:pPr marL="12700" marR="5080">
              <a:lnSpc>
                <a:spcPts val="1700"/>
              </a:lnSpc>
            </a:pPr>
            <a:r>
              <a:rPr sz="1400" spc="-5" dirty="0">
                <a:latin typeface="Courier New"/>
                <a:cs typeface="Courier New"/>
              </a:rPr>
              <a:t>Status codes: </a:t>
            </a:r>
            <a:r>
              <a:rPr sz="1400" dirty="0">
                <a:latin typeface="Courier New"/>
                <a:cs typeface="Courier New"/>
              </a:rPr>
              <a:t>s </a:t>
            </a:r>
            <a:r>
              <a:rPr sz="1400" spc="-5" dirty="0">
                <a:latin typeface="Courier New"/>
                <a:cs typeface="Courier New"/>
              </a:rPr>
              <a:t>suppressed, </a:t>
            </a:r>
            <a:r>
              <a:rPr sz="1400" dirty="0">
                <a:latin typeface="Courier New"/>
                <a:cs typeface="Courier New"/>
              </a:rPr>
              <a:t>d </a:t>
            </a:r>
            <a:r>
              <a:rPr sz="1400" spc="-5" dirty="0">
                <a:latin typeface="Courier New"/>
                <a:cs typeface="Courier New"/>
              </a:rPr>
              <a:t>damped, </a:t>
            </a:r>
            <a:r>
              <a:rPr sz="1400" dirty="0">
                <a:latin typeface="Courier New"/>
                <a:cs typeface="Courier New"/>
              </a:rPr>
              <a:t>h </a:t>
            </a:r>
            <a:r>
              <a:rPr sz="1400" spc="-5" dirty="0">
                <a:latin typeface="Courier New"/>
                <a:cs typeface="Courier New"/>
              </a:rPr>
              <a:t>history, </a:t>
            </a:r>
            <a:r>
              <a:rPr sz="1400" dirty="0">
                <a:latin typeface="Courier New"/>
                <a:cs typeface="Courier New"/>
              </a:rPr>
              <a:t>* </a:t>
            </a:r>
            <a:r>
              <a:rPr sz="1400" spc="-5" dirty="0">
                <a:latin typeface="Courier New"/>
                <a:cs typeface="Courier New"/>
              </a:rPr>
              <a:t>valid, </a:t>
            </a:r>
            <a:r>
              <a:rPr sz="1400" dirty="0">
                <a:latin typeface="Courier New"/>
                <a:cs typeface="Courier New"/>
              </a:rPr>
              <a:t>&gt; </a:t>
            </a:r>
            <a:r>
              <a:rPr sz="1400" spc="-5" dirty="0">
                <a:latin typeface="Courier New"/>
                <a:cs typeface="Courier New"/>
              </a:rPr>
              <a:t>best, </a:t>
            </a:r>
            <a:r>
              <a:rPr sz="1400" dirty="0">
                <a:latin typeface="Courier New"/>
                <a:cs typeface="Courier New"/>
              </a:rPr>
              <a:t>i – </a:t>
            </a:r>
            <a:r>
              <a:rPr sz="1400" spc="-5" dirty="0">
                <a:latin typeface="Courier New"/>
                <a:cs typeface="Courier New"/>
              </a:rPr>
              <a:t>internal,  </a:t>
            </a:r>
            <a:r>
              <a:rPr sz="1400" dirty="0">
                <a:latin typeface="Courier New"/>
                <a:cs typeface="Courier New"/>
              </a:rPr>
              <a:t>S</a:t>
            </a:r>
            <a:r>
              <a:rPr sz="1400" spc="-10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Stale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ts val="1639"/>
              </a:lnSpc>
            </a:pPr>
            <a:r>
              <a:rPr sz="1400" spc="-5" dirty="0">
                <a:latin typeface="Courier New"/>
                <a:cs typeface="Courier New"/>
              </a:rPr>
              <a:t>Origin codes: </a:t>
            </a:r>
            <a:r>
              <a:rPr sz="1400" dirty="0">
                <a:latin typeface="Courier New"/>
                <a:cs typeface="Courier New"/>
              </a:rPr>
              <a:t>i - </a:t>
            </a:r>
            <a:r>
              <a:rPr sz="1400" spc="-5" dirty="0">
                <a:latin typeface="Courier New"/>
                <a:cs typeface="Courier New"/>
              </a:rPr>
              <a:t>IGP, </a:t>
            </a:r>
            <a:r>
              <a:rPr sz="1400" dirty="0">
                <a:latin typeface="Courier New"/>
                <a:cs typeface="Courier New"/>
              </a:rPr>
              <a:t>e - </a:t>
            </a:r>
            <a:r>
              <a:rPr sz="1400" spc="-5" dirty="0">
                <a:latin typeface="Courier New"/>
                <a:cs typeface="Courier New"/>
              </a:rPr>
              <a:t>EGP, </a:t>
            </a:r>
            <a:r>
              <a:rPr sz="1400" dirty="0">
                <a:latin typeface="Courier New"/>
                <a:cs typeface="Courier New"/>
              </a:rPr>
              <a:t>? -</a:t>
            </a:r>
            <a:r>
              <a:rPr sz="1400" spc="-40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incomplete</a:t>
            </a:r>
            <a:endParaRPr sz="1400">
              <a:latin typeface="Courier New"/>
              <a:cs typeface="Courier New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386801" y="4872587"/>
          <a:ext cx="7529827" cy="1447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3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3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4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17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tc>
                  <a:txBody>
                    <a:bodyPr/>
                    <a:lstStyle/>
                    <a:p>
                      <a:pPr marL="480059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Network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L="53340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192.0.2.0/26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2420" algn="r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Next</a:t>
                      </a:r>
                      <a:r>
                        <a:rPr sz="1400" spc="-10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400" spc="-5" dirty="0">
                          <a:latin typeface="Courier New"/>
                          <a:cs typeface="Courier New"/>
                        </a:rPr>
                        <a:t>Hop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R="312420" algn="r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33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Metric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29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LocPrf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R="45720" algn="r">
                        <a:lnSpc>
                          <a:spcPts val="1639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33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Weight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29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Path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L="52705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65511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899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*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192.0.2.128/26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198.51.100.22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e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*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203.0.113.128/25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198.51.100.114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203.0.113.0/25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00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00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?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0316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66428" y="1387170"/>
            <a:ext cx="8064500" cy="5358130"/>
            <a:chOff x="966428" y="1387170"/>
            <a:chExt cx="8064500" cy="5358130"/>
          </a:xfrm>
        </p:grpSpPr>
        <p:sp>
          <p:nvSpPr>
            <p:cNvPr id="3" name="object 3"/>
            <p:cNvSpPr/>
            <p:nvPr/>
          </p:nvSpPr>
          <p:spPr>
            <a:xfrm>
              <a:off x="966428" y="1387170"/>
              <a:ext cx="7211695" cy="4904740"/>
            </a:xfrm>
            <a:custGeom>
              <a:avLst/>
              <a:gdLst/>
              <a:ahLst/>
              <a:cxnLst/>
              <a:rect l="l" t="t" r="r" b="b"/>
              <a:pathLst>
                <a:path w="7211695" h="4904740">
                  <a:moveTo>
                    <a:pt x="7211140" y="0"/>
                  </a:moveTo>
                  <a:lnTo>
                    <a:pt x="0" y="0"/>
                  </a:lnTo>
                  <a:lnTo>
                    <a:pt x="0" y="4904591"/>
                  </a:lnTo>
                  <a:lnTo>
                    <a:pt x="7211140" y="4904591"/>
                  </a:lnTo>
                  <a:lnTo>
                    <a:pt x="7211140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41672" y="1850230"/>
              <a:ext cx="2868295" cy="1528445"/>
            </a:xfrm>
            <a:custGeom>
              <a:avLst/>
              <a:gdLst/>
              <a:ahLst/>
              <a:cxnLst/>
              <a:rect l="l" t="t" r="r" b="b"/>
              <a:pathLst>
                <a:path w="2868295" h="1528445">
                  <a:moveTo>
                    <a:pt x="109516" y="701225"/>
                  </a:moveTo>
                  <a:lnTo>
                    <a:pt x="70954" y="730350"/>
                  </a:lnTo>
                  <a:lnTo>
                    <a:pt x="40701" y="762352"/>
                  </a:lnTo>
                  <a:lnTo>
                    <a:pt x="18777" y="796539"/>
                  </a:lnTo>
                  <a:lnTo>
                    <a:pt x="5203" y="832217"/>
                  </a:lnTo>
                  <a:lnTo>
                    <a:pt x="0" y="868694"/>
                  </a:lnTo>
                  <a:lnTo>
                    <a:pt x="3186" y="905277"/>
                  </a:lnTo>
                  <a:lnTo>
                    <a:pt x="34810" y="975991"/>
                  </a:lnTo>
                  <a:lnTo>
                    <a:pt x="63289" y="1008736"/>
                  </a:lnTo>
                  <a:lnTo>
                    <a:pt x="100238" y="1038817"/>
                  </a:lnTo>
                  <a:lnTo>
                    <a:pt x="139710" y="1062342"/>
                  </a:lnTo>
                  <a:lnTo>
                    <a:pt x="183736" y="1081648"/>
                  </a:lnTo>
                  <a:lnTo>
                    <a:pt x="231557" y="1096435"/>
                  </a:lnTo>
                  <a:lnTo>
                    <a:pt x="282414" y="1106403"/>
                  </a:lnTo>
                  <a:lnTo>
                    <a:pt x="284480" y="1143052"/>
                  </a:lnTo>
                  <a:lnTo>
                    <a:pt x="307979" y="1212308"/>
                  </a:lnTo>
                  <a:lnTo>
                    <a:pt x="328615" y="1244357"/>
                  </a:lnTo>
                  <a:lnTo>
                    <a:pt x="354641" y="1274315"/>
                  </a:lnTo>
                  <a:lnTo>
                    <a:pt x="385660" y="1301903"/>
                  </a:lnTo>
                  <a:lnTo>
                    <a:pt x="421271" y="1326843"/>
                  </a:lnTo>
                  <a:lnTo>
                    <a:pt x="461074" y="1348854"/>
                  </a:lnTo>
                  <a:lnTo>
                    <a:pt x="504672" y="1367658"/>
                  </a:lnTo>
                  <a:lnTo>
                    <a:pt x="551663" y="1382977"/>
                  </a:lnTo>
                  <a:lnTo>
                    <a:pt x="601650" y="1394531"/>
                  </a:lnTo>
                  <a:lnTo>
                    <a:pt x="654232" y="1402041"/>
                  </a:lnTo>
                  <a:lnTo>
                    <a:pt x="709010" y="1405229"/>
                  </a:lnTo>
                  <a:lnTo>
                    <a:pt x="760800" y="1403991"/>
                  </a:lnTo>
                  <a:lnTo>
                    <a:pt x="811773" y="1398725"/>
                  </a:lnTo>
                  <a:lnTo>
                    <a:pt x="861394" y="1389526"/>
                  </a:lnTo>
                  <a:lnTo>
                    <a:pt x="909128" y="1376493"/>
                  </a:lnTo>
                  <a:lnTo>
                    <a:pt x="954441" y="1359723"/>
                  </a:lnTo>
                  <a:lnTo>
                    <a:pt x="981310" y="1392198"/>
                  </a:lnTo>
                  <a:lnTo>
                    <a:pt x="1013281" y="1421550"/>
                  </a:lnTo>
                  <a:lnTo>
                    <a:pt x="1049801" y="1447644"/>
                  </a:lnTo>
                  <a:lnTo>
                    <a:pt x="1090319" y="1470349"/>
                  </a:lnTo>
                  <a:lnTo>
                    <a:pt x="1134282" y="1489531"/>
                  </a:lnTo>
                  <a:lnTo>
                    <a:pt x="1181140" y="1505059"/>
                  </a:lnTo>
                  <a:lnTo>
                    <a:pt x="1230339" y="1516800"/>
                  </a:lnTo>
                  <a:lnTo>
                    <a:pt x="1281329" y="1524621"/>
                  </a:lnTo>
                  <a:lnTo>
                    <a:pt x="1333557" y="1528389"/>
                  </a:lnTo>
                  <a:lnTo>
                    <a:pt x="1386471" y="1527973"/>
                  </a:lnTo>
                  <a:lnTo>
                    <a:pt x="1439520" y="1523238"/>
                  </a:lnTo>
                  <a:lnTo>
                    <a:pt x="1492152" y="1514054"/>
                  </a:lnTo>
                  <a:lnTo>
                    <a:pt x="1543814" y="1500287"/>
                  </a:lnTo>
                  <a:lnTo>
                    <a:pt x="1600831" y="1478714"/>
                  </a:lnTo>
                  <a:lnTo>
                    <a:pt x="1652171" y="1451958"/>
                  </a:lnTo>
                  <a:lnTo>
                    <a:pt x="1697027" y="1420461"/>
                  </a:lnTo>
                  <a:lnTo>
                    <a:pt x="1734592" y="1384667"/>
                  </a:lnTo>
                  <a:lnTo>
                    <a:pt x="1780939" y="1403034"/>
                  </a:lnTo>
                  <a:lnTo>
                    <a:pt x="1828900" y="1417907"/>
                  </a:lnTo>
                  <a:lnTo>
                    <a:pt x="1878108" y="1429335"/>
                  </a:lnTo>
                  <a:lnTo>
                    <a:pt x="1928197" y="1437368"/>
                  </a:lnTo>
                  <a:lnTo>
                    <a:pt x="1978799" y="1442056"/>
                  </a:lnTo>
                  <a:lnTo>
                    <a:pt x="2029549" y="1443446"/>
                  </a:lnTo>
                  <a:lnTo>
                    <a:pt x="2080079" y="1441590"/>
                  </a:lnTo>
                  <a:lnTo>
                    <a:pt x="2130024" y="1436536"/>
                  </a:lnTo>
                  <a:lnTo>
                    <a:pt x="2179015" y="1428334"/>
                  </a:lnTo>
                  <a:lnTo>
                    <a:pt x="2226688" y="1417032"/>
                  </a:lnTo>
                  <a:lnTo>
                    <a:pt x="2272673" y="1402682"/>
                  </a:lnTo>
                  <a:lnTo>
                    <a:pt x="2316607" y="1385331"/>
                  </a:lnTo>
                  <a:lnTo>
                    <a:pt x="2358120" y="1365029"/>
                  </a:lnTo>
                  <a:lnTo>
                    <a:pt x="2396848" y="1341825"/>
                  </a:lnTo>
                  <a:lnTo>
                    <a:pt x="2432422" y="1315770"/>
                  </a:lnTo>
                  <a:lnTo>
                    <a:pt x="2464477" y="1286912"/>
                  </a:lnTo>
                  <a:lnTo>
                    <a:pt x="2502715" y="1241664"/>
                  </a:lnTo>
                  <a:lnTo>
                    <a:pt x="2530389" y="1193413"/>
                  </a:lnTo>
                  <a:lnTo>
                    <a:pt x="2547120" y="1142950"/>
                  </a:lnTo>
                  <a:lnTo>
                    <a:pt x="2552529" y="1091065"/>
                  </a:lnTo>
                  <a:lnTo>
                    <a:pt x="2610134" y="1079318"/>
                  </a:lnTo>
                  <a:lnTo>
                    <a:pt x="2663209" y="1062523"/>
                  </a:lnTo>
                  <a:lnTo>
                    <a:pt x="2711278" y="1041180"/>
                  </a:lnTo>
                  <a:lnTo>
                    <a:pt x="2753866" y="1015789"/>
                  </a:lnTo>
                  <a:lnTo>
                    <a:pt x="2790501" y="986852"/>
                  </a:lnTo>
                  <a:lnTo>
                    <a:pt x="2820705" y="954869"/>
                  </a:lnTo>
                  <a:lnTo>
                    <a:pt x="2844007" y="920341"/>
                  </a:lnTo>
                  <a:lnTo>
                    <a:pt x="2859930" y="883768"/>
                  </a:lnTo>
                  <a:lnTo>
                    <a:pt x="2868000" y="845651"/>
                  </a:lnTo>
                  <a:lnTo>
                    <a:pt x="2867744" y="806491"/>
                  </a:lnTo>
                  <a:lnTo>
                    <a:pt x="2858685" y="766788"/>
                  </a:lnTo>
                  <a:lnTo>
                    <a:pt x="2841053" y="728455"/>
                  </a:lnTo>
                  <a:lnTo>
                    <a:pt x="2815292" y="692461"/>
                  </a:lnTo>
                  <a:lnTo>
                    <a:pt x="2781877" y="659374"/>
                  </a:lnTo>
                  <a:lnTo>
                    <a:pt x="2741283" y="629763"/>
                  </a:lnTo>
                  <a:lnTo>
                    <a:pt x="2770257" y="596619"/>
                  </a:lnTo>
                  <a:lnTo>
                    <a:pt x="2789397" y="561567"/>
                  </a:lnTo>
                  <a:lnTo>
                    <a:pt x="2798916" y="525447"/>
                  </a:lnTo>
                  <a:lnTo>
                    <a:pt x="2799026" y="489099"/>
                  </a:lnTo>
                  <a:lnTo>
                    <a:pt x="2789940" y="453360"/>
                  </a:lnTo>
                  <a:lnTo>
                    <a:pt x="2771871" y="419072"/>
                  </a:lnTo>
                  <a:lnTo>
                    <a:pt x="2745029" y="387072"/>
                  </a:lnTo>
                  <a:lnTo>
                    <a:pt x="2709629" y="358200"/>
                  </a:lnTo>
                  <a:lnTo>
                    <a:pt x="2665882" y="333296"/>
                  </a:lnTo>
                  <a:lnTo>
                    <a:pt x="2625460" y="317042"/>
                  </a:lnTo>
                  <a:lnTo>
                    <a:pt x="2582111" y="305023"/>
                  </a:lnTo>
                  <a:lnTo>
                    <a:pt x="2536580" y="297365"/>
                  </a:lnTo>
                  <a:lnTo>
                    <a:pt x="2489610" y="294194"/>
                  </a:lnTo>
                  <a:lnTo>
                    <a:pt x="2470833" y="259134"/>
                  </a:lnTo>
                  <a:lnTo>
                    <a:pt x="2447305" y="226152"/>
                  </a:lnTo>
                  <a:lnTo>
                    <a:pt x="2419367" y="195370"/>
                  </a:lnTo>
                  <a:lnTo>
                    <a:pt x="2387361" y="166910"/>
                  </a:lnTo>
                  <a:lnTo>
                    <a:pt x="2351627" y="140894"/>
                  </a:lnTo>
                  <a:lnTo>
                    <a:pt x="2312508" y="117444"/>
                  </a:lnTo>
                  <a:lnTo>
                    <a:pt x="2270344" y="96683"/>
                  </a:lnTo>
                  <a:lnTo>
                    <a:pt x="2225476" y="78733"/>
                  </a:lnTo>
                  <a:lnTo>
                    <a:pt x="2178247" y="63716"/>
                  </a:lnTo>
                  <a:lnTo>
                    <a:pt x="2128996" y="51754"/>
                  </a:lnTo>
                  <a:lnTo>
                    <a:pt x="2078066" y="42969"/>
                  </a:lnTo>
                  <a:lnTo>
                    <a:pt x="2025797" y="37485"/>
                  </a:lnTo>
                  <a:lnTo>
                    <a:pt x="1972531" y="35422"/>
                  </a:lnTo>
                  <a:lnTo>
                    <a:pt x="1918609" y="36903"/>
                  </a:lnTo>
                  <a:lnTo>
                    <a:pt x="1864372" y="42050"/>
                  </a:lnTo>
                  <a:lnTo>
                    <a:pt x="1810162" y="50986"/>
                  </a:lnTo>
                  <a:lnTo>
                    <a:pt x="1759400" y="63011"/>
                  </a:lnTo>
                  <a:lnTo>
                    <a:pt x="1710902" y="78253"/>
                  </a:lnTo>
                  <a:lnTo>
                    <a:pt x="1664990" y="96556"/>
                  </a:lnTo>
                  <a:lnTo>
                    <a:pt x="1621988" y="117767"/>
                  </a:lnTo>
                  <a:lnTo>
                    <a:pt x="1582219" y="141730"/>
                  </a:lnTo>
                  <a:lnTo>
                    <a:pt x="1546007" y="168292"/>
                  </a:lnTo>
                  <a:lnTo>
                    <a:pt x="1514708" y="138252"/>
                  </a:lnTo>
                  <a:lnTo>
                    <a:pt x="1479696" y="110996"/>
                  </a:lnTo>
                  <a:lnTo>
                    <a:pt x="1441343" y="86579"/>
                  </a:lnTo>
                  <a:lnTo>
                    <a:pt x="1400021" y="65060"/>
                  </a:lnTo>
                  <a:lnTo>
                    <a:pt x="1356100" y="46495"/>
                  </a:lnTo>
                  <a:lnTo>
                    <a:pt x="1309952" y="30943"/>
                  </a:lnTo>
                  <a:lnTo>
                    <a:pt x="1261948" y="18460"/>
                  </a:lnTo>
                  <a:lnTo>
                    <a:pt x="1212460" y="9103"/>
                  </a:lnTo>
                  <a:lnTo>
                    <a:pt x="1161859" y="2931"/>
                  </a:lnTo>
                  <a:lnTo>
                    <a:pt x="1110517" y="0"/>
                  </a:lnTo>
                  <a:lnTo>
                    <a:pt x="1058805" y="367"/>
                  </a:lnTo>
                  <a:lnTo>
                    <a:pt x="1007093" y="4089"/>
                  </a:lnTo>
                  <a:lnTo>
                    <a:pt x="955755" y="11225"/>
                  </a:lnTo>
                  <a:lnTo>
                    <a:pt x="905160" y="21831"/>
                  </a:lnTo>
                  <a:lnTo>
                    <a:pt x="855681" y="35965"/>
                  </a:lnTo>
                  <a:lnTo>
                    <a:pt x="807688" y="53683"/>
                  </a:lnTo>
                  <a:lnTo>
                    <a:pt x="755861" y="78138"/>
                  </a:lnTo>
                  <a:lnTo>
                    <a:pt x="708965" y="106371"/>
                  </a:lnTo>
                  <a:lnTo>
                    <a:pt x="667437" y="138034"/>
                  </a:lnTo>
                  <a:lnTo>
                    <a:pt x="631714" y="172780"/>
                  </a:lnTo>
                  <a:lnTo>
                    <a:pt x="602234" y="210259"/>
                  </a:lnTo>
                  <a:lnTo>
                    <a:pt x="547498" y="208589"/>
                  </a:lnTo>
                  <a:lnTo>
                    <a:pt x="493897" y="210803"/>
                  </a:lnTo>
                  <a:lnTo>
                    <a:pt x="441766" y="216719"/>
                  </a:lnTo>
                  <a:lnTo>
                    <a:pt x="391439" y="226156"/>
                  </a:lnTo>
                  <a:lnTo>
                    <a:pt x="343252" y="238931"/>
                  </a:lnTo>
                  <a:lnTo>
                    <a:pt x="297539" y="254860"/>
                  </a:lnTo>
                  <a:lnTo>
                    <a:pt x="254635" y="273762"/>
                  </a:lnTo>
                  <a:lnTo>
                    <a:pt x="214873" y="295454"/>
                  </a:lnTo>
                  <a:lnTo>
                    <a:pt x="178590" y="319754"/>
                  </a:lnTo>
                  <a:lnTo>
                    <a:pt x="146120" y="346480"/>
                  </a:lnTo>
                  <a:lnTo>
                    <a:pt x="117797" y="375448"/>
                  </a:lnTo>
                  <a:lnTo>
                    <a:pt x="93955" y="406476"/>
                  </a:lnTo>
                  <a:lnTo>
                    <a:pt x="61058" y="473983"/>
                  </a:lnTo>
                  <a:lnTo>
                    <a:pt x="50759" y="559586"/>
                  </a:lnTo>
                  <a:lnTo>
                    <a:pt x="59776" y="608442"/>
                  </a:lnTo>
                  <a:lnTo>
                    <a:pt x="79451" y="655908"/>
                  </a:lnTo>
                  <a:lnTo>
                    <a:pt x="109516" y="701225"/>
                  </a:lnTo>
                  <a:close/>
                </a:path>
              </a:pathLst>
            </a:custGeom>
            <a:ln w="364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43418" y="498157"/>
            <a:ext cx="64623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Atributos </a:t>
            </a:r>
            <a:r>
              <a:rPr sz="4400" dirty="0"/>
              <a:t>de </a:t>
            </a:r>
            <a:r>
              <a:rPr sz="4400" spc="-5" dirty="0"/>
              <a:t>rutas:</a:t>
            </a:r>
            <a:r>
              <a:rPr sz="4400" spc="-25" dirty="0"/>
              <a:t> </a:t>
            </a:r>
            <a:r>
              <a:rPr sz="4400" spc="-5" dirty="0"/>
              <a:t>next-hop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6222829" y="2771013"/>
            <a:ext cx="1062990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spc="5" dirty="0">
                <a:latin typeface="Arial"/>
                <a:cs typeface="Arial"/>
              </a:rPr>
              <a:t>AS</a:t>
            </a:r>
            <a:r>
              <a:rPr sz="1850" spc="-80" dirty="0">
                <a:latin typeface="Arial"/>
                <a:cs typeface="Arial"/>
              </a:rPr>
              <a:t> </a:t>
            </a:r>
            <a:r>
              <a:rPr sz="1850" spc="5" dirty="0">
                <a:latin typeface="Arial"/>
                <a:cs typeface="Arial"/>
              </a:rPr>
              <a:t>64500</a:t>
            </a:r>
            <a:endParaRPr sz="185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637729" y="2354369"/>
            <a:ext cx="527685" cy="527050"/>
            <a:chOff x="4637729" y="2354369"/>
            <a:chExt cx="527685" cy="527050"/>
          </a:xfrm>
        </p:grpSpPr>
        <p:sp>
          <p:nvSpPr>
            <p:cNvPr id="8" name="object 8"/>
            <p:cNvSpPr/>
            <p:nvPr/>
          </p:nvSpPr>
          <p:spPr>
            <a:xfrm>
              <a:off x="4650435" y="2367076"/>
              <a:ext cx="501992" cy="30101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50429" y="2367069"/>
              <a:ext cx="502284" cy="301625"/>
            </a:xfrm>
            <a:custGeom>
              <a:avLst/>
              <a:gdLst/>
              <a:ahLst/>
              <a:cxnLst/>
              <a:rect l="l" t="t" r="r" b="b"/>
              <a:pathLst>
                <a:path w="502285" h="301625">
                  <a:moveTo>
                    <a:pt x="501995" y="150508"/>
                  </a:moveTo>
                  <a:lnTo>
                    <a:pt x="476490" y="84332"/>
                  </a:lnTo>
                  <a:lnTo>
                    <a:pt x="446865" y="56386"/>
                  </a:lnTo>
                  <a:lnTo>
                    <a:pt x="407998" y="33075"/>
                  </a:lnTo>
                  <a:lnTo>
                    <a:pt x="361395" y="15303"/>
                  </a:lnTo>
                  <a:lnTo>
                    <a:pt x="308560" y="3976"/>
                  </a:lnTo>
                  <a:lnTo>
                    <a:pt x="250997" y="0"/>
                  </a:lnTo>
                  <a:lnTo>
                    <a:pt x="193435" y="3976"/>
                  </a:lnTo>
                  <a:lnTo>
                    <a:pt x="140600" y="15303"/>
                  </a:lnTo>
                  <a:lnTo>
                    <a:pt x="93997" y="33075"/>
                  </a:lnTo>
                  <a:lnTo>
                    <a:pt x="55130" y="56386"/>
                  </a:lnTo>
                  <a:lnTo>
                    <a:pt x="25505" y="84332"/>
                  </a:lnTo>
                  <a:lnTo>
                    <a:pt x="0" y="150508"/>
                  </a:lnTo>
                  <a:lnTo>
                    <a:pt x="6627" y="185009"/>
                  </a:lnTo>
                  <a:lnTo>
                    <a:pt x="55130" y="244631"/>
                  </a:lnTo>
                  <a:lnTo>
                    <a:pt x="93997" y="267942"/>
                  </a:lnTo>
                  <a:lnTo>
                    <a:pt x="140600" y="285714"/>
                  </a:lnTo>
                  <a:lnTo>
                    <a:pt x="193435" y="297041"/>
                  </a:lnTo>
                  <a:lnTo>
                    <a:pt x="250997" y="301017"/>
                  </a:lnTo>
                  <a:lnTo>
                    <a:pt x="308560" y="297041"/>
                  </a:lnTo>
                  <a:lnTo>
                    <a:pt x="361395" y="285714"/>
                  </a:lnTo>
                  <a:lnTo>
                    <a:pt x="407998" y="267942"/>
                  </a:lnTo>
                  <a:lnTo>
                    <a:pt x="446865" y="244631"/>
                  </a:lnTo>
                  <a:lnTo>
                    <a:pt x="476490" y="216684"/>
                  </a:lnTo>
                  <a:lnTo>
                    <a:pt x="501995" y="150508"/>
                  </a:lnTo>
                  <a:close/>
                </a:path>
              </a:pathLst>
            </a:custGeom>
            <a:ln w="12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16722" y="2410216"/>
              <a:ext cx="369409" cy="214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50435" y="2517584"/>
              <a:ext cx="501992" cy="35107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650429" y="2517578"/>
              <a:ext cx="502284" cy="351155"/>
            </a:xfrm>
            <a:custGeom>
              <a:avLst/>
              <a:gdLst/>
              <a:ahLst/>
              <a:cxnLst/>
              <a:rect l="l" t="t" r="r" b="b"/>
              <a:pathLst>
                <a:path w="502285" h="351155">
                  <a:moveTo>
                    <a:pt x="0" y="0"/>
                  </a:moveTo>
                  <a:lnTo>
                    <a:pt x="0" y="200566"/>
                  </a:lnTo>
                  <a:lnTo>
                    <a:pt x="6627" y="235119"/>
                  </a:lnTo>
                  <a:lnTo>
                    <a:pt x="55130" y="294759"/>
                  </a:lnTo>
                  <a:lnTo>
                    <a:pt x="93997" y="318052"/>
                  </a:lnTo>
                  <a:lnTo>
                    <a:pt x="140600" y="335800"/>
                  </a:lnTo>
                  <a:lnTo>
                    <a:pt x="193435" y="347107"/>
                  </a:lnTo>
                  <a:lnTo>
                    <a:pt x="250997" y="351075"/>
                  </a:lnTo>
                  <a:lnTo>
                    <a:pt x="308560" y="347107"/>
                  </a:lnTo>
                  <a:lnTo>
                    <a:pt x="361395" y="335800"/>
                  </a:lnTo>
                  <a:lnTo>
                    <a:pt x="407998" y="318052"/>
                  </a:lnTo>
                  <a:lnTo>
                    <a:pt x="446865" y="294759"/>
                  </a:lnTo>
                  <a:lnTo>
                    <a:pt x="476490" y="266815"/>
                  </a:lnTo>
                  <a:lnTo>
                    <a:pt x="501995" y="200566"/>
                  </a:lnTo>
                  <a:lnTo>
                    <a:pt x="501995" y="0"/>
                  </a:lnTo>
                  <a:lnTo>
                    <a:pt x="495368" y="34500"/>
                  </a:lnTo>
                  <a:lnTo>
                    <a:pt x="446865" y="94122"/>
                  </a:lnTo>
                  <a:lnTo>
                    <a:pt x="407998" y="117433"/>
                  </a:lnTo>
                  <a:lnTo>
                    <a:pt x="361395" y="135205"/>
                  </a:lnTo>
                  <a:lnTo>
                    <a:pt x="308560" y="146532"/>
                  </a:lnTo>
                  <a:lnTo>
                    <a:pt x="250997" y="150508"/>
                  </a:lnTo>
                  <a:lnTo>
                    <a:pt x="193435" y="146532"/>
                  </a:lnTo>
                  <a:lnTo>
                    <a:pt x="140600" y="135205"/>
                  </a:lnTo>
                  <a:lnTo>
                    <a:pt x="93997" y="117433"/>
                  </a:lnTo>
                  <a:lnTo>
                    <a:pt x="55130" y="94122"/>
                  </a:lnTo>
                  <a:lnTo>
                    <a:pt x="25505" y="66175"/>
                  </a:lnTo>
                  <a:lnTo>
                    <a:pt x="6627" y="34500"/>
                  </a:lnTo>
                  <a:lnTo>
                    <a:pt x="0" y="0"/>
                  </a:lnTo>
                  <a:close/>
                </a:path>
              </a:pathLst>
            </a:custGeom>
            <a:ln w="12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650429" y="2367069"/>
              <a:ext cx="502284" cy="501650"/>
            </a:xfrm>
            <a:custGeom>
              <a:avLst/>
              <a:gdLst/>
              <a:ahLst/>
              <a:cxnLst/>
              <a:rect l="l" t="t" r="r" b="b"/>
              <a:pathLst>
                <a:path w="502285" h="501650">
                  <a:moveTo>
                    <a:pt x="501995" y="150508"/>
                  </a:moveTo>
                  <a:lnTo>
                    <a:pt x="476490" y="84332"/>
                  </a:lnTo>
                  <a:lnTo>
                    <a:pt x="446865" y="56386"/>
                  </a:lnTo>
                  <a:lnTo>
                    <a:pt x="407998" y="33075"/>
                  </a:lnTo>
                  <a:lnTo>
                    <a:pt x="361395" y="15303"/>
                  </a:lnTo>
                  <a:lnTo>
                    <a:pt x="308560" y="3976"/>
                  </a:lnTo>
                  <a:lnTo>
                    <a:pt x="250997" y="0"/>
                  </a:lnTo>
                  <a:lnTo>
                    <a:pt x="193435" y="3976"/>
                  </a:lnTo>
                  <a:lnTo>
                    <a:pt x="140600" y="15303"/>
                  </a:lnTo>
                  <a:lnTo>
                    <a:pt x="93997" y="33075"/>
                  </a:lnTo>
                  <a:lnTo>
                    <a:pt x="55130" y="56386"/>
                  </a:lnTo>
                  <a:lnTo>
                    <a:pt x="25505" y="84332"/>
                  </a:lnTo>
                  <a:lnTo>
                    <a:pt x="0" y="150508"/>
                  </a:lnTo>
                  <a:lnTo>
                    <a:pt x="0" y="351075"/>
                  </a:lnTo>
                  <a:lnTo>
                    <a:pt x="6627" y="385628"/>
                  </a:lnTo>
                  <a:lnTo>
                    <a:pt x="55130" y="445267"/>
                  </a:lnTo>
                  <a:lnTo>
                    <a:pt x="93997" y="468561"/>
                  </a:lnTo>
                  <a:lnTo>
                    <a:pt x="140600" y="486309"/>
                  </a:lnTo>
                  <a:lnTo>
                    <a:pt x="193435" y="497616"/>
                  </a:lnTo>
                  <a:lnTo>
                    <a:pt x="250997" y="501583"/>
                  </a:lnTo>
                  <a:lnTo>
                    <a:pt x="308560" y="497616"/>
                  </a:lnTo>
                  <a:lnTo>
                    <a:pt x="361395" y="486309"/>
                  </a:lnTo>
                  <a:lnTo>
                    <a:pt x="407998" y="468561"/>
                  </a:lnTo>
                  <a:lnTo>
                    <a:pt x="446865" y="445267"/>
                  </a:lnTo>
                  <a:lnTo>
                    <a:pt x="476490" y="417324"/>
                  </a:lnTo>
                  <a:lnTo>
                    <a:pt x="501995" y="351075"/>
                  </a:lnTo>
                  <a:lnTo>
                    <a:pt x="501995" y="150508"/>
                  </a:lnTo>
                  <a:close/>
                </a:path>
              </a:pathLst>
            </a:custGeom>
            <a:ln w="252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175486" y="2835893"/>
            <a:ext cx="16065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spc="-5" dirty="0">
                <a:latin typeface="Arial"/>
                <a:cs typeface="Arial"/>
              </a:rPr>
              <a:t>B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380575" y="1870922"/>
            <a:ext cx="2039620" cy="1470025"/>
            <a:chOff x="1380575" y="1870922"/>
            <a:chExt cx="2039620" cy="1470025"/>
          </a:xfrm>
        </p:grpSpPr>
        <p:sp>
          <p:nvSpPr>
            <p:cNvPr id="16" name="object 16"/>
            <p:cNvSpPr/>
            <p:nvPr/>
          </p:nvSpPr>
          <p:spPr>
            <a:xfrm>
              <a:off x="1398990" y="1889337"/>
              <a:ext cx="1817370" cy="1433195"/>
            </a:xfrm>
            <a:custGeom>
              <a:avLst/>
              <a:gdLst/>
              <a:ahLst/>
              <a:cxnLst/>
              <a:rect l="l" t="t" r="r" b="b"/>
              <a:pathLst>
                <a:path w="1817370" h="1433195">
                  <a:moveTo>
                    <a:pt x="69366" y="657567"/>
                  </a:moveTo>
                  <a:lnTo>
                    <a:pt x="39656" y="692141"/>
                  </a:lnTo>
                  <a:lnTo>
                    <a:pt x="18176" y="730675"/>
                  </a:lnTo>
                  <a:lnTo>
                    <a:pt x="4949" y="771899"/>
                  </a:lnTo>
                  <a:lnTo>
                    <a:pt x="0" y="814544"/>
                  </a:lnTo>
                  <a:lnTo>
                    <a:pt x="3350" y="857338"/>
                  </a:lnTo>
                  <a:lnTo>
                    <a:pt x="15026" y="899013"/>
                  </a:lnTo>
                  <a:lnTo>
                    <a:pt x="35049" y="938297"/>
                  </a:lnTo>
                  <a:lnTo>
                    <a:pt x="63445" y="973922"/>
                  </a:lnTo>
                  <a:lnTo>
                    <a:pt x="116350" y="1014162"/>
                  </a:lnTo>
                  <a:lnTo>
                    <a:pt x="178806" y="1037463"/>
                  </a:lnTo>
                  <a:lnTo>
                    <a:pt x="182044" y="1086714"/>
                  </a:lnTo>
                  <a:lnTo>
                    <a:pt x="193758" y="1133268"/>
                  </a:lnTo>
                  <a:lnTo>
                    <a:pt x="213185" y="1176336"/>
                  </a:lnTo>
                  <a:lnTo>
                    <a:pt x="239560" y="1215130"/>
                  </a:lnTo>
                  <a:lnTo>
                    <a:pt x="272122" y="1248862"/>
                  </a:lnTo>
                  <a:lnTo>
                    <a:pt x="310106" y="1276744"/>
                  </a:lnTo>
                  <a:lnTo>
                    <a:pt x="352751" y="1297988"/>
                  </a:lnTo>
                  <a:lnTo>
                    <a:pt x="399292" y="1311807"/>
                  </a:lnTo>
                  <a:lnTo>
                    <a:pt x="448966" y="1317413"/>
                  </a:lnTo>
                  <a:lnTo>
                    <a:pt x="489918" y="1315422"/>
                  </a:lnTo>
                  <a:lnTo>
                    <a:pt x="529908" y="1307553"/>
                  </a:lnTo>
                  <a:lnTo>
                    <a:pt x="568291" y="1293996"/>
                  </a:lnTo>
                  <a:lnTo>
                    <a:pt x="604423" y="1274940"/>
                  </a:lnTo>
                  <a:lnTo>
                    <a:pt x="627190" y="1313934"/>
                  </a:lnTo>
                  <a:lnTo>
                    <a:pt x="655243" y="1347915"/>
                  </a:lnTo>
                  <a:lnTo>
                    <a:pt x="687815" y="1376611"/>
                  </a:lnTo>
                  <a:lnTo>
                    <a:pt x="724135" y="1399751"/>
                  </a:lnTo>
                  <a:lnTo>
                    <a:pt x="763437" y="1417064"/>
                  </a:lnTo>
                  <a:lnTo>
                    <a:pt x="804950" y="1428279"/>
                  </a:lnTo>
                  <a:lnTo>
                    <a:pt x="847906" y="1433125"/>
                  </a:lnTo>
                  <a:lnTo>
                    <a:pt x="891538" y="1431331"/>
                  </a:lnTo>
                  <a:lnTo>
                    <a:pt x="935074" y="1422627"/>
                  </a:lnTo>
                  <a:lnTo>
                    <a:pt x="977749" y="1406740"/>
                  </a:lnTo>
                  <a:lnTo>
                    <a:pt x="1013838" y="1386489"/>
                  </a:lnTo>
                  <a:lnTo>
                    <a:pt x="1046345" y="1361402"/>
                  </a:lnTo>
                  <a:lnTo>
                    <a:pt x="1074769" y="1331891"/>
                  </a:lnTo>
                  <a:lnTo>
                    <a:pt x="1098609" y="1298367"/>
                  </a:lnTo>
                  <a:lnTo>
                    <a:pt x="1141632" y="1322319"/>
                  </a:lnTo>
                  <a:lnTo>
                    <a:pt x="1186599" y="1339384"/>
                  </a:lnTo>
                  <a:lnTo>
                    <a:pt x="1232795" y="1349707"/>
                  </a:lnTo>
                  <a:lnTo>
                    <a:pt x="1279503" y="1353429"/>
                  </a:lnTo>
                  <a:lnTo>
                    <a:pt x="1326010" y="1350694"/>
                  </a:lnTo>
                  <a:lnTo>
                    <a:pt x="1371599" y="1341645"/>
                  </a:lnTo>
                  <a:lnTo>
                    <a:pt x="1415555" y="1326424"/>
                  </a:lnTo>
                  <a:lnTo>
                    <a:pt x="1457163" y="1305174"/>
                  </a:lnTo>
                  <a:lnTo>
                    <a:pt x="1495707" y="1278038"/>
                  </a:lnTo>
                  <a:lnTo>
                    <a:pt x="1530473" y="1245159"/>
                  </a:lnTo>
                  <a:lnTo>
                    <a:pt x="1560745" y="1206680"/>
                  </a:lnTo>
                  <a:lnTo>
                    <a:pt x="1585030" y="1164207"/>
                  </a:lnTo>
                  <a:lnTo>
                    <a:pt x="1602578" y="1118953"/>
                  </a:lnTo>
                  <a:lnTo>
                    <a:pt x="1613168" y="1071677"/>
                  </a:lnTo>
                  <a:lnTo>
                    <a:pt x="1616579" y="1023137"/>
                  </a:lnTo>
                  <a:lnTo>
                    <a:pt x="1660788" y="1008997"/>
                  </a:lnTo>
                  <a:lnTo>
                    <a:pt x="1700613" y="987940"/>
                  </a:lnTo>
                  <a:lnTo>
                    <a:pt x="1735505" y="960826"/>
                  </a:lnTo>
                  <a:lnTo>
                    <a:pt x="1764917" y="928513"/>
                  </a:lnTo>
                  <a:lnTo>
                    <a:pt x="1788298" y="891863"/>
                  </a:lnTo>
                  <a:lnTo>
                    <a:pt x="1805102" y="851735"/>
                  </a:lnTo>
                  <a:lnTo>
                    <a:pt x="1814780" y="808989"/>
                  </a:lnTo>
                  <a:lnTo>
                    <a:pt x="1816783" y="764486"/>
                  </a:lnTo>
                  <a:lnTo>
                    <a:pt x="1810562" y="719085"/>
                  </a:lnTo>
                  <a:lnTo>
                    <a:pt x="1799390" y="683112"/>
                  </a:lnTo>
                  <a:lnTo>
                    <a:pt x="1783046" y="649350"/>
                  </a:lnTo>
                  <a:lnTo>
                    <a:pt x="1761864" y="618307"/>
                  </a:lnTo>
                  <a:lnTo>
                    <a:pt x="1736174" y="590487"/>
                  </a:lnTo>
                  <a:lnTo>
                    <a:pt x="1758642" y="550211"/>
                  </a:lnTo>
                  <a:lnTo>
                    <a:pt x="1770863" y="507353"/>
                  </a:lnTo>
                  <a:lnTo>
                    <a:pt x="1773122" y="463581"/>
                  </a:lnTo>
                  <a:lnTo>
                    <a:pt x="1765706" y="420564"/>
                  </a:lnTo>
                  <a:lnTo>
                    <a:pt x="1748901" y="379970"/>
                  </a:lnTo>
                  <a:lnTo>
                    <a:pt x="1722993" y="343469"/>
                  </a:lnTo>
                  <a:lnTo>
                    <a:pt x="1688268" y="312728"/>
                  </a:lnTo>
                  <a:lnTo>
                    <a:pt x="1635302" y="286140"/>
                  </a:lnTo>
                  <a:lnTo>
                    <a:pt x="1576770" y="275986"/>
                  </a:lnTo>
                  <a:lnTo>
                    <a:pt x="1560240" y="232578"/>
                  </a:lnTo>
                  <a:lnTo>
                    <a:pt x="1538488" y="192707"/>
                  </a:lnTo>
                  <a:lnTo>
                    <a:pt x="1512024" y="156641"/>
                  </a:lnTo>
                  <a:lnTo>
                    <a:pt x="1481363" y="124653"/>
                  </a:lnTo>
                  <a:lnTo>
                    <a:pt x="1447016" y="97011"/>
                  </a:lnTo>
                  <a:lnTo>
                    <a:pt x="1409495" y="73987"/>
                  </a:lnTo>
                  <a:lnTo>
                    <a:pt x="1369313" y="55850"/>
                  </a:lnTo>
                  <a:lnTo>
                    <a:pt x="1326982" y="42872"/>
                  </a:lnTo>
                  <a:lnTo>
                    <a:pt x="1283014" y="35322"/>
                  </a:lnTo>
                  <a:lnTo>
                    <a:pt x="1237921" y="33471"/>
                  </a:lnTo>
                  <a:lnTo>
                    <a:pt x="1192217" y="37589"/>
                  </a:lnTo>
                  <a:lnTo>
                    <a:pt x="1146413" y="47947"/>
                  </a:lnTo>
                  <a:lnTo>
                    <a:pt x="1098698" y="65973"/>
                  </a:lnTo>
                  <a:lnTo>
                    <a:pt x="1054440" y="90651"/>
                  </a:lnTo>
                  <a:lnTo>
                    <a:pt x="1014331" y="121492"/>
                  </a:lnTo>
                  <a:lnTo>
                    <a:pt x="979064" y="158005"/>
                  </a:lnTo>
                  <a:lnTo>
                    <a:pt x="952101" y="121025"/>
                  </a:lnTo>
                  <a:lnTo>
                    <a:pt x="921100" y="88709"/>
                  </a:lnTo>
                  <a:lnTo>
                    <a:pt x="886618" y="61188"/>
                  </a:lnTo>
                  <a:lnTo>
                    <a:pt x="849211" y="38590"/>
                  </a:lnTo>
                  <a:lnTo>
                    <a:pt x="809438" y="21043"/>
                  </a:lnTo>
                  <a:lnTo>
                    <a:pt x="767854" y="8676"/>
                  </a:lnTo>
                  <a:lnTo>
                    <a:pt x="725017" y="1619"/>
                  </a:lnTo>
                  <a:lnTo>
                    <a:pt x="681484" y="0"/>
                  </a:lnTo>
                  <a:lnTo>
                    <a:pt x="637812" y="3947"/>
                  </a:lnTo>
                  <a:lnTo>
                    <a:pt x="594557" y="13589"/>
                  </a:lnTo>
                  <a:lnTo>
                    <a:pt x="552278" y="29056"/>
                  </a:lnTo>
                  <a:lnTo>
                    <a:pt x="511530" y="50475"/>
                  </a:lnTo>
                  <a:lnTo>
                    <a:pt x="470960" y="79765"/>
                  </a:lnTo>
                  <a:lnTo>
                    <a:pt x="435383" y="114395"/>
                  </a:lnTo>
                  <a:lnTo>
                    <a:pt x="405341" y="153766"/>
                  </a:lnTo>
                  <a:lnTo>
                    <a:pt x="381375" y="197276"/>
                  </a:lnTo>
                  <a:lnTo>
                    <a:pt x="334279" y="196059"/>
                  </a:lnTo>
                  <a:lnTo>
                    <a:pt x="288659" y="201495"/>
                  </a:lnTo>
                  <a:lnTo>
                    <a:pt x="245054" y="213150"/>
                  </a:lnTo>
                  <a:lnTo>
                    <a:pt x="204003" y="230591"/>
                  </a:lnTo>
                  <a:lnTo>
                    <a:pt x="166043" y="253385"/>
                  </a:lnTo>
                  <a:lnTo>
                    <a:pt x="131713" y="281096"/>
                  </a:lnTo>
                  <a:lnTo>
                    <a:pt x="101551" y="313291"/>
                  </a:lnTo>
                  <a:lnTo>
                    <a:pt x="76096" y="349536"/>
                  </a:lnTo>
                  <a:lnTo>
                    <a:pt x="55886" y="389399"/>
                  </a:lnTo>
                  <a:lnTo>
                    <a:pt x="41458" y="432443"/>
                  </a:lnTo>
                  <a:lnTo>
                    <a:pt x="33352" y="478237"/>
                  </a:lnTo>
                  <a:lnTo>
                    <a:pt x="32148" y="524697"/>
                  </a:lnTo>
                  <a:lnTo>
                    <a:pt x="37847" y="570556"/>
                  </a:lnTo>
                  <a:lnTo>
                    <a:pt x="50303" y="615089"/>
                  </a:lnTo>
                  <a:lnTo>
                    <a:pt x="69366" y="657567"/>
                  </a:lnTo>
                  <a:close/>
                </a:path>
              </a:pathLst>
            </a:custGeom>
            <a:ln w="364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905086" y="2343149"/>
              <a:ext cx="502170" cy="3010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905083" y="2343136"/>
              <a:ext cx="502284" cy="301625"/>
            </a:xfrm>
            <a:custGeom>
              <a:avLst/>
              <a:gdLst/>
              <a:ahLst/>
              <a:cxnLst/>
              <a:rect l="l" t="t" r="r" b="b"/>
              <a:pathLst>
                <a:path w="502285" h="301625">
                  <a:moveTo>
                    <a:pt x="502164" y="150508"/>
                  </a:moveTo>
                  <a:lnTo>
                    <a:pt x="476625" y="84332"/>
                  </a:lnTo>
                  <a:lnTo>
                    <a:pt x="446967" y="56386"/>
                  </a:lnTo>
                  <a:lnTo>
                    <a:pt x="408064" y="33075"/>
                  </a:lnTo>
                  <a:lnTo>
                    <a:pt x="361428" y="15303"/>
                  </a:lnTo>
                  <a:lnTo>
                    <a:pt x="308569" y="3976"/>
                  </a:lnTo>
                  <a:lnTo>
                    <a:pt x="250997" y="0"/>
                  </a:lnTo>
                  <a:lnTo>
                    <a:pt x="193488" y="3976"/>
                  </a:lnTo>
                  <a:lnTo>
                    <a:pt x="140674" y="15303"/>
                  </a:lnTo>
                  <a:lnTo>
                    <a:pt x="94068" y="33075"/>
                  </a:lnTo>
                  <a:lnTo>
                    <a:pt x="55183" y="56386"/>
                  </a:lnTo>
                  <a:lnTo>
                    <a:pt x="25535" y="84332"/>
                  </a:lnTo>
                  <a:lnTo>
                    <a:pt x="0" y="150508"/>
                  </a:lnTo>
                  <a:lnTo>
                    <a:pt x="6636" y="185009"/>
                  </a:lnTo>
                  <a:lnTo>
                    <a:pt x="55183" y="244631"/>
                  </a:lnTo>
                  <a:lnTo>
                    <a:pt x="94068" y="267942"/>
                  </a:lnTo>
                  <a:lnTo>
                    <a:pt x="140674" y="285714"/>
                  </a:lnTo>
                  <a:lnTo>
                    <a:pt x="193488" y="297041"/>
                  </a:lnTo>
                  <a:lnTo>
                    <a:pt x="250997" y="301017"/>
                  </a:lnTo>
                  <a:lnTo>
                    <a:pt x="308569" y="297041"/>
                  </a:lnTo>
                  <a:lnTo>
                    <a:pt x="361428" y="285714"/>
                  </a:lnTo>
                  <a:lnTo>
                    <a:pt x="408064" y="267942"/>
                  </a:lnTo>
                  <a:lnTo>
                    <a:pt x="446967" y="244631"/>
                  </a:lnTo>
                  <a:lnTo>
                    <a:pt x="476625" y="216684"/>
                  </a:lnTo>
                  <a:lnTo>
                    <a:pt x="502164" y="150508"/>
                  </a:lnTo>
                  <a:close/>
                </a:path>
              </a:pathLst>
            </a:custGeom>
            <a:ln w="12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971545" y="2386283"/>
              <a:ext cx="369241" cy="2147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905086" y="2493644"/>
              <a:ext cx="502170" cy="35124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905083" y="2493645"/>
              <a:ext cx="502284" cy="351790"/>
            </a:xfrm>
            <a:custGeom>
              <a:avLst/>
              <a:gdLst/>
              <a:ahLst/>
              <a:cxnLst/>
              <a:rect l="l" t="t" r="r" b="b"/>
              <a:pathLst>
                <a:path w="502285" h="351789">
                  <a:moveTo>
                    <a:pt x="0" y="0"/>
                  </a:moveTo>
                  <a:lnTo>
                    <a:pt x="0" y="200734"/>
                  </a:lnTo>
                  <a:lnTo>
                    <a:pt x="6636" y="235234"/>
                  </a:lnTo>
                  <a:lnTo>
                    <a:pt x="55183" y="294856"/>
                  </a:lnTo>
                  <a:lnTo>
                    <a:pt x="94068" y="318168"/>
                  </a:lnTo>
                  <a:lnTo>
                    <a:pt x="140674" y="335940"/>
                  </a:lnTo>
                  <a:lnTo>
                    <a:pt x="193488" y="347266"/>
                  </a:lnTo>
                  <a:lnTo>
                    <a:pt x="250997" y="351243"/>
                  </a:lnTo>
                  <a:lnTo>
                    <a:pt x="308569" y="347266"/>
                  </a:lnTo>
                  <a:lnTo>
                    <a:pt x="361428" y="335940"/>
                  </a:lnTo>
                  <a:lnTo>
                    <a:pt x="408064" y="318168"/>
                  </a:lnTo>
                  <a:lnTo>
                    <a:pt x="446967" y="294856"/>
                  </a:lnTo>
                  <a:lnTo>
                    <a:pt x="476625" y="266910"/>
                  </a:lnTo>
                  <a:lnTo>
                    <a:pt x="502164" y="200734"/>
                  </a:lnTo>
                  <a:lnTo>
                    <a:pt x="502164" y="0"/>
                  </a:lnTo>
                  <a:lnTo>
                    <a:pt x="495527" y="34500"/>
                  </a:lnTo>
                  <a:lnTo>
                    <a:pt x="446967" y="94122"/>
                  </a:lnTo>
                  <a:lnTo>
                    <a:pt x="408064" y="117433"/>
                  </a:lnTo>
                  <a:lnTo>
                    <a:pt x="361428" y="135205"/>
                  </a:lnTo>
                  <a:lnTo>
                    <a:pt x="308569" y="146532"/>
                  </a:lnTo>
                  <a:lnTo>
                    <a:pt x="250997" y="150508"/>
                  </a:lnTo>
                  <a:lnTo>
                    <a:pt x="193488" y="146532"/>
                  </a:lnTo>
                  <a:lnTo>
                    <a:pt x="140674" y="135205"/>
                  </a:lnTo>
                  <a:lnTo>
                    <a:pt x="94068" y="117433"/>
                  </a:lnTo>
                  <a:lnTo>
                    <a:pt x="55183" y="94122"/>
                  </a:lnTo>
                  <a:lnTo>
                    <a:pt x="25535" y="66175"/>
                  </a:lnTo>
                  <a:lnTo>
                    <a:pt x="6636" y="34500"/>
                  </a:lnTo>
                  <a:lnTo>
                    <a:pt x="0" y="0"/>
                  </a:lnTo>
                  <a:close/>
                </a:path>
              </a:pathLst>
            </a:custGeom>
            <a:ln w="12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905083" y="2343136"/>
              <a:ext cx="502284" cy="502284"/>
            </a:xfrm>
            <a:custGeom>
              <a:avLst/>
              <a:gdLst/>
              <a:ahLst/>
              <a:cxnLst/>
              <a:rect l="l" t="t" r="r" b="b"/>
              <a:pathLst>
                <a:path w="502285" h="502285">
                  <a:moveTo>
                    <a:pt x="502164" y="150508"/>
                  </a:moveTo>
                  <a:lnTo>
                    <a:pt x="476625" y="84332"/>
                  </a:lnTo>
                  <a:lnTo>
                    <a:pt x="446967" y="56386"/>
                  </a:lnTo>
                  <a:lnTo>
                    <a:pt x="408064" y="33075"/>
                  </a:lnTo>
                  <a:lnTo>
                    <a:pt x="361428" y="15303"/>
                  </a:lnTo>
                  <a:lnTo>
                    <a:pt x="308569" y="3976"/>
                  </a:lnTo>
                  <a:lnTo>
                    <a:pt x="250997" y="0"/>
                  </a:lnTo>
                  <a:lnTo>
                    <a:pt x="193488" y="3976"/>
                  </a:lnTo>
                  <a:lnTo>
                    <a:pt x="140674" y="15303"/>
                  </a:lnTo>
                  <a:lnTo>
                    <a:pt x="94068" y="33075"/>
                  </a:lnTo>
                  <a:lnTo>
                    <a:pt x="55183" y="56386"/>
                  </a:lnTo>
                  <a:lnTo>
                    <a:pt x="25535" y="84332"/>
                  </a:lnTo>
                  <a:lnTo>
                    <a:pt x="0" y="150508"/>
                  </a:lnTo>
                  <a:lnTo>
                    <a:pt x="0" y="351243"/>
                  </a:lnTo>
                  <a:lnTo>
                    <a:pt x="6636" y="385743"/>
                  </a:lnTo>
                  <a:lnTo>
                    <a:pt x="55183" y="445365"/>
                  </a:lnTo>
                  <a:lnTo>
                    <a:pt x="94068" y="468677"/>
                  </a:lnTo>
                  <a:lnTo>
                    <a:pt x="140674" y="486448"/>
                  </a:lnTo>
                  <a:lnTo>
                    <a:pt x="193488" y="497775"/>
                  </a:lnTo>
                  <a:lnTo>
                    <a:pt x="250997" y="501752"/>
                  </a:lnTo>
                  <a:lnTo>
                    <a:pt x="308569" y="497775"/>
                  </a:lnTo>
                  <a:lnTo>
                    <a:pt x="361428" y="486448"/>
                  </a:lnTo>
                  <a:lnTo>
                    <a:pt x="408064" y="468677"/>
                  </a:lnTo>
                  <a:lnTo>
                    <a:pt x="446967" y="445365"/>
                  </a:lnTo>
                  <a:lnTo>
                    <a:pt x="476625" y="417419"/>
                  </a:lnTo>
                  <a:lnTo>
                    <a:pt x="502164" y="351243"/>
                  </a:lnTo>
                  <a:lnTo>
                    <a:pt x="502164" y="150508"/>
                  </a:lnTo>
                  <a:close/>
                </a:path>
              </a:pathLst>
            </a:custGeom>
            <a:ln w="252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746007" y="2155364"/>
            <a:ext cx="1136650" cy="958850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42545">
              <a:lnSpc>
                <a:spcPct val="100000"/>
              </a:lnSpc>
              <a:spcBef>
                <a:spcPts val="1140"/>
              </a:spcBef>
            </a:pPr>
            <a:r>
              <a:rPr sz="1850" spc="5" dirty="0">
                <a:latin typeface="Arial"/>
                <a:cs typeface="Arial"/>
              </a:rPr>
              <a:t>AS</a:t>
            </a:r>
            <a:r>
              <a:rPr sz="1850" spc="-55" dirty="0">
                <a:latin typeface="Arial"/>
                <a:cs typeface="Arial"/>
              </a:rPr>
              <a:t> </a:t>
            </a:r>
            <a:r>
              <a:rPr sz="1850" spc="5" dirty="0">
                <a:latin typeface="Arial"/>
                <a:cs typeface="Arial"/>
              </a:rPr>
              <a:t>64496</a:t>
            </a:r>
            <a:endParaRPr sz="1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5" dirty="0">
                <a:latin typeface="Arial"/>
                <a:cs typeface="Arial"/>
              </a:rPr>
              <a:t>198.51.100.0/25</a:t>
            </a:r>
            <a:endParaRPr sz="12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65"/>
              </a:spcBef>
            </a:pPr>
            <a:r>
              <a:rPr sz="1600" spc="-5" dirty="0"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149731" y="2101113"/>
            <a:ext cx="1758314" cy="699770"/>
            <a:chOff x="3149731" y="2101113"/>
            <a:chExt cx="1758314" cy="699770"/>
          </a:xfrm>
        </p:grpSpPr>
        <p:sp>
          <p:nvSpPr>
            <p:cNvPr id="25" name="object 25"/>
            <p:cNvSpPr/>
            <p:nvPr/>
          </p:nvSpPr>
          <p:spPr>
            <a:xfrm>
              <a:off x="3156089" y="2417470"/>
              <a:ext cx="1745348" cy="3770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156081" y="2417464"/>
              <a:ext cx="1745614" cy="377190"/>
            </a:xfrm>
            <a:custGeom>
              <a:avLst/>
              <a:gdLst/>
              <a:ahLst/>
              <a:cxnLst/>
              <a:rect l="l" t="t" r="r" b="b"/>
              <a:pathLst>
                <a:path w="1745614" h="377189">
                  <a:moveTo>
                    <a:pt x="1745346" y="200397"/>
                  </a:moveTo>
                  <a:lnTo>
                    <a:pt x="678773" y="377030"/>
                  </a:lnTo>
                  <a:lnTo>
                    <a:pt x="825864" y="111406"/>
                  </a:lnTo>
                  <a:lnTo>
                    <a:pt x="0" y="176464"/>
                  </a:lnTo>
                  <a:lnTo>
                    <a:pt x="1066572" y="0"/>
                  </a:lnTo>
                  <a:lnTo>
                    <a:pt x="919482" y="265623"/>
                  </a:lnTo>
                  <a:lnTo>
                    <a:pt x="1745346" y="200397"/>
                  </a:lnTo>
                  <a:close/>
                </a:path>
              </a:pathLst>
            </a:custGeom>
            <a:ln w="12135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62324" y="2101113"/>
              <a:ext cx="543560" cy="250190"/>
            </a:xfrm>
            <a:custGeom>
              <a:avLst/>
              <a:gdLst/>
              <a:ahLst/>
              <a:cxnLst/>
              <a:rect l="l" t="t" r="r" b="b"/>
              <a:pathLst>
                <a:path w="543560" h="250189">
                  <a:moveTo>
                    <a:pt x="3378" y="0"/>
                  </a:moveTo>
                  <a:lnTo>
                    <a:pt x="0" y="242709"/>
                  </a:lnTo>
                  <a:lnTo>
                    <a:pt x="539953" y="249948"/>
                  </a:lnTo>
                  <a:lnTo>
                    <a:pt x="543331" y="7251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749878" y="2087356"/>
            <a:ext cx="568960" cy="259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05"/>
              </a:lnSpc>
            </a:pPr>
            <a:r>
              <a:rPr sz="2400" spc="-37" baseline="1736" dirty="0">
                <a:latin typeface="Arial"/>
                <a:cs typeface="Arial"/>
              </a:rPr>
              <a:t>eB</a:t>
            </a:r>
            <a:r>
              <a:rPr sz="1600" spc="-25" dirty="0">
                <a:latin typeface="Arial"/>
                <a:cs typeface="Arial"/>
              </a:rPr>
              <a:t>GP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129549" y="2872641"/>
            <a:ext cx="588645" cy="187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dirty="0">
                <a:latin typeface="Arial"/>
                <a:cs typeface="Arial"/>
              </a:rPr>
              <a:t>192.0.2.1</a:t>
            </a:r>
            <a:endParaRPr sz="10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324994" y="2872641"/>
            <a:ext cx="588645" cy="187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dirty="0">
                <a:latin typeface="Arial"/>
                <a:cs typeface="Arial"/>
              </a:rPr>
              <a:t>192.0.2.2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717571" y="1694018"/>
            <a:ext cx="527685" cy="527050"/>
            <a:chOff x="6717571" y="1694018"/>
            <a:chExt cx="527685" cy="527050"/>
          </a:xfrm>
        </p:grpSpPr>
        <p:sp>
          <p:nvSpPr>
            <p:cNvPr id="32" name="object 32"/>
            <p:cNvSpPr/>
            <p:nvPr/>
          </p:nvSpPr>
          <p:spPr>
            <a:xfrm>
              <a:off x="6730288" y="1706727"/>
              <a:ext cx="502158" cy="30101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730271" y="1706718"/>
              <a:ext cx="502284" cy="301625"/>
            </a:xfrm>
            <a:custGeom>
              <a:avLst/>
              <a:gdLst/>
              <a:ahLst/>
              <a:cxnLst/>
              <a:rect l="l" t="t" r="r" b="b"/>
              <a:pathLst>
                <a:path w="502284" h="301625">
                  <a:moveTo>
                    <a:pt x="502164" y="150508"/>
                  </a:moveTo>
                  <a:lnTo>
                    <a:pt x="476658" y="84332"/>
                  </a:lnTo>
                  <a:lnTo>
                    <a:pt x="447033" y="56386"/>
                  </a:lnTo>
                  <a:lnTo>
                    <a:pt x="408167" y="33075"/>
                  </a:lnTo>
                  <a:lnTo>
                    <a:pt x="361563" y="15303"/>
                  </a:lnTo>
                  <a:lnTo>
                    <a:pt x="308728" y="3976"/>
                  </a:lnTo>
                  <a:lnTo>
                    <a:pt x="251166" y="0"/>
                  </a:lnTo>
                  <a:lnTo>
                    <a:pt x="193595" y="3976"/>
                  </a:lnTo>
                  <a:lnTo>
                    <a:pt x="140735" y="15303"/>
                  </a:lnTo>
                  <a:lnTo>
                    <a:pt x="94099" y="33075"/>
                  </a:lnTo>
                  <a:lnTo>
                    <a:pt x="55197" y="56386"/>
                  </a:lnTo>
                  <a:lnTo>
                    <a:pt x="25539" y="84332"/>
                  </a:lnTo>
                  <a:lnTo>
                    <a:pt x="0" y="150508"/>
                  </a:lnTo>
                  <a:lnTo>
                    <a:pt x="6636" y="185009"/>
                  </a:lnTo>
                  <a:lnTo>
                    <a:pt x="55197" y="244631"/>
                  </a:lnTo>
                  <a:lnTo>
                    <a:pt x="94099" y="267942"/>
                  </a:lnTo>
                  <a:lnTo>
                    <a:pt x="140735" y="285714"/>
                  </a:lnTo>
                  <a:lnTo>
                    <a:pt x="193595" y="297041"/>
                  </a:lnTo>
                  <a:lnTo>
                    <a:pt x="251166" y="301017"/>
                  </a:lnTo>
                  <a:lnTo>
                    <a:pt x="308728" y="297041"/>
                  </a:lnTo>
                  <a:lnTo>
                    <a:pt x="361563" y="285714"/>
                  </a:lnTo>
                  <a:lnTo>
                    <a:pt x="408167" y="267942"/>
                  </a:lnTo>
                  <a:lnTo>
                    <a:pt x="447033" y="244631"/>
                  </a:lnTo>
                  <a:lnTo>
                    <a:pt x="476658" y="216684"/>
                  </a:lnTo>
                  <a:lnTo>
                    <a:pt x="502164" y="150508"/>
                  </a:lnTo>
                  <a:close/>
                </a:path>
              </a:pathLst>
            </a:custGeom>
            <a:ln w="12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796733" y="1749865"/>
              <a:ext cx="369241" cy="21472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730288" y="1857235"/>
              <a:ext cx="502158" cy="35107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730271" y="1857227"/>
              <a:ext cx="502284" cy="351155"/>
            </a:xfrm>
            <a:custGeom>
              <a:avLst/>
              <a:gdLst/>
              <a:ahLst/>
              <a:cxnLst/>
              <a:rect l="l" t="t" r="r" b="b"/>
              <a:pathLst>
                <a:path w="502284" h="351155">
                  <a:moveTo>
                    <a:pt x="0" y="0"/>
                  </a:moveTo>
                  <a:lnTo>
                    <a:pt x="0" y="200566"/>
                  </a:lnTo>
                  <a:lnTo>
                    <a:pt x="6636" y="235066"/>
                  </a:lnTo>
                  <a:lnTo>
                    <a:pt x="55197" y="294688"/>
                  </a:lnTo>
                  <a:lnTo>
                    <a:pt x="94099" y="317999"/>
                  </a:lnTo>
                  <a:lnTo>
                    <a:pt x="140735" y="335771"/>
                  </a:lnTo>
                  <a:lnTo>
                    <a:pt x="193595" y="347098"/>
                  </a:lnTo>
                  <a:lnTo>
                    <a:pt x="251166" y="351075"/>
                  </a:lnTo>
                  <a:lnTo>
                    <a:pt x="308728" y="347098"/>
                  </a:lnTo>
                  <a:lnTo>
                    <a:pt x="361563" y="335771"/>
                  </a:lnTo>
                  <a:lnTo>
                    <a:pt x="408167" y="317999"/>
                  </a:lnTo>
                  <a:lnTo>
                    <a:pt x="447033" y="294688"/>
                  </a:lnTo>
                  <a:lnTo>
                    <a:pt x="476658" y="266742"/>
                  </a:lnTo>
                  <a:lnTo>
                    <a:pt x="502164" y="200566"/>
                  </a:lnTo>
                  <a:lnTo>
                    <a:pt x="502164" y="0"/>
                  </a:lnTo>
                  <a:lnTo>
                    <a:pt x="495537" y="34500"/>
                  </a:lnTo>
                  <a:lnTo>
                    <a:pt x="447033" y="94122"/>
                  </a:lnTo>
                  <a:lnTo>
                    <a:pt x="408167" y="117433"/>
                  </a:lnTo>
                  <a:lnTo>
                    <a:pt x="361563" y="135205"/>
                  </a:lnTo>
                  <a:lnTo>
                    <a:pt x="308728" y="146532"/>
                  </a:lnTo>
                  <a:lnTo>
                    <a:pt x="251166" y="150508"/>
                  </a:lnTo>
                  <a:lnTo>
                    <a:pt x="193595" y="146532"/>
                  </a:lnTo>
                  <a:lnTo>
                    <a:pt x="140735" y="135205"/>
                  </a:lnTo>
                  <a:lnTo>
                    <a:pt x="94099" y="117433"/>
                  </a:lnTo>
                  <a:lnTo>
                    <a:pt x="55197" y="94122"/>
                  </a:lnTo>
                  <a:lnTo>
                    <a:pt x="25539" y="66175"/>
                  </a:lnTo>
                  <a:lnTo>
                    <a:pt x="6636" y="34500"/>
                  </a:lnTo>
                  <a:lnTo>
                    <a:pt x="0" y="0"/>
                  </a:lnTo>
                  <a:close/>
                </a:path>
              </a:pathLst>
            </a:custGeom>
            <a:ln w="12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730271" y="1706718"/>
              <a:ext cx="502284" cy="501650"/>
            </a:xfrm>
            <a:custGeom>
              <a:avLst/>
              <a:gdLst/>
              <a:ahLst/>
              <a:cxnLst/>
              <a:rect l="l" t="t" r="r" b="b"/>
              <a:pathLst>
                <a:path w="502284" h="501650">
                  <a:moveTo>
                    <a:pt x="502164" y="150508"/>
                  </a:moveTo>
                  <a:lnTo>
                    <a:pt x="476658" y="84332"/>
                  </a:lnTo>
                  <a:lnTo>
                    <a:pt x="447033" y="56386"/>
                  </a:lnTo>
                  <a:lnTo>
                    <a:pt x="408167" y="33075"/>
                  </a:lnTo>
                  <a:lnTo>
                    <a:pt x="361563" y="15303"/>
                  </a:lnTo>
                  <a:lnTo>
                    <a:pt x="308728" y="3976"/>
                  </a:lnTo>
                  <a:lnTo>
                    <a:pt x="251166" y="0"/>
                  </a:lnTo>
                  <a:lnTo>
                    <a:pt x="193595" y="3976"/>
                  </a:lnTo>
                  <a:lnTo>
                    <a:pt x="140735" y="15303"/>
                  </a:lnTo>
                  <a:lnTo>
                    <a:pt x="94099" y="33075"/>
                  </a:lnTo>
                  <a:lnTo>
                    <a:pt x="55197" y="56386"/>
                  </a:lnTo>
                  <a:lnTo>
                    <a:pt x="25539" y="84332"/>
                  </a:lnTo>
                  <a:lnTo>
                    <a:pt x="0" y="150508"/>
                  </a:lnTo>
                  <a:lnTo>
                    <a:pt x="0" y="351075"/>
                  </a:lnTo>
                  <a:lnTo>
                    <a:pt x="6636" y="385575"/>
                  </a:lnTo>
                  <a:lnTo>
                    <a:pt x="55197" y="445197"/>
                  </a:lnTo>
                  <a:lnTo>
                    <a:pt x="94099" y="468508"/>
                  </a:lnTo>
                  <a:lnTo>
                    <a:pt x="140735" y="486280"/>
                  </a:lnTo>
                  <a:lnTo>
                    <a:pt x="193595" y="497607"/>
                  </a:lnTo>
                  <a:lnTo>
                    <a:pt x="251166" y="501583"/>
                  </a:lnTo>
                  <a:lnTo>
                    <a:pt x="308728" y="497607"/>
                  </a:lnTo>
                  <a:lnTo>
                    <a:pt x="361563" y="486280"/>
                  </a:lnTo>
                  <a:lnTo>
                    <a:pt x="408167" y="468508"/>
                  </a:lnTo>
                  <a:lnTo>
                    <a:pt x="447033" y="445197"/>
                  </a:lnTo>
                  <a:lnTo>
                    <a:pt x="476658" y="417250"/>
                  </a:lnTo>
                  <a:lnTo>
                    <a:pt x="502164" y="351075"/>
                  </a:lnTo>
                  <a:lnTo>
                    <a:pt x="502164" y="150508"/>
                  </a:lnTo>
                  <a:close/>
                </a:path>
              </a:pathLst>
            </a:custGeom>
            <a:ln w="252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676244" y="2175374"/>
            <a:ext cx="17208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spc="-5" dirty="0">
                <a:latin typeface="Arial"/>
                <a:cs typeface="Arial"/>
              </a:rPr>
              <a:t>C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4895077" y="1856727"/>
            <a:ext cx="2092960" cy="767715"/>
            <a:chOff x="4895077" y="1856727"/>
            <a:chExt cx="2092960" cy="767715"/>
          </a:xfrm>
        </p:grpSpPr>
        <p:sp>
          <p:nvSpPr>
            <p:cNvPr id="40" name="object 40"/>
            <p:cNvSpPr/>
            <p:nvPr/>
          </p:nvSpPr>
          <p:spPr>
            <a:xfrm>
              <a:off x="4901437" y="1957514"/>
              <a:ext cx="2080006" cy="66034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901427" y="1957510"/>
              <a:ext cx="2080260" cy="660400"/>
            </a:xfrm>
            <a:custGeom>
              <a:avLst/>
              <a:gdLst/>
              <a:ahLst/>
              <a:cxnLst/>
              <a:rect l="l" t="t" r="r" b="b"/>
              <a:pathLst>
                <a:path w="2080259" h="660400">
                  <a:moveTo>
                    <a:pt x="2080010" y="0"/>
                  </a:moveTo>
                  <a:lnTo>
                    <a:pt x="996232" y="414447"/>
                  </a:lnTo>
                  <a:lnTo>
                    <a:pt x="1015799" y="309613"/>
                  </a:lnTo>
                  <a:lnTo>
                    <a:pt x="0" y="660351"/>
                  </a:lnTo>
                  <a:lnTo>
                    <a:pt x="1083609" y="245904"/>
                  </a:lnTo>
                  <a:lnTo>
                    <a:pt x="1064042" y="350737"/>
                  </a:lnTo>
                  <a:lnTo>
                    <a:pt x="2080010" y="0"/>
                  </a:lnTo>
                  <a:close/>
                </a:path>
              </a:pathLst>
            </a:custGeom>
            <a:ln w="12136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601969" y="1856727"/>
              <a:ext cx="523875" cy="374650"/>
            </a:xfrm>
            <a:custGeom>
              <a:avLst/>
              <a:gdLst/>
              <a:ahLst/>
              <a:cxnLst/>
              <a:rect l="l" t="t" r="r" b="b"/>
              <a:pathLst>
                <a:path w="523875" h="374650">
                  <a:moveTo>
                    <a:pt x="450214" y="0"/>
                  </a:moveTo>
                  <a:lnTo>
                    <a:pt x="0" y="142925"/>
                  </a:lnTo>
                  <a:lnTo>
                    <a:pt x="73545" y="374167"/>
                  </a:lnTo>
                  <a:lnTo>
                    <a:pt x="523760" y="231241"/>
                  </a:lnTo>
                  <a:lnTo>
                    <a:pt x="4502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 rot="20580000">
            <a:off x="5602932" y="1933311"/>
            <a:ext cx="51637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5"/>
              </a:lnSpc>
            </a:pPr>
            <a:r>
              <a:rPr sz="1600" spc="-25" dirty="0">
                <a:latin typeface="Arial"/>
                <a:cs typeface="Arial"/>
              </a:rPr>
              <a:t>iBG</a:t>
            </a:r>
            <a:r>
              <a:rPr sz="2400" spc="-7" baseline="1736" dirty="0">
                <a:latin typeface="Arial"/>
                <a:cs typeface="Arial"/>
              </a:rPr>
              <a:t>P</a:t>
            </a:r>
            <a:endParaRPr sz="2400" baseline="1736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785614" y="4477780"/>
            <a:ext cx="1816735" cy="1433195"/>
          </a:xfrm>
          <a:custGeom>
            <a:avLst/>
            <a:gdLst/>
            <a:ahLst/>
            <a:cxnLst/>
            <a:rect l="l" t="t" r="r" b="b"/>
            <a:pathLst>
              <a:path w="1816735" h="1433195">
                <a:moveTo>
                  <a:pt x="69370" y="657489"/>
                </a:moveTo>
                <a:lnTo>
                  <a:pt x="39643" y="692062"/>
                </a:lnTo>
                <a:lnTo>
                  <a:pt x="18159" y="730604"/>
                </a:lnTo>
                <a:lnTo>
                  <a:pt x="4938" y="771842"/>
                </a:lnTo>
                <a:lnTo>
                  <a:pt x="0" y="814504"/>
                </a:lnTo>
                <a:lnTo>
                  <a:pt x="3363" y="857318"/>
                </a:lnTo>
                <a:lnTo>
                  <a:pt x="15049" y="899011"/>
                </a:lnTo>
                <a:lnTo>
                  <a:pt x="35077" y="938311"/>
                </a:lnTo>
                <a:lnTo>
                  <a:pt x="63466" y="973946"/>
                </a:lnTo>
                <a:lnTo>
                  <a:pt x="116347" y="1014135"/>
                </a:lnTo>
                <a:lnTo>
                  <a:pt x="178844" y="1037385"/>
                </a:lnTo>
                <a:lnTo>
                  <a:pt x="182097" y="1086627"/>
                </a:lnTo>
                <a:lnTo>
                  <a:pt x="193821" y="1133183"/>
                </a:lnTo>
                <a:lnTo>
                  <a:pt x="213255" y="1176263"/>
                </a:lnTo>
                <a:lnTo>
                  <a:pt x="239636" y="1215075"/>
                </a:lnTo>
                <a:lnTo>
                  <a:pt x="272202" y="1248829"/>
                </a:lnTo>
                <a:lnTo>
                  <a:pt x="310191" y="1276735"/>
                </a:lnTo>
                <a:lnTo>
                  <a:pt x="352840" y="1298001"/>
                </a:lnTo>
                <a:lnTo>
                  <a:pt x="399388" y="1311838"/>
                </a:lnTo>
                <a:lnTo>
                  <a:pt x="449072" y="1317453"/>
                </a:lnTo>
                <a:lnTo>
                  <a:pt x="489950" y="1315451"/>
                </a:lnTo>
                <a:lnTo>
                  <a:pt x="529912" y="1307564"/>
                </a:lnTo>
                <a:lnTo>
                  <a:pt x="568292" y="1293970"/>
                </a:lnTo>
                <a:lnTo>
                  <a:pt x="604427" y="1274845"/>
                </a:lnTo>
                <a:lnTo>
                  <a:pt x="627213" y="1313863"/>
                </a:lnTo>
                <a:lnTo>
                  <a:pt x="655281" y="1347862"/>
                </a:lnTo>
                <a:lnTo>
                  <a:pt x="687864" y="1376572"/>
                </a:lnTo>
                <a:lnTo>
                  <a:pt x="724191" y="1399721"/>
                </a:lnTo>
                <a:lnTo>
                  <a:pt x="763494" y="1417037"/>
                </a:lnTo>
                <a:lnTo>
                  <a:pt x="805003" y="1428249"/>
                </a:lnTo>
                <a:lnTo>
                  <a:pt x="847949" y="1433086"/>
                </a:lnTo>
                <a:lnTo>
                  <a:pt x="891563" y="1431275"/>
                </a:lnTo>
                <a:lnTo>
                  <a:pt x="935076" y="1422547"/>
                </a:lnTo>
                <a:lnTo>
                  <a:pt x="977719" y="1406629"/>
                </a:lnTo>
                <a:lnTo>
                  <a:pt x="1013814" y="1386428"/>
                </a:lnTo>
                <a:lnTo>
                  <a:pt x="1046351" y="1361342"/>
                </a:lnTo>
                <a:lnTo>
                  <a:pt x="1074808" y="1331818"/>
                </a:lnTo>
                <a:lnTo>
                  <a:pt x="1098664" y="1298307"/>
                </a:lnTo>
                <a:lnTo>
                  <a:pt x="1141688" y="1322259"/>
                </a:lnTo>
                <a:lnTo>
                  <a:pt x="1186651" y="1339327"/>
                </a:lnTo>
                <a:lnTo>
                  <a:pt x="1232839" y="1349653"/>
                </a:lnTo>
                <a:lnTo>
                  <a:pt x="1279538" y="1353378"/>
                </a:lnTo>
                <a:lnTo>
                  <a:pt x="1326036" y="1350644"/>
                </a:lnTo>
                <a:lnTo>
                  <a:pt x="1371620" y="1341594"/>
                </a:lnTo>
                <a:lnTo>
                  <a:pt x="1415575" y="1326368"/>
                </a:lnTo>
                <a:lnTo>
                  <a:pt x="1457189" y="1305109"/>
                </a:lnTo>
                <a:lnTo>
                  <a:pt x="1495748" y="1277959"/>
                </a:lnTo>
                <a:lnTo>
                  <a:pt x="1530540" y="1245059"/>
                </a:lnTo>
                <a:lnTo>
                  <a:pt x="1560851" y="1206552"/>
                </a:lnTo>
                <a:lnTo>
                  <a:pt x="1585041" y="1164127"/>
                </a:lnTo>
                <a:lnTo>
                  <a:pt x="1602557" y="1118895"/>
                </a:lnTo>
                <a:lnTo>
                  <a:pt x="1613179" y="1071618"/>
                </a:lnTo>
                <a:lnTo>
                  <a:pt x="1616684" y="1023059"/>
                </a:lnTo>
                <a:lnTo>
                  <a:pt x="1660888" y="1008936"/>
                </a:lnTo>
                <a:lnTo>
                  <a:pt x="1700697" y="987893"/>
                </a:lnTo>
                <a:lnTo>
                  <a:pt x="1735567" y="960787"/>
                </a:lnTo>
                <a:lnTo>
                  <a:pt x="1764952" y="928480"/>
                </a:lnTo>
                <a:lnTo>
                  <a:pt x="1788305" y="891828"/>
                </a:lnTo>
                <a:lnTo>
                  <a:pt x="1805083" y="851691"/>
                </a:lnTo>
                <a:lnTo>
                  <a:pt x="1814738" y="808928"/>
                </a:lnTo>
                <a:lnTo>
                  <a:pt x="1816725" y="764397"/>
                </a:lnTo>
                <a:lnTo>
                  <a:pt x="1810499" y="718957"/>
                </a:lnTo>
                <a:lnTo>
                  <a:pt x="1799350" y="683017"/>
                </a:lnTo>
                <a:lnTo>
                  <a:pt x="1783046" y="649273"/>
                </a:lnTo>
                <a:lnTo>
                  <a:pt x="1761871" y="618259"/>
                </a:lnTo>
                <a:lnTo>
                  <a:pt x="1736111" y="590510"/>
                </a:lnTo>
                <a:lnTo>
                  <a:pt x="1758580" y="550196"/>
                </a:lnTo>
                <a:lnTo>
                  <a:pt x="1770804" y="507306"/>
                </a:lnTo>
                <a:lnTo>
                  <a:pt x="1773072" y="463509"/>
                </a:lnTo>
                <a:lnTo>
                  <a:pt x="1765675" y="420474"/>
                </a:lnTo>
                <a:lnTo>
                  <a:pt x="1748899" y="379868"/>
                </a:lnTo>
                <a:lnTo>
                  <a:pt x="1723036" y="343360"/>
                </a:lnTo>
                <a:lnTo>
                  <a:pt x="1688374" y="312617"/>
                </a:lnTo>
                <a:lnTo>
                  <a:pt x="1635323" y="286086"/>
                </a:lnTo>
                <a:lnTo>
                  <a:pt x="1576707" y="275925"/>
                </a:lnTo>
                <a:lnTo>
                  <a:pt x="1560177" y="232537"/>
                </a:lnTo>
                <a:lnTo>
                  <a:pt x="1538425" y="192676"/>
                </a:lnTo>
                <a:lnTo>
                  <a:pt x="1511962" y="156613"/>
                </a:lnTo>
                <a:lnTo>
                  <a:pt x="1481302" y="124620"/>
                </a:lnTo>
                <a:lnTo>
                  <a:pt x="1446956" y="96968"/>
                </a:lnTo>
                <a:lnTo>
                  <a:pt x="1409438" y="73930"/>
                </a:lnTo>
                <a:lnTo>
                  <a:pt x="1369260" y="55778"/>
                </a:lnTo>
                <a:lnTo>
                  <a:pt x="1326933" y="42784"/>
                </a:lnTo>
                <a:lnTo>
                  <a:pt x="1282972" y="35219"/>
                </a:lnTo>
                <a:lnTo>
                  <a:pt x="1237887" y="33355"/>
                </a:lnTo>
                <a:lnTo>
                  <a:pt x="1192193" y="37464"/>
                </a:lnTo>
                <a:lnTo>
                  <a:pt x="1146400" y="47819"/>
                </a:lnTo>
                <a:lnTo>
                  <a:pt x="1098693" y="65918"/>
                </a:lnTo>
                <a:lnTo>
                  <a:pt x="1054448" y="90597"/>
                </a:lnTo>
                <a:lnTo>
                  <a:pt x="1014347" y="121423"/>
                </a:lnTo>
                <a:lnTo>
                  <a:pt x="979069" y="157962"/>
                </a:lnTo>
                <a:lnTo>
                  <a:pt x="952109" y="120965"/>
                </a:lnTo>
                <a:lnTo>
                  <a:pt x="921110" y="88643"/>
                </a:lnTo>
                <a:lnTo>
                  <a:pt x="886628" y="61122"/>
                </a:lnTo>
                <a:lnTo>
                  <a:pt x="849221" y="38530"/>
                </a:lnTo>
                <a:lnTo>
                  <a:pt x="809446" y="20995"/>
                </a:lnTo>
                <a:lnTo>
                  <a:pt x="767858" y="8643"/>
                </a:lnTo>
                <a:lnTo>
                  <a:pt x="725016" y="1602"/>
                </a:lnTo>
                <a:lnTo>
                  <a:pt x="681477" y="0"/>
                </a:lnTo>
                <a:lnTo>
                  <a:pt x="637797" y="3962"/>
                </a:lnTo>
                <a:lnTo>
                  <a:pt x="594533" y="13618"/>
                </a:lnTo>
                <a:lnTo>
                  <a:pt x="552243" y="29093"/>
                </a:lnTo>
                <a:lnTo>
                  <a:pt x="511484" y="50516"/>
                </a:lnTo>
                <a:lnTo>
                  <a:pt x="470929" y="79717"/>
                </a:lnTo>
                <a:lnTo>
                  <a:pt x="435387" y="114324"/>
                </a:lnTo>
                <a:lnTo>
                  <a:pt x="405380" y="153718"/>
                </a:lnTo>
                <a:lnTo>
                  <a:pt x="381430" y="197283"/>
                </a:lnTo>
                <a:lnTo>
                  <a:pt x="334328" y="196055"/>
                </a:lnTo>
                <a:lnTo>
                  <a:pt x="288702" y="201485"/>
                </a:lnTo>
                <a:lnTo>
                  <a:pt x="245092" y="213138"/>
                </a:lnTo>
                <a:lnTo>
                  <a:pt x="204035" y="230581"/>
                </a:lnTo>
                <a:lnTo>
                  <a:pt x="166071" y="253378"/>
                </a:lnTo>
                <a:lnTo>
                  <a:pt x="131740" y="281095"/>
                </a:lnTo>
                <a:lnTo>
                  <a:pt x="101581" y="313297"/>
                </a:lnTo>
                <a:lnTo>
                  <a:pt x="76132" y="349549"/>
                </a:lnTo>
                <a:lnTo>
                  <a:pt x="55933" y="389417"/>
                </a:lnTo>
                <a:lnTo>
                  <a:pt x="41523" y="432466"/>
                </a:lnTo>
                <a:lnTo>
                  <a:pt x="33441" y="478261"/>
                </a:lnTo>
                <a:lnTo>
                  <a:pt x="32175" y="524676"/>
                </a:lnTo>
                <a:lnTo>
                  <a:pt x="37868" y="570517"/>
                </a:lnTo>
                <a:lnTo>
                  <a:pt x="50330" y="615037"/>
                </a:lnTo>
                <a:lnTo>
                  <a:pt x="69370" y="657489"/>
                </a:lnTo>
                <a:close/>
              </a:path>
            </a:pathLst>
          </a:custGeom>
          <a:ln w="364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3162779" y="4743813"/>
            <a:ext cx="1062990" cy="706120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1850" spc="5" dirty="0">
                <a:latin typeface="Arial"/>
                <a:cs typeface="Arial"/>
              </a:rPr>
              <a:t>AS</a:t>
            </a:r>
            <a:r>
              <a:rPr sz="1850" spc="-100" dirty="0">
                <a:latin typeface="Arial"/>
                <a:cs typeface="Arial"/>
              </a:rPr>
              <a:t> </a:t>
            </a:r>
            <a:r>
              <a:rPr sz="1850" spc="5" dirty="0">
                <a:latin typeface="Arial"/>
                <a:cs typeface="Arial"/>
              </a:rPr>
              <a:t>64505</a:t>
            </a:r>
            <a:endParaRPr sz="1850">
              <a:latin typeface="Arial"/>
              <a:cs typeface="Arial"/>
            </a:endParaRPr>
          </a:p>
          <a:p>
            <a:pPr marL="24765">
              <a:lnSpc>
                <a:spcPct val="100000"/>
              </a:lnSpc>
              <a:spcBef>
                <a:spcPts val="660"/>
              </a:spcBef>
            </a:pPr>
            <a:r>
              <a:rPr sz="1200" spc="-5" dirty="0">
                <a:latin typeface="Arial"/>
                <a:cs typeface="Arial"/>
              </a:rPr>
              <a:t>203.0.113.0/24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2341038" y="2194318"/>
            <a:ext cx="5720715" cy="2484120"/>
            <a:chOff x="2341038" y="2194318"/>
            <a:chExt cx="5720715" cy="2484120"/>
          </a:xfrm>
        </p:grpSpPr>
        <p:sp>
          <p:nvSpPr>
            <p:cNvPr id="47" name="object 47"/>
            <p:cNvSpPr/>
            <p:nvPr/>
          </p:nvSpPr>
          <p:spPr>
            <a:xfrm>
              <a:off x="2347391" y="3307715"/>
              <a:ext cx="836688" cy="133493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347388" y="3307708"/>
              <a:ext cx="836930" cy="1335405"/>
            </a:xfrm>
            <a:custGeom>
              <a:avLst/>
              <a:gdLst/>
              <a:ahLst/>
              <a:cxnLst/>
              <a:rect l="l" t="t" r="r" b="b"/>
              <a:pathLst>
                <a:path w="836930" h="1335404">
                  <a:moveTo>
                    <a:pt x="836693" y="1334944"/>
                  </a:moveTo>
                  <a:lnTo>
                    <a:pt x="154697" y="606923"/>
                  </a:lnTo>
                  <a:lnTo>
                    <a:pt x="457835" y="586361"/>
                  </a:lnTo>
                  <a:lnTo>
                    <a:pt x="0" y="0"/>
                  </a:lnTo>
                  <a:lnTo>
                    <a:pt x="681843" y="728105"/>
                  </a:lnTo>
                  <a:lnTo>
                    <a:pt x="378892" y="748499"/>
                  </a:lnTo>
                  <a:lnTo>
                    <a:pt x="836693" y="1334944"/>
                  </a:lnTo>
                  <a:close/>
                </a:path>
              </a:pathLst>
            </a:custGeom>
            <a:ln w="12142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363277" y="2713931"/>
              <a:ext cx="381635" cy="963294"/>
            </a:xfrm>
            <a:custGeom>
              <a:avLst/>
              <a:gdLst/>
              <a:ahLst/>
              <a:cxnLst/>
              <a:rect l="l" t="t" r="r" b="b"/>
              <a:pathLst>
                <a:path w="381635" h="963295">
                  <a:moveTo>
                    <a:pt x="0" y="0"/>
                  </a:moveTo>
                  <a:lnTo>
                    <a:pt x="113353" y="56798"/>
                  </a:lnTo>
                  <a:lnTo>
                    <a:pt x="206803" y="131800"/>
                  </a:lnTo>
                  <a:lnTo>
                    <a:pt x="280348" y="225004"/>
                  </a:lnTo>
                  <a:lnTo>
                    <a:pt x="333989" y="336411"/>
                  </a:lnTo>
                  <a:lnTo>
                    <a:pt x="367725" y="465852"/>
                  </a:lnTo>
                  <a:lnTo>
                    <a:pt x="381388" y="613496"/>
                  </a:lnTo>
                  <a:lnTo>
                    <a:pt x="375147" y="779342"/>
                  </a:lnTo>
                  <a:lnTo>
                    <a:pt x="349001" y="963223"/>
                  </a:lnTo>
                </a:path>
              </a:pathLst>
            </a:custGeom>
            <a:ln w="12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152427" y="2641968"/>
              <a:ext cx="248920" cy="153670"/>
            </a:xfrm>
            <a:custGeom>
              <a:avLst/>
              <a:gdLst/>
              <a:ahLst/>
              <a:cxnLst/>
              <a:rect l="l" t="t" r="r" b="b"/>
              <a:pathLst>
                <a:path w="248920" h="153669">
                  <a:moveTo>
                    <a:pt x="248805" y="0"/>
                  </a:moveTo>
                  <a:lnTo>
                    <a:pt x="0" y="20231"/>
                  </a:lnTo>
                  <a:lnTo>
                    <a:pt x="211188" y="153212"/>
                  </a:lnTo>
                  <a:lnTo>
                    <a:pt x="248805" y="0"/>
                  </a:lnTo>
                  <a:close/>
                </a:path>
              </a:pathLst>
            </a:custGeom>
            <a:solidFill>
              <a:srgbClr val="000000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244749" y="2343473"/>
              <a:ext cx="401320" cy="1334135"/>
            </a:xfrm>
            <a:custGeom>
              <a:avLst/>
              <a:gdLst/>
              <a:ahLst/>
              <a:cxnLst/>
              <a:rect l="l" t="t" r="r" b="b"/>
              <a:pathLst>
                <a:path w="401320" h="1334135">
                  <a:moveTo>
                    <a:pt x="0" y="0"/>
                  </a:moveTo>
                  <a:lnTo>
                    <a:pt x="105594" y="137362"/>
                  </a:lnTo>
                  <a:lnTo>
                    <a:pt x="195164" y="292590"/>
                  </a:lnTo>
                  <a:lnTo>
                    <a:pt x="268540" y="465347"/>
                  </a:lnTo>
                  <a:lnTo>
                    <a:pt x="325892" y="655800"/>
                  </a:lnTo>
                  <a:lnTo>
                    <a:pt x="367219" y="864119"/>
                  </a:lnTo>
                  <a:lnTo>
                    <a:pt x="392184" y="1090135"/>
                  </a:lnTo>
                  <a:lnTo>
                    <a:pt x="401293" y="1333680"/>
                  </a:lnTo>
                </a:path>
              </a:pathLst>
            </a:custGeom>
            <a:ln w="12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087044" y="2194318"/>
              <a:ext cx="226695" cy="220345"/>
            </a:xfrm>
            <a:custGeom>
              <a:avLst/>
              <a:gdLst/>
              <a:ahLst/>
              <a:cxnLst/>
              <a:rect l="l" t="t" r="r" b="b"/>
              <a:pathLst>
                <a:path w="226695" h="220344">
                  <a:moveTo>
                    <a:pt x="0" y="0"/>
                  </a:moveTo>
                  <a:lnTo>
                    <a:pt x="117741" y="219951"/>
                  </a:lnTo>
                  <a:lnTo>
                    <a:pt x="226199" y="1055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552088" y="3677205"/>
              <a:ext cx="3503295" cy="995044"/>
            </a:xfrm>
            <a:custGeom>
              <a:avLst/>
              <a:gdLst/>
              <a:ahLst/>
              <a:cxnLst/>
              <a:rect l="l" t="t" r="r" b="b"/>
              <a:pathLst>
                <a:path w="3503295" h="995045">
                  <a:moveTo>
                    <a:pt x="0" y="994808"/>
                  </a:moveTo>
                  <a:lnTo>
                    <a:pt x="3502837" y="994808"/>
                  </a:lnTo>
                  <a:lnTo>
                    <a:pt x="3502837" y="0"/>
                  </a:lnTo>
                  <a:lnTo>
                    <a:pt x="0" y="0"/>
                  </a:lnTo>
                  <a:lnTo>
                    <a:pt x="0" y="994808"/>
                  </a:lnTo>
                  <a:close/>
                </a:path>
              </a:pathLst>
            </a:custGeom>
            <a:ln w="12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6806009" y="3778217"/>
            <a:ext cx="975994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607060" algn="l"/>
              </a:tabLst>
            </a:pPr>
            <a:r>
              <a:rPr sz="1600" spc="-200" dirty="0">
                <a:latin typeface="Arial"/>
                <a:cs typeface="Arial"/>
              </a:rPr>
              <a:t>N</a:t>
            </a:r>
            <a:r>
              <a:rPr sz="1600" spc="65" dirty="0">
                <a:latin typeface="Arial"/>
                <a:cs typeface="Arial"/>
              </a:rPr>
              <a:t>e</a:t>
            </a:r>
            <a:r>
              <a:rPr sz="1600" spc="-5" dirty="0">
                <a:latin typeface="Arial"/>
                <a:cs typeface="Arial"/>
              </a:rPr>
              <a:t>x</a:t>
            </a:r>
            <a:r>
              <a:rPr sz="1600" spc="-2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spc="-200" dirty="0">
                <a:latin typeface="Arial"/>
                <a:cs typeface="Arial"/>
              </a:rPr>
              <a:t>H</a:t>
            </a:r>
            <a:r>
              <a:rPr sz="1600" spc="65" dirty="0">
                <a:latin typeface="Arial"/>
                <a:cs typeface="Arial"/>
              </a:rPr>
              <a:t>o</a:t>
            </a:r>
            <a:r>
              <a:rPr sz="1600" spc="-5" dirty="0">
                <a:latin typeface="Arial"/>
                <a:cs typeface="Arial"/>
              </a:rPr>
              <a:t>p</a:t>
            </a:r>
            <a:endParaRPr sz="16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619561" y="3778217"/>
            <a:ext cx="1826260" cy="7543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ts val="1920"/>
              </a:lnSpc>
              <a:spcBef>
                <a:spcPts val="90"/>
              </a:spcBef>
            </a:pPr>
            <a:r>
              <a:rPr sz="1600" spc="-45" dirty="0">
                <a:latin typeface="Arial"/>
                <a:cs typeface="Arial"/>
              </a:rPr>
              <a:t>Net wor</a:t>
            </a:r>
            <a:r>
              <a:rPr sz="1600" spc="7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k</a:t>
            </a:r>
            <a:endParaRPr sz="1600">
              <a:latin typeface="Arial"/>
              <a:cs typeface="Arial"/>
            </a:endParaRPr>
          </a:p>
          <a:p>
            <a:pPr>
              <a:lnSpc>
                <a:spcPts val="1914"/>
              </a:lnSpc>
            </a:pPr>
            <a:r>
              <a:rPr sz="1600" spc="45" dirty="0">
                <a:latin typeface="Arial"/>
                <a:cs typeface="Arial"/>
              </a:rPr>
              <a:t>198. </a:t>
            </a:r>
            <a:r>
              <a:rPr sz="1600" spc="40" dirty="0">
                <a:latin typeface="Arial"/>
                <a:cs typeface="Arial"/>
              </a:rPr>
              <a:t>51. </a:t>
            </a:r>
            <a:r>
              <a:rPr sz="1600" spc="45" dirty="0">
                <a:latin typeface="Arial"/>
                <a:cs typeface="Arial"/>
              </a:rPr>
              <a:t>100. </a:t>
            </a:r>
            <a:r>
              <a:rPr sz="1600" spc="25" dirty="0">
                <a:latin typeface="Arial"/>
                <a:cs typeface="Arial"/>
              </a:rPr>
              <a:t>0/</a:t>
            </a:r>
            <a:r>
              <a:rPr sz="1600" spc="80" dirty="0">
                <a:latin typeface="Arial"/>
                <a:cs typeface="Arial"/>
              </a:rPr>
              <a:t> </a:t>
            </a:r>
            <a:r>
              <a:rPr sz="1600" spc="30" dirty="0">
                <a:latin typeface="Arial"/>
                <a:cs typeface="Arial"/>
              </a:rPr>
              <a:t>25</a:t>
            </a:r>
            <a:endParaRPr sz="1600">
              <a:latin typeface="Arial"/>
              <a:cs typeface="Arial"/>
            </a:endParaRPr>
          </a:p>
          <a:p>
            <a:pPr>
              <a:lnSpc>
                <a:spcPts val="1914"/>
              </a:lnSpc>
            </a:pPr>
            <a:r>
              <a:rPr sz="1600" spc="45" dirty="0">
                <a:latin typeface="Arial"/>
                <a:cs typeface="Arial"/>
              </a:rPr>
              <a:t>203. </a:t>
            </a:r>
            <a:r>
              <a:rPr sz="1600" spc="25" dirty="0">
                <a:latin typeface="Arial"/>
                <a:cs typeface="Arial"/>
              </a:rPr>
              <a:t>0. </a:t>
            </a:r>
            <a:r>
              <a:rPr sz="1600" spc="45" dirty="0">
                <a:latin typeface="Arial"/>
                <a:cs typeface="Arial"/>
              </a:rPr>
              <a:t>113. </a:t>
            </a:r>
            <a:r>
              <a:rPr sz="1600" spc="25" dirty="0">
                <a:latin typeface="Arial"/>
                <a:cs typeface="Arial"/>
              </a:rPr>
              <a:t>0/</a:t>
            </a:r>
            <a:r>
              <a:rPr sz="1600" spc="114" dirty="0">
                <a:latin typeface="Arial"/>
                <a:cs typeface="Arial"/>
              </a:rPr>
              <a:t> </a:t>
            </a:r>
            <a:r>
              <a:rPr sz="1600" spc="30" dirty="0">
                <a:latin typeface="Arial"/>
                <a:cs typeface="Arial"/>
              </a:rPr>
              <a:t>24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771261" y="4021593"/>
            <a:ext cx="1097280" cy="5111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ts val="1914"/>
              </a:lnSpc>
              <a:spcBef>
                <a:spcPts val="90"/>
              </a:spcBef>
            </a:pPr>
            <a:r>
              <a:rPr sz="1600" spc="45" dirty="0">
                <a:latin typeface="Arial"/>
                <a:cs typeface="Arial"/>
              </a:rPr>
              <a:t>192. </a:t>
            </a:r>
            <a:r>
              <a:rPr sz="1600" spc="25" dirty="0">
                <a:latin typeface="Arial"/>
                <a:cs typeface="Arial"/>
              </a:rPr>
              <a:t>0. </a:t>
            </a:r>
            <a:r>
              <a:rPr sz="1600" spc="30" dirty="0">
                <a:latin typeface="Arial"/>
                <a:cs typeface="Arial"/>
              </a:rPr>
              <a:t>2.</a:t>
            </a:r>
            <a:r>
              <a:rPr sz="1600" spc="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  <a:p>
            <a:pPr>
              <a:lnSpc>
                <a:spcPts val="1914"/>
              </a:lnSpc>
            </a:pPr>
            <a:r>
              <a:rPr sz="1600" spc="45" dirty="0">
                <a:latin typeface="Arial"/>
                <a:cs typeface="Arial"/>
              </a:rPr>
              <a:t>192. </a:t>
            </a:r>
            <a:r>
              <a:rPr sz="1600" spc="25" dirty="0">
                <a:latin typeface="Arial"/>
                <a:cs typeface="Arial"/>
              </a:rPr>
              <a:t>0. </a:t>
            </a:r>
            <a:r>
              <a:rPr sz="1600" spc="30" dirty="0">
                <a:latin typeface="Arial"/>
                <a:cs typeface="Arial"/>
              </a:rPr>
              <a:t>2.</a:t>
            </a:r>
            <a:r>
              <a:rPr sz="1600" spc="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961665" y="1382407"/>
            <a:ext cx="7221220" cy="4914265"/>
          </a:xfrm>
          <a:custGeom>
            <a:avLst/>
            <a:gdLst/>
            <a:ahLst/>
            <a:cxnLst/>
            <a:rect l="l" t="t" r="r" b="b"/>
            <a:pathLst>
              <a:path w="7221220" h="4914265">
                <a:moveTo>
                  <a:pt x="0" y="0"/>
                </a:moveTo>
                <a:lnTo>
                  <a:pt x="7220737" y="0"/>
                </a:lnTo>
                <a:lnTo>
                  <a:pt x="7220737" y="4914098"/>
                </a:lnTo>
                <a:lnTo>
                  <a:pt x="0" y="49140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41756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6323" y="3549065"/>
            <a:ext cx="8454390" cy="873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spc="-5" dirty="0">
                <a:latin typeface="Courier New"/>
                <a:cs typeface="Courier New"/>
              </a:rPr>
              <a:t>BGP table version is 134358, local router ID is</a:t>
            </a:r>
            <a:r>
              <a:rPr sz="1400" spc="-25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198.51.100.1</a:t>
            </a:r>
            <a:endParaRPr sz="1400">
              <a:latin typeface="Courier New"/>
              <a:cs typeface="Courier New"/>
            </a:endParaRPr>
          </a:p>
          <a:p>
            <a:pPr marL="12700" marR="5080">
              <a:lnSpc>
                <a:spcPts val="1700"/>
              </a:lnSpc>
            </a:pPr>
            <a:r>
              <a:rPr sz="1400" spc="-5" dirty="0">
                <a:latin typeface="Courier New"/>
                <a:cs typeface="Courier New"/>
              </a:rPr>
              <a:t>Status codes: </a:t>
            </a:r>
            <a:r>
              <a:rPr sz="1400" dirty="0">
                <a:latin typeface="Courier New"/>
                <a:cs typeface="Courier New"/>
              </a:rPr>
              <a:t>s </a:t>
            </a:r>
            <a:r>
              <a:rPr sz="1400" spc="-5" dirty="0">
                <a:latin typeface="Courier New"/>
                <a:cs typeface="Courier New"/>
              </a:rPr>
              <a:t>suppressed, </a:t>
            </a:r>
            <a:r>
              <a:rPr sz="1400" dirty="0">
                <a:latin typeface="Courier New"/>
                <a:cs typeface="Courier New"/>
              </a:rPr>
              <a:t>d </a:t>
            </a:r>
            <a:r>
              <a:rPr sz="1400" spc="-5" dirty="0">
                <a:latin typeface="Courier New"/>
                <a:cs typeface="Courier New"/>
              </a:rPr>
              <a:t>damped, </a:t>
            </a:r>
            <a:r>
              <a:rPr sz="1400" dirty="0">
                <a:latin typeface="Courier New"/>
                <a:cs typeface="Courier New"/>
              </a:rPr>
              <a:t>h </a:t>
            </a:r>
            <a:r>
              <a:rPr sz="1400" spc="-5" dirty="0">
                <a:latin typeface="Courier New"/>
                <a:cs typeface="Courier New"/>
              </a:rPr>
              <a:t>history, </a:t>
            </a:r>
            <a:r>
              <a:rPr sz="1400" dirty="0">
                <a:latin typeface="Courier New"/>
                <a:cs typeface="Courier New"/>
              </a:rPr>
              <a:t>* </a:t>
            </a:r>
            <a:r>
              <a:rPr sz="1400" spc="-5" dirty="0">
                <a:latin typeface="Courier New"/>
                <a:cs typeface="Courier New"/>
              </a:rPr>
              <a:t>valid, </a:t>
            </a:r>
            <a:r>
              <a:rPr sz="1400" dirty="0">
                <a:latin typeface="Courier New"/>
                <a:cs typeface="Courier New"/>
              </a:rPr>
              <a:t>&gt; </a:t>
            </a:r>
            <a:r>
              <a:rPr sz="1400" spc="-5" dirty="0">
                <a:latin typeface="Courier New"/>
                <a:cs typeface="Courier New"/>
              </a:rPr>
              <a:t>best, </a:t>
            </a:r>
            <a:r>
              <a:rPr sz="1400" dirty="0">
                <a:latin typeface="Courier New"/>
                <a:cs typeface="Courier New"/>
              </a:rPr>
              <a:t>i – </a:t>
            </a:r>
            <a:r>
              <a:rPr sz="1400" spc="-5" dirty="0">
                <a:latin typeface="Courier New"/>
                <a:cs typeface="Courier New"/>
              </a:rPr>
              <a:t>internal,  </a:t>
            </a:r>
            <a:r>
              <a:rPr sz="1400" dirty="0">
                <a:latin typeface="Courier New"/>
                <a:cs typeface="Courier New"/>
              </a:rPr>
              <a:t>S</a:t>
            </a:r>
            <a:r>
              <a:rPr sz="1400" spc="-10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Stale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ts val="1639"/>
              </a:lnSpc>
            </a:pPr>
            <a:r>
              <a:rPr sz="1400" spc="-5" dirty="0">
                <a:latin typeface="Courier New"/>
                <a:cs typeface="Courier New"/>
              </a:rPr>
              <a:t>Origin codes: </a:t>
            </a:r>
            <a:r>
              <a:rPr sz="1400" dirty="0">
                <a:latin typeface="Courier New"/>
                <a:cs typeface="Courier New"/>
              </a:rPr>
              <a:t>i - </a:t>
            </a:r>
            <a:r>
              <a:rPr sz="1400" spc="-5" dirty="0">
                <a:latin typeface="Courier New"/>
                <a:cs typeface="Courier New"/>
              </a:rPr>
              <a:t>IGP, </a:t>
            </a:r>
            <a:r>
              <a:rPr sz="1400" dirty="0">
                <a:latin typeface="Courier New"/>
                <a:cs typeface="Courier New"/>
              </a:rPr>
              <a:t>e - </a:t>
            </a:r>
            <a:r>
              <a:rPr sz="1400" spc="-5" dirty="0">
                <a:latin typeface="Courier New"/>
                <a:cs typeface="Courier New"/>
              </a:rPr>
              <a:t>EGP, </a:t>
            </a:r>
            <a:r>
              <a:rPr sz="1400" dirty="0">
                <a:latin typeface="Courier New"/>
                <a:cs typeface="Courier New"/>
              </a:rPr>
              <a:t>? -</a:t>
            </a:r>
            <a:r>
              <a:rPr sz="1400" spc="-40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incomplete</a:t>
            </a:r>
            <a:endParaRPr sz="1400">
              <a:latin typeface="Courier New"/>
              <a:cs typeface="Courier New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17273" y="4672321"/>
          <a:ext cx="7529827" cy="14477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3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3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4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17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tc>
                  <a:txBody>
                    <a:bodyPr/>
                    <a:lstStyle/>
                    <a:p>
                      <a:pPr marL="480059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Network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L="53340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192.0.2.0/26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2420" algn="r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Next</a:t>
                      </a:r>
                      <a:r>
                        <a:rPr sz="1400" spc="-10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400" spc="-5" dirty="0">
                          <a:latin typeface="Courier New"/>
                          <a:cs typeface="Courier New"/>
                        </a:rPr>
                        <a:t>Hop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R="312420" algn="r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33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Metric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29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LocPrf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R="45720" algn="r">
                        <a:lnSpc>
                          <a:spcPts val="1639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33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Weight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29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Path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L="52705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65511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*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192.0.2.128/26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899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198.51.100.22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e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896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*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203.0.113.128/25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46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198.51.100.114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203.0.113.0/25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00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00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?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79511" y="1437563"/>
            <a:ext cx="8785225" cy="1872614"/>
          </a:xfrm>
          <a:prstGeom prst="rect">
            <a:avLst/>
          </a:prstGeom>
          <a:solidFill>
            <a:srgbClr val="F1F0E7"/>
          </a:solidFill>
          <a:ln w="9524">
            <a:solidFill>
              <a:srgbClr val="6095C9"/>
            </a:solidFill>
          </a:ln>
        </p:spPr>
        <p:txBody>
          <a:bodyPr vert="horz" wrap="square" lIns="0" tIns="62865" rIns="0" bIns="0" rtlCol="0">
            <a:spAutoFit/>
          </a:bodyPr>
          <a:lstStyle/>
          <a:p>
            <a:pPr marL="405765" marR="1150620" indent="-355600">
              <a:lnSpc>
                <a:spcPct val="79900"/>
              </a:lnSpc>
              <a:spcBef>
                <a:spcPts val="495"/>
              </a:spcBef>
              <a:buFont typeface="Arial"/>
              <a:buChar char="•"/>
              <a:tabLst>
                <a:tab pos="407670" algn="l"/>
                <a:tab pos="408305" algn="l"/>
              </a:tabLst>
            </a:pPr>
            <a:r>
              <a:rPr sz="2400" spc="-5" dirty="0">
                <a:latin typeface="Carlito"/>
                <a:cs typeface="Carlito"/>
              </a:rPr>
              <a:t>Secuencia de ASN </a:t>
            </a:r>
            <a:r>
              <a:rPr sz="2400" dirty="0">
                <a:latin typeface="Carlito"/>
                <a:cs typeface="Carlito"/>
              </a:rPr>
              <a:t>que se </a:t>
            </a:r>
            <a:r>
              <a:rPr sz="2400" spc="-5" dirty="0">
                <a:latin typeface="Carlito"/>
                <a:cs typeface="Carlito"/>
              </a:rPr>
              <a:t>deben atravezar para </a:t>
            </a:r>
            <a:r>
              <a:rPr sz="2400" dirty="0">
                <a:latin typeface="Carlito"/>
                <a:cs typeface="Carlito"/>
              </a:rPr>
              <a:t>llegar al AS  </a:t>
            </a:r>
            <a:r>
              <a:rPr sz="2400" spc="-5" dirty="0">
                <a:latin typeface="Carlito"/>
                <a:cs typeface="Carlito"/>
              </a:rPr>
              <a:t>destino.</a:t>
            </a:r>
            <a:endParaRPr sz="2400">
              <a:latin typeface="Carlito"/>
              <a:cs typeface="Carlito"/>
            </a:endParaRPr>
          </a:p>
          <a:p>
            <a:pPr marL="407670" indent="-358140">
              <a:lnSpc>
                <a:spcPts val="2835"/>
              </a:lnSpc>
              <a:buFont typeface="Arial"/>
              <a:buChar char="•"/>
              <a:tabLst>
                <a:tab pos="407670" algn="l"/>
                <a:tab pos="408305" algn="l"/>
              </a:tabLst>
            </a:pPr>
            <a:r>
              <a:rPr sz="2400" spc="-5" dirty="0">
                <a:latin typeface="Carlito"/>
                <a:cs typeface="Carlito"/>
              </a:rPr>
              <a:t>Clave </a:t>
            </a:r>
            <a:r>
              <a:rPr sz="2400" dirty="0">
                <a:latin typeface="Carlito"/>
                <a:cs typeface="Carlito"/>
              </a:rPr>
              <a:t>en </a:t>
            </a:r>
            <a:r>
              <a:rPr sz="2400" spc="-5" dirty="0">
                <a:latin typeface="Carlito"/>
                <a:cs typeface="Carlito"/>
              </a:rPr>
              <a:t>el algoritmo de selección de</a:t>
            </a:r>
            <a:r>
              <a:rPr sz="2400" spc="2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rutas.</a:t>
            </a:r>
            <a:endParaRPr sz="2400">
              <a:latin typeface="Carlito"/>
              <a:cs typeface="Carlito"/>
            </a:endParaRPr>
          </a:p>
          <a:p>
            <a:pPr marL="405765" marR="401955" indent="-355600">
              <a:lnSpc>
                <a:spcPts val="2320"/>
              </a:lnSpc>
              <a:spcBef>
                <a:spcPts val="505"/>
              </a:spcBef>
              <a:buFont typeface="Arial"/>
              <a:buChar char="•"/>
              <a:tabLst>
                <a:tab pos="407670" algn="l"/>
                <a:tab pos="408305" algn="l"/>
              </a:tabLst>
            </a:pPr>
            <a:r>
              <a:rPr sz="2400" dirty="0">
                <a:latin typeface="Carlito"/>
                <a:cs typeface="Carlito"/>
              </a:rPr>
              <a:t>Un AS Path en </a:t>
            </a:r>
            <a:r>
              <a:rPr sz="2400" spc="-5" dirty="0">
                <a:latin typeface="Carlito"/>
                <a:cs typeface="Carlito"/>
              </a:rPr>
              <a:t>blanco, </a:t>
            </a:r>
            <a:r>
              <a:rPr sz="2400" dirty="0">
                <a:latin typeface="Carlito"/>
                <a:cs typeface="Carlito"/>
              </a:rPr>
              <a:t>significa que la </a:t>
            </a:r>
            <a:r>
              <a:rPr sz="2400" spc="-5" dirty="0">
                <a:latin typeface="Carlito"/>
                <a:cs typeface="Carlito"/>
              </a:rPr>
              <a:t>ruta </a:t>
            </a:r>
            <a:r>
              <a:rPr sz="2400" dirty="0">
                <a:latin typeface="Carlito"/>
                <a:cs typeface="Carlito"/>
              </a:rPr>
              <a:t>fue </a:t>
            </a:r>
            <a:r>
              <a:rPr sz="2400" spc="-5" dirty="0">
                <a:latin typeface="Carlito"/>
                <a:cs typeface="Carlito"/>
              </a:rPr>
              <a:t>originada </a:t>
            </a:r>
            <a:r>
              <a:rPr sz="2400" dirty="0">
                <a:latin typeface="Carlito"/>
                <a:cs typeface="Carlito"/>
              </a:rPr>
              <a:t>en </a:t>
            </a:r>
            <a:r>
              <a:rPr sz="2400" spc="-5" dirty="0">
                <a:latin typeface="Carlito"/>
                <a:cs typeface="Carlito"/>
              </a:rPr>
              <a:t>el AS  local.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76161" y="498157"/>
            <a:ext cx="61969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Atributos </a:t>
            </a:r>
            <a:r>
              <a:rPr sz="4400" dirty="0"/>
              <a:t>de </a:t>
            </a:r>
            <a:r>
              <a:rPr sz="4400" spc="-5" dirty="0"/>
              <a:t>rutas:</a:t>
            </a:r>
            <a:r>
              <a:rPr sz="4400" spc="-10" dirty="0"/>
              <a:t> </a:t>
            </a:r>
            <a:r>
              <a:rPr sz="4400" spc="-5" dirty="0"/>
              <a:t>AS-Path</a:t>
            </a:r>
            <a:endParaRPr sz="4400"/>
          </a:p>
        </p:txBody>
      </p:sp>
      <p:sp>
        <p:nvSpPr>
          <p:cNvPr id="6" name="object 6"/>
          <p:cNvSpPr/>
          <p:nvPr/>
        </p:nvSpPr>
        <p:spPr>
          <a:xfrm>
            <a:off x="6372199" y="4581131"/>
            <a:ext cx="1464310" cy="1551305"/>
          </a:xfrm>
          <a:custGeom>
            <a:avLst/>
            <a:gdLst/>
            <a:ahLst/>
            <a:cxnLst/>
            <a:rect l="l" t="t" r="r" b="b"/>
            <a:pathLst>
              <a:path w="1464309" h="1551304">
                <a:moveTo>
                  <a:pt x="0" y="1215"/>
                </a:moveTo>
                <a:lnTo>
                  <a:pt x="0" y="543"/>
                </a:lnTo>
                <a:lnTo>
                  <a:pt x="544" y="0"/>
                </a:lnTo>
                <a:lnTo>
                  <a:pt x="1215" y="0"/>
                </a:lnTo>
                <a:lnTo>
                  <a:pt x="1462959" y="0"/>
                </a:lnTo>
                <a:lnTo>
                  <a:pt x="1463629" y="0"/>
                </a:lnTo>
                <a:lnTo>
                  <a:pt x="1464179" y="543"/>
                </a:lnTo>
                <a:lnTo>
                  <a:pt x="1464179" y="1215"/>
                </a:lnTo>
                <a:lnTo>
                  <a:pt x="1464179" y="1549538"/>
                </a:lnTo>
                <a:lnTo>
                  <a:pt x="1464179" y="1550208"/>
                </a:lnTo>
                <a:lnTo>
                  <a:pt x="1463629" y="1550748"/>
                </a:lnTo>
                <a:lnTo>
                  <a:pt x="1462959" y="1550748"/>
                </a:lnTo>
                <a:lnTo>
                  <a:pt x="1215" y="1550748"/>
                </a:lnTo>
                <a:lnTo>
                  <a:pt x="544" y="1550748"/>
                </a:lnTo>
                <a:lnTo>
                  <a:pt x="0" y="1550208"/>
                </a:lnTo>
                <a:lnTo>
                  <a:pt x="0" y="1549538"/>
                </a:lnTo>
                <a:lnTo>
                  <a:pt x="0" y="1215"/>
                </a:lnTo>
                <a:close/>
              </a:path>
            </a:pathLst>
          </a:custGeom>
          <a:ln w="25559">
            <a:solidFill>
              <a:srgbClr val="A8D2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8807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4843" y="3690873"/>
            <a:ext cx="8454390" cy="873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spc="-5" dirty="0">
                <a:latin typeface="Courier New"/>
                <a:cs typeface="Courier New"/>
              </a:rPr>
              <a:t>BGP table version is 134358, local router ID is</a:t>
            </a:r>
            <a:r>
              <a:rPr sz="1400" spc="-25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198.51.100.1</a:t>
            </a:r>
            <a:endParaRPr sz="1400">
              <a:latin typeface="Courier New"/>
              <a:cs typeface="Courier New"/>
            </a:endParaRPr>
          </a:p>
          <a:p>
            <a:pPr marL="12700" marR="5080">
              <a:lnSpc>
                <a:spcPts val="1700"/>
              </a:lnSpc>
            </a:pPr>
            <a:r>
              <a:rPr sz="1400" spc="-5" dirty="0">
                <a:latin typeface="Courier New"/>
                <a:cs typeface="Courier New"/>
              </a:rPr>
              <a:t>Status codes: </a:t>
            </a:r>
            <a:r>
              <a:rPr sz="1400" dirty="0">
                <a:latin typeface="Courier New"/>
                <a:cs typeface="Courier New"/>
              </a:rPr>
              <a:t>s </a:t>
            </a:r>
            <a:r>
              <a:rPr sz="1400" spc="-5" dirty="0">
                <a:latin typeface="Courier New"/>
                <a:cs typeface="Courier New"/>
              </a:rPr>
              <a:t>suppressed, </a:t>
            </a:r>
            <a:r>
              <a:rPr sz="1400" dirty="0">
                <a:latin typeface="Courier New"/>
                <a:cs typeface="Courier New"/>
              </a:rPr>
              <a:t>d </a:t>
            </a:r>
            <a:r>
              <a:rPr sz="1400" spc="-5" dirty="0">
                <a:latin typeface="Courier New"/>
                <a:cs typeface="Courier New"/>
              </a:rPr>
              <a:t>damped, </a:t>
            </a:r>
            <a:r>
              <a:rPr sz="1400" dirty="0">
                <a:latin typeface="Courier New"/>
                <a:cs typeface="Courier New"/>
              </a:rPr>
              <a:t>h </a:t>
            </a:r>
            <a:r>
              <a:rPr sz="1400" spc="-5" dirty="0">
                <a:latin typeface="Courier New"/>
                <a:cs typeface="Courier New"/>
              </a:rPr>
              <a:t>history, </a:t>
            </a:r>
            <a:r>
              <a:rPr sz="1400" dirty="0">
                <a:latin typeface="Courier New"/>
                <a:cs typeface="Courier New"/>
              </a:rPr>
              <a:t>* </a:t>
            </a:r>
            <a:r>
              <a:rPr sz="1400" spc="-5" dirty="0">
                <a:latin typeface="Courier New"/>
                <a:cs typeface="Courier New"/>
              </a:rPr>
              <a:t>valid, </a:t>
            </a:r>
            <a:r>
              <a:rPr sz="1400" dirty="0">
                <a:latin typeface="Courier New"/>
                <a:cs typeface="Courier New"/>
              </a:rPr>
              <a:t>&gt; </a:t>
            </a:r>
            <a:r>
              <a:rPr sz="1400" spc="-5" dirty="0">
                <a:latin typeface="Courier New"/>
                <a:cs typeface="Courier New"/>
              </a:rPr>
              <a:t>best, </a:t>
            </a:r>
            <a:r>
              <a:rPr sz="1400" dirty="0">
                <a:latin typeface="Courier New"/>
                <a:cs typeface="Courier New"/>
              </a:rPr>
              <a:t>i – </a:t>
            </a:r>
            <a:r>
              <a:rPr sz="1400" spc="-5" dirty="0">
                <a:latin typeface="Courier New"/>
                <a:cs typeface="Courier New"/>
              </a:rPr>
              <a:t>internal,  </a:t>
            </a:r>
            <a:r>
              <a:rPr sz="1400" dirty="0">
                <a:latin typeface="Courier New"/>
                <a:cs typeface="Courier New"/>
              </a:rPr>
              <a:t>S</a:t>
            </a:r>
            <a:r>
              <a:rPr sz="1400" spc="-10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Stale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ts val="1639"/>
              </a:lnSpc>
            </a:pPr>
            <a:r>
              <a:rPr sz="1400" spc="-5" dirty="0">
                <a:latin typeface="Courier New"/>
                <a:cs typeface="Courier New"/>
              </a:rPr>
              <a:t>Origin codes: </a:t>
            </a:r>
            <a:r>
              <a:rPr sz="1400" dirty="0">
                <a:latin typeface="Courier New"/>
                <a:cs typeface="Courier New"/>
              </a:rPr>
              <a:t>i - </a:t>
            </a:r>
            <a:r>
              <a:rPr sz="1400" spc="-5" dirty="0">
                <a:latin typeface="Courier New"/>
                <a:cs typeface="Courier New"/>
              </a:rPr>
              <a:t>IGP, </a:t>
            </a:r>
            <a:r>
              <a:rPr sz="1400" dirty="0">
                <a:latin typeface="Courier New"/>
                <a:cs typeface="Courier New"/>
              </a:rPr>
              <a:t>e - </a:t>
            </a:r>
            <a:r>
              <a:rPr sz="1400" spc="-5" dirty="0">
                <a:latin typeface="Courier New"/>
                <a:cs typeface="Courier New"/>
              </a:rPr>
              <a:t>EGP, </a:t>
            </a:r>
            <a:r>
              <a:rPr sz="1400" dirty="0">
                <a:latin typeface="Courier New"/>
                <a:cs typeface="Courier New"/>
              </a:rPr>
              <a:t>? -</a:t>
            </a:r>
            <a:r>
              <a:rPr sz="1400" spc="-40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incomplete</a:t>
            </a:r>
            <a:endParaRPr sz="1400">
              <a:latin typeface="Courier New"/>
              <a:cs typeface="Courier New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25793" y="4814129"/>
          <a:ext cx="8169273" cy="14478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3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3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4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94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1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tc>
                  <a:txBody>
                    <a:bodyPr/>
                    <a:lstStyle/>
                    <a:p>
                      <a:pPr marL="480059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Network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L="53340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192.0.2.0/26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2420" algn="r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Next</a:t>
                      </a:r>
                      <a:r>
                        <a:rPr sz="1400" spc="-10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400" spc="-5" dirty="0">
                          <a:latin typeface="Courier New"/>
                          <a:cs typeface="Courier New"/>
                        </a:rPr>
                        <a:t>Hop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R="312420" algn="r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Metric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R="45720" algn="r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95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33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LocPrf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Weight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R="45720" algn="r">
                        <a:lnSpc>
                          <a:spcPts val="1639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29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Path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L="52705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65511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*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192.0.2.128/26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95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1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198.51.100.22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95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e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1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*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203.0.113.128/25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95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198.51.100.114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100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203.0.113.0/25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00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100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00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64497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64498</a:t>
                      </a:r>
                      <a:r>
                        <a:rPr sz="1400" spc="-7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436438" y="1203414"/>
            <a:ext cx="8388985" cy="2459990"/>
            <a:chOff x="436438" y="1203414"/>
            <a:chExt cx="8388985" cy="2459990"/>
          </a:xfrm>
        </p:grpSpPr>
        <p:sp>
          <p:nvSpPr>
            <p:cNvPr id="5" name="object 5"/>
            <p:cNvSpPr/>
            <p:nvPr/>
          </p:nvSpPr>
          <p:spPr>
            <a:xfrm>
              <a:off x="441200" y="1208176"/>
              <a:ext cx="8379459" cy="2450465"/>
            </a:xfrm>
            <a:custGeom>
              <a:avLst/>
              <a:gdLst/>
              <a:ahLst/>
              <a:cxnLst/>
              <a:rect l="l" t="t" r="r" b="b"/>
              <a:pathLst>
                <a:path w="8379459" h="2450465">
                  <a:moveTo>
                    <a:pt x="8379266" y="0"/>
                  </a:moveTo>
                  <a:lnTo>
                    <a:pt x="0" y="0"/>
                  </a:lnTo>
                  <a:lnTo>
                    <a:pt x="0" y="2450401"/>
                  </a:lnTo>
                  <a:lnTo>
                    <a:pt x="8379266" y="2450401"/>
                  </a:lnTo>
                  <a:lnTo>
                    <a:pt x="8379266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1200" y="1208176"/>
              <a:ext cx="8379459" cy="2450465"/>
            </a:xfrm>
            <a:custGeom>
              <a:avLst/>
              <a:gdLst/>
              <a:ahLst/>
              <a:cxnLst/>
              <a:rect l="l" t="t" r="r" b="b"/>
              <a:pathLst>
                <a:path w="8379459" h="2450465">
                  <a:moveTo>
                    <a:pt x="0" y="0"/>
                  </a:moveTo>
                  <a:lnTo>
                    <a:pt x="8379263" y="0"/>
                  </a:lnTo>
                  <a:lnTo>
                    <a:pt x="8379263" y="2450398"/>
                  </a:lnTo>
                  <a:lnTo>
                    <a:pt x="0" y="245039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79259" y="1246238"/>
            <a:ext cx="8082280" cy="19888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67665" marR="5080" indent="-355600">
              <a:lnSpc>
                <a:spcPts val="2800"/>
              </a:lnSpc>
              <a:spcBef>
                <a:spcPts val="260"/>
              </a:spcBef>
              <a:buFont typeface="Arial"/>
              <a:buChar char="•"/>
              <a:tabLst>
                <a:tab pos="369570" algn="l"/>
                <a:tab pos="370205" algn="l"/>
              </a:tabLst>
            </a:pPr>
            <a:r>
              <a:rPr sz="2400" dirty="0">
                <a:latin typeface="Carlito"/>
                <a:cs typeface="Carlito"/>
              </a:rPr>
              <a:t>MED es utilizado </a:t>
            </a:r>
            <a:r>
              <a:rPr sz="2400" spc="-5" dirty="0">
                <a:latin typeface="Carlito"/>
                <a:cs typeface="Carlito"/>
              </a:rPr>
              <a:t>para </a:t>
            </a:r>
            <a:r>
              <a:rPr sz="2400" dirty="0">
                <a:latin typeface="Carlito"/>
                <a:cs typeface="Carlito"/>
              </a:rPr>
              <a:t>anunciar a </a:t>
            </a:r>
            <a:r>
              <a:rPr sz="2400" spc="-5" dirty="0">
                <a:latin typeface="Carlito"/>
                <a:cs typeface="Carlito"/>
              </a:rPr>
              <a:t>los </a:t>
            </a:r>
            <a:r>
              <a:rPr sz="2400" dirty="0">
                <a:latin typeface="Carlito"/>
                <a:cs typeface="Carlito"/>
              </a:rPr>
              <a:t>vecinos eBGP</a:t>
            </a:r>
            <a:r>
              <a:rPr sz="2400" spc="-8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preferencia  sobre el tráfico entrante </a:t>
            </a:r>
            <a:r>
              <a:rPr sz="2400" dirty="0">
                <a:latin typeface="Carlito"/>
                <a:cs typeface="Carlito"/>
              </a:rPr>
              <a:t>a </a:t>
            </a:r>
            <a:r>
              <a:rPr sz="2400" spc="-5" dirty="0">
                <a:latin typeface="Carlito"/>
                <a:cs typeface="Carlito"/>
              </a:rPr>
              <a:t>nuestro</a:t>
            </a:r>
            <a:r>
              <a:rPr sz="2400" spc="1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AS</a:t>
            </a:r>
            <a:endParaRPr sz="2400">
              <a:latin typeface="Carlito"/>
              <a:cs typeface="Carlito"/>
            </a:endParaRPr>
          </a:p>
          <a:p>
            <a:pPr marR="407670" algn="r">
              <a:lnSpc>
                <a:spcPct val="100000"/>
              </a:lnSpc>
              <a:spcBef>
                <a:spcPts val="420"/>
              </a:spcBef>
              <a:tabLst>
                <a:tab pos="356870" algn="l"/>
              </a:tabLst>
            </a:pPr>
            <a:r>
              <a:rPr sz="2000" dirty="0">
                <a:latin typeface="Arial"/>
                <a:cs typeface="Arial"/>
              </a:rPr>
              <a:t>–	</a:t>
            </a:r>
            <a:r>
              <a:rPr sz="2000" dirty="0">
                <a:latin typeface="Carlito"/>
                <a:cs typeface="Carlito"/>
              </a:rPr>
              <a:t>Indica a </a:t>
            </a:r>
            <a:r>
              <a:rPr sz="2000" spc="-5" dirty="0">
                <a:latin typeface="Carlito"/>
                <a:cs typeface="Carlito"/>
              </a:rPr>
              <a:t>otro AS </a:t>
            </a:r>
            <a:r>
              <a:rPr sz="2000" dirty="0">
                <a:latin typeface="Carlito"/>
                <a:cs typeface="Carlito"/>
              </a:rPr>
              <a:t>cuál </a:t>
            </a:r>
            <a:r>
              <a:rPr sz="2000" spc="-5" dirty="0">
                <a:latin typeface="Carlito"/>
                <a:cs typeface="Carlito"/>
              </a:rPr>
              <a:t>debería ser </a:t>
            </a:r>
            <a:r>
              <a:rPr sz="2000" dirty="0">
                <a:latin typeface="Carlito"/>
                <a:cs typeface="Carlito"/>
              </a:rPr>
              <a:t>la </a:t>
            </a:r>
            <a:r>
              <a:rPr sz="2000" spc="-5" dirty="0">
                <a:latin typeface="Carlito"/>
                <a:cs typeface="Carlito"/>
              </a:rPr>
              <a:t>puerta </a:t>
            </a:r>
            <a:r>
              <a:rPr sz="2000" dirty="0">
                <a:latin typeface="Carlito"/>
                <a:cs typeface="Carlito"/>
              </a:rPr>
              <a:t>de </a:t>
            </a:r>
            <a:r>
              <a:rPr sz="2000" spc="-5" dirty="0">
                <a:latin typeface="Carlito"/>
                <a:cs typeface="Carlito"/>
              </a:rPr>
              <a:t>entrada </a:t>
            </a:r>
            <a:r>
              <a:rPr sz="2000" dirty="0">
                <a:latin typeface="Carlito"/>
                <a:cs typeface="Carlito"/>
              </a:rPr>
              <a:t>a </a:t>
            </a:r>
            <a:r>
              <a:rPr sz="2000" spc="-5" dirty="0">
                <a:latin typeface="Carlito"/>
                <a:cs typeface="Carlito"/>
              </a:rPr>
              <a:t>nuestro</a:t>
            </a:r>
            <a:r>
              <a:rPr sz="2000" spc="25" dirty="0">
                <a:latin typeface="Carlito"/>
                <a:cs typeface="Carlito"/>
              </a:rPr>
              <a:t> </a:t>
            </a:r>
            <a:r>
              <a:rPr sz="2000" spc="-5" dirty="0">
                <a:latin typeface="Carlito"/>
                <a:cs typeface="Carlito"/>
              </a:rPr>
              <a:t>AS.</a:t>
            </a:r>
            <a:endParaRPr sz="2000">
              <a:latin typeface="Carlito"/>
              <a:cs typeface="Carlito"/>
            </a:endParaRPr>
          </a:p>
          <a:p>
            <a:pPr marL="356870" marR="377190" indent="-356870" algn="r">
              <a:lnSpc>
                <a:spcPct val="100000"/>
              </a:lnSpc>
              <a:spcBef>
                <a:spcPts val="595"/>
              </a:spcBef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sz="2400" spc="-5" dirty="0">
                <a:latin typeface="Carlito"/>
                <a:cs typeface="Carlito"/>
              </a:rPr>
              <a:t>Los </a:t>
            </a:r>
            <a:r>
              <a:rPr sz="2400" dirty="0">
                <a:latin typeface="Carlito"/>
                <a:cs typeface="Carlito"/>
              </a:rPr>
              <a:t>path </a:t>
            </a:r>
            <a:r>
              <a:rPr sz="2400" spc="-5" dirty="0">
                <a:latin typeface="Carlito"/>
                <a:cs typeface="Carlito"/>
              </a:rPr>
              <a:t>con </a:t>
            </a:r>
            <a:r>
              <a:rPr sz="2400" dirty="0">
                <a:latin typeface="Carlito"/>
                <a:cs typeface="Carlito"/>
              </a:rPr>
              <a:t>el </a:t>
            </a:r>
            <a:r>
              <a:rPr sz="2400" spc="-5" dirty="0">
                <a:latin typeface="Carlito"/>
                <a:cs typeface="Carlito"/>
              </a:rPr>
              <a:t>valor </a:t>
            </a:r>
            <a:r>
              <a:rPr sz="2400" dirty="0">
                <a:latin typeface="Carlito"/>
                <a:cs typeface="Carlito"/>
              </a:rPr>
              <a:t>MED </a:t>
            </a:r>
            <a:r>
              <a:rPr sz="2400" spc="-5" dirty="0">
                <a:latin typeface="Carlito"/>
                <a:cs typeface="Carlito"/>
              </a:rPr>
              <a:t>más </a:t>
            </a:r>
            <a:r>
              <a:rPr sz="2400" dirty="0">
                <a:latin typeface="Carlito"/>
                <a:cs typeface="Carlito"/>
              </a:rPr>
              <a:t>bajo </a:t>
            </a:r>
            <a:r>
              <a:rPr sz="2400" spc="-5" dirty="0">
                <a:latin typeface="Carlito"/>
                <a:cs typeface="Carlito"/>
              </a:rPr>
              <a:t>son los más</a:t>
            </a:r>
            <a:r>
              <a:rPr sz="2400" spc="1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preferidos.</a:t>
            </a:r>
            <a:endParaRPr sz="2400">
              <a:latin typeface="Carlito"/>
              <a:cs typeface="Carlito"/>
            </a:endParaRPr>
          </a:p>
          <a:p>
            <a:pPr marL="369570" indent="-357505">
              <a:lnSpc>
                <a:spcPct val="100000"/>
              </a:lnSpc>
              <a:spcBef>
                <a:spcPts val="520"/>
              </a:spcBef>
              <a:buFont typeface="Arial"/>
              <a:buChar char="•"/>
              <a:tabLst>
                <a:tab pos="369570" algn="l"/>
                <a:tab pos="370205" algn="l"/>
              </a:tabLst>
            </a:pPr>
            <a:r>
              <a:rPr sz="2400" spc="-5" dirty="0">
                <a:latin typeface="Carlito"/>
                <a:cs typeface="Carlito"/>
              </a:rPr>
              <a:t>Baja precedencia </a:t>
            </a:r>
            <a:r>
              <a:rPr sz="2400" dirty="0">
                <a:latin typeface="Carlito"/>
                <a:cs typeface="Carlito"/>
              </a:rPr>
              <a:t>en </a:t>
            </a:r>
            <a:r>
              <a:rPr sz="2400" spc="-5" dirty="0">
                <a:latin typeface="Carlito"/>
                <a:cs typeface="Carlito"/>
              </a:rPr>
              <a:t>el algoritmo de selección de</a:t>
            </a:r>
            <a:r>
              <a:rPr sz="2400" spc="3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rutas.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07098" y="288696"/>
            <a:ext cx="55035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Atributos </a:t>
            </a:r>
            <a:r>
              <a:rPr sz="4400" dirty="0"/>
              <a:t>de </a:t>
            </a:r>
            <a:r>
              <a:rPr sz="4400" spc="-5" dirty="0"/>
              <a:t>rutas:</a:t>
            </a:r>
            <a:r>
              <a:rPr sz="4400" spc="-35" dirty="0"/>
              <a:t> </a:t>
            </a:r>
            <a:r>
              <a:rPr sz="4400" dirty="0"/>
              <a:t>MED</a:t>
            </a:r>
            <a:endParaRPr sz="4400"/>
          </a:p>
        </p:txBody>
      </p:sp>
      <p:sp>
        <p:nvSpPr>
          <p:cNvPr id="9" name="object 9"/>
          <p:cNvSpPr/>
          <p:nvPr/>
        </p:nvSpPr>
        <p:spPr>
          <a:xfrm>
            <a:off x="4355972" y="4817262"/>
            <a:ext cx="720090" cy="1492250"/>
          </a:xfrm>
          <a:custGeom>
            <a:avLst/>
            <a:gdLst/>
            <a:ahLst/>
            <a:cxnLst/>
            <a:rect l="l" t="t" r="r" b="b"/>
            <a:pathLst>
              <a:path w="720089" h="1492250">
                <a:moveTo>
                  <a:pt x="0" y="598"/>
                </a:moveTo>
                <a:lnTo>
                  <a:pt x="0" y="267"/>
                </a:lnTo>
                <a:lnTo>
                  <a:pt x="267" y="0"/>
                </a:lnTo>
                <a:lnTo>
                  <a:pt x="598" y="0"/>
                </a:lnTo>
                <a:lnTo>
                  <a:pt x="719481" y="0"/>
                </a:lnTo>
                <a:lnTo>
                  <a:pt x="719811" y="0"/>
                </a:lnTo>
                <a:lnTo>
                  <a:pt x="720079" y="267"/>
                </a:lnTo>
                <a:lnTo>
                  <a:pt x="720079" y="598"/>
                </a:lnTo>
                <a:lnTo>
                  <a:pt x="720079" y="1491458"/>
                </a:lnTo>
                <a:lnTo>
                  <a:pt x="720079" y="1491788"/>
                </a:lnTo>
                <a:lnTo>
                  <a:pt x="719811" y="1492048"/>
                </a:lnTo>
                <a:lnTo>
                  <a:pt x="719481" y="1492048"/>
                </a:lnTo>
                <a:lnTo>
                  <a:pt x="598" y="1492048"/>
                </a:lnTo>
                <a:lnTo>
                  <a:pt x="267" y="1492048"/>
                </a:lnTo>
                <a:lnTo>
                  <a:pt x="0" y="1491788"/>
                </a:lnTo>
                <a:lnTo>
                  <a:pt x="0" y="1491458"/>
                </a:lnTo>
                <a:lnTo>
                  <a:pt x="0" y="598"/>
                </a:lnTo>
                <a:close/>
              </a:path>
            </a:pathLst>
          </a:custGeom>
          <a:ln w="25559">
            <a:solidFill>
              <a:srgbClr val="A8D2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04840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6844" y="536663"/>
            <a:ext cx="55035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Atributos </a:t>
            </a:r>
            <a:r>
              <a:rPr sz="4400" dirty="0"/>
              <a:t>de </a:t>
            </a:r>
            <a:r>
              <a:rPr sz="4400" spc="-5" dirty="0"/>
              <a:t>rutas:</a:t>
            </a:r>
            <a:r>
              <a:rPr sz="4400" spc="-35" dirty="0"/>
              <a:t> </a:t>
            </a:r>
            <a:r>
              <a:rPr sz="4400" dirty="0"/>
              <a:t>MED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766208" y="1280642"/>
            <a:ext cx="7334250" cy="4242435"/>
            <a:chOff x="766208" y="1280642"/>
            <a:chExt cx="7334250" cy="4242435"/>
          </a:xfrm>
        </p:grpSpPr>
        <p:sp>
          <p:nvSpPr>
            <p:cNvPr id="4" name="object 4"/>
            <p:cNvSpPr/>
            <p:nvPr/>
          </p:nvSpPr>
          <p:spPr>
            <a:xfrm>
              <a:off x="766208" y="1280642"/>
              <a:ext cx="7334250" cy="4242435"/>
            </a:xfrm>
            <a:custGeom>
              <a:avLst/>
              <a:gdLst/>
              <a:ahLst/>
              <a:cxnLst/>
              <a:rect l="l" t="t" r="r" b="b"/>
              <a:pathLst>
                <a:path w="7334250" h="4242435">
                  <a:moveTo>
                    <a:pt x="7334181" y="0"/>
                  </a:moveTo>
                  <a:lnTo>
                    <a:pt x="0" y="0"/>
                  </a:lnTo>
                  <a:lnTo>
                    <a:pt x="0" y="4242206"/>
                  </a:lnTo>
                  <a:lnTo>
                    <a:pt x="7334181" y="4242206"/>
                  </a:lnTo>
                  <a:lnTo>
                    <a:pt x="7334181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75514" y="3104945"/>
              <a:ext cx="5662930" cy="1711325"/>
            </a:xfrm>
            <a:custGeom>
              <a:avLst/>
              <a:gdLst/>
              <a:ahLst/>
              <a:cxnLst/>
              <a:rect l="l" t="t" r="r" b="b"/>
              <a:pathLst>
                <a:path w="5662930" h="1711325">
                  <a:moveTo>
                    <a:pt x="216025" y="785056"/>
                  </a:moveTo>
                  <a:lnTo>
                    <a:pt x="163436" y="806381"/>
                  </a:lnTo>
                  <a:lnTo>
                    <a:pt x="118135" y="829257"/>
                  </a:lnTo>
                  <a:lnTo>
                    <a:pt x="80133" y="853453"/>
                  </a:lnTo>
                  <a:lnTo>
                    <a:pt x="49442" y="878739"/>
                  </a:lnTo>
                  <a:lnTo>
                    <a:pt x="10033" y="931658"/>
                  </a:lnTo>
                  <a:lnTo>
                    <a:pt x="0" y="986169"/>
                  </a:lnTo>
                  <a:lnTo>
                    <a:pt x="6026" y="1013446"/>
                  </a:lnTo>
                  <a:lnTo>
                    <a:pt x="40221" y="1066888"/>
                  </a:lnTo>
                  <a:lnTo>
                    <a:pt x="68412" y="1092592"/>
                  </a:lnTo>
                  <a:lnTo>
                    <a:pt x="104013" y="1117312"/>
                  </a:lnTo>
                  <a:lnTo>
                    <a:pt x="147036" y="1140816"/>
                  </a:lnTo>
                  <a:lnTo>
                    <a:pt x="197492" y="1162873"/>
                  </a:lnTo>
                  <a:lnTo>
                    <a:pt x="240885" y="1178502"/>
                  </a:lnTo>
                  <a:lnTo>
                    <a:pt x="287397" y="1192625"/>
                  </a:lnTo>
                  <a:lnTo>
                    <a:pt x="336754" y="1205186"/>
                  </a:lnTo>
                  <a:lnTo>
                    <a:pt x="388679" y="1216124"/>
                  </a:lnTo>
                  <a:lnTo>
                    <a:pt x="442897" y="1225382"/>
                  </a:lnTo>
                  <a:lnTo>
                    <a:pt x="499130" y="1232901"/>
                  </a:lnTo>
                  <a:lnTo>
                    <a:pt x="557105" y="1238623"/>
                  </a:lnTo>
                  <a:lnTo>
                    <a:pt x="558029" y="1264150"/>
                  </a:lnTo>
                  <a:lnTo>
                    <a:pt x="575003" y="1313661"/>
                  </a:lnTo>
                  <a:lnTo>
                    <a:pt x="610894" y="1360619"/>
                  </a:lnTo>
                  <a:lnTo>
                    <a:pt x="664202" y="1404429"/>
                  </a:lnTo>
                  <a:lnTo>
                    <a:pt x="696919" y="1424968"/>
                  </a:lnTo>
                  <a:lnTo>
                    <a:pt x="733428" y="1444497"/>
                  </a:lnTo>
                  <a:lnTo>
                    <a:pt x="773541" y="1462941"/>
                  </a:lnTo>
                  <a:lnTo>
                    <a:pt x="817072" y="1480227"/>
                  </a:lnTo>
                  <a:lnTo>
                    <a:pt x="863833" y="1496280"/>
                  </a:lnTo>
                  <a:lnTo>
                    <a:pt x="913636" y="1511026"/>
                  </a:lnTo>
                  <a:lnTo>
                    <a:pt x="966293" y="1524389"/>
                  </a:lnTo>
                  <a:lnTo>
                    <a:pt x="1021619" y="1536297"/>
                  </a:lnTo>
                  <a:lnTo>
                    <a:pt x="1079424" y="1546674"/>
                  </a:lnTo>
                  <a:lnTo>
                    <a:pt x="1139522" y="1555447"/>
                  </a:lnTo>
                  <a:lnTo>
                    <a:pt x="1201726" y="1562540"/>
                  </a:lnTo>
                  <a:lnTo>
                    <a:pt x="1265847" y="1567880"/>
                  </a:lnTo>
                  <a:lnTo>
                    <a:pt x="1331698" y="1571391"/>
                  </a:lnTo>
                  <a:lnTo>
                    <a:pt x="1399092" y="1573001"/>
                  </a:lnTo>
                  <a:lnTo>
                    <a:pt x="1450375" y="1572901"/>
                  </a:lnTo>
                  <a:lnTo>
                    <a:pt x="1501377" y="1571657"/>
                  </a:lnTo>
                  <a:lnTo>
                    <a:pt x="1551969" y="1569282"/>
                  </a:lnTo>
                  <a:lnTo>
                    <a:pt x="1602021" y="1565790"/>
                  </a:lnTo>
                  <a:lnTo>
                    <a:pt x="1651403" y="1561195"/>
                  </a:lnTo>
                  <a:lnTo>
                    <a:pt x="1699984" y="1555509"/>
                  </a:lnTo>
                  <a:lnTo>
                    <a:pt x="1747635" y="1548747"/>
                  </a:lnTo>
                  <a:lnTo>
                    <a:pt x="1794225" y="1540921"/>
                  </a:lnTo>
                  <a:lnTo>
                    <a:pt x="1839624" y="1532045"/>
                  </a:lnTo>
                  <a:lnTo>
                    <a:pt x="1883702" y="1522134"/>
                  </a:lnTo>
                  <a:lnTo>
                    <a:pt x="1911106" y="1542252"/>
                  </a:lnTo>
                  <a:lnTo>
                    <a:pt x="1975050" y="1579442"/>
                  </a:lnTo>
                  <a:lnTo>
                    <a:pt x="2011243" y="1596467"/>
                  </a:lnTo>
                  <a:lnTo>
                    <a:pt x="2050020" y="1612414"/>
                  </a:lnTo>
                  <a:lnTo>
                    <a:pt x="2091207" y="1627260"/>
                  </a:lnTo>
                  <a:lnTo>
                    <a:pt x="2134630" y="1640981"/>
                  </a:lnTo>
                  <a:lnTo>
                    <a:pt x="2180118" y="1653555"/>
                  </a:lnTo>
                  <a:lnTo>
                    <a:pt x="2227495" y="1664956"/>
                  </a:lnTo>
                  <a:lnTo>
                    <a:pt x="2276590" y="1675163"/>
                  </a:lnTo>
                  <a:lnTo>
                    <a:pt x="2327228" y="1684152"/>
                  </a:lnTo>
                  <a:lnTo>
                    <a:pt x="2379237" y="1691898"/>
                  </a:lnTo>
                  <a:lnTo>
                    <a:pt x="2432444" y="1698380"/>
                  </a:lnTo>
                  <a:lnTo>
                    <a:pt x="2486674" y="1703572"/>
                  </a:lnTo>
                  <a:lnTo>
                    <a:pt x="2541755" y="1707453"/>
                  </a:lnTo>
                  <a:lnTo>
                    <a:pt x="2597514" y="1709999"/>
                  </a:lnTo>
                  <a:lnTo>
                    <a:pt x="2653777" y="1711185"/>
                  </a:lnTo>
                  <a:lnTo>
                    <a:pt x="2710371" y="1710989"/>
                  </a:lnTo>
                  <a:lnTo>
                    <a:pt x="2767123" y="1709387"/>
                  </a:lnTo>
                  <a:lnTo>
                    <a:pt x="2823860" y="1706357"/>
                  </a:lnTo>
                  <a:lnTo>
                    <a:pt x="2880407" y="1701873"/>
                  </a:lnTo>
                  <a:lnTo>
                    <a:pt x="2936593" y="1695914"/>
                  </a:lnTo>
                  <a:lnTo>
                    <a:pt x="2992244" y="1688455"/>
                  </a:lnTo>
                  <a:lnTo>
                    <a:pt x="3047186" y="1679473"/>
                  </a:lnTo>
                  <a:lnTo>
                    <a:pt x="3104748" y="1668176"/>
                  </a:lnTo>
                  <a:lnTo>
                    <a:pt x="3159702" y="1655354"/>
                  </a:lnTo>
                  <a:lnTo>
                    <a:pt x="3211856" y="1641074"/>
                  </a:lnTo>
                  <a:lnTo>
                    <a:pt x="3261018" y="1625402"/>
                  </a:lnTo>
                  <a:lnTo>
                    <a:pt x="3306994" y="1608406"/>
                  </a:lnTo>
                  <a:lnTo>
                    <a:pt x="3349592" y="1590152"/>
                  </a:lnTo>
                  <a:lnTo>
                    <a:pt x="3388620" y="1570708"/>
                  </a:lnTo>
                  <a:lnTo>
                    <a:pt x="3423885" y="1550140"/>
                  </a:lnTo>
                  <a:lnTo>
                    <a:pt x="3472214" y="1561590"/>
                  </a:lnTo>
                  <a:lnTo>
                    <a:pt x="3521547" y="1571922"/>
                  </a:lnTo>
                  <a:lnTo>
                    <a:pt x="3571775" y="1581142"/>
                  </a:lnTo>
                  <a:lnTo>
                    <a:pt x="3622786" y="1589260"/>
                  </a:lnTo>
                  <a:lnTo>
                    <a:pt x="3674472" y="1596283"/>
                  </a:lnTo>
                  <a:lnTo>
                    <a:pt x="3726722" y="1602219"/>
                  </a:lnTo>
                  <a:lnTo>
                    <a:pt x="3779427" y="1607079"/>
                  </a:lnTo>
                  <a:lnTo>
                    <a:pt x="3832477" y="1610868"/>
                  </a:lnTo>
                  <a:lnTo>
                    <a:pt x="3885763" y="1613597"/>
                  </a:lnTo>
                  <a:lnTo>
                    <a:pt x="3939173" y="1615273"/>
                  </a:lnTo>
                  <a:lnTo>
                    <a:pt x="3992599" y="1615905"/>
                  </a:lnTo>
                  <a:lnTo>
                    <a:pt x="4045931" y="1615501"/>
                  </a:lnTo>
                  <a:lnTo>
                    <a:pt x="4099059" y="1614069"/>
                  </a:lnTo>
                  <a:lnTo>
                    <a:pt x="4151872" y="1611618"/>
                  </a:lnTo>
                  <a:lnTo>
                    <a:pt x="4204262" y="1608156"/>
                  </a:lnTo>
                  <a:lnTo>
                    <a:pt x="4256118" y="1603692"/>
                  </a:lnTo>
                  <a:lnTo>
                    <a:pt x="4307331" y="1598233"/>
                  </a:lnTo>
                  <a:lnTo>
                    <a:pt x="4357790" y="1591788"/>
                  </a:lnTo>
                  <a:lnTo>
                    <a:pt x="4407386" y="1584366"/>
                  </a:lnTo>
                  <a:lnTo>
                    <a:pt x="4456009" y="1575975"/>
                  </a:lnTo>
                  <a:lnTo>
                    <a:pt x="4503550" y="1566623"/>
                  </a:lnTo>
                  <a:lnTo>
                    <a:pt x="4549898" y="1556318"/>
                  </a:lnTo>
                  <a:lnTo>
                    <a:pt x="4594944" y="1545070"/>
                  </a:lnTo>
                  <a:lnTo>
                    <a:pt x="4638577" y="1532885"/>
                  </a:lnTo>
                  <a:lnTo>
                    <a:pt x="4680688" y="1519773"/>
                  </a:lnTo>
                  <a:lnTo>
                    <a:pt x="4721168" y="1505743"/>
                  </a:lnTo>
                  <a:lnTo>
                    <a:pt x="4759905" y="1490801"/>
                  </a:lnTo>
                  <a:lnTo>
                    <a:pt x="4796792" y="1474957"/>
                  </a:lnTo>
                  <a:lnTo>
                    <a:pt x="4831717" y="1458220"/>
                  </a:lnTo>
                  <a:lnTo>
                    <a:pt x="4917120" y="1407246"/>
                  </a:lnTo>
                  <a:lnTo>
                    <a:pt x="4960534" y="1372270"/>
                  </a:lnTo>
                  <a:lnTo>
                    <a:pt x="4994595" y="1335938"/>
                  </a:lnTo>
                  <a:lnTo>
                    <a:pt x="5019082" y="1298519"/>
                  </a:lnTo>
                  <a:lnTo>
                    <a:pt x="5033778" y="1260283"/>
                  </a:lnTo>
                  <a:lnTo>
                    <a:pt x="5038462" y="1221497"/>
                  </a:lnTo>
                  <a:lnTo>
                    <a:pt x="5105306" y="1214606"/>
                  </a:lnTo>
                  <a:lnTo>
                    <a:pt x="5169287" y="1205741"/>
                  </a:lnTo>
                  <a:lnTo>
                    <a:pt x="5230221" y="1195010"/>
                  </a:lnTo>
                  <a:lnTo>
                    <a:pt x="5287928" y="1182522"/>
                  </a:lnTo>
                  <a:lnTo>
                    <a:pt x="5342227" y="1168385"/>
                  </a:lnTo>
                  <a:lnTo>
                    <a:pt x="5392935" y="1152710"/>
                  </a:lnTo>
                  <a:lnTo>
                    <a:pt x="5439871" y="1135604"/>
                  </a:lnTo>
                  <a:lnTo>
                    <a:pt x="5482854" y="1117176"/>
                  </a:lnTo>
                  <a:lnTo>
                    <a:pt x="5521701" y="1097536"/>
                  </a:lnTo>
                  <a:lnTo>
                    <a:pt x="5556232" y="1076793"/>
                  </a:lnTo>
                  <a:lnTo>
                    <a:pt x="5611619" y="1032431"/>
                  </a:lnTo>
                  <a:lnTo>
                    <a:pt x="5647560" y="984962"/>
                  </a:lnTo>
                  <a:lnTo>
                    <a:pt x="5662604" y="935258"/>
                  </a:lnTo>
                  <a:lnTo>
                    <a:pt x="5661836" y="909840"/>
                  </a:lnTo>
                  <a:lnTo>
                    <a:pt x="5642811" y="858417"/>
                  </a:lnTo>
                  <a:lnTo>
                    <a:pt x="5592719" y="801762"/>
                  </a:lnTo>
                  <a:lnTo>
                    <a:pt x="5557048" y="775229"/>
                  </a:lnTo>
                  <a:lnTo>
                    <a:pt x="5514674" y="750152"/>
                  </a:lnTo>
                  <a:lnTo>
                    <a:pt x="5465882" y="726722"/>
                  </a:lnTo>
                  <a:lnTo>
                    <a:pt x="5410956" y="705133"/>
                  </a:lnTo>
                  <a:lnTo>
                    <a:pt x="5452659" y="679707"/>
                  </a:lnTo>
                  <a:lnTo>
                    <a:pt x="5484988" y="653125"/>
                  </a:lnTo>
                  <a:lnTo>
                    <a:pt x="5508082" y="625697"/>
                  </a:lnTo>
                  <a:lnTo>
                    <a:pt x="5522082" y="597733"/>
                  </a:lnTo>
                  <a:lnTo>
                    <a:pt x="5527126" y="569545"/>
                  </a:lnTo>
                  <a:lnTo>
                    <a:pt x="5523355" y="541442"/>
                  </a:lnTo>
                  <a:lnTo>
                    <a:pt x="5489930" y="486738"/>
                  </a:lnTo>
                  <a:lnTo>
                    <a:pt x="5460555" y="460758"/>
                  </a:lnTo>
                  <a:lnTo>
                    <a:pt x="5422925" y="436107"/>
                  </a:lnTo>
                  <a:lnTo>
                    <a:pt x="5377180" y="413096"/>
                  </a:lnTo>
                  <a:lnTo>
                    <a:pt x="5323460" y="392035"/>
                  </a:lnTo>
                  <a:lnTo>
                    <a:pt x="5261906" y="373235"/>
                  </a:lnTo>
                  <a:lnTo>
                    <a:pt x="5217168" y="362281"/>
                  </a:lnTo>
                  <a:lnTo>
                    <a:pt x="5170336" y="352840"/>
                  </a:lnTo>
                  <a:lnTo>
                    <a:pt x="5121681" y="344946"/>
                  </a:lnTo>
                  <a:lnTo>
                    <a:pt x="5071474" y="338634"/>
                  </a:lnTo>
                  <a:lnTo>
                    <a:pt x="5019986" y="333939"/>
                  </a:lnTo>
                  <a:lnTo>
                    <a:pt x="4967489" y="330893"/>
                  </a:lnTo>
                  <a:lnTo>
                    <a:pt x="4914254" y="329533"/>
                  </a:lnTo>
                  <a:lnTo>
                    <a:pt x="4894998" y="307605"/>
                  </a:lnTo>
                  <a:lnTo>
                    <a:pt x="4847758" y="265837"/>
                  </a:lnTo>
                  <a:lnTo>
                    <a:pt x="4789634" y="227008"/>
                  </a:lnTo>
                  <a:lnTo>
                    <a:pt x="4721531" y="191302"/>
                  </a:lnTo>
                  <a:lnTo>
                    <a:pt x="4684021" y="174677"/>
                  </a:lnTo>
                  <a:lnTo>
                    <a:pt x="4644356" y="158902"/>
                  </a:lnTo>
                  <a:lnTo>
                    <a:pt x="4602650" y="144000"/>
                  </a:lnTo>
                  <a:lnTo>
                    <a:pt x="4559015" y="129993"/>
                  </a:lnTo>
                  <a:lnTo>
                    <a:pt x="4513565" y="116904"/>
                  </a:lnTo>
                  <a:lnTo>
                    <a:pt x="4466414" y="104757"/>
                  </a:lnTo>
                  <a:lnTo>
                    <a:pt x="4417674" y="93575"/>
                  </a:lnTo>
                  <a:lnTo>
                    <a:pt x="4367458" y="83380"/>
                  </a:lnTo>
                  <a:lnTo>
                    <a:pt x="4315880" y="74196"/>
                  </a:lnTo>
                  <a:lnTo>
                    <a:pt x="4263053" y="66045"/>
                  </a:lnTo>
                  <a:lnTo>
                    <a:pt x="4209091" y="58951"/>
                  </a:lnTo>
                  <a:lnTo>
                    <a:pt x="4154106" y="52936"/>
                  </a:lnTo>
                  <a:lnTo>
                    <a:pt x="4098212" y="48024"/>
                  </a:lnTo>
                  <a:lnTo>
                    <a:pt x="4041522" y="44237"/>
                  </a:lnTo>
                  <a:lnTo>
                    <a:pt x="3984149" y="41599"/>
                  </a:lnTo>
                  <a:lnTo>
                    <a:pt x="3926207" y="40132"/>
                  </a:lnTo>
                  <a:lnTo>
                    <a:pt x="3867808" y="39859"/>
                  </a:lnTo>
                  <a:lnTo>
                    <a:pt x="3809067" y="40804"/>
                  </a:lnTo>
                  <a:lnTo>
                    <a:pt x="3750095" y="42989"/>
                  </a:lnTo>
                  <a:lnTo>
                    <a:pt x="3691008" y="46438"/>
                  </a:lnTo>
                  <a:lnTo>
                    <a:pt x="3631916" y="51173"/>
                  </a:lnTo>
                  <a:lnTo>
                    <a:pt x="3572935" y="57217"/>
                  </a:lnTo>
                  <a:lnTo>
                    <a:pt x="3517745" y="64107"/>
                  </a:lnTo>
                  <a:lnTo>
                    <a:pt x="3463799" y="72090"/>
                  </a:lnTo>
                  <a:lnTo>
                    <a:pt x="3411200" y="81137"/>
                  </a:lnTo>
                  <a:lnTo>
                    <a:pt x="3360050" y="91222"/>
                  </a:lnTo>
                  <a:lnTo>
                    <a:pt x="3310454" y="102317"/>
                  </a:lnTo>
                  <a:lnTo>
                    <a:pt x="3262513" y="114396"/>
                  </a:lnTo>
                  <a:lnTo>
                    <a:pt x="3216332" y="127430"/>
                  </a:lnTo>
                  <a:lnTo>
                    <a:pt x="3172013" y="141394"/>
                  </a:lnTo>
                  <a:lnTo>
                    <a:pt x="3129659" y="156259"/>
                  </a:lnTo>
                  <a:lnTo>
                    <a:pt x="3089374" y="171998"/>
                  </a:lnTo>
                  <a:lnTo>
                    <a:pt x="3051260" y="188585"/>
                  </a:lnTo>
                  <a:lnTo>
                    <a:pt x="3019271" y="170266"/>
                  </a:lnTo>
                  <a:lnTo>
                    <a:pt x="2985101" y="152825"/>
                  </a:lnTo>
                  <a:lnTo>
                    <a:pt x="2948861" y="136270"/>
                  </a:lnTo>
                  <a:lnTo>
                    <a:pt x="2910662" y="120611"/>
                  </a:lnTo>
                  <a:lnTo>
                    <a:pt x="2870615" y="105859"/>
                  </a:lnTo>
                  <a:lnTo>
                    <a:pt x="2828832" y="92023"/>
                  </a:lnTo>
                  <a:lnTo>
                    <a:pt x="2785424" y="79113"/>
                  </a:lnTo>
                  <a:lnTo>
                    <a:pt x="2740502" y="67139"/>
                  </a:lnTo>
                  <a:lnTo>
                    <a:pt x="2694177" y="56110"/>
                  </a:lnTo>
                  <a:lnTo>
                    <a:pt x="2646560" y="46037"/>
                  </a:lnTo>
                  <a:lnTo>
                    <a:pt x="2597762" y="36930"/>
                  </a:lnTo>
                  <a:lnTo>
                    <a:pt x="2547895" y="28797"/>
                  </a:lnTo>
                  <a:lnTo>
                    <a:pt x="2497070" y="21650"/>
                  </a:lnTo>
                  <a:lnTo>
                    <a:pt x="2445397" y="15497"/>
                  </a:lnTo>
                  <a:lnTo>
                    <a:pt x="2392989" y="10349"/>
                  </a:lnTo>
                  <a:lnTo>
                    <a:pt x="2339956" y="6215"/>
                  </a:lnTo>
                  <a:lnTo>
                    <a:pt x="2286409" y="3106"/>
                  </a:lnTo>
                  <a:lnTo>
                    <a:pt x="2232460" y="1031"/>
                  </a:lnTo>
                  <a:lnTo>
                    <a:pt x="2178220" y="0"/>
                  </a:lnTo>
                  <a:lnTo>
                    <a:pt x="2123799" y="22"/>
                  </a:lnTo>
                  <a:lnTo>
                    <a:pt x="2069310" y="1108"/>
                  </a:lnTo>
                  <a:lnTo>
                    <a:pt x="2014863" y="3268"/>
                  </a:lnTo>
                  <a:lnTo>
                    <a:pt x="1960569" y="6510"/>
                  </a:lnTo>
                  <a:lnTo>
                    <a:pt x="1906540" y="10846"/>
                  </a:lnTo>
                  <a:lnTo>
                    <a:pt x="1852886" y="16285"/>
                  </a:lnTo>
                  <a:lnTo>
                    <a:pt x="1799719" y="22837"/>
                  </a:lnTo>
                  <a:lnTo>
                    <a:pt x="1747151" y="30511"/>
                  </a:lnTo>
                  <a:lnTo>
                    <a:pt x="1695292" y="39317"/>
                  </a:lnTo>
                  <a:lnTo>
                    <a:pt x="1644253" y="49266"/>
                  </a:lnTo>
                  <a:lnTo>
                    <a:pt x="1594145" y="60367"/>
                  </a:lnTo>
                  <a:lnTo>
                    <a:pt x="1536129" y="75020"/>
                  </a:lnTo>
                  <a:lnTo>
                    <a:pt x="1480997" y="91028"/>
                  </a:lnTo>
                  <a:lnTo>
                    <a:pt x="1428899" y="108326"/>
                  </a:lnTo>
                  <a:lnTo>
                    <a:pt x="1379986" y="126849"/>
                  </a:lnTo>
                  <a:lnTo>
                    <a:pt x="1334405" y="146532"/>
                  </a:lnTo>
                  <a:lnTo>
                    <a:pt x="1292307" y="167310"/>
                  </a:lnTo>
                  <a:lnTo>
                    <a:pt x="1253840" y="189118"/>
                  </a:lnTo>
                  <a:lnTo>
                    <a:pt x="1219154" y="211893"/>
                  </a:lnTo>
                  <a:lnTo>
                    <a:pt x="1188398" y="235568"/>
                  </a:lnTo>
                  <a:lnTo>
                    <a:pt x="1123359" y="233908"/>
                  </a:lnTo>
                  <a:lnTo>
                    <a:pt x="1059029" y="233844"/>
                  </a:lnTo>
                  <a:lnTo>
                    <a:pt x="995549" y="235332"/>
                  </a:lnTo>
                  <a:lnTo>
                    <a:pt x="933064" y="238328"/>
                  </a:lnTo>
                  <a:lnTo>
                    <a:pt x="871716" y="242787"/>
                  </a:lnTo>
                  <a:lnTo>
                    <a:pt x="811648" y="248664"/>
                  </a:lnTo>
                  <a:lnTo>
                    <a:pt x="753004" y="255916"/>
                  </a:lnTo>
                  <a:lnTo>
                    <a:pt x="695926" y="264499"/>
                  </a:lnTo>
                  <a:lnTo>
                    <a:pt x="640557" y="274367"/>
                  </a:lnTo>
                  <a:lnTo>
                    <a:pt x="587040" y="285477"/>
                  </a:lnTo>
                  <a:lnTo>
                    <a:pt x="535518" y="297785"/>
                  </a:lnTo>
                  <a:lnTo>
                    <a:pt x="486134" y="311246"/>
                  </a:lnTo>
                  <a:lnTo>
                    <a:pt x="439032" y="325815"/>
                  </a:lnTo>
                  <a:lnTo>
                    <a:pt x="394353" y="341449"/>
                  </a:lnTo>
                  <a:lnTo>
                    <a:pt x="352242" y="358103"/>
                  </a:lnTo>
                  <a:lnTo>
                    <a:pt x="312841" y="375733"/>
                  </a:lnTo>
                  <a:lnTo>
                    <a:pt x="276293" y="394294"/>
                  </a:lnTo>
                  <a:lnTo>
                    <a:pt x="242741" y="413743"/>
                  </a:lnTo>
                  <a:lnTo>
                    <a:pt x="185197" y="455126"/>
                  </a:lnTo>
                  <a:lnTo>
                    <a:pt x="141353" y="499526"/>
                  </a:lnTo>
                  <a:lnTo>
                    <a:pt x="112353" y="546589"/>
                  </a:lnTo>
                  <a:lnTo>
                    <a:pt x="99022" y="615406"/>
                  </a:lnTo>
                  <a:lnTo>
                    <a:pt x="108103" y="659469"/>
                  </a:lnTo>
                  <a:lnTo>
                    <a:pt x="130786" y="702738"/>
                  </a:lnTo>
                  <a:lnTo>
                    <a:pt x="166837" y="744753"/>
                  </a:lnTo>
                  <a:lnTo>
                    <a:pt x="216025" y="785056"/>
                  </a:lnTo>
                  <a:close/>
                </a:path>
              </a:pathLst>
            </a:custGeom>
            <a:ln w="28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075227" y="4079620"/>
            <a:ext cx="821055" cy="2463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450" spc="-5" dirty="0">
                <a:latin typeface="Arial"/>
                <a:cs typeface="Arial"/>
              </a:rPr>
              <a:t>AS</a:t>
            </a:r>
            <a:r>
              <a:rPr sz="1450" spc="-60" dirty="0">
                <a:latin typeface="Arial"/>
                <a:cs typeface="Arial"/>
              </a:rPr>
              <a:t> </a:t>
            </a:r>
            <a:r>
              <a:rPr sz="1450" spc="-5" dirty="0">
                <a:latin typeface="Arial"/>
                <a:cs typeface="Arial"/>
              </a:rPr>
              <a:t>64496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88131" y="1528223"/>
            <a:ext cx="2780665" cy="3019425"/>
            <a:chOff x="888131" y="1528223"/>
            <a:chExt cx="2780665" cy="3019425"/>
          </a:xfrm>
        </p:grpSpPr>
        <p:sp>
          <p:nvSpPr>
            <p:cNvPr id="8" name="object 8"/>
            <p:cNvSpPr/>
            <p:nvPr/>
          </p:nvSpPr>
          <p:spPr>
            <a:xfrm>
              <a:off x="3267316" y="4146575"/>
              <a:ext cx="391299" cy="2343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67330" y="4146569"/>
              <a:ext cx="391795" cy="234950"/>
            </a:xfrm>
            <a:custGeom>
              <a:avLst/>
              <a:gdLst/>
              <a:ahLst/>
              <a:cxnLst/>
              <a:rect l="l" t="t" r="r" b="b"/>
              <a:pathLst>
                <a:path w="391795" h="234950">
                  <a:moveTo>
                    <a:pt x="391289" y="117141"/>
                  </a:moveTo>
                  <a:lnTo>
                    <a:pt x="381320" y="80084"/>
                  </a:lnTo>
                  <a:lnTo>
                    <a:pt x="353561" y="47923"/>
                  </a:lnTo>
                  <a:lnTo>
                    <a:pt x="311227" y="22577"/>
                  </a:lnTo>
                  <a:lnTo>
                    <a:pt x="257538" y="5964"/>
                  </a:lnTo>
                  <a:lnTo>
                    <a:pt x="195710" y="0"/>
                  </a:lnTo>
                  <a:lnTo>
                    <a:pt x="133868" y="5964"/>
                  </a:lnTo>
                  <a:lnTo>
                    <a:pt x="80146" y="22577"/>
                  </a:lnTo>
                  <a:lnTo>
                    <a:pt x="37774" y="47923"/>
                  </a:lnTo>
                  <a:lnTo>
                    <a:pt x="9981" y="80084"/>
                  </a:lnTo>
                  <a:lnTo>
                    <a:pt x="0" y="117141"/>
                  </a:lnTo>
                  <a:lnTo>
                    <a:pt x="9981" y="154178"/>
                  </a:lnTo>
                  <a:lnTo>
                    <a:pt x="37774" y="186345"/>
                  </a:lnTo>
                  <a:lnTo>
                    <a:pt x="80146" y="211712"/>
                  </a:lnTo>
                  <a:lnTo>
                    <a:pt x="133868" y="228348"/>
                  </a:lnTo>
                  <a:lnTo>
                    <a:pt x="195710" y="234323"/>
                  </a:lnTo>
                  <a:lnTo>
                    <a:pt x="257538" y="228348"/>
                  </a:lnTo>
                  <a:lnTo>
                    <a:pt x="311227" y="211712"/>
                  </a:lnTo>
                  <a:lnTo>
                    <a:pt x="353561" y="186345"/>
                  </a:lnTo>
                  <a:lnTo>
                    <a:pt x="381320" y="154178"/>
                  </a:lnTo>
                  <a:lnTo>
                    <a:pt x="391289" y="117141"/>
                  </a:lnTo>
                  <a:close/>
                </a:path>
              </a:pathLst>
            </a:custGeom>
            <a:ln w="94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19118" y="4180165"/>
              <a:ext cx="287712" cy="1671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67316" y="4263720"/>
              <a:ext cx="391299" cy="273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67330" y="4263711"/>
              <a:ext cx="391795" cy="273685"/>
            </a:xfrm>
            <a:custGeom>
              <a:avLst/>
              <a:gdLst/>
              <a:ahLst/>
              <a:cxnLst/>
              <a:rect l="l" t="t" r="r" b="b"/>
              <a:pathLst>
                <a:path w="391795" h="273685">
                  <a:moveTo>
                    <a:pt x="0" y="0"/>
                  </a:moveTo>
                  <a:lnTo>
                    <a:pt x="0" y="156237"/>
                  </a:lnTo>
                  <a:lnTo>
                    <a:pt x="9981" y="193278"/>
                  </a:lnTo>
                  <a:lnTo>
                    <a:pt x="37774" y="225446"/>
                  </a:lnTo>
                  <a:lnTo>
                    <a:pt x="80146" y="250811"/>
                  </a:lnTo>
                  <a:lnTo>
                    <a:pt x="133868" y="267445"/>
                  </a:lnTo>
                  <a:lnTo>
                    <a:pt x="195710" y="273418"/>
                  </a:lnTo>
                  <a:lnTo>
                    <a:pt x="257538" y="267445"/>
                  </a:lnTo>
                  <a:lnTo>
                    <a:pt x="311227" y="250811"/>
                  </a:lnTo>
                  <a:lnTo>
                    <a:pt x="353561" y="225446"/>
                  </a:lnTo>
                  <a:lnTo>
                    <a:pt x="381320" y="193278"/>
                  </a:lnTo>
                  <a:lnTo>
                    <a:pt x="391289" y="156237"/>
                  </a:lnTo>
                  <a:lnTo>
                    <a:pt x="391289" y="0"/>
                  </a:lnTo>
                  <a:lnTo>
                    <a:pt x="381320" y="37036"/>
                  </a:lnTo>
                  <a:lnTo>
                    <a:pt x="353561" y="69203"/>
                  </a:lnTo>
                  <a:lnTo>
                    <a:pt x="311227" y="94570"/>
                  </a:lnTo>
                  <a:lnTo>
                    <a:pt x="257538" y="111206"/>
                  </a:lnTo>
                  <a:lnTo>
                    <a:pt x="195710" y="117181"/>
                  </a:lnTo>
                  <a:lnTo>
                    <a:pt x="133868" y="111206"/>
                  </a:lnTo>
                  <a:lnTo>
                    <a:pt x="80146" y="94570"/>
                  </a:lnTo>
                  <a:lnTo>
                    <a:pt x="37774" y="69203"/>
                  </a:lnTo>
                  <a:lnTo>
                    <a:pt x="9981" y="37036"/>
                  </a:lnTo>
                  <a:lnTo>
                    <a:pt x="0" y="0"/>
                  </a:lnTo>
                  <a:close/>
                </a:path>
              </a:pathLst>
            </a:custGeom>
            <a:ln w="94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67330" y="4146569"/>
              <a:ext cx="391795" cy="391160"/>
            </a:xfrm>
            <a:custGeom>
              <a:avLst/>
              <a:gdLst/>
              <a:ahLst/>
              <a:cxnLst/>
              <a:rect l="l" t="t" r="r" b="b"/>
              <a:pathLst>
                <a:path w="391795" h="391160">
                  <a:moveTo>
                    <a:pt x="391289" y="117141"/>
                  </a:moveTo>
                  <a:lnTo>
                    <a:pt x="381320" y="80084"/>
                  </a:lnTo>
                  <a:lnTo>
                    <a:pt x="353561" y="47923"/>
                  </a:lnTo>
                  <a:lnTo>
                    <a:pt x="311227" y="22577"/>
                  </a:lnTo>
                  <a:lnTo>
                    <a:pt x="257538" y="5964"/>
                  </a:lnTo>
                  <a:lnTo>
                    <a:pt x="195710" y="0"/>
                  </a:lnTo>
                  <a:lnTo>
                    <a:pt x="133868" y="5964"/>
                  </a:lnTo>
                  <a:lnTo>
                    <a:pt x="80146" y="22577"/>
                  </a:lnTo>
                  <a:lnTo>
                    <a:pt x="37774" y="47923"/>
                  </a:lnTo>
                  <a:lnTo>
                    <a:pt x="9981" y="80084"/>
                  </a:lnTo>
                  <a:lnTo>
                    <a:pt x="0" y="117141"/>
                  </a:lnTo>
                  <a:lnTo>
                    <a:pt x="0" y="273379"/>
                  </a:lnTo>
                  <a:lnTo>
                    <a:pt x="9981" y="310420"/>
                  </a:lnTo>
                  <a:lnTo>
                    <a:pt x="37774" y="342588"/>
                  </a:lnTo>
                  <a:lnTo>
                    <a:pt x="80146" y="367953"/>
                  </a:lnTo>
                  <a:lnTo>
                    <a:pt x="133868" y="384587"/>
                  </a:lnTo>
                  <a:lnTo>
                    <a:pt x="195710" y="390560"/>
                  </a:lnTo>
                  <a:lnTo>
                    <a:pt x="257538" y="384587"/>
                  </a:lnTo>
                  <a:lnTo>
                    <a:pt x="311227" y="367953"/>
                  </a:lnTo>
                  <a:lnTo>
                    <a:pt x="353561" y="342588"/>
                  </a:lnTo>
                  <a:lnTo>
                    <a:pt x="381320" y="310420"/>
                  </a:lnTo>
                  <a:lnTo>
                    <a:pt x="391289" y="273379"/>
                  </a:lnTo>
                  <a:lnTo>
                    <a:pt x="391289" y="117141"/>
                  </a:lnTo>
                  <a:close/>
                </a:path>
              </a:pathLst>
            </a:custGeom>
            <a:ln w="19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2418" y="1542511"/>
              <a:ext cx="1750695" cy="1301115"/>
            </a:xfrm>
            <a:custGeom>
              <a:avLst/>
              <a:gdLst/>
              <a:ahLst/>
              <a:cxnLst/>
              <a:rect l="l" t="t" r="r" b="b"/>
              <a:pathLst>
                <a:path w="1750695" h="1301114">
                  <a:moveTo>
                    <a:pt x="65993" y="597317"/>
                  </a:moveTo>
                  <a:lnTo>
                    <a:pt x="33914" y="633541"/>
                  </a:lnTo>
                  <a:lnTo>
                    <a:pt x="12199" y="674246"/>
                  </a:lnTo>
                  <a:lnTo>
                    <a:pt x="883" y="717710"/>
                  </a:lnTo>
                  <a:lnTo>
                    <a:pt x="0" y="762212"/>
                  </a:lnTo>
                  <a:lnTo>
                    <a:pt x="9583" y="806029"/>
                  </a:lnTo>
                  <a:lnTo>
                    <a:pt x="29668" y="847441"/>
                  </a:lnTo>
                  <a:lnTo>
                    <a:pt x="60289" y="884725"/>
                  </a:lnTo>
                  <a:lnTo>
                    <a:pt x="111267" y="921324"/>
                  </a:lnTo>
                  <a:lnTo>
                    <a:pt x="171471" y="942470"/>
                  </a:lnTo>
                  <a:lnTo>
                    <a:pt x="174591" y="987199"/>
                  </a:lnTo>
                  <a:lnTo>
                    <a:pt x="185880" y="1029482"/>
                  </a:lnTo>
                  <a:lnTo>
                    <a:pt x="204601" y="1068603"/>
                  </a:lnTo>
                  <a:lnTo>
                    <a:pt x="230020" y="1103844"/>
                  </a:lnTo>
                  <a:lnTo>
                    <a:pt x="261400" y="1134491"/>
                  </a:lnTo>
                  <a:lnTo>
                    <a:pt x="298008" y="1159827"/>
                  </a:lnTo>
                  <a:lnTo>
                    <a:pt x="339106" y="1179135"/>
                  </a:lnTo>
                  <a:lnTo>
                    <a:pt x="383961" y="1191701"/>
                  </a:lnTo>
                  <a:lnTo>
                    <a:pt x="431836" y="1196806"/>
                  </a:lnTo>
                  <a:lnTo>
                    <a:pt x="471299" y="1194983"/>
                  </a:lnTo>
                  <a:lnTo>
                    <a:pt x="509839" y="1187833"/>
                  </a:lnTo>
                  <a:lnTo>
                    <a:pt x="546834" y="1175491"/>
                  </a:lnTo>
                  <a:lnTo>
                    <a:pt x="581661" y="1158092"/>
                  </a:lnTo>
                  <a:lnTo>
                    <a:pt x="606365" y="1197197"/>
                  </a:lnTo>
                  <a:lnTo>
                    <a:pt x="637258" y="1230644"/>
                  </a:lnTo>
                  <a:lnTo>
                    <a:pt x="673323" y="1258094"/>
                  </a:lnTo>
                  <a:lnTo>
                    <a:pt x="713545" y="1279205"/>
                  </a:lnTo>
                  <a:lnTo>
                    <a:pt x="756908" y="1293638"/>
                  </a:lnTo>
                  <a:lnTo>
                    <a:pt x="802395" y="1301052"/>
                  </a:lnTo>
                  <a:lnTo>
                    <a:pt x="848991" y="1301107"/>
                  </a:lnTo>
                  <a:lnTo>
                    <a:pt x="895680" y="1293463"/>
                  </a:lnTo>
                  <a:lnTo>
                    <a:pt x="941445" y="1277779"/>
                  </a:lnTo>
                  <a:lnTo>
                    <a:pt x="976226" y="1259468"/>
                  </a:lnTo>
                  <a:lnTo>
                    <a:pt x="1007556" y="1236702"/>
                  </a:lnTo>
                  <a:lnTo>
                    <a:pt x="1034950" y="1209901"/>
                  </a:lnTo>
                  <a:lnTo>
                    <a:pt x="1057925" y="1179483"/>
                  </a:lnTo>
                  <a:lnTo>
                    <a:pt x="1099378" y="1201227"/>
                  </a:lnTo>
                  <a:lnTo>
                    <a:pt x="1142711" y="1216722"/>
                  </a:lnTo>
                  <a:lnTo>
                    <a:pt x="1187232" y="1226096"/>
                  </a:lnTo>
                  <a:lnTo>
                    <a:pt x="1232252" y="1229477"/>
                  </a:lnTo>
                  <a:lnTo>
                    <a:pt x="1277079" y="1226995"/>
                  </a:lnTo>
                  <a:lnTo>
                    <a:pt x="1321023" y="1218777"/>
                  </a:lnTo>
                  <a:lnTo>
                    <a:pt x="1363394" y="1204952"/>
                  </a:lnTo>
                  <a:lnTo>
                    <a:pt x="1403502" y="1185648"/>
                  </a:lnTo>
                  <a:lnTo>
                    <a:pt x="1440655" y="1160994"/>
                  </a:lnTo>
                  <a:lnTo>
                    <a:pt x="1474165" y="1131118"/>
                  </a:lnTo>
                  <a:lnTo>
                    <a:pt x="1503340" y="1096148"/>
                  </a:lnTo>
                  <a:lnTo>
                    <a:pt x="1526692" y="1057554"/>
                  </a:lnTo>
                  <a:lnTo>
                    <a:pt x="1543576" y="1016438"/>
                  </a:lnTo>
                  <a:lnTo>
                    <a:pt x="1553781" y="973476"/>
                  </a:lnTo>
                  <a:lnTo>
                    <a:pt x="1557097" y="929346"/>
                  </a:lnTo>
                  <a:lnTo>
                    <a:pt x="1604758" y="914472"/>
                  </a:lnTo>
                  <a:lnTo>
                    <a:pt x="1646982" y="891755"/>
                  </a:lnTo>
                  <a:lnTo>
                    <a:pt x="1683018" y="862308"/>
                  </a:lnTo>
                  <a:lnTo>
                    <a:pt x="1712111" y="827244"/>
                  </a:lnTo>
                  <a:lnTo>
                    <a:pt x="1733510" y="787677"/>
                  </a:lnTo>
                  <a:lnTo>
                    <a:pt x="1746460" y="744721"/>
                  </a:lnTo>
                  <a:lnTo>
                    <a:pt x="1750208" y="699488"/>
                  </a:lnTo>
                  <a:lnTo>
                    <a:pt x="1744001" y="653093"/>
                  </a:lnTo>
                  <a:lnTo>
                    <a:pt x="1733234" y="620468"/>
                  </a:lnTo>
                  <a:lnTo>
                    <a:pt x="1717500" y="589837"/>
                  </a:lnTo>
                  <a:lnTo>
                    <a:pt x="1697109" y="561666"/>
                  </a:lnTo>
                  <a:lnTo>
                    <a:pt x="1672368" y="536423"/>
                  </a:lnTo>
                  <a:lnTo>
                    <a:pt x="1696626" y="493451"/>
                  </a:lnTo>
                  <a:lnTo>
                    <a:pt x="1707520" y="447634"/>
                  </a:lnTo>
                  <a:lnTo>
                    <a:pt x="1705490" y="401381"/>
                  </a:lnTo>
                  <a:lnTo>
                    <a:pt x="1690974" y="357096"/>
                  </a:lnTo>
                  <a:lnTo>
                    <a:pt x="1664409" y="317185"/>
                  </a:lnTo>
                  <a:lnTo>
                    <a:pt x="1626234" y="284055"/>
                  </a:lnTo>
                  <a:lnTo>
                    <a:pt x="1575187" y="259907"/>
                  </a:lnTo>
                  <a:lnTo>
                    <a:pt x="1518718" y="250721"/>
                  </a:lnTo>
                  <a:lnTo>
                    <a:pt x="1501087" y="207866"/>
                  </a:lnTo>
                  <a:lnTo>
                    <a:pt x="1477516" y="168853"/>
                  </a:lnTo>
                  <a:lnTo>
                    <a:pt x="1448647" y="134002"/>
                  </a:lnTo>
                  <a:lnTo>
                    <a:pt x="1415121" y="103633"/>
                  </a:lnTo>
                  <a:lnTo>
                    <a:pt x="1377581" y="78068"/>
                  </a:lnTo>
                  <a:lnTo>
                    <a:pt x="1336669" y="57626"/>
                  </a:lnTo>
                  <a:lnTo>
                    <a:pt x="1293028" y="42629"/>
                  </a:lnTo>
                  <a:lnTo>
                    <a:pt x="1247298" y="33397"/>
                  </a:lnTo>
                  <a:lnTo>
                    <a:pt x="1200124" y="30251"/>
                  </a:lnTo>
                  <a:lnTo>
                    <a:pt x="1152146" y="33511"/>
                  </a:lnTo>
                  <a:lnTo>
                    <a:pt x="1104007" y="43498"/>
                  </a:lnTo>
                  <a:lnTo>
                    <a:pt x="1058015" y="59917"/>
                  </a:lnTo>
                  <a:lnTo>
                    <a:pt x="1015359" y="82328"/>
                  </a:lnTo>
                  <a:lnTo>
                    <a:pt x="976704" y="110324"/>
                  </a:lnTo>
                  <a:lnTo>
                    <a:pt x="942720" y="143500"/>
                  </a:lnTo>
                  <a:lnTo>
                    <a:pt x="914169" y="107073"/>
                  </a:lnTo>
                  <a:lnTo>
                    <a:pt x="881045" y="75704"/>
                  </a:lnTo>
                  <a:lnTo>
                    <a:pt x="844045" y="49542"/>
                  </a:lnTo>
                  <a:lnTo>
                    <a:pt x="803866" y="28741"/>
                  </a:lnTo>
                  <a:lnTo>
                    <a:pt x="761203" y="13449"/>
                  </a:lnTo>
                  <a:lnTo>
                    <a:pt x="716756" y="3818"/>
                  </a:lnTo>
                  <a:lnTo>
                    <a:pt x="671220" y="0"/>
                  </a:lnTo>
                  <a:lnTo>
                    <a:pt x="625292" y="2143"/>
                  </a:lnTo>
                  <a:lnTo>
                    <a:pt x="579669" y="10401"/>
                  </a:lnTo>
                  <a:lnTo>
                    <a:pt x="535048" y="24923"/>
                  </a:lnTo>
                  <a:lnTo>
                    <a:pt x="492126" y="45860"/>
                  </a:lnTo>
                  <a:lnTo>
                    <a:pt x="453026" y="72415"/>
                  </a:lnTo>
                  <a:lnTo>
                    <a:pt x="418738" y="103867"/>
                  </a:lnTo>
                  <a:lnTo>
                    <a:pt x="389784" y="139650"/>
                  </a:lnTo>
                  <a:lnTo>
                    <a:pt x="366682" y="179197"/>
                  </a:lnTo>
                  <a:lnTo>
                    <a:pt x="316825" y="178322"/>
                  </a:lnTo>
                  <a:lnTo>
                    <a:pt x="268753" y="184716"/>
                  </a:lnTo>
                  <a:lnTo>
                    <a:pt x="223157" y="197854"/>
                  </a:lnTo>
                  <a:lnTo>
                    <a:pt x="180726" y="217209"/>
                  </a:lnTo>
                  <a:lnTo>
                    <a:pt x="142151" y="242256"/>
                  </a:lnTo>
                  <a:lnTo>
                    <a:pt x="108123" y="272468"/>
                  </a:lnTo>
                  <a:lnTo>
                    <a:pt x="79331" y="307320"/>
                  </a:lnTo>
                  <a:lnTo>
                    <a:pt x="56466" y="346285"/>
                  </a:lnTo>
                  <a:lnTo>
                    <a:pt x="40219" y="388838"/>
                  </a:lnTo>
                  <a:lnTo>
                    <a:pt x="31280" y="434452"/>
                  </a:lnTo>
                  <a:lnTo>
                    <a:pt x="30120" y="476639"/>
                  </a:lnTo>
                  <a:lnTo>
                    <a:pt x="35614" y="518296"/>
                  </a:lnTo>
                  <a:lnTo>
                    <a:pt x="47620" y="558748"/>
                  </a:lnTo>
                  <a:lnTo>
                    <a:pt x="65993" y="597317"/>
                  </a:lnTo>
                  <a:close/>
                </a:path>
              </a:pathLst>
            </a:custGeom>
            <a:ln w="283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372936" y="1831718"/>
            <a:ext cx="821055" cy="2463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450" spc="-5" dirty="0">
                <a:latin typeface="Arial"/>
                <a:cs typeface="Arial"/>
              </a:rPr>
              <a:t>AS</a:t>
            </a:r>
            <a:r>
              <a:rPr sz="1450" spc="-60" dirty="0">
                <a:latin typeface="Arial"/>
                <a:cs typeface="Arial"/>
              </a:rPr>
              <a:t> </a:t>
            </a:r>
            <a:r>
              <a:rPr sz="1450" spc="-5" dirty="0">
                <a:latin typeface="Arial"/>
                <a:cs typeface="Arial"/>
              </a:rPr>
              <a:t>64500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766920" y="2257755"/>
            <a:ext cx="1701164" cy="2089150"/>
            <a:chOff x="1766920" y="2257755"/>
            <a:chExt cx="1701164" cy="2089150"/>
          </a:xfrm>
        </p:grpSpPr>
        <p:sp>
          <p:nvSpPr>
            <p:cNvPr id="17" name="object 17"/>
            <p:cNvSpPr/>
            <p:nvPr/>
          </p:nvSpPr>
          <p:spPr>
            <a:xfrm>
              <a:off x="1777072" y="2267927"/>
              <a:ext cx="391172" cy="2343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77080" y="2267915"/>
              <a:ext cx="391795" cy="234950"/>
            </a:xfrm>
            <a:custGeom>
              <a:avLst/>
              <a:gdLst/>
              <a:ahLst/>
              <a:cxnLst/>
              <a:rect l="l" t="t" r="r" b="b"/>
              <a:pathLst>
                <a:path w="391794" h="234950">
                  <a:moveTo>
                    <a:pt x="391170" y="117194"/>
                  </a:moveTo>
                  <a:lnTo>
                    <a:pt x="381202" y="80111"/>
                  </a:lnTo>
                  <a:lnTo>
                    <a:pt x="353443" y="47934"/>
                  </a:lnTo>
                  <a:lnTo>
                    <a:pt x="311112" y="22581"/>
                  </a:lnTo>
                  <a:lnTo>
                    <a:pt x="257426" y="5964"/>
                  </a:lnTo>
                  <a:lnTo>
                    <a:pt x="195605" y="0"/>
                  </a:lnTo>
                  <a:lnTo>
                    <a:pt x="133779" y="5964"/>
                  </a:lnTo>
                  <a:lnTo>
                    <a:pt x="80083" y="22581"/>
                  </a:lnTo>
                  <a:lnTo>
                    <a:pt x="37740" y="47934"/>
                  </a:lnTo>
                  <a:lnTo>
                    <a:pt x="9972" y="80111"/>
                  </a:lnTo>
                  <a:lnTo>
                    <a:pt x="0" y="117194"/>
                  </a:lnTo>
                  <a:lnTo>
                    <a:pt x="9972" y="154227"/>
                  </a:lnTo>
                  <a:lnTo>
                    <a:pt x="37740" y="186397"/>
                  </a:lnTo>
                  <a:lnTo>
                    <a:pt x="80083" y="211769"/>
                  </a:lnTo>
                  <a:lnTo>
                    <a:pt x="133779" y="228411"/>
                  </a:lnTo>
                  <a:lnTo>
                    <a:pt x="195605" y="234388"/>
                  </a:lnTo>
                  <a:lnTo>
                    <a:pt x="257426" y="228411"/>
                  </a:lnTo>
                  <a:lnTo>
                    <a:pt x="311112" y="211769"/>
                  </a:lnTo>
                  <a:lnTo>
                    <a:pt x="353443" y="186397"/>
                  </a:lnTo>
                  <a:lnTo>
                    <a:pt x="381202" y="154227"/>
                  </a:lnTo>
                  <a:lnTo>
                    <a:pt x="391170" y="117194"/>
                  </a:lnTo>
                  <a:close/>
                </a:path>
              </a:pathLst>
            </a:custGeom>
            <a:ln w="94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828816" y="2301511"/>
              <a:ext cx="287778" cy="1671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77072" y="2385123"/>
              <a:ext cx="391172" cy="27336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77080" y="2385110"/>
              <a:ext cx="391795" cy="273685"/>
            </a:xfrm>
            <a:custGeom>
              <a:avLst/>
              <a:gdLst/>
              <a:ahLst/>
              <a:cxnLst/>
              <a:rect l="l" t="t" r="r" b="b"/>
              <a:pathLst>
                <a:path w="391794" h="273685">
                  <a:moveTo>
                    <a:pt x="0" y="0"/>
                  </a:moveTo>
                  <a:lnTo>
                    <a:pt x="0" y="156171"/>
                  </a:lnTo>
                  <a:lnTo>
                    <a:pt x="9972" y="193204"/>
                  </a:lnTo>
                  <a:lnTo>
                    <a:pt x="37740" y="225374"/>
                  </a:lnTo>
                  <a:lnTo>
                    <a:pt x="80083" y="250747"/>
                  </a:lnTo>
                  <a:lnTo>
                    <a:pt x="133779" y="267389"/>
                  </a:lnTo>
                  <a:lnTo>
                    <a:pt x="195605" y="273366"/>
                  </a:lnTo>
                  <a:lnTo>
                    <a:pt x="257426" y="267389"/>
                  </a:lnTo>
                  <a:lnTo>
                    <a:pt x="311112" y="250747"/>
                  </a:lnTo>
                  <a:lnTo>
                    <a:pt x="353443" y="225374"/>
                  </a:lnTo>
                  <a:lnTo>
                    <a:pt x="381202" y="193204"/>
                  </a:lnTo>
                  <a:lnTo>
                    <a:pt x="391170" y="156171"/>
                  </a:lnTo>
                  <a:lnTo>
                    <a:pt x="391170" y="0"/>
                  </a:lnTo>
                  <a:lnTo>
                    <a:pt x="381202" y="37032"/>
                  </a:lnTo>
                  <a:lnTo>
                    <a:pt x="353443" y="69202"/>
                  </a:lnTo>
                  <a:lnTo>
                    <a:pt x="311112" y="94575"/>
                  </a:lnTo>
                  <a:lnTo>
                    <a:pt x="257426" y="111217"/>
                  </a:lnTo>
                  <a:lnTo>
                    <a:pt x="195605" y="117194"/>
                  </a:lnTo>
                  <a:lnTo>
                    <a:pt x="133779" y="111217"/>
                  </a:lnTo>
                  <a:lnTo>
                    <a:pt x="80083" y="94575"/>
                  </a:lnTo>
                  <a:lnTo>
                    <a:pt x="37740" y="69202"/>
                  </a:lnTo>
                  <a:lnTo>
                    <a:pt x="9972" y="37032"/>
                  </a:lnTo>
                  <a:lnTo>
                    <a:pt x="0" y="0"/>
                  </a:lnTo>
                  <a:close/>
                </a:path>
              </a:pathLst>
            </a:custGeom>
            <a:ln w="94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77080" y="2267915"/>
              <a:ext cx="391795" cy="391160"/>
            </a:xfrm>
            <a:custGeom>
              <a:avLst/>
              <a:gdLst/>
              <a:ahLst/>
              <a:cxnLst/>
              <a:rect l="l" t="t" r="r" b="b"/>
              <a:pathLst>
                <a:path w="391794" h="391160">
                  <a:moveTo>
                    <a:pt x="391170" y="117194"/>
                  </a:moveTo>
                  <a:lnTo>
                    <a:pt x="381202" y="80111"/>
                  </a:lnTo>
                  <a:lnTo>
                    <a:pt x="353443" y="47934"/>
                  </a:lnTo>
                  <a:lnTo>
                    <a:pt x="311112" y="22581"/>
                  </a:lnTo>
                  <a:lnTo>
                    <a:pt x="257426" y="5964"/>
                  </a:lnTo>
                  <a:lnTo>
                    <a:pt x="195605" y="0"/>
                  </a:lnTo>
                  <a:lnTo>
                    <a:pt x="133779" y="5964"/>
                  </a:lnTo>
                  <a:lnTo>
                    <a:pt x="80083" y="22581"/>
                  </a:lnTo>
                  <a:lnTo>
                    <a:pt x="37740" y="47934"/>
                  </a:lnTo>
                  <a:lnTo>
                    <a:pt x="9972" y="80111"/>
                  </a:lnTo>
                  <a:lnTo>
                    <a:pt x="0" y="117194"/>
                  </a:lnTo>
                  <a:lnTo>
                    <a:pt x="0" y="273366"/>
                  </a:lnTo>
                  <a:lnTo>
                    <a:pt x="9972" y="310398"/>
                  </a:lnTo>
                  <a:lnTo>
                    <a:pt x="37740" y="342568"/>
                  </a:lnTo>
                  <a:lnTo>
                    <a:pt x="80083" y="367941"/>
                  </a:lnTo>
                  <a:lnTo>
                    <a:pt x="133779" y="384583"/>
                  </a:lnTo>
                  <a:lnTo>
                    <a:pt x="195605" y="390560"/>
                  </a:lnTo>
                  <a:lnTo>
                    <a:pt x="257426" y="384583"/>
                  </a:lnTo>
                  <a:lnTo>
                    <a:pt x="311112" y="367941"/>
                  </a:lnTo>
                  <a:lnTo>
                    <a:pt x="353443" y="342568"/>
                  </a:lnTo>
                  <a:lnTo>
                    <a:pt x="381202" y="310398"/>
                  </a:lnTo>
                  <a:lnTo>
                    <a:pt x="391170" y="273366"/>
                  </a:lnTo>
                  <a:lnTo>
                    <a:pt x="391170" y="117194"/>
                  </a:lnTo>
                  <a:close/>
                </a:path>
              </a:pathLst>
            </a:custGeom>
            <a:ln w="19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972678" y="2463215"/>
              <a:ext cx="1490357" cy="187862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972685" y="2463196"/>
              <a:ext cx="1490980" cy="1878964"/>
            </a:xfrm>
            <a:custGeom>
              <a:avLst/>
              <a:gdLst/>
              <a:ahLst/>
              <a:cxnLst/>
              <a:rect l="l" t="t" r="r" b="b"/>
              <a:pathLst>
                <a:path w="1490979" h="1878964">
                  <a:moveTo>
                    <a:pt x="1490355" y="1878640"/>
                  </a:moveTo>
                  <a:lnTo>
                    <a:pt x="560435" y="917869"/>
                  </a:lnTo>
                  <a:lnTo>
                    <a:pt x="766003" y="880992"/>
                  </a:lnTo>
                  <a:lnTo>
                    <a:pt x="0" y="0"/>
                  </a:lnTo>
                  <a:lnTo>
                    <a:pt x="929906" y="960652"/>
                  </a:lnTo>
                  <a:lnTo>
                    <a:pt x="724338" y="997661"/>
                  </a:lnTo>
                  <a:lnTo>
                    <a:pt x="1490355" y="1878640"/>
                  </a:lnTo>
                  <a:close/>
                </a:path>
              </a:pathLst>
            </a:custGeom>
            <a:ln w="9457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761033" y="1271731"/>
            <a:ext cx="2927350" cy="907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ts val="1739"/>
              </a:lnSpc>
              <a:spcBef>
                <a:spcPts val="95"/>
              </a:spcBef>
            </a:pPr>
            <a:r>
              <a:rPr sz="1450" spc="-5" dirty="0">
                <a:latin typeface="Arial"/>
                <a:cs typeface="Arial"/>
              </a:rPr>
              <a:t>Router</a:t>
            </a:r>
            <a:r>
              <a:rPr sz="1450" spc="-10" dirty="0">
                <a:latin typeface="Arial"/>
                <a:cs typeface="Arial"/>
              </a:rPr>
              <a:t> </a:t>
            </a:r>
            <a:r>
              <a:rPr sz="1450" spc="-5" dirty="0">
                <a:latin typeface="Arial"/>
                <a:cs typeface="Arial"/>
              </a:rPr>
              <a:t>C</a:t>
            </a:r>
            <a:endParaRPr sz="1450">
              <a:latin typeface="Arial"/>
              <a:cs typeface="Arial"/>
            </a:endParaRPr>
          </a:p>
          <a:p>
            <a:pPr marL="153035">
              <a:lnSpc>
                <a:spcPts val="1735"/>
              </a:lnSpc>
              <a:tabLst>
                <a:tab pos="1390015" algn="l"/>
                <a:tab pos="2413000" algn="l"/>
              </a:tabLst>
            </a:pPr>
            <a:r>
              <a:rPr sz="1450" spc="-5" dirty="0">
                <a:latin typeface="Arial"/>
                <a:cs typeface="Arial"/>
              </a:rPr>
              <a:t>Network	Next Hop</a:t>
            </a:r>
            <a:r>
              <a:rPr sz="1450" dirty="0">
                <a:latin typeface="Arial"/>
                <a:cs typeface="Arial"/>
              </a:rPr>
              <a:t>	</a:t>
            </a:r>
            <a:r>
              <a:rPr sz="1450" spc="-5" dirty="0">
                <a:latin typeface="Arial"/>
                <a:cs typeface="Arial"/>
              </a:rPr>
              <a:t>Metric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1735"/>
              </a:lnSpc>
              <a:tabLst>
                <a:tab pos="1401445" algn="l"/>
                <a:tab pos="2393315" algn="l"/>
              </a:tabLst>
            </a:pPr>
            <a:r>
              <a:rPr sz="1450" spc="-5" dirty="0">
                <a:latin typeface="Arial"/>
                <a:cs typeface="Arial"/>
              </a:rPr>
              <a:t>* </a:t>
            </a:r>
            <a:r>
              <a:rPr sz="1450" spc="25" dirty="0">
                <a:latin typeface="Arial"/>
                <a:cs typeface="Arial"/>
              </a:rPr>
              <a:t> </a:t>
            </a:r>
            <a:r>
              <a:rPr sz="1450" spc="-5" dirty="0">
                <a:latin typeface="Arial"/>
                <a:cs typeface="Arial"/>
              </a:rPr>
              <a:t>192.0.2.0/24	B	80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1739"/>
              </a:lnSpc>
              <a:tabLst>
                <a:tab pos="1406525" algn="l"/>
                <a:tab pos="2398395" algn="l"/>
              </a:tabLst>
            </a:pPr>
            <a:r>
              <a:rPr sz="1450" spc="-5" dirty="0">
                <a:latin typeface="Arial"/>
                <a:cs typeface="Arial"/>
              </a:rPr>
              <a:t>*&gt;192.0.2.0/24	A	50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967923" y="2458433"/>
            <a:ext cx="4476750" cy="1888489"/>
            <a:chOff x="1967923" y="2458433"/>
            <a:chExt cx="4476750" cy="1888489"/>
          </a:xfrm>
        </p:grpSpPr>
        <p:sp>
          <p:nvSpPr>
            <p:cNvPr id="27" name="object 27"/>
            <p:cNvSpPr/>
            <p:nvPr/>
          </p:nvSpPr>
          <p:spPr>
            <a:xfrm>
              <a:off x="5502808" y="3290912"/>
              <a:ext cx="391287" cy="23439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502817" y="3290906"/>
              <a:ext cx="391795" cy="234950"/>
            </a:xfrm>
            <a:custGeom>
              <a:avLst/>
              <a:gdLst/>
              <a:ahLst/>
              <a:cxnLst/>
              <a:rect l="l" t="t" r="r" b="b"/>
              <a:pathLst>
                <a:path w="391795" h="234950">
                  <a:moveTo>
                    <a:pt x="391289" y="117194"/>
                  </a:moveTo>
                  <a:lnTo>
                    <a:pt x="381308" y="80161"/>
                  </a:lnTo>
                  <a:lnTo>
                    <a:pt x="353523" y="47991"/>
                  </a:lnTo>
                  <a:lnTo>
                    <a:pt x="311171" y="22618"/>
                  </a:lnTo>
                  <a:lnTo>
                    <a:pt x="257487" y="5977"/>
                  </a:lnTo>
                  <a:lnTo>
                    <a:pt x="195710" y="0"/>
                  </a:lnTo>
                  <a:lnTo>
                    <a:pt x="133868" y="5977"/>
                  </a:lnTo>
                  <a:lnTo>
                    <a:pt x="80146" y="22618"/>
                  </a:lnTo>
                  <a:lnTo>
                    <a:pt x="37774" y="47991"/>
                  </a:lnTo>
                  <a:lnTo>
                    <a:pt x="9981" y="80161"/>
                  </a:lnTo>
                  <a:lnTo>
                    <a:pt x="0" y="117194"/>
                  </a:lnTo>
                  <a:lnTo>
                    <a:pt x="9981" y="154227"/>
                  </a:lnTo>
                  <a:lnTo>
                    <a:pt x="37774" y="186397"/>
                  </a:lnTo>
                  <a:lnTo>
                    <a:pt x="80146" y="211769"/>
                  </a:lnTo>
                  <a:lnTo>
                    <a:pt x="133868" y="228411"/>
                  </a:lnTo>
                  <a:lnTo>
                    <a:pt x="195710" y="234388"/>
                  </a:lnTo>
                  <a:lnTo>
                    <a:pt x="257487" y="228411"/>
                  </a:lnTo>
                  <a:lnTo>
                    <a:pt x="311171" y="211769"/>
                  </a:lnTo>
                  <a:lnTo>
                    <a:pt x="353523" y="186397"/>
                  </a:lnTo>
                  <a:lnTo>
                    <a:pt x="381308" y="154227"/>
                  </a:lnTo>
                  <a:lnTo>
                    <a:pt x="391289" y="117194"/>
                  </a:lnTo>
                  <a:close/>
                </a:path>
              </a:pathLst>
            </a:custGeom>
            <a:ln w="94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554605" y="3324502"/>
              <a:ext cx="287712" cy="1671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502808" y="3408108"/>
              <a:ext cx="391287" cy="27336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502817" y="3408100"/>
              <a:ext cx="391795" cy="273685"/>
            </a:xfrm>
            <a:custGeom>
              <a:avLst/>
              <a:gdLst/>
              <a:ahLst/>
              <a:cxnLst/>
              <a:rect l="l" t="t" r="r" b="b"/>
              <a:pathLst>
                <a:path w="391795" h="273685">
                  <a:moveTo>
                    <a:pt x="0" y="0"/>
                  </a:moveTo>
                  <a:lnTo>
                    <a:pt x="0" y="156171"/>
                  </a:lnTo>
                  <a:lnTo>
                    <a:pt x="9981" y="193254"/>
                  </a:lnTo>
                  <a:lnTo>
                    <a:pt x="37774" y="225431"/>
                  </a:lnTo>
                  <a:lnTo>
                    <a:pt x="80146" y="250784"/>
                  </a:lnTo>
                  <a:lnTo>
                    <a:pt x="133868" y="267401"/>
                  </a:lnTo>
                  <a:lnTo>
                    <a:pt x="195710" y="273366"/>
                  </a:lnTo>
                  <a:lnTo>
                    <a:pt x="257487" y="267401"/>
                  </a:lnTo>
                  <a:lnTo>
                    <a:pt x="311171" y="250784"/>
                  </a:lnTo>
                  <a:lnTo>
                    <a:pt x="353523" y="225431"/>
                  </a:lnTo>
                  <a:lnTo>
                    <a:pt x="381308" y="193254"/>
                  </a:lnTo>
                  <a:lnTo>
                    <a:pt x="391289" y="156171"/>
                  </a:lnTo>
                  <a:lnTo>
                    <a:pt x="391289" y="0"/>
                  </a:lnTo>
                  <a:lnTo>
                    <a:pt x="381308" y="37032"/>
                  </a:lnTo>
                  <a:lnTo>
                    <a:pt x="353523" y="69202"/>
                  </a:lnTo>
                  <a:lnTo>
                    <a:pt x="311171" y="94575"/>
                  </a:lnTo>
                  <a:lnTo>
                    <a:pt x="257487" y="111217"/>
                  </a:lnTo>
                  <a:lnTo>
                    <a:pt x="195710" y="117194"/>
                  </a:lnTo>
                  <a:lnTo>
                    <a:pt x="133868" y="111217"/>
                  </a:lnTo>
                  <a:lnTo>
                    <a:pt x="80146" y="94575"/>
                  </a:lnTo>
                  <a:lnTo>
                    <a:pt x="37774" y="69202"/>
                  </a:lnTo>
                  <a:lnTo>
                    <a:pt x="9981" y="37032"/>
                  </a:lnTo>
                  <a:lnTo>
                    <a:pt x="0" y="0"/>
                  </a:lnTo>
                  <a:close/>
                </a:path>
              </a:pathLst>
            </a:custGeom>
            <a:ln w="94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502817" y="3290906"/>
              <a:ext cx="391795" cy="391160"/>
            </a:xfrm>
            <a:custGeom>
              <a:avLst/>
              <a:gdLst/>
              <a:ahLst/>
              <a:cxnLst/>
              <a:rect l="l" t="t" r="r" b="b"/>
              <a:pathLst>
                <a:path w="391795" h="391160">
                  <a:moveTo>
                    <a:pt x="391289" y="117194"/>
                  </a:moveTo>
                  <a:lnTo>
                    <a:pt x="381308" y="80161"/>
                  </a:lnTo>
                  <a:lnTo>
                    <a:pt x="353523" y="47991"/>
                  </a:lnTo>
                  <a:lnTo>
                    <a:pt x="311171" y="22618"/>
                  </a:lnTo>
                  <a:lnTo>
                    <a:pt x="257487" y="5977"/>
                  </a:lnTo>
                  <a:lnTo>
                    <a:pt x="195710" y="0"/>
                  </a:lnTo>
                  <a:lnTo>
                    <a:pt x="133868" y="5977"/>
                  </a:lnTo>
                  <a:lnTo>
                    <a:pt x="80146" y="22618"/>
                  </a:lnTo>
                  <a:lnTo>
                    <a:pt x="37774" y="47991"/>
                  </a:lnTo>
                  <a:lnTo>
                    <a:pt x="9981" y="80161"/>
                  </a:lnTo>
                  <a:lnTo>
                    <a:pt x="0" y="117194"/>
                  </a:lnTo>
                  <a:lnTo>
                    <a:pt x="0" y="273366"/>
                  </a:lnTo>
                  <a:lnTo>
                    <a:pt x="9981" y="310449"/>
                  </a:lnTo>
                  <a:lnTo>
                    <a:pt x="37774" y="342625"/>
                  </a:lnTo>
                  <a:lnTo>
                    <a:pt x="80146" y="367979"/>
                  </a:lnTo>
                  <a:lnTo>
                    <a:pt x="133868" y="384596"/>
                  </a:lnTo>
                  <a:lnTo>
                    <a:pt x="195710" y="390560"/>
                  </a:lnTo>
                  <a:lnTo>
                    <a:pt x="257487" y="384596"/>
                  </a:lnTo>
                  <a:lnTo>
                    <a:pt x="311171" y="367979"/>
                  </a:lnTo>
                  <a:lnTo>
                    <a:pt x="353523" y="342625"/>
                  </a:lnTo>
                  <a:lnTo>
                    <a:pt x="381308" y="310449"/>
                  </a:lnTo>
                  <a:lnTo>
                    <a:pt x="391289" y="273366"/>
                  </a:lnTo>
                  <a:lnTo>
                    <a:pt x="391289" y="117194"/>
                  </a:lnTo>
                  <a:close/>
                </a:path>
              </a:pathLst>
            </a:custGeom>
            <a:ln w="19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972678" y="2463215"/>
              <a:ext cx="3725837" cy="102298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972685" y="2463196"/>
              <a:ext cx="3726179" cy="1022985"/>
            </a:xfrm>
            <a:custGeom>
              <a:avLst/>
              <a:gdLst/>
              <a:ahLst/>
              <a:cxnLst/>
              <a:rect l="l" t="t" r="r" b="b"/>
              <a:pathLst>
                <a:path w="3726179" h="1022985">
                  <a:moveTo>
                    <a:pt x="3725842" y="1022990"/>
                  </a:moveTo>
                  <a:lnTo>
                    <a:pt x="1723393" y="590696"/>
                  </a:lnTo>
                  <a:lnTo>
                    <a:pt x="1847602" y="460247"/>
                  </a:lnTo>
                  <a:lnTo>
                    <a:pt x="0" y="0"/>
                  </a:lnTo>
                  <a:lnTo>
                    <a:pt x="2002435" y="432293"/>
                  </a:lnTo>
                  <a:lnTo>
                    <a:pt x="1878227" y="562743"/>
                  </a:lnTo>
                  <a:lnTo>
                    <a:pt x="3725842" y="1022990"/>
                  </a:lnTo>
                  <a:close/>
                </a:path>
              </a:pathLst>
            </a:custGeom>
            <a:ln w="9450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158130" y="3103368"/>
              <a:ext cx="848994" cy="1117600"/>
            </a:xfrm>
            <a:custGeom>
              <a:avLst/>
              <a:gdLst/>
              <a:ahLst/>
              <a:cxnLst/>
              <a:rect l="l" t="t" r="r" b="b"/>
              <a:pathLst>
                <a:path w="848994" h="1117600">
                  <a:moveTo>
                    <a:pt x="0" y="0"/>
                  </a:moveTo>
                  <a:lnTo>
                    <a:pt x="159959" y="262342"/>
                  </a:lnTo>
                  <a:lnTo>
                    <a:pt x="324781" y="505392"/>
                  </a:lnTo>
                  <a:lnTo>
                    <a:pt x="494467" y="728888"/>
                  </a:lnTo>
                  <a:lnTo>
                    <a:pt x="669016" y="932961"/>
                  </a:lnTo>
                  <a:lnTo>
                    <a:pt x="848428" y="1117559"/>
                  </a:lnTo>
                </a:path>
              </a:pathLst>
            </a:custGeom>
            <a:ln w="94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075141" y="2956128"/>
              <a:ext cx="144145" cy="191135"/>
            </a:xfrm>
            <a:custGeom>
              <a:avLst/>
              <a:gdLst/>
              <a:ahLst/>
              <a:cxnLst/>
              <a:rect l="l" t="t" r="r" b="b"/>
              <a:pathLst>
                <a:path w="144144" h="191135">
                  <a:moveTo>
                    <a:pt x="0" y="0"/>
                  </a:moveTo>
                  <a:lnTo>
                    <a:pt x="36855" y="190690"/>
                  </a:lnTo>
                  <a:lnTo>
                    <a:pt x="144106" y="1304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434519" y="2572778"/>
              <a:ext cx="1882139" cy="271780"/>
            </a:xfrm>
            <a:custGeom>
              <a:avLst/>
              <a:gdLst/>
              <a:ahLst/>
              <a:cxnLst/>
              <a:rect l="l" t="t" r="r" b="b"/>
              <a:pathLst>
                <a:path w="1882139" h="271780">
                  <a:moveTo>
                    <a:pt x="0" y="0"/>
                  </a:moveTo>
                  <a:lnTo>
                    <a:pt x="314661" y="48426"/>
                  </a:lnTo>
                  <a:lnTo>
                    <a:pt x="606583" y="92653"/>
                  </a:lnTo>
                  <a:lnTo>
                    <a:pt x="875767" y="132811"/>
                  </a:lnTo>
                  <a:lnTo>
                    <a:pt x="1122343" y="168770"/>
                  </a:lnTo>
                  <a:lnTo>
                    <a:pt x="1346313" y="200660"/>
                  </a:lnTo>
                  <a:lnTo>
                    <a:pt x="1547543" y="228483"/>
                  </a:lnTo>
                  <a:lnTo>
                    <a:pt x="1726167" y="252105"/>
                  </a:lnTo>
                  <a:lnTo>
                    <a:pt x="1882051" y="271660"/>
                  </a:lnTo>
                </a:path>
              </a:pathLst>
            </a:custGeom>
            <a:ln w="94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267316" y="2514523"/>
              <a:ext cx="192405" cy="121920"/>
            </a:xfrm>
            <a:custGeom>
              <a:avLst/>
              <a:gdLst/>
              <a:ahLst/>
              <a:cxnLst/>
              <a:rect l="l" t="t" r="r" b="b"/>
              <a:pathLst>
                <a:path w="192404" h="121919">
                  <a:moveTo>
                    <a:pt x="191909" y="0"/>
                  </a:moveTo>
                  <a:lnTo>
                    <a:pt x="0" y="32410"/>
                  </a:lnTo>
                  <a:lnTo>
                    <a:pt x="172974" y="121399"/>
                  </a:lnTo>
                  <a:lnTo>
                    <a:pt x="191909" y="0"/>
                  </a:lnTo>
                  <a:close/>
                </a:path>
              </a:pathLst>
            </a:custGeom>
            <a:solidFill>
              <a:srgbClr val="000000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463040" y="3486186"/>
              <a:ext cx="2235835" cy="855980"/>
            </a:xfrm>
            <a:custGeom>
              <a:avLst/>
              <a:gdLst/>
              <a:ahLst/>
              <a:cxnLst/>
              <a:rect l="l" t="t" r="r" b="b"/>
              <a:pathLst>
                <a:path w="2235835" h="855979">
                  <a:moveTo>
                    <a:pt x="0" y="855650"/>
                  </a:moveTo>
                  <a:lnTo>
                    <a:pt x="0" y="437149"/>
                  </a:lnTo>
                  <a:lnTo>
                    <a:pt x="1350519" y="437149"/>
                  </a:lnTo>
                </a:path>
                <a:path w="2235835" h="855979">
                  <a:moveTo>
                    <a:pt x="810311" y="474289"/>
                  </a:moveTo>
                  <a:lnTo>
                    <a:pt x="810311" y="437149"/>
                  </a:lnTo>
                  <a:lnTo>
                    <a:pt x="1350519" y="437149"/>
                  </a:lnTo>
                </a:path>
                <a:path w="2235835" h="855979">
                  <a:moveTo>
                    <a:pt x="1853529" y="474289"/>
                  </a:moveTo>
                  <a:lnTo>
                    <a:pt x="1853529" y="437149"/>
                  </a:lnTo>
                  <a:lnTo>
                    <a:pt x="1350519" y="437149"/>
                  </a:lnTo>
                </a:path>
                <a:path w="2235835" h="855979">
                  <a:moveTo>
                    <a:pt x="512211" y="81629"/>
                  </a:moveTo>
                  <a:lnTo>
                    <a:pt x="512211" y="437149"/>
                  </a:lnTo>
                  <a:lnTo>
                    <a:pt x="1350519" y="437149"/>
                  </a:lnTo>
                </a:path>
                <a:path w="2235835" h="855979">
                  <a:moveTo>
                    <a:pt x="2235486" y="0"/>
                  </a:moveTo>
                  <a:lnTo>
                    <a:pt x="2235486" y="437149"/>
                  </a:ln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2160961" y="437149"/>
                  </a:moveTo>
                  <a:lnTo>
                    <a:pt x="1350519" y="437149"/>
                  </a:lnTo>
                </a:path>
                <a:path w="2235835" h="855979">
                  <a:moveTo>
                    <a:pt x="540207" y="437149"/>
                  </a:moveTo>
                  <a:lnTo>
                    <a:pt x="1350519" y="437149"/>
                  </a:lnTo>
                </a:path>
              </a:pathLst>
            </a:custGeom>
            <a:ln w="98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192932" y="3886073"/>
              <a:ext cx="3241357" cy="7440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192937" y="3886064"/>
              <a:ext cx="3241675" cy="74930"/>
            </a:xfrm>
            <a:custGeom>
              <a:avLst/>
              <a:gdLst/>
              <a:ahLst/>
              <a:cxnLst/>
              <a:rect l="l" t="t" r="r" b="b"/>
              <a:pathLst>
                <a:path w="3241675" h="74929">
                  <a:moveTo>
                    <a:pt x="3233885" y="37271"/>
                  </a:moveTo>
                  <a:lnTo>
                    <a:pt x="3233008" y="25695"/>
                  </a:lnTo>
                  <a:lnTo>
                    <a:pt x="3230615" y="16224"/>
                  </a:lnTo>
                  <a:lnTo>
                    <a:pt x="3227064" y="9828"/>
                  </a:lnTo>
                  <a:lnTo>
                    <a:pt x="3222713" y="7480"/>
                  </a:lnTo>
                  <a:lnTo>
                    <a:pt x="3218361" y="9828"/>
                  </a:lnTo>
                  <a:lnTo>
                    <a:pt x="3214810" y="16224"/>
                  </a:lnTo>
                  <a:lnTo>
                    <a:pt x="3212417" y="25695"/>
                  </a:lnTo>
                  <a:lnTo>
                    <a:pt x="3211540" y="37271"/>
                  </a:lnTo>
                  <a:lnTo>
                    <a:pt x="3212417" y="48846"/>
                  </a:lnTo>
                  <a:lnTo>
                    <a:pt x="3214810" y="58318"/>
                  </a:lnTo>
                  <a:lnTo>
                    <a:pt x="3218361" y="64714"/>
                  </a:lnTo>
                  <a:lnTo>
                    <a:pt x="3222713" y="67061"/>
                  </a:lnTo>
                  <a:lnTo>
                    <a:pt x="3227064" y="64714"/>
                  </a:lnTo>
                  <a:lnTo>
                    <a:pt x="3230615" y="58318"/>
                  </a:lnTo>
                  <a:lnTo>
                    <a:pt x="3233008" y="48846"/>
                  </a:lnTo>
                  <a:lnTo>
                    <a:pt x="3233885" y="37271"/>
                  </a:lnTo>
                  <a:close/>
                </a:path>
                <a:path w="3241675" h="74929">
                  <a:moveTo>
                    <a:pt x="18532" y="0"/>
                  </a:moveTo>
                  <a:lnTo>
                    <a:pt x="3222713" y="0"/>
                  </a:lnTo>
                  <a:lnTo>
                    <a:pt x="3229954" y="2926"/>
                  </a:lnTo>
                  <a:lnTo>
                    <a:pt x="3235889" y="10909"/>
                  </a:lnTo>
                  <a:lnTo>
                    <a:pt x="3239902" y="22755"/>
                  </a:lnTo>
                  <a:lnTo>
                    <a:pt x="3241377" y="37271"/>
                  </a:lnTo>
                  <a:lnTo>
                    <a:pt x="3239902" y="51711"/>
                  </a:lnTo>
                  <a:lnTo>
                    <a:pt x="3235889" y="63518"/>
                  </a:lnTo>
                  <a:lnTo>
                    <a:pt x="3229954" y="71487"/>
                  </a:lnTo>
                  <a:lnTo>
                    <a:pt x="3222713" y="74411"/>
                  </a:lnTo>
                  <a:lnTo>
                    <a:pt x="18532" y="74411"/>
                  </a:lnTo>
                  <a:lnTo>
                    <a:pt x="11311" y="71487"/>
                  </a:lnTo>
                  <a:lnTo>
                    <a:pt x="5421" y="63518"/>
                  </a:lnTo>
                  <a:lnTo>
                    <a:pt x="1454" y="51711"/>
                  </a:lnTo>
                  <a:lnTo>
                    <a:pt x="0" y="37271"/>
                  </a:lnTo>
                  <a:lnTo>
                    <a:pt x="1454" y="22755"/>
                  </a:lnTo>
                  <a:lnTo>
                    <a:pt x="5421" y="10909"/>
                  </a:lnTo>
                  <a:lnTo>
                    <a:pt x="11311" y="2926"/>
                  </a:lnTo>
                  <a:lnTo>
                    <a:pt x="18532" y="0"/>
                  </a:lnTo>
                  <a:close/>
                </a:path>
              </a:pathLst>
            </a:custGeom>
            <a:ln w="9850">
              <a:solidFill>
                <a:srgbClr val="3737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192937" y="3886064"/>
              <a:ext cx="3241675" cy="74930"/>
            </a:xfrm>
            <a:custGeom>
              <a:avLst/>
              <a:gdLst/>
              <a:ahLst/>
              <a:cxnLst/>
              <a:rect l="l" t="t" r="r" b="b"/>
              <a:pathLst>
                <a:path w="3241675" h="74929">
                  <a:moveTo>
                    <a:pt x="18532" y="0"/>
                  </a:moveTo>
                  <a:lnTo>
                    <a:pt x="3222713" y="0"/>
                  </a:lnTo>
                  <a:lnTo>
                    <a:pt x="3229954" y="2926"/>
                  </a:lnTo>
                  <a:lnTo>
                    <a:pt x="3235889" y="10909"/>
                  </a:lnTo>
                  <a:lnTo>
                    <a:pt x="3239902" y="22755"/>
                  </a:lnTo>
                  <a:lnTo>
                    <a:pt x="3241377" y="37271"/>
                  </a:lnTo>
                  <a:lnTo>
                    <a:pt x="3239902" y="51711"/>
                  </a:lnTo>
                  <a:lnTo>
                    <a:pt x="3235889" y="63518"/>
                  </a:lnTo>
                  <a:lnTo>
                    <a:pt x="3229954" y="71487"/>
                  </a:lnTo>
                  <a:lnTo>
                    <a:pt x="3222713" y="74411"/>
                  </a:lnTo>
                  <a:lnTo>
                    <a:pt x="18532" y="74411"/>
                  </a:lnTo>
                  <a:lnTo>
                    <a:pt x="11311" y="71487"/>
                  </a:lnTo>
                  <a:lnTo>
                    <a:pt x="5421" y="63518"/>
                  </a:lnTo>
                  <a:lnTo>
                    <a:pt x="1454" y="51711"/>
                  </a:lnTo>
                  <a:lnTo>
                    <a:pt x="0" y="37271"/>
                  </a:lnTo>
                  <a:lnTo>
                    <a:pt x="1454" y="22755"/>
                  </a:lnTo>
                  <a:lnTo>
                    <a:pt x="5421" y="10909"/>
                  </a:lnTo>
                  <a:lnTo>
                    <a:pt x="11311" y="2926"/>
                  </a:lnTo>
                  <a:lnTo>
                    <a:pt x="18532" y="0"/>
                  </a:lnTo>
                  <a:close/>
                </a:path>
              </a:pathLst>
            </a:custGeom>
            <a:ln w="196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4375084" y="4209590"/>
            <a:ext cx="890269" cy="2146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250" spc="-10" dirty="0">
                <a:latin typeface="Arial"/>
                <a:cs typeface="Arial"/>
              </a:rPr>
              <a:t>192.0.2.0/24</a:t>
            </a:r>
            <a:endParaRPr sz="12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820813" y="4191224"/>
            <a:ext cx="135890" cy="2463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450" spc="-5" dirty="0">
                <a:latin typeface="Arial"/>
                <a:cs typeface="Arial"/>
              </a:rPr>
              <a:t>A</a:t>
            </a:r>
            <a:endParaRPr sz="14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24352" y="2331205"/>
            <a:ext cx="146050" cy="2463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450" spc="-5" dirty="0">
                <a:latin typeface="Arial"/>
                <a:cs typeface="Arial"/>
              </a:rPr>
              <a:t>C</a:t>
            </a:r>
            <a:endParaRPr sz="14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443670" y="2386456"/>
            <a:ext cx="1097280" cy="1139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5405">
              <a:lnSpc>
                <a:spcPct val="100000"/>
              </a:lnSpc>
              <a:spcBef>
                <a:spcPts val="95"/>
              </a:spcBef>
            </a:pPr>
            <a:r>
              <a:rPr sz="1450" spc="-5" dirty="0">
                <a:latin typeface="Arial"/>
                <a:cs typeface="Arial"/>
              </a:rPr>
              <a:t>Router B  192.</a:t>
            </a:r>
            <a:r>
              <a:rPr sz="1450" spc="-10" dirty="0">
                <a:latin typeface="Arial"/>
                <a:cs typeface="Arial"/>
              </a:rPr>
              <a:t>0</a:t>
            </a:r>
            <a:r>
              <a:rPr sz="1450" spc="-5" dirty="0">
                <a:latin typeface="Arial"/>
                <a:cs typeface="Arial"/>
              </a:rPr>
              <a:t>.2.</a:t>
            </a:r>
            <a:r>
              <a:rPr sz="1450" spc="-10" dirty="0">
                <a:latin typeface="Arial"/>
                <a:cs typeface="Arial"/>
              </a:rPr>
              <a:t>0</a:t>
            </a:r>
            <a:r>
              <a:rPr sz="1450" spc="-5" dirty="0">
                <a:latin typeface="Arial"/>
                <a:cs typeface="Arial"/>
              </a:rPr>
              <a:t>/24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1730"/>
              </a:lnSpc>
            </a:pPr>
            <a:r>
              <a:rPr sz="1450" spc="-5" dirty="0">
                <a:latin typeface="Arial"/>
                <a:cs typeface="Arial"/>
              </a:rPr>
              <a:t>Set metric</a:t>
            </a:r>
            <a:r>
              <a:rPr sz="1450" spc="-50" dirty="0">
                <a:latin typeface="Arial"/>
                <a:cs typeface="Arial"/>
              </a:rPr>
              <a:t> </a:t>
            </a:r>
            <a:r>
              <a:rPr sz="1450" spc="-5" dirty="0">
                <a:latin typeface="Arial"/>
                <a:cs typeface="Arial"/>
              </a:rPr>
              <a:t>80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139065" algn="ctr">
              <a:lnSpc>
                <a:spcPct val="100000"/>
              </a:lnSpc>
            </a:pPr>
            <a:r>
              <a:rPr sz="1450" spc="-5" dirty="0">
                <a:latin typeface="Arial"/>
                <a:cs typeface="Arial"/>
              </a:rPr>
              <a:t>B</a:t>
            </a:r>
            <a:endParaRPr sz="14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45563" y="4699477"/>
            <a:ext cx="8851900" cy="1746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59050" marR="5260975">
              <a:lnSpc>
                <a:spcPct val="100000"/>
              </a:lnSpc>
              <a:spcBef>
                <a:spcPts val="95"/>
              </a:spcBef>
            </a:pPr>
            <a:r>
              <a:rPr sz="1450" spc="-5" dirty="0">
                <a:latin typeface="Arial"/>
                <a:cs typeface="Arial"/>
              </a:rPr>
              <a:t>Router A  192.0.</a:t>
            </a:r>
            <a:r>
              <a:rPr sz="1450" spc="-10" dirty="0">
                <a:latin typeface="Arial"/>
                <a:cs typeface="Arial"/>
              </a:rPr>
              <a:t>2</a:t>
            </a:r>
            <a:r>
              <a:rPr sz="1450" spc="-5" dirty="0">
                <a:latin typeface="Arial"/>
                <a:cs typeface="Arial"/>
              </a:rPr>
              <a:t>.0/24</a:t>
            </a:r>
            <a:endParaRPr sz="1450">
              <a:latin typeface="Arial"/>
              <a:cs typeface="Arial"/>
            </a:endParaRPr>
          </a:p>
          <a:p>
            <a:pPr marL="2559050">
              <a:lnSpc>
                <a:spcPts val="1730"/>
              </a:lnSpc>
            </a:pPr>
            <a:r>
              <a:rPr sz="1450" spc="-5" dirty="0">
                <a:latin typeface="Arial"/>
                <a:cs typeface="Arial"/>
              </a:rPr>
              <a:t>Set metric 50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>
              <a:latin typeface="Arial"/>
              <a:cs typeface="Arial"/>
            </a:endParaRPr>
          </a:p>
          <a:p>
            <a:pPr marL="372745" indent="-360680">
              <a:lnSpc>
                <a:spcPct val="100000"/>
              </a:lnSpc>
              <a:buFont typeface="Arial"/>
              <a:buChar char="•"/>
              <a:tabLst>
                <a:tab pos="372745" algn="l"/>
                <a:tab pos="373380" algn="l"/>
              </a:tabLst>
            </a:pPr>
            <a:r>
              <a:rPr sz="1700" spc="-5" dirty="0">
                <a:latin typeface="Carlito"/>
                <a:cs typeface="Carlito"/>
              </a:rPr>
              <a:t>Los routers </a:t>
            </a:r>
            <a:r>
              <a:rPr sz="1700" dirty="0">
                <a:latin typeface="Carlito"/>
                <a:cs typeface="Carlito"/>
              </a:rPr>
              <a:t>A y B anuncian </a:t>
            </a:r>
            <a:r>
              <a:rPr sz="1700" spc="-5" dirty="0">
                <a:latin typeface="Carlito"/>
                <a:cs typeface="Carlito"/>
              </a:rPr>
              <a:t>el prefijo 192.0.2.0/24 con </a:t>
            </a:r>
            <a:r>
              <a:rPr sz="1700" dirty="0">
                <a:latin typeface="Carlito"/>
                <a:cs typeface="Carlito"/>
              </a:rPr>
              <a:t>MED </a:t>
            </a:r>
            <a:r>
              <a:rPr sz="1700" spc="-5" dirty="0">
                <a:latin typeface="Carlito"/>
                <a:cs typeface="Carlito"/>
              </a:rPr>
              <a:t>50 </a:t>
            </a:r>
            <a:r>
              <a:rPr sz="1700" dirty="0">
                <a:latin typeface="Carlito"/>
                <a:cs typeface="Carlito"/>
              </a:rPr>
              <a:t>y </a:t>
            </a:r>
            <a:r>
              <a:rPr sz="1700" spc="-5" dirty="0">
                <a:latin typeface="Carlito"/>
                <a:cs typeface="Carlito"/>
              </a:rPr>
              <a:t>80 </a:t>
            </a:r>
            <a:r>
              <a:rPr sz="1700" dirty="0">
                <a:latin typeface="Carlito"/>
                <a:cs typeface="Carlito"/>
              </a:rPr>
              <a:t>a un eBGP vecino </a:t>
            </a:r>
            <a:r>
              <a:rPr sz="1700" spc="-5" dirty="0">
                <a:latin typeface="Carlito"/>
                <a:cs typeface="Carlito"/>
              </a:rPr>
              <a:t>(AS</a:t>
            </a:r>
            <a:r>
              <a:rPr sz="1700" spc="5" dirty="0">
                <a:latin typeface="Carlito"/>
                <a:cs typeface="Carlito"/>
              </a:rPr>
              <a:t> </a:t>
            </a:r>
            <a:r>
              <a:rPr sz="1700" dirty="0">
                <a:latin typeface="Carlito"/>
                <a:cs typeface="Carlito"/>
              </a:rPr>
              <a:t>64500).</a:t>
            </a:r>
            <a:endParaRPr sz="1700">
              <a:latin typeface="Carlito"/>
              <a:cs typeface="Carlito"/>
            </a:endParaRPr>
          </a:p>
          <a:p>
            <a:pPr marL="368300" marR="261620" indent="-355600">
              <a:lnSpc>
                <a:spcPts val="1989"/>
              </a:lnSpc>
              <a:spcBef>
                <a:spcPts val="475"/>
              </a:spcBef>
              <a:buFont typeface="Arial"/>
              <a:buChar char="•"/>
              <a:tabLst>
                <a:tab pos="372745" algn="l"/>
                <a:tab pos="373380" algn="l"/>
              </a:tabLst>
            </a:pPr>
            <a:r>
              <a:rPr sz="1700" spc="-5" dirty="0">
                <a:latin typeface="Carlito"/>
                <a:cs typeface="Carlito"/>
              </a:rPr>
              <a:t>El tráfico entrante </a:t>
            </a:r>
            <a:r>
              <a:rPr sz="1700" dirty="0">
                <a:latin typeface="Carlito"/>
                <a:cs typeface="Carlito"/>
              </a:rPr>
              <a:t>al AS </a:t>
            </a:r>
            <a:r>
              <a:rPr sz="1700" spc="-5" dirty="0">
                <a:latin typeface="Carlito"/>
                <a:cs typeface="Carlito"/>
              </a:rPr>
              <a:t>64496 desde el AS </a:t>
            </a:r>
            <a:r>
              <a:rPr sz="1700" dirty="0">
                <a:latin typeface="Carlito"/>
                <a:cs typeface="Carlito"/>
              </a:rPr>
              <a:t>64500 </a:t>
            </a:r>
            <a:r>
              <a:rPr sz="1700" spc="-5" dirty="0">
                <a:latin typeface="Carlito"/>
                <a:cs typeface="Carlito"/>
              </a:rPr>
              <a:t>elegirá el camino </a:t>
            </a:r>
            <a:r>
              <a:rPr sz="1700" dirty="0">
                <a:latin typeface="Carlito"/>
                <a:cs typeface="Carlito"/>
              </a:rPr>
              <a:t>por el </a:t>
            </a:r>
            <a:r>
              <a:rPr sz="1700" spc="-5" dirty="0">
                <a:latin typeface="Carlito"/>
                <a:cs typeface="Carlito"/>
              </a:rPr>
              <a:t>router </a:t>
            </a:r>
            <a:r>
              <a:rPr sz="1700" dirty="0">
                <a:latin typeface="Carlito"/>
                <a:cs typeface="Carlito"/>
              </a:rPr>
              <a:t>A, </a:t>
            </a:r>
            <a:r>
              <a:rPr sz="1700" spc="-5" dirty="0">
                <a:latin typeface="Carlito"/>
                <a:cs typeface="Carlito"/>
              </a:rPr>
              <a:t>pues </a:t>
            </a:r>
            <a:r>
              <a:rPr sz="1700" dirty="0">
                <a:latin typeface="Carlito"/>
                <a:cs typeface="Carlito"/>
              </a:rPr>
              <a:t>tiene  menor</a:t>
            </a:r>
            <a:r>
              <a:rPr sz="1700" spc="-10" dirty="0">
                <a:latin typeface="Carlito"/>
                <a:cs typeface="Carlito"/>
              </a:rPr>
              <a:t> </a:t>
            </a:r>
            <a:r>
              <a:rPr sz="1700" spc="-5" dirty="0">
                <a:latin typeface="Carlito"/>
                <a:cs typeface="Carlito"/>
              </a:rPr>
              <a:t>MED.</a:t>
            </a:r>
            <a:endParaRPr sz="1700">
              <a:latin typeface="Carlito"/>
              <a:cs typeface="Carlito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756683" y="1271117"/>
            <a:ext cx="7353300" cy="4261485"/>
            <a:chOff x="756683" y="1271117"/>
            <a:chExt cx="7353300" cy="4261485"/>
          </a:xfrm>
        </p:grpSpPr>
        <p:sp>
          <p:nvSpPr>
            <p:cNvPr id="49" name="object 49"/>
            <p:cNvSpPr/>
            <p:nvPr/>
          </p:nvSpPr>
          <p:spPr>
            <a:xfrm>
              <a:off x="3826192" y="3361131"/>
              <a:ext cx="298094" cy="16181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826202" y="3361117"/>
              <a:ext cx="298450" cy="161925"/>
            </a:xfrm>
            <a:custGeom>
              <a:avLst/>
              <a:gdLst/>
              <a:ahLst/>
              <a:cxnLst/>
              <a:rect l="l" t="t" r="r" b="b"/>
              <a:pathLst>
                <a:path w="298450" h="161925">
                  <a:moveTo>
                    <a:pt x="113167" y="161814"/>
                  </a:moveTo>
                  <a:lnTo>
                    <a:pt x="298099" y="61287"/>
                  </a:lnTo>
                  <a:lnTo>
                    <a:pt x="183486" y="0"/>
                  </a:lnTo>
                  <a:lnTo>
                    <a:pt x="0" y="99871"/>
                  </a:lnTo>
                  <a:lnTo>
                    <a:pt x="23802" y="121914"/>
                  </a:lnTo>
                  <a:lnTo>
                    <a:pt x="51030" y="139799"/>
                  </a:lnTo>
                  <a:lnTo>
                    <a:pt x="81068" y="153206"/>
                  </a:lnTo>
                  <a:lnTo>
                    <a:pt x="113299" y="161814"/>
                  </a:lnTo>
                </a:path>
              </a:pathLst>
            </a:custGeom>
            <a:ln w="47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826319" y="3460737"/>
              <a:ext cx="113169" cy="31377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826333" y="3460595"/>
              <a:ext cx="113664" cy="314325"/>
            </a:xfrm>
            <a:custGeom>
              <a:avLst/>
              <a:gdLst/>
              <a:ahLst/>
              <a:cxnLst/>
              <a:rect l="l" t="t" r="r" b="b"/>
              <a:pathLst>
                <a:path w="113664" h="314325">
                  <a:moveTo>
                    <a:pt x="113167" y="62337"/>
                  </a:moveTo>
                  <a:lnTo>
                    <a:pt x="80864" y="53759"/>
                  </a:lnTo>
                  <a:lnTo>
                    <a:pt x="50816" y="40273"/>
                  </a:lnTo>
                  <a:lnTo>
                    <a:pt x="23652" y="22234"/>
                  </a:lnTo>
                  <a:lnTo>
                    <a:pt x="0" y="0"/>
                  </a:lnTo>
                  <a:lnTo>
                    <a:pt x="0" y="256567"/>
                  </a:lnTo>
                  <a:lnTo>
                    <a:pt x="24022" y="277580"/>
                  </a:lnTo>
                  <a:lnTo>
                    <a:pt x="51309" y="294347"/>
                  </a:lnTo>
                  <a:lnTo>
                    <a:pt x="81234" y="306562"/>
                  </a:lnTo>
                  <a:lnTo>
                    <a:pt x="113167" y="313918"/>
                  </a:lnTo>
                  <a:lnTo>
                    <a:pt x="113036" y="62337"/>
                  </a:lnTo>
                </a:path>
              </a:pathLst>
            </a:custGeom>
            <a:ln w="4730">
              <a:solidFill>
                <a:srgbClr val="A784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939362" y="3422421"/>
              <a:ext cx="184924" cy="35184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939369" y="3422405"/>
              <a:ext cx="185420" cy="352425"/>
            </a:xfrm>
            <a:custGeom>
              <a:avLst/>
              <a:gdLst/>
              <a:ahLst/>
              <a:cxnLst/>
              <a:rect l="l" t="t" r="r" b="b"/>
              <a:pathLst>
                <a:path w="185420" h="352425">
                  <a:moveTo>
                    <a:pt x="0" y="100527"/>
                  </a:moveTo>
                  <a:lnTo>
                    <a:pt x="0" y="351845"/>
                  </a:lnTo>
                  <a:lnTo>
                    <a:pt x="184932" y="252368"/>
                  </a:lnTo>
                  <a:lnTo>
                    <a:pt x="184932" y="0"/>
                  </a:lnTo>
                  <a:lnTo>
                    <a:pt x="0" y="100527"/>
                  </a:lnTo>
                  <a:close/>
                </a:path>
              </a:pathLst>
            </a:custGeom>
            <a:ln w="473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826202" y="3361117"/>
              <a:ext cx="298450" cy="414020"/>
            </a:xfrm>
            <a:custGeom>
              <a:avLst/>
              <a:gdLst/>
              <a:ahLst/>
              <a:cxnLst/>
              <a:rect l="l" t="t" r="r" b="b"/>
              <a:pathLst>
                <a:path w="298450" h="414020">
                  <a:moveTo>
                    <a:pt x="298099" y="61287"/>
                  </a:moveTo>
                  <a:lnTo>
                    <a:pt x="183486" y="0"/>
                  </a:lnTo>
                  <a:lnTo>
                    <a:pt x="0" y="99871"/>
                  </a:lnTo>
                  <a:lnTo>
                    <a:pt x="131" y="356045"/>
                  </a:lnTo>
                  <a:lnTo>
                    <a:pt x="24153" y="377057"/>
                  </a:lnTo>
                  <a:lnTo>
                    <a:pt x="51441" y="393824"/>
                  </a:lnTo>
                  <a:lnTo>
                    <a:pt x="81365" y="406040"/>
                  </a:lnTo>
                  <a:lnTo>
                    <a:pt x="113299" y="413395"/>
                  </a:lnTo>
                  <a:lnTo>
                    <a:pt x="298099" y="313655"/>
                  </a:lnTo>
                  <a:lnTo>
                    <a:pt x="298099" y="61287"/>
                  </a:lnTo>
                  <a:close/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867988" y="3614940"/>
              <a:ext cx="20637" cy="2532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867999" y="3614929"/>
              <a:ext cx="20955" cy="25400"/>
            </a:xfrm>
            <a:custGeom>
              <a:avLst/>
              <a:gdLst/>
              <a:ahLst/>
              <a:cxnLst/>
              <a:rect l="l" t="t" r="r" b="b"/>
              <a:pathLst>
                <a:path w="20954" h="25400">
                  <a:moveTo>
                    <a:pt x="18401" y="9711"/>
                  </a:moveTo>
                  <a:lnTo>
                    <a:pt x="16166" y="3674"/>
                  </a:lnTo>
                  <a:lnTo>
                    <a:pt x="10777" y="0"/>
                  </a:lnTo>
                  <a:lnTo>
                    <a:pt x="6308" y="1574"/>
                  </a:lnTo>
                  <a:lnTo>
                    <a:pt x="1840" y="3280"/>
                  </a:lnTo>
                  <a:lnTo>
                    <a:pt x="0" y="9580"/>
                  </a:lnTo>
                  <a:lnTo>
                    <a:pt x="2234" y="15617"/>
                  </a:lnTo>
                  <a:lnTo>
                    <a:pt x="4337" y="21785"/>
                  </a:lnTo>
                  <a:lnTo>
                    <a:pt x="9857" y="25328"/>
                  </a:lnTo>
                  <a:lnTo>
                    <a:pt x="14326" y="23753"/>
                  </a:lnTo>
                  <a:lnTo>
                    <a:pt x="18795" y="22179"/>
                  </a:lnTo>
                  <a:lnTo>
                    <a:pt x="20635" y="15879"/>
                  </a:lnTo>
                  <a:lnTo>
                    <a:pt x="18401" y="9711"/>
                  </a:lnTo>
                  <a:close/>
                </a:path>
              </a:pathLst>
            </a:custGeom>
            <a:ln w="47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840665" y="3664404"/>
              <a:ext cx="84241" cy="7769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841445" y="3509035"/>
              <a:ext cx="83185" cy="46355"/>
            </a:xfrm>
            <a:custGeom>
              <a:avLst/>
              <a:gdLst/>
              <a:ahLst/>
              <a:cxnLst/>
              <a:rect l="l" t="t" r="r" b="b"/>
              <a:pathLst>
                <a:path w="83185" h="46354">
                  <a:moveTo>
                    <a:pt x="3276" y="0"/>
                  </a:moveTo>
                  <a:lnTo>
                    <a:pt x="1701" y="126"/>
                  </a:lnTo>
                  <a:lnTo>
                    <a:pt x="253" y="1574"/>
                  </a:lnTo>
                  <a:lnTo>
                    <a:pt x="0" y="2222"/>
                  </a:lnTo>
                  <a:lnTo>
                    <a:pt x="253" y="4584"/>
                  </a:lnTo>
                  <a:lnTo>
                    <a:pt x="38587" y="30543"/>
                  </a:lnTo>
                  <a:lnTo>
                    <a:pt x="79248" y="46062"/>
                  </a:lnTo>
                  <a:lnTo>
                    <a:pt x="81356" y="45669"/>
                  </a:lnTo>
                  <a:lnTo>
                    <a:pt x="82664" y="43700"/>
                  </a:lnTo>
                  <a:lnTo>
                    <a:pt x="81876" y="40284"/>
                  </a:lnTo>
                  <a:lnTo>
                    <a:pt x="80695" y="39230"/>
                  </a:lnTo>
                  <a:lnTo>
                    <a:pt x="79248" y="38976"/>
                  </a:lnTo>
                  <a:lnTo>
                    <a:pt x="58871" y="32489"/>
                  </a:lnTo>
                  <a:lnTo>
                    <a:pt x="39470" y="23926"/>
                  </a:lnTo>
                  <a:lnTo>
                    <a:pt x="21228" y="133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841449" y="3509021"/>
              <a:ext cx="83185" cy="46355"/>
            </a:xfrm>
            <a:custGeom>
              <a:avLst/>
              <a:gdLst/>
              <a:ahLst/>
              <a:cxnLst/>
              <a:rect l="l" t="t" r="r" b="b"/>
              <a:pathLst>
                <a:path w="83185" h="46354">
                  <a:moveTo>
                    <a:pt x="2760" y="6955"/>
                  </a:moveTo>
                  <a:lnTo>
                    <a:pt x="19980" y="19710"/>
                  </a:lnTo>
                  <a:lnTo>
                    <a:pt x="38593" y="30545"/>
                  </a:lnTo>
                  <a:lnTo>
                    <a:pt x="58413" y="39362"/>
                  </a:lnTo>
                  <a:lnTo>
                    <a:pt x="79256" y="46064"/>
                  </a:lnTo>
                  <a:lnTo>
                    <a:pt x="81359" y="45670"/>
                  </a:lnTo>
                  <a:lnTo>
                    <a:pt x="82674" y="43701"/>
                  </a:lnTo>
                  <a:lnTo>
                    <a:pt x="82148" y="41733"/>
                  </a:lnTo>
                  <a:lnTo>
                    <a:pt x="81885" y="40289"/>
                  </a:lnTo>
                  <a:lnTo>
                    <a:pt x="80702" y="39239"/>
                  </a:lnTo>
                  <a:lnTo>
                    <a:pt x="79256" y="38977"/>
                  </a:lnTo>
                  <a:lnTo>
                    <a:pt x="58881" y="32495"/>
                  </a:lnTo>
                  <a:lnTo>
                    <a:pt x="39480" y="23934"/>
                  </a:lnTo>
                  <a:lnTo>
                    <a:pt x="21237" y="13379"/>
                  </a:lnTo>
                  <a:lnTo>
                    <a:pt x="4337" y="918"/>
                  </a:lnTo>
                  <a:lnTo>
                    <a:pt x="3285" y="0"/>
                  </a:lnTo>
                  <a:lnTo>
                    <a:pt x="1708" y="131"/>
                  </a:lnTo>
                  <a:lnTo>
                    <a:pt x="788" y="1049"/>
                  </a:lnTo>
                  <a:lnTo>
                    <a:pt x="262" y="1574"/>
                  </a:lnTo>
                  <a:lnTo>
                    <a:pt x="0" y="2231"/>
                  </a:lnTo>
                  <a:lnTo>
                    <a:pt x="131" y="2887"/>
                  </a:lnTo>
                  <a:lnTo>
                    <a:pt x="262" y="4593"/>
                  </a:lnTo>
                  <a:lnTo>
                    <a:pt x="1314" y="6036"/>
                  </a:lnTo>
                  <a:lnTo>
                    <a:pt x="2760" y="6955"/>
                  </a:lnTo>
                  <a:close/>
                </a:path>
              </a:pathLst>
            </a:custGeom>
            <a:ln w="47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863911" y="3531601"/>
              <a:ext cx="25501" cy="1469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863924" y="3531596"/>
              <a:ext cx="26034" cy="15240"/>
            </a:xfrm>
            <a:custGeom>
              <a:avLst/>
              <a:gdLst/>
              <a:ahLst/>
              <a:cxnLst/>
              <a:rect l="l" t="t" r="r" b="b"/>
              <a:pathLst>
                <a:path w="26035" h="15239">
                  <a:moveTo>
                    <a:pt x="25498" y="14302"/>
                  </a:moveTo>
                  <a:lnTo>
                    <a:pt x="21054" y="6040"/>
                  </a:lnTo>
                  <a:lnTo>
                    <a:pt x="15279" y="1162"/>
                  </a:lnTo>
                  <a:lnTo>
                    <a:pt x="8863" y="0"/>
                  </a:lnTo>
                  <a:lnTo>
                    <a:pt x="2497" y="2885"/>
                  </a:lnTo>
                  <a:lnTo>
                    <a:pt x="0" y="7872"/>
                  </a:lnTo>
                  <a:lnTo>
                    <a:pt x="6046" y="12990"/>
                  </a:lnTo>
                  <a:lnTo>
                    <a:pt x="16166" y="14302"/>
                  </a:lnTo>
                  <a:lnTo>
                    <a:pt x="19189" y="14696"/>
                  </a:lnTo>
                  <a:lnTo>
                    <a:pt x="22344" y="14696"/>
                  </a:lnTo>
                  <a:lnTo>
                    <a:pt x="25498" y="14302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844594" y="3536848"/>
              <a:ext cx="76365" cy="5919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844594" y="3540785"/>
              <a:ext cx="76835" cy="44450"/>
            </a:xfrm>
            <a:custGeom>
              <a:avLst/>
              <a:gdLst/>
              <a:ahLst/>
              <a:cxnLst/>
              <a:rect l="l" t="t" r="r" b="b"/>
              <a:pathLst>
                <a:path w="76835" h="44450">
                  <a:moveTo>
                    <a:pt x="0" y="0"/>
                  </a:moveTo>
                  <a:lnTo>
                    <a:pt x="0" y="4991"/>
                  </a:lnTo>
                  <a:lnTo>
                    <a:pt x="17143" y="17895"/>
                  </a:lnTo>
                  <a:lnTo>
                    <a:pt x="35715" y="28794"/>
                  </a:lnTo>
                  <a:lnTo>
                    <a:pt x="55521" y="37602"/>
                  </a:lnTo>
                  <a:lnTo>
                    <a:pt x="76365" y="44234"/>
                  </a:lnTo>
                  <a:lnTo>
                    <a:pt x="76365" y="39242"/>
                  </a:lnTo>
                  <a:lnTo>
                    <a:pt x="55689" y="32318"/>
                  </a:lnTo>
                  <a:lnTo>
                    <a:pt x="35963" y="23412"/>
                  </a:lnTo>
                  <a:lnTo>
                    <a:pt x="17347" y="12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844603" y="3536449"/>
              <a:ext cx="76835" cy="59690"/>
            </a:xfrm>
            <a:custGeom>
              <a:avLst/>
              <a:gdLst/>
              <a:ahLst/>
              <a:cxnLst/>
              <a:rect l="l" t="t" r="r" b="b"/>
              <a:pathLst>
                <a:path w="76835" h="59689">
                  <a:moveTo>
                    <a:pt x="0" y="0"/>
                  </a:moveTo>
                  <a:lnTo>
                    <a:pt x="0" y="19947"/>
                  </a:lnTo>
                  <a:lnTo>
                    <a:pt x="17347" y="32556"/>
                  </a:lnTo>
                  <a:lnTo>
                    <a:pt x="35964" y="43357"/>
                  </a:lnTo>
                  <a:lnTo>
                    <a:pt x="55690" y="52262"/>
                  </a:lnTo>
                  <a:lnTo>
                    <a:pt x="76365" y="59187"/>
                  </a:lnTo>
                </a:path>
              </a:pathLst>
            </a:custGeom>
            <a:ln w="472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844603" y="3537237"/>
              <a:ext cx="76835" cy="59055"/>
            </a:xfrm>
            <a:custGeom>
              <a:avLst/>
              <a:gdLst/>
              <a:ahLst/>
              <a:cxnLst/>
              <a:rect l="l" t="t" r="r" b="b"/>
              <a:pathLst>
                <a:path w="76835" h="59054">
                  <a:moveTo>
                    <a:pt x="76365" y="59056"/>
                  </a:moveTo>
                  <a:lnTo>
                    <a:pt x="76365" y="39108"/>
                  </a:lnTo>
                  <a:lnTo>
                    <a:pt x="55764" y="32111"/>
                  </a:lnTo>
                  <a:lnTo>
                    <a:pt x="36063" y="23196"/>
                  </a:lnTo>
                  <a:lnTo>
                    <a:pt x="17421" y="12459"/>
                  </a:lnTo>
                  <a:lnTo>
                    <a:pt x="0" y="0"/>
                  </a:lnTo>
                </a:path>
              </a:pathLst>
            </a:custGeom>
            <a:ln w="47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761446" y="1275880"/>
              <a:ext cx="7343775" cy="4251960"/>
            </a:xfrm>
            <a:custGeom>
              <a:avLst/>
              <a:gdLst/>
              <a:ahLst/>
              <a:cxnLst/>
              <a:rect l="l" t="t" r="r" b="b"/>
              <a:pathLst>
                <a:path w="7343775" h="4251960">
                  <a:moveTo>
                    <a:pt x="0" y="0"/>
                  </a:moveTo>
                  <a:lnTo>
                    <a:pt x="7343767" y="0"/>
                  </a:lnTo>
                  <a:lnTo>
                    <a:pt x="7343767" y="4251719"/>
                  </a:lnTo>
                  <a:lnTo>
                    <a:pt x="0" y="425171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8890457" y="6442064"/>
            <a:ext cx="180340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dirty="0">
                <a:solidFill>
                  <a:srgbClr val="808080"/>
                </a:solidFill>
                <a:latin typeface="Carlito"/>
                <a:cs typeface="Carlito"/>
              </a:rPr>
              <a:t>35</a:t>
            </a:r>
            <a:endParaRPr sz="12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36786575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4749" y="1263993"/>
            <a:ext cx="8650605" cy="2962275"/>
            <a:chOff x="174749" y="1263993"/>
            <a:chExt cx="8650605" cy="2962275"/>
          </a:xfrm>
        </p:grpSpPr>
        <p:sp>
          <p:nvSpPr>
            <p:cNvPr id="3" name="object 3"/>
            <p:cNvSpPr/>
            <p:nvPr/>
          </p:nvSpPr>
          <p:spPr>
            <a:xfrm>
              <a:off x="179511" y="1268755"/>
              <a:ext cx="8641080" cy="2952750"/>
            </a:xfrm>
            <a:custGeom>
              <a:avLst/>
              <a:gdLst/>
              <a:ahLst/>
              <a:cxnLst/>
              <a:rect l="l" t="t" r="r" b="b"/>
              <a:pathLst>
                <a:path w="8641080" h="2952750">
                  <a:moveTo>
                    <a:pt x="8640955" y="0"/>
                  </a:moveTo>
                  <a:lnTo>
                    <a:pt x="0" y="0"/>
                  </a:lnTo>
                  <a:lnTo>
                    <a:pt x="0" y="2952330"/>
                  </a:lnTo>
                  <a:lnTo>
                    <a:pt x="8640955" y="2952330"/>
                  </a:lnTo>
                  <a:lnTo>
                    <a:pt x="8640955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9511" y="1268755"/>
              <a:ext cx="8641080" cy="2952750"/>
            </a:xfrm>
            <a:custGeom>
              <a:avLst/>
              <a:gdLst/>
              <a:ahLst/>
              <a:cxnLst/>
              <a:rect l="l" t="t" r="r" b="b"/>
              <a:pathLst>
                <a:path w="8641080" h="2952750">
                  <a:moveTo>
                    <a:pt x="0" y="0"/>
                  </a:moveTo>
                  <a:lnTo>
                    <a:pt x="8640953" y="0"/>
                  </a:lnTo>
                  <a:lnTo>
                    <a:pt x="8640953" y="2952327"/>
                  </a:lnTo>
                  <a:lnTo>
                    <a:pt x="0" y="2952327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17572" y="1304277"/>
            <a:ext cx="8414385" cy="283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0" marR="471805" indent="-355600">
              <a:lnSpc>
                <a:spcPct val="117400"/>
              </a:lnSpc>
              <a:spcBef>
                <a:spcPts val="100"/>
              </a:spcBef>
              <a:buFont typeface="Trebuchet MS"/>
              <a:buChar char="•"/>
              <a:tabLst>
                <a:tab pos="372745" algn="l"/>
                <a:tab pos="373380" algn="l"/>
              </a:tabLst>
            </a:pPr>
            <a:r>
              <a:rPr sz="2200" spc="-5" dirty="0">
                <a:latin typeface="Carlito"/>
                <a:cs typeface="Carlito"/>
              </a:rPr>
              <a:t>Sirve para </a:t>
            </a:r>
            <a:r>
              <a:rPr sz="2200" dirty="0">
                <a:latin typeface="Carlito"/>
                <a:cs typeface="Carlito"/>
              </a:rPr>
              <a:t>indicar un </a:t>
            </a:r>
            <a:r>
              <a:rPr sz="2200" spc="-5" dirty="0">
                <a:latin typeface="Carlito"/>
                <a:cs typeface="Carlito"/>
              </a:rPr>
              <a:t>grado </a:t>
            </a:r>
            <a:r>
              <a:rPr sz="2200" dirty="0">
                <a:latin typeface="Carlito"/>
                <a:cs typeface="Carlito"/>
              </a:rPr>
              <a:t>de </a:t>
            </a:r>
            <a:r>
              <a:rPr sz="2200" spc="-5" dirty="0">
                <a:latin typeface="Carlito"/>
                <a:cs typeface="Carlito"/>
              </a:rPr>
              <a:t>preferencia respecto </a:t>
            </a:r>
            <a:r>
              <a:rPr sz="2200" dirty="0">
                <a:latin typeface="Carlito"/>
                <a:cs typeface="Carlito"/>
              </a:rPr>
              <a:t>a </a:t>
            </a:r>
            <a:r>
              <a:rPr sz="2200" spc="-5" dirty="0">
                <a:latin typeface="Carlito"/>
                <a:cs typeface="Carlito"/>
              </a:rPr>
              <a:t>otras rutas </a:t>
            </a:r>
            <a:r>
              <a:rPr sz="2200" dirty="0">
                <a:latin typeface="Carlito"/>
                <a:cs typeface="Carlito"/>
              </a:rPr>
              <a:t>al  </a:t>
            </a:r>
            <a:r>
              <a:rPr sz="2200" spc="-5" dirty="0">
                <a:latin typeface="Carlito"/>
                <a:cs typeface="Carlito"/>
              </a:rPr>
              <a:t>mismo destino.</a:t>
            </a:r>
            <a:endParaRPr sz="2200">
              <a:latin typeface="Carlito"/>
              <a:cs typeface="Carlito"/>
            </a:endParaRPr>
          </a:p>
          <a:p>
            <a:pPr marL="368300" marR="5080" indent="-355600">
              <a:lnSpc>
                <a:spcPct val="121200"/>
              </a:lnSpc>
              <a:buFont typeface="Trebuchet MS"/>
              <a:buChar char="•"/>
              <a:tabLst>
                <a:tab pos="372745" algn="l"/>
                <a:tab pos="373380" algn="l"/>
              </a:tabLst>
            </a:pPr>
            <a:r>
              <a:rPr sz="2200" dirty="0">
                <a:latin typeface="Carlito"/>
                <a:cs typeface="Carlito"/>
              </a:rPr>
              <a:t>Es un </a:t>
            </a:r>
            <a:r>
              <a:rPr sz="2200" spc="-5" dirty="0">
                <a:latin typeface="Carlito"/>
                <a:cs typeface="Carlito"/>
              </a:rPr>
              <a:t>atributo </a:t>
            </a:r>
            <a:r>
              <a:rPr sz="2200" spc="-5" dirty="0">
                <a:solidFill>
                  <a:srgbClr val="FF1800"/>
                </a:solidFill>
                <a:latin typeface="Carlito"/>
                <a:cs typeface="Carlito"/>
              </a:rPr>
              <a:t>local </a:t>
            </a:r>
            <a:r>
              <a:rPr sz="2200" dirty="0">
                <a:solidFill>
                  <a:srgbClr val="FF1800"/>
                </a:solidFill>
                <a:latin typeface="Carlito"/>
                <a:cs typeface="Carlito"/>
              </a:rPr>
              <a:t>al </a:t>
            </a:r>
            <a:r>
              <a:rPr sz="2200" spc="-5" dirty="0">
                <a:solidFill>
                  <a:srgbClr val="FF1800"/>
                </a:solidFill>
                <a:latin typeface="Carlito"/>
                <a:cs typeface="Carlito"/>
              </a:rPr>
              <a:t>sistema autónomo </a:t>
            </a:r>
            <a:r>
              <a:rPr sz="2200" dirty="0">
                <a:latin typeface="Carlito"/>
                <a:cs typeface="Carlito"/>
              </a:rPr>
              <a:t>(se </a:t>
            </a:r>
            <a:r>
              <a:rPr sz="2200" spc="-5" dirty="0">
                <a:latin typeface="Carlito"/>
                <a:cs typeface="Carlito"/>
              </a:rPr>
              <a:t>propaga por iBGP pero </a:t>
            </a:r>
            <a:r>
              <a:rPr sz="2200" dirty="0">
                <a:latin typeface="Carlito"/>
                <a:cs typeface="Carlito"/>
              </a:rPr>
              <a:t>no  por</a:t>
            </a:r>
            <a:r>
              <a:rPr sz="2200" spc="-10" dirty="0">
                <a:latin typeface="Carlito"/>
                <a:cs typeface="Carlito"/>
              </a:rPr>
              <a:t> </a:t>
            </a:r>
            <a:r>
              <a:rPr sz="2200" spc="-5" dirty="0">
                <a:latin typeface="Carlito"/>
                <a:cs typeface="Carlito"/>
              </a:rPr>
              <a:t>eBGP).</a:t>
            </a:r>
            <a:endParaRPr sz="2200">
              <a:latin typeface="Carlito"/>
              <a:cs typeface="Carlito"/>
            </a:endParaRPr>
          </a:p>
          <a:p>
            <a:pPr marL="372745" indent="-360680">
              <a:lnSpc>
                <a:spcPct val="100000"/>
              </a:lnSpc>
              <a:spcBef>
                <a:spcPts val="459"/>
              </a:spcBef>
              <a:buFont typeface="Trebuchet MS"/>
              <a:buChar char="•"/>
              <a:tabLst>
                <a:tab pos="372745" algn="l"/>
                <a:tab pos="373380" algn="l"/>
              </a:tabLst>
            </a:pPr>
            <a:r>
              <a:rPr sz="2200" spc="-5" dirty="0">
                <a:latin typeface="Carlito"/>
                <a:cs typeface="Carlito"/>
              </a:rPr>
              <a:t>Mayor local preference </a:t>
            </a:r>
            <a:r>
              <a:rPr sz="2200" dirty="0">
                <a:latin typeface="Carlito"/>
                <a:cs typeface="Carlito"/>
              </a:rPr>
              <a:t>indica </a:t>
            </a:r>
            <a:r>
              <a:rPr sz="2200" spc="-5" dirty="0">
                <a:latin typeface="Carlito"/>
                <a:cs typeface="Carlito"/>
              </a:rPr>
              <a:t>mejor</a:t>
            </a:r>
            <a:r>
              <a:rPr sz="2200" spc="15" dirty="0">
                <a:latin typeface="Carlito"/>
                <a:cs typeface="Carlito"/>
              </a:rPr>
              <a:t> </a:t>
            </a:r>
            <a:r>
              <a:rPr sz="2200" spc="-5" dirty="0">
                <a:latin typeface="Carlito"/>
                <a:cs typeface="Carlito"/>
              </a:rPr>
              <a:t>preferencia:</a:t>
            </a:r>
            <a:endParaRPr sz="2200">
              <a:latin typeface="Carlito"/>
              <a:cs typeface="Carlito"/>
            </a:endParaRPr>
          </a:p>
          <a:p>
            <a:pPr marL="727075" lvl="1" indent="-358775">
              <a:lnSpc>
                <a:spcPct val="100000"/>
              </a:lnSpc>
              <a:spcBef>
                <a:spcPts val="560"/>
              </a:spcBef>
              <a:buFont typeface="Trebuchet MS"/>
              <a:buChar char="•"/>
              <a:tabLst>
                <a:tab pos="726440" algn="l"/>
                <a:tab pos="727075" algn="l"/>
              </a:tabLst>
            </a:pPr>
            <a:r>
              <a:rPr sz="2200" spc="-5" dirty="0">
                <a:latin typeface="Carlito"/>
                <a:cs typeface="Carlito"/>
              </a:rPr>
              <a:t>local pref 600 </a:t>
            </a:r>
            <a:r>
              <a:rPr sz="2200" dirty="0">
                <a:latin typeface="Carlito"/>
                <a:cs typeface="Carlito"/>
              </a:rPr>
              <a:t>es </a:t>
            </a:r>
            <a:r>
              <a:rPr sz="2200" spc="-5" dirty="0">
                <a:latin typeface="Carlito"/>
                <a:cs typeface="Carlito"/>
              </a:rPr>
              <a:t>mejor </a:t>
            </a:r>
            <a:r>
              <a:rPr sz="2200" dirty="0">
                <a:latin typeface="Carlito"/>
                <a:cs typeface="Carlito"/>
              </a:rPr>
              <a:t>que </a:t>
            </a:r>
            <a:r>
              <a:rPr sz="2200" spc="-5" dirty="0">
                <a:latin typeface="Carlito"/>
                <a:cs typeface="Carlito"/>
              </a:rPr>
              <a:t>100 </a:t>
            </a:r>
            <a:r>
              <a:rPr sz="2200" dirty="0">
                <a:latin typeface="Carlito"/>
                <a:cs typeface="Carlito"/>
              </a:rPr>
              <a:t>(este es el </a:t>
            </a:r>
            <a:r>
              <a:rPr sz="2200" spc="-5" dirty="0">
                <a:latin typeface="Carlito"/>
                <a:cs typeface="Carlito"/>
              </a:rPr>
              <a:t>valor por</a:t>
            </a:r>
            <a:r>
              <a:rPr sz="2200" spc="20" dirty="0">
                <a:latin typeface="Carlito"/>
                <a:cs typeface="Carlito"/>
              </a:rPr>
              <a:t> </a:t>
            </a:r>
            <a:r>
              <a:rPr sz="2200" dirty="0">
                <a:latin typeface="Carlito"/>
                <a:cs typeface="Carlito"/>
              </a:rPr>
              <a:t>defecto)</a:t>
            </a:r>
            <a:endParaRPr sz="2200">
              <a:latin typeface="Carlito"/>
              <a:cs typeface="Carlito"/>
            </a:endParaRPr>
          </a:p>
          <a:p>
            <a:pPr marL="369570" indent="-357505">
              <a:lnSpc>
                <a:spcPct val="100000"/>
              </a:lnSpc>
              <a:spcBef>
                <a:spcPts val="560"/>
              </a:spcBef>
              <a:buFont typeface="Trebuchet MS"/>
              <a:buChar char="•"/>
              <a:tabLst>
                <a:tab pos="369570" algn="l"/>
                <a:tab pos="370205" algn="l"/>
              </a:tabLst>
            </a:pPr>
            <a:r>
              <a:rPr sz="2200" dirty="0">
                <a:latin typeface="Carlito"/>
                <a:cs typeface="Carlito"/>
              </a:rPr>
              <a:t>Se </a:t>
            </a:r>
            <a:r>
              <a:rPr sz="2200" spc="-5" dirty="0">
                <a:latin typeface="Carlito"/>
                <a:cs typeface="Carlito"/>
              </a:rPr>
              <a:t>setea mediante </a:t>
            </a:r>
            <a:r>
              <a:rPr sz="2200" b="1" spc="-5" dirty="0">
                <a:latin typeface="Carlito"/>
                <a:cs typeface="Carlito"/>
              </a:rPr>
              <a:t>route-maps.</a:t>
            </a:r>
            <a:endParaRPr sz="2200">
              <a:latin typeface="Carlito"/>
              <a:cs typeface="Carlito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67727" y="475183"/>
            <a:ext cx="72701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Atributos </a:t>
            </a:r>
            <a:r>
              <a:rPr sz="4400" dirty="0"/>
              <a:t>de </a:t>
            </a:r>
            <a:r>
              <a:rPr sz="4400" spc="-5" dirty="0"/>
              <a:t>rutas:</a:t>
            </a:r>
            <a:r>
              <a:rPr sz="4400" dirty="0"/>
              <a:t> </a:t>
            </a:r>
            <a:r>
              <a:rPr sz="4400" spc="-5" dirty="0"/>
              <a:t>LOCAL_PREF</a:t>
            </a:r>
            <a:endParaRPr sz="4400"/>
          </a:p>
        </p:txBody>
      </p:sp>
      <p:sp>
        <p:nvSpPr>
          <p:cNvPr id="7" name="object 7"/>
          <p:cNvSpPr/>
          <p:nvPr/>
        </p:nvSpPr>
        <p:spPr>
          <a:xfrm>
            <a:off x="5100434" y="4700282"/>
            <a:ext cx="720090" cy="1494155"/>
          </a:xfrm>
          <a:custGeom>
            <a:avLst/>
            <a:gdLst/>
            <a:ahLst/>
            <a:cxnLst/>
            <a:rect l="l" t="t" r="r" b="b"/>
            <a:pathLst>
              <a:path w="720089" h="1494154">
                <a:moveTo>
                  <a:pt x="0" y="598"/>
                </a:moveTo>
                <a:lnTo>
                  <a:pt x="0" y="267"/>
                </a:lnTo>
                <a:lnTo>
                  <a:pt x="267" y="0"/>
                </a:lnTo>
                <a:lnTo>
                  <a:pt x="598" y="0"/>
                </a:lnTo>
                <a:lnTo>
                  <a:pt x="719481" y="0"/>
                </a:lnTo>
                <a:lnTo>
                  <a:pt x="719811" y="0"/>
                </a:lnTo>
                <a:lnTo>
                  <a:pt x="720079" y="267"/>
                </a:lnTo>
                <a:lnTo>
                  <a:pt x="720079" y="598"/>
                </a:lnTo>
                <a:lnTo>
                  <a:pt x="720079" y="1493078"/>
                </a:lnTo>
                <a:lnTo>
                  <a:pt x="720079" y="1493408"/>
                </a:lnTo>
                <a:lnTo>
                  <a:pt x="719811" y="1493678"/>
                </a:lnTo>
                <a:lnTo>
                  <a:pt x="719481" y="1493678"/>
                </a:lnTo>
                <a:lnTo>
                  <a:pt x="598" y="1493678"/>
                </a:lnTo>
                <a:lnTo>
                  <a:pt x="267" y="1493678"/>
                </a:lnTo>
                <a:lnTo>
                  <a:pt x="0" y="1493408"/>
                </a:lnTo>
                <a:lnTo>
                  <a:pt x="0" y="1493078"/>
                </a:lnTo>
                <a:lnTo>
                  <a:pt x="0" y="598"/>
                </a:lnTo>
                <a:close/>
              </a:path>
            </a:pathLst>
          </a:custGeom>
          <a:ln w="25559">
            <a:solidFill>
              <a:srgbClr val="A8D2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25793" y="4755442"/>
          <a:ext cx="8169273" cy="1447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3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3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4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94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1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tc>
                  <a:txBody>
                    <a:bodyPr/>
                    <a:lstStyle/>
                    <a:p>
                      <a:pPr marL="480059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Network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L="53340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192.0.2.0/26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2420" algn="r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Next</a:t>
                      </a:r>
                      <a:r>
                        <a:rPr sz="1400" spc="-10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400" spc="-5" dirty="0">
                          <a:latin typeface="Courier New"/>
                          <a:cs typeface="Courier New"/>
                        </a:rPr>
                        <a:t>Hop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R="312420" algn="r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Metric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R="45720" algn="r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95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33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LocPrf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Weight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R="45720" algn="r">
                        <a:lnSpc>
                          <a:spcPts val="1639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29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Path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L="52705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65511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*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192.0.2.128/26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95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198.51.100.22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95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e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*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203.0.113.128/25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95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198.51.100.114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200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203.0.113.0/25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00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200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00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64497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64498</a:t>
                      </a:r>
                      <a:r>
                        <a:rPr sz="1400" spc="-7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3564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5536" y="1298575"/>
            <a:ext cx="8635365" cy="5446395"/>
            <a:chOff x="395536" y="1298575"/>
            <a:chExt cx="8635365" cy="5446395"/>
          </a:xfrm>
        </p:grpSpPr>
        <p:sp>
          <p:nvSpPr>
            <p:cNvPr id="3" name="object 3"/>
            <p:cNvSpPr/>
            <p:nvPr/>
          </p:nvSpPr>
          <p:spPr>
            <a:xfrm>
              <a:off x="395536" y="1298575"/>
              <a:ext cx="8442325" cy="5422900"/>
            </a:xfrm>
            <a:custGeom>
              <a:avLst/>
              <a:gdLst/>
              <a:ahLst/>
              <a:cxnLst/>
              <a:rect l="l" t="t" r="r" b="b"/>
              <a:pathLst>
                <a:path w="8442325" h="5422900">
                  <a:moveTo>
                    <a:pt x="8442317" y="0"/>
                  </a:moveTo>
                  <a:lnTo>
                    <a:pt x="0" y="0"/>
                  </a:lnTo>
                  <a:lnTo>
                    <a:pt x="0" y="5422900"/>
                  </a:lnTo>
                  <a:lnTo>
                    <a:pt x="8442317" y="5422900"/>
                  </a:lnTo>
                  <a:lnTo>
                    <a:pt x="8442317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73788" y="4967147"/>
              <a:ext cx="934237" cy="102305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873793" y="4967153"/>
              <a:ext cx="934719" cy="1023619"/>
            </a:xfrm>
            <a:custGeom>
              <a:avLst/>
              <a:gdLst/>
              <a:ahLst/>
              <a:cxnLst/>
              <a:rect l="l" t="t" r="r" b="b"/>
              <a:pathLst>
                <a:path w="934720" h="1023620">
                  <a:moveTo>
                    <a:pt x="0" y="1023050"/>
                  </a:moveTo>
                  <a:lnTo>
                    <a:pt x="462553" y="411798"/>
                  </a:lnTo>
                  <a:lnTo>
                    <a:pt x="499947" y="517546"/>
                  </a:lnTo>
                  <a:lnTo>
                    <a:pt x="934233" y="0"/>
                  </a:lnTo>
                  <a:lnTo>
                    <a:pt x="471679" y="611290"/>
                  </a:lnTo>
                  <a:lnTo>
                    <a:pt x="434412" y="505554"/>
                  </a:lnTo>
                  <a:lnTo>
                    <a:pt x="0" y="1023050"/>
                  </a:lnTo>
                  <a:close/>
                </a:path>
              </a:pathLst>
            </a:custGeom>
            <a:ln w="9122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46405" y="3755694"/>
              <a:ext cx="161620" cy="121145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646405" y="3755690"/>
              <a:ext cx="161925" cy="1211580"/>
            </a:xfrm>
            <a:custGeom>
              <a:avLst/>
              <a:gdLst/>
              <a:ahLst/>
              <a:cxnLst/>
              <a:rect l="l" t="t" r="r" b="b"/>
              <a:pathLst>
                <a:path w="161925" h="1211579">
                  <a:moveTo>
                    <a:pt x="161621" y="1211462"/>
                  </a:moveTo>
                  <a:lnTo>
                    <a:pt x="21422" y="560461"/>
                  </a:lnTo>
                  <a:lnTo>
                    <a:pt x="100014" y="589965"/>
                  </a:lnTo>
                  <a:lnTo>
                    <a:pt x="0" y="0"/>
                  </a:lnTo>
                  <a:lnTo>
                    <a:pt x="140198" y="651127"/>
                  </a:lnTo>
                  <a:lnTo>
                    <a:pt x="61606" y="621623"/>
                  </a:lnTo>
                  <a:lnTo>
                    <a:pt x="161621" y="1211462"/>
                  </a:lnTo>
                  <a:close/>
                </a:path>
              </a:pathLst>
            </a:custGeom>
            <a:ln w="9126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502781" y="2113559"/>
              <a:ext cx="278117" cy="16421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02784" y="2113561"/>
              <a:ext cx="278130" cy="1642745"/>
            </a:xfrm>
            <a:custGeom>
              <a:avLst/>
              <a:gdLst/>
              <a:ahLst/>
              <a:cxnLst/>
              <a:rect l="l" t="t" r="r" b="b"/>
              <a:pathLst>
                <a:path w="278129" h="1642745">
                  <a:moveTo>
                    <a:pt x="134620" y="0"/>
                  </a:moveTo>
                  <a:lnTo>
                    <a:pt x="278114" y="958457"/>
                  </a:lnTo>
                  <a:lnTo>
                    <a:pt x="83916" y="855887"/>
                  </a:lnTo>
                  <a:lnTo>
                    <a:pt x="143620" y="1642128"/>
                  </a:lnTo>
                  <a:lnTo>
                    <a:pt x="0" y="683671"/>
                  </a:lnTo>
                  <a:lnTo>
                    <a:pt x="194198" y="786241"/>
                  </a:lnTo>
                  <a:lnTo>
                    <a:pt x="134620" y="0"/>
                  </a:lnTo>
                  <a:close/>
                </a:path>
              </a:pathLst>
            </a:custGeom>
            <a:ln w="9126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38207" y="4949304"/>
              <a:ext cx="2335580" cy="10408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38210" y="4949298"/>
              <a:ext cx="2336165" cy="1041400"/>
            </a:xfrm>
            <a:custGeom>
              <a:avLst/>
              <a:gdLst/>
              <a:ahLst/>
              <a:cxnLst/>
              <a:rect l="l" t="t" r="r" b="b"/>
              <a:pathLst>
                <a:path w="2336165" h="1041400">
                  <a:moveTo>
                    <a:pt x="2335582" y="1040905"/>
                  </a:moveTo>
                  <a:lnTo>
                    <a:pt x="1082163" y="553205"/>
                  </a:lnTo>
                  <a:lnTo>
                    <a:pt x="1163544" y="490181"/>
                  </a:lnTo>
                  <a:lnTo>
                    <a:pt x="0" y="0"/>
                  </a:lnTo>
                  <a:lnTo>
                    <a:pt x="1253418" y="487649"/>
                  </a:lnTo>
                  <a:lnTo>
                    <a:pt x="1172037" y="550710"/>
                  </a:lnTo>
                  <a:lnTo>
                    <a:pt x="2335582" y="1040905"/>
                  </a:lnTo>
                  <a:close/>
                </a:path>
              </a:pathLst>
            </a:custGeom>
            <a:ln w="9118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38207" y="3746830"/>
              <a:ext cx="305371" cy="120247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38210" y="3746826"/>
              <a:ext cx="305435" cy="1202690"/>
            </a:xfrm>
            <a:custGeom>
              <a:avLst/>
              <a:gdLst/>
              <a:ahLst/>
              <a:cxnLst/>
              <a:rect l="l" t="t" r="r" b="b"/>
              <a:pathLst>
                <a:path w="305435" h="1202689">
                  <a:moveTo>
                    <a:pt x="0" y="1202471"/>
                  </a:moveTo>
                  <a:lnTo>
                    <a:pt x="105085" y="521332"/>
                  </a:lnTo>
                  <a:lnTo>
                    <a:pt x="182283" y="591738"/>
                  </a:lnTo>
                  <a:lnTo>
                    <a:pt x="305368" y="0"/>
                  </a:lnTo>
                  <a:lnTo>
                    <a:pt x="200283" y="681012"/>
                  </a:lnTo>
                  <a:lnTo>
                    <a:pt x="123212" y="610606"/>
                  </a:lnTo>
                  <a:lnTo>
                    <a:pt x="0" y="1202471"/>
                  </a:lnTo>
                  <a:close/>
                </a:path>
              </a:pathLst>
            </a:custGeom>
            <a:ln w="9126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843578" y="3648303"/>
              <a:ext cx="2802826" cy="20590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843579" y="3648308"/>
              <a:ext cx="2802890" cy="206375"/>
            </a:xfrm>
            <a:custGeom>
              <a:avLst/>
              <a:gdLst/>
              <a:ahLst/>
              <a:cxnLst/>
              <a:rect l="l" t="t" r="r" b="b"/>
              <a:pathLst>
                <a:path w="2802890" h="206375">
                  <a:moveTo>
                    <a:pt x="2802826" y="107381"/>
                  </a:moveTo>
                  <a:lnTo>
                    <a:pt x="1297658" y="205899"/>
                  </a:lnTo>
                  <a:lnTo>
                    <a:pt x="1375743" y="61541"/>
                  </a:lnTo>
                  <a:lnTo>
                    <a:pt x="0" y="98517"/>
                  </a:lnTo>
                  <a:lnTo>
                    <a:pt x="1505167" y="0"/>
                  </a:lnTo>
                  <a:lnTo>
                    <a:pt x="1427082" y="144357"/>
                  </a:lnTo>
                  <a:lnTo>
                    <a:pt x="2802826" y="107381"/>
                  </a:lnTo>
                  <a:close/>
                </a:path>
              </a:pathLst>
            </a:custGeom>
            <a:ln w="9117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843578" y="2000097"/>
              <a:ext cx="2793822" cy="2179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43579" y="2000102"/>
              <a:ext cx="2794000" cy="218440"/>
            </a:xfrm>
            <a:custGeom>
              <a:avLst/>
              <a:gdLst/>
              <a:ahLst/>
              <a:cxnLst/>
              <a:rect l="l" t="t" r="r" b="b"/>
              <a:pathLst>
                <a:path w="2794000" h="218439">
                  <a:moveTo>
                    <a:pt x="2793826" y="113459"/>
                  </a:moveTo>
                  <a:lnTo>
                    <a:pt x="1287137" y="217928"/>
                  </a:lnTo>
                  <a:lnTo>
                    <a:pt x="1369659" y="65214"/>
                  </a:lnTo>
                  <a:lnTo>
                    <a:pt x="0" y="104469"/>
                  </a:lnTo>
                  <a:lnTo>
                    <a:pt x="1506688" y="0"/>
                  </a:lnTo>
                  <a:lnTo>
                    <a:pt x="1424166" y="152841"/>
                  </a:lnTo>
                  <a:lnTo>
                    <a:pt x="2793826" y="113459"/>
                  </a:lnTo>
                  <a:close/>
                </a:path>
              </a:pathLst>
            </a:custGeom>
            <a:ln w="9117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44836" y="2104567"/>
              <a:ext cx="197611" cy="164226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44831" y="2104571"/>
              <a:ext cx="198120" cy="1642745"/>
            </a:xfrm>
            <a:custGeom>
              <a:avLst/>
              <a:gdLst/>
              <a:ahLst/>
              <a:cxnLst/>
              <a:rect l="l" t="t" r="r" b="b"/>
              <a:pathLst>
                <a:path w="198120" h="1642745">
                  <a:moveTo>
                    <a:pt x="98747" y="1642255"/>
                  </a:moveTo>
                  <a:lnTo>
                    <a:pt x="0" y="722420"/>
                  </a:lnTo>
                  <a:lnTo>
                    <a:pt x="138296" y="796371"/>
                  </a:lnTo>
                  <a:lnTo>
                    <a:pt x="98747" y="0"/>
                  </a:lnTo>
                  <a:lnTo>
                    <a:pt x="197621" y="919835"/>
                  </a:lnTo>
                  <a:lnTo>
                    <a:pt x="59324" y="845756"/>
                  </a:lnTo>
                  <a:lnTo>
                    <a:pt x="98747" y="1642255"/>
                  </a:lnTo>
                  <a:close/>
                </a:path>
              </a:pathLst>
            </a:custGeom>
            <a:ln w="9126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505277" y="1422489"/>
              <a:ext cx="5462270" cy="2836545"/>
            </a:xfrm>
            <a:custGeom>
              <a:avLst/>
              <a:gdLst/>
              <a:ahLst/>
              <a:cxnLst/>
              <a:rect l="l" t="t" r="r" b="b"/>
              <a:pathLst>
                <a:path w="5462270" h="2836545">
                  <a:moveTo>
                    <a:pt x="208475" y="1301045"/>
                  </a:moveTo>
                  <a:lnTo>
                    <a:pt x="165742" y="1330314"/>
                  </a:lnTo>
                  <a:lnTo>
                    <a:pt x="127886" y="1361410"/>
                  </a:lnTo>
                  <a:lnTo>
                    <a:pt x="94915" y="1394114"/>
                  </a:lnTo>
                  <a:lnTo>
                    <a:pt x="66833" y="1428204"/>
                  </a:lnTo>
                  <a:lnTo>
                    <a:pt x="43648" y="1463458"/>
                  </a:lnTo>
                  <a:lnTo>
                    <a:pt x="25365" y="1499656"/>
                  </a:lnTo>
                  <a:lnTo>
                    <a:pt x="11992" y="1536576"/>
                  </a:lnTo>
                  <a:lnTo>
                    <a:pt x="3535" y="1573997"/>
                  </a:lnTo>
                  <a:lnTo>
                    <a:pt x="0" y="1611698"/>
                  </a:lnTo>
                  <a:lnTo>
                    <a:pt x="1393" y="1649458"/>
                  </a:lnTo>
                  <a:lnTo>
                    <a:pt x="7721" y="1687055"/>
                  </a:lnTo>
                  <a:lnTo>
                    <a:pt x="18990" y="1724268"/>
                  </a:lnTo>
                  <a:lnTo>
                    <a:pt x="35206" y="1760877"/>
                  </a:lnTo>
                  <a:lnTo>
                    <a:pt x="56377" y="1796659"/>
                  </a:lnTo>
                  <a:lnTo>
                    <a:pt x="82508" y="1831393"/>
                  </a:lnTo>
                  <a:lnTo>
                    <a:pt x="113606" y="1864859"/>
                  </a:lnTo>
                  <a:lnTo>
                    <a:pt x="149677" y="1896835"/>
                  </a:lnTo>
                  <a:lnTo>
                    <a:pt x="190728" y="1927100"/>
                  </a:lnTo>
                  <a:lnTo>
                    <a:pt x="232537" y="1953018"/>
                  </a:lnTo>
                  <a:lnTo>
                    <a:pt x="277380" y="1976436"/>
                  </a:lnTo>
                  <a:lnTo>
                    <a:pt x="324983" y="1997261"/>
                  </a:lnTo>
                  <a:lnTo>
                    <a:pt x="375074" y="2015397"/>
                  </a:lnTo>
                  <a:lnTo>
                    <a:pt x="427381" y="2030748"/>
                  </a:lnTo>
                  <a:lnTo>
                    <a:pt x="481629" y="2043220"/>
                  </a:lnTo>
                  <a:lnTo>
                    <a:pt x="537548" y="2052717"/>
                  </a:lnTo>
                  <a:lnTo>
                    <a:pt x="538055" y="2089764"/>
                  </a:lnTo>
                  <a:lnTo>
                    <a:pt x="550307" y="2161949"/>
                  </a:lnTo>
                  <a:lnTo>
                    <a:pt x="576734" y="2231038"/>
                  </a:lnTo>
                  <a:lnTo>
                    <a:pt x="616368" y="2296371"/>
                  </a:lnTo>
                  <a:lnTo>
                    <a:pt x="640835" y="2327422"/>
                  </a:lnTo>
                  <a:lnTo>
                    <a:pt x="668240" y="2357287"/>
                  </a:lnTo>
                  <a:lnTo>
                    <a:pt x="698463" y="2385883"/>
                  </a:lnTo>
                  <a:lnTo>
                    <a:pt x="731382" y="2413127"/>
                  </a:lnTo>
                  <a:lnTo>
                    <a:pt x="766876" y="2438936"/>
                  </a:lnTo>
                  <a:lnTo>
                    <a:pt x="804824" y="2463228"/>
                  </a:lnTo>
                  <a:lnTo>
                    <a:pt x="845104" y="2485921"/>
                  </a:lnTo>
                  <a:lnTo>
                    <a:pt x="887597" y="2506932"/>
                  </a:lnTo>
                  <a:lnTo>
                    <a:pt x="932180" y="2526179"/>
                  </a:lnTo>
                  <a:lnTo>
                    <a:pt x="978733" y="2543578"/>
                  </a:lnTo>
                  <a:lnTo>
                    <a:pt x="1027135" y="2559048"/>
                  </a:lnTo>
                  <a:lnTo>
                    <a:pt x="1077264" y="2572505"/>
                  </a:lnTo>
                  <a:lnTo>
                    <a:pt x="1129000" y="2583868"/>
                  </a:lnTo>
                  <a:lnTo>
                    <a:pt x="1182220" y="2593053"/>
                  </a:lnTo>
                  <a:lnTo>
                    <a:pt x="1236805" y="2599979"/>
                  </a:lnTo>
                  <a:lnTo>
                    <a:pt x="1292633" y="2604562"/>
                  </a:lnTo>
                  <a:lnTo>
                    <a:pt x="1349583" y="2606720"/>
                  </a:lnTo>
                  <a:lnTo>
                    <a:pt x="1404517" y="2606429"/>
                  </a:lnTo>
                  <a:lnTo>
                    <a:pt x="1459094" y="2603804"/>
                  </a:lnTo>
                  <a:lnTo>
                    <a:pt x="1513143" y="2598873"/>
                  </a:lnTo>
                  <a:lnTo>
                    <a:pt x="1566494" y="2591667"/>
                  </a:lnTo>
                  <a:lnTo>
                    <a:pt x="1618977" y="2582213"/>
                  </a:lnTo>
                  <a:lnTo>
                    <a:pt x="1670421" y="2570541"/>
                  </a:lnTo>
                  <a:lnTo>
                    <a:pt x="1720658" y="2556681"/>
                  </a:lnTo>
                  <a:lnTo>
                    <a:pt x="1769516" y="2540661"/>
                  </a:lnTo>
                  <a:lnTo>
                    <a:pt x="1816826" y="2522511"/>
                  </a:lnTo>
                  <a:lnTo>
                    <a:pt x="1842154" y="2554546"/>
                  </a:lnTo>
                  <a:lnTo>
                    <a:pt x="1870245" y="2585044"/>
                  </a:lnTo>
                  <a:lnTo>
                    <a:pt x="1900951" y="2613971"/>
                  </a:lnTo>
                  <a:lnTo>
                    <a:pt x="1934125" y="2641292"/>
                  </a:lnTo>
                  <a:lnTo>
                    <a:pt x="1969619" y="2666973"/>
                  </a:lnTo>
                  <a:lnTo>
                    <a:pt x="2007284" y="2690980"/>
                  </a:lnTo>
                  <a:lnTo>
                    <a:pt x="2046974" y="2713277"/>
                  </a:lnTo>
                  <a:lnTo>
                    <a:pt x="2088540" y="2733832"/>
                  </a:lnTo>
                  <a:lnTo>
                    <a:pt x="2131834" y="2752609"/>
                  </a:lnTo>
                  <a:lnTo>
                    <a:pt x="2176710" y="2769574"/>
                  </a:lnTo>
                  <a:lnTo>
                    <a:pt x="2223018" y="2784693"/>
                  </a:lnTo>
                  <a:lnTo>
                    <a:pt x="2270612" y="2797931"/>
                  </a:lnTo>
                  <a:lnTo>
                    <a:pt x="2319343" y="2809254"/>
                  </a:lnTo>
                  <a:lnTo>
                    <a:pt x="2369064" y="2818628"/>
                  </a:lnTo>
                  <a:lnTo>
                    <a:pt x="2419626" y="2826017"/>
                  </a:lnTo>
                  <a:lnTo>
                    <a:pt x="2470883" y="2831389"/>
                  </a:lnTo>
                  <a:lnTo>
                    <a:pt x="2522687" y="2834708"/>
                  </a:lnTo>
                  <a:lnTo>
                    <a:pt x="2574888" y="2835940"/>
                  </a:lnTo>
                  <a:lnTo>
                    <a:pt x="2627341" y="2835050"/>
                  </a:lnTo>
                  <a:lnTo>
                    <a:pt x="2679896" y="2832005"/>
                  </a:lnTo>
                  <a:lnTo>
                    <a:pt x="2732407" y="2826770"/>
                  </a:lnTo>
                  <a:lnTo>
                    <a:pt x="2784725" y="2819311"/>
                  </a:lnTo>
                  <a:lnTo>
                    <a:pt x="2836703" y="2809592"/>
                  </a:lnTo>
                  <a:lnTo>
                    <a:pt x="2888193" y="2797580"/>
                  </a:lnTo>
                  <a:lnTo>
                    <a:pt x="2939047" y="2783241"/>
                  </a:lnTo>
                  <a:lnTo>
                    <a:pt x="2994525" y="2764514"/>
                  </a:lnTo>
                  <a:lnTo>
                    <a:pt x="3047507" y="2743262"/>
                  </a:lnTo>
                  <a:lnTo>
                    <a:pt x="3097804" y="2719593"/>
                  </a:lnTo>
                  <a:lnTo>
                    <a:pt x="3145225" y="2693619"/>
                  </a:lnTo>
                  <a:lnTo>
                    <a:pt x="3189579" y="2665448"/>
                  </a:lnTo>
                  <a:lnTo>
                    <a:pt x="3230678" y="2635191"/>
                  </a:lnTo>
                  <a:lnTo>
                    <a:pt x="3268330" y="2602958"/>
                  </a:lnTo>
                  <a:lnTo>
                    <a:pt x="3302346" y="2568858"/>
                  </a:lnTo>
                  <a:lnTo>
                    <a:pt x="3347425" y="2587260"/>
                  </a:lnTo>
                  <a:lnTo>
                    <a:pt x="3393416" y="2603924"/>
                  </a:lnTo>
                  <a:lnTo>
                    <a:pt x="3440222" y="2618862"/>
                  </a:lnTo>
                  <a:lnTo>
                    <a:pt x="3487747" y="2632087"/>
                  </a:lnTo>
                  <a:lnTo>
                    <a:pt x="3535895" y="2643611"/>
                  </a:lnTo>
                  <a:lnTo>
                    <a:pt x="3584571" y="2653446"/>
                  </a:lnTo>
                  <a:lnTo>
                    <a:pt x="3633678" y="2661606"/>
                  </a:lnTo>
                  <a:lnTo>
                    <a:pt x="3683119" y="2668102"/>
                  </a:lnTo>
                  <a:lnTo>
                    <a:pt x="3732800" y="2672948"/>
                  </a:lnTo>
                  <a:lnTo>
                    <a:pt x="3782624" y="2676156"/>
                  </a:lnTo>
                  <a:lnTo>
                    <a:pt x="3832494" y="2677738"/>
                  </a:lnTo>
                  <a:lnTo>
                    <a:pt x="3882315" y="2677707"/>
                  </a:lnTo>
                  <a:lnTo>
                    <a:pt x="3931991" y="2676076"/>
                  </a:lnTo>
                  <a:lnTo>
                    <a:pt x="3981425" y="2672858"/>
                  </a:lnTo>
                  <a:lnTo>
                    <a:pt x="4030522" y="2668064"/>
                  </a:lnTo>
                  <a:lnTo>
                    <a:pt x="4079185" y="2661707"/>
                  </a:lnTo>
                  <a:lnTo>
                    <a:pt x="4127319" y="2653801"/>
                  </a:lnTo>
                  <a:lnTo>
                    <a:pt x="4174827" y="2644357"/>
                  </a:lnTo>
                  <a:lnTo>
                    <a:pt x="4221613" y="2633388"/>
                  </a:lnTo>
                  <a:lnTo>
                    <a:pt x="4267581" y="2620907"/>
                  </a:lnTo>
                  <a:lnTo>
                    <a:pt x="4312636" y="2606926"/>
                  </a:lnTo>
                  <a:lnTo>
                    <a:pt x="4356680" y="2591458"/>
                  </a:lnTo>
                  <a:lnTo>
                    <a:pt x="4399618" y="2574515"/>
                  </a:lnTo>
                  <a:lnTo>
                    <a:pt x="4441355" y="2556111"/>
                  </a:lnTo>
                  <a:lnTo>
                    <a:pt x="4481793" y="2536256"/>
                  </a:lnTo>
                  <a:lnTo>
                    <a:pt x="4520837" y="2514966"/>
                  </a:lnTo>
                  <a:lnTo>
                    <a:pt x="4558390" y="2492250"/>
                  </a:lnTo>
                  <a:lnTo>
                    <a:pt x="4594357" y="2468123"/>
                  </a:lnTo>
                  <a:lnTo>
                    <a:pt x="4628642" y="2442597"/>
                  </a:lnTo>
                  <a:lnTo>
                    <a:pt x="4661148" y="2415684"/>
                  </a:lnTo>
                  <a:lnTo>
                    <a:pt x="4691780" y="2387398"/>
                  </a:lnTo>
                  <a:lnTo>
                    <a:pt x="4730607" y="2346229"/>
                  </a:lnTo>
                  <a:lnTo>
                    <a:pt x="4764507" y="2303480"/>
                  </a:lnTo>
                  <a:lnTo>
                    <a:pt x="4793389" y="2259339"/>
                  </a:lnTo>
                  <a:lnTo>
                    <a:pt x="4817163" y="2213995"/>
                  </a:lnTo>
                  <a:lnTo>
                    <a:pt x="4835737" y="2167635"/>
                  </a:lnTo>
                  <a:lnTo>
                    <a:pt x="4849022" y="2120449"/>
                  </a:lnTo>
                  <a:lnTo>
                    <a:pt x="4856926" y="2072625"/>
                  </a:lnTo>
                  <a:lnTo>
                    <a:pt x="4859359" y="2024352"/>
                  </a:lnTo>
                  <a:lnTo>
                    <a:pt x="4917819" y="2014151"/>
                  </a:lnTo>
                  <a:lnTo>
                    <a:pt x="4974030" y="2001259"/>
                  </a:lnTo>
                  <a:lnTo>
                    <a:pt x="5027863" y="1985809"/>
                  </a:lnTo>
                  <a:lnTo>
                    <a:pt x="5079187" y="1967935"/>
                  </a:lnTo>
                  <a:lnTo>
                    <a:pt x="5127873" y="1947770"/>
                  </a:lnTo>
                  <a:lnTo>
                    <a:pt x="5173791" y="1925449"/>
                  </a:lnTo>
                  <a:lnTo>
                    <a:pt x="5216812" y="1901104"/>
                  </a:lnTo>
                  <a:lnTo>
                    <a:pt x="5256807" y="1874870"/>
                  </a:lnTo>
                  <a:lnTo>
                    <a:pt x="5293645" y="1846880"/>
                  </a:lnTo>
                  <a:lnTo>
                    <a:pt x="5327197" y="1817268"/>
                  </a:lnTo>
                  <a:lnTo>
                    <a:pt x="5357334" y="1786168"/>
                  </a:lnTo>
                  <a:lnTo>
                    <a:pt x="5383926" y="1753713"/>
                  </a:lnTo>
                  <a:lnTo>
                    <a:pt x="5406842" y="1720038"/>
                  </a:lnTo>
                  <a:lnTo>
                    <a:pt x="5425955" y="1685276"/>
                  </a:lnTo>
                  <a:lnTo>
                    <a:pt x="5441134" y="1649560"/>
                  </a:lnTo>
                  <a:lnTo>
                    <a:pt x="5452249" y="1613025"/>
                  </a:lnTo>
                  <a:lnTo>
                    <a:pt x="5461770" y="1538031"/>
                  </a:lnTo>
                  <a:lnTo>
                    <a:pt x="5459917" y="1499839"/>
                  </a:lnTo>
                  <a:lnTo>
                    <a:pt x="5453482" y="1461363"/>
                  </a:lnTo>
                  <a:lnTo>
                    <a:pt x="5442335" y="1422736"/>
                  </a:lnTo>
                  <a:lnTo>
                    <a:pt x="5425073" y="1381625"/>
                  </a:lnTo>
                  <a:lnTo>
                    <a:pt x="5402628" y="1341783"/>
                  </a:lnTo>
                  <a:lnTo>
                    <a:pt x="5375175" y="1303410"/>
                  </a:lnTo>
                  <a:lnTo>
                    <a:pt x="5342885" y="1266705"/>
                  </a:lnTo>
                  <a:lnTo>
                    <a:pt x="5305932" y="1231867"/>
                  </a:lnTo>
                  <a:lnTo>
                    <a:pt x="5264488" y="1199096"/>
                  </a:lnTo>
                  <a:lnTo>
                    <a:pt x="5218728" y="1168591"/>
                  </a:lnTo>
                  <a:lnTo>
                    <a:pt x="5252100" y="1134523"/>
                  </a:lnTo>
                  <a:lnTo>
                    <a:pt x="5279486" y="1099125"/>
                  </a:lnTo>
                  <a:lnTo>
                    <a:pt x="5300959" y="1062675"/>
                  </a:lnTo>
                  <a:lnTo>
                    <a:pt x="5316592" y="1025448"/>
                  </a:lnTo>
                  <a:lnTo>
                    <a:pt x="5326456" y="987722"/>
                  </a:lnTo>
                  <a:lnTo>
                    <a:pt x="5330625" y="949771"/>
                  </a:lnTo>
                  <a:lnTo>
                    <a:pt x="5329171" y="911873"/>
                  </a:lnTo>
                  <a:lnTo>
                    <a:pt x="5322165" y="874304"/>
                  </a:lnTo>
                  <a:lnTo>
                    <a:pt x="5309681" y="837341"/>
                  </a:lnTo>
                  <a:lnTo>
                    <a:pt x="5291792" y="801260"/>
                  </a:lnTo>
                  <a:lnTo>
                    <a:pt x="5268568" y="766336"/>
                  </a:lnTo>
                  <a:lnTo>
                    <a:pt x="5240083" y="732848"/>
                  </a:lnTo>
                  <a:lnTo>
                    <a:pt x="5206410" y="701070"/>
                  </a:lnTo>
                  <a:lnTo>
                    <a:pt x="5167620" y="671280"/>
                  </a:lnTo>
                  <a:lnTo>
                    <a:pt x="5123786" y="643753"/>
                  </a:lnTo>
                  <a:lnTo>
                    <a:pt x="5074980" y="618767"/>
                  </a:lnTo>
                  <a:lnTo>
                    <a:pt x="5031788" y="600580"/>
                  </a:lnTo>
                  <a:lnTo>
                    <a:pt x="4986591" y="584911"/>
                  </a:lnTo>
                  <a:lnTo>
                    <a:pt x="4939651" y="571814"/>
                  </a:lnTo>
                  <a:lnTo>
                    <a:pt x="4891230" y="561343"/>
                  </a:lnTo>
                  <a:lnTo>
                    <a:pt x="4841589" y="553549"/>
                  </a:lnTo>
                  <a:lnTo>
                    <a:pt x="4790991" y="548486"/>
                  </a:lnTo>
                  <a:lnTo>
                    <a:pt x="4739696" y="546208"/>
                  </a:lnTo>
                  <a:lnTo>
                    <a:pt x="4722410" y="512175"/>
                  </a:lnTo>
                  <a:lnTo>
                    <a:pt x="4702631" y="479140"/>
                  </a:lnTo>
                  <a:lnTo>
                    <a:pt x="4680447" y="447133"/>
                  </a:lnTo>
                  <a:lnTo>
                    <a:pt x="4655948" y="416186"/>
                  </a:lnTo>
                  <a:lnTo>
                    <a:pt x="4629224" y="386329"/>
                  </a:lnTo>
                  <a:lnTo>
                    <a:pt x="4600363" y="357595"/>
                  </a:lnTo>
                  <a:lnTo>
                    <a:pt x="4569456" y="330013"/>
                  </a:lnTo>
                  <a:lnTo>
                    <a:pt x="4536591" y="303615"/>
                  </a:lnTo>
                  <a:lnTo>
                    <a:pt x="4501858" y="278433"/>
                  </a:lnTo>
                  <a:lnTo>
                    <a:pt x="4465347" y="254496"/>
                  </a:lnTo>
                  <a:lnTo>
                    <a:pt x="4427146" y="231838"/>
                  </a:lnTo>
                  <a:lnTo>
                    <a:pt x="4387346" y="210488"/>
                  </a:lnTo>
                  <a:lnTo>
                    <a:pt x="4346035" y="190478"/>
                  </a:lnTo>
                  <a:lnTo>
                    <a:pt x="4303304" y="171839"/>
                  </a:lnTo>
                  <a:lnTo>
                    <a:pt x="4259240" y="154602"/>
                  </a:lnTo>
                  <a:lnTo>
                    <a:pt x="4213935" y="138798"/>
                  </a:lnTo>
                  <a:lnTo>
                    <a:pt x="4167477" y="124458"/>
                  </a:lnTo>
                  <a:lnTo>
                    <a:pt x="4119955" y="111614"/>
                  </a:lnTo>
                  <a:lnTo>
                    <a:pt x="4071460" y="100297"/>
                  </a:lnTo>
                  <a:lnTo>
                    <a:pt x="4022080" y="90537"/>
                  </a:lnTo>
                  <a:lnTo>
                    <a:pt x="3971905" y="82366"/>
                  </a:lnTo>
                  <a:lnTo>
                    <a:pt x="3921024" y="75816"/>
                  </a:lnTo>
                  <a:lnTo>
                    <a:pt x="3869527" y="70916"/>
                  </a:lnTo>
                  <a:lnTo>
                    <a:pt x="3817503" y="67699"/>
                  </a:lnTo>
                  <a:lnTo>
                    <a:pt x="3765042" y="66196"/>
                  </a:lnTo>
                  <a:lnTo>
                    <a:pt x="3712233" y="66437"/>
                  </a:lnTo>
                  <a:lnTo>
                    <a:pt x="3659164" y="68454"/>
                  </a:lnTo>
                  <a:lnTo>
                    <a:pt x="3605927" y="72277"/>
                  </a:lnTo>
                  <a:lnTo>
                    <a:pt x="3552610" y="77939"/>
                  </a:lnTo>
                  <a:lnTo>
                    <a:pt x="3499302" y="85470"/>
                  </a:lnTo>
                  <a:lnTo>
                    <a:pt x="3446093" y="94901"/>
                  </a:lnTo>
                  <a:lnTo>
                    <a:pt x="3392864" y="106350"/>
                  </a:lnTo>
                  <a:lnTo>
                    <a:pt x="3340830" y="119601"/>
                  </a:lnTo>
                  <a:lnTo>
                    <a:pt x="3290091" y="134610"/>
                  </a:lnTo>
                  <a:lnTo>
                    <a:pt x="3240750" y="151334"/>
                  </a:lnTo>
                  <a:lnTo>
                    <a:pt x="3192907" y="169728"/>
                  </a:lnTo>
                  <a:lnTo>
                    <a:pt x="3146663" y="189748"/>
                  </a:lnTo>
                  <a:lnTo>
                    <a:pt x="3102120" y="211350"/>
                  </a:lnTo>
                  <a:lnTo>
                    <a:pt x="3059379" y="234491"/>
                  </a:lnTo>
                  <a:lnTo>
                    <a:pt x="3018540" y="259126"/>
                  </a:lnTo>
                  <a:lnTo>
                    <a:pt x="2979706" y="285211"/>
                  </a:lnTo>
                  <a:lnTo>
                    <a:pt x="2942976" y="312704"/>
                  </a:lnTo>
                  <a:lnTo>
                    <a:pt x="2913154" y="283306"/>
                  </a:lnTo>
                  <a:lnTo>
                    <a:pt x="2881358" y="255270"/>
                  </a:lnTo>
                  <a:lnTo>
                    <a:pt x="2847686" y="228608"/>
                  </a:lnTo>
                  <a:lnTo>
                    <a:pt x="2812236" y="203336"/>
                  </a:lnTo>
                  <a:lnTo>
                    <a:pt x="2775103" y="179468"/>
                  </a:lnTo>
                  <a:lnTo>
                    <a:pt x="2736386" y="157020"/>
                  </a:lnTo>
                  <a:lnTo>
                    <a:pt x="2696182" y="136006"/>
                  </a:lnTo>
                  <a:lnTo>
                    <a:pt x="2654587" y="116440"/>
                  </a:lnTo>
                  <a:lnTo>
                    <a:pt x="2611700" y="98337"/>
                  </a:lnTo>
                  <a:lnTo>
                    <a:pt x="2567616" y="81713"/>
                  </a:lnTo>
                  <a:lnTo>
                    <a:pt x="2522434" y="66581"/>
                  </a:lnTo>
                  <a:lnTo>
                    <a:pt x="2476250" y="52957"/>
                  </a:lnTo>
                  <a:lnTo>
                    <a:pt x="2429162" y="40855"/>
                  </a:lnTo>
                  <a:lnTo>
                    <a:pt x="2381267" y="30290"/>
                  </a:lnTo>
                  <a:lnTo>
                    <a:pt x="2332661" y="21277"/>
                  </a:lnTo>
                  <a:lnTo>
                    <a:pt x="2283443" y="13830"/>
                  </a:lnTo>
                  <a:lnTo>
                    <a:pt x="2233709" y="7964"/>
                  </a:lnTo>
                  <a:lnTo>
                    <a:pt x="2183556" y="3694"/>
                  </a:lnTo>
                  <a:lnTo>
                    <a:pt x="2133082" y="1034"/>
                  </a:lnTo>
                  <a:lnTo>
                    <a:pt x="2082384" y="0"/>
                  </a:lnTo>
                  <a:lnTo>
                    <a:pt x="2031559" y="605"/>
                  </a:lnTo>
                  <a:lnTo>
                    <a:pt x="1980704" y="2865"/>
                  </a:lnTo>
                  <a:lnTo>
                    <a:pt x="1929916" y="6795"/>
                  </a:lnTo>
                  <a:lnTo>
                    <a:pt x="1879293" y="12408"/>
                  </a:lnTo>
                  <a:lnTo>
                    <a:pt x="1828931" y="19720"/>
                  </a:lnTo>
                  <a:lnTo>
                    <a:pt x="1778929" y="28746"/>
                  </a:lnTo>
                  <a:lnTo>
                    <a:pt x="1729382" y="39500"/>
                  </a:lnTo>
                  <a:lnTo>
                    <a:pt x="1680388" y="51997"/>
                  </a:lnTo>
                  <a:lnTo>
                    <a:pt x="1632044" y="66252"/>
                  </a:lnTo>
                  <a:lnTo>
                    <a:pt x="1584448" y="82279"/>
                  </a:lnTo>
                  <a:lnTo>
                    <a:pt x="1537697" y="100093"/>
                  </a:lnTo>
                  <a:lnTo>
                    <a:pt x="1487186" y="121882"/>
                  </a:lnTo>
                  <a:lnTo>
                    <a:pt x="1438930" y="145487"/>
                  </a:lnTo>
                  <a:lnTo>
                    <a:pt x="1393031" y="170832"/>
                  </a:lnTo>
                  <a:lnTo>
                    <a:pt x="1349593" y="197841"/>
                  </a:lnTo>
                  <a:lnTo>
                    <a:pt x="1308718" y="226437"/>
                  </a:lnTo>
                  <a:lnTo>
                    <a:pt x="1270509" y="256546"/>
                  </a:lnTo>
                  <a:lnTo>
                    <a:pt x="1235068" y="288091"/>
                  </a:lnTo>
                  <a:lnTo>
                    <a:pt x="1202499" y="320995"/>
                  </a:lnTo>
                  <a:lnTo>
                    <a:pt x="1172903" y="355184"/>
                  </a:lnTo>
                  <a:lnTo>
                    <a:pt x="1146384" y="390581"/>
                  </a:lnTo>
                  <a:lnTo>
                    <a:pt x="1090349" y="387992"/>
                  </a:lnTo>
                  <a:lnTo>
                    <a:pt x="1034847" y="387518"/>
                  </a:lnTo>
                  <a:lnTo>
                    <a:pt x="979976" y="389107"/>
                  </a:lnTo>
                  <a:lnTo>
                    <a:pt x="925833" y="392706"/>
                  </a:lnTo>
                  <a:lnTo>
                    <a:pt x="872518" y="398264"/>
                  </a:lnTo>
                  <a:lnTo>
                    <a:pt x="820128" y="405727"/>
                  </a:lnTo>
                  <a:lnTo>
                    <a:pt x="768761" y="415044"/>
                  </a:lnTo>
                  <a:lnTo>
                    <a:pt x="718516" y="426162"/>
                  </a:lnTo>
                  <a:lnTo>
                    <a:pt x="669490" y="439030"/>
                  </a:lnTo>
                  <a:lnTo>
                    <a:pt x="621782" y="453595"/>
                  </a:lnTo>
                  <a:lnTo>
                    <a:pt x="575490" y="469805"/>
                  </a:lnTo>
                  <a:lnTo>
                    <a:pt x="530712" y="487608"/>
                  </a:lnTo>
                  <a:lnTo>
                    <a:pt x="487546" y="506952"/>
                  </a:lnTo>
                  <a:lnTo>
                    <a:pt x="446089" y="527783"/>
                  </a:lnTo>
                  <a:lnTo>
                    <a:pt x="406442" y="550051"/>
                  </a:lnTo>
                  <a:lnTo>
                    <a:pt x="368700" y="573704"/>
                  </a:lnTo>
                  <a:lnTo>
                    <a:pt x="332964" y="598687"/>
                  </a:lnTo>
                  <a:lnTo>
                    <a:pt x="299329" y="624951"/>
                  </a:lnTo>
                  <a:lnTo>
                    <a:pt x="267896" y="652442"/>
                  </a:lnTo>
                  <a:lnTo>
                    <a:pt x="238762" y="681108"/>
                  </a:lnTo>
                  <a:lnTo>
                    <a:pt x="212024" y="710897"/>
                  </a:lnTo>
                  <a:lnTo>
                    <a:pt x="187782" y="741757"/>
                  </a:lnTo>
                  <a:lnTo>
                    <a:pt x="166133" y="773636"/>
                  </a:lnTo>
                  <a:lnTo>
                    <a:pt x="131007" y="840241"/>
                  </a:lnTo>
                  <a:lnTo>
                    <a:pt x="107431" y="910294"/>
                  </a:lnTo>
                  <a:lnTo>
                    <a:pt x="95784" y="992455"/>
                  </a:lnTo>
                  <a:lnTo>
                    <a:pt x="96600" y="1038317"/>
                  </a:lnTo>
                  <a:lnTo>
                    <a:pt x="102609" y="1083888"/>
                  </a:lnTo>
                  <a:lnTo>
                    <a:pt x="113752" y="1128988"/>
                  </a:lnTo>
                  <a:lnTo>
                    <a:pt x="129970" y="1173434"/>
                  </a:lnTo>
                  <a:lnTo>
                    <a:pt x="151202" y="1217046"/>
                  </a:lnTo>
                  <a:lnTo>
                    <a:pt x="177391" y="1259644"/>
                  </a:lnTo>
                  <a:lnTo>
                    <a:pt x="208475" y="1301045"/>
                  </a:lnTo>
                  <a:close/>
                </a:path>
              </a:pathLst>
            </a:custGeom>
            <a:ln w="273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850637" y="334454"/>
            <a:ext cx="72701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Atributos </a:t>
            </a:r>
            <a:r>
              <a:rPr sz="4400" dirty="0"/>
              <a:t>de </a:t>
            </a:r>
            <a:r>
              <a:rPr sz="4400" spc="-5" dirty="0"/>
              <a:t>rutas:</a:t>
            </a:r>
            <a:r>
              <a:rPr sz="4400" dirty="0"/>
              <a:t> </a:t>
            </a:r>
            <a:r>
              <a:rPr sz="4400" spc="-5" dirty="0"/>
              <a:t>LOCAL_PREF</a:t>
            </a:r>
            <a:endParaRPr sz="4400"/>
          </a:p>
        </p:txBody>
      </p:sp>
      <p:sp>
        <p:nvSpPr>
          <p:cNvPr id="22" name="object 22"/>
          <p:cNvSpPr txBox="1"/>
          <p:nvPr/>
        </p:nvSpPr>
        <p:spPr>
          <a:xfrm>
            <a:off x="4729872" y="2597252"/>
            <a:ext cx="101282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3505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Arial"/>
                <a:cs typeface="Arial"/>
              </a:rPr>
              <a:t>AS 64496  192.0.</a:t>
            </a:r>
            <a:r>
              <a:rPr sz="1400" spc="-10" dirty="0">
                <a:latin typeface="Arial"/>
                <a:cs typeface="Arial"/>
              </a:rPr>
              <a:t>2</a:t>
            </a:r>
            <a:r>
              <a:rPr sz="1400" spc="-5" dirty="0">
                <a:latin typeface="Arial"/>
                <a:cs typeface="Arial"/>
              </a:rPr>
              <a:t>.0/24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185828" y="3548750"/>
            <a:ext cx="1860550" cy="1872614"/>
            <a:chOff x="2185828" y="3548750"/>
            <a:chExt cx="1860550" cy="1872614"/>
          </a:xfrm>
        </p:grpSpPr>
        <p:sp>
          <p:nvSpPr>
            <p:cNvPr id="24" name="object 24"/>
            <p:cNvSpPr/>
            <p:nvPr/>
          </p:nvSpPr>
          <p:spPr>
            <a:xfrm>
              <a:off x="3654958" y="3558273"/>
              <a:ext cx="377367" cy="22616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654958" y="3558275"/>
              <a:ext cx="377825" cy="226695"/>
            </a:xfrm>
            <a:custGeom>
              <a:avLst/>
              <a:gdLst/>
              <a:ahLst/>
              <a:cxnLst/>
              <a:rect l="l" t="t" r="r" b="b"/>
              <a:pathLst>
                <a:path w="377825" h="226695">
                  <a:moveTo>
                    <a:pt x="377369" y="113079"/>
                  </a:moveTo>
                  <a:lnTo>
                    <a:pt x="340939" y="46306"/>
                  </a:lnTo>
                  <a:lnTo>
                    <a:pt x="300074" y="21824"/>
                  </a:lnTo>
                  <a:lnTo>
                    <a:pt x="248263" y="5767"/>
                  </a:lnTo>
                  <a:lnTo>
                    <a:pt x="188621" y="0"/>
                  </a:lnTo>
                  <a:lnTo>
                    <a:pt x="129041" y="5767"/>
                  </a:lnTo>
                  <a:lnTo>
                    <a:pt x="77267" y="21824"/>
                  </a:lnTo>
                  <a:lnTo>
                    <a:pt x="36422" y="46306"/>
                  </a:lnTo>
                  <a:lnTo>
                    <a:pt x="9625" y="77347"/>
                  </a:lnTo>
                  <a:lnTo>
                    <a:pt x="0" y="113079"/>
                  </a:lnTo>
                  <a:lnTo>
                    <a:pt x="9625" y="148812"/>
                  </a:lnTo>
                  <a:lnTo>
                    <a:pt x="36422" y="179853"/>
                  </a:lnTo>
                  <a:lnTo>
                    <a:pt x="77267" y="204335"/>
                  </a:lnTo>
                  <a:lnTo>
                    <a:pt x="129041" y="220392"/>
                  </a:lnTo>
                  <a:lnTo>
                    <a:pt x="188621" y="226159"/>
                  </a:lnTo>
                  <a:lnTo>
                    <a:pt x="248263" y="220392"/>
                  </a:lnTo>
                  <a:lnTo>
                    <a:pt x="300074" y="204335"/>
                  </a:lnTo>
                  <a:lnTo>
                    <a:pt x="340939" y="179853"/>
                  </a:lnTo>
                  <a:lnTo>
                    <a:pt x="367742" y="148812"/>
                  </a:lnTo>
                  <a:lnTo>
                    <a:pt x="377369" y="113079"/>
                  </a:lnTo>
                  <a:close/>
                </a:path>
              </a:pathLst>
            </a:custGeom>
            <a:ln w="91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704903" y="3590692"/>
              <a:ext cx="277478" cy="16132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654958" y="3671354"/>
              <a:ext cx="377367" cy="26389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654958" y="3671355"/>
              <a:ext cx="377825" cy="264160"/>
            </a:xfrm>
            <a:custGeom>
              <a:avLst/>
              <a:gdLst/>
              <a:ahLst/>
              <a:cxnLst/>
              <a:rect l="l" t="t" r="r" b="b"/>
              <a:pathLst>
                <a:path w="377825" h="264160">
                  <a:moveTo>
                    <a:pt x="0" y="0"/>
                  </a:moveTo>
                  <a:lnTo>
                    <a:pt x="0" y="150815"/>
                  </a:lnTo>
                  <a:lnTo>
                    <a:pt x="9625" y="186548"/>
                  </a:lnTo>
                  <a:lnTo>
                    <a:pt x="36422" y="217588"/>
                  </a:lnTo>
                  <a:lnTo>
                    <a:pt x="77267" y="242070"/>
                  </a:lnTo>
                  <a:lnTo>
                    <a:pt x="129041" y="258128"/>
                  </a:lnTo>
                  <a:lnTo>
                    <a:pt x="188621" y="263895"/>
                  </a:lnTo>
                  <a:lnTo>
                    <a:pt x="248263" y="258128"/>
                  </a:lnTo>
                  <a:lnTo>
                    <a:pt x="300074" y="242070"/>
                  </a:lnTo>
                  <a:lnTo>
                    <a:pt x="340939" y="217588"/>
                  </a:lnTo>
                  <a:lnTo>
                    <a:pt x="367742" y="186548"/>
                  </a:lnTo>
                  <a:lnTo>
                    <a:pt x="377369" y="150815"/>
                  </a:lnTo>
                  <a:lnTo>
                    <a:pt x="377369" y="0"/>
                  </a:lnTo>
                  <a:lnTo>
                    <a:pt x="367742" y="35732"/>
                  </a:lnTo>
                  <a:lnTo>
                    <a:pt x="340939" y="66773"/>
                  </a:lnTo>
                  <a:lnTo>
                    <a:pt x="300074" y="91255"/>
                  </a:lnTo>
                  <a:lnTo>
                    <a:pt x="248263" y="107312"/>
                  </a:lnTo>
                  <a:lnTo>
                    <a:pt x="188621" y="113079"/>
                  </a:lnTo>
                  <a:lnTo>
                    <a:pt x="129041" y="107312"/>
                  </a:lnTo>
                  <a:lnTo>
                    <a:pt x="77267" y="91255"/>
                  </a:lnTo>
                  <a:lnTo>
                    <a:pt x="36422" y="66773"/>
                  </a:lnTo>
                  <a:lnTo>
                    <a:pt x="9625" y="35732"/>
                  </a:lnTo>
                  <a:lnTo>
                    <a:pt x="0" y="0"/>
                  </a:lnTo>
                  <a:close/>
                </a:path>
              </a:pathLst>
            </a:custGeom>
            <a:ln w="91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654958" y="3558275"/>
              <a:ext cx="377825" cy="377190"/>
            </a:xfrm>
            <a:custGeom>
              <a:avLst/>
              <a:gdLst/>
              <a:ahLst/>
              <a:cxnLst/>
              <a:rect l="l" t="t" r="r" b="b"/>
              <a:pathLst>
                <a:path w="377825" h="377189">
                  <a:moveTo>
                    <a:pt x="377369" y="113079"/>
                  </a:moveTo>
                  <a:lnTo>
                    <a:pt x="340939" y="46306"/>
                  </a:lnTo>
                  <a:lnTo>
                    <a:pt x="300074" y="21824"/>
                  </a:lnTo>
                  <a:lnTo>
                    <a:pt x="248263" y="5767"/>
                  </a:lnTo>
                  <a:lnTo>
                    <a:pt x="188621" y="0"/>
                  </a:lnTo>
                  <a:lnTo>
                    <a:pt x="129041" y="5767"/>
                  </a:lnTo>
                  <a:lnTo>
                    <a:pt x="77267" y="21824"/>
                  </a:lnTo>
                  <a:lnTo>
                    <a:pt x="36422" y="46306"/>
                  </a:lnTo>
                  <a:lnTo>
                    <a:pt x="9625" y="77347"/>
                  </a:lnTo>
                  <a:lnTo>
                    <a:pt x="0" y="113079"/>
                  </a:lnTo>
                  <a:lnTo>
                    <a:pt x="0" y="263895"/>
                  </a:lnTo>
                  <a:lnTo>
                    <a:pt x="9625" y="299628"/>
                  </a:lnTo>
                  <a:lnTo>
                    <a:pt x="36422" y="330668"/>
                  </a:lnTo>
                  <a:lnTo>
                    <a:pt x="77267" y="355150"/>
                  </a:lnTo>
                  <a:lnTo>
                    <a:pt x="129041" y="371208"/>
                  </a:lnTo>
                  <a:lnTo>
                    <a:pt x="188621" y="376975"/>
                  </a:lnTo>
                  <a:lnTo>
                    <a:pt x="248263" y="371208"/>
                  </a:lnTo>
                  <a:lnTo>
                    <a:pt x="300074" y="355150"/>
                  </a:lnTo>
                  <a:lnTo>
                    <a:pt x="340939" y="330668"/>
                  </a:lnTo>
                  <a:lnTo>
                    <a:pt x="367742" y="299628"/>
                  </a:lnTo>
                  <a:lnTo>
                    <a:pt x="377369" y="263895"/>
                  </a:lnTo>
                  <a:lnTo>
                    <a:pt x="377369" y="113079"/>
                  </a:lnTo>
                  <a:close/>
                </a:path>
              </a:pathLst>
            </a:custGeom>
            <a:ln w="19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199798" y="4546012"/>
              <a:ext cx="1832610" cy="861060"/>
            </a:xfrm>
            <a:custGeom>
              <a:avLst/>
              <a:gdLst/>
              <a:ahLst/>
              <a:cxnLst/>
              <a:rect l="l" t="t" r="r" b="b"/>
              <a:pathLst>
                <a:path w="1832610" h="861060">
                  <a:moveTo>
                    <a:pt x="69909" y="394675"/>
                  </a:moveTo>
                  <a:lnTo>
                    <a:pt x="31826" y="422939"/>
                  </a:lnTo>
                  <a:lnTo>
                    <a:pt x="8504" y="454988"/>
                  </a:lnTo>
                  <a:lnTo>
                    <a:pt x="0" y="489013"/>
                  </a:lnTo>
                  <a:lnTo>
                    <a:pt x="6368" y="523208"/>
                  </a:lnTo>
                  <a:lnTo>
                    <a:pt x="27666" y="555763"/>
                  </a:lnTo>
                  <a:lnTo>
                    <a:pt x="63951" y="584872"/>
                  </a:lnTo>
                  <a:lnTo>
                    <a:pt x="117333" y="609058"/>
                  </a:lnTo>
                  <a:lnTo>
                    <a:pt x="180318" y="622987"/>
                  </a:lnTo>
                  <a:lnTo>
                    <a:pt x="184604" y="656198"/>
                  </a:lnTo>
                  <a:lnTo>
                    <a:pt x="224163" y="715567"/>
                  </a:lnTo>
                  <a:lnTo>
                    <a:pt x="257246" y="740373"/>
                  </a:lnTo>
                  <a:lnTo>
                    <a:pt x="297740" y="761023"/>
                  </a:lnTo>
                  <a:lnTo>
                    <a:pt x="344547" y="776842"/>
                  </a:lnTo>
                  <a:lnTo>
                    <a:pt x="396575" y="787152"/>
                  </a:lnTo>
                  <a:lnTo>
                    <a:pt x="452729" y="791278"/>
                  </a:lnTo>
                  <a:lnTo>
                    <a:pt x="494075" y="790112"/>
                  </a:lnTo>
                  <a:lnTo>
                    <a:pt x="534411" y="785373"/>
                  </a:lnTo>
                  <a:lnTo>
                    <a:pt x="573107" y="777192"/>
                  </a:lnTo>
                  <a:lnTo>
                    <a:pt x="609533" y="765698"/>
                  </a:lnTo>
                  <a:lnTo>
                    <a:pt x="639103" y="794564"/>
                  </a:lnTo>
                  <a:lnTo>
                    <a:pt x="676703" y="818649"/>
                  </a:lnTo>
                  <a:lnTo>
                    <a:pt x="720817" y="837635"/>
                  </a:lnTo>
                  <a:lnTo>
                    <a:pt x="769934" y="851205"/>
                  </a:lnTo>
                  <a:lnTo>
                    <a:pt x="822538" y="859041"/>
                  </a:lnTo>
                  <a:lnTo>
                    <a:pt x="877117" y="860825"/>
                  </a:lnTo>
                  <a:lnTo>
                    <a:pt x="932156" y="856240"/>
                  </a:lnTo>
                  <a:lnTo>
                    <a:pt x="986142" y="844968"/>
                  </a:lnTo>
                  <a:lnTo>
                    <a:pt x="1022520" y="832786"/>
                  </a:lnTo>
                  <a:lnTo>
                    <a:pt x="1083916" y="799969"/>
                  </a:lnTo>
                  <a:lnTo>
                    <a:pt x="1107959" y="779881"/>
                  </a:lnTo>
                  <a:lnTo>
                    <a:pt x="1155818" y="795468"/>
                  </a:lnTo>
                  <a:lnTo>
                    <a:pt x="1205963" y="806062"/>
                  </a:lnTo>
                  <a:lnTo>
                    <a:pt x="1257435" y="811777"/>
                  </a:lnTo>
                  <a:lnTo>
                    <a:pt x="1309273" y="812725"/>
                  </a:lnTo>
                  <a:lnTo>
                    <a:pt x="1360516" y="809021"/>
                  </a:lnTo>
                  <a:lnTo>
                    <a:pt x="1410204" y="800778"/>
                  </a:lnTo>
                  <a:lnTo>
                    <a:pt x="1457375" y="788108"/>
                  </a:lnTo>
                  <a:lnTo>
                    <a:pt x="1501071" y="771124"/>
                  </a:lnTo>
                  <a:lnTo>
                    <a:pt x="1540328" y="749941"/>
                  </a:lnTo>
                  <a:lnTo>
                    <a:pt x="1574189" y="724671"/>
                  </a:lnTo>
                  <a:lnTo>
                    <a:pt x="1616258" y="671993"/>
                  </a:lnTo>
                  <a:lnTo>
                    <a:pt x="1630471" y="614376"/>
                  </a:lnTo>
                  <a:lnTo>
                    <a:pt x="1686999" y="602666"/>
                  </a:lnTo>
                  <a:lnTo>
                    <a:pt x="1735958" y="584331"/>
                  </a:lnTo>
                  <a:lnTo>
                    <a:pt x="1776171" y="560467"/>
                  </a:lnTo>
                  <a:lnTo>
                    <a:pt x="1806463" y="532170"/>
                  </a:lnTo>
                  <a:lnTo>
                    <a:pt x="1832585" y="466665"/>
                  </a:lnTo>
                  <a:lnTo>
                    <a:pt x="1826064" y="431650"/>
                  </a:lnTo>
                  <a:lnTo>
                    <a:pt x="1814731" y="410001"/>
                  </a:lnTo>
                  <a:lnTo>
                    <a:pt x="1798240" y="389704"/>
                  </a:lnTo>
                  <a:lnTo>
                    <a:pt x="1776900" y="371070"/>
                  </a:lnTo>
                  <a:lnTo>
                    <a:pt x="1751021" y="354407"/>
                  </a:lnTo>
                  <a:lnTo>
                    <a:pt x="1779780" y="319993"/>
                  </a:lnTo>
                  <a:lnTo>
                    <a:pt x="1778100" y="247160"/>
                  </a:lnTo>
                  <a:lnTo>
                    <a:pt x="1749232" y="214259"/>
                  </a:lnTo>
                  <a:lnTo>
                    <a:pt x="1702725" y="187382"/>
                  </a:lnTo>
                  <a:lnTo>
                    <a:pt x="1649263" y="171427"/>
                  </a:lnTo>
                  <a:lnTo>
                    <a:pt x="1590287" y="165349"/>
                  </a:lnTo>
                  <a:lnTo>
                    <a:pt x="1569616" y="134287"/>
                  </a:lnTo>
                  <a:lnTo>
                    <a:pt x="1541510" y="106327"/>
                  </a:lnTo>
                  <a:lnTo>
                    <a:pt x="1506862" y="81750"/>
                  </a:lnTo>
                  <a:lnTo>
                    <a:pt x="1466568" y="60840"/>
                  </a:lnTo>
                  <a:lnTo>
                    <a:pt x="1421520" y="43880"/>
                  </a:lnTo>
                  <a:lnTo>
                    <a:pt x="1372612" y="31151"/>
                  </a:lnTo>
                  <a:lnTo>
                    <a:pt x="1320738" y="22937"/>
                  </a:lnTo>
                  <a:lnTo>
                    <a:pt x="1266792" y="19521"/>
                  </a:lnTo>
                  <a:lnTo>
                    <a:pt x="1211666" y="21184"/>
                  </a:lnTo>
                  <a:lnTo>
                    <a:pt x="1156256" y="28209"/>
                  </a:lnTo>
                  <a:lnTo>
                    <a:pt x="1108126" y="39109"/>
                  </a:lnTo>
                  <a:lnTo>
                    <a:pt x="1063466" y="53963"/>
                  </a:lnTo>
                  <a:lnTo>
                    <a:pt x="1022990" y="72496"/>
                  </a:lnTo>
                  <a:lnTo>
                    <a:pt x="987409" y="94437"/>
                  </a:lnTo>
                  <a:lnTo>
                    <a:pt x="954269" y="68087"/>
                  </a:lnTo>
                  <a:lnTo>
                    <a:pt x="915429" y="45805"/>
                  </a:lnTo>
                  <a:lnTo>
                    <a:pt x="871858" y="27723"/>
                  </a:lnTo>
                  <a:lnTo>
                    <a:pt x="824526" y="13973"/>
                  </a:lnTo>
                  <a:lnTo>
                    <a:pt x="774402" y="4688"/>
                  </a:lnTo>
                  <a:lnTo>
                    <a:pt x="722457" y="0"/>
                  </a:lnTo>
                  <a:lnTo>
                    <a:pt x="669660" y="40"/>
                  </a:lnTo>
                  <a:lnTo>
                    <a:pt x="616981" y="4941"/>
                  </a:lnTo>
                  <a:lnTo>
                    <a:pt x="565390" y="14836"/>
                  </a:lnTo>
                  <a:lnTo>
                    <a:pt x="515856" y="29856"/>
                  </a:lnTo>
                  <a:lnTo>
                    <a:pt x="474946" y="47384"/>
                  </a:lnTo>
                  <a:lnTo>
                    <a:pt x="439086" y="68177"/>
                  </a:lnTo>
                  <a:lnTo>
                    <a:pt x="408812" y="91843"/>
                  </a:lnTo>
                  <a:lnTo>
                    <a:pt x="384658" y="117990"/>
                  </a:lnTo>
                  <a:lnTo>
                    <a:pt x="326761" y="117671"/>
                  </a:lnTo>
                  <a:lnTo>
                    <a:pt x="271281" y="123236"/>
                  </a:lnTo>
                  <a:lnTo>
                    <a:pt x="219206" y="134208"/>
                  </a:lnTo>
                  <a:lnTo>
                    <a:pt x="171525" y="150110"/>
                  </a:lnTo>
                  <a:lnTo>
                    <a:pt x="129228" y="170467"/>
                  </a:lnTo>
                  <a:lnTo>
                    <a:pt x="93303" y="194802"/>
                  </a:lnTo>
                  <a:lnTo>
                    <a:pt x="64740" y="222639"/>
                  </a:lnTo>
                  <a:lnTo>
                    <a:pt x="33655" y="286913"/>
                  </a:lnTo>
                  <a:lnTo>
                    <a:pt x="32421" y="314809"/>
                  </a:lnTo>
                  <a:lnTo>
                    <a:pt x="38139" y="342361"/>
                  </a:lnTo>
                  <a:lnTo>
                    <a:pt x="50678" y="369129"/>
                  </a:lnTo>
                  <a:lnTo>
                    <a:pt x="69909" y="394675"/>
                  </a:lnTo>
                  <a:close/>
                </a:path>
              </a:pathLst>
            </a:custGeom>
            <a:ln w="273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2318232" y="4839350"/>
            <a:ext cx="80518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Arial"/>
                <a:cs typeface="Arial"/>
              </a:rPr>
              <a:t>AS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64500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645432" y="1906621"/>
            <a:ext cx="396875" cy="396240"/>
            <a:chOff x="3645432" y="1906621"/>
            <a:chExt cx="396875" cy="396240"/>
          </a:xfrm>
        </p:grpSpPr>
        <p:sp>
          <p:nvSpPr>
            <p:cNvPr id="33" name="object 33"/>
            <p:cNvSpPr/>
            <p:nvPr/>
          </p:nvSpPr>
          <p:spPr>
            <a:xfrm>
              <a:off x="3654958" y="1916150"/>
              <a:ext cx="377367" cy="22616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654957" y="1916146"/>
              <a:ext cx="377825" cy="226695"/>
            </a:xfrm>
            <a:custGeom>
              <a:avLst/>
              <a:gdLst/>
              <a:ahLst/>
              <a:cxnLst/>
              <a:rect l="l" t="t" r="r" b="b"/>
              <a:pathLst>
                <a:path w="377825" h="226694">
                  <a:moveTo>
                    <a:pt x="377369" y="113079"/>
                  </a:moveTo>
                  <a:lnTo>
                    <a:pt x="340939" y="46306"/>
                  </a:lnTo>
                  <a:lnTo>
                    <a:pt x="300074" y="21824"/>
                  </a:lnTo>
                  <a:lnTo>
                    <a:pt x="248263" y="5767"/>
                  </a:lnTo>
                  <a:lnTo>
                    <a:pt x="188621" y="0"/>
                  </a:lnTo>
                  <a:lnTo>
                    <a:pt x="129041" y="5767"/>
                  </a:lnTo>
                  <a:lnTo>
                    <a:pt x="77267" y="21824"/>
                  </a:lnTo>
                  <a:lnTo>
                    <a:pt x="36422" y="46306"/>
                  </a:lnTo>
                  <a:lnTo>
                    <a:pt x="9625" y="77347"/>
                  </a:lnTo>
                  <a:lnTo>
                    <a:pt x="0" y="113079"/>
                  </a:lnTo>
                  <a:lnTo>
                    <a:pt x="9625" y="148812"/>
                  </a:lnTo>
                  <a:lnTo>
                    <a:pt x="36422" y="179853"/>
                  </a:lnTo>
                  <a:lnTo>
                    <a:pt x="77267" y="204335"/>
                  </a:lnTo>
                  <a:lnTo>
                    <a:pt x="129041" y="220392"/>
                  </a:lnTo>
                  <a:lnTo>
                    <a:pt x="188621" y="226159"/>
                  </a:lnTo>
                  <a:lnTo>
                    <a:pt x="248263" y="220392"/>
                  </a:lnTo>
                  <a:lnTo>
                    <a:pt x="300074" y="204335"/>
                  </a:lnTo>
                  <a:lnTo>
                    <a:pt x="340939" y="179853"/>
                  </a:lnTo>
                  <a:lnTo>
                    <a:pt x="367742" y="148812"/>
                  </a:lnTo>
                  <a:lnTo>
                    <a:pt x="377369" y="113079"/>
                  </a:lnTo>
                  <a:close/>
                </a:path>
              </a:pathLst>
            </a:custGeom>
            <a:ln w="91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704903" y="1948563"/>
              <a:ext cx="277478" cy="16132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654958" y="2029231"/>
              <a:ext cx="377367" cy="26376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654957" y="2029226"/>
              <a:ext cx="377825" cy="264160"/>
            </a:xfrm>
            <a:custGeom>
              <a:avLst/>
              <a:gdLst/>
              <a:ahLst/>
              <a:cxnLst/>
              <a:rect l="l" t="t" r="r" b="b"/>
              <a:pathLst>
                <a:path w="377825" h="264160">
                  <a:moveTo>
                    <a:pt x="0" y="0"/>
                  </a:moveTo>
                  <a:lnTo>
                    <a:pt x="0" y="150688"/>
                  </a:lnTo>
                  <a:lnTo>
                    <a:pt x="9625" y="186470"/>
                  </a:lnTo>
                  <a:lnTo>
                    <a:pt x="36422" y="217516"/>
                  </a:lnTo>
                  <a:lnTo>
                    <a:pt x="77267" y="241980"/>
                  </a:lnTo>
                  <a:lnTo>
                    <a:pt x="129041" y="258013"/>
                  </a:lnTo>
                  <a:lnTo>
                    <a:pt x="188621" y="263768"/>
                  </a:lnTo>
                  <a:lnTo>
                    <a:pt x="248263" y="258013"/>
                  </a:lnTo>
                  <a:lnTo>
                    <a:pt x="300074" y="241980"/>
                  </a:lnTo>
                  <a:lnTo>
                    <a:pt x="340939" y="217516"/>
                  </a:lnTo>
                  <a:lnTo>
                    <a:pt x="367742" y="186470"/>
                  </a:lnTo>
                  <a:lnTo>
                    <a:pt x="377369" y="150688"/>
                  </a:lnTo>
                  <a:lnTo>
                    <a:pt x="377369" y="0"/>
                  </a:lnTo>
                  <a:lnTo>
                    <a:pt x="367742" y="35732"/>
                  </a:lnTo>
                  <a:lnTo>
                    <a:pt x="340939" y="66773"/>
                  </a:lnTo>
                  <a:lnTo>
                    <a:pt x="300074" y="91255"/>
                  </a:lnTo>
                  <a:lnTo>
                    <a:pt x="248263" y="107312"/>
                  </a:lnTo>
                  <a:lnTo>
                    <a:pt x="188621" y="113079"/>
                  </a:lnTo>
                  <a:lnTo>
                    <a:pt x="129041" y="107312"/>
                  </a:lnTo>
                  <a:lnTo>
                    <a:pt x="77267" y="91255"/>
                  </a:lnTo>
                  <a:lnTo>
                    <a:pt x="36422" y="66773"/>
                  </a:lnTo>
                  <a:lnTo>
                    <a:pt x="9625" y="35732"/>
                  </a:lnTo>
                  <a:lnTo>
                    <a:pt x="0" y="0"/>
                  </a:lnTo>
                  <a:close/>
                </a:path>
              </a:pathLst>
            </a:custGeom>
            <a:ln w="91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654957" y="1916146"/>
              <a:ext cx="377825" cy="377190"/>
            </a:xfrm>
            <a:custGeom>
              <a:avLst/>
              <a:gdLst/>
              <a:ahLst/>
              <a:cxnLst/>
              <a:rect l="l" t="t" r="r" b="b"/>
              <a:pathLst>
                <a:path w="377825" h="377189">
                  <a:moveTo>
                    <a:pt x="377369" y="113079"/>
                  </a:moveTo>
                  <a:lnTo>
                    <a:pt x="340939" y="46306"/>
                  </a:lnTo>
                  <a:lnTo>
                    <a:pt x="300074" y="21824"/>
                  </a:lnTo>
                  <a:lnTo>
                    <a:pt x="248263" y="5767"/>
                  </a:lnTo>
                  <a:lnTo>
                    <a:pt x="188621" y="0"/>
                  </a:lnTo>
                  <a:lnTo>
                    <a:pt x="129041" y="5767"/>
                  </a:lnTo>
                  <a:lnTo>
                    <a:pt x="77267" y="21824"/>
                  </a:lnTo>
                  <a:lnTo>
                    <a:pt x="36422" y="46306"/>
                  </a:lnTo>
                  <a:lnTo>
                    <a:pt x="9625" y="77347"/>
                  </a:lnTo>
                  <a:lnTo>
                    <a:pt x="0" y="113079"/>
                  </a:lnTo>
                  <a:lnTo>
                    <a:pt x="0" y="263768"/>
                  </a:lnTo>
                  <a:lnTo>
                    <a:pt x="9625" y="299550"/>
                  </a:lnTo>
                  <a:lnTo>
                    <a:pt x="36422" y="330596"/>
                  </a:lnTo>
                  <a:lnTo>
                    <a:pt x="77267" y="355060"/>
                  </a:lnTo>
                  <a:lnTo>
                    <a:pt x="129041" y="371093"/>
                  </a:lnTo>
                  <a:lnTo>
                    <a:pt x="188621" y="376848"/>
                  </a:lnTo>
                  <a:lnTo>
                    <a:pt x="248263" y="371093"/>
                  </a:lnTo>
                  <a:lnTo>
                    <a:pt x="300074" y="355060"/>
                  </a:lnTo>
                  <a:lnTo>
                    <a:pt x="340939" y="330596"/>
                  </a:lnTo>
                  <a:lnTo>
                    <a:pt x="367742" y="299550"/>
                  </a:lnTo>
                  <a:lnTo>
                    <a:pt x="377369" y="263768"/>
                  </a:lnTo>
                  <a:lnTo>
                    <a:pt x="377369" y="113079"/>
                  </a:lnTo>
                  <a:close/>
                </a:path>
              </a:pathLst>
            </a:custGeom>
            <a:ln w="19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77040" y="1828106"/>
            <a:ext cx="82423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0020" marR="5080" indent="-147955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Arial"/>
                <a:cs typeface="Arial"/>
              </a:rPr>
              <a:t>Router A  Network</a:t>
            </a:r>
            <a:endParaRPr sz="14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867493" y="2040843"/>
            <a:ext cx="76517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Arial"/>
                <a:cs typeface="Arial"/>
              </a:rPr>
              <a:t>Next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Hop</a:t>
            </a:r>
            <a:endParaRPr sz="14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804477" y="2040843"/>
            <a:ext cx="63754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Arial"/>
                <a:cs typeface="Arial"/>
              </a:rPr>
              <a:t>LocPref</a:t>
            </a:r>
            <a:endParaRPr sz="1400">
              <a:latin typeface="Arial"/>
              <a:cs typeface="Arial"/>
            </a:endParaRPr>
          </a:p>
        </p:txBody>
      </p:sp>
      <p:graphicFrame>
        <p:nvGraphicFramePr>
          <p:cNvPr id="42" name="object 42"/>
          <p:cNvGraphicFramePr>
            <a:graphicFrameLocks noGrp="1"/>
          </p:cNvGraphicFramePr>
          <p:nvPr/>
        </p:nvGraphicFramePr>
        <p:xfrm>
          <a:off x="457990" y="2283073"/>
          <a:ext cx="3113405" cy="4107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5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9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5394">
                <a:tc>
                  <a:txBody>
                    <a:bodyPr/>
                    <a:lstStyle/>
                    <a:p>
                      <a:pPr marL="31750">
                        <a:lnSpc>
                          <a:spcPts val="1515"/>
                        </a:lnSpc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*&gt;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1515"/>
                        </a:lnSpc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203.0.113.0/24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ts val="1515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F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R="28575" algn="r">
                        <a:lnSpc>
                          <a:spcPts val="1515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400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394">
                <a:tc>
                  <a:txBody>
                    <a:bodyPr/>
                    <a:lstStyle/>
                    <a:p>
                      <a:pPr marL="31750">
                        <a:lnSpc>
                          <a:spcPts val="1515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*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ts val="1515"/>
                        </a:lnSpc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203.0.113.0/24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ts val="1515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15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200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3" name="object 43"/>
          <p:cNvGrpSpPr/>
          <p:nvPr/>
        </p:nvGrpSpPr>
        <p:grpSpPr>
          <a:xfrm>
            <a:off x="3898198" y="1723542"/>
            <a:ext cx="2937510" cy="588010"/>
            <a:chOff x="3898198" y="1723542"/>
            <a:chExt cx="2937510" cy="588010"/>
          </a:xfrm>
        </p:grpSpPr>
        <p:sp>
          <p:nvSpPr>
            <p:cNvPr id="44" name="object 44"/>
            <p:cNvSpPr/>
            <p:nvPr/>
          </p:nvSpPr>
          <p:spPr>
            <a:xfrm>
              <a:off x="6448780" y="1925142"/>
              <a:ext cx="377240" cy="22614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448784" y="1925137"/>
              <a:ext cx="377825" cy="226695"/>
            </a:xfrm>
            <a:custGeom>
              <a:avLst/>
              <a:gdLst/>
              <a:ahLst/>
              <a:cxnLst/>
              <a:rect l="l" t="t" r="r" b="b"/>
              <a:pathLst>
                <a:path w="377825" h="226694">
                  <a:moveTo>
                    <a:pt x="377242" y="113079"/>
                  </a:moveTo>
                  <a:lnTo>
                    <a:pt x="340856" y="46306"/>
                  </a:lnTo>
                  <a:lnTo>
                    <a:pt x="300029" y="21824"/>
                  </a:lnTo>
                  <a:lnTo>
                    <a:pt x="248249" y="5767"/>
                  </a:lnTo>
                  <a:lnTo>
                    <a:pt x="188621" y="0"/>
                  </a:lnTo>
                  <a:lnTo>
                    <a:pt x="128992" y="5767"/>
                  </a:lnTo>
                  <a:lnTo>
                    <a:pt x="77213" y="21824"/>
                  </a:lnTo>
                  <a:lnTo>
                    <a:pt x="36385" y="46306"/>
                  </a:lnTo>
                  <a:lnTo>
                    <a:pt x="9613" y="77347"/>
                  </a:lnTo>
                  <a:lnTo>
                    <a:pt x="0" y="113079"/>
                  </a:lnTo>
                  <a:lnTo>
                    <a:pt x="9613" y="148812"/>
                  </a:lnTo>
                  <a:lnTo>
                    <a:pt x="36385" y="179853"/>
                  </a:lnTo>
                  <a:lnTo>
                    <a:pt x="77213" y="204335"/>
                  </a:lnTo>
                  <a:lnTo>
                    <a:pt x="128992" y="220392"/>
                  </a:lnTo>
                  <a:lnTo>
                    <a:pt x="188621" y="226159"/>
                  </a:lnTo>
                  <a:lnTo>
                    <a:pt x="248249" y="220392"/>
                  </a:lnTo>
                  <a:lnTo>
                    <a:pt x="300029" y="204335"/>
                  </a:lnTo>
                  <a:lnTo>
                    <a:pt x="340856" y="179853"/>
                  </a:lnTo>
                  <a:lnTo>
                    <a:pt x="367628" y="148812"/>
                  </a:lnTo>
                  <a:lnTo>
                    <a:pt x="377242" y="113079"/>
                  </a:lnTo>
                  <a:close/>
                </a:path>
              </a:pathLst>
            </a:custGeom>
            <a:ln w="91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498602" y="1957554"/>
              <a:ext cx="277478" cy="16132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448780" y="2038223"/>
              <a:ext cx="377240" cy="26376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448784" y="2038217"/>
              <a:ext cx="377825" cy="264160"/>
            </a:xfrm>
            <a:custGeom>
              <a:avLst/>
              <a:gdLst/>
              <a:ahLst/>
              <a:cxnLst/>
              <a:rect l="l" t="t" r="r" b="b"/>
              <a:pathLst>
                <a:path w="377825" h="264160">
                  <a:moveTo>
                    <a:pt x="0" y="0"/>
                  </a:moveTo>
                  <a:lnTo>
                    <a:pt x="0" y="150688"/>
                  </a:lnTo>
                  <a:lnTo>
                    <a:pt x="9613" y="186421"/>
                  </a:lnTo>
                  <a:lnTo>
                    <a:pt x="36385" y="217461"/>
                  </a:lnTo>
                  <a:lnTo>
                    <a:pt x="77213" y="241943"/>
                  </a:lnTo>
                  <a:lnTo>
                    <a:pt x="128992" y="258001"/>
                  </a:lnTo>
                  <a:lnTo>
                    <a:pt x="188621" y="263768"/>
                  </a:lnTo>
                  <a:lnTo>
                    <a:pt x="248249" y="258001"/>
                  </a:lnTo>
                  <a:lnTo>
                    <a:pt x="300029" y="241943"/>
                  </a:lnTo>
                  <a:lnTo>
                    <a:pt x="340856" y="217461"/>
                  </a:lnTo>
                  <a:lnTo>
                    <a:pt x="367628" y="186421"/>
                  </a:lnTo>
                  <a:lnTo>
                    <a:pt x="377242" y="150688"/>
                  </a:lnTo>
                  <a:lnTo>
                    <a:pt x="377242" y="0"/>
                  </a:lnTo>
                  <a:lnTo>
                    <a:pt x="367628" y="35732"/>
                  </a:lnTo>
                  <a:lnTo>
                    <a:pt x="340856" y="66773"/>
                  </a:lnTo>
                  <a:lnTo>
                    <a:pt x="300029" y="91255"/>
                  </a:lnTo>
                  <a:lnTo>
                    <a:pt x="248249" y="107312"/>
                  </a:lnTo>
                  <a:lnTo>
                    <a:pt x="188621" y="113079"/>
                  </a:lnTo>
                  <a:lnTo>
                    <a:pt x="128992" y="107312"/>
                  </a:lnTo>
                  <a:lnTo>
                    <a:pt x="77213" y="91255"/>
                  </a:lnTo>
                  <a:lnTo>
                    <a:pt x="36385" y="66773"/>
                  </a:lnTo>
                  <a:lnTo>
                    <a:pt x="9613" y="35732"/>
                  </a:lnTo>
                  <a:lnTo>
                    <a:pt x="0" y="0"/>
                  </a:lnTo>
                  <a:close/>
                </a:path>
              </a:pathLst>
            </a:custGeom>
            <a:ln w="91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448784" y="1925137"/>
              <a:ext cx="377825" cy="377190"/>
            </a:xfrm>
            <a:custGeom>
              <a:avLst/>
              <a:gdLst/>
              <a:ahLst/>
              <a:cxnLst/>
              <a:rect l="l" t="t" r="r" b="b"/>
              <a:pathLst>
                <a:path w="377825" h="377189">
                  <a:moveTo>
                    <a:pt x="377242" y="113079"/>
                  </a:moveTo>
                  <a:lnTo>
                    <a:pt x="340856" y="46306"/>
                  </a:lnTo>
                  <a:lnTo>
                    <a:pt x="300029" y="21824"/>
                  </a:lnTo>
                  <a:lnTo>
                    <a:pt x="248249" y="5767"/>
                  </a:lnTo>
                  <a:lnTo>
                    <a:pt x="188621" y="0"/>
                  </a:lnTo>
                  <a:lnTo>
                    <a:pt x="128992" y="5767"/>
                  </a:lnTo>
                  <a:lnTo>
                    <a:pt x="77213" y="21824"/>
                  </a:lnTo>
                  <a:lnTo>
                    <a:pt x="36385" y="46306"/>
                  </a:lnTo>
                  <a:lnTo>
                    <a:pt x="9613" y="77347"/>
                  </a:lnTo>
                  <a:lnTo>
                    <a:pt x="0" y="113079"/>
                  </a:lnTo>
                  <a:lnTo>
                    <a:pt x="0" y="263768"/>
                  </a:lnTo>
                  <a:lnTo>
                    <a:pt x="9613" y="299501"/>
                  </a:lnTo>
                  <a:lnTo>
                    <a:pt x="36385" y="330541"/>
                  </a:lnTo>
                  <a:lnTo>
                    <a:pt x="77213" y="355023"/>
                  </a:lnTo>
                  <a:lnTo>
                    <a:pt x="128992" y="371081"/>
                  </a:lnTo>
                  <a:lnTo>
                    <a:pt x="188621" y="376848"/>
                  </a:lnTo>
                  <a:lnTo>
                    <a:pt x="248249" y="371081"/>
                  </a:lnTo>
                  <a:lnTo>
                    <a:pt x="300029" y="355023"/>
                  </a:lnTo>
                  <a:lnTo>
                    <a:pt x="340856" y="330541"/>
                  </a:lnTo>
                  <a:lnTo>
                    <a:pt x="367628" y="299501"/>
                  </a:lnTo>
                  <a:lnTo>
                    <a:pt x="377242" y="263768"/>
                  </a:lnTo>
                  <a:lnTo>
                    <a:pt x="377242" y="113079"/>
                  </a:lnTo>
                  <a:close/>
                </a:path>
              </a:pathLst>
            </a:custGeom>
            <a:ln w="19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906453" y="1781540"/>
              <a:ext cx="2532380" cy="7620"/>
            </a:xfrm>
            <a:custGeom>
              <a:avLst/>
              <a:gdLst/>
              <a:ahLst/>
              <a:cxnLst/>
              <a:rect l="l" t="t" r="r" b="b"/>
              <a:pathLst>
                <a:path w="2532379" h="7619">
                  <a:moveTo>
                    <a:pt x="-4558" y="3545"/>
                  </a:moveTo>
                  <a:lnTo>
                    <a:pt x="2536368" y="3545"/>
                  </a:lnTo>
                </a:path>
              </a:pathLst>
            </a:custGeom>
            <a:ln w="162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423050" y="1723542"/>
              <a:ext cx="178435" cy="118745"/>
            </a:xfrm>
            <a:custGeom>
              <a:avLst/>
              <a:gdLst/>
              <a:ahLst/>
              <a:cxnLst/>
              <a:rect l="l" t="t" r="r" b="b"/>
              <a:pathLst>
                <a:path w="178434" h="118744">
                  <a:moveTo>
                    <a:pt x="0" y="0"/>
                  </a:moveTo>
                  <a:lnTo>
                    <a:pt x="888" y="118529"/>
                  </a:lnTo>
                  <a:lnTo>
                    <a:pt x="178358" y="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4068176" y="2219010"/>
            <a:ext cx="1441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Arial"/>
                <a:cs typeface="Arial"/>
              </a:rPr>
              <a:t>A</a:t>
            </a:r>
            <a:endParaRPr sz="14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314012" y="2272955"/>
            <a:ext cx="1441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Arial"/>
                <a:cs typeface="Arial"/>
              </a:rPr>
              <a:t>B</a:t>
            </a:r>
            <a:endParaRPr sz="14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081233" y="3367664"/>
            <a:ext cx="15367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Arial"/>
                <a:cs typeface="Arial"/>
              </a:rPr>
              <a:t>C</a:t>
            </a:r>
            <a:endParaRPr sz="14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770622" y="3476692"/>
            <a:ext cx="138684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680"/>
              </a:lnSpc>
              <a:spcBef>
                <a:spcPts val="95"/>
              </a:spcBef>
            </a:pPr>
            <a:r>
              <a:rPr sz="1400" spc="-5" dirty="0">
                <a:latin typeface="Arial"/>
                <a:cs typeface="Arial"/>
              </a:rPr>
              <a:t>203.0.113.0/24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80"/>
              </a:lnSpc>
            </a:pPr>
            <a:r>
              <a:rPr sz="1400" spc="-5" dirty="0">
                <a:latin typeface="Arial"/>
                <a:cs typeface="Arial"/>
              </a:rPr>
              <a:t>set local-pref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200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3340064" y="3557740"/>
            <a:ext cx="3666490" cy="3048000"/>
            <a:chOff x="3340064" y="3557740"/>
            <a:chExt cx="3666490" cy="3048000"/>
          </a:xfrm>
        </p:grpSpPr>
        <p:sp>
          <p:nvSpPr>
            <p:cNvPr id="57" name="object 57"/>
            <p:cNvSpPr/>
            <p:nvPr/>
          </p:nvSpPr>
          <p:spPr>
            <a:xfrm>
              <a:off x="6457657" y="3567264"/>
              <a:ext cx="377367" cy="22616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457657" y="3567265"/>
              <a:ext cx="377825" cy="226695"/>
            </a:xfrm>
            <a:custGeom>
              <a:avLst/>
              <a:gdLst/>
              <a:ahLst/>
              <a:cxnLst/>
              <a:rect l="l" t="t" r="r" b="b"/>
              <a:pathLst>
                <a:path w="377825" h="226695">
                  <a:moveTo>
                    <a:pt x="377369" y="113079"/>
                  </a:moveTo>
                  <a:lnTo>
                    <a:pt x="340983" y="46306"/>
                  </a:lnTo>
                  <a:lnTo>
                    <a:pt x="300156" y="21824"/>
                  </a:lnTo>
                  <a:lnTo>
                    <a:pt x="248376" y="5767"/>
                  </a:lnTo>
                  <a:lnTo>
                    <a:pt x="188748" y="0"/>
                  </a:lnTo>
                  <a:lnTo>
                    <a:pt x="129106" y="5767"/>
                  </a:lnTo>
                  <a:lnTo>
                    <a:pt x="77295" y="21824"/>
                  </a:lnTo>
                  <a:lnTo>
                    <a:pt x="36430" y="46306"/>
                  </a:lnTo>
                  <a:lnTo>
                    <a:pt x="9626" y="77347"/>
                  </a:lnTo>
                  <a:lnTo>
                    <a:pt x="0" y="113079"/>
                  </a:lnTo>
                  <a:lnTo>
                    <a:pt x="9626" y="148812"/>
                  </a:lnTo>
                  <a:lnTo>
                    <a:pt x="36430" y="179853"/>
                  </a:lnTo>
                  <a:lnTo>
                    <a:pt x="77295" y="204335"/>
                  </a:lnTo>
                  <a:lnTo>
                    <a:pt x="129106" y="220392"/>
                  </a:lnTo>
                  <a:lnTo>
                    <a:pt x="188748" y="226159"/>
                  </a:lnTo>
                  <a:lnTo>
                    <a:pt x="248376" y="220392"/>
                  </a:lnTo>
                  <a:lnTo>
                    <a:pt x="300156" y="204335"/>
                  </a:lnTo>
                  <a:lnTo>
                    <a:pt x="340983" y="179853"/>
                  </a:lnTo>
                  <a:lnTo>
                    <a:pt x="367755" y="148812"/>
                  </a:lnTo>
                  <a:lnTo>
                    <a:pt x="377369" y="113079"/>
                  </a:lnTo>
                  <a:close/>
                </a:path>
              </a:pathLst>
            </a:custGeom>
            <a:ln w="91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507602" y="3599682"/>
              <a:ext cx="277478" cy="16132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457657" y="3680345"/>
              <a:ext cx="377367" cy="263893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457657" y="3680345"/>
              <a:ext cx="377825" cy="264160"/>
            </a:xfrm>
            <a:custGeom>
              <a:avLst/>
              <a:gdLst/>
              <a:ahLst/>
              <a:cxnLst/>
              <a:rect l="l" t="t" r="r" b="b"/>
              <a:pathLst>
                <a:path w="377825" h="264160">
                  <a:moveTo>
                    <a:pt x="0" y="0"/>
                  </a:moveTo>
                  <a:lnTo>
                    <a:pt x="0" y="150815"/>
                  </a:lnTo>
                  <a:lnTo>
                    <a:pt x="9626" y="186548"/>
                  </a:lnTo>
                  <a:lnTo>
                    <a:pt x="36430" y="217588"/>
                  </a:lnTo>
                  <a:lnTo>
                    <a:pt x="77295" y="242070"/>
                  </a:lnTo>
                  <a:lnTo>
                    <a:pt x="129106" y="258128"/>
                  </a:lnTo>
                  <a:lnTo>
                    <a:pt x="188748" y="263895"/>
                  </a:lnTo>
                  <a:lnTo>
                    <a:pt x="248376" y="258128"/>
                  </a:lnTo>
                  <a:lnTo>
                    <a:pt x="300156" y="242070"/>
                  </a:lnTo>
                  <a:lnTo>
                    <a:pt x="340983" y="217588"/>
                  </a:lnTo>
                  <a:lnTo>
                    <a:pt x="367755" y="186548"/>
                  </a:lnTo>
                  <a:lnTo>
                    <a:pt x="377369" y="150815"/>
                  </a:lnTo>
                  <a:lnTo>
                    <a:pt x="377369" y="0"/>
                  </a:lnTo>
                  <a:lnTo>
                    <a:pt x="367755" y="35732"/>
                  </a:lnTo>
                  <a:lnTo>
                    <a:pt x="340983" y="66773"/>
                  </a:lnTo>
                  <a:lnTo>
                    <a:pt x="300156" y="91255"/>
                  </a:lnTo>
                  <a:lnTo>
                    <a:pt x="248376" y="107312"/>
                  </a:lnTo>
                  <a:lnTo>
                    <a:pt x="188748" y="113079"/>
                  </a:lnTo>
                  <a:lnTo>
                    <a:pt x="129106" y="107312"/>
                  </a:lnTo>
                  <a:lnTo>
                    <a:pt x="77295" y="91255"/>
                  </a:lnTo>
                  <a:lnTo>
                    <a:pt x="36430" y="66773"/>
                  </a:lnTo>
                  <a:lnTo>
                    <a:pt x="9626" y="35732"/>
                  </a:lnTo>
                  <a:lnTo>
                    <a:pt x="0" y="0"/>
                  </a:lnTo>
                  <a:close/>
                </a:path>
              </a:pathLst>
            </a:custGeom>
            <a:ln w="91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457657" y="3567265"/>
              <a:ext cx="377825" cy="377190"/>
            </a:xfrm>
            <a:custGeom>
              <a:avLst/>
              <a:gdLst/>
              <a:ahLst/>
              <a:cxnLst/>
              <a:rect l="l" t="t" r="r" b="b"/>
              <a:pathLst>
                <a:path w="377825" h="377189">
                  <a:moveTo>
                    <a:pt x="377369" y="113079"/>
                  </a:moveTo>
                  <a:lnTo>
                    <a:pt x="340983" y="46306"/>
                  </a:lnTo>
                  <a:lnTo>
                    <a:pt x="300156" y="21824"/>
                  </a:lnTo>
                  <a:lnTo>
                    <a:pt x="248376" y="5767"/>
                  </a:lnTo>
                  <a:lnTo>
                    <a:pt x="188748" y="0"/>
                  </a:lnTo>
                  <a:lnTo>
                    <a:pt x="129106" y="5767"/>
                  </a:lnTo>
                  <a:lnTo>
                    <a:pt x="77295" y="21824"/>
                  </a:lnTo>
                  <a:lnTo>
                    <a:pt x="36430" y="46306"/>
                  </a:lnTo>
                  <a:lnTo>
                    <a:pt x="9626" y="77347"/>
                  </a:lnTo>
                  <a:lnTo>
                    <a:pt x="0" y="113079"/>
                  </a:lnTo>
                  <a:lnTo>
                    <a:pt x="0" y="263895"/>
                  </a:lnTo>
                  <a:lnTo>
                    <a:pt x="9626" y="299628"/>
                  </a:lnTo>
                  <a:lnTo>
                    <a:pt x="36430" y="330668"/>
                  </a:lnTo>
                  <a:lnTo>
                    <a:pt x="77295" y="355150"/>
                  </a:lnTo>
                  <a:lnTo>
                    <a:pt x="129106" y="371208"/>
                  </a:lnTo>
                  <a:lnTo>
                    <a:pt x="188748" y="376975"/>
                  </a:lnTo>
                  <a:lnTo>
                    <a:pt x="248376" y="371208"/>
                  </a:lnTo>
                  <a:lnTo>
                    <a:pt x="300156" y="355150"/>
                  </a:lnTo>
                  <a:lnTo>
                    <a:pt x="340983" y="330668"/>
                  </a:lnTo>
                  <a:lnTo>
                    <a:pt x="367755" y="299628"/>
                  </a:lnTo>
                  <a:lnTo>
                    <a:pt x="377369" y="263895"/>
                  </a:lnTo>
                  <a:lnTo>
                    <a:pt x="377369" y="113079"/>
                  </a:lnTo>
                  <a:close/>
                </a:path>
              </a:pathLst>
            </a:custGeom>
            <a:ln w="19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349587" y="4760747"/>
              <a:ext cx="377240" cy="226161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349589" y="4760747"/>
              <a:ext cx="377825" cy="226695"/>
            </a:xfrm>
            <a:custGeom>
              <a:avLst/>
              <a:gdLst/>
              <a:ahLst/>
              <a:cxnLst/>
              <a:rect l="l" t="t" r="r" b="b"/>
              <a:pathLst>
                <a:path w="377825" h="226695">
                  <a:moveTo>
                    <a:pt x="377242" y="113079"/>
                  </a:moveTo>
                  <a:lnTo>
                    <a:pt x="340856" y="46306"/>
                  </a:lnTo>
                  <a:lnTo>
                    <a:pt x="300029" y="21824"/>
                  </a:lnTo>
                  <a:lnTo>
                    <a:pt x="248249" y="5767"/>
                  </a:lnTo>
                  <a:lnTo>
                    <a:pt x="188621" y="0"/>
                  </a:lnTo>
                  <a:lnTo>
                    <a:pt x="128992" y="5767"/>
                  </a:lnTo>
                  <a:lnTo>
                    <a:pt x="77213" y="21824"/>
                  </a:lnTo>
                  <a:lnTo>
                    <a:pt x="36385" y="46306"/>
                  </a:lnTo>
                  <a:lnTo>
                    <a:pt x="9613" y="77347"/>
                  </a:lnTo>
                  <a:lnTo>
                    <a:pt x="0" y="113079"/>
                  </a:lnTo>
                  <a:lnTo>
                    <a:pt x="9613" y="148861"/>
                  </a:lnTo>
                  <a:lnTo>
                    <a:pt x="36385" y="179907"/>
                  </a:lnTo>
                  <a:lnTo>
                    <a:pt x="77213" y="204371"/>
                  </a:lnTo>
                  <a:lnTo>
                    <a:pt x="128992" y="220404"/>
                  </a:lnTo>
                  <a:lnTo>
                    <a:pt x="188621" y="226159"/>
                  </a:lnTo>
                  <a:lnTo>
                    <a:pt x="248249" y="220404"/>
                  </a:lnTo>
                  <a:lnTo>
                    <a:pt x="300029" y="204371"/>
                  </a:lnTo>
                  <a:lnTo>
                    <a:pt x="340856" y="179907"/>
                  </a:lnTo>
                  <a:lnTo>
                    <a:pt x="367628" y="148861"/>
                  </a:lnTo>
                  <a:lnTo>
                    <a:pt x="377242" y="113079"/>
                  </a:lnTo>
                  <a:close/>
                </a:path>
              </a:pathLst>
            </a:custGeom>
            <a:ln w="91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399407" y="4793163"/>
              <a:ext cx="277605" cy="16132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349587" y="4873827"/>
              <a:ext cx="377240" cy="263893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349589" y="4873826"/>
              <a:ext cx="377825" cy="264160"/>
            </a:xfrm>
            <a:custGeom>
              <a:avLst/>
              <a:gdLst/>
              <a:ahLst/>
              <a:cxnLst/>
              <a:rect l="l" t="t" r="r" b="b"/>
              <a:pathLst>
                <a:path w="377825" h="264160">
                  <a:moveTo>
                    <a:pt x="0" y="0"/>
                  </a:moveTo>
                  <a:lnTo>
                    <a:pt x="0" y="150815"/>
                  </a:lnTo>
                  <a:lnTo>
                    <a:pt x="9613" y="186548"/>
                  </a:lnTo>
                  <a:lnTo>
                    <a:pt x="36385" y="217588"/>
                  </a:lnTo>
                  <a:lnTo>
                    <a:pt x="77213" y="242070"/>
                  </a:lnTo>
                  <a:lnTo>
                    <a:pt x="128992" y="258128"/>
                  </a:lnTo>
                  <a:lnTo>
                    <a:pt x="188621" y="263895"/>
                  </a:lnTo>
                  <a:lnTo>
                    <a:pt x="248249" y="258128"/>
                  </a:lnTo>
                  <a:lnTo>
                    <a:pt x="300029" y="242070"/>
                  </a:lnTo>
                  <a:lnTo>
                    <a:pt x="340856" y="217588"/>
                  </a:lnTo>
                  <a:lnTo>
                    <a:pt x="367628" y="186548"/>
                  </a:lnTo>
                  <a:lnTo>
                    <a:pt x="377242" y="150815"/>
                  </a:lnTo>
                  <a:lnTo>
                    <a:pt x="377242" y="0"/>
                  </a:lnTo>
                  <a:lnTo>
                    <a:pt x="367628" y="35781"/>
                  </a:lnTo>
                  <a:lnTo>
                    <a:pt x="340856" y="66827"/>
                  </a:lnTo>
                  <a:lnTo>
                    <a:pt x="300029" y="91291"/>
                  </a:lnTo>
                  <a:lnTo>
                    <a:pt x="248249" y="107324"/>
                  </a:lnTo>
                  <a:lnTo>
                    <a:pt x="188621" y="113079"/>
                  </a:lnTo>
                  <a:lnTo>
                    <a:pt x="128992" y="107324"/>
                  </a:lnTo>
                  <a:lnTo>
                    <a:pt x="77213" y="91291"/>
                  </a:lnTo>
                  <a:lnTo>
                    <a:pt x="36385" y="66827"/>
                  </a:lnTo>
                  <a:lnTo>
                    <a:pt x="9613" y="35781"/>
                  </a:lnTo>
                  <a:lnTo>
                    <a:pt x="0" y="0"/>
                  </a:lnTo>
                  <a:close/>
                </a:path>
              </a:pathLst>
            </a:custGeom>
            <a:ln w="91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349589" y="4760747"/>
              <a:ext cx="377825" cy="377190"/>
            </a:xfrm>
            <a:custGeom>
              <a:avLst/>
              <a:gdLst/>
              <a:ahLst/>
              <a:cxnLst/>
              <a:rect l="l" t="t" r="r" b="b"/>
              <a:pathLst>
                <a:path w="377825" h="377189">
                  <a:moveTo>
                    <a:pt x="377242" y="113079"/>
                  </a:moveTo>
                  <a:lnTo>
                    <a:pt x="340856" y="46306"/>
                  </a:lnTo>
                  <a:lnTo>
                    <a:pt x="300029" y="21824"/>
                  </a:lnTo>
                  <a:lnTo>
                    <a:pt x="248249" y="5767"/>
                  </a:lnTo>
                  <a:lnTo>
                    <a:pt x="188621" y="0"/>
                  </a:lnTo>
                  <a:lnTo>
                    <a:pt x="128992" y="5767"/>
                  </a:lnTo>
                  <a:lnTo>
                    <a:pt x="77213" y="21824"/>
                  </a:lnTo>
                  <a:lnTo>
                    <a:pt x="36385" y="46306"/>
                  </a:lnTo>
                  <a:lnTo>
                    <a:pt x="9613" y="77347"/>
                  </a:lnTo>
                  <a:lnTo>
                    <a:pt x="0" y="113079"/>
                  </a:lnTo>
                  <a:lnTo>
                    <a:pt x="0" y="263895"/>
                  </a:lnTo>
                  <a:lnTo>
                    <a:pt x="36385" y="330668"/>
                  </a:lnTo>
                  <a:lnTo>
                    <a:pt x="77213" y="355150"/>
                  </a:lnTo>
                  <a:lnTo>
                    <a:pt x="128992" y="371208"/>
                  </a:lnTo>
                  <a:lnTo>
                    <a:pt x="188621" y="376975"/>
                  </a:lnTo>
                  <a:lnTo>
                    <a:pt x="248249" y="371208"/>
                  </a:lnTo>
                  <a:lnTo>
                    <a:pt x="300029" y="355150"/>
                  </a:lnTo>
                  <a:lnTo>
                    <a:pt x="340856" y="330668"/>
                  </a:lnTo>
                  <a:lnTo>
                    <a:pt x="367628" y="299628"/>
                  </a:lnTo>
                  <a:lnTo>
                    <a:pt x="377242" y="263895"/>
                  </a:lnTo>
                  <a:lnTo>
                    <a:pt x="377242" y="113079"/>
                  </a:lnTo>
                  <a:close/>
                </a:path>
              </a:pathLst>
            </a:custGeom>
            <a:ln w="19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619405" y="4778730"/>
              <a:ext cx="377240" cy="226161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619405" y="4778728"/>
              <a:ext cx="377825" cy="226695"/>
            </a:xfrm>
            <a:custGeom>
              <a:avLst/>
              <a:gdLst/>
              <a:ahLst/>
              <a:cxnLst/>
              <a:rect l="l" t="t" r="r" b="b"/>
              <a:pathLst>
                <a:path w="377825" h="226695">
                  <a:moveTo>
                    <a:pt x="377242" y="113079"/>
                  </a:moveTo>
                  <a:lnTo>
                    <a:pt x="340856" y="46306"/>
                  </a:lnTo>
                  <a:lnTo>
                    <a:pt x="300029" y="21824"/>
                  </a:lnTo>
                  <a:lnTo>
                    <a:pt x="248249" y="5767"/>
                  </a:lnTo>
                  <a:lnTo>
                    <a:pt x="188621" y="0"/>
                  </a:lnTo>
                  <a:lnTo>
                    <a:pt x="128992" y="5767"/>
                  </a:lnTo>
                  <a:lnTo>
                    <a:pt x="77213" y="21824"/>
                  </a:lnTo>
                  <a:lnTo>
                    <a:pt x="36385" y="46306"/>
                  </a:lnTo>
                  <a:lnTo>
                    <a:pt x="9613" y="77347"/>
                  </a:lnTo>
                  <a:lnTo>
                    <a:pt x="0" y="113079"/>
                  </a:lnTo>
                  <a:lnTo>
                    <a:pt x="9613" y="148812"/>
                  </a:lnTo>
                  <a:lnTo>
                    <a:pt x="36385" y="179853"/>
                  </a:lnTo>
                  <a:lnTo>
                    <a:pt x="77213" y="204335"/>
                  </a:lnTo>
                  <a:lnTo>
                    <a:pt x="128992" y="220392"/>
                  </a:lnTo>
                  <a:lnTo>
                    <a:pt x="188621" y="226159"/>
                  </a:lnTo>
                  <a:lnTo>
                    <a:pt x="248249" y="220392"/>
                  </a:lnTo>
                  <a:lnTo>
                    <a:pt x="300029" y="204335"/>
                  </a:lnTo>
                  <a:lnTo>
                    <a:pt x="340856" y="179853"/>
                  </a:lnTo>
                  <a:lnTo>
                    <a:pt x="367628" y="148812"/>
                  </a:lnTo>
                  <a:lnTo>
                    <a:pt x="377242" y="113079"/>
                  </a:lnTo>
                  <a:close/>
                </a:path>
              </a:pathLst>
            </a:custGeom>
            <a:ln w="91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669350" y="4811145"/>
              <a:ext cx="277478" cy="161326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619405" y="4891811"/>
              <a:ext cx="377240" cy="263893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619405" y="4891808"/>
              <a:ext cx="377825" cy="264160"/>
            </a:xfrm>
            <a:custGeom>
              <a:avLst/>
              <a:gdLst/>
              <a:ahLst/>
              <a:cxnLst/>
              <a:rect l="l" t="t" r="r" b="b"/>
              <a:pathLst>
                <a:path w="377825" h="264160">
                  <a:moveTo>
                    <a:pt x="0" y="0"/>
                  </a:moveTo>
                  <a:lnTo>
                    <a:pt x="0" y="150815"/>
                  </a:lnTo>
                  <a:lnTo>
                    <a:pt x="9613" y="186548"/>
                  </a:lnTo>
                  <a:lnTo>
                    <a:pt x="36385" y="217588"/>
                  </a:lnTo>
                  <a:lnTo>
                    <a:pt x="77213" y="242070"/>
                  </a:lnTo>
                  <a:lnTo>
                    <a:pt x="128992" y="258128"/>
                  </a:lnTo>
                  <a:lnTo>
                    <a:pt x="188621" y="263895"/>
                  </a:lnTo>
                  <a:lnTo>
                    <a:pt x="248249" y="258128"/>
                  </a:lnTo>
                  <a:lnTo>
                    <a:pt x="300029" y="242070"/>
                  </a:lnTo>
                  <a:lnTo>
                    <a:pt x="340856" y="217588"/>
                  </a:lnTo>
                  <a:lnTo>
                    <a:pt x="367628" y="186548"/>
                  </a:lnTo>
                  <a:lnTo>
                    <a:pt x="377242" y="150815"/>
                  </a:lnTo>
                  <a:lnTo>
                    <a:pt x="377242" y="0"/>
                  </a:lnTo>
                  <a:lnTo>
                    <a:pt x="367628" y="35732"/>
                  </a:lnTo>
                  <a:lnTo>
                    <a:pt x="340856" y="66773"/>
                  </a:lnTo>
                  <a:lnTo>
                    <a:pt x="300029" y="91255"/>
                  </a:lnTo>
                  <a:lnTo>
                    <a:pt x="248249" y="107312"/>
                  </a:lnTo>
                  <a:lnTo>
                    <a:pt x="188621" y="113079"/>
                  </a:lnTo>
                  <a:lnTo>
                    <a:pt x="128992" y="107312"/>
                  </a:lnTo>
                  <a:lnTo>
                    <a:pt x="77213" y="91255"/>
                  </a:lnTo>
                  <a:lnTo>
                    <a:pt x="36385" y="66773"/>
                  </a:lnTo>
                  <a:lnTo>
                    <a:pt x="9613" y="35732"/>
                  </a:lnTo>
                  <a:lnTo>
                    <a:pt x="0" y="0"/>
                  </a:lnTo>
                  <a:close/>
                </a:path>
              </a:pathLst>
            </a:custGeom>
            <a:ln w="91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619405" y="4778728"/>
              <a:ext cx="377825" cy="377190"/>
            </a:xfrm>
            <a:custGeom>
              <a:avLst/>
              <a:gdLst/>
              <a:ahLst/>
              <a:cxnLst/>
              <a:rect l="l" t="t" r="r" b="b"/>
              <a:pathLst>
                <a:path w="377825" h="377189">
                  <a:moveTo>
                    <a:pt x="377242" y="113079"/>
                  </a:moveTo>
                  <a:lnTo>
                    <a:pt x="340856" y="46306"/>
                  </a:lnTo>
                  <a:lnTo>
                    <a:pt x="300029" y="21824"/>
                  </a:lnTo>
                  <a:lnTo>
                    <a:pt x="248249" y="5767"/>
                  </a:lnTo>
                  <a:lnTo>
                    <a:pt x="188621" y="0"/>
                  </a:lnTo>
                  <a:lnTo>
                    <a:pt x="128992" y="5767"/>
                  </a:lnTo>
                  <a:lnTo>
                    <a:pt x="77213" y="21824"/>
                  </a:lnTo>
                  <a:lnTo>
                    <a:pt x="36385" y="46306"/>
                  </a:lnTo>
                  <a:lnTo>
                    <a:pt x="9613" y="77347"/>
                  </a:lnTo>
                  <a:lnTo>
                    <a:pt x="0" y="113079"/>
                  </a:lnTo>
                  <a:lnTo>
                    <a:pt x="0" y="263895"/>
                  </a:lnTo>
                  <a:lnTo>
                    <a:pt x="9613" y="299628"/>
                  </a:lnTo>
                  <a:lnTo>
                    <a:pt x="36385" y="330668"/>
                  </a:lnTo>
                  <a:lnTo>
                    <a:pt x="77213" y="355150"/>
                  </a:lnTo>
                  <a:lnTo>
                    <a:pt x="128992" y="371208"/>
                  </a:lnTo>
                  <a:lnTo>
                    <a:pt x="188621" y="376975"/>
                  </a:lnTo>
                  <a:lnTo>
                    <a:pt x="248249" y="371208"/>
                  </a:lnTo>
                  <a:lnTo>
                    <a:pt x="300029" y="355150"/>
                  </a:lnTo>
                  <a:lnTo>
                    <a:pt x="340856" y="330668"/>
                  </a:lnTo>
                  <a:lnTo>
                    <a:pt x="367628" y="299628"/>
                  </a:lnTo>
                  <a:lnTo>
                    <a:pt x="377242" y="263895"/>
                  </a:lnTo>
                  <a:lnTo>
                    <a:pt x="377242" y="113079"/>
                  </a:lnTo>
                  <a:close/>
                </a:path>
              </a:pathLst>
            </a:custGeom>
            <a:ln w="19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708958" y="5586370"/>
              <a:ext cx="2658745" cy="1005205"/>
            </a:xfrm>
            <a:custGeom>
              <a:avLst/>
              <a:gdLst/>
              <a:ahLst/>
              <a:cxnLst/>
              <a:rect l="l" t="t" r="r" b="b"/>
              <a:pathLst>
                <a:path w="2658745" h="1005204">
                  <a:moveTo>
                    <a:pt x="101536" y="461119"/>
                  </a:moveTo>
                  <a:lnTo>
                    <a:pt x="58058" y="485364"/>
                  </a:lnTo>
                  <a:lnTo>
                    <a:pt x="26619" y="512392"/>
                  </a:lnTo>
                  <a:lnTo>
                    <a:pt x="7255" y="541310"/>
                  </a:lnTo>
                  <a:lnTo>
                    <a:pt x="0" y="571227"/>
                  </a:lnTo>
                  <a:lnTo>
                    <a:pt x="4890" y="601249"/>
                  </a:lnTo>
                  <a:lnTo>
                    <a:pt x="51249" y="658040"/>
                  </a:lnTo>
                  <a:lnTo>
                    <a:pt x="92789" y="683025"/>
                  </a:lnTo>
                  <a:lnTo>
                    <a:pt x="129421" y="698512"/>
                  </a:lnTo>
                  <a:lnTo>
                    <a:pt x="170225" y="711214"/>
                  </a:lnTo>
                  <a:lnTo>
                    <a:pt x="214522" y="720945"/>
                  </a:lnTo>
                  <a:lnTo>
                    <a:pt x="261635" y="727522"/>
                  </a:lnTo>
                  <a:lnTo>
                    <a:pt x="265337" y="758672"/>
                  </a:lnTo>
                  <a:lnTo>
                    <a:pt x="302322" y="816129"/>
                  </a:lnTo>
                  <a:lnTo>
                    <a:pt x="333979" y="841627"/>
                  </a:lnTo>
                  <a:lnTo>
                    <a:pt x="373328" y="864432"/>
                  </a:lnTo>
                  <a:lnTo>
                    <a:pt x="419557" y="884140"/>
                  </a:lnTo>
                  <a:lnTo>
                    <a:pt x="471852" y="900347"/>
                  </a:lnTo>
                  <a:lnTo>
                    <a:pt x="529401" y="912647"/>
                  </a:lnTo>
                  <a:lnTo>
                    <a:pt x="591389" y="920637"/>
                  </a:lnTo>
                  <a:lnTo>
                    <a:pt x="657005" y="923911"/>
                  </a:lnTo>
                  <a:lnTo>
                    <a:pt x="705056" y="923123"/>
                  </a:lnTo>
                  <a:lnTo>
                    <a:pt x="752303" y="919677"/>
                  </a:lnTo>
                  <a:lnTo>
                    <a:pt x="798279" y="913637"/>
                  </a:lnTo>
                  <a:lnTo>
                    <a:pt x="842515" y="905070"/>
                  </a:lnTo>
                  <a:lnTo>
                    <a:pt x="884542" y="894040"/>
                  </a:lnTo>
                  <a:lnTo>
                    <a:pt x="911724" y="917077"/>
                  </a:lnTo>
                  <a:lnTo>
                    <a:pt x="944413" y="937693"/>
                  </a:lnTo>
                  <a:lnTo>
                    <a:pt x="981958" y="955778"/>
                  </a:lnTo>
                  <a:lnTo>
                    <a:pt x="1023708" y="971221"/>
                  </a:lnTo>
                  <a:lnTo>
                    <a:pt x="1069010" y="983912"/>
                  </a:lnTo>
                  <a:lnTo>
                    <a:pt x="1117213" y="993740"/>
                  </a:lnTo>
                  <a:lnTo>
                    <a:pt x="1167667" y="1000597"/>
                  </a:lnTo>
                  <a:lnTo>
                    <a:pt x="1219719" y="1004371"/>
                  </a:lnTo>
                  <a:lnTo>
                    <a:pt x="1272718" y="1004953"/>
                  </a:lnTo>
                  <a:lnTo>
                    <a:pt x="1326013" y="1002232"/>
                  </a:lnTo>
                  <a:lnTo>
                    <a:pt x="1378952" y="996098"/>
                  </a:lnTo>
                  <a:lnTo>
                    <a:pt x="1430885" y="986441"/>
                  </a:lnTo>
                  <a:lnTo>
                    <a:pt x="1483667" y="972276"/>
                  </a:lnTo>
                  <a:lnTo>
                    <a:pt x="1531232" y="954686"/>
                  </a:lnTo>
                  <a:lnTo>
                    <a:pt x="1572832" y="933984"/>
                  </a:lnTo>
                  <a:lnTo>
                    <a:pt x="1607717" y="910489"/>
                  </a:lnTo>
                  <a:lnTo>
                    <a:pt x="1656912" y="924095"/>
                  </a:lnTo>
                  <a:lnTo>
                    <a:pt x="1708002" y="934709"/>
                  </a:lnTo>
                  <a:lnTo>
                    <a:pt x="1760479" y="942376"/>
                  </a:lnTo>
                  <a:lnTo>
                    <a:pt x="1813835" y="947147"/>
                  </a:lnTo>
                  <a:lnTo>
                    <a:pt x="1867563" y="949070"/>
                  </a:lnTo>
                  <a:lnTo>
                    <a:pt x="1921156" y="948192"/>
                  </a:lnTo>
                  <a:lnTo>
                    <a:pt x="1974106" y="944562"/>
                  </a:lnTo>
                  <a:lnTo>
                    <a:pt x="2025905" y="938228"/>
                  </a:lnTo>
                  <a:lnTo>
                    <a:pt x="2076046" y="929238"/>
                  </a:lnTo>
                  <a:lnTo>
                    <a:pt x="2124021" y="917641"/>
                  </a:lnTo>
                  <a:lnTo>
                    <a:pt x="2169324" y="903486"/>
                  </a:lnTo>
                  <a:lnTo>
                    <a:pt x="2211445" y="886820"/>
                  </a:lnTo>
                  <a:lnTo>
                    <a:pt x="2249879" y="867691"/>
                  </a:lnTo>
                  <a:lnTo>
                    <a:pt x="2284117" y="846148"/>
                  </a:lnTo>
                  <a:lnTo>
                    <a:pt x="2319547" y="816399"/>
                  </a:lnTo>
                  <a:lnTo>
                    <a:pt x="2345185" y="784681"/>
                  </a:lnTo>
                  <a:lnTo>
                    <a:pt x="2365752" y="717468"/>
                  </a:lnTo>
                  <a:lnTo>
                    <a:pt x="2430454" y="707564"/>
                  </a:lnTo>
                  <a:lnTo>
                    <a:pt x="2488733" y="692808"/>
                  </a:lnTo>
                  <a:lnTo>
                    <a:pt x="2539786" y="673801"/>
                  </a:lnTo>
                  <a:lnTo>
                    <a:pt x="2582814" y="651147"/>
                  </a:lnTo>
                  <a:lnTo>
                    <a:pt x="2617017" y="625446"/>
                  </a:lnTo>
                  <a:lnTo>
                    <a:pt x="2655746" y="567315"/>
                  </a:lnTo>
                  <a:lnTo>
                    <a:pt x="2658671" y="536088"/>
                  </a:lnTo>
                  <a:lnTo>
                    <a:pt x="2649571" y="504224"/>
                  </a:lnTo>
                  <a:lnTo>
                    <a:pt x="2633199" y="479019"/>
                  </a:lnTo>
                  <a:lnTo>
                    <a:pt x="2609292" y="455356"/>
                  </a:lnTo>
                  <a:lnTo>
                    <a:pt x="2578303" y="433609"/>
                  </a:lnTo>
                  <a:lnTo>
                    <a:pt x="2540683" y="414153"/>
                  </a:lnTo>
                  <a:lnTo>
                    <a:pt x="2573527" y="385883"/>
                  </a:lnTo>
                  <a:lnTo>
                    <a:pt x="2591392" y="355809"/>
                  </a:lnTo>
                  <a:lnTo>
                    <a:pt x="2594699" y="325099"/>
                  </a:lnTo>
                  <a:lnTo>
                    <a:pt x="2583864" y="294924"/>
                  </a:lnTo>
                  <a:lnTo>
                    <a:pt x="2521451" y="240853"/>
                  </a:lnTo>
                  <a:lnTo>
                    <a:pt x="2470710" y="219295"/>
                  </a:lnTo>
                  <a:lnTo>
                    <a:pt x="2433274" y="208608"/>
                  </a:lnTo>
                  <a:lnTo>
                    <a:pt x="2393116" y="200683"/>
                  </a:lnTo>
                  <a:lnTo>
                    <a:pt x="2350938" y="195628"/>
                  </a:lnTo>
                  <a:lnTo>
                    <a:pt x="2307441" y="193552"/>
                  </a:lnTo>
                  <a:lnTo>
                    <a:pt x="2287188" y="167327"/>
                  </a:lnTo>
                  <a:lnTo>
                    <a:pt x="2230074" y="120388"/>
                  </a:lnTo>
                  <a:lnTo>
                    <a:pt x="2194156" y="99915"/>
                  </a:lnTo>
                  <a:lnTo>
                    <a:pt x="2153962" y="81598"/>
                  </a:lnTo>
                  <a:lnTo>
                    <a:pt x="2109964" y="65559"/>
                  </a:lnTo>
                  <a:lnTo>
                    <a:pt x="2062633" y="51917"/>
                  </a:lnTo>
                  <a:lnTo>
                    <a:pt x="2012442" y="40792"/>
                  </a:lnTo>
                  <a:lnTo>
                    <a:pt x="1959864" y="32305"/>
                  </a:lnTo>
                  <a:lnTo>
                    <a:pt x="1905370" y="26575"/>
                  </a:lnTo>
                  <a:lnTo>
                    <a:pt x="1849434" y="23723"/>
                  </a:lnTo>
                  <a:lnTo>
                    <a:pt x="1792527" y="23868"/>
                  </a:lnTo>
                  <a:lnTo>
                    <a:pt x="1735121" y="27131"/>
                  </a:lnTo>
                  <a:lnTo>
                    <a:pt x="1677690" y="33632"/>
                  </a:lnTo>
                  <a:lnTo>
                    <a:pt x="1621432" y="43393"/>
                  </a:lnTo>
                  <a:lnTo>
                    <a:pt x="1568301" y="56158"/>
                  </a:lnTo>
                  <a:lnTo>
                    <a:pt x="1518810" y="71763"/>
                  </a:lnTo>
                  <a:lnTo>
                    <a:pt x="1473467" y="90044"/>
                  </a:lnTo>
                  <a:lnTo>
                    <a:pt x="1432786" y="110837"/>
                  </a:lnTo>
                  <a:lnTo>
                    <a:pt x="1399352" y="88412"/>
                  </a:lnTo>
                  <a:lnTo>
                    <a:pt x="1361488" y="68382"/>
                  </a:lnTo>
                  <a:lnTo>
                    <a:pt x="1319708" y="50804"/>
                  </a:lnTo>
                  <a:lnTo>
                    <a:pt x="1274525" y="35735"/>
                  </a:lnTo>
                  <a:lnTo>
                    <a:pt x="1226452" y="23231"/>
                  </a:lnTo>
                  <a:lnTo>
                    <a:pt x="1176004" y="13349"/>
                  </a:lnTo>
                  <a:lnTo>
                    <a:pt x="1123694" y="6145"/>
                  </a:lnTo>
                  <a:lnTo>
                    <a:pt x="1070035" y="1677"/>
                  </a:lnTo>
                  <a:lnTo>
                    <a:pt x="1015541" y="0"/>
                  </a:lnTo>
                  <a:lnTo>
                    <a:pt x="960727" y="1171"/>
                  </a:lnTo>
                  <a:lnTo>
                    <a:pt x="906104" y="5246"/>
                  </a:lnTo>
                  <a:lnTo>
                    <a:pt x="852188" y="12283"/>
                  </a:lnTo>
                  <a:lnTo>
                    <a:pt x="799491" y="22338"/>
                  </a:lnTo>
                  <a:lnTo>
                    <a:pt x="748527" y="35468"/>
                  </a:lnTo>
                  <a:lnTo>
                    <a:pt x="689169" y="55962"/>
                  </a:lnTo>
                  <a:lnTo>
                    <a:pt x="637119" y="80236"/>
                  </a:lnTo>
                  <a:lnTo>
                    <a:pt x="593175" y="107860"/>
                  </a:lnTo>
                  <a:lnTo>
                    <a:pt x="558131" y="138405"/>
                  </a:lnTo>
                  <a:lnTo>
                    <a:pt x="494888" y="137432"/>
                  </a:lnTo>
                  <a:lnTo>
                    <a:pt x="433404" y="140405"/>
                  </a:lnTo>
                  <a:lnTo>
                    <a:pt x="374285" y="147087"/>
                  </a:lnTo>
                  <a:lnTo>
                    <a:pt x="318138" y="157245"/>
                  </a:lnTo>
                  <a:lnTo>
                    <a:pt x="265571" y="170644"/>
                  </a:lnTo>
                  <a:lnTo>
                    <a:pt x="217190" y="187048"/>
                  </a:lnTo>
                  <a:lnTo>
                    <a:pt x="173602" y="206223"/>
                  </a:lnTo>
                  <a:lnTo>
                    <a:pt x="135414" y="227933"/>
                  </a:lnTo>
                  <a:lnTo>
                    <a:pt x="103233" y="251945"/>
                  </a:lnTo>
                  <a:lnTo>
                    <a:pt x="59320" y="305933"/>
                  </a:lnTo>
                  <a:lnTo>
                    <a:pt x="47060" y="367993"/>
                  </a:lnTo>
                  <a:lnTo>
                    <a:pt x="55394" y="400136"/>
                  </a:lnTo>
                  <a:lnTo>
                    <a:pt x="73616" y="431351"/>
                  </a:lnTo>
                  <a:lnTo>
                    <a:pt x="101536" y="461119"/>
                  </a:lnTo>
                  <a:close/>
                </a:path>
              </a:pathLst>
            </a:custGeom>
            <a:ln w="27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4038387" y="5845762"/>
            <a:ext cx="120967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0193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Arial"/>
                <a:cs typeface="Arial"/>
              </a:rPr>
              <a:t>AS 64510  20</a:t>
            </a:r>
            <a:r>
              <a:rPr sz="1400" spc="-10" dirty="0">
                <a:latin typeface="Arial"/>
                <a:cs typeface="Arial"/>
              </a:rPr>
              <a:t>3</a:t>
            </a:r>
            <a:r>
              <a:rPr sz="1400" spc="-5" dirty="0">
                <a:latin typeface="Arial"/>
                <a:cs typeface="Arial"/>
              </a:rPr>
              <a:t>.0.113.</a:t>
            </a:r>
            <a:r>
              <a:rPr sz="1400" spc="-10" dirty="0">
                <a:latin typeface="Arial"/>
                <a:cs typeface="Arial"/>
              </a:rPr>
              <a:t>0</a:t>
            </a:r>
            <a:r>
              <a:rPr sz="1400" spc="-5" dirty="0">
                <a:latin typeface="Arial"/>
                <a:cs typeface="Arial"/>
              </a:rPr>
              <a:t>/24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5675646" y="5792229"/>
            <a:ext cx="396875" cy="396240"/>
            <a:chOff x="5675646" y="5792229"/>
            <a:chExt cx="396875" cy="396240"/>
          </a:xfrm>
        </p:grpSpPr>
        <p:sp>
          <p:nvSpPr>
            <p:cNvPr id="78" name="object 78"/>
            <p:cNvSpPr/>
            <p:nvPr/>
          </p:nvSpPr>
          <p:spPr>
            <a:xfrm>
              <a:off x="5685167" y="5801753"/>
              <a:ext cx="377240" cy="226147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685171" y="5801754"/>
              <a:ext cx="377825" cy="226695"/>
            </a:xfrm>
            <a:custGeom>
              <a:avLst/>
              <a:gdLst/>
              <a:ahLst/>
              <a:cxnLst/>
              <a:rect l="l" t="t" r="r" b="b"/>
              <a:pathLst>
                <a:path w="377825" h="226695">
                  <a:moveTo>
                    <a:pt x="377242" y="113079"/>
                  </a:moveTo>
                  <a:lnTo>
                    <a:pt x="340856" y="46295"/>
                  </a:lnTo>
                  <a:lnTo>
                    <a:pt x="300029" y="21817"/>
                  </a:lnTo>
                  <a:lnTo>
                    <a:pt x="248249" y="5764"/>
                  </a:lnTo>
                  <a:lnTo>
                    <a:pt x="188621" y="0"/>
                  </a:lnTo>
                  <a:lnTo>
                    <a:pt x="128992" y="5764"/>
                  </a:lnTo>
                  <a:lnTo>
                    <a:pt x="77213" y="21817"/>
                  </a:lnTo>
                  <a:lnTo>
                    <a:pt x="36385" y="46295"/>
                  </a:lnTo>
                  <a:lnTo>
                    <a:pt x="9613" y="77337"/>
                  </a:lnTo>
                  <a:lnTo>
                    <a:pt x="0" y="113079"/>
                  </a:lnTo>
                  <a:lnTo>
                    <a:pt x="9613" y="148816"/>
                  </a:lnTo>
                  <a:lnTo>
                    <a:pt x="36385" y="179854"/>
                  </a:lnTo>
                  <a:lnTo>
                    <a:pt x="77213" y="204330"/>
                  </a:lnTo>
                  <a:lnTo>
                    <a:pt x="128992" y="220382"/>
                  </a:lnTo>
                  <a:lnTo>
                    <a:pt x="188621" y="226147"/>
                  </a:lnTo>
                  <a:lnTo>
                    <a:pt x="248249" y="220382"/>
                  </a:lnTo>
                  <a:lnTo>
                    <a:pt x="300029" y="204330"/>
                  </a:lnTo>
                  <a:lnTo>
                    <a:pt x="340856" y="179854"/>
                  </a:lnTo>
                  <a:lnTo>
                    <a:pt x="367628" y="148816"/>
                  </a:lnTo>
                  <a:lnTo>
                    <a:pt x="377242" y="113079"/>
                  </a:lnTo>
                  <a:close/>
                </a:path>
              </a:pathLst>
            </a:custGeom>
            <a:ln w="91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735117" y="5834158"/>
              <a:ext cx="277478" cy="161339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685167" y="5914833"/>
              <a:ext cx="377240" cy="263819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5685171" y="5914833"/>
              <a:ext cx="377825" cy="264160"/>
            </a:xfrm>
            <a:custGeom>
              <a:avLst/>
              <a:gdLst/>
              <a:ahLst/>
              <a:cxnLst/>
              <a:rect l="l" t="t" r="r" b="b"/>
              <a:pathLst>
                <a:path w="377825" h="264160">
                  <a:moveTo>
                    <a:pt x="0" y="0"/>
                  </a:moveTo>
                  <a:lnTo>
                    <a:pt x="0" y="150752"/>
                  </a:lnTo>
                  <a:lnTo>
                    <a:pt x="9613" y="186488"/>
                  </a:lnTo>
                  <a:lnTo>
                    <a:pt x="36385" y="217526"/>
                  </a:lnTo>
                  <a:lnTo>
                    <a:pt x="77213" y="242002"/>
                  </a:lnTo>
                  <a:lnTo>
                    <a:pt x="128992" y="258054"/>
                  </a:lnTo>
                  <a:lnTo>
                    <a:pt x="188621" y="263819"/>
                  </a:lnTo>
                  <a:lnTo>
                    <a:pt x="248249" y="258054"/>
                  </a:lnTo>
                  <a:lnTo>
                    <a:pt x="300029" y="242002"/>
                  </a:lnTo>
                  <a:lnTo>
                    <a:pt x="340856" y="217526"/>
                  </a:lnTo>
                  <a:lnTo>
                    <a:pt x="367628" y="186488"/>
                  </a:lnTo>
                  <a:lnTo>
                    <a:pt x="377242" y="150752"/>
                  </a:lnTo>
                  <a:lnTo>
                    <a:pt x="377242" y="0"/>
                  </a:lnTo>
                  <a:lnTo>
                    <a:pt x="367628" y="35736"/>
                  </a:lnTo>
                  <a:lnTo>
                    <a:pt x="340856" y="66774"/>
                  </a:lnTo>
                  <a:lnTo>
                    <a:pt x="300029" y="91250"/>
                  </a:lnTo>
                  <a:lnTo>
                    <a:pt x="248249" y="107302"/>
                  </a:lnTo>
                  <a:lnTo>
                    <a:pt x="188621" y="113067"/>
                  </a:lnTo>
                  <a:lnTo>
                    <a:pt x="128992" y="107302"/>
                  </a:lnTo>
                  <a:lnTo>
                    <a:pt x="77213" y="91250"/>
                  </a:lnTo>
                  <a:lnTo>
                    <a:pt x="36385" y="66774"/>
                  </a:lnTo>
                  <a:lnTo>
                    <a:pt x="9613" y="35736"/>
                  </a:lnTo>
                  <a:lnTo>
                    <a:pt x="0" y="0"/>
                  </a:lnTo>
                  <a:close/>
                </a:path>
              </a:pathLst>
            </a:custGeom>
            <a:ln w="91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685171" y="5801754"/>
              <a:ext cx="377825" cy="377190"/>
            </a:xfrm>
            <a:custGeom>
              <a:avLst/>
              <a:gdLst/>
              <a:ahLst/>
              <a:cxnLst/>
              <a:rect l="l" t="t" r="r" b="b"/>
              <a:pathLst>
                <a:path w="377825" h="377189">
                  <a:moveTo>
                    <a:pt x="377242" y="113079"/>
                  </a:moveTo>
                  <a:lnTo>
                    <a:pt x="340856" y="46295"/>
                  </a:lnTo>
                  <a:lnTo>
                    <a:pt x="300029" y="21817"/>
                  </a:lnTo>
                  <a:lnTo>
                    <a:pt x="248249" y="5764"/>
                  </a:lnTo>
                  <a:lnTo>
                    <a:pt x="188621" y="0"/>
                  </a:lnTo>
                  <a:lnTo>
                    <a:pt x="128992" y="5764"/>
                  </a:lnTo>
                  <a:lnTo>
                    <a:pt x="77213" y="21817"/>
                  </a:lnTo>
                  <a:lnTo>
                    <a:pt x="36385" y="46295"/>
                  </a:lnTo>
                  <a:lnTo>
                    <a:pt x="9613" y="77337"/>
                  </a:lnTo>
                  <a:lnTo>
                    <a:pt x="0" y="113079"/>
                  </a:lnTo>
                  <a:lnTo>
                    <a:pt x="0" y="263832"/>
                  </a:lnTo>
                  <a:lnTo>
                    <a:pt x="36385" y="330606"/>
                  </a:lnTo>
                  <a:lnTo>
                    <a:pt x="77213" y="355082"/>
                  </a:lnTo>
                  <a:lnTo>
                    <a:pt x="128992" y="371134"/>
                  </a:lnTo>
                  <a:lnTo>
                    <a:pt x="188621" y="376899"/>
                  </a:lnTo>
                  <a:lnTo>
                    <a:pt x="248249" y="371134"/>
                  </a:lnTo>
                  <a:lnTo>
                    <a:pt x="300029" y="355082"/>
                  </a:lnTo>
                  <a:lnTo>
                    <a:pt x="340856" y="330606"/>
                  </a:lnTo>
                  <a:lnTo>
                    <a:pt x="367628" y="299568"/>
                  </a:lnTo>
                  <a:lnTo>
                    <a:pt x="377242" y="263832"/>
                  </a:lnTo>
                  <a:lnTo>
                    <a:pt x="377242" y="113079"/>
                  </a:lnTo>
                  <a:close/>
                </a:path>
              </a:pathLst>
            </a:custGeom>
            <a:ln w="19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84"/>
          <p:cNvSpPr txBox="1"/>
          <p:nvPr/>
        </p:nvSpPr>
        <p:spPr>
          <a:xfrm>
            <a:off x="3169817" y="5054746"/>
            <a:ext cx="1441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273195" y="3367664"/>
            <a:ext cx="15367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Arial"/>
                <a:cs typeface="Arial"/>
              </a:rPr>
              <a:t>D</a:t>
            </a:r>
            <a:endParaRPr sz="14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513639" y="6131602"/>
            <a:ext cx="16383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Arial"/>
                <a:cs typeface="Arial"/>
              </a:rPr>
              <a:t>G</a:t>
            </a:r>
            <a:endParaRPr sz="14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3881584" y="1537111"/>
            <a:ext cx="134810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Arial"/>
                <a:cs typeface="Arial"/>
              </a:rPr>
              <a:t>ping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203.0.113.1</a:t>
            </a:r>
            <a:endParaRPr sz="14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7340148" y="3563180"/>
            <a:ext cx="138684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680"/>
              </a:lnSpc>
              <a:spcBef>
                <a:spcPts val="95"/>
              </a:spcBef>
            </a:pPr>
            <a:r>
              <a:rPr sz="1400" spc="-5" dirty="0">
                <a:latin typeface="Arial"/>
                <a:cs typeface="Arial"/>
              </a:rPr>
              <a:t>203.0.113.0/24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80"/>
              </a:lnSpc>
            </a:pPr>
            <a:r>
              <a:rPr sz="1400" spc="-5" dirty="0">
                <a:latin typeface="Arial"/>
                <a:cs typeface="Arial"/>
              </a:rPr>
              <a:t>set local-pref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400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6353955" y="2096316"/>
            <a:ext cx="1968500" cy="3360420"/>
            <a:chOff x="6353955" y="2096316"/>
            <a:chExt cx="1968500" cy="3360420"/>
          </a:xfrm>
        </p:grpSpPr>
        <p:sp>
          <p:nvSpPr>
            <p:cNvPr id="90" name="object 90"/>
            <p:cNvSpPr/>
            <p:nvPr/>
          </p:nvSpPr>
          <p:spPr>
            <a:xfrm>
              <a:off x="6960774" y="2104571"/>
              <a:ext cx="7620" cy="1488440"/>
            </a:xfrm>
            <a:custGeom>
              <a:avLst/>
              <a:gdLst/>
              <a:ahLst/>
              <a:cxnLst/>
              <a:rect l="l" t="t" r="r" b="b"/>
              <a:pathLst>
                <a:path w="7620" h="1488439">
                  <a:moveTo>
                    <a:pt x="3549" y="-4563"/>
                  </a:moveTo>
                  <a:lnTo>
                    <a:pt x="3549" y="1492837"/>
                  </a:lnTo>
                </a:path>
              </a:pathLst>
            </a:custGeom>
            <a:ln w="162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6903478" y="3577272"/>
              <a:ext cx="118745" cy="178435"/>
            </a:xfrm>
            <a:custGeom>
              <a:avLst/>
              <a:gdLst/>
              <a:ahLst/>
              <a:cxnLst/>
              <a:rect l="l" t="t" r="r" b="b"/>
              <a:pathLst>
                <a:path w="118745" h="178435">
                  <a:moveTo>
                    <a:pt x="0" y="0"/>
                  </a:moveTo>
                  <a:lnTo>
                    <a:pt x="57289" y="178422"/>
                  </a:lnTo>
                  <a:lnTo>
                    <a:pt x="118643" y="1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6924900" y="3899288"/>
              <a:ext cx="119380" cy="664845"/>
            </a:xfrm>
            <a:custGeom>
              <a:avLst/>
              <a:gdLst/>
              <a:ahLst/>
              <a:cxnLst/>
              <a:rect l="l" t="t" r="r" b="b"/>
              <a:pathLst>
                <a:path w="119379" h="664845">
                  <a:moveTo>
                    <a:pt x="119155" y="664550"/>
                  </a:moveTo>
                  <a:lnTo>
                    <a:pt x="96338" y="519559"/>
                  </a:lnTo>
                  <a:lnTo>
                    <a:pt x="74535" y="388245"/>
                  </a:lnTo>
                  <a:lnTo>
                    <a:pt x="54127" y="270606"/>
                  </a:lnTo>
                  <a:lnTo>
                    <a:pt x="34859" y="166770"/>
                  </a:lnTo>
                  <a:lnTo>
                    <a:pt x="16732" y="76610"/>
                  </a:lnTo>
                  <a:lnTo>
                    <a:pt x="0" y="0"/>
                  </a:lnTo>
                </a:path>
              </a:pathLst>
            </a:custGeom>
            <a:ln w="91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6983209" y="4540287"/>
              <a:ext cx="117475" cy="184785"/>
            </a:xfrm>
            <a:custGeom>
              <a:avLst/>
              <a:gdLst/>
              <a:ahLst/>
              <a:cxnLst/>
              <a:rect l="l" t="t" r="r" b="b"/>
              <a:pathLst>
                <a:path w="117475" h="184785">
                  <a:moveTo>
                    <a:pt x="117259" y="0"/>
                  </a:moveTo>
                  <a:lnTo>
                    <a:pt x="0" y="17729"/>
                  </a:lnTo>
                  <a:lnTo>
                    <a:pt x="85305" y="184619"/>
                  </a:lnTo>
                  <a:lnTo>
                    <a:pt x="117259" y="0"/>
                  </a:lnTo>
                  <a:close/>
                </a:path>
              </a:pathLst>
            </a:custGeom>
            <a:solidFill>
              <a:srgbClr val="000000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6367925" y="4581340"/>
              <a:ext cx="1940560" cy="861060"/>
            </a:xfrm>
            <a:custGeom>
              <a:avLst/>
              <a:gdLst/>
              <a:ahLst/>
              <a:cxnLst/>
              <a:rect l="l" t="t" r="r" b="b"/>
              <a:pathLst>
                <a:path w="1940559" h="861060">
                  <a:moveTo>
                    <a:pt x="74139" y="395182"/>
                  </a:moveTo>
                  <a:lnTo>
                    <a:pt x="33766" y="423455"/>
                  </a:lnTo>
                  <a:lnTo>
                    <a:pt x="9031" y="455523"/>
                  </a:lnTo>
                  <a:lnTo>
                    <a:pt x="0" y="489568"/>
                  </a:lnTo>
                  <a:lnTo>
                    <a:pt x="6740" y="523772"/>
                  </a:lnTo>
                  <a:lnTo>
                    <a:pt x="29318" y="556315"/>
                  </a:lnTo>
                  <a:lnTo>
                    <a:pt x="67801" y="585379"/>
                  </a:lnTo>
                  <a:lnTo>
                    <a:pt x="124273" y="609581"/>
                  </a:lnTo>
                  <a:lnTo>
                    <a:pt x="191013" y="623621"/>
                  </a:lnTo>
                  <a:lnTo>
                    <a:pt x="195544" y="656790"/>
                  </a:lnTo>
                  <a:lnTo>
                    <a:pt x="237427" y="716112"/>
                  </a:lnTo>
                  <a:lnTo>
                    <a:pt x="272458" y="740912"/>
                  </a:lnTo>
                  <a:lnTo>
                    <a:pt x="315331" y="761568"/>
                  </a:lnTo>
                  <a:lnTo>
                    <a:pt x="364887" y="777405"/>
                  </a:lnTo>
                  <a:lnTo>
                    <a:pt x="419962" y="787745"/>
                  </a:lnTo>
                  <a:lnTo>
                    <a:pt x="479396" y="791912"/>
                  </a:lnTo>
                  <a:lnTo>
                    <a:pt x="523133" y="790693"/>
                  </a:lnTo>
                  <a:lnTo>
                    <a:pt x="565848" y="785960"/>
                  </a:lnTo>
                  <a:lnTo>
                    <a:pt x="606851" y="777808"/>
                  </a:lnTo>
                  <a:lnTo>
                    <a:pt x="645454" y="766333"/>
                  </a:lnTo>
                  <a:lnTo>
                    <a:pt x="672835" y="792185"/>
                  </a:lnTo>
                  <a:lnTo>
                    <a:pt x="707071" y="814298"/>
                  </a:lnTo>
                  <a:lnTo>
                    <a:pt x="747037" y="832446"/>
                  </a:lnTo>
                  <a:lnTo>
                    <a:pt x="791607" y="846405"/>
                  </a:lnTo>
                  <a:lnTo>
                    <a:pt x="839656" y="855948"/>
                  </a:lnTo>
                  <a:lnTo>
                    <a:pt x="890057" y="860852"/>
                  </a:lnTo>
                  <a:lnTo>
                    <a:pt x="941685" y="860892"/>
                  </a:lnTo>
                  <a:lnTo>
                    <a:pt x="993414" y="855841"/>
                  </a:lnTo>
                  <a:lnTo>
                    <a:pt x="1044119" y="845476"/>
                  </a:lnTo>
                  <a:lnTo>
                    <a:pt x="1082678" y="833365"/>
                  </a:lnTo>
                  <a:lnTo>
                    <a:pt x="1147723" y="800548"/>
                  </a:lnTo>
                  <a:lnTo>
                    <a:pt x="1173162" y="780388"/>
                  </a:lnTo>
                  <a:lnTo>
                    <a:pt x="1219119" y="794798"/>
                  </a:lnTo>
                  <a:lnTo>
                    <a:pt x="1267147" y="805067"/>
                  </a:lnTo>
                  <a:lnTo>
                    <a:pt x="1316485" y="811281"/>
                  </a:lnTo>
                  <a:lnTo>
                    <a:pt x="1366369" y="813526"/>
                  </a:lnTo>
                  <a:lnTo>
                    <a:pt x="1416036" y="811888"/>
                  </a:lnTo>
                  <a:lnTo>
                    <a:pt x="1464724" y="806453"/>
                  </a:lnTo>
                  <a:lnTo>
                    <a:pt x="1511670" y="797305"/>
                  </a:lnTo>
                  <a:lnTo>
                    <a:pt x="1556110" y="784530"/>
                  </a:lnTo>
                  <a:lnTo>
                    <a:pt x="1597283" y="768215"/>
                  </a:lnTo>
                  <a:lnTo>
                    <a:pt x="1634424" y="748445"/>
                  </a:lnTo>
                  <a:lnTo>
                    <a:pt x="1666772" y="725305"/>
                  </a:lnTo>
                  <a:lnTo>
                    <a:pt x="1711345" y="672564"/>
                  </a:lnTo>
                  <a:lnTo>
                    <a:pt x="1726350" y="614884"/>
                  </a:lnTo>
                  <a:lnTo>
                    <a:pt x="1786212" y="603214"/>
                  </a:lnTo>
                  <a:lnTo>
                    <a:pt x="1838060" y="584894"/>
                  </a:lnTo>
                  <a:lnTo>
                    <a:pt x="1880648" y="561027"/>
                  </a:lnTo>
                  <a:lnTo>
                    <a:pt x="1912730" y="532717"/>
                  </a:lnTo>
                  <a:lnTo>
                    <a:pt x="1940392" y="467180"/>
                  </a:lnTo>
                  <a:lnTo>
                    <a:pt x="1933479" y="432158"/>
                  </a:lnTo>
                  <a:lnTo>
                    <a:pt x="1921506" y="410579"/>
                  </a:lnTo>
                  <a:lnTo>
                    <a:pt x="1904054" y="390307"/>
                  </a:lnTo>
                  <a:lnTo>
                    <a:pt x="1881445" y="371649"/>
                  </a:lnTo>
                  <a:lnTo>
                    <a:pt x="1853999" y="354914"/>
                  </a:lnTo>
                  <a:lnTo>
                    <a:pt x="1884500" y="320512"/>
                  </a:lnTo>
                  <a:lnTo>
                    <a:pt x="1882758" y="247722"/>
                  </a:lnTo>
                  <a:lnTo>
                    <a:pt x="1852182" y="214815"/>
                  </a:lnTo>
                  <a:lnTo>
                    <a:pt x="1802914" y="187890"/>
                  </a:lnTo>
                  <a:lnTo>
                    <a:pt x="1746331" y="171982"/>
                  </a:lnTo>
                  <a:lnTo>
                    <a:pt x="1683758" y="165856"/>
                  </a:lnTo>
                  <a:lnTo>
                    <a:pt x="1664224" y="137526"/>
                  </a:lnTo>
                  <a:lnTo>
                    <a:pt x="1606126" y="88686"/>
                  </a:lnTo>
                  <a:lnTo>
                    <a:pt x="1568983" y="68603"/>
                  </a:lnTo>
                  <a:lnTo>
                    <a:pt x="1527392" y="51695"/>
                  </a:lnTo>
                  <a:lnTo>
                    <a:pt x="1482064" y="38175"/>
                  </a:lnTo>
                  <a:lnTo>
                    <a:pt x="1433710" y="28255"/>
                  </a:lnTo>
                  <a:lnTo>
                    <a:pt x="1383040" y="22149"/>
                  </a:lnTo>
                  <a:lnTo>
                    <a:pt x="1330766" y="20070"/>
                  </a:lnTo>
                  <a:lnTo>
                    <a:pt x="1277598" y="22231"/>
                  </a:lnTo>
                  <a:lnTo>
                    <a:pt x="1224247" y="28844"/>
                  </a:lnTo>
                  <a:lnTo>
                    <a:pt x="1173289" y="39670"/>
                  </a:lnTo>
                  <a:lnTo>
                    <a:pt x="1126039" y="54486"/>
                  </a:lnTo>
                  <a:lnTo>
                    <a:pt x="1083209" y="73006"/>
                  </a:lnTo>
                  <a:lnTo>
                    <a:pt x="1045513" y="94944"/>
                  </a:lnTo>
                  <a:lnTo>
                    <a:pt x="1013890" y="70852"/>
                  </a:lnTo>
                  <a:lnTo>
                    <a:pt x="977199" y="50101"/>
                  </a:lnTo>
                  <a:lnTo>
                    <a:pt x="936213" y="32793"/>
                  </a:lnTo>
                  <a:lnTo>
                    <a:pt x="891703" y="19027"/>
                  </a:lnTo>
                  <a:lnTo>
                    <a:pt x="844442" y="8906"/>
                  </a:lnTo>
                  <a:lnTo>
                    <a:pt x="795201" y="2529"/>
                  </a:lnTo>
                  <a:lnTo>
                    <a:pt x="744753" y="0"/>
                  </a:lnTo>
                  <a:lnTo>
                    <a:pt x="693869" y="1417"/>
                  </a:lnTo>
                  <a:lnTo>
                    <a:pt x="643322" y="6883"/>
                  </a:lnTo>
                  <a:lnTo>
                    <a:pt x="593884" y="16498"/>
                  </a:lnTo>
                  <a:lnTo>
                    <a:pt x="546326" y="30363"/>
                  </a:lnTo>
                  <a:lnTo>
                    <a:pt x="502976" y="47947"/>
                  </a:lnTo>
                  <a:lnTo>
                    <a:pt x="464961" y="68748"/>
                  </a:lnTo>
                  <a:lnTo>
                    <a:pt x="432865" y="92421"/>
                  </a:lnTo>
                  <a:lnTo>
                    <a:pt x="407269" y="118624"/>
                  </a:lnTo>
                  <a:lnTo>
                    <a:pt x="345993" y="118268"/>
                  </a:lnTo>
                  <a:lnTo>
                    <a:pt x="287260" y="123804"/>
                  </a:lnTo>
                  <a:lnTo>
                    <a:pt x="232122" y="134757"/>
                  </a:lnTo>
                  <a:lnTo>
                    <a:pt x="181628" y="150650"/>
                  </a:lnTo>
                  <a:lnTo>
                    <a:pt x="136830" y="171007"/>
                  </a:lnTo>
                  <a:lnTo>
                    <a:pt x="98778" y="195352"/>
                  </a:lnTo>
                  <a:lnTo>
                    <a:pt x="68522" y="223207"/>
                  </a:lnTo>
                  <a:lnTo>
                    <a:pt x="35604" y="287547"/>
                  </a:lnTo>
                  <a:lnTo>
                    <a:pt x="34316" y="315441"/>
                  </a:lnTo>
                  <a:lnTo>
                    <a:pt x="40421" y="342979"/>
                  </a:lnTo>
                  <a:lnTo>
                    <a:pt x="53750" y="369710"/>
                  </a:lnTo>
                  <a:lnTo>
                    <a:pt x="74139" y="395182"/>
                  </a:lnTo>
                  <a:close/>
                </a:path>
              </a:pathLst>
            </a:custGeom>
            <a:ln w="273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5" name="object 95"/>
          <p:cNvSpPr txBox="1"/>
          <p:nvPr/>
        </p:nvSpPr>
        <p:spPr>
          <a:xfrm>
            <a:off x="7330894" y="4875313"/>
            <a:ext cx="80518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Arial"/>
                <a:cs typeface="Arial"/>
              </a:rPr>
              <a:t>AS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64505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96" name="object 96"/>
          <p:cNvGrpSpPr/>
          <p:nvPr/>
        </p:nvGrpSpPr>
        <p:grpSpPr>
          <a:xfrm>
            <a:off x="6170295" y="5258576"/>
            <a:ext cx="723900" cy="723265"/>
            <a:chOff x="6170295" y="5258576"/>
            <a:chExt cx="723900" cy="723265"/>
          </a:xfrm>
        </p:grpSpPr>
        <p:sp>
          <p:nvSpPr>
            <p:cNvPr id="97" name="object 97"/>
            <p:cNvSpPr/>
            <p:nvPr/>
          </p:nvSpPr>
          <p:spPr>
            <a:xfrm>
              <a:off x="6283486" y="5263338"/>
              <a:ext cx="605790" cy="600710"/>
            </a:xfrm>
            <a:custGeom>
              <a:avLst/>
              <a:gdLst/>
              <a:ahLst/>
              <a:cxnLst/>
              <a:rect l="l" t="t" r="r" b="b"/>
              <a:pathLst>
                <a:path w="605790" h="600710">
                  <a:moveTo>
                    <a:pt x="0" y="600577"/>
                  </a:moveTo>
                  <a:lnTo>
                    <a:pt x="129930" y="467160"/>
                  </a:lnTo>
                  <a:lnTo>
                    <a:pt x="248199" y="347065"/>
                  </a:lnTo>
                  <a:lnTo>
                    <a:pt x="354932" y="240304"/>
                  </a:lnTo>
                  <a:lnTo>
                    <a:pt x="450003" y="146889"/>
                  </a:lnTo>
                  <a:lnTo>
                    <a:pt x="533539" y="66733"/>
                  </a:lnTo>
                  <a:lnTo>
                    <a:pt x="605413" y="0"/>
                  </a:lnTo>
                </a:path>
              </a:pathLst>
            </a:custGeom>
            <a:ln w="9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6170295" y="5812111"/>
              <a:ext cx="166370" cy="169545"/>
            </a:xfrm>
            <a:custGeom>
              <a:avLst/>
              <a:gdLst/>
              <a:ahLst/>
              <a:cxnLst/>
              <a:rect l="l" t="t" r="r" b="b"/>
              <a:pathLst>
                <a:path w="166370" h="169545">
                  <a:moveTo>
                    <a:pt x="80746" y="0"/>
                  </a:moveTo>
                  <a:lnTo>
                    <a:pt x="0" y="169125"/>
                  </a:lnTo>
                  <a:lnTo>
                    <a:pt x="166179" y="82271"/>
                  </a:lnTo>
                  <a:lnTo>
                    <a:pt x="80746" y="0"/>
                  </a:lnTo>
                  <a:close/>
                </a:path>
              </a:pathLst>
            </a:custGeom>
            <a:solidFill>
              <a:srgbClr val="000000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9" name="object 99"/>
          <p:cNvSpPr txBox="1"/>
          <p:nvPr/>
        </p:nvSpPr>
        <p:spPr>
          <a:xfrm>
            <a:off x="7019694" y="5054746"/>
            <a:ext cx="13398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Arial"/>
                <a:cs typeface="Arial"/>
              </a:rPr>
              <a:t>F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390773" y="1293812"/>
            <a:ext cx="8451850" cy="5432425"/>
          </a:xfrm>
          <a:custGeom>
            <a:avLst/>
            <a:gdLst/>
            <a:ahLst/>
            <a:cxnLst/>
            <a:rect l="l" t="t" r="r" b="b"/>
            <a:pathLst>
              <a:path w="8451850" h="5432425">
                <a:moveTo>
                  <a:pt x="0" y="0"/>
                </a:moveTo>
                <a:lnTo>
                  <a:pt x="8451846" y="0"/>
                </a:lnTo>
                <a:lnTo>
                  <a:pt x="8451846" y="5432418"/>
                </a:lnTo>
                <a:lnTo>
                  <a:pt x="0" y="543241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3208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4098" y="3592804"/>
            <a:ext cx="7899400" cy="205740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495"/>
              </a:spcBef>
              <a:buClr>
                <a:srgbClr val="2CA1BE"/>
              </a:buClr>
              <a:buSzPct val="67500"/>
              <a:buChar char=""/>
              <a:tabLst>
                <a:tab pos="268605" algn="l"/>
                <a:tab pos="269240" algn="l"/>
              </a:tabLst>
            </a:pPr>
            <a:r>
              <a:rPr sz="2000" spc="65" dirty="0">
                <a:latin typeface="Arial"/>
                <a:cs typeface="Arial"/>
              </a:rPr>
              <a:t>Colección </a:t>
            </a:r>
            <a:r>
              <a:rPr sz="2000" spc="70" dirty="0">
                <a:latin typeface="Arial"/>
                <a:cs typeface="Arial"/>
              </a:rPr>
              <a:t>de </a:t>
            </a:r>
            <a:r>
              <a:rPr sz="2000" spc="60" dirty="0">
                <a:latin typeface="Arial"/>
                <a:cs typeface="Arial"/>
              </a:rPr>
              <a:t>redes </a:t>
            </a:r>
            <a:r>
              <a:rPr sz="2000" spc="100" dirty="0">
                <a:latin typeface="Arial"/>
                <a:cs typeface="Arial"/>
              </a:rPr>
              <a:t>bajo </a:t>
            </a:r>
            <a:r>
              <a:rPr sz="2000" spc="55" dirty="0">
                <a:latin typeface="Arial"/>
                <a:cs typeface="Arial"/>
              </a:rPr>
              <a:t>la </a:t>
            </a:r>
            <a:r>
              <a:rPr sz="2000" spc="110" dirty="0">
                <a:latin typeface="Arial"/>
                <a:cs typeface="Arial"/>
              </a:rPr>
              <a:t>misma </a:t>
            </a:r>
            <a:r>
              <a:rPr sz="2000" spc="90" dirty="0">
                <a:latin typeface="Arial"/>
                <a:cs typeface="Arial"/>
              </a:rPr>
              <a:t>política </a:t>
            </a:r>
            <a:r>
              <a:rPr sz="2000" spc="70" dirty="0">
                <a:latin typeface="Arial"/>
                <a:cs typeface="Arial"/>
              </a:rPr>
              <a:t>de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110" dirty="0">
                <a:latin typeface="Arial"/>
                <a:cs typeface="Arial"/>
              </a:rPr>
              <a:t>enrutamiento</a:t>
            </a:r>
            <a:endParaRPr sz="2000">
              <a:latin typeface="Arial"/>
              <a:cs typeface="Arial"/>
            </a:endParaRPr>
          </a:p>
          <a:p>
            <a:pPr marL="268605" indent="-256540">
              <a:lnSpc>
                <a:spcPct val="100000"/>
              </a:lnSpc>
              <a:spcBef>
                <a:spcPts val="395"/>
              </a:spcBef>
              <a:buClr>
                <a:srgbClr val="2CA1BE"/>
              </a:buClr>
              <a:buSzPct val="67500"/>
              <a:buChar char=""/>
              <a:tabLst>
                <a:tab pos="268605" algn="l"/>
                <a:tab pos="269240" algn="l"/>
              </a:tabLst>
            </a:pPr>
            <a:r>
              <a:rPr sz="2000" spc="65" dirty="0">
                <a:latin typeface="Arial"/>
                <a:cs typeface="Arial"/>
              </a:rPr>
              <a:t>Con </a:t>
            </a:r>
            <a:r>
              <a:rPr sz="2000" spc="130" dirty="0">
                <a:latin typeface="Arial"/>
                <a:cs typeface="Arial"/>
              </a:rPr>
              <a:t>un </a:t>
            </a:r>
            <a:r>
              <a:rPr sz="2000" spc="135" dirty="0">
                <a:latin typeface="Arial"/>
                <a:cs typeface="Arial"/>
              </a:rPr>
              <a:t>mismo </a:t>
            </a:r>
            <a:r>
              <a:rPr sz="2000" spc="120" dirty="0">
                <a:latin typeface="Arial"/>
                <a:cs typeface="Arial"/>
              </a:rPr>
              <a:t>protocolo </a:t>
            </a:r>
            <a:r>
              <a:rPr sz="2000" spc="70" dirty="0">
                <a:latin typeface="Arial"/>
                <a:cs typeface="Arial"/>
              </a:rPr>
              <a:t>de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110" dirty="0">
                <a:latin typeface="Arial"/>
                <a:cs typeface="Arial"/>
              </a:rPr>
              <a:t>enrutamiento</a:t>
            </a:r>
            <a:endParaRPr sz="2000">
              <a:latin typeface="Arial"/>
              <a:cs typeface="Arial"/>
            </a:endParaRPr>
          </a:p>
          <a:p>
            <a:pPr marL="268605" marR="1638935" indent="-256540">
              <a:lnSpc>
                <a:spcPct val="100000"/>
              </a:lnSpc>
              <a:spcBef>
                <a:spcPts val="395"/>
              </a:spcBef>
              <a:buClr>
                <a:srgbClr val="2CA1BE"/>
              </a:buClr>
              <a:buSzPct val="67500"/>
              <a:buChar char=""/>
              <a:tabLst>
                <a:tab pos="268605" algn="l"/>
                <a:tab pos="269240" algn="l"/>
              </a:tabLst>
            </a:pPr>
            <a:r>
              <a:rPr sz="2000" spc="75" dirty="0">
                <a:latin typeface="Arial"/>
                <a:cs typeface="Arial"/>
              </a:rPr>
              <a:t>Usualmente </a:t>
            </a:r>
            <a:r>
              <a:rPr sz="2000" spc="100" dirty="0">
                <a:latin typeface="Arial"/>
                <a:cs typeface="Arial"/>
              </a:rPr>
              <a:t>bajo </a:t>
            </a:r>
            <a:r>
              <a:rPr sz="2000" spc="130" dirty="0">
                <a:latin typeface="Arial"/>
                <a:cs typeface="Arial"/>
              </a:rPr>
              <a:t>un </a:t>
            </a:r>
            <a:r>
              <a:rPr sz="2000" spc="135" dirty="0">
                <a:latin typeface="Arial"/>
                <a:cs typeface="Arial"/>
              </a:rPr>
              <a:t>mismo </a:t>
            </a:r>
            <a:r>
              <a:rPr sz="2000" spc="110" dirty="0">
                <a:latin typeface="Arial"/>
                <a:cs typeface="Arial"/>
              </a:rPr>
              <a:t>propietario </a:t>
            </a:r>
            <a:r>
              <a:rPr sz="2000" spc="45" dirty="0">
                <a:latin typeface="Arial"/>
                <a:cs typeface="Arial"/>
              </a:rPr>
              <a:t>y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spc="125" dirty="0">
                <a:latin typeface="Arial"/>
                <a:cs typeface="Arial"/>
              </a:rPr>
              <a:t>control  </a:t>
            </a:r>
            <a:r>
              <a:rPr sz="2000" spc="105" dirty="0">
                <a:latin typeface="Arial"/>
                <a:cs typeface="Arial"/>
              </a:rPr>
              <a:t>administrativo</a:t>
            </a:r>
            <a:endParaRPr sz="2000">
              <a:latin typeface="Arial"/>
              <a:cs typeface="Arial"/>
            </a:endParaRPr>
          </a:p>
          <a:p>
            <a:pPr marL="268605" marR="5080" indent="-256540">
              <a:lnSpc>
                <a:spcPct val="100000"/>
              </a:lnSpc>
              <a:spcBef>
                <a:spcPts val="409"/>
              </a:spcBef>
              <a:buClr>
                <a:srgbClr val="2CA1BE"/>
              </a:buClr>
              <a:buSzPct val="67500"/>
              <a:buChar char=""/>
              <a:tabLst>
                <a:tab pos="268605" algn="l"/>
                <a:tab pos="269240" algn="l"/>
              </a:tabLst>
            </a:pPr>
            <a:r>
              <a:rPr sz="2000" spc="95" dirty="0">
                <a:latin typeface="Arial"/>
                <a:cs typeface="Arial"/>
              </a:rPr>
              <a:t>Identificado </a:t>
            </a:r>
            <a:r>
              <a:rPr sz="2000" spc="135" dirty="0">
                <a:latin typeface="Arial"/>
                <a:cs typeface="Arial"/>
              </a:rPr>
              <a:t>por </a:t>
            </a:r>
            <a:r>
              <a:rPr sz="2000" spc="130" dirty="0">
                <a:latin typeface="Arial"/>
                <a:cs typeface="Arial"/>
              </a:rPr>
              <a:t>un </a:t>
            </a:r>
            <a:r>
              <a:rPr sz="2000" spc="105" dirty="0">
                <a:latin typeface="Arial"/>
                <a:cs typeface="Arial"/>
              </a:rPr>
              <a:t>único </a:t>
            </a:r>
            <a:r>
              <a:rPr sz="2000" spc="114" dirty="0">
                <a:latin typeface="Arial"/>
                <a:cs typeface="Arial"/>
              </a:rPr>
              <a:t>número </a:t>
            </a:r>
            <a:r>
              <a:rPr sz="2000" spc="95" dirty="0">
                <a:latin typeface="Arial"/>
                <a:cs typeface="Arial"/>
              </a:rPr>
              <a:t>entero </a:t>
            </a:r>
            <a:r>
              <a:rPr sz="2000" spc="70" dirty="0">
                <a:latin typeface="Arial"/>
                <a:cs typeface="Arial"/>
              </a:rPr>
              <a:t>de </a:t>
            </a:r>
            <a:r>
              <a:rPr sz="2000" spc="155" dirty="0">
                <a:latin typeface="Arial"/>
                <a:cs typeface="Arial"/>
              </a:rPr>
              <a:t>32 </a:t>
            </a:r>
            <a:r>
              <a:rPr sz="2000" spc="110" dirty="0">
                <a:latin typeface="Arial"/>
                <a:cs typeface="Arial"/>
              </a:rPr>
              <a:t>bits,</a:t>
            </a:r>
            <a:r>
              <a:rPr sz="2000" spc="-280" dirty="0">
                <a:latin typeface="Arial"/>
                <a:cs typeface="Arial"/>
              </a:rPr>
              <a:t> </a:t>
            </a:r>
            <a:r>
              <a:rPr sz="2000" spc="100" dirty="0">
                <a:latin typeface="Arial"/>
                <a:cs typeface="Arial"/>
              </a:rPr>
              <a:t>conocido  </a:t>
            </a:r>
            <a:r>
              <a:rPr sz="2000" spc="114" dirty="0">
                <a:latin typeface="Arial"/>
                <a:cs typeface="Arial"/>
              </a:rPr>
              <a:t>como </a:t>
            </a:r>
            <a:r>
              <a:rPr sz="2000" spc="105" dirty="0">
                <a:latin typeface="Arial"/>
                <a:cs typeface="Arial"/>
              </a:rPr>
              <a:t>Numero </a:t>
            </a:r>
            <a:r>
              <a:rPr sz="2000" spc="70" dirty="0">
                <a:latin typeface="Arial"/>
                <a:cs typeface="Arial"/>
              </a:rPr>
              <a:t>de </a:t>
            </a:r>
            <a:r>
              <a:rPr sz="2000" spc="35" dirty="0">
                <a:latin typeface="Arial"/>
                <a:cs typeface="Arial"/>
              </a:rPr>
              <a:t>Sistema </a:t>
            </a:r>
            <a:r>
              <a:rPr sz="2000" spc="130" dirty="0">
                <a:latin typeface="Arial"/>
                <a:cs typeface="Arial"/>
              </a:rPr>
              <a:t>Autónomo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(ASN)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0675" y="580083"/>
            <a:ext cx="5881506" cy="5061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98133" y="1466020"/>
            <a:ext cx="3835525" cy="2013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0689" y="322605"/>
            <a:ext cx="60559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Atributos </a:t>
            </a:r>
            <a:r>
              <a:rPr sz="4400" dirty="0"/>
              <a:t>de </a:t>
            </a:r>
            <a:r>
              <a:rPr sz="4400" spc="-5" dirty="0"/>
              <a:t>rutas:</a:t>
            </a:r>
            <a:r>
              <a:rPr sz="4400" spc="-10" dirty="0"/>
              <a:t> </a:t>
            </a:r>
            <a:r>
              <a:rPr sz="4400" spc="-5" dirty="0"/>
              <a:t>Weight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174749" y="1263993"/>
            <a:ext cx="8722995" cy="3106420"/>
            <a:chOff x="174749" y="1263993"/>
            <a:chExt cx="8722995" cy="3106420"/>
          </a:xfrm>
        </p:grpSpPr>
        <p:sp>
          <p:nvSpPr>
            <p:cNvPr id="4" name="object 4"/>
            <p:cNvSpPr/>
            <p:nvPr/>
          </p:nvSpPr>
          <p:spPr>
            <a:xfrm>
              <a:off x="179511" y="1268755"/>
              <a:ext cx="8713470" cy="3096895"/>
            </a:xfrm>
            <a:custGeom>
              <a:avLst/>
              <a:gdLst/>
              <a:ahLst/>
              <a:cxnLst/>
              <a:rect l="l" t="t" r="r" b="b"/>
              <a:pathLst>
                <a:path w="8713470" h="3096895">
                  <a:moveTo>
                    <a:pt x="8712964" y="0"/>
                  </a:moveTo>
                  <a:lnTo>
                    <a:pt x="0" y="0"/>
                  </a:lnTo>
                  <a:lnTo>
                    <a:pt x="0" y="3096348"/>
                  </a:lnTo>
                  <a:lnTo>
                    <a:pt x="8712964" y="3096348"/>
                  </a:lnTo>
                  <a:lnTo>
                    <a:pt x="8712964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9511" y="1268755"/>
              <a:ext cx="8713470" cy="3096895"/>
            </a:xfrm>
            <a:custGeom>
              <a:avLst/>
              <a:gdLst/>
              <a:ahLst/>
              <a:cxnLst/>
              <a:rect l="l" t="t" r="r" b="b"/>
              <a:pathLst>
                <a:path w="8713470" h="3096895">
                  <a:moveTo>
                    <a:pt x="0" y="0"/>
                  </a:moveTo>
                  <a:lnTo>
                    <a:pt x="8712963" y="0"/>
                  </a:lnTo>
                  <a:lnTo>
                    <a:pt x="8712963" y="3096337"/>
                  </a:lnTo>
                  <a:lnTo>
                    <a:pt x="0" y="3096337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17572" y="1306817"/>
            <a:ext cx="8477250" cy="2943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1475" indent="-358775">
              <a:lnSpc>
                <a:spcPts val="2840"/>
              </a:lnSpc>
              <a:spcBef>
                <a:spcPts val="100"/>
              </a:spcBef>
              <a:buFont typeface="Trebuchet MS"/>
              <a:buChar char="•"/>
              <a:tabLst>
                <a:tab pos="370840" algn="l"/>
                <a:tab pos="371475" algn="l"/>
              </a:tabLst>
            </a:pPr>
            <a:r>
              <a:rPr sz="2400" dirty="0">
                <a:latin typeface="Carlito"/>
                <a:cs typeface="Carlito"/>
              </a:rPr>
              <a:t>Es </a:t>
            </a:r>
            <a:r>
              <a:rPr sz="2400" spc="-5" dirty="0">
                <a:latin typeface="Carlito"/>
                <a:cs typeface="Carlito"/>
              </a:rPr>
              <a:t>similar </a:t>
            </a:r>
            <a:r>
              <a:rPr sz="2400" dirty="0">
                <a:latin typeface="Carlito"/>
                <a:cs typeface="Carlito"/>
              </a:rPr>
              <a:t>a </a:t>
            </a:r>
            <a:r>
              <a:rPr sz="2400" spc="-5" dirty="0">
                <a:latin typeface="Carlito"/>
                <a:cs typeface="Carlito"/>
              </a:rPr>
              <a:t>local_pref, sólo </a:t>
            </a:r>
            <a:r>
              <a:rPr sz="2400" dirty="0">
                <a:latin typeface="Carlito"/>
                <a:cs typeface="Carlito"/>
              </a:rPr>
              <a:t>que tiene </a:t>
            </a:r>
            <a:r>
              <a:rPr sz="2400" b="1" spc="-5" dirty="0">
                <a:latin typeface="Carlito"/>
                <a:cs typeface="Carlito"/>
              </a:rPr>
              <a:t>efecto local </a:t>
            </a:r>
            <a:r>
              <a:rPr sz="2400" b="1" dirty="0">
                <a:latin typeface="Carlito"/>
                <a:cs typeface="Carlito"/>
              </a:rPr>
              <a:t>en el</a:t>
            </a:r>
            <a:r>
              <a:rPr sz="2400" b="1" spc="10" dirty="0">
                <a:latin typeface="Carlito"/>
                <a:cs typeface="Carlito"/>
              </a:rPr>
              <a:t> </a:t>
            </a:r>
            <a:r>
              <a:rPr sz="2400" b="1" spc="-5" dirty="0">
                <a:latin typeface="Carlito"/>
                <a:cs typeface="Carlito"/>
              </a:rPr>
              <a:t>router</a:t>
            </a:r>
            <a:endParaRPr sz="2400">
              <a:latin typeface="Carlito"/>
              <a:cs typeface="Carlito"/>
            </a:endParaRPr>
          </a:p>
          <a:p>
            <a:pPr marL="368300">
              <a:lnSpc>
                <a:spcPts val="2840"/>
              </a:lnSpc>
            </a:pPr>
            <a:r>
              <a:rPr sz="2400" dirty="0">
                <a:latin typeface="Carlito"/>
                <a:cs typeface="Carlito"/>
              </a:rPr>
              <a:t>que se</a:t>
            </a:r>
            <a:r>
              <a:rPr sz="2400" spc="-1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define.</a:t>
            </a:r>
            <a:endParaRPr sz="2400">
              <a:latin typeface="Carlito"/>
              <a:cs typeface="Carlito"/>
            </a:endParaRPr>
          </a:p>
          <a:p>
            <a:pPr marL="371475" indent="-358775">
              <a:lnSpc>
                <a:spcPct val="100000"/>
              </a:lnSpc>
              <a:spcBef>
                <a:spcPts val="20"/>
              </a:spcBef>
              <a:buFont typeface="Trebuchet MS"/>
              <a:buChar char="•"/>
              <a:tabLst>
                <a:tab pos="370840" algn="l"/>
                <a:tab pos="371475" algn="l"/>
              </a:tabLst>
            </a:pPr>
            <a:r>
              <a:rPr sz="2400" dirty="0">
                <a:latin typeface="Carlito"/>
                <a:cs typeface="Carlito"/>
              </a:rPr>
              <a:t>Tiene </a:t>
            </a:r>
            <a:r>
              <a:rPr sz="2400" spc="-5" dirty="0">
                <a:latin typeface="Carlito"/>
                <a:cs typeface="Carlito"/>
              </a:rPr>
              <a:t>precedencia más </a:t>
            </a:r>
            <a:r>
              <a:rPr sz="2400" dirty="0">
                <a:latin typeface="Carlito"/>
                <a:cs typeface="Carlito"/>
              </a:rPr>
              <a:t>alta que cualquier </a:t>
            </a:r>
            <a:r>
              <a:rPr sz="2400" spc="-5" dirty="0">
                <a:latin typeface="Carlito"/>
                <a:cs typeface="Carlito"/>
              </a:rPr>
              <a:t>otro</a:t>
            </a:r>
            <a:r>
              <a:rPr sz="2400" spc="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atributo.</a:t>
            </a:r>
            <a:endParaRPr sz="2400">
              <a:latin typeface="Carlito"/>
              <a:cs typeface="Carlito"/>
            </a:endParaRPr>
          </a:p>
          <a:p>
            <a:pPr marL="368300" marR="564515" indent="-355600">
              <a:lnSpc>
                <a:spcPct val="100699"/>
              </a:lnSpc>
              <a:buFont typeface="Trebuchet MS"/>
              <a:buChar char="•"/>
              <a:tabLst>
                <a:tab pos="370840" algn="l"/>
                <a:tab pos="371475" algn="l"/>
              </a:tabLst>
            </a:pPr>
            <a:r>
              <a:rPr sz="2400" spc="-5" dirty="0">
                <a:latin typeface="Carlito"/>
                <a:cs typeface="Carlito"/>
              </a:rPr>
              <a:t>Sirve para discriminar rutas entre proveedores conectados </a:t>
            </a:r>
            <a:r>
              <a:rPr sz="2400" dirty="0">
                <a:latin typeface="Carlito"/>
                <a:cs typeface="Carlito"/>
              </a:rPr>
              <a:t>al  </a:t>
            </a:r>
            <a:r>
              <a:rPr sz="2400" spc="-5" dirty="0">
                <a:latin typeface="Carlito"/>
                <a:cs typeface="Carlito"/>
              </a:rPr>
              <a:t>mismo router.</a:t>
            </a:r>
            <a:endParaRPr sz="2400">
              <a:latin typeface="Carlito"/>
              <a:cs typeface="Carlito"/>
            </a:endParaRPr>
          </a:p>
          <a:p>
            <a:pPr marL="371475" indent="-358775">
              <a:lnSpc>
                <a:spcPts val="2840"/>
              </a:lnSpc>
              <a:spcBef>
                <a:spcPts val="20"/>
              </a:spcBef>
              <a:buFont typeface="Trebuchet MS"/>
              <a:buChar char="•"/>
              <a:tabLst>
                <a:tab pos="370840" algn="l"/>
                <a:tab pos="371475" algn="l"/>
              </a:tabLst>
            </a:pPr>
            <a:r>
              <a:rPr sz="2400" dirty="0">
                <a:latin typeface="Carlito"/>
                <a:cs typeface="Carlito"/>
              </a:rPr>
              <a:t>Se </a:t>
            </a:r>
            <a:r>
              <a:rPr sz="2400" spc="-5" dirty="0">
                <a:latin typeface="Carlito"/>
                <a:cs typeface="Carlito"/>
              </a:rPr>
              <a:t>setea mediante </a:t>
            </a:r>
            <a:r>
              <a:rPr sz="2400" b="1" spc="-5" dirty="0">
                <a:latin typeface="Carlito"/>
                <a:cs typeface="Carlito"/>
              </a:rPr>
              <a:t>route-maps</a:t>
            </a:r>
            <a:r>
              <a:rPr sz="2400" spc="-5" dirty="0">
                <a:latin typeface="Carlito"/>
                <a:cs typeface="Carlito"/>
              </a:rPr>
              <a:t>.</a:t>
            </a:r>
            <a:endParaRPr sz="2400">
              <a:latin typeface="Carlito"/>
              <a:cs typeface="Carlito"/>
            </a:endParaRPr>
          </a:p>
          <a:p>
            <a:pPr marL="368300" marR="5080" indent="-355600">
              <a:lnSpc>
                <a:spcPts val="2900"/>
              </a:lnSpc>
              <a:spcBef>
                <a:spcPts val="40"/>
              </a:spcBef>
              <a:buFont typeface="Trebuchet MS"/>
              <a:buChar char="•"/>
              <a:tabLst>
                <a:tab pos="370840" algn="l"/>
                <a:tab pos="371475" algn="l"/>
              </a:tabLst>
            </a:pPr>
            <a:r>
              <a:rPr sz="2400" spc="-5" dirty="0">
                <a:latin typeface="Carlito"/>
                <a:cs typeface="Carlito"/>
              </a:rPr>
              <a:t>Inicialmente propietario </a:t>
            </a:r>
            <a:r>
              <a:rPr sz="2400" dirty="0">
                <a:latin typeface="Carlito"/>
                <a:cs typeface="Carlito"/>
              </a:rPr>
              <a:t>de CISCO, aunque </a:t>
            </a:r>
            <a:r>
              <a:rPr sz="2400" spc="-5" dirty="0">
                <a:latin typeface="Carlito"/>
                <a:cs typeface="Carlito"/>
              </a:rPr>
              <a:t>ya otros fabricantes </a:t>
            </a:r>
            <a:r>
              <a:rPr sz="2400" dirty="0">
                <a:latin typeface="Carlito"/>
                <a:cs typeface="Carlito"/>
              </a:rPr>
              <a:t>lo  han</a:t>
            </a:r>
            <a:r>
              <a:rPr sz="2400" spc="-5" dirty="0">
                <a:latin typeface="Carlito"/>
                <a:cs typeface="Carlito"/>
              </a:rPr>
              <a:t> incorporado.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24715" y="4820907"/>
            <a:ext cx="720090" cy="1478915"/>
          </a:xfrm>
          <a:custGeom>
            <a:avLst/>
            <a:gdLst/>
            <a:ahLst/>
            <a:cxnLst/>
            <a:rect l="l" t="t" r="r" b="b"/>
            <a:pathLst>
              <a:path w="720090" h="1478914">
                <a:moveTo>
                  <a:pt x="0" y="598"/>
                </a:moveTo>
                <a:lnTo>
                  <a:pt x="0" y="267"/>
                </a:lnTo>
                <a:lnTo>
                  <a:pt x="267" y="0"/>
                </a:lnTo>
                <a:lnTo>
                  <a:pt x="598" y="0"/>
                </a:lnTo>
                <a:lnTo>
                  <a:pt x="719481" y="0"/>
                </a:lnTo>
                <a:lnTo>
                  <a:pt x="719811" y="0"/>
                </a:lnTo>
                <a:lnTo>
                  <a:pt x="720079" y="267"/>
                </a:lnTo>
                <a:lnTo>
                  <a:pt x="720079" y="598"/>
                </a:lnTo>
                <a:lnTo>
                  <a:pt x="720079" y="1478288"/>
                </a:lnTo>
                <a:lnTo>
                  <a:pt x="720079" y="1478618"/>
                </a:lnTo>
                <a:lnTo>
                  <a:pt x="719811" y="1478888"/>
                </a:lnTo>
                <a:lnTo>
                  <a:pt x="719481" y="1478888"/>
                </a:lnTo>
                <a:lnTo>
                  <a:pt x="598" y="1478888"/>
                </a:lnTo>
                <a:lnTo>
                  <a:pt x="267" y="1478888"/>
                </a:lnTo>
                <a:lnTo>
                  <a:pt x="0" y="1478618"/>
                </a:lnTo>
                <a:lnTo>
                  <a:pt x="0" y="1478288"/>
                </a:lnTo>
                <a:lnTo>
                  <a:pt x="0" y="598"/>
                </a:lnTo>
                <a:close/>
              </a:path>
            </a:pathLst>
          </a:custGeom>
          <a:ln w="25559">
            <a:solidFill>
              <a:srgbClr val="A8D2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25793" y="4854629"/>
          <a:ext cx="8169273" cy="1447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3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3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4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94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1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tc>
                  <a:txBody>
                    <a:bodyPr/>
                    <a:lstStyle/>
                    <a:p>
                      <a:pPr marL="480059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Network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L="53340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192.0.2.0/26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2420" algn="r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Next</a:t>
                      </a:r>
                      <a:r>
                        <a:rPr sz="1400" spc="-10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400" spc="-5" dirty="0">
                          <a:latin typeface="Courier New"/>
                          <a:cs typeface="Courier New"/>
                        </a:rPr>
                        <a:t>Hop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R="312420" algn="r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Metric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R="45720" algn="r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95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33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LocPrf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Weight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R="45720" algn="r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300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29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Path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L="52705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65511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*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192.0.2.128/26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95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198.51.100.22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95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100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e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*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203.0.113.128/25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95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198.51.100.114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100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64501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203.0.113.0/25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00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100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00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64497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00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64498</a:t>
                      </a:r>
                      <a:r>
                        <a:rPr sz="1400" spc="-7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400" dirty="0"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23331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1767" y="1320876"/>
            <a:ext cx="8759190" cy="5424170"/>
            <a:chOff x="271767" y="1320876"/>
            <a:chExt cx="8759190" cy="5424170"/>
          </a:xfrm>
        </p:grpSpPr>
        <p:sp>
          <p:nvSpPr>
            <p:cNvPr id="3" name="object 3"/>
            <p:cNvSpPr/>
            <p:nvPr/>
          </p:nvSpPr>
          <p:spPr>
            <a:xfrm>
              <a:off x="271767" y="1320876"/>
              <a:ext cx="8601075" cy="5400675"/>
            </a:xfrm>
            <a:custGeom>
              <a:avLst/>
              <a:gdLst/>
              <a:ahLst/>
              <a:cxnLst/>
              <a:rect l="l" t="t" r="r" b="b"/>
              <a:pathLst>
                <a:path w="8601075" h="5400675">
                  <a:moveTo>
                    <a:pt x="8600465" y="0"/>
                  </a:moveTo>
                  <a:lnTo>
                    <a:pt x="0" y="0"/>
                  </a:lnTo>
                  <a:lnTo>
                    <a:pt x="0" y="5400598"/>
                  </a:lnTo>
                  <a:lnTo>
                    <a:pt x="8600465" y="5400598"/>
                  </a:lnTo>
                  <a:lnTo>
                    <a:pt x="8600465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69879" y="2495943"/>
              <a:ext cx="2626588" cy="21715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69889" y="2495958"/>
              <a:ext cx="2626995" cy="2171700"/>
            </a:xfrm>
            <a:custGeom>
              <a:avLst/>
              <a:gdLst/>
              <a:ahLst/>
              <a:cxnLst/>
              <a:rect l="l" t="t" r="r" b="b"/>
              <a:pathLst>
                <a:path w="2626995" h="2171700">
                  <a:moveTo>
                    <a:pt x="0" y="2171557"/>
                  </a:moveTo>
                  <a:lnTo>
                    <a:pt x="1324488" y="967199"/>
                  </a:lnTo>
                  <a:lnTo>
                    <a:pt x="1351114" y="1098232"/>
                  </a:lnTo>
                  <a:lnTo>
                    <a:pt x="2626587" y="0"/>
                  </a:lnTo>
                  <a:lnTo>
                    <a:pt x="1302249" y="1204206"/>
                  </a:lnTo>
                  <a:lnTo>
                    <a:pt x="1275623" y="1073324"/>
                  </a:lnTo>
                  <a:lnTo>
                    <a:pt x="0" y="2171557"/>
                  </a:lnTo>
                  <a:close/>
                </a:path>
              </a:pathLst>
            </a:custGeom>
            <a:ln w="10878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19955" y="2463495"/>
              <a:ext cx="2476512" cy="1290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19962" y="2463502"/>
              <a:ext cx="2477135" cy="129539"/>
            </a:xfrm>
            <a:custGeom>
              <a:avLst/>
              <a:gdLst/>
              <a:ahLst/>
              <a:cxnLst/>
              <a:rect l="l" t="t" r="r" b="b"/>
              <a:pathLst>
                <a:path w="2477134" h="129539">
                  <a:moveTo>
                    <a:pt x="2476513" y="32456"/>
                  </a:moveTo>
                  <a:lnTo>
                    <a:pt x="1176986" y="129070"/>
                  </a:lnTo>
                  <a:lnTo>
                    <a:pt x="1221918" y="39702"/>
                  </a:lnTo>
                  <a:lnTo>
                    <a:pt x="0" y="96614"/>
                  </a:lnTo>
                  <a:lnTo>
                    <a:pt x="1299678" y="0"/>
                  </a:lnTo>
                  <a:lnTo>
                    <a:pt x="1254746" y="89217"/>
                  </a:lnTo>
                  <a:lnTo>
                    <a:pt x="2476513" y="32456"/>
                  </a:lnTo>
                  <a:close/>
                </a:path>
              </a:pathLst>
            </a:custGeom>
            <a:ln w="10869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82635" y="2485224"/>
              <a:ext cx="2487244" cy="2182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82634" y="2485240"/>
              <a:ext cx="2487295" cy="2182495"/>
            </a:xfrm>
            <a:custGeom>
              <a:avLst/>
              <a:gdLst/>
              <a:ahLst/>
              <a:cxnLst/>
              <a:rect l="l" t="t" r="r" b="b"/>
              <a:pathLst>
                <a:path w="2487295" h="2182495">
                  <a:moveTo>
                    <a:pt x="2487254" y="2182275"/>
                  </a:moveTo>
                  <a:lnTo>
                    <a:pt x="1134476" y="1098081"/>
                  </a:lnTo>
                  <a:lnTo>
                    <a:pt x="1249603" y="1055209"/>
                  </a:lnTo>
                  <a:lnTo>
                    <a:pt x="0" y="0"/>
                  </a:lnTo>
                  <a:lnTo>
                    <a:pt x="1352929" y="1084193"/>
                  </a:lnTo>
                  <a:lnTo>
                    <a:pt x="1237803" y="1127066"/>
                  </a:lnTo>
                  <a:lnTo>
                    <a:pt x="2487254" y="2182275"/>
                  </a:lnTo>
                  <a:close/>
                </a:path>
              </a:pathLst>
            </a:custGeom>
            <a:ln w="10879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82635" y="2446591"/>
              <a:ext cx="2637320" cy="15215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82634" y="2446594"/>
              <a:ext cx="2637790" cy="152400"/>
            </a:xfrm>
            <a:custGeom>
              <a:avLst/>
              <a:gdLst/>
              <a:ahLst/>
              <a:cxnLst/>
              <a:rect l="l" t="t" r="r" b="b"/>
              <a:pathLst>
                <a:path w="2637790" h="152400">
                  <a:moveTo>
                    <a:pt x="0" y="38645"/>
                  </a:moveTo>
                  <a:lnTo>
                    <a:pt x="1399373" y="0"/>
                  </a:lnTo>
                  <a:lnTo>
                    <a:pt x="1337498" y="107936"/>
                  </a:lnTo>
                  <a:lnTo>
                    <a:pt x="2637328" y="113521"/>
                  </a:lnTo>
                  <a:lnTo>
                    <a:pt x="1238105" y="152167"/>
                  </a:lnTo>
                  <a:lnTo>
                    <a:pt x="1299980" y="44231"/>
                  </a:lnTo>
                  <a:lnTo>
                    <a:pt x="0" y="38645"/>
                  </a:lnTo>
                  <a:close/>
                </a:path>
              </a:pathLst>
            </a:custGeom>
            <a:ln w="10869">
              <a:solidFill>
                <a:srgbClr val="1F47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37263" y="1519998"/>
              <a:ext cx="2294255" cy="1350645"/>
            </a:xfrm>
            <a:custGeom>
              <a:avLst/>
              <a:gdLst/>
              <a:ahLst/>
              <a:cxnLst/>
              <a:rect l="l" t="t" r="r" b="b"/>
              <a:pathLst>
                <a:path w="2294254" h="1350645">
                  <a:moveTo>
                    <a:pt x="87555" y="619241"/>
                  </a:moveTo>
                  <a:lnTo>
                    <a:pt x="50068" y="651847"/>
                  </a:lnTo>
                  <a:lnTo>
                    <a:pt x="22957" y="688183"/>
                  </a:lnTo>
                  <a:lnTo>
                    <a:pt x="6255" y="727051"/>
                  </a:lnTo>
                  <a:lnTo>
                    <a:pt x="0" y="767257"/>
                  </a:lnTo>
                  <a:lnTo>
                    <a:pt x="4225" y="807605"/>
                  </a:lnTo>
                  <a:lnTo>
                    <a:pt x="18967" y="846898"/>
                  </a:lnTo>
                  <a:lnTo>
                    <a:pt x="44261" y="883941"/>
                  </a:lnTo>
                  <a:lnTo>
                    <a:pt x="80142" y="917538"/>
                  </a:lnTo>
                  <a:lnTo>
                    <a:pt x="146915" y="955410"/>
                  </a:lnTo>
                  <a:lnTo>
                    <a:pt x="185173" y="968465"/>
                  </a:lnTo>
                  <a:lnTo>
                    <a:pt x="225828" y="977318"/>
                  </a:lnTo>
                  <a:lnTo>
                    <a:pt x="228988" y="1019168"/>
                  </a:lnTo>
                  <a:lnTo>
                    <a:pt x="240902" y="1059034"/>
                  </a:lnTo>
                  <a:lnTo>
                    <a:pt x="260868" y="1096371"/>
                  </a:lnTo>
                  <a:lnTo>
                    <a:pt x="288181" y="1130635"/>
                  </a:lnTo>
                  <a:lnTo>
                    <a:pt x="322139" y="1161281"/>
                  </a:lnTo>
                  <a:lnTo>
                    <a:pt x="362038" y="1187765"/>
                  </a:lnTo>
                  <a:lnTo>
                    <a:pt x="407174" y="1209543"/>
                  </a:lnTo>
                  <a:lnTo>
                    <a:pt x="456844" y="1226071"/>
                  </a:lnTo>
                  <a:lnTo>
                    <a:pt x="510345" y="1236803"/>
                  </a:lnTo>
                  <a:lnTo>
                    <a:pt x="566973" y="1241196"/>
                  </a:lnTo>
                  <a:lnTo>
                    <a:pt x="618629" y="1239358"/>
                  </a:lnTo>
                  <a:lnTo>
                    <a:pt x="669108" y="1231930"/>
                  </a:lnTo>
                  <a:lnTo>
                    <a:pt x="717573" y="1219096"/>
                  </a:lnTo>
                  <a:lnTo>
                    <a:pt x="763188" y="1201040"/>
                  </a:lnTo>
                  <a:lnTo>
                    <a:pt x="789041" y="1234686"/>
                  </a:lnTo>
                  <a:lnTo>
                    <a:pt x="820481" y="1264435"/>
                  </a:lnTo>
                  <a:lnTo>
                    <a:pt x="856780" y="1290097"/>
                  </a:lnTo>
                  <a:lnTo>
                    <a:pt x="897208" y="1311479"/>
                  </a:lnTo>
                  <a:lnTo>
                    <a:pt x="941036" y="1328391"/>
                  </a:lnTo>
                  <a:lnTo>
                    <a:pt x="987536" y="1340642"/>
                  </a:lnTo>
                  <a:lnTo>
                    <a:pt x="1035978" y="1348040"/>
                  </a:lnTo>
                  <a:lnTo>
                    <a:pt x="1085633" y="1350394"/>
                  </a:lnTo>
                  <a:lnTo>
                    <a:pt x="1135773" y="1347513"/>
                  </a:lnTo>
                  <a:lnTo>
                    <a:pt x="1185667" y="1339205"/>
                  </a:lnTo>
                  <a:lnTo>
                    <a:pt x="1234588" y="1325280"/>
                  </a:lnTo>
                  <a:lnTo>
                    <a:pt x="1280181" y="1306214"/>
                  </a:lnTo>
                  <a:lnTo>
                    <a:pt x="1321235" y="1282577"/>
                  </a:lnTo>
                  <a:lnTo>
                    <a:pt x="1357128" y="1254780"/>
                  </a:lnTo>
                  <a:lnTo>
                    <a:pt x="1387233" y="1223231"/>
                  </a:lnTo>
                  <a:lnTo>
                    <a:pt x="1432999" y="1242751"/>
                  </a:lnTo>
                  <a:lnTo>
                    <a:pt x="1480630" y="1257609"/>
                  </a:lnTo>
                  <a:lnTo>
                    <a:pt x="1529576" y="1267887"/>
                  </a:lnTo>
                  <a:lnTo>
                    <a:pt x="1579290" y="1273667"/>
                  </a:lnTo>
                  <a:lnTo>
                    <a:pt x="1629224" y="1275030"/>
                  </a:lnTo>
                  <a:lnTo>
                    <a:pt x="1678831" y="1272058"/>
                  </a:lnTo>
                  <a:lnTo>
                    <a:pt x="1727562" y="1264833"/>
                  </a:lnTo>
                  <a:lnTo>
                    <a:pt x="1774870" y="1253436"/>
                  </a:lnTo>
                  <a:lnTo>
                    <a:pt x="1820207" y="1237949"/>
                  </a:lnTo>
                  <a:lnTo>
                    <a:pt x="1863025" y="1218453"/>
                  </a:lnTo>
                  <a:lnTo>
                    <a:pt x="1902776" y="1195031"/>
                  </a:lnTo>
                  <a:lnTo>
                    <a:pt x="1938912" y="1167763"/>
                  </a:lnTo>
                  <a:lnTo>
                    <a:pt x="1970885" y="1136731"/>
                  </a:lnTo>
                  <a:lnTo>
                    <a:pt x="2001386" y="1096772"/>
                  </a:lnTo>
                  <a:lnTo>
                    <a:pt x="2023475" y="1054137"/>
                  </a:lnTo>
                  <a:lnTo>
                    <a:pt x="2036857" y="1009550"/>
                  </a:lnTo>
                  <a:lnTo>
                    <a:pt x="2041232" y="963731"/>
                  </a:lnTo>
                  <a:lnTo>
                    <a:pt x="2097041" y="950437"/>
                  </a:lnTo>
                  <a:lnTo>
                    <a:pt x="2147317" y="930616"/>
                  </a:lnTo>
                  <a:lnTo>
                    <a:pt x="2191367" y="905081"/>
                  </a:lnTo>
                  <a:lnTo>
                    <a:pt x="2228499" y="874640"/>
                  </a:lnTo>
                  <a:lnTo>
                    <a:pt x="2258021" y="840104"/>
                  </a:lnTo>
                  <a:lnTo>
                    <a:pt x="2279241" y="802283"/>
                  </a:lnTo>
                  <a:lnTo>
                    <a:pt x="2291465" y="761987"/>
                  </a:lnTo>
                  <a:lnTo>
                    <a:pt x="2294003" y="720026"/>
                  </a:lnTo>
                  <a:lnTo>
                    <a:pt x="2286161" y="677210"/>
                  </a:lnTo>
                  <a:lnTo>
                    <a:pt x="2272013" y="643326"/>
                  </a:lnTo>
                  <a:lnTo>
                    <a:pt x="2251384" y="611523"/>
                  </a:lnTo>
                  <a:lnTo>
                    <a:pt x="2224657" y="582296"/>
                  </a:lnTo>
                  <a:lnTo>
                    <a:pt x="2192213" y="556140"/>
                  </a:lnTo>
                  <a:lnTo>
                    <a:pt x="2220570" y="518167"/>
                  </a:lnTo>
                  <a:lnTo>
                    <a:pt x="2235992" y="477759"/>
                  </a:lnTo>
                  <a:lnTo>
                    <a:pt x="2238844" y="436493"/>
                  </a:lnTo>
                  <a:lnTo>
                    <a:pt x="2229490" y="395945"/>
                  </a:lnTo>
                  <a:lnTo>
                    <a:pt x="2208297" y="357692"/>
                  </a:lnTo>
                  <a:lnTo>
                    <a:pt x="2175629" y="323310"/>
                  </a:lnTo>
                  <a:lnTo>
                    <a:pt x="2131851" y="294376"/>
                  </a:lnTo>
                  <a:lnTo>
                    <a:pt x="2064889" y="269316"/>
                  </a:lnTo>
                  <a:lnTo>
                    <a:pt x="1991006" y="259655"/>
                  </a:lnTo>
                  <a:lnTo>
                    <a:pt x="1971949" y="221805"/>
                  </a:lnTo>
                  <a:lnTo>
                    <a:pt x="1947234" y="186771"/>
                  </a:lnTo>
                  <a:lnTo>
                    <a:pt x="1917372" y="154755"/>
                  </a:lnTo>
                  <a:lnTo>
                    <a:pt x="1882871" y="125958"/>
                  </a:lnTo>
                  <a:lnTo>
                    <a:pt x="1844240" y="100582"/>
                  </a:lnTo>
                  <a:lnTo>
                    <a:pt x="1801988" y="78827"/>
                  </a:lnTo>
                  <a:lnTo>
                    <a:pt x="1756624" y="60894"/>
                  </a:lnTo>
                  <a:lnTo>
                    <a:pt x="1708657" y="46985"/>
                  </a:lnTo>
                  <a:lnTo>
                    <a:pt x="1658596" y="37301"/>
                  </a:lnTo>
                  <a:lnTo>
                    <a:pt x="1606951" y="32044"/>
                  </a:lnTo>
                  <a:lnTo>
                    <a:pt x="1554229" y="31413"/>
                  </a:lnTo>
                  <a:lnTo>
                    <a:pt x="1500941" y="35611"/>
                  </a:lnTo>
                  <a:lnTo>
                    <a:pt x="1447595" y="44839"/>
                  </a:lnTo>
                  <a:lnTo>
                    <a:pt x="1399052" y="57972"/>
                  </a:lnTo>
                  <a:lnTo>
                    <a:pt x="1353204" y="75128"/>
                  </a:lnTo>
                  <a:lnTo>
                    <a:pt x="1310492" y="96087"/>
                  </a:lnTo>
                  <a:lnTo>
                    <a:pt x="1271361" y="120633"/>
                  </a:lnTo>
                  <a:lnTo>
                    <a:pt x="1236252" y="148548"/>
                  </a:lnTo>
                  <a:lnTo>
                    <a:pt x="1205001" y="116214"/>
                  </a:lnTo>
                  <a:lnTo>
                    <a:pt x="1169363" y="87624"/>
                  </a:lnTo>
                  <a:lnTo>
                    <a:pt x="1129890" y="62873"/>
                  </a:lnTo>
                  <a:lnTo>
                    <a:pt x="1087134" y="42054"/>
                  </a:lnTo>
                  <a:lnTo>
                    <a:pt x="1041651" y="25263"/>
                  </a:lnTo>
                  <a:lnTo>
                    <a:pt x="993992" y="12594"/>
                  </a:lnTo>
                  <a:lnTo>
                    <a:pt x="944711" y="4142"/>
                  </a:lnTo>
                  <a:lnTo>
                    <a:pt x="894362" y="0"/>
                  </a:lnTo>
                  <a:lnTo>
                    <a:pt x="843496" y="263"/>
                  </a:lnTo>
                  <a:lnTo>
                    <a:pt x="792668" y="5025"/>
                  </a:lnTo>
                  <a:lnTo>
                    <a:pt x="742432" y="14382"/>
                  </a:lnTo>
                  <a:lnTo>
                    <a:pt x="693339" y="28427"/>
                  </a:lnTo>
                  <a:lnTo>
                    <a:pt x="645943" y="47254"/>
                  </a:lnTo>
                  <a:lnTo>
                    <a:pt x="594655" y="74786"/>
                  </a:lnTo>
                  <a:lnTo>
                    <a:pt x="549708" y="107412"/>
                  </a:lnTo>
                  <a:lnTo>
                    <a:pt x="511766" y="144567"/>
                  </a:lnTo>
                  <a:lnTo>
                    <a:pt x="481498" y="185684"/>
                  </a:lnTo>
                  <a:lnTo>
                    <a:pt x="426940" y="184365"/>
                  </a:lnTo>
                  <a:lnTo>
                    <a:pt x="373901" y="188347"/>
                  </a:lnTo>
                  <a:lnTo>
                    <a:pt x="322905" y="197315"/>
                  </a:lnTo>
                  <a:lnTo>
                    <a:pt x="274474" y="210956"/>
                  </a:lnTo>
                  <a:lnTo>
                    <a:pt x="229132" y="228954"/>
                  </a:lnTo>
                  <a:lnTo>
                    <a:pt x="187402" y="250993"/>
                  </a:lnTo>
                  <a:lnTo>
                    <a:pt x="149807" y="276760"/>
                  </a:lnTo>
                  <a:lnTo>
                    <a:pt x="116870" y="305938"/>
                  </a:lnTo>
                  <a:lnTo>
                    <a:pt x="89115" y="338213"/>
                  </a:lnTo>
                  <a:lnTo>
                    <a:pt x="67064" y="373270"/>
                  </a:lnTo>
                  <a:lnTo>
                    <a:pt x="51242" y="410793"/>
                  </a:lnTo>
                  <a:lnTo>
                    <a:pt x="42170" y="450468"/>
                  </a:lnTo>
                  <a:lnTo>
                    <a:pt x="40603" y="494161"/>
                  </a:lnTo>
                  <a:lnTo>
                    <a:pt x="47786" y="537345"/>
                  </a:lnTo>
                  <a:lnTo>
                    <a:pt x="63508" y="579284"/>
                  </a:lnTo>
                  <a:lnTo>
                    <a:pt x="87555" y="619241"/>
                  </a:lnTo>
                  <a:close/>
                </a:path>
              </a:pathLst>
            </a:custGeom>
            <a:ln w="326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362519" y="498157"/>
            <a:ext cx="642366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81855" algn="l"/>
              </a:tabLst>
            </a:pPr>
            <a:r>
              <a:rPr sz="4400" spc="-5" dirty="0">
                <a:solidFill>
                  <a:srgbClr val="009DCA"/>
                </a:solidFill>
                <a:latin typeface="Arial"/>
                <a:cs typeface="Arial"/>
              </a:rPr>
              <a:t>Atributos</a:t>
            </a:r>
            <a:r>
              <a:rPr sz="4400" spc="-150" dirty="0">
                <a:solidFill>
                  <a:srgbClr val="009DCA"/>
                </a:solidFill>
                <a:latin typeface="Arial"/>
                <a:cs typeface="Arial"/>
              </a:rPr>
              <a:t> </a:t>
            </a:r>
            <a:r>
              <a:rPr sz="4400" spc="-5" dirty="0">
                <a:solidFill>
                  <a:srgbClr val="009DCA"/>
                </a:solidFill>
                <a:latin typeface="Arial"/>
                <a:cs typeface="Arial"/>
              </a:rPr>
              <a:t>de</a:t>
            </a:r>
            <a:r>
              <a:rPr sz="4400" spc="20" dirty="0">
                <a:solidFill>
                  <a:srgbClr val="009DCA"/>
                </a:solidFill>
                <a:latin typeface="Arial"/>
                <a:cs typeface="Arial"/>
              </a:rPr>
              <a:t> </a:t>
            </a:r>
            <a:r>
              <a:rPr sz="4400" spc="-5" dirty="0">
                <a:solidFill>
                  <a:srgbClr val="009DCA"/>
                </a:solidFill>
                <a:latin typeface="Arial"/>
                <a:cs typeface="Arial"/>
              </a:rPr>
              <a:t>rutas:	</a:t>
            </a:r>
            <a:r>
              <a:rPr sz="4400" spc="-20" dirty="0">
                <a:solidFill>
                  <a:srgbClr val="009DCA"/>
                </a:solidFill>
                <a:latin typeface="Arial"/>
                <a:cs typeface="Arial"/>
              </a:rPr>
              <a:t>Weight</a:t>
            </a:r>
            <a:endParaRPr sz="4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65063" y="1780696"/>
            <a:ext cx="1438910" cy="532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41300">
              <a:lnSpc>
                <a:spcPct val="100899"/>
              </a:lnSpc>
              <a:spcBef>
                <a:spcPts val="95"/>
              </a:spcBef>
            </a:pPr>
            <a:r>
              <a:rPr sz="1650" spc="10" dirty="0">
                <a:latin typeface="Arial"/>
                <a:cs typeface="Arial"/>
              </a:rPr>
              <a:t>AS </a:t>
            </a:r>
            <a:r>
              <a:rPr sz="1650" spc="5" dirty="0">
                <a:latin typeface="Arial"/>
                <a:cs typeface="Arial"/>
              </a:rPr>
              <a:t>64505  20</a:t>
            </a:r>
            <a:r>
              <a:rPr sz="1650" dirty="0">
                <a:latin typeface="Arial"/>
                <a:cs typeface="Arial"/>
              </a:rPr>
              <a:t>3</a:t>
            </a:r>
            <a:r>
              <a:rPr sz="1650" spc="5" dirty="0">
                <a:latin typeface="Arial"/>
                <a:cs typeface="Arial"/>
              </a:rPr>
              <a:t>.0.113.</a:t>
            </a:r>
            <a:r>
              <a:rPr sz="1650" dirty="0">
                <a:latin typeface="Arial"/>
                <a:cs typeface="Arial"/>
              </a:rPr>
              <a:t>0</a:t>
            </a:r>
            <a:r>
              <a:rPr sz="1650" spc="5" dirty="0">
                <a:latin typeface="Arial"/>
                <a:cs typeface="Arial"/>
              </a:rPr>
              <a:t>/25</a:t>
            </a:r>
            <a:endParaRPr sz="165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91351" y="1998071"/>
            <a:ext cx="4465320" cy="1060450"/>
            <a:chOff x="391351" y="1998071"/>
            <a:chExt cx="4465320" cy="1060450"/>
          </a:xfrm>
        </p:grpSpPr>
        <p:sp>
          <p:nvSpPr>
            <p:cNvPr id="16" name="object 16"/>
            <p:cNvSpPr/>
            <p:nvPr/>
          </p:nvSpPr>
          <p:spPr>
            <a:xfrm>
              <a:off x="4394847" y="2335479"/>
              <a:ext cx="450367" cy="26946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394852" y="2335488"/>
              <a:ext cx="450850" cy="269875"/>
            </a:xfrm>
            <a:custGeom>
              <a:avLst/>
              <a:gdLst/>
              <a:ahLst/>
              <a:cxnLst/>
              <a:rect l="l" t="t" r="r" b="b"/>
              <a:pathLst>
                <a:path w="450850" h="269875">
                  <a:moveTo>
                    <a:pt x="450371" y="134656"/>
                  </a:moveTo>
                  <a:lnTo>
                    <a:pt x="419604" y="66668"/>
                  </a:lnTo>
                  <a:lnTo>
                    <a:pt x="384373" y="39419"/>
                  </a:lnTo>
                  <a:lnTo>
                    <a:pt x="338780" y="18372"/>
                  </a:lnTo>
                  <a:lnTo>
                    <a:pt x="284975" y="4806"/>
                  </a:lnTo>
                  <a:lnTo>
                    <a:pt x="225110" y="0"/>
                  </a:lnTo>
                  <a:lnTo>
                    <a:pt x="165256" y="4806"/>
                  </a:lnTo>
                  <a:lnTo>
                    <a:pt x="111479" y="18372"/>
                  </a:lnTo>
                  <a:lnTo>
                    <a:pt x="65921" y="39419"/>
                  </a:lnTo>
                  <a:lnTo>
                    <a:pt x="30727" y="66668"/>
                  </a:lnTo>
                  <a:lnTo>
                    <a:pt x="8039" y="98840"/>
                  </a:lnTo>
                  <a:lnTo>
                    <a:pt x="0" y="134656"/>
                  </a:lnTo>
                  <a:lnTo>
                    <a:pt x="8039" y="170535"/>
                  </a:lnTo>
                  <a:lnTo>
                    <a:pt x="30727" y="202750"/>
                  </a:lnTo>
                  <a:lnTo>
                    <a:pt x="65921" y="230025"/>
                  </a:lnTo>
                  <a:lnTo>
                    <a:pt x="111479" y="251085"/>
                  </a:lnTo>
                  <a:lnTo>
                    <a:pt x="165256" y="264656"/>
                  </a:lnTo>
                  <a:lnTo>
                    <a:pt x="225110" y="269463"/>
                  </a:lnTo>
                  <a:lnTo>
                    <a:pt x="284975" y="264656"/>
                  </a:lnTo>
                  <a:lnTo>
                    <a:pt x="338780" y="251085"/>
                  </a:lnTo>
                  <a:lnTo>
                    <a:pt x="384373" y="230025"/>
                  </a:lnTo>
                  <a:lnTo>
                    <a:pt x="419604" y="202750"/>
                  </a:lnTo>
                  <a:lnTo>
                    <a:pt x="442321" y="170535"/>
                  </a:lnTo>
                  <a:lnTo>
                    <a:pt x="450371" y="134656"/>
                  </a:lnTo>
                  <a:close/>
                </a:path>
              </a:pathLst>
            </a:custGeom>
            <a:ln w="10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54461" y="2373982"/>
              <a:ext cx="331154" cy="1924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394847" y="2470137"/>
              <a:ext cx="450367" cy="31460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394852" y="2470144"/>
              <a:ext cx="450850" cy="314960"/>
            </a:xfrm>
            <a:custGeom>
              <a:avLst/>
              <a:gdLst/>
              <a:ahLst/>
              <a:cxnLst/>
              <a:rect l="l" t="t" r="r" b="b"/>
              <a:pathLst>
                <a:path w="450850" h="314960">
                  <a:moveTo>
                    <a:pt x="0" y="0"/>
                  </a:moveTo>
                  <a:lnTo>
                    <a:pt x="0" y="179793"/>
                  </a:lnTo>
                  <a:lnTo>
                    <a:pt x="8039" y="215620"/>
                  </a:lnTo>
                  <a:lnTo>
                    <a:pt x="30727" y="247820"/>
                  </a:lnTo>
                  <a:lnTo>
                    <a:pt x="65921" y="275105"/>
                  </a:lnTo>
                  <a:lnTo>
                    <a:pt x="111479" y="296188"/>
                  </a:lnTo>
                  <a:lnTo>
                    <a:pt x="165256" y="309782"/>
                  </a:lnTo>
                  <a:lnTo>
                    <a:pt x="225110" y="314600"/>
                  </a:lnTo>
                  <a:lnTo>
                    <a:pt x="284975" y="309782"/>
                  </a:lnTo>
                  <a:lnTo>
                    <a:pt x="338780" y="296188"/>
                  </a:lnTo>
                  <a:lnTo>
                    <a:pt x="384373" y="275105"/>
                  </a:lnTo>
                  <a:lnTo>
                    <a:pt x="419604" y="247820"/>
                  </a:lnTo>
                  <a:lnTo>
                    <a:pt x="442321" y="215620"/>
                  </a:lnTo>
                  <a:lnTo>
                    <a:pt x="450371" y="179793"/>
                  </a:lnTo>
                  <a:lnTo>
                    <a:pt x="450371" y="0"/>
                  </a:lnTo>
                  <a:lnTo>
                    <a:pt x="442321" y="35879"/>
                  </a:lnTo>
                  <a:lnTo>
                    <a:pt x="419604" y="68094"/>
                  </a:lnTo>
                  <a:lnTo>
                    <a:pt x="384373" y="95368"/>
                  </a:lnTo>
                  <a:lnTo>
                    <a:pt x="338780" y="116429"/>
                  </a:lnTo>
                  <a:lnTo>
                    <a:pt x="284975" y="130000"/>
                  </a:lnTo>
                  <a:lnTo>
                    <a:pt x="225110" y="134807"/>
                  </a:lnTo>
                  <a:lnTo>
                    <a:pt x="165256" y="130000"/>
                  </a:lnTo>
                  <a:lnTo>
                    <a:pt x="111479" y="116429"/>
                  </a:lnTo>
                  <a:lnTo>
                    <a:pt x="65921" y="95368"/>
                  </a:lnTo>
                  <a:lnTo>
                    <a:pt x="30727" y="68094"/>
                  </a:lnTo>
                  <a:lnTo>
                    <a:pt x="8039" y="35879"/>
                  </a:lnTo>
                  <a:lnTo>
                    <a:pt x="0" y="0"/>
                  </a:lnTo>
                  <a:close/>
                </a:path>
              </a:pathLst>
            </a:custGeom>
            <a:ln w="108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394852" y="2335488"/>
              <a:ext cx="450850" cy="449580"/>
            </a:xfrm>
            <a:custGeom>
              <a:avLst/>
              <a:gdLst/>
              <a:ahLst/>
              <a:cxnLst/>
              <a:rect l="l" t="t" r="r" b="b"/>
              <a:pathLst>
                <a:path w="450850" h="449580">
                  <a:moveTo>
                    <a:pt x="450371" y="134656"/>
                  </a:moveTo>
                  <a:lnTo>
                    <a:pt x="419604" y="66668"/>
                  </a:lnTo>
                  <a:lnTo>
                    <a:pt x="384373" y="39419"/>
                  </a:lnTo>
                  <a:lnTo>
                    <a:pt x="338780" y="18372"/>
                  </a:lnTo>
                  <a:lnTo>
                    <a:pt x="284975" y="4806"/>
                  </a:lnTo>
                  <a:lnTo>
                    <a:pt x="225110" y="0"/>
                  </a:lnTo>
                  <a:lnTo>
                    <a:pt x="165256" y="4806"/>
                  </a:lnTo>
                  <a:lnTo>
                    <a:pt x="111479" y="18372"/>
                  </a:lnTo>
                  <a:lnTo>
                    <a:pt x="65921" y="39419"/>
                  </a:lnTo>
                  <a:lnTo>
                    <a:pt x="30727" y="66668"/>
                  </a:lnTo>
                  <a:lnTo>
                    <a:pt x="8039" y="98840"/>
                  </a:lnTo>
                  <a:lnTo>
                    <a:pt x="0" y="134656"/>
                  </a:lnTo>
                  <a:lnTo>
                    <a:pt x="0" y="314449"/>
                  </a:lnTo>
                  <a:lnTo>
                    <a:pt x="8039" y="350276"/>
                  </a:lnTo>
                  <a:lnTo>
                    <a:pt x="30727" y="382476"/>
                  </a:lnTo>
                  <a:lnTo>
                    <a:pt x="65921" y="409761"/>
                  </a:lnTo>
                  <a:lnTo>
                    <a:pt x="111479" y="430844"/>
                  </a:lnTo>
                  <a:lnTo>
                    <a:pt x="165256" y="444438"/>
                  </a:lnTo>
                  <a:lnTo>
                    <a:pt x="225110" y="449256"/>
                  </a:lnTo>
                  <a:lnTo>
                    <a:pt x="284975" y="444438"/>
                  </a:lnTo>
                  <a:lnTo>
                    <a:pt x="338780" y="430844"/>
                  </a:lnTo>
                  <a:lnTo>
                    <a:pt x="384373" y="409761"/>
                  </a:lnTo>
                  <a:lnTo>
                    <a:pt x="419604" y="382476"/>
                  </a:lnTo>
                  <a:lnTo>
                    <a:pt x="442321" y="350276"/>
                  </a:lnTo>
                  <a:lnTo>
                    <a:pt x="450371" y="314449"/>
                  </a:lnTo>
                  <a:lnTo>
                    <a:pt x="450371" y="134656"/>
                  </a:lnTo>
                  <a:close/>
                </a:path>
              </a:pathLst>
            </a:custGeom>
            <a:ln w="22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07861" y="2014581"/>
              <a:ext cx="2228850" cy="1027430"/>
            </a:xfrm>
            <a:custGeom>
              <a:avLst/>
              <a:gdLst/>
              <a:ahLst/>
              <a:cxnLst/>
              <a:rect l="l" t="t" r="r" b="b"/>
              <a:pathLst>
                <a:path w="2228850" h="1027430">
                  <a:moveTo>
                    <a:pt x="84039" y="471112"/>
                  </a:moveTo>
                  <a:lnTo>
                    <a:pt x="43187" y="499666"/>
                  </a:lnTo>
                  <a:lnTo>
                    <a:pt x="15535" y="531762"/>
                  </a:lnTo>
                  <a:lnTo>
                    <a:pt x="1124" y="566042"/>
                  </a:lnTo>
                  <a:lnTo>
                    <a:pt x="0" y="601148"/>
                  </a:lnTo>
                  <a:lnTo>
                    <a:pt x="12204" y="635724"/>
                  </a:lnTo>
                  <a:lnTo>
                    <a:pt x="37782" y="668411"/>
                  </a:lnTo>
                  <a:lnTo>
                    <a:pt x="76777" y="697853"/>
                  </a:lnTo>
                  <a:lnTo>
                    <a:pt x="141691" y="726630"/>
                  </a:lnTo>
                  <a:lnTo>
                    <a:pt x="178845" y="736553"/>
                  </a:lnTo>
                  <a:lnTo>
                    <a:pt x="218348" y="743292"/>
                  </a:lnTo>
                  <a:lnTo>
                    <a:pt x="222323" y="778595"/>
                  </a:lnTo>
                  <a:lnTo>
                    <a:pt x="260539" y="842842"/>
                  </a:lnTo>
                  <a:lnTo>
                    <a:pt x="292908" y="870653"/>
                  </a:lnTo>
                  <a:lnTo>
                    <a:pt x="332870" y="894833"/>
                  </a:lnTo>
                  <a:lnTo>
                    <a:pt x="379488" y="914816"/>
                  </a:lnTo>
                  <a:lnTo>
                    <a:pt x="431826" y="930036"/>
                  </a:lnTo>
                  <a:lnTo>
                    <a:pt x="488947" y="939925"/>
                  </a:lnTo>
                  <a:lnTo>
                    <a:pt x="549917" y="943918"/>
                  </a:lnTo>
                  <a:lnTo>
                    <a:pt x="600173" y="942528"/>
                  </a:lnTo>
                  <a:lnTo>
                    <a:pt x="649251" y="936879"/>
                  </a:lnTo>
                  <a:lnTo>
                    <a:pt x="696358" y="927126"/>
                  </a:lnTo>
                  <a:lnTo>
                    <a:pt x="740700" y="913424"/>
                  </a:lnTo>
                  <a:lnTo>
                    <a:pt x="768640" y="941398"/>
                  </a:lnTo>
                  <a:lnTo>
                    <a:pt x="803067" y="965772"/>
                  </a:lnTo>
                  <a:lnTo>
                    <a:pt x="843040" y="986353"/>
                  </a:lnTo>
                  <a:lnTo>
                    <a:pt x="887614" y="1002947"/>
                  </a:lnTo>
                  <a:lnTo>
                    <a:pt x="935847" y="1015359"/>
                  </a:lnTo>
                  <a:lnTo>
                    <a:pt x="986795" y="1023397"/>
                  </a:lnTo>
                  <a:lnTo>
                    <a:pt x="1039516" y="1026867"/>
                  </a:lnTo>
                  <a:lnTo>
                    <a:pt x="1093065" y="1025574"/>
                  </a:lnTo>
                  <a:lnTo>
                    <a:pt x="1146500" y="1019324"/>
                  </a:lnTo>
                  <a:lnTo>
                    <a:pt x="1198878" y="1007925"/>
                  </a:lnTo>
                  <a:lnTo>
                    <a:pt x="1243168" y="993400"/>
                  </a:lnTo>
                  <a:lnTo>
                    <a:pt x="1283062" y="975393"/>
                  </a:lnTo>
                  <a:lnTo>
                    <a:pt x="1317944" y="954216"/>
                  </a:lnTo>
                  <a:lnTo>
                    <a:pt x="1347197" y="930180"/>
                  </a:lnTo>
                  <a:lnTo>
                    <a:pt x="1395480" y="946117"/>
                  </a:lnTo>
                  <a:lnTo>
                    <a:pt x="1445833" y="957898"/>
                  </a:lnTo>
                  <a:lnTo>
                    <a:pt x="1497580" y="965604"/>
                  </a:lnTo>
                  <a:lnTo>
                    <a:pt x="1550044" y="969313"/>
                  </a:lnTo>
                  <a:lnTo>
                    <a:pt x="1602549" y="969102"/>
                  </a:lnTo>
                  <a:lnTo>
                    <a:pt x="1654418" y="965052"/>
                  </a:lnTo>
                  <a:lnTo>
                    <a:pt x="1704975" y="957240"/>
                  </a:lnTo>
                  <a:lnTo>
                    <a:pt x="1753544" y="945746"/>
                  </a:lnTo>
                  <a:lnTo>
                    <a:pt x="1799447" y="930647"/>
                  </a:lnTo>
                  <a:lnTo>
                    <a:pt x="1842010" y="912023"/>
                  </a:lnTo>
                  <a:lnTo>
                    <a:pt x="1880554" y="889952"/>
                  </a:lnTo>
                  <a:lnTo>
                    <a:pt x="1914405" y="864513"/>
                  </a:lnTo>
                  <a:lnTo>
                    <a:pt x="1944174" y="834118"/>
                  </a:lnTo>
                  <a:lnTo>
                    <a:pt x="1965690" y="801714"/>
                  </a:lnTo>
                  <a:lnTo>
                    <a:pt x="1982936" y="733027"/>
                  </a:lnTo>
                  <a:lnTo>
                    <a:pt x="2043614" y="721271"/>
                  </a:lnTo>
                  <a:lnTo>
                    <a:pt x="2097366" y="703342"/>
                  </a:lnTo>
                  <a:lnTo>
                    <a:pt x="2143235" y="680117"/>
                  </a:lnTo>
                  <a:lnTo>
                    <a:pt x="2180267" y="652471"/>
                  </a:lnTo>
                  <a:lnTo>
                    <a:pt x="2207505" y="621280"/>
                  </a:lnTo>
                  <a:lnTo>
                    <a:pt x="2228780" y="551765"/>
                  </a:lnTo>
                  <a:lnTo>
                    <a:pt x="2220905" y="515192"/>
                  </a:lnTo>
                  <a:lnTo>
                    <a:pt x="2207183" y="489382"/>
                  </a:lnTo>
                  <a:lnTo>
                    <a:pt x="2187150" y="465186"/>
                  </a:lnTo>
                  <a:lnTo>
                    <a:pt x="2161188" y="442972"/>
                  </a:lnTo>
                  <a:lnTo>
                    <a:pt x="2129681" y="423106"/>
                  </a:lnTo>
                  <a:lnTo>
                    <a:pt x="2160559" y="389193"/>
                  </a:lnTo>
                  <a:lnTo>
                    <a:pt x="2174439" y="353033"/>
                  </a:lnTo>
                  <a:lnTo>
                    <a:pt x="2171871" y="316529"/>
                  </a:lnTo>
                  <a:lnTo>
                    <a:pt x="2153405" y="281584"/>
                  </a:lnTo>
                  <a:lnTo>
                    <a:pt x="2119592" y="250104"/>
                  </a:lnTo>
                  <a:lnTo>
                    <a:pt x="2070983" y="223990"/>
                  </a:lnTo>
                  <a:lnTo>
                    <a:pt x="2005931" y="204969"/>
                  </a:lnTo>
                  <a:lnTo>
                    <a:pt x="1934071" y="197723"/>
                  </a:lnTo>
                  <a:lnTo>
                    <a:pt x="1913753" y="166617"/>
                  </a:lnTo>
                  <a:lnTo>
                    <a:pt x="1887029" y="138040"/>
                  </a:lnTo>
                  <a:lnTo>
                    <a:pt x="1854529" y="112186"/>
                  </a:lnTo>
                  <a:lnTo>
                    <a:pt x="1816883" y="89250"/>
                  </a:lnTo>
                  <a:lnTo>
                    <a:pt x="1774718" y="69428"/>
                  </a:lnTo>
                  <a:lnTo>
                    <a:pt x="1728666" y="52915"/>
                  </a:lnTo>
                  <a:lnTo>
                    <a:pt x="1679355" y="39905"/>
                  </a:lnTo>
                  <a:lnTo>
                    <a:pt x="1627414" y="30594"/>
                  </a:lnTo>
                  <a:lnTo>
                    <a:pt x="1573473" y="25176"/>
                  </a:lnTo>
                  <a:lnTo>
                    <a:pt x="1518160" y="23847"/>
                  </a:lnTo>
                  <a:lnTo>
                    <a:pt x="1462107" y="26801"/>
                  </a:lnTo>
                  <a:lnTo>
                    <a:pt x="1405940" y="34234"/>
                  </a:lnTo>
                  <a:lnTo>
                    <a:pt x="1347344" y="47228"/>
                  </a:lnTo>
                  <a:lnTo>
                    <a:pt x="1293005" y="64935"/>
                  </a:lnTo>
                  <a:lnTo>
                    <a:pt x="1243769" y="87030"/>
                  </a:lnTo>
                  <a:lnTo>
                    <a:pt x="1200482" y="113186"/>
                  </a:lnTo>
                  <a:lnTo>
                    <a:pt x="1167394" y="86676"/>
                  </a:lnTo>
                  <a:lnTo>
                    <a:pt x="1129350" y="63516"/>
                  </a:lnTo>
                  <a:lnTo>
                    <a:pt x="1087032" y="43796"/>
                  </a:lnTo>
                  <a:lnTo>
                    <a:pt x="1041125" y="27608"/>
                  </a:lnTo>
                  <a:lnTo>
                    <a:pt x="992313" y="15044"/>
                  </a:lnTo>
                  <a:lnTo>
                    <a:pt x="941278" y="6193"/>
                  </a:lnTo>
                  <a:lnTo>
                    <a:pt x="888705" y="1148"/>
                  </a:lnTo>
                  <a:lnTo>
                    <a:pt x="835277" y="0"/>
                  </a:lnTo>
                  <a:lnTo>
                    <a:pt x="781679" y="2839"/>
                  </a:lnTo>
                  <a:lnTo>
                    <a:pt x="728593" y="9757"/>
                  </a:lnTo>
                  <a:lnTo>
                    <a:pt x="676703" y="20846"/>
                  </a:lnTo>
                  <a:lnTo>
                    <a:pt x="626693" y="36196"/>
                  </a:lnTo>
                  <a:lnTo>
                    <a:pt x="576900" y="57092"/>
                  </a:lnTo>
                  <a:lnTo>
                    <a:pt x="533236" y="81881"/>
                  </a:lnTo>
                  <a:lnTo>
                    <a:pt x="496365" y="110094"/>
                  </a:lnTo>
                  <a:lnTo>
                    <a:pt x="466953" y="141264"/>
                  </a:lnTo>
                  <a:lnTo>
                    <a:pt x="409154" y="140381"/>
                  </a:lnTo>
                  <a:lnTo>
                    <a:pt x="353167" y="144275"/>
                  </a:lnTo>
                  <a:lnTo>
                    <a:pt x="299653" y="152634"/>
                  </a:lnTo>
                  <a:lnTo>
                    <a:pt x="249272" y="165143"/>
                  </a:lnTo>
                  <a:lnTo>
                    <a:pt x="202685" y="181490"/>
                  </a:lnTo>
                  <a:lnTo>
                    <a:pt x="160553" y="201363"/>
                  </a:lnTo>
                  <a:lnTo>
                    <a:pt x="123536" y="224447"/>
                  </a:lnTo>
                  <a:lnTo>
                    <a:pt x="92295" y="250431"/>
                  </a:lnTo>
                  <a:lnTo>
                    <a:pt x="49783" y="309843"/>
                  </a:lnTo>
                  <a:lnTo>
                    <a:pt x="38356" y="375901"/>
                  </a:lnTo>
                  <a:lnTo>
                    <a:pt x="45353" y="408746"/>
                  </a:lnTo>
                  <a:lnTo>
                    <a:pt x="60642" y="440658"/>
                  </a:lnTo>
                  <a:lnTo>
                    <a:pt x="84039" y="471112"/>
                  </a:lnTo>
                  <a:close/>
                </a:path>
              </a:pathLst>
            </a:custGeom>
            <a:ln w="32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72103" y="2367326"/>
            <a:ext cx="956310" cy="2794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650" spc="10" dirty="0">
                <a:latin typeface="Arial"/>
                <a:cs typeface="Arial"/>
              </a:rPr>
              <a:t>AS</a:t>
            </a:r>
            <a:r>
              <a:rPr sz="1650" spc="-60" dirty="0">
                <a:latin typeface="Arial"/>
                <a:cs typeface="Arial"/>
              </a:rPr>
              <a:t> </a:t>
            </a:r>
            <a:r>
              <a:rPr sz="1650" spc="5" dirty="0">
                <a:latin typeface="Arial"/>
                <a:cs typeface="Arial"/>
              </a:rPr>
              <a:t>64510</a:t>
            </a:r>
            <a:endParaRPr sz="16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98669" y="5470667"/>
            <a:ext cx="873125" cy="2794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650" spc="5" dirty="0">
                <a:latin typeface="Arial"/>
                <a:cs typeface="Arial"/>
              </a:rPr>
              <a:t>Router</a:t>
            </a:r>
            <a:r>
              <a:rPr sz="1650" spc="-60" dirty="0">
                <a:latin typeface="Arial"/>
                <a:cs typeface="Arial"/>
              </a:rPr>
              <a:t> </a:t>
            </a:r>
            <a:r>
              <a:rPr sz="1650" spc="10" dirty="0">
                <a:latin typeface="Arial"/>
                <a:cs typeface="Arial"/>
              </a:rPr>
              <a:t>D</a:t>
            </a:r>
            <a:endParaRPr sz="1650">
              <a:latin typeface="Arial"/>
              <a:cs typeface="Arial"/>
            </a:endParaRPr>
          </a:p>
        </p:txBody>
      </p:sp>
      <p:graphicFrame>
        <p:nvGraphicFramePr>
          <p:cNvPr id="25" name="object 25"/>
          <p:cNvGraphicFramePr>
            <a:graphicFrameLocks noGrp="1"/>
          </p:cNvGraphicFramePr>
          <p:nvPr/>
        </p:nvGraphicFramePr>
        <p:xfrm>
          <a:off x="2579619" y="5756984"/>
          <a:ext cx="3912234" cy="743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7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7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4859">
                <a:tc>
                  <a:txBody>
                    <a:bodyPr/>
                    <a:lstStyle/>
                    <a:p>
                      <a:pPr marL="619760">
                        <a:lnSpc>
                          <a:spcPts val="1830"/>
                        </a:lnSpc>
                      </a:pPr>
                      <a:r>
                        <a:rPr sz="1650" spc="5" dirty="0">
                          <a:latin typeface="Arial"/>
                          <a:cs typeface="Arial"/>
                        </a:rPr>
                        <a:t>Network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ts val="1830"/>
                        </a:lnSpc>
                      </a:pPr>
                      <a:r>
                        <a:rPr sz="1650" spc="5" dirty="0">
                          <a:latin typeface="Arial"/>
                          <a:cs typeface="Arial"/>
                        </a:rPr>
                        <a:t>Next</a:t>
                      </a:r>
                      <a:r>
                        <a:rPr sz="16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50" spc="10" dirty="0">
                          <a:latin typeface="Arial"/>
                          <a:cs typeface="Arial"/>
                        </a:rPr>
                        <a:t>Hop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ts val="1830"/>
                        </a:lnSpc>
                      </a:pPr>
                      <a:r>
                        <a:rPr sz="1650" spc="5" dirty="0">
                          <a:latin typeface="Arial"/>
                          <a:cs typeface="Arial"/>
                        </a:rPr>
                        <a:t>Weight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612">
                <a:tc>
                  <a:txBody>
                    <a:bodyPr/>
                    <a:lstStyle/>
                    <a:p>
                      <a:pPr marL="31750">
                        <a:lnSpc>
                          <a:spcPts val="1895"/>
                        </a:lnSpc>
                        <a:tabLst>
                          <a:tab pos="349250" algn="l"/>
                        </a:tabLst>
                      </a:pPr>
                      <a:r>
                        <a:rPr sz="1650" spc="5" dirty="0">
                          <a:latin typeface="Arial"/>
                          <a:cs typeface="Arial"/>
                        </a:rPr>
                        <a:t>*	203.0.113.0/25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R="187960" algn="ctr">
                        <a:lnSpc>
                          <a:spcPts val="1895"/>
                        </a:lnSpc>
                      </a:pPr>
                      <a:r>
                        <a:rPr sz="1650" dirty="0">
                          <a:latin typeface="Arial"/>
                          <a:cs typeface="Arial"/>
                        </a:rPr>
                        <a:t>A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389255">
                        <a:lnSpc>
                          <a:spcPts val="1895"/>
                        </a:lnSpc>
                      </a:pPr>
                      <a:r>
                        <a:rPr sz="1650" spc="5" dirty="0">
                          <a:latin typeface="Arial"/>
                          <a:cs typeface="Arial"/>
                        </a:rPr>
                        <a:t>100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859">
                <a:tc>
                  <a:txBody>
                    <a:bodyPr/>
                    <a:lstStyle/>
                    <a:p>
                      <a:pPr marL="31750">
                        <a:lnSpc>
                          <a:spcPts val="1830"/>
                        </a:lnSpc>
                      </a:pPr>
                      <a:r>
                        <a:rPr sz="1650" spc="5" dirty="0">
                          <a:latin typeface="Arial"/>
                          <a:cs typeface="Arial"/>
                        </a:rPr>
                        <a:t>*&gt;</a:t>
                      </a:r>
                      <a:r>
                        <a:rPr sz="1650" spc="43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50" spc="5" dirty="0">
                          <a:latin typeface="Arial"/>
                          <a:cs typeface="Arial"/>
                        </a:rPr>
                        <a:t>203.0.113.0/25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R="164465" algn="ctr">
                        <a:lnSpc>
                          <a:spcPts val="1830"/>
                        </a:lnSpc>
                      </a:pPr>
                      <a:r>
                        <a:rPr sz="1650" dirty="0">
                          <a:latin typeface="Arial"/>
                          <a:cs typeface="Arial"/>
                        </a:rPr>
                        <a:t>C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406400">
                        <a:lnSpc>
                          <a:spcPts val="1830"/>
                        </a:lnSpc>
                      </a:pPr>
                      <a:r>
                        <a:rPr sz="1650" spc="5" dirty="0">
                          <a:latin typeface="Arial"/>
                          <a:cs typeface="Arial"/>
                        </a:rPr>
                        <a:t>200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object 26"/>
          <p:cNvSpPr txBox="1"/>
          <p:nvPr/>
        </p:nvSpPr>
        <p:spPr>
          <a:xfrm>
            <a:off x="1545553" y="2624108"/>
            <a:ext cx="167005" cy="2794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650" spc="10" dirty="0">
                <a:latin typeface="Arial"/>
                <a:cs typeface="Arial"/>
              </a:rPr>
              <a:t>A</a:t>
            </a:r>
            <a:endParaRPr sz="16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26023" y="2880891"/>
            <a:ext cx="167005" cy="2794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650" spc="10" dirty="0">
                <a:latin typeface="Arial"/>
                <a:cs typeface="Arial"/>
              </a:rPr>
              <a:t>B</a:t>
            </a:r>
            <a:endParaRPr sz="165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746109" y="2249031"/>
            <a:ext cx="5587365" cy="3311525"/>
            <a:chOff x="1746109" y="2249031"/>
            <a:chExt cx="5587365" cy="3311525"/>
          </a:xfrm>
        </p:grpSpPr>
        <p:sp>
          <p:nvSpPr>
            <p:cNvPr id="29" name="object 29"/>
            <p:cNvSpPr/>
            <p:nvPr/>
          </p:nvSpPr>
          <p:spPr>
            <a:xfrm>
              <a:off x="1757540" y="2260447"/>
              <a:ext cx="450354" cy="26962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57539" y="2260461"/>
              <a:ext cx="450850" cy="269875"/>
            </a:xfrm>
            <a:custGeom>
              <a:avLst/>
              <a:gdLst/>
              <a:ahLst/>
              <a:cxnLst/>
              <a:rect l="l" t="t" r="r" b="b"/>
              <a:pathLst>
                <a:path w="450850" h="269875">
                  <a:moveTo>
                    <a:pt x="450356" y="134807"/>
                  </a:moveTo>
                  <a:lnTo>
                    <a:pt x="419589" y="66780"/>
                  </a:lnTo>
                  <a:lnTo>
                    <a:pt x="384358" y="39494"/>
                  </a:lnTo>
                  <a:lnTo>
                    <a:pt x="338765" y="18411"/>
                  </a:lnTo>
                  <a:lnTo>
                    <a:pt x="284959" y="4817"/>
                  </a:lnTo>
                  <a:lnTo>
                    <a:pt x="225094" y="0"/>
                  </a:lnTo>
                  <a:lnTo>
                    <a:pt x="165242" y="4817"/>
                  </a:lnTo>
                  <a:lnTo>
                    <a:pt x="111468" y="18411"/>
                  </a:lnTo>
                  <a:lnTo>
                    <a:pt x="65914" y="39494"/>
                  </a:lnTo>
                  <a:lnTo>
                    <a:pt x="30723" y="66780"/>
                  </a:lnTo>
                  <a:lnTo>
                    <a:pt x="8037" y="98980"/>
                  </a:lnTo>
                  <a:lnTo>
                    <a:pt x="0" y="134807"/>
                  </a:lnTo>
                  <a:lnTo>
                    <a:pt x="8037" y="170686"/>
                  </a:lnTo>
                  <a:lnTo>
                    <a:pt x="30723" y="202901"/>
                  </a:lnTo>
                  <a:lnTo>
                    <a:pt x="65914" y="230175"/>
                  </a:lnTo>
                  <a:lnTo>
                    <a:pt x="111468" y="251236"/>
                  </a:lnTo>
                  <a:lnTo>
                    <a:pt x="165242" y="264807"/>
                  </a:lnTo>
                  <a:lnTo>
                    <a:pt x="225094" y="269614"/>
                  </a:lnTo>
                  <a:lnTo>
                    <a:pt x="284959" y="264807"/>
                  </a:lnTo>
                  <a:lnTo>
                    <a:pt x="338765" y="251236"/>
                  </a:lnTo>
                  <a:lnTo>
                    <a:pt x="384358" y="230175"/>
                  </a:lnTo>
                  <a:lnTo>
                    <a:pt x="419589" y="202901"/>
                  </a:lnTo>
                  <a:lnTo>
                    <a:pt x="442306" y="170686"/>
                  </a:lnTo>
                  <a:lnTo>
                    <a:pt x="450356" y="134807"/>
                  </a:lnTo>
                  <a:close/>
                </a:path>
              </a:pathLst>
            </a:custGeom>
            <a:ln w="10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817132" y="2299106"/>
              <a:ext cx="331154" cy="19232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57540" y="2395258"/>
              <a:ext cx="450354" cy="31460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57539" y="2395268"/>
              <a:ext cx="450850" cy="314960"/>
            </a:xfrm>
            <a:custGeom>
              <a:avLst/>
              <a:gdLst/>
              <a:ahLst/>
              <a:cxnLst/>
              <a:rect l="l" t="t" r="r" b="b"/>
              <a:pathLst>
                <a:path w="450850" h="314960">
                  <a:moveTo>
                    <a:pt x="0" y="0"/>
                  </a:moveTo>
                  <a:lnTo>
                    <a:pt x="0" y="179793"/>
                  </a:lnTo>
                  <a:lnTo>
                    <a:pt x="8037" y="215620"/>
                  </a:lnTo>
                  <a:lnTo>
                    <a:pt x="30723" y="247820"/>
                  </a:lnTo>
                  <a:lnTo>
                    <a:pt x="65914" y="275105"/>
                  </a:lnTo>
                  <a:lnTo>
                    <a:pt x="111468" y="296188"/>
                  </a:lnTo>
                  <a:lnTo>
                    <a:pt x="165242" y="309782"/>
                  </a:lnTo>
                  <a:lnTo>
                    <a:pt x="225094" y="314600"/>
                  </a:lnTo>
                  <a:lnTo>
                    <a:pt x="284959" y="309782"/>
                  </a:lnTo>
                  <a:lnTo>
                    <a:pt x="338765" y="296188"/>
                  </a:lnTo>
                  <a:lnTo>
                    <a:pt x="384358" y="275105"/>
                  </a:lnTo>
                  <a:lnTo>
                    <a:pt x="419589" y="247820"/>
                  </a:lnTo>
                  <a:lnTo>
                    <a:pt x="442306" y="215620"/>
                  </a:lnTo>
                  <a:lnTo>
                    <a:pt x="450356" y="179793"/>
                  </a:lnTo>
                  <a:lnTo>
                    <a:pt x="450356" y="0"/>
                  </a:lnTo>
                  <a:lnTo>
                    <a:pt x="442306" y="35879"/>
                  </a:lnTo>
                  <a:lnTo>
                    <a:pt x="419589" y="68094"/>
                  </a:lnTo>
                  <a:lnTo>
                    <a:pt x="384358" y="95368"/>
                  </a:lnTo>
                  <a:lnTo>
                    <a:pt x="338765" y="116429"/>
                  </a:lnTo>
                  <a:lnTo>
                    <a:pt x="284959" y="130000"/>
                  </a:lnTo>
                  <a:lnTo>
                    <a:pt x="225094" y="134807"/>
                  </a:lnTo>
                  <a:lnTo>
                    <a:pt x="165242" y="130000"/>
                  </a:lnTo>
                  <a:lnTo>
                    <a:pt x="111468" y="116429"/>
                  </a:lnTo>
                  <a:lnTo>
                    <a:pt x="65914" y="95368"/>
                  </a:lnTo>
                  <a:lnTo>
                    <a:pt x="30723" y="68094"/>
                  </a:lnTo>
                  <a:lnTo>
                    <a:pt x="8037" y="35879"/>
                  </a:lnTo>
                  <a:lnTo>
                    <a:pt x="0" y="0"/>
                  </a:lnTo>
                  <a:close/>
                </a:path>
              </a:pathLst>
            </a:custGeom>
            <a:ln w="108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757539" y="2260461"/>
              <a:ext cx="450850" cy="449580"/>
            </a:xfrm>
            <a:custGeom>
              <a:avLst/>
              <a:gdLst/>
              <a:ahLst/>
              <a:cxnLst/>
              <a:rect l="l" t="t" r="r" b="b"/>
              <a:pathLst>
                <a:path w="450850" h="449580">
                  <a:moveTo>
                    <a:pt x="450356" y="134807"/>
                  </a:moveTo>
                  <a:lnTo>
                    <a:pt x="419589" y="66780"/>
                  </a:lnTo>
                  <a:lnTo>
                    <a:pt x="384358" y="39494"/>
                  </a:lnTo>
                  <a:lnTo>
                    <a:pt x="338765" y="18411"/>
                  </a:lnTo>
                  <a:lnTo>
                    <a:pt x="284959" y="4817"/>
                  </a:lnTo>
                  <a:lnTo>
                    <a:pt x="225094" y="0"/>
                  </a:lnTo>
                  <a:lnTo>
                    <a:pt x="165242" y="4817"/>
                  </a:lnTo>
                  <a:lnTo>
                    <a:pt x="111468" y="18411"/>
                  </a:lnTo>
                  <a:lnTo>
                    <a:pt x="65914" y="39494"/>
                  </a:lnTo>
                  <a:lnTo>
                    <a:pt x="30723" y="66780"/>
                  </a:lnTo>
                  <a:lnTo>
                    <a:pt x="8037" y="98980"/>
                  </a:lnTo>
                  <a:lnTo>
                    <a:pt x="0" y="134807"/>
                  </a:lnTo>
                  <a:lnTo>
                    <a:pt x="0" y="314600"/>
                  </a:lnTo>
                  <a:lnTo>
                    <a:pt x="8037" y="350427"/>
                  </a:lnTo>
                  <a:lnTo>
                    <a:pt x="30723" y="382627"/>
                  </a:lnTo>
                  <a:lnTo>
                    <a:pt x="65914" y="409912"/>
                  </a:lnTo>
                  <a:lnTo>
                    <a:pt x="111468" y="430995"/>
                  </a:lnTo>
                  <a:lnTo>
                    <a:pt x="165242" y="444589"/>
                  </a:lnTo>
                  <a:lnTo>
                    <a:pt x="225094" y="449407"/>
                  </a:lnTo>
                  <a:lnTo>
                    <a:pt x="284959" y="444589"/>
                  </a:lnTo>
                  <a:lnTo>
                    <a:pt x="338765" y="430995"/>
                  </a:lnTo>
                  <a:lnTo>
                    <a:pt x="384358" y="409912"/>
                  </a:lnTo>
                  <a:lnTo>
                    <a:pt x="419589" y="382627"/>
                  </a:lnTo>
                  <a:lnTo>
                    <a:pt x="442306" y="350427"/>
                  </a:lnTo>
                  <a:lnTo>
                    <a:pt x="450356" y="314600"/>
                  </a:lnTo>
                  <a:lnTo>
                    <a:pt x="450356" y="134807"/>
                  </a:lnTo>
                  <a:close/>
                </a:path>
              </a:pathLst>
            </a:custGeom>
            <a:ln w="22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871360" y="2271166"/>
              <a:ext cx="450367" cy="26962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871366" y="2271179"/>
              <a:ext cx="450850" cy="269875"/>
            </a:xfrm>
            <a:custGeom>
              <a:avLst/>
              <a:gdLst/>
              <a:ahLst/>
              <a:cxnLst/>
              <a:rect l="l" t="t" r="r" b="b"/>
              <a:pathLst>
                <a:path w="450850" h="269875">
                  <a:moveTo>
                    <a:pt x="450371" y="134807"/>
                  </a:moveTo>
                  <a:lnTo>
                    <a:pt x="419604" y="66780"/>
                  </a:lnTo>
                  <a:lnTo>
                    <a:pt x="384373" y="39494"/>
                  </a:lnTo>
                  <a:lnTo>
                    <a:pt x="338780" y="18411"/>
                  </a:lnTo>
                  <a:lnTo>
                    <a:pt x="284975" y="4817"/>
                  </a:lnTo>
                  <a:lnTo>
                    <a:pt x="225110" y="0"/>
                  </a:lnTo>
                  <a:lnTo>
                    <a:pt x="165308" y="4817"/>
                  </a:lnTo>
                  <a:lnTo>
                    <a:pt x="111546" y="18411"/>
                  </a:lnTo>
                  <a:lnTo>
                    <a:pt x="65978" y="39494"/>
                  </a:lnTo>
                  <a:lnTo>
                    <a:pt x="30761" y="66780"/>
                  </a:lnTo>
                  <a:lnTo>
                    <a:pt x="8049" y="98980"/>
                  </a:lnTo>
                  <a:lnTo>
                    <a:pt x="0" y="134807"/>
                  </a:lnTo>
                  <a:lnTo>
                    <a:pt x="8049" y="170634"/>
                  </a:lnTo>
                  <a:lnTo>
                    <a:pt x="30761" y="202834"/>
                  </a:lnTo>
                  <a:lnTo>
                    <a:pt x="65978" y="230119"/>
                  </a:lnTo>
                  <a:lnTo>
                    <a:pt x="111546" y="251202"/>
                  </a:lnTo>
                  <a:lnTo>
                    <a:pt x="165308" y="264796"/>
                  </a:lnTo>
                  <a:lnTo>
                    <a:pt x="225110" y="269614"/>
                  </a:lnTo>
                  <a:lnTo>
                    <a:pt x="284975" y="264796"/>
                  </a:lnTo>
                  <a:lnTo>
                    <a:pt x="338780" y="251202"/>
                  </a:lnTo>
                  <a:lnTo>
                    <a:pt x="384373" y="230119"/>
                  </a:lnTo>
                  <a:lnTo>
                    <a:pt x="419604" y="202834"/>
                  </a:lnTo>
                  <a:lnTo>
                    <a:pt x="442321" y="170634"/>
                  </a:lnTo>
                  <a:lnTo>
                    <a:pt x="450371" y="134807"/>
                  </a:lnTo>
                  <a:close/>
                </a:path>
              </a:pathLst>
            </a:custGeom>
            <a:ln w="10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930975" y="2309824"/>
              <a:ext cx="331154" cy="19232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871360" y="2405976"/>
              <a:ext cx="450367" cy="31460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871366" y="2405986"/>
              <a:ext cx="450850" cy="314960"/>
            </a:xfrm>
            <a:custGeom>
              <a:avLst/>
              <a:gdLst/>
              <a:ahLst/>
              <a:cxnLst/>
              <a:rect l="l" t="t" r="r" b="b"/>
              <a:pathLst>
                <a:path w="450850" h="314960">
                  <a:moveTo>
                    <a:pt x="0" y="0"/>
                  </a:moveTo>
                  <a:lnTo>
                    <a:pt x="0" y="179793"/>
                  </a:lnTo>
                  <a:lnTo>
                    <a:pt x="8049" y="215620"/>
                  </a:lnTo>
                  <a:lnTo>
                    <a:pt x="30761" y="247820"/>
                  </a:lnTo>
                  <a:lnTo>
                    <a:pt x="65978" y="275105"/>
                  </a:lnTo>
                  <a:lnTo>
                    <a:pt x="111546" y="296188"/>
                  </a:lnTo>
                  <a:lnTo>
                    <a:pt x="165308" y="309782"/>
                  </a:lnTo>
                  <a:lnTo>
                    <a:pt x="225110" y="314600"/>
                  </a:lnTo>
                  <a:lnTo>
                    <a:pt x="284975" y="309782"/>
                  </a:lnTo>
                  <a:lnTo>
                    <a:pt x="338780" y="296188"/>
                  </a:lnTo>
                  <a:lnTo>
                    <a:pt x="384373" y="275105"/>
                  </a:lnTo>
                  <a:lnTo>
                    <a:pt x="419604" y="247820"/>
                  </a:lnTo>
                  <a:lnTo>
                    <a:pt x="442321" y="215620"/>
                  </a:lnTo>
                  <a:lnTo>
                    <a:pt x="450371" y="179793"/>
                  </a:lnTo>
                  <a:lnTo>
                    <a:pt x="450371" y="0"/>
                  </a:lnTo>
                  <a:lnTo>
                    <a:pt x="442321" y="35827"/>
                  </a:lnTo>
                  <a:lnTo>
                    <a:pt x="419604" y="68026"/>
                  </a:lnTo>
                  <a:lnTo>
                    <a:pt x="384373" y="95312"/>
                  </a:lnTo>
                  <a:lnTo>
                    <a:pt x="338780" y="116395"/>
                  </a:lnTo>
                  <a:lnTo>
                    <a:pt x="284975" y="129989"/>
                  </a:lnTo>
                  <a:lnTo>
                    <a:pt x="225110" y="134807"/>
                  </a:lnTo>
                  <a:lnTo>
                    <a:pt x="165308" y="129989"/>
                  </a:lnTo>
                  <a:lnTo>
                    <a:pt x="111546" y="116395"/>
                  </a:lnTo>
                  <a:lnTo>
                    <a:pt x="65978" y="95312"/>
                  </a:lnTo>
                  <a:lnTo>
                    <a:pt x="30761" y="68026"/>
                  </a:lnTo>
                  <a:lnTo>
                    <a:pt x="8049" y="35827"/>
                  </a:lnTo>
                  <a:lnTo>
                    <a:pt x="0" y="0"/>
                  </a:lnTo>
                  <a:close/>
                </a:path>
              </a:pathLst>
            </a:custGeom>
            <a:ln w="108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871366" y="2271179"/>
              <a:ext cx="450850" cy="449580"/>
            </a:xfrm>
            <a:custGeom>
              <a:avLst/>
              <a:gdLst/>
              <a:ahLst/>
              <a:cxnLst/>
              <a:rect l="l" t="t" r="r" b="b"/>
              <a:pathLst>
                <a:path w="450850" h="449580">
                  <a:moveTo>
                    <a:pt x="450371" y="134807"/>
                  </a:moveTo>
                  <a:lnTo>
                    <a:pt x="419604" y="66780"/>
                  </a:lnTo>
                  <a:lnTo>
                    <a:pt x="384373" y="39494"/>
                  </a:lnTo>
                  <a:lnTo>
                    <a:pt x="338780" y="18411"/>
                  </a:lnTo>
                  <a:lnTo>
                    <a:pt x="284975" y="4817"/>
                  </a:lnTo>
                  <a:lnTo>
                    <a:pt x="225110" y="0"/>
                  </a:lnTo>
                  <a:lnTo>
                    <a:pt x="165308" y="4817"/>
                  </a:lnTo>
                  <a:lnTo>
                    <a:pt x="111546" y="18411"/>
                  </a:lnTo>
                  <a:lnTo>
                    <a:pt x="65978" y="39494"/>
                  </a:lnTo>
                  <a:lnTo>
                    <a:pt x="30761" y="66780"/>
                  </a:lnTo>
                  <a:lnTo>
                    <a:pt x="8049" y="98980"/>
                  </a:lnTo>
                  <a:lnTo>
                    <a:pt x="0" y="134807"/>
                  </a:lnTo>
                  <a:lnTo>
                    <a:pt x="0" y="314600"/>
                  </a:lnTo>
                  <a:lnTo>
                    <a:pt x="8049" y="350427"/>
                  </a:lnTo>
                  <a:lnTo>
                    <a:pt x="30761" y="382627"/>
                  </a:lnTo>
                  <a:lnTo>
                    <a:pt x="65978" y="409912"/>
                  </a:lnTo>
                  <a:lnTo>
                    <a:pt x="111546" y="430995"/>
                  </a:lnTo>
                  <a:lnTo>
                    <a:pt x="165308" y="444589"/>
                  </a:lnTo>
                  <a:lnTo>
                    <a:pt x="225110" y="449407"/>
                  </a:lnTo>
                  <a:lnTo>
                    <a:pt x="284975" y="444589"/>
                  </a:lnTo>
                  <a:lnTo>
                    <a:pt x="338780" y="430995"/>
                  </a:lnTo>
                  <a:lnTo>
                    <a:pt x="384373" y="409912"/>
                  </a:lnTo>
                  <a:lnTo>
                    <a:pt x="419604" y="382627"/>
                  </a:lnTo>
                  <a:lnTo>
                    <a:pt x="442321" y="350427"/>
                  </a:lnTo>
                  <a:lnTo>
                    <a:pt x="450371" y="314600"/>
                  </a:lnTo>
                  <a:lnTo>
                    <a:pt x="450371" y="134807"/>
                  </a:lnTo>
                  <a:close/>
                </a:path>
              </a:pathLst>
            </a:custGeom>
            <a:ln w="22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591650" y="4219143"/>
              <a:ext cx="1607820" cy="1325245"/>
            </a:xfrm>
            <a:custGeom>
              <a:avLst/>
              <a:gdLst/>
              <a:ahLst/>
              <a:cxnLst/>
              <a:rect l="l" t="t" r="r" b="b"/>
              <a:pathLst>
                <a:path w="1607820" h="1325245">
                  <a:moveTo>
                    <a:pt x="60550" y="607785"/>
                  </a:moveTo>
                  <a:lnTo>
                    <a:pt x="31121" y="644637"/>
                  </a:lnTo>
                  <a:lnTo>
                    <a:pt x="11194" y="686087"/>
                  </a:lnTo>
                  <a:lnTo>
                    <a:pt x="808" y="730372"/>
                  </a:lnTo>
                  <a:lnTo>
                    <a:pt x="0" y="775732"/>
                  </a:lnTo>
                  <a:lnTo>
                    <a:pt x="8805" y="820406"/>
                  </a:lnTo>
                  <a:lnTo>
                    <a:pt x="27261" y="862631"/>
                  </a:lnTo>
                  <a:lnTo>
                    <a:pt x="55406" y="900648"/>
                  </a:lnTo>
                  <a:lnTo>
                    <a:pt x="102153" y="937821"/>
                  </a:lnTo>
                  <a:lnTo>
                    <a:pt x="157523" y="959371"/>
                  </a:lnTo>
                  <a:lnTo>
                    <a:pt x="160386" y="1004930"/>
                  </a:lnTo>
                  <a:lnTo>
                    <a:pt x="170745" y="1048006"/>
                  </a:lnTo>
                  <a:lnTo>
                    <a:pt x="187925" y="1087868"/>
                  </a:lnTo>
                  <a:lnTo>
                    <a:pt x="211254" y="1123784"/>
                  </a:lnTo>
                  <a:lnTo>
                    <a:pt x="240059" y="1155019"/>
                  </a:lnTo>
                  <a:lnTo>
                    <a:pt x="273664" y="1180844"/>
                  </a:lnTo>
                  <a:lnTo>
                    <a:pt x="311397" y="1200524"/>
                  </a:lnTo>
                  <a:lnTo>
                    <a:pt x="352584" y="1213328"/>
                  </a:lnTo>
                  <a:lnTo>
                    <a:pt x="396551" y="1218524"/>
                  </a:lnTo>
                  <a:lnTo>
                    <a:pt x="432826" y="1216674"/>
                  </a:lnTo>
                  <a:lnTo>
                    <a:pt x="468222" y="1209379"/>
                  </a:lnTo>
                  <a:lnTo>
                    <a:pt x="502199" y="1196802"/>
                  </a:lnTo>
                  <a:lnTo>
                    <a:pt x="534219" y="1179108"/>
                  </a:lnTo>
                  <a:lnTo>
                    <a:pt x="556891" y="1218949"/>
                  </a:lnTo>
                  <a:lnTo>
                    <a:pt x="585251" y="1253022"/>
                  </a:lnTo>
                  <a:lnTo>
                    <a:pt x="618367" y="1280981"/>
                  </a:lnTo>
                  <a:lnTo>
                    <a:pt x="655303" y="1302482"/>
                  </a:lnTo>
                  <a:lnTo>
                    <a:pt x="695128" y="1317181"/>
                  </a:lnTo>
                  <a:lnTo>
                    <a:pt x="736906" y="1324734"/>
                  </a:lnTo>
                  <a:lnTo>
                    <a:pt x="779703" y="1324796"/>
                  </a:lnTo>
                  <a:lnTo>
                    <a:pt x="822587" y="1317022"/>
                  </a:lnTo>
                  <a:lnTo>
                    <a:pt x="864623" y="1301068"/>
                  </a:lnTo>
                  <a:lnTo>
                    <a:pt x="925306" y="1259151"/>
                  </a:lnTo>
                  <a:lnTo>
                    <a:pt x="971580" y="1200816"/>
                  </a:lnTo>
                  <a:lnTo>
                    <a:pt x="1013571" y="1224849"/>
                  </a:lnTo>
                  <a:lnTo>
                    <a:pt x="1057563" y="1241187"/>
                  </a:lnTo>
                  <a:lnTo>
                    <a:pt x="1102714" y="1250006"/>
                  </a:lnTo>
                  <a:lnTo>
                    <a:pt x="1148185" y="1251480"/>
                  </a:lnTo>
                  <a:lnTo>
                    <a:pt x="1193135" y="1245785"/>
                  </a:lnTo>
                  <a:lnTo>
                    <a:pt x="1236724" y="1233095"/>
                  </a:lnTo>
                  <a:lnTo>
                    <a:pt x="1278110" y="1213585"/>
                  </a:lnTo>
                  <a:lnTo>
                    <a:pt x="1316454" y="1187431"/>
                  </a:lnTo>
                  <a:lnTo>
                    <a:pt x="1350914" y="1154806"/>
                  </a:lnTo>
                  <a:lnTo>
                    <a:pt x="1380651" y="1115886"/>
                  </a:lnTo>
                  <a:lnTo>
                    <a:pt x="1402058" y="1076626"/>
                  </a:lnTo>
                  <a:lnTo>
                    <a:pt x="1417565" y="1034768"/>
                  </a:lnTo>
                  <a:lnTo>
                    <a:pt x="1426944" y="991019"/>
                  </a:lnTo>
                  <a:lnTo>
                    <a:pt x="1429970" y="946086"/>
                  </a:lnTo>
                  <a:lnTo>
                    <a:pt x="1473715" y="930906"/>
                  </a:lnTo>
                  <a:lnTo>
                    <a:pt x="1512474" y="907743"/>
                  </a:lnTo>
                  <a:lnTo>
                    <a:pt x="1545556" y="877730"/>
                  </a:lnTo>
                  <a:lnTo>
                    <a:pt x="1572271" y="842000"/>
                  </a:lnTo>
                  <a:lnTo>
                    <a:pt x="1591931" y="801684"/>
                  </a:lnTo>
                  <a:lnTo>
                    <a:pt x="1603844" y="757915"/>
                  </a:lnTo>
                  <a:lnTo>
                    <a:pt x="1607323" y="711825"/>
                  </a:lnTo>
                  <a:lnTo>
                    <a:pt x="1601677" y="664546"/>
                  </a:lnTo>
                  <a:lnTo>
                    <a:pt x="1591732" y="631314"/>
                  </a:lnTo>
                  <a:lnTo>
                    <a:pt x="1577263" y="600105"/>
                  </a:lnTo>
                  <a:lnTo>
                    <a:pt x="1558511" y="571416"/>
                  </a:lnTo>
                  <a:lnTo>
                    <a:pt x="1535717" y="545741"/>
                  </a:lnTo>
                  <a:lnTo>
                    <a:pt x="1558036" y="501904"/>
                  </a:lnTo>
                  <a:lnTo>
                    <a:pt x="1568075" y="455199"/>
                  </a:lnTo>
                  <a:lnTo>
                    <a:pt x="1566239" y="408066"/>
                  </a:lnTo>
                  <a:lnTo>
                    <a:pt x="1552930" y="362945"/>
                  </a:lnTo>
                  <a:lnTo>
                    <a:pt x="1528552" y="322279"/>
                  </a:lnTo>
                  <a:lnTo>
                    <a:pt x="1493509" y="288505"/>
                  </a:lnTo>
                  <a:lnTo>
                    <a:pt x="1446554" y="263993"/>
                  </a:lnTo>
                  <a:lnTo>
                    <a:pt x="1394721" y="254540"/>
                  </a:lnTo>
                  <a:lnTo>
                    <a:pt x="1378514" y="210893"/>
                  </a:lnTo>
                  <a:lnTo>
                    <a:pt x="1356857" y="171159"/>
                  </a:lnTo>
                  <a:lnTo>
                    <a:pt x="1330338" y="135663"/>
                  </a:lnTo>
                  <a:lnTo>
                    <a:pt x="1299546" y="104733"/>
                  </a:lnTo>
                  <a:lnTo>
                    <a:pt x="1265069" y="78696"/>
                  </a:lnTo>
                  <a:lnTo>
                    <a:pt x="1227496" y="57877"/>
                  </a:lnTo>
                  <a:lnTo>
                    <a:pt x="1187416" y="42603"/>
                  </a:lnTo>
                  <a:lnTo>
                    <a:pt x="1145416" y="33202"/>
                  </a:lnTo>
                  <a:lnTo>
                    <a:pt x="1102086" y="30000"/>
                  </a:lnTo>
                  <a:lnTo>
                    <a:pt x="1058014" y="33323"/>
                  </a:lnTo>
                  <a:lnTo>
                    <a:pt x="1013788" y="43498"/>
                  </a:lnTo>
                  <a:lnTo>
                    <a:pt x="971628" y="60183"/>
                  </a:lnTo>
                  <a:lnTo>
                    <a:pt x="932473" y="83011"/>
                  </a:lnTo>
                  <a:lnTo>
                    <a:pt x="896950" y="111557"/>
                  </a:lnTo>
                  <a:lnTo>
                    <a:pt x="865682" y="145396"/>
                  </a:lnTo>
                  <a:lnTo>
                    <a:pt x="836614" y="104843"/>
                  </a:lnTo>
                  <a:lnTo>
                    <a:pt x="802536" y="70545"/>
                  </a:lnTo>
                  <a:lnTo>
                    <a:pt x="764300" y="42707"/>
                  </a:lnTo>
                  <a:lnTo>
                    <a:pt x="722761" y="21534"/>
                  </a:lnTo>
                  <a:lnTo>
                    <a:pt x="678771" y="7230"/>
                  </a:lnTo>
                  <a:lnTo>
                    <a:pt x="633183" y="0"/>
                  </a:lnTo>
                  <a:lnTo>
                    <a:pt x="586851" y="48"/>
                  </a:lnTo>
                  <a:lnTo>
                    <a:pt x="540628" y="7580"/>
                  </a:lnTo>
                  <a:lnTo>
                    <a:pt x="495367" y="22800"/>
                  </a:lnTo>
                  <a:lnTo>
                    <a:pt x="451921" y="45913"/>
                  </a:lnTo>
                  <a:lnTo>
                    <a:pt x="416041" y="72937"/>
                  </a:lnTo>
                  <a:lnTo>
                    <a:pt x="384543" y="104957"/>
                  </a:lnTo>
                  <a:lnTo>
                    <a:pt x="357952" y="141421"/>
                  </a:lnTo>
                  <a:lnTo>
                    <a:pt x="336794" y="181777"/>
                  </a:lnTo>
                  <a:lnTo>
                    <a:pt x="290979" y="180863"/>
                  </a:lnTo>
                  <a:lnTo>
                    <a:pt x="246813" y="187365"/>
                  </a:lnTo>
                  <a:lnTo>
                    <a:pt x="204929" y="200745"/>
                  </a:lnTo>
                  <a:lnTo>
                    <a:pt x="165960" y="220466"/>
                  </a:lnTo>
                  <a:lnTo>
                    <a:pt x="130538" y="245991"/>
                  </a:lnTo>
                  <a:lnTo>
                    <a:pt x="99296" y="276784"/>
                  </a:lnTo>
                  <a:lnTo>
                    <a:pt x="72866" y="312306"/>
                  </a:lnTo>
                  <a:lnTo>
                    <a:pt x="51882" y="352021"/>
                  </a:lnTo>
                  <a:lnTo>
                    <a:pt x="36976" y="395392"/>
                  </a:lnTo>
                  <a:lnTo>
                    <a:pt x="28780" y="441881"/>
                  </a:lnTo>
                  <a:lnTo>
                    <a:pt x="27681" y="484786"/>
                  </a:lnTo>
                  <a:lnTo>
                    <a:pt x="32695" y="527211"/>
                  </a:lnTo>
                  <a:lnTo>
                    <a:pt x="43694" y="568446"/>
                  </a:lnTo>
                  <a:lnTo>
                    <a:pt x="60550" y="607785"/>
                  </a:lnTo>
                  <a:close/>
                </a:path>
              </a:pathLst>
            </a:custGeom>
            <a:ln w="326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244771" y="4442879"/>
              <a:ext cx="450215" cy="26962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244779" y="4442887"/>
              <a:ext cx="450215" cy="269875"/>
            </a:xfrm>
            <a:custGeom>
              <a:avLst/>
              <a:gdLst/>
              <a:ahLst/>
              <a:cxnLst/>
              <a:rect l="l" t="t" r="r" b="b"/>
              <a:pathLst>
                <a:path w="450214" h="269875">
                  <a:moveTo>
                    <a:pt x="450220" y="134807"/>
                  </a:moveTo>
                  <a:lnTo>
                    <a:pt x="419492" y="66780"/>
                  </a:lnTo>
                  <a:lnTo>
                    <a:pt x="384298" y="39494"/>
                  </a:lnTo>
                  <a:lnTo>
                    <a:pt x="338740" y="18411"/>
                  </a:lnTo>
                  <a:lnTo>
                    <a:pt x="284963" y="4817"/>
                  </a:lnTo>
                  <a:lnTo>
                    <a:pt x="225110" y="0"/>
                  </a:lnTo>
                  <a:lnTo>
                    <a:pt x="165256" y="4817"/>
                  </a:lnTo>
                  <a:lnTo>
                    <a:pt x="111479" y="18411"/>
                  </a:lnTo>
                  <a:lnTo>
                    <a:pt x="65921" y="39494"/>
                  </a:lnTo>
                  <a:lnTo>
                    <a:pt x="30727" y="66780"/>
                  </a:lnTo>
                  <a:lnTo>
                    <a:pt x="8039" y="98980"/>
                  </a:lnTo>
                  <a:lnTo>
                    <a:pt x="0" y="134807"/>
                  </a:lnTo>
                  <a:lnTo>
                    <a:pt x="8039" y="170634"/>
                  </a:lnTo>
                  <a:lnTo>
                    <a:pt x="30727" y="202834"/>
                  </a:lnTo>
                  <a:lnTo>
                    <a:pt x="65921" y="230119"/>
                  </a:lnTo>
                  <a:lnTo>
                    <a:pt x="111479" y="251202"/>
                  </a:lnTo>
                  <a:lnTo>
                    <a:pt x="165256" y="264796"/>
                  </a:lnTo>
                  <a:lnTo>
                    <a:pt x="225110" y="269614"/>
                  </a:lnTo>
                  <a:lnTo>
                    <a:pt x="284963" y="264796"/>
                  </a:lnTo>
                  <a:lnTo>
                    <a:pt x="338740" y="251202"/>
                  </a:lnTo>
                  <a:lnTo>
                    <a:pt x="384298" y="230119"/>
                  </a:lnTo>
                  <a:lnTo>
                    <a:pt x="419492" y="202834"/>
                  </a:lnTo>
                  <a:lnTo>
                    <a:pt x="442181" y="170634"/>
                  </a:lnTo>
                  <a:lnTo>
                    <a:pt x="450220" y="134807"/>
                  </a:lnTo>
                  <a:close/>
                </a:path>
              </a:pathLst>
            </a:custGeom>
            <a:ln w="10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304387" y="4481532"/>
              <a:ext cx="331154" cy="1923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244771" y="4577689"/>
              <a:ext cx="450215" cy="31460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244779" y="4577694"/>
              <a:ext cx="450215" cy="314960"/>
            </a:xfrm>
            <a:custGeom>
              <a:avLst/>
              <a:gdLst/>
              <a:ahLst/>
              <a:cxnLst/>
              <a:rect l="l" t="t" r="r" b="b"/>
              <a:pathLst>
                <a:path w="450214" h="314960">
                  <a:moveTo>
                    <a:pt x="0" y="0"/>
                  </a:moveTo>
                  <a:lnTo>
                    <a:pt x="0" y="179793"/>
                  </a:lnTo>
                  <a:lnTo>
                    <a:pt x="8039" y="215620"/>
                  </a:lnTo>
                  <a:lnTo>
                    <a:pt x="30727" y="247820"/>
                  </a:lnTo>
                  <a:lnTo>
                    <a:pt x="65921" y="275105"/>
                  </a:lnTo>
                  <a:lnTo>
                    <a:pt x="111479" y="296188"/>
                  </a:lnTo>
                  <a:lnTo>
                    <a:pt x="165256" y="309782"/>
                  </a:lnTo>
                  <a:lnTo>
                    <a:pt x="225110" y="314600"/>
                  </a:lnTo>
                  <a:lnTo>
                    <a:pt x="284963" y="309782"/>
                  </a:lnTo>
                  <a:lnTo>
                    <a:pt x="338740" y="296188"/>
                  </a:lnTo>
                  <a:lnTo>
                    <a:pt x="384298" y="275105"/>
                  </a:lnTo>
                  <a:lnTo>
                    <a:pt x="419492" y="247820"/>
                  </a:lnTo>
                  <a:lnTo>
                    <a:pt x="442181" y="215620"/>
                  </a:lnTo>
                  <a:lnTo>
                    <a:pt x="450220" y="179793"/>
                  </a:lnTo>
                  <a:lnTo>
                    <a:pt x="450220" y="0"/>
                  </a:lnTo>
                  <a:lnTo>
                    <a:pt x="442181" y="35827"/>
                  </a:lnTo>
                  <a:lnTo>
                    <a:pt x="419492" y="68026"/>
                  </a:lnTo>
                  <a:lnTo>
                    <a:pt x="384298" y="95312"/>
                  </a:lnTo>
                  <a:lnTo>
                    <a:pt x="338740" y="116395"/>
                  </a:lnTo>
                  <a:lnTo>
                    <a:pt x="284963" y="129989"/>
                  </a:lnTo>
                  <a:lnTo>
                    <a:pt x="225110" y="134807"/>
                  </a:lnTo>
                  <a:lnTo>
                    <a:pt x="165256" y="129989"/>
                  </a:lnTo>
                  <a:lnTo>
                    <a:pt x="111479" y="116395"/>
                  </a:lnTo>
                  <a:lnTo>
                    <a:pt x="65921" y="95312"/>
                  </a:lnTo>
                  <a:lnTo>
                    <a:pt x="30727" y="68026"/>
                  </a:lnTo>
                  <a:lnTo>
                    <a:pt x="8039" y="35827"/>
                  </a:lnTo>
                  <a:lnTo>
                    <a:pt x="0" y="0"/>
                  </a:lnTo>
                  <a:close/>
                </a:path>
              </a:pathLst>
            </a:custGeom>
            <a:ln w="108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244779" y="4442887"/>
              <a:ext cx="450215" cy="449580"/>
            </a:xfrm>
            <a:custGeom>
              <a:avLst/>
              <a:gdLst/>
              <a:ahLst/>
              <a:cxnLst/>
              <a:rect l="l" t="t" r="r" b="b"/>
              <a:pathLst>
                <a:path w="450214" h="449579">
                  <a:moveTo>
                    <a:pt x="450220" y="134807"/>
                  </a:moveTo>
                  <a:lnTo>
                    <a:pt x="419492" y="66780"/>
                  </a:lnTo>
                  <a:lnTo>
                    <a:pt x="384298" y="39494"/>
                  </a:lnTo>
                  <a:lnTo>
                    <a:pt x="338740" y="18411"/>
                  </a:lnTo>
                  <a:lnTo>
                    <a:pt x="284963" y="4817"/>
                  </a:lnTo>
                  <a:lnTo>
                    <a:pt x="225110" y="0"/>
                  </a:lnTo>
                  <a:lnTo>
                    <a:pt x="165256" y="4817"/>
                  </a:lnTo>
                  <a:lnTo>
                    <a:pt x="111479" y="18411"/>
                  </a:lnTo>
                  <a:lnTo>
                    <a:pt x="65921" y="39494"/>
                  </a:lnTo>
                  <a:lnTo>
                    <a:pt x="30727" y="66780"/>
                  </a:lnTo>
                  <a:lnTo>
                    <a:pt x="8039" y="98980"/>
                  </a:lnTo>
                  <a:lnTo>
                    <a:pt x="0" y="134807"/>
                  </a:lnTo>
                  <a:lnTo>
                    <a:pt x="0" y="314600"/>
                  </a:lnTo>
                  <a:lnTo>
                    <a:pt x="8039" y="350427"/>
                  </a:lnTo>
                  <a:lnTo>
                    <a:pt x="30727" y="382627"/>
                  </a:lnTo>
                  <a:lnTo>
                    <a:pt x="65921" y="409912"/>
                  </a:lnTo>
                  <a:lnTo>
                    <a:pt x="111479" y="430995"/>
                  </a:lnTo>
                  <a:lnTo>
                    <a:pt x="165256" y="444589"/>
                  </a:lnTo>
                  <a:lnTo>
                    <a:pt x="225110" y="449407"/>
                  </a:lnTo>
                  <a:lnTo>
                    <a:pt x="284963" y="444589"/>
                  </a:lnTo>
                  <a:lnTo>
                    <a:pt x="338740" y="430995"/>
                  </a:lnTo>
                  <a:lnTo>
                    <a:pt x="384298" y="409912"/>
                  </a:lnTo>
                  <a:lnTo>
                    <a:pt x="419492" y="382627"/>
                  </a:lnTo>
                  <a:lnTo>
                    <a:pt x="442181" y="350427"/>
                  </a:lnTo>
                  <a:lnTo>
                    <a:pt x="450220" y="314600"/>
                  </a:lnTo>
                  <a:lnTo>
                    <a:pt x="450220" y="134807"/>
                  </a:lnTo>
                  <a:close/>
                </a:path>
              </a:pathLst>
            </a:custGeom>
            <a:ln w="22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3916955" y="4464001"/>
            <a:ext cx="956310" cy="789940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125"/>
              </a:spcBef>
            </a:pPr>
            <a:r>
              <a:rPr sz="1650" spc="10" dirty="0">
                <a:latin typeface="Arial"/>
                <a:cs typeface="Arial"/>
              </a:rPr>
              <a:t>D</a:t>
            </a: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1650" spc="10" dirty="0">
                <a:latin typeface="Arial"/>
                <a:cs typeface="Arial"/>
              </a:rPr>
              <a:t>AS</a:t>
            </a:r>
            <a:r>
              <a:rPr sz="1650" spc="-55" dirty="0">
                <a:latin typeface="Arial"/>
                <a:cs typeface="Arial"/>
              </a:rPr>
              <a:t> </a:t>
            </a:r>
            <a:r>
              <a:rPr sz="1650" spc="5" dirty="0">
                <a:latin typeface="Arial"/>
                <a:cs typeface="Arial"/>
              </a:rPr>
              <a:t>64496</a:t>
            </a:r>
            <a:endParaRPr sz="16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664886" y="3907871"/>
            <a:ext cx="1604010" cy="2794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650" spc="5" dirty="0">
                <a:latin typeface="Arial"/>
                <a:cs typeface="Arial"/>
              </a:rPr>
              <a:t>ping</a:t>
            </a:r>
            <a:r>
              <a:rPr sz="1650" spc="-40" dirty="0">
                <a:latin typeface="Arial"/>
                <a:cs typeface="Arial"/>
              </a:rPr>
              <a:t> </a:t>
            </a:r>
            <a:r>
              <a:rPr sz="1650" spc="5" dirty="0">
                <a:latin typeface="Arial"/>
                <a:cs typeface="Arial"/>
              </a:rPr>
              <a:t>203.0.113.1</a:t>
            </a:r>
            <a:endParaRPr sz="1650">
              <a:latin typeface="Arial"/>
              <a:cs typeface="Arial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4924488" y="1955197"/>
            <a:ext cx="3689985" cy="2290445"/>
            <a:chOff x="4924488" y="1955197"/>
            <a:chExt cx="3689985" cy="2290445"/>
          </a:xfrm>
        </p:grpSpPr>
        <p:sp>
          <p:nvSpPr>
            <p:cNvPr id="51" name="object 51"/>
            <p:cNvSpPr/>
            <p:nvPr/>
          </p:nvSpPr>
          <p:spPr>
            <a:xfrm>
              <a:off x="5118593" y="2644955"/>
              <a:ext cx="1503680" cy="84455"/>
            </a:xfrm>
            <a:custGeom>
              <a:avLst/>
              <a:gdLst/>
              <a:ahLst/>
              <a:cxnLst/>
              <a:rect l="l" t="t" r="r" b="b"/>
              <a:pathLst>
                <a:path w="1503679" h="84455">
                  <a:moveTo>
                    <a:pt x="0" y="84386"/>
                  </a:moveTo>
                  <a:lnTo>
                    <a:pt x="284715" y="64761"/>
                  </a:lnTo>
                  <a:lnTo>
                    <a:pt x="546134" y="47703"/>
                  </a:lnTo>
                  <a:lnTo>
                    <a:pt x="784254" y="33060"/>
                  </a:lnTo>
                  <a:lnTo>
                    <a:pt x="998926" y="21134"/>
                  </a:lnTo>
                  <a:lnTo>
                    <a:pt x="1190299" y="11472"/>
                  </a:lnTo>
                  <a:lnTo>
                    <a:pt x="1358376" y="4528"/>
                  </a:lnTo>
                  <a:lnTo>
                    <a:pt x="1503154" y="0"/>
                  </a:lnTo>
                </a:path>
              </a:pathLst>
            </a:custGeom>
            <a:ln w="108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924488" y="2657627"/>
              <a:ext cx="217170" cy="141605"/>
            </a:xfrm>
            <a:custGeom>
              <a:avLst/>
              <a:gdLst/>
              <a:ahLst/>
              <a:cxnLst/>
              <a:rect l="l" t="t" r="r" b="b"/>
              <a:pathLst>
                <a:path w="217170" h="141605">
                  <a:moveTo>
                    <a:pt x="206806" y="0"/>
                  </a:moveTo>
                  <a:lnTo>
                    <a:pt x="0" y="85598"/>
                  </a:lnTo>
                  <a:lnTo>
                    <a:pt x="216788" y="140995"/>
                  </a:lnTo>
                  <a:lnTo>
                    <a:pt x="206806" y="0"/>
                  </a:lnTo>
                  <a:close/>
                </a:path>
              </a:pathLst>
            </a:custGeom>
            <a:solidFill>
              <a:srgbClr val="000000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295444" y="3209243"/>
              <a:ext cx="1266190" cy="1030605"/>
            </a:xfrm>
            <a:custGeom>
              <a:avLst/>
              <a:gdLst/>
              <a:ahLst/>
              <a:cxnLst/>
              <a:rect l="l" t="t" r="r" b="b"/>
              <a:pathLst>
                <a:path w="1266190" h="1030604">
                  <a:moveTo>
                    <a:pt x="1265941" y="0"/>
                  </a:moveTo>
                  <a:lnTo>
                    <a:pt x="1028123" y="198210"/>
                  </a:lnTo>
                  <a:lnTo>
                    <a:pt x="809216" y="379512"/>
                  </a:lnTo>
                  <a:lnTo>
                    <a:pt x="609370" y="543757"/>
                  </a:lnTo>
                  <a:lnTo>
                    <a:pt x="428586" y="691094"/>
                  </a:lnTo>
                  <a:lnTo>
                    <a:pt x="266713" y="821221"/>
                  </a:lnTo>
                  <a:lnTo>
                    <a:pt x="123750" y="934290"/>
                  </a:lnTo>
                  <a:lnTo>
                    <a:pt x="0" y="1030451"/>
                  </a:lnTo>
                </a:path>
              </a:pathLst>
            </a:custGeom>
            <a:ln w="108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502374" y="3084245"/>
              <a:ext cx="208279" cy="190500"/>
            </a:xfrm>
            <a:custGeom>
              <a:avLst/>
              <a:gdLst/>
              <a:ahLst/>
              <a:cxnLst/>
              <a:rect l="l" t="t" r="r" b="b"/>
              <a:pathLst>
                <a:path w="208279" h="190500">
                  <a:moveTo>
                    <a:pt x="208165" y="0"/>
                  </a:moveTo>
                  <a:lnTo>
                    <a:pt x="0" y="82118"/>
                  </a:lnTo>
                  <a:lnTo>
                    <a:pt x="91071" y="190360"/>
                  </a:lnTo>
                  <a:lnTo>
                    <a:pt x="208165" y="0"/>
                  </a:lnTo>
                  <a:close/>
                </a:path>
              </a:pathLst>
            </a:custGeom>
            <a:solidFill>
              <a:srgbClr val="000000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582983" y="1971707"/>
              <a:ext cx="2014855" cy="1026794"/>
            </a:xfrm>
            <a:custGeom>
              <a:avLst/>
              <a:gdLst/>
              <a:ahLst/>
              <a:cxnLst/>
              <a:rect l="l" t="t" r="r" b="b"/>
              <a:pathLst>
                <a:path w="2014854" h="1026794">
                  <a:moveTo>
                    <a:pt x="75980" y="471112"/>
                  </a:moveTo>
                  <a:lnTo>
                    <a:pt x="39068" y="499675"/>
                  </a:lnTo>
                  <a:lnTo>
                    <a:pt x="14072" y="531789"/>
                  </a:lnTo>
                  <a:lnTo>
                    <a:pt x="1035" y="566090"/>
                  </a:lnTo>
                  <a:lnTo>
                    <a:pt x="0" y="601213"/>
                  </a:lnTo>
                  <a:lnTo>
                    <a:pt x="11007" y="635791"/>
                  </a:lnTo>
                  <a:lnTo>
                    <a:pt x="34101" y="668460"/>
                  </a:lnTo>
                  <a:lnTo>
                    <a:pt x="69324" y="697854"/>
                  </a:lnTo>
                  <a:lnTo>
                    <a:pt x="128041" y="726706"/>
                  </a:lnTo>
                  <a:lnTo>
                    <a:pt x="197310" y="743444"/>
                  </a:lnTo>
                  <a:lnTo>
                    <a:pt x="200928" y="778702"/>
                  </a:lnTo>
                  <a:lnTo>
                    <a:pt x="235506" y="842893"/>
                  </a:lnTo>
                  <a:lnTo>
                    <a:pt x="264772" y="870693"/>
                  </a:lnTo>
                  <a:lnTo>
                    <a:pt x="300893" y="894873"/>
                  </a:lnTo>
                  <a:lnTo>
                    <a:pt x="343024" y="914867"/>
                  </a:lnTo>
                  <a:lnTo>
                    <a:pt x="390317" y="930109"/>
                  </a:lnTo>
                  <a:lnTo>
                    <a:pt x="441925" y="940032"/>
                  </a:lnTo>
                  <a:lnTo>
                    <a:pt x="497003" y="944070"/>
                  </a:lnTo>
                  <a:lnTo>
                    <a:pt x="542437" y="942617"/>
                  </a:lnTo>
                  <a:lnTo>
                    <a:pt x="586808" y="936974"/>
                  </a:lnTo>
                  <a:lnTo>
                    <a:pt x="629392" y="927256"/>
                  </a:lnTo>
                  <a:lnTo>
                    <a:pt x="669466" y="913576"/>
                  </a:lnTo>
                  <a:lnTo>
                    <a:pt x="697920" y="944394"/>
                  </a:lnTo>
                  <a:lnTo>
                    <a:pt x="733487" y="970752"/>
                  </a:lnTo>
                  <a:lnTo>
                    <a:pt x="775000" y="992382"/>
                  </a:lnTo>
                  <a:lnTo>
                    <a:pt x="821291" y="1009018"/>
                  </a:lnTo>
                  <a:lnTo>
                    <a:pt x="871191" y="1020392"/>
                  </a:lnTo>
                  <a:lnTo>
                    <a:pt x="923533" y="1026236"/>
                  </a:lnTo>
                  <a:lnTo>
                    <a:pt x="977148" y="1026285"/>
                  </a:lnTo>
                  <a:lnTo>
                    <a:pt x="1030870" y="1020271"/>
                  </a:lnTo>
                  <a:lnTo>
                    <a:pt x="1083529" y="1007926"/>
                  </a:lnTo>
                  <a:lnTo>
                    <a:pt x="1123601" y="993488"/>
                  </a:lnTo>
                  <a:lnTo>
                    <a:pt x="1159701" y="975526"/>
                  </a:lnTo>
                  <a:lnTo>
                    <a:pt x="1217718" y="930332"/>
                  </a:lnTo>
                  <a:lnTo>
                    <a:pt x="1265435" y="947510"/>
                  </a:lnTo>
                  <a:lnTo>
                    <a:pt x="1315308" y="959751"/>
                  </a:lnTo>
                  <a:lnTo>
                    <a:pt x="1366545" y="967157"/>
                  </a:lnTo>
                  <a:lnTo>
                    <a:pt x="1418352" y="969830"/>
                  </a:lnTo>
                  <a:lnTo>
                    <a:pt x="1469937" y="967870"/>
                  </a:lnTo>
                  <a:lnTo>
                    <a:pt x="1520509" y="961380"/>
                  </a:lnTo>
                  <a:lnTo>
                    <a:pt x="1569273" y="950460"/>
                  </a:lnTo>
                  <a:lnTo>
                    <a:pt x="1615439" y="935212"/>
                  </a:lnTo>
                  <a:lnTo>
                    <a:pt x="1658214" y="915737"/>
                  </a:lnTo>
                  <a:lnTo>
                    <a:pt x="1696804" y="892137"/>
                  </a:lnTo>
                  <a:lnTo>
                    <a:pt x="1730418" y="864514"/>
                  </a:lnTo>
                  <a:lnTo>
                    <a:pt x="1757233" y="834119"/>
                  </a:lnTo>
                  <a:lnTo>
                    <a:pt x="1788455" y="767838"/>
                  </a:lnTo>
                  <a:lnTo>
                    <a:pt x="1792293" y="733028"/>
                  </a:lnTo>
                  <a:lnTo>
                    <a:pt x="1847100" y="721315"/>
                  </a:lnTo>
                  <a:lnTo>
                    <a:pt x="1895665" y="703407"/>
                  </a:lnTo>
                  <a:lnTo>
                    <a:pt x="1937121" y="680184"/>
                  </a:lnTo>
                  <a:lnTo>
                    <a:pt x="1970600" y="652528"/>
                  </a:lnTo>
                  <a:lnTo>
                    <a:pt x="1995237" y="621320"/>
                  </a:lnTo>
                  <a:lnTo>
                    <a:pt x="2014513" y="551772"/>
                  </a:lnTo>
                  <a:lnTo>
                    <a:pt x="2007419" y="515193"/>
                  </a:lnTo>
                  <a:lnTo>
                    <a:pt x="1995023" y="489468"/>
                  </a:lnTo>
                  <a:lnTo>
                    <a:pt x="1976897" y="465300"/>
                  </a:lnTo>
                  <a:lnTo>
                    <a:pt x="1953382" y="443058"/>
                  </a:lnTo>
                  <a:lnTo>
                    <a:pt x="1924818" y="423107"/>
                  </a:lnTo>
                  <a:lnTo>
                    <a:pt x="1952802" y="389205"/>
                  </a:lnTo>
                  <a:lnTo>
                    <a:pt x="1965384" y="353067"/>
                  </a:lnTo>
                  <a:lnTo>
                    <a:pt x="1963074" y="316586"/>
                  </a:lnTo>
                  <a:lnTo>
                    <a:pt x="1946379" y="281652"/>
                  </a:lnTo>
                  <a:lnTo>
                    <a:pt x="1915807" y="250157"/>
                  </a:lnTo>
                  <a:lnTo>
                    <a:pt x="1871869" y="223991"/>
                  </a:lnTo>
                  <a:lnTo>
                    <a:pt x="1813000" y="205027"/>
                  </a:lnTo>
                  <a:lnTo>
                    <a:pt x="1748119" y="197724"/>
                  </a:lnTo>
                  <a:lnTo>
                    <a:pt x="1727792" y="163950"/>
                  </a:lnTo>
                  <a:lnTo>
                    <a:pt x="1700640" y="133200"/>
                  </a:lnTo>
                  <a:lnTo>
                    <a:pt x="1667399" y="105727"/>
                  </a:lnTo>
                  <a:lnTo>
                    <a:pt x="1628807" y="81785"/>
                  </a:lnTo>
                  <a:lnTo>
                    <a:pt x="1585598" y="61628"/>
                  </a:lnTo>
                  <a:lnTo>
                    <a:pt x="1538511" y="45510"/>
                  </a:lnTo>
                  <a:lnTo>
                    <a:pt x="1488281" y="33684"/>
                  </a:lnTo>
                  <a:lnTo>
                    <a:pt x="1435645" y="26405"/>
                  </a:lnTo>
                  <a:lnTo>
                    <a:pt x="1381340" y="23927"/>
                  </a:lnTo>
                  <a:lnTo>
                    <a:pt x="1326102" y="26502"/>
                  </a:lnTo>
                  <a:lnTo>
                    <a:pt x="1270667" y="34386"/>
                  </a:lnTo>
                  <a:lnTo>
                    <a:pt x="1217751" y="47293"/>
                  </a:lnTo>
                  <a:lnTo>
                    <a:pt x="1168664" y="64955"/>
                  </a:lnTo>
                  <a:lnTo>
                    <a:pt x="1124173" y="87033"/>
                  </a:lnTo>
                  <a:lnTo>
                    <a:pt x="1085042" y="113187"/>
                  </a:lnTo>
                  <a:lnTo>
                    <a:pt x="1052187" y="84466"/>
                  </a:lnTo>
                  <a:lnTo>
                    <a:pt x="1014066" y="59728"/>
                  </a:lnTo>
                  <a:lnTo>
                    <a:pt x="971482" y="39093"/>
                  </a:lnTo>
                  <a:lnTo>
                    <a:pt x="925237" y="22683"/>
                  </a:lnTo>
                  <a:lnTo>
                    <a:pt x="876133" y="10617"/>
                  </a:lnTo>
                  <a:lnTo>
                    <a:pt x="824974" y="3016"/>
                  </a:lnTo>
                  <a:lnTo>
                    <a:pt x="772563" y="0"/>
                  </a:lnTo>
                  <a:lnTo>
                    <a:pt x="719701" y="1689"/>
                  </a:lnTo>
                  <a:lnTo>
                    <a:pt x="667192" y="8205"/>
                  </a:lnTo>
                  <a:lnTo>
                    <a:pt x="615838" y="19668"/>
                  </a:lnTo>
                  <a:lnTo>
                    <a:pt x="566442" y="36197"/>
                  </a:lnTo>
                  <a:lnTo>
                    <a:pt x="521447" y="57159"/>
                  </a:lnTo>
                  <a:lnTo>
                    <a:pt x="481969" y="81957"/>
                  </a:lnTo>
                  <a:lnTo>
                    <a:pt x="448646" y="110179"/>
                  </a:lnTo>
                  <a:lnTo>
                    <a:pt x="422117" y="141416"/>
                  </a:lnTo>
                  <a:lnTo>
                    <a:pt x="364701" y="140709"/>
                  </a:lnTo>
                  <a:lnTo>
                    <a:pt x="309349" y="145737"/>
                  </a:lnTo>
                  <a:lnTo>
                    <a:pt x="256855" y="156088"/>
                  </a:lnTo>
                  <a:lnTo>
                    <a:pt x="208011" y="171347"/>
                  </a:lnTo>
                  <a:lnTo>
                    <a:pt x="163611" y="191101"/>
                  </a:lnTo>
                  <a:lnTo>
                    <a:pt x="124449" y="214935"/>
                  </a:lnTo>
                  <a:lnTo>
                    <a:pt x="91318" y="242435"/>
                  </a:lnTo>
                  <a:lnTo>
                    <a:pt x="65010" y="273188"/>
                  </a:lnTo>
                  <a:lnTo>
                    <a:pt x="46320" y="306780"/>
                  </a:lnTo>
                  <a:lnTo>
                    <a:pt x="34708" y="376050"/>
                  </a:lnTo>
                  <a:lnTo>
                    <a:pt x="41034" y="408879"/>
                  </a:lnTo>
                  <a:lnTo>
                    <a:pt x="54848" y="440746"/>
                  </a:lnTo>
                  <a:lnTo>
                    <a:pt x="75980" y="471112"/>
                  </a:lnTo>
                  <a:close/>
                </a:path>
              </a:pathLst>
            </a:custGeom>
            <a:ln w="326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7393302" y="2324604"/>
            <a:ext cx="1146175" cy="49339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202565">
              <a:lnSpc>
                <a:spcPts val="1830"/>
              </a:lnSpc>
              <a:spcBef>
                <a:spcPts val="115"/>
              </a:spcBef>
            </a:pPr>
            <a:r>
              <a:rPr sz="1650" spc="10" dirty="0">
                <a:latin typeface="Arial"/>
                <a:cs typeface="Arial"/>
              </a:rPr>
              <a:t>AS</a:t>
            </a:r>
            <a:r>
              <a:rPr sz="1650" spc="-60" dirty="0">
                <a:latin typeface="Arial"/>
                <a:cs typeface="Arial"/>
              </a:rPr>
              <a:t> </a:t>
            </a:r>
            <a:r>
              <a:rPr sz="1650" spc="5" dirty="0">
                <a:latin typeface="Arial"/>
                <a:cs typeface="Arial"/>
              </a:rPr>
              <a:t>64500</a:t>
            </a:r>
            <a:endParaRPr sz="1650">
              <a:latin typeface="Arial"/>
              <a:cs typeface="Arial"/>
            </a:endParaRPr>
          </a:p>
          <a:p>
            <a:pPr marL="12700">
              <a:lnSpc>
                <a:spcPts val="1830"/>
              </a:lnSpc>
            </a:pPr>
            <a:r>
              <a:rPr sz="1650" spc="10" dirty="0">
                <a:latin typeface="Arial"/>
                <a:cs typeface="Arial"/>
              </a:rPr>
              <a:t>C</a:t>
            </a:r>
            <a:endParaRPr sz="16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116225" y="4611645"/>
            <a:ext cx="1438910" cy="53276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650" spc="5" dirty="0">
                <a:latin typeface="Arial"/>
                <a:cs typeface="Arial"/>
              </a:rPr>
              <a:t>203.0.113.0/25</a:t>
            </a: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650" spc="5" dirty="0">
                <a:latin typeface="Arial"/>
                <a:cs typeface="Arial"/>
              </a:rPr>
              <a:t>set weight</a:t>
            </a:r>
            <a:r>
              <a:rPr sz="1650" spc="-40" dirty="0">
                <a:latin typeface="Arial"/>
                <a:cs typeface="Arial"/>
              </a:rPr>
              <a:t> </a:t>
            </a:r>
            <a:r>
              <a:rPr sz="1650" spc="5" dirty="0">
                <a:latin typeface="Arial"/>
                <a:cs typeface="Arial"/>
              </a:rPr>
              <a:t>100</a:t>
            </a:r>
            <a:endParaRPr sz="16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257479" y="4606664"/>
            <a:ext cx="1438910" cy="53276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650" spc="5" dirty="0">
                <a:latin typeface="Arial"/>
                <a:cs typeface="Arial"/>
              </a:rPr>
              <a:t>203.0.113.0/25</a:t>
            </a: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650" spc="5" dirty="0">
                <a:latin typeface="Arial"/>
                <a:cs typeface="Arial"/>
              </a:rPr>
              <a:t>set weight</a:t>
            </a:r>
            <a:r>
              <a:rPr sz="1650" spc="-45" dirty="0">
                <a:latin typeface="Arial"/>
                <a:cs typeface="Arial"/>
              </a:rPr>
              <a:t> </a:t>
            </a:r>
            <a:r>
              <a:rPr sz="1650" spc="5" dirty="0">
                <a:latin typeface="Arial"/>
                <a:cs typeface="Arial"/>
              </a:rPr>
              <a:t>200</a:t>
            </a:r>
            <a:endParaRPr sz="165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67004" y="1316113"/>
            <a:ext cx="8609965" cy="5410200"/>
          </a:xfrm>
          <a:custGeom>
            <a:avLst/>
            <a:gdLst/>
            <a:ahLst/>
            <a:cxnLst/>
            <a:rect l="l" t="t" r="r" b="b"/>
            <a:pathLst>
              <a:path w="8609965" h="5410200">
                <a:moveTo>
                  <a:pt x="0" y="0"/>
                </a:moveTo>
                <a:lnTo>
                  <a:pt x="8609796" y="0"/>
                </a:lnTo>
                <a:lnTo>
                  <a:pt x="8609796" y="5410198"/>
                </a:lnTo>
                <a:lnTo>
                  <a:pt x="0" y="54101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35907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00451" y="498157"/>
            <a:ext cx="33489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5275" algn="l"/>
              </a:tabLst>
            </a:pPr>
            <a:r>
              <a:rPr sz="4400" dirty="0">
                <a:solidFill>
                  <a:srgbClr val="009DCA"/>
                </a:solidFill>
                <a:latin typeface="Arial"/>
                <a:cs typeface="Arial"/>
              </a:rPr>
              <a:t>¿</a:t>
            </a:r>
            <a:r>
              <a:rPr sz="4400" spc="-5" dirty="0">
                <a:solidFill>
                  <a:srgbClr val="009DCA"/>
                </a:solidFill>
                <a:latin typeface="Arial"/>
                <a:cs typeface="Arial"/>
              </a:rPr>
              <a:t>Q</a:t>
            </a:r>
            <a:r>
              <a:rPr sz="4400" dirty="0">
                <a:solidFill>
                  <a:srgbClr val="009DCA"/>
                </a:solidFill>
                <a:latin typeface="Arial"/>
                <a:cs typeface="Arial"/>
              </a:rPr>
              <a:t>ué	vimos?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65310" y="1530872"/>
            <a:ext cx="3952227" cy="2560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37761" y="4838412"/>
          <a:ext cx="8169273" cy="1447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3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3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4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94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1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tc>
                  <a:txBody>
                    <a:bodyPr/>
                    <a:lstStyle/>
                    <a:p>
                      <a:pPr marL="480059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Network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L="53340">
                        <a:lnSpc>
                          <a:spcPts val="1639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192.0.2.0/26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2420" algn="r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Next</a:t>
                      </a:r>
                      <a:r>
                        <a:rPr sz="1400" spc="-10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400" spc="-5" dirty="0">
                          <a:latin typeface="Courier New"/>
                          <a:cs typeface="Courier New"/>
                        </a:rPr>
                        <a:t>Hop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R="312420" algn="r">
                        <a:lnSpc>
                          <a:spcPts val="1639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Metric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R="45720" algn="r">
                        <a:lnSpc>
                          <a:spcPts val="1639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95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33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LocPrf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295"/>
                        </a:lnSpc>
                      </a:pPr>
                      <a:r>
                        <a:rPr sz="1400" spc="-5" dirty="0">
                          <a:latin typeface="Courier New"/>
                          <a:cs typeface="Courier New"/>
                        </a:rPr>
                        <a:t>Weight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R="45720" algn="r">
                        <a:lnSpc>
                          <a:spcPts val="1639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300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29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Path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L="52705">
                        <a:lnSpc>
                          <a:spcPts val="1639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65511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b="1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15938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b="1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*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192.0.2.128/26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95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b="1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64506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1485"/>
                        </a:lnSpc>
                      </a:pPr>
                      <a:r>
                        <a:rPr sz="1400" b="1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2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198.51.100.22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95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100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64506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b="1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e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2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b="1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*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203.0.113.128/25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95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b="1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64501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1485"/>
                        </a:lnSpc>
                      </a:pPr>
                      <a:r>
                        <a:rPr sz="1400" b="1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198.51.100.114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100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85"/>
                        </a:lnSpc>
                      </a:pPr>
                      <a:r>
                        <a:rPr sz="1400" b="1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64501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85"/>
                        </a:lnSpc>
                      </a:pPr>
                      <a:r>
                        <a:rPr sz="1400" b="1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*&gt;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00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203.0.113.0/25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00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198.51.100.1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00"/>
                        </a:lnSpc>
                      </a:pPr>
                      <a:r>
                        <a:rPr sz="1400" b="1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00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100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00"/>
                        </a:lnSpc>
                      </a:pPr>
                      <a:r>
                        <a:rPr sz="1400" b="1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64496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00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64497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00"/>
                        </a:lnSpc>
                      </a:pPr>
                      <a:r>
                        <a:rPr sz="1400" b="1" spc="-5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64498</a:t>
                      </a:r>
                      <a:r>
                        <a:rPr sz="1400" b="1" spc="-70" dirty="0">
                          <a:solidFill>
                            <a:srgbClr val="00B050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400" b="1" dirty="0">
                          <a:solidFill>
                            <a:srgbClr val="00BA63"/>
                          </a:solidFill>
                          <a:latin typeface="Courier New"/>
                          <a:cs typeface="Courier New"/>
                        </a:rPr>
                        <a:t>i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227792" y="1475318"/>
            <a:ext cx="4262317" cy="20491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7032" y="4136352"/>
            <a:ext cx="5969635" cy="5638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-5" dirty="0">
                <a:latin typeface="Courier New"/>
                <a:cs typeface="Courier New"/>
              </a:rPr>
              <a:t>BGP table version is 134358, local router ID is </a:t>
            </a:r>
            <a:r>
              <a:rPr sz="1200" dirty="0">
                <a:latin typeface="Courier New"/>
                <a:cs typeface="Courier New"/>
              </a:rPr>
              <a:t>198.51.100.1  </a:t>
            </a:r>
            <a:r>
              <a:rPr sz="1200" spc="-5" dirty="0">
                <a:latin typeface="Courier New"/>
                <a:cs typeface="Courier New"/>
              </a:rPr>
              <a:t>Status codes: </a:t>
            </a:r>
            <a:r>
              <a:rPr sz="1200" dirty="0">
                <a:latin typeface="Courier New"/>
                <a:cs typeface="Courier New"/>
              </a:rPr>
              <a:t>s </a:t>
            </a:r>
            <a:r>
              <a:rPr sz="1200" spc="-5" dirty="0">
                <a:latin typeface="Courier New"/>
                <a:cs typeface="Courier New"/>
              </a:rPr>
              <a:t>suppressed, </a:t>
            </a:r>
            <a:r>
              <a:rPr sz="1200" dirty="0">
                <a:latin typeface="Courier New"/>
                <a:cs typeface="Courier New"/>
              </a:rPr>
              <a:t>d </a:t>
            </a:r>
            <a:r>
              <a:rPr sz="1200" spc="-5" dirty="0">
                <a:latin typeface="Courier New"/>
                <a:cs typeface="Courier New"/>
              </a:rPr>
              <a:t>damped, </a:t>
            </a:r>
            <a:r>
              <a:rPr sz="1200" dirty="0">
                <a:latin typeface="Courier New"/>
                <a:cs typeface="Courier New"/>
              </a:rPr>
              <a:t>h </a:t>
            </a:r>
            <a:r>
              <a:rPr sz="1200" spc="-5" dirty="0">
                <a:latin typeface="Courier New"/>
                <a:cs typeface="Courier New"/>
              </a:rPr>
              <a:t>history, </a:t>
            </a:r>
            <a:r>
              <a:rPr sz="1200" dirty="0">
                <a:latin typeface="Courier New"/>
                <a:cs typeface="Courier New"/>
              </a:rPr>
              <a:t>* </a:t>
            </a:r>
            <a:r>
              <a:rPr sz="1200" spc="-5" dirty="0">
                <a:latin typeface="Courier New"/>
                <a:cs typeface="Courier New"/>
              </a:rPr>
              <a:t>valid, </a:t>
            </a:r>
            <a:r>
              <a:rPr sz="1200" dirty="0">
                <a:latin typeface="Courier New"/>
                <a:cs typeface="Courier New"/>
              </a:rPr>
              <a:t>&gt; </a:t>
            </a:r>
            <a:r>
              <a:rPr sz="1200" spc="-5" dirty="0">
                <a:latin typeface="Courier New"/>
                <a:cs typeface="Courier New"/>
              </a:rPr>
              <a:t>best,  Origin codes: </a:t>
            </a:r>
            <a:r>
              <a:rPr sz="1200" dirty="0">
                <a:latin typeface="Courier New"/>
                <a:cs typeface="Courier New"/>
              </a:rPr>
              <a:t>i - </a:t>
            </a:r>
            <a:r>
              <a:rPr sz="1200" spc="-5" dirty="0">
                <a:latin typeface="Courier New"/>
                <a:cs typeface="Courier New"/>
              </a:rPr>
              <a:t>IGP, </a:t>
            </a:r>
            <a:r>
              <a:rPr sz="1200" dirty="0">
                <a:latin typeface="Courier New"/>
                <a:cs typeface="Courier New"/>
              </a:rPr>
              <a:t>e - </a:t>
            </a:r>
            <a:r>
              <a:rPr sz="1200" spc="-5" dirty="0">
                <a:latin typeface="Courier New"/>
                <a:cs typeface="Courier New"/>
              </a:rPr>
              <a:t>EGP, </a:t>
            </a:r>
            <a:r>
              <a:rPr sz="1200" dirty="0">
                <a:latin typeface="Courier New"/>
                <a:cs typeface="Courier New"/>
              </a:rPr>
              <a:t>? -</a:t>
            </a:r>
            <a:r>
              <a:rPr sz="1200" spc="-50" dirty="0">
                <a:latin typeface="Courier New"/>
                <a:cs typeface="Courier New"/>
              </a:rPr>
              <a:t> </a:t>
            </a:r>
            <a:r>
              <a:rPr sz="1200" dirty="0">
                <a:latin typeface="Courier New"/>
                <a:cs typeface="Courier New"/>
              </a:rPr>
              <a:t>incomplete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23050" y="4314152"/>
            <a:ext cx="19462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ourier New"/>
                <a:cs typeface="Courier New"/>
              </a:rPr>
              <a:t>i – </a:t>
            </a:r>
            <a:r>
              <a:rPr sz="1200" spc="-5" dirty="0">
                <a:latin typeface="Courier New"/>
                <a:cs typeface="Courier New"/>
              </a:rPr>
              <a:t>internal, </a:t>
            </a:r>
            <a:r>
              <a:rPr sz="1200" dirty="0">
                <a:latin typeface="Courier New"/>
                <a:cs typeface="Courier New"/>
              </a:rPr>
              <a:t>S</a:t>
            </a:r>
            <a:r>
              <a:rPr sz="1200" spc="-100" dirty="0">
                <a:latin typeface="Courier New"/>
                <a:cs typeface="Courier New"/>
              </a:rPr>
              <a:t> </a:t>
            </a:r>
            <a:r>
              <a:rPr sz="1200" dirty="0">
                <a:latin typeface="Courier New"/>
                <a:cs typeface="Courier New"/>
              </a:rPr>
              <a:t>Stale</a:t>
            </a:r>
            <a:endParaRPr sz="120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6540702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0473" y="1577657"/>
            <a:ext cx="66528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latin typeface="Carlito"/>
                <a:cs typeface="Carlito"/>
              </a:rPr>
              <a:t>DECISIONES</a:t>
            </a:r>
            <a:r>
              <a:rPr b="1" spc="-10" dirty="0">
                <a:latin typeface="Carlito"/>
                <a:cs typeface="Carlito"/>
              </a:rPr>
              <a:t> </a:t>
            </a:r>
            <a:r>
              <a:rPr b="1" spc="-5" dirty="0">
                <a:latin typeface="Carlito"/>
                <a:cs typeface="Carlito"/>
              </a:rPr>
              <a:t>ADMINISTRATIVAS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01052" y="3251199"/>
            <a:ext cx="3689985" cy="111252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898989"/>
                </a:solidFill>
                <a:latin typeface="Carlito"/>
                <a:cs typeface="Carlito"/>
              </a:rPr>
              <a:t>Redistribución </a:t>
            </a:r>
            <a:r>
              <a:rPr sz="2000" dirty="0">
                <a:solidFill>
                  <a:srgbClr val="898989"/>
                </a:solidFill>
                <a:latin typeface="Carlito"/>
                <a:cs typeface="Carlito"/>
              </a:rPr>
              <a:t>de la </a:t>
            </a:r>
            <a:r>
              <a:rPr sz="2000" spc="-5" dirty="0">
                <a:solidFill>
                  <a:srgbClr val="898989"/>
                </a:solidFill>
                <a:latin typeface="Carlito"/>
                <a:cs typeface="Carlito"/>
              </a:rPr>
              <a:t>ruta</a:t>
            </a:r>
            <a:r>
              <a:rPr sz="2000" spc="-35" dirty="0">
                <a:solidFill>
                  <a:srgbClr val="898989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898989"/>
                </a:solidFill>
                <a:latin typeface="Carlito"/>
                <a:cs typeface="Carlito"/>
              </a:rPr>
              <a:t>default</a:t>
            </a:r>
            <a:endParaRPr sz="20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898989"/>
                </a:solidFill>
                <a:latin typeface="Carlito"/>
                <a:cs typeface="Carlito"/>
              </a:rPr>
              <a:t>Insertando prefijos </a:t>
            </a:r>
            <a:r>
              <a:rPr sz="2000" dirty="0">
                <a:solidFill>
                  <a:srgbClr val="898989"/>
                </a:solidFill>
                <a:latin typeface="Carlito"/>
                <a:cs typeface="Carlito"/>
              </a:rPr>
              <a:t>en</a:t>
            </a:r>
            <a:r>
              <a:rPr sz="2000" spc="-5" dirty="0">
                <a:solidFill>
                  <a:srgbClr val="898989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898989"/>
                </a:solidFill>
                <a:latin typeface="Carlito"/>
                <a:cs typeface="Carlito"/>
              </a:rPr>
              <a:t>BGP</a:t>
            </a:r>
            <a:endParaRPr sz="20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898989"/>
                </a:solidFill>
                <a:latin typeface="Carlito"/>
                <a:cs typeface="Carlito"/>
              </a:rPr>
              <a:t>Filtrado de rutas</a:t>
            </a:r>
            <a:endParaRPr sz="20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055477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0145" y="498157"/>
            <a:ext cx="58693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Redistribución </a:t>
            </a:r>
            <a:r>
              <a:rPr sz="4400" dirty="0"/>
              <a:t>del</a:t>
            </a:r>
            <a:r>
              <a:rPr sz="4400" spc="-45" dirty="0"/>
              <a:t> </a:t>
            </a:r>
            <a:r>
              <a:rPr sz="4400" dirty="0"/>
              <a:t>default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452437" y="1442389"/>
            <a:ext cx="8239125" cy="4535805"/>
            <a:chOff x="452437" y="1442389"/>
            <a:chExt cx="8239125" cy="4535805"/>
          </a:xfrm>
        </p:grpSpPr>
        <p:sp>
          <p:nvSpPr>
            <p:cNvPr id="4" name="object 4"/>
            <p:cNvSpPr/>
            <p:nvPr/>
          </p:nvSpPr>
          <p:spPr>
            <a:xfrm>
              <a:off x="457200" y="1447152"/>
              <a:ext cx="8229600" cy="4526280"/>
            </a:xfrm>
            <a:custGeom>
              <a:avLst/>
              <a:gdLst/>
              <a:ahLst/>
              <a:cxnLst/>
              <a:rect l="l" t="t" r="r" b="b"/>
              <a:pathLst>
                <a:path w="8229600" h="4526280">
                  <a:moveTo>
                    <a:pt x="8229600" y="0"/>
                  </a:moveTo>
                  <a:lnTo>
                    <a:pt x="0" y="0"/>
                  </a:lnTo>
                  <a:lnTo>
                    <a:pt x="0" y="4525956"/>
                  </a:lnTo>
                  <a:lnTo>
                    <a:pt x="8229600" y="4525956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199" y="1447152"/>
              <a:ext cx="8229600" cy="4526280"/>
            </a:xfrm>
            <a:custGeom>
              <a:avLst/>
              <a:gdLst/>
              <a:ahLst/>
              <a:cxnLst/>
              <a:rect l="l" t="t" r="r" b="b"/>
              <a:pathLst>
                <a:path w="8229600" h="4526280">
                  <a:moveTo>
                    <a:pt x="0" y="0"/>
                  </a:moveTo>
                  <a:lnTo>
                    <a:pt x="8229594" y="0"/>
                  </a:lnTo>
                  <a:lnTo>
                    <a:pt x="8229594" y="4525956"/>
                  </a:lnTo>
                  <a:lnTo>
                    <a:pt x="0" y="452595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5940" y="1403972"/>
            <a:ext cx="6320155" cy="440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745" indent="-360680">
              <a:lnSpc>
                <a:spcPts val="3579"/>
              </a:lnSpc>
              <a:spcBef>
                <a:spcPts val="100"/>
              </a:spcBef>
              <a:buClr>
                <a:srgbClr val="222222"/>
              </a:buClr>
              <a:buFont typeface="Trebuchet MS"/>
              <a:buChar char="•"/>
              <a:tabLst>
                <a:tab pos="373380" algn="l"/>
              </a:tabLst>
            </a:pPr>
            <a:r>
              <a:rPr sz="3000" spc="-5" dirty="0">
                <a:solidFill>
                  <a:srgbClr val="2D2D2D"/>
                </a:solidFill>
                <a:latin typeface="Carlito"/>
                <a:cs typeface="Carlito"/>
              </a:rPr>
              <a:t>network 0.0.0.0</a:t>
            </a:r>
            <a:endParaRPr sz="3000">
              <a:latin typeface="Carlito"/>
              <a:cs typeface="Carlito"/>
            </a:endParaRPr>
          </a:p>
          <a:p>
            <a:pPr marL="723900" lvl="1" indent="-355600">
              <a:lnSpc>
                <a:spcPts val="2620"/>
              </a:lnSpc>
              <a:buClr>
                <a:srgbClr val="222222"/>
              </a:buClr>
              <a:buFont typeface="Trebuchet MS"/>
              <a:buChar char="–"/>
              <a:tabLst>
                <a:tab pos="723265" algn="l"/>
                <a:tab pos="723900" algn="l"/>
              </a:tabLst>
            </a:pPr>
            <a:r>
              <a:rPr sz="2200" spc="-5" dirty="0">
                <a:solidFill>
                  <a:srgbClr val="2D2D2D"/>
                </a:solidFill>
                <a:latin typeface="Carlito"/>
                <a:cs typeface="Carlito"/>
              </a:rPr>
              <a:t>Debe </a:t>
            </a:r>
            <a:r>
              <a:rPr sz="2200" dirty="0">
                <a:solidFill>
                  <a:srgbClr val="2D2D2D"/>
                </a:solidFill>
                <a:latin typeface="Carlito"/>
                <a:cs typeface="Carlito"/>
              </a:rPr>
              <a:t>existir la </a:t>
            </a:r>
            <a:r>
              <a:rPr sz="2200" spc="-5" dirty="0">
                <a:solidFill>
                  <a:srgbClr val="2D2D2D"/>
                </a:solidFill>
                <a:latin typeface="Carlito"/>
                <a:cs typeface="Carlito"/>
              </a:rPr>
              <a:t>ruta </a:t>
            </a:r>
            <a:r>
              <a:rPr sz="2200" dirty="0">
                <a:solidFill>
                  <a:srgbClr val="2D2D2D"/>
                </a:solidFill>
                <a:latin typeface="Carlito"/>
                <a:cs typeface="Carlito"/>
              </a:rPr>
              <a:t>en la tabla de</a:t>
            </a:r>
            <a:r>
              <a:rPr sz="2200" spc="-10" dirty="0">
                <a:solidFill>
                  <a:srgbClr val="2D2D2D"/>
                </a:solidFill>
                <a:latin typeface="Carlito"/>
                <a:cs typeface="Carlito"/>
              </a:rPr>
              <a:t> </a:t>
            </a:r>
            <a:r>
              <a:rPr sz="2200" spc="-5" dirty="0">
                <a:solidFill>
                  <a:srgbClr val="2D2D2D"/>
                </a:solidFill>
                <a:latin typeface="Carlito"/>
                <a:cs typeface="Carlito"/>
              </a:rPr>
              <a:t>ruteo</a:t>
            </a:r>
            <a:endParaRPr sz="2200">
              <a:latin typeface="Carlito"/>
              <a:cs typeface="Carlito"/>
            </a:endParaRPr>
          </a:p>
          <a:p>
            <a:pPr marL="723900" lvl="1" indent="-355600">
              <a:lnSpc>
                <a:spcPct val="100000"/>
              </a:lnSpc>
              <a:spcBef>
                <a:spcPts val="60"/>
              </a:spcBef>
              <a:buClr>
                <a:srgbClr val="222222"/>
              </a:buClr>
              <a:buFont typeface="Trebuchet MS"/>
              <a:buChar char="–"/>
              <a:tabLst>
                <a:tab pos="723265" algn="l"/>
                <a:tab pos="723900" algn="l"/>
              </a:tabLst>
            </a:pPr>
            <a:r>
              <a:rPr sz="2200" dirty="0">
                <a:solidFill>
                  <a:srgbClr val="2D2D2D"/>
                </a:solidFill>
                <a:latin typeface="Carlito"/>
                <a:cs typeface="Carlito"/>
              </a:rPr>
              <a:t>Se enseña a </a:t>
            </a:r>
            <a:r>
              <a:rPr sz="2200" spc="-5" dirty="0">
                <a:solidFill>
                  <a:srgbClr val="2D2D2D"/>
                </a:solidFill>
                <a:latin typeface="Carlito"/>
                <a:cs typeface="Carlito"/>
              </a:rPr>
              <a:t>todos los</a:t>
            </a:r>
            <a:r>
              <a:rPr sz="2200" dirty="0">
                <a:solidFill>
                  <a:srgbClr val="2D2D2D"/>
                </a:solidFill>
                <a:latin typeface="Carlito"/>
                <a:cs typeface="Carlito"/>
              </a:rPr>
              <a:t> </a:t>
            </a:r>
            <a:r>
              <a:rPr sz="2200" spc="-5" dirty="0">
                <a:solidFill>
                  <a:srgbClr val="2D2D2D"/>
                </a:solidFill>
                <a:latin typeface="Carlito"/>
                <a:cs typeface="Carlito"/>
              </a:rPr>
              <a:t>neighbors</a:t>
            </a:r>
            <a:endParaRPr sz="2200">
              <a:latin typeface="Carlito"/>
              <a:cs typeface="Carlito"/>
            </a:endParaRPr>
          </a:p>
          <a:p>
            <a:pPr marL="723900">
              <a:lnSpc>
                <a:spcPct val="100000"/>
              </a:lnSpc>
              <a:spcBef>
                <a:spcPts val="160"/>
              </a:spcBef>
              <a:tabLst>
                <a:tab pos="1083945" algn="l"/>
              </a:tabLst>
            </a:pPr>
            <a:r>
              <a:rPr sz="2200" spc="290" dirty="0">
                <a:solidFill>
                  <a:srgbClr val="222222"/>
                </a:solidFill>
                <a:latin typeface="Trebuchet MS"/>
                <a:cs typeface="Trebuchet MS"/>
              </a:rPr>
              <a:t>–	</a:t>
            </a:r>
            <a:r>
              <a:rPr sz="2200" spc="-5" dirty="0">
                <a:solidFill>
                  <a:srgbClr val="2D2D2D"/>
                </a:solidFill>
                <a:latin typeface="Carlito"/>
                <a:cs typeface="Carlito"/>
              </a:rPr>
              <a:t>Importante: poner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filtros!!</a:t>
            </a:r>
            <a:endParaRPr sz="2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00">
              <a:latin typeface="Carlito"/>
              <a:cs typeface="Carlito"/>
            </a:endParaRPr>
          </a:p>
          <a:p>
            <a:pPr marL="372745" indent="-360680">
              <a:lnSpc>
                <a:spcPct val="100000"/>
              </a:lnSpc>
              <a:spcBef>
                <a:spcPts val="5"/>
              </a:spcBef>
              <a:buClr>
                <a:srgbClr val="222222"/>
              </a:buClr>
              <a:buFont typeface="Trebuchet MS"/>
              <a:buChar char="•"/>
              <a:tabLst>
                <a:tab pos="372745" algn="l"/>
                <a:tab pos="373380" algn="l"/>
              </a:tabLst>
            </a:pPr>
            <a:r>
              <a:rPr sz="2800" spc="-5" dirty="0">
                <a:solidFill>
                  <a:srgbClr val="2D2D2D"/>
                </a:solidFill>
                <a:latin typeface="Carlito"/>
                <a:cs typeface="Carlito"/>
              </a:rPr>
              <a:t>default-information</a:t>
            </a:r>
            <a:r>
              <a:rPr sz="2800" dirty="0">
                <a:solidFill>
                  <a:srgbClr val="2D2D2D"/>
                </a:solidFill>
                <a:latin typeface="Carlito"/>
                <a:cs typeface="Carlito"/>
              </a:rPr>
              <a:t> </a:t>
            </a:r>
            <a:r>
              <a:rPr sz="2800" spc="-5" dirty="0">
                <a:solidFill>
                  <a:srgbClr val="2D2D2D"/>
                </a:solidFill>
                <a:latin typeface="Carlito"/>
                <a:cs typeface="Carlito"/>
              </a:rPr>
              <a:t>originate</a:t>
            </a:r>
            <a:endParaRPr sz="2800">
              <a:latin typeface="Carlito"/>
              <a:cs typeface="Carlito"/>
            </a:endParaRPr>
          </a:p>
          <a:p>
            <a:pPr marL="723900" lvl="1" indent="-355600">
              <a:lnSpc>
                <a:spcPct val="100000"/>
              </a:lnSpc>
              <a:spcBef>
                <a:spcPts val="60"/>
              </a:spcBef>
              <a:buFont typeface="Trebuchet MS"/>
              <a:buChar char="–"/>
              <a:tabLst>
                <a:tab pos="723265" algn="l"/>
                <a:tab pos="723900" algn="l"/>
              </a:tabLst>
            </a:pP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Anunciada a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todos los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neighbor</a:t>
            </a:r>
            <a:endParaRPr sz="2200">
              <a:latin typeface="Carlito"/>
              <a:cs typeface="Carlito"/>
            </a:endParaRPr>
          </a:p>
          <a:p>
            <a:pPr marL="723900" lvl="1" indent="-355600">
              <a:lnSpc>
                <a:spcPct val="100000"/>
              </a:lnSpc>
              <a:spcBef>
                <a:spcPts val="60"/>
              </a:spcBef>
              <a:buFont typeface="Trebuchet MS"/>
              <a:buChar char="–"/>
              <a:tabLst>
                <a:tab pos="723265" algn="l"/>
                <a:tab pos="723900" algn="l"/>
              </a:tabLst>
            </a:pP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No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importa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si el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router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tiene una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ruta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por</a:t>
            </a:r>
            <a:r>
              <a:rPr sz="2200" spc="-4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default</a:t>
            </a:r>
            <a:endParaRPr sz="2200">
              <a:latin typeface="Carlito"/>
              <a:cs typeface="Carlito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Char char="–"/>
            </a:pPr>
            <a:endParaRPr sz="2200">
              <a:latin typeface="Carlito"/>
              <a:cs typeface="Carlito"/>
            </a:endParaRPr>
          </a:p>
          <a:p>
            <a:pPr marL="369570" indent="-357505">
              <a:lnSpc>
                <a:spcPct val="100000"/>
              </a:lnSpc>
              <a:buFont typeface="Trebuchet MS"/>
              <a:buChar char="•"/>
              <a:tabLst>
                <a:tab pos="370205" algn="l"/>
              </a:tabLst>
            </a:pPr>
            <a:r>
              <a:rPr sz="3000" spc="-5" dirty="0">
                <a:solidFill>
                  <a:srgbClr val="222222"/>
                </a:solidFill>
                <a:latin typeface="Carlito"/>
                <a:cs typeface="Carlito"/>
              </a:rPr>
              <a:t>neighbor x.x.x.x</a:t>
            </a:r>
            <a:r>
              <a:rPr sz="3000" spc="1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3000" spc="-5" dirty="0">
                <a:solidFill>
                  <a:srgbClr val="222222"/>
                </a:solidFill>
                <a:latin typeface="Carlito"/>
                <a:cs typeface="Carlito"/>
              </a:rPr>
              <a:t>default-originate</a:t>
            </a:r>
            <a:endParaRPr sz="3000">
              <a:latin typeface="Carlito"/>
              <a:cs typeface="Carlito"/>
            </a:endParaRPr>
          </a:p>
          <a:p>
            <a:pPr marL="727075" lvl="1" indent="-358775">
              <a:lnSpc>
                <a:spcPct val="100000"/>
              </a:lnSpc>
              <a:spcBef>
                <a:spcPts val="100"/>
              </a:spcBef>
              <a:buClr>
                <a:srgbClr val="222222"/>
              </a:buClr>
              <a:buFont typeface="Trebuchet MS"/>
              <a:buChar char="–"/>
              <a:tabLst>
                <a:tab pos="726440" algn="l"/>
                <a:tab pos="727075" algn="l"/>
              </a:tabLst>
            </a:pPr>
            <a:r>
              <a:rPr sz="2000" dirty="0">
                <a:solidFill>
                  <a:srgbClr val="2D2D2D"/>
                </a:solidFill>
                <a:latin typeface="Carlito"/>
                <a:cs typeface="Carlito"/>
              </a:rPr>
              <a:t>Aplicado a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un sólo</a:t>
            </a:r>
            <a:r>
              <a:rPr sz="2000" spc="-1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neighbor</a:t>
            </a:r>
            <a:endParaRPr sz="2000">
              <a:latin typeface="Carlito"/>
              <a:cs typeface="Carlito"/>
            </a:endParaRPr>
          </a:p>
          <a:p>
            <a:pPr marL="727075" lvl="1" indent="-358775">
              <a:lnSpc>
                <a:spcPct val="100000"/>
              </a:lnSpc>
              <a:spcBef>
                <a:spcPts val="100"/>
              </a:spcBef>
              <a:buFont typeface="Trebuchet MS"/>
              <a:buChar char="–"/>
              <a:tabLst>
                <a:tab pos="726440" algn="l"/>
                <a:tab pos="727075" algn="l"/>
              </a:tabLst>
            </a:pP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No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importa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si el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router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tiene una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ruta por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default</a:t>
            </a:r>
            <a:endParaRPr sz="20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5351612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6639" y="498157"/>
            <a:ext cx="60966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Insertando prefijos </a:t>
            </a:r>
            <a:r>
              <a:rPr sz="4400" dirty="0"/>
              <a:t>en</a:t>
            </a:r>
            <a:r>
              <a:rPr sz="4400" spc="-25" dirty="0"/>
              <a:t> </a:t>
            </a:r>
            <a:r>
              <a:rPr sz="4400" dirty="0"/>
              <a:t>BGP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452437" y="1624698"/>
            <a:ext cx="8239125" cy="4535805"/>
            <a:chOff x="452437" y="1624698"/>
            <a:chExt cx="8239125" cy="4535805"/>
          </a:xfrm>
        </p:grpSpPr>
        <p:sp>
          <p:nvSpPr>
            <p:cNvPr id="4" name="object 4"/>
            <p:cNvSpPr/>
            <p:nvPr/>
          </p:nvSpPr>
          <p:spPr>
            <a:xfrm>
              <a:off x="457200" y="1629460"/>
              <a:ext cx="8229600" cy="4526280"/>
            </a:xfrm>
            <a:custGeom>
              <a:avLst/>
              <a:gdLst/>
              <a:ahLst/>
              <a:cxnLst/>
              <a:rect l="l" t="t" r="r" b="b"/>
              <a:pathLst>
                <a:path w="8229600" h="4526280">
                  <a:moveTo>
                    <a:pt x="8229600" y="0"/>
                  </a:moveTo>
                  <a:lnTo>
                    <a:pt x="0" y="0"/>
                  </a:lnTo>
                  <a:lnTo>
                    <a:pt x="0" y="4525958"/>
                  </a:lnTo>
                  <a:lnTo>
                    <a:pt x="8229600" y="452595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199" y="1629460"/>
              <a:ext cx="8229600" cy="4526280"/>
            </a:xfrm>
            <a:custGeom>
              <a:avLst/>
              <a:gdLst/>
              <a:ahLst/>
              <a:cxnLst/>
              <a:rect l="l" t="t" r="r" b="b"/>
              <a:pathLst>
                <a:path w="8229600" h="4526280">
                  <a:moveTo>
                    <a:pt x="0" y="0"/>
                  </a:moveTo>
                  <a:lnTo>
                    <a:pt x="8229594" y="0"/>
                  </a:lnTo>
                  <a:lnTo>
                    <a:pt x="8229594" y="4525956"/>
                  </a:lnTo>
                  <a:lnTo>
                    <a:pt x="0" y="452595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5940" y="1596440"/>
            <a:ext cx="7567930" cy="4518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070"/>
              </a:lnSpc>
              <a:spcBef>
                <a:spcPts val="100"/>
              </a:spcBef>
            </a:pP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Comando</a:t>
            </a:r>
            <a:r>
              <a:rPr sz="2600" spc="-1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network</a:t>
            </a:r>
            <a:endParaRPr sz="2600">
              <a:latin typeface="Carlito"/>
              <a:cs typeface="Carlito"/>
            </a:endParaRPr>
          </a:p>
          <a:p>
            <a:pPr marL="369570" indent="-357505">
              <a:lnSpc>
                <a:spcPts val="3060"/>
              </a:lnSpc>
              <a:buFont typeface="Arial"/>
              <a:buChar char="•"/>
              <a:tabLst>
                <a:tab pos="369570" algn="l"/>
                <a:tab pos="370205" algn="l"/>
              </a:tabLst>
            </a:pP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Ejemplo:</a:t>
            </a:r>
            <a:endParaRPr sz="2600">
              <a:latin typeface="Carlito"/>
              <a:cs typeface="Carlito"/>
            </a:endParaRPr>
          </a:p>
          <a:p>
            <a:pPr marL="368300">
              <a:lnSpc>
                <a:spcPts val="2230"/>
              </a:lnSpc>
              <a:tabLst>
                <a:tab pos="1960880" algn="l"/>
              </a:tabLst>
            </a:pPr>
            <a:r>
              <a:rPr sz="1900" b="1" spc="-5" dirty="0">
                <a:solidFill>
                  <a:srgbClr val="222222"/>
                </a:solidFill>
                <a:latin typeface="Courier New"/>
                <a:cs typeface="Courier New"/>
              </a:rPr>
              <a:t>router</a:t>
            </a:r>
            <a:r>
              <a:rPr sz="1900" b="1" dirty="0">
                <a:solidFill>
                  <a:srgbClr val="222222"/>
                </a:solidFill>
                <a:latin typeface="Courier New"/>
                <a:cs typeface="Courier New"/>
              </a:rPr>
              <a:t> bgp	</a:t>
            </a:r>
            <a:r>
              <a:rPr sz="1900" b="1" spc="-5" dirty="0">
                <a:solidFill>
                  <a:srgbClr val="222222"/>
                </a:solidFill>
                <a:latin typeface="Courier New"/>
                <a:cs typeface="Courier New"/>
              </a:rPr>
              <a:t>64496</a:t>
            </a:r>
            <a:endParaRPr sz="1900">
              <a:latin typeface="Courier New"/>
              <a:cs typeface="Courier New"/>
            </a:endParaRPr>
          </a:p>
          <a:p>
            <a:pPr marL="802640">
              <a:lnSpc>
                <a:spcPts val="2240"/>
              </a:lnSpc>
            </a:pPr>
            <a:r>
              <a:rPr sz="1900" b="1" spc="-5" dirty="0">
                <a:solidFill>
                  <a:srgbClr val="222222"/>
                </a:solidFill>
                <a:latin typeface="Courier New"/>
                <a:cs typeface="Courier New"/>
              </a:rPr>
              <a:t>network 10.10.10.0 mask</a:t>
            </a:r>
            <a:r>
              <a:rPr sz="1900" b="1" spc="-2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900" b="1" spc="-5" dirty="0">
                <a:solidFill>
                  <a:srgbClr val="222222"/>
                </a:solidFill>
                <a:latin typeface="Courier New"/>
                <a:cs typeface="Courier New"/>
              </a:rPr>
              <a:t>255.255.255.0</a:t>
            </a:r>
            <a:endParaRPr sz="19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>
              <a:latin typeface="Courier New"/>
              <a:cs typeface="Courier New"/>
            </a:endParaRPr>
          </a:p>
          <a:p>
            <a:pPr marL="368300">
              <a:lnSpc>
                <a:spcPct val="100000"/>
              </a:lnSpc>
              <a:spcBef>
                <a:spcPts val="5"/>
              </a:spcBef>
              <a:tabLst>
                <a:tab pos="802640" algn="l"/>
              </a:tabLst>
            </a:pPr>
            <a:r>
              <a:rPr sz="1900" b="1" dirty="0">
                <a:solidFill>
                  <a:srgbClr val="222222"/>
                </a:solidFill>
                <a:latin typeface="Courier New"/>
                <a:cs typeface="Courier New"/>
              </a:rPr>
              <a:t>ip	</a:t>
            </a:r>
            <a:r>
              <a:rPr sz="1900" b="1" spc="-5" dirty="0">
                <a:solidFill>
                  <a:srgbClr val="222222"/>
                </a:solidFill>
                <a:latin typeface="Courier New"/>
                <a:cs typeface="Courier New"/>
              </a:rPr>
              <a:t>route 10.10.10.0 255.255.255.0</a:t>
            </a:r>
            <a:r>
              <a:rPr sz="1900" b="1" spc="-4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900" b="1" spc="-5" dirty="0">
                <a:solidFill>
                  <a:srgbClr val="222222"/>
                </a:solidFill>
                <a:latin typeface="Courier New"/>
                <a:cs typeface="Courier New"/>
              </a:rPr>
              <a:t>GigabitEth0</a:t>
            </a:r>
            <a:endParaRPr sz="19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550">
              <a:latin typeface="Courier New"/>
              <a:cs typeface="Courier New"/>
            </a:endParaRPr>
          </a:p>
          <a:p>
            <a:pPr marL="12700" marR="5080">
              <a:lnSpc>
                <a:spcPct val="76500"/>
              </a:lnSpc>
            </a:pPr>
            <a:r>
              <a:rPr sz="1900" dirty="0">
                <a:solidFill>
                  <a:srgbClr val="222222"/>
                </a:solidFill>
                <a:latin typeface="Carlito"/>
                <a:cs typeface="Carlito"/>
              </a:rPr>
              <a:t>Una </a:t>
            </a:r>
            <a:r>
              <a:rPr sz="1900" spc="-5" dirty="0">
                <a:solidFill>
                  <a:srgbClr val="222222"/>
                </a:solidFill>
                <a:latin typeface="Carlito"/>
                <a:cs typeface="Carlito"/>
              </a:rPr>
              <a:t>ruta coincidente debe </a:t>
            </a:r>
            <a:r>
              <a:rPr sz="1900" dirty="0">
                <a:solidFill>
                  <a:srgbClr val="222222"/>
                </a:solidFill>
                <a:latin typeface="Carlito"/>
                <a:cs typeface="Carlito"/>
              </a:rPr>
              <a:t>existir en la tabla </a:t>
            </a:r>
            <a:r>
              <a:rPr sz="1900" spc="-5" dirty="0">
                <a:solidFill>
                  <a:srgbClr val="222222"/>
                </a:solidFill>
                <a:latin typeface="Carlito"/>
                <a:cs typeface="Carlito"/>
              </a:rPr>
              <a:t>de ruteo antes </a:t>
            </a:r>
            <a:r>
              <a:rPr sz="1900" dirty="0">
                <a:solidFill>
                  <a:srgbClr val="222222"/>
                </a:solidFill>
                <a:latin typeface="Carlito"/>
                <a:cs typeface="Carlito"/>
              </a:rPr>
              <a:t>de que la </a:t>
            </a:r>
            <a:r>
              <a:rPr sz="1900" spc="-5" dirty="0">
                <a:solidFill>
                  <a:srgbClr val="222222"/>
                </a:solidFill>
                <a:latin typeface="Carlito"/>
                <a:cs typeface="Carlito"/>
              </a:rPr>
              <a:t>red </a:t>
            </a:r>
            <a:r>
              <a:rPr sz="1900" dirty="0">
                <a:solidFill>
                  <a:srgbClr val="222222"/>
                </a:solidFill>
                <a:latin typeface="Carlito"/>
                <a:cs typeface="Carlito"/>
              </a:rPr>
              <a:t>sea  </a:t>
            </a:r>
            <a:r>
              <a:rPr sz="1900" spc="-5" dirty="0">
                <a:solidFill>
                  <a:srgbClr val="222222"/>
                </a:solidFill>
                <a:latin typeface="Carlito"/>
                <a:cs typeface="Carlito"/>
              </a:rPr>
              <a:t>anunciada.</a:t>
            </a:r>
            <a:endParaRPr sz="19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Carlito"/>
              <a:cs typeface="Carlito"/>
            </a:endParaRPr>
          </a:p>
          <a:p>
            <a:pPr marL="369570" indent="-357505">
              <a:lnSpc>
                <a:spcPts val="2250"/>
              </a:lnSpc>
              <a:buFont typeface="Arial"/>
              <a:buChar char="•"/>
              <a:tabLst>
                <a:tab pos="369570" algn="l"/>
                <a:tab pos="370205" algn="l"/>
              </a:tabLst>
            </a:pPr>
            <a:r>
              <a:rPr sz="1900" dirty="0">
                <a:solidFill>
                  <a:srgbClr val="222222"/>
                </a:solidFill>
                <a:latin typeface="Carlito"/>
                <a:cs typeface="Carlito"/>
              </a:rPr>
              <a:t>Pero como publicar la </a:t>
            </a:r>
            <a:r>
              <a:rPr sz="1900" spc="-5" dirty="0">
                <a:solidFill>
                  <a:srgbClr val="222222"/>
                </a:solidFill>
                <a:latin typeface="Carlito"/>
                <a:cs typeface="Carlito"/>
              </a:rPr>
              <a:t>ruta</a:t>
            </a:r>
            <a:r>
              <a:rPr sz="1900" spc="-1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900" spc="-5" dirty="0">
                <a:solidFill>
                  <a:srgbClr val="222222"/>
                </a:solidFill>
                <a:latin typeface="Carlito"/>
                <a:cs typeface="Carlito"/>
              </a:rPr>
              <a:t>sumarizada?</a:t>
            </a:r>
            <a:endParaRPr sz="1900">
              <a:latin typeface="Carlito"/>
              <a:cs typeface="Carlito"/>
            </a:endParaRPr>
          </a:p>
          <a:p>
            <a:pPr marL="368300">
              <a:lnSpc>
                <a:spcPts val="2250"/>
              </a:lnSpc>
              <a:tabLst>
                <a:tab pos="1960880" algn="l"/>
              </a:tabLst>
            </a:pPr>
            <a:r>
              <a:rPr sz="1900" b="1" spc="-5" dirty="0">
                <a:solidFill>
                  <a:srgbClr val="222222"/>
                </a:solidFill>
                <a:latin typeface="Courier New"/>
                <a:cs typeface="Courier New"/>
              </a:rPr>
              <a:t>router</a:t>
            </a:r>
            <a:r>
              <a:rPr sz="1900" b="1" dirty="0">
                <a:solidFill>
                  <a:srgbClr val="222222"/>
                </a:solidFill>
                <a:latin typeface="Courier New"/>
                <a:cs typeface="Courier New"/>
              </a:rPr>
              <a:t> bgp	</a:t>
            </a:r>
            <a:r>
              <a:rPr sz="1900" b="1" spc="-5" dirty="0">
                <a:solidFill>
                  <a:srgbClr val="222222"/>
                </a:solidFill>
                <a:latin typeface="Courier New"/>
                <a:cs typeface="Courier New"/>
              </a:rPr>
              <a:t>64496</a:t>
            </a:r>
            <a:endParaRPr sz="1900">
              <a:latin typeface="Courier New"/>
              <a:cs typeface="Courier New"/>
            </a:endParaRPr>
          </a:p>
          <a:p>
            <a:pPr marL="947419">
              <a:lnSpc>
                <a:spcPct val="100000"/>
              </a:lnSpc>
              <a:spcBef>
                <a:spcPts val="20"/>
              </a:spcBef>
            </a:pPr>
            <a:r>
              <a:rPr sz="1900" b="1" spc="-5" dirty="0">
                <a:solidFill>
                  <a:srgbClr val="222222"/>
                </a:solidFill>
                <a:latin typeface="Courier New"/>
                <a:cs typeface="Courier New"/>
              </a:rPr>
              <a:t>network 10.0.0.0 mask</a:t>
            </a:r>
            <a:r>
              <a:rPr sz="1900" b="1" spc="-2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900" b="1" spc="-5" dirty="0">
                <a:solidFill>
                  <a:srgbClr val="222222"/>
                </a:solidFill>
                <a:latin typeface="Courier New"/>
                <a:cs typeface="Courier New"/>
              </a:rPr>
              <a:t>255.0.0.0</a:t>
            </a:r>
            <a:endParaRPr sz="19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00">
              <a:latin typeface="Courier New"/>
              <a:cs typeface="Courier New"/>
            </a:endParaRPr>
          </a:p>
          <a:p>
            <a:pPr marL="369570" indent="-357505">
              <a:lnSpc>
                <a:spcPct val="100000"/>
              </a:lnSpc>
              <a:buFont typeface="Arial"/>
              <a:buChar char="•"/>
              <a:tabLst>
                <a:tab pos="369570" algn="l"/>
                <a:tab pos="370205" algn="l"/>
              </a:tabLst>
            </a:pPr>
            <a:r>
              <a:rPr sz="1900" dirty="0">
                <a:solidFill>
                  <a:srgbClr val="222222"/>
                </a:solidFill>
                <a:latin typeface="Carlito"/>
                <a:cs typeface="Carlito"/>
              </a:rPr>
              <a:t>Y si esta </a:t>
            </a:r>
            <a:r>
              <a:rPr sz="1900" spc="-5" dirty="0">
                <a:solidFill>
                  <a:srgbClr val="222222"/>
                </a:solidFill>
                <a:latin typeface="Carlito"/>
                <a:cs typeface="Carlito"/>
              </a:rPr>
              <a:t>ruta no está?</a:t>
            </a:r>
            <a:endParaRPr sz="19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34810786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4749" y="1263993"/>
            <a:ext cx="8856345" cy="5481320"/>
            <a:chOff x="174749" y="1263993"/>
            <a:chExt cx="8856345" cy="5481320"/>
          </a:xfrm>
        </p:grpSpPr>
        <p:sp>
          <p:nvSpPr>
            <p:cNvPr id="3" name="object 3"/>
            <p:cNvSpPr/>
            <p:nvPr/>
          </p:nvSpPr>
          <p:spPr>
            <a:xfrm>
              <a:off x="179511" y="1268755"/>
              <a:ext cx="8785225" cy="5452745"/>
            </a:xfrm>
            <a:custGeom>
              <a:avLst/>
              <a:gdLst/>
              <a:ahLst/>
              <a:cxnLst/>
              <a:rect l="l" t="t" r="r" b="b"/>
              <a:pathLst>
                <a:path w="8785225" h="5452745">
                  <a:moveTo>
                    <a:pt x="8784973" y="0"/>
                  </a:moveTo>
                  <a:lnTo>
                    <a:pt x="0" y="0"/>
                  </a:lnTo>
                  <a:lnTo>
                    <a:pt x="0" y="5452719"/>
                  </a:lnTo>
                  <a:lnTo>
                    <a:pt x="8784973" y="5452719"/>
                  </a:lnTo>
                  <a:lnTo>
                    <a:pt x="8784973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9511" y="1268755"/>
              <a:ext cx="8785225" cy="5452745"/>
            </a:xfrm>
            <a:custGeom>
              <a:avLst/>
              <a:gdLst/>
              <a:ahLst/>
              <a:cxnLst/>
              <a:rect l="l" t="t" r="r" b="b"/>
              <a:pathLst>
                <a:path w="8785225" h="5452745">
                  <a:moveTo>
                    <a:pt x="0" y="0"/>
                  </a:moveTo>
                  <a:lnTo>
                    <a:pt x="8784973" y="0"/>
                  </a:lnTo>
                  <a:lnTo>
                    <a:pt x="8784973" y="5452715"/>
                  </a:lnTo>
                  <a:lnTo>
                    <a:pt x="0" y="545271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51195" y="431431"/>
            <a:ext cx="56464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Insertando redes en</a:t>
            </a:r>
            <a:r>
              <a:rPr sz="4400" spc="-45" dirty="0"/>
              <a:t> </a:t>
            </a:r>
            <a:r>
              <a:rPr sz="4400" dirty="0"/>
              <a:t>BGP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258251" y="1800885"/>
            <a:ext cx="8338184" cy="4513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0" marR="204470" indent="-355600">
              <a:lnSpc>
                <a:spcPct val="110200"/>
              </a:lnSpc>
              <a:spcBef>
                <a:spcPts val="100"/>
              </a:spcBef>
              <a:buFont typeface="Arial"/>
              <a:buChar char="•"/>
              <a:tabLst>
                <a:tab pos="369570" algn="l"/>
                <a:tab pos="370205" algn="l"/>
              </a:tabLst>
            </a:pPr>
            <a:r>
              <a:rPr sz="3100" dirty="0">
                <a:solidFill>
                  <a:srgbClr val="222222"/>
                </a:solidFill>
                <a:latin typeface="Carlito"/>
                <a:cs typeface="Carlito"/>
              </a:rPr>
              <a:t>Se </a:t>
            </a:r>
            <a:r>
              <a:rPr sz="3100" spc="-5" dirty="0">
                <a:solidFill>
                  <a:srgbClr val="222222"/>
                </a:solidFill>
                <a:latin typeface="Carlito"/>
                <a:cs typeface="Carlito"/>
              </a:rPr>
              <a:t>inserta </a:t>
            </a:r>
            <a:r>
              <a:rPr sz="3100" dirty="0">
                <a:solidFill>
                  <a:srgbClr val="222222"/>
                </a:solidFill>
                <a:latin typeface="Carlito"/>
                <a:cs typeface="Carlito"/>
              </a:rPr>
              <a:t>una </a:t>
            </a:r>
            <a:r>
              <a:rPr sz="3100" spc="-5" dirty="0">
                <a:solidFill>
                  <a:srgbClr val="222222"/>
                </a:solidFill>
                <a:latin typeface="Carlito"/>
                <a:cs typeface="Carlito"/>
              </a:rPr>
              <a:t>ruta “pull up”en </a:t>
            </a:r>
            <a:r>
              <a:rPr sz="3100" dirty="0">
                <a:solidFill>
                  <a:srgbClr val="222222"/>
                </a:solidFill>
                <a:latin typeface="Carlito"/>
                <a:cs typeface="Carlito"/>
              </a:rPr>
              <a:t>la tabla </a:t>
            </a:r>
            <a:r>
              <a:rPr sz="3100" spc="-5" dirty="0">
                <a:solidFill>
                  <a:srgbClr val="222222"/>
                </a:solidFill>
                <a:latin typeface="Carlito"/>
                <a:cs typeface="Carlito"/>
              </a:rPr>
              <a:t>de ruteo,  </a:t>
            </a:r>
            <a:r>
              <a:rPr sz="3100" dirty="0">
                <a:solidFill>
                  <a:srgbClr val="222222"/>
                </a:solidFill>
                <a:latin typeface="Carlito"/>
                <a:cs typeface="Carlito"/>
              </a:rPr>
              <a:t>idéntica al </a:t>
            </a:r>
            <a:r>
              <a:rPr sz="3100" spc="-5" dirty="0">
                <a:solidFill>
                  <a:srgbClr val="222222"/>
                </a:solidFill>
                <a:latin typeface="Carlito"/>
                <a:cs typeface="Carlito"/>
              </a:rPr>
              <a:t>prefijo que </a:t>
            </a:r>
            <a:r>
              <a:rPr sz="3100" dirty="0">
                <a:solidFill>
                  <a:srgbClr val="222222"/>
                </a:solidFill>
                <a:latin typeface="Carlito"/>
                <a:cs typeface="Carlito"/>
              </a:rPr>
              <a:t>se </a:t>
            </a:r>
            <a:r>
              <a:rPr sz="3100" spc="-5" dirty="0">
                <a:solidFill>
                  <a:srgbClr val="222222"/>
                </a:solidFill>
                <a:latin typeface="Carlito"/>
                <a:cs typeface="Carlito"/>
              </a:rPr>
              <a:t>quiere</a:t>
            </a:r>
            <a:r>
              <a:rPr sz="3100" spc="-1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3100" dirty="0">
                <a:solidFill>
                  <a:srgbClr val="222222"/>
                </a:solidFill>
                <a:latin typeface="Carlito"/>
                <a:cs typeface="Carlito"/>
              </a:rPr>
              <a:t>anunciar</a:t>
            </a:r>
            <a:endParaRPr sz="3100">
              <a:latin typeface="Carlito"/>
              <a:cs typeface="Carlito"/>
            </a:endParaRPr>
          </a:p>
          <a:p>
            <a:pPr marL="369570" indent="-357505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69570" algn="l"/>
                <a:tab pos="370205" algn="l"/>
              </a:tabLst>
            </a:pPr>
            <a:r>
              <a:rPr sz="3100" dirty="0">
                <a:solidFill>
                  <a:srgbClr val="222222"/>
                </a:solidFill>
                <a:latin typeface="Carlito"/>
                <a:cs typeface="Carlito"/>
              </a:rPr>
              <a:t>Se </a:t>
            </a:r>
            <a:r>
              <a:rPr sz="3100" spc="-5" dirty="0">
                <a:solidFill>
                  <a:srgbClr val="222222"/>
                </a:solidFill>
                <a:latin typeface="Carlito"/>
                <a:cs typeface="Carlito"/>
              </a:rPr>
              <a:t>trata de </a:t>
            </a:r>
            <a:r>
              <a:rPr sz="3100" dirty="0">
                <a:solidFill>
                  <a:srgbClr val="222222"/>
                </a:solidFill>
                <a:latin typeface="Carlito"/>
                <a:cs typeface="Carlito"/>
              </a:rPr>
              <a:t>una </a:t>
            </a:r>
            <a:r>
              <a:rPr sz="3100" spc="-5" dirty="0">
                <a:solidFill>
                  <a:srgbClr val="222222"/>
                </a:solidFill>
                <a:latin typeface="Carlito"/>
                <a:cs typeface="Carlito"/>
              </a:rPr>
              <a:t>ruta </a:t>
            </a:r>
            <a:r>
              <a:rPr sz="3100" dirty="0">
                <a:solidFill>
                  <a:srgbClr val="222222"/>
                </a:solidFill>
                <a:latin typeface="Carlito"/>
                <a:cs typeface="Carlito"/>
              </a:rPr>
              <a:t>estática a</a:t>
            </a:r>
            <a:r>
              <a:rPr sz="3100" spc="-2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3100" spc="-225" dirty="0">
                <a:solidFill>
                  <a:srgbClr val="2D2D2D"/>
                </a:solidFill>
                <a:latin typeface="AoyagiKouzanFontT"/>
                <a:cs typeface="AoyagiKouzanFontT"/>
              </a:rPr>
              <a:t>“</a:t>
            </a:r>
            <a:r>
              <a:rPr sz="3100" spc="-225" dirty="0">
                <a:solidFill>
                  <a:srgbClr val="222222"/>
                </a:solidFill>
                <a:latin typeface="Carlito"/>
                <a:cs typeface="Carlito"/>
              </a:rPr>
              <a:t>null0”</a:t>
            </a:r>
            <a:endParaRPr sz="3100">
              <a:latin typeface="Carlito"/>
              <a:cs typeface="Carlito"/>
            </a:endParaRPr>
          </a:p>
          <a:p>
            <a:pPr marL="1219200" marR="5080" indent="-355600">
              <a:lnSpc>
                <a:spcPts val="3200"/>
              </a:lnSpc>
              <a:spcBef>
                <a:spcPts val="150"/>
              </a:spcBef>
              <a:tabLst>
                <a:tab pos="1223645" algn="l"/>
              </a:tabLst>
            </a:pPr>
            <a:r>
              <a:rPr sz="2400" dirty="0">
                <a:solidFill>
                  <a:srgbClr val="222222"/>
                </a:solidFill>
                <a:latin typeface="Arial"/>
                <a:cs typeface="Arial"/>
              </a:rPr>
              <a:t>–		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sólo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se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usará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si no hay una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ruta más específica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en la tabla  de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 ruteo.</a:t>
            </a:r>
            <a:endParaRPr sz="2400">
              <a:latin typeface="Carlito"/>
              <a:cs typeface="Carlito"/>
            </a:endParaRPr>
          </a:p>
          <a:p>
            <a:pPr marL="369570" indent="-357505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369570" algn="l"/>
                <a:tab pos="370205" algn="l"/>
              </a:tabLst>
            </a:pPr>
            <a:r>
              <a:rPr sz="3100" spc="-5" dirty="0">
                <a:solidFill>
                  <a:srgbClr val="222222"/>
                </a:solidFill>
                <a:latin typeface="Carlito"/>
                <a:cs typeface="Carlito"/>
              </a:rPr>
              <a:t>Ejemplo</a:t>
            </a:r>
            <a:endParaRPr sz="3100">
              <a:latin typeface="Carlito"/>
              <a:cs typeface="Carlito"/>
            </a:endParaRPr>
          </a:p>
          <a:p>
            <a:pPr marL="368300">
              <a:lnSpc>
                <a:spcPct val="100000"/>
              </a:lnSpc>
              <a:spcBef>
                <a:spcPts val="2760"/>
              </a:spcBef>
              <a:tabLst>
                <a:tab pos="1960880" algn="l"/>
              </a:tabLst>
            </a:pPr>
            <a:r>
              <a:rPr sz="1900" b="1" spc="-5" dirty="0">
                <a:solidFill>
                  <a:srgbClr val="222222"/>
                </a:solidFill>
                <a:latin typeface="Courier New"/>
                <a:cs typeface="Courier New"/>
              </a:rPr>
              <a:t>router</a:t>
            </a:r>
            <a:r>
              <a:rPr sz="1900" b="1" dirty="0">
                <a:solidFill>
                  <a:srgbClr val="222222"/>
                </a:solidFill>
                <a:latin typeface="Courier New"/>
                <a:cs typeface="Courier New"/>
              </a:rPr>
              <a:t> bgp	</a:t>
            </a:r>
            <a:r>
              <a:rPr sz="1900" b="1" spc="-5" dirty="0">
                <a:solidFill>
                  <a:srgbClr val="222222"/>
                </a:solidFill>
                <a:latin typeface="Courier New"/>
                <a:cs typeface="Courier New"/>
              </a:rPr>
              <a:t>64496</a:t>
            </a:r>
            <a:endParaRPr sz="1900">
              <a:latin typeface="Courier New"/>
              <a:cs typeface="Courier New"/>
            </a:endParaRPr>
          </a:p>
          <a:p>
            <a:pPr marR="2235835" algn="ctr">
              <a:lnSpc>
                <a:spcPct val="100000"/>
              </a:lnSpc>
              <a:spcBef>
                <a:spcPts val="220"/>
              </a:spcBef>
            </a:pPr>
            <a:r>
              <a:rPr sz="1900" b="1" spc="-5" dirty="0">
                <a:solidFill>
                  <a:srgbClr val="222222"/>
                </a:solidFill>
                <a:latin typeface="Courier New"/>
                <a:cs typeface="Courier New"/>
              </a:rPr>
              <a:t>network 10.0.0.0 mask</a:t>
            </a:r>
            <a:r>
              <a:rPr sz="1900" b="1" spc="-3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900" b="1" spc="-5" dirty="0">
                <a:solidFill>
                  <a:srgbClr val="222222"/>
                </a:solidFill>
                <a:latin typeface="Courier New"/>
                <a:cs typeface="Courier New"/>
              </a:rPr>
              <a:t>255.0.0.0</a:t>
            </a:r>
            <a:endParaRPr sz="19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400">
              <a:latin typeface="Courier New"/>
              <a:cs typeface="Courier New"/>
            </a:endParaRPr>
          </a:p>
          <a:p>
            <a:pPr marR="2235835" algn="ctr">
              <a:lnSpc>
                <a:spcPct val="100000"/>
              </a:lnSpc>
              <a:tabLst>
                <a:tab pos="434340" algn="l"/>
              </a:tabLst>
            </a:pPr>
            <a:r>
              <a:rPr sz="1900" b="1" dirty="0">
                <a:solidFill>
                  <a:srgbClr val="222222"/>
                </a:solidFill>
                <a:latin typeface="Courier New"/>
                <a:cs typeface="Courier New"/>
              </a:rPr>
              <a:t>ip	</a:t>
            </a:r>
            <a:r>
              <a:rPr sz="1900" b="1" spc="-5" dirty="0">
                <a:solidFill>
                  <a:srgbClr val="222222"/>
                </a:solidFill>
                <a:latin typeface="Courier New"/>
                <a:cs typeface="Courier New"/>
              </a:rPr>
              <a:t>route 10.0.0.0 255.0.0.0 null0</a:t>
            </a:r>
            <a:r>
              <a:rPr sz="1900" b="1" spc="-5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900" b="1" spc="-5" dirty="0">
                <a:solidFill>
                  <a:srgbClr val="222222"/>
                </a:solidFill>
                <a:latin typeface="Courier New"/>
                <a:cs typeface="Courier New"/>
              </a:rPr>
              <a:t>250</a:t>
            </a:r>
            <a:endParaRPr sz="190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7915007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8764" y="1022997"/>
            <a:ext cx="8712200" cy="5721985"/>
            <a:chOff x="318764" y="1022997"/>
            <a:chExt cx="8712200" cy="5721985"/>
          </a:xfrm>
        </p:grpSpPr>
        <p:sp>
          <p:nvSpPr>
            <p:cNvPr id="3" name="object 3"/>
            <p:cNvSpPr/>
            <p:nvPr/>
          </p:nvSpPr>
          <p:spPr>
            <a:xfrm>
              <a:off x="323527" y="1027760"/>
              <a:ext cx="8496935" cy="5328920"/>
            </a:xfrm>
            <a:custGeom>
              <a:avLst/>
              <a:gdLst/>
              <a:ahLst/>
              <a:cxnLst/>
              <a:rect l="l" t="t" r="r" b="b"/>
              <a:pathLst>
                <a:path w="8496935" h="5328920">
                  <a:moveTo>
                    <a:pt x="8496940" y="0"/>
                  </a:moveTo>
                  <a:lnTo>
                    <a:pt x="0" y="0"/>
                  </a:lnTo>
                  <a:lnTo>
                    <a:pt x="0" y="5328589"/>
                  </a:lnTo>
                  <a:lnTo>
                    <a:pt x="8496940" y="5328589"/>
                  </a:lnTo>
                  <a:lnTo>
                    <a:pt x="8496940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3527" y="1027760"/>
              <a:ext cx="8496935" cy="5328920"/>
            </a:xfrm>
            <a:custGeom>
              <a:avLst/>
              <a:gdLst/>
              <a:ahLst/>
              <a:cxnLst/>
              <a:rect l="l" t="t" r="r" b="b"/>
              <a:pathLst>
                <a:path w="8496935" h="5328920">
                  <a:moveTo>
                    <a:pt x="0" y="0"/>
                  </a:moveTo>
                  <a:lnTo>
                    <a:pt x="8496933" y="0"/>
                  </a:lnTo>
                  <a:lnTo>
                    <a:pt x="8496933" y="5328585"/>
                  </a:lnTo>
                  <a:lnTo>
                    <a:pt x="0" y="532858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93212" y="314807"/>
            <a:ext cx="376301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Filtrado </a:t>
            </a:r>
            <a:r>
              <a:rPr sz="4400" dirty="0"/>
              <a:t>de</a:t>
            </a:r>
            <a:r>
              <a:rPr sz="4400" spc="-40" dirty="0"/>
              <a:t> </a:t>
            </a:r>
            <a:r>
              <a:rPr sz="4400" spc="-5" dirty="0"/>
              <a:t>rutas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361588" y="1060741"/>
            <a:ext cx="8302625" cy="518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0" marR="5080" indent="-457200">
              <a:lnSpc>
                <a:spcPct val="109800"/>
              </a:lnSpc>
              <a:spcBef>
                <a:spcPts val="100"/>
              </a:spcBef>
              <a:buFont typeface="Arial"/>
              <a:buChar char="•"/>
              <a:tabLst>
                <a:tab pos="507365" algn="l"/>
                <a:tab pos="508000" algn="l"/>
              </a:tabLst>
            </a:pP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Proceso muy importante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a fin de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garantizar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la estabilidad de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nuestro 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AS y los AS</a:t>
            </a:r>
            <a:r>
              <a:rPr sz="2200" spc="-1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vecinos.</a:t>
            </a:r>
            <a:endParaRPr sz="2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222222"/>
              </a:buClr>
              <a:buFont typeface="Arial"/>
              <a:buChar char="•"/>
            </a:pPr>
            <a:endParaRPr sz="2550">
              <a:latin typeface="Carlito"/>
              <a:cs typeface="Carlito"/>
            </a:endParaRPr>
          </a:p>
          <a:p>
            <a:pPr marL="825500" lvl="1" indent="-457200">
              <a:lnSpc>
                <a:spcPct val="100000"/>
              </a:lnSpc>
              <a:buClr>
                <a:srgbClr val="222222"/>
              </a:buClr>
              <a:buFont typeface="Arial"/>
              <a:buChar char="–"/>
              <a:tabLst>
                <a:tab pos="824865" algn="l"/>
                <a:tab pos="825500" algn="l"/>
              </a:tabLst>
            </a:pPr>
            <a:r>
              <a:rPr sz="2200" b="1" spc="-5" dirty="0">
                <a:solidFill>
                  <a:srgbClr val="2D2D2D"/>
                </a:solidFill>
                <a:latin typeface="Carlito"/>
                <a:cs typeface="Carlito"/>
              </a:rPr>
              <a:t>Filtrado </a:t>
            </a:r>
            <a:r>
              <a:rPr sz="2200" b="1" dirty="0">
                <a:solidFill>
                  <a:srgbClr val="2D2D2D"/>
                </a:solidFill>
                <a:latin typeface="Carlito"/>
                <a:cs typeface="Carlito"/>
              </a:rPr>
              <a:t>de entrada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: es aplicado a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rutas</a:t>
            </a:r>
            <a:r>
              <a:rPr sz="2200" spc="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aprendidas</a:t>
            </a:r>
            <a:endParaRPr sz="2200">
              <a:latin typeface="Carlito"/>
              <a:cs typeface="Carlito"/>
            </a:endParaRPr>
          </a:p>
          <a:p>
            <a:pPr marL="1638300" lvl="2" indent="-457200">
              <a:lnSpc>
                <a:spcPct val="100000"/>
              </a:lnSpc>
              <a:spcBef>
                <a:spcPts val="220"/>
              </a:spcBef>
              <a:buFont typeface="Arial"/>
              <a:buChar char="–"/>
              <a:tabLst>
                <a:tab pos="1637664" algn="l"/>
                <a:tab pos="1638300" algn="l"/>
              </a:tabLst>
            </a:pP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Entonces la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rutas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no se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incluyen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en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nuestra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tabla de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ruteo.</a:t>
            </a:r>
            <a:endParaRPr sz="1800">
              <a:latin typeface="Carlito"/>
              <a:cs typeface="Carlito"/>
            </a:endParaRPr>
          </a:p>
          <a:p>
            <a:pPr lvl="2">
              <a:lnSpc>
                <a:spcPct val="100000"/>
              </a:lnSpc>
              <a:spcBef>
                <a:spcPts val="15"/>
              </a:spcBef>
              <a:buClr>
                <a:srgbClr val="222222"/>
              </a:buClr>
              <a:buFont typeface="Arial"/>
              <a:buChar char="–"/>
            </a:pPr>
            <a:endParaRPr sz="2300">
              <a:latin typeface="Carlito"/>
              <a:cs typeface="Carlito"/>
            </a:endParaRPr>
          </a:p>
          <a:p>
            <a:pPr marL="825500" marR="64769" lvl="1" indent="-457200">
              <a:lnSpc>
                <a:spcPct val="109800"/>
              </a:lnSpc>
              <a:buClr>
                <a:srgbClr val="222222"/>
              </a:buClr>
              <a:buFont typeface="Arial"/>
              <a:buChar char="–"/>
              <a:tabLst>
                <a:tab pos="824865" algn="l"/>
                <a:tab pos="825500" algn="l"/>
              </a:tabLst>
            </a:pPr>
            <a:r>
              <a:rPr sz="2200" b="1" spc="-5" dirty="0">
                <a:solidFill>
                  <a:srgbClr val="2D2D2D"/>
                </a:solidFill>
                <a:latin typeface="Carlito"/>
                <a:cs typeface="Carlito"/>
              </a:rPr>
              <a:t>Filtrado </a:t>
            </a:r>
            <a:r>
              <a:rPr sz="2200" b="1" dirty="0">
                <a:solidFill>
                  <a:srgbClr val="2D2D2D"/>
                </a:solidFill>
                <a:latin typeface="Carlito"/>
                <a:cs typeface="Carlito"/>
              </a:rPr>
              <a:t>de </a:t>
            </a:r>
            <a:r>
              <a:rPr sz="2200" b="1" spc="-5" dirty="0">
                <a:solidFill>
                  <a:srgbClr val="2D2D2D"/>
                </a:solidFill>
                <a:latin typeface="Carlito"/>
                <a:cs typeface="Carlito"/>
              </a:rPr>
              <a:t>salida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: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se aplica a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rutas previamente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a ser anunciadas  a un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 vecino.</a:t>
            </a:r>
            <a:endParaRPr sz="2200">
              <a:latin typeface="Carlito"/>
              <a:cs typeface="Carlito"/>
            </a:endParaRPr>
          </a:p>
          <a:p>
            <a:pPr marL="1638300" lvl="2" indent="-457200">
              <a:lnSpc>
                <a:spcPct val="100000"/>
              </a:lnSpc>
              <a:spcBef>
                <a:spcPts val="320"/>
              </a:spcBef>
              <a:buFont typeface="Arial"/>
              <a:buChar char="–"/>
              <a:tabLst>
                <a:tab pos="1637664" algn="l"/>
                <a:tab pos="1638300" algn="l"/>
              </a:tabLst>
            </a:pP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Entonces las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rutas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no se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incluirán </a:t>
            </a:r>
            <a:r>
              <a:rPr sz="1800" dirty="0">
                <a:solidFill>
                  <a:srgbClr val="222222"/>
                </a:solidFill>
                <a:latin typeface="Carlito"/>
                <a:cs typeface="Carlito"/>
              </a:rPr>
              <a:t>en las tablas de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ruteo</a:t>
            </a:r>
            <a:r>
              <a:rPr sz="1800" spc="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222222"/>
                </a:solidFill>
                <a:latin typeface="Carlito"/>
                <a:cs typeface="Carlito"/>
              </a:rPr>
              <a:t>remotas.</a:t>
            </a:r>
            <a:endParaRPr sz="1800">
              <a:latin typeface="Carlito"/>
              <a:cs typeface="Carlito"/>
            </a:endParaRPr>
          </a:p>
          <a:p>
            <a:pPr lvl="2">
              <a:lnSpc>
                <a:spcPct val="100000"/>
              </a:lnSpc>
              <a:buClr>
                <a:srgbClr val="222222"/>
              </a:buClr>
              <a:buFont typeface="Arial"/>
              <a:buChar char="–"/>
            </a:pPr>
            <a:endParaRPr sz="2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1495"/>
              </a:spcBef>
              <a:buClr>
                <a:srgbClr val="222222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b="1" spc="-5" dirty="0">
                <a:solidFill>
                  <a:srgbClr val="2D2D2D"/>
                </a:solidFill>
                <a:latin typeface="Carlito"/>
                <a:cs typeface="Carlito"/>
              </a:rPr>
              <a:t>Razones?</a:t>
            </a:r>
            <a:endParaRPr sz="2200">
              <a:latin typeface="Carlito"/>
              <a:cs typeface="Carlito"/>
            </a:endParaRPr>
          </a:p>
          <a:p>
            <a:pPr marL="825500" lvl="1" indent="-457200">
              <a:lnSpc>
                <a:spcPct val="100000"/>
              </a:lnSpc>
              <a:spcBef>
                <a:spcPts val="260"/>
              </a:spcBef>
              <a:buFont typeface="Arial"/>
              <a:buChar char="–"/>
              <a:tabLst>
                <a:tab pos="824865" algn="l"/>
                <a:tab pos="825500" algn="l"/>
              </a:tabLst>
            </a:pP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Económicas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– Ej: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Transit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ISP vs</a:t>
            </a:r>
            <a:r>
              <a:rPr sz="2200" spc="-1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peering</a:t>
            </a:r>
            <a:endParaRPr sz="2200">
              <a:latin typeface="Carlito"/>
              <a:cs typeface="Carlito"/>
            </a:endParaRPr>
          </a:p>
          <a:p>
            <a:pPr marL="825500" lvl="1" indent="-457200">
              <a:lnSpc>
                <a:spcPct val="100000"/>
              </a:lnSpc>
              <a:spcBef>
                <a:spcPts val="260"/>
              </a:spcBef>
              <a:buFont typeface="Arial"/>
              <a:buChar char="–"/>
              <a:tabLst>
                <a:tab pos="824865" algn="l"/>
                <a:tab pos="825500" algn="l"/>
              </a:tabLst>
            </a:pP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Seguridad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– Ej: sólo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rutas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asignadas a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nuestros</a:t>
            </a:r>
            <a:r>
              <a:rPr sz="2200" spc="1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clientes</a:t>
            </a:r>
            <a:endParaRPr sz="2200">
              <a:latin typeface="Carlito"/>
              <a:cs typeface="Carlito"/>
            </a:endParaRPr>
          </a:p>
          <a:p>
            <a:pPr marL="825500" lvl="1" indent="-457200">
              <a:lnSpc>
                <a:spcPct val="100000"/>
              </a:lnSpc>
              <a:spcBef>
                <a:spcPts val="260"/>
              </a:spcBef>
              <a:buFont typeface="Arial"/>
              <a:buChar char="–"/>
              <a:tabLst>
                <a:tab pos="824865" algn="l"/>
                <a:tab pos="825500" algn="l"/>
              </a:tabLst>
            </a:pP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Técnicas – Ej: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problemas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de</a:t>
            </a:r>
            <a:r>
              <a:rPr sz="2200" spc="-1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memoria</a:t>
            </a:r>
            <a:endParaRPr sz="22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734637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3212" y="498157"/>
            <a:ext cx="376301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Filtrado </a:t>
            </a:r>
            <a:r>
              <a:rPr sz="4400" dirty="0"/>
              <a:t>de</a:t>
            </a:r>
            <a:r>
              <a:rPr sz="4400" spc="-40" dirty="0"/>
              <a:t> </a:t>
            </a:r>
            <a:r>
              <a:rPr sz="4400" spc="-5" dirty="0"/>
              <a:t>rutas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762308" y="2885960"/>
            <a:ext cx="165671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7F7F7F"/>
                </a:solidFill>
                <a:latin typeface="Carlito"/>
                <a:cs typeface="Carlito"/>
              </a:rPr>
              <a:t>Basados</a:t>
            </a:r>
            <a:r>
              <a:rPr sz="2800" spc="-65" dirty="0">
                <a:solidFill>
                  <a:srgbClr val="7F7F7F"/>
                </a:solidFill>
                <a:latin typeface="Carlito"/>
                <a:cs typeface="Carlito"/>
              </a:rPr>
              <a:t> </a:t>
            </a:r>
            <a:r>
              <a:rPr sz="2800" dirty="0">
                <a:solidFill>
                  <a:srgbClr val="7F7F7F"/>
                </a:solidFill>
                <a:latin typeface="Carlito"/>
                <a:cs typeface="Carlito"/>
              </a:rPr>
              <a:t>en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50540" y="2129878"/>
            <a:ext cx="205358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7F7F7F"/>
                </a:solidFill>
                <a:latin typeface="Carlito"/>
                <a:cs typeface="Carlito"/>
              </a:rPr>
              <a:t>Direcciones</a:t>
            </a:r>
            <a:r>
              <a:rPr sz="2800" spc="-55" dirty="0">
                <a:solidFill>
                  <a:srgbClr val="7F7F7F"/>
                </a:solidFill>
                <a:latin typeface="Carlito"/>
                <a:cs typeface="Carlito"/>
              </a:rPr>
              <a:t> </a:t>
            </a:r>
            <a:r>
              <a:rPr sz="2800" dirty="0">
                <a:solidFill>
                  <a:srgbClr val="7F7F7F"/>
                </a:solidFill>
                <a:latin typeface="Carlito"/>
                <a:cs typeface="Carlito"/>
              </a:rPr>
              <a:t>IP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66567" y="3966082"/>
            <a:ext cx="10242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7F7F7F"/>
                </a:solidFill>
                <a:latin typeface="Carlito"/>
                <a:cs typeface="Carlito"/>
              </a:rPr>
              <a:t>El</a:t>
            </a:r>
            <a:r>
              <a:rPr sz="2800" spc="-90" dirty="0">
                <a:solidFill>
                  <a:srgbClr val="7F7F7F"/>
                </a:solidFill>
                <a:latin typeface="Carlito"/>
                <a:cs typeface="Carlito"/>
              </a:rPr>
              <a:t> </a:t>
            </a:r>
            <a:r>
              <a:rPr sz="2800" dirty="0">
                <a:solidFill>
                  <a:srgbClr val="7F7F7F"/>
                </a:solidFill>
                <a:latin typeface="Carlito"/>
                <a:cs typeface="Carlito"/>
              </a:rPr>
              <a:t>path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90894" y="2069985"/>
            <a:ext cx="13849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7F7F7F"/>
                </a:solidFill>
                <a:latin typeface="Carlito"/>
                <a:cs typeface="Carlito"/>
              </a:rPr>
              <a:t>Prefix-list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98147" y="3874909"/>
            <a:ext cx="13023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7F7F7F"/>
                </a:solidFill>
                <a:latin typeface="Carlito"/>
                <a:cs typeface="Carlito"/>
              </a:rPr>
              <a:t>Filter-list</a:t>
            </a:r>
            <a:endParaRPr sz="280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286000" y="2418996"/>
            <a:ext cx="644525" cy="652780"/>
            <a:chOff x="2286000" y="2418996"/>
            <a:chExt cx="644525" cy="652780"/>
          </a:xfrm>
        </p:grpSpPr>
        <p:sp>
          <p:nvSpPr>
            <p:cNvPr id="9" name="object 9"/>
            <p:cNvSpPr/>
            <p:nvPr/>
          </p:nvSpPr>
          <p:spPr>
            <a:xfrm>
              <a:off x="2286000" y="2418996"/>
              <a:ext cx="644236" cy="652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39746" y="2578454"/>
              <a:ext cx="414020" cy="419100"/>
            </a:xfrm>
            <a:custGeom>
              <a:avLst/>
              <a:gdLst/>
              <a:ahLst/>
              <a:cxnLst/>
              <a:rect l="l" t="t" r="r" b="b"/>
              <a:pathLst>
                <a:path w="414019" h="419100">
                  <a:moveTo>
                    <a:pt x="0" y="418503"/>
                  </a:moveTo>
                  <a:lnTo>
                    <a:pt x="413937" y="0"/>
                  </a:lnTo>
                </a:path>
              </a:pathLst>
            </a:custGeom>
            <a:ln w="25399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90875" y="2560396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80670" y="0"/>
                  </a:moveTo>
                  <a:lnTo>
                    <a:pt x="0" y="27381"/>
                  </a:lnTo>
                  <a:lnTo>
                    <a:pt x="54178" y="80962"/>
                  </a:lnTo>
                  <a:lnTo>
                    <a:pt x="80670" y="0"/>
                  </a:lnTo>
                  <a:close/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281847" y="3266902"/>
            <a:ext cx="577850" cy="848360"/>
            <a:chOff x="2281847" y="3266902"/>
            <a:chExt cx="577850" cy="848360"/>
          </a:xfrm>
        </p:grpSpPr>
        <p:sp>
          <p:nvSpPr>
            <p:cNvPr id="13" name="object 13"/>
            <p:cNvSpPr/>
            <p:nvPr/>
          </p:nvSpPr>
          <p:spPr>
            <a:xfrm>
              <a:off x="2281847" y="3266902"/>
              <a:ext cx="577734" cy="8478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39746" y="3299282"/>
              <a:ext cx="347980" cy="611505"/>
            </a:xfrm>
            <a:custGeom>
              <a:avLst/>
              <a:gdLst/>
              <a:ahLst/>
              <a:cxnLst/>
              <a:rect l="l" t="t" r="r" b="b"/>
              <a:pathLst>
                <a:path w="347980" h="611504">
                  <a:moveTo>
                    <a:pt x="0" y="0"/>
                  </a:moveTo>
                  <a:lnTo>
                    <a:pt x="347801" y="611335"/>
                  </a:lnTo>
                </a:path>
              </a:pathLst>
            </a:custGeom>
            <a:ln w="25399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629319" y="3847629"/>
              <a:ext cx="71120" cy="85090"/>
            </a:xfrm>
            <a:custGeom>
              <a:avLst/>
              <a:gdLst/>
              <a:ahLst/>
              <a:cxnLst/>
              <a:rect l="l" t="t" r="r" b="b"/>
              <a:pathLst>
                <a:path w="71119" h="85089">
                  <a:moveTo>
                    <a:pt x="66230" y="0"/>
                  </a:moveTo>
                  <a:lnTo>
                    <a:pt x="0" y="37680"/>
                  </a:lnTo>
                  <a:lnTo>
                    <a:pt x="70789" y="85064"/>
                  </a:lnTo>
                  <a:lnTo>
                    <a:pt x="66230" y="0"/>
                  </a:lnTo>
                  <a:close/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887886" y="2219502"/>
            <a:ext cx="1322070" cy="320040"/>
            <a:chOff x="4887886" y="2219502"/>
            <a:chExt cx="1322070" cy="320040"/>
          </a:xfrm>
        </p:grpSpPr>
        <p:sp>
          <p:nvSpPr>
            <p:cNvPr id="17" name="object 17"/>
            <p:cNvSpPr/>
            <p:nvPr/>
          </p:nvSpPr>
          <p:spPr>
            <a:xfrm>
              <a:off x="4887886" y="2219502"/>
              <a:ext cx="1321727" cy="3200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932044" y="2358466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92199" y="0"/>
                  </a:lnTo>
                </a:path>
              </a:pathLst>
            </a:custGeom>
            <a:ln w="25399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973444" y="232036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48048" y="4056608"/>
            <a:ext cx="1504950" cy="320040"/>
            <a:chOff x="4148048" y="4056608"/>
            <a:chExt cx="1504950" cy="320040"/>
          </a:xfrm>
        </p:grpSpPr>
        <p:sp>
          <p:nvSpPr>
            <p:cNvPr id="21" name="object 21"/>
            <p:cNvSpPr/>
            <p:nvPr/>
          </p:nvSpPr>
          <p:spPr>
            <a:xfrm>
              <a:off x="4148048" y="4056608"/>
              <a:ext cx="1504607" cy="32003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4784" y="4197159"/>
              <a:ext cx="1271270" cy="0"/>
            </a:xfrm>
            <a:custGeom>
              <a:avLst/>
              <a:gdLst/>
              <a:ahLst/>
              <a:cxnLst/>
              <a:rect l="l" t="t" r="r" b="b"/>
              <a:pathLst>
                <a:path w="1271270">
                  <a:moveTo>
                    <a:pt x="0" y="0"/>
                  </a:moveTo>
                  <a:lnTo>
                    <a:pt x="1270789" y="0"/>
                  </a:lnTo>
                </a:path>
              </a:pathLst>
            </a:custGeom>
            <a:ln w="25399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414772" y="415905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029718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3132" y="484174"/>
            <a:ext cx="6922134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Filtros </a:t>
            </a:r>
            <a:r>
              <a:rPr sz="4400" dirty="0"/>
              <a:t>con </a:t>
            </a:r>
            <a:r>
              <a:rPr sz="4400" spc="-5" dirty="0"/>
              <a:t>prefix-list </a:t>
            </a:r>
            <a:r>
              <a:rPr sz="4400" dirty="0"/>
              <a:t>-</a:t>
            </a:r>
            <a:r>
              <a:rPr sz="4400" spc="-25" dirty="0"/>
              <a:t> </a:t>
            </a:r>
            <a:r>
              <a:rPr sz="4400" spc="-5" dirty="0"/>
              <a:t>Ejemplo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462781" y="1263993"/>
            <a:ext cx="8228965" cy="4886325"/>
            <a:chOff x="462781" y="1263993"/>
            <a:chExt cx="8228965" cy="4886325"/>
          </a:xfrm>
        </p:grpSpPr>
        <p:sp>
          <p:nvSpPr>
            <p:cNvPr id="4" name="object 4"/>
            <p:cNvSpPr/>
            <p:nvPr/>
          </p:nvSpPr>
          <p:spPr>
            <a:xfrm>
              <a:off x="467544" y="1268755"/>
              <a:ext cx="8219440" cy="4876800"/>
            </a:xfrm>
            <a:custGeom>
              <a:avLst/>
              <a:gdLst/>
              <a:ahLst/>
              <a:cxnLst/>
              <a:rect l="l" t="t" r="r" b="b"/>
              <a:pathLst>
                <a:path w="8219440" h="4876800">
                  <a:moveTo>
                    <a:pt x="8219255" y="0"/>
                  </a:moveTo>
                  <a:lnTo>
                    <a:pt x="0" y="0"/>
                  </a:lnTo>
                  <a:lnTo>
                    <a:pt x="0" y="4876803"/>
                  </a:lnTo>
                  <a:lnTo>
                    <a:pt x="8219255" y="4876803"/>
                  </a:lnTo>
                  <a:lnTo>
                    <a:pt x="8219255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7544" y="1268755"/>
              <a:ext cx="8219440" cy="4876800"/>
            </a:xfrm>
            <a:custGeom>
              <a:avLst/>
              <a:gdLst/>
              <a:ahLst/>
              <a:cxnLst/>
              <a:rect l="l" t="t" r="r" b="b"/>
              <a:pathLst>
                <a:path w="8219440" h="4876800">
                  <a:moveTo>
                    <a:pt x="0" y="0"/>
                  </a:moveTo>
                  <a:lnTo>
                    <a:pt x="8219254" y="0"/>
                  </a:lnTo>
                  <a:lnTo>
                    <a:pt x="8219254" y="4876796"/>
                  </a:lnTo>
                  <a:lnTo>
                    <a:pt x="0" y="487679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43703" y="1296149"/>
            <a:ext cx="6690359" cy="459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222222"/>
                </a:solidFill>
                <a:latin typeface="Carlito"/>
                <a:cs typeface="Carlito"/>
              </a:rPr>
              <a:t>Prefix-list</a:t>
            </a:r>
            <a:endParaRPr sz="2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router </a:t>
            </a: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bgp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64496</a:t>
            </a:r>
            <a:endParaRPr sz="2600">
              <a:latin typeface="Carlito"/>
              <a:cs typeface="Carlito"/>
            </a:endParaRPr>
          </a:p>
          <a:p>
            <a:pPr marL="161925">
              <a:lnSpc>
                <a:spcPct val="100000"/>
              </a:lnSpc>
              <a:spcBef>
                <a:spcPts val="455"/>
              </a:spcBef>
            </a:pP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neighbor 203.0.113.100 remote-as</a:t>
            </a: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65551</a:t>
            </a:r>
            <a:endParaRPr sz="2600">
              <a:latin typeface="Carlito"/>
              <a:cs typeface="Carlito"/>
            </a:endParaRPr>
          </a:p>
          <a:p>
            <a:pPr marL="161925" marR="5080">
              <a:lnSpc>
                <a:spcPct val="118600"/>
              </a:lnSpc>
              <a:spcBef>
                <a:spcPts val="75"/>
              </a:spcBef>
            </a:pP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neighbor 203.0.113.100 prefix-list </a:t>
            </a:r>
            <a:r>
              <a:rPr sz="2600" dirty="0">
                <a:solidFill>
                  <a:srgbClr val="FF1800"/>
                </a:solidFill>
                <a:latin typeface="Carlito"/>
                <a:cs typeface="Carlito"/>
              </a:rPr>
              <a:t>PEER-IN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in  neighbor 203.0.113.100 prefix-list </a:t>
            </a:r>
            <a:r>
              <a:rPr sz="2600" dirty="0">
                <a:solidFill>
                  <a:srgbClr val="9A95FF"/>
                </a:solidFill>
                <a:latin typeface="Carlito"/>
                <a:cs typeface="Carlito"/>
              </a:rPr>
              <a:t>PEER-OUT</a:t>
            </a:r>
            <a:r>
              <a:rPr sz="2600" spc="10" dirty="0">
                <a:solidFill>
                  <a:srgbClr val="9A95FF"/>
                </a:solidFill>
                <a:latin typeface="Carlito"/>
                <a:cs typeface="Carlito"/>
              </a:rPr>
              <a:t>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out</a:t>
            </a:r>
            <a:endParaRPr sz="26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!</a:t>
            </a:r>
            <a:endParaRPr sz="26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ip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prefix-list </a:t>
            </a:r>
            <a:r>
              <a:rPr sz="2600" dirty="0">
                <a:solidFill>
                  <a:srgbClr val="FF1800"/>
                </a:solidFill>
                <a:latin typeface="Carlito"/>
                <a:cs typeface="Carlito"/>
              </a:rPr>
              <a:t>PEER-IN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deny</a:t>
            </a:r>
            <a:r>
              <a:rPr sz="2600" spc="-2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198.51.100.0/24</a:t>
            </a:r>
            <a:endParaRPr sz="2600">
              <a:latin typeface="Carlito"/>
              <a:cs typeface="Carlito"/>
            </a:endParaRPr>
          </a:p>
          <a:p>
            <a:pPr marL="12700" marR="872490">
              <a:lnSpc>
                <a:spcPct val="118600"/>
              </a:lnSpc>
              <a:spcBef>
                <a:spcPts val="100"/>
              </a:spcBef>
            </a:pP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ip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prefix-list </a:t>
            </a:r>
            <a:r>
              <a:rPr sz="2600" dirty="0">
                <a:solidFill>
                  <a:srgbClr val="FF1800"/>
                </a:solidFill>
                <a:latin typeface="Carlito"/>
                <a:cs typeface="Carlito"/>
              </a:rPr>
              <a:t>PEER-IN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permit 0.0.0.0/0 </a:t>
            </a: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le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32  </a:t>
            </a: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ip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prefix-list </a:t>
            </a:r>
            <a:r>
              <a:rPr sz="2600" dirty="0">
                <a:solidFill>
                  <a:srgbClr val="9A95FF"/>
                </a:solidFill>
                <a:latin typeface="Carlito"/>
                <a:cs typeface="Carlito"/>
              </a:rPr>
              <a:t>PEER-OUT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permit</a:t>
            </a:r>
            <a:r>
              <a:rPr sz="2600" spc="-3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192.0.2.0/24</a:t>
            </a:r>
            <a:endParaRPr sz="26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968819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8368" y="2083942"/>
            <a:ext cx="316992" cy="487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8900" y="3405504"/>
            <a:ext cx="316991" cy="487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8368" y="4422394"/>
            <a:ext cx="316992" cy="487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5668" y="1412189"/>
            <a:ext cx="7459345" cy="3732432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268605" marR="610235" indent="-256540">
              <a:lnSpc>
                <a:spcPts val="2400"/>
              </a:lnSpc>
              <a:spcBef>
                <a:spcPts val="675"/>
              </a:spcBef>
              <a:buClr>
                <a:srgbClr val="2CA1BE"/>
              </a:buClr>
              <a:buSzPct val="68000"/>
              <a:buChar char=""/>
              <a:tabLst>
                <a:tab pos="268605" algn="l"/>
                <a:tab pos="269240" algn="l"/>
              </a:tabLst>
            </a:pPr>
            <a:r>
              <a:rPr sz="2500" spc="30" dirty="0">
                <a:latin typeface="Arial"/>
                <a:cs typeface="Arial"/>
              </a:rPr>
              <a:t>Los </a:t>
            </a:r>
            <a:r>
              <a:rPr sz="2500" spc="75" dirty="0">
                <a:latin typeface="Arial"/>
                <a:cs typeface="Arial"/>
              </a:rPr>
              <a:t>Registros </a:t>
            </a:r>
            <a:r>
              <a:rPr sz="2500" spc="55" dirty="0">
                <a:latin typeface="Arial"/>
                <a:cs typeface="Arial"/>
              </a:rPr>
              <a:t>Regionales </a:t>
            </a:r>
            <a:r>
              <a:rPr sz="2500" spc="85" dirty="0">
                <a:latin typeface="Arial"/>
                <a:cs typeface="Arial"/>
              </a:rPr>
              <a:t>de </a:t>
            </a:r>
            <a:r>
              <a:rPr sz="2500" spc="120" dirty="0">
                <a:latin typeface="Arial"/>
                <a:cs typeface="Arial"/>
              </a:rPr>
              <a:t>Internet </a:t>
            </a:r>
            <a:r>
              <a:rPr sz="2500" spc="-70" dirty="0">
                <a:latin typeface="Arial"/>
                <a:cs typeface="Arial"/>
              </a:rPr>
              <a:t>(RIRs)  </a:t>
            </a:r>
            <a:r>
              <a:rPr sz="2500" spc="85" dirty="0">
                <a:latin typeface="Arial"/>
                <a:cs typeface="Arial"/>
              </a:rPr>
              <a:t>asignan </a:t>
            </a:r>
            <a:r>
              <a:rPr sz="2500" spc="105" dirty="0">
                <a:latin typeface="Arial"/>
                <a:cs typeface="Arial"/>
              </a:rPr>
              <a:t>los</a:t>
            </a:r>
            <a:r>
              <a:rPr sz="2500" spc="114" dirty="0">
                <a:latin typeface="Arial"/>
                <a:cs typeface="Arial"/>
              </a:rPr>
              <a:t> </a:t>
            </a:r>
            <a:r>
              <a:rPr sz="2500" spc="-55" dirty="0">
                <a:latin typeface="Arial"/>
                <a:cs typeface="Arial"/>
              </a:rPr>
              <a:t>ASNs</a:t>
            </a:r>
            <a:endParaRPr sz="2500" dirty="0">
              <a:latin typeface="Arial"/>
              <a:cs typeface="Arial"/>
            </a:endParaRPr>
          </a:p>
          <a:p>
            <a:pPr marL="12700" marR="255904" indent="259079">
              <a:lnSpc>
                <a:spcPts val="2400"/>
              </a:lnSpc>
              <a:spcBef>
                <a:spcPts val="400"/>
              </a:spcBef>
            </a:pPr>
            <a:r>
              <a:rPr sz="2500" spc="110" dirty="0">
                <a:latin typeface="Arial"/>
                <a:cs typeface="Arial"/>
              </a:rPr>
              <a:t>También </a:t>
            </a:r>
            <a:r>
              <a:rPr sz="2500" spc="120" dirty="0">
                <a:latin typeface="Arial"/>
                <a:cs typeface="Arial"/>
              </a:rPr>
              <a:t>disponibles </a:t>
            </a:r>
            <a:r>
              <a:rPr sz="2500" spc="-15" dirty="0">
                <a:latin typeface="Arial"/>
                <a:cs typeface="Arial"/>
              </a:rPr>
              <a:t>a </a:t>
            </a:r>
            <a:r>
              <a:rPr sz="2500" spc="75" dirty="0">
                <a:latin typeface="Arial"/>
                <a:cs typeface="Arial"/>
              </a:rPr>
              <a:t>través </a:t>
            </a:r>
            <a:r>
              <a:rPr sz="2500" spc="105" dirty="0">
                <a:latin typeface="Arial"/>
                <a:cs typeface="Arial"/>
              </a:rPr>
              <a:t>los </a:t>
            </a:r>
            <a:r>
              <a:rPr sz="2500" spc="-200" dirty="0">
                <a:latin typeface="Arial"/>
                <a:cs typeface="Arial"/>
              </a:rPr>
              <a:t>ISP </a:t>
            </a:r>
            <a:r>
              <a:rPr sz="2500" spc="105" dirty="0">
                <a:latin typeface="Arial"/>
                <a:cs typeface="Arial"/>
              </a:rPr>
              <a:t>que son  </a:t>
            </a:r>
            <a:r>
              <a:rPr sz="2500" spc="145" dirty="0">
                <a:latin typeface="Arial"/>
                <a:cs typeface="Arial"/>
              </a:rPr>
              <a:t>miembros </a:t>
            </a:r>
            <a:r>
              <a:rPr sz="2500" spc="85" dirty="0">
                <a:latin typeface="Arial"/>
                <a:cs typeface="Arial"/>
              </a:rPr>
              <a:t>de </a:t>
            </a:r>
            <a:r>
              <a:rPr sz="2500" spc="110" dirty="0">
                <a:latin typeface="Arial"/>
                <a:cs typeface="Arial"/>
              </a:rPr>
              <a:t>los</a:t>
            </a:r>
            <a:r>
              <a:rPr sz="2500" spc="60" dirty="0">
                <a:latin typeface="Arial"/>
                <a:cs typeface="Arial"/>
              </a:rPr>
              <a:t> </a:t>
            </a:r>
            <a:r>
              <a:rPr sz="2500" spc="-110" dirty="0">
                <a:latin typeface="Arial"/>
                <a:cs typeface="Arial"/>
              </a:rPr>
              <a:t>RIRs</a:t>
            </a:r>
            <a:endParaRPr sz="2500" dirty="0">
              <a:latin typeface="Arial"/>
              <a:cs typeface="Arial"/>
            </a:endParaRPr>
          </a:p>
          <a:p>
            <a:pPr marL="12700" marR="334010">
              <a:lnSpc>
                <a:spcPct val="86600"/>
              </a:lnSpc>
              <a:spcBef>
                <a:spcPts val="229"/>
              </a:spcBef>
              <a:buClr>
                <a:srgbClr val="2CA1BE"/>
              </a:buClr>
              <a:buSzPct val="68000"/>
              <a:buChar char=""/>
              <a:tabLst>
                <a:tab pos="268605" algn="l"/>
                <a:tab pos="269240" algn="l"/>
              </a:tabLst>
            </a:pPr>
            <a:r>
              <a:rPr sz="2500" spc="110" dirty="0">
                <a:latin typeface="Arial"/>
                <a:cs typeface="Arial"/>
              </a:rPr>
              <a:t>Actualmente </a:t>
            </a:r>
            <a:r>
              <a:rPr sz="2500" spc="10" dirty="0">
                <a:latin typeface="Arial"/>
                <a:cs typeface="Arial"/>
              </a:rPr>
              <a:t>se </a:t>
            </a:r>
            <a:r>
              <a:rPr sz="2500" spc="100" dirty="0">
                <a:latin typeface="Arial"/>
                <a:cs typeface="Arial"/>
              </a:rPr>
              <a:t>han </a:t>
            </a:r>
            <a:r>
              <a:rPr sz="2500" spc="155" dirty="0">
                <a:latin typeface="Arial"/>
                <a:cs typeface="Arial"/>
              </a:rPr>
              <a:t>distribuido </a:t>
            </a:r>
            <a:r>
              <a:rPr sz="2500" spc="80" dirty="0">
                <a:latin typeface="Arial"/>
                <a:cs typeface="Arial"/>
              </a:rPr>
              <a:t>hasta </a:t>
            </a:r>
            <a:r>
              <a:rPr sz="2500" spc="185" dirty="0">
                <a:latin typeface="Arial"/>
                <a:cs typeface="Arial"/>
              </a:rPr>
              <a:t>58367  </a:t>
            </a:r>
            <a:r>
              <a:rPr sz="2500" spc="-55" dirty="0">
                <a:latin typeface="Arial"/>
                <a:cs typeface="Arial"/>
              </a:rPr>
              <a:t>ASNs </a:t>
            </a:r>
            <a:r>
              <a:rPr sz="2500" spc="85" dirty="0">
                <a:latin typeface="Arial"/>
                <a:cs typeface="Arial"/>
              </a:rPr>
              <a:t>de </a:t>
            </a:r>
            <a:r>
              <a:rPr sz="2500" spc="190" dirty="0">
                <a:latin typeface="Arial"/>
                <a:cs typeface="Arial"/>
              </a:rPr>
              <a:t>16 </a:t>
            </a:r>
            <a:r>
              <a:rPr sz="2500" spc="145" dirty="0">
                <a:latin typeface="Arial"/>
                <a:cs typeface="Arial"/>
              </a:rPr>
              <a:t>bits </a:t>
            </a:r>
            <a:r>
              <a:rPr sz="2500" spc="-15" dirty="0">
                <a:latin typeface="Arial"/>
                <a:cs typeface="Arial"/>
              </a:rPr>
              <a:t>a </a:t>
            </a:r>
            <a:r>
              <a:rPr sz="2500" spc="105" dirty="0">
                <a:latin typeface="Arial"/>
                <a:cs typeface="Arial"/>
              </a:rPr>
              <a:t>los </a:t>
            </a:r>
            <a:r>
              <a:rPr sz="2500" spc="-105" dirty="0">
                <a:latin typeface="Arial"/>
                <a:cs typeface="Arial"/>
              </a:rPr>
              <a:t>RIRs </a:t>
            </a:r>
            <a:r>
              <a:rPr sz="2500" spc="80" dirty="0">
                <a:latin typeface="Arial"/>
                <a:cs typeface="Arial"/>
              </a:rPr>
              <a:t>para </a:t>
            </a:r>
            <a:r>
              <a:rPr sz="2500" spc="90" dirty="0">
                <a:latin typeface="Arial"/>
                <a:cs typeface="Arial"/>
              </a:rPr>
              <a:t>asignación  </a:t>
            </a:r>
            <a:r>
              <a:rPr sz="2500" spc="25" dirty="0">
                <a:latin typeface="Arial"/>
                <a:cs typeface="Arial"/>
              </a:rPr>
              <a:t>Cerca </a:t>
            </a:r>
            <a:r>
              <a:rPr sz="2500" spc="85" dirty="0">
                <a:latin typeface="Arial"/>
                <a:cs typeface="Arial"/>
              </a:rPr>
              <a:t>de </a:t>
            </a:r>
            <a:r>
              <a:rPr sz="2500" spc="185" dirty="0">
                <a:latin typeface="Arial"/>
                <a:cs typeface="Arial"/>
              </a:rPr>
              <a:t>37500 </a:t>
            </a:r>
            <a:r>
              <a:rPr sz="2500" spc="105" dirty="0">
                <a:latin typeface="Arial"/>
                <a:cs typeface="Arial"/>
              </a:rPr>
              <a:t>son </a:t>
            </a:r>
            <a:r>
              <a:rPr sz="2500" spc="95" dirty="0">
                <a:latin typeface="Arial"/>
                <a:cs typeface="Arial"/>
              </a:rPr>
              <a:t>visibles </a:t>
            </a:r>
            <a:r>
              <a:rPr sz="2500" spc="75" dirty="0">
                <a:latin typeface="Arial"/>
                <a:cs typeface="Arial"/>
              </a:rPr>
              <a:t>en</a:t>
            </a:r>
            <a:r>
              <a:rPr sz="2500" spc="5" dirty="0">
                <a:latin typeface="Arial"/>
                <a:cs typeface="Arial"/>
              </a:rPr>
              <a:t> </a:t>
            </a:r>
            <a:r>
              <a:rPr sz="2500" spc="120" dirty="0">
                <a:latin typeface="Arial"/>
                <a:cs typeface="Arial"/>
              </a:rPr>
              <a:t>Internet</a:t>
            </a:r>
            <a:endParaRPr sz="2500" dirty="0">
              <a:latin typeface="Arial"/>
              <a:cs typeface="Arial"/>
            </a:endParaRPr>
          </a:p>
          <a:p>
            <a:pPr marL="268605" marR="5080" indent="-256540">
              <a:lnSpc>
                <a:spcPts val="2400"/>
              </a:lnSpc>
              <a:spcBef>
                <a:spcPts val="375"/>
              </a:spcBef>
              <a:buClr>
                <a:srgbClr val="2CA1BE"/>
              </a:buClr>
              <a:buSzPct val="68000"/>
              <a:buChar char=""/>
              <a:tabLst>
                <a:tab pos="268605" algn="l"/>
                <a:tab pos="269240" algn="l"/>
              </a:tabLst>
            </a:pPr>
            <a:r>
              <a:rPr sz="2500" spc="15" dirty="0">
                <a:latin typeface="Arial"/>
                <a:cs typeface="Arial"/>
              </a:rPr>
              <a:t>Cada </a:t>
            </a:r>
            <a:r>
              <a:rPr sz="2500" spc="-145" dirty="0">
                <a:latin typeface="Arial"/>
                <a:cs typeface="Arial"/>
              </a:rPr>
              <a:t>RIR </a:t>
            </a:r>
            <a:r>
              <a:rPr sz="2500" spc="70" dirty="0">
                <a:latin typeface="Arial"/>
                <a:cs typeface="Arial"/>
              </a:rPr>
              <a:t>ha </a:t>
            </a:r>
            <a:r>
              <a:rPr sz="2500" spc="125" dirty="0">
                <a:latin typeface="Arial"/>
                <a:cs typeface="Arial"/>
              </a:rPr>
              <a:t>recibido </a:t>
            </a:r>
            <a:r>
              <a:rPr sz="2500" spc="155" dirty="0">
                <a:latin typeface="Arial"/>
                <a:cs typeface="Arial"/>
              </a:rPr>
              <a:t>un </a:t>
            </a:r>
            <a:r>
              <a:rPr sz="2500" spc="130" dirty="0">
                <a:latin typeface="Arial"/>
                <a:cs typeface="Arial"/>
              </a:rPr>
              <a:t>bloque </a:t>
            </a:r>
            <a:r>
              <a:rPr sz="2500" spc="85" dirty="0">
                <a:latin typeface="Arial"/>
                <a:cs typeface="Arial"/>
              </a:rPr>
              <a:t>de </a:t>
            </a:r>
            <a:r>
              <a:rPr sz="2500" spc="-55" dirty="0">
                <a:latin typeface="Arial"/>
                <a:cs typeface="Arial"/>
              </a:rPr>
              <a:t>ASNs </a:t>
            </a:r>
            <a:r>
              <a:rPr sz="2500" spc="90" dirty="0">
                <a:latin typeface="Arial"/>
                <a:cs typeface="Arial"/>
              </a:rPr>
              <a:t>de </a:t>
            </a:r>
            <a:r>
              <a:rPr sz="2500" spc="185" dirty="0">
                <a:latin typeface="Arial"/>
                <a:cs typeface="Arial"/>
              </a:rPr>
              <a:t>32  </a:t>
            </a:r>
            <a:r>
              <a:rPr sz="2500" spc="145" dirty="0">
                <a:latin typeface="Arial"/>
                <a:cs typeface="Arial"/>
              </a:rPr>
              <a:t>bits</a:t>
            </a:r>
            <a:endParaRPr sz="2500" dirty="0">
              <a:latin typeface="Arial"/>
              <a:cs typeface="Arial"/>
            </a:endParaRPr>
          </a:p>
          <a:p>
            <a:pPr marL="12700" marR="471805" indent="259079">
              <a:lnSpc>
                <a:spcPts val="2400"/>
              </a:lnSpc>
              <a:spcBef>
                <a:spcPts val="414"/>
              </a:spcBef>
            </a:pPr>
            <a:r>
              <a:rPr sz="2500" spc="25" dirty="0">
                <a:latin typeface="Arial"/>
                <a:cs typeface="Arial"/>
              </a:rPr>
              <a:t>De </a:t>
            </a:r>
            <a:r>
              <a:rPr sz="2500" spc="185" dirty="0">
                <a:latin typeface="Arial"/>
                <a:cs typeface="Arial"/>
              </a:rPr>
              <a:t>1400 </a:t>
            </a:r>
            <a:r>
              <a:rPr sz="2500" spc="80" dirty="0">
                <a:latin typeface="Arial"/>
                <a:cs typeface="Arial"/>
              </a:rPr>
              <a:t>asignaciones, </a:t>
            </a:r>
            <a:r>
              <a:rPr sz="2500" spc="40" dirty="0">
                <a:latin typeface="Arial"/>
                <a:cs typeface="Arial"/>
              </a:rPr>
              <a:t>cerca </a:t>
            </a:r>
            <a:r>
              <a:rPr sz="2500" spc="85" dirty="0">
                <a:latin typeface="Arial"/>
                <a:cs typeface="Arial"/>
              </a:rPr>
              <a:t>de </a:t>
            </a:r>
            <a:r>
              <a:rPr sz="2500" spc="185" dirty="0">
                <a:latin typeface="Arial"/>
                <a:cs typeface="Arial"/>
              </a:rPr>
              <a:t>1100 </a:t>
            </a:r>
            <a:r>
              <a:rPr sz="2500" spc="75" dirty="0">
                <a:latin typeface="Arial"/>
                <a:cs typeface="Arial"/>
              </a:rPr>
              <a:t>estan  </a:t>
            </a:r>
            <a:r>
              <a:rPr sz="2500" spc="95" dirty="0">
                <a:latin typeface="Arial"/>
                <a:cs typeface="Arial"/>
              </a:rPr>
              <a:t>visibles </a:t>
            </a:r>
            <a:r>
              <a:rPr sz="2500" spc="75" dirty="0" err="1">
                <a:latin typeface="Arial"/>
                <a:cs typeface="Arial"/>
              </a:rPr>
              <a:t>en</a:t>
            </a:r>
            <a:r>
              <a:rPr sz="2500" spc="90" dirty="0">
                <a:latin typeface="Arial"/>
                <a:cs typeface="Arial"/>
              </a:rPr>
              <a:t> </a:t>
            </a:r>
            <a:r>
              <a:rPr sz="2500" spc="120" dirty="0">
                <a:latin typeface="Arial"/>
                <a:cs typeface="Arial"/>
              </a:rPr>
              <a:t>Internet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5363" y="134112"/>
            <a:ext cx="7734300" cy="1594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3341" y="394550"/>
            <a:ext cx="44513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C53425"/>
                </a:solidFill>
                <a:latin typeface="Carlito"/>
                <a:cs typeface="Carlito"/>
              </a:rPr>
              <a:t>Filtros </a:t>
            </a:r>
            <a:r>
              <a:rPr sz="4400" dirty="0">
                <a:solidFill>
                  <a:srgbClr val="C53425"/>
                </a:solidFill>
                <a:latin typeface="Carlito"/>
                <a:cs typeface="Carlito"/>
              </a:rPr>
              <a:t>por</a:t>
            </a:r>
            <a:r>
              <a:rPr sz="4400" spc="-40" dirty="0">
                <a:solidFill>
                  <a:srgbClr val="C53425"/>
                </a:solidFill>
                <a:latin typeface="Carlito"/>
                <a:cs typeface="Carlito"/>
              </a:rPr>
              <a:t> </a:t>
            </a:r>
            <a:r>
              <a:rPr sz="4400" spc="-10" dirty="0">
                <a:solidFill>
                  <a:srgbClr val="C53425"/>
                </a:solidFill>
                <a:latin typeface="Carlito"/>
                <a:cs typeface="Carlito"/>
              </a:rPr>
              <a:t>AS-PATH</a:t>
            </a:r>
            <a:endParaRPr sz="44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3050" y="1600200"/>
            <a:ext cx="8597900" cy="1252855"/>
          </a:xfrm>
          <a:prstGeom prst="rect">
            <a:avLst/>
          </a:prstGeom>
          <a:solidFill>
            <a:srgbClr val="F1F0E7"/>
          </a:solidFill>
          <a:ln w="9524">
            <a:solidFill>
              <a:srgbClr val="6095C9"/>
            </a:solidFill>
          </a:ln>
        </p:spPr>
        <p:txBody>
          <a:bodyPr vert="horz" wrap="square" lIns="0" tIns="66040" rIns="0" bIns="0" rtlCol="0">
            <a:spAutoFit/>
          </a:bodyPr>
          <a:lstStyle/>
          <a:p>
            <a:pPr marL="91440" marR="1196340">
              <a:lnSpc>
                <a:spcPts val="3800"/>
              </a:lnSpc>
              <a:spcBef>
                <a:spcPts val="520"/>
              </a:spcBef>
            </a:pPr>
            <a:r>
              <a:rPr sz="3200" dirty="0">
                <a:solidFill>
                  <a:srgbClr val="222222"/>
                </a:solidFill>
                <a:latin typeface="Carlito"/>
                <a:cs typeface="Carlito"/>
              </a:rPr>
              <a:t>El </a:t>
            </a:r>
            <a:r>
              <a:rPr sz="3200" spc="-5" dirty="0">
                <a:solidFill>
                  <a:srgbClr val="222222"/>
                </a:solidFill>
                <a:latin typeface="Carlito"/>
                <a:cs typeface="Carlito"/>
              </a:rPr>
              <a:t>filtro actúa </a:t>
            </a:r>
            <a:r>
              <a:rPr sz="3200" dirty="0">
                <a:solidFill>
                  <a:srgbClr val="222222"/>
                </a:solidFill>
                <a:latin typeface="Carlito"/>
                <a:cs typeface="Carlito"/>
              </a:rPr>
              <a:t>según el </a:t>
            </a:r>
            <a:r>
              <a:rPr sz="3200" b="1" spc="-5" dirty="0">
                <a:solidFill>
                  <a:srgbClr val="2D2D2D"/>
                </a:solidFill>
                <a:latin typeface="Carlito"/>
                <a:cs typeface="Carlito"/>
              </a:rPr>
              <a:t>camino </a:t>
            </a:r>
            <a:r>
              <a:rPr sz="3200" spc="-5" dirty="0">
                <a:solidFill>
                  <a:srgbClr val="222222"/>
                </a:solidFill>
                <a:latin typeface="Carlito"/>
                <a:cs typeface="Carlito"/>
              </a:rPr>
              <a:t>hecho por los  prefijos</a:t>
            </a:r>
            <a:endParaRPr sz="32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63525" y="3098634"/>
            <a:ext cx="8616950" cy="2978785"/>
            <a:chOff x="263525" y="3098634"/>
            <a:chExt cx="8616950" cy="2978785"/>
          </a:xfrm>
        </p:grpSpPr>
        <p:sp>
          <p:nvSpPr>
            <p:cNvPr id="5" name="object 5"/>
            <p:cNvSpPr/>
            <p:nvPr/>
          </p:nvSpPr>
          <p:spPr>
            <a:xfrm>
              <a:off x="540973" y="3315191"/>
              <a:ext cx="7940270" cy="246001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8287" y="3103397"/>
              <a:ext cx="8607425" cy="2969260"/>
            </a:xfrm>
            <a:custGeom>
              <a:avLst/>
              <a:gdLst/>
              <a:ahLst/>
              <a:cxnLst/>
              <a:rect l="l" t="t" r="r" b="b"/>
              <a:pathLst>
                <a:path w="8607425" h="2969260">
                  <a:moveTo>
                    <a:pt x="0" y="0"/>
                  </a:moveTo>
                  <a:lnTo>
                    <a:pt x="8607416" y="0"/>
                  </a:lnTo>
                  <a:lnTo>
                    <a:pt x="8607416" y="2969020"/>
                  </a:lnTo>
                  <a:lnTo>
                    <a:pt x="0" y="296902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60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00600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4742" y="484174"/>
            <a:ext cx="66389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Filtros </a:t>
            </a:r>
            <a:r>
              <a:rPr sz="4400" dirty="0"/>
              <a:t>con </a:t>
            </a:r>
            <a:r>
              <a:rPr sz="4400" spc="-5" dirty="0"/>
              <a:t>AS-PATH-</a:t>
            </a:r>
            <a:r>
              <a:rPr sz="4400" spc="-40" dirty="0"/>
              <a:t> </a:t>
            </a:r>
            <a:r>
              <a:rPr sz="4400" spc="-5" dirty="0"/>
              <a:t>Ejemplo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462781" y="1263993"/>
            <a:ext cx="8288655" cy="4886325"/>
            <a:chOff x="462781" y="1263993"/>
            <a:chExt cx="8288655" cy="4886325"/>
          </a:xfrm>
        </p:grpSpPr>
        <p:sp>
          <p:nvSpPr>
            <p:cNvPr id="4" name="object 4"/>
            <p:cNvSpPr/>
            <p:nvPr/>
          </p:nvSpPr>
          <p:spPr>
            <a:xfrm>
              <a:off x="467544" y="1268755"/>
              <a:ext cx="8279130" cy="4876800"/>
            </a:xfrm>
            <a:custGeom>
              <a:avLst/>
              <a:gdLst/>
              <a:ahLst/>
              <a:cxnLst/>
              <a:rect l="l" t="t" r="r" b="b"/>
              <a:pathLst>
                <a:path w="8279130" h="4876800">
                  <a:moveTo>
                    <a:pt x="8278691" y="0"/>
                  </a:moveTo>
                  <a:lnTo>
                    <a:pt x="0" y="0"/>
                  </a:lnTo>
                  <a:lnTo>
                    <a:pt x="0" y="4876803"/>
                  </a:lnTo>
                  <a:lnTo>
                    <a:pt x="8278691" y="4876803"/>
                  </a:lnTo>
                  <a:lnTo>
                    <a:pt x="8278691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7544" y="1268755"/>
              <a:ext cx="8279130" cy="4876800"/>
            </a:xfrm>
            <a:custGeom>
              <a:avLst/>
              <a:gdLst/>
              <a:ahLst/>
              <a:cxnLst/>
              <a:rect l="l" t="t" r="r" b="b"/>
              <a:pathLst>
                <a:path w="8279130" h="4876800">
                  <a:moveTo>
                    <a:pt x="0" y="0"/>
                  </a:moveTo>
                  <a:lnTo>
                    <a:pt x="8278684" y="0"/>
                  </a:lnTo>
                  <a:lnTo>
                    <a:pt x="8278684" y="4876796"/>
                  </a:lnTo>
                  <a:lnTo>
                    <a:pt x="0" y="487679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29659" y="2119617"/>
            <a:ext cx="4902835" cy="81280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2000" spc="-5" dirty="0">
                <a:solidFill>
                  <a:srgbClr val="222222"/>
                </a:solidFill>
                <a:latin typeface="Courier New"/>
                <a:cs typeface="Courier New"/>
              </a:rPr>
              <a:t>198.51.100.22 filter-list 10</a:t>
            </a:r>
            <a:r>
              <a:rPr sz="2000" spc="-7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2000" dirty="0">
                <a:solidFill>
                  <a:srgbClr val="222222"/>
                </a:solidFill>
                <a:latin typeface="Courier New"/>
                <a:cs typeface="Courier New"/>
              </a:rPr>
              <a:t>in</a:t>
            </a:r>
            <a:endParaRPr sz="20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spc="-5" dirty="0">
                <a:solidFill>
                  <a:srgbClr val="222222"/>
                </a:solidFill>
                <a:latin typeface="Courier New"/>
                <a:cs typeface="Courier New"/>
              </a:rPr>
              <a:t>198.51.100.22 filter-list 11</a:t>
            </a:r>
            <a:r>
              <a:rPr sz="2000" spc="-8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2000" dirty="0">
                <a:solidFill>
                  <a:srgbClr val="222222"/>
                </a:solidFill>
                <a:latin typeface="Courier New"/>
                <a:cs typeface="Courier New"/>
              </a:rPr>
              <a:t>out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5603" y="1725917"/>
            <a:ext cx="1397635" cy="160020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2000" dirty="0">
                <a:solidFill>
                  <a:srgbClr val="222222"/>
                </a:solidFill>
                <a:latin typeface="Courier New"/>
                <a:cs typeface="Courier New"/>
              </a:rPr>
              <a:t>...</a:t>
            </a:r>
            <a:endParaRPr sz="2000">
              <a:latin typeface="Courier New"/>
              <a:cs typeface="Courier New"/>
            </a:endParaRPr>
          </a:p>
          <a:p>
            <a:pPr marL="165100" marR="5080">
              <a:lnSpc>
                <a:spcPct val="129200"/>
              </a:lnSpc>
            </a:pPr>
            <a:r>
              <a:rPr sz="2000" spc="-5" dirty="0">
                <a:solidFill>
                  <a:srgbClr val="222222"/>
                </a:solidFill>
                <a:latin typeface="Courier New"/>
                <a:cs typeface="Courier New"/>
              </a:rPr>
              <a:t>neighbor  neighbor</a:t>
            </a:r>
            <a:endParaRPr sz="20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dirty="0">
                <a:solidFill>
                  <a:srgbClr val="222222"/>
                </a:solidFill>
                <a:latin typeface="Courier New"/>
                <a:cs typeface="Courier New"/>
              </a:rPr>
              <a:t>...</a:t>
            </a:r>
            <a:endParaRPr sz="2000">
              <a:latin typeface="Courier New"/>
              <a:cs typeface="Courier New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86553" y="3464824"/>
          <a:ext cx="7074534" cy="1435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565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marL="31750">
                        <a:lnSpc>
                          <a:spcPts val="1910"/>
                        </a:lnSpc>
                      </a:pPr>
                      <a:r>
                        <a:rPr sz="20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ip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910"/>
                        </a:lnSpc>
                      </a:pPr>
                      <a:r>
                        <a:rPr sz="20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as-path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910"/>
                        </a:lnSpc>
                      </a:pPr>
                      <a:r>
                        <a:rPr sz="20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access-list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910"/>
                        </a:lnSpc>
                      </a:pPr>
                      <a:r>
                        <a:rPr sz="20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10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910"/>
                        </a:lnSpc>
                      </a:pPr>
                      <a:r>
                        <a:rPr sz="20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permit</a:t>
                      </a:r>
                      <a:r>
                        <a:rPr sz="2000" spc="-1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20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^$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F1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0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ip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T="6985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0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as-path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T="6985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0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access-list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T="6985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0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11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T="6985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0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deny</a:t>
                      </a:r>
                      <a:r>
                        <a:rPr sz="2000" spc="-1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20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64496$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T="6985" marB="0">
                    <a:solidFill>
                      <a:srgbClr val="F1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0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ip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T="6985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0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as-path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T="6985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0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access-list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T="6985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0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11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T="6985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0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deny</a:t>
                      </a:r>
                      <a:r>
                        <a:rPr sz="2000" spc="-1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20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^645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T="6985" marB="0">
                    <a:solidFill>
                      <a:srgbClr val="F1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31750">
                        <a:lnSpc>
                          <a:spcPts val="2390"/>
                        </a:lnSpc>
                        <a:spcBef>
                          <a:spcPts val="55"/>
                        </a:spcBef>
                      </a:pPr>
                      <a:r>
                        <a:rPr sz="20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ip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T="6985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2390"/>
                        </a:lnSpc>
                        <a:spcBef>
                          <a:spcPts val="55"/>
                        </a:spcBef>
                      </a:pPr>
                      <a:r>
                        <a:rPr sz="20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as-path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T="6985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2390"/>
                        </a:lnSpc>
                        <a:spcBef>
                          <a:spcPts val="55"/>
                        </a:spcBef>
                      </a:pPr>
                      <a:r>
                        <a:rPr sz="20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access-list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T="6985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2390"/>
                        </a:lnSpc>
                        <a:spcBef>
                          <a:spcPts val="55"/>
                        </a:spcBef>
                      </a:pPr>
                      <a:r>
                        <a:rPr sz="20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11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T="6985" marB="0"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2390"/>
                        </a:lnSpc>
                        <a:spcBef>
                          <a:spcPts val="55"/>
                        </a:spcBef>
                      </a:pPr>
                      <a:r>
                        <a:rPr sz="20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permit</a:t>
                      </a:r>
                      <a:r>
                        <a:rPr sz="2000" spc="-8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20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_64497_64498_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T="6985" marB="0">
                    <a:solidFill>
                      <a:srgbClr val="F1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505603" y="4964417"/>
            <a:ext cx="48323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22222"/>
                </a:solidFill>
                <a:latin typeface="Courier New"/>
                <a:cs typeface="Courier New"/>
              </a:rPr>
              <a:t>...</a:t>
            </a:r>
            <a:endParaRPr sz="200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9022317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29498" y="484174"/>
            <a:ext cx="509016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Expresiones</a:t>
            </a:r>
            <a:r>
              <a:rPr sz="4400" spc="-20" dirty="0"/>
              <a:t> </a:t>
            </a:r>
            <a:r>
              <a:rPr sz="4400" spc="-5" dirty="0"/>
              <a:t>Regulares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473200" y="1898802"/>
            <a:ext cx="6210300" cy="3962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62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27189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8764" y="1512112"/>
            <a:ext cx="8712200" cy="5233035"/>
            <a:chOff x="318764" y="1512112"/>
            <a:chExt cx="8712200" cy="5233035"/>
          </a:xfrm>
        </p:grpSpPr>
        <p:sp>
          <p:nvSpPr>
            <p:cNvPr id="3" name="object 3"/>
            <p:cNvSpPr/>
            <p:nvPr/>
          </p:nvSpPr>
          <p:spPr>
            <a:xfrm>
              <a:off x="323527" y="1516875"/>
              <a:ext cx="8425180" cy="5181600"/>
            </a:xfrm>
            <a:custGeom>
              <a:avLst/>
              <a:gdLst/>
              <a:ahLst/>
              <a:cxnLst/>
              <a:rect l="l" t="t" r="r" b="b"/>
              <a:pathLst>
                <a:path w="8425180" h="5181600">
                  <a:moveTo>
                    <a:pt x="8424931" y="0"/>
                  </a:moveTo>
                  <a:lnTo>
                    <a:pt x="0" y="0"/>
                  </a:lnTo>
                  <a:lnTo>
                    <a:pt x="0" y="5181074"/>
                  </a:lnTo>
                  <a:lnTo>
                    <a:pt x="8424931" y="5181074"/>
                  </a:lnTo>
                  <a:lnTo>
                    <a:pt x="8424931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3527" y="1516875"/>
              <a:ext cx="8425180" cy="5181600"/>
            </a:xfrm>
            <a:custGeom>
              <a:avLst/>
              <a:gdLst/>
              <a:ahLst/>
              <a:cxnLst/>
              <a:rect l="l" t="t" r="r" b="b"/>
              <a:pathLst>
                <a:path w="8425180" h="5181600">
                  <a:moveTo>
                    <a:pt x="0" y="0"/>
                  </a:moveTo>
                  <a:lnTo>
                    <a:pt x="8424933" y="0"/>
                  </a:lnTo>
                  <a:lnTo>
                    <a:pt x="8424933" y="5181076"/>
                  </a:lnTo>
                  <a:lnTo>
                    <a:pt x="0" y="518107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93226" y="267220"/>
            <a:ext cx="6891020" cy="115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5240"/>
              </a:lnSpc>
              <a:spcBef>
                <a:spcPts val="100"/>
              </a:spcBef>
              <a:tabLst>
                <a:tab pos="4329430" algn="l"/>
              </a:tabLst>
            </a:pPr>
            <a:r>
              <a:rPr sz="4400" spc="-5" dirty="0"/>
              <a:t>Filtrado </a:t>
            </a:r>
            <a:r>
              <a:rPr sz="4400" dirty="0"/>
              <a:t>de</a:t>
            </a:r>
            <a:r>
              <a:rPr sz="4400" spc="25" dirty="0"/>
              <a:t> </a:t>
            </a:r>
            <a:r>
              <a:rPr sz="4400" spc="-5" dirty="0"/>
              <a:t>rutas</a:t>
            </a:r>
            <a:r>
              <a:rPr sz="4400" spc="5" dirty="0"/>
              <a:t> </a:t>
            </a:r>
            <a:r>
              <a:rPr sz="4400" dirty="0">
                <a:solidFill>
                  <a:srgbClr val="D24930"/>
                </a:solidFill>
                <a:latin typeface="Arial"/>
                <a:cs typeface="Arial"/>
              </a:rPr>
              <a:t>–	</a:t>
            </a:r>
            <a:r>
              <a:rPr sz="4400" spc="-5" dirty="0"/>
              <a:t>Route-map</a:t>
            </a:r>
            <a:endParaRPr sz="4400">
              <a:latin typeface="Arial"/>
              <a:cs typeface="Arial"/>
            </a:endParaRPr>
          </a:p>
          <a:p>
            <a:pPr algn="ctr">
              <a:lnSpc>
                <a:spcPts val="3679"/>
              </a:lnSpc>
            </a:pPr>
            <a:r>
              <a:rPr sz="3100" dirty="0"/>
              <a:t>(Sintaxis </a:t>
            </a:r>
            <a:r>
              <a:rPr sz="3100" spc="-5" dirty="0"/>
              <a:t>Cisco, Frr,</a:t>
            </a:r>
            <a:r>
              <a:rPr sz="3100" spc="-10" dirty="0"/>
              <a:t> </a:t>
            </a:r>
            <a:r>
              <a:rPr sz="3100" spc="-5" dirty="0"/>
              <a:t>Quagga)</a:t>
            </a:r>
            <a:endParaRPr sz="3100"/>
          </a:p>
        </p:txBody>
      </p:sp>
      <p:sp>
        <p:nvSpPr>
          <p:cNvPr id="6" name="object 6"/>
          <p:cNvSpPr txBox="1"/>
          <p:nvPr/>
        </p:nvSpPr>
        <p:spPr>
          <a:xfrm>
            <a:off x="361588" y="2062937"/>
            <a:ext cx="7909559" cy="3670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0" marR="1075690" indent="-355600">
              <a:lnSpc>
                <a:spcPct val="100000"/>
              </a:lnSpc>
              <a:spcBef>
                <a:spcPts val="100"/>
              </a:spcBef>
              <a:buClr>
                <a:srgbClr val="222222"/>
              </a:buClr>
              <a:buFont typeface="Trebuchet MS"/>
              <a:buChar char="•"/>
              <a:tabLst>
                <a:tab pos="369570" algn="l"/>
                <a:tab pos="370205" algn="l"/>
              </a:tabLst>
            </a:pPr>
            <a:r>
              <a:rPr sz="2000" spc="-5" dirty="0">
                <a:solidFill>
                  <a:srgbClr val="2D2D2D"/>
                </a:solidFill>
                <a:latin typeface="Carlito"/>
                <a:cs typeface="Carlito"/>
              </a:rPr>
              <a:t>Los route-map son similares </a:t>
            </a:r>
            <a:r>
              <a:rPr sz="2000" dirty="0">
                <a:solidFill>
                  <a:srgbClr val="2D2D2D"/>
                </a:solidFill>
                <a:latin typeface="Carlito"/>
                <a:cs typeface="Carlito"/>
              </a:rPr>
              <a:t>a las </a:t>
            </a:r>
            <a:r>
              <a:rPr sz="2000" spc="-5" dirty="0">
                <a:solidFill>
                  <a:srgbClr val="2D2D2D"/>
                </a:solidFill>
                <a:latin typeface="Carlito"/>
                <a:cs typeface="Carlito"/>
              </a:rPr>
              <a:t>sentencias </a:t>
            </a:r>
            <a:r>
              <a:rPr sz="2000" dirty="0">
                <a:solidFill>
                  <a:srgbClr val="2D2D2D"/>
                </a:solidFill>
                <a:latin typeface="Carlito"/>
                <a:cs typeface="Carlito"/>
              </a:rPr>
              <a:t>de un lenguaje de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programación,</a:t>
            </a:r>
            <a:endParaRPr sz="2000">
              <a:latin typeface="Carlito"/>
              <a:cs typeface="Carlito"/>
            </a:endParaRPr>
          </a:p>
          <a:p>
            <a:pPr marL="730250" lvl="1" indent="-361950">
              <a:lnSpc>
                <a:spcPct val="100000"/>
              </a:lnSpc>
              <a:spcBef>
                <a:spcPts val="700"/>
              </a:spcBef>
              <a:buClr>
                <a:srgbClr val="222222"/>
              </a:buClr>
              <a:buFont typeface="Trebuchet MS"/>
              <a:buChar char="•"/>
              <a:tabLst>
                <a:tab pos="729615" algn="l"/>
                <a:tab pos="730250" algn="l"/>
              </a:tabLst>
            </a:pPr>
            <a:r>
              <a:rPr sz="1600" dirty="0">
                <a:solidFill>
                  <a:srgbClr val="2D2D2D"/>
                </a:solidFill>
                <a:latin typeface="Carlito"/>
                <a:cs typeface="Carlito"/>
              </a:rPr>
              <a:t>“</a:t>
            </a:r>
            <a:r>
              <a:rPr sz="1600" dirty="0">
                <a:solidFill>
                  <a:srgbClr val="222222"/>
                </a:solidFill>
                <a:latin typeface="Carlito"/>
                <a:cs typeface="Carlito"/>
              </a:rPr>
              <a:t>if ……. then</a:t>
            </a:r>
            <a:r>
              <a:rPr sz="1600" spc="-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222222"/>
                </a:solidFill>
                <a:latin typeface="Carlito"/>
                <a:cs typeface="Carlito"/>
              </a:rPr>
              <a:t>……”</a:t>
            </a:r>
            <a:endParaRPr sz="1600">
              <a:latin typeface="Carlito"/>
              <a:cs typeface="Carlito"/>
            </a:endParaRPr>
          </a:p>
          <a:p>
            <a:pPr marL="330200" marR="12700" indent="-317500">
              <a:lnSpc>
                <a:spcPct val="100699"/>
              </a:lnSpc>
              <a:spcBef>
                <a:spcPts val="660"/>
              </a:spcBef>
              <a:buClr>
                <a:srgbClr val="222222"/>
              </a:buClr>
              <a:buFont typeface="Trebuchet MS"/>
              <a:buChar char="•"/>
              <a:tabLst>
                <a:tab pos="374015" algn="l"/>
                <a:tab pos="374650" algn="l"/>
              </a:tabLst>
            </a:pPr>
            <a:r>
              <a:rPr dirty="0"/>
              <a:t>	</a:t>
            </a:r>
            <a:r>
              <a:rPr sz="2400" dirty="0">
                <a:solidFill>
                  <a:srgbClr val="2D2D2D"/>
                </a:solidFill>
                <a:latin typeface="Carlito"/>
                <a:cs typeface="Carlito"/>
              </a:rPr>
              <a:t>En </a:t>
            </a:r>
            <a:r>
              <a:rPr sz="2400" spc="-5" dirty="0">
                <a:solidFill>
                  <a:srgbClr val="2D2D2D"/>
                </a:solidFill>
                <a:latin typeface="Carlito"/>
                <a:cs typeface="Carlito"/>
              </a:rPr>
              <a:t>otros fabricantes </a:t>
            </a:r>
            <a:r>
              <a:rPr sz="2400" dirty="0">
                <a:solidFill>
                  <a:srgbClr val="2D2D2D"/>
                </a:solidFill>
                <a:latin typeface="Carlito"/>
                <a:cs typeface="Carlito"/>
              </a:rPr>
              <a:t>hay </a:t>
            </a:r>
            <a:r>
              <a:rPr sz="2400" spc="-5" dirty="0">
                <a:solidFill>
                  <a:srgbClr val="2D2D2D"/>
                </a:solidFill>
                <a:latin typeface="Carlito"/>
                <a:cs typeface="Carlito"/>
              </a:rPr>
              <a:t>conceptos similares, como policy </a:t>
            </a:r>
            <a:r>
              <a:rPr sz="2400" dirty="0">
                <a:solidFill>
                  <a:srgbClr val="2D2D2D"/>
                </a:solidFill>
                <a:latin typeface="Carlito"/>
                <a:cs typeface="Carlito"/>
              </a:rPr>
              <a:t>en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Juniper</a:t>
            </a:r>
            <a:endParaRPr sz="2400">
              <a:latin typeface="Carlito"/>
              <a:cs typeface="Carlito"/>
            </a:endParaRPr>
          </a:p>
          <a:p>
            <a:pPr marL="330200" marR="5080" indent="-317500">
              <a:lnSpc>
                <a:spcPct val="100699"/>
              </a:lnSpc>
              <a:spcBef>
                <a:spcPts val="700"/>
              </a:spcBef>
              <a:buClr>
                <a:srgbClr val="222222"/>
              </a:buClr>
              <a:buFont typeface="Trebuchet MS"/>
              <a:buChar char="•"/>
              <a:tabLst>
                <a:tab pos="374015" algn="l"/>
                <a:tab pos="374650" algn="l"/>
              </a:tabLst>
            </a:pPr>
            <a:r>
              <a:rPr dirty="0"/>
              <a:t>	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Son ejecutados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en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orden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desde la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sentencia con menor  número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de secuencia hasta el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más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alto. Es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posible editarlos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o 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modificarlos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utilizando este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número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de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secuencia.</a:t>
            </a:r>
            <a:endParaRPr sz="2400">
              <a:latin typeface="Carlito"/>
              <a:cs typeface="Carlito"/>
            </a:endParaRPr>
          </a:p>
          <a:p>
            <a:pPr marL="368300" marR="294640" indent="-355600">
              <a:lnSpc>
                <a:spcPct val="100000"/>
              </a:lnSpc>
              <a:spcBef>
                <a:spcPts val="620"/>
              </a:spcBef>
              <a:buFont typeface="Trebuchet MS"/>
              <a:buChar char="•"/>
              <a:tabLst>
                <a:tab pos="369570" algn="l"/>
                <a:tab pos="370205" algn="l"/>
              </a:tabLst>
            </a:pP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Si en un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route-map,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una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sentencia con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un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determinado criterio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de 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coincidencia resulta verdadera,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la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ejecución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del </a:t>
            </a:r>
            <a:r>
              <a:rPr sz="2000" spc="-5" dirty="0">
                <a:solidFill>
                  <a:srgbClr val="222222"/>
                </a:solidFill>
                <a:latin typeface="Carlito"/>
                <a:cs typeface="Carlito"/>
              </a:rPr>
              <a:t>route-map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se</a:t>
            </a:r>
            <a:r>
              <a:rPr sz="2000" spc="10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222222"/>
                </a:solidFill>
                <a:latin typeface="Carlito"/>
                <a:cs typeface="Carlito"/>
              </a:rPr>
              <a:t>detiene.</a:t>
            </a:r>
            <a:endParaRPr sz="20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6769079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1436" y="333641"/>
            <a:ext cx="82188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40075" algn="l"/>
              </a:tabLst>
            </a:pPr>
            <a:r>
              <a:rPr sz="4400" spc="-5" dirty="0"/>
              <a:t>Route-map</a:t>
            </a:r>
            <a:r>
              <a:rPr sz="4400" spc="10" dirty="0"/>
              <a:t> </a:t>
            </a:r>
            <a:r>
              <a:rPr sz="4400" dirty="0">
                <a:solidFill>
                  <a:srgbClr val="D24930"/>
                </a:solidFill>
                <a:latin typeface="Arial"/>
                <a:cs typeface="Arial"/>
              </a:rPr>
              <a:t>–	</a:t>
            </a:r>
            <a:r>
              <a:rPr sz="4400" spc="-5" dirty="0"/>
              <a:t>Ejemplo con</a:t>
            </a:r>
            <a:r>
              <a:rPr sz="4400" spc="-20" dirty="0"/>
              <a:t> </a:t>
            </a:r>
            <a:r>
              <a:rPr sz="4400" spc="-5" dirty="0"/>
              <a:t>prefix-list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62781" y="1263993"/>
            <a:ext cx="8239125" cy="4481830"/>
            <a:chOff x="462781" y="1263993"/>
            <a:chExt cx="8239125" cy="4481830"/>
          </a:xfrm>
        </p:grpSpPr>
        <p:sp>
          <p:nvSpPr>
            <p:cNvPr id="4" name="object 4"/>
            <p:cNvSpPr/>
            <p:nvPr/>
          </p:nvSpPr>
          <p:spPr>
            <a:xfrm>
              <a:off x="467544" y="1268755"/>
              <a:ext cx="8229600" cy="4472305"/>
            </a:xfrm>
            <a:custGeom>
              <a:avLst/>
              <a:gdLst/>
              <a:ahLst/>
              <a:cxnLst/>
              <a:rect l="l" t="t" r="r" b="b"/>
              <a:pathLst>
                <a:path w="8229600" h="4472305">
                  <a:moveTo>
                    <a:pt x="8229593" y="0"/>
                  </a:moveTo>
                  <a:lnTo>
                    <a:pt x="0" y="0"/>
                  </a:lnTo>
                  <a:lnTo>
                    <a:pt x="0" y="4471992"/>
                  </a:lnTo>
                  <a:lnTo>
                    <a:pt x="8229593" y="4471992"/>
                  </a:lnTo>
                  <a:lnTo>
                    <a:pt x="8229593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7544" y="1268755"/>
              <a:ext cx="8229600" cy="4472305"/>
            </a:xfrm>
            <a:custGeom>
              <a:avLst/>
              <a:gdLst/>
              <a:ahLst/>
              <a:cxnLst/>
              <a:rect l="l" t="t" r="r" b="b"/>
              <a:pathLst>
                <a:path w="8229600" h="4472305">
                  <a:moveTo>
                    <a:pt x="0" y="0"/>
                  </a:moveTo>
                  <a:lnTo>
                    <a:pt x="8229594" y="0"/>
                  </a:lnTo>
                  <a:lnTo>
                    <a:pt x="8229594" y="4471986"/>
                  </a:lnTo>
                  <a:lnTo>
                    <a:pt x="0" y="447198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46284" y="1261135"/>
            <a:ext cx="5513070" cy="1520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222222"/>
                </a:solidFill>
                <a:latin typeface="Courier New"/>
                <a:cs typeface="Courier New"/>
              </a:rPr>
              <a:t>router bgp</a:t>
            </a:r>
            <a:r>
              <a:rPr sz="1600" spc="-1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600" dirty="0">
                <a:solidFill>
                  <a:srgbClr val="222222"/>
                </a:solidFill>
                <a:latin typeface="Courier New"/>
                <a:cs typeface="Courier New"/>
              </a:rPr>
              <a:t>64496</a:t>
            </a:r>
            <a:endParaRPr sz="1600">
              <a:latin typeface="Courier New"/>
              <a:cs typeface="Courier New"/>
            </a:endParaRPr>
          </a:p>
          <a:p>
            <a:pPr marL="256540">
              <a:lnSpc>
                <a:spcPct val="100000"/>
              </a:lnSpc>
              <a:spcBef>
                <a:spcPts val="30"/>
              </a:spcBef>
            </a:pPr>
            <a:r>
              <a:rPr sz="1600" spc="-5" dirty="0">
                <a:solidFill>
                  <a:srgbClr val="222222"/>
                </a:solidFill>
                <a:latin typeface="Courier New"/>
                <a:cs typeface="Courier New"/>
              </a:rPr>
              <a:t>neighbor 203.0.113.10 route-map </a:t>
            </a:r>
            <a:r>
              <a:rPr sz="1600" dirty="0">
                <a:solidFill>
                  <a:srgbClr val="33CC33"/>
                </a:solidFill>
                <a:latin typeface="Courier New"/>
                <a:cs typeface="Courier New"/>
              </a:rPr>
              <a:t>infilter</a:t>
            </a:r>
            <a:r>
              <a:rPr sz="1600" spc="-75" dirty="0">
                <a:solidFill>
                  <a:srgbClr val="33CC33"/>
                </a:solidFill>
                <a:latin typeface="Courier New"/>
                <a:cs typeface="Courier New"/>
              </a:rPr>
              <a:t> </a:t>
            </a:r>
            <a:r>
              <a:rPr sz="1600" dirty="0">
                <a:solidFill>
                  <a:srgbClr val="222222"/>
                </a:solidFill>
                <a:latin typeface="Courier New"/>
                <a:cs typeface="Courier New"/>
              </a:rPr>
              <a:t>in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600" dirty="0">
                <a:solidFill>
                  <a:srgbClr val="222222"/>
                </a:solidFill>
                <a:latin typeface="Courier New"/>
                <a:cs typeface="Courier New"/>
              </a:rPr>
              <a:t>!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ts val="1910"/>
              </a:lnSpc>
              <a:spcBef>
                <a:spcPts val="80"/>
              </a:spcBef>
            </a:pPr>
            <a:r>
              <a:rPr sz="1600" spc="-5" dirty="0">
                <a:solidFill>
                  <a:srgbClr val="222222"/>
                </a:solidFill>
                <a:latin typeface="Courier New"/>
                <a:cs typeface="Courier New"/>
              </a:rPr>
              <a:t>route-map </a:t>
            </a:r>
            <a:r>
              <a:rPr sz="1600" dirty="0">
                <a:solidFill>
                  <a:srgbClr val="33CC33"/>
                </a:solidFill>
                <a:latin typeface="Courier New"/>
                <a:cs typeface="Courier New"/>
              </a:rPr>
              <a:t>infilter </a:t>
            </a:r>
            <a:r>
              <a:rPr sz="1600" spc="-5" dirty="0">
                <a:solidFill>
                  <a:srgbClr val="222222"/>
                </a:solidFill>
                <a:latin typeface="Courier New"/>
                <a:cs typeface="Courier New"/>
              </a:rPr>
              <a:t>permit</a:t>
            </a:r>
            <a:r>
              <a:rPr sz="1600" spc="-1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600" dirty="0">
                <a:solidFill>
                  <a:srgbClr val="222222"/>
                </a:solidFill>
                <a:latin typeface="Courier New"/>
                <a:cs typeface="Courier New"/>
              </a:rPr>
              <a:t>10</a:t>
            </a:r>
            <a:endParaRPr sz="1600">
              <a:latin typeface="Courier New"/>
              <a:cs typeface="Courier New"/>
            </a:endParaRPr>
          </a:p>
          <a:p>
            <a:pPr marL="256540">
              <a:lnSpc>
                <a:spcPts val="1910"/>
              </a:lnSpc>
            </a:pPr>
            <a:r>
              <a:rPr sz="1600" spc="-5" dirty="0">
                <a:solidFill>
                  <a:srgbClr val="222222"/>
                </a:solidFill>
                <a:latin typeface="Courier New"/>
                <a:cs typeface="Courier New"/>
              </a:rPr>
              <a:t>match ip address prefix-list</a:t>
            </a:r>
            <a:r>
              <a:rPr sz="1600" spc="-3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600" dirty="0">
                <a:solidFill>
                  <a:srgbClr val="FF3300"/>
                </a:solidFill>
                <a:latin typeface="Courier New"/>
                <a:cs typeface="Courier New"/>
              </a:rPr>
              <a:t>HIGH-PREF</a:t>
            </a:r>
            <a:endParaRPr sz="1600">
              <a:latin typeface="Courier New"/>
              <a:cs typeface="Courier New"/>
            </a:endParaRPr>
          </a:p>
          <a:p>
            <a:pPr marL="256540">
              <a:lnSpc>
                <a:spcPct val="100000"/>
              </a:lnSpc>
              <a:spcBef>
                <a:spcPts val="80"/>
              </a:spcBef>
            </a:pPr>
            <a:r>
              <a:rPr sz="1600" spc="-5" dirty="0">
                <a:solidFill>
                  <a:srgbClr val="222222"/>
                </a:solidFill>
                <a:latin typeface="Courier New"/>
                <a:cs typeface="Courier New"/>
              </a:rPr>
              <a:t>set local-preference</a:t>
            </a:r>
            <a:r>
              <a:rPr sz="1600" spc="-1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600" dirty="0">
                <a:solidFill>
                  <a:srgbClr val="222222"/>
                </a:solidFill>
                <a:latin typeface="Courier New"/>
                <a:cs typeface="Courier New"/>
              </a:rPr>
              <a:t>120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26413" y="3274085"/>
            <a:ext cx="100139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9999FF"/>
                </a:solidFill>
                <a:latin typeface="Courier New"/>
                <a:cs typeface="Courier New"/>
              </a:rPr>
              <a:t>LOW-PREF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6284" y="2766085"/>
            <a:ext cx="3683635" cy="17805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222222"/>
                </a:solidFill>
                <a:latin typeface="Courier New"/>
                <a:cs typeface="Courier New"/>
              </a:rPr>
              <a:t>!</a:t>
            </a:r>
            <a:endParaRPr sz="1600">
              <a:latin typeface="Courier New"/>
              <a:cs typeface="Courier New"/>
            </a:endParaRPr>
          </a:p>
          <a:p>
            <a:pPr marL="256540" marR="5080" indent="-244475">
              <a:lnSpc>
                <a:spcPct val="104200"/>
              </a:lnSpc>
            </a:pPr>
            <a:r>
              <a:rPr sz="1600" spc="-5" dirty="0">
                <a:solidFill>
                  <a:srgbClr val="222222"/>
                </a:solidFill>
                <a:latin typeface="Courier New"/>
                <a:cs typeface="Courier New"/>
              </a:rPr>
              <a:t>route-map </a:t>
            </a:r>
            <a:r>
              <a:rPr sz="1600" dirty="0">
                <a:solidFill>
                  <a:srgbClr val="33CC33"/>
                </a:solidFill>
                <a:latin typeface="Courier New"/>
                <a:cs typeface="Courier New"/>
              </a:rPr>
              <a:t>infilter </a:t>
            </a:r>
            <a:r>
              <a:rPr sz="1600" spc="-5" dirty="0">
                <a:solidFill>
                  <a:srgbClr val="222222"/>
                </a:solidFill>
                <a:latin typeface="Courier New"/>
                <a:cs typeface="Courier New"/>
              </a:rPr>
              <a:t>permit </a:t>
            </a:r>
            <a:r>
              <a:rPr sz="1600" dirty="0">
                <a:solidFill>
                  <a:srgbClr val="222222"/>
                </a:solidFill>
                <a:latin typeface="Courier New"/>
                <a:cs typeface="Courier New"/>
              </a:rPr>
              <a:t>20  </a:t>
            </a:r>
            <a:r>
              <a:rPr sz="1600" spc="-5" dirty="0">
                <a:solidFill>
                  <a:srgbClr val="222222"/>
                </a:solidFill>
                <a:latin typeface="Courier New"/>
                <a:cs typeface="Courier New"/>
              </a:rPr>
              <a:t>match ip address prefix-list  set local-preference</a:t>
            </a:r>
            <a:r>
              <a:rPr sz="1600" spc="-3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600" dirty="0">
                <a:solidFill>
                  <a:srgbClr val="222222"/>
                </a:solidFill>
                <a:latin typeface="Courier New"/>
                <a:cs typeface="Courier New"/>
              </a:rPr>
              <a:t>80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ts val="1910"/>
              </a:lnSpc>
              <a:spcBef>
                <a:spcPts val="80"/>
              </a:spcBef>
            </a:pPr>
            <a:r>
              <a:rPr sz="1600" dirty="0">
                <a:solidFill>
                  <a:srgbClr val="222222"/>
                </a:solidFill>
                <a:latin typeface="Courier New"/>
                <a:cs typeface="Courier New"/>
              </a:rPr>
              <a:t>!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ts val="1910"/>
              </a:lnSpc>
            </a:pPr>
            <a:r>
              <a:rPr sz="1600" spc="-5" dirty="0">
                <a:solidFill>
                  <a:srgbClr val="222222"/>
                </a:solidFill>
                <a:latin typeface="Courier New"/>
                <a:cs typeface="Courier New"/>
              </a:rPr>
              <a:t>route-map </a:t>
            </a:r>
            <a:r>
              <a:rPr sz="1600" dirty="0">
                <a:solidFill>
                  <a:srgbClr val="33CC33"/>
                </a:solidFill>
                <a:latin typeface="Courier New"/>
                <a:cs typeface="Courier New"/>
              </a:rPr>
              <a:t>infilter </a:t>
            </a:r>
            <a:r>
              <a:rPr sz="1600" spc="-5" dirty="0">
                <a:solidFill>
                  <a:srgbClr val="222222"/>
                </a:solidFill>
                <a:latin typeface="Courier New"/>
                <a:cs typeface="Courier New"/>
              </a:rPr>
              <a:t>permit</a:t>
            </a:r>
            <a:r>
              <a:rPr sz="1600" spc="-5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600" dirty="0">
                <a:solidFill>
                  <a:srgbClr val="222222"/>
                </a:solidFill>
                <a:latin typeface="Courier New"/>
                <a:cs typeface="Courier New"/>
              </a:rPr>
              <a:t>30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600" dirty="0">
                <a:solidFill>
                  <a:srgbClr val="222222"/>
                </a:solidFill>
                <a:latin typeface="Courier New"/>
                <a:cs typeface="Courier New"/>
              </a:rPr>
              <a:t>!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6284" y="4531385"/>
            <a:ext cx="5513070" cy="523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sz="1600" spc="-5" dirty="0">
                <a:solidFill>
                  <a:srgbClr val="222222"/>
                </a:solidFill>
                <a:latin typeface="Courier New"/>
                <a:cs typeface="Courier New"/>
              </a:rPr>
              <a:t>ip prefix-list </a:t>
            </a:r>
            <a:r>
              <a:rPr sz="1600" dirty="0">
                <a:solidFill>
                  <a:srgbClr val="FF3300"/>
                </a:solidFill>
                <a:latin typeface="Courier New"/>
                <a:cs typeface="Courier New"/>
              </a:rPr>
              <a:t>HIGH-PREF </a:t>
            </a:r>
            <a:r>
              <a:rPr sz="1600" spc="-5" dirty="0">
                <a:solidFill>
                  <a:srgbClr val="222222"/>
                </a:solidFill>
                <a:latin typeface="Courier New"/>
                <a:cs typeface="Courier New"/>
              </a:rPr>
              <a:t>permit </a:t>
            </a:r>
            <a:r>
              <a:rPr sz="1600" dirty="0">
                <a:solidFill>
                  <a:srgbClr val="222222"/>
                </a:solidFill>
                <a:latin typeface="Courier New"/>
                <a:cs typeface="Courier New"/>
              </a:rPr>
              <a:t>192.0.2.0/25  </a:t>
            </a:r>
            <a:r>
              <a:rPr sz="1600" spc="-5" dirty="0">
                <a:solidFill>
                  <a:srgbClr val="222222"/>
                </a:solidFill>
                <a:latin typeface="Courier New"/>
                <a:cs typeface="Courier New"/>
              </a:rPr>
              <a:t>ip prefix-list </a:t>
            </a:r>
            <a:r>
              <a:rPr sz="1600" dirty="0">
                <a:solidFill>
                  <a:srgbClr val="9999FF"/>
                </a:solidFill>
                <a:latin typeface="Courier New"/>
                <a:cs typeface="Courier New"/>
              </a:rPr>
              <a:t>LOW-PREF </a:t>
            </a:r>
            <a:r>
              <a:rPr sz="1600" spc="-5" dirty="0">
                <a:solidFill>
                  <a:srgbClr val="222222"/>
                </a:solidFill>
                <a:latin typeface="Courier New"/>
                <a:cs typeface="Courier New"/>
              </a:rPr>
              <a:t>permit</a:t>
            </a:r>
            <a:r>
              <a:rPr sz="1600" spc="-8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600" dirty="0">
                <a:solidFill>
                  <a:srgbClr val="222222"/>
                </a:solidFill>
                <a:latin typeface="Courier New"/>
                <a:cs typeface="Courier New"/>
              </a:rPr>
              <a:t>192.0.2.128/25</a:t>
            </a:r>
            <a:endParaRPr sz="160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992962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2781" y="1263993"/>
            <a:ext cx="8568690" cy="5481320"/>
            <a:chOff x="462781" y="1263993"/>
            <a:chExt cx="8568690" cy="5481320"/>
          </a:xfrm>
        </p:grpSpPr>
        <p:sp>
          <p:nvSpPr>
            <p:cNvPr id="3" name="object 3"/>
            <p:cNvSpPr/>
            <p:nvPr/>
          </p:nvSpPr>
          <p:spPr>
            <a:xfrm>
              <a:off x="467544" y="1268755"/>
              <a:ext cx="8425180" cy="5452745"/>
            </a:xfrm>
            <a:custGeom>
              <a:avLst/>
              <a:gdLst/>
              <a:ahLst/>
              <a:cxnLst/>
              <a:rect l="l" t="t" r="r" b="b"/>
              <a:pathLst>
                <a:path w="8425180" h="5452745">
                  <a:moveTo>
                    <a:pt x="8424932" y="0"/>
                  </a:moveTo>
                  <a:lnTo>
                    <a:pt x="0" y="0"/>
                  </a:lnTo>
                  <a:lnTo>
                    <a:pt x="0" y="5452719"/>
                  </a:lnTo>
                  <a:lnTo>
                    <a:pt x="8424932" y="5452719"/>
                  </a:lnTo>
                  <a:lnTo>
                    <a:pt x="8424932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7544" y="1268755"/>
              <a:ext cx="8425180" cy="5452745"/>
            </a:xfrm>
            <a:custGeom>
              <a:avLst/>
              <a:gdLst/>
              <a:ahLst/>
              <a:cxnLst/>
              <a:rect l="l" t="t" r="r" b="b"/>
              <a:pathLst>
                <a:path w="8425180" h="5452745">
                  <a:moveTo>
                    <a:pt x="0" y="0"/>
                  </a:moveTo>
                  <a:lnTo>
                    <a:pt x="8424923" y="0"/>
                  </a:lnTo>
                  <a:lnTo>
                    <a:pt x="8424923" y="5452715"/>
                  </a:lnTo>
                  <a:lnTo>
                    <a:pt x="0" y="545271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22036" y="333641"/>
            <a:ext cx="77781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40075" algn="l"/>
              </a:tabLst>
            </a:pPr>
            <a:r>
              <a:rPr sz="4400" spc="-5" dirty="0"/>
              <a:t>Route-map</a:t>
            </a:r>
            <a:r>
              <a:rPr sz="4400" spc="10" dirty="0"/>
              <a:t> </a:t>
            </a:r>
            <a:r>
              <a:rPr sz="4400" dirty="0">
                <a:solidFill>
                  <a:srgbClr val="D24930"/>
                </a:solidFill>
                <a:latin typeface="Arial"/>
                <a:cs typeface="Arial"/>
              </a:rPr>
              <a:t>–	</a:t>
            </a:r>
            <a:r>
              <a:rPr sz="4400" spc="-5" dirty="0"/>
              <a:t>Ejemplo con</a:t>
            </a:r>
            <a:r>
              <a:rPr sz="4400" spc="-60" dirty="0"/>
              <a:t> </a:t>
            </a:r>
            <a:r>
              <a:rPr sz="4400" dirty="0"/>
              <a:t>as-path</a:t>
            </a:r>
            <a:endParaRPr sz="4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6284" y="1263675"/>
            <a:ext cx="6198870" cy="2165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222222"/>
                </a:solidFill>
                <a:latin typeface="Courier New"/>
                <a:cs typeface="Courier New"/>
              </a:rPr>
              <a:t>router bgp</a:t>
            </a:r>
            <a:r>
              <a:rPr sz="1500" spc="-1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500" dirty="0">
                <a:solidFill>
                  <a:srgbClr val="222222"/>
                </a:solidFill>
                <a:latin typeface="Courier New"/>
                <a:cs typeface="Courier New"/>
              </a:rPr>
              <a:t>64496</a:t>
            </a:r>
            <a:endParaRPr sz="1500">
              <a:latin typeface="Courier New"/>
              <a:cs typeface="Courier New"/>
            </a:endParaRPr>
          </a:p>
          <a:p>
            <a:pPr marL="241300">
              <a:lnSpc>
                <a:spcPct val="100000"/>
              </a:lnSpc>
              <a:spcBef>
                <a:spcPts val="50"/>
              </a:spcBef>
            </a:pPr>
            <a:r>
              <a:rPr sz="1500" spc="-5" dirty="0">
                <a:solidFill>
                  <a:srgbClr val="222222"/>
                </a:solidFill>
                <a:latin typeface="Courier New"/>
                <a:cs typeface="Courier New"/>
              </a:rPr>
              <a:t>neighbor 203.0.113.10 route-map </a:t>
            </a:r>
            <a:r>
              <a:rPr sz="1500" dirty="0">
                <a:solidFill>
                  <a:srgbClr val="33CC33"/>
                </a:solidFill>
                <a:latin typeface="Courier New"/>
                <a:cs typeface="Courier New"/>
              </a:rPr>
              <a:t>filter-on-as-path</a:t>
            </a:r>
            <a:r>
              <a:rPr sz="1500" spc="-75" dirty="0">
                <a:solidFill>
                  <a:srgbClr val="33CC33"/>
                </a:solidFill>
                <a:latin typeface="Courier New"/>
                <a:cs typeface="Courier New"/>
              </a:rPr>
              <a:t> </a:t>
            </a:r>
            <a:r>
              <a:rPr sz="1500" dirty="0">
                <a:solidFill>
                  <a:srgbClr val="222222"/>
                </a:solidFill>
                <a:latin typeface="Courier New"/>
                <a:cs typeface="Courier New"/>
              </a:rPr>
              <a:t>in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222222"/>
                </a:solidFill>
                <a:latin typeface="Courier New"/>
                <a:cs typeface="Courier New"/>
              </a:rPr>
              <a:t>!</a:t>
            </a:r>
            <a:endParaRPr sz="1500">
              <a:latin typeface="Courier New"/>
              <a:cs typeface="Courier New"/>
            </a:endParaRPr>
          </a:p>
          <a:p>
            <a:pPr marL="241300" marR="1948180" indent="-229235">
              <a:lnSpc>
                <a:spcPct val="105600"/>
              </a:lnSpc>
            </a:pPr>
            <a:r>
              <a:rPr sz="1500" spc="-5" dirty="0">
                <a:solidFill>
                  <a:srgbClr val="222222"/>
                </a:solidFill>
                <a:latin typeface="Courier New"/>
                <a:cs typeface="Courier New"/>
              </a:rPr>
              <a:t>route-map </a:t>
            </a:r>
            <a:r>
              <a:rPr sz="1500" dirty="0">
                <a:solidFill>
                  <a:srgbClr val="33CC33"/>
                </a:solidFill>
                <a:latin typeface="Courier New"/>
                <a:cs typeface="Courier New"/>
              </a:rPr>
              <a:t>filter-on-as-path </a:t>
            </a:r>
            <a:r>
              <a:rPr sz="1500" spc="-5" dirty="0">
                <a:solidFill>
                  <a:srgbClr val="222222"/>
                </a:solidFill>
                <a:latin typeface="Courier New"/>
                <a:cs typeface="Courier New"/>
              </a:rPr>
              <a:t>permit</a:t>
            </a:r>
            <a:r>
              <a:rPr sz="1500" spc="-9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500" dirty="0">
                <a:solidFill>
                  <a:srgbClr val="222222"/>
                </a:solidFill>
                <a:latin typeface="Courier New"/>
                <a:cs typeface="Courier New"/>
              </a:rPr>
              <a:t>10  </a:t>
            </a:r>
            <a:r>
              <a:rPr sz="1500" spc="-5" dirty="0">
                <a:solidFill>
                  <a:srgbClr val="222222"/>
                </a:solidFill>
                <a:latin typeface="Courier New"/>
                <a:cs typeface="Courier New"/>
              </a:rPr>
              <a:t>match as-path</a:t>
            </a:r>
            <a:r>
              <a:rPr sz="1500" spc="-1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500" dirty="0">
                <a:solidFill>
                  <a:srgbClr val="FF3300"/>
                </a:solidFill>
                <a:latin typeface="Courier New"/>
                <a:cs typeface="Courier New"/>
              </a:rPr>
              <a:t>1</a:t>
            </a:r>
            <a:endParaRPr sz="1500">
              <a:latin typeface="Courier New"/>
              <a:cs typeface="Courier New"/>
            </a:endParaRPr>
          </a:p>
          <a:p>
            <a:pPr marL="2413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222222"/>
                </a:solidFill>
                <a:latin typeface="Courier New"/>
                <a:cs typeface="Courier New"/>
              </a:rPr>
              <a:t>set local-preference</a:t>
            </a:r>
            <a:r>
              <a:rPr sz="1500" spc="-1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500" dirty="0">
                <a:solidFill>
                  <a:srgbClr val="222222"/>
                </a:solidFill>
                <a:latin typeface="Courier New"/>
                <a:cs typeface="Courier New"/>
              </a:rPr>
              <a:t>80</a:t>
            </a:r>
            <a:endParaRPr sz="1500">
              <a:latin typeface="Courier New"/>
              <a:cs typeface="Courier New"/>
            </a:endParaRPr>
          </a:p>
          <a:p>
            <a:pPr marL="241300">
              <a:lnSpc>
                <a:spcPct val="100000"/>
              </a:lnSpc>
            </a:pPr>
            <a:r>
              <a:rPr sz="1500" spc="-5" dirty="0">
                <a:solidFill>
                  <a:srgbClr val="222222"/>
                </a:solidFill>
                <a:latin typeface="Courier New"/>
                <a:cs typeface="Courier New"/>
              </a:rPr>
              <a:t>set weight</a:t>
            </a:r>
            <a:r>
              <a:rPr sz="1500" spc="-9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500" dirty="0">
                <a:solidFill>
                  <a:srgbClr val="222222"/>
                </a:solidFill>
                <a:latin typeface="Courier New"/>
                <a:cs typeface="Courier New"/>
              </a:rPr>
              <a:t>200</a:t>
            </a:r>
            <a:endParaRPr sz="1500">
              <a:latin typeface="Courier New"/>
              <a:cs typeface="Courier New"/>
            </a:endParaRPr>
          </a:p>
          <a:p>
            <a:pPr marL="2413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222222"/>
                </a:solidFill>
                <a:latin typeface="Courier New"/>
                <a:cs typeface="Courier New"/>
              </a:rPr>
              <a:t>set metric</a:t>
            </a:r>
            <a:r>
              <a:rPr sz="1500" spc="-9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500" dirty="0">
                <a:solidFill>
                  <a:srgbClr val="222222"/>
                </a:solidFill>
                <a:latin typeface="Courier New"/>
                <a:cs typeface="Courier New"/>
              </a:rPr>
              <a:t>127</a:t>
            </a:r>
            <a:endParaRPr sz="1500">
              <a:latin typeface="Courier New"/>
              <a:cs typeface="Courier New"/>
            </a:endParaRPr>
          </a:p>
          <a:p>
            <a:pPr marL="2413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222222"/>
                </a:solidFill>
                <a:latin typeface="Courier New"/>
                <a:cs typeface="Courier New"/>
              </a:rPr>
              <a:t>set next-hop</a:t>
            </a:r>
            <a:r>
              <a:rPr sz="1500" spc="-1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500" dirty="0">
                <a:solidFill>
                  <a:srgbClr val="222222"/>
                </a:solidFill>
                <a:latin typeface="Courier New"/>
                <a:cs typeface="Courier New"/>
              </a:rPr>
              <a:t>192.0.2.10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47211" y="3657625"/>
            <a:ext cx="10547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222222"/>
                </a:solidFill>
                <a:latin typeface="Courier New"/>
                <a:cs typeface="Courier New"/>
              </a:rPr>
              <a:t>permit</a:t>
            </a:r>
            <a:r>
              <a:rPr sz="1500" spc="-9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500" dirty="0">
                <a:solidFill>
                  <a:srgbClr val="222222"/>
                </a:solidFill>
                <a:latin typeface="Courier New"/>
                <a:cs typeface="Courier New"/>
              </a:rPr>
              <a:t>20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6284" y="3403625"/>
            <a:ext cx="3112135" cy="74930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500" dirty="0">
                <a:solidFill>
                  <a:srgbClr val="222222"/>
                </a:solidFill>
                <a:latin typeface="Courier New"/>
                <a:cs typeface="Courier New"/>
              </a:rPr>
              <a:t>!</a:t>
            </a:r>
            <a:endParaRPr sz="1500">
              <a:latin typeface="Courier New"/>
              <a:cs typeface="Courier New"/>
            </a:endParaRPr>
          </a:p>
          <a:p>
            <a:pPr marL="241300" marR="5080" indent="-229235">
              <a:lnSpc>
                <a:spcPct val="105600"/>
              </a:lnSpc>
            </a:pPr>
            <a:r>
              <a:rPr sz="1500" spc="-5" dirty="0">
                <a:solidFill>
                  <a:srgbClr val="222222"/>
                </a:solidFill>
                <a:latin typeface="Courier New"/>
                <a:cs typeface="Courier New"/>
              </a:rPr>
              <a:t>route-map</a:t>
            </a:r>
            <a:r>
              <a:rPr sz="1500" spc="-9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500" dirty="0">
                <a:solidFill>
                  <a:srgbClr val="33CC33"/>
                </a:solidFill>
                <a:latin typeface="Courier New"/>
                <a:cs typeface="Courier New"/>
              </a:rPr>
              <a:t>filter-on-as-path  </a:t>
            </a:r>
            <a:r>
              <a:rPr sz="1500" spc="-5" dirty="0">
                <a:solidFill>
                  <a:srgbClr val="222222"/>
                </a:solidFill>
                <a:latin typeface="Courier New"/>
                <a:cs typeface="Courier New"/>
              </a:rPr>
              <a:t>match as-path</a:t>
            </a:r>
            <a:r>
              <a:rPr sz="1500" spc="-1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500" dirty="0">
                <a:solidFill>
                  <a:srgbClr val="9999FF"/>
                </a:solidFill>
                <a:latin typeface="Courier New"/>
                <a:cs typeface="Courier New"/>
              </a:rPr>
              <a:t>2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4922" y="4127525"/>
            <a:ext cx="2769235" cy="97790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500" spc="-5" dirty="0">
                <a:solidFill>
                  <a:srgbClr val="222222"/>
                </a:solidFill>
                <a:latin typeface="Courier New"/>
                <a:cs typeface="Courier New"/>
              </a:rPr>
              <a:t>set local-preference</a:t>
            </a:r>
            <a:r>
              <a:rPr sz="1500" spc="-9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500" dirty="0">
                <a:solidFill>
                  <a:srgbClr val="222222"/>
                </a:solidFill>
                <a:latin typeface="Courier New"/>
                <a:cs typeface="Courier New"/>
              </a:rPr>
              <a:t>200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222222"/>
                </a:solidFill>
                <a:latin typeface="Courier New"/>
                <a:cs typeface="Courier New"/>
              </a:rPr>
              <a:t>set </a:t>
            </a:r>
            <a:r>
              <a:rPr sz="1500" dirty="0">
                <a:solidFill>
                  <a:srgbClr val="222222"/>
                </a:solidFill>
                <a:latin typeface="Courier New"/>
                <a:cs typeface="Courier New"/>
              </a:rPr>
              <a:t>weight</a:t>
            </a:r>
            <a:r>
              <a:rPr sz="1500" spc="-9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500" dirty="0">
                <a:solidFill>
                  <a:srgbClr val="222222"/>
                </a:solidFill>
                <a:latin typeface="Courier New"/>
                <a:cs typeface="Courier New"/>
              </a:rPr>
              <a:t>500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222222"/>
                </a:solidFill>
                <a:latin typeface="Courier New"/>
                <a:cs typeface="Courier New"/>
              </a:rPr>
              <a:t>set metric</a:t>
            </a:r>
            <a:r>
              <a:rPr sz="1500" spc="-9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500" dirty="0">
                <a:solidFill>
                  <a:srgbClr val="222222"/>
                </a:solidFill>
                <a:latin typeface="Courier New"/>
                <a:cs typeface="Courier New"/>
              </a:rPr>
              <a:t>327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sz="1500" spc="-5" dirty="0">
                <a:solidFill>
                  <a:srgbClr val="222222"/>
                </a:solidFill>
                <a:latin typeface="Courier New"/>
                <a:cs typeface="Courier New"/>
              </a:rPr>
              <a:t>set next-hop</a:t>
            </a:r>
            <a:r>
              <a:rPr sz="1500" spc="-9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500" dirty="0">
                <a:solidFill>
                  <a:srgbClr val="222222"/>
                </a:solidFill>
                <a:latin typeface="Courier New"/>
                <a:cs typeface="Courier New"/>
              </a:rPr>
              <a:t>192.0.2.100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47211" y="5334025"/>
            <a:ext cx="10547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222222"/>
                </a:solidFill>
                <a:latin typeface="Courier New"/>
                <a:cs typeface="Courier New"/>
              </a:rPr>
              <a:t>permit</a:t>
            </a:r>
            <a:r>
              <a:rPr sz="1500" spc="-9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500" dirty="0">
                <a:solidFill>
                  <a:srgbClr val="222222"/>
                </a:solidFill>
                <a:latin typeface="Courier New"/>
                <a:cs typeface="Courier New"/>
              </a:rPr>
              <a:t>30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6284" y="5080025"/>
            <a:ext cx="3112135" cy="74930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500" dirty="0">
                <a:solidFill>
                  <a:srgbClr val="222222"/>
                </a:solidFill>
                <a:latin typeface="Courier New"/>
                <a:cs typeface="Courier New"/>
              </a:rPr>
              <a:t>!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222222"/>
                </a:solidFill>
                <a:latin typeface="Courier New"/>
                <a:cs typeface="Courier New"/>
              </a:rPr>
              <a:t>route-map</a:t>
            </a:r>
            <a:r>
              <a:rPr sz="1500" spc="-8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1500" dirty="0">
                <a:solidFill>
                  <a:srgbClr val="33CC33"/>
                </a:solidFill>
                <a:latin typeface="Courier New"/>
                <a:cs typeface="Courier New"/>
              </a:rPr>
              <a:t>filter-on-as-path</a:t>
            </a:r>
            <a:endParaRPr sz="15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222222"/>
                </a:solidFill>
                <a:latin typeface="Courier New"/>
                <a:cs typeface="Courier New"/>
              </a:rPr>
              <a:t>!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6284" y="5803930"/>
            <a:ext cx="4483735" cy="50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100"/>
              </a:spcBef>
            </a:pPr>
            <a:r>
              <a:rPr sz="1500" spc="-5" dirty="0">
                <a:solidFill>
                  <a:srgbClr val="FF3300"/>
                </a:solidFill>
                <a:latin typeface="Courier New"/>
                <a:cs typeface="Courier New"/>
              </a:rPr>
              <a:t>ip as-path access-list </a:t>
            </a:r>
            <a:r>
              <a:rPr sz="1500" dirty="0">
                <a:solidFill>
                  <a:srgbClr val="FF3300"/>
                </a:solidFill>
                <a:latin typeface="Courier New"/>
                <a:cs typeface="Courier New"/>
              </a:rPr>
              <a:t>1 </a:t>
            </a:r>
            <a:r>
              <a:rPr sz="1500" spc="-5" dirty="0">
                <a:solidFill>
                  <a:srgbClr val="FF3300"/>
                </a:solidFill>
                <a:latin typeface="Courier New"/>
                <a:cs typeface="Courier New"/>
              </a:rPr>
              <a:t>permit </a:t>
            </a:r>
            <a:r>
              <a:rPr sz="1500" dirty="0">
                <a:solidFill>
                  <a:srgbClr val="FF3300"/>
                </a:solidFill>
                <a:latin typeface="Courier New"/>
                <a:cs typeface="Courier New"/>
              </a:rPr>
              <a:t>_64505$  </a:t>
            </a:r>
            <a:r>
              <a:rPr sz="1500" spc="-5" dirty="0">
                <a:solidFill>
                  <a:srgbClr val="9999FF"/>
                </a:solidFill>
                <a:latin typeface="Courier New"/>
                <a:cs typeface="Courier New"/>
              </a:rPr>
              <a:t>ip as-path access-list </a:t>
            </a:r>
            <a:r>
              <a:rPr sz="1500" dirty="0">
                <a:solidFill>
                  <a:srgbClr val="9999FF"/>
                </a:solidFill>
                <a:latin typeface="Courier New"/>
                <a:cs typeface="Courier New"/>
              </a:rPr>
              <a:t>2 </a:t>
            </a:r>
            <a:r>
              <a:rPr sz="1500" spc="-5" dirty="0">
                <a:solidFill>
                  <a:srgbClr val="9999FF"/>
                </a:solidFill>
                <a:latin typeface="Courier New"/>
                <a:cs typeface="Courier New"/>
              </a:rPr>
              <a:t>permit</a:t>
            </a:r>
            <a:r>
              <a:rPr sz="1500" spc="-90" dirty="0">
                <a:solidFill>
                  <a:srgbClr val="9999FF"/>
                </a:solidFill>
                <a:latin typeface="Courier New"/>
                <a:cs typeface="Courier New"/>
              </a:rPr>
              <a:t> </a:t>
            </a:r>
            <a:r>
              <a:rPr sz="1500" dirty="0">
                <a:solidFill>
                  <a:srgbClr val="9999FF"/>
                </a:solidFill>
                <a:latin typeface="Courier New"/>
                <a:cs typeface="Courier New"/>
              </a:rPr>
              <a:t>_64510_</a:t>
            </a:r>
            <a:endParaRPr sz="150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2618367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61080" y="1130997"/>
            <a:ext cx="3552470" cy="2526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31992" y="333641"/>
            <a:ext cx="29559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¿Qué</a:t>
            </a:r>
            <a:r>
              <a:rPr sz="4400" spc="-70" dirty="0"/>
              <a:t> </a:t>
            </a:r>
            <a:r>
              <a:rPr sz="4400" spc="-5" dirty="0"/>
              <a:t>vimos?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5148059" y="3715003"/>
            <a:ext cx="3528695" cy="2664460"/>
          </a:xfrm>
          <a:prstGeom prst="rect">
            <a:avLst/>
          </a:prstGeom>
          <a:solidFill>
            <a:srgbClr val="F1F0E7"/>
          </a:solidFill>
          <a:ln w="9524">
            <a:solidFill>
              <a:srgbClr val="6095C9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20"/>
              </a:spcBef>
            </a:pPr>
            <a:r>
              <a:rPr sz="600" spc="-5" dirty="0">
                <a:solidFill>
                  <a:srgbClr val="222222"/>
                </a:solidFill>
                <a:latin typeface="Courier New"/>
                <a:cs typeface="Courier New"/>
              </a:rPr>
              <a:t>router bgp</a:t>
            </a:r>
            <a:r>
              <a:rPr sz="600" spc="-1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600" dirty="0">
                <a:solidFill>
                  <a:srgbClr val="222222"/>
                </a:solidFill>
                <a:latin typeface="Courier New"/>
                <a:cs typeface="Courier New"/>
              </a:rPr>
              <a:t>64496</a:t>
            </a:r>
            <a:endParaRPr sz="600">
              <a:latin typeface="Courier New"/>
              <a:cs typeface="Courier New"/>
            </a:endParaRPr>
          </a:p>
          <a:p>
            <a:pPr marL="182880">
              <a:lnSpc>
                <a:spcPct val="100000"/>
              </a:lnSpc>
              <a:spcBef>
                <a:spcPts val="130"/>
              </a:spcBef>
            </a:pPr>
            <a:r>
              <a:rPr sz="600" spc="-5" dirty="0">
                <a:solidFill>
                  <a:srgbClr val="222222"/>
                </a:solidFill>
                <a:latin typeface="Courier New"/>
                <a:cs typeface="Courier New"/>
              </a:rPr>
              <a:t>neighbor 203.0.113.10 route-map </a:t>
            </a:r>
            <a:r>
              <a:rPr sz="600" dirty="0">
                <a:solidFill>
                  <a:srgbClr val="33CC33"/>
                </a:solidFill>
                <a:latin typeface="Courier New"/>
                <a:cs typeface="Courier New"/>
              </a:rPr>
              <a:t>filter-on-as-path</a:t>
            </a:r>
            <a:r>
              <a:rPr sz="600" spc="-10" dirty="0">
                <a:solidFill>
                  <a:srgbClr val="33CC33"/>
                </a:solidFill>
                <a:latin typeface="Courier New"/>
                <a:cs typeface="Courier New"/>
              </a:rPr>
              <a:t> </a:t>
            </a:r>
            <a:r>
              <a:rPr sz="600" dirty="0">
                <a:solidFill>
                  <a:srgbClr val="222222"/>
                </a:solidFill>
                <a:latin typeface="Courier New"/>
                <a:cs typeface="Courier New"/>
              </a:rPr>
              <a:t>in</a:t>
            </a:r>
            <a:endParaRPr sz="60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  <a:spcBef>
                <a:spcPts val="180"/>
              </a:spcBef>
            </a:pPr>
            <a:r>
              <a:rPr sz="600" dirty="0">
                <a:solidFill>
                  <a:srgbClr val="222222"/>
                </a:solidFill>
                <a:latin typeface="Courier New"/>
                <a:cs typeface="Courier New"/>
              </a:rPr>
              <a:t>!</a:t>
            </a:r>
            <a:endParaRPr sz="60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  <a:spcBef>
                <a:spcPts val="80"/>
              </a:spcBef>
            </a:pPr>
            <a:r>
              <a:rPr sz="600" spc="-5" dirty="0">
                <a:solidFill>
                  <a:srgbClr val="222222"/>
                </a:solidFill>
                <a:latin typeface="Courier New"/>
                <a:cs typeface="Courier New"/>
              </a:rPr>
              <a:t>route-map </a:t>
            </a:r>
            <a:r>
              <a:rPr sz="600" dirty="0">
                <a:solidFill>
                  <a:srgbClr val="33CC33"/>
                </a:solidFill>
                <a:latin typeface="Courier New"/>
                <a:cs typeface="Courier New"/>
              </a:rPr>
              <a:t>filter-on-as-path </a:t>
            </a:r>
            <a:r>
              <a:rPr sz="600" spc="-5" dirty="0">
                <a:solidFill>
                  <a:srgbClr val="222222"/>
                </a:solidFill>
                <a:latin typeface="Courier New"/>
                <a:cs typeface="Courier New"/>
              </a:rPr>
              <a:t>permit</a:t>
            </a:r>
            <a:r>
              <a:rPr sz="600" spc="-1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600" dirty="0">
                <a:solidFill>
                  <a:srgbClr val="222222"/>
                </a:solidFill>
                <a:latin typeface="Courier New"/>
                <a:cs typeface="Courier New"/>
              </a:rPr>
              <a:t>10</a:t>
            </a:r>
            <a:endParaRPr sz="600">
              <a:latin typeface="Courier New"/>
              <a:cs typeface="Courier New"/>
            </a:endParaRPr>
          </a:p>
          <a:p>
            <a:pPr marL="182880">
              <a:lnSpc>
                <a:spcPct val="100000"/>
              </a:lnSpc>
              <a:spcBef>
                <a:spcPts val="180"/>
              </a:spcBef>
            </a:pPr>
            <a:r>
              <a:rPr sz="600" spc="-5" dirty="0">
                <a:solidFill>
                  <a:srgbClr val="222222"/>
                </a:solidFill>
                <a:latin typeface="Courier New"/>
                <a:cs typeface="Courier New"/>
              </a:rPr>
              <a:t>match as-path </a:t>
            </a:r>
            <a:r>
              <a:rPr sz="600" dirty="0">
                <a:solidFill>
                  <a:srgbClr val="FF3300"/>
                </a:solidFill>
                <a:latin typeface="Courier New"/>
                <a:cs typeface="Courier New"/>
              </a:rPr>
              <a:t>1</a:t>
            </a:r>
            <a:endParaRPr sz="600">
              <a:latin typeface="Courier New"/>
              <a:cs typeface="Courier New"/>
            </a:endParaRPr>
          </a:p>
          <a:p>
            <a:pPr marL="182880">
              <a:lnSpc>
                <a:spcPct val="100000"/>
              </a:lnSpc>
              <a:spcBef>
                <a:spcPts val="180"/>
              </a:spcBef>
            </a:pPr>
            <a:r>
              <a:rPr sz="600" spc="-5" dirty="0">
                <a:solidFill>
                  <a:srgbClr val="222222"/>
                </a:solidFill>
                <a:latin typeface="Courier New"/>
                <a:cs typeface="Courier New"/>
              </a:rPr>
              <a:t>set local-preference</a:t>
            </a:r>
            <a:r>
              <a:rPr sz="600" spc="-1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600" dirty="0">
                <a:solidFill>
                  <a:srgbClr val="222222"/>
                </a:solidFill>
                <a:latin typeface="Courier New"/>
                <a:cs typeface="Courier New"/>
              </a:rPr>
              <a:t>80</a:t>
            </a:r>
            <a:endParaRPr sz="600">
              <a:latin typeface="Courier New"/>
              <a:cs typeface="Courier New"/>
            </a:endParaRPr>
          </a:p>
          <a:p>
            <a:pPr marL="182880">
              <a:lnSpc>
                <a:spcPct val="100000"/>
              </a:lnSpc>
              <a:spcBef>
                <a:spcPts val="180"/>
              </a:spcBef>
            </a:pPr>
            <a:r>
              <a:rPr sz="600" spc="-5" dirty="0">
                <a:solidFill>
                  <a:srgbClr val="222222"/>
                </a:solidFill>
                <a:latin typeface="Courier New"/>
                <a:cs typeface="Courier New"/>
              </a:rPr>
              <a:t>set weight</a:t>
            </a:r>
            <a:r>
              <a:rPr sz="600" spc="-9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600" dirty="0">
                <a:solidFill>
                  <a:srgbClr val="222222"/>
                </a:solidFill>
                <a:latin typeface="Courier New"/>
                <a:cs typeface="Courier New"/>
              </a:rPr>
              <a:t>200</a:t>
            </a:r>
            <a:endParaRPr sz="600">
              <a:latin typeface="Courier New"/>
              <a:cs typeface="Courier New"/>
            </a:endParaRPr>
          </a:p>
          <a:p>
            <a:pPr marL="182880">
              <a:lnSpc>
                <a:spcPct val="100000"/>
              </a:lnSpc>
              <a:spcBef>
                <a:spcPts val="180"/>
              </a:spcBef>
            </a:pPr>
            <a:r>
              <a:rPr sz="600" spc="-5" dirty="0">
                <a:solidFill>
                  <a:srgbClr val="222222"/>
                </a:solidFill>
                <a:latin typeface="Courier New"/>
                <a:cs typeface="Courier New"/>
              </a:rPr>
              <a:t>set metric</a:t>
            </a:r>
            <a:r>
              <a:rPr sz="600" spc="-9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600" dirty="0">
                <a:solidFill>
                  <a:srgbClr val="222222"/>
                </a:solidFill>
                <a:latin typeface="Courier New"/>
                <a:cs typeface="Courier New"/>
              </a:rPr>
              <a:t>127</a:t>
            </a:r>
            <a:endParaRPr sz="600">
              <a:latin typeface="Courier New"/>
              <a:cs typeface="Courier New"/>
            </a:endParaRPr>
          </a:p>
          <a:p>
            <a:pPr marL="182880">
              <a:lnSpc>
                <a:spcPct val="100000"/>
              </a:lnSpc>
              <a:spcBef>
                <a:spcPts val="180"/>
              </a:spcBef>
            </a:pPr>
            <a:r>
              <a:rPr sz="600" spc="-5" dirty="0">
                <a:solidFill>
                  <a:srgbClr val="222222"/>
                </a:solidFill>
                <a:latin typeface="Courier New"/>
                <a:cs typeface="Courier New"/>
              </a:rPr>
              <a:t>set next-hop</a:t>
            </a:r>
            <a:r>
              <a:rPr sz="600" spc="-1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600" dirty="0">
                <a:solidFill>
                  <a:srgbClr val="222222"/>
                </a:solidFill>
                <a:latin typeface="Courier New"/>
                <a:cs typeface="Courier New"/>
              </a:rPr>
              <a:t>192.0.2.10</a:t>
            </a:r>
            <a:endParaRPr sz="60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  <a:spcBef>
                <a:spcPts val="80"/>
              </a:spcBef>
            </a:pPr>
            <a:r>
              <a:rPr sz="600" dirty="0">
                <a:solidFill>
                  <a:srgbClr val="222222"/>
                </a:solidFill>
                <a:latin typeface="Courier New"/>
                <a:cs typeface="Courier New"/>
              </a:rPr>
              <a:t>!</a:t>
            </a:r>
            <a:endParaRPr sz="600">
              <a:latin typeface="Courier New"/>
              <a:cs typeface="Courier New"/>
            </a:endParaRPr>
          </a:p>
          <a:p>
            <a:pPr marL="182880" marR="1737360" indent="-92075">
              <a:lnSpc>
                <a:spcPct val="125000"/>
              </a:lnSpc>
            </a:pPr>
            <a:r>
              <a:rPr sz="600" spc="-5" dirty="0">
                <a:solidFill>
                  <a:srgbClr val="222222"/>
                </a:solidFill>
                <a:latin typeface="Courier New"/>
                <a:cs typeface="Courier New"/>
              </a:rPr>
              <a:t>route-map </a:t>
            </a:r>
            <a:r>
              <a:rPr sz="600" dirty="0">
                <a:solidFill>
                  <a:srgbClr val="33CC33"/>
                </a:solidFill>
                <a:latin typeface="Courier New"/>
                <a:cs typeface="Courier New"/>
              </a:rPr>
              <a:t>filter-on-as-path </a:t>
            </a:r>
            <a:r>
              <a:rPr sz="600" spc="-5" dirty="0">
                <a:solidFill>
                  <a:srgbClr val="222222"/>
                </a:solidFill>
                <a:latin typeface="Courier New"/>
                <a:cs typeface="Courier New"/>
              </a:rPr>
              <a:t>permit</a:t>
            </a:r>
            <a:r>
              <a:rPr sz="600" spc="-8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600" dirty="0">
                <a:solidFill>
                  <a:srgbClr val="222222"/>
                </a:solidFill>
                <a:latin typeface="Courier New"/>
                <a:cs typeface="Courier New"/>
              </a:rPr>
              <a:t>20  </a:t>
            </a:r>
            <a:r>
              <a:rPr sz="600" spc="-5" dirty="0">
                <a:solidFill>
                  <a:srgbClr val="222222"/>
                </a:solidFill>
                <a:latin typeface="Courier New"/>
                <a:cs typeface="Courier New"/>
              </a:rPr>
              <a:t>match as-path</a:t>
            </a:r>
            <a:r>
              <a:rPr sz="600" spc="-1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600" dirty="0">
                <a:solidFill>
                  <a:srgbClr val="9999FF"/>
                </a:solidFill>
                <a:latin typeface="Courier New"/>
                <a:cs typeface="Courier New"/>
              </a:rPr>
              <a:t>2</a:t>
            </a:r>
            <a:endParaRPr sz="600">
              <a:latin typeface="Courier New"/>
              <a:cs typeface="Courier New"/>
            </a:endParaRPr>
          </a:p>
          <a:p>
            <a:pPr marL="182880">
              <a:lnSpc>
                <a:spcPct val="100000"/>
              </a:lnSpc>
              <a:spcBef>
                <a:spcPts val="180"/>
              </a:spcBef>
            </a:pPr>
            <a:r>
              <a:rPr sz="600" spc="-5" dirty="0">
                <a:solidFill>
                  <a:srgbClr val="222222"/>
                </a:solidFill>
                <a:latin typeface="Courier New"/>
                <a:cs typeface="Courier New"/>
              </a:rPr>
              <a:t>set local-preference</a:t>
            </a:r>
            <a:r>
              <a:rPr sz="600" spc="-1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600" dirty="0">
                <a:solidFill>
                  <a:srgbClr val="222222"/>
                </a:solidFill>
                <a:latin typeface="Courier New"/>
                <a:cs typeface="Courier New"/>
              </a:rPr>
              <a:t>200</a:t>
            </a:r>
            <a:endParaRPr sz="600">
              <a:latin typeface="Courier New"/>
              <a:cs typeface="Courier New"/>
            </a:endParaRPr>
          </a:p>
          <a:p>
            <a:pPr marL="182880">
              <a:lnSpc>
                <a:spcPct val="100000"/>
              </a:lnSpc>
              <a:spcBef>
                <a:spcPts val="180"/>
              </a:spcBef>
            </a:pPr>
            <a:r>
              <a:rPr sz="600" spc="-5" dirty="0">
                <a:solidFill>
                  <a:srgbClr val="222222"/>
                </a:solidFill>
                <a:latin typeface="Courier New"/>
                <a:cs typeface="Courier New"/>
              </a:rPr>
              <a:t>set </a:t>
            </a:r>
            <a:r>
              <a:rPr sz="600" dirty="0">
                <a:solidFill>
                  <a:srgbClr val="222222"/>
                </a:solidFill>
                <a:latin typeface="Courier New"/>
                <a:cs typeface="Courier New"/>
              </a:rPr>
              <a:t>weight</a:t>
            </a:r>
            <a:r>
              <a:rPr sz="600" spc="-9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600" dirty="0">
                <a:solidFill>
                  <a:srgbClr val="222222"/>
                </a:solidFill>
                <a:latin typeface="Courier New"/>
                <a:cs typeface="Courier New"/>
              </a:rPr>
              <a:t>500</a:t>
            </a:r>
            <a:endParaRPr sz="600">
              <a:latin typeface="Courier New"/>
              <a:cs typeface="Courier New"/>
            </a:endParaRPr>
          </a:p>
          <a:p>
            <a:pPr marL="182880">
              <a:lnSpc>
                <a:spcPct val="100000"/>
              </a:lnSpc>
              <a:spcBef>
                <a:spcPts val="80"/>
              </a:spcBef>
            </a:pPr>
            <a:r>
              <a:rPr sz="600" spc="-5" dirty="0">
                <a:solidFill>
                  <a:srgbClr val="222222"/>
                </a:solidFill>
                <a:latin typeface="Courier New"/>
                <a:cs typeface="Courier New"/>
              </a:rPr>
              <a:t>set metric</a:t>
            </a:r>
            <a:r>
              <a:rPr sz="600" spc="-95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600" dirty="0">
                <a:solidFill>
                  <a:srgbClr val="222222"/>
                </a:solidFill>
                <a:latin typeface="Courier New"/>
                <a:cs typeface="Courier New"/>
              </a:rPr>
              <a:t>327</a:t>
            </a:r>
            <a:endParaRPr sz="600">
              <a:latin typeface="Courier New"/>
              <a:cs typeface="Courier New"/>
            </a:endParaRPr>
          </a:p>
          <a:p>
            <a:pPr marL="182880">
              <a:lnSpc>
                <a:spcPct val="100000"/>
              </a:lnSpc>
              <a:spcBef>
                <a:spcPts val="180"/>
              </a:spcBef>
            </a:pPr>
            <a:r>
              <a:rPr sz="600" spc="-5" dirty="0">
                <a:solidFill>
                  <a:srgbClr val="222222"/>
                </a:solidFill>
                <a:latin typeface="Courier New"/>
                <a:cs typeface="Courier New"/>
              </a:rPr>
              <a:t>set next-hop</a:t>
            </a:r>
            <a:r>
              <a:rPr sz="600" spc="-1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600" dirty="0">
                <a:solidFill>
                  <a:srgbClr val="222222"/>
                </a:solidFill>
                <a:latin typeface="Courier New"/>
                <a:cs typeface="Courier New"/>
              </a:rPr>
              <a:t>192.0.2.100</a:t>
            </a:r>
            <a:endParaRPr sz="60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  <a:spcBef>
                <a:spcPts val="180"/>
              </a:spcBef>
            </a:pPr>
            <a:r>
              <a:rPr sz="600" dirty="0">
                <a:solidFill>
                  <a:srgbClr val="222222"/>
                </a:solidFill>
                <a:latin typeface="Courier New"/>
                <a:cs typeface="Courier New"/>
              </a:rPr>
              <a:t>!</a:t>
            </a:r>
            <a:endParaRPr sz="60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  <a:spcBef>
                <a:spcPts val="180"/>
              </a:spcBef>
            </a:pPr>
            <a:r>
              <a:rPr sz="600" spc="-5" dirty="0">
                <a:solidFill>
                  <a:srgbClr val="222222"/>
                </a:solidFill>
                <a:latin typeface="Courier New"/>
                <a:cs typeface="Courier New"/>
              </a:rPr>
              <a:t>route-map </a:t>
            </a:r>
            <a:r>
              <a:rPr sz="600" dirty="0">
                <a:solidFill>
                  <a:srgbClr val="33CC33"/>
                </a:solidFill>
                <a:latin typeface="Courier New"/>
                <a:cs typeface="Courier New"/>
              </a:rPr>
              <a:t>filter-on-as-path </a:t>
            </a:r>
            <a:r>
              <a:rPr sz="600" spc="-5" dirty="0">
                <a:solidFill>
                  <a:srgbClr val="222222"/>
                </a:solidFill>
                <a:latin typeface="Courier New"/>
                <a:cs typeface="Courier New"/>
              </a:rPr>
              <a:t>permit</a:t>
            </a:r>
            <a:r>
              <a:rPr sz="600" spc="-10" dirty="0">
                <a:solidFill>
                  <a:srgbClr val="222222"/>
                </a:solidFill>
                <a:latin typeface="Courier New"/>
                <a:cs typeface="Courier New"/>
              </a:rPr>
              <a:t> </a:t>
            </a:r>
            <a:r>
              <a:rPr sz="600" dirty="0">
                <a:solidFill>
                  <a:srgbClr val="222222"/>
                </a:solidFill>
                <a:latin typeface="Courier New"/>
                <a:cs typeface="Courier New"/>
              </a:rPr>
              <a:t>30</a:t>
            </a:r>
            <a:endParaRPr sz="60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  <a:spcBef>
                <a:spcPts val="180"/>
              </a:spcBef>
            </a:pPr>
            <a:r>
              <a:rPr sz="600" dirty="0">
                <a:solidFill>
                  <a:srgbClr val="222222"/>
                </a:solidFill>
                <a:latin typeface="Courier New"/>
                <a:cs typeface="Courier New"/>
              </a:rPr>
              <a:t>!</a:t>
            </a:r>
            <a:endParaRPr sz="600">
              <a:latin typeface="Courier New"/>
              <a:cs typeface="Courier New"/>
            </a:endParaRPr>
          </a:p>
          <a:p>
            <a:pPr marL="91440" marR="1645920">
              <a:lnSpc>
                <a:spcPct val="111100"/>
              </a:lnSpc>
              <a:spcBef>
                <a:spcPts val="100"/>
              </a:spcBef>
            </a:pPr>
            <a:r>
              <a:rPr sz="600" spc="-5" dirty="0">
                <a:solidFill>
                  <a:srgbClr val="FF3300"/>
                </a:solidFill>
                <a:latin typeface="Courier New"/>
                <a:cs typeface="Courier New"/>
              </a:rPr>
              <a:t>ip as-path access-list </a:t>
            </a:r>
            <a:r>
              <a:rPr sz="600" dirty="0">
                <a:solidFill>
                  <a:srgbClr val="FF3300"/>
                </a:solidFill>
                <a:latin typeface="Courier New"/>
                <a:cs typeface="Courier New"/>
              </a:rPr>
              <a:t>1 </a:t>
            </a:r>
            <a:r>
              <a:rPr sz="600" spc="-5" dirty="0">
                <a:solidFill>
                  <a:srgbClr val="FF3300"/>
                </a:solidFill>
                <a:latin typeface="Courier New"/>
                <a:cs typeface="Courier New"/>
              </a:rPr>
              <a:t>permit </a:t>
            </a:r>
            <a:r>
              <a:rPr sz="600" dirty="0">
                <a:solidFill>
                  <a:srgbClr val="FF3300"/>
                </a:solidFill>
                <a:latin typeface="Courier New"/>
                <a:cs typeface="Courier New"/>
              </a:rPr>
              <a:t>_64505$  </a:t>
            </a:r>
            <a:r>
              <a:rPr sz="600" spc="-5" dirty="0">
                <a:solidFill>
                  <a:srgbClr val="9999FF"/>
                </a:solidFill>
                <a:latin typeface="Courier New"/>
                <a:cs typeface="Courier New"/>
              </a:rPr>
              <a:t>ip as-path access-list </a:t>
            </a:r>
            <a:r>
              <a:rPr sz="600" dirty="0">
                <a:solidFill>
                  <a:srgbClr val="9999FF"/>
                </a:solidFill>
                <a:latin typeface="Courier New"/>
                <a:cs typeface="Courier New"/>
              </a:rPr>
              <a:t>2 </a:t>
            </a:r>
            <a:r>
              <a:rPr sz="600" spc="-5" dirty="0">
                <a:solidFill>
                  <a:srgbClr val="9999FF"/>
                </a:solidFill>
                <a:latin typeface="Courier New"/>
                <a:cs typeface="Courier New"/>
              </a:rPr>
              <a:t>permit</a:t>
            </a:r>
            <a:r>
              <a:rPr sz="600" spc="-85" dirty="0">
                <a:solidFill>
                  <a:srgbClr val="9999FF"/>
                </a:solidFill>
                <a:latin typeface="Courier New"/>
                <a:cs typeface="Courier New"/>
              </a:rPr>
              <a:t> </a:t>
            </a:r>
            <a:r>
              <a:rPr sz="600" dirty="0">
                <a:solidFill>
                  <a:srgbClr val="9999FF"/>
                </a:solidFill>
                <a:latin typeface="Courier New"/>
                <a:cs typeface="Courier New"/>
              </a:rPr>
              <a:t>_64510_</a:t>
            </a:r>
            <a:endParaRPr sz="6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08530" y="3940070"/>
            <a:ext cx="2479675" cy="1071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0"/>
              </a:lnSpc>
            </a:pPr>
            <a:r>
              <a:rPr sz="1300" dirty="0">
                <a:solidFill>
                  <a:srgbClr val="222222"/>
                </a:solidFill>
                <a:latin typeface="Arial"/>
                <a:cs typeface="Arial"/>
              </a:rPr>
              <a:t>Prefix-list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50"/>
              </a:spcBef>
            </a:pP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router bgp</a:t>
            </a:r>
            <a:r>
              <a:rPr sz="1200" spc="-2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22222"/>
                </a:solidFill>
                <a:latin typeface="Arial"/>
                <a:cs typeface="Arial"/>
              </a:rPr>
              <a:t>64496</a:t>
            </a:r>
            <a:endParaRPr sz="1200">
              <a:latin typeface="Arial"/>
              <a:cs typeface="Arial"/>
            </a:endParaRPr>
          </a:p>
          <a:p>
            <a:pPr marL="84455">
              <a:lnSpc>
                <a:spcPts val="1739"/>
              </a:lnSpc>
              <a:spcBef>
                <a:spcPts val="80"/>
              </a:spcBef>
            </a:pP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neighbor </a:t>
            </a:r>
            <a:r>
              <a:rPr sz="1200" spc="-15" dirty="0">
                <a:solidFill>
                  <a:srgbClr val="222222"/>
                </a:solidFill>
                <a:latin typeface="Arial"/>
                <a:cs typeface="Arial"/>
              </a:rPr>
              <a:t>203.0.113.100 </a:t>
            </a:r>
            <a:r>
              <a:rPr sz="1200" spc="-5" dirty="0">
                <a:solidFill>
                  <a:srgbClr val="222222"/>
                </a:solidFill>
                <a:latin typeface="Arial"/>
                <a:cs typeface="Arial"/>
              </a:rPr>
              <a:t>remote-as 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neighbor </a:t>
            </a:r>
            <a:r>
              <a:rPr sz="1200" spc="-15" dirty="0">
                <a:solidFill>
                  <a:srgbClr val="222222"/>
                </a:solidFill>
                <a:latin typeface="Arial"/>
                <a:cs typeface="Arial"/>
              </a:rPr>
              <a:t>203.0.113.100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prefix-list</a:t>
            </a:r>
            <a:r>
              <a:rPr sz="1200" spc="-4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1800"/>
                </a:solidFill>
                <a:latin typeface="Arial"/>
                <a:cs typeface="Arial"/>
              </a:rPr>
              <a:t>P</a:t>
            </a:r>
            <a:endParaRPr sz="1200">
              <a:latin typeface="Arial"/>
              <a:cs typeface="Arial"/>
            </a:endParaRPr>
          </a:p>
          <a:p>
            <a:pPr marL="330200">
              <a:lnSpc>
                <a:spcPts val="1090"/>
              </a:lnSpc>
            </a:pP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in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26732" y="3060052"/>
          <a:ext cx="5057138" cy="36312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05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40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4509">
                <a:tc gridSpan="5">
                  <a:txBody>
                    <a:bodyPr/>
                    <a:lstStyle/>
                    <a:p>
                      <a:pPr marL="50165" marR="17653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...</a:t>
                      </a:r>
                      <a:endParaRPr sz="1100">
                        <a:latin typeface="Courier New"/>
                        <a:cs typeface="Courier New"/>
                      </a:endParaRPr>
                    </a:p>
                    <a:p>
                      <a:pPr marL="133985" marR="1765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neighbor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198.51.100.22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filter-list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10</a:t>
                      </a:r>
                      <a:r>
                        <a:rPr sz="1100" spc="-3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in</a:t>
                      </a:r>
                      <a:endParaRPr sz="1100">
                        <a:latin typeface="Courier New"/>
                        <a:cs typeface="Courier New"/>
                      </a:endParaRPr>
                    </a:p>
                    <a:p>
                      <a:pPr marL="133985" marR="17653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neighbor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198.51.100.22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filter-list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11</a:t>
                      </a:r>
                      <a:r>
                        <a:rPr sz="1100" spc="-4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out</a:t>
                      </a:r>
                      <a:endParaRPr sz="1100">
                        <a:latin typeface="Courier New"/>
                        <a:cs typeface="Courier New"/>
                      </a:endParaRPr>
                    </a:p>
                    <a:p>
                      <a:pPr marL="50165" marR="176530">
                        <a:lnSpc>
                          <a:spcPts val="1010"/>
                        </a:lnSpc>
                        <a:spcBef>
                          <a:spcPts val="380"/>
                        </a:spcBef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...</a:t>
                      </a:r>
                      <a:endParaRPr sz="1100">
                        <a:latin typeface="Courier New"/>
                        <a:cs typeface="Courier New"/>
                      </a:endParaRPr>
                    </a:p>
                  </a:txBody>
                  <a:tcPr marL="0" marR="0" marT="22860" marB="0">
                    <a:lnL w="9525">
                      <a:solidFill>
                        <a:srgbClr val="6095C9"/>
                      </a:solidFill>
                      <a:prstDash val="solid"/>
                    </a:lnL>
                    <a:lnR w="9525">
                      <a:solidFill>
                        <a:srgbClr val="6095C9"/>
                      </a:solidFill>
                      <a:prstDash val="solid"/>
                    </a:lnR>
                    <a:lnT w="9525">
                      <a:solidFill>
                        <a:srgbClr val="6095C9"/>
                      </a:solidFill>
                      <a:prstDash val="solid"/>
                    </a:lnT>
                    <a:solidFill>
                      <a:srgbClr val="F1F0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095C9"/>
                      </a:solidFill>
                      <a:prstDash val="solid"/>
                    </a:lnL>
                    <a:lnB w="9525">
                      <a:solidFill>
                        <a:srgbClr val="6095C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2199">
                <a:tc>
                  <a:txBody>
                    <a:bodyPr/>
                    <a:lstStyle/>
                    <a:p>
                      <a:pPr marL="50165" algn="just">
                        <a:lnSpc>
                          <a:spcPct val="131300"/>
                        </a:lnSpc>
                        <a:spcBef>
                          <a:spcPts val="275"/>
                        </a:spcBef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ip as-path</a:t>
                      </a:r>
                      <a:r>
                        <a:rPr sz="1100" spc="-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access-  ip as-path</a:t>
                      </a:r>
                      <a:r>
                        <a:rPr sz="1100" spc="-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access-  ip as-path</a:t>
                      </a:r>
                      <a:r>
                        <a:rPr sz="1100" spc="-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access-  ip as-path</a:t>
                      </a:r>
                      <a:r>
                        <a:rPr sz="1100" spc="-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access-</a:t>
                      </a:r>
                      <a:endParaRPr sz="1100">
                        <a:latin typeface="Courier New"/>
                        <a:cs typeface="Courier New"/>
                      </a:endParaRPr>
                    </a:p>
                    <a:p>
                      <a:pPr marL="50165" marR="6731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...</a:t>
                      </a:r>
                      <a:endParaRPr sz="1100">
                        <a:latin typeface="Courier New"/>
                        <a:cs typeface="Courier New"/>
                      </a:endParaRPr>
                    </a:p>
                  </a:txBody>
                  <a:tcPr marL="0" marR="0" marT="34925" marB="0">
                    <a:lnL w="9525">
                      <a:solidFill>
                        <a:srgbClr val="6095C9"/>
                      </a:solidFill>
                      <a:prstDash val="solid"/>
                    </a:lnL>
                    <a:lnR w="9525">
                      <a:solidFill>
                        <a:srgbClr val="6095C9"/>
                      </a:solidFill>
                      <a:prstDash val="solid"/>
                    </a:lnR>
                    <a:lnB w="9525">
                      <a:solidFill>
                        <a:srgbClr val="6095C9"/>
                      </a:solidFill>
                      <a:prstDash val="solid"/>
                    </a:lnB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34290" algn="just">
                        <a:lnSpc>
                          <a:spcPct val="131300"/>
                        </a:lnSpc>
                        <a:spcBef>
                          <a:spcPts val="275"/>
                        </a:spcBef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list  list  list  list</a:t>
                      </a:r>
                      <a:endParaRPr sz="1100">
                        <a:latin typeface="Courier New"/>
                        <a:cs typeface="Courier New"/>
                      </a:endParaRPr>
                    </a:p>
                  </a:txBody>
                  <a:tcPr marL="0" marR="0" marT="34925" marB="0">
                    <a:lnL w="9525">
                      <a:solidFill>
                        <a:srgbClr val="6095C9"/>
                      </a:solidFill>
                      <a:prstDash val="solid"/>
                    </a:lnL>
                    <a:lnT w="9525">
                      <a:solidFill>
                        <a:srgbClr val="6095C9"/>
                      </a:solidFill>
                      <a:prstDash val="solid"/>
                    </a:lnT>
                    <a:lnB w="9525">
                      <a:solidFill>
                        <a:srgbClr val="6095C9"/>
                      </a:solidFill>
                      <a:prstDash val="solid"/>
                    </a:lnB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1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10</a:t>
                      </a:r>
                      <a:endParaRPr sz="1100">
                        <a:latin typeface="Courier New"/>
                        <a:cs typeface="Courier New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1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11</a:t>
                      </a:r>
                      <a:endParaRPr sz="1100">
                        <a:latin typeface="Courier New"/>
                        <a:cs typeface="Courier New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1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11</a:t>
                      </a:r>
                      <a:endParaRPr sz="1100">
                        <a:latin typeface="Courier New"/>
                        <a:cs typeface="Courier New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1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11</a:t>
                      </a:r>
                      <a:endParaRPr sz="1100">
                        <a:latin typeface="Courier New"/>
                        <a:cs typeface="Courier New"/>
                      </a:endParaRPr>
                    </a:p>
                  </a:txBody>
                  <a:tcPr marL="0" marR="0" marT="86995" marB="0">
                    <a:lnT w="9525">
                      <a:solidFill>
                        <a:srgbClr val="6095C9"/>
                      </a:solidFill>
                      <a:prstDash val="solid"/>
                    </a:lnT>
                    <a:lnB w="9525">
                      <a:solidFill>
                        <a:srgbClr val="6095C9"/>
                      </a:solidFill>
                      <a:prstDash val="solid"/>
                    </a:lnB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L="41910" marR="808355" indent="-635">
                        <a:lnSpc>
                          <a:spcPct val="132600"/>
                        </a:lnSpc>
                        <a:spcBef>
                          <a:spcPts val="254"/>
                        </a:spcBef>
                      </a:pPr>
                      <a:r>
                        <a:rPr sz="11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permit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^$  deny</a:t>
                      </a:r>
                      <a:r>
                        <a:rPr sz="1100" spc="-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64496$  deny</a:t>
                      </a:r>
                      <a:r>
                        <a:rPr sz="1100" spc="-3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^645</a:t>
                      </a:r>
                      <a:endParaRPr sz="1100">
                        <a:latin typeface="Courier New"/>
                        <a:cs typeface="Courier New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100" spc="-5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permit</a:t>
                      </a:r>
                      <a:r>
                        <a:rPr sz="1100" spc="-6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Courier New"/>
                          <a:cs typeface="Courier New"/>
                        </a:rPr>
                        <a:t>_64497_64498_</a:t>
                      </a:r>
                      <a:endParaRPr sz="1100">
                        <a:latin typeface="Courier New"/>
                        <a:cs typeface="Courier New"/>
                      </a:endParaRPr>
                    </a:p>
                  </a:txBody>
                  <a:tcPr marL="0" marR="0" marT="32384" marB="0">
                    <a:lnT w="9525">
                      <a:solidFill>
                        <a:srgbClr val="6095C9"/>
                      </a:solidFill>
                      <a:prstDash val="solid"/>
                    </a:lnT>
                    <a:lnB w="9525">
                      <a:solidFill>
                        <a:srgbClr val="6095C9"/>
                      </a:solidFill>
                      <a:prstDash val="solid"/>
                    </a:lnB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 marR="176530"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76530"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765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1594" marR="139700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222222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8699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dirty="0">
                          <a:solidFill>
                            <a:srgbClr val="FF1800"/>
                          </a:solidFill>
                          <a:latin typeface="Arial"/>
                          <a:cs typeface="Arial"/>
                        </a:rPr>
                        <a:t>EE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9525">
                      <a:solidFill>
                        <a:srgbClr val="6095C9"/>
                      </a:solidFill>
                      <a:prstDash val="solid"/>
                    </a:lnR>
                    <a:lnT w="9525">
                      <a:solidFill>
                        <a:srgbClr val="6095C9"/>
                      </a:solidFill>
                      <a:prstDash val="solid"/>
                    </a:lnT>
                    <a:lnB w="9525">
                      <a:solidFill>
                        <a:srgbClr val="6095C9"/>
                      </a:solidFill>
                      <a:prstDash val="solid"/>
                    </a:lnB>
                    <a:solidFill>
                      <a:srgbClr val="F1F0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222222"/>
                          </a:solidFill>
                          <a:latin typeface="Arial"/>
                          <a:cs typeface="Arial"/>
                        </a:rPr>
                        <a:t>5551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790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solidFill>
                            <a:srgbClr val="FF1800"/>
                          </a:solidFill>
                          <a:latin typeface="Arial"/>
                          <a:cs typeface="Arial"/>
                        </a:rPr>
                        <a:t>R-IN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6095C9"/>
                      </a:solidFill>
                      <a:prstDash val="solid"/>
                    </a:lnL>
                    <a:lnR w="9525">
                      <a:solidFill>
                        <a:srgbClr val="6095C9"/>
                      </a:solidFill>
                      <a:prstDash val="solid"/>
                    </a:lnR>
                    <a:lnT w="9525">
                      <a:solidFill>
                        <a:srgbClr val="6095C9"/>
                      </a:solidFill>
                      <a:prstDash val="solid"/>
                    </a:lnT>
                    <a:solidFill>
                      <a:srgbClr val="F1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1028">
                <a:tc>
                  <a:txBody>
                    <a:bodyPr/>
                    <a:lstStyle/>
                    <a:p>
                      <a:pPr marR="67310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6095C9"/>
                      </a:solidFill>
                      <a:prstDash val="solid"/>
                    </a:lnR>
                    <a:lnT w="9525">
                      <a:solidFill>
                        <a:srgbClr val="6095C9"/>
                      </a:solidFill>
                      <a:prstDash val="solid"/>
                    </a:lnT>
                  </a:tcPr>
                </a:tc>
                <a:tc gridSpan="5">
                  <a:txBody>
                    <a:bodyPr/>
                    <a:lstStyle/>
                    <a:p>
                      <a:pPr marL="173355">
                        <a:lnSpc>
                          <a:spcPts val="675"/>
                        </a:lnSpc>
                      </a:pPr>
                      <a:r>
                        <a:rPr sz="1200" dirty="0">
                          <a:solidFill>
                            <a:srgbClr val="222222"/>
                          </a:solidFill>
                          <a:latin typeface="Arial"/>
                          <a:cs typeface="Arial"/>
                        </a:rPr>
                        <a:t>neighbor </a:t>
                      </a:r>
                      <a:r>
                        <a:rPr sz="1200" spc="-15" dirty="0">
                          <a:solidFill>
                            <a:srgbClr val="222222"/>
                          </a:solidFill>
                          <a:latin typeface="Arial"/>
                          <a:cs typeface="Arial"/>
                        </a:rPr>
                        <a:t>203.0.113.100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Arial"/>
                          <a:cs typeface="Arial"/>
                        </a:rPr>
                        <a:t>prefix-list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9A95FF"/>
                          </a:solidFill>
                          <a:latin typeface="Arial"/>
                          <a:cs typeface="Arial"/>
                        </a:rPr>
                        <a:t>PEER-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18465">
                        <a:lnSpc>
                          <a:spcPts val="1320"/>
                        </a:lnSpc>
                      </a:pPr>
                      <a:r>
                        <a:rPr sz="1200" dirty="0">
                          <a:solidFill>
                            <a:srgbClr val="9A95FF"/>
                          </a:solidFill>
                          <a:latin typeface="Arial"/>
                          <a:cs typeface="Arial"/>
                        </a:rPr>
                        <a:t>OUT</a:t>
                      </a:r>
                      <a:r>
                        <a:rPr sz="1200" spc="-30" dirty="0">
                          <a:solidFill>
                            <a:srgbClr val="9A95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Arial"/>
                          <a:cs typeface="Arial"/>
                        </a:rPr>
                        <a:t>out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8826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dirty="0">
                          <a:solidFill>
                            <a:srgbClr val="222222"/>
                          </a:solidFill>
                          <a:latin typeface="Arial"/>
                          <a:cs typeface="Arial"/>
                        </a:rPr>
                        <a:t>!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88265" marR="262255" algn="just">
                        <a:lnSpc>
                          <a:spcPct val="1215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solidFill>
                            <a:srgbClr val="222222"/>
                          </a:solidFill>
                          <a:latin typeface="Arial"/>
                          <a:cs typeface="Arial"/>
                        </a:rPr>
                        <a:t>ip prefix-list </a:t>
                      </a:r>
                      <a:r>
                        <a:rPr sz="1200" spc="-5" dirty="0">
                          <a:solidFill>
                            <a:srgbClr val="FF1800"/>
                          </a:solidFill>
                          <a:latin typeface="Arial"/>
                          <a:cs typeface="Arial"/>
                        </a:rPr>
                        <a:t>PEER-IN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Arial"/>
                          <a:cs typeface="Arial"/>
                        </a:rPr>
                        <a:t>deny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Arial"/>
                          <a:cs typeface="Arial"/>
                        </a:rPr>
                        <a:t>198.51.100.0/24 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Arial"/>
                          <a:cs typeface="Arial"/>
                        </a:rPr>
                        <a:t>ip prefix-list </a:t>
                      </a:r>
                      <a:r>
                        <a:rPr sz="1200" spc="-5" dirty="0">
                          <a:solidFill>
                            <a:srgbClr val="FF1800"/>
                          </a:solidFill>
                          <a:latin typeface="Arial"/>
                          <a:cs typeface="Arial"/>
                        </a:rPr>
                        <a:t>PEER-IN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Arial"/>
                          <a:cs typeface="Arial"/>
                        </a:rPr>
                        <a:t>permit 0.0.0.0/0 le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Arial"/>
                          <a:cs typeface="Arial"/>
                        </a:rPr>
                        <a:t>32 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Arial"/>
                          <a:cs typeface="Arial"/>
                        </a:rPr>
                        <a:t>ip prefix-list </a:t>
                      </a:r>
                      <a:r>
                        <a:rPr sz="1200" spc="-5" dirty="0">
                          <a:solidFill>
                            <a:srgbClr val="9A95FF"/>
                          </a:solidFill>
                          <a:latin typeface="Arial"/>
                          <a:cs typeface="Arial"/>
                        </a:rPr>
                        <a:t>PEER-OUT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Arial"/>
                          <a:cs typeface="Arial"/>
                        </a:rPr>
                        <a:t>permit</a:t>
                      </a:r>
                      <a:r>
                        <a:rPr sz="1200" spc="-95" dirty="0">
                          <a:solidFill>
                            <a:srgbClr val="22222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Arial"/>
                          <a:cs typeface="Arial"/>
                        </a:rPr>
                        <a:t>192.0.2.0/24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6095C9"/>
                      </a:solidFill>
                      <a:prstDash val="solid"/>
                    </a:lnL>
                    <a:lnR w="9525">
                      <a:solidFill>
                        <a:srgbClr val="6095C9"/>
                      </a:solidFill>
                      <a:prstDash val="solid"/>
                    </a:lnR>
                    <a:lnT w="9525" cap="flat" cmpd="sng" algn="ctr">
                      <a:solidFill>
                        <a:srgbClr val="6095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6095C9"/>
                      </a:solidFill>
                      <a:prstDash val="solid"/>
                    </a:lnB>
                    <a:solidFill>
                      <a:srgbClr val="F1F0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539768" y="1438899"/>
            <a:ext cx="3435080" cy="1143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7757" y="2702217"/>
            <a:ext cx="3166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C00000"/>
                </a:solidFill>
                <a:latin typeface="Carlito"/>
                <a:cs typeface="Carlito"/>
              </a:rPr>
              <a:t>Route-map </a:t>
            </a:r>
            <a:r>
              <a:rPr sz="1800" spc="235" dirty="0">
                <a:solidFill>
                  <a:srgbClr val="CE1C00"/>
                </a:solidFill>
                <a:latin typeface="Trebuchet MS"/>
                <a:cs typeface="Trebuchet MS"/>
              </a:rPr>
              <a:t>–</a:t>
            </a:r>
            <a:r>
              <a:rPr sz="1800" spc="-210" dirty="0">
                <a:solidFill>
                  <a:srgbClr val="CE1C0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Carlito"/>
                <a:cs typeface="Carlito"/>
              </a:rPr>
              <a:t>Ejemplo con 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as-path</a:t>
            </a:r>
            <a:endParaRPr sz="18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2093291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105" y="498157"/>
            <a:ext cx="62490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Selección del mejor</a:t>
            </a:r>
            <a:r>
              <a:rPr sz="4400" spc="-20" dirty="0"/>
              <a:t> </a:t>
            </a:r>
            <a:r>
              <a:rPr sz="4400" spc="-5" dirty="0"/>
              <a:t>camino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452437" y="1604505"/>
            <a:ext cx="8239125" cy="4133850"/>
            <a:chOff x="452437" y="1604505"/>
            <a:chExt cx="8239125" cy="4133850"/>
          </a:xfrm>
        </p:grpSpPr>
        <p:sp>
          <p:nvSpPr>
            <p:cNvPr id="4" name="object 4"/>
            <p:cNvSpPr/>
            <p:nvPr/>
          </p:nvSpPr>
          <p:spPr>
            <a:xfrm>
              <a:off x="457200" y="1609267"/>
              <a:ext cx="8229600" cy="4124325"/>
            </a:xfrm>
            <a:custGeom>
              <a:avLst/>
              <a:gdLst/>
              <a:ahLst/>
              <a:cxnLst/>
              <a:rect l="l" t="t" r="r" b="b"/>
              <a:pathLst>
                <a:path w="8229600" h="4124325">
                  <a:moveTo>
                    <a:pt x="8229600" y="0"/>
                  </a:moveTo>
                  <a:lnTo>
                    <a:pt x="0" y="0"/>
                  </a:lnTo>
                  <a:lnTo>
                    <a:pt x="0" y="4123988"/>
                  </a:lnTo>
                  <a:lnTo>
                    <a:pt x="8229600" y="412398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199" y="1609267"/>
              <a:ext cx="8229600" cy="4124325"/>
            </a:xfrm>
            <a:custGeom>
              <a:avLst/>
              <a:gdLst/>
              <a:ahLst/>
              <a:cxnLst/>
              <a:rect l="l" t="t" r="r" b="b"/>
              <a:pathLst>
                <a:path w="8229600" h="4124325">
                  <a:moveTo>
                    <a:pt x="0" y="0"/>
                  </a:moveTo>
                  <a:lnTo>
                    <a:pt x="8229594" y="0"/>
                  </a:lnTo>
                  <a:lnTo>
                    <a:pt x="8229594" y="4123986"/>
                  </a:lnTo>
                  <a:lnTo>
                    <a:pt x="0" y="412398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57200" y="1498523"/>
            <a:ext cx="7755890" cy="4238625"/>
          </a:xfrm>
          <a:prstGeom prst="rect">
            <a:avLst/>
          </a:prstGeom>
        </p:spPr>
        <p:txBody>
          <a:bodyPr vert="horz" wrap="square" lIns="0" tIns="217170" rIns="0" bIns="0" rtlCol="0">
            <a:spAutoFit/>
          </a:bodyPr>
          <a:lstStyle/>
          <a:p>
            <a:pPr marL="353695" indent="-341630">
              <a:lnSpc>
                <a:spcPct val="100000"/>
              </a:lnSpc>
              <a:spcBef>
                <a:spcPts val="1710"/>
              </a:spcBef>
              <a:buAutoNum type="arabicPeriod"/>
              <a:tabLst>
                <a:tab pos="354330" algn="l"/>
              </a:tabLst>
            </a:pPr>
            <a:r>
              <a:rPr sz="2800" dirty="0">
                <a:latin typeface="Carlito"/>
                <a:cs typeface="Carlito"/>
              </a:rPr>
              <a:t>Si el </a:t>
            </a:r>
            <a:r>
              <a:rPr sz="2800" spc="-5" dirty="0">
                <a:latin typeface="Carlito"/>
                <a:cs typeface="Carlito"/>
              </a:rPr>
              <a:t>next-hop </a:t>
            </a:r>
            <a:r>
              <a:rPr sz="2800" dirty="0">
                <a:latin typeface="Carlito"/>
                <a:cs typeface="Carlito"/>
              </a:rPr>
              <a:t>es </a:t>
            </a:r>
            <a:r>
              <a:rPr sz="2800" spc="-5" dirty="0">
                <a:latin typeface="Carlito"/>
                <a:cs typeface="Carlito"/>
              </a:rPr>
              <a:t>inaccesible, descartar </a:t>
            </a:r>
            <a:r>
              <a:rPr sz="2800" dirty="0">
                <a:latin typeface="Carlito"/>
                <a:cs typeface="Carlito"/>
              </a:rPr>
              <a:t>la</a:t>
            </a:r>
            <a:r>
              <a:rPr sz="2800" spc="15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ruta.</a:t>
            </a:r>
            <a:endParaRPr sz="2800">
              <a:latin typeface="Carlito"/>
              <a:cs typeface="Carlito"/>
            </a:endParaRPr>
          </a:p>
          <a:p>
            <a:pPr marL="355600" marR="5080" indent="-342900">
              <a:lnSpc>
                <a:spcPct val="131800"/>
              </a:lnSpc>
              <a:spcBef>
                <a:spcPts val="545"/>
              </a:spcBef>
              <a:buAutoNum type="arabicPeriod"/>
              <a:tabLst>
                <a:tab pos="354330" algn="l"/>
              </a:tabLst>
            </a:pPr>
            <a:r>
              <a:rPr sz="2800" spc="-5" dirty="0">
                <a:latin typeface="Carlito"/>
                <a:cs typeface="Carlito"/>
              </a:rPr>
              <a:t>Si el camino </a:t>
            </a:r>
            <a:r>
              <a:rPr sz="2800" dirty="0">
                <a:latin typeface="Carlito"/>
                <a:cs typeface="Carlito"/>
              </a:rPr>
              <a:t>es </a:t>
            </a:r>
            <a:r>
              <a:rPr sz="2800" spc="-5" dirty="0">
                <a:latin typeface="Carlito"/>
                <a:cs typeface="Carlito"/>
              </a:rPr>
              <a:t>interno (iBGP), synchronization </a:t>
            </a:r>
            <a:r>
              <a:rPr sz="2800" dirty="0">
                <a:latin typeface="Carlito"/>
                <a:cs typeface="Carlito"/>
              </a:rPr>
              <a:t>está  habilitado y la </a:t>
            </a:r>
            <a:r>
              <a:rPr sz="2800" spc="-5" dirty="0">
                <a:latin typeface="Carlito"/>
                <a:cs typeface="Carlito"/>
              </a:rPr>
              <a:t>ruta no </a:t>
            </a:r>
            <a:r>
              <a:rPr sz="2800" dirty="0">
                <a:latin typeface="Carlito"/>
                <a:cs typeface="Carlito"/>
              </a:rPr>
              <a:t>está en el </a:t>
            </a:r>
            <a:r>
              <a:rPr sz="2800" spc="-5" dirty="0">
                <a:latin typeface="Carlito"/>
                <a:cs typeface="Carlito"/>
              </a:rPr>
              <a:t>IGP,</a:t>
            </a:r>
            <a:r>
              <a:rPr sz="2800" spc="-20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descartarla.</a:t>
            </a:r>
            <a:endParaRPr sz="2800">
              <a:latin typeface="Carlito"/>
              <a:cs typeface="Carlito"/>
            </a:endParaRPr>
          </a:p>
          <a:p>
            <a:pPr marL="355600" marR="1953895" indent="-342900">
              <a:lnSpc>
                <a:spcPct val="131800"/>
              </a:lnSpc>
              <a:spcBef>
                <a:spcPts val="545"/>
              </a:spcBef>
              <a:buAutoNum type="arabicPeriod"/>
              <a:tabLst>
                <a:tab pos="354330" algn="l"/>
              </a:tabLst>
            </a:pPr>
            <a:r>
              <a:rPr sz="2800" dirty="0">
                <a:latin typeface="Carlito"/>
                <a:cs typeface="Carlito"/>
              </a:rPr>
              <a:t>Se </a:t>
            </a:r>
            <a:r>
              <a:rPr sz="2800" spc="-5" dirty="0">
                <a:latin typeface="Carlito"/>
                <a:cs typeface="Carlito"/>
              </a:rPr>
              <a:t>prefiere el camino con mayor </a:t>
            </a:r>
            <a:r>
              <a:rPr sz="2800" dirty="0">
                <a:latin typeface="Carlito"/>
                <a:cs typeface="Carlito"/>
              </a:rPr>
              <a:t>peso  </a:t>
            </a:r>
            <a:r>
              <a:rPr sz="2800" spc="-5" dirty="0">
                <a:latin typeface="Carlito"/>
                <a:cs typeface="Carlito"/>
              </a:rPr>
              <a:t>“weight” (propietario</a:t>
            </a:r>
            <a:r>
              <a:rPr sz="2800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Cisco).</a:t>
            </a:r>
            <a:endParaRPr sz="2800">
              <a:latin typeface="Carlito"/>
              <a:cs typeface="Carlito"/>
            </a:endParaRPr>
          </a:p>
          <a:p>
            <a:pPr marL="355600" marR="1438910" indent="-342900">
              <a:lnSpc>
                <a:spcPct val="131800"/>
              </a:lnSpc>
              <a:spcBef>
                <a:spcPts val="540"/>
              </a:spcBef>
              <a:buAutoNum type="arabicPeriod"/>
              <a:tabLst>
                <a:tab pos="354330" algn="l"/>
              </a:tabLst>
            </a:pPr>
            <a:r>
              <a:rPr sz="2800" spc="-5" dirty="0">
                <a:latin typeface="Carlito"/>
                <a:cs typeface="Carlito"/>
              </a:rPr>
              <a:t>Luego, </a:t>
            </a:r>
            <a:r>
              <a:rPr sz="2800" dirty="0">
                <a:latin typeface="Carlito"/>
                <a:cs typeface="Carlito"/>
              </a:rPr>
              <a:t>se </a:t>
            </a:r>
            <a:r>
              <a:rPr sz="2800" spc="-5" dirty="0">
                <a:latin typeface="Carlito"/>
                <a:cs typeface="Carlito"/>
              </a:rPr>
              <a:t>prefiere </a:t>
            </a:r>
            <a:r>
              <a:rPr sz="2800" dirty="0">
                <a:latin typeface="Carlito"/>
                <a:cs typeface="Carlito"/>
              </a:rPr>
              <a:t>la </a:t>
            </a:r>
            <a:r>
              <a:rPr sz="2800" spc="-5" dirty="0">
                <a:latin typeface="Carlito"/>
                <a:cs typeface="Carlito"/>
              </a:rPr>
              <a:t>ruta </a:t>
            </a:r>
            <a:r>
              <a:rPr sz="2800" dirty="0">
                <a:latin typeface="Carlito"/>
                <a:cs typeface="Carlito"/>
              </a:rPr>
              <a:t>de </a:t>
            </a:r>
            <a:r>
              <a:rPr sz="2800" spc="-5" dirty="0">
                <a:latin typeface="Carlito"/>
                <a:cs typeface="Carlito"/>
              </a:rPr>
              <a:t>mayor “local  preference”.</a:t>
            </a:r>
            <a:endParaRPr sz="28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12428885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437" y="1480020"/>
            <a:ext cx="8578850" cy="5265420"/>
            <a:chOff x="452437" y="1480020"/>
            <a:chExt cx="8578850" cy="5265420"/>
          </a:xfrm>
        </p:grpSpPr>
        <p:sp>
          <p:nvSpPr>
            <p:cNvPr id="3" name="object 3"/>
            <p:cNvSpPr/>
            <p:nvPr/>
          </p:nvSpPr>
          <p:spPr>
            <a:xfrm>
              <a:off x="457200" y="1484782"/>
              <a:ext cx="8229600" cy="4752975"/>
            </a:xfrm>
            <a:custGeom>
              <a:avLst/>
              <a:gdLst/>
              <a:ahLst/>
              <a:cxnLst/>
              <a:rect l="l" t="t" r="r" b="b"/>
              <a:pathLst>
                <a:path w="8229600" h="4752975">
                  <a:moveTo>
                    <a:pt x="8229600" y="0"/>
                  </a:moveTo>
                  <a:lnTo>
                    <a:pt x="0" y="0"/>
                  </a:lnTo>
                  <a:lnTo>
                    <a:pt x="0" y="4752529"/>
                  </a:lnTo>
                  <a:lnTo>
                    <a:pt x="8229600" y="4752529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7199" y="1484782"/>
              <a:ext cx="8229600" cy="4752975"/>
            </a:xfrm>
            <a:custGeom>
              <a:avLst/>
              <a:gdLst/>
              <a:ahLst/>
              <a:cxnLst/>
              <a:rect l="l" t="t" r="r" b="b"/>
              <a:pathLst>
                <a:path w="8229600" h="4752975">
                  <a:moveTo>
                    <a:pt x="0" y="0"/>
                  </a:moveTo>
                  <a:lnTo>
                    <a:pt x="8229594" y="0"/>
                  </a:lnTo>
                  <a:lnTo>
                    <a:pt x="8229594" y="4752526"/>
                  </a:lnTo>
                  <a:lnTo>
                    <a:pt x="0" y="475252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50105" y="498157"/>
            <a:ext cx="62490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Selección del mejor</a:t>
            </a:r>
            <a:r>
              <a:rPr sz="4400" spc="-20" dirty="0"/>
              <a:t> </a:t>
            </a:r>
            <a:r>
              <a:rPr sz="4400" spc="-5" dirty="0"/>
              <a:t>camino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457200" y="1459382"/>
            <a:ext cx="8159750" cy="462280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55600" marR="5080" indent="-342900">
              <a:lnSpc>
                <a:spcPct val="129500"/>
              </a:lnSpc>
              <a:spcBef>
                <a:spcPts val="45"/>
              </a:spcBef>
              <a:buAutoNum type="arabicPeriod" startAt="5"/>
              <a:tabLst>
                <a:tab pos="361950" algn="l"/>
              </a:tabLst>
            </a:pPr>
            <a:r>
              <a:rPr sz="2800" dirty="0">
                <a:latin typeface="Carlito"/>
                <a:cs typeface="Carlito"/>
              </a:rPr>
              <a:t>En caso </a:t>
            </a:r>
            <a:r>
              <a:rPr sz="2800" spc="-5" dirty="0">
                <a:latin typeface="Carlito"/>
                <a:cs typeface="Carlito"/>
              </a:rPr>
              <a:t>del mismo local-pref, </a:t>
            </a:r>
            <a:r>
              <a:rPr sz="2800" dirty="0">
                <a:latin typeface="Carlito"/>
                <a:cs typeface="Carlito"/>
              </a:rPr>
              <a:t>se </a:t>
            </a:r>
            <a:r>
              <a:rPr sz="2800" spc="-5" dirty="0">
                <a:latin typeface="Carlito"/>
                <a:cs typeface="Carlito"/>
              </a:rPr>
              <a:t>prefiere </a:t>
            </a:r>
            <a:r>
              <a:rPr sz="2800" dirty="0">
                <a:latin typeface="Carlito"/>
                <a:cs typeface="Carlito"/>
              </a:rPr>
              <a:t>una </a:t>
            </a:r>
            <a:r>
              <a:rPr sz="2800" spc="-5" dirty="0">
                <a:latin typeface="Carlito"/>
                <a:cs typeface="Carlito"/>
              </a:rPr>
              <a:t>ruta </a:t>
            </a:r>
            <a:r>
              <a:rPr sz="2800" dirty="0">
                <a:latin typeface="Carlito"/>
                <a:cs typeface="Carlito"/>
              </a:rPr>
              <a:t>que  es </a:t>
            </a:r>
            <a:r>
              <a:rPr sz="2800" spc="-5" dirty="0">
                <a:latin typeface="Carlito"/>
                <a:cs typeface="Carlito"/>
              </a:rPr>
              <a:t>originada </a:t>
            </a:r>
            <a:r>
              <a:rPr sz="2800" dirty="0">
                <a:latin typeface="Carlito"/>
                <a:cs typeface="Carlito"/>
              </a:rPr>
              <a:t>por el </a:t>
            </a:r>
            <a:r>
              <a:rPr sz="2800" spc="-5" dirty="0">
                <a:latin typeface="Carlito"/>
                <a:cs typeface="Carlito"/>
              </a:rPr>
              <a:t>router (comando network </a:t>
            </a:r>
            <a:r>
              <a:rPr sz="2800" dirty="0">
                <a:latin typeface="Carlito"/>
                <a:cs typeface="Carlito"/>
              </a:rPr>
              <a:t>o  </a:t>
            </a:r>
            <a:r>
              <a:rPr sz="2800" spc="-5" dirty="0">
                <a:latin typeface="Carlito"/>
                <a:cs typeface="Carlito"/>
              </a:rPr>
              <a:t>redistribución).</a:t>
            </a:r>
            <a:endParaRPr sz="2800">
              <a:latin typeface="Carlito"/>
              <a:cs typeface="Carlito"/>
            </a:endParaRPr>
          </a:p>
          <a:p>
            <a:pPr marL="355600" marR="84455" indent="-342900">
              <a:lnSpc>
                <a:spcPct val="129900"/>
              </a:lnSpc>
              <a:spcBef>
                <a:spcPts val="710"/>
              </a:spcBef>
              <a:buAutoNum type="arabicPeriod" startAt="5"/>
              <a:tabLst>
                <a:tab pos="354330" algn="l"/>
              </a:tabLst>
            </a:pPr>
            <a:r>
              <a:rPr sz="2800" dirty="0">
                <a:latin typeface="Carlito"/>
                <a:cs typeface="Carlito"/>
              </a:rPr>
              <a:t>Si la </a:t>
            </a:r>
            <a:r>
              <a:rPr sz="2800" spc="-5" dirty="0">
                <a:latin typeface="Carlito"/>
                <a:cs typeface="Carlito"/>
              </a:rPr>
              <a:t>ruta no </a:t>
            </a:r>
            <a:r>
              <a:rPr sz="2800" dirty="0">
                <a:latin typeface="Carlito"/>
                <a:cs typeface="Carlito"/>
              </a:rPr>
              <a:t>fue </a:t>
            </a:r>
            <a:r>
              <a:rPr sz="2800" spc="-5" dirty="0">
                <a:latin typeface="Carlito"/>
                <a:cs typeface="Carlito"/>
              </a:rPr>
              <a:t>originada </a:t>
            </a:r>
            <a:r>
              <a:rPr sz="2800" dirty="0">
                <a:latin typeface="Carlito"/>
                <a:cs typeface="Carlito"/>
              </a:rPr>
              <a:t>por el </a:t>
            </a:r>
            <a:r>
              <a:rPr sz="2800" spc="-5" dirty="0">
                <a:latin typeface="Carlito"/>
                <a:cs typeface="Carlito"/>
              </a:rPr>
              <a:t>router </a:t>
            </a:r>
            <a:r>
              <a:rPr sz="2800" dirty="0">
                <a:latin typeface="Carlito"/>
                <a:cs typeface="Carlito"/>
              </a:rPr>
              <a:t>y </a:t>
            </a:r>
            <a:r>
              <a:rPr sz="2800" spc="-5" dirty="0">
                <a:latin typeface="Carlito"/>
                <a:cs typeface="Carlito"/>
              </a:rPr>
              <a:t>local-pref </a:t>
            </a:r>
            <a:r>
              <a:rPr sz="2800" dirty="0">
                <a:latin typeface="Carlito"/>
                <a:cs typeface="Carlito"/>
              </a:rPr>
              <a:t>es  igual, se </a:t>
            </a:r>
            <a:r>
              <a:rPr sz="2800" spc="-5" dirty="0">
                <a:latin typeface="Carlito"/>
                <a:cs typeface="Carlito"/>
              </a:rPr>
              <a:t>prefiere </a:t>
            </a:r>
            <a:r>
              <a:rPr sz="2800" dirty="0">
                <a:latin typeface="Carlito"/>
                <a:cs typeface="Carlito"/>
              </a:rPr>
              <a:t>la </a:t>
            </a:r>
            <a:r>
              <a:rPr sz="2800" spc="-5" dirty="0">
                <a:latin typeface="Carlito"/>
                <a:cs typeface="Carlito"/>
              </a:rPr>
              <a:t>ruta con </a:t>
            </a:r>
            <a:r>
              <a:rPr sz="2800" dirty="0">
                <a:latin typeface="Carlito"/>
                <a:cs typeface="Carlito"/>
              </a:rPr>
              <a:t>el path de </a:t>
            </a:r>
            <a:r>
              <a:rPr sz="2800" spc="-5" dirty="0">
                <a:latin typeface="Carlito"/>
                <a:cs typeface="Carlito"/>
              </a:rPr>
              <a:t>sistemas  autónomos más corto (shortest</a:t>
            </a:r>
            <a:r>
              <a:rPr sz="2800" spc="10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as-path).</a:t>
            </a:r>
            <a:endParaRPr sz="2800">
              <a:latin typeface="Carlito"/>
              <a:cs typeface="Carlito"/>
            </a:endParaRPr>
          </a:p>
          <a:p>
            <a:pPr marL="355600" marR="1041400" indent="-342900">
              <a:lnSpc>
                <a:spcPct val="131800"/>
              </a:lnSpc>
              <a:spcBef>
                <a:spcPts val="545"/>
              </a:spcBef>
              <a:buAutoNum type="arabicPeriod" startAt="5"/>
              <a:tabLst>
                <a:tab pos="354330" algn="l"/>
              </a:tabLst>
            </a:pPr>
            <a:r>
              <a:rPr sz="2800" spc="-5" dirty="0">
                <a:latin typeface="Carlito"/>
                <a:cs typeface="Carlito"/>
              </a:rPr>
              <a:t>Si </a:t>
            </a:r>
            <a:r>
              <a:rPr sz="2800" dirty="0">
                <a:latin typeface="Carlito"/>
                <a:cs typeface="Carlito"/>
              </a:rPr>
              <a:t>todo es </a:t>
            </a:r>
            <a:r>
              <a:rPr sz="2800" spc="-5" dirty="0">
                <a:latin typeface="Carlito"/>
                <a:cs typeface="Carlito"/>
              </a:rPr>
              <a:t>igual, </a:t>
            </a:r>
            <a:r>
              <a:rPr sz="2800" dirty="0">
                <a:latin typeface="Carlito"/>
                <a:cs typeface="Carlito"/>
              </a:rPr>
              <a:t>se </a:t>
            </a:r>
            <a:r>
              <a:rPr sz="2800" spc="-5" dirty="0">
                <a:latin typeface="Carlito"/>
                <a:cs typeface="Carlito"/>
              </a:rPr>
              <a:t>prefiere el menor </a:t>
            </a:r>
            <a:r>
              <a:rPr sz="2800" dirty="0">
                <a:latin typeface="Carlito"/>
                <a:cs typeface="Carlito"/>
              </a:rPr>
              <a:t>código </a:t>
            </a:r>
            <a:r>
              <a:rPr sz="2800" spc="-5" dirty="0">
                <a:latin typeface="Carlito"/>
                <a:cs typeface="Carlito"/>
              </a:rPr>
              <a:t>de  “origen” (IGP&lt;EGP&lt;Incomplete).</a:t>
            </a:r>
            <a:endParaRPr sz="28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1992109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608" y="1477606"/>
            <a:ext cx="8573770" cy="5267325"/>
            <a:chOff x="457608" y="1477606"/>
            <a:chExt cx="8573770" cy="5267325"/>
          </a:xfrm>
        </p:grpSpPr>
        <p:sp>
          <p:nvSpPr>
            <p:cNvPr id="3" name="object 3"/>
            <p:cNvSpPr/>
            <p:nvPr/>
          </p:nvSpPr>
          <p:spPr>
            <a:xfrm>
              <a:off x="462371" y="1482369"/>
              <a:ext cx="8219440" cy="5257165"/>
            </a:xfrm>
            <a:custGeom>
              <a:avLst/>
              <a:gdLst/>
              <a:ahLst/>
              <a:cxnLst/>
              <a:rect l="l" t="t" r="r" b="b"/>
              <a:pathLst>
                <a:path w="8219440" h="5257165">
                  <a:moveTo>
                    <a:pt x="8219259" y="0"/>
                  </a:moveTo>
                  <a:lnTo>
                    <a:pt x="0" y="0"/>
                  </a:lnTo>
                  <a:lnTo>
                    <a:pt x="0" y="5256581"/>
                  </a:lnTo>
                  <a:lnTo>
                    <a:pt x="8219259" y="5256581"/>
                  </a:lnTo>
                  <a:lnTo>
                    <a:pt x="8219259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2371" y="1482369"/>
              <a:ext cx="8219440" cy="5257165"/>
            </a:xfrm>
            <a:custGeom>
              <a:avLst/>
              <a:gdLst/>
              <a:ahLst/>
              <a:cxnLst/>
              <a:rect l="l" t="t" r="r" b="b"/>
              <a:pathLst>
                <a:path w="8219440" h="5257165">
                  <a:moveTo>
                    <a:pt x="0" y="0"/>
                  </a:moveTo>
                  <a:lnTo>
                    <a:pt x="8219254" y="0"/>
                  </a:lnTo>
                  <a:lnTo>
                    <a:pt x="8219254" y="5256576"/>
                  </a:lnTo>
                  <a:lnTo>
                    <a:pt x="0" y="525657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50105" y="498157"/>
            <a:ext cx="62490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Selección del mejor</a:t>
            </a:r>
            <a:r>
              <a:rPr sz="4400" spc="-20" dirty="0"/>
              <a:t> </a:t>
            </a:r>
            <a:r>
              <a:rPr sz="4400" spc="-5" dirty="0"/>
              <a:t>camino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462371" y="1462049"/>
            <a:ext cx="8090534" cy="50038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42545" indent="-342900">
              <a:lnSpc>
                <a:spcPct val="119400"/>
              </a:lnSpc>
              <a:spcBef>
                <a:spcPts val="75"/>
              </a:spcBef>
              <a:buAutoNum type="arabicPeriod" startAt="8"/>
              <a:tabLst>
                <a:tab pos="361950" algn="l"/>
              </a:tabLst>
            </a:pPr>
            <a:r>
              <a:rPr sz="2600" dirty="0">
                <a:latin typeface="Carlito"/>
                <a:cs typeface="Carlito"/>
              </a:rPr>
              <a:t>A igualdad </a:t>
            </a:r>
            <a:r>
              <a:rPr sz="2600" spc="-5" dirty="0">
                <a:latin typeface="Carlito"/>
                <a:cs typeface="Carlito"/>
              </a:rPr>
              <a:t>de “origen”, </a:t>
            </a:r>
            <a:r>
              <a:rPr sz="2600" dirty="0">
                <a:latin typeface="Carlito"/>
                <a:cs typeface="Carlito"/>
              </a:rPr>
              <a:t>se </a:t>
            </a:r>
            <a:r>
              <a:rPr sz="2600" spc="-5" dirty="0">
                <a:latin typeface="Carlito"/>
                <a:cs typeface="Carlito"/>
              </a:rPr>
              <a:t>prefiere el menor valor </a:t>
            </a:r>
            <a:r>
              <a:rPr sz="2600" dirty="0">
                <a:latin typeface="Carlito"/>
                <a:cs typeface="Carlito"/>
              </a:rPr>
              <a:t>de  </a:t>
            </a:r>
            <a:r>
              <a:rPr sz="2600" spc="-5" dirty="0">
                <a:latin typeface="Carlito"/>
                <a:cs typeface="Carlito"/>
              </a:rPr>
              <a:t>MED. </a:t>
            </a:r>
            <a:r>
              <a:rPr sz="2600" dirty="0">
                <a:latin typeface="Carlito"/>
                <a:cs typeface="Carlito"/>
              </a:rPr>
              <a:t>Esta </a:t>
            </a:r>
            <a:r>
              <a:rPr sz="2600" spc="-5" dirty="0">
                <a:latin typeface="Carlito"/>
                <a:cs typeface="Carlito"/>
              </a:rPr>
              <a:t>comparación </a:t>
            </a:r>
            <a:r>
              <a:rPr sz="2600" dirty="0">
                <a:latin typeface="Carlito"/>
                <a:cs typeface="Carlito"/>
              </a:rPr>
              <a:t>se </a:t>
            </a:r>
            <a:r>
              <a:rPr sz="2600" spc="-5" dirty="0">
                <a:latin typeface="Carlito"/>
                <a:cs typeface="Carlito"/>
              </a:rPr>
              <a:t>realiza </a:t>
            </a:r>
            <a:r>
              <a:rPr sz="2600" dirty="0">
                <a:latin typeface="Carlito"/>
                <a:cs typeface="Carlito"/>
              </a:rPr>
              <a:t>sólo si </a:t>
            </a:r>
            <a:r>
              <a:rPr sz="2600" spc="-5" dirty="0">
                <a:latin typeface="Carlito"/>
                <a:cs typeface="Carlito"/>
              </a:rPr>
              <a:t>los neighbors de  los </a:t>
            </a:r>
            <a:r>
              <a:rPr sz="2600" dirty="0">
                <a:latin typeface="Carlito"/>
                <a:cs typeface="Carlito"/>
              </a:rPr>
              <a:t>que se </a:t>
            </a:r>
            <a:r>
              <a:rPr sz="2600" spc="-5" dirty="0">
                <a:latin typeface="Carlito"/>
                <a:cs typeface="Carlito"/>
              </a:rPr>
              <a:t>aprendieron </a:t>
            </a:r>
            <a:r>
              <a:rPr sz="2600" dirty="0">
                <a:latin typeface="Carlito"/>
                <a:cs typeface="Carlito"/>
              </a:rPr>
              <a:t>la </a:t>
            </a:r>
            <a:r>
              <a:rPr sz="2600" spc="-5" dirty="0">
                <a:latin typeface="Carlito"/>
                <a:cs typeface="Carlito"/>
              </a:rPr>
              <a:t>ruta pertenecen todos </a:t>
            </a:r>
            <a:r>
              <a:rPr sz="2600" dirty="0">
                <a:latin typeface="Carlito"/>
                <a:cs typeface="Carlito"/>
              </a:rPr>
              <a:t>a un  </a:t>
            </a:r>
            <a:r>
              <a:rPr sz="2600" spc="-5" dirty="0">
                <a:latin typeface="Carlito"/>
                <a:cs typeface="Carlito"/>
              </a:rPr>
              <a:t>mismo </a:t>
            </a:r>
            <a:r>
              <a:rPr sz="2600" dirty="0">
                <a:latin typeface="Carlito"/>
                <a:cs typeface="Carlito"/>
              </a:rPr>
              <a:t>AS </a:t>
            </a:r>
            <a:r>
              <a:rPr sz="2600" spc="-5" dirty="0">
                <a:latin typeface="Carlito"/>
                <a:cs typeface="Carlito"/>
              </a:rPr>
              <a:t>(a menos </a:t>
            </a:r>
            <a:r>
              <a:rPr sz="2600" dirty="0">
                <a:latin typeface="Carlito"/>
                <a:cs typeface="Carlito"/>
              </a:rPr>
              <a:t>que se especifique </a:t>
            </a:r>
            <a:r>
              <a:rPr sz="2600" spc="-5" dirty="0">
                <a:latin typeface="Carlito"/>
                <a:cs typeface="Carlito"/>
              </a:rPr>
              <a:t>“bgp always-  compare-med”).</a:t>
            </a:r>
            <a:endParaRPr sz="2600">
              <a:latin typeface="Carlito"/>
              <a:cs typeface="Carlito"/>
            </a:endParaRPr>
          </a:p>
          <a:p>
            <a:pPr marL="12700" marR="5080">
              <a:lnSpc>
                <a:spcPct val="137800"/>
              </a:lnSpc>
              <a:spcBef>
                <a:spcPts val="125"/>
              </a:spcBef>
              <a:buAutoNum type="arabicPeriod" startAt="8"/>
              <a:tabLst>
                <a:tab pos="354330" algn="l"/>
              </a:tabLst>
            </a:pPr>
            <a:r>
              <a:rPr sz="2600" dirty="0">
                <a:latin typeface="Carlito"/>
                <a:cs typeface="Carlito"/>
              </a:rPr>
              <a:t>Se </a:t>
            </a:r>
            <a:r>
              <a:rPr sz="2600" spc="-5" dirty="0">
                <a:latin typeface="Carlito"/>
                <a:cs typeface="Carlito"/>
              </a:rPr>
              <a:t>prefieren rutas aprendidas </a:t>
            </a:r>
            <a:r>
              <a:rPr sz="2600" dirty="0">
                <a:latin typeface="Carlito"/>
                <a:cs typeface="Carlito"/>
              </a:rPr>
              <a:t>por eBGP que por </a:t>
            </a:r>
            <a:r>
              <a:rPr sz="2600" spc="-5" dirty="0">
                <a:latin typeface="Carlito"/>
                <a:cs typeface="Carlito"/>
              </a:rPr>
              <a:t>iBGP.  10.Se prefiere </a:t>
            </a:r>
            <a:r>
              <a:rPr sz="2600" dirty="0">
                <a:latin typeface="Carlito"/>
                <a:cs typeface="Carlito"/>
              </a:rPr>
              <a:t>la </a:t>
            </a:r>
            <a:r>
              <a:rPr sz="2600" spc="-5" dirty="0">
                <a:latin typeface="Carlito"/>
                <a:cs typeface="Carlito"/>
              </a:rPr>
              <a:t>ruta </a:t>
            </a:r>
            <a:r>
              <a:rPr sz="2600" dirty="0">
                <a:latin typeface="Carlito"/>
                <a:cs typeface="Carlito"/>
              </a:rPr>
              <a:t>cuyo </a:t>
            </a:r>
            <a:r>
              <a:rPr sz="2600" spc="-5" dirty="0">
                <a:latin typeface="Carlito"/>
                <a:cs typeface="Carlito"/>
              </a:rPr>
              <a:t>next-hop </a:t>
            </a:r>
            <a:r>
              <a:rPr sz="2600" dirty="0">
                <a:latin typeface="Carlito"/>
                <a:cs typeface="Carlito"/>
              </a:rPr>
              <a:t>tiene </a:t>
            </a:r>
            <a:r>
              <a:rPr sz="2600" spc="-5" dirty="0">
                <a:latin typeface="Carlito"/>
                <a:cs typeface="Carlito"/>
              </a:rPr>
              <a:t>menor métrica</a:t>
            </a:r>
            <a:r>
              <a:rPr sz="2600" spc="15" dirty="0">
                <a:latin typeface="Carlito"/>
                <a:cs typeface="Carlito"/>
              </a:rPr>
              <a:t> </a:t>
            </a:r>
            <a:r>
              <a:rPr sz="2600" dirty="0">
                <a:latin typeface="Carlito"/>
                <a:cs typeface="Carlito"/>
              </a:rPr>
              <a:t>en</a:t>
            </a:r>
            <a:endParaRPr sz="2600">
              <a:latin typeface="Carlito"/>
              <a:cs typeface="Carlito"/>
            </a:endParaRPr>
          </a:p>
          <a:p>
            <a:pPr marL="355600">
              <a:lnSpc>
                <a:spcPct val="100000"/>
              </a:lnSpc>
              <a:spcBef>
                <a:spcPts val="655"/>
              </a:spcBef>
            </a:pPr>
            <a:r>
              <a:rPr sz="2600" dirty="0">
                <a:latin typeface="Carlito"/>
                <a:cs typeface="Carlito"/>
              </a:rPr>
              <a:t>el</a:t>
            </a:r>
            <a:r>
              <a:rPr sz="2600" spc="-5" dirty="0">
                <a:latin typeface="Carlito"/>
                <a:cs typeface="Carlito"/>
              </a:rPr>
              <a:t> IGP.</a:t>
            </a:r>
            <a:endParaRPr sz="2600">
              <a:latin typeface="Carlito"/>
              <a:cs typeface="Carlito"/>
            </a:endParaRPr>
          </a:p>
          <a:p>
            <a:pPr marL="355600" marR="1179195" indent="-342900">
              <a:lnSpc>
                <a:spcPct val="117800"/>
              </a:lnSpc>
              <a:spcBef>
                <a:spcPts val="750"/>
              </a:spcBef>
            </a:pPr>
            <a:r>
              <a:rPr sz="2600" spc="-5" dirty="0">
                <a:latin typeface="Carlito"/>
                <a:cs typeface="Carlito"/>
              </a:rPr>
              <a:t>11.Si </a:t>
            </a:r>
            <a:r>
              <a:rPr sz="2600" dirty="0">
                <a:latin typeface="Carlito"/>
                <a:cs typeface="Carlito"/>
              </a:rPr>
              <a:t>hasta aquí no hay </a:t>
            </a:r>
            <a:r>
              <a:rPr sz="2600" spc="-5" dirty="0">
                <a:latin typeface="Carlito"/>
                <a:cs typeface="Carlito"/>
              </a:rPr>
              <a:t>decisión, </a:t>
            </a:r>
            <a:r>
              <a:rPr sz="2600" dirty="0">
                <a:latin typeface="Carlito"/>
                <a:cs typeface="Carlito"/>
              </a:rPr>
              <a:t>se </a:t>
            </a:r>
            <a:r>
              <a:rPr sz="2600" spc="-5" dirty="0">
                <a:latin typeface="Carlito"/>
                <a:cs typeface="Carlito"/>
              </a:rPr>
              <a:t>prefiere </a:t>
            </a:r>
            <a:r>
              <a:rPr sz="2600" dirty="0">
                <a:latin typeface="Carlito"/>
                <a:cs typeface="Carlito"/>
              </a:rPr>
              <a:t>la </a:t>
            </a:r>
            <a:r>
              <a:rPr sz="2600" spc="-5" dirty="0">
                <a:latin typeface="Carlito"/>
                <a:cs typeface="Carlito"/>
              </a:rPr>
              <a:t>ruta  correspondiente </a:t>
            </a:r>
            <a:r>
              <a:rPr sz="2600" dirty="0">
                <a:latin typeface="Carlito"/>
                <a:cs typeface="Carlito"/>
              </a:rPr>
              <a:t>al </a:t>
            </a:r>
            <a:r>
              <a:rPr sz="2600" spc="-5" dirty="0">
                <a:latin typeface="Carlito"/>
                <a:cs typeface="Carlito"/>
              </a:rPr>
              <a:t>neighbor </a:t>
            </a:r>
            <a:r>
              <a:rPr sz="2600" dirty="0">
                <a:latin typeface="Carlito"/>
                <a:cs typeface="Carlito"/>
              </a:rPr>
              <a:t>de </a:t>
            </a:r>
            <a:r>
              <a:rPr sz="2600" spc="-5" dirty="0">
                <a:latin typeface="Carlito"/>
                <a:cs typeface="Carlito"/>
              </a:rPr>
              <a:t>menor</a:t>
            </a:r>
            <a:r>
              <a:rPr sz="2600" spc="30" dirty="0">
                <a:latin typeface="Carlito"/>
                <a:cs typeface="Carlito"/>
              </a:rPr>
              <a:t> </a:t>
            </a:r>
            <a:r>
              <a:rPr sz="2600" spc="-5" dirty="0">
                <a:latin typeface="Carlito"/>
                <a:cs typeface="Carlito"/>
              </a:rPr>
              <a:t>router-id.</a:t>
            </a:r>
            <a:endParaRPr sz="26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1215741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3213" y="498157"/>
            <a:ext cx="436308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Sistema</a:t>
            </a:r>
            <a:r>
              <a:rPr sz="4400" spc="-50" dirty="0"/>
              <a:t> </a:t>
            </a:r>
            <a:r>
              <a:rPr sz="4400" spc="-5" dirty="0"/>
              <a:t>Autónomo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11559" y="5085181"/>
            <a:ext cx="8212455" cy="927100"/>
          </a:xfrm>
          <a:prstGeom prst="rect">
            <a:avLst/>
          </a:prstGeom>
          <a:solidFill>
            <a:srgbClr val="F1F0E7"/>
          </a:solidFill>
          <a:ln w="9524">
            <a:solidFill>
              <a:srgbClr val="6095C9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90805" marR="235585">
              <a:lnSpc>
                <a:spcPts val="2100"/>
              </a:lnSpc>
              <a:spcBef>
                <a:spcPts val="480"/>
              </a:spcBef>
            </a:pPr>
            <a:r>
              <a:rPr sz="1800" b="1" dirty="0">
                <a:latin typeface="Carlito"/>
                <a:cs typeface="Carlito"/>
              </a:rPr>
              <a:t>Sistema </a:t>
            </a:r>
            <a:r>
              <a:rPr sz="1800" b="1" spc="-5" dirty="0">
                <a:latin typeface="Carlito"/>
                <a:cs typeface="Carlito"/>
              </a:rPr>
              <a:t>Autónomo: </a:t>
            </a:r>
            <a:r>
              <a:rPr sz="1800" dirty="0">
                <a:latin typeface="Carlito"/>
                <a:cs typeface="Carlito"/>
              </a:rPr>
              <a:t>Grupo </a:t>
            </a:r>
            <a:r>
              <a:rPr sz="1800" spc="-5" dirty="0">
                <a:latin typeface="Carlito"/>
                <a:cs typeface="Carlito"/>
              </a:rPr>
              <a:t>de redes </a:t>
            </a:r>
            <a:r>
              <a:rPr sz="1800" dirty="0">
                <a:latin typeface="Carlito"/>
                <a:cs typeface="Carlito"/>
              </a:rPr>
              <a:t>IP que </a:t>
            </a:r>
            <a:r>
              <a:rPr sz="1800" spc="-5" dirty="0">
                <a:latin typeface="Carlito"/>
                <a:cs typeface="Carlito"/>
              </a:rPr>
              <a:t>comparten </a:t>
            </a:r>
            <a:r>
              <a:rPr sz="1800" dirty="0">
                <a:latin typeface="Carlito"/>
                <a:cs typeface="Carlito"/>
              </a:rPr>
              <a:t>una </a:t>
            </a:r>
            <a:r>
              <a:rPr sz="1800" spc="-5" dirty="0">
                <a:latin typeface="Carlito"/>
                <a:cs typeface="Carlito"/>
              </a:rPr>
              <a:t>política de ruteo propia </a:t>
            </a:r>
            <a:r>
              <a:rPr sz="1800" dirty="0">
                <a:latin typeface="Carlito"/>
                <a:cs typeface="Carlito"/>
              </a:rPr>
              <a:t>e  </a:t>
            </a:r>
            <a:r>
              <a:rPr sz="1800" spc="-5" dirty="0">
                <a:latin typeface="Carlito"/>
                <a:cs typeface="Carlito"/>
              </a:rPr>
              <a:t>independiente.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74293" y="1479459"/>
            <a:ext cx="7356945" cy="3346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5505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8764" y="1668665"/>
            <a:ext cx="8712200" cy="5076825"/>
            <a:chOff x="318764" y="1668665"/>
            <a:chExt cx="8712200" cy="5076825"/>
          </a:xfrm>
        </p:grpSpPr>
        <p:sp>
          <p:nvSpPr>
            <p:cNvPr id="3" name="object 3"/>
            <p:cNvSpPr/>
            <p:nvPr/>
          </p:nvSpPr>
          <p:spPr>
            <a:xfrm>
              <a:off x="323527" y="1673428"/>
              <a:ext cx="8353425" cy="5048250"/>
            </a:xfrm>
            <a:custGeom>
              <a:avLst/>
              <a:gdLst/>
              <a:ahLst/>
              <a:cxnLst/>
              <a:rect l="l" t="t" r="r" b="b"/>
              <a:pathLst>
                <a:path w="8353425" h="5048250">
                  <a:moveTo>
                    <a:pt x="8352922" y="0"/>
                  </a:moveTo>
                  <a:lnTo>
                    <a:pt x="0" y="0"/>
                  </a:lnTo>
                  <a:lnTo>
                    <a:pt x="0" y="5048046"/>
                  </a:lnTo>
                  <a:lnTo>
                    <a:pt x="8352922" y="5048046"/>
                  </a:lnTo>
                  <a:lnTo>
                    <a:pt x="8352922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3527" y="1673428"/>
              <a:ext cx="8353425" cy="5048250"/>
            </a:xfrm>
            <a:custGeom>
              <a:avLst/>
              <a:gdLst/>
              <a:ahLst/>
              <a:cxnLst/>
              <a:rect l="l" t="t" r="r" b="b"/>
              <a:pathLst>
                <a:path w="8353425" h="5048250">
                  <a:moveTo>
                    <a:pt x="0" y="0"/>
                  </a:moveTo>
                  <a:lnTo>
                    <a:pt x="8352923" y="0"/>
                  </a:lnTo>
                  <a:lnTo>
                    <a:pt x="8352923" y="5048046"/>
                  </a:lnTo>
                  <a:lnTo>
                    <a:pt x="0" y="504804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72995" marR="5080" indent="-94678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Sobre mejores prácticas  recomendadas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02267" y="1706448"/>
            <a:ext cx="7872730" cy="3840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" dirty="0">
                <a:solidFill>
                  <a:srgbClr val="1F497D"/>
                </a:solidFill>
                <a:latin typeface="Carlito"/>
                <a:cs typeface="Carlito"/>
              </a:rPr>
              <a:t>BGP vs.</a:t>
            </a:r>
            <a:r>
              <a:rPr sz="2500" b="1" dirty="0">
                <a:solidFill>
                  <a:srgbClr val="1F497D"/>
                </a:solidFill>
                <a:latin typeface="Carlito"/>
                <a:cs typeface="Carlito"/>
              </a:rPr>
              <a:t> </a:t>
            </a:r>
            <a:r>
              <a:rPr sz="2500" b="1" spc="-5" dirty="0">
                <a:solidFill>
                  <a:srgbClr val="1F497D"/>
                </a:solidFill>
                <a:latin typeface="Carlito"/>
                <a:cs typeface="Carlito"/>
              </a:rPr>
              <a:t>IGPs</a:t>
            </a:r>
            <a:endParaRPr sz="25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500" spc="-5" dirty="0">
                <a:solidFill>
                  <a:srgbClr val="222222"/>
                </a:solidFill>
                <a:latin typeface="Carlito"/>
                <a:cs typeface="Carlito"/>
              </a:rPr>
              <a:t>Protocolos de ruteo interno</a:t>
            </a:r>
            <a:r>
              <a:rPr sz="2500" spc="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500" spc="-5" dirty="0">
                <a:solidFill>
                  <a:srgbClr val="222222"/>
                </a:solidFill>
                <a:latin typeface="Carlito"/>
                <a:cs typeface="Carlito"/>
              </a:rPr>
              <a:t>(IGP):</a:t>
            </a:r>
            <a:endParaRPr sz="2500">
              <a:latin typeface="Carlito"/>
              <a:cs typeface="Carlito"/>
            </a:endParaRPr>
          </a:p>
          <a:p>
            <a:pPr marL="755650" indent="-285750">
              <a:lnSpc>
                <a:spcPct val="100000"/>
              </a:lnSpc>
              <a:spcBef>
                <a:spcPts val="2600"/>
              </a:spcBef>
              <a:buFont typeface="Times New Roman"/>
              <a:buChar char="•"/>
              <a:tabLst>
                <a:tab pos="755015" algn="l"/>
                <a:tab pos="755650" algn="l"/>
              </a:tabLst>
            </a:pP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Ejemplos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OSPF,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RIP,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etc..</a:t>
            </a:r>
            <a:endParaRPr sz="2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222222"/>
              </a:buClr>
              <a:buFont typeface="Times New Roman"/>
              <a:buChar char="•"/>
            </a:pPr>
            <a:endParaRPr sz="2150">
              <a:latin typeface="Carlito"/>
              <a:cs typeface="Carlito"/>
            </a:endParaRPr>
          </a:p>
          <a:p>
            <a:pPr marL="755650" indent="-285750">
              <a:lnSpc>
                <a:spcPct val="100000"/>
              </a:lnSpc>
              <a:spcBef>
                <a:spcPts val="5"/>
              </a:spcBef>
              <a:buFont typeface="Times New Roman"/>
              <a:buChar char="•"/>
              <a:tabLst>
                <a:tab pos="755015" algn="l"/>
                <a:tab pos="755650" algn="l"/>
              </a:tabLst>
            </a:pP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Usados para transportar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las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direcciones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de la</a:t>
            </a:r>
            <a:r>
              <a:rPr sz="2200" spc="4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200" spc="-5" dirty="0">
                <a:solidFill>
                  <a:srgbClr val="FF3300"/>
                </a:solidFill>
                <a:latin typeface="Carlito"/>
                <a:cs typeface="Carlito"/>
              </a:rPr>
              <a:t>infraestructura.</a:t>
            </a:r>
            <a:endParaRPr sz="2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222222"/>
              </a:buClr>
              <a:buFont typeface="Times New Roman"/>
              <a:buChar char="•"/>
            </a:pPr>
            <a:endParaRPr sz="2050">
              <a:latin typeface="Carlito"/>
              <a:cs typeface="Carlito"/>
            </a:endParaRPr>
          </a:p>
          <a:p>
            <a:pPr marL="755650" indent="-285750">
              <a:lnSpc>
                <a:spcPct val="100000"/>
              </a:lnSpc>
              <a:buFont typeface="Times New Roman"/>
              <a:buChar char="•"/>
              <a:tabLst>
                <a:tab pos="755015" algn="l"/>
                <a:tab pos="755650" algn="l"/>
              </a:tabLst>
            </a:pP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No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usados para transportar los prefijos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de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Internet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o</a:t>
            </a:r>
            <a:r>
              <a:rPr sz="2200" spc="10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clientes.</a:t>
            </a:r>
            <a:endParaRPr sz="2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222222"/>
              </a:buClr>
              <a:buFont typeface="Times New Roman"/>
              <a:buChar char="•"/>
            </a:pPr>
            <a:endParaRPr sz="2150">
              <a:latin typeface="Carlito"/>
              <a:cs typeface="Carlito"/>
            </a:endParaRPr>
          </a:p>
          <a:p>
            <a:pPr marL="755650" indent="-285750">
              <a:lnSpc>
                <a:spcPct val="100000"/>
              </a:lnSpc>
              <a:buFont typeface="Times New Roman"/>
              <a:buChar char="•"/>
              <a:tabLst>
                <a:tab pos="755015" algn="l"/>
                <a:tab pos="755650" algn="l"/>
              </a:tabLst>
            </a:pP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Diseñados de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tal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forma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que se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minimice el número de</a:t>
            </a:r>
            <a:r>
              <a:rPr sz="2200" spc="4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prefijos.</a:t>
            </a:r>
            <a:endParaRPr sz="22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524227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8233" y="1964181"/>
            <a:ext cx="8653145" cy="4780915"/>
            <a:chOff x="378233" y="1964181"/>
            <a:chExt cx="8653145" cy="4780915"/>
          </a:xfrm>
        </p:grpSpPr>
        <p:sp>
          <p:nvSpPr>
            <p:cNvPr id="3" name="object 3"/>
            <p:cNvSpPr/>
            <p:nvPr/>
          </p:nvSpPr>
          <p:spPr>
            <a:xfrm>
              <a:off x="382996" y="1968944"/>
              <a:ext cx="8378190" cy="4752975"/>
            </a:xfrm>
            <a:custGeom>
              <a:avLst/>
              <a:gdLst/>
              <a:ahLst/>
              <a:cxnLst/>
              <a:rect l="l" t="t" r="r" b="b"/>
              <a:pathLst>
                <a:path w="8378190" h="4752975">
                  <a:moveTo>
                    <a:pt x="8378009" y="0"/>
                  </a:moveTo>
                  <a:lnTo>
                    <a:pt x="0" y="0"/>
                  </a:lnTo>
                  <a:lnTo>
                    <a:pt x="0" y="4752530"/>
                  </a:lnTo>
                  <a:lnTo>
                    <a:pt x="8378009" y="4752530"/>
                  </a:lnTo>
                  <a:lnTo>
                    <a:pt x="8378009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82996" y="1968944"/>
              <a:ext cx="8378190" cy="4752975"/>
            </a:xfrm>
            <a:custGeom>
              <a:avLst/>
              <a:gdLst/>
              <a:ahLst/>
              <a:cxnLst/>
              <a:rect l="l" t="t" r="r" b="b"/>
              <a:pathLst>
                <a:path w="8378190" h="4752975">
                  <a:moveTo>
                    <a:pt x="0" y="0"/>
                  </a:moveTo>
                  <a:lnTo>
                    <a:pt x="8377993" y="0"/>
                  </a:lnTo>
                  <a:lnTo>
                    <a:pt x="8377993" y="4752526"/>
                  </a:lnTo>
                  <a:lnTo>
                    <a:pt x="0" y="475252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72995" marR="5080" indent="-94678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Sobre mejores prácticas  recomendadas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61736" y="1941004"/>
            <a:ext cx="7154545" cy="4315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1F497D"/>
                </a:solidFill>
                <a:latin typeface="Carlito"/>
                <a:cs typeface="Carlito"/>
              </a:rPr>
              <a:t>BGP </a:t>
            </a:r>
            <a:r>
              <a:rPr sz="2400" b="1" dirty="0">
                <a:solidFill>
                  <a:srgbClr val="1F497D"/>
                </a:solidFill>
                <a:latin typeface="Carlito"/>
                <a:cs typeface="Carlito"/>
              </a:rPr>
              <a:t>vs </a:t>
            </a:r>
            <a:r>
              <a:rPr sz="2400" b="1" spc="-5" dirty="0">
                <a:solidFill>
                  <a:srgbClr val="1F497D"/>
                </a:solidFill>
                <a:latin typeface="Carlito"/>
                <a:cs typeface="Carlito"/>
              </a:rPr>
              <a:t>IGP</a:t>
            </a:r>
            <a:endParaRPr sz="2400">
              <a:latin typeface="Carlito"/>
              <a:cs typeface="Carlito"/>
            </a:endParaRPr>
          </a:p>
          <a:p>
            <a:pPr marL="374650" indent="-361950">
              <a:lnSpc>
                <a:spcPct val="100000"/>
              </a:lnSpc>
              <a:spcBef>
                <a:spcPts val="1720"/>
              </a:spcBef>
              <a:buFont typeface="Times New Roman"/>
              <a:buChar char="•"/>
              <a:tabLst>
                <a:tab pos="374015" algn="l"/>
                <a:tab pos="374650" algn="l"/>
              </a:tabLst>
            </a:pP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BGP: usar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internamente (iBGP)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y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externamente</a:t>
            </a:r>
            <a:r>
              <a:rPr sz="2400" spc="2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(eBGP)</a:t>
            </a:r>
            <a:endParaRPr sz="2400">
              <a:latin typeface="Carlito"/>
              <a:cs typeface="Carlito"/>
            </a:endParaRPr>
          </a:p>
          <a:p>
            <a:pPr marL="374650" indent="-361950">
              <a:lnSpc>
                <a:spcPts val="2610"/>
              </a:lnSpc>
              <a:spcBef>
                <a:spcPts val="1720"/>
              </a:spcBef>
              <a:buFont typeface="Times New Roman"/>
              <a:buChar char="•"/>
              <a:tabLst>
                <a:tab pos="374015" algn="l"/>
                <a:tab pos="374650" algn="l"/>
              </a:tabLst>
            </a:pP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iBGP: </a:t>
            </a: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usado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para transportar:</a:t>
            </a:r>
            <a:endParaRPr sz="2400">
              <a:latin typeface="Carlito"/>
              <a:cs typeface="Carlito"/>
            </a:endParaRPr>
          </a:p>
          <a:p>
            <a:pPr marL="721995" lvl="1" indent="-354330">
              <a:lnSpc>
                <a:spcPts val="2100"/>
              </a:lnSpc>
              <a:buFont typeface="Times New Roman"/>
              <a:buChar char="–"/>
              <a:tabLst>
                <a:tab pos="721995" algn="l"/>
                <a:tab pos="722630" algn="l"/>
              </a:tabLst>
            </a:pP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Los prefijos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de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Internet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a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través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del</a:t>
            </a:r>
            <a:r>
              <a:rPr sz="2200" spc="1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Backbone</a:t>
            </a:r>
            <a:endParaRPr sz="2200">
              <a:latin typeface="Carlito"/>
              <a:cs typeface="Carlito"/>
            </a:endParaRPr>
          </a:p>
          <a:p>
            <a:pPr marL="721995" lvl="1" indent="-354330">
              <a:lnSpc>
                <a:spcPts val="2370"/>
              </a:lnSpc>
              <a:buFont typeface="Times New Roman"/>
              <a:buChar char="–"/>
              <a:tabLst>
                <a:tab pos="721995" algn="l"/>
                <a:tab pos="722630" algn="l"/>
              </a:tabLst>
            </a:pP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Los prefijos de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los</a:t>
            </a:r>
            <a:r>
              <a:rPr sz="2200" spc="1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clientes</a:t>
            </a:r>
            <a:endParaRPr sz="2200">
              <a:latin typeface="Carlito"/>
              <a:cs typeface="Carlito"/>
            </a:endParaRPr>
          </a:p>
          <a:p>
            <a:pPr marL="374650" indent="-361950">
              <a:lnSpc>
                <a:spcPts val="2610"/>
              </a:lnSpc>
              <a:spcBef>
                <a:spcPts val="1520"/>
              </a:spcBef>
              <a:buFont typeface="Times New Roman"/>
              <a:buChar char="•"/>
              <a:tabLst>
                <a:tab pos="374015" algn="l"/>
                <a:tab pos="374650" algn="l"/>
              </a:tabLst>
            </a:pP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IGP</a:t>
            </a:r>
            <a:endParaRPr sz="2400">
              <a:latin typeface="Carlito"/>
              <a:cs typeface="Carlito"/>
            </a:endParaRPr>
          </a:p>
          <a:p>
            <a:pPr marL="723900" marR="805180" lvl="1" indent="-355600">
              <a:lnSpc>
                <a:spcPct val="79500"/>
              </a:lnSpc>
              <a:spcBef>
                <a:spcPts val="270"/>
              </a:spcBef>
              <a:buFont typeface="Times New Roman"/>
              <a:buChar char="–"/>
              <a:tabLst>
                <a:tab pos="721995" algn="l"/>
                <a:tab pos="722630" algn="l"/>
              </a:tabLst>
            </a:pP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El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IGP debe contener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a las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redes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de la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DMZ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o usar 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neighbor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x.x.x.x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next-hop-self</a:t>
            </a:r>
            <a:endParaRPr sz="2200">
              <a:latin typeface="Carlito"/>
              <a:cs typeface="Carlito"/>
            </a:endParaRPr>
          </a:p>
          <a:p>
            <a:pPr marL="374650" indent="-361950">
              <a:lnSpc>
                <a:spcPts val="2610"/>
              </a:lnSpc>
              <a:spcBef>
                <a:spcPts val="1720"/>
              </a:spcBef>
              <a:buFont typeface="Times New Roman"/>
              <a:buChar char="•"/>
              <a:tabLst>
                <a:tab pos="374015" algn="l"/>
                <a:tab pos="374650" algn="l"/>
              </a:tabLst>
            </a:pPr>
            <a:r>
              <a:rPr sz="2400" dirty="0">
                <a:solidFill>
                  <a:srgbClr val="222222"/>
                </a:solidFill>
                <a:latin typeface="Carlito"/>
                <a:cs typeface="Carlito"/>
              </a:rPr>
              <a:t>eBGP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usados</a:t>
            </a:r>
            <a:r>
              <a:rPr sz="2400" spc="-1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para</a:t>
            </a:r>
            <a:endParaRPr sz="2400">
              <a:latin typeface="Carlito"/>
              <a:cs typeface="Carlito"/>
            </a:endParaRPr>
          </a:p>
          <a:p>
            <a:pPr marL="721995" lvl="1" indent="-354330">
              <a:lnSpc>
                <a:spcPts val="2150"/>
              </a:lnSpc>
              <a:buFont typeface="Times New Roman"/>
              <a:buChar char="–"/>
              <a:tabLst>
                <a:tab pos="721995" algn="l"/>
                <a:tab pos="722630" algn="l"/>
              </a:tabLst>
            </a:pP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Intercambiar prefijos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con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otros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AS</a:t>
            </a:r>
            <a:endParaRPr sz="2200">
              <a:latin typeface="Carlito"/>
              <a:cs typeface="Carlito"/>
            </a:endParaRPr>
          </a:p>
          <a:p>
            <a:pPr marL="721995" lvl="1" indent="-354330">
              <a:lnSpc>
                <a:spcPts val="2420"/>
              </a:lnSpc>
              <a:buFont typeface="Times New Roman"/>
              <a:buChar char="–"/>
              <a:tabLst>
                <a:tab pos="721995" algn="l"/>
                <a:tab pos="722630" algn="l"/>
              </a:tabLst>
            </a:pP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Clave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de la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mplementaci</a:t>
            </a:r>
            <a:r>
              <a:rPr sz="2200" spc="-5" dirty="0">
                <a:solidFill>
                  <a:srgbClr val="2D2D2D"/>
                </a:solidFill>
                <a:latin typeface="Carlito"/>
                <a:cs typeface="Carlito"/>
              </a:rPr>
              <a:t>ón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de políticas de</a:t>
            </a:r>
            <a:r>
              <a:rPr sz="2200" spc="2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ruteo</a:t>
            </a:r>
            <a:endParaRPr sz="22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5066719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71725" marR="5080" indent="-94678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Sobre mejores prácticas  recomendadas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50850" y="1743074"/>
            <a:ext cx="8239125" cy="4139565"/>
            <a:chOff x="450850" y="1743074"/>
            <a:chExt cx="8239125" cy="4139565"/>
          </a:xfrm>
        </p:grpSpPr>
        <p:sp>
          <p:nvSpPr>
            <p:cNvPr id="4" name="object 4"/>
            <p:cNvSpPr/>
            <p:nvPr/>
          </p:nvSpPr>
          <p:spPr>
            <a:xfrm>
              <a:off x="455612" y="1747837"/>
              <a:ext cx="8229600" cy="4130040"/>
            </a:xfrm>
            <a:custGeom>
              <a:avLst/>
              <a:gdLst/>
              <a:ahLst/>
              <a:cxnLst/>
              <a:rect l="l" t="t" r="r" b="b"/>
              <a:pathLst>
                <a:path w="8229600" h="4130040">
                  <a:moveTo>
                    <a:pt x="8229600" y="0"/>
                  </a:moveTo>
                  <a:lnTo>
                    <a:pt x="0" y="0"/>
                  </a:lnTo>
                  <a:lnTo>
                    <a:pt x="0" y="4129434"/>
                  </a:lnTo>
                  <a:lnTo>
                    <a:pt x="8229600" y="4129434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5612" y="1747837"/>
              <a:ext cx="8229600" cy="4130040"/>
            </a:xfrm>
            <a:custGeom>
              <a:avLst/>
              <a:gdLst/>
              <a:ahLst/>
              <a:cxnLst/>
              <a:rect l="l" t="t" r="r" b="b"/>
              <a:pathLst>
                <a:path w="8229600" h="4130040">
                  <a:moveTo>
                    <a:pt x="0" y="0"/>
                  </a:moveTo>
                  <a:lnTo>
                    <a:pt x="8229594" y="0"/>
                  </a:lnTo>
                  <a:lnTo>
                    <a:pt x="8229594" y="4129427"/>
                  </a:lnTo>
                  <a:lnTo>
                    <a:pt x="0" y="4129427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4352" y="1719897"/>
            <a:ext cx="7900670" cy="411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1F497D"/>
                </a:solidFill>
                <a:latin typeface="Carlito"/>
                <a:cs typeface="Carlito"/>
              </a:rPr>
              <a:t>BGP</a:t>
            </a:r>
            <a:endParaRPr sz="2400">
              <a:latin typeface="Carlito"/>
              <a:cs typeface="Carlito"/>
            </a:endParaRPr>
          </a:p>
          <a:p>
            <a:pPr marL="374650" indent="-361950">
              <a:lnSpc>
                <a:spcPct val="100000"/>
              </a:lnSpc>
              <a:spcBef>
                <a:spcPts val="1720"/>
              </a:spcBef>
              <a:buFont typeface="Times New Roman"/>
              <a:buChar char="•"/>
              <a:tabLst>
                <a:tab pos="374015" algn="l"/>
                <a:tab pos="374650" algn="l"/>
              </a:tabLst>
            </a:pP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Nunca</a:t>
            </a:r>
            <a:r>
              <a:rPr sz="2400" spc="-1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400" spc="-5" dirty="0">
                <a:solidFill>
                  <a:srgbClr val="222222"/>
                </a:solidFill>
                <a:latin typeface="Carlito"/>
                <a:cs typeface="Carlito"/>
              </a:rPr>
              <a:t>hacer</a:t>
            </a:r>
            <a:endParaRPr sz="2400">
              <a:latin typeface="Carlito"/>
              <a:cs typeface="Carlito"/>
            </a:endParaRPr>
          </a:p>
          <a:p>
            <a:pPr marL="721995" lvl="1" indent="-354330">
              <a:lnSpc>
                <a:spcPct val="100000"/>
              </a:lnSpc>
              <a:spcBef>
                <a:spcPts val="1560"/>
              </a:spcBef>
              <a:buFont typeface="Times New Roman"/>
              <a:buChar char="–"/>
              <a:tabLst>
                <a:tab pos="721995" algn="l"/>
                <a:tab pos="722630" algn="l"/>
              </a:tabLst>
            </a:pP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Redistribuir prefijos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BGP en un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IGP</a:t>
            </a:r>
            <a:endParaRPr sz="2200">
              <a:latin typeface="Carlito"/>
              <a:cs typeface="Carlito"/>
            </a:endParaRPr>
          </a:p>
          <a:p>
            <a:pPr marL="721995" lvl="1" indent="-354330">
              <a:lnSpc>
                <a:spcPct val="100000"/>
              </a:lnSpc>
              <a:spcBef>
                <a:spcPts val="1560"/>
              </a:spcBef>
              <a:buFont typeface="Times New Roman"/>
              <a:buChar char="–"/>
              <a:tabLst>
                <a:tab pos="721995" algn="l"/>
                <a:tab pos="722630" algn="l"/>
              </a:tabLst>
            </a:pP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Redistribuir rutas IGP dentro de</a:t>
            </a:r>
            <a:r>
              <a:rPr sz="2200" spc="1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BGP</a:t>
            </a:r>
            <a:endParaRPr sz="2200">
              <a:latin typeface="Carlito"/>
              <a:cs typeface="Carlito"/>
            </a:endParaRPr>
          </a:p>
          <a:p>
            <a:pPr marL="723900" marR="5080" lvl="1" indent="-355600">
              <a:lnSpc>
                <a:spcPct val="79500"/>
              </a:lnSpc>
              <a:spcBef>
                <a:spcPts val="2100"/>
              </a:spcBef>
              <a:buFont typeface="Times New Roman"/>
              <a:buChar char="–"/>
              <a:tabLst>
                <a:tab pos="721995" algn="l"/>
                <a:tab pos="722630" algn="l"/>
              </a:tabLst>
            </a:pP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NO Usar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IGP para transportar los prefijos de los clientes </a:t>
            </a:r>
            <a:r>
              <a:rPr sz="2200" dirty="0">
                <a:solidFill>
                  <a:srgbClr val="222222"/>
                </a:solidFill>
                <a:latin typeface="Carlito"/>
                <a:cs typeface="Carlito"/>
              </a:rPr>
              <a:t>u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otras  redes</a:t>
            </a:r>
            <a:r>
              <a:rPr sz="2200" spc="-1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200" spc="-5" dirty="0">
                <a:solidFill>
                  <a:srgbClr val="222222"/>
                </a:solidFill>
                <a:latin typeface="Carlito"/>
                <a:cs typeface="Carlito"/>
              </a:rPr>
              <a:t>externas</a:t>
            </a:r>
            <a:endParaRPr sz="2200">
              <a:latin typeface="Carlito"/>
              <a:cs typeface="Carlito"/>
            </a:endParaRPr>
          </a:p>
          <a:p>
            <a:pPr marL="431800" marR="187325" indent="-419100">
              <a:lnSpc>
                <a:spcPct val="80100"/>
              </a:lnSpc>
              <a:buClr>
                <a:srgbClr val="222222"/>
              </a:buClr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/>
              <a:t>	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Utilizar /32 para </a:t>
            </a: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las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interfaces loopbacks </a:t>
            </a: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de 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enrutamiento </a:t>
            </a: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y levantar las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sesiones de iBGP </a:t>
            </a: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con</a:t>
            </a:r>
            <a:r>
              <a:rPr sz="2600" spc="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ellas</a:t>
            </a:r>
            <a:endParaRPr sz="2600">
              <a:latin typeface="Carlito"/>
              <a:cs typeface="Carlito"/>
            </a:endParaRPr>
          </a:p>
          <a:p>
            <a:pPr marL="431800" marR="909319" indent="-419100">
              <a:lnSpc>
                <a:spcPct val="80100"/>
              </a:lnSpc>
              <a:buClr>
                <a:srgbClr val="222222"/>
              </a:buClr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/>
              <a:t>	</a:t>
            </a: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Usar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Passwords </a:t>
            </a: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en la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sesiones de iBGP (robos de  prefijos)</a:t>
            </a:r>
            <a:endParaRPr sz="26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32840871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71725" marR="5080" indent="-94678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Sobre mejores prácticas  recomendadas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14400" y="1681829"/>
            <a:ext cx="7143750" cy="4069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1F497D"/>
                </a:solidFill>
                <a:latin typeface="Carlito"/>
                <a:cs typeface="Carlito"/>
              </a:rPr>
              <a:t>BGP</a:t>
            </a:r>
            <a:endParaRPr sz="2800" dirty="0">
              <a:latin typeface="Carlito"/>
              <a:cs typeface="Carlito"/>
            </a:endParaRPr>
          </a:p>
          <a:p>
            <a:pPr marL="374650" indent="-361950">
              <a:lnSpc>
                <a:spcPct val="100000"/>
              </a:lnSpc>
              <a:spcBef>
                <a:spcPts val="2640"/>
              </a:spcBef>
              <a:buFont typeface="Times New Roman"/>
              <a:buChar char="•"/>
              <a:tabLst>
                <a:tab pos="374015" algn="l"/>
                <a:tab pos="374650" algn="l"/>
              </a:tabLst>
            </a:pPr>
            <a:r>
              <a:rPr sz="2800" dirty="0">
                <a:solidFill>
                  <a:srgbClr val="222222"/>
                </a:solidFill>
                <a:latin typeface="Carlito"/>
                <a:cs typeface="Carlito"/>
              </a:rPr>
              <a:t>Que </a:t>
            </a:r>
            <a:r>
              <a:rPr sz="2800" spc="-5" dirty="0">
                <a:solidFill>
                  <a:srgbClr val="222222"/>
                </a:solidFill>
                <a:latin typeface="Carlito"/>
                <a:cs typeface="Carlito"/>
              </a:rPr>
              <a:t>anuncios no debería</a:t>
            </a:r>
            <a:r>
              <a:rPr sz="280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800" spc="-5" dirty="0">
                <a:solidFill>
                  <a:srgbClr val="222222"/>
                </a:solidFill>
                <a:latin typeface="Carlito"/>
                <a:cs typeface="Carlito"/>
              </a:rPr>
              <a:t>recibir</a:t>
            </a:r>
            <a:endParaRPr sz="2800" dirty="0">
              <a:latin typeface="Carlito"/>
              <a:cs typeface="Carlito"/>
            </a:endParaRPr>
          </a:p>
          <a:p>
            <a:pPr marL="721995" lvl="1" indent="-354965">
              <a:lnSpc>
                <a:spcPct val="100000"/>
              </a:lnSpc>
              <a:spcBef>
                <a:spcPts val="2460"/>
              </a:spcBef>
              <a:buFont typeface="Times New Roman"/>
              <a:buChar char="–"/>
              <a:tabLst>
                <a:tab pos="721995" algn="l"/>
                <a:tab pos="722630" algn="l"/>
              </a:tabLst>
            </a:pP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No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recibir los prefijos definidos </a:t>
            </a: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en el</a:t>
            </a:r>
            <a:r>
              <a:rPr sz="2600" spc="1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RFC1918</a:t>
            </a:r>
            <a:endParaRPr sz="2600" dirty="0">
              <a:latin typeface="Carlito"/>
              <a:cs typeface="Carlito"/>
            </a:endParaRPr>
          </a:p>
          <a:p>
            <a:pPr marL="721995" lvl="1" indent="-354965">
              <a:lnSpc>
                <a:spcPct val="100000"/>
              </a:lnSpc>
              <a:spcBef>
                <a:spcPts val="2480"/>
              </a:spcBef>
              <a:buFont typeface="Times New Roman"/>
              <a:buChar char="–"/>
              <a:tabLst>
                <a:tab pos="721995" algn="l"/>
                <a:tab pos="722630" algn="l"/>
              </a:tabLst>
            </a:pP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No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aceptar mis propios</a:t>
            </a:r>
            <a:r>
              <a:rPr sz="2600" spc="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prefijos</a:t>
            </a:r>
            <a:endParaRPr sz="2600" dirty="0">
              <a:latin typeface="Carlito"/>
              <a:cs typeface="Carlito"/>
            </a:endParaRPr>
          </a:p>
          <a:p>
            <a:pPr marL="721995" lvl="1" indent="-354965">
              <a:lnSpc>
                <a:spcPct val="100000"/>
              </a:lnSpc>
              <a:spcBef>
                <a:spcPts val="2580"/>
              </a:spcBef>
              <a:buFont typeface="Times New Roman"/>
              <a:buChar char="–"/>
              <a:tabLst>
                <a:tab pos="721995" algn="l"/>
                <a:tab pos="722630" algn="l"/>
              </a:tabLst>
            </a:pP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No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aceptar </a:t>
            </a: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el default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(a menos </a:t>
            </a: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que se</a:t>
            </a:r>
            <a:r>
              <a:rPr sz="2600" spc="-20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requiera)</a:t>
            </a:r>
            <a:endParaRPr sz="2600" dirty="0">
              <a:latin typeface="Carlito"/>
              <a:cs typeface="Carlito"/>
            </a:endParaRPr>
          </a:p>
          <a:p>
            <a:pPr marL="721995" lvl="1" indent="-354965">
              <a:lnSpc>
                <a:spcPct val="100000"/>
              </a:lnSpc>
              <a:spcBef>
                <a:spcPts val="2480"/>
              </a:spcBef>
              <a:buFont typeface="Times New Roman"/>
              <a:buChar char="–"/>
              <a:tabLst>
                <a:tab pos="721995" algn="l"/>
                <a:tab pos="722630" algn="l"/>
              </a:tabLst>
            </a:pPr>
            <a:r>
              <a:rPr sz="2600" dirty="0">
                <a:solidFill>
                  <a:srgbClr val="222222"/>
                </a:solidFill>
                <a:latin typeface="Carlito"/>
                <a:cs typeface="Carlito"/>
              </a:rPr>
              <a:t>No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aceptar prefijos mayores de</a:t>
            </a:r>
            <a:r>
              <a:rPr sz="2600" spc="5" dirty="0">
                <a:solidFill>
                  <a:srgbClr val="222222"/>
                </a:solidFill>
                <a:latin typeface="Carlito"/>
                <a:cs typeface="Carlito"/>
              </a:rPr>
              <a:t> </a:t>
            </a:r>
            <a:r>
              <a:rPr sz="2600" spc="-5" dirty="0">
                <a:solidFill>
                  <a:srgbClr val="222222"/>
                </a:solidFill>
                <a:latin typeface="Carlito"/>
                <a:cs typeface="Carlito"/>
              </a:rPr>
              <a:t>/24</a:t>
            </a:r>
            <a:endParaRPr sz="2600" dirty="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4240464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9591" y="2724238"/>
            <a:ext cx="7634617" cy="39972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93213" y="498157"/>
            <a:ext cx="436308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Sistema</a:t>
            </a:r>
            <a:r>
              <a:rPr sz="4400" spc="-50" dirty="0"/>
              <a:t> </a:t>
            </a:r>
            <a:r>
              <a:rPr sz="4400" spc="-5" dirty="0"/>
              <a:t>Autónomo</a:t>
            </a:r>
            <a:endParaRPr sz="4400"/>
          </a:p>
        </p:txBody>
      </p:sp>
      <p:grpSp>
        <p:nvGrpSpPr>
          <p:cNvPr id="4" name="object 4"/>
          <p:cNvGrpSpPr/>
          <p:nvPr/>
        </p:nvGrpSpPr>
        <p:grpSpPr>
          <a:xfrm>
            <a:off x="606126" y="1418500"/>
            <a:ext cx="8221980" cy="1089660"/>
            <a:chOff x="606126" y="1418500"/>
            <a:chExt cx="8221980" cy="1089660"/>
          </a:xfrm>
        </p:grpSpPr>
        <p:sp>
          <p:nvSpPr>
            <p:cNvPr id="5" name="object 5"/>
            <p:cNvSpPr/>
            <p:nvPr/>
          </p:nvSpPr>
          <p:spPr>
            <a:xfrm>
              <a:off x="610889" y="1423263"/>
              <a:ext cx="8212455" cy="1080135"/>
            </a:xfrm>
            <a:custGeom>
              <a:avLst/>
              <a:gdLst/>
              <a:ahLst/>
              <a:cxnLst/>
              <a:rect l="l" t="t" r="r" b="b"/>
              <a:pathLst>
                <a:path w="8212455" h="1080135">
                  <a:moveTo>
                    <a:pt x="8212029" y="0"/>
                  </a:moveTo>
                  <a:lnTo>
                    <a:pt x="0" y="0"/>
                  </a:lnTo>
                  <a:lnTo>
                    <a:pt x="0" y="1080122"/>
                  </a:lnTo>
                  <a:lnTo>
                    <a:pt x="8212029" y="1080122"/>
                  </a:lnTo>
                  <a:lnTo>
                    <a:pt x="8212029" y="0"/>
                  </a:lnTo>
                  <a:close/>
                </a:path>
              </a:pathLst>
            </a:custGeom>
            <a:solidFill>
              <a:srgbClr val="F1F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0889" y="1423263"/>
              <a:ext cx="8212455" cy="1080135"/>
            </a:xfrm>
            <a:custGeom>
              <a:avLst/>
              <a:gdLst/>
              <a:ahLst/>
              <a:cxnLst/>
              <a:rect l="l" t="t" r="r" b="b"/>
              <a:pathLst>
                <a:path w="8212455" h="1080135">
                  <a:moveTo>
                    <a:pt x="0" y="0"/>
                  </a:moveTo>
                  <a:lnTo>
                    <a:pt x="8212024" y="0"/>
                  </a:lnTo>
                  <a:lnTo>
                    <a:pt x="8212024" y="1080119"/>
                  </a:lnTo>
                  <a:lnTo>
                    <a:pt x="0" y="108011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095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02329" y="1409039"/>
            <a:ext cx="7354570" cy="94424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60045" indent="-360680">
              <a:lnSpc>
                <a:spcPct val="100000"/>
              </a:lnSpc>
              <a:spcBef>
                <a:spcPts val="470"/>
              </a:spcBef>
              <a:buFont typeface="Arial"/>
              <a:buChar char="•"/>
              <a:tabLst>
                <a:tab pos="360045" algn="l"/>
                <a:tab pos="360680" algn="l"/>
              </a:tabLst>
            </a:pPr>
            <a:r>
              <a:rPr sz="1800" spc="-5" dirty="0">
                <a:latin typeface="Carlito"/>
                <a:cs typeface="Carlito"/>
              </a:rPr>
              <a:t>Desde afuera </a:t>
            </a:r>
            <a:r>
              <a:rPr sz="1800" dirty="0">
                <a:latin typeface="Carlito"/>
                <a:cs typeface="Carlito"/>
              </a:rPr>
              <a:t>el </a:t>
            </a:r>
            <a:r>
              <a:rPr sz="1800" spc="-5" dirty="0">
                <a:latin typeface="Carlito"/>
                <a:cs typeface="Carlito"/>
              </a:rPr>
              <a:t>AS es </a:t>
            </a:r>
            <a:r>
              <a:rPr sz="1800" dirty="0">
                <a:latin typeface="Carlito"/>
                <a:cs typeface="Carlito"/>
              </a:rPr>
              <a:t>visto como una entidad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5" dirty="0">
                <a:latin typeface="Carlito"/>
                <a:cs typeface="Carlito"/>
              </a:rPr>
              <a:t>única.</a:t>
            </a:r>
            <a:endParaRPr sz="1800">
              <a:latin typeface="Carlito"/>
              <a:cs typeface="Carlito"/>
            </a:endParaRPr>
          </a:p>
          <a:p>
            <a:pPr marL="355600" marR="5080" indent="-355600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360045" algn="l"/>
                <a:tab pos="360680" algn="l"/>
              </a:tabLst>
            </a:pPr>
            <a:r>
              <a:rPr sz="1800" spc="-5" dirty="0">
                <a:latin typeface="Carlito"/>
                <a:cs typeface="Carlito"/>
              </a:rPr>
              <a:t>Tiene su propia política de ruteo interna (IGPs) </a:t>
            </a:r>
            <a:r>
              <a:rPr sz="1800" dirty="0">
                <a:latin typeface="Carlito"/>
                <a:cs typeface="Carlito"/>
              </a:rPr>
              <a:t>y su </a:t>
            </a:r>
            <a:r>
              <a:rPr sz="1800" spc="-5" dirty="0">
                <a:latin typeface="Carlito"/>
                <a:cs typeface="Carlito"/>
              </a:rPr>
              <a:t>propia política de ruteo  externa (EGP)</a:t>
            </a:r>
            <a:endParaRPr sz="18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965816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3213" y="498157"/>
            <a:ext cx="436308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Sistema</a:t>
            </a:r>
            <a:r>
              <a:rPr sz="4400" spc="-50" dirty="0"/>
              <a:t> </a:t>
            </a:r>
            <a:r>
              <a:rPr sz="4400" spc="-5" dirty="0"/>
              <a:t>Autónomo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467827" y="1268767"/>
            <a:ext cx="8212455" cy="1080135"/>
          </a:xfrm>
          <a:prstGeom prst="rect">
            <a:avLst/>
          </a:prstGeom>
          <a:solidFill>
            <a:srgbClr val="F1F0E7"/>
          </a:solidFill>
          <a:ln w="9524">
            <a:solidFill>
              <a:srgbClr val="6095C9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451484" indent="-36068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451484" algn="l"/>
                <a:tab pos="452120" algn="l"/>
              </a:tabLst>
            </a:pPr>
            <a:r>
              <a:rPr sz="1800" dirty="0">
                <a:latin typeface="Carlito"/>
                <a:cs typeface="Carlito"/>
              </a:rPr>
              <a:t>Cada </a:t>
            </a:r>
            <a:r>
              <a:rPr sz="1800" spc="-5" dirty="0">
                <a:latin typeface="Carlito"/>
                <a:cs typeface="Carlito"/>
              </a:rPr>
              <a:t>AS </a:t>
            </a:r>
            <a:r>
              <a:rPr sz="1800" dirty="0">
                <a:latin typeface="Carlito"/>
                <a:cs typeface="Carlito"/>
              </a:rPr>
              <a:t>tiene un </a:t>
            </a:r>
            <a:r>
              <a:rPr sz="1800" spc="-5" dirty="0">
                <a:latin typeface="Carlito"/>
                <a:cs typeface="Carlito"/>
              </a:rPr>
              <a:t>identificador: </a:t>
            </a:r>
            <a:r>
              <a:rPr sz="1800" b="1" spc="-5" dirty="0">
                <a:latin typeface="Carlito"/>
                <a:cs typeface="Carlito"/>
              </a:rPr>
              <a:t>ASN </a:t>
            </a:r>
            <a:r>
              <a:rPr sz="1800" spc="-5" dirty="0">
                <a:latin typeface="Carlito"/>
                <a:cs typeface="Carlito"/>
              </a:rPr>
              <a:t>(Autonomous System</a:t>
            </a:r>
            <a:r>
              <a:rPr sz="1800" spc="10" dirty="0">
                <a:latin typeface="Carlito"/>
                <a:cs typeface="Carlito"/>
              </a:rPr>
              <a:t> </a:t>
            </a:r>
            <a:r>
              <a:rPr sz="1800" spc="-5" dirty="0">
                <a:latin typeface="Carlito"/>
                <a:cs typeface="Carlito"/>
              </a:rPr>
              <a:t>Number).</a:t>
            </a:r>
            <a:endParaRPr sz="1800">
              <a:latin typeface="Carlito"/>
              <a:cs typeface="Carlito"/>
            </a:endParaRPr>
          </a:p>
          <a:p>
            <a:pPr marL="451484" indent="-36068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451484" algn="l"/>
                <a:tab pos="452120" algn="l"/>
              </a:tabLst>
            </a:pPr>
            <a:r>
              <a:rPr sz="1800" b="1" spc="-5" dirty="0">
                <a:latin typeface="Carlito"/>
                <a:cs typeface="Carlito"/>
              </a:rPr>
              <a:t>ASN: </a:t>
            </a:r>
            <a:r>
              <a:rPr sz="1800" dirty="0">
                <a:latin typeface="Carlito"/>
                <a:cs typeface="Carlito"/>
              </a:rPr>
              <a:t>16 o 32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bits</a:t>
            </a:r>
            <a:endParaRPr sz="1800">
              <a:latin typeface="Carlito"/>
              <a:cs typeface="Carlito"/>
            </a:endParaRPr>
          </a:p>
          <a:p>
            <a:pPr marL="451484" indent="-360680">
              <a:lnSpc>
                <a:spcPct val="100000"/>
              </a:lnSpc>
              <a:spcBef>
                <a:spcPts val="440"/>
              </a:spcBef>
              <a:buFont typeface="Arial"/>
              <a:buChar char="•"/>
              <a:tabLst>
                <a:tab pos="451484" algn="l"/>
                <a:tab pos="452120" algn="l"/>
              </a:tabLst>
            </a:pPr>
            <a:r>
              <a:rPr sz="1800" spc="-5" dirty="0">
                <a:latin typeface="Carlito"/>
                <a:cs typeface="Carlito"/>
              </a:rPr>
              <a:t>Asignación: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7437" y="2636913"/>
            <a:ext cx="3657117" cy="2434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35219" y="4513920"/>
            <a:ext cx="4567036" cy="15995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96422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LACNIC 32</Template>
  <TotalTime>551</TotalTime>
  <Words>4010</Words>
  <Application>Microsoft Macintosh PowerPoint</Application>
  <PresentationFormat>Presentación en pantalla (4:3)</PresentationFormat>
  <Paragraphs>1097</Paragraphs>
  <Slides>73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73</vt:i4>
      </vt:variant>
    </vt:vector>
  </HeadingPairs>
  <TitlesOfParts>
    <vt:vector size="83" baseType="lpstr">
      <vt:lpstr>AoyagiKouzanFontT</vt:lpstr>
      <vt:lpstr>Arial</vt:lpstr>
      <vt:lpstr>Calibri</vt:lpstr>
      <vt:lpstr>Calibri Light</vt:lpstr>
      <vt:lpstr>Carlito</vt:lpstr>
      <vt:lpstr>Courier New</vt:lpstr>
      <vt:lpstr>Times New Roman</vt:lpstr>
      <vt:lpstr>Trebuchet MS</vt:lpstr>
      <vt:lpstr>Wingdings</vt:lpstr>
      <vt:lpstr>Tema de Office</vt:lpstr>
      <vt:lpstr>Presentación de PowerPoint</vt:lpstr>
      <vt:lpstr>Agenda</vt:lpstr>
      <vt:lpstr>¿ Qué es Internet?</vt:lpstr>
      <vt:lpstr>Recursos de Internet</vt:lpstr>
      <vt:lpstr>Presentación de PowerPoint</vt:lpstr>
      <vt:lpstr>Presentación de PowerPoint</vt:lpstr>
      <vt:lpstr>Sistema Autónomo</vt:lpstr>
      <vt:lpstr>Sistema Autónomo</vt:lpstr>
      <vt:lpstr>Sistema Autónomo</vt:lpstr>
      <vt:lpstr>Sistema Autónomo</vt:lpstr>
      <vt:lpstr>Protocolos de ruteo</vt:lpstr>
      <vt:lpstr>Tabla de ruteo y Tabla de BGP</vt:lpstr>
      <vt:lpstr>Tabla de ruteo y Tabla de BGP</vt:lpstr>
      <vt:lpstr>Presentación de PowerPoint</vt:lpstr>
      <vt:lpstr>Presentación de PowerPoint</vt:lpstr>
      <vt:lpstr>Presentación de PowerPoint</vt:lpstr>
      <vt:lpstr>¿Qué vimos?</vt:lpstr>
      <vt:lpstr>BGP</vt:lpstr>
      <vt:lpstr>Border Gateway Protocol</vt:lpstr>
      <vt:lpstr>Presentación de PowerPoint</vt:lpstr>
      <vt:lpstr>BGP se clasifica como un protocolo de enrutamiento basado en vector de trayectoria</vt:lpstr>
      <vt:lpstr>Presentación de PowerPoint</vt:lpstr>
      <vt:lpstr>Presentación de PowerPoint</vt:lpstr>
      <vt:lpstr>Qué es “Border Gateway  Protocol” (BGP)?</vt:lpstr>
      <vt:lpstr>Cómo trabaja BGP?</vt:lpstr>
      <vt:lpstr>Cómo trabaja BGP?</vt:lpstr>
      <vt:lpstr>Aprender y anunciar rutas</vt:lpstr>
      <vt:lpstr>Aprender y anunciar rutas  (Resumiendo)</vt:lpstr>
      <vt:lpstr>Aprender y anunciar rutas</vt:lpstr>
      <vt:lpstr>Configuración Básica</vt:lpstr>
      <vt:lpstr>Configuración Básica</vt:lpstr>
      <vt:lpstr>Configuración Básica</vt:lpstr>
      <vt:lpstr>Configuración Básica</vt:lpstr>
      <vt:lpstr>Comandos: show ip bgp</vt:lpstr>
      <vt:lpstr>Comandos: show ip bgp</vt:lpstr>
      <vt:lpstr>Comandos show ip bgp</vt:lpstr>
      <vt:lpstr>¿Qué vimos?</vt:lpstr>
      <vt:lpstr>ATRIBUTOS</vt:lpstr>
      <vt:lpstr>Atributos de rutas</vt:lpstr>
      <vt:lpstr>Categorías de Atributos</vt:lpstr>
      <vt:lpstr>Atributos que veremos</vt:lpstr>
      <vt:lpstr>Atributos de rutas: origin</vt:lpstr>
      <vt:lpstr>Atributos de rutas: next-hop</vt:lpstr>
      <vt:lpstr>Atributos de rutas: next-hop</vt:lpstr>
      <vt:lpstr>Atributos de rutas: AS-Path</vt:lpstr>
      <vt:lpstr>Atributos de rutas: MED</vt:lpstr>
      <vt:lpstr>Atributos de rutas: MED</vt:lpstr>
      <vt:lpstr>Atributos de rutas: LOCAL_PREF</vt:lpstr>
      <vt:lpstr>Atributos de rutas: LOCAL_PREF</vt:lpstr>
      <vt:lpstr>Atributos de rutas: Weight</vt:lpstr>
      <vt:lpstr>Atributos de rutas: Weight</vt:lpstr>
      <vt:lpstr>¿Qué vimos?</vt:lpstr>
      <vt:lpstr>DECISIONES ADMINISTRATIVAS</vt:lpstr>
      <vt:lpstr>Redistribución del default</vt:lpstr>
      <vt:lpstr>Insertando prefijos en BGP</vt:lpstr>
      <vt:lpstr>Insertando redes en BGP</vt:lpstr>
      <vt:lpstr>Filtrado de rutas</vt:lpstr>
      <vt:lpstr>Filtrado de rutas</vt:lpstr>
      <vt:lpstr>Filtros con prefix-list - Ejemplo</vt:lpstr>
      <vt:lpstr>Presentación de PowerPoint</vt:lpstr>
      <vt:lpstr>Filtros con AS-PATH- Ejemplo</vt:lpstr>
      <vt:lpstr>Expresiones Regulares</vt:lpstr>
      <vt:lpstr>Filtrado de rutas – Route-map (Sintaxis Cisco, Frr, Quagga)</vt:lpstr>
      <vt:lpstr>Route-map – Ejemplo con prefix-list</vt:lpstr>
      <vt:lpstr>Route-map – Ejemplo con as-path</vt:lpstr>
      <vt:lpstr>¿Qué vimos?</vt:lpstr>
      <vt:lpstr>Selección del mejor camino</vt:lpstr>
      <vt:lpstr>Selección del mejor camino</vt:lpstr>
      <vt:lpstr>Selección del mejor camino</vt:lpstr>
      <vt:lpstr>Sobre mejores prácticas  recomendadas</vt:lpstr>
      <vt:lpstr>Sobre mejores prácticas  recomendadas</vt:lpstr>
      <vt:lpstr>Sobre mejores prácticas  recomendadas</vt:lpstr>
      <vt:lpstr>Sobre mejores prácticas  recomendadas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Introducción a BGP</dc:title>
  <dc:creator>ERIKA VEGA</dc:creator>
  <cp:lastModifiedBy>Microsoft Office User</cp:lastModifiedBy>
  <cp:revision>13</cp:revision>
  <dcterms:created xsi:type="dcterms:W3CDTF">2020-03-02T04:30:24Z</dcterms:created>
  <dcterms:modified xsi:type="dcterms:W3CDTF">2020-03-02T13:42:49Z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2017-10-23T00:00:00Z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2020-03-02T00:00:00Z</vt:filetime>
  </property>
</Properties>
</file>