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454" r:id="rId3"/>
    <p:sldId id="455" r:id="rId4"/>
    <p:sldId id="495" r:id="rId5"/>
    <p:sldId id="457" r:id="rId6"/>
    <p:sldId id="458" r:id="rId7"/>
    <p:sldId id="460" r:id="rId8"/>
    <p:sldId id="465" r:id="rId9"/>
    <p:sldId id="466" r:id="rId10"/>
    <p:sldId id="467" r:id="rId11"/>
    <p:sldId id="468" r:id="rId12"/>
    <p:sldId id="479" r:id="rId13"/>
    <p:sldId id="494" r:id="rId14"/>
    <p:sldId id="477" r:id="rId15"/>
    <p:sldId id="478" r:id="rId16"/>
    <p:sldId id="469" r:id="rId17"/>
    <p:sldId id="470" r:id="rId18"/>
    <p:sldId id="491" r:id="rId19"/>
    <p:sldId id="492" r:id="rId20"/>
    <p:sldId id="493" r:id="rId21"/>
    <p:sldId id="482" r:id="rId22"/>
    <p:sldId id="473" r:id="rId23"/>
    <p:sldId id="474" r:id="rId24"/>
    <p:sldId id="475" r:id="rId25"/>
    <p:sldId id="476" r:id="rId26"/>
    <p:sldId id="480" r:id="rId27"/>
    <p:sldId id="481" r:id="rId28"/>
    <p:sldId id="483" r:id="rId29"/>
    <p:sldId id="484" r:id="rId30"/>
    <p:sldId id="496" r:id="rId31"/>
    <p:sldId id="497" r:id="rId32"/>
    <p:sldId id="485" r:id="rId33"/>
    <p:sldId id="486" r:id="rId34"/>
    <p:sldId id="487" r:id="rId3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1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08D9-4DAD-BDC2-B3EB62B5DF87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8D9-4DAD-BDC2-B3EB62B5DF87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8D9-4DAD-BDC2-B3EB62B5DF87}"/>
              </c:ext>
            </c:extLst>
          </c:dPt>
          <c:dLbls>
            <c:delete val="1"/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0.34</c:v>
                </c:pt>
                <c:pt idx="1">
                  <c:v>0.3</c:v>
                </c:pt>
                <c:pt idx="2">
                  <c:v>0.3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D9-4DAD-BDC2-B3EB62B5DF8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4B3AD-1300-43BB-82AE-4F29BE3DF869}" type="datetimeFigureOut">
              <a:rPr lang="es-MX" smtClean="0"/>
              <a:t>02/03/2020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7FEFC-F62A-4E08-AECC-48ED951B1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03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_tradnl" sz="12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Son claves de acceso difícil de adivinar por otras personas, aún utilizando aplicaciones para descifrarla.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B8C7E-B261-40C1-B045-63E5A18DE4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0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7178F-47E6-4E89-8336-46009AD6469C}" type="slidenum">
              <a:rPr lang="es-MX" smtClean="0">
                <a:solidFill>
                  <a:prstClr val="black"/>
                </a:solidFill>
              </a:rPr>
              <a:pPr/>
              <a:t>21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43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7178F-47E6-4E89-8336-46009AD6469C}" type="slidenum">
              <a:rPr lang="es-MX" smtClean="0">
                <a:solidFill>
                  <a:prstClr val="black"/>
                </a:solidFill>
              </a:rPr>
              <a:pPr/>
              <a:t>22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22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7178F-47E6-4E89-8336-46009AD6469C}" type="slidenum">
              <a:rPr lang="es-MX" smtClean="0">
                <a:solidFill>
                  <a:prstClr val="black"/>
                </a:solidFill>
              </a:rPr>
              <a:pPr/>
              <a:t>23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06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7178F-47E6-4E89-8336-46009AD6469C}" type="slidenum">
              <a:rPr lang="es-MX" smtClean="0">
                <a:solidFill>
                  <a:prstClr val="black"/>
                </a:solidFill>
              </a:rPr>
              <a:pPr/>
              <a:t>24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8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patrones de seguridad, identificación por huella, voz e imagen, han mejorado la protección de nuestra información. 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B8C7E-B261-40C1-B045-63E5A18DE4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0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patrones de seguridad, identificación por huella, voz e imagen, han mejorado la protección de nuestra información. 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B8C7E-B261-40C1-B045-63E5A18DE4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1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patrones de seguridad, identificación por huella, voz e imagen, han mejorado la protección de nuestra información. 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B8C7E-B261-40C1-B045-63E5A18DE4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9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7178F-47E6-4E89-8336-46009AD6469C}" type="slidenum">
              <a:rPr lang="es-MX" smtClean="0">
                <a:solidFill>
                  <a:prstClr val="black"/>
                </a:solidFill>
              </a:rPr>
              <a:pPr/>
              <a:t>13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04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7178F-47E6-4E89-8336-46009AD6469C}" type="slidenum">
              <a:rPr lang="es-MX" smtClean="0">
                <a:solidFill>
                  <a:prstClr val="black"/>
                </a:solidFill>
              </a:rPr>
              <a:pPr/>
              <a:t>15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74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7178F-47E6-4E89-8336-46009AD6469C}" type="slidenum">
              <a:rPr lang="es-MX" smtClean="0">
                <a:solidFill>
                  <a:prstClr val="black"/>
                </a:solidFill>
              </a:rPr>
              <a:pPr/>
              <a:t>16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32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7178F-47E6-4E89-8336-46009AD6469C}" type="slidenum">
              <a:rPr lang="es-MX" smtClean="0">
                <a:solidFill>
                  <a:prstClr val="black"/>
                </a:solidFill>
              </a:rPr>
              <a:pPr/>
              <a:t>17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04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7178F-47E6-4E89-8336-46009AD6469C}" type="slidenum">
              <a:rPr lang="es-MX" smtClean="0">
                <a:solidFill>
                  <a:prstClr val="black"/>
                </a:solidFill>
              </a:rPr>
              <a:pPr/>
              <a:t>18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8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ECCAC-1485-4A46-93B4-0AC30D192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8103C2-CF54-4BBF-96AB-36EF243C5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71275-95EA-4E1B-9DE3-DC88E0E2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E9EE-F2E1-413D-85EB-212DF53383A6}" type="datetimeFigureOut">
              <a:rPr lang="es-MX" smtClean="0"/>
              <a:t>02/03/2020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A5BEA-7AB7-4540-AFAD-B5AF0D2A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E7D330-0493-4D88-82D4-1298F01F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7AFD-768F-4679-BF90-35C4B8DD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83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973FB-EE48-4CD1-B3BE-B171B863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DADCDC-725D-4F0B-8B8A-D7058C79C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6C3564-E84E-4F1A-9140-51A6D6F7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E9EE-F2E1-413D-85EB-212DF53383A6}" type="datetimeFigureOut">
              <a:rPr lang="es-MX" smtClean="0"/>
              <a:t>02/03/2020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538BB5-ED49-45E9-855F-7359D4B1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574C7-D79B-4981-8015-75DCDADD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7AFD-768F-4679-BF90-35C4B8DD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44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CF89F2-AB07-4F36-AA5A-2717C3DA2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D2A8BC-FD34-4B80-8089-824593A25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064A8A-0AA3-47A5-AE4D-EFCA748B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E9EE-F2E1-413D-85EB-212DF53383A6}" type="datetimeFigureOut">
              <a:rPr lang="es-MX" smtClean="0"/>
              <a:t>02/03/2020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4520D9-29E3-4D9D-8469-5A8EF2BB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B8A59C-8DD2-4E73-8C11-CB8DDC5D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7AFD-768F-4679-BF90-35C4B8DD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095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15006-317C-4AC4-9E1C-16655745E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07E313-EEDA-44BB-8D9F-EB41C3944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207AD-B86D-483A-9780-5CFBF62B0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E9EE-F2E1-413D-85EB-212DF53383A6}" type="datetimeFigureOut">
              <a:rPr lang="es-MX" smtClean="0"/>
              <a:t>02/03/2020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49DD9A-B371-45C9-A04D-B84D67AB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929E3A-85F9-4303-9984-DB6A3A9D8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7AFD-768F-4679-BF90-35C4B8DD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35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BF6A2-C358-4454-AE7C-DBB79F27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021E-7B46-44DC-98EF-F7DBA4931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F0B0DB-E905-4FAC-AB10-97FF29A6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E9EE-F2E1-413D-85EB-212DF53383A6}" type="datetimeFigureOut">
              <a:rPr lang="es-MX" smtClean="0"/>
              <a:t>02/03/2020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EDF679-D36A-4382-A312-1F4F253BC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C36-C569-4B42-8599-59656174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7AFD-768F-4679-BF90-35C4B8DD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66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6ABBA-6D96-4376-84AF-A6A0495C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0C9266-5342-4A27-ABDC-4A4081A55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C09FE3-4BD8-450A-8359-1E8213D8C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05FF47-8524-47BF-9B26-7BA4ED83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E9EE-F2E1-413D-85EB-212DF53383A6}" type="datetimeFigureOut">
              <a:rPr lang="es-MX" smtClean="0"/>
              <a:t>02/03/2020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39E34A-F0EE-4216-9656-264B1F06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8E0BF7-AF97-48E0-BB54-4E913D35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7AFD-768F-4679-BF90-35C4B8DD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522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407AB-343F-4098-8B2F-D9993939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D336B1-DCD7-4E53-9FA7-A3D7CC5E4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02F0D1-BC14-43C4-8A2D-FD57434F1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E40839-C6FE-4A35-9934-53C45FCAF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6A1CDF-B7B6-46B8-A419-0FEB8F614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45FBE6-E19B-46AC-8A92-98FC55B3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E9EE-F2E1-413D-85EB-212DF53383A6}" type="datetimeFigureOut">
              <a:rPr lang="es-MX" smtClean="0"/>
              <a:t>02/03/2020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50CE334-71B5-4AF1-854D-F0B267B2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AC05337-4B0F-4005-B743-B590DCB2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7AFD-768F-4679-BF90-35C4B8DD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892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BF8E4-3BAD-491F-92C1-4990CBD7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D9EFE5-770B-41F7-9074-F2AE721C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E9EE-F2E1-413D-85EB-212DF53383A6}" type="datetimeFigureOut">
              <a:rPr lang="es-MX" smtClean="0"/>
              <a:t>02/03/2020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7D0ECBD-F4E5-40BE-AD0D-26FF08C3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E4208F-E62C-4062-A62A-69BA0257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7AFD-768F-4679-BF90-35C4B8DD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90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CE4419-7225-46BA-8BF2-0DCC06F2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E9EE-F2E1-413D-85EB-212DF53383A6}" type="datetimeFigureOut">
              <a:rPr lang="es-MX" smtClean="0"/>
              <a:t>02/03/2020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BE6D32-94D6-4201-95B0-97337E7D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4D417C-1EF6-4052-8D7B-E90BA9986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7AFD-768F-4679-BF90-35C4B8DD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805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56D01-FACC-4143-932A-A95319FF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78AC4E-D38B-4B4F-A631-3A54541C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E8B926-3559-44BA-95AD-6DFB97ADD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870C28-03A2-4AF9-AA2B-9CAF5605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E9EE-F2E1-413D-85EB-212DF53383A6}" type="datetimeFigureOut">
              <a:rPr lang="es-MX" smtClean="0"/>
              <a:t>02/03/2020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231F4-25D5-4A47-93C6-0F56AAF7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FA916C-2085-4A83-B65C-9F3A2943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7AFD-768F-4679-BF90-35C4B8DD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923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99DB2-42C3-4817-A69E-7B9AF529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A49144-E7CA-4709-B5C4-19DF8F2C0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E2D342-45BD-45A4-909F-1DF3FFC5A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DACC55-F50C-4726-9A03-E083E904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E9EE-F2E1-413D-85EB-212DF53383A6}" type="datetimeFigureOut">
              <a:rPr lang="es-MX" smtClean="0"/>
              <a:t>02/03/2020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AFA379-B127-4AFF-8281-9CAAE9A8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6F0902-0E56-486C-9050-4CAA64C8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7AFD-768F-4679-BF90-35C4B8DD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601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B148E1-2044-4D3E-A27A-798C6613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018DC9-27A0-4F88-BFC9-961296787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88E281-31FB-4D8E-AE59-4A97F1527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6E9EE-F2E1-413D-85EB-212DF53383A6}" type="datetimeFigureOut">
              <a:rPr lang="es-MX" smtClean="0"/>
              <a:t>02/03/2020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D31A21-68A5-4837-93AC-97DA2B1FC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F5FC6-65F4-4F16-9524-2363DFCAA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77AFD-768F-4679-BF90-35C4B8DD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418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2189B-F678-4A10-8EF6-E7D6A0290F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4B4650-5477-402D-8784-2FAC268ED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195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6"/>
          <p:cNvSpPr txBox="1"/>
          <p:nvPr/>
        </p:nvSpPr>
        <p:spPr>
          <a:xfrm>
            <a:off x="4648200" y="2057401"/>
            <a:ext cx="5867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_tradnl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 acceso a tus dispositivos móviles</a:t>
            </a:r>
            <a:r>
              <a:rPr lang="es-ES_tradnl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contraseñas seguras, patrones, identificación de huella, voz, etc., actualízalas periódicamente. </a:t>
            </a:r>
          </a:p>
          <a:p>
            <a:pPr lvl="0" algn="just"/>
            <a:endParaRPr lang="es-ES_tradnl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_tradnl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 aplicaciones de borrado remoto </a:t>
            </a:r>
            <a:r>
              <a:rPr lang="es-ES_tradnl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ubicación de tus equipos. </a:t>
            </a:r>
          </a:p>
          <a:p>
            <a:pPr lvl="0" algn="just"/>
            <a:endParaRPr lang="es-ES_tradnl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_tradnl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Respalda tu información </a:t>
            </a:r>
            <a:r>
              <a:rPr lang="es-ES_tradnl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almacenada en tus dispositivos móviles de manera periódica.</a:t>
            </a:r>
          </a:p>
          <a:p>
            <a:pPr lvl="0" algn="just"/>
            <a:endParaRPr lang="es-ES_tradnl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 el código IMEI, </a:t>
            </a:r>
            <a:r>
              <a:rPr lang="es-ES_tradnl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dar de baja el equipo con tu proveedor de servicios de telefonía, en caso de robo ó extravió. (*#06#)</a:t>
            </a:r>
          </a:p>
        </p:txBody>
      </p:sp>
      <p:sp>
        <p:nvSpPr>
          <p:cNvPr id="4" name="CuadroTexto 10"/>
          <p:cNvSpPr txBox="1"/>
          <p:nvPr/>
        </p:nvSpPr>
        <p:spPr>
          <a:xfrm>
            <a:off x="1828800" y="914401"/>
            <a:ext cx="8534400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PROTEGE TUS DISPOSITIVOS MÓVILES</a:t>
            </a:r>
          </a:p>
        </p:txBody>
      </p:sp>
      <p:pic>
        <p:nvPicPr>
          <p:cNvPr id="7" name="Picture 6" descr="11groomingrecomendacion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286000"/>
            <a:ext cx="321346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/>
        </p:nvGraphicFramePr>
        <p:xfrm>
          <a:off x="4117068" y="2812235"/>
          <a:ext cx="3962400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Elipse"/>
          <p:cNvSpPr/>
          <p:nvPr/>
        </p:nvSpPr>
        <p:spPr>
          <a:xfrm>
            <a:off x="7288893" y="3012151"/>
            <a:ext cx="685800" cy="70605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35%</a:t>
            </a:r>
            <a:endParaRPr lang="es-MX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5488669" y="2233137"/>
            <a:ext cx="600075" cy="6177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7%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MX" sz="1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CuadroTexto 6"/>
          <p:cNvSpPr txBox="1"/>
          <p:nvPr/>
        </p:nvSpPr>
        <p:spPr>
          <a:xfrm>
            <a:off x="8003268" y="3103566"/>
            <a:ext cx="12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rgbClr val="1F497D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FRAUDE Y EXTORSIÓN</a:t>
            </a:r>
          </a:p>
        </p:txBody>
      </p:sp>
      <p:sp>
        <p:nvSpPr>
          <p:cNvPr id="14" name="CuadroTexto 6"/>
          <p:cNvSpPr txBox="1"/>
          <p:nvPr/>
        </p:nvSpPr>
        <p:spPr>
          <a:xfrm>
            <a:off x="6515326" y="5509736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>
                <a:latin typeface="Arial Rounded MT Bold" panose="020F0704030504030204" pitchFamily="34" charset="0"/>
              </a:rPr>
              <a:t>VULNERABILIDADES DE SEGURIDAD DE SISTEMAS INFORMÁTICOS</a:t>
            </a:r>
          </a:p>
        </p:txBody>
      </p:sp>
      <p:sp>
        <p:nvSpPr>
          <p:cNvPr id="15" name="CuadroTexto 6"/>
          <p:cNvSpPr txBox="1"/>
          <p:nvPr/>
        </p:nvSpPr>
        <p:spPr>
          <a:xfrm>
            <a:off x="2095727" y="3587787"/>
            <a:ext cx="1926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ES_tradnl" dirty="0">
                <a:latin typeface="Arial Rounded MT Bold" panose="020F0704030504030204" pitchFamily="34" charset="0"/>
              </a:rPr>
              <a:t>DELITOS CONTRA LAS PERSONAS</a:t>
            </a:r>
          </a:p>
        </p:txBody>
      </p:sp>
      <p:sp>
        <p:nvSpPr>
          <p:cNvPr id="16" name="CuadroTexto 6"/>
          <p:cNvSpPr txBox="1"/>
          <p:nvPr/>
        </p:nvSpPr>
        <p:spPr>
          <a:xfrm>
            <a:off x="1981200" y="2280423"/>
            <a:ext cx="3391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ES_tradnl" dirty="0">
                <a:latin typeface="Arial Rounded MT Bold" panose="020F0704030504030204" pitchFamily="34" charset="0"/>
              </a:rPr>
              <a:t>DELITOS CONTRA LAS NÍÑAS, NIÑOS Y ADOLESCENTES</a:t>
            </a:r>
          </a:p>
        </p:txBody>
      </p:sp>
      <p:sp>
        <p:nvSpPr>
          <p:cNvPr id="18" name="17 Elipse"/>
          <p:cNvSpPr/>
          <p:nvPr/>
        </p:nvSpPr>
        <p:spPr>
          <a:xfrm>
            <a:off x="5750606" y="5400964"/>
            <a:ext cx="695325" cy="740767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25%</a:t>
            </a:r>
            <a:endParaRPr lang="es-MX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4123191" y="3503203"/>
            <a:ext cx="695325" cy="74076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33%</a:t>
            </a:r>
            <a:endParaRPr lang="es-MX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2" name="Picture 3" descr="D:\Desktop\CPDE DIFUSION 2017\PRESENTACIONES COORDINACION\UNIDADES CIBERNETICAS\unidades-cibernticas-2\content\data\repo\_0yTMeVD3q3hiHd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960" y="3626786"/>
            <a:ext cx="1005566" cy="96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0"/>
          <p:cNvSpPr txBox="1"/>
          <p:nvPr/>
        </p:nvSpPr>
        <p:spPr>
          <a:xfrm>
            <a:off x="1676400" y="914400"/>
            <a:ext cx="8839200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INCIDENTES CIBERNÉTICOS MÁS REPORTADOS</a:t>
            </a:r>
          </a:p>
          <a:p>
            <a:pPr algn="ctr">
              <a:lnSpc>
                <a:spcPct val="110000"/>
              </a:lnSpc>
            </a:pPr>
            <a:r>
              <a:rPr lang="es-MX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PRESENTE ADMINISTRACIÓN DIC. 2012 – DIC 2017</a:t>
            </a:r>
          </a:p>
        </p:txBody>
      </p:sp>
    </p:spTree>
    <p:extLst>
      <p:ext uri="{BB962C8B-B14F-4D97-AF65-F5344CB8AC3E}">
        <p14:creationId xmlns:p14="http://schemas.microsoft.com/office/powerpoint/2010/main" val="333650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-pf-in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"/>
          <a:stretch/>
        </p:blipFill>
        <p:spPr>
          <a:xfrm>
            <a:off x="1524000" y="13223"/>
            <a:ext cx="9144000" cy="5861471"/>
          </a:xfrm>
          <a:prstGeom prst="rect">
            <a:avLst/>
          </a:prstGeom>
        </p:spPr>
      </p:pic>
      <p:sp>
        <p:nvSpPr>
          <p:cNvPr id="5" name="Pentágono 4"/>
          <p:cNvSpPr/>
          <p:nvPr/>
        </p:nvSpPr>
        <p:spPr>
          <a:xfrm>
            <a:off x="1487488" y="1052736"/>
            <a:ext cx="576064" cy="576064"/>
          </a:xfrm>
          <a:prstGeom prst="homePlate">
            <a:avLst>
              <a:gd name="adj" fmla="val 3941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207568" y="1052737"/>
            <a:ext cx="504056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Andalus" pitchFamily="18" charset="-78"/>
              </a:rPr>
              <a:t>FRAUDE AL COMERCIO ELECTRÓNICO</a:t>
            </a:r>
          </a:p>
        </p:txBody>
      </p:sp>
      <p:sp>
        <p:nvSpPr>
          <p:cNvPr id="1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768409" y="6237312"/>
            <a:ext cx="669531" cy="486326"/>
          </a:xfrm>
          <a:effectLst/>
        </p:spPr>
        <p:txBody>
          <a:bodyPr/>
          <a:lstStyle/>
          <a:p>
            <a:pPr>
              <a:defRPr/>
            </a:pPr>
            <a:fld id="{E9C93951-AAAC-4442-9F6D-96BAD3043423}" type="slidenum">
              <a:rPr lang="es-ES" sz="1900">
                <a:solidFill>
                  <a:schemeClr val="bg1">
                    <a:lumMod val="65000"/>
                  </a:schemeClr>
                </a:solidFill>
                <a:latin typeface="Adobe Caslon Pro Bold"/>
                <a:cs typeface="Adobe Caslon Pro Bold"/>
              </a:rPr>
              <a:pPr>
                <a:defRPr/>
              </a:pPr>
              <a:t>12</a:t>
            </a:fld>
            <a:endParaRPr lang="es-ES" sz="1900" dirty="0">
              <a:solidFill>
                <a:schemeClr val="bg1">
                  <a:lumMod val="65000"/>
                </a:schemeClr>
              </a:solidFill>
              <a:latin typeface="Adobe Caslon Pro Bold"/>
              <a:cs typeface="Adobe Caslon Pro Bold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07568" y="2204864"/>
            <a:ext cx="3024336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  <a:cs typeface="Andalus" pitchFamily="18" charset="-78"/>
              </a:rPr>
              <a:t>Se refiere a cualquier forma de transacción comercial, en la cual las partes involucradas interactúan de manera electrónica. </a:t>
            </a:r>
          </a:p>
        </p:txBody>
      </p:sp>
      <p:pic>
        <p:nvPicPr>
          <p:cNvPr id="4" name="Imagen 3" descr="fraudecomerc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124744"/>
            <a:ext cx="6036808" cy="53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EJEMPLOS PHISHING\9 Venta de unidades cop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3613" r="13556" b="3782"/>
          <a:stretch/>
        </p:blipFill>
        <p:spPr bwMode="auto">
          <a:xfrm>
            <a:off x="2362201" y="1066801"/>
            <a:ext cx="7725399" cy="503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-pf-in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"/>
          <a:stretch/>
        </p:blipFill>
        <p:spPr>
          <a:xfrm>
            <a:off x="1524000" y="13223"/>
            <a:ext cx="9144000" cy="5861471"/>
          </a:xfrm>
          <a:prstGeom prst="rect">
            <a:avLst/>
          </a:prstGeom>
        </p:spPr>
      </p:pic>
      <p:sp>
        <p:nvSpPr>
          <p:cNvPr id="5" name="Pentágono 4"/>
          <p:cNvSpPr/>
          <p:nvPr/>
        </p:nvSpPr>
        <p:spPr>
          <a:xfrm>
            <a:off x="1487488" y="1052736"/>
            <a:ext cx="576064" cy="576064"/>
          </a:xfrm>
          <a:prstGeom prst="homePlate">
            <a:avLst>
              <a:gd name="adj" fmla="val 3941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207568" y="1052736"/>
            <a:ext cx="50405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Andalus" pitchFamily="18" charset="-78"/>
              </a:rPr>
              <a:t>FRAUDES NIGERIANOS</a:t>
            </a:r>
          </a:p>
        </p:txBody>
      </p:sp>
      <p:sp>
        <p:nvSpPr>
          <p:cNvPr id="1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768409" y="6237312"/>
            <a:ext cx="669531" cy="486326"/>
          </a:xfrm>
          <a:effectLst/>
        </p:spPr>
        <p:txBody>
          <a:bodyPr/>
          <a:lstStyle/>
          <a:p>
            <a:pPr>
              <a:defRPr/>
            </a:pPr>
            <a:fld id="{E9C93951-AAAC-4442-9F6D-96BAD3043423}" type="slidenum">
              <a:rPr lang="es-ES" sz="1900">
                <a:solidFill>
                  <a:schemeClr val="bg1">
                    <a:lumMod val="65000"/>
                  </a:schemeClr>
                </a:solidFill>
                <a:latin typeface="Adobe Caslon Pro Bold"/>
                <a:cs typeface="Adobe Caslon Pro Bold"/>
              </a:rPr>
              <a:pPr>
                <a:defRPr/>
              </a:pPr>
              <a:t>14</a:t>
            </a:fld>
            <a:endParaRPr lang="es-ES" sz="1900" dirty="0">
              <a:solidFill>
                <a:schemeClr val="bg1">
                  <a:lumMod val="65000"/>
                </a:schemeClr>
              </a:solidFill>
              <a:latin typeface="Adobe Caslon Pro Bold"/>
              <a:cs typeface="Adobe Caslon Pro Bold"/>
            </a:endParaRPr>
          </a:p>
        </p:txBody>
      </p:sp>
      <p:pic>
        <p:nvPicPr>
          <p:cNvPr id="12" name="Picture 2" descr="http://2.bp.blogspot.com/-1zSaHpmtsRs/T1ius6gsZKI/AAAAAAAAFOk/HYsHCDIhz6Q/s1600/TimoNigerian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0" r="17765" b="7409"/>
          <a:stretch/>
        </p:blipFill>
        <p:spPr bwMode="auto">
          <a:xfrm>
            <a:off x="2351584" y="1700809"/>
            <a:ext cx="7488832" cy="421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a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956918"/>
            <a:ext cx="6546304" cy="59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23 Subtítulo"/>
          <p:cNvSpPr>
            <a:spLocks/>
          </p:cNvSpPr>
          <p:nvPr/>
        </p:nvSpPr>
        <p:spPr bwMode="auto">
          <a:xfrm>
            <a:off x="2423592" y="1916832"/>
            <a:ext cx="72728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  <a:tabLst>
                <a:tab pos="1260475" algn="l"/>
              </a:tabLst>
              <a:defRPr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Es un delito cibernético mediante el cual se pretende solicitar información personal de sus cuentas o servicios bancarios en línea, mediante sitios web falsos que regularmente son enviados a los correos electrónicos de los titulares de cuentas bancarias con un enlace supuestamente real.</a:t>
            </a:r>
            <a:endParaRPr lang="es-ES_tradnl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26" name="Picture 2" descr="http://thumbs.dreamstime.com/z/phishing-para-los-datos-personales-488262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0"/>
          <a:stretch/>
        </p:blipFill>
        <p:spPr bwMode="auto">
          <a:xfrm>
            <a:off x="5015880" y="4005065"/>
            <a:ext cx="3168362" cy="191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ntivirus.es/wp-content/uploads/2010/08/phishing-filtr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724" y="3573016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omicrono.com/wp-content/uploads/2015/02/HTTP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4549601"/>
            <a:ext cx="3469639" cy="225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495600" y="105273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95959"/>
                </a:solidFill>
                <a:latin typeface="+mj-lt"/>
              </a:rPr>
              <a:t>PHISHING</a:t>
            </a:r>
            <a:endParaRPr lang="is-IS" sz="2800" b="1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615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hishing-bbva-200-eur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08720"/>
            <a:ext cx="9144000" cy="57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EJEMPLOS PHISHING\1 Datos financieros liverpoo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t="3574" r="3947" b="20228"/>
          <a:stretch/>
        </p:blipFill>
        <p:spPr bwMode="auto">
          <a:xfrm>
            <a:off x="1752600" y="1066801"/>
            <a:ext cx="8715751" cy="520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ejemplos de phishing\7 payp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50" y="990600"/>
            <a:ext cx="858145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5"/>
          <p:cNvSpPr txBox="1"/>
          <p:nvPr/>
        </p:nvSpPr>
        <p:spPr>
          <a:xfrm>
            <a:off x="3124200" y="5334001"/>
            <a:ext cx="6019800" cy="954107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FFFF"/>
                </a:solidFill>
                <a:latin typeface="Arial"/>
                <a:cs typeface="Arial"/>
              </a:rPr>
              <a:t>Contexto</a:t>
            </a:r>
          </a:p>
          <a:p>
            <a:pPr algn="ctr"/>
            <a:endParaRPr lang="es-ES_tradnl" sz="2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4 Rectángulo"/>
          <p:cNvSpPr/>
          <p:nvPr/>
        </p:nvSpPr>
        <p:spPr>
          <a:xfrm>
            <a:off x="3124200" y="6324600"/>
            <a:ext cx="60198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grpSp>
        <p:nvGrpSpPr>
          <p:cNvPr id="17" name="Agrupar 2"/>
          <p:cNvGrpSpPr/>
          <p:nvPr/>
        </p:nvGrpSpPr>
        <p:grpSpPr>
          <a:xfrm>
            <a:off x="4114800" y="1295400"/>
            <a:ext cx="3856382" cy="3856382"/>
            <a:chOff x="2819400" y="-304800"/>
            <a:chExt cx="3657600" cy="3733800"/>
          </a:xfrm>
        </p:grpSpPr>
        <p:sp>
          <p:nvSpPr>
            <p:cNvPr id="18" name="Elipse 1"/>
            <p:cNvSpPr/>
            <p:nvPr/>
          </p:nvSpPr>
          <p:spPr>
            <a:xfrm>
              <a:off x="2819400" y="-228600"/>
              <a:ext cx="3657600" cy="3657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7" descr="Interne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-304800"/>
              <a:ext cx="3657186" cy="3681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0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ejemplos de phishing\eba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" t="5287" r="1195"/>
          <a:stretch/>
        </p:blipFill>
        <p:spPr bwMode="auto">
          <a:xfrm>
            <a:off x="1981200" y="990600"/>
            <a:ext cx="8382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hishing faceboo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4"/>
          <a:stretch/>
        </p:blipFill>
        <p:spPr>
          <a:xfrm>
            <a:off x="1524000" y="908720"/>
            <a:ext cx="9144000" cy="486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eguridad.internautas.org/graficos/pharming9-7-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62" y="3503115"/>
            <a:ext cx="4591895" cy="328320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23 Subtítulo"/>
          <p:cNvSpPr>
            <a:spLocks/>
          </p:cNvSpPr>
          <p:nvPr/>
        </p:nvSpPr>
        <p:spPr bwMode="auto">
          <a:xfrm>
            <a:off x="2423592" y="1916832"/>
            <a:ext cx="72728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  <a:tabLst>
                <a:tab pos="1260475" algn="l"/>
              </a:tabLst>
              <a:defRPr/>
            </a:pPr>
            <a:r>
              <a:rPr lang="es-ES_tradnl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Es un delito cibernético por medio del cual el hacker o cracker infecta el equipo de cómputo, lo que le permite modificar el explorador de Internet. Así, cuando el usuario pretende ingresar a una página deseada, la conexión se hace a una página falsa creada por el hacker y no al portal que el usuario solicitaba ingresar.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495600" y="105273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595959"/>
                </a:solidFill>
                <a:latin typeface="+mj-lt"/>
              </a:rPr>
              <a:t>PHARMING</a:t>
            </a:r>
            <a:endParaRPr lang="is-IS" sz="2800" b="1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94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372528" y="980729"/>
            <a:ext cx="8712968" cy="576063"/>
          </a:xfrm>
        </p:spPr>
        <p:txBody>
          <a:bodyPr>
            <a:normAutofit fontScale="90000"/>
          </a:bodyPr>
          <a:lstStyle/>
          <a:p>
            <a:r>
              <a:rPr lang="es-MX" sz="3600" b="1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Smishing</a:t>
            </a:r>
            <a:br>
              <a:rPr lang="es-ES_trad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MX" sz="3600" b="1" dirty="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img.talkandroid.com/uploads/2012/11/SMish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509120"/>
            <a:ext cx="1975990" cy="197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seguridad.tyco.es/wp-content/uploads/2014/07/smishi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t="18398" r="6756" b="13882"/>
          <a:stretch/>
        </p:blipFill>
        <p:spPr bwMode="auto">
          <a:xfrm>
            <a:off x="2495600" y="4365105"/>
            <a:ext cx="4104456" cy="2269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3 Subtítulo"/>
          <p:cNvSpPr>
            <a:spLocks/>
          </p:cNvSpPr>
          <p:nvPr/>
        </p:nvSpPr>
        <p:spPr bwMode="auto">
          <a:xfrm>
            <a:off x="2423592" y="1916832"/>
            <a:ext cx="72728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  <a:tabLst>
                <a:tab pos="1260475" algn="l"/>
              </a:tabLst>
              <a:defRPr/>
            </a:pPr>
            <a:r>
              <a:rPr lang="es-ES_tradnl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Se comete mediante técnicas de ingeniería social, empleando mensajes de texto (como el </a:t>
            </a:r>
            <a:r>
              <a:rPr lang="es-ES_tradnl" sz="20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phishing</a:t>
            </a:r>
            <a:r>
              <a:rPr lang="es-ES_tradnl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) dirigidos a usuarios de telefonía móvil. Los usuarios reciben mensajes SMS con textos similares al siguiente: "Estamos confirmando que se ha dado de alta para el servicio XXXXX. Se le cobrarán $20.00 pesos al día a menos que cancele su petición en la siguiente dirección: www.XXXXXXX.com.”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495600" y="105273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95959"/>
                </a:solidFill>
                <a:latin typeface="+mj-lt"/>
              </a:rPr>
              <a:t>SMISHING</a:t>
            </a:r>
            <a:endParaRPr lang="is-IS" sz="2800" b="1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51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ymecrunch.com/wp-content/uploads/vish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509120"/>
            <a:ext cx="280831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freedomhacker.net/wp-content/uploads/2014/04/Voice-Phishing-Vishing-Attack-Targeting-Numerous-of-Bank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41" y="4358282"/>
            <a:ext cx="1679503" cy="252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3 Subtítulo"/>
          <p:cNvSpPr>
            <a:spLocks/>
          </p:cNvSpPr>
          <p:nvPr/>
        </p:nvSpPr>
        <p:spPr bwMode="auto">
          <a:xfrm>
            <a:off x="2423592" y="1916832"/>
            <a:ext cx="72728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  <a:tabLst>
                <a:tab pos="1260475" algn="l"/>
              </a:tabLst>
              <a:defRPr/>
            </a:pPr>
            <a:r>
              <a:rPr lang="es-ES_tradnl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Es un delito donde se utilizan grabaciones y la ingeniería social para engañar a personas y obtener información financiera para el robo de identidad. El número es gratuito e imitado para aparentar ser una compañía  financiera (banco). Cuando la “víctima” llama a este número, responde una grabación que le indica que su cuenta necesita ser verificada y le solicita que ingrese mediante el teclado telefónico los 16 dígitos de la tarjeta de crédito, fecha de vencimiento e incluso sus dígitos clave.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495600" y="105273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95959"/>
                </a:solidFill>
                <a:latin typeface="+mj-lt"/>
              </a:rPr>
              <a:t>VISHING</a:t>
            </a:r>
            <a:endParaRPr lang="is-IS" sz="2800" b="1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77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4"/>
          <p:cNvSpPr/>
          <p:nvPr/>
        </p:nvSpPr>
        <p:spPr>
          <a:xfrm>
            <a:off x="1697764" y="1911727"/>
            <a:ext cx="449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76092"/>
                </a:solidFill>
                <a:latin typeface="Arial"/>
                <a:cs typeface="Arial"/>
              </a:rPr>
              <a:t>Consiste en tener acceso los correos empresariales  y posteriormente cambiarlos por uno muy similar para indicar que los pagos de empresa a proveedores se harán cuentas bancarias distintas 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376092"/>
              </a:solidFill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76092"/>
                </a:solidFill>
                <a:latin typeface="Arial"/>
                <a:cs typeface="Arial"/>
              </a:rPr>
              <a:t>rickrudolph@germanytools.com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376092"/>
              </a:solidFill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i="1" dirty="0">
                <a:solidFill>
                  <a:srgbClr val="376092"/>
                </a:solidFill>
                <a:latin typeface="Arial"/>
                <a:cs typeface="Arial"/>
              </a:rPr>
              <a:t>rickrudolph@geermanytools.com</a:t>
            </a:r>
            <a:endParaRPr lang="es-ES" sz="16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8" name="CuadroTexto 10"/>
          <p:cNvSpPr txBox="1"/>
          <p:nvPr/>
        </p:nvSpPr>
        <p:spPr>
          <a:xfrm>
            <a:off x="1676400" y="914401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ESTAFA BEC (</a:t>
            </a:r>
            <a:r>
              <a:rPr lang="es-MX" sz="2000" b="1" i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Business Email </a:t>
            </a:r>
            <a:r>
              <a:rPr lang="es-MX" sz="2000" b="1" i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Compromise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).</a:t>
            </a:r>
          </a:p>
          <a:p>
            <a:pPr algn="ctr">
              <a:lnSpc>
                <a:spcPct val="110000"/>
              </a:lnSpc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CORREO ELECTRÓNICO DE NEGOCIOS COMPROMETIDO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705600" y="1929455"/>
            <a:ext cx="30861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76092"/>
                </a:solidFill>
                <a:latin typeface="Arial"/>
                <a:cs typeface="Arial"/>
              </a:rPr>
              <a:t>Confirmar con los proveedores todo cambio de cuenta bancaria para realizar sus pagos.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376092"/>
              </a:solidFill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76092"/>
                </a:solidFill>
                <a:latin typeface="Arial"/>
                <a:cs typeface="Arial"/>
              </a:rPr>
              <a:t>Revisar los códigos fuente de sus correos corporativos.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376092"/>
              </a:solidFill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76092"/>
                </a:solidFill>
                <a:latin typeface="Arial"/>
                <a:cs typeface="Arial"/>
              </a:rPr>
              <a:t>Desconfiar las solicitudes de pago de proveedores urgentes y con promociones.</a:t>
            </a:r>
          </a:p>
        </p:txBody>
      </p:sp>
      <p:pic>
        <p:nvPicPr>
          <p:cNvPr id="6" name="Picture 2" descr="http://identidadgeek.com/wp-content/uploads/2013/08/Google_malo_bueno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1" y="4321323"/>
            <a:ext cx="5327591" cy="19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5"/>
          <p:cNvSpPr txBox="1"/>
          <p:nvPr/>
        </p:nvSpPr>
        <p:spPr>
          <a:xfrm>
            <a:off x="3124200" y="5334001"/>
            <a:ext cx="6019800" cy="954107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FFFF"/>
                </a:solidFill>
                <a:latin typeface="Arial"/>
                <a:cs typeface="Arial"/>
              </a:rPr>
              <a:t>Riesgos asociados</a:t>
            </a:r>
          </a:p>
          <a:p>
            <a:pPr algn="ctr"/>
            <a:endParaRPr lang="es-ES_tradnl" sz="2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4 Rectángulo"/>
          <p:cNvSpPr/>
          <p:nvPr/>
        </p:nvSpPr>
        <p:spPr>
          <a:xfrm>
            <a:off x="3124200" y="6324600"/>
            <a:ext cx="60198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pic>
        <p:nvPicPr>
          <p:cNvPr id="17" name="Picture 16" descr="SECUESTRO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43000"/>
            <a:ext cx="4267200" cy="41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486400" y="2212535"/>
            <a:ext cx="48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correo electrónico es un medio digital que permite </a:t>
            </a:r>
            <a:r>
              <a:rPr lang="es-ES_tradn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enviar y recibir información</a:t>
            </a:r>
            <a:r>
              <a:rPr lang="es-ES_tradn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como fotos, video, documentos, </a:t>
            </a:r>
            <a:r>
              <a:rPr lang="es-ES_tradn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cualquier parte del mundo </a:t>
            </a:r>
            <a:r>
              <a:rPr lang="es-ES_tradn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manera </a:t>
            </a:r>
            <a:r>
              <a:rPr lang="es-ES_tradn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 instantánea</a:t>
            </a:r>
            <a:r>
              <a:rPr lang="es-ES_tradn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_tradnl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recepción de correos “SPAM” </a:t>
            </a:r>
            <a:r>
              <a:rPr lang="es-ES_tradn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(mensajes no deseados) es una de los principales riesgos, ya que generalmente son el “gancho” </a:t>
            </a:r>
            <a:r>
              <a:rPr lang="es-ES_tradn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conseguir víctimas de estafa.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981200" y="990600"/>
            <a:ext cx="83058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1F497D"/>
                </a:solidFill>
                <a:latin typeface="Arial"/>
                <a:cs typeface="Arial"/>
              </a:rPr>
              <a:t>CORREO ELECTRÓNICO Y DISTRIBUCIÓN DE SPAM</a:t>
            </a:r>
          </a:p>
        </p:txBody>
      </p:sp>
      <p:pic>
        <p:nvPicPr>
          <p:cNvPr id="4" name="Imagen 3" descr="spam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89" y="1752600"/>
            <a:ext cx="396049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2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1752600" y="1911727"/>
            <a:ext cx="449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376092"/>
                </a:solidFill>
                <a:latin typeface="Arial"/>
                <a:cs typeface="Arial"/>
              </a:rPr>
              <a:t>Instala en todos los dispositivos que utilizas para navegar en internet, herramientas para la prevención, búsqueda y eliminación de aplicaciones o programas que pudieran ser dañinos.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376092"/>
              </a:solidFill>
              <a:latin typeface="Arial"/>
              <a:cs typeface="Arial"/>
            </a:endParaRPr>
          </a:p>
          <a:p>
            <a:pPr lvl="1" algn="just"/>
            <a:r>
              <a:rPr lang="es-MX" sz="1600" b="1" dirty="0">
                <a:solidFill>
                  <a:srgbClr val="376092"/>
                </a:solidFill>
                <a:latin typeface="Arial"/>
                <a:cs typeface="Arial"/>
              </a:rPr>
              <a:t>Es importante que la licencia de dichas herramientas sea original y que las actualices periódicamente.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376092"/>
              </a:solidFill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76092"/>
                </a:solidFill>
                <a:latin typeface="Arial"/>
                <a:cs typeface="Arial"/>
              </a:rPr>
              <a:t>Descarga software gratuito únicamente de sitios oficiales, ya que de lo contrario, programas maliciosos podrían descargarse e instalarse automáticamente, sin que lo notes. </a:t>
            </a:r>
          </a:p>
        </p:txBody>
      </p:sp>
      <p:sp>
        <p:nvSpPr>
          <p:cNvPr id="5" name="CuadroTexto 5"/>
          <p:cNvSpPr txBox="1"/>
          <p:nvPr/>
        </p:nvSpPr>
        <p:spPr>
          <a:xfrm>
            <a:off x="2286001" y="1002269"/>
            <a:ext cx="7696199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sz="2400" b="1" dirty="0">
                <a:solidFill>
                  <a:srgbClr val="1F497D"/>
                </a:solidFill>
                <a:latin typeface="Arial"/>
                <a:cs typeface="Arial"/>
              </a:rPr>
              <a:t>CÓDIGOS MALICIOSOS.</a:t>
            </a:r>
          </a:p>
        </p:txBody>
      </p:sp>
      <p:pic>
        <p:nvPicPr>
          <p:cNvPr id="8" name="Picture 6" descr="codigos maliciosos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4361">
            <a:off x="6930610" y="1894484"/>
            <a:ext cx="3359978" cy="4572000"/>
          </a:xfrm>
          <a:prstGeom prst="rect">
            <a:avLst/>
          </a:prstGeom>
        </p:spPr>
      </p:pic>
      <p:grpSp>
        <p:nvGrpSpPr>
          <p:cNvPr id="9" name="Group 5"/>
          <p:cNvGrpSpPr/>
          <p:nvPr/>
        </p:nvGrpSpPr>
        <p:grpSpPr>
          <a:xfrm>
            <a:off x="6400800" y="2133600"/>
            <a:ext cx="2209800" cy="2145902"/>
            <a:chOff x="152400" y="1905000"/>
            <a:chExt cx="2209800" cy="2145902"/>
          </a:xfrm>
        </p:grpSpPr>
        <p:sp>
          <p:nvSpPr>
            <p:cNvPr id="10" name="Oval 2"/>
            <p:cNvSpPr/>
            <p:nvPr/>
          </p:nvSpPr>
          <p:spPr>
            <a:xfrm>
              <a:off x="152400" y="1905000"/>
              <a:ext cx="2133600" cy="21336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" descr="antivirus-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26" y="2133600"/>
              <a:ext cx="2173174" cy="1917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770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5"/>
          <p:cNvSpPr txBox="1"/>
          <p:nvPr/>
        </p:nvSpPr>
        <p:spPr>
          <a:xfrm>
            <a:off x="2286001" y="1002269"/>
            <a:ext cx="7696199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sz="2400" b="1" dirty="0">
                <a:solidFill>
                  <a:srgbClr val="1F497D"/>
                </a:solidFill>
                <a:latin typeface="Arial"/>
                <a:cs typeface="Arial"/>
              </a:rPr>
              <a:t>RANSOMWARE.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019800" y="2209800"/>
            <a:ext cx="449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rgbClr val="376092"/>
                </a:solidFill>
                <a:latin typeface="Arial"/>
                <a:cs typeface="Arial"/>
              </a:rPr>
              <a:t>Son códigos maliciosos diseñados para bloquear el acceso a los dispositivos electrónicos o codificar los archivos contenidos en ellos, para después solicitar a sus víctimas un pago a cambio del  “rescate” de su información. </a:t>
            </a:r>
          </a:p>
          <a:p>
            <a:pPr algn="just">
              <a:lnSpc>
                <a:spcPct val="150000"/>
              </a:lnSpc>
            </a:pPr>
            <a:endParaRPr lang="es-MX" sz="1600" dirty="0">
              <a:solidFill>
                <a:srgbClr val="376092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rgbClr val="376092"/>
                </a:solidFill>
                <a:latin typeface="Arial"/>
                <a:cs typeface="Arial"/>
              </a:rPr>
              <a:t>Es una técnica para la comisión de delitos como fraude y extorsión.</a:t>
            </a:r>
            <a:endParaRPr lang="es-ES" sz="16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1027" name="Picture 3" descr="G:\ransomw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97814"/>
            <a:ext cx="4549012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828800" y="106680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CONTEXTO NACIONAL SOBRE EL USO DEL INTERNET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981200" y="2686147"/>
            <a:ext cx="228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b="1" dirty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 DIGITAL</a:t>
            </a:r>
          </a:p>
          <a:p>
            <a:pPr marL="93663" indent="-93663" algn="just"/>
            <a:endParaRPr lang="es-ES_tradnl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indent="-93663" algn="just">
              <a:buFont typeface="Arial"/>
              <a:buChar char="•"/>
            </a:pPr>
            <a:r>
              <a:rPr lang="es-ES_tradnl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millones de usuarios con banca en línea.</a:t>
            </a:r>
          </a:p>
          <a:p>
            <a:pPr marL="93663" indent="-93663" algn="just">
              <a:buFont typeface="Arial"/>
              <a:buChar char="•"/>
            </a:pPr>
            <a:endParaRPr lang="es-ES_tradnl" sz="1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indent="-93663" algn="just">
              <a:buFont typeface="Arial"/>
              <a:buChar char="•"/>
            </a:pPr>
            <a:r>
              <a:rPr lang="es-ES_tradnl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mil millones de dólares invertidos en comercio electrónico.</a:t>
            </a:r>
          </a:p>
        </p:txBody>
      </p:sp>
      <p:pic>
        <p:nvPicPr>
          <p:cNvPr id="3" name="Imagen 2" descr="_NxFlRJVfMyWv20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39" y="1752600"/>
            <a:ext cx="1445191" cy="1083892"/>
          </a:xfrm>
          <a:prstGeom prst="rect">
            <a:avLst/>
          </a:prstGeom>
        </p:spPr>
      </p:pic>
      <p:sp>
        <p:nvSpPr>
          <p:cNvPr id="8" name="CuadroTexto 6"/>
          <p:cNvSpPr txBox="1"/>
          <p:nvPr/>
        </p:nvSpPr>
        <p:spPr>
          <a:xfrm>
            <a:off x="6858000" y="2133601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DEL INTERNAUTA</a:t>
            </a:r>
          </a:p>
          <a:p>
            <a:pPr marL="93663" indent="-93663" algn="just"/>
            <a:endParaRPr lang="es-ES_tradnl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indent="-93663" algn="just">
              <a:buFont typeface="Arial"/>
              <a:buChar char="•"/>
            </a:pPr>
            <a:r>
              <a:rPr lang="es-ES_tradn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millones de usuarios mexicanos de internet</a:t>
            </a:r>
          </a:p>
          <a:p>
            <a:pPr marL="355600" algn="just"/>
            <a:r>
              <a:rPr lang="es-ES_tradnl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(59% población).</a:t>
            </a:r>
          </a:p>
          <a:p>
            <a:pPr marL="93663" indent="-93663" algn="just">
              <a:buFont typeface="Arial"/>
              <a:buChar char="•"/>
            </a:pPr>
            <a:r>
              <a:rPr lang="es-ES_tradnl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millones, menores de 35 años de edad</a:t>
            </a:r>
          </a:p>
          <a:p>
            <a:pPr marL="355600" algn="just"/>
            <a:r>
              <a:rPr lang="es-ES_tradnl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(71% de usuarios)</a:t>
            </a:r>
          </a:p>
          <a:p>
            <a:pPr marL="93663" indent="-93663" algn="just">
              <a:buFont typeface="Arial"/>
              <a:buChar char="•"/>
            </a:pPr>
            <a:r>
              <a:rPr lang="es-ES_tradn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millones, menores de edad</a:t>
            </a:r>
          </a:p>
          <a:p>
            <a:pPr marL="355600" algn="just"/>
            <a:r>
              <a:rPr lang="es-ES_tradnl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(34% de usuarios).</a:t>
            </a:r>
          </a:p>
        </p:txBody>
      </p:sp>
      <p:sp>
        <p:nvSpPr>
          <p:cNvPr id="9" name="CuadroTexto 6"/>
          <p:cNvSpPr txBox="1"/>
          <p:nvPr/>
        </p:nvSpPr>
        <p:spPr>
          <a:xfrm>
            <a:off x="4572000" y="4648201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 algn="just"/>
            <a:r>
              <a:rPr lang="is-IS" sz="1400" b="1" dirty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EN LÍNEA</a:t>
            </a:r>
            <a:endParaRPr lang="es-ES_tradnl" sz="1400" b="1" dirty="0">
              <a:solidFill>
                <a:srgbClr val="9537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indent="-93663" algn="just">
              <a:buFont typeface="Arial"/>
              <a:buChar char="•"/>
            </a:pPr>
            <a:endParaRPr lang="es-ES_tradnl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indent="-93663" algn="just">
              <a:buFont typeface="Arial"/>
              <a:buChar char="•"/>
            </a:pPr>
            <a:r>
              <a:rPr lang="es-ES_tradn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07:14 horas, promedio de conexión.</a:t>
            </a:r>
          </a:p>
          <a:p>
            <a:pPr marL="93663" indent="-93663" algn="just"/>
            <a:endParaRPr lang="es-ES_tradnl" sz="1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indent="-93663" algn="just">
              <a:buFont typeface="Arial"/>
              <a:buChar char="•"/>
            </a:pPr>
            <a:r>
              <a:rPr lang="es-ES_tradn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sociales </a:t>
            </a:r>
            <a:r>
              <a:rPr lang="es-ES_tradnl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(Facebook, YouTube, </a:t>
            </a:r>
            <a:r>
              <a:rPr lang="es-ES_tradnl" sz="14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es-ES_tradnl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Twitter)</a:t>
            </a:r>
          </a:p>
          <a:p>
            <a:pPr marL="93663" indent="-93663" algn="just">
              <a:buFont typeface="Arial"/>
              <a:buChar char="•"/>
            </a:pPr>
            <a:r>
              <a:rPr lang="es-ES_tradn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electrónico </a:t>
            </a:r>
          </a:p>
          <a:p>
            <a:pPr marL="93663" indent="-93663" algn="just">
              <a:buFont typeface="Arial"/>
              <a:buChar char="•"/>
            </a:pPr>
            <a:r>
              <a:rPr lang="es-ES_tradn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Mensajería instantánea</a:t>
            </a:r>
          </a:p>
          <a:p>
            <a:pPr marL="93663" indent="-93663" algn="just">
              <a:buFont typeface="Arial"/>
              <a:buChar char="•"/>
            </a:pPr>
            <a:r>
              <a:rPr lang="es-ES_tradn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búsqueda de información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08" y="2294547"/>
            <a:ext cx="1866900" cy="220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1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" r="19811" b="12547"/>
          <a:stretch/>
        </p:blipFill>
        <p:spPr>
          <a:xfrm>
            <a:off x="1850765" y="1113182"/>
            <a:ext cx="8300400" cy="5102088"/>
          </a:xfrm>
        </p:spPr>
      </p:pic>
    </p:spTree>
    <p:extLst>
      <p:ext uri="{BB962C8B-B14F-4D97-AF65-F5344CB8AC3E}">
        <p14:creationId xmlns:p14="http://schemas.microsoft.com/office/powerpoint/2010/main" val="919771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9" b="43852"/>
          <a:stretch/>
        </p:blipFill>
        <p:spPr>
          <a:xfrm>
            <a:off x="2239617" y="1391479"/>
            <a:ext cx="7513983" cy="4797287"/>
          </a:xfrm>
        </p:spPr>
      </p:pic>
    </p:spTree>
    <p:extLst>
      <p:ext uri="{BB962C8B-B14F-4D97-AF65-F5344CB8AC3E}">
        <p14:creationId xmlns:p14="http://schemas.microsoft.com/office/powerpoint/2010/main" val="954003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1905001" y="1495952"/>
            <a:ext cx="3813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accent1">
                    <a:lumMod val="75000"/>
                  </a:schemeClr>
                </a:solidFill>
              </a:rPr>
              <a:t>http://www.cementos-cruz-azul.com.mx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5 Imagen" descr="C:\Users\Usuario\AppData\Roaming\PixelMetrics\CaptureWiz\Temp\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" t="4179" r="12062" b="30652"/>
          <a:stretch/>
        </p:blipFill>
        <p:spPr bwMode="auto">
          <a:xfrm>
            <a:off x="1639038" y="1834507"/>
            <a:ext cx="8724162" cy="45662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5"/>
          <p:cNvSpPr txBox="1"/>
          <p:nvPr/>
        </p:nvSpPr>
        <p:spPr>
          <a:xfrm>
            <a:off x="2286001" y="1002269"/>
            <a:ext cx="7696199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sz="2400" b="1" dirty="0">
                <a:solidFill>
                  <a:srgbClr val="1F497D"/>
                </a:solidFill>
                <a:latin typeface="Arial"/>
                <a:cs typeface="Arial"/>
              </a:rPr>
              <a:t>DELITOS CONTRA PATENTES Y MARCAS.</a:t>
            </a:r>
          </a:p>
        </p:txBody>
      </p:sp>
    </p:spTree>
    <p:extLst>
      <p:ext uri="{BB962C8B-B14F-4D97-AF65-F5344CB8AC3E}">
        <p14:creationId xmlns:p14="http://schemas.microsoft.com/office/powerpoint/2010/main" val="18830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3691" y="914400"/>
            <a:ext cx="384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http://www.cementocruzazul.com.mx</a:t>
            </a:r>
          </a:p>
        </p:txBody>
      </p:sp>
      <p:pic>
        <p:nvPicPr>
          <p:cNvPr id="3" name="2 Imagen" descr="C:\Users\Usuario\AppData\Roaming\PixelMetrics\CaptureWiz\Temp\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8781" r="1120" b="5127"/>
          <a:stretch/>
        </p:blipFill>
        <p:spPr bwMode="auto">
          <a:xfrm>
            <a:off x="1828801" y="1283732"/>
            <a:ext cx="8153399" cy="5040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5"/>
          <p:cNvSpPr txBox="1"/>
          <p:nvPr/>
        </p:nvSpPr>
        <p:spPr>
          <a:xfrm>
            <a:off x="2286001" y="1002269"/>
            <a:ext cx="7696199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sz="2400" b="1" dirty="0">
                <a:solidFill>
                  <a:srgbClr val="1F497D"/>
                </a:solidFill>
                <a:latin typeface="Arial"/>
                <a:cs typeface="Arial"/>
              </a:rPr>
              <a:t>¿DÓNDE REGISTRAR MI EMPRESA?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18008" t="6585" r="19048" b="4302"/>
          <a:stretch/>
        </p:blipFill>
        <p:spPr bwMode="auto">
          <a:xfrm>
            <a:off x="1905000" y="1676400"/>
            <a:ext cx="38862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3"/>
          <a:srcRect l="18624" t="5079" r="19048" b="8001"/>
          <a:stretch/>
        </p:blipFill>
        <p:spPr bwMode="auto">
          <a:xfrm>
            <a:off x="5819686" y="1676400"/>
            <a:ext cx="4314914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853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1981200" y="846139"/>
            <a:ext cx="8229600" cy="741263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rgbClr val="17375E"/>
                </a:solidFill>
              </a:rPr>
              <a:t>GRUPOS DE USUARIOS DE INTERNET POR EDAD</a:t>
            </a:r>
            <a:br>
              <a:rPr lang="en-US" sz="2800" dirty="0">
                <a:solidFill>
                  <a:srgbClr val="17375E"/>
                </a:solidFill>
              </a:rPr>
            </a:br>
            <a:r>
              <a:rPr lang="en-US" sz="1800" dirty="0">
                <a:solidFill>
                  <a:srgbClr val="17375E"/>
                </a:solidFill>
              </a:rPr>
              <a:t>% de </a:t>
            </a:r>
            <a:r>
              <a:rPr lang="en-US" sz="1800" dirty="0" err="1">
                <a:solidFill>
                  <a:srgbClr val="17375E"/>
                </a:solidFill>
              </a:rPr>
              <a:t>usuarios</a:t>
            </a:r>
            <a:r>
              <a:rPr lang="en-US" sz="1800" dirty="0">
                <a:solidFill>
                  <a:srgbClr val="17375E"/>
                </a:solidFill>
              </a:rPr>
              <a:t> de internet </a:t>
            </a:r>
            <a:r>
              <a:rPr lang="en-US" sz="1800" dirty="0" err="1">
                <a:solidFill>
                  <a:srgbClr val="17375E"/>
                </a:solidFill>
              </a:rPr>
              <a:t>por</a:t>
            </a:r>
            <a:r>
              <a:rPr lang="en-US" sz="1800" dirty="0">
                <a:solidFill>
                  <a:srgbClr val="17375E"/>
                </a:solidFill>
              </a:rPr>
              <a:t> </a:t>
            </a:r>
            <a:r>
              <a:rPr lang="en-US" sz="1800" dirty="0" err="1">
                <a:solidFill>
                  <a:srgbClr val="17375E"/>
                </a:solidFill>
              </a:rPr>
              <a:t>grupos</a:t>
            </a:r>
            <a:r>
              <a:rPr lang="en-US" sz="1800" dirty="0">
                <a:solidFill>
                  <a:srgbClr val="17375E"/>
                </a:solidFill>
              </a:rPr>
              <a:t> de </a:t>
            </a:r>
            <a:r>
              <a:rPr lang="en-US" sz="1800" dirty="0" err="1">
                <a:solidFill>
                  <a:srgbClr val="17375E"/>
                </a:solidFill>
              </a:rPr>
              <a:t>edad</a:t>
            </a:r>
            <a:r>
              <a:rPr lang="en-US" sz="1800" dirty="0">
                <a:solidFill>
                  <a:srgbClr val="17375E"/>
                </a:solidFill>
              </a:rPr>
              <a:t>, 2017</a:t>
            </a:r>
            <a:endParaRPr lang="en-US" sz="2000" dirty="0">
              <a:solidFill>
                <a:srgbClr val="17375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24000" y="6488668"/>
            <a:ext cx="91440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tabLst>
                <a:tab pos="8435975" algn="l"/>
              </a:tabLst>
            </a:pP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Asociación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Internet.mx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(2018). “14 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Estudio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sobre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los 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Hábitos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los 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usuarios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Internet en México 2018”. 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Recuperado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 https://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www.asociaciondeinternet.mx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es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/component/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remository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Habitos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-de-Internet/14-Estudio-sobre-los-Habitos-de-los-usuarios-de-Internet-en-Mexico-2018/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lang,es-es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/?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Itemid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07176" y="5919916"/>
            <a:ext cx="5445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Arial"/>
                <a:cs typeface="Arial"/>
              </a:rPr>
              <a:t>Los </a:t>
            </a:r>
            <a:r>
              <a:rPr lang="en-US" sz="1400" i="1" dirty="0" err="1">
                <a:latin typeface="Arial"/>
                <a:cs typeface="Arial"/>
              </a:rPr>
              <a:t>internautas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Mexicanos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llevan</a:t>
            </a:r>
            <a:r>
              <a:rPr lang="en-US" sz="1400" i="1" dirty="0">
                <a:latin typeface="Arial"/>
                <a:cs typeface="Arial"/>
              </a:rPr>
              <a:t> 7,1 </a:t>
            </a:r>
            <a:r>
              <a:rPr lang="en-US" sz="1400" i="1" dirty="0" err="1">
                <a:latin typeface="Arial"/>
                <a:cs typeface="Arial"/>
              </a:rPr>
              <a:t>años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navegando</a:t>
            </a:r>
            <a:r>
              <a:rPr lang="en-US" sz="1400" i="1" dirty="0">
                <a:latin typeface="Arial"/>
                <a:cs typeface="Arial"/>
              </a:rPr>
              <a:t> en la red.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334000" y="4781155"/>
            <a:ext cx="1143000" cy="720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107268" y="4781155"/>
            <a:ext cx="1159933" cy="61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267201" y="4781155"/>
            <a:ext cx="1066799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981201" y="4781155"/>
            <a:ext cx="1130299" cy="504000"/>
          </a:xfrm>
          <a:prstGeom prst="rect">
            <a:avLst/>
          </a:prstGeom>
          <a:solidFill>
            <a:srgbClr val="D996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477000" y="4781155"/>
            <a:ext cx="1143000" cy="4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620000" y="4781155"/>
            <a:ext cx="1108075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8" name="Rectangle 87"/>
          <p:cNvSpPr/>
          <p:nvPr/>
        </p:nvSpPr>
        <p:spPr>
          <a:xfrm>
            <a:off x="8728076" y="4781155"/>
            <a:ext cx="1123950" cy="1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9" name="TextBox 88"/>
          <p:cNvSpPr txBox="1"/>
          <p:nvPr/>
        </p:nvSpPr>
        <p:spPr>
          <a:xfrm>
            <a:off x="2057400" y="5854354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953735"/>
                </a:solidFill>
                <a:latin typeface="Arial"/>
                <a:cs typeface="Arial"/>
              </a:rPr>
              <a:t>34% </a:t>
            </a:r>
          </a:p>
          <a:p>
            <a:pPr algn="ctr"/>
            <a:r>
              <a:rPr lang="es-MX" sz="1400" b="1" dirty="0">
                <a:solidFill>
                  <a:srgbClr val="953735"/>
                </a:solidFill>
                <a:latin typeface="Arial"/>
                <a:cs typeface="Arial"/>
              </a:rPr>
              <a:t>Menores de edad</a:t>
            </a:r>
          </a:p>
        </p:txBody>
      </p:sp>
      <p:sp>
        <p:nvSpPr>
          <p:cNvPr id="90" name="Round Same Side Corner Rectangle 89"/>
          <p:cNvSpPr/>
          <p:nvPr/>
        </p:nvSpPr>
        <p:spPr>
          <a:xfrm>
            <a:off x="1981201" y="4410971"/>
            <a:ext cx="1124443" cy="374814"/>
          </a:xfrm>
          <a:prstGeom prst="round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6 a 11 años</a:t>
            </a:r>
          </a:p>
        </p:txBody>
      </p:sp>
      <p:sp>
        <p:nvSpPr>
          <p:cNvPr id="91" name="Round Same Side Corner Rectangle 90"/>
          <p:cNvSpPr/>
          <p:nvPr/>
        </p:nvSpPr>
        <p:spPr>
          <a:xfrm>
            <a:off x="3105644" y="4410971"/>
            <a:ext cx="1161557" cy="374814"/>
          </a:xfrm>
          <a:prstGeom prst="round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12 a 17 años</a:t>
            </a:r>
          </a:p>
        </p:txBody>
      </p:sp>
      <p:sp>
        <p:nvSpPr>
          <p:cNvPr id="92" name="Round Same Side Corner Rectangle 91"/>
          <p:cNvSpPr/>
          <p:nvPr/>
        </p:nvSpPr>
        <p:spPr>
          <a:xfrm>
            <a:off x="4267201" y="4410971"/>
            <a:ext cx="1087329" cy="374814"/>
          </a:xfrm>
          <a:prstGeom prst="round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18 a 24 años</a:t>
            </a:r>
          </a:p>
        </p:txBody>
      </p:sp>
      <p:sp>
        <p:nvSpPr>
          <p:cNvPr id="93" name="Round Same Side Corner Rectangle 92"/>
          <p:cNvSpPr/>
          <p:nvPr/>
        </p:nvSpPr>
        <p:spPr>
          <a:xfrm>
            <a:off x="5354530" y="4410971"/>
            <a:ext cx="1124443" cy="374814"/>
          </a:xfrm>
          <a:prstGeom prst="round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25 a 34 años</a:t>
            </a:r>
          </a:p>
        </p:txBody>
      </p:sp>
      <p:sp>
        <p:nvSpPr>
          <p:cNvPr id="94" name="Round Same Side Corner Rectangle 93"/>
          <p:cNvSpPr/>
          <p:nvPr/>
        </p:nvSpPr>
        <p:spPr>
          <a:xfrm>
            <a:off x="6478973" y="4410971"/>
            <a:ext cx="1124443" cy="374814"/>
          </a:xfrm>
          <a:prstGeom prst="round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b="1" dirty="0">
                <a:solidFill>
                  <a:srgbClr val="17375E"/>
                </a:solidFill>
                <a:latin typeface="Arial"/>
                <a:cs typeface="Arial"/>
              </a:rPr>
              <a:t>35 a 44 años</a:t>
            </a:r>
          </a:p>
        </p:txBody>
      </p:sp>
      <p:sp>
        <p:nvSpPr>
          <p:cNvPr id="95" name="Round Same Side Corner Rectangle 94"/>
          <p:cNvSpPr/>
          <p:nvPr/>
        </p:nvSpPr>
        <p:spPr>
          <a:xfrm>
            <a:off x="7603415" y="4410971"/>
            <a:ext cx="1124443" cy="374814"/>
          </a:xfrm>
          <a:prstGeom prst="round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45 a 54 años</a:t>
            </a:r>
          </a:p>
        </p:txBody>
      </p:sp>
      <p:sp>
        <p:nvSpPr>
          <p:cNvPr id="96" name="Round Same Side Corner Rectangle 95"/>
          <p:cNvSpPr/>
          <p:nvPr/>
        </p:nvSpPr>
        <p:spPr>
          <a:xfrm>
            <a:off x="8727858" y="4410971"/>
            <a:ext cx="1124443" cy="374814"/>
          </a:xfrm>
          <a:prstGeom prst="round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55 o más años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387603" y="5415345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>
                <a:solidFill>
                  <a:srgbClr val="953735"/>
                </a:solidFill>
                <a:latin typeface="Arial"/>
                <a:cs typeface="Arial"/>
              </a:rPr>
              <a:t>18%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247048" y="5297270"/>
            <a:ext cx="544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16%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638801" y="5517288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19%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794499" y="5229651"/>
            <a:ext cx="544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14%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014048" y="5077251"/>
            <a:ext cx="444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9%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004648" y="4967756"/>
            <a:ext cx="444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7%</a:t>
            </a:r>
          </a:p>
        </p:txBody>
      </p:sp>
      <p:sp>
        <p:nvSpPr>
          <p:cNvPr id="103" name="Left Bracket 102"/>
          <p:cNvSpPr/>
          <p:nvPr/>
        </p:nvSpPr>
        <p:spPr>
          <a:xfrm rot="16200000">
            <a:off x="3086101" y="4597055"/>
            <a:ext cx="76200" cy="2285998"/>
          </a:xfrm>
          <a:prstGeom prst="leftBracket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4495800" y="5331594"/>
            <a:ext cx="544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17%</a:t>
            </a:r>
          </a:p>
        </p:txBody>
      </p:sp>
      <p:pic>
        <p:nvPicPr>
          <p:cNvPr id="105" name="Picture 104" descr="PPT-2018-LIC-3-EDA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84148"/>
            <a:ext cx="8229600" cy="2499420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4528861" y="1855915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Smartphone</a:t>
            </a:r>
          </a:p>
        </p:txBody>
      </p:sp>
      <p:cxnSp>
        <p:nvCxnSpPr>
          <p:cNvPr id="107" name="Elbow Connector 106"/>
          <p:cNvCxnSpPr>
            <a:stCxn id="108" idx="0"/>
            <a:endCxn id="109" idx="2"/>
          </p:cNvCxnSpPr>
          <p:nvPr/>
        </p:nvCxnSpPr>
        <p:spPr>
          <a:xfrm rot="5400000" flipH="1" flipV="1">
            <a:off x="3401258" y="2605494"/>
            <a:ext cx="1264606" cy="76200"/>
          </a:xfrm>
          <a:prstGeom prst="bentConnector2">
            <a:avLst/>
          </a:prstGeom>
          <a:ln w="63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3919261" y="3275897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4071661" y="1782691"/>
            <a:ext cx="457200" cy="457200"/>
          </a:xfrm>
          <a:prstGeom prst="ellipse">
            <a:avLst/>
          </a:prstGeom>
          <a:solidFill>
            <a:srgbClr val="AD0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  <a:latin typeface="Arial"/>
                <a:cs typeface="Arial"/>
              </a:rPr>
              <a:t>71%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91605" y="2624665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Tablet</a:t>
            </a:r>
          </a:p>
        </p:txBody>
      </p:sp>
      <p:cxnSp>
        <p:nvCxnSpPr>
          <p:cNvPr id="111" name="Elbow Connector 110"/>
          <p:cNvCxnSpPr>
            <a:stCxn id="112" idx="2"/>
            <a:endCxn id="113" idx="4"/>
          </p:cNvCxnSpPr>
          <p:nvPr/>
        </p:nvCxnSpPr>
        <p:spPr>
          <a:xfrm rot="10800000">
            <a:off x="2048302" y="2947257"/>
            <a:ext cx="237698" cy="1355296"/>
          </a:xfrm>
          <a:prstGeom prst="bentConnector2">
            <a:avLst/>
          </a:prstGeom>
          <a:ln w="63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2286000" y="4226353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1895902" y="2642457"/>
            <a:ext cx="304800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1000" dirty="0">
                <a:solidFill>
                  <a:schemeClr val="bg1"/>
                </a:solidFill>
                <a:latin typeface="Arial"/>
                <a:cs typeface="Arial"/>
              </a:rPr>
              <a:t>4%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858000" y="1977515"/>
            <a:ext cx="381000" cy="381000"/>
          </a:xfrm>
          <a:prstGeom prst="ellipse">
            <a:avLst/>
          </a:prstGeom>
          <a:solidFill>
            <a:srgbClr val="AD0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1050" b="1" dirty="0">
                <a:solidFill>
                  <a:schemeClr val="bg1"/>
                </a:solidFill>
                <a:latin typeface="Arial"/>
                <a:cs typeface="Arial"/>
              </a:rPr>
              <a:t>13%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074833" y="2024082"/>
            <a:ext cx="782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Laptop</a:t>
            </a:r>
          </a:p>
        </p:txBody>
      </p:sp>
      <p:sp>
        <p:nvSpPr>
          <p:cNvPr id="116" name="Oval 115"/>
          <p:cNvSpPr/>
          <p:nvPr/>
        </p:nvSpPr>
        <p:spPr>
          <a:xfrm>
            <a:off x="7315200" y="2473753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17" name="Elbow Connector 116"/>
          <p:cNvCxnSpPr>
            <a:stCxn id="116" idx="0"/>
            <a:endCxn id="114" idx="6"/>
          </p:cNvCxnSpPr>
          <p:nvPr/>
        </p:nvCxnSpPr>
        <p:spPr>
          <a:xfrm rot="16200000" flipV="1">
            <a:off x="7162331" y="2244684"/>
            <a:ext cx="305738" cy="152400"/>
          </a:xfrm>
          <a:prstGeom prst="bentConnector2">
            <a:avLst/>
          </a:prstGeom>
          <a:ln w="63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9681516" y="2208908"/>
            <a:ext cx="3810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1050" dirty="0">
                <a:solidFill>
                  <a:schemeClr val="bg1"/>
                </a:solidFill>
                <a:latin typeface="Arial"/>
                <a:cs typeface="Arial"/>
              </a:rPr>
              <a:t>7%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586964" y="2172985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Computadora</a:t>
            </a:r>
          </a:p>
          <a:p>
            <a:r>
              <a:rPr lang="es-MX" sz="11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de escritorio</a:t>
            </a:r>
          </a:p>
        </p:txBody>
      </p:sp>
      <p:sp>
        <p:nvSpPr>
          <p:cNvPr id="120" name="Oval 119"/>
          <p:cNvSpPr/>
          <p:nvPr/>
        </p:nvSpPr>
        <p:spPr>
          <a:xfrm>
            <a:off x="10094674" y="3346123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21" name="Elbow Connector 120"/>
          <p:cNvCxnSpPr>
            <a:stCxn id="120" idx="0"/>
            <a:endCxn id="118" idx="6"/>
          </p:cNvCxnSpPr>
          <p:nvPr/>
        </p:nvCxnSpPr>
        <p:spPr>
          <a:xfrm rot="16200000" flipV="1">
            <a:off x="9643339" y="2818587"/>
            <a:ext cx="946715" cy="108358"/>
          </a:xfrm>
          <a:prstGeom prst="bentConnector2">
            <a:avLst/>
          </a:prstGeom>
          <a:ln w="63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33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438400" y="2514601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1F497D"/>
                </a:solidFill>
                <a:latin typeface="Arial"/>
                <a:cs typeface="Arial"/>
              </a:rPr>
              <a:t>Las Tecnologías de la Información y Comunicación nos han facilitado y permitido realizar infinidad de actividades instantáneamente, desde cualquier parte mundo. </a:t>
            </a:r>
          </a:p>
        </p:txBody>
      </p:sp>
    </p:spTree>
    <p:extLst>
      <p:ext uri="{BB962C8B-B14F-4D97-AF65-F5344CB8AC3E}">
        <p14:creationId xmlns:p14="http://schemas.microsoft.com/office/powerpoint/2010/main" val="155678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438400" y="1981201"/>
            <a:ext cx="7239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Tecnologías de la Información y Comunicación nos han facilitado y permitido realizar infinidad de actividades instantáneamente, desde cualquier parte mundo. </a:t>
            </a:r>
          </a:p>
          <a:p>
            <a:pPr algn="just"/>
            <a:endParaRPr lang="es-ES_tradnl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embargo, esta facilidad conlleva responsabilidad para evitar los riesgos asociados a ellas.</a:t>
            </a:r>
          </a:p>
        </p:txBody>
      </p:sp>
      <p:pic>
        <p:nvPicPr>
          <p:cNvPr id="8" name="Picture 2" descr="ventajas-desventaj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688017"/>
            <a:ext cx="3048000" cy="261823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05000" y="99060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1F497D"/>
                </a:solidFill>
                <a:latin typeface="Arial"/>
                <a:cs typeface="Arial"/>
              </a:rPr>
              <a:t>VENTAJAS Y RIESGOS SOBRE EL USO DE INTERNET</a:t>
            </a:r>
          </a:p>
        </p:txBody>
      </p:sp>
    </p:spTree>
    <p:extLst>
      <p:ext uri="{BB962C8B-B14F-4D97-AF65-F5344CB8AC3E}">
        <p14:creationId xmlns:p14="http://schemas.microsoft.com/office/powerpoint/2010/main" val="9665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2133600" y="2514600"/>
            <a:ext cx="5638800" cy="2362200"/>
          </a:xfrm>
          <a:prstGeom prst="roundRect">
            <a:avLst>
              <a:gd name="adj" fmla="val 1124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Picture 1" descr="3-CONTRASEÑA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981200"/>
            <a:ext cx="5702263" cy="4343400"/>
          </a:xfrm>
          <a:prstGeom prst="rect">
            <a:avLst/>
          </a:prstGeom>
        </p:spPr>
      </p:pic>
      <p:sp>
        <p:nvSpPr>
          <p:cNvPr id="8" name="CuadroTexto 6"/>
          <p:cNvSpPr txBox="1"/>
          <p:nvPr/>
        </p:nvSpPr>
        <p:spPr>
          <a:xfrm>
            <a:off x="2362200" y="2756118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b="1" dirty="0">
                <a:solidFill>
                  <a:schemeClr val="bg1"/>
                </a:solidFill>
                <a:latin typeface="Arial"/>
                <a:cs typeface="Arial"/>
              </a:rPr>
              <a:t>Recuerda:</a:t>
            </a:r>
          </a:p>
          <a:p>
            <a:pPr algn="just"/>
            <a:endParaRPr lang="es-ES_tradnl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bg1"/>
                </a:solidFill>
                <a:latin typeface="Arial"/>
                <a:cs typeface="Arial"/>
              </a:rPr>
              <a:t>Utiliza diferentes contraseñas en  tus redes sociales y correo electrónico.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bg1"/>
                </a:solidFill>
                <a:latin typeface="Arial"/>
                <a:cs typeface="Arial"/>
              </a:rPr>
              <a:t>Evita que se guarden tus contraseñas de manera automática.</a:t>
            </a:r>
          </a:p>
        </p:txBody>
      </p:sp>
      <p:sp>
        <p:nvSpPr>
          <p:cNvPr id="9" name="CuadroTexto 10"/>
          <p:cNvSpPr txBox="1"/>
          <p:nvPr/>
        </p:nvSpPr>
        <p:spPr>
          <a:xfrm>
            <a:off x="1828800" y="914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F497D"/>
                </a:solidFill>
                <a:latin typeface="Arial"/>
                <a:cs typeface="Arial"/>
              </a:rPr>
              <a:t>CONTRASEÑAS SEGURAS</a:t>
            </a:r>
          </a:p>
        </p:txBody>
      </p:sp>
    </p:spTree>
    <p:extLst>
      <p:ext uri="{BB962C8B-B14F-4D97-AF65-F5344CB8AC3E}">
        <p14:creationId xmlns:p14="http://schemas.microsoft.com/office/powerpoint/2010/main" val="9379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trones-desbloqueo-mas.comunes-andro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4800600" cy="4800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05000" y="6553200"/>
            <a:ext cx="731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MX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https://andro4all.com/2016/01/patrones-desbloqueo-mas-comunes-telefono</a:t>
            </a:r>
          </a:p>
        </p:txBody>
      </p:sp>
      <p:sp>
        <p:nvSpPr>
          <p:cNvPr id="5" name="CuadroTexto 10"/>
          <p:cNvSpPr txBox="1"/>
          <p:nvPr/>
        </p:nvSpPr>
        <p:spPr>
          <a:xfrm>
            <a:off x="1828800" y="914401"/>
            <a:ext cx="8534400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PATRONES DE ACCESO MÁS COMUNES</a:t>
            </a:r>
          </a:p>
        </p:txBody>
      </p:sp>
    </p:spTree>
    <p:extLst>
      <p:ext uri="{BB962C8B-B14F-4D97-AF65-F5344CB8AC3E}">
        <p14:creationId xmlns:p14="http://schemas.microsoft.com/office/powerpoint/2010/main" val="40198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6"/>
          <p:cNvSpPr txBox="1"/>
          <p:nvPr/>
        </p:nvSpPr>
        <p:spPr>
          <a:xfrm>
            <a:off x="4495800" y="2590800"/>
            <a:ext cx="586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_tradnl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Accede a tus servicios en línea, ingresando una contraseña segura.</a:t>
            </a:r>
          </a:p>
          <a:p>
            <a:pPr marL="342900" indent="-342900" algn="just">
              <a:buFont typeface="+mj-lt"/>
              <a:buAutoNum type="arabicPeriod"/>
            </a:pPr>
            <a:endParaRPr lang="es-ES_tradnl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_tradnl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Elige algún medio de contacto (mensaje de texto, llamada de voz o aplicación móvil), para que recibas un código validar por segunda ocasión tu identidad en línea.</a:t>
            </a:r>
          </a:p>
          <a:p>
            <a:pPr lvl="0" algn="just"/>
            <a:endParaRPr lang="es-ES_tradnl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ES_tradnl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_tradnl" b="1" i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esta manera, si otra persona intenta acceder a tus cuentas, recibirás una notificación que te permitirá actuar a tiempo.</a:t>
            </a:r>
          </a:p>
        </p:txBody>
      </p:sp>
      <p:sp>
        <p:nvSpPr>
          <p:cNvPr id="4" name="CuadroTexto 10"/>
          <p:cNvSpPr txBox="1"/>
          <p:nvPr/>
        </p:nvSpPr>
        <p:spPr>
          <a:xfrm>
            <a:off x="1828800" y="914401"/>
            <a:ext cx="8534400" cy="150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REFUERZA LA SEGURIDAD DE TUS CONTRASEÑAS: VERIFICACIÓN EN DOS PASOS:</a:t>
            </a:r>
          </a:p>
        </p:txBody>
      </p:sp>
      <p:pic>
        <p:nvPicPr>
          <p:cNvPr id="7" name="Picture 6" descr="2privacida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06" y="2895600"/>
            <a:ext cx="3266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8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1260</Words>
  <Application>Microsoft Office PowerPoint</Application>
  <PresentationFormat>Panorámica</PresentationFormat>
  <Paragraphs>161</Paragraphs>
  <Slides>34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Adobe Caslon Pro Bold</vt:lpstr>
      <vt:lpstr>Arial</vt:lpstr>
      <vt:lpstr>Arial Rounded MT Bold</vt:lpstr>
      <vt:lpstr>Baskerville Old Face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GRUPOS DE USUARIOS DE INTERNET POR EDAD % de usuarios de internet por grupos de edad,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Smishing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Rijard G</dc:creator>
  <cp:lastModifiedBy>Rijard G</cp:lastModifiedBy>
  <cp:revision>1</cp:revision>
  <dcterms:created xsi:type="dcterms:W3CDTF">2020-03-02T19:13:57Z</dcterms:created>
  <dcterms:modified xsi:type="dcterms:W3CDTF">2020-03-02T19:15:42Z</dcterms:modified>
</cp:coreProperties>
</file>