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62" r:id="rId4"/>
    <p:sldId id="263"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83ECB5-A616-4D13-AEFD-693AEC0456FF}" type="datetimeFigureOut">
              <a:rPr lang="en-US" smtClean="0"/>
              <a:t>3/6/2020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FBCB479-5AD2-445D-BD48-9C1DA1A33E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3ECB5-A616-4D13-AEFD-693AEC0456FF}"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3ECB5-A616-4D13-AEFD-693AEC0456FF}"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83ECB5-A616-4D13-AEFD-693AEC0456FF}" type="datetimeFigureOut">
              <a:rPr lang="en-US" smtClean="0"/>
              <a:t>3/6/2020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FBCB479-5AD2-445D-BD48-9C1DA1A33E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83ECB5-A616-4D13-AEFD-693AEC0456FF}" type="datetimeFigureOut">
              <a:rPr lang="en-US" smtClean="0"/>
              <a:t>3/6/2020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FBCB479-5AD2-445D-BD48-9C1DA1A33E07}"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83ECB5-A616-4D13-AEFD-693AEC0456FF}" type="datetimeFigureOut">
              <a:rPr lang="en-US" smtClean="0"/>
              <a:t>3/6/2020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83ECB5-A616-4D13-AEFD-693AEC0456FF}"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FBCB479-5AD2-445D-BD48-9C1DA1A33E07}"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83ECB5-A616-4D13-AEFD-693AEC0456FF}" type="datetimeFigureOut">
              <a:rPr lang="en-US" smtClean="0"/>
              <a:t>3/6/2020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83ECB5-A616-4D13-AEFD-693AEC0456FF}" type="datetimeFigureOut">
              <a:rPr lang="en-US" smtClean="0"/>
              <a:t>3/6/2020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83ECB5-A616-4D13-AEFD-693AEC0456FF}" type="datetimeFigureOut">
              <a:rPr lang="en-US" smtClean="0"/>
              <a:t>3/6/2020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CB479-5AD2-445D-BD48-9C1DA1A33E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83ECB5-A616-4D13-AEFD-693AEC0456FF}"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FBCB479-5AD2-445D-BD48-9C1DA1A33E07}"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83ECB5-A616-4D13-AEFD-693AEC0456FF}" type="datetimeFigureOut">
              <a:rPr lang="en-US" smtClean="0"/>
              <a:t>3/6/2020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FBCB479-5AD2-445D-BD48-9C1DA1A33E07}"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Queen Rearing methods</a:t>
            </a:r>
            <a:endParaRPr lang="en-US" dirty="0"/>
          </a:p>
        </p:txBody>
      </p:sp>
      <p:sp>
        <p:nvSpPr>
          <p:cNvPr id="3" name="Content Placeholder 2"/>
          <p:cNvSpPr>
            <a:spLocks noGrp="1"/>
          </p:cNvSpPr>
          <p:nvPr>
            <p:ph idx="1"/>
          </p:nvPr>
        </p:nvSpPr>
        <p:spPr/>
        <p:txBody>
          <a:bodyPr/>
          <a:lstStyle/>
          <a:p>
            <a:pPr algn="ctr">
              <a:buNone/>
            </a:pPr>
            <a:r>
              <a:rPr lang="en-US" dirty="0" smtClean="0"/>
              <a:t>Jerry Gordon &amp; Tara Brown</a:t>
            </a:r>
          </a:p>
          <a:p>
            <a:pPr algn="ctr">
              <a:buNone/>
            </a:pPr>
            <a:endParaRPr lang="en-US" dirty="0" smtClean="0"/>
          </a:p>
          <a:p>
            <a:pPr algn="ctr"/>
            <a:endParaRPr lang="en-US" dirty="0"/>
          </a:p>
        </p:txBody>
      </p:sp>
      <p:pic>
        <p:nvPicPr>
          <p:cNvPr id="4" name="Picture 3" descr="Image5.jpg"/>
          <p:cNvPicPr>
            <a:picLocks noChangeAspect="1"/>
          </p:cNvPicPr>
          <p:nvPr/>
        </p:nvPicPr>
        <p:blipFill>
          <a:blip r:embed="rId2"/>
          <a:stretch>
            <a:fillRect/>
          </a:stretch>
        </p:blipFill>
        <p:spPr>
          <a:xfrm>
            <a:off x="2057400" y="2286000"/>
            <a:ext cx="5162550" cy="40569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 Rearing methods</a:t>
            </a:r>
            <a:endParaRPr lang="en-US" dirty="0"/>
          </a:p>
        </p:txBody>
      </p:sp>
      <p:sp>
        <p:nvSpPr>
          <p:cNvPr id="3" name="Content Placeholder 2"/>
          <p:cNvSpPr>
            <a:spLocks noGrp="1"/>
          </p:cNvSpPr>
          <p:nvPr>
            <p:ph idx="1"/>
          </p:nvPr>
        </p:nvSpPr>
        <p:spPr/>
        <p:txBody>
          <a:bodyPr/>
          <a:lstStyle/>
          <a:p>
            <a:r>
              <a:rPr lang="en-US" dirty="0" smtClean="0"/>
              <a:t>2 Types: Non-Graft &amp; Graft</a:t>
            </a:r>
          </a:p>
          <a:p>
            <a:r>
              <a:rPr lang="en-US" b="1" u="sng" dirty="0" smtClean="0"/>
              <a:t>Techniques for Queen Making</a:t>
            </a:r>
            <a:endParaRPr lang="en-US" dirty="0" smtClean="0"/>
          </a:p>
          <a:p>
            <a:r>
              <a:rPr lang="en-US" dirty="0" smtClean="0"/>
              <a:t>1. Hopkins -Horizontal Frame</a:t>
            </a:r>
          </a:p>
          <a:p>
            <a:r>
              <a:rPr lang="en-US" dirty="0" smtClean="0"/>
              <a:t>2. Miller –V wax </a:t>
            </a:r>
          </a:p>
          <a:p>
            <a:r>
              <a:rPr lang="en-US" dirty="0" smtClean="0"/>
              <a:t>3. </a:t>
            </a:r>
            <a:r>
              <a:rPr lang="en-US" dirty="0" err="1" smtClean="0"/>
              <a:t>Nicot</a:t>
            </a:r>
            <a:r>
              <a:rPr lang="en-US" dirty="0" smtClean="0"/>
              <a:t> –Cassette with cups</a:t>
            </a:r>
          </a:p>
          <a:p>
            <a:r>
              <a:rPr lang="en-US" dirty="0" smtClean="0"/>
              <a:t>4. Doolittle (Grafting Larva day 1)</a:t>
            </a:r>
          </a:p>
          <a:p>
            <a:r>
              <a:rPr lang="en-US" dirty="0" smtClean="0"/>
              <a:t>a</a:t>
            </a:r>
            <a:r>
              <a:rPr lang="en-US" dirty="0" smtClean="0"/>
              <a:t>nd there are many other similar methods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 Larvae selection</a:t>
            </a:r>
            <a:endParaRPr lang="en-US" dirty="0"/>
          </a:p>
        </p:txBody>
      </p:sp>
      <p:pic>
        <p:nvPicPr>
          <p:cNvPr id="4" name="Content Placeholder 3" descr="IMG_3240.JPG"/>
          <p:cNvPicPr>
            <a:picLocks noGrp="1" noChangeAspect="1"/>
          </p:cNvPicPr>
          <p:nvPr>
            <p:ph idx="1"/>
          </p:nvPr>
        </p:nvPicPr>
        <p:blipFill>
          <a:blip r:embed="rId2" cstate="print"/>
          <a:stretch>
            <a:fillRect/>
          </a:stretch>
        </p:blipFill>
        <p:spPr>
          <a:xfrm>
            <a:off x="990600" y="1073944"/>
            <a:ext cx="7162800" cy="53721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lstStyle/>
          <a:p>
            <a:pPr algn="ctr"/>
            <a:r>
              <a:rPr lang="en-US" dirty="0" smtClean="0"/>
              <a:t>Look for newly hatched larvae</a:t>
            </a:r>
            <a:endParaRPr lang="en-US" dirty="0"/>
          </a:p>
        </p:txBody>
      </p:sp>
      <p:pic>
        <p:nvPicPr>
          <p:cNvPr id="4" name="Content Placeholder 3" descr="Img_3240crop.jpg"/>
          <p:cNvPicPr>
            <a:picLocks noGrp="1" noChangeAspect="1"/>
          </p:cNvPicPr>
          <p:nvPr>
            <p:ph idx="1"/>
          </p:nvPr>
        </p:nvPicPr>
        <p:blipFill>
          <a:blip r:embed="rId2"/>
          <a:stretch>
            <a:fillRect/>
          </a:stretch>
        </p:blipFill>
        <p:spPr>
          <a:xfrm>
            <a:off x="662501" y="1143000"/>
            <a:ext cx="7836530" cy="5257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 calendar starting march 8th</a:t>
            </a:r>
            <a:endParaRPr lang="en-US" dirty="0"/>
          </a:p>
        </p:txBody>
      </p:sp>
      <p:sp>
        <p:nvSpPr>
          <p:cNvPr id="3" name="Content Placeholder 2"/>
          <p:cNvSpPr>
            <a:spLocks noGrp="1"/>
          </p:cNvSpPr>
          <p:nvPr>
            <p:ph idx="1"/>
          </p:nvPr>
        </p:nvSpPr>
        <p:spPr>
          <a:xfrm>
            <a:off x="304800" y="1295400"/>
            <a:ext cx="8686800" cy="5334000"/>
          </a:xfrm>
        </p:spPr>
        <p:txBody>
          <a:bodyPr>
            <a:normAutofit fontScale="92500" lnSpcReduction="20000"/>
          </a:bodyPr>
          <a:lstStyle/>
          <a:p>
            <a:r>
              <a:rPr lang="en-US" sz="1600" b="1" dirty="0" err="1" smtClean="0"/>
              <a:t>DateWeekdayDayActionNotes</a:t>
            </a:r>
            <a:endParaRPr lang="en-US" sz="1600" b="1" dirty="0" smtClean="0"/>
          </a:p>
          <a:p>
            <a:r>
              <a:rPr lang="en-US" sz="1700" dirty="0" smtClean="0"/>
              <a:t>3/7   Saturday-1  You </a:t>
            </a:r>
            <a:r>
              <a:rPr lang="en-US" sz="1700" dirty="0" smtClean="0"/>
              <a:t>should put your </a:t>
            </a:r>
            <a:r>
              <a:rPr lang="en-US" sz="1700" dirty="0" err="1" smtClean="0"/>
              <a:t>Nicot</a:t>
            </a:r>
            <a:r>
              <a:rPr lang="en-US" sz="1700" dirty="0" smtClean="0"/>
              <a:t> in the hive for cleaning with the excluder off.</a:t>
            </a:r>
            <a:br>
              <a:rPr lang="en-US" sz="1700" dirty="0" smtClean="0"/>
            </a:br>
            <a:r>
              <a:rPr lang="en-US" sz="1700" dirty="0" smtClean="0"/>
              <a:t>3/8   Sunday  0 Place </a:t>
            </a:r>
            <a:r>
              <a:rPr lang="en-US" sz="1700" dirty="0" smtClean="0"/>
              <a:t>queen into </a:t>
            </a:r>
            <a:r>
              <a:rPr lang="en-US" sz="1700" dirty="0" err="1" smtClean="0"/>
              <a:t>Nicot</a:t>
            </a:r>
            <a:r>
              <a:rPr lang="en-US" sz="1700" dirty="0" smtClean="0"/>
              <a:t> with the excluder cover on. Queen lays fertilized egg</a:t>
            </a:r>
            <a:br>
              <a:rPr lang="en-US" sz="1700" dirty="0" smtClean="0"/>
            </a:br>
            <a:r>
              <a:rPr lang="en-US" sz="1700" dirty="0" smtClean="0"/>
              <a:t>3/9   Monday 1 Release </a:t>
            </a:r>
            <a:r>
              <a:rPr lang="en-US" sz="1700" dirty="0" smtClean="0"/>
              <a:t>the queen from the </a:t>
            </a:r>
            <a:r>
              <a:rPr lang="en-US" sz="1700" dirty="0" err="1" smtClean="0"/>
              <a:t>Nicot</a:t>
            </a:r>
            <a:r>
              <a:rPr lang="en-US" sz="1700" dirty="0" smtClean="0"/>
              <a:t>. I prefer to remove the excluder as well.</a:t>
            </a:r>
            <a:br>
              <a:rPr lang="en-US" sz="1700" dirty="0" smtClean="0"/>
            </a:br>
            <a:r>
              <a:rPr lang="en-US" sz="1700" dirty="0" smtClean="0"/>
              <a:t>3/10 Tuesday 2</a:t>
            </a:r>
            <a:r>
              <a:rPr lang="en-US" sz="1700" dirty="0" smtClean="0"/>
              <a:t> </a:t>
            </a:r>
            <a:br>
              <a:rPr lang="en-US" sz="1700" dirty="0" smtClean="0"/>
            </a:br>
            <a:r>
              <a:rPr lang="en-US" sz="1700" dirty="0" smtClean="0"/>
              <a:t>3/11  Wednesday 3</a:t>
            </a:r>
            <a:r>
              <a:rPr lang="en-US" sz="1700" dirty="0" smtClean="0"/>
              <a:t> </a:t>
            </a:r>
            <a:br>
              <a:rPr lang="en-US" sz="1700" dirty="0" smtClean="0"/>
            </a:br>
            <a:r>
              <a:rPr lang="en-US" sz="1700" dirty="0" smtClean="0"/>
              <a:t>3/12  Thursday 4 Eggs </a:t>
            </a:r>
            <a:r>
              <a:rPr lang="en-US" sz="1700" dirty="0" smtClean="0"/>
              <a:t>have hatched, it is time to transfer the cell cups with larvae into your queen frame. The best larvae are little bigger than an egg. You should prepare your cell starter (swarm box) 4 hours before you transfer the larvae.</a:t>
            </a:r>
            <a:br>
              <a:rPr lang="en-US" sz="1700" dirty="0" smtClean="0"/>
            </a:br>
            <a:r>
              <a:rPr lang="en-US" sz="1700" dirty="0" smtClean="0"/>
              <a:t>3/13  Friday 5 Transfer </a:t>
            </a:r>
            <a:r>
              <a:rPr lang="en-US" sz="1700" dirty="0" smtClean="0"/>
              <a:t>the started cells into the finishing colony.</a:t>
            </a:r>
            <a:br>
              <a:rPr lang="en-US" sz="1700" dirty="0" smtClean="0"/>
            </a:br>
            <a:r>
              <a:rPr lang="en-US" sz="1700" dirty="0" smtClean="0"/>
              <a:t>3/14  Saturday 6</a:t>
            </a:r>
            <a:r>
              <a:rPr lang="en-US" sz="1700" dirty="0" smtClean="0"/>
              <a:t> </a:t>
            </a:r>
            <a:br>
              <a:rPr lang="en-US" sz="1700" dirty="0" smtClean="0"/>
            </a:br>
            <a:r>
              <a:rPr lang="en-US" sz="1700" dirty="0" smtClean="0"/>
              <a:t>3/15  Sunday 7</a:t>
            </a:r>
            <a:r>
              <a:rPr lang="en-US" sz="1700" dirty="0" smtClean="0"/>
              <a:t> </a:t>
            </a:r>
            <a:br>
              <a:rPr lang="en-US" sz="1700" dirty="0" smtClean="0"/>
            </a:br>
            <a:r>
              <a:rPr lang="en-US" sz="1700" dirty="0" smtClean="0"/>
              <a:t>3/16  Monday 8</a:t>
            </a:r>
            <a:r>
              <a:rPr lang="en-US" sz="1700" dirty="0" smtClean="0"/>
              <a:t> </a:t>
            </a:r>
            <a:br>
              <a:rPr lang="en-US" sz="1700" dirty="0" smtClean="0"/>
            </a:br>
            <a:r>
              <a:rPr lang="en-US" sz="1700" dirty="0" smtClean="0"/>
              <a:t>3/17  Tuesday 9  The </a:t>
            </a:r>
            <a:r>
              <a:rPr lang="en-US" sz="1700" dirty="0" smtClean="0"/>
              <a:t>queen cells should be sealed today</a:t>
            </a:r>
            <a:br>
              <a:rPr lang="en-US" sz="1700" dirty="0" smtClean="0"/>
            </a:br>
            <a:r>
              <a:rPr lang="en-US" sz="1700" dirty="0" smtClean="0"/>
              <a:t>3/18  Wednesday 10 The </a:t>
            </a:r>
            <a:r>
              <a:rPr lang="en-US" sz="1700" dirty="0" smtClean="0"/>
              <a:t>queens are in a very delicate state. Do not disturb the hive. Any jarring of the hive could ruin your work.</a:t>
            </a:r>
            <a:br>
              <a:rPr lang="en-US" sz="1700" dirty="0" smtClean="0"/>
            </a:br>
            <a:r>
              <a:rPr lang="en-US" sz="1700" dirty="0" smtClean="0"/>
              <a:t>3/19 Thursday 11  The </a:t>
            </a:r>
            <a:r>
              <a:rPr lang="en-US" sz="1700" dirty="0" smtClean="0"/>
              <a:t>queens are in a very delicate state. Do not disturb the hive. Any jarring of the hive could ruin your work.</a:t>
            </a:r>
            <a:br>
              <a:rPr lang="en-US" sz="1700" dirty="0" smtClean="0"/>
            </a:br>
            <a:r>
              <a:rPr lang="en-US" sz="1700" dirty="0" smtClean="0"/>
              <a:t>3/20 Friday12  The </a:t>
            </a:r>
            <a:r>
              <a:rPr lang="en-US" sz="1700" dirty="0" smtClean="0"/>
              <a:t>queens are in a very delicate state. Do not disturb the hive. Any jarring of the hive could ruin your work.</a:t>
            </a:r>
            <a:br>
              <a:rPr lang="en-US" sz="1700" dirty="0" smtClean="0"/>
            </a:br>
            <a:r>
              <a:rPr lang="en-US" sz="1700" dirty="0" smtClean="0"/>
              <a:t>3/21  Saturday 13 Make </a:t>
            </a:r>
            <a:r>
              <a:rPr lang="en-US" sz="1700" dirty="0" smtClean="0"/>
              <a:t>up your </a:t>
            </a:r>
            <a:r>
              <a:rPr lang="en-US" sz="1700" dirty="0" err="1" smtClean="0"/>
              <a:t>queenless</a:t>
            </a:r>
            <a:r>
              <a:rPr lang="en-US" sz="1700" dirty="0" smtClean="0"/>
              <a:t> mating </a:t>
            </a:r>
            <a:r>
              <a:rPr lang="en-US" sz="1700" dirty="0" err="1" smtClean="0"/>
              <a:t>nucs</a:t>
            </a:r>
            <a:r>
              <a:rPr lang="en-US" sz="1700" dirty="0" smtClean="0"/>
              <a:t> or </a:t>
            </a:r>
            <a:r>
              <a:rPr lang="en-US" sz="1700" dirty="0" err="1" smtClean="0"/>
              <a:t>dequeen</a:t>
            </a:r>
            <a:r>
              <a:rPr lang="en-US" sz="1700" dirty="0" smtClean="0"/>
              <a:t> the hives you are putting the cells into.</a:t>
            </a:r>
            <a:r>
              <a:rPr lang="en-US" sz="1600" dirty="0" smtClean="0"/>
              <a:t/>
            </a:r>
            <a:br>
              <a:rPr lang="en-US" sz="1600" dirty="0" smtClean="0"/>
            </a:b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2286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304800" y="228600"/>
            <a:ext cx="8686800" cy="6629400"/>
          </a:xfrm>
        </p:spPr>
        <p:txBody>
          <a:bodyPr>
            <a:noAutofit/>
          </a:bodyPr>
          <a:lstStyle/>
          <a:p>
            <a:r>
              <a:rPr lang="en-US" sz="1600" dirty="0" smtClean="0"/>
              <a:t>3/22 Sunday 14 Transfer </a:t>
            </a:r>
            <a:r>
              <a:rPr lang="en-US" sz="1600" dirty="0" smtClean="0"/>
              <a:t>your ripe queen cells near the top of a center frame. 1 cell per hive is ok. But, 2 cells is much better.</a:t>
            </a:r>
            <a:br>
              <a:rPr lang="en-US" sz="1600" dirty="0" smtClean="0"/>
            </a:br>
            <a:r>
              <a:rPr lang="en-US" sz="1600" dirty="0" smtClean="0"/>
              <a:t>3/23 Monday 15</a:t>
            </a:r>
            <a:r>
              <a:rPr lang="en-US" sz="1600" dirty="0" smtClean="0"/>
              <a:t> </a:t>
            </a:r>
            <a:br>
              <a:rPr lang="en-US" sz="1600" dirty="0" smtClean="0"/>
            </a:br>
            <a:r>
              <a:rPr lang="en-US" sz="1600" dirty="0" smtClean="0"/>
              <a:t>3/24 Tuesday 16 Virgin </a:t>
            </a:r>
            <a:r>
              <a:rPr lang="en-US" sz="1600" dirty="0" smtClean="0"/>
              <a:t>queens should start emerging over the next couple of days.</a:t>
            </a:r>
            <a:br>
              <a:rPr lang="en-US" sz="1600" dirty="0" smtClean="0"/>
            </a:br>
            <a:r>
              <a:rPr lang="en-US" sz="1600" dirty="0" smtClean="0"/>
              <a:t>3/25 Wednesday 17 Check </a:t>
            </a:r>
            <a:r>
              <a:rPr lang="en-US" sz="1600" dirty="0" smtClean="0"/>
              <a:t>your </a:t>
            </a:r>
            <a:r>
              <a:rPr lang="en-US" sz="1600" dirty="0" err="1" smtClean="0"/>
              <a:t>nuc</a:t>
            </a:r>
            <a:r>
              <a:rPr lang="en-US" sz="1600" dirty="0" smtClean="0"/>
              <a:t>/hives to verify the queens have hatched. The tell tale circle opening on the cell is all you need to see. Remove and discard the cell cups.</a:t>
            </a:r>
            <a:br>
              <a:rPr lang="en-US" sz="1600" dirty="0" smtClean="0"/>
            </a:br>
            <a:r>
              <a:rPr lang="en-US" sz="1600" dirty="0" smtClean="0"/>
              <a:t>3/26 Thursday 18</a:t>
            </a:r>
            <a:r>
              <a:rPr lang="en-US" sz="1600" dirty="0" smtClean="0"/>
              <a:t> </a:t>
            </a:r>
            <a:br>
              <a:rPr lang="en-US" sz="1600" dirty="0" smtClean="0"/>
            </a:br>
            <a:r>
              <a:rPr lang="en-US" sz="1600" dirty="0" smtClean="0"/>
              <a:t>3/27 Friday 19</a:t>
            </a:r>
            <a:r>
              <a:rPr lang="en-US" sz="1600" dirty="0" smtClean="0"/>
              <a:t> </a:t>
            </a:r>
            <a:br>
              <a:rPr lang="en-US" sz="1600" dirty="0" smtClean="0"/>
            </a:br>
            <a:r>
              <a:rPr lang="en-US" sz="1600" dirty="0" smtClean="0"/>
              <a:t>3/28 Saturday 20</a:t>
            </a:r>
            <a:r>
              <a:rPr lang="en-US" sz="1600" dirty="0" smtClean="0"/>
              <a:t> </a:t>
            </a:r>
            <a:br>
              <a:rPr lang="en-US" sz="1600" dirty="0" smtClean="0"/>
            </a:br>
            <a:r>
              <a:rPr lang="en-US" sz="1600" dirty="0" smtClean="0"/>
              <a:t>3/29 Sunday 21</a:t>
            </a:r>
            <a:r>
              <a:rPr lang="en-US" sz="1600" dirty="0" smtClean="0"/>
              <a:t> </a:t>
            </a:r>
            <a:br>
              <a:rPr lang="en-US" sz="1600" dirty="0" smtClean="0"/>
            </a:br>
            <a:r>
              <a:rPr lang="en-US" sz="1600" dirty="0" smtClean="0"/>
              <a:t>3/30 Monday 22</a:t>
            </a:r>
            <a:r>
              <a:rPr lang="en-US" sz="1600" dirty="0" smtClean="0"/>
              <a:t> </a:t>
            </a:r>
            <a:br>
              <a:rPr lang="en-US" sz="1600" dirty="0" smtClean="0"/>
            </a:br>
            <a:r>
              <a:rPr lang="en-US" sz="1600" dirty="0" smtClean="0"/>
              <a:t>3/31 Tuesday 23  The </a:t>
            </a:r>
            <a:r>
              <a:rPr lang="en-US" sz="1600" dirty="0" smtClean="0"/>
              <a:t>queen is sexually mature now and will start making mating flights.</a:t>
            </a:r>
            <a:br>
              <a:rPr lang="en-US" sz="1600" dirty="0" smtClean="0"/>
            </a:br>
            <a:r>
              <a:rPr lang="en-US" sz="1600" dirty="0" smtClean="0"/>
              <a:t>4/1 Wednesday 24</a:t>
            </a:r>
            <a:r>
              <a:rPr lang="en-US" sz="1600" dirty="0" smtClean="0"/>
              <a:t> </a:t>
            </a:r>
            <a:br>
              <a:rPr lang="en-US" sz="1600" dirty="0" smtClean="0"/>
            </a:br>
            <a:r>
              <a:rPr lang="en-US" sz="1600" dirty="0" smtClean="0"/>
              <a:t>4/2 Thursday 25</a:t>
            </a:r>
            <a:r>
              <a:rPr lang="en-US" sz="1600" dirty="0" smtClean="0"/>
              <a:t> </a:t>
            </a:r>
            <a:br>
              <a:rPr lang="en-US" sz="1600" dirty="0" smtClean="0"/>
            </a:br>
            <a:r>
              <a:rPr lang="en-US" sz="1600" dirty="0" smtClean="0"/>
              <a:t>4/3 Friday 26</a:t>
            </a:r>
            <a:r>
              <a:rPr lang="en-US" sz="1600" dirty="0" smtClean="0"/>
              <a:t> </a:t>
            </a:r>
            <a:br>
              <a:rPr lang="en-US" sz="1600" dirty="0" smtClean="0"/>
            </a:br>
            <a:r>
              <a:rPr lang="en-US" sz="1600" dirty="0" smtClean="0"/>
              <a:t>4/4 Saturday 27</a:t>
            </a:r>
            <a:r>
              <a:rPr lang="en-US" sz="1600" dirty="0" smtClean="0"/>
              <a:t> </a:t>
            </a:r>
            <a:br>
              <a:rPr lang="en-US" sz="1600" dirty="0" smtClean="0"/>
            </a:br>
            <a:r>
              <a:rPr lang="en-US" sz="1600" dirty="0" smtClean="0"/>
              <a:t>4/5 Sunday 28</a:t>
            </a:r>
            <a:r>
              <a:rPr lang="en-US" sz="1600" dirty="0" smtClean="0"/>
              <a:t> </a:t>
            </a:r>
            <a:br>
              <a:rPr lang="en-US" sz="1600" dirty="0" smtClean="0"/>
            </a:br>
            <a:r>
              <a:rPr lang="en-US" sz="1600" dirty="0" smtClean="0"/>
              <a:t>4/6 Monday 29</a:t>
            </a:r>
            <a:r>
              <a:rPr lang="en-US" sz="1600" dirty="0" smtClean="0"/>
              <a:t> </a:t>
            </a:r>
            <a:br>
              <a:rPr lang="en-US" sz="1600" dirty="0" smtClean="0"/>
            </a:br>
            <a:r>
              <a:rPr lang="en-US" sz="1600" dirty="0" smtClean="0"/>
              <a:t>4/7 Tuesday 30</a:t>
            </a:r>
            <a:r>
              <a:rPr lang="en-US" sz="1600" dirty="0" smtClean="0"/>
              <a:t> </a:t>
            </a:r>
            <a:br>
              <a:rPr lang="en-US" sz="1600" dirty="0" smtClean="0"/>
            </a:br>
            <a:r>
              <a:rPr lang="en-US" sz="1600" dirty="0" smtClean="0"/>
              <a:t>4/8 Wednesday 31</a:t>
            </a:r>
            <a:r>
              <a:rPr lang="en-US" sz="1600" dirty="0" smtClean="0"/>
              <a:t> </a:t>
            </a:r>
            <a:br>
              <a:rPr lang="en-US" sz="1600" dirty="0" smtClean="0"/>
            </a:br>
            <a:r>
              <a:rPr lang="en-US" sz="1600" dirty="0" smtClean="0"/>
              <a:t>4/9 Thursday 32</a:t>
            </a:r>
            <a:r>
              <a:rPr lang="en-US" sz="1600" dirty="0" smtClean="0"/>
              <a:t> </a:t>
            </a:r>
            <a:br>
              <a:rPr lang="en-US" sz="1600" dirty="0" smtClean="0"/>
            </a:br>
            <a:r>
              <a:rPr lang="en-US" sz="1600" dirty="0" smtClean="0"/>
              <a:t>4/10 Friday</a:t>
            </a:r>
            <a:r>
              <a:rPr lang="en-US" sz="1600" dirty="0" smtClean="0"/>
              <a:t> </a:t>
            </a:r>
            <a:r>
              <a:rPr lang="en-US" sz="1600" dirty="0" smtClean="0"/>
              <a:t>33 The </a:t>
            </a:r>
            <a:r>
              <a:rPr lang="en-US" sz="1600" dirty="0" smtClean="0"/>
              <a:t>queen may start laying now. It may take longer before you start seeing eggs though if the weather delayed mating flights.</a:t>
            </a:r>
            <a:br>
              <a:rPr lang="en-US" sz="1600" dirty="0" smtClean="0"/>
            </a:b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524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304800" y="533401"/>
            <a:ext cx="8686800" cy="3200399"/>
          </a:xfrm>
        </p:spPr>
        <p:txBody>
          <a:bodyPr>
            <a:normAutofit lnSpcReduction="10000"/>
          </a:bodyPr>
          <a:lstStyle/>
          <a:p>
            <a:r>
              <a:rPr lang="en-US" sz="1900" dirty="0" smtClean="0"/>
              <a:t>4/11 Saturday 34</a:t>
            </a:r>
            <a:r>
              <a:rPr lang="en-US" sz="1900" dirty="0" smtClean="0"/>
              <a:t> </a:t>
            </a:r>
            <a:br>
              <a:rPr lang="en-US" sz="1900" dirty="0" smtClean="0"/>
            </a:br>
            <a:r>
              <a:rPr lang="en-US" sz="1900" dirty="0" smtClean="0"/>
              <a:t>4/12 Sunday 35</a:t>
            </a:r>
            <a:r>
              <a:rPr lang="en-US" sz="1900" dirty="0" smtClean="0"/>
              <a:t> </a:t>
            </a:r>
            <a:br>
              <a:rPr lang="en-US" sz="1900" dirty="0" smtClean="0"/>
            </a:br>
            <a:r>
              <a:rPr lang="en-US" sz="1900" dirty="0" smtClean="0"/>
              <a:t>4/13 Monday 36</a:t>
            </a:r>
            <a:r>
              <a:rPr lang="en-US" sz="1900" dirty="0" smtClean="0"/>
              <a:t> </a:t>
            </a:r>
            <a:br>
              <a:rPr lang="en-US" sz="1900" dirty="0" smtClean="0"/>
            </a:br>
            <a:r>
              <a:rPr lang="en-US" sz="1900" dirty="0" smtClean="0"/>
              <a:t>4/14 Tuesday 37</a:t>
            </a:r>
            <a:r>
              <a:rPr lang="en-US" sz="1900" dirty="0" smtClean="0"/>
              <a:t> </a:t>
            </a:r>
            <a:br>
              <a:rPr lang="en-US" sz="1900" dirty="0" smtClean="0"/>
            </a:br>
            <a:r>
              <a:rPr lang="en-US" sz="1900" dirty="0" smtClean="0"/>
              <a:t>4/15 Wednesday 38</a:t>
            </a:r>
            <a:r>
              <a:rPr lang="en-US" sz="1900" dirty="0" smtClean="0"/>
              <a:t> </a:t>
            </a:r>
            <a:br>
              <a:rPr lang="en-US" sz="1900" dirty="0" smtClean="0"/>
            </a:br>
            <a:r>
              <a:rPr lang="en-US" sz="1900" dirty="0" smtClean="0"/>
              <a:t>4/16 Thursday 39</a:t>
            </a:r>
            <a:r>
              <a:rPr lang="en-US" sz="1900" dirty="0" smtClean="0"/>
              <a:t> </a:t>
            </a:r>
            <a:br>
              <a:rPr lang="en-US" sz="1900" dirty="0" smtClean="0"/>
            </a:br>
            <a:r>
              <a:rPr lang="en-US" sz="1900" dirty="0" smtClean="0"/>
              <a:t>4/17 Friday 40  If </a:t>
            </a:r>
            <a:r>
              <a:rPr lang="en-US" sz="1900" dirty="0" smtClean="0"/>
              <a:t>you are not seeing eggs by now, there may be something wrong. You may need to re-queen</a:t>
            </a:r>
            <a:r>
              <a:rPr lang="en-US" sz="1900" dirty="0" smtClean="0"/>
              <a:t>.</a:t>
            </a:r>
          </a:p>
          <a:p>
            <a:endParaRPr lang="en-US" sz="1600" dirty="0" smtClean="0"/>
          </a:p>
          <a:p>
            <a:r>
              <a:rPr lang="en-US" sz="1600" dirty="0" smtClean="0"/>
              <a:t/>
            </a:r>
            <a:br>
              <a:rPr lang="en-US" sz="1600" dirty="0" smtClean="0"/>
            </a:br>
            <a:endParaRPr lang="en-US" sz="1600" dirty="0"/>
          </a:p>
        </p:txBody>
      </p:sp>
      <p:pic>
        <p:nvPicPr>
          <p:cNvPr id="4" name="Picture 3" descr="Indiana Italian Honey Bees Queen 1.jpg"/>
          <p:cNvPicPr>
            <a:picLocks noChangeAspect="1"/>
          </p:cNvPicPr>
          <p:nvPr/>
        </p:nvPicPr>
        <p:blipFill>
          <a:blip r:embed="rId2"/>
          <a:stretch>
            <a:fillRect/>
          </a:stretch>
        </p:blipFill>
        <p:spPr>
          <a:xfrm>
            <a:off x="2438400" y="2819400"/>
            <a:ext cx="3733800" cy="3733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TotalTime>
  <Words>123</Words>
  <Application>Microsoft Office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Trek</vt:lpstr>
      <vt:lpstr>Queen Rearing methods</vt:lpstr>
      <vt:lpstr>Queen Rearing methods</vt:lpstr>
      <vt:lpstr>Proper Larvae selection</vt:lpstr>
      <vt:lpstr>Look for newly hatched larvae</vt:lpstr>
      <vt:lpstr>Queen calendar starting march 8th</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Rearing methods</dc:title>
  <dc:creator>Jerry</dc:creator>
  <cp:lastModifiedBy>Jerry</cp:lastModifiedBy>
  <cp:revision>12</cp:revision>
  <dcterms:created xsi:type="dcterms:W3CDTF">2020-03-06T18:40:54Z</dcterms:created>
  <dcterms:modified xsi:type="dcterms:W3CDTF">2020-03-06T20:31:46Z</dcterms:modified>
</cp:coreProperties>
</file>