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theme/theme1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theme/theme16.xml" ContentType="application/vnd.openxmlformats-officedocument.theme+xml"/>
  <Override PartName="/ppt/slideLayouts/slideLayout83.xml" ContentType="application/vnd.openxmlformats-officedocument.presentationml.slideLayout+xml"/>
  <Override PartName="/ppt/theme/theme1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8.xml" ContentType="application/vnd.openxmlformats-officedocument.theme+xml"/>
  <Override PartName="/ppt/slideLayouts/slideLayout95.xml" ContentType="application/vnd.openxmlformats-officedocument.presentationml.slideLayout+xml"/>
  <Override PartName="/ppt/theme/theme1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4.xml" ContentType="application/vnd.openxmlformats-officedocument.theme+xml"/>
  <Override PartName="/ppt/slideLayouts/slideLayout137.xml" ContentType="application/vnd.openxmlformats-officedocument.presentationml.slideLayout+xml"/>
  <Override PartName="/ppt/theme/theme2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6.xml" ContentType="application/vnd.openxmlformats-officedocument.theme+xml"/>
  <Override PartName="/ppt/slideLayouts/slideLayout154.xml" ContentType="application/vnd.openxmlformats-officedocument.presentationml.slideLayout+xml"/>
  <Override PartName="/ppt/theme/theme27.xml" ContentType="application/vnd.openxmlformats-officedocument.theme+xml"/>
  <Override PartName="/ppt/slideLayouts/slideLayout155.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theme/themeOverride3.xml" ContentType="application/vnd.openxmlformats-officedocument.themeOverride+xml"/>
  <Override PartName="/ppt/notesSlides/notesSlide33.xml" ContentType="application/vnd.openxmlformats-officedocument.presentationml.notesSlide+xml"/>
  <Override PartName="/ppt/media/image51.jpg" ContentType="image/jpg"/>
  <Override PartName="/ppt/theme/themeOverride4.xml" ContentType="application/vnd.openxmlformats-officedocument.themeOverride+xml"/>
  <Override PartName="/ppt/notesSlides/notesSlide34.xml" ContentType="application/vnd.openxmlformats-officedocument.presentationml.notesSlide+xml"/>
  <Override PartName="/ppt/media/image52.jpg" ContentType="image/jpg"/>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 id="2147483991" r:id="rId2"/>
    <p:sldMasterId id="2147483998" r:id="rId3"/>
    <p:sldMasterId id="2147484010" r:id="rId4"/>
    <p:sldMasterId id="2147484022" r:id="rId5"/>
    <p:sldMasterId id="2147484104" r:id="rId6"/>
    <p:sldMasterId id="2147484182" r:id="rId7"/>
    <p:sldMasterId id="2147484232" r:id="rId8"/>
    <p:sldMasterId id="2147484390" r:id="rId9"/>
    <p:sldMasterId id="2147484414" r:id="rId10"/>
    <p:sldMasterId id="2147484422" r:id="rId11"/>
    <p:sldMasterId id="2147484424" r:id="rId12"/>
    <p:sldMasterId id="2147484428" r:id="rId13"/>
    <p:sldMasterId id="2147484452" r:id="rId14"/>
    <p:sldMasterId id="2147484458" r:id="rId15"/>
    <p:sldMasterId id="2147484489" r:id="rId16"/>
    <p:sldMasterId id="2147484491" r:id="rId17"/>
    <p:sldMasterId id="2147484556" r:id="rId18"/>
    <p:sldMasterId id="2147484572" r:id="rId19"/>
    <p:sldMasterId id="2147484574" r:id="rId20"/>
    <p:sldMasterId id="2147484586" r:id="rId21"/>
    <p:sldMasterId id="2147484589" r:id="rId22"/>
    <p:sldMasterId id="2147484601" r:id="rId23"/>
    <p:sldMasterId id="2147484613" r:id="rId24"/>
    <p:sldMasterId id="2147484625" r:id="rId25"/>
    <p:sldMasterId id="2147484627" r:id="rId26"/>
    <p:sldMasterId id="2147484644" r:id="rId27"/>
    <p:sldMasterId id="2147484652" r:id="rId28"/>
  </p:sldMasterIdLst>
  <p:notesMasterIdLst>
    <p:notesMasterId r:id="rId76"/>
  </p:notesMasterIdLst>
  <p:handoutMasterIdLst>
    <p:handoutMasterId r:id="rId77"/>
  </p:handoutMasterIdLst>
  <p:sldIdLst>
    <p:sldId id="2841" r:id="rId29"/>
    <p:sldId id="3438" r:id="rId30"/>
    <p:sldId id="2146846373" r:id="rId31"/>
    <p:sldId id="2146846385" r:id="rId32"/>
    <p:sldId id="2146846372" r:id="rId33"/>
    <p:sldId id="2146846374" r:id="rId34"/>
    <p:sldId id="2146846384" r:id="rId35"/>
    <p:sldId id="2146846452" r:id="rId36"/>
    <p:sldId id="2146846349" r:id="rId37"/>
    <p:sldId id="1591" r:id="rId38"/>
    <p:sldId id="1556" r:id="rId39"/>
    <p:sldId id="2146846355" r:id="rId40"/>
    <p:sldId id="2146846356" r:id="rId41"/>
    <p:sldId id="2146846357" r:id="rId42"/>
    <p:sldId id="2146846465" r:id="rId43"/>
    <p:sldId id="2146846351" r:id="rId44"/>
    <p:sldId id="2146846352" r:id="rId45"/>
    <p:sldId id="2146846353" r:id="rId46"/>
    <p:sldId id="2146846376" r:id="rId47"/>
    <p:sldId id="2146846319" r:id="rId48"/>
    <p:sldId id="2146846463" r:id="rId49"/>
    <p:sldId id="2146846289" r:id="rId50"/>
    <p:sldId id="2146846370" r:id="rId51"/>
    <p:sldId id="1510" r:id="rId52"/>
    <p:sldId id="1511" r:id="rId53"/>
    <p:sldId id="258" r:id="rId54"/>
    <p:sldId id="1682" r:id="rId55"/>
    <p:sldId id="2146846468" r:id="rId56"/>
    <p:sldId id="2146846327" r:id="rId57"/>
    <p:sldId id="2146846363" r:id="rId58"/>
    <p:sldId id="2146846467" r:id="rId59"/>
    <p:sldId id="2146846329" r:id="rId60"/>
    <p:sldId id="2146846331" r:id="rId61"/>
    <p:sldId id="2146846301" r:id="rId62"/>
    <p:sldId id="2146846302" r:id="rId63"/>
    <p:sldId id="2146846304" r:id="rId64"/>
    <p:sldId id="2146846368" r:id="rId65"/>
    <p:sldId id="2146846350" r:id="rId66"/>
    <p:sldId id="3445" r:id="rId67"/>
    <p:sldId id="1740" r:id="rId68"/>
    <p:sldId id="2146846379" r:id="rId69"/>
    <p:sldId id="3440" r:id="rId70"/>
    <p:sldId id="2146846380" r:id="rId71"/>
    <p:sldId id="2146846378" r:id="rId72"/>
    <p:sldId id="3443" r:id="rId73"/>
    <p:sldId id="2146846469" r:id="rId74"/>
    <p:sldId id="2146846294" r:id="rId75"/>
  </p:sldIdLst>
  <p:sldSz cx="12192000" cy="6858000"/>
  <p:notesSz cx="7315200" cy="9601200"/>
  <p:custShowLst>
    <p:custShow name="Harmon Slide Show" id="0">
      <p:sldLst/>
    </p:custShow>
    <p:custShow name="Harmon Printouts" id="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Hall (TRS)" initials="GH(" lastIdx="1" clrIdx="0">
    <p:extLst>
      <p:ext uri="{19B8F6BF-5375-455C-9EA6-DF929625EA0E}">
        <p15:presenceInfo xmlns:p15="http://schemas.microsoft.com/office/powerpoint/2012/main" userId="S::Gregory.Hall@trs.ky.gov::15b029c2-51e5-4be0-a248-374a3e03d6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B0"/>
    <a:srgbClr val="BBD7E9"/>
    <a:srgbClr val="E28700"/>
    <a:srgbClr val="336699"/>
    <a:srgbClr val="000099"/>
    <a:srgbClr val="FFFF99"/>
    <a:srgbClr val="CCCCFF"/>
    <a:srgbClr val="9999FF"/>
    <a:srgbClr val="990033"/>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3751" autoAdjust="0"/>
  </p:normalViewPr>
  <p:slideViewPr>
    <p:cSldViewPr>
      <p:cViewPr varScale="1">
        <p:scale>
          <a:sx n="81" d="100"/>
          <a:sy n="81" d="100"/>
        </p:scale>
        <p:origin x="1734" y="13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1168"/>
    </p:cViewPr>
  </p:sorterViewPr>
  <p:notesViewPr>
    <p:cSldViewPr>
      <p:cViewPr varScale="1">
        <p:scale>
          <a:sx n="54" d="100"/>
          <a:sy n="54" d="100"/>
        </p:scale>
        <p:origin x="2488" y="4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H:\Insurance\trs%20mehp%20premium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trs-fs01\vol1\home\gregh\Member%20services\Retirement%20statistics\Retirements%20and%20visitor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trs-fs01.ktrsnt.local\vol1\Home\gregh\Presentations\Copy%20of%20Schedule%20of%20Outperformance%20since%20Great%20Recess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trs-fs01\vol1\Share\KATHY\GH_KB%20New\9.%20%20Work%20Folder\Retirees%20over%2080-Living%20Longer-Willard%20Scot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trs-fs01.ktrsnt.local\vol1\home\gregh\Presentations\Statistics%20for%20slides\FY%202023%20Annual%20Presentation%20Slid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gregh\AppData\Local\Microsoft\Windows\INetCache\Content.Outlook\2XLTOM7B\Copy%20of%20KTRS_%20GASB%2074-75%20-%20Updated%20Contribution%20Schedules%20thru%206.3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trs-fs01\vol1\home\gregh\Insurance\medical%20funded%20ratio%202007%20to%202018.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(2)'!$A$2</c:f>
              <c:strCache>
                <c:ptCount val="1"/>
                <c:pt idx="0">
                  <c:v>TRS</c:v>
                </c:pt>
              </c:strCache>
            </c:strRef>
          </c:tx>
          <c:spPr>
            <a:solidFill>
              <a:srgbClr val="002060"/>
            </a:solidFill>
            <a:ln>
              <a:noFill/>
            </a:ln>
            <a:effectLst/>
          </c:spPr>
          <c:invertIfNegative val="0"/>
          <c:cat>
            <c:strRef>
              <c:f>'Sheet1 (2)'!$C$1:$F$1</c:f>
              <c:strCache>
                <c:ptCount val="4"/>
                <c:pt idx="0">
                  <c:v>1-year</c:v>
                </c:pt>
                <c:pt idx="1">
                  <c:v>3-year</c:v>
                </c:pt>
                <c:pt idx="2">
                  <c:v>5-year</c:v>
                </c:pt>
                <c:pt idx="3">
                  <c:v>10-year</c:v>
                </c:pt>
              </c:strCache>
            </c:strRef>
          </c:cat>
          <c:val>
            <c:numRef>
              <c:f>'Sheet1 (2)'!$C$2:$F$2</c:f>
              <c:numCache>
                <c:formatCode>0.00%</c:formatCode>
                <c:ptCount val="4"/>
                <c:pt idx="0">
                  <c:v>0.1227</c:v>
                </c:pt>
                <c:pt idx="1">
                  <c:v>3.5200000000000002E-2</c:v>
                </c:pt>
                <c:pt idx="2">
                  <c:v>8.8099999999999998E-2</c:v>
                </c:pt>
                <c:pt idx="3">
                  <c:v>7.9399999999999998E-2</c:v>
                </c:pt>
              </c:numCache>
            </c:numRef>
          </c:val>
          <c:extLst>
            <c:ext xmlns:c16="http://schemas.microsoft.com/office/drawing/2014/chart" uri="{C3380CC4-5D6E-409C-BE32-E72D297353CC}">
              <c16:uniqueId val="{00000000-C1DB-4718-A289-D62F7ACE0B4F}"/>
            </c:ext>
          </c:extLst>
        </c:ser>
        <c:ser>
          <c:idx val="1"/>
          <c:order val="1"/>
          <c:tx>
            <c:strRef>
              <c:f>'Sheet1 (2)'!$A$3</c:f>
              <c:strCache>
                <c:ptCount val="1"/>
                <c:pt idx="0">
                  <c:v>Aon Universe</c:v>
                </c:pt>
              </c:strCache>
            </c:strRef>
          </c:tx>
          <c:spPr>
            <a:solidFill>
              <a:schemeClr val="bg1">
                <a:lumMod val="85000"/>
              </a:schemeClr>
            </a:solidFill>
            <a:ln>
              <a:noFill/>
            </a:ln>
            <a:effectLst/>
          </c:spPr>
          <c:invertIfNegative val="0"/>
          <c:cat>
            <c:strRef>
              <c:f>'Sheet1 (2)'!$C$1:$F$1</c:f>
              <c:strCache>
                <c:ptCount val="4"/>
                <c:pt idx="0">
                  <c:v>1-year</c:v>
                </c:pt>
                <c:pt idx="1">
                  <c:v>3-year</c:v>
                </c:pt>
                <c:pt idx="2">
                  <c:v>5-year</c:v>
                </c:pt>
                <c:pt idx="3">
                  <c:v>10-year</c:v>
                </c:pt>
              </c:strCache>
            </c:strRef>
          </c:cat>
          <c:val>
            <c:numRef>
              <c:f>'Sheet1 (2)'!$C$3:$F$3</c:f>
              <c:numCache>
                <c:formatCode>0.00%</c:formatCode>
                <c:ptCount val="4"/>
                <c:pt idx="0">
                  <c:v>0.10100000000000001</c:v>
                </c:pt>
                <c:pt idx="1">
                  <c:v>3.2000000000000001E-2</c:v>
                </c:pt>
                <c:pt idx="2">
                  <c:v>7.1999999999999995E-2</c:v>
                </c:pt>
                <c:pt idx="3">
                  <c:v>6.7000000000000004E-2</c:v>
                </c:pt>
              </c:numCache>
            </c:numRef>
          </c:val>
          <c:extLst>
            <c:ext xmlns:c16="http://schemas.microsoft.com/office/drawing/2014/chart" uri="{C3380CC4-5D6E-409C-BE32-E72D297353CC}">
              <c16:uniqueId val="{00000001-C1DB-4718-A289-D62F7ACE0B4F}"/>
            </c:ext>
          </c:extLst>
        </c:ser>
        <c:dLbls>
          <c:showLegendKey val="0"/>
          <c:showVal val="0"/>
          <c:showCatName val="0"/>
          <c:showSerName val="0"/>
          <c:showPercent val="0"/>
          <c:showBubbleSize val="0"/>
        </c:dLbls>
        <c:gapWidth val="219"/>
        <c:overlap val="-27"/>
        <c:axId val="85559343"/>
        <c:axId val="98087679"/>
      </c:barChart>
      <c:catAx>
        <c:axId val="8555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Times New Roman" panose="02020603050405020304" pitchFamily="18" charset="0"/>
                <a:ea typeface="+mn-ea"/>
                <a:cs typeface="+mn-cs"/>
              </a:defRPr>
            </a:pPr>
            <a:endParaRPr lang="en-US"/>
          </a:p>
        </c:txPr>
        <c:crossAx val="98087679"/>
        <c:crosses val="autoZero"/>
        <c:auto val="1"/>
        <c:lblAlgn val="ctr"/>
        <c:lblOffset val="100"/>
        <c:noMultiLvlLbl val="0"/>
      </c:catAx>
      <c:valAx>
        <c:axId val="9808767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Times New Roman" panose="02020603050405020304" pitchFamily="18" charset="0"/>
                <a:ea typeface="+mn-ea"/>
                <a:cs typeface="+mn-cs"/>
              </a:defRPr>
            </a:pPr>
            <a:endParaRPr lang="en-US"/>
          </a:p>
        </c:txPr>
        <c:crossAx val="85559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Times New Roman" panose="02020603050405020304" pitchFamily="18" charset="0"/>
              <a:ea typeface="+mn-ea"/>
              <a:cs typeface="+mn-cs"/>
            </a:defRPr>
          </a:pPr>
          <a:endParaRPr lang="en-US"/>
        </a:p>
      </c:txPr>
    </c:legend>
    <c:plotVisOnly val="1"/>
    <c:dispBlanksAs val="gap"/>
    <c:showDLblsOverMax val="0"/>
  </c:chart>
  <c:spPr>
    <a:noFill/>
    <a:ln>
      <a:noFill/>
    </a:ln>
    <a:effectLst/>
  </c:spPr>
  <c:txPr>
    <a:bodyPr/>
    <a:lstStyle/>
    <a:p>
      <a:pPr>
        <a:defRPr sz="1200" baseline="0">
          <a:latin typeface="Times New Roman" panose="02020603050405020304" pitchFamily="18"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466230936819175E-3"/>
          <c:y val="3.0367294271906622E-2"/>
          <c:w val="0.98257080610021785"/>
          <c:h val="0.93333020313263526"/>
        </c:manualLayout>
      </c:layout>
      <c:barChart>
        <c:barDir val="col"/>
        <c:grouping val="clustered"/>
        <c:varyColors val="0"/>
        <c:ser>
          <c:idx val="0"/>
          <c:order val="0"/>
          <c:tx>
            <c:strRef>
              <c:f>Sheet1!$C$25</c:f>
              <c:strCache>
                <c:ptCount val="1"/>
              </c:strCache>
            </c:strRef>
          </c:tx>
          <c:spPr>
            <a:gradFill>
              <a:gsLst>
                <a:gs pos="0">
                  <a:schemeClr val="bg2">
                    <a:tint val="43000"/>
                    <a:satMod val="1550000"/>
                  </a:schemeClr>
                </a:gs>
                <a:gs pos="1000">
                  <a:schemeClr val="bg2">
                    <a:tint val="48000"/>
                    <a:satMod val="1550000"/>
                  </a:schemeClr>
                </a:gs>
                <a:gs pos="35000">
                  <a:schemeClr val="bg2">
                    <a:shade val="18000"/>
                    <a:satMod val="275000"/>
                  </a:schemeClr>
                </a:gs>
              </a:gsLst>
              <a:path path="circle">
                <a:fillToRect r="210000" b="300000"/>
              </a:path>
            </a:gradFill>
            <a:ln>
              <a:noFill/>
            </a:ln>
            <a:effectLst/>
          </c:spPr>
          <c:invertIfNegative val="0"/>
          <c:dLbls>
            <c:spPr>
              <a:solidFill>
                <a:schemeClr val="tx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50DB3"/>
                    </a:solidFill>
                    <a:latin typeface="Cambria" panose="020405030504060302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Sheet1!$D$24:$U$24</c:f>
              <c:numCache>
                <c:formatCode>General</c:formatCode>
                <c:ptCount val="18"/>
              </c:numCache>
            </c:numRef>
          </c:cat>
          <c:val>
            <c:numRef>
              <c:f>Sheet1!$D$25:$U$25</c:f>
              <c:numCache>
                <c:formatCode>General</c:formatCode>
                <c:ptCount val="18"/>
              </c:numCache>
            </c:numRef>
          </c:val>
          <c:extLst>
            <c:ext xmlns:c16="http://schemas.microsoft.com/office/drawing/2014/chart" uri="{C3380CC4-5D6E-409C-BE32-E72D297353CC}">
              <c16:uniqueId val="{00000000-F273-4B62-B206-4D1FD94E45C3}"/>
            </c:ext>
          </c:extLst>
        </c:ser>
        <c:dLbls>
          <c:showLegendKey val="0"/>
          <c:showVal val="0"/>
          <c:showCatName val="0"/>
          <c:showSerName val="0"/>
          <c:showPercent val="0"/>
          <c:showBubbleSize val="0"/>
        </c:dLbls>
        <c:gapWidth val="219"/>
        <c:overlap val="-27"/>
        <c:axId val="1060067423"/>
        <c:axId val="1060064255"/>
      </c:barChart>
      <c:catAx>
        <c:axId val="1060067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1" u="none" strike="noStrike" kern="1200" baseline="0">
                <a:solidFill>
                  <a:srgbClr val="150DB3"/>
                </a:solidFill>
                <a:latin typeface="Cambria" panose="02040503050406030204" pitchFamily="18" charset="0"/>
                <a:ea typeface="+mn-ea"/>
                <a:cs typeface="+mn-cs"/>
              </a:defRPr>
            </a:pPr>
            <a:endParaRPr lang="en-US"/>
          </a:p>
        </c:txPr>
        <c:crossAx val="1060064255"/>
        <c:crosses val="autoZero"/>
        <c:auto val="1"/>
        <c:lblAlgn val="ctr"/>
        <c:lblOffset val="100"/>
        <c:noMultiLvlLbl val="0"/>
      </c:catAx>
      <c:valAx>
        <c:axId val="1060064255"/>
        <c:scaling>
          <c:orientation val="minMax"/>
        </c:scaling>
        <c:delete val="1"/>
        <c:axPos val="l"/>
        <c:numFmt formatCode="General" sourceLinked="1"/>
        <c:majorTickMark val="none"/>
        <c:minorTickMark val="none"/>
        <c:tickLblPos val="nextTo"/>
        <c:crossAx val="1060067423"/>
        <c:crosses val="autoZero"/>
        <c:crossBetween val="between"/>
      </c:valAx>
      <c:spPr>
        <a:noFill/>
        <a:ln>
          <a:noFill/>
        </a:ln>
        <a:effectLst/>
      </c:spPr>
    </c:plotArea>
    <c:plotVisOnly val="1"/>
    <c:dispBlanksAs val="gap"/>
    <c:showDLblsOverMax val="0"/>
  </c:chart>
  <c:spPr>
    <a:solidFill>
      <a:schemeClr val="tx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Premium</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Sheet1!$A$3:$A$25</c:f>
              <c:numCache>
                <c:formatCode>General</c:formatCod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Sheet1!$B$3:$B$25</c:f>
              <c:numCache>
                <c:formatCode>"$"#,##0</c:formatCode>
                <c:ptCount val="23"/>
                <c:pt idx="0">
                  <c:v>232</c:v>
                </c:pt>
                <c:pt idx="1">
                  <c:v>260</c:v>
                </c:pt>
                <c:pt idx="2">
                  <c:v>274</c:v>
                </c:pt>
                <c:pt idx="3">
                  <c:v>288</c:v>
                </c:pt>
                <c:pt idx="4">
                  <c:v>315</c:v>
                </c:pt>
                <c:pt idx="5">
                  <c:v>283</c:v>
                </c:pt>
                <c:pt idx="6">
                  <c:v>278</c:v>
                </c:pt>
                <c:pt idx="7">
                  <c:v>285</c:v>
                </c:pt>
                <c:pt idx="8">
                  <c:v>342</c:v>
                </c:pt>
                <c:pt idx="9">
                  <c:v>289</c:v>
                </c:pt>
                <c:pt idx="10">
                  <c:v>270</c:v>
                </c:pt>
                <c:pt idx="11">
                  <c:v>290</c:v>
                </c:pt>
                <c:pt idx="12">
                  <c:v>290</c:v>
                </c:pt>
                <c:pt idx="13">
                  <c:v>240</c:v>
                </c:pt>
                <c:pt idx="14">
                  <c:v>260</c:v>
                </c:pt>
                <c:pt idx="15">
                  <c:v>252</c:v>
                </c:pt>
                <c:pt idx="16">
                  <c:v>258</c:v>
                </c:pt>
                <c:pt idx="17">
                  <c:v>226</c:v>
                </c:pt>
                <c:pt idx="18">
                  <c:v>224</c:v>
                </c:pt>
                <c:pt idx="19">
                  <c:v>178</c:v>
                </c:pt>
                <c:pt idx="20">
                  <c:v>211</c:v>
                </c:pt>
                <c:pt idx="21" formatCode="&quot;$&quot;#,##0_);[Red]\(&quot;$&quot;#,##0\)">
                  <c:v>217</c:v>
                </c:pt>
                <c:pt idx="22">
                  <c:v>207</c:v>
                </c:pt>
              </c:numCache>
            </c:numRef>
          </c:val>
          <c:extLst>
            <c:ext xmlns:c16="http://schemas.microsoft.com/office/drawing/2014/chart" uri="{C3380CC4-5D6E-409C-BE32-E72D297353CC}">
              <c16:uniqueId val="{00000000-36BF-44B9-97BD-0646D0E7BD7E}"/>
            </c:ext>
          </c:extLst>
        </c:ser>
        <c:dLbls>
          <c:dLblPos val="outEnd"/>
          <c:showLegendKey val="0"/>
          <c:showVal val="1"/>
          <c:showCatName val="0"/>
          <c:showSerName val="0"/>
          <c:showPercent val="0"/>
          <c:showBubbleSize val="0"/>
        </c:dLbls>
        <c:gapWidth val="219"/>
        <c:overlap val="-27"/>
        <c:axId val="724709952"/>
        <c:axId val="812034144"/>
      </c:barChart>
      <c:catAx>
        <c:axId val="72470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2034144"/>
        <c:crosses val="autoZero"/>
        <c:auto val="1"/>
        <c:lblAlgn val="ctr"/>
        <c:lblOffset val="100"/>
        <c:noMultiLvlLbl val="0"/>
      </c:catAx>
      <c:valAx>
        <c:axId val="8120341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2470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4800" b="1" i="0" u="none" strike="noStrike" kern="1200" spc="0" baseline="0">
              <a:solidFill>
                <a:srgbClr val="002060"/>
              </a:solidFill>
              <a:latin typeface="Times New Roman" panose="02020603050405020304" pitchFamily="18" charset="0"/>
              <a:ea typeface="+mn-ea"/>
              <a:cs typeface="+mn-cs"/>
            </a:defRPr>
          </a:pPr>
          <a:endParaRPr lang="en-US"/>
        </a:p>
      </c:txPr>
    </c:title>
    <c:autoTitleDeleted val="0"/>
    <c:plotArea>
      <c:layout/>
      <c:barChart>
        <c:barDir val="col"/>
        <c:grouping val="clustered"/>
        <c:varyColors val="0"/>
        <c:ser>
          <c:idx val="0"/>
          <c:order val="0"/>
          <c:tx>
            <c:strRef>
              <c:f>'RetirementsVisitors FY'!$C$2</c:f>
              <c:strCache>
                <c:ptCount val="1"/>
                <c:pt idx="0">
                  <c:v>Retirements</c:v>
                </c:pt>
              </c:strCache>
            </c:strRef>
          </c:tx>
          <c:spPr>
            <a:solidFill>
              <a:srgbClr val="002060"/>
            </a:solidFill>
            <a:ln>
              <a:noFill/>
            </a:ln>
            <a:effectLst/>
          </c:spPr>
          <c:invertIfNegative val="0"/>
          <c:cat>
            <c:strRef>
              <c:f>'RetirementsVisitors FY'!$B$4:$B$19</c:f>
              <c:strCach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strCache>
            </c:strRef>
          </c:cat>
          <c:val>
            <c:numRef>
              <c:f>'RetirementsVisitors FY'!$C$4:$C$19</c:f>
              <c:numCache>
                <c:formatCode>#,##0</c:formatCode>
                <c:ptCount val="16"/>
                <c:pt idx="0">
                  <c:v>1824</c:v>
                </c:pt>
                <c:pt idx="1">
                  <c:v>1647</c:v>
                </c:pt>
                <c:pt idx="2">
                  <c:v>1854</c:v>
                </c:pt>
                <c:pt idx="3">
                  <c:v>2200</c:v>
                </c:pt>
                <c:pt idx="4">
                  <c:v>2014</c:v>
                </c:pt>
                <c:pt idx="5">
                  <c:v>1853</c:v>
                </c:pt>
                <c:pt idx="6">
                  <c:v>2256</c:v>
                </c:pt>
                <c:pt idx="7">
                  <c:v>2337</c:v>
                </c:pt>
                <c:pt idx="8">
                  <c:v>2118</c:v>
                </c:pt>
                <c:pt idx="9">
                  <c:v>2189</c:v>
                </c:pt>
                <c:pt idx="10">
                  <c:v>2072</c:v>
                </c:pt>
                <c:pt idx="11">
                  <c:v>1852</c:v>
                </c:pt>
                <c:pt idx="12">
                  <c:v>1905</c:v>
                </c:pt>
                <c:pt idx="13">
                  <c:v>2057</c:v>
                </c:pt>
                <c:pt idx="14">
                  <c:v>2173</c:v>
                </c:pt>
                <c:pt idx="15">
                  <c:v>2010</c:v>
                </c:pt>
              </c:numCache>
            </c:numRef>
          </c:val>
          <c:extLst>
            <c:ext xmlns:c16="http://schemas.microsoft.com/office/drawing/2014/chart" uri="{C3380CC4-5D6E-409C-BE32-E72D297353CC}">
              <c16:uniqueId val="{00000000-D7C1-4413-90CF-3A49F8B8B08F}"/>
            </c:ext>
          </c:extLst>
        </c:ser>
        <c:dLbls>
          <c:showLegendKey val="0"/>
          <c:showVal val="0"/>
          <c:showCatName val="0"/>
          <c:showSerName val="0"/>
          <c:showPercent val="0"/>
          <c:showBubbleSize val="0"/>
        </c:dLbls>
        <c:gapWidth val="219"/>
        <c:overlap val="-27"/>
        <c:axId val="786254016"/>
        <c:axId val="786269824"/>
      </c:barChart>
      <c:catAx>
        <c:axId val="78625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Times New Roman" panose="02020603050405020304" pitchFamily="18" charset="0"/>
                <a:ea typeface="+mn-ea"/>
                <a:cs typeface="+mn-cs"/>
              </a:defRPr>
            </a:pPr>
            <a:endParaRPr lang="en-US"/>
          </a:p>
        </c:txPr>
        <c:crossAx val="786269824"/>
        <c:crosses val="autoZero"/>
        <c:auto val="1"/>
        <c:lblAlgn val="ctr"/>
        <c:lblOffset val="100"/>
        <c:noMultiLvlLbl val="0"/>
      </c:catAx>
      <c:valAx>
        <c:axId val="786269824"/>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Times New Roman" panose="02020603050405020304" pitchFamily="18" charset="0"/>
                <a:ea typeface="+mn-ea"/>
                <a:cs typeface="+mn-cs"/>
              </a:defRPr>
            </a:pPr>
            <a:endParaRPr lang="en-US"/>
          </a:p>
        </c:txPr>
        <c:crossAx val="786254016"/>
        <c:crosses val="autoZero"/>
        <c:crossBetween val="between"/>
      </c:valAx>
      <c:spPr>
        <a:noFill/>
        <a:ln>
          <a:noFill/>
        </a:ln>
        <a:effectLst/>
      </c:spPr>
    </c:plotArea>
    <c:plotVisOnly val="1"/>
    <c:dispBlanksAs val="gap"/>
    <c:showDLblsOverMax val="0"/>
  </c:chart>
  <c:spPr>
    <a:noFill/>
    <a:ln>
      <a:solidFill>
        <a:srgbClr val="002060"/>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rgbClr val="002060"/>
            </a:solidFill>
            <a:ln>
              <a:solidFill>
                <a:srgbClr val="002060"/>
              </a:solidFill>
            </a:ln>
            <a:effectLst/>
          </c:spPr>
          <c:cat>
            <c:numRef>
              <c:f>'TRS performance comparison '!$A$53:$A$69</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'TRS performance comparison '!$D$53:$D$69</c:f>
              <c:numCache>
                <c:formatCode>_(* #,##0_);_(* \(#,##0\);_(* "-"??_);_(@_)</c:formatCode>
                <c:ptCount val="17"/>
                <c:pt idx="0">
                  <c:v>18589</c:v>
                </c:pt>
                <c:pt idx="1">
                  <c:v>512311458</c:v>
                </c:pt>
                <c:pt idx="2">
                  <c:v>581176839</c:v>
                </c:pt>
                <c:pt idx="3">
                  <c:v>820109063</c:v>
                </c:pt>
                <c:pt idx="4">
                  <c:v>837265315</c:v>
                </c:pt>
                <c:pt idx="5">
                  <c:v>1226239578</c:v>
                </c:pt>
                <c:pt idx="6">
                  <c:v>1616527534</c:v>
                </c:pt>
                <c:pt idx="7">
                  <c:v>2002666293</c:v>
                </c:pt>
                <c:pt idx="8">
                  <c:v>1714011433</c:v>
                </c:pt>
                <c:pt idx="9">
                  <c:v>2331064231</c:v>
                </c:pt>
                <c:pt idx="10">
                  <c:v>2894738262</c:v>
                </c:pt>
                <c:pt idx="11">
                  <c:v>3020497611</c:v>
                </c:pt>
                <c:pt idx="12">
                  <c:v>3712870989</c:v>
                </c:pt>
                <c:pt idx="13">
                  <c:v>5451965300</c:v>
                </c:pt>
                <c:pt idx="14">
                  <c:v>4173850245</c:v>
                </c:pt>
                <c:pt idx="15">
                  <c:v>5112585405</c:v>
                </c:pt>
                <c:pt idx="16">
                  <c:v>6094839802</c:v>
                </c:pt>
              </c:numCache>
            </c:numRef>
          </c:val>
          <c:extLst>
            <c:ext xmlns:c16="http://schemas.microsoft.com/office/drawing/2014/chart" uri="{C3380CC4-5D6E-409C-BE32-E72D297353CC}">
              <c16:uniqueId val="{00000000-9830-4021-BC57-E69E8CDA7DAA}"/>
            </c:ext>
          </c:extLst>
        </c:ser>
        <c:dLbls>
          <c:showLegendKey val="0"/>
          <c:showVal val="0"/>
          <c:showCatName val="0"/>
          <c:showSerName val="0"/>
          <c:showPercent val="0"/>
          <c:showBubbleSize val="0"/>
        </c:dLbls>
        <c:axId val="1068816511"/>
        <c:axId val="1066845135"/>
      </c:areaChart>
      <c:catAx>
        <c:axId val="106881651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066845135"/>
        <c:crosses val="autoZero"/>
        <c:auto val="1"/>
        <c:lblAlgn val="ctr"/>
        <c:lblOffset val="100"/>
        <c:noMultiLvlLbl val="0"/>
      </c:catAx>
      <c:valAx>
        <c:axId val="1066845135"/>
        <c:scaling>
          <c:orientation val="minMax"/>
        </c:scaling>
        <c:delete val="1"/>
        <c:axPos val="l"/>
        <c:majorGridlines>
          <c:spPr>
            <a:ln w="9525" cap="flat" cmpd="sng" algn="ctr">
              <a:solidFill>
                <a:srgbClr val="002060"/>
              </a:solidFill>
              <a:round/>
            </a:ln>
            <a:effectLst/>
          </c:spPr>
        </c:majorGridlines>
        <c:numFmt formatCode="_(* #,##0_);_(* \(#,##0\);_(* &quot;-&quot;??_);_(@_)" sourceLinked="1"/>
        <c:majorTickMark val="none"/>
        <c:minorTickMark val="none"/>
        <c:tickLblPos val="nextTo"/>
        <c:crossAx val="1068816511"/>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100"/>
      <c:rAngAx val="1"/>
    </c:view3D>
    <c:floor>
      <c:thickness val="0"/>
      <c:spPr>
        <a:noFill/>
        <a:ln>
          <a:noFill/>
        </a:ln>
        <a:effectLst/>
        <a:sp3d/>
      </c:spPr>
    </c:floor>
    <c:sideWall>
      <c:thickness val="0"/>
      <c:spPr>
        <a:noFill/>
        <a:ln>
          <a:noFill/>
        </a:ln>
        <a:effectLst/>
        <a:sp3d>
          <a:contourClr>
            <a:schemeClr val="tx1">
              <a:lumMod val="75000"/>
            </a:schemeClr>
          </a:contourClr>
        </a:sp3d>
      </c:spPr>
    </c:sideWall>
    <c:backWall>
      <c:thickness val="0"/>
      <c:spPr>
        <a:noFill/>
        <a:ln>
          <a:noFill/>
        </a:ln>
        <a:effectLst/>
        <a:sp3d>
          <a:contourClr>
            <a:schemeClr val="tx1">
              <a:lumMod val="75000"/>
            </a:schemeClr>
          </a:contourClr>
        </a:sp3d>
      </c:spPr>
    </c:backWall>
    <c:plotArea>
      <c:layout>
        <c:manualLayout>
          <c:layoutTarget val="inner"/>
          <c:xMode val="edge"/>
          <c:yMode val="edge"/>
          <c:x val="1.3762902721301221E-2"/>
          <c:y val="6.9933443185740365E-2"/>
          <c:w val="0.97247419455739759"/>
          <c:h val="0.82620625277668824"/>
        </c:manualLayout>
      </c:layout>
      <c:bar3DChart>
        <c:barDir val="col"/>
        <c:grouping val="clustered"/>
        <c:varyColors val="0"/>
        <c:ser>
          <c:idx val="0"/>
          <c:order val="0"/>
          <c:spPr>
            <a:solidFill>
              <a:srgbClr val="002060"/>
            </a:solidFill>
            <a:ln>
              <a:noFill/>
            </a:ln>
            <a:effectLst>
              <a:outerShdw blurRad="38100" dist="25400" dir="5400000" rotWithShape="0">
                <a:srgbClr val="000000">
                  <a:alpha val="50000"/>
                </a:srgbClr>
              </a:outerShdw>
            </a:effectLst>
            <a:scene3d>
              <a:camera prst="orthographicFront"/>
              <a:lightRig rig="threePt" dir="t"/>
            </a:scene3d>
            <a:sp3d/>
          </c:spPr>
          <c:invertIfNegative val="0"/>
          <c:dLbls>
            <c:spPr>
              <a:noFill/>
              <a:ln w="12700">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Sheet1!$N$17:$N$30</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Sheet1!$O$17:$O$30</c:f>
              <c:numCache>
                <c:formatCode>_(* #,##0_);_(* \(#,##0\);_(* "-"??_);_(@_)</c:formatCode>
                <c:ptCount val="14"/>
                <c:pt idx="0">
                  <c:v>5107</c:v>
                </c:pt>
                <c:pt idx="1">
                  <c:v>5276</c:v>
                </c:pt>
                <c:pt idx="2">
                  <c:v>5297</c:v>
                </c:pt>
                <c:pt idx="3">
                  <c:v>5535</c:v>
                </c:pt>
                <c:pt idx="4">
                  <c:v>5692</c:v>
                </c:pt>
                <c:pt idx="5">
                  <c:v>5864</c:v>
                </c:pt>
                <c:pt idx="6" formatCode="#,##0">
                  <c:v>6072</c:v>
                </c:pt>
                <c:pt idx="7" formatCode="#,##0">
                  <c:v>6377</c:v>
                </c:pt>
                <c:pt idx="8" formatCode="#,##0">
                  <c:v>6703</c:v>
                </c:pt>
                <c:pt idx="9" formatCode="#,##0">
                  <c:v>7006</c:v>
                </c:pt>
                <c:pt idx="10" formatCode="#,##0">
                  <c:v>7366</c:v>
                </c:pt>
                <c:pt idx="11" formatCode="#,##0">
                  <c:v>7871</c:v>
                </c:pt>
                <c:pt idx="12" formatCode="#,##0">
                  <c:v>8533</c:v>
                </c:pt>
                <c:pt idx="13" formatCode="#,##0">
                  <c:v>9293</c:v>
                </c:pt>
              </c:numCache>
            </c:numRef>
          </c:val>
          <c:extLst>
            <c:ext xmlns:c16="http://schemas.microsoft.com/office/drawing/2014/chart" uri="{C3380CC4-5D6E-409C-BE32-E72D297353CC}">
              <c16:uniqueId val="{00000000-8C4C-4A66-AD04-7EDE5525DCD8}"/>
            </c:ext>
          </c:extLst>
        </c:ser>
        <c:dLbls>
          <c:showLegendKey val="0"/>
          <c:showVal val="0"/>
          <c:showCatName val="0"/>
          <c:showSerName val="0"/>
          <c:showPercent val="0"/>
          <c:showBubbleSize val="0"/>
        </c:dLbls>
        <c:gapWidth val="150"/>
        <c:shape val="box"/>
        <c:axId val="129759872"/>
        <c:axId val="131608960"/>
        <c:axId val="0"/>
      </c:bar3DChart>
      <c:catAx>
        <c:axId val="129759872"/>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mn-cs"/>
              </a:defRPr>
            </a:pPr>
            <a:endParaRPr lang="en-US"/>
          </a:p>
        </c:txPr>
        <c:crossAx val="131608960"/>
        <c:crosses val="autoZero"/>
        <c:auto val="1"/>
        <c:lblAlgn val="ctr"/>
        <c:lblOffset val="100"/>
        <c:noMultiLvlLbl val="0"/>
      </c:catAx>
      <c:valAx>
        <c:axId val="131608960"/>
        <c:scaling>
          <c:orientation val="minMax"/>
          <c:min val="4800"/>
        </c:scaling>
        <c:delete val="1"/>
        <c:axPos val="l"/>
        <c:numFmt formatCode="_(* #,##0_);_(* \(#,##0\);_(* &quot;-&quot;??_);_(@_)" sourceLinked="1"/>
        <c:majorTickMark val="none"/>
        <c:minorTickMark val="none"/>
        <c:tickLblPos val="nextTo"/>
        <c:crossAx val="129759872"/>
        <c:crosses val="autoZero"/>
        <c:crossBetween val="between"/>
      </c:valAx>
      <c:spPr>
        <a:noFill/>
        <a:ln>
          <a:noFill/>
        </a:ln>
        <a:effectLst/>
      </c:spPr>
    </c:plotArea>
    <c:plotVisOnly val="1"/>
    <c:dispBlanksAs val="gap"/>
    <c:showDLblsOverMax val="0"/>
  </c:chart>
  <c:spPr>
    <a:solidFill>
      <a:schemeClr val="tx1"/>
    </a:solidFill>
    <a:ln w="9525" cap="flat" cmpd="sng" algn="ctr">
      <a:noFill/>
      <a:round/>
    </a:ln>
    <a:effectLst/>
    <a:scene3d>
      <a:camera prst="orthographicFront"/>
      <a:lightRig rig="threePt" dir="t"/>
    </a:scene3d>
    <a:sp3d/>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52377502225348E-2"/>
          <c:y val="2.7122911443597061E-2"/>
          <c:w val="0.92818216476563098"/>
          <c:h val="0.77886303939306811"/>
        </c:manualLayout>
      </c:layout>
      <c:barChart>
        <c:barDir val="col"/>
        <c:grouping val="clustered"/>
        <c:varyColors val="0"/>
        <c:ser>
          <c:idx val="0"/>
          <c:order val="0"/>
          <c:tx>
            <c:strRef>
              <c:f>'Annualized Benefit (Consolidate'!$B$2</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'Annualized Benefit (Consolidate'!$A$3:$A$23</c:f>
              <c:strCache>
                <c:ptCount val="21"/>
                <c:pt idx="0">
                  <c:v>0 - 10,000</c:v>
                </c:pt>
                <c:pt idx="1">
                  <c:v>10,000 - 20,000</c:v>
                </c:pt>
                <c:pt idx="2">
                  <c:v>20,000 - 30,000</c:v>
                </c:pt>
                <c:pt idx="3">
                  <c:v>30,000 - 40,000</c:v>
                </c:pt>
                <c:pt idx="4">
                  <c:v>40,000 - 50,000</c:v>
                </c:pt>
                <c:pt idx="5">
                  <c:v>50,000 - 60,000</c:v>
                </c:pt>
                <c:pt idx="6">
                  <c:v>60,000 - 70,000</c:v>
                </c:pt>
                <c:pt idx="7">
                  <c:v>70,000 - 80,000</c:v>
                </c:pt>
                <c:pt idx="8">
                  <c:v>80,000 - 90,000</c:v>
                </c:pt>
                <c:pt idx="9">
                  <c:v>90,000 - 100,000</c:v>
                </c:pt>
                <c:pt idx="10">
                  <c:v>100,000 - 110,000</c:v>
                </c:pt>
                <c:pt idx="11">
                  <c:v>110,000 - 120,000</c:v>
                </c:pt>
                <c:pt idx="12">
                  <c:v>120,000 - 130,000</c:v>
                </c:pt>
                <c:pt idx="13">
                  <c:v>130,000 - 140,000</c:v>
                </c:pt>
                <c:pt idx="14">
                  <c:v>140,000 - 150,000</c:v>
                </c:pt>
                <c:pt idx="15">
                  <c:v>150,000 - 160,000</c:v>
                </c:pt>
                <c:pt idx="16">
                  <c:v>160,000 - 170,000</c:v>
                </c:pt>
                <c:pt idx="17">
                  <c:v>170,000 - 180,000</c:v>
                </c:pt>
                <c:pt idx="18">
                  <c:v>180,000 - 190,000</c:v>
                </c:pt>
                <c:pt idx="19">
                  <c:v>190,000 - 200,000</c:v>
                </c:pt>
                <c:pt idx="20">
                  <c:v>200,000 +</c:v>
                </c:pt>
              </c:strCache>
            </c:strRef>
          </c:cat>
          <c:val>
            <c:numRef>
              <c:f>'Annualized Benefit (Consolidate'!$B$3:$B$23</c:f>
              <c:numCache>
                <c:formatCode>_(* #,##0_);_(* \(#,##0\);_(* "-"??_);_(@_)</c:formatCode>
                <c:ptCount val="21"/>
                <c:pt idx="0">
                  <c:v>5587</c:v>
                </c:pt>
                <c:pt idx="1">
                  <c:v>3423</c:v>
                </c:pt>
                <c:pt idx="2">
                  <c:v>4339</c:v>
                </c:pt>
                <c:pt idx="3">
                  <c:v>9180</c:v>
                </c:pt>
                <c:pt idx="4">
                  <c:v>12796</c:v>
                </c:pt>
                <c:pt idx="5">
                  <c:v>8023</c:v>
                </c:pt>
                <c:pt idx="6">
                  <c:v>4523</c:v>
                </c:pt>
                <c:pt idx="7">
                  <c:v>2283</c:v>
                </c:pt>
                <c:pt idx="8">
                  <c:v>1171</c:v>
                </c:pt>
                <c:pt idx="9">
                  <c:v>580</c:v>
                </c:pt>
                <c:pt idx="10">
                  <c:v>338</c:v>
                </c:pt>
                <c:pt idx="11">
                  <c:v>218</c:v>
                </c:pt>
                <c:pt idx="12">
                  <c:v>101</c:v>
                </c:pt>
                <c:pt idx="13">
                  <c:v>68</c:v>
                </c:pt>
                <c:pt idx="14">
                  <c:v>44</c:v>
                </c:pt>
                <c:pt idx="15">
                  <c:v>34</c:v>
                </c:pt>
                <c:pt idx="16">
                  <c:v>12</c:v>
                </c:pt>
                <c:pt idx="17">
                  <c:v>14</c:v>
                </c:pt>
                <c:pt idx="18">
                  <c:v>11</c:v>
                </c:pt>
                <c:pt idx="19">
                  <c:v>2</c:v>
                </c:pt>
                <c:pt idx="20">
                  <c:v>5</c:v>
                </c:pt>
              </c:numCache>
            </c:numRef>
          </c:val>
          <c:extLst>
            <c:ext xmlns:c16="http://schemas.microsoft.com/office/drawing/2014/chart" uri="{C3380CC4-5D6E-409C-BE32-E72D297353CC}">
              <c16:uniqueId val="{00000000-0BB7-4251-AC83-13B19FF5E56E}"/>
            </c:ext>
          </c:extLst>
        </c:ser>
        <c:dLbls>
          <c:showLegendKey val="0"/>
          <c:showVal val="0"/>
          <c:showCatName val="0"/>
          <c:showSerName val="0"/>
          <c:showPercent val="0"/>
          <c:showBubbleSize val="0"/>
        </c:dLbls>
        <c:gapWidth val="219"/>
        <c:overlap val="-27"/>
        <c:axId val="1452754079"/>
        <c:axId val="1452755327"/>
      </c:barChart>
      <c:lineChart>
        <c:grouping val="standard"/>
        <c:varyColors val="0"/>
        <c:ser>
          <c:idx val="1"/>
          <c:order val="1"/>
          <c:tx>
            <c:strRef>
              <c:f>'Annualized Benefit (Consolidate'!$C$2</c:f>
              <c:strCache>
                <c:ptCount val="1"/>
                <c:pt idx="0">
                  <c:v>Average Service Credit</c:v>
                </c:pt>
              </c:strCache>
            </c:strRef>
          </c:tx>
          <c:spPr>
            <a:ln w="28575" cap="rnd">
              <a:solidFill>
                <a:schemeClr val="accent2"/>
              </a:solidFill>
              <a:round/>
            </a:ln>
            <a:effectLst/>
          </c:spPr>
          <c:marker>
            <c:symbol val="none"/>
          </c:marker>
          <c:cat>
            <c:strRef>
              <c:f>'Annualized Benefit (Consolidate'!$A$3:$A$23</c:f>
              <c:strCache>
                <c:ptCount val="21"/>
                <c:pt idx="0">
                  <c:v>0 - 10,000</c:v>
                </c:pt>
                <c:pt idx="1">
                  <c:v>10,000 - 20,000</c:v>
                </c:pt>
                <c:pt idx="2">
                  <c:v>20,000 - 30,000</c:v>
                </c:pt>
                <c:pt idx="3">
                  <c:v>30,000 - 40,000</c:v>
                </c:pt>
                <c:pt idx="4">
                  <c:v>40,000 - 50,000</c:v>
                </c:pt>
                <c:pt idx="5">
                  <c:v>50,000 - 60,000</c:v>
                </c:pt>
                <c:pt idx="6">
                  <c:v>60,000 - 70,000</c:v>
                </c:pt>
                <c:pt idx="7">
                  <c:v>70,000 - 80,000</c:v>
                </c:pt>
                <c:pt idx="8">
                  <c:v>80,000 - 90,000</c:v>
                </c:pt>
                <c:pt idx="9">
                  <c:v>90,000 - 100,000</c:v>
                </c:pt>
                <c:pt idx="10">
                  <c:v>100,000 - 110,000</c:v>
                </c:pt>
                <c:pt idx="11">
                  <c:v>110,000 - 120,000</c:v>
                </c:pt>
                <c:pt idx="12">
                  <c:v>120,000 - 130,000</c:v>
                </c:pt>
                <c:pt idx="13">
                  <c:v>130,000 - 140,000</c:v>
                </c:pt>
                <c:pt idx="14">
                  <c:v>140,000 - 150,000</c:v>
                </c:pt>
                <c:pt idx="15">
                  <c:v>150,000 - 160,000</c:v>
                </c:pt>
                <c:pt idx="16">
                  <c:v>160,000 - 170,000</c:v>
                </c:pt>
                <c:pt idx="17">
                  <c:v>170,000 - 180,000</c:v>
                </c:pt>
                <c:pt idx="18">
                  <c:v>180,000 - 190,000</c:v>
                </c:pt>
                <c:pt idx="19">
                  <c:v>190,000 - 200,000</c:v>
                </c:pt>
                <c:pt idx="20">
                  <c:v>200,000 +</c:v>
                </c:pt>
              </c:strCache>
            </c:strRef>
          </c:cat>
          <c:val>
            <c:numRef>
              <c:f>'Annualized Benefit (Consolidate'!$C$3:$C$23</c:f>
              <c:numCache>
                <c:formatCode>0.00</c:formatCode>
                <c:ptCount val="21"/>
                <c:pt idx="0">
                  <c:v>11.78</c:v>
                </c:pt>
                <c:pt idx="1">
                  <c:v>15.68</c:v>
                </c:pt>
                <c:pt idx="2">
                  <c:v>20.83</c:v>
                </c:pt>
                <c:pt idx="3">
                  <c:v>25.96</c:v>
                </c:pt>
                <c:pt idx="4">
                  <c:v>28.12</c:v>
                </c:pt>
                <c:pt idx="5">
                  <c:v>29.67</c:v>
                </c:pt>
                <c:pt idx="6">
                  <c:v>30.51</c:v>
                </c:pt>
                <c:pt idx="7">
                  <c:v>31.39</c:v>
                </c:pt>
                <c:pt idx="8">
                  <c:v>32.19</c:v>
                </c:pt>
                <c:pt idx="9">
                  <c:v>32.880000000000003</c:v>
                </c:pt>
                <c:pt idx="10">
                  <c:v>33.67</c:v>
                </c:pt>
                <c:pt idx="11">
                  <c:v>33.86</c:v>
                </c:pt>
                <c:pt idx="12">
                  <c:v>34.81</c:v>
                </c:pt>
                <c:pt idx="13">
                  <c:v>35.020000000000003</c:v>
                </c:pt>
                <c:pt idx="14">
                  <c:v>36.479999999999997</c:v>
                </c:pt>
                <c:pt idx="15">
                  <c:v>36.04</c:v>
                </c:pt>
                <c:pt idx="16">
                  <c:v>38.26</c:v>
                </c:pt>
                <c:pt idx="17">
                  <c:v>39.46</c:v>
                </c:pt>
                <c:pt idx="18">
                  <c:v>36.630000000000003</c:v>
                </c:pt>
                <c:pt idx="19">
                  <c:v>41.32</c:v>
                </c:pt>
                <c:pt idx="20">
                  <c:v>43.24</c:v>
                </c:pt>
              </c:numCache>
            </c:numRef>
          </c:val>
          <c:smooth val="0"/>
          <c:extLst>
            <c:ext xmlns:c16="http://schemas.microsoft.com/office/drawing/2014/chart" uri="{C3380CC4-5D6E-409C-BE32-E72D297353CC}">
              <c16:uniqueId val="{00000001-0BB7-4251-AC83-13B19FF5E56E}"/>
            </c:ext>
          </c:extLst>
        </c:ser>
        <c:dLbls>
          <c:showLegendKey val="0"/>
          <c:showVal val="0"/>
          <c:showCatName val="0"/>
          <c:showSerName val="0"/>
          <c:showPercent val="0"/>
          <c:showBubbleSize val="0"/>
        </c:dLbls>
        <c:marker val="1"/>
        <c:smooth val="0"/>
        <c:axId val="1452754911"/>
        <c:axId val="1452753663"/>
      </c:lineChart>
      <c:catAx>
        <c:axId val="14527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452755327"/>
        <c:crosses val="autoZero"/>
        <c:auto val="1"/>
        <c:lblAlgn val="ctr"/>
        <c:lblOffset val="100"/>
        <c:noMultiLvlLbl val="0"/>
      </c:catAx>
      <c:valAx>
        <c:axId val="1452755327"/>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mn-cs"/>
              </a:defRPr>
            </a:pPr>
            <a:endParaRPr lang="en-US"/>
          </a:p>
        </c:txPr>
        <c:crossAx val="1452754079"/>
        <c:crosses val="autoZero"/>
        <c:crossBetween val="between"/>
      </c:valAx>
      <c:valAx>
        <c:axId val="1452753663"/>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452754911"/>
        <c:crosses val="max"/>
        <c:crossBetween val="between"/>
      </c:valAx>
      <c:catAx>
        <c:axId val="1452754911"/>
        <c:scaling>
          <c:orientation val="minMax"/>
        </c:scaling>
        <c:delete val="1"/>
        <c:axPos val="b"/>
        <c:numFmt formatCode="General" sourceLinked="1"/>
        <c:majorTickMark val="out"/>
        <c:minorTickMark val="none"/>
        <c:tickLblPos val="nextTo"/>
        <c:crossAx val="145275366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latin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06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'Retirees by Age (Consolidated)'!$A$2:$A$43</c:f>
              <c:numCache>
                <c:formatCode>General</c:formatCode>
                <c:ptCount val="42"/>
                <c:pt idx="0">
                  <c:v>43</c:v>
                </c:pt>
                <c:pt idx="1">
                  <c:v>44</c:v>
                </c:pt>
                <c:pt idx="2">
                  <c:v>46</c:v>
                </c:pt>
                <c:pt idx="3">
                  <c:v>47</c:v>
                </c:pt>
                <c:pt idx="4">
                  <c:v>48</c:v>
                </c:pt>
                <c:pt idx="5">
                  <c:v>49</c:v>
                </c:pt>
                <c:pt idx="6">
                  <c:v>50</c:v>
                </c:pt>
                <c:pt idx="7">
                  <c:v>51</c:v>
                </c:pt>
                <c:pt idx="8">
                  <c:v>52</c:v>
                </c:pt>
                <c:pt idx="9">
                  <c:v>53</c:v>
                </c:pt>
                <c:pt idx="10">
                  <c:v>54</c:v>
                </c:pt>
                <c:pt idx="11">
                  <c:v>55</c:v>
                </c:pt>
                <c:pt idx="12">
                  <c:v>56</c:v>
                </c:pt>
                <c:pt idx="13">
                  <c:v>57</c:v>
                </c:pt>
                <c:pt idx="14">
                  <c:v>58</c:v>
                </c:pt>
                <c:pt idx="15">
                  <c:v>59</c:v>
                </c:pt>
                <c:pt idx="16">
                  <c:v>60</c:v>
                </c:pt>
                <c:pt idx="17">
                  <c:v>61</c:v>
                </c:pt>
                <c:pt idx="18">
                  <c:v>62</c:v>
                </c:pt>
                <c:pt idx="19">
                  <c:v>63</c:v>
                </c:pt>
                <c:pt idx="20">
                  <c:v>64</c:v>
                </c:pt>
                <c:pt idx="21">
                  <c:v>65</c:v>
                </c:pt>
                <c:pt idx="22">
                  <c:v>66</c:v>
                </c:pt>
                <c:pt idx="23">
                  <c:v>67</c:v>
                </c:pt>
                <c:pt idx="24">
                  <c:v>68</c:v>
                </c:pt>
                <c:pt idx="25">
                  <c:v>69</c:v>
                </c:pt>
                <c:pt idx="26">
                  <c:v>70</c:v>
                </c:pt>
                <c:pt idx="27">
                  <c:v>71</c:v>
                </c:pt>
                <c:pt idx="28">
                  <c:v>72</c:v>
                </c:pt>
                <c:pt idx="29">
                  <c:v>73</c:v>
                </c:pt>
                <c:pt idx="30">
                  <c:v>74</c:v>
                </c:pt>
                <c:pt idx="31">
                  <c:v>75</c:v>
                </c:pt>
                <c:pt idx="32">
                  <c:v>76</c:v>
                </c:pt>
                <c:pt idx="33">
                  <c:v>77</c:v>
                </c:pt>
                <c:pt idx="34">
                  <c:v>78</c:v>
                </c:pt>
                <c:pt idx="35">
                  <c:v>79</c:v>
                </c:pt>
                <c:pt idx="36">
                  <c:v>80</c:v>
                </c:pt>
                <c:pt idx="37">
                  <c:v>81</c:v>
                </c:pt>
                <c:pt idx="38">
                  <c:v>82</c:v>
                </c:pt>
                <c:pt idx="39">
                  <c:v>84</c:v>
                </c:pt>
                <c:pt idx="40">
                  <c:v>85</c:v>
                </c:pt>
                <c:pt idx="41">
                  <c:v>86</c:v>
                </c:pt>
              </c:numCache>
            </c:numRef>
          </c:cat>
          <c:val>
            <c:numRef>
              <c:f>'Retirees by Age (Consolidated)'!$B$2:$B$43</c:f>
              <c:numCache>
                <c:formatCode>_(* #,##0_);_(* \(#,##0\);_(* "-"??_);_(@_)</c:formatCode>
                <c:ptCount val="42"/>
                <c:pt idx="0">
                  <c:v>1</c:v>
                </c:pt>
                <c:pt idx="1">
                  <c:v>2</c:v>
                </c:pt>
                <c:pt idx="2">
                  <c:v>3</c:v>
                </c:pt>
                <c:pt idx="3">
                  <c:v>3</c:v>
                </c:pt>
                <c:pt idx="4">
                  <c:v>14</c:v>
                </c:pt>
                <c:pt idx="5">
                  <c:v>40</c:v>
                </c:pt>
                <c:pt idx="6">
                  <c:v>87</c:v>
                </c:pt>
                <c:pt idx="7">
                  <c:v>112</c:v>
                </c:pt>
                <c:pt idx="8">
                  <c:v>103</c:v>
                </c:pt>
                <c:pt idx="9">
                  <c:v>91</c:v>
                </c:pt>
                <c:pt idx="10">
                  <c:v>44</c:v>
                </c:pt>
                <c:pt idx="11">
                  <c:v>372</c:v>
                </c:pt>
                <c:pt idx="12">
                  <c:v>129</c:v>
                </c:pt>
                <c:pt idx="13">
                  <c:v>96</c:v>
                </c:pt>
                <c:pt idx="14">
                  <c:v>87</c:v>
                </c:pt>
                <c:pt idx="15">
                  <c:v>65</c:v>
                </c:pt>
                <c:pt idx="16">
                  <c:v>182</c:v>
                </c:pt>
                <c:pt idx="17">
                  <c:v>70</c:v>
                </c:pt>
                <c:pt idx="18">
                  <c:v>87</c:v>
                </c:pt>
                <c:pt idx="19">
                  <c:v>53</c:v>
                </c:pt>
                <c:pt idx="20">
                  <c:v>60</c:v>
                </c:pt>
                <c:pt idx="21">
                  <c:v>76</c:v>
                </c:pt>
                <c:pt idx="22">
                  <c:v>43</c:v>
                </c:pt>
                <c:pt idx="23">
                  <c:v>47</c:v>
                </c:pt>
                <c:pt idx="24">
                  <c:v>28</c:v>
                </c:pt>
                <c:pt idx="25">
                  <c:v>19</c:v>
                </c:pt>
                <c:pt idx="26">
                  <c:v>21</c:v>
                </c:pt>
                <c:pt idx="27">
                  <c:v>24</c:v>
                </c:pt>
                <c:pt idx="28">
                  <c:v>13</c:v>
                </c:pt>
                <c:pt idx="29">
                  <c:v>8</c:v>
                </c:pt>
                <c:pt idx="30">
                  <c:v>7</c:v>
                </c:pt>
                <c:pt idx="31">
                  <c:v>5</c:v>
                </c:pt>
                <c:pt idx="32">
                  <c:v>6</c:v>
                </c:pt>
                <c:pt idx="33">
                  <c:v>3</c:v>
                </c:pt>
                <c:pt idx="34">
                  <c:v>4</c:v>
                </c:pt>
                <c:pt idx="35">
                  <c:v>1</c:v>
                </c:pt>
                <c:pt idx="36">
                  <c:v>2</c:v>
                </c:pt>
                <c:pt idx="37">
                  <c:v>3</c:v>
                </c:pt>
                <c:pt idx="38">
                  <c:v>1</c:v>
                </c:pt>
                <c:pt idx="39">
                  <c:v>1</c:v>
                </c:pt>
                <c:pt idx="40">
                  <c:v>2</c:v>
                </c:pt>
                <c:pt idx="41">
                  <c:v>1</c:v>
                </c:pt>
              </c:numCache>
            </c:numRef>
          </c:val>
          <c:extLst>
            <c:ext xmlns:c16="http://schemas.microsoft.com/office/drawing/2014/chart" uri="{C3380CC4-5D6E-409C-BE32-E72D297353CC}">
              <c16:uniqueId val="{00000000-1666-4E56-9541-40F856255D46}"/>
            </c:ext>
          </c:extLst>
        </c:ser>
        <c:dLbls>
          <c:showLegendKey val="0"/>
          <c:showVal val="0"/>
          <c:showCatName val="0"/>
          <c:showSerName val="0"/>
          <c:showPercent val="0"/>
          <c:showBubbleSize val="0"/>
        </c:dLbls>
        <c:gapWidth val="219"/>
        <c:overlap val="-27"/>
        <c:axId val="223914400"/>
        <c:axId val="176726352"/>
      </c:barChart>
      <c:catAx>
        <c:axId val="22391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Times New Roman" panose="02020603050405020304" pitchFamily="18" charset="0"/>
                <a:ea typeface="+mn-ea"/>
                <a:cs typeface="+mn-cs"/>
              </a:defRPr>
            </a:pPr>
            <a:endParaRPr lang="en-US"/>
          </a:p>
        </c:txPr>
        <c:crossAx val="176726352"/>
        <c:crosses val="autoZero"/>
        <c:auto val="1"/>
        <c:lblAlgn val="ctr"/>
        <c:lblOffset val="100"/>
        <c:noMultiLvlLbl val="0"/>
      </c:catAx>
      <c:valAx>
        <c:axId val="176726352"/>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223914400"/>
        <c:crosses val="autoZero"/>
        <c:crossBetween val="between"/>
      </c:valAx>
      <c:spPr>
        <a:noFill/>
        <a:ln>
          <a:noFill/>
        </a:ln>
        <a:effectLst/>
      </c:spPr>
    </c:plotArea>
    <c:plotVisOnly val="1"/>
    <c:dispBlanksAs val="gap"/>
    <c:showDLblsOverMax val="0"/>
  </c:chart>
  <c:spPr>
    <a:noFill/>
    <a:ln>
      <a:noFill/>
    </a:ln>
    <a:effectLst/>
  </c:spPr>
  <c:txPr>
    <a:bodyPr/>
    <a:lstStyle/>
    <a:p>
      <a:pPr>
        <a:defRPr sz="1200" baseline="0">
          <a:solidFill>
            <a:srgbClr val="002060"/>
          </a:solidFill>
          <a:latin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88002033288516"/>
          <c:y val="5.4141505557549374E-2"/>
          <c:w val="0.69183019824563019"/>
          <c:h val="0.82676543864850383"/>
        </c:manualLayout>
      </c:layout>
      <c:lineChart>
        <c:grouping val="standard"/>
        <c:varyColors val="0"/>
        <c:ser>
          <c:idx val="0"/>
          <c:order val="0"/>
          <c:tx>
            <c:v>Unfunded Accrued Liability +1%</c:v>
          </c:tx>
          <c:spPr>
            <a:ln w="28575" cap="rnd">
              <a:solidFill>
                <a:schemeClr val="accent4">
                  <a:lumMod val="60000"/>
                  <a:lumOff val="40000"/>
                </a:schemeClr>
              </a:solidFill>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PowerPoint]+1% Actual Returns'!$E$3:$E$32</c:f>
              <c:numCache>
                <c:formatCode>_(* #,##0_);_(* \(#,##0\);_(* "-"??_);_(@_)</c:formatCode>
                <c:ptCount val="30"/>
                <c:pt idx="0">
                  <c:v>16880</c:v>
                </c:pt>
                <c:pt idx="1">
                  <c:v>17198</c:v>
                </c:pt>
                <c:pt idx="2">
                  <c:v>17481</c:v>
                </c:pt>
                <c:pt idx="3">
                  <c:v>17553</c:v>
                </c:pt>
                <c:pt idx="4">
                  <c:v>18328</c:v>
                </c:pt>
                <c:pt idx="5">
                  <c:v>17986</c:v>
                </c:pt>
                <c:pt idx="6">
                  <c:v>17471</c:v>
                </c:pt>
                <c:pt idx="7">
                  <c:v>16788</c:v>
                </c:pt>
                <c:pt idx="8">
                  <c:v>16003</c:v>
                </c:pt>
                <c:pt idx="9">
                  <c:v>15117</c:v>
                </c:pt>
                <c:pt idx="10">
                  <c:v>14130</c:v>
                </c:pt>
                <c:pt idx="11">
                  <c:v>13033</c:v>
                </c:pt>
                <c:pt idx="12">
                  <c:v>11822</c:v>
                </c:pt>
                <c:pt idx="13">
                  <c:v>10488</c:v>
                </c:pt>
                <c:pt idx="14">
                  <c:v>9023</c:v>
                </c:pt>
                <c:pt idx="15">
                  <c:v>7419</c:v>
                </c:pt>
                <c:pt idx="16">
                  <c:v>5616</c:v>
                </c:pt>
                <c:pt idx="17">
                  <c:v>3695</c:v>
                </c:pt>
                <c:pt idx="18">
                  <c:v>1542</c:v>
                </c:pt>
                <c:pt idx="19">
                  <c:v>-825</c:v>
                </c:pt>
                <c:pt idx="20">
                  <c:v>-3393</c:v>
                </c:pt>
                <c:pt idx="21">
                  <c:v>-6161</c:v>
                </c:pt>
                <c:pt idx="22">
                  <c:v>0</c:v>
                </c:pt>
                <c:pt idx="23">
                  <c:v>0</c:v>
                </c:pt>
                <c:pt idx="24">
                  <c:v>0</c:v>
                </c:pt>
                <c:pt idx="25">
                  <c:v>0</c:v>
                </c:pt>
                <c:pt idx="26">
                  <c:v>0</c:v>
                </c:pt>
                <c:pt idx="27">
                  <c:v>0</c:v>
                </c:pt>
                <c:pt idx="28">
                  <c:v>0</c:v>
                </c:pt>
                <c:pt idx="29">
                  <c:v>0</c:v>
                </c:pt>
              </c:numCache>
            </c:numRef>
          </c:val>
          <c:smooth val="0"/>
          <c:extLst>
            <c:ext xmlns:c16="http://schemas.microsoft.com/office/drawing/2014/chart" uri="{C3380CC4-5D6E-409C-BE32-E72D297353CC}">
              <c16:uniqueId val="{00000002-7782-4DB9-86C4-4883139DCDD5}"/>
            </c:ext>
          </c:extLst>
        </c:ser>
        <c:ser>
          <c:idx val="1"/>
          <c:order val="1"/>
          <c:tx>
            <c:v>Unfunded Accrued Liability -1%</c:v>
          </c:tx>
          <c:spPr>
            <a:ln w="28575" cap="rnd">
              <a:solidFill>
                <a:schemeClr val="accent4">
                  <a:lumMod val="40000"/>
                  <a:lumOff val="60000"/>
                </a:schemeClr>
              </a:solidFill>
              <a:prstDash val="solid"/>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PowerPoint]-1% Actual Returns'!$E$3:$E$32</c:f>
              <c:numCache>
                <c:formatCode>_(* #,##0_);_(* \(#,##0\);_(* "-"??_);_(@_)</c:formatCode>
                <c:ptCount val="30"/>
                <c:pt idx="0">
                  <c:v>16880</c:v>
                </c:pt>
                <c:pt idx="1">
                  <c:v>17287</c:v>
                </c:pt>
                <c:pt idx="2">
                  <c:v>17785</c:v>
                </c:pt>
                <c:pt idx="3">
                  <c:v>18201</c:v>
                </c:pt>
                <c:pt idx="4">
                  <c:v>19451</c:v>
                </c:pt>
                <c:pt idx="5">
                  <c:v>19709</c:v>
                </c:pt>
                <c:pt idx="6">
                  <c:v>19827</c:v>
                </c:pt>
                <c:pt idx="7">
                  <c:v>19802</c:v>
                </c:pt>
                <c:pt idx="8">
                  <c:v>19694</c:v>
                </c:pt>
                <c:pt idx="9">
                  <c:v>19502</c:v>
                </c:pt>
                <c:pt idx="10">
                  <c:v>19226</c:v>
                </c:pt>
                <c:pt idx="11">
                  <c:v>18855</c:v>
                </c:pt>
                <c:pt idx="12">
                  <c:v>18384</c:v>
                </c:pt>
                <c:pt idx="13">
                  <c:v>17803</c:v>
                </c:pt>
                <c:pt idx="14">
                  <c:v>17100</c:v>
                </c:pt>
                <c:pt idx="15">
                  <c:v>16264</c:v>
                </c:pt>
                <c:pt idx="16">
                  <c:v>15233</c:v>
                </c:pt>
                <c:pt idx="17">
                  <c:v>14085</c:v>
                </c:pt>
                <c:pt idx="18">
                  <c:v>12703</c:v>
                </c:pt>
                <c:pt idx="19">
                  <c:v>11100</c:v>
                </c:pt>
                <c:pt idx="20">
                  <c:v>9287</c:v>
                </c:pt>
                <c:pt idx="21">
                  <c:v>7261</c:v>
                </c:pt>
                <c:pt idx="22">
                  <c:v>5282</c:v>
                </c:pt>
                <c:pt idx="23">
                  <c:v>3076</c:v>
                </c:pt>
                <c:pt idx="24">
                  <c:v>702</c:v>
                </c:pt>
                <c:pt idx="25">
                  <c:v>304</c:v>
                </c:pt>
                <c:pt idx="26">
                  <c:v>82</c:v>
                </c:pt>
                <c:pt idx="27">
                  <c:v>170</c:v>
                </c:pt>
                <c:pt idx="28">
                  <c:v>331</c:v>
                </c:pt>
                <c:pt idx="29">
                  <c:v>559</c:v>
                </c:pt>
              </c:numCache>
            </c:numRef>
          </c:val>
          <c:smooth val="0"/>
          <c:extLst>
            <c:ext xmlns:c16="http://schemas.microsoft.com/office/drawing/2014/chart" uri="{C3380CC4-5D6E-409C-BE32-E72D297353CC}">
              <c16:uniqueId val="{00000003-7782-4DB9-86C4-4883139DCDD5}"/>
            </c:ext>
          </c:extLst>
        </c:ser>
        <c:ser>
          <c:idx val="4"/>
          <c:order val="4"/>
          <c:tx>
            <c:v>Unfunded Accrued Liability - Baseline</c:v>
          </c:tx>
          <c:spPr>
            <a:ln w="76200" cap="rnd">
              <a:solidFill>
                <a:srgbClr val="BF9000"/>
              </a:solidFill>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PowerPoint]FINAL Baseline 2022 (5)'!$E$3:$E$32</c:f>
              <c:numCache>
                <c:formatCode>_(* #,##0_);_(* \(#,##0\);_(* "-"??_);_(@_)</c:formatCode>
                <c:ptCount val="30"/>
                <c:pt idx="0">
                  <c:v>16880</c:v>
                </c:pt>
                <c:pt idx="1">
                  <c:v>17243</c:v>
                </c:pt>
                <c:pt idx="2">
                  <c:v>17634</c:v>
                </c:pt>
                <c:pt idx="3">
                  <c:v>17879</c:v>
                </c:pt>
                <c:pt idx="4">
                  <c:v>18895</c:v>
                </c:pt>
                <c:pt idx="5">
                  <c:v>18859</c:v>
                </c:pt>
                <c:pt idx="6">
                  <c:v>18670</c:v>
                </c:pt>
                <c:pt idx="7">
                  <c:v>18328</c:v>
                </c:pt>
                <c:pt idx="8">
                  <c:v>17899</c:v>
                </c:pt>
                <c:pt idx="9">
                  <c:v>17381</c:v>
                </c:pt>
                <c:pt idx="10">
                  <c:v>16775</c:v>
                </c:pt>
                <c:pt idx="11">
                  <c:v>16071</c:v>
                </c:pt>
                <c:pt idx="12">
                  <c:v>15263</c:v>
                </c:pt>
                <c:pt idx="13">
                  <c:v>14344</c:v>
                </c:pt>
                <c:pt idx="14">
                  <c:v>13302</c:v>
                </c:pt>
                <c:pt idx="15">
                  <c:v>12129</c:v>
                </c:pt>
                <c:pt idx="16">
                  <c:v>10762</c:v>
                </c:pt>
                <c:pt idx="17">
                  <c:v>9282</c:v>
                </c:pt>
                <c:pt idx="18">
                  <c:v>7573</c:v>
                </c:pt>
                <c:pt idx="19">
                  <c:v>5649</c:v>
                </c:pt>
                <c:pt idx="20">
                  <c:v>3522</c:v>
                </c:pt>
                <c:pt idx="21">
                  <c:v>1193</c:v>
                </c:pt>
                <c:pt idx="22">
                  <c:v>0</c:v>
                </c:pt>
                <c:pt idx="23">
                  <c:v>0</c:v>
                </c:pt>
                <c:pt idx="24">
                  <c:v>0</c:v>
                </c:pt>
                <c:pt idx="25">
                  <c:v>0</c:v>
                </c:pt>
                <c:pt idx="26">
                  <c:v>0</c:v>
                </c:pt>
                <c:pt idx="27">
                  <c:v>0</c:v>
                </c:pt>
                <c:pt idx="28">
                  <c:v>0</c:v>
                </c:pt>
                <c:pt idx="29">
                  <c:v>0</c:v>
                </c:pt>
              </c:numCache>
            </c:numRef>
          </c:val>
          <c:smooth val="0"/>
          <c:extLst xmlns:c15="http://schemas.microsoft.com/office/drawing/2012/chart">
            <c:ext xmlns:c16="http://schemas.microsoft.com/office/drawing/2014/chart" uri="{C3380CC4-5D6E-409C-BE32-E72D297353CC}">
              <c16:uniqueId val="{00000004-7782-4DB9-86C4-4883139DCDD5}"/>
            </c:ext>
          </c:extLst>
        </c:ser>
        <c:dLbls>
          <c:showLegendKey val="0"/>
          <c:showVal val="0"/>
          <c:showCatName val="0"/>
          <c:showSerName val="0"/>
          <c:showPercent val="0"/>
          <c:showBubbleSize val="0"/>
        </c:dLbls>
        <c:marker val="1"/>
        <c:smooth val="0"/>
        <c:axId val="173390432"/>
        <c:axId val="173379616"/>
      </c:lineChart>
      <c:lineChart>
        <c:grouping val="standard"/>
        <c:varyColors val="0"/>
        <c:ser>
          <c:idx val="2"/>
          <c:order val="2"/>
          <c:tx>
            <c:v>Funded Ratio +1%</c:v>
          </c:tx>
          <c:spPr>
            <a:ln w="28575" cap="rnd">
              <a:solidFill>
                <a:schemeClr val="accent5">
                  <a:lumMod val="60000"/>
                  <a:lumOff val="40000"/>
                </a:schemeClr>
              </a:solidFill>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PowerPoint]+1% Actual Returns'!$F$3:$F$32</c:f>
              <c:numCache>
                <c:formatCode>0.0%</c:formatCode>
                <c:ptCount val="30"/>
                <c:pt idx="0">
                  <c:v>0.58799999999999997</c:v>
                </c:pt>
                <c:pt idx="1">
                  <c:v>0.58899999999999997</c:v>
                </c:pt>
                <c:pt idx="2">
                  <c:v>0.59199999999999997</c:v>
                </c:pt>
                <c:pt idx="3">
                  <c:v>0.59899999999999998</c:v>
                </c:pt>
                <c:pt idx="4">
                  <c:v>0.59099999999999997</c:v>
                </c:pt>
                <c:pt idx="5">
                  <c:v>0.60699999999999998</c:v>
                </c:pt>
                <c:pt idx="6">
                  <c:v>0.626</c:v>
                </c:pt>
                <c:pt idx="7">
                  <c:v>0.64700000000000002</c:v>
                </c:pt>
                <c:pt idx="8">
                  <c:v>0.67</c:v>
                </c:pt>
                <c:pt idx="9">
                  <c:v>0.69299999999999995</c:v>
                </c:pt>
                <c:pt idx="10">
                  <c:v>0.71799999999999997</c:v>
                </c:pt>
                <c:pt idx="11">
                  <c:v>0.74399999999999999</c:v>
                </c:pt>
                <c:pt idx="12">
                  <c:v>0.77200000000000002</c:v>
                </c:pt>
                <c:pt idx="13">
                  <c:v>0.80100000000000005</c:v>
                </c:pt>
                <c:pt idx="14">
                  <c:v>0.83099999999999996</c:v>
                </c:pt>
                <c:pt idx="15">
                  <c:v>0.86299999999999999</c:v>
                </c:pt>
                <c:pt idx="16">
                  <c:v>0.89800000000000002</c:v>
                </c:pt>
                <c:pt idx="17">
                  <c:v>0.93400000000000005</c:v>
                </c:pt>
                <c:pt idx="18">
                  <c:v>0.97299999999999998</c:v>
                </c:pt>
                <c:pt idx="19">
                  <c:v>1</c:v>
                </c:pt>
                <c:pt idx="20">
                  <c:v>1</c:v>
                </c:pt>
                <c:pt idx="21">
                  <c:v>1</c:v>
                </c:pt>
                <c:pt idx="22">
                  <c:v>1</c:v>
                </c:pt>
                <c:pt idx="23">
                  <c:v>1</c:v>
                </c:pt>
                <c:pt idx="24">
                  <c:v>1</c:v>
                </c:pt>
                <c:pt idx="25">
                  <c:v>1</c:v>
                </c:pt>
                <c:pt idx="26">
                  <c:v>1</c:v>
                </c:pt>
                <c:pt idx="27">
                  <c:v>1</c:v>
                </c:pt>
                <c:pt idx="28">
                  <c:v>1</c:v>
                </c:pt>
                <c:pt idx="29">
                  <c:v>1</c:v>
                </c:pt>
              </c:numCache>
            </c:numRef>
          </c:val>
          <c:smooth val="0"/>
          <c:extLst>
            <c:ext xmlns:c16="http://schemas.microsoft.com/office/drawing/2014/chart" uri="{C3380CC4-5D6E-409C-BE32-E72D297353CC}">
              <c16:uniqueId val="{00000006-7782-4DB9-86C4-4883139DCDD5}"/>
            </c:ext>
          </c:extLst>
        </c:ser>
        <c:ser>
          <c:idx val="3"/>
          <c:order val="3"/>
          <c:tx>
            <c:v>Funded Ratio -1%</c:v>
          </c:tx>
          <c:spPr>
            <a:ln w="28575" cap="rnd">
              <a:solidFill>
                <a:schemeClr val="accent5">
                  <a:lumMod val="60000"/>
                  <a:lumOff val="40000"/>
                </a:schemeClr>
              </a:solidFill>
              <a:prstDash val="solid"/>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PowerPoint]-1% Actual Returns'!$F$3:$F$32</c:f>
              <c:numCache>
                <c:formatCode>0.0%</c:formatCode>
                <c:ptCount val="30"/>
                <c:pt idx="0">
                  <c:v>0.58799999999999997</c:v>
                </c:pt>
                <c:pt idx="1">
                  <c:v>0.58699999999999997</c:v>
                </c:pt>
                <c:pt idx="2">
                  <c:v>0.58499999999999996</c:v>
                </c:pt>
                <c:pt idx="3">
                  <c:v>0.58499999999999996</c:v>
                </c:pt>
                <c:pt idx="4">
                  <c:v>0.56599999999999995</c:v>
                </c:pt>
                <c:pt idx="5">
                  <c:v>0.56899999999999995</c:v>
                </c:pt>
                <c:pt idx="6">
                  <c:v>0.57499999999999996</c:v>
                </c:pt>
                <c:pt idx="7">
                  <c:v>0.58399999999999996</c:v>
                </c:pt>
                <c:pt idx="8">
                  <c:v>0.59399999999999997</c:v>
                </c:pt>
                <c:pt idx="9">
                  <c:v>0.60499999999999998</c:v>
                </c:pt>
                <c:pt idx="10">
                  <c:v>0.61699999999999999</c:v>
                </c:pt>
                <c:pt idx="11">
                  <c:v>0.63</c:v>
                </c:pt>
                <c:pt idx="12">
                  <c:v>0.64500000000000002</c:v>
                </c:pt>
                <c:pt idx="13">
                  <c:v>0.66100000000000003</c:v>
                </c:pt>
                <c:pt idx="14">
                  <c:v>0.68</c:v>
                </c:pt>
                <c:pt idx="15">
                  <c:v>0.69899999999999995</c:v>
                </c:pt>
                <c:pt idx="16">
                  <c:v>0.72199999999999998</c:v>
                </c:pt>
                <c:pt idx="17">
                  <c:v>0.747</c:v>
                </c:pt>
                <c:pt idx="18">
                  <c:v>0.77500000000000002</c:v>
                </c:pt>
                <c:pt idx="19">
                  <c:v>0.80600000000000005</c:v>
                </c:pt>
                <c:pt idx="20">
                  <c:v>0.84</c:v>
                </c:pt>
                <c:pt idx="21">
                  <c:v>0.876</c:v>
                </c:pt>
                <c:pt idx="22">
                  <c:v>0.91100000000000003</c:v>
                </c:pt>
                <c:pt idx="23">
                  <c:v>0.94899999999999995</c:v>
                </c:pt>
                <c:pt idx="24">
                  <c:v>0.98899999999999999</c:v>
                </c:pt>
                <c:pt idx="25">
                  <c:v>0.995</c:v>
                </c:pt>
                <c:pt idx="26">
                  <c:v>0.99870000000000003</c:v>
                </c:pt>
                <c:pt idx="27">
                  <c:v>0.99729999999999996</c:v>
                </c:pt>
                <c:pt idx="28">
                  <c:v>0.99490000000000001</c:v>
                </c:pt>
                <c:pt idx="29">
                  <c:v>0.99160000000000004</c:v>
                </c:pt>
              </c:numCache>
            </c:numRef>
          </c:val>
          <c:smooth val="0"/>
          <c:extLst>
            <c:ext xmlns:c16="http://schemas.microsoft.com/office/drawing/2014/chart" uri="{C3380CC4-5D6E-409C-BE32-E72D297353CC}">
              <c16:uniqueId val="{00000007-7782-4DB9-86C4-4883139DCDD5}"/>
            </c:ext>
          </c:extLst>
        </c:ser>
        <c:ser>
          <c:idx val="5"/>
          <c:order val="5"/>
          <c:tx>
            <c:v>Funded Ratio - Baseline</c:v>
          </c:tx>
          <c:spPr>
            <a:ln w="76200" cap="rnd">
              <a:solidFill>
                <a:srgbClr val="002060"/>
              </a:solidFill>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PowerPoint]FINAL Baseline 2022 (5)'!$F$3:$F$32</c:f>
              <c:numCache>
                <c:formatCode>0.0%</c:formatCode>
                <c:ptCount val="30"/>
                <c:pt idx="0">
                  <c:v>0.58799999999999997</c:v>
                </c:pt>
                <c:pt idx="1">
                  <c:v>0.58799999999999997</c:v>
                </c:pt>
                <c:pt idx="2">
                  <c:v>0.58799999999999997</c:v>
                </c:pt>
                <c:pt idx="3">
                  <c:v>0.59199999999999997</c:v>
                </c:pt>
                <c:pt idx="4">
                  <c:v>0.57799999999999996</c:v>
                </c:pt>
                <c:pt idx="5">
                  <c:v>0.58799999999999997</c:v>
                </c:pt>
                <c:pt idx="6">
                  <c:v>0.6</c:v>
                </c:pt>
                <c:pt idx="7">
                  <c:v>0.61499999999999999</c:v>
                </c:pt>
                <c:pt idx="8">
                  <c:v>0.63100000000000001</c:v>
                </c:pt>
                <c:pt idx="9">
                  <c:v>0.64800000000000002</c:v>
                </c:pt>
                <c:pt idx="10">
                  <c:v>0.66600000000000004</c:v>
                </c:pt>
                <c:pt idx="11">
                  <c:v>0.68500000000000005</c:v>
                </c:pt>
                <c:pt idx="12">
                  <c:v>0.70499999999999996</c:v>
                </c:pt>
                <c:pt idx="13">
                  <c:v>0.72699999999999998</c:v>
                </c:pt>
                <c:pt idx="14">
                  <c:v>0.751</c:v>
                </c:pt>
                <c:pt idx="15">
                  <c:v>0.77600000000000002</c:v>
                </c:pt>
                <c:pt idx="16">
                  <c:v>0.80400000000000005</c:v>
                </c:pt>
                <c:pt idx="17">
                  <c:v>0.83299999999999996</c:v>
                </c:pt>
                <c:pt idx="18">
                  <c:v>0.86599999999999999</c:v>
                </c:pt>
                <c:pt idx="19">
                  <c:v>0.90100000000000002</c:v>
                </c:pt>
                <c:pt idx="20">
                  <c:v>0.93899999999999995</c:v>
                </c:pt>
                <c:pt idx="21">
                  <c:v>0.98</c:v>
                </c:pt>
                <c:pt idx="22">
                  <c:v>1</c:v>
                </c:pt>
                <c:pt idx="23">
                  <c:v>1</c:v>
                </c:pt>
                <c:pt idx="24">
                  <c:v>1</c:v>
                </c:pt>
                <c:pt idx="25">
                  <c:v>1</c:v>
                </c:pt>
                <c:pt idx="26">
                  <c:v>1</c:v>
                </c:pt>
                <c:pt idx="27">
                  <c:v>1</c:v>
                </c:pt>
                <c:pt idx="28">
                  <c:v>1</c:v>
                </c:pt>
                <c:pt idx="29">
                  <c:v>1</c:v>
                </c:pt>
              </c:numCache>
            </c:numRef>
          </c:val>
          <c:smooth val="0"/>
          <c:extLst>
            <c:ext xmlns:c16="http://schemas.microsoft.com/office/drawing/2014/chart" uri="{C3380CC4-5D6E-409C-BE32-E72D297353CC}">
              <c16:uniqueId val="{00000008-7782-4DB9-86C4-4883139DCDD5}"/>
            </c:ext>
          </c:extLst>
        </c:ser>
        <c:dLbls>
          <c:showLegendKey val="0"/>
          <c:showVal val="0"/>
          <c:showCatName val="0"/>
          <c:showSerName val="0"/>
          <c:showPercent val="0"/>
          <c:showBubbleSize val="0"/>
        </c:dLbls>
        <c:marker val="1"/>
        <c:smooth val="0"/>
        <c:axId val="228085936"/>
        <c:axId val="228098000"/>
      </c:lineChart>
      <c:catAx>
        <c:axId val="173390432"/>
        <c:scaling>
          <c:orientation val="minMax"/>
        </c:scaling>
        <c:delete val="1"/>
        <c:axPos val="b"/>
        <c:numFmt formatCode="General" sourceLinked="1"/>
        <c:majorTickMark val="none"/>
        <c:minorTickMark val="none"/>
        <c:tickLblPos val="nextTo"/>
        <c:crossAx val="173379616"/>
        <c:crosses val="autoZero"/>
        <c:auto val="1"/>
        <c:lblAlgn val="ctr"/>
        <c:lblOffset val="100"/>
        <c:tickLblSkip val="4"/>
        <c:noMultiLvlLbl val="0"/>
      </c:catAx>
      <c:valAx>
        <c:axId val="173379616"/>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sz="1800" dirty="0">
                    <a:solidFill>
                      <a:srgbClr val="002060"/>
                    </a:solidFill>
                  </a:rPr>
                  <a:t>Millions ($)</a:t>
                </a:r>
              </a:p>
            </c:rich>
          </c:tx>
          <c:overlay val="0"/>
          <c:spPr>
            <a:noFill/>
            <a:ln>
              <a:noFill/>
            </a:ln>
            <a:effectLst/>
          </c:spPr>
          <c:txPr>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73390432"/>
        <c:crosses val="autoZero"/>
        <c:crossBetween val="between"/>
      </c:valAx>
      <c:valAx>
        <c:axId val="228098000"/>
        <c:scaling>
          <c:orientation val="minMax"/>
          <c:max val="1.2"/>
        </c:scaling>
        <c:delete val="0"/>
        <c:axPos val="r"/>
        <c:title>
          <c:tx>
            <c:rich>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sz="1800" dirty="0">
                    <a:solidFill>
                      <a:srgbClr val="002060"/>
                    </a:solidFill>
                  </a:rPr>
                  <a:t>Funded Ratio</a:t>
                </a:r>
              </a:p>
            </c:rich>
          </c:tx>
          <c:overlay val="0"/>
          <c:spPr>
            <a:noFill/>
            <a:ln>
              <a:noFill/>
            </a:ln>
            <a:effectLst/>
          </c:spPr>
          <c:txPr>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228085936"/>
        <c:crosses val="max"/>
        <c:crossBetween val="between"/>
        <c:majorUnit val="0.2"/>
      </c:valAx>
      <c:catAx>
        <c:axId val="228085936"/>
        <c:scaling>
          <c:orientation val="minMax"/>
        </c:scaling>
        <c:delete val="1"/>
        <c:axPos val="b"/>
        <c:numFmt formatCode="General" sourceLinked="1"/>
        <c:majorTickMark val="out"/>
        <c:minorTickMark val="none"/>
        <c:tickLblPos val="nextTo"/>
        <c:crossAx val="228098000"/>
        <c:crosses val="autoZero"/>
        <c:auto val="1"/>
        <c:lblAlgn val="ctr"/>
        <c:lblOffset val="100"/>
        <c:noMultiLvlLbl val="0"/>
      </c:cat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5400" cap="flat" cmpd="sng" algn="ctr">
      <a:noFill/>
      <a:prstDash val="solid"/>
      <a:round/>
    </a:ln>
    <a:effectLst/>
  </c:spPr>
  <c:txPr>
    <a:bodyPr/>
    <a:lstStyle/>
    <a:p>
      <a:pPr>
        <a:defRPr sz="1000" b="1">
          <a:solidFill>
            <a:schemeClr val="dk1"/>
          </a:solidFill>
          <a:latin typeface="Times New Roman" panose="02020603050405020304" pitchFamily="18" charset="0"/>
          <a:ea typeface="+mn-ea"/>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88002033288516"/>
          <c:y val="5.4141505557549374E-2"/>
          <c:w val="0.69183019824563019"/>
          <c:h val="0.82676543864850383"/>
        </c:manualLayout>
      </c:layout>
      <c:lineChart>
        <c:grouping val="standard"/>
        <c:varyColors val="0"/>
        <c:ser>
          <c:idx val="7"/>
          <c:order val="0"/>
          <c:tx>
            <c:v>Contributions +1%</c:v>
          </c:tx>
          <c:spPr>
            <a:ln w="28575" cap="rnd">
              <a:solidFill>
                <a:schemeClr val="accent6">
                  <a:lumMod val="60000"/>
                  <a:lumOff val="40000"/>
                </a:schemeClr>
              </a:solidFill>
              <a:prstDash val="solid"/>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PowerPoint]+1% Actual Returns'!$J$3:$J$32</c:f>
              <c:numCache>
                <c:formatCode>_(* #,##0_);_(* \(#,##0\);_(* "-"??_);_(@_)</c:formatCode>
                <c:ptCount val="30"/>
                <c:pt idx="0">
                  <c:v>1316</c:v>
                </c:pt>
                <c:pt idx="1">
                  <c:v>1448</c:v>
                </c:pt>
                <c:pt idx="2">
                  <c:v>1583</c:v>
                </c:pt>
                <c:pt idx="3">
                  <c:v>1707</c:v>
                </c:pt>
                <c:pt idx="4">
                  <c:v>1817</c:v>
                </c:pt>
                <c:pt idx="5">
                  <c:v>1850</c:v>
                </c:pt>
                <c:pt idx="6">
                  <c:v>1875</c:v>
                </c:pt>
                <c:pt idx="7">
                  <c:v>1893</c:v>
                </c:pt>
                <c:pt idx="8">
                  <c:v>1908</c:v>
                </c:pt>
                <c:pt idx="9">
                  <c:v>1920</c:v>
                </c:pt>
                <c:pt idx="10">
                  <c:v>1931</c:v>
                </c:pt>
                <c:pt idx="11">
                  <c:v>1942</c:v>
                </c:pt>
                <c:pt idx="12">
                  <c:v>1951</c:v>
                </c:pt>
                <c:pt idx="13">
                  <c:v>2007</c:v>
                </c:pt>
                <c:pt idx="14">
                  <c:v>1969</c:v>
                </c:pt>
                <c:pt idx="15">
                  <c:v>2031</c:v>
                </c:pt>
                <c:pt idx="16">
                  <c:v>2061</c:v>
                </c:pt>
                <c:pt idx="17">
                  <c:v>2061</c:v>
                </c:pt>
                <c:pt idx="18">
                  <c:v>2043</c:v>
                </c:pt>
                <c:pt idx="19">
                  <c:v>804</c:v>
                </c:pt>
                <c:pt idx="20">
                  <c:v>826</c:v>
                </c:pt>
                <c:pt idx="21">
                  <c:v>849</c:v>
                </c:pt>
                <c:pt idx="22">
                  <c:v>873</c:v>
                </c:pt>
                <c:pt idx="23">
                  <c:v>898</c:v>
                </c:pt>
                <c:pt idx="24">
                  <c:v>924</c:v>
                </c:pt>
                <c:pt idx="25">
                  <c:v>951</c:v>
                </c:pt>
                <c:pt idx="26">
                  <c:v>978</c:v>
                </c:pt>
                <c:pt idx="27">
                  <c:v>1008</c:v>
                </c:pt>
                <c:pt idx="28">
                  <c:v>1039</c:v>
                </c:pt>
                <c:pt idx="29">
                  <c:v>1071</c:v>
                </c:pt>
              </c:numCache>
            </c:numRef>
          </c:val>
          <c:smooth val="0"/>
          <c:extLst>
            <c:ext xmlns:c16="http://schemas.microsoft.com/office/drawing/2014/chart" uri="{C3380CC4-5D6E-409C-BE32-E72D297353CC}">
              <c16:uniqueId val="{00000000-333B-42F1-BE23-5660D55B9558}"/>
            </c:ext>
          </c:extLst>
        </c:ser>
        <c:ser>
          <c:idx val="8"/>
          <c:order val="1"/>
          <c:tx>
            <c:v>Contributions -1%</c:v>
          </c:tx>
          <c:spPr>
            <a:ln w="28575" cap="rnd">
              <a:solidFill>
                <a:schemeClr val="accent6">
                  <a:lumMod val="60000"/>
                  <a:lumOff val="40000"/>
                </a:schemeClr>
              </a:solidFill>
              <a:prstDash val="solid"/>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PowerPoint]-1% Actual Returns'!$J$3:$J$32</c:f>
              <c:numCache>
                <c:formatCode>_(* #,##0_);_(* \(#,##0\);_(* "-"??_);_(@_)</c:formatCode>
                <c:ptCount val="30"/>
                <c:pt idx="0">
                  <c:v>1316</c:v>
                </c:pt>
                <c:pt idx="1">
                  <c:v>1455</c:v>
                </c:pt>
                <c:pt idx="2">
                  <c:v>1607</c:v>
                </c:pt>
                <c:pt idx="3">
                  <c:v>1759</c:v>
                </c:pt>
                <c:pt idx="4">
                  <c:v>1908</c:v>
                </c:pt>
                <c:pt idx="5">
                  <c:v>1990</c:v>
                </c:pt>
                <c:pt idx="6">
                  <c:v>2070</c:v>
                </c:pt>
                <c:pt idx="7">
                  <c:v>2147</c:v>
                </c:pt>
                <c:pt idx="8">
                  <c:v>2225</c:v>
                </c:pt>
                <c:pt idx="9">
                  <c:v>2304</c:v>
                </c:pt>
                <c:pt idx="10">
                  <c:v>2387</c:v>
                </c:pt>
                <c:pt idx="11">
                  <c:v>2475</c:v>
                </c:pt>
                <c:pt idx="12">
                  <c:v>2566</c:v>
                </c:pt>
                <c:pt idx="13">
                  <c:v>2710</c:v>
                </c:pt>
                <c:pt idx="14">
                  <c:v>2766</c:v>
                </c:pt>
                <c:pt idx="15">
                  <c:v>2928</c:v>
                </c:pt>
                <c:pt idx="16">
                  <c:v>3064</c:v>
                </c:pt>
                <c:pt idx="17">
                  <c:v>3178</c:v>
                </c:pt>
                <c:pt idx="18">
                  <c:v>3281</c:v>
                </c:pt>
                <c:pt idx="19">
                  <c:v>3123</c:v>
                </c:pt>
                <c:pt idx="20">
                  <c:v>3229</c:v>
                </c:pt>
                <c:pt idx="21">
                  <c:v>3268</c:v>
                </c:pt>
                <c:pt idx="22">
                  <c:v>1222</c:v>
                </c:pt>
                <c:pt idx="23">
                  <c:v>1044</c:v>
                </c:pt>
                <c:pt idx="24">
                  <c:v>924</c:v>
                </c:pt>
                <c:pt idx="25">
                  <c:v>951</c:v>
                </c:pt>
                <c:pt idx="26">
                  <c:v>978</c:v>
                </c:pt>
                <c:pt idx="27">
                  <c:v>1008</c:v>
                </c:pt>
                <c:pt idx="28">
                  <c:v>1039</c:v>
                </c:pt>
                <c:pt idx="29">
                  <c:v>1071</c:v>
                </c:pt>
              </c:numCache>
            </c:numRef>
          </c:val>
          <c:smooth val="0"/>
          <c:extLst>
            <c:ext xmlns:c16="http://schemas.microsoft.com/office/drawing/2014/chart" uri="{C3380CC4-5D6E-409C-BE32-E72D297353CC}">
              <c16:uniqueId val="{00000001-333B-42F1-BE23-5660D55B9558}"/>
            </c:ext>
          </c:extLst>
        </c:ser>
        <c:ser>
          <c:idx val="6"/>
          <c:order val="2"/>
          <c:tx>
            <c:v>Contributions Baseline</c:v>
          </c:tx>
          <c:spPr>
            <a:ln w="76200" cap="rnd">
              <a:solidFill>
                <a:srgbClr val="22B75D"/>
              </a:solidFill>
              <a:round/>
            </a:ln>
            <a:effectLst/>
          </c:spPr>
          <c:marker>
            <c:symbol val="none"/>
          </c:marker>
          <c:cat>
            <c:numRef>
              <c:f>'[Chart in Microsoft PowerPoint]FINAL Baseline 2022 (5)'!$A$3:$A$32</c:f>
              <c:numCache>
                <c:formatCode>General</c:formatCode>
                <c:ptCount val="30"/>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numCache>
            </c:numRef>
          </c:cat>
          <c:val>
            <c:numRef>
              <c:f>'[Chart in Microsoft PowerPoint]FINAL Baseline 2022 (5)'!$J$3:$J$32</c:f>
              <c:numCache>
                <c:formatCode>_(* #,##0_);_(* \(#,##0\);_(* "-"??_);_(@_)</c:formatCode>
                <c:ptCount val="30"/>
                <c:pt idx="0">
                  <c:v>1316</c:v>
                </c:pt>
                <c:pt idx="1">
                  <c:v>1451</c:v>
                </c:pt>
                <c:pt idx="2">
                  <c:v>1595</c:v>
                </c:pt>
                <c:pt idx="3">
                  <c:v>1733</c:v>
                </c:pt>
                <c:pt idx="4">
                  <c:v>1863</c:v>
                </c:pt>
                <c:pt idx="5">
                  <c:v>1921</c:v>
                </c:pt>
                <c:pt idx="6">
                  <c:v>1974</c:v>
                </c:pt>
                <c:pt idx="7">
                  <c:v>2023</c:v>
                </c:pt>
                <c:pt idx="8">
                  <c:v>2071</c:v>
                </c:pt>
                <c:pt idx="9">
                  <c:v>2118</c:v>
                </c:pt>
                <c:pt idx="10">
                  <c:v>2167</c:v>
                </c:pt>
                <c:pt idx="11">
                  <c:v>2219</c:v>
                </c:pt>
                <c:pt idx="12">
                  <c:v>2272</c:v>
                </c:pt>
                <c:pt idx="13">
                  <c:v>2376</c:v>
                </c:pt>
                <c:pt idx="14">
                  <c:v>2389</c:v>
                </c:pt>
                <c:pt idx="15">
                  <c:v>2506</c:v>
                </c:pt>
                <c:pt idx="16">
                  <c:v>2594</c:v>
                </c:pt>
                <c:pt idx="17">
                  <c:v>2656</c:v>
                </c:pt>
                <c:pt idx="18">
                  <c:v>2705</c:v>
                </c:pt>
                <c:pt idx="19">
                  <c:v>2490</c:v>
                </c:pt>
                <c:pt idx="20">
                  <c:v>2535</c:v>
                </c:pt>
                <c:pt idx="21">
                  <c:v>2515</c:v>
                </c:pt>
                <c:pt idx="22">
                  <c:v>873</c:v>
                </c:pt>
                <c:pt idx="23">
                  <c:v>898</c:v>
                </c:pt>
                <c:pt idx="24">
                  <c:v>924</c:v>
                </c:pt>
                <c:pt idx="25">
                  <c:v>951</c:v>
                </c:pt>
                <c:pt idx="26">
                  <c:v>978</c:v>
                </c:pt>
                <c:pt idx="27">
                  <c:v>1008</c:v>
                </c:pt>
                <c:pt idx="28">
                  <c:v>1039</c:v>
                </c:pt>
                <c:pt idx="29">
                  <c:v>1071</c:v>
                </c:pt>
              </c:numCache>
            </c:numRef>
          </c:val>
          <c:smooth val="0"/>
          <c:extLst>
            <c:ext xmlns:c16="http://schemas.microsoft.com/office/drawing/2014/chart" uri="{C3380CC4-5D6E-409C-BE32-E72D297353CC}">
              <c16:uniqueId val="{00000005-333B-42F1-BE23-5660D55B9558}"/>
            </c:ext>
          </c:extLst>
        </c:ser>
        <c:dLbls>
          <c:showLegendKey val="0"/>
          <c:showVal val="0"/>
          <c:showCatName val="0"/>
          <c:showSerName val="0"/>
          <c:showPercent val="0"/>
          <c:showBubbleSize val="0"/>
        </c:dLbls>
        <c:smooth val="0"/>
        <c:axId val="173390432"/>
        <c:axId val="173379616"/>
      </c:lineChart>
      <c:catAx>
        <c:axId val="17339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73379616"/>
        <c:crosses val="autoZero"/>
        <c:auto val="1"/>
        <c:lblAlgn val="ctr"/>
        <c:lblOffset val="100"/>
        <c:tickLblSkip val="4"/>
        <c:noMultiLvlLbl val="0"/>
      </c:catAx>
      <c:valAx>
        <c:axId val="173379616"/>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sz="1800" dirty="0">
                    <a:solidFill>
                      <a:srgbClr val="002060"/>
                    </a:solidFill>
                  </a:rPr>
                  <a:t>Millions ($)</a:t>
                </a:r>
              </a:p>
            </c:rich>
          </c:tx>
          <c:overlay val="0"/>
          <c:spPr>
            <a:noFill/>
            <a:ln>
              <a:noFill/>
            </a:ln>
            <a:effectLst/>
          </c:spPr>
          <c:txPr>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73390432"/>
        <c:crosses val="autoZero"/>
        <c:crossBetween val="between"/>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5400" cap="flat" cmpd="sng" algn="ctr">
      <a:noFill/>
      <a:prstDash val="solid"/>
      <a:round/>
    </a:ln>
    <a:effectLst/>
  </c:spPr>
  <c:txPr>
    <a:bodyPr/>
    <a:lstStyle/>
    <a:p>
      <a:pPr>
        <a:defRPr sz="1000" b="1">
          <a:solidFill>
            <a:schemeClr val="dk1"/>
          </a:solidFill>
          <a:latin typeface="Times New Roman" panose="02020603050405020304" pitchFamily="18" charset="0"/>
          <a:ea typeface="+mn-ea"/>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1800" b="1" dirty="0">
                <a:solidFill>
                  <a:srgbClr val="002060"/>
                </a:solidFill>
              </a:rPr>
              <a:t>Funding for Retiree Health Care</a:t>
            </a:r>
            <a:br>
              <a:rPr lang="en-US" b="1" dirty="0">
                <a:solidFill>
                  <a:srgbClr val="002060"/>
                </a:solidFill>
              </a:rPr>
            </a:br>
            <a:r>
              <a:rPr lang="en-US" sz="1600" b="1" dirty="0">
                <a:solidFill>
                  <a:srgbClr val="002060"/>
                </a:solidFill>
              </a:rPr>
              <a:t>2006-2022</a:t>
            </a:r>
            <a:r>
              <a:rPr lang="en-US" sz="1600" b="1" baseline="0" dirty="0">
                <a:solidFill>
                  <a:srgbClr val="002060"/>
                </a:solidFill>
              </a:rPr>
              <a:t> and Budgeted/Projected through 2024</a:t>
            </a:r>
            <a:endParaRPr lang="en-US" sz="1600" b="1" dirty="0">
              <a:solidFill>
                <a:srgbClr val="002060"/>
              </a:solidFill>
            </a:endParaRPr>
          </a:p>
        </c:rich>
      </c:tx>
      <c:overlay val="0"/>
      <c:spPr>
        <a:noFill/>
        <a:ln>
          <a:noFill/>
        </a:ln>
        <a:effectLst/>
      </c:spPr>
      <c:txPr>
        <a:bodyPr rot="0" spcFirstLastPara="1" vertOverflow="ellipsis" vert="horz" wrap="square" anchor="ctr" anchorCtr="1"/>
        <a:lstStyle/>
        <a:p>
          <a:pPr>
            <a:defRPr sz="168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57150" cap="rnd">
              <a:solidFill>
                <a:schemeClr val="accent1"/>
              </a:solidFill>
              <a:round/>
            </a:ln>
            <a:effectLst/>
          </c:spPr>
          <c:marker>
            <c:symbol val="none"/>
          </c:marker>
          <c:cat>
            <c:numRef>
              <c:f>Sheet3!$B$1:$T$1</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Sheet3!$B$2:$T$2</c:f>
              <c:numCache>
                <c:formatCode>#,##0_);\(#,##0\)</c:formatCode>
                <c:ptCount val="19"/>
                <c:pt idx="0">
                  <c:v>21295</c:v>
                </c:pt>
                <c:pt idx="1">
                  <c:v>22217</c:v>
                </c:pt>
                <c:pt idx="2">
                  <c:v>23902</c:v>
                </c:pt>
                <c:pt idx="3">
                  <c:v>25017</c:v>
                </c:pt>
                <c:pt idx="4">
                  <c:v>26539</c:v>
                </c:pt>
                <c:pt idx="5">
                  <c:v>39473</c:v>
                </c:pt>
                <c:pt idx="6">
                  <c:v>57243</c:v>
                </c:pt>
                <c:pt idx="7">
                  <c:v>77441</c:v>
                </c:pt>
                <c:pt idx="8">
                  <c:v>93330</c:v>
                </c:pt>
                <c:pt idx="9">
                  <c:v>119623</c:v>
                </c:pt>
                <c:pt idx="10">
                  <c:v>146953</c:v>
                </c:pt>
                <c:pt idx="11">
                  <c:v>149015</c:v>
                </c:pt>
                <c:pt idx="12">
                  <c:v>151139</c:v>
                </c:pt>
                <c:pt idx="13">
                  <c:v>150495</c:v>
                </c:pt>
                <c:pt idx="14">
                  <c:v>151093</c:v>
                </c:pt>
                <c:pt idx="15">
                  <c:v>145796</c:v>
                </c:pt>
                <c:pt idx="16">
                  <c:v>152000</c:v>
                </c:pt>
              </c:numCache>
            </c:numRef>
          </c:val>
          <c:smooth val="0"/>
          <c:extLst>
            <c:ext xmlns:c16="http://schemas.microsoft.com/office/drawing/2014/chart" uri="{C3380CC4-5D6E-409C-BE32-E72D297353CC}">
              <c16:uniqueId val="{00000000-714C-471C-9305-9B3D1B858A5E}"/>
            </c:ext>
          </c:extLst>
        </c:ser>
        <c:ser>
          <c:idx val="1"/>
          <c:order val="1"/>
          <c:spPr>
            <a:ln w="57150" cap="rnd">
              <a:solidFill>
                <a:srgbClr val="00B050"/>
              </a:solidFill>
              <a:round/>
            </a:ln>
            <a:effectLst/>
          </c:spPr>
          <c:marker>
            <c:symbol val="none"/>
          </c:marker>
          <c:cat>
            <c:numRef>
              <c:f>Sheet3!$B$1:$T$1</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Sheet3!$B$3:$T$3</c:f>
              <c:numCache>
                <c:formatCode>#,##0_);\(#,##0\)</c:formatCode>
                <c:ptCount val="19"/>
                <c:pt idx="0">
                  <c:v>3786</c:v>
                </c:pt>
                <c:pt idx="1">
                  <c:v>3900</c:v>
                </c:pt>
                <c:pt idx="2">
                  <c:v>4011</c:v>
                </c:pt>
                <c:pt idx="3">
                  <c:v>4083</c:v>
                </c:pt>
                <c:pt idx="4">
                  <c:v>3705</c:v>
                </c:pt>
                <c:pt idx="5">
                  <c:v>11459</c:v>
                </c:pt>
                <c:pt idx="6">
                  <c:v>19612</c:v>
                </c:pt>
                <c:pt idx="7">
                  <c:v>36990</c:v>
                </c:pt>
                <c:pt idx="8">
                  <c:v>52247</c:v>
                </c:pt>
                <c:pt idx="9">
                  <c:v>77656</c:v>
                </c:pt>
                <c:pt idx="10">
                  <c:v>104271</c:v>
                </c:pt>
                <c:pt idx="11">
                  <c:v>104879</c:v>
                </c:pt>
                <c:pt idx="12">
                  <c:v>106143</c:v>
                </c:pt>
                <c:pt idx="13">
                  <c:v>106764</c:v>
                </c:pt>
                <c:pt idx="14">
                  <c:v>107434</c:v>
                </c:pt>
                <c:pt idx="15">
                  <c:v>106670</c:v>
                </c:pt>
                <c:pt idx="16">
                  <c:v>109000</c:v>
                </c:pt>
              </c:numCache>
            </c:numRef>
          </c:val>
          <c:smooth val="0"/>
          <c:extLst>
            <c:ext xmlns:c16="http://schemas.microsoft.com/office/drawing/2014/chart" uri="{C3380CC4-5D6E-409C-BE32-E72D297353CC}">
              <c16:uniqueId val="{00000001-714C-471C-9305-9B3D1B858A5E}"/>
            </c:ext>
          </c:extLst>
        </c:ser>
        <c:ser>
          <c:idx val="2"/>
          <c:order val="2"/>
          <c:spPr>
            <a:ln w="57150" cap="rnd">
              <a:solidFill>
                <a:schemeClr val="accent3"/>
              </a:solidFill>
              <a:round/>
              <a:extLst>
                <a:ext uri="{C807C97D-BFC1-408E-A445-0C87EB9F89A2}">
                  <ask:lineSketchStyleProps xmlns:ask="http://schemas.microsoft.com/office/drawing/2018/sketchyshapes">
                    <ask:type>
                      <ask:lineSketchNone/>
                    </ask:type>
                  </ask:lineSketchStyleProps>
                </a:ext>
              </a:extLst>
            </a:ln>
            <a:effectLst/>
          </c:spPr>
          <c:marker>
            <c:symbol val="none"/>
          </c:marker>
          <c:cat>
            <c:numRef>
              <c:f>Sheet3!$B$1:$T$1</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Sheet3!$B$4:$T$4</c:f>
              <c:numCache>
                <c:formatCode>#,##0_);\(#,##0\)</c:formatCode>
                <c:ptCount val="19"/>
                <c:pt idx="0">
                  <c:v>85533</c:v>
                </c:pt>
                <c:pt idx="1">
                  <c:v>109334</c:v>
                </c:pt>
                <c:pt idx="2">
                  <c:v>144919</c:v>
                </c:pt>
                <c:pt idx="3">
                  <c:v>160325</c:v>
                </c:pt>
                <c:pt idx="4">
                  <c:v>155056</c:v>
                </c:pt>
                <c:pt idx="5">
                  <c:v>176783</c:v>
                </c:pt>
                <c:pt idx="6">
                  <c:v>154355</c:v>
                </c:pt>
                <c:pt idx="7">
                  <c:v>129586</c:v>
                </c:pt>
                <c:pt idx="8">
                  <c:v>105441</c:v>
                </c:pt>
                <c:pt idx="9">
                  <c:v>67608</c:v>
                </c:pt>
                <c:pt idx="10">
                  <c:v>74367</c:v>
                </c:pt>
                <c:pt idx="11">
                  <c:v>75497</c:v>
                </c:pt>
                <c:pt idx="12">
                  <c:v>80959</c:v>
                </c:pt>
                <c:pt idx="13">
                  <c:v>76382</c:v>
                </c:pt>
                <c:pt idx="14">
                  <c:v>77191</c:v>
                </c:pt>
                <c:pt idx="15">
                  <c:v>78217</c:v>
                </c:pt>
                <c:pt idx="16">
                  <c:v>24000</c:v>
                </c:pt>
              </c:numCache>
            </c:numRef>
          </c:val>
          <c:smooth val="0"/>
          <c:extLst>
            <c:ext xmlns:c16="http://schemas.microsoft.com/office/drawing/2014/chart" uri="{C3380CC4-5D6E-409C-BE32-E72D297353CC}">
              <c16:uniqueId val="{00000002-714C-471C-9305-9B3D1B858A5E}"/>
            </c:ext>
          </c:extLst>
        </c:ser>
        <c:ser>
          <c:idx val="3"/>
          <c:order val="3"/>
          <c:spPr>
            <a:ln w="57150" cap="rnd">
              <a:solidFill>
                <a:srgbClr val="0070C0"/>
              </a:solidFill>
              <a:prstDash val="dash"/>
              <a:round/>
            </a:ln>
            <a:effectLst/>
          </c:spPr>
          <c:marker>
            <c:symbol val="none"/>
          </c:marker>
          <c:dPt>
            <c:idx val="17"/>
            <c:marker>
              <c:symbol val="none"/>
            </c:marker>
            <c:bubble3D val="0"/>
            <c:spPr>
              <a:ln w="57150" cap="rnd">
                <a:solidFill>
                  <a:srgbClr val="0070C0"/>
                </a:solidFill>
                <a:prstDash val="solid"/>
                <a:round/>
              </a:ln>
              <a:effectLst/>
            </c:spPr>
            <c:extLst>
              <c:ext xmlns:c16="http://schemas.microsoft.com/office/drawing/2014/chart" uri="{C3380CC4-5D6E-409C-BE32-E72D297353CC}">
                <c16:uniqueId val="{00000004-714C-471C-9305-9B3D1B858A5E}"/>
              </c:ext>
            </c:extLst>
          </c:dPt>
          <c:dPt>
            <c:idx val="18"/>
            <c:marker>
              <c:symbol val="none"/>
            </c:marker>
            <c:bubble3D val="0"/>
            <c:spPr>
              <a:ln w="57150" cap="rnd">
                <a:solidFill>
                  <a:srgbClr val="0070C0"/>
                </a:solidFill>
                <a:prstDash val="solid"/>
                <a:round/>
              </a:ln>
              <a:effectLst/>
            </c:spPr>
            <c:extLst>
              <c:ext xmlns:c16="http://schemas.microsoft.com/office/drawing/2014/chart" uri="{C3380CC4-5D6E-409C-BE32-E72D297353CC}">
                <c16:uniqueId val="{00000000-EDE3-44F7-93DD-AA0FA6F24D4A}"/>
              </c:ext>
            </c:extLst>
          </c:dPt>
          <c:cat>
            <c:numRef>
              <c:f>Sheet3!$B$1:$T$1</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Sheet3!$B$5:$T$5</c:f>
              <c:numCache>
                <c:formatCode>General</c:formatCode>
                <c:ptCount val="19"/>
                <c:pt idx="16" formatCode="#,##0_);\(#,##0\)">
                  <c:v>152000</c:v>
                </c:pt>
                <c:pt idx="17" formatCode="#,##0_);\(#,##0\)">
                  <c:v>158000</c:v>
                </c:pt>
                <c:pt idx="18" formatCode="#,##0_);\(#,##0\)">
                  <c:v>164000</c:v>
                </c:pt>
              </c:numCache>
            </c:numRef>
          </c:val>
          <c:smooth val="0"/>
          <c:extLst>
            <c:ext xmlns:c16="http://schemas.microsoft.com/office/drawing/2014/chart" uri="{C3380CC4-5D6E-409C-BE32-E72D297353CC}">
              <c16:uniqueId val="{00000005-714C-471C-9305-9B3D1B858A5E}"/>
            </c:ext>
          </c:extLst>
        </c:ser>
        <c:ser>
          <c:idx val="4"/>
          <c:order val="4"/>
          <c:spPr>
            <a:ln w="57150" cap="rnd">
              <a:solidFill>
                <a:srgbClr val="00B050"/>
              </a:solidFill>
              <a:prstDash val="solid"/>
              <a:round/>
            </a:ln>
            <a:effectLst/>
          </c:spPr>
          <c:marker>
            <c:symbol val="none"/>
          </c:marker>
          <c:dPt>
            <c:idx val="17"/>
            <c:marker>
              <c:symbol val="none"/>
            </c:marker>
            <c:bubble3D val="0"/>
            <c:spPr>
              <a:ln w="57150" cap="rnd">
                <a:solidFill>
                  <a:srgbClr val="00B050"/>
                </a:solidFill>
                <a:prstDash val="solid"/>
                <a:round/>
              </a:ln>
              <a:effectLst/>
            </c:spPr>
            <c:extLst>
              <c:ext xmlns:c16="http://schemas.microsoft.com/office/drawing/2014/chart" uri="{C3380CC4-5D6E-409C-BE32-E72D297353CC}">
                <c16:uniqueId val="{00000007-714C-471C-9305-9B3D1B858A5E}"/>
              </c:ext>
            </c:extLst>
          </c:dPt>
          <c:dPt>
            <c:idx val="18"/>
            <c:marker>
              <c:symbol val="none"/>
            </c:marker>
            <c:bubble3D val="0"/>
            <c:spPr>
              <a:ln w="57150" cap="rnd">
                <a:solidFill>
                  <a:srgbClr val="00B050"/>
                </a:solidFill>
                <a:prstDash val="solid"/>
                <a:round/>
                <a:extLst>
                  <a:ext uri="{C807C97D-BFC1-408E-A445-0C87EB9F89A2}">
                    <ask:lineSketchStyleProps xmlns:ask="http://schemas.microsoft.com/office/drawing/2018/sketchyshapes">
                      <ask:type>
                        <ask:lineSketchNone/>
                      </ask:type>
                    </ask:lineSketchStyleProps>
                  </a:ext>
                </a:extLst>
              </a:ln>
              <a:effectLst/>
            </c:spPr>
            <c:extLst>
              <c:ext xmlns:c16="http://schemas.microsoft.com/office/drawing/2014/chart" uri="{C3380CC4-5D6E-409C-BE32-E72D297353CC}">
                <c16:uniqueId val="{00000001-EDE3-44F7-93DD-AA0FA6F24D4A}"/>
              </c:ext>
            </c:extLst>
          </c:dPt>
          <c:cat>
            <c:numRef>
              <c:f>Sheet3!$B$1:$T$1</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Sheet3!$B$6:$T$6</c:f>
              <c:numCache>
                <c:formatCode>General</c:formatCode>
                <c:ptCount val="19"/>
                <c:pt idx="16" formatCode="#,##0_);\(#,##0\)">
                  <c:v>109000</c:v>
                </c:pt>
                <c:pt idx="17" formatCode="#,##0_);\(#,##0\)">
                  <c:v>111000</c:v>
                </c:pt>
                <c:pt idx="18" formatCode="#,##0_);\(#,##0\)">
                  <c:v>113000</c:v>
                </c:pt>
              </c:numCache>
            </c:numRef>
          </c:val>
          <c:smooth val="0"/>
          <c:extLst>
            <c:ext xmlns:c16="http://schemas.microsoft.com/office/drawing/2014/chart" uri="{C3380CC4-5D6E-409C-BE32-E72D297353CC}">
              <c16:uniqueId val="{00000008-714C-471C-9305-9B3D1B858A5E}"/>
            </c:ext>
          </c:extLst>
        </c:ser>
        <c:ser>
          <c:idx val="5"/>
          <c:order val="5"/>
          <c:spPr>
            <a:ln w="57150" cap="rnd">
              <a:solidFill>
                <a:schemeClr val="bg1">
                  <a:lumMod val="65000"/>
                </a:schemeClr>
              </a:solidFill>
              <a:round/>
            </a:ln>
            <a:effectLst/>
          </c:spPr>
          <c:marker>
            <c:symbol val="none"/>
          </c:marker>
          <c:dPt>
            <c:idx val="18"/>
            <c:marker>
              <c:symbol val="none"/>
            </c:marker>
            <c:bubble3D val="0"/>
            <c:spPr>
              <a:ln w="57150" cap="rnd">
                <a:solidFill>
                  <a:schemeClr val="bg1">
                    <a:lumMod val="65000"/>
                  </a:schemeClr>
                </a:solidFill>
                <a:prstDash val="solid"/>
                <a:round/>
                <a:extLst>
                  <a:ext uri="{C807C97D-BFC1-408E-A445-0C87EB9F89A2}">
                    <ask:lineSketchStyleProps xmlns:ask="http://schemas.microsoft.com/office/drawing/2018/sketchyshapes">
                      <ask:type>
                        <ask:lineSketchNone/>
                      </ask:type>
                    </ask:lineSketchStyleProps>
                  </a:ext>
                </a:extLst>
              </a:ln>
              <a:effectLst/>
            </c:spPr>
            <c:extLst>
              <c:ext xmlns:c16="http://schemas.microsoft.com/office/drawing/2014/chart" uri="{C3380CC4-5D6E-409C-BE32-E72D297353CC}">
                <c16:uniqueId val="{0000000A-714C-471C-9305-9B3D1B858A5E}"/>
              </c:ext>
            </c:extLst>
          </c:dPt>
          <c:cat>
            <c:numRef>
              <c:f>Sheet3!$B$1:$T$1</c:f>
              <c:numCache>
                <c:formatCode>General</c:formatCod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numCache>
            </c:numRef>
          </c:cat>
          <c:val>
            <c:numRef>
              <c:f>Sheet3!$B$7:$T$7</c:f>
              <c:numCache>
                <c:formatCode>General</c:formatCode>
                <c:ptCount val="19"/>
                <c:pt idx="16" formatCode="#,##0_);\(#,##0\)">
                  <c:v>24000</c:v>
                </c:pt>
                <c:pt idx="17" formatCode="#,##0_);\(#,##0\)">
                  <c:v>78000</c:v>
                </c:pt>
                <c:pt idx="18" formatCode="#,##0_);\(#,##0\)">
                  <c:v>78000</c:v>
                </c:pt>
              </c:numCache>
            </c:numRef>
          </c:val>
          <c:smooth val="0"/>
          <c:extLst>
            <c:ext xmlns:c16="http://schemas.microsoft.com/office/drawing/2014/chart" uri="{C3380CC4-5D6E-409C-BE32-E72D297353CC}">
              <c16:uniqueId val="{0000000B-714C-471C-9305-9B3D1B858A5E}"/>
            </c:ext>
          </c:extLst>
        </c:ser>
        <c:dLbls>
          <c:showLegendKey val="0"/>
          <c:showVal val="0"/>
          <c:showCatName val="0"/>
          <c:showSerName val="0"/>
          <c:showPercent val="0"/>
          <c:showBubbleSize val="0"/>
        </c:dLbls>
        <c:smooth val="0"/>
        <c:axId val="1802553952"/>
        <c:axId val="1802554368"/>
      </c:lineChart>
      <c:catAx>
        <c:axId val="180255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802554368"/>
        <c:crosses val="autoZero"/>
        <c:auto val="1"/>
        <c:lblAlgn val="ctr"/>
        <c:lblOffset val="100"/>
        <c:noMultiLvlLbl val="0"/>
      </c:catAx>
      <c:valAx>
        <c:axId val="1802554368"/>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802553952"/>
        <c:crosses val="autoZero"/>
        <c:crossBetween val="between"/>
        <c:dispUnits>
          <c:builtInUnit val="thousands"/>
          <c:dispUnitsLbl>
            <c:layout>
              <c:manualLayout>
                <c:xMode val="edge"/>
                <c:yMode val="edge"/>
                <c:x val="1.2970168612191959E-2"/>
                <c:y val="0.37085995458870086"/>
              </c:manualLayout>
            </c:layout>
            <c:tx>
              <c:rich>
                <a:bodyPr rot="-5400000" spcFirstLastPara="1" vertOverflow="ellipsis" vert="horz" wrap="square" anchor="ctr" anchorCtr="1"/>
                <a:lstStyle/>
                <a:p>
                  <a:pPr>
                    <a:defRPr sz="14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b="1">
                      <a:solidFill>
                        <a:srgbClr val="002060"/>
                      </a:solidFill>
                    </a:rPr>
                    <a:t>Millions ($)</a:t>
                  </a:r>
                </a:p>
              </c:rich>
            </c:tx>
            <c:spPr>
              <a:noFill/>
              <a:ln>
                <a:noFill/>
              </a:ln>
              <a:effectLst/>
            </c:spPr>
            <c:txPr>
              <a:bodyPr rot="-5400000" spcFirstLastPara="1" vertOverflow="ellipsis" vert="horz" wrap="square" anchor="ctr" anchorCtr="1"/>
              <a:lstStyle/>
              <a:p>
                <a:pPr>
                  <a:defRPr sz="14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Sheet1!$B$2:$B$17</c:f>
              <c:numCache>
                <c:formatCode>0.0%</c:formatCode>
                <c:ptCount val="16"/>
                <c:pt idx="0">
                  <c:v>2.9000000000000001E-2</c:v>
                </c:pt>
                <c:pt idx="1">
                  <c:v>3.5000000000000003E-2</c:v>
                </c:pt>
                <c:pt idx="2">
                  <c:v>7.4999999999999997E-2</c:v>
                </c:pt>
                <c:pt idx="3">
                  <c:v>8.5999999999999993E-2</c:v>
                </c:pt>
                <c:pt idx="4">
                  <c:v>9.4E-2</c:v>
                </c:pt>
                <c:pt idx="5">
                  <c:v>0.11700000000000001</c:v>
                </c:pt>
                <c:pt idx="6">
                  <c:v>0.159</c:v>
                </c:pt>
                <c:pt idx="7">
                  <c:v>0.18099999999999999</c:v>
                </c:pt>
                <c:pt idx="8">
                  <c:v>0.219</c:v>
                </c:pt>
                <c:pt idx="9">
                  <c:v>0.26700000000000002</c:v>
                </c:pt>
                <c:pt idx="10">
                  <c:v>0.36299999999999999</c:v>
                </c:pt>
                <c:pt idx="11">
                  <c:v>0.46</c:v>
                </c:pt>
                <c:pt idx="12">
                  <c:v>0.61699999999999999</c:v>
                </c:pt>
                <c:pt idx="13">
                  <c:v>0.6</c:v>
                </c:pt>
                <c:pt idx="14">
                  <c:v>0.63700000000000001</c:v>
                </c:pt>
                <c:pt idx="15">
                  <c:v>0.71299999999999997</c:v>
                </c:pt>
              </c:numCache>
            </c:numRef>
          </c:val>
          <c:extLst>
            <c:ext xmlns:c16="http://schemas.microsoft.com/office/drawing/2014/chart" uri="{C3380CC4-5D6E-409C-BE32-E72D297353CC}">
              <c16:uniqueId val="{00000000-BE4D-4481-B54D-99BF4980D491}"/>
            </c:ext>
          </c:extLst>
        </c:ser>
        <c:dLbls>
          <c:showLegendKey val="0"/>
          <c:showVal val="0"/>
          <c:showCatName val="0"/>
          <c:showSerName val="0"/>
          <c:showPercent val="0"/>
          <c:showBubbleSize val="0"/>
        </c:dLbls>
        <c:gapWidth val="219"/>
        <c:overlap val="-27"/>
        <c:axId val="312724112"/>
        <c:axId val="306329376"/>
      </c:barChart>
      <c:catAx>
        <c:axId val="31272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306329376"/>
        <c:crossesAt val="0"/>
        <c:auto val="1"/>
        <c:lblAlgn val="ctr"/>
        <c:lblOffset val="100"/>
        <c:noMultiLvlLbl val="0"/>
      </c:catAx>
      <c:valAx>
        <c:axId val="3063293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312724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1" y="6"/>
            <a:ext cx="3170475" cy="478417"/>
          </a:xfrm>
          <a:prstGeom prst="rect">
            <a:avLst/>
          </a:prstGeom>
          <a:noFill/>
          <a:ln w="9525">
            <a:noFill/>
            <a:miter lim="800000"/>
            <a:headEnd/>
            <a:tailEnd/>
          </a:ln>
          <a:effectLst/>
        </p:spPr>
        <p:txBody>
          <a:bodyPr vert="horz" wrap="square" lIns="97478" tIns="48740" rIns="97478" bIns="48740" numCol="1" anchor="t" anchorCtr="0" compatLnSpc="1">
            <a:prstTxWarp prst="textNoShape">
              <a:avLst/>
            </a:prstTxWarp>
          </a:bodyPr>
          <a:lstStyle>
            <a:lvl1pPr defTabSz="974686">
              <a:defRPr/>
            </a:lvl1pPr>
          </a:lstStyle>
          <a:p>
            <a:endParaRPr lang="en-US"/>
          </a:p>
        </p:txBody>
      </p:sp>
      <p:sp>
        <p:nvSpPr>
          <p:cNvPr id="205827" name="Rectangle 3"/>
          <p:cNvSpPr>
            <a:spLocks noGrp="1" noChangeArrowheads="1"/>
          </p:cNvSpPr>
          <p:nvPr>
            <p:ph type="dt" sz="quarter" idx="1"/>
          </p:nvPr>
        </p:nvSpPr>
        <p:spPr bwMode="auto">
          <a:xfrm>
            <a:off x="4144733" y="6"/>
            <a:ext cx="3170474" cy="478417"/>
          </a:xfrm>
          <a:prstGeom prst="rect">
            <a:avLst/>
          </a:prstGeom>
          <a:noFill/>
          <a:ln w="9525">
            <a:noFill/>
            <a:miter lim="800000"/>
            <a:headEnd/>
            <a:tailEnd/>
          </a:ln>
          <a:effectLst/>
        </p:spPr>
        <p:txBody>
          <a:bodyPr vert="horz" wrap="square" lIns="97478" tIns="48740" rIns="97478" bIns="48740" numCol="1" anchor="t" anchorCtr="0" compatLnSpc="1">
            <a:prstTxWarp prst="textNoShape">
              <a:avLst/>
            </a:prstTxWarp>
          </a:bodyPr>
          <a:lstStyle>
            <a:lvl1pPr algn="r" defTabSz="974686">
              <a:defRPr/>
            </a:lvl1pPr>
          </a:lstStyle>
          <a:p>
            <a:endParaRPr lang="en-US" dirty="0"/>
          </a:p>
        </p:txBody>
      </p:sp>
      <p:sp>
        <p:nvSpPr>
          <p:cNvPr id="205828" name="Rectangle 4"/>
          <p:cNvSpPr>
            <a:spLocks noGrp="1" noChangeArrowheads="1"/>
          </p:cNvSpPr>
          <p:nvPr>
            <p:ph type="ftr" sz="quarter" idx="2"/>
          </p:nvPr>
        </p:nvSpPr>
        <p:spPr bwMode="auto">
          <a:xfrm>
            <a:off x="1" y="9122785"/>
            <a:ext cx="3170475" cy="478415"/>
          </a:xfrm>
          <a:prstGeom prst="rect">
            <a:avLst/>
          </a:prstGeom>
          <a:noFill/>
          <a:ln w="9525">
            <a:noFill/>
            <a:miter lim="800000"/>
            <a:headEnd/>
            <a:tailEnd/>
          </a:ln>
          <a:effectLst/>
        </p:spPr>
        <p:txBody>
          <a:bodyPr vert="horz" wrap="square" lIns="97478" tIns="48740" rIns="97478" bIns="48740" numCol="1" anchor="b" anchorCtr="0" compatLnSpc="1">
            <a:prstTxWarp prst="textNoShape">
              <a:avLst/>
            </a:prstTxWarp>
          </a:bodyPr>
          <a:lstStyle>
            <a:lvl1pPr defTabSz="974686">
              <a:defRPr/>
            </a:lvl1pPr>
          </a:lstStyle>
          <a:p>
            <a:endParaRPr lang="en-US"/>
          </a:p>
        </p:txBody>
      </p:sp>
      <p:sp>
        <p:nvSpPr>
          <p:cNvPr id="205829" name="Rectangle 5"/>
          <p:cNvSpPr>
            <a:spLocks noGrp="1" noChangeArrowheads="1"/>
          </p:cNvSpPr>
          <p:nvPr>
            <p:ph type="sldNum" sz="quarter" idx="3"/>
          </p:nvPr>
        </p:nvSpPr>
        <p:spPr bwMode="auto">
          <a:xfrm>
            <a:off x="4144733" y="9122785"/>
            <a:ext cx="3170474" cy="478415"/>
          </a:xfrm>
          <a:prstGeom prst="rect">
            <a:avLst/>
          </a:prstGeom>
          <a:noFill/>
          <a:ln w="9525">
            <a:noFill/>
            <a:miter lim="800000"/>
            <a:headEnd/>
            <a:tailEnd/>
          </a:ln>
          <a:effectLst/>
        </p:spPr>
        <p:txBody>
          <a:bodyPr vert="horz" wrap="square" lIns="97478" tIns="48740" rIns="97478" bIns="48740" numCol="1" anchor="b" anchorCtr="0" compatLnSpc="1">
            <a:prstTxWarp prst="textNoShape">
              <a:avLst/>
            </a:prstTxWarp>
          </a:bodyPr>
          <a:lstStyle>
            <a:lvl1pPr algn="r" defTabSz="974686">
              <a:defRPr/>
            </a:lvl1pPr>
          </a:lstStyle>
          <a:p>
            <a:pPr>
              <a:defRPr/>
            </a:pPr>
            <a:fld id="{55FC00B0-3F2E-45D2-B077-CEE78FBF5E9D}"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13T03:53:09.98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13T03:53:11.57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6"/>
            <a:ext cx="3170475" cy="478417"/>
          </a:xfrm>
          <a:prstGeom prst="rect">
            <a:avLst/>
          </a:prstGeom>
          <a:noFill/>
          <a:ln w="9525">
            <a:noFill/>
            <a:miter lim="800000"/>
            <a:headEnd/>
            <a:tailEnd/>
          </a:ln>
          <a:effectLst/>
        </p:spPr>
        <p:txBody>
          <a:bodyPr vert="horz" wrap="square" lIns="97478" tIns="48740" rIns="97478" bIns="48740" numCol="1" anchor="t" anchorCtr="0" compatLnSpc="1">
            <a:prstTxWarp prst="textNoShape">
              <a:avLst/>
            </a:prstTxWarp>
          </a:bodyPr>
          <a:lstStyle>
            <a:lvl1pPr defTabSz="974686">
              <a:defRPr/>
            </a:lvl1pPr>
          </a:lstStyle>
          <a:p>
            <a:endParaRPr lang="en-US"/>
          </a:p>
        </p:txBody>
      </p:sp>
      <p:sp>
        <p:nvSpPr>
          <p:cNvPr id="6147" name="Rectangle 3"/>
          <p:cNvSpPr>
            <a:spLocks noGrp="1" noChangeArrowheads="1"/>
          </p:cNvSpPr>
          <p:nvPr>
            <p:ph type="dt" idx="1"/>
          </p:nvPr>
        </p:nvSpPr>
        <p:spPr bwMode="auto">
          <a:xfrm>
            <a:off x="4144733" y="6"/>
            <a:ext cx="3170474" cy="478417"/>
          </a:xfrm>
          <a:prstGeom prst="rect">
            <a:avLst/>
          </a:prstGeom>
          <a:noFill/>
          <a:ln w="9525">
            <a:noFill/>
            <a:miter lim="800000"/>
            <a:headEnd/>
            <a:tailEnd/>
          </a:ln>
          <a:effectLst/>
        </p:spPr>
        <p:txBody>
          <a:bodyPr vert="horz" wrap="square" lIns="97478" tIns="48740" rIns="97478" bIns="48740" numCol="1" anchor="t" anchorCtr="0" compatLnSpc="1">
            <a:prstTxWarp prst="textNoShape">
              <a:avLst/>
            </a:prstTxWarp>
          </a:bodyPr>
          <a:lstStyle>
            <a:lvl1pPr algn="r" defTabSz="974686">
              <a:defRPr/>
            </a:lvl1pPr>
          </a:lstStyle>
          <a:p>
            <a:fld id="{A2A285F3-5469-474E-ABF2-4301F52B4504}" type="datetimeFigureOut">
              <a:rPr lang="en-US"/>
              <a:pPr/>
              <a:t>2/22/2025</a:t>
            </a:fld>
            <a:endParaRPr lang="en-US"/>
          </a:p>
        </p:txBody>
      </p:sp>
      <p:sp>
        <p:nvSpPr>
          <p:cNvPr id="45060" name="Rectangle 4"/>
          <p:cNvSpPr>
            <a:spLocks noGrp="1" noRot="1" noChangeAspect="1" noChangeArrowheads="1" noTextEdit="1"/>
          </p:cNvSpPr>
          <p:nvPr>
            <p:ph type="sldImg" idx="2"/>
          </p:nvPr>
        </p:nvSpPr>
        <p:spPr bwMode="auto">
          <a:xfrm>
            <a:off x="457200" y="719138"/>
            <a:ext cx="6402388" cy="360203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75916" y="4560570"/>
            <a:ext cx="5363372" cy="4320540"/>
          </a:xfrm>
          <a:prstGeom prst="rect">
            <a:avLst/>
          </a:prstGeom>
          <a:noFill/>
          <a:ln w="9525">
            <a:noFill/>
            <a:miter lim="800000"/>
            <a:headEnd/>
            <a:tailEnd/>
          </a:ln>
          <a:effectLst/>
        </p:spPr>
        <p:txBody>
          <a:bodyPr vert="horz" wrap="square" lIns="97478" tIns="48740" rIns="97478" bIns="487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9122785"/>
            <a:ext cx="3170475" cy="478415"/>
          </a:xfrm>
          <a:prstGeom prst="rect">
            <a:avLst/>
          </a:prstGeom>
          <a:noFill/>
          <a:ln w="9525">
            <a:noFill/>
            <a:miter lim="800000"/>
            <a:headEnd/>
            <a:tailEnd/>
          </a:ln>
          <a:effectLst/>
        </p:spPr>
        <p:txBody>
          <a:bodyPr vert="horz" wrap="square" lIns="97478" tIns="48740" rIns="97478" bIns="48740" numCol="1" anchor="b" anchorCtr="0" compatLnSpc="1">
            <a:prstTxWarp prst="textNoShape">
              <a:avLst/>
            </a:prstTxWarp>
          </a:bodyPr>
          <a:lstStyle>
            <a:lvl1pPr defTabSz="974686">
              <a:defRPr/>
            </a:lvl1pPr>
          </a:lstStyle>
          <a:p>
            <a:endParaRPr lang="en-US"/>
          </a:p>
        </p:txBody>
      </p:sp>
      <p:sp>
        <p:nvSpPr>
          <p:cNvPr id="6151" name="Rectangle 7"/>
          <p:cNvSpPr>
            <a:spLocks noGrp="1" noChangeArrowheads="1"/>
          </p:cNvSpPr>
          <p:nvPr>
            <p:ph type="sldNum" sz="quarter" idx="5"/>
          </p:nvPr>
        </p:nvSpPr>
        <p:spPr bwMode="auto">
          <a:xfrm>
            <a:off x="4144733" y="9122785"/>
            <a:ext cx="3170474" cy="478415"/>
          </a:xfrm>
          <a:prstGeom prst="rect">
            <a:avLst/>
          </a:prstGeom>
          <a:noFill/>
          <a:ln w="9525">
            <a:noFill/>
            <a:miter lim="800000"/>
            <a:headEnd/>
            <a:tailEnd/>
          </a:ln>
          <a:effectLst/>
        </p:spPr>
        <p:txBody>
          <a:bodyPr vert="horz" wrap="square" lIns="97478" tIns="48740" rIns="97478" bIns="48740" numCol="1" anchor="b" anchorCtr="0" compatLnSpc="1">
            <a:prstTxWarp prst="textNoShape">
              <a:avLst/>
            </a:prstTxWarp>
          </a:bodyPr>
          <a:lstStyle>
            <a:lvl1pPr algn="r" defTabSz="974686">
              <a:defRPr/>
            </a:lvl1pPr>
          </a:lstStyle>
          <a:p>
            <a:pPr>
              <a:defRPr/>
            </a:pPr>
            <a:fld id="{6472B633-3AF4-462C-A292-7FA7D01060E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431800" y="708025"/>
            <a:ext cx="6302375" cy="3544888"/>
          </a:xfrm>
          <a:ln/>
        </p:spPr>
      </p:sp>
      <p:sp>
        <p:nvSpPr>
          <p:cNvPr id="136195" name="Notes Placeholder 2"/>
          <p:cNvSpPr>
            <a:spLocks noGrp="1"/>
          </p:cNvSpPr>
          <p:nvPr>
            <p:ph type="body" idx="1"/>
          </p:nvPr>
        </p:nvSpPr>
        <p:spPr>
          <a:noFill/>
          <a:ln/>
        </p:spPr>
        <p:txBody>
          <a:bodyPr/>
          <a:lstStyle/>
          <a:p>
            <a:pPr defTabSz="931774" eaLnBrk="0" fontAlgn="base" hangingPunct="0">
              <a:spcBef>
                <a:spcPct val="30000"/>
              </a:spcBef>
              <a:spcAft>
                <a:spcPct val="0"/>
              </a:spcAft>
              <a:defRPr/>
            </a:pPr>
            <a:r>
              <a:rPr lang="en-US" dirty="0"/>
              <a:t>Good morning. It’s wonderful to see you again.</a:t>
            </a:r>
          </a:p>
        </p:txBody>
      </p:sp>
      <p:sp>
        <p:nvSpPr>
          <p:cNvPr id="136196" name="Slide Number Placeholder 3"/>
          <p:cNvSpPr>
            <a:spLocks noGrp="1"/>
          </p:cNvSpPr>
          <p:nvPr>
            <p:ph type="sldNum" sz="quarter" idx="5"/>
          </p:nvPr>
        </p:nvSpPr>
        <p:spPr>
          <a:noFill/>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16371D7A-C08E-46F1-80E5-6C63AF4B53E0}"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68079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Here’s a favorite slide of these workshops. All of these KRTA districts saw increases in the last year. (Highlight group you’re speaking to). </a:t>
            </a:r>
          </a:p>
        </p:txBody>
      </p:sp>
      <p:sp>
        <p:nvSpPr>
          <p:cNvPr id="5" name="Slide Number Placeholder 4">
            <a:extLst>
              <a:ext uri="{FF2B5EF4-FFF2-40B4-BE49-F238E27FC236}">
                <a16:creationId xmlns:a16="http://schemas.microsoft.com/office/drawing/2014/main" id="{73A0E589-B602-4537-BF37-C16E9EBD7A31}"/>
              </a:ext>
            </a:extLst>
          </p:cNvPr>
          <p:cNvSpPr>
            <a:spLocks noGrp="1"/>
          </p:cNvSpPr>
          <p:nvPr>
            <p:ph type="sldNum" sz="quarter" idx="5"/>
          </p:nvPr>
        </p:nvSpPr>
        <p:spPr/>
        <p:txBody>
          <a:bodyPr/>
          <a:lstStyle/>
          <a:p>
            <a:pPr>
              <a:defRPr/>
            </a:pPr>
            <a:fld id="{6472B633-3AF4-462C-A292-7FA7D01060EC}" type="slidenum">
              <a:rPr lang="en-US" smtClean="0"/>
              <a:pPr>
                <a:defRPr/>
              </a:pPr>
              <a:t>10</a:t>
            </a:fld>
            <a:endParaRPr lang="en-US"/>
          </a:p>
        </p:txBody>
      </p:sp>
    </p:spTree>
    <p:extLst>
      <p:ext uri="{BB962C8B-B14F-4D97-AF65-F5344CB8AC3E}">
        <p14:creationId xmlns:p14="http://schemas.microsoft.com/office/powerpoint/2010/main" val="400156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744538"/>
            <a:ext cx="6608763" cy="3717925"/>
          </a:xfrm>
        </p:spPr>
      </p:sp>
      <p:sp>
        <p:nvSpPr>
          <p:cNvPr id="3" name="Notes Placeholder 2"/>
          <p:cNvSpPr>
            <a:spLocks noGrp="1"/>
          </p:cNvSpPr>
          <p:nvPr>
            <p:ph type="body" idx="1"/>
          </p:nvPr>
        </p:nvSpPr>
        <p:spPr/>
        <p:txBody>
          <a:bodyPr/>
          <a:lstStyle/>
          <a:p>
            <a:r>
              <a:rPr lang="en-US" dirty="0"/>
              <a:t>Breaking down that monthly pension amount into congressional districts, you can see how those pension benefits are helping the people in your region and the economic impact it is having across </a:t>
            </a:r>
            <a:r>
              <a:rPr lang="en-US" b="1" dirty="0"/>
              <a:t>every</a:t>
            </a:r>
            <a:r>
              <a:rPr lang="en-US" dirty="0"/>
              <a:t> county in Kentucky.</a:t>
            </a:r>
          </a:p>
        </p:txBody>
      </p:sp>
      <p:sp>
        <p:nvSpPr>
          <p:cNvPr id="5" name="Slide Number Placeholder 4">
            <a:extLst>
              <a:ext uri="{FF2B5EF4-FFF2-40B4-BE49-F238E27FC236}">
                <a16:creationId xmlns:a16="http://schemas.microsoft.com/office/drawing/2014/main" id="{3C1D13E0-0902-4B5E-9AA5-C0D7CCF69F69}"/>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11</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6043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dirty="0">
                <a:latin typeface="Times New Roman" panose="02020603050405020304" pitchFamily="18" charset="0"/>
                <a:cs typeface="Times New Roman" panose="02020603050405020304" pitchFamily="18" charset="0"/>
              </a:rPr>
              <a:t>Here’s what service retirements look like now – don’t worry, the Cliff’s Notes is on the next slide, but let me help. </a:t>
            </a:r>
          </a:p>
          <a:p>
            <a:endParaRPr lang="en-US" sz="600" baseline="0" dirty="0">
              <a:latin typeface="Times New Roman" panose="02020603050405020304" pitchFamily="18" charset="0"/>
              <a:cs typeface="Times New Roman" panose="02020603050405020304" pitchFamily="18" charset="0"/>
            </a:endParaRPr>
          </a:p>
          <a:p>
            <a:r>
              <a:rPr lang="en-US" sz="1000" baseline="0" dirty="0">
                <a:latin typeface="Times New Roman" panose="02020603050405020304" pitchFamily="18" charset="0"/>
                <a:cs typeface="Times New Roman" panose="02020603050405020304" pitchFamily="18" charset="0"/>
              </a:rPr>
              <a:t>Across the bottom, we see retirement income in $10,000 increments. The blue bars show how many people fall in each of those ranges. The tallest bars with the most people cover retirement benefits of between $30,000 and $50,000 – about 22,000 members. As you’d probably expect, they average about 28 years of service credit. </a:t>
            </a:r>
          </a:p>
          <a:p>
            <a:endParaRPr lang="en-US" sz="600" baseline="0" dirty="0">
              <a:latin typeface="Times New Roman" panose="02020603050405020304" pitchFamily="18" charset="0"/>
              <a:cs typeface="Times New Roman" panose="02020603050405020304" pitchFamily="18" charset="0"/>
            </a:endParaRPr>
          </a:p>
          <a:p>
            <a:pPr defTabSz="983886">
              <a:defRPr/>
            </a:pPr>
            <a:r>
              <a:rPr lang="en-US" sz="1000" baseline="0" dirty="0">
                <a:latin typeface="Times New Roman" panose="02020603050405020304" pitchFamily="18" charset="0"/>
                <a:cs typeface="Times New Roman" panose="02020603050405020304" pitchFamily="18" charset="0"/>
              </a:rPr>
              <a:t>The blue bar at the far left shows </a:t>
            </a:r>
            <a:r>
              <a:rPr lang="en-US" sz="1000" baseline="0" dirty="0">
                <a:solidFill>
                  <a:prstClr val="black"/>
                </a:solidFill>
                <a:latin typeface="Times New Roman" panose="02020603050405020304" pitchFamily="18" charset="0"/>
                <a:cs typeface="Times New Roman" panose="02020603050405020304" pitchFamily="18" charset="0"/>
              </a:rPr>
              <a:t>5</a:t>
            </a:r>
            <a:r>
              <a:rPr lang="en-US" sz="1000" dirty="0">
                <a:solidFill>
                  <a:prstClr val="black"/>
                </a:solidFill>
                <a:latin typeface="Times New Roman" panose="02020603050405020304" pitchFamily="18" charset="0"/>
                <a:cs typeface="Times New Roman" panose="02020603050405020304" pitchFamily="18" charset="0"/>
              </a:rPr>
              <a:t>,587 members receiving up to $10,000 as an annual benefit. Those folks </a:t>
            </a:r>
            <a:r>
              <a:rPr lang="en-US" sz="1000" baseline="0" dirty="0">
                <a:latin typeface="Times New Roman" panose="02020603050405020304" pitchFamily="18" charset="0"/>
                <a:cs typeface="Times New Roman" panose="02020603050405020304" pitchFamily="18" charset="0"/>
              </a:rPr>
              <a:t>average less than 12 years, so most of the people in this column either weren’t career teachers or had reciprocity with another Kentucky system.</a:t>
            </a:r>
            <a:endParaRPr lang="en-US" sz="1000" dirty="0">
              <a:solidFill>
                <a:prstClr val="black"/>
              </a:solidFill>
              <a:latin typeface="Times New Roman" panose="02020603050405020304" pitchFamily="18" charset="0"/>
              <a:cs typeface="Times New Roman" panose="02020603050405020304" pitchFamily="18" charset="0"/>
            </a:endParaRPr>
          </a:p>
          <a:p>
            <a:endParaRPr lang="en-US" sz="600" baseline="0" dirty="0">
              <a:latin typeface="Times New Roman" panose="02020603050405020304" pitchFamily="18" charset="0"/>
              <a:cs typeface="Times New Roman" panose="02020603050405020304" pitchFamily="18" charset="0"/>
            </a:endParaRPr>
          </a:p>
          <a:p>
            <a:r>
              <a:rPr lang="en-US" sz="1000" baseline="0" dirty="0">
                <a:latin typeface="Times New Roman" panose="02020603050405020304" pitchFamily="18" charset="0"/>
                <a:cs typeface="Times New Roman" panose="02020603050405020304" pitchFamily="18" charset="0"/>
              </a:rPr>
              <a:t>Moving to the right, the tallest bar is 12,796 members earning between $40,000 and $50,000. </a:t>
            </a:r>
          </a:p>
          <a:p>
            <a:endParaRPr lang="en-US" sz="600" baseline="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solidFill>
                  <a:srgbClr val="000000"/>
                </a:solidFill>
                <a:latin typeface="Times New Roman" panose="02020603050405020304" pitchFamily="18" charset="0"/>
                <a:cs typeface="Times New Roman" panose="02020603050405020304" pitchFamily="18" charset="0"/>
              </a:rPr>
              <a:t>Along the right-hand side and represented by the orange line, we see the years of service at retirement.</a:t>
            </a:r>
          </a:p>
          <a:p>
            <a:endParaRPr lang="en-US" sz="600" baseline="0" dirty="0">
              <a:latin typeface="Times New Roman" panose="02020603050405020304" pitchFamily="18" charset="0"/>
              <a:cs typeface="Times New Roman" panose="02020603050405020304" pitchFamily="18" charset="0"/>
            </a:endParaRPr>
          </a:p>
          <a:p>
            <a:pPr defTabSz="983886">
              <a:defRPr/>
            </a:pPr>
            <a:r>
              <a:rPr lang="en-US" sz="1000" dirty="0">
                <a:solidFill>
                  <a:prstClr val="black"/>
                </a:solidFill>
                <a:latin typeface="Times New Roman" panose="02020603050405020304" pitchFamily="18" charset="0"/>
                <a:cs typeface="Times New Roman" panose="02020603050405020304" pitchFamily="18" charset="0"/>
              </a:rPr>
              <a:t>So, those individuals who are earning more in retirement – shown as you move to the right – also have earned more service credit by working more years. And as you’d expect, the farther you get to the right, the fewer the number of people. </a:t>
            </a:r>
          </a:p>
          <a:p>
            <a:pPr defTabSz="983886">
              <a:defRPr/>
            </a:pPr>
            <a:endParaRPr lang="en-US" sz="600" baseline="0" dirty="0">
              <a:solidFill>
                <a:prstClr val="black"/>
              </a:solidFill>
              <a:latin typeface="Times New Roman" panose="02020603050405020304" pitchFamily="18" charset="0"/>
              <a:cs typeface="Times New Roman" panose="02020603050405020304" pitchFamily="18" charset="0"/>
            </a:endParaRPr>
          </a:p>
          <a:p>
            <a:pPr defTabSz="983886">
              <a:defRPr/>
            </a:pPr>
            <a:r>
              <a:rPr lang="en-US" sz="1000" dirty="0">
                <a:solidFill>
                  <a:prstClr val="black"/>
                </a:solidFill>
                <a:latin typeface="Times New Roman" panose="02020603050405020304" pitchFamily="18" charset="0"/>
                <a:cs typeface="Times New Roman" panose="02020603050405020304" pitchFamily="18" charset="0"/>
              </a:rPr>
              <a:t>Another item to remember is these amounts increase annually, reflecting the 1.5% cost of living adjustment, or COLA, that retired teachers receive. This was a state policy decision many years ago and is intended to approximate the increase that people on Social Security get. During the recession, the teacher COLA was greater than Social Security several years. With higher-than-normal inflation recently, it’s not as high as the Social Security increase, but, remember, that retired teachers are fortunate in the respect that there </a:t>
            </a:r>
            <a:r>
              <a:rPr lang="en-US" sz="1000" i="1" dirty="0">
                <a:solidFill>
                  <a:prstClr val="black"/>
                </a:solidFill>
                <a:latin typeface="Times New Roman" panose="02020603050405020304" pitchFamily="18" charset="0"/>
                <a:cs typeface="Times New Roman" panose="02020603050405020304" pitchFamily="18" charset="0"/>
              </a:rPr>
              <a:t>is</a:t>
            </a:r>
            <a:r>
              <a:rPr lang="en-US" sz="1000" dirty="0">
                <a:solidFill>
                  <a:prstClr val="black"/>
                </a:solidFill>
                <a:latin typeface="Times New Roman" panose="02020603050405020304" pitchFamily="18" charset="0"/>
                <a:cs typeface="Times New Roman" panose="02020603050405020304" pitchFamily="18" charset="0"/>
              </a:rPr>
              <a:t> a guaranteed increase each year. Other state retirement system retirees in Kentucky do not have an automatic annual increase in their pension benefit.</a:t>
            </a:r>
          </a:p>
          <a:p>
            <a:pPr defTabSz="983886">
              <a:defRPr/>
            </a:pPr>
            <a:endParaRPr lang="en-US" sz="1000" dirty="0">
              <a:solidFill>
                <a:prstClr val="black"/>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38AEBF2-13A0-47B8-A204-5CCF1CD2AFC9}"/>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12</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20678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744538"/>
            <a:ext cx="6608763" cy="3717925"/>
          </a:xfrm>
        </p:spPr>
      </p:sp>
      <p:sp>
        <p:nvSpPr>
          <p:cNvPr id="3" name="Notes Placeholder 2"/>
          <p:cNvSpPr>
            <a:spLocks noGrp="1"/>
          </p:cNvSpPr>
          <p:nvPr>
            <p:ph type="body" idx="1"/>
          </p:nvPr>
        </p:nvSpPr>
        <p:spPr/>
        <p:txBody>
          <a:bodyPr/>
          <a:lstStyle/>
          <a:p>
            <a:r>
              <a:rPr lang="en-US" dirty="0"/>
              <a:t>As I mentioned, here’s some takeaways from the previous slide.</a:t>
            </a:r>
          </a:p>
          <a:p>
            <a:endParaRPr lang="en-US" dirty="0"/>
          </a:p>
          <a:p>
            <a:r>
              <a:rPr lang="en-US" dirty="0"/>
              <a:t>In summary, </a:t>
            </a:r>
            <a:r>
              <a:rPr lang="en-US" dirty="0">
                <a:solidFill>
                  <a:srgbClr val="000000"/>
                </a:solidFill>
                <a:latin typeface="Times New Roman" panose="02020603050405020304" pitchFamily="18" charset="0"/>
                <a:ea typeface="Arial Unicode MS"/>
                <a:cs typeface="Arial Unicode MS"/>
              </a:rPr>
              <a:t>82% of retirees receive $60,000 or less. </a:t>
            </a:r>
          </a:p>
          <a:p>
            <a:endParaRPr lang="en-US" dirty="0">
              <a:solidFill>
                <a:srgbClr val="000000"/>
              </a:solidFill>
              <a:latin typeface="Times New Roman" panose="02020603050405020304" pitchFamily="18" charset="0"/>
              <a:ea typeface="Arial Unicode MS"/>
              <a:cs typeface="Arial Unicode MS"/>
            </a:endParaRPr>
          </a:p>
          <a:p>
            <a:r>
              <a:rPr lang="en-US" dirty="0">
                <a:solidFill>
                  <a:srgbClr val="000000"/>
                </a:solidFill>
                <a:latin typeface="Times New Roman" panose="02020603050405020304" pitchFamily="18" charset="0"/>
                <a:ea typeface="Arial Unicode MS"/>
                <a:cs typeface="Arial Unicode MS"/>
              </a:rPr>
              <a:t>Only 1.6% earn more than $100,000, but they averaged a career more than a decade longer that those who get $60,000 or less. </a:t>
            </a:r>
            <a:br>
              <a:rPr lang="en-US" dirty="0">
                <a:solidFill>
                  <a:srgbClr val="000000"/>
                </a:solidFill>
                <a:latin typeface="Times New Roman" panose="02020603050405020304" pitchFamily="18" charset="0"/>
                <a:ea typeface="Arial Unicode MS"/>
                <a:cs typeface="Arial Unicode MS"/>
              </a:rPr>
            </a:br>
            <a:br>
              <a:rPr lang="en-US" dirty="0">
                <a:solidFill>
                  <a:srgbClr val="000000"/>
                </a:solidFill>
                <a:latin typeface="Times New Roman" panose="02020603050405020304" pitchFamily="18" charset="0"/>
                <a:ea typeface="Arial Unicode MS"/>
                <a:cs typeface="Arial Unicode MS"/>
              </a:rPr>
            </a:br>
            <a:r>
              <a:rPr lang="en-US" dirty="0">
                <a:solidFill>
                  <a:srgbClr val="000000"/>
                </a:solidFill>
                <a:latin typeface="Times New Roman" panose="02020603050405020304" pitchFamily="18" charset="0"/>
                <a:ea typeface="Arial Unicode MS"/>
                <a:cs typeface="Arial Unicode MS"/>
              </a:rPr>
              <a:t>And, when considering the amounts, remember that these benefits replace Social Security.</a:t>
            </a:r>
          </a:p>
        </p:txBody>
      </p:sp>
      <p:sp>
        <p:nvSpPr>
          <p:cNvPr id="5" name="Slide Number Placeholder 4">
            <a:extLst>
              <a:ext uri="{FF2B5EF4-FFF2-40B4-BE49-F238E27FC236}">
                <a16:creationId xmlns:a16="http://schemas.microsoft.com/office/drawing/2014/main" id="{7F40570A-B3B9-4099-8A95-FFE8E1E65CAC}"/>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13</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69793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for service retirements shows some continuing trends. What you see includes return-to-work retirements but not disability retirements. You can see, by far, the biggest numbers are at 55 and 60. </a:t>
            </a:r>
          </a:p>
          <a:p>
            <a:endParaRPr lang="en-US" dirty="0"/>
          </a:p>
          <a:p>
            <a:r>
              <a:rPr lang="en-US" baseline="0" dirty="0"/>
              <a:t>Of course, 55 is highest at 372 because that is retirement eligibility, and it also allows for the high three salaries to be used once the member has 27 years of service. In comparison, look at the number of individuals retiring at the age of 54 – just 44 people. Obviously, people hang in there one more year to retire at age 55 to get the average of the high three salaries for the calculation.</a:t>
            </a:r>
            <a:endParaRPr lang="en-US" dirty="0"/>
          </a:p>
          <a:p>
            <a:endParaRPr lang="en-US" dirty="0"/>
          </a:p>
          <a:p>
            <a:pPr defTabSz="948507" eaLnBrk="0" fontAlgn="base" hangingPunct="0">
              <a:spcBef>
                <a:spcPct val="30000"/>
              </a:spcBef>
              <a:spcAft>
                <a:spcPct val="0"/>
              </a:spcAft>
              <a:defRPr/>
            </a:pPr>
            <a:r>
              <a:rPr lang="en-US" baseline="0" dirty="0"/>
              <a:t>The next highest bar is age 60 where there no longer is a penalty for individuals retiring with fewer than 27 years. That was 182 people.</a:t>
            </a:r>
          </a:p>
          <a:p>
            <a:endParaRPr lang="en-US" dirty="0"/>
          </a:p>
          <a:p>
            <a:r>
              <a:rPr lang="en-US" dirty="0"/>
              <a:t>The average retirement age for service retirements in fiscal 2024 was 58, and </a:t>
            </a:r>
            <a:r>
              <a:rPr lang="en-US" i="1" baseline="0" dirty="0"/>
              <a:t>five times </a:t>
            </a:r>
            <a:r>
              <a:rPr lang="en-US" baseline="0" dirty="0"/>
              <a:t>as many teachers retired at 65 and older as retires under age 50. </a:t>
            </a:r>
          </a:p>
          <a:p>
            <a:endParaRPr lang="en-US" baseline="0" dirty="0"/>
          </a:p>
          <a:p>
            <a:r>
              <a:rPr lang="en-US" baseline="0" dirty="0"/>
              <a:t>All these trends are watched by the Board of Trustees and TRS administration.</a:t>
            </a:r>
          </a:p>
        </p:txBody>
      </p:sp>
      <p:sp>
        <p:nvSpPr>
          <p:cNvPr id="5" name="Slide Number Placeholder 4">
            <a:extLst>
              <a:ext uri="{FF2B5EF4-FFF2-40B4-BE49-F238E27FC236}">
                <a16:creationId xmlns:a16="http://schemas.microsoft.com/office/drawing/2014/main" id="{8B3BDF54-B135-451C-9282-B5D283ADD8F0}"/>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14</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76840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7363"/>
            <a:ext cx="6613525" cy="3719512"/>
          </a:xfrm>
        </p:spPr>
      </p:sp>
      <p:sp>
        <p:nvSpPr>
          <p:cNvPr id="3" name="Notes Placeholder 2"/>
          <p:cNvSpPr>
            <a:spLocks noGrp="1"/>
          </p:cNvSpPr>
          <p:nvPr>
            <p:ph type="body" idx="1"/>
          </p:nvPr>
        </p:nvSpPr>
        <p:spPr>
          <a:xfrm>
            <a:off x="797632" y="4470325"/>
            <a:ext cx="6381022" cy="4462197"/>
          </a:xfrm>
        </p:spPr>
        <p:txBody>
          <a:bodyPr>
            <a:normAutofit/>
          </a:bodyPr>
          <a:lstStyle/>
          <a:p>
            <a:r>
              <a:rPr lang="en-US" b="1" dirty="0">
                <a:solidFill>
                  <a:srgbClr val="333333"/>
                </a:solidFill>
                <a:latin typeface="Calibri" panose="020F0502020204030204" pitchFamily="34" charset="0"/>
                <a:ea typeface="Calibri" panose="020F0502020204030204" pitchFamily="34" charset="0"/>
                <a:cs typeface="Times New Roman" panose="02020603050405020304" pitchFamily="18" charset="0"/>
              </a:rPr>
              <a:t>Speaking of the Board of Trustees, t</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he administration of TRS is the responsibility of its 11-member board that is comprised of the education commissioner, the state treasurer, two gubernatorial appointees with investment experience and seven elected trustees.  The trustees are an essential element of TRS’s consistency and investment success.</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b="0" dirty="0">
                <a:solidFill>
                  <a:srgbClr val="333333"/>
                </a:solidFill>
                <a:latin typeface="Calibri" panose="020F0502020204030204" pitchFamily="34" charset="0"/>
                <a:ea typeface="Calibri" panose="020F0502020204030204" pitchFamily="34" charset="0"/>
                <a:cs typeface="Times New Roman" panose="02020603050405020304" pitchFamily="18" charset="0"/>
              </a:rPr>
            </a:br>
            <a:r>
              <a:rPr lang="en-US" b="0" dirty="0">
                <a:solidFill>
                  <a:srgbClr val="333333"/>
                </a:solidFill>
                <a:latin typeface="Calibri" panose="020F0502020204030204" pitchFamily="34" charset="0"/>
                <a:ea typeface="Calibri" panose="020F0502020204030204" pitchFamily="34" charset="0"/>
                <a:cs typeface="Times New Roman" panose="02020603050405020304" pitchFamily="18" charset="0"/>
              </a:rPr>
              <a:t>Here’s your current Board of Trustees. Most of these </a:t>
            </a:r>
            <a:r>
              <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rPr>
              <a:t>trustees are elected by members and retirees. This model has served Kentucky’s public school teachers well for more than 80 years. Josh Underwood was re-elected this spring.</a:t>
            </a:r>
          </a:p>
          <a:p>
            <a:endParaRPr lang="en-US"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D855257-3B29-4C26-88C2-FE99D7072D09}"/>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sym typeface="Helvetica Neue"/>
              </a:rPr>
              <a:pPr marL="0" marR="0" lvl="0" indent="0" algn="r" defTabSz="1011042" rtl="0" eaLnBrk="1" fontAlgn="auto" latinLnBrk="0" hangingPunct="1">
                <a:lnSpc>
                  <a:spcPct val="100000"/>
                </a:lnSpc>
                <a:spcBef>
                  <a:spcPts val="0"/>
                </a:spcBef>
                <a:spcAft>
                  <a:spcPts val="0"/>
                </a:spcAft>
                <a:buClrTx/>
                <a:buSzTx/>
                <a:buFontTx/>
                <a:buNone/>
                <a:tabLst/>
                <a:defRPr/>
              </a:pPr>
              <a:t>15</a:t>
            </a:fld>
            <a:endParaRPr kumimoji="0" lang="en-US" sz="1900" b="0" i="0" u="none" strike="noStrike" kern="1200" cap="none" spc="0" normalizeH="0" baseline="0" noProof="0">
              <a:ln>
                <a:noFill/>
              </a:ln>
              <a:solidFill>
                <a:srgbClr val="000000"/>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15388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781050"/>
            <a:ext cx="6927850" cy="3897313"/>
          </a:xfrm>
        </p:spPr>
      </p:sp>
      <p:sp>
        <p:nvSpPr>
          <p:cNvPr id="3" name="Notes Placeholder 2"/>
          <p:cNvSpPr>
            <a:spLocks noGrp="1"/>
          </p:cNvSpPr>
          <p:nvPr>
            <p:ph type="body" idx="1"/>
          </p:nvPr>
        </p:nvSpPr>
        <p:spPr/>
        <p:txBody>
          <a:bodyPr>
            <a:normAutofit/>
          </a:bodyPr>
          <a:lstStyle/>
          <a:p>
            <a:pPr defTabSz="1020436">
              <a:defRPr/>
            </a:pPr>
            <a:r>
              <a:rPr lang="en-US" dirty="0">
                <a:solidFill>
                  <a:prstClr val="black"/>
                </a:solidFill>
              </a:rPr>
              <a:t>Speaking of the elections, every year, elections are conducted online and by mail for usually two trustee seats. (Every fourth year, there’s one.)</a:t>
            </a:r>
          </a:p>
        </p:txBody>
      </p:sp>
      <p:sp>
        <p:nvSpPr>
          <p:cNvPr id="6" name="Slide Number Placeholder 5">
            <a:extLst>
              <a:ext uri="{FF2B5EF4-FFF2-40B4-BE49-F238E27FC236}">
                <a16:creationId xmlns:a16="http://schemas.microsoft.com/office/drawing/2014/main" id="{04ACE2CD-80F7-42BE-9F6B-D441BD6C7FDB}"/>
              </a:ext>
            </a:extLst>
          </p:cNvPr>
          <p:cNvSpPr>
            <a:spLocks noGrp="1"/>
          </p:cNvSpPr>
          <p:nvPr>
            <p:ph type="sldNum" sz="quarter" idx="5"/>
          </p:nvPr>
        </p:nvSpPr>
        <p:spPr/>
        <p:txBody>
          <a:bodyPr/>
          <a:lstStyle/>
          <a:p>
            <a:pPr marL="0" marR="0" lvl="0" indent="0" algn="r" defTabSz="1048754" rtl="0" eaLnBrk="1" fontAlgn="auto" latinLnBrk="0" hangingPunct="1">
              <a:lnSpc>
                <a:spcPct val="100000"/>
              </a:lnSpc>
              <a:spcBef>
                <a:spcPts val="0"/>
              </a:spcBef>
              <a:spcAft>
                <a:spcPts val="0"/>
              </a:spcAft>
              <a:buClrTx/>
              <a:buSzTx/>
              <a:buFontTx/>
              <a:buNone/>
              <a:tabLst/>
              <a:defRPr/>
            </a:pPr>
            <a:fld id="{6472B633-3AF4-462C-A292-7FA7D01060EC}" type="slidenum">
              <a:rPr kumimoji="0" lang="en-US" sz="2000" b="0" i="0" u="none" strike="noStrike" kern="1200" cap="none" spc="0" normalizeH="0" baseline="0" noProof="0">
                <a:ln>
                  <a:noFill/>
                </a:ln>
                <a:solidFill>
                  <a:srgbClr val="000000"/>
                </a:solidFill>
                <a:effectLst/>
                <a:uLnTx/>
                <a:uFillTx/>
                <a:latin typeface="Calibri"/>
                <a:ea typeface="+mn-ea"/>
                <a:cs typeface="+mn-cs"/>
                <a:sym typeface="Helvetica Neue"/>
              </a:rPr>
              <a:pPr marL="0" marR="0" lvl="0" indent="0" algn="r" defTabSz="1048754" rtl="0" eaLnBrk="1" fontAlgn="auto" latinLnBrk="0" hangingPunct="1">
                <a:lnSpc>
                  <a:spcPct val="100000"/>
                </a:lnSpc>
                <a:spcBef>
                  <a:spcPts val="0"/>
                </a:spcBef>
                <a:spcAft>
                  <a:spcPts val="0"/>
                </a:spcAft>
                <a:buClrTx/>
                <a:buSzTx/>
                <a:buFontTx/>
                <a:buNone/>
                <a:tabLst/>
                <a:defRPr/>
              </a:pPr>
              <a:t>16</a:t>
            </a:fld>
            <a:endParaRPr kumimoji="0" lang="en-US" sz="2000" b="0" i="0" u="none" strike="noStrike" kern="1200" cap="none" spc="0" normalizeH="0" baseline="0" noProof="0">
              <a:ln>
                <a:noFill/>
              </a:ln>
              <a:solidFill>
                <a:srgbClr val="000000"/>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92100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755650"/>
            <a:ext cx="6708775" cy="3773488"/>
          </a:xfrm>
        </p:spPr>
      </p:sp>
      <p:sp>
        <p:nvSpPr>
          <p:cNvPr id="3" name="Notes Placeholder 2"/>
          <p:cNvSpPr>
            <a:spLocks noGrp="1"/>
          </p:cNvSpPr>
          <p:nvPr>
            <p:ph type="body" idx="1"/>
          </p:nvPr>
        </p:nvSpPr>
        <p:spPr/>
        <p:txBody>
          <a:bodyPr>
            <a:normAutofit/>
          </a:bodyPr>
          <a:lstStyle/>
          <a:p>
            <a:r>
              <a:rPr lang="en-US" dirty="0"/>
              <a:t>Something the trustees watch is TRS’s administrative expenses. The board’s leadership has allowed TRS to keep costs down, not only in investing but in all the operations. This shows you that the </a:t>
            </a:r>
            <a:r>
              <a:rPr lang="en-US" b="1" dirty="0"/>
              <a:t>administrative</a:t>
            </a:r>
            <a:r>
              <a:rPr lang="en-US" dirty="0"/>
              <a:t> cost</a:t>
            </a:r>
            <a:r>
              <a:rPr lang="en-US" baseline="0" dirty="0"/>
              <a:t> for TRS is among the lowest in the country. Ohio is the only other state on this list that provides health insurance coverage like the two Kentucky systems shown. This is measured as a percentage of liabilities, because with greater liabilities, it behooves you to be even more frugal.</a:t>
            </a:r>
            <a:endParaRPr lang="en-US" dirty="0"/>
          </a:p>
        </p:txBody>
      </p:sp>
      <p:sp>
        <p:nvSpPr>
          <p:cNvPr id="5" name="Date Placeholder 4">
            <a:extLst>
              <a:ext uri="{FF2B5EF4-FFF2-40B4-BE49-F238E27FC236}">
                <a16:creationId xmlns:a16="http://schemas.microsoft.com/office/drawing/2014/main" id="{C44D5E06-2883-47C4-AAB9-0014E0720932}"/>
              </a:ext>
            </a:extLst>
          </p:cNvPr>
          <p:cNvSpPr>
            <a:spLocks noGrp="1"/>
          </p:cNvSpPr>
          <p:nvPr>
            <p:ph type="dt" idx="11"/>
          </p:nvPr>
        </p:nvSpPr>
        <p:spPr/>
        <p:txBody>
          <a:bodyPr/>
          <a:lstStyle/>
          <a:p>
            <a:pPr marL="0" marR="0" lvl="0" indent="0" algn="r" defTabSz="983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4B7EE3-5D51-45C9-86C3-F16F3E1BC638}"/>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17</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8277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755650"/>
            <a:ext cx="6708775" cy="3773488"/>
          </a:xfrm>
        </p:spPr>
      </p:sp>
      <p:sp>
        <p:nvSpPr>
          <p:cNvPr id="3" name="Notes Placeholder 2"/>
          <p:cNvSpPr>
            <a:spLocks noGrp="1"/>
          </p:cNvSpPr>
          <p:nvPr>
            <p:ph type="body" idx="1"/>
          </p:nvPr>
        </p:nvSpPr>
        <p:spPr/>
        <p:txBody>
          <a:bodyPr>
            <a:normAutofit/>
          </a:bodyPr>
          <a:lstStyle/>
          <a:p>
            <a:r>
              <a:rPr lang="en-US" dirty="0"/>
              <a:t>Just like the administrative costs, TRS has some of the lowest investment fees around. All investment fees are reported quarterly on the TRS website and annually in the comprehensive report, an example of which is shown here on this slide. This information is on pages 112 through 114 of the most recent report. The $78.9 million in investment fees is 33 one-hundredths of one percent. How small is that compared to the assets? Imagine one of your young grandchildren …</a:t>
            </a:r>
          </a:p>
        </p:txBody>
      </p:sp>
      <p:sp>
        <p:nvSpPr>
          <p:cNvPr id="5" name="Date Placeholder 4">
            <a:extLst>
              <a:ext uri="{FF2B5EF4-FFF2-40B4-BE49-F238E27FC236}">
                <a16:creationId xmlns:a16="http://schemas.microsoft.com/office/drawing/2014/main" id="{C44D5E06-2883-47C4-AAB9-0014E0720932}"/>
              </a:ext>
            </a:extLst>
          </p:cNvPr>
          <p:cNvSpPr>
            <a:spLocks noGrp="1"/>
          </p:cNvSpPr>
          <p:nvPr>
            <p:ph type="dt" idx="11"/>
          </p:nvPr>
        </p:nvSpPr>
        <p:spPr/>
        <p:txBody>
          <a:bodyPr/>
          <a:lstStyle/>
          <a:p>
            <a:pPr marL="0" marR="0" lvl="0" indent="0" algn="r" defTabSz="983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98A23C-F589-424D-87CC-2DC481F78BBE}"/>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18</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4985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755650"/>
            <a:ext cx="6708775" cy="3773488"/>
          </a:xfrm>
        </p:spPr>
      </p:sp>
      <p:sp>
        <p:nvSpPr>
          <p:cNvPr id="3" name="Notes Placeholder 2"/>
          <p:cNvSpPr>
            <a:spLocks noGrp="1"/>
          </p:cNvSpPr>
          <p:nvPr>
            <p:ph type="body" idx="1"/>
          </p:nvPr>
        </p:nvSpPr>
        <p:spPr/>
        <p:txBody>
          <a:bodyPr>
            <a:normAutofit/>
          </a:bodyPr>
          <a:lstStyle/>
          <a:p>
            <a:r>
              <a:rPr lang="en-US" dirty="0"/>
              <a:t>Standing next to the Empire State Building. </a:t>
            </a:r>
            <a:r>
              <a:rPr lang="en-US" dirty="0">
                <a:solidFill>
                  <a:srgbClr val="002060"/>
                </a:solidFill>
                <a:latin typeface="Times New Roman" panose="02020603050405020304" pitchFamily="18" charset="0"/>
                <a:cs typeface="Times New Roman" panose="02020603050405020304" pitchFamily="18" charset="0"/>
              </a:rPr>
              <a:t>(1,454 feet high at the antenna’s tip) </a:t>
            </a:r>
            <a:endParaRPr lang="en-US" dirty="0"/>
          </a:p>
          <a:p>
            <a:endParaRPr lang="en-US" dirty="0"/>
          </a:p>
        </p:txBody>
      </p:sp>
      <p:sp>
        <p:nvSpPr>
          <p:cNvPr id="5" name="Date Placeholder 4">
            <a:extLst>
              <a:ext uri="{FF2B5EF4-FFF2-40B4-BE49-F238E27FC236}">
                <a16:creationId xmlns:a16="http://schemas.microsoft.com/office/drawing/2014/main" id="{C44D5E06-2883-47C4-AAB9-0014E0720932}"/>
              </a:ext>
            </a:extLst>
          </p:cNvPr>
          <p:cNvSpPr>
            <a:spLocks noGrp="1"/>
          </p:cNvSpPr>
          <p:nvPr>
            <p:ph type="dt" idx="11"/>
          </p:nvPr>
        </p:nvSpPr>
        <p:spPr/>
        <p:txBody>
          <a:bodyPr/>
          <a:lstStyle/>
          <a:p>
            <a:pPr marL="0" marR="0" lvl="0" indent="0" algn="r" defTabSz="983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98A23C-F589-424D-87CC-2DC481F78BBE}"/>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19</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6791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don’t know about you, but watching this year’s Olympics I was stunned by how many medal winners had Kentucky ties. Of course, we know a few of them were </a:t>
            </a:r>
            <a:r>
              <a:rPr lang="en-US" sz="1800" dirty="0">
                <a:effectLst/>
                <a:latin typeface="Times New Roman" panose="02020603050405020304" pitchFamily="18" charset="0"/>
                <a:ea typeface="Aptos" panose="020B0004020202020204" pitchFamily="34" charset="0"/>
              </a:rPr>
              <a:t>some of our favorite former UK basketball players who won gold in basketball.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Aptos" panose="020B0004020202020204" pitchFamily="34" charset="0"/>
              </a:rPr>
              <a:t>But there were others who were new to many of us, but they may not have been new to you or your successors in Kentucky classrooms.</a:t>
            </a:r>
            <a:br>
              <a:rPr lang="en-US" sz="1800" dirty="0">
                <a:effectLst/>
                <a:latin typeface="Times New Roman" panose="02020603050405020304" pitchFamily="18" charset="0"/>
                <a:ea typeface="Aptos" panose="020B0004020202020204" pitchFamily="34" charset="0"/>
              </a:rPr>
            </a:br>
            <a:endPar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472B633-3AF4-462C-A292-7FA7D01060EC}" type="slidenum">
              <a:rPr lang="en-US" smtClean="0"/>
              <a:pPr>
                <a:defRPr/>
              </a:pPr>
              <a:t>2</a:t>
            </a:fld>
            <a:endParaRPr lang="en-US"/>
          </a:p>
        </p:txBody>
      </p:sp>
    </p:spTree>
    <p:extLst>
      <p:ext uri="{BB962C8B-B14F-4D97-AF65-F5344CB8AC3E}">
        <p14:creationId xmlns:p14="http://schemas.microsoft.com/office/powerpoint/2010/main" val="1170872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469900"/>
            <a:ext cx="6407150" cy="3603625"/>
          </a:xfrm>
        </p:spPr>
      </p:sp>
      <p:sp>
        <p:nvSpPr>
          <p:cNvPr id="3" name="Notes Placeholder 2"/>
          <p:cNvSpPr>
            <a:spLocks noGrp="1"/>
          </p:cNvSpPr>
          <p:nvPr>
            <p:ph type="body" idx="1"/>
          </p:nvPr>
        </p:nvSpPr>
        <p:spPr/>
        <p:txBody>
          <a:bodyPr>
            <a:normAutofit/>
          </a:bodyPr>
          <a:lstStyle/>
          <a:p>
            <a:r>
              <a:rPr lang="en-US" b="0" i="0" dirty="0"/>
              <a:t>Here’s where TRS stands on the road to being fully funded.</a:t>
            </a:r>
          </a:p>
        </p:txBody>
      </p:sp>
      <p:sp>
        <p:nvSpPr>
          <p:cNvPr id="4" name="Slide Number Placeholder 3"/>
          <p:cNvSpPr>
            <a:spLocks noGrp="1"/>
          </p:cNvSpPr>
          <p:nvPr>
            <p:ph type="sldNum" sz="quarter" idx="10"/>
          </p:nvPr>
        </p:nvSpPr>
        <p:spPr/>
        <p:txBody>
          <a:bodyPr/>
          <a:lstStyle/>
          <a:p>
            <a:pPr marL="0" marR="0" lvl="0" indent="0" algn="r" defTabSz="947968" rtl="0" eaLnBrk="1" fontAlgn="auto" latinLnBrk="0" hangingPunct="1">
              <a:lnSpc>
                <a:spcPct val="100000"/>
              </a:lnSpc>
              <a:spcBef>
                <a:spcPts val="0"/>
              </a:spcBef>
              <a:spcAft>
                <a:spcPts val="0"/>
              </a:spcAft>
              <a:buClrTx/>
              <a:buSzTx/>
              <a:buFontTx/>
              <a:buNone/>
              <a:tabLst/>
              <a:defRPr/>
            </a:pPr>
            <a:fld id="{D6BD60A1-3938-4AC8-A609-08CD3A4B8378}" type="slidenum">
              <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rPr>
              <a:pPr marL="0" marR="0" lvl="0" indent="0" algn="r" defTabSz="94796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1014252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469900"/>
            <a:ext cx="6407150" cy="3603625"/>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t>These are the specifics of the current budget, which provides full funding. This biennium of full funding means a decade of full funding ((read remainder of slide))</a:t>
            </a:r>
          </a:p>
          <a:p>
            <a:endParaRPr lang="en-US" b="0" i="1" dirty="0"/>
          </a:p>
        </p:txBody>
      </p:sp>
      <p:sp>
        <p:nvSpPr>
          <p:cNvPr id="4" name="Slide Number Placeholder 3"/>
          <p:cNvSpPr>
            <a:spLocks noGrp="1"/>
          </p:cNvSpPr>
          <p:nvPr>
            <p:ph type="sldNum" sz="quarter" idx="10"/>
          </p:nvPr>
        </p:nvSpPr>
        <p:spPr/>
        <p:txBody>
          <a:bodyPr/>
          <a:lstStyle/>
          <a:p>
            <a:pPr marL="0" marR="0" lvl="0" indent="0" algn="r" defTabSz="947968" rtl="0" eaLnBrk="1" fontAlgn="auto" latinLnBrk="0" hangingPunct="1">
              <a:lnSpc>
                <a:spcPct val="100000"/>
              </a:lnSpc>
              <a:spcBef>
                <a:spcPts val="0"/>
              </a:spcBef>
              <a:spcAft>
                <a:spcPts val="0"/>
              </a:spcAft>
              <a:buClrTx/>
              <a:buSzTx/>
              <a:buFontTx/>
              <a:buNone/>
              <a:tabLst/>
              <a:defRPr/>
            </a:pPr>
            <a:fld id="{D6BD60A1-3938-4AC8-A609-08CD3A4B8378}" type="slidenum">
              <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rPr>
              <a:pPr marL="0" marR="0" lvl="0" indent="0" algn="r" defTabSz="94796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383887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485775"/>
            <a:ext cx="6615113" cy="3721100"/>
          </a:xfrm>
        </p:spPr>
      </p:sp>
      <p:sp>
        <p:nvSpPr>
          <p:cNvPr id="3" name="Notes Placeholder 2"/>
          <p:cNvSpPr>
            <a:spLocks noGrp="1"/>
          </p:cNvSpPr>
          <p:nvPr>
            <p:ph type="body" idx="1"/>
          </p:nvPr>
        </p:nvSpPr>
        <p:spPr/>
        <p:txBody>
          <a:bodyPr>
            <a:normAutofit/>
          </a:bodyPr>
          <a:lstStyle/>
          <a:p>
            <a:r>
              <a:rPr lang="en-US" b="0" i="0" dirty="0"/>
              <a:t>Some things to remember about funding.</a:t>
            </a:r>
            <a:endParaRPr lang="en-US" b="0" i="1" dirty="0"/>
          </a:p>
        </p:txBody>
      </p:sp>
      <p:sp>
        <p:nvSpPr>
          <p:cNvPr id="4" name="Slide Number Placeholder 3"/>
          <p:cNvSpPr>
            <a:spLocks noGrp="1"/>
          </p:cNvSpPr>
          <p:nvPr>
            <p:ph type="sldNum" sz="quarter" idx="10"/>
          </p:nvPr>
        </p:nvSpPr>
        <p:spPr/>
        <p:txBody>
          <a:bodyPr/>
          <a:lstStyle/>
          <a:p>
            <a:pPr marL="0" marR="0" lvl="0" indent="0" algn="r" defTabSz="983471" rtl="0" eaLnBrk="1" fontAlgn="auto" latinLnBrk="0" hangingPunct="1">
              <a:lnSpc>
                <a:spcPct val="100000"/>
              </a:lnSpc>
              <a:spcBef>
                <a:spcPts val="0"/>
              </a:spcBef>
              <a:spcAft>
                <a:spcPts val="0"/>
              </a:spcAft>
              <a:buClrTx/>
              <a:buSzTx/>
              <a:buFontTx/>
              <a:buNone/>
              <a:tabLst/>
              <a:defRPr/>
            </a:pPr>
            <a:fld id="{D6BD60A1-3938-4AC8-A609-08CD3A4B83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8347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493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708025"/>
            <a:ext cx="6297613" cy="3541713"/>
          </a:xfrm>
        </p:spPr>
      </p:sp>
      <p:sp>
        <p:nvSpPr>
          <p:cNvPr id="3" name="Notes Placeholder 2"/>
          <p:cNvSpPr>
            <a:spLocks noGrp="1"/>
          </p:cNvSpPr>
          <p:nvPr>
            <p:ph type="body" idx="1"/>
          </p:nvPr>
        </p:nvSpPr>
        <p:spPr/>
        <p:txBody>
          <a:bodyPr/>
          <a:lstStyle/>
          <a:p>
            <a:r>
              <a:rPr lang="en-US" dirty="0"/>
              <a:t>And where do we go from there? If full funding is maintained, we hit 100% around 2048. What you see here is the actuary’s 30-year projection of the road to being 100% funded. </a:t>
            </a:r>
          </a:p>
          <a:p>
            <a:endParaRPr lang="en-US" dirty="0"/>
          </a:p>
          <a:p>
            <a:r>
              <a:rPr lang="en-US" dirty="0"/>
              <a:t>Where we are now, in both of these charts, is at the left. </a:t>
            </a:r>
          </a:p>
          <a:p>
            <a:endParaRPr lang="en-US" dirty="0"/>
          </a:p>
          <a:p>
            <a:r>
              <a:rPr lang="en-US" dirty="0"/>
              <a:t>The top chart shows how the funded ratio in blue improves over time as the unfunded liabilities in gold come down. The lighter lines show ranges of 1% above and below the bold lines. </a:t>
            </a:r>
          </a:p>
          <a:p>
            <a:endParaRPr lang="en-US" dirty="0"/>
          </a:p>
          <a:p>
            <a:r>
              <a:rPr lang="en-US" dirty="0"/>
              <a:t>On the bottom, the green lines show the contributions required – and here’s the real significance of this slide – when the funded ration hits 100 and the liability is addressed, the cost of this plan drops significantly.</a:t>
            </a:r>
          </a:p>
        </p:txBody>
      </p:sp>
      <p:sp>
        <p:nvSpPr>
          <p:cNvPr id="4" name="Slide Number Placeholder 3"/>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sym typeface="Helvetica Neue"/>
              </a:rPr>
              <a:pPr marL="0" marR="0" lvl="0" indent="0" algn="r" defTabSz="1011042" rtl="0" eaLnBrk="1" fontAlgn="auto" latinLnBrk="0" hangingPunct="1">
                <a:lnSpc>
                  <a:spcPct val="100000"/>
                </a:lnSpc>
                <a:spcBef>
                  <a:spcPts val="0"/>
                </a:spcBef>
                <a:spcAft>
                  <a:spcPts val="0"/>
                </a:spcAft>
                <a:buClrTx/>
                <a:buSzTx/>
                <a:buFontTx/>
                <a:buNone/>
                <a:tabLst/>
                <a:defRPr/>
              </a:pPr>
              <a:t>23</a:t>
            </a:fld>
            <a:endParaRPr kumimoji="0" lang="en-US" sz="1900" b="0" i="0" u="none" strike="noStrike" kern="1200" cap="none" spc="0" normalizeH="0" baseline="0" noProof="0">
              <a:ln>
                <a:noFill/>
              </a:ln>
              <a:solidFill>
                <a:srgbClr val="000000"/>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67553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eaLnBrk="1" fontAlgn="auto" hangingPunct="1">
              <a:spcBef>
                <a:spcPts val="1269"/>
              </a:spcBef>
              <a:spcAft>
                <a:spcPts val="0"/>
              </a:spcAft>
              <a:tabLst>
                <a:tab pos="1087345" algn="l"/>
              </a:tabLst>
              <a:defRPr/>
            </a:pPr>
            <a:r>
              <a:rPr lang="en-US" dirty="0">
                <a:solidFill>
                  <a:prstClr val="black"/>
                </a:solidFill>
                <a:latin typeface="+mn-lt"/>
              </a:rPr>
              <a:t>So, now let’s discuss retiree health insurance. As you remember, TRS offers two health plans for retirees</a:t>
            </a:r>
          </a:p>
          <a:p>
            <a:pPr defTabSz="948507" eaLnBrk="1" fontAlgn="auto" hangingPunct="1">
              <a:spcBef>
                <a:spcPts val="1269"/>
              </a:spcBef>
              <a:spcAft>
                <a:spcPts val="0"/>
              </a:spcAft>
              <a:tabLst>
                <a:tab pos="1087345" algn="l"/>
              </a:tabLst>
              <a:defRPr/>
            </a:pPr>
            <a:r>
              <a:rPr lang="en-US" dirty="0">
                <a:solidFill>
                  <a:prstClr val="black"/>
                </a:solidFill>
                <a:latin typeface="+mn-lt"/>
              </a:rPr>
              <a:t>The Kentucky Employees’ Health Plan for members under the age of 65 </a:t>
            </a:r>
            <a:r>
              <a:rPr lang="en-US" b="1" dirty="0">
                <a:solidFill>
                  <a:prstClr val="black"/>
                </a:solidFill>
                <a:latin typeface="+mn-lt"/>
              </a:rPr>
              <a:t>and</a:t>
            </a:r>
            <a:r>
              <a:rPr lang="en-US" dirty="0">
                <a:solidFill>
                  <a:prstClr val="black"/>
                </a:solidFill>
                <a:latin typeface="+mn-lt"/>
              </a:rPr>
              <a:t> not Medicare-eligible</a:t>
            </a:r>
          </a:p>
          <a:p>
            <a:pPr defTabSz="948507" eaLnBrk="1" fontAlgn="auto" hangingPunct="1">
              <a:spcBef>
                <a:spcPts val="1269"/>
              </a:spcBef>
              <a:spcAft>
                <a:spcPts val="0"/>
              </a:spcAft>
              <a:tabLst>
                <a:tab pos="1087345" algn="l"/>
              </a:tabLst>
              <a:defRPr/>
            </a:pPr>
            <a:r>
              <a:rPr lang="en-US" dirty="0">
                <a:solidFill>
                  <a:prstClr val="black"/>
                </a:solidFill>
                <a:latin typeface="+mn-lt"/>
              </a:rPr>
              <a:t>And the Medicare Eligible Health Plan for members age 65 and over </a:t>
            </a:r>
            <a:r>
              <a:rPr lang="en-US" b="1" dirty="0">
                <a:solidFill>
                  <a:prstClr val="black"/>
                </a:solidFill>
                <a:latin typeface="+mn-lt"/>
              </a:rPr>
              <a:t>or</a:t>
            </a:r>
            <a:r>
              <a:rPr lang="en-US" dirty="0">
                <a:solidFill>
                  <a:prstClr val="black"/>
                </a:solidFill>
                <a:latin typeface="+mn-lt"/>
              </a:rPr>
              <a:t> who are Medicare-eligible. </a:t>
            </a:r>
          </a:p>
        </p:txBody>
      </p:sp>
      <p:sp>
        <p:nvSpPr>
          <p:cNvPr id="5" name="Slide Number Placeholder 4">
            <a:extLst>
              <a:ext uri="{FF2B5EF4-FFF2-40B4-BE49-F238E27FC236}">
                <a16:creationId xmlns:a16="http://schemas.microsoft.com/office/drawing/2014/main" id="{AF532586-E6CF-4770-B823-3FC93C5FE89D}"/>
              </a:ext>
            </a:extLst>
          </p:cNvPr>
          <p:cNvSpPr>
            <a:spLocks noGrp="1"/>
          </p:cNvSpPr>
          <p:nvPr>
            <p:ph type="sldNum" sz="quarter" idx="5"/>
          </p:nvPr>
        </p:nvSpPr>
        <p:spPr/>
        <p:txBody>
          <a:bodyPr/>
          <a:lstStyle/>
          <a:p>
            <a:pPr>
              <a:defRPr/>
            </a:pPr>
            <a:fld id="{6472B633-3AF4-462C-A292-7FA7D01060EC}" type="slidenum">
              <a:rPr lang="en-US" smtClean="0"/>
              <a:pPr>
                <a:defRPr/>
              </a:pPr>
              <a:t>24</a:t>
            </a:fld>
            <a:endParaRPr lang="en-US"/>
          </a:p>
        </p:txBody>
      </p:sp>
    </p:spTree>
    <p:extLst>
      <p:ext uri="{BB962C8B-B14F-4D97-AF65-F5344CB8AC3E}">
        <p14:creationId xmlns:p14="http://schemas.microsoft.com/office/powerpoint/2010/main" val="144640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200775" cy="3489325"/>
          </a:xfrm>
        </p:spPr>
      </p:sp>
      <p:sp>
        <p:nvSpPr>
          <p:cNvPr id="3" name="Notes Placeholder 2"/>
          <p:cNvSpPr>
            <a:spLocks noGrp="1"/>
          </p:cNvSpPr>
          <p:nvPr>
            <p:ph type="body" idx="1"/>
          </p:nvPr>
        </p:nvSpPr>
        <p:spPr/>
        <p:txBody>
          <a:bodyPr>
            <a:norm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before we discuss details, here’s our annual reminder that retirees are guaranteed access to group health insurance coverage, but the details around that coverage can change. </a:t>
            </a:r>
          </a:p>
          <a:p>
            <a:pPr defTabSz="914282">
              <a:defRPr/>
            </a:pPr>
            <a:r>
              <a:rPr lang="en-US" dirty="0"/>
              <a:t>That said no major changes are planned in terms of what’s offered. </a:t>
            </a:r>
          </a:p>
          <a:p>
            <a:pPr defTabSz="914282">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8005" rtl="0" eaLnBrk="1" fontAlgn="base" latinLnBrk="0" hangingPunct="1">
              <a:lnSpc>
                <a:spcPct val="100000"/>
              </a:lnSpc>
              <a:spcBef>
                <a:spcPct val="0"/>
              </a:spcBef>
              <a:spcAft>
                <a:spcPct val="0"/>
              </a:spcAft>
              <a:buClrTx/>
              <a:buSzTx/>
              <a:buFontTx/>
              <a:buNone/>
              <a:tabLst/>
              <a:defRPr/>
            </a:pPr>
            <a:fld id="{3F05A4B3-ABB7-443F-AD1D-3099F9414D6C}"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8005"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0345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430213" y="708025"/>
            <a:ext cx="6305550" cy="3546475"/>
          </a:xfrm>
          <a:ln/>
        </p:spPr>
      </p:sp>
      <p:sp>
        <p:nvSpPr>
          <p:cNvPr id="191491" name="Notes Placeholder 2"/>
          <p:cNvSpPr>
            <a:spLocks noGrp="1"/>
          </p:cNvSpPr>
          <p:nvPr>
            <p:ph type="body" idx="1"/>
          </p:nvPr>
        </p:nvSpPr>
        <p:spPr>
          <a:noFill/>
          <a:ln/>
        </p:spPr>
        <p:txBody>
          <a:bodyPr/>
          <a:lstStyle/>
          <a:p>
            <a:r>
              <a:rPr lang="en-US" dirty="0"/>
              <a:t>The two plans use many vendors to help TRS provide you with the retiree health insurance coverage.</a:t>
            </a:r>
          </a:p>
          <a:p>
            <a:endParaRPr lang="en-US" dirty="0"/>
          </a:p>
          <a:p>
            <a:r>
              <a:rPr lang="en-US" dirty="0"/>
              <a:t>These are the current KEHP providers. </a:t>
            </a:r>
            <a:r>
              <a:rPr lang="en-US" sz="1800" dirty="0">
                <a:solidFill>
                  <a:srgbClr val="000000"/>
                </a:solidFill>
                <a:latin typeface="Segoe UI" panose="020B0502040204020203" pitchFamily="34" charset="0"/>
              </a:rPr>
              <a:t>Open enrollment is passive and will be </a:t>
            </a:r>
            <a:r>
              <a:rPr lang="en-US" sz="1800" b="1" dirty="0">
                <a:solidFill>
                  <a:srgbClr val="000000"/>
                </a:solidFill>
                <a:latin typeface="Segoe UI" panose="020B0502040204020203" pitchFamily="34" charset="0"/>
              </a:rPr>
              <a:t>October 7 through October 25, 2024. If you don't want to change your coverage for 2025 you don't do anything. W</a:t>
            </a:r>
            <a:r>
              <a:rPr lang="en-US" sz="2800" dirty="0"/>
              <a:t>atch for your Open Enrollment packets for any changes and </a:t>
            </a:r>
            <a:r>
              <a:rPr lang="en-US" sz="2800" dirty="0">
                <a:effectLst/>
              </a:rPr>
              <a:t>review your options to ensure the plan you currently have is still available and will meet your needs for 2025. </a:t>
            </a:r>
            <a:r>
              <a:rPr lang="en-US" sz="1800" dirty="0">
                <a:effectLst/>
              </a:rPr>
              <a:t>A fourth plan option, the </a:t>
            </a:r>
            <a:r>
              <a:rPr lang="en-US" sz="1800" dirty="0" err="1">
                <a:effectLst/>
              </a:rPr>
              <a:t>LivingWell</a:t>
            </a:r>
            <a:r>
              <a:rPr lang="en-US" sz="1800" dirty="0">
                <a:effectLst/>
              </a:rPr>
              <a:t> High Deductible Health Plan (HDHP), will be added back. Again, you don’t have to do anything unless you want to change something.</a:t>
            </a:r>
            <a:endParaRPr lang="en-US" sz="1800" b="1" dirty="0">
              <a:solidFill>
                <a:srgbClr val="000000"/>
              </a:solidFill>
              <a:latin typeface="Segoe UI" panose="020B0502040204020203" pitchFamily="34" charset="0"/>
            </a:endParaRPr>
          </a:p>
          <a:p>
            <a:endParaRPr lang="en-US" sz="1800" b="1" dirty="0">
              <a:solidFill>
                <a:srgbClr val="000000"/>
              </a:solidFill>
              <a:latin typeface="Segoe UI" panose="020B0502040204020203" pitchFamily="34" charset="0"/>
            </a:endParaRPr>
          </a:p>
          <a:p>
            <a:endParaRPr lang="en-US" dirty="0"/>
          </a:p>
        </p:txBody>
      </p:sp>
    </p:spTree>
    <p:extLst>
      <p:ext uri="{BB962C8B-B14F-4D97-AF65-F5344CB8AC3E}">
        <p14:creationId xmlns:p14="http://schemas.microsoft.com/office/powerpoint/2010/main" val="1133549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381000"/>
            <a:ext cx="5118100" cy="2878138"/>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Here are the vendors for the MEHP. They’re all familiar names and faces. There are no vendor changes upcoming.</a:t>
            </a:r>
          </a:p>
          <a:p>
            <a:endParaRPr lang="en-US" dirty="0">
              <a:latin typeface="Times New Roman" panose="02020603050405020304" pitchFamily="18" charset="0"/>
              <a:cs typeface="Times New Roman" panose="02020603050405020304" pitchFamily="18" charset="0"/>
            </a:endParaRPr>
          </a:p>
          <a:p>
            <a:r>
              <a:rPr lang="en-US" sz="1800" dirty="0">
                <a:solidFill>
                  <a:srgbClr val="000000"/>
                </a:solidFill>
                <a:latin typeface="Segoe UI" panose="020B0502040204020203" pitchFamily="34" charset="0"/>
              </a:rPr>
              <a:t>Open enrollment is passive and if currently covered, there’s no need to do anything to continue coverage for 2025. Open enrollment dates are  Nov. 1 to Dec. 7. Reminder: Spouses are not allowed to enroll during open enrollment.  Lastly, if you are currently enrolled in the MEHP, you will receive a new UnitedHealthcare card for 2025 due to the 24-hour nurses line being discontinued. No new ESI ID cards will be sent for 2025.</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C1F2E57-4823-464E-AFAE-C87C40D29F25}"/>
              </a:ext>
            </a:extLst>
          </p:cNvPr>
          <p:cNvSpPr>
            <a:spLocks noGrp="1"/>
          </p:cNvSpPr>
          <p:nvPr>
            <p:ph type="sldNum" sz="quarter" idx="5"/>
          </p:nvPr>
        </p:nvSpPr>
        <p:spPr/>
        <p:txBody>
          <a:bodyPr/>
          <a:lstStyle/>
          <a:p>
            <a:pPr marL="0" marR="0" lvl="0" indent="0" algn="r" defTabSz="1030341"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30341" rtl="0" eaLnBrk="1" fontAlgn="auto" latinLnBrk="0" hangingPunct="1">
                <a:lnSpc>
                  <a:spcPct val="100000"/>
                </a:lnSpc>
                <a:spcBef>
                  <a:spcPts val="0"/>
                </a:spcBef>
                <a:spcAft>
                  <a:spcPts val="0"/>
                </a:spcAft>
                <a:buClrTx/>
                <a:buSzTx/>
                <a:buFontTx/>
                <a:buNone/>
                <a:tabLst/>
                <a:defRPr/>
              </a:pPr>
              <a:t>27</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0341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381000"/>
            <a:ext cx="5118100" cy="2878138"/>
          </a:xfrm>
        </p:spPr>
      </p:sp>
      <p:sp>
        <p:nvSpPr>
          <p:cNvPr id="3" name="Notes Placeholder 2"/>
          <p:cNvSpPr>
            <a:spLocks noGrp="1"/>
          </p:cNvSpPr>
          <p:nvPr>
            <p:ph type="body" idx="1"/>
          </p:nvPr>
        </p:nvSpPr>
        <p:spPr/>
        <p:txBody>
          <a:bodyPr/>
          <a:lstStyle/>
          <a:p>
            <a:r>
              <a:rPr lang="en-US" sz="1800" dirty="0">
                <a:solidFill>
                  <a:srgbClr val="000000"/>
                </a:solidFill>
                <a:latin typeface="Segoe UI" panose="020B0502040204020203" pitchFamily="34" charset="0"/>
              </a:rPr>
              <a:t>This slide is a reminder for folks who don't draw a Social Security check to have their Part B premium withheld and encourage them to enroll in Medicare Easy Pay. Unfortunately, we’ve had a number of folks lose their coverage because their Part B premium was not paid. This is a good time for those under 65 to understand that they have to pay a Part B premium to Medicare once they turn 65...</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C1F2E57-4823-464E-AFAE-C87C40D29F25}"/>
              </a:ext>
            </a:extLst>
          </p:cNvPr>
          <p:cNvSpPr>
            <a:spLocks noGrp="1"/>
          </p:cNvSpPr>
          <p:nvPr>
            <p:ph type="sldNum" sz="quarter" idx="5"/>
          </p:nvPr>
        </p:nvSpPr>
        <p:spPr/>
        <p:txBody>
          <a:bodyPr/>
          <a:lstStyle/>
          <a:p>
            <a:pPr marL="0" marR="0" lvl="0" indent="0" algn="r" defTabSz="1030341"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30341" rtl="0" eaLnBrk="1" fontAlgn="auto" latinLnBrk="0" hangingPunct="1">
                <a:lnSpc>
                  <a:spcPct val="100000"/>
                </a:lnSpc>
                <a:spcBef>
                  <a:spcPts val="0"/>
                </a:spcBef>
                <a:spcAft>
                  <a:spcPts val="0"/>
                </a:spcAft>
                <a:buClrTx/>
                <a:buSzTx/>
                <a:buFontTx/>
                <a:buNone/>
                <a:tabLst/>
                <a:defRPr/>
              </a:pPr>
              <a:t>28</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03412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TRS is able offer this retiree coverage because of the tremendous success of Shared Responsibility. Regardless of which plan a retiree is on, the bedrock for everything in the retiree health insurance plan is Shared Responsibility, which continues in its second decade!!</a:t>
            </a:r>
          </a:p>
          <a:p>
            <a:r>
              <a:rPr lang="en-US" dirty="0"/>
              <a:t>This plan is ensuring that insurance will be available for retirees for years to come.</a:t>
            </a:r>
          </a:p>
        </p:txBody>
      </p:sp>
      <p:sp>
        <p:nvSpPr>
          <p:cNvPr id="4" name="Slide Number Placeholder 3">
            <a:extLst>
              <a:ext uri="{FF2B5EF4-FFF2-40B4-BE49-F238E27FC236}">
                <a16:creationId xmlns:a16="http://schemas.microsoft.com/office/drawing/2014/main" id="{11625909-7A24-4AA2-B9E4-E3FA84E78064}"/>
              </a:ext>
            </a:extLst>
          </p:cNvPr>
          <p:cNvSpPr>
            <a:spLocks noGrp="1"/>
          </p:cNvSpPr>
          <p:nvPr>
            <p:ph type="sldNum" sz="quarter" idx="5"/>
          </p:nvPr>
        </p:nvSpPr>
        <p:spPr/>
        <p:txBody>
          <a:bodyPr/>
          <a:lstStyle/>
          <a:p>
            <a:pPr marL="0" marR="0" lvl="0" indent="0" algn="r" defTabSz="974686"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74686"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556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Lee Kiefer (Keefer) won two gold medals – in women’s individual foil (a repeat of the Tokyo Olympics) and women’s team foil. She’s a </a:t>
            </a:r>
            <a:r>
              <a:rPr lang="en-US" sz="1000" dirty="0"/>
              <a:t>Paul Laurence Dunbar High School graduate! </a:t>
            </a:r>
            <a:endPar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472B633-3AF4-462C-A292-7FA7D01060EC}" type="slidenum">
              <a:rPr lang="en-US" smtClean="0"/>
              <a:pPr>
                <a:defRPr/>
              </a:pPr>
              <a:t>3</a:t>
            </a:fld>
            <a:endParaRPr lang="en-US"/>
          </a:p>
        </p:txBody>
      </p:sp>
    </p:spTree>
    <p:extLst>
      <p:ext uri="{BB962C8B-B14F-4D97-AF65-F5344CB8AC3E}">
        <p14:creationId xmlns:p14="http://schemas.microsoft.com/office/powerpoint/2010/main" val="2731995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how the cost has been shared. Everyone – teachers and retirees, districts and other employers and the state – pays something as part of this shared responsibility.</a:t>
            </a:r>
          </a:p>
        </p:txBody>
      </p:sp>
      <p:sp>
        <p:nvSpPr>
          <p:cNvPr id="4" name="Slide Number Placeholder 3">
            <a:extLst>
              <a:ext uri="{FF2B5EF4-FFF2-40B4-BE49-F238E27FC236}">
                <a16:creationId xmlns:a16="http://schemas.microsoft.com/office/drawing/2014/main" id="{11625909-7A24-4AA2-B9E4-E3FA84E78064}"/>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30</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77984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354">
              <a:defRPr/>
            </a:pPr>
            <a:r>
              <a:rPr lang="en-US" dirty="0">
                <a:solidFill>
                  <a:prstClr val="black"/>
                </a:solidFill>
                <a:latin typeface="+mn-lt"/>
              </a:rPr>
              <a:t>We’re well on our way to full funding of the health insurance trust.</a:t>
            </a:r>
          </a:p>
        </p:txBody>
      </p:sp>
    </p:spTree>
    <p:extLst>
      <p:ext uri="{BB962C8B-B14F-4D97-AF65-F5344CB8AC3E}">
        <p14:creationId xmlns:p14="http://schemas.microsoft.com/office/powerpoint/2010/main" val="3518600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393700"/>
            <a:ext cx="5283200" cy="297180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Premiums have been held constant for 20 years.</a:t>
            </a:r>
          </a:p>
        </p:txBody>
      </p:sp>
      <p:sp>
        <p:nvSpPr>
          <p:cNvPr id="4" name="Slide Number Placeholder 3">
            <a:extLst>
              <a:ext uri="{FF2B5EF4-FFF2-40B4-BE49-F238E27FC236}">
                <a16:creationId xmlns:a16="http://schemas.microsoft.com/office/drawing/2014/main" id="{CC1F2E57-4823-464E-AFAE-C87C40D29F25}"/>
              </a:ext>
            </a:extLst>
          </p:cNvPr>
          <p:cNvSpPr>
            <a:spLocks noGrp="1"/>
          </p:cNvSpPr>
          <p:nvPr>
            <p:ph type="sldNum" sz="quarter" idx="5"/>
          </p:nvPr>
        </p:nvSpPr>
        <p:spPr/>
        <p:txBody>
          <a:bodyPr/>
          <a:lstStyle/>
          <a:p>
            <a:pPr marL="0" marR="0" lvl="0" indent="0" algn="r" defTabSz="1068773" rtl="0" eaLnBrk="1" fontAlgn="auto" latinLnBrk="0" hangingPunct="1">
              <a:lnSpc>
                <a:spcPct val="100000"/>
              </a:lnSpc>
              <a:spcBef>
                <a:spcPts val="0"/>
              </a:spcBef>
              <a:spcAft>
                <a:spcPts val="0"/>
              </a:spcAft>
              <a:buClrTx/>
              <a:buSzTx/>
              <a:buFontTx/>
              <a:buNone/>
              <a:tabLst/>
              <a:defRPr/>
            </a:pPr>
            <a:fld id="{6472B633-3AF4-462C-A292-7FA7D01060EC}" type="slidenum">
              <a:rPr kumimoji="0" lang="en-US" sz="2000" b="0" i="0" u="none" strike="noStrike" kern="1200" cap="none" spc="0" normalizeH="0" baseline="0" noProof="0">
                <a:ln>
                  <a:noFill/>
                </a:ln>
                <a:solidFill>
                  <a:srgbClr val="000000"/>
                </a:solidFill>
                <a:effectLst/>
                <a:uLnTx/>
                <a:uFillTx/>
                <a:latin typeface="Calibri"/>
                <a:ea typeface="+mn-ea"/>
                <a:cs typeface="+mn-cs"/>
              </a:rPr>
              <a:pPr marL="0" marR="0" lvl="0" indent="0" algn="r" defTabSz="1068773"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03412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greatest successes continues to be the Know Your Rx Coalition. …</a:t>
            </a:r>
          </a:p>
        </p:txBody>
      </p:sp>
    </p:spTree>
    <p:extLst>
      <p:ext uri="{BB962C8B-B14F-4D97-AF65-F5344CB8AC3E}">
        <p14:creationId xmlns:p14="http://schemas.microsoft.com/office/powerpoint/2010/main" val="3794409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KnowYourRx</a:t>
            </a:r>
            <a:r>
              <a:rPr lang="en-US" dirty="0"/>
              <a:t> Coalition in an essential piece of the Personalized Medicine program that provides you with DNA testing to help ensure you’re taking medications that work for you.</a:t>
            </a:r>
          </a:p>
        </p:txBody>
      </p:sp>
    </p:spTree>
    <p:extLst>
      <p:ext uri="{BB962C8B-B14F-4D97-AF65-F5344CB8AC3E}">
        <p14:creationId xmlns:p14="http://schemas.microsoft.com/office/powerpoint/2010/main" val="91936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Personalized Medicine work for our retirees?</a:t>
            </a:r>
          </a:p>
        </p:txBody>
      </p:sp>
    </p:spTree>
    <p:extLst>
      <p:ext uri="{BB962C8B-B14F-4D97-AF65-F5344CB8AC3E}">
        <p14:creationId xmlns:p14="http://schemas.microsoft.com/office/powerpoint/2010/main" val="3944068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595313" y="742950"/>
            <a:ext cx="6613525" cy="3719513"/>
          </a:xfrm>
          <a:ln/>
        </p:spPr>
      </p:sp>
      <p:sp>
        <p:nvSpPr>
          <p:cNvPr id="49155" name="Notes Placeholder 2"/>
          <p:cNvSpPr>
            <a:spLocks noGrp="1"/>
          </p:cNvSpPr>
          <p:nvPr>
            <p:ph type="body" idx="1"/>
          </p:nvPr>
        </p:nvSpPr>
        <p:spPr>
          <a:noFill/>
          <a:ln/>
        </p:spPr>
        <p:txBody>
          <a:bodyPr/>
          <a:lstStyle/>
          <a:p>
            <a:r>
              <a:rPr lang="en-US" dirty="0"/>
              <a:t>Here’s the results of our experience from a peer-reviewed journal. But I’m sure many of you have personal stories of how this program has benefitted you or someone you know.</a:t>
            </a:r>
          </a:p>
        </p:txBody>
      </p:sp>
      <p:sp>
        <p:nvSpPr>
          <p:cNvPr id="49156" name="Slide Number Placeholder 3"/>
          <p:cNvSpPr txBox="1">
            <a:spLocks noGrp="1"/>
          </p:cNvSpPr>
          <p:nvPr/>
        </p:nvSpPr>
        <p:spPr bwMode="auto">
          <a:xfrm>
            <a:off x="4421049" y="9421894"/>
            <a:ext cx="3381839" cy="494101"/>
          </a:xfrm>
          <a:prstGeom prst="rect">
            <a:avLst/>
          </a:prstGeom>
          <a:noFill/>
          <a:ln w="9525">
            <a:noFill/>
            <a:miter lim="800000"/>
            <a:headEnd/>
            <a:tailEnd/>
          </a:ln>
        </p:spPr>
        <p:txBody>
          <a:bodyPr lIns="101114" tIns="50558" rIns="101114" bIns="50558" anchor="b"/>
          <a:lstStyle/>
          <a:p>
            <a:pPr marL="0" marR="0" lvl="0" indent="0" algn="r" defTabSz="1011042" rtl="0" eaLnBrk="1" fontAlgn="auto" latinLnBrk="0" hangingPunct="1">
              <a:lnSpc>
                <a:spcPct val="100000"/>
              </a:lnSpc>
              <a:spcBef>
                <a:spcPts val="0"/>
              </a:spcBef>
              <a:spcAft>
                <a:spcPts val="0"/>
              </a:spcAft>
              <a:buClrTx/>
              <a:buSzTx/>
              <a:buFontTx/>
              <a:buNone/>
              <a:tabLst/>
              <a:defRPr/>
            </a:pPr>
            <a:fld id="{170D7993-5FEF-499C-BEA1-B11E665DD5AC}" type="slidenum">
              <a:rPr kumimoji="0" lang="en-US" sz="20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36</a:t>
            </a:fld>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AA4857D2-66CD-4168-9285-A4E5BD4BBD39}"/>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36</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9497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never too late to register, especially if you’re a new retiree. Here’s how to take part.</a:t>
            </a:r>
          </a:p>
        </p:txBody>
      </p:sp>
    </p:spTree>
    <p:extLst>
      <p:ext uri="{BB962C8B-B14F-4D97-AF65-F5344CB8AC3E}">
        <p14:creationId xmlns:p14="http://schemas.microsoft.com/office/powerpoint/2010/main" val="1320655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487363"/>
            <a:ext cx="6608763" cy="3717925"/>
          </a:xfrm>
        </p:spPr>
      </p:sp>
      <p:sp>
        <p:nvSpPr>
          <p:cNvPr id="3" name="Notes Placeholder 2"/>
          <p:cNvSpPr>
            <a:spLocks noGrp="1"/>
          </p:cNvSpPr>
          <p:nvPr>
            <p:ph type="body" idx="1"/>
          </p:nvPr>
        </p:nvSpPr>
        <p:spPr/>
        <p:txBody>
          <a:bodyPr/>
          <a:lstStyle/>
          <a:p>
            <a:pPr algn="l"/>
            <a:r>
              <a:rPr lang="en-US" dirty="0">
                <a:latin typeface="Times New Roman" panose="02020603050405020304" pitchFamily="18" charset="0"/>
                <a:cs typeface="Times New Roman" panose="02020603050405020304" pitchFamily="18" charset="0"/>
              </a:rPr>
              <a:t>Now let’s move into member benefits. </a:t>
            </a:r>
            <a:r>
              <a:rPr lang="en-US" baseline="0" dirty="0">
                <a:latin typeface="Times New Roman" panose="02020603050405020304" pitchFamily="18" charset="0"/>
                <a:cs typeface="Times New Roman" panose="02020603050405020304" pitchFamily="18" charset="0"/>
              </a:rPr>
              <a:t>The number of retirements in the last year, preliminarily 2,010, is right in the normal range of about 2,000 retirements a year that we’ve seen for most of the last decade.</a:t>
            </a:r>
            <a:br>
              <a:rPr lang="en-US" baseline="0" dirty="0">
                <a:latin typeface="Times New Roman" panose="02020603050405020304" pitchFamily="18" charset="0"/>
                <a:cs typeface="Times New Roman" panose="02020603050405020304" pitchFamily="18" charset="0"/>
              </a:rPr>
            </a:br>
            <a:br>
              <a:rPr lang="en-US" baseline="0" dirty="0">
                <a:latin typeface="Times New Roman" panose="02020603050405020304" pitchFamily="18" charset="0"/>
                <a:cs typeface="Times New Roman" panose="02020603050405020304" pitchFamily="18" charset="0"/>
              </a:rPr>
            </a:br>
            <a:r>
              <a:rPr lang="en-US" baseline="0" dirty="0">
                <a:latin typeface="Times New Roman" panose="02020603050405020304" pitchFamily="18" charset="0"/>
                <a:cs typeface="Times New Roman" panose="02020603050405020304" pitchFamily="18" charset="0"/>
              </a:rPr>
              <a:t>As you can see on the right, we talked to A LOT of you and your successors about retirement issues, and we’re happy to do so.  With modern conveniences, not all of those visitors are in person. Almost four in 10 visitors took advantage of video counseling, which continues to be an extremely popular way to meet with a counselor. (Only 160 cancelations.) (Last year’s visitor number was 6,272.)</a:t>
            </a:r>
            <a:endParaRPr lang="en-US" b="0" i="0" dirty="0">
              <a:effectLst/>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C0B6C89-A323-4EFE-BBE6-C7902B319C6E}"/>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38</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4192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year, TRS sent retiree annual statements. These statements provide a wealth of information. </a:t>
            </a:r>
            <a:r>
              <a:rPr lang="en-US" i="1" dirty="0"/>
              <a:t>(Read list if needed, or not, as time permits)</a:t>
            </a:r>
          </a:p>
          <a:p>
            <a:endParaRPr lang="en-US" i="1" dirty="0"/>
          </a:p>
          <a:p>
            <a:r>
              <a:rPr lang="en-US" i="0" dirty="0"/>
              <a:t>Much of the information on this statements is available in Pathway.</a:t>
            </a:r>
          </a:p>
        </p:txBody>
      </p:sp>
      <p:sp>
        <p:nvSpPr>
          <p:cNvPr id="4" name="Slide Number Placeholder 3"/>
          <p:cNvSpPr>
            <a:spLocks noGrp="1"/>
          </p:cNvSpPr>
          <p:nvPr>
            <p:ph type="sldNum" sz="quarter" idx="10"/>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302314FD-C80F-4213-835E-1E1BF3D3DC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6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 watch party you see is for </a:t>
            </a:r>
            <a:r>
              <a:rPr kumimoji="0" lang="en-US" sz="1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Yared</a:t>
            </a:r>
            <a: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(Yar-ed) </a:t>
            </a:r>
            <a:r>
              <a:rPr kumimoji="0" lang="en-US" sz="1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Nuguse</a:t>
            </a:r>
            <a: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nuh</a:t>
            </a:r>
            <a: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-goose) and his photo-finish bronze medal in the men’s 1,500-meter. </a:t>
            </a: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He graduated from Louisville’s Manual High School.</a:t>
            </a:r>
            <a:b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br>
              <a:rPr kumimoji="0" lang="en-US" sz="1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lang="en-US" dirty="0"/>
              <a:t>Besides coaches, something all Olympians have in common is teachers who helped them reach the medal stand.</a:t>
            </a:r>
            <a:br>
              <a:rPr lang="en-US" dirty="0"/>
            </a:br>
            <a:br>
              <a:rPr lang="en-US" dirty="0"/>
            </a:br>
            <a:r>
              <a:rPr lang="en-US" dirty="0"/>
              <a:t>And in cases like Lee and </a:t>
            </a:r>
            <a:r>
              <a:rPr lang="en-US" dirty="0" err="1"/>
              <a:t>Yared</a:t>
            </a:r>
            <a:r>
              <a:rPr lang="en-US" dirty="0"/>
              <a:t>, the teachers who helped them </a:t>
            </a:r>
            <a:r>
              <a:rPr lang="en-US" sz="1200" dirty="0">
                <a:effectLst/>
                <a:latin typeface="Times New Roman" panose="02020603050405020304" pitchFamily="18" charset="0"/>
                <a:ea typeface="Aptos" panose="020B0004020202020204" pitchFamily="34" charset="0"/>
              </a:rPr>
              <a:t>are TRS members.</a:t>
            </a:r>
            <a:r>
              <a:rPr lang="en-US" dirty="0"/>
              <a:t> These Kentucky athletes can thank you and your colleagues.</a:t>
            </a:r>
            <a:br>
              <a:rPr lang="en-US" dirty="0"/>
            </a:br>
            <a:br>
              <a:rPr lang="en-US" dirty="0"/>
            </a:br>
            <a:r>
              <a:rPr lang="en-US" sz="1200" dirty="0">
                <a:effectLst/>
                <a:latin typeface="Times New Roman" panose="02020603050405020304" pitchFamily="18" charset="0"/>
                <a:ea typeface="Aptos" panose="020B0004020202020204" pitchFamily="34" charset="0"/>
              </a:rPr>
              <a:t>What you all have done and what your successors continue to do has, literally, international impact – and we can’t thank you enough for your service to our Olympic efforts – and to every other role of society.</a:t>
            </a:r>
            <a:br>
              <a:rPr lang="en-US" sz="1200" dirty="0">
                <a:effectLst/>
                <a:latin typeface="Times New Roman" panose="02020603050405020304" pitchFamily="18" charset="0"/>
                <a:ea typeface="Aptos" panose="020B0004020202020204" pitchFamily="34" charset="0"/>
              </a:rPr>
            </a:br>
            <a:br>
              <a:rPr lang="en-US" sz="1200" dirty="0">
                <a:effectLst/>
                <a:latin typeface="Times New Roman" panose="02020603050405020304" pitchFamily="18" charset="0"/>
                <a:ea typeface="Aptos" panose="020B0004020202020204" pitchFamily="34" charset="0"/>
              </a:rPr>
            </a:br>
            <a:r>
              <a:rPr lang="en-US" sz="1200" dirty="0">
                <a:effectLst/>
                <a:latin typeface="Times New Roman" panose="02020603050405020304" pitchFamily="18" charset="0"/>
                <a:ea typeface="Aptos" panose="020B0004020202020204" pitchFamily="34" charset="0"/>
              </a:rPr>
              <a:t>Now, let’s discuss the monthly medal you’ve earned, your TRS retirement benefits.</a:t>
            </a:r>
          </a:p>
          <a:p>
            <a:endPar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472B633-3AF4-462C-A292-7FA7D01060EC}" type="slidenum">
              <a:rPr lang="en-US" smtClean="0"/>
              <a:pPr>
                <a:defRPr/>
              </a:pPr>
              <a:t>4</a:t>
            </a:fld>
            <a:endParaRPr lang="en-US"/>
          </a:p>
        </p:txBody>
      </p:sp>
    </p:spTree>
    <p:extLst>
      <p:ext uri="{BB962C8B-B14F-4D97-AF65-F5344CB8AC3E}">
        <p14:creationId xmlns:p14="http://schemas.microsoft.com/office/powerpoint/2010/main" val="2148164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Rot="1" noChangeAspect="1" noChangeArrowheads="1" noTextEdit="1"/>
          </p:cNvSpPr>
          <p:nvPr>
            <p:ph type="sldImg"/>
          </p:nvPr>
        </p:nvSpPr>
        <p:spPr>
          <a:xfrm>
            <a:off x="482600" y="696913"/>
            <a:ext cx="6200775" cy="3487737"/>
          </a:xfrm>
          <a:ln/>
        </p:spPr>
      </p:sp>
      <p:sp>
        <p:nvSpPr>
          <p:cNvPr id="192516"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Hopefully, by now, you know by now that Pathway is the website that provides retirees with secure access to benefit information. Remember all the things you can do in Pathway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Edit or view personal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View active or payee account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Submit a request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View schedule of upcoming seminars and webinars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Vote in annual trustee elections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Find links to TRS forms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060"/>
                </a:solidFill>
                <a:latin typeface="Times New Roman" panose="02020603050405020304" pitchFamily="18" charset="0"/>
                <a:cs typeface="Times New Roman" panose="02020603050405020304" pitchFamily="18" charset="0"/>
              </a:rPr>
              <a:t>Submit health insurance applications</a:t>
            </a:r>
            <a:endPar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defTabSz="914282">
              <a:defRPr/>
            </a:pPr>
            <a:endParaRPr lang="en-US" baseline="0" dirty="0"/>
          </a:p>
        </p:txBody>
      </p:sp>
    </p:spTree>
    <p:extLst>
      <p:ext uri="{BB962C8B-B14F-4D97-AF65-F5344CB8AC3E}">
        <p14:creationId xmlns:p14="http://schemas.microsoft.com/office/powerpoint/2010/main" val="3945568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In April of last year, we upgraded security by changing the login process to include multifactor authentication. After logging in, select how you want to verify your identity – email, voice call or text. You’re sent a code to enter or if you’ve selected email, you can just click the link in the email. Initially, you have to register or, if you’ve used Pathway in the past, reregister one time. </a:t>
            </a:r>
          </a:p>
        </p:txBody>
      </p:sp>
      <p:sp>
        <p:nvSpPr>
          <p:cNvPr id="4" name="Slide Number Placeholder 3"/>
          <p:cNvSpPr>
            <a:spLocks noGrp="1"/>
          </p:cNvSpPr>
          <p:nvPr>
            <p:ph type="sldNum" sz="quarter" idx="10"/>
          </p:nvPr>
        </p:nvSpPr>
        <p:spPr/>
        <p:txBody>
          <a:bodyPr/>
          <a:lstStyle/>
          <a:p>
            <a:pPr marL="0" marR="0" lvl="0" indent="0" algn="r" defTabSz="954862" rtl="0" eaLnBrk="1" fontAlgn="auto" latinLnBrk="0" hangingPunct="1">
              <a:lnSpc>
                <a:spcPct val="100000"/>
              </a:lnSpc>
              <a:spcBef>
                <a:spcPts val="0"/>
              </a:spcBef>
              <a:spcAft>
                <a:spcPts val="0"/>
              </a:spcAft>
              <a:buClrTx/>
              <a:buSzTx/>
              <a:buFontTx/>
              <a:buNone/>
              <a:tabLst/>
              <a:defRPr/>
            </a:pPr>
            <a:fld id="{E7ED7D16-FC29-4362-8A72-283BD8803AD0}" type="slidenum">
              <a:rPr kumimoji="0" lang="en-US" sz="1900" b="0" i="0" u="none" strike="noStrike" kern="0" cap="none" spc="0" normalizeH="0" baseline="0" noProof="0">
                <a:ln>
                  <a:noFill/>
                </a:ln>
                <a:solidFill>
                  <a:sysClr val="windowText" lastClr="000000"/>
                </a:solidFill>
                <a:effectLst/>
                <a:uLnTx/>
                <a:uFillTx/>
                <a:latin typeface="Times New Roman" pitchFamily="18" charset="0"/>
                <a:ea typeface="+mn-ea"/>
                <a:cs typeface="+mn-cs"/>
                <a:sym typeface="Helvetica Neue"/>
              </a:rPr>
              <a:pPr marL="0" marR="0" lvl="0" indent="0" algn="r" defTabSz="954862" rtl="0" eaLnBrk="1" fontAlgn="auto" latinLnBrk="0" hangingPunct="1">
                <a:lnSpc>
                  <a:spcPct val="100000"/>
                </a:lnSpc>
                <a:spcBef>
                  <a:spcPts val="0"/>
                </a:spcBef>
                <a:spcAft>
                  <a:spcPts val="0"/>
                </a:spcAft>
                <a:buClrTx/>
                <a:buSzTx/>
                <a:buFontTx/>
                <a:buNone/>
                <a:tabLst/>
                <a:defRPr/>
              </a:pPr>
              <a:t>41</a:t>
            </a:fld>
            <a:endParaRPr kumimoji="0" lang="en-US" sz="1900" b="0" i="0" u="none" strike="noStrike" kern="0" cap="none" spc="0" normalizeH="0" baseline="0" noProof="0">
              <a:ln>
                <a:noFill/>
              </a:ln>
              <a:solidFill>
                <a:sysClr val="windowText" lastClr="000000"/>
              </a:solidFill>
              <a:effectLst/>
              <a:uLnTx/>
              <a:uFillTx/>
              <a:latin typeface="Times New Roman" pitchFamily="18" charset="0"/>
              <a:ea typeface="+mn-ea"/>
              <a:cs typeface="+mn-cs"/>
              <a:sym typeface="Helvetica Neue"/>
            </a:endParaRPr>
          </a:p>
        </p:txBody>
      </p:sp>
    </p:spTree>
    <p:extLst>
      <p:ext uri="{BB962C8B-B14F-4D97-AF65-F5344CB8AC3E}">
        <p14:creationId xmlns:p14="http://schemas.microsoft.com/office/powerpoint/2010/main" val="940621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533400"/>
            <a:ext cx="5114925" cy="2878138"/>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Now for some reminders.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First, remember not to fall for catchy commercials …</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C1F2E57-4823-464E-AFAE-C87C40D29F25}"/>
              </a:ext>
            </a:extLst>
          </p:cNvPr>
          <p:cNvSpPr>
            <a:spLocks noGrp="1"/>
          </p:cNvSpPr>
          <p:nvPr>
            <p:ph type="sldNum" sz="quarter" idx="5"/>
          </p:nvPr>
        </p:nvSpPr>
        <p:spPr/>
        <p:txBody>
          <a:bodyPr/>
          <a:lstStyle/>
          <a:p>
            <a:pPr marL="0" marR="0" lvl="0" indent="0" algn="r" defTabSz="1030341"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30341" rtl="0" eaLnBrk="1" fontAlgn="auto" latinLnBrk="0" hangingPunct="1">
                <a:lnSpc>
                  <a:spcPct val="100000"/>
                </a:lnSpc>
                <a:spcBef>
                  <a:spcPts val="0"/>
                </a:spcBef>
                <a:spcAft>
                  <a:spcPts val="0"/>
                </a:spcAft>
                <a:buClrTx/>
                <a:buSzTx/>
                <a:buFontTx/>
                <a:buNone/>
                <a:tabLst/>
                <a:defRPr/>
              </a:pPr>
              <a:t>42</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42768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50863"/>
            <a:ext cx="5283200" cy="2971800"/>
          </a:xfrm>
        </p:spPr>
      </p:sp>
      <p:sp>
        <p:nvSpPr>
          <p:cNvPr id="3" name="Notes Placeholder 2"/>
          <p:cNvSpPr>
            <a:spLocks noGrp="1"/>
          </p:cNvSpPr>
          <p:nvPr>
            <p:ph type="body" idx="1"/>
          </p:nvPr>
        </p:nvSpPr>
        <p:spPr/>
        <p:txBody>
          <a:bodyPr/>
          <a:lstStyle/>
          <a:p>
            <a:pPr marL="0" marR="0" lvl="0" indent="0" algn="l" defTabSz="1039780" rtl="0" eaLnBrk="0" fontAlgn="base" latinLnBrk="0" hangingPunct="0">
              <a:lnSpc>
                <a:spcPct val="100000"/>
              </a:lnSpc>
              <a:spcBef>
                <a:spcPct val="30000"/>
              </a:spcBef>
              <a:spcAft>
                <a:spcPct val="0"/>
              </a:spcAft>
              <a:buClrTx/>
              <a:buSzTx/>
              <a:buFontTx/>
              <a:buNone/>
              <a:tabLst/>
              <a:defRPr/>
            </a:pPr>
            <a:r>
              <a:rPr lang="en-US" dirty="0">
                <a:latin typeface="Times New Roman" panose="02020603050405020304" pitchFamily="18" charset="0"/>
                <a:cs typeface="Times New Roman" panose="02020603050405020304" pitchFamily="18" charset="0"/>
              </a:rPr>
              <a:t>Second, be careful of what you receive from others. This slide primarily is for our active members, but it also can apply to retirees too. We’re aware of third parties soliciting business saying they’re offering a KTRS or TRS retirement review. Or they say they’ll buy your pension benefit. </a:t>
            </a: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Third-party solicitations are not from TRS, and nor does TRS offer counseling through third parties. Look for the TRS logo and don’t hesitate to call and ask us.</a:t>
            </a:r>
          </a:p>
          <a:p>
            <a:pPr defTabSz="1039780">
              <a:defRPr/>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CEE27A7-C51D-486A-8F18-655FE98B898B}"/>
              </a:ext>
            </a:extLst>
          </p:cNvPr>
          <p:cNvSpPr>
            <a:spLocks noGrp="1"/>
          </p:cNvSpPr>
          <p:nvPr>
            <p:ph type="sldNum" sz="quarter" idx="5"/>
          </p:nvPr>
        </p:nvSpPr>
        <p:spPr/>
        <p:txBody>
          <a:bodyPr/>
          <a:lstStyle/>
          <a:p>
            <a:pPr marL="0" marR="0" lvl="0" indent="0" algn="r" defTabSz="1068773" rtl="0" eaLnBrk="1" fontAlgn="auto" latinLnBrk="0" hangingPunct="1">
              <a:lnSpc>
                <a:spcPct val="100000"/>
              </a:lnSpc>
              <a:spcBef>
                <a:spcPts val="0"/>
              </a:spcBef>
              <a:spcAft>
                <a:spcPts val="0"/>
              </a:spcAft>
              <a:buClrTx/>
              <a:buSzTx/>
              <a:buFontTx/>
              <a:buNone/>
              <a:tabLst/>
              <a:defRPr/>
            </a:pPr>
            <a:fld id="{6472B633-3AF4-462C-A292-7FA7D01060EC}" type="slidenum">
              <a:rPr kumimoji="0" lang="en-US" sz="2000" b="0" i="0" u="none" strike="noStrike" kern="1200" cap="none" spc="0" normalizeH="0" baseline="0" noProof="0">
                <a:ln>
                  <a:noFill/>
                </a:ln>
                <a:solidFill>
                  <a:srgbClr val="000000"/>
                </a:solidFill>
                <a:effectLst/>
                <a:uLnTx/>
                <a:uFillTx/>
                <a:latin typeface="Calibri"/>
                <a:ea typeface="+mn-ea"/>
                <a:cs typeface="+mn-cs"/>
                <a:sym typeface="Helvetica Neue"/>
              </a:rPr>
              <a:pPr marL="0" marR="0" lvl="0" indent="0" algn="r" defTabSz="1068773" rtl="0" eaLnBrk="1" fontAlgn="auto" latinLnBrk="0" hangingPunct="1">
                <a:lnSpc>
                  <a:spcPct val="100000"/>
                </a:lnSpc>
                <a:spcBef>
                  <a:spcPts val="0"/>
                </a:spcBef>
                <a:spcAft>
                  <a:spcPts val="0"/>
                </a:spcAft>
                <a:buClrTx/>
                <a:buSzTx/>
                <a:buFontTx/>
                <a:buNone/>
                <a:tabLst/>
                <a:defRPr/>
              </a:pPr>
              <a:t>43</a:t>
            </a:fld>
            <a:endParaRPr kumimoji="0" lang="en-US" sz="2000" b="0" i="0" u="none" strike="noStrike" kern="1200" cap="none" spc="0" normalizeH="0" baseline="0" noProof="0">
              <a:ln>
                <a:noFill/>
              </a:ln>
              <a:solidFill>
                <a:srgbClr val="000000"/>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3596855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744538"/>
            <a:ext cx="6608763" cy="3717925"/>
          </a:xfrm>
        </p:spPr>
      </p:sp>
      <p:sp>
        <p:nvSpPr>
          <p:cNvPr id="3" name="Notes Placeholder 2"/>
          <p:cNvSpPr>
            <a:spLocks noGrp="1"/>
          </p:cNvSpPr>
          <p:nvPr>
            <p:ph type="body" idx="1"/>
          </p:nvPr>
        </p:nvSpPr>
        <p:spPr/>
        <p:txBody>
          <a:bodyPr/>
          <a:lstStyle/>
          <a:p>
            <a:r>
              <a:rPr lang="en-US" dirty="0">
                <a:latin typeface="+mn-lt"/>
              </a:rPr>
              <a:t>Let’s wrap up today also reminding you of places and sources you can trust for TRS information. These are the TRS website, Pathway and our pages on Facebook, YouTube and X, formerly known as Twitter.</a:t>
            </a:r>
          </a:p>
        </p:txBody>
      </p:sp>
      <p:sp>
        <p:nvSpPr>
          <p:cNvPr id="4" name="Slide Number Placeholder 3">
            <a:extLst>
              <a:ext uri="{FF2B5EF4-FFF2-40B4-BE49-F238E27FC236}">
                <a16:creationId xmlns:a16="http://schemas.microsoft.com/office/drawing/2014/main" id="{E9CF2006-BCCB-43C7-A846-2B9A62DCC583}"/>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44</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0597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I’ll wrap up where I began. As we mentioned at the outset, our goal every day is to do it right.</a:t>
            </a:r>
          </a:p>
          <a:p>
            <a:endParaRPr lang="en-US" dirty="0"/>
          </a:p>
        </p:txBody>
      </p:sp>
      <p:sp>
        <p:nvSpPr>
          <p:cNvPr id="4" name="Slide Number Placeholder 3"/>
          <p:cNvSpPr>
            <a:spLocks noGrp="1"/>
          </p:cNvSpPr>
          <p:nvPr>
            <p:ph type="sldNum" sz="quarter" idx="5"/>
          </p:nvPr>
        </p:nvSpPr>
        <p:spPr/>
        <p:txBody>
          <a:bodyPr/>
          <a:lstStyle/>
          <a:p>
            <a:pPr marL="0" marR="0" lvl="0" indent="0" algn="r" defTabSz="974686"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74686"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75280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744538"/>
            <a:ext cx="6608763" cy="3717925"/>
          </a:xfrm>
        </p:spPr>
      </p:sp>
      <p:sp>
        <p:nvSpPr>
          <p:cNvPr id="3" name="Notes Placeholder 2"/>
          <p:cNvSpPr>
            <a:spLocks noGrp="1"/>
          </p:cNvSpPr>
          <p:nvPr>
            <p:ph type="body" idx="1"/>
          </p:nvPr>
        </p:nvSpPr>
        <p:spPr/>
        <p:txBody>
          <a:bodyPr/>
          <a:lstStyle/>
          <a:p>
            <a:r>
              <a:rPr lang="en-US" dirty="0">
                <a:latin typeface="+mn-lt"/>
              </a:rPr>
              <a:t>And, again, thank you for your gold medal of service to Kentucky.</a:t>
            </a:r>
          </a:p>
        </p:txBody>
      </p:sp>
      <p:sp>
        <p:nvSpPr>
          <p:cNvPr id="4" name="Slide Number Placeholder 3">
            <a:extLst>
              <a:ext uri="{FF2B5EF4-FFF2-40B4-BE49-F238E27FC236}">
                <a16:creationId xmlns:a16="http://schemas.microsoft.com/office/drawing/2014/main" id="{E9CF2006-BCCB-43C7-A846-2B9A62DCC583}"/>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46</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84614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406400" y="696913"/>
            <a:ext cx="6197600" cy="3487737"/>
          </a:xfrm>
          <a:ln/>
        </p:spPr>
      </p:sp>
      <p:sp>
        <p:nvSpPr>
          <p:cNvPr id="262147" name="Notes Placeholder 2"/>
          <p:cNvSpPr>
            <a:spLocks noGrp="1"/>
          </p:cNvSpPr>
          <p:nvPr>
            <p:ph type="body" idx="1"/>
          </p:nvPr>
        </p:nvSpPr>
        <p:spPr>
          <a:noFill/>
          <a:ln/>
        </p:spPr>
        <p:txBody>
          <a:bodyPr/>
          <a:lstStyle/>
          <a:p>
            <a:r>
              <a:rPr lang="en-US" dirty="0"/>
              <a:t>Feel</a:t>
            </a:r>
            <a:r>
              <a:rPr lang="en-US" baseline="0" dirty="0"/>
              <a:t> free to contact teachers’ retirement if you have any questions about your account or about retirement in general. We are open 5 days a week from 8 to 5 Eastern Time. </a:t>
            </a:r>
          </a:p>
          <a:p>
            <a:endParaRPr lang="en-US" baseline="0" dirty="0"/>
          </a:p>
          <a:p>
            <a:endParaRPr lang="en-US" baseline="0" dirty="0"/>
          </a:p>
          <a:p>
            <a:r>
              <a:rPr lang="en-US" baseline="0" dirty="0"/>
              <a:t>Before we close out are there any final questions?</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E45C33-8EF4-4FA3-9209-51AD449B79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for some time now, we begin with what is a mission statement – doing it right. We decided to emphasize this in many presentations on the advice of a seminar speaker whose point was that with the firehose of opinions and social media bombarding us from every corner, it’s critical to provide your story, your purpose and how you achieve that purpose. And then repeat it and repeat it. So we do.</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Our purpose every day is providing security for Kentucky’s retired teachers using a long-term investing process proven and refined over decades to achieve top returns on investments at the lowest costs. This provides you with a dignified retirement. </a:t>
            </a:r>
            <a:b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b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You’ll hear today how we do that.</a:t>
            </a:r>
          </a:p>
        </p:txBody>
      </p:sp>
      <p:sp>
        <p:nvSpPr>
          <p:cNvPr id="4" name="Slide Number Placeholder 3"/>
          <p:cNvSpPr>
            <a:spLocks noGrp="1"/>
          </p:cNvSpPr>
          <p:nvPr>
            <p:ph type="sldNum" sz="quarter" idx="5"/>
          </p:nvPr>
        </p:nvSpPr>
        <p:spPr/>
        <p:txBody>
          <a:bodyPr/>
          <a:lstStyle/>
          <a:p>
            <a:pPr>
              <a:defRPr/>
            </a:pPr>
            <a:fld id="{6472B633-3AF4-462C-A292-7FA7D01060EC}" type="slidenum">
              <a:rPr lang="en-US" smtClean="0"/>
              <a:pPr>
                <a:defRPr/>
              </a:pPr>
              <a:t>5</a:t>
            </a:fld>
            <a:endParaRPr lang="en-US"/>
          </a:p>
        </p:txBody>
      </p:sp>
    </p:spTree>
    <p:extLst>
      <p:ext uri="{BB962C8B-B14F-4D97-AF65-F5344CB8AC3E}">
        <p14:creationId xmlns:p14="http://schemas.microsoft.com/office/powerpoint/2010/main" val="183967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236538"/>
            <a:ext cx="5653088" cy="3179762"/>
          </a:xfrm>
        </p:spPr>
      </p:sp>
      <p:sp>
        <p:nvSpPr>
          <p:cNvPr id="3" name="Notes Placeholder 2"/>
          <p:cNvSpPr>
            <a:spLocks noGrp="1"/>
          </p:cNvSpPr>
          <p:nvPr>
            <p:ph type="body" idx="1"/>
          </p:nvPr>
        </p:nvSpPr>
        <p:spPr>
          <a:xfrm>
            <a:off x="922475" y="3629393"/>
            <a:ext cx="6474006" cy="3829479"/>
          </a:xfrm>
        </p:spPr>
        <p:txBody>
          <a:bodyPr>
            <a:normAutofit/>
          </a:bodyPr>
          <a:lstStyle/>
          <a:p>
            <a:pPr marL="0" marR="0" lvl="0" indent="0" algn="l" defTabSz="914400" rtl="0" eaLnBrk="0" fontAlgn="base" latinLnBrk="0" hangingPunct="0">
              <a:lnSpc>
                <a:spcPct val="114000"/>
              </a:lnSpc>
              <a:spcBef>
                <a:spcPct val="30000"/>
              </a:spcBef>
              <a:spcAft>
                <a:spcPct val="0"/>
              </a:spcAft>
              <a:buClrTx/>
              <a:buSzTx/>
              <a:buFontTx/>
              <a:buNone/>
              <a:tabLst/>
              <a:defRPr/>
            </a:pPr>
            <a:r>
              <a:rPr lang="en-US" sz="1200" b="0" dirty="0">
                <a:latin typeface="Times New Roman" panose="02020603050405020304" pitchFamily="18" charset="0"/>
                <a:cs typeface="Times New Roman" panose="02020603050405020304" pitchFamily="18" charset="0"/>
              </a:rPr>
              <a:t>Speaking of medals, if I could provide a medal for our trustees, Investment Committee and our investment team, I would. We had another great year. A return of 12.27% after a return of 10.61% in 2023. With the bars on the right, for every time period, the TRS return in blue was better than the grey, which is Aon’s compilation of similar pension plans with more than $1 billion in assets. For the year, TRS’s return was in the top 10% of pension plans, the five-year return is in the top 12% and the 10-year return was in the top 7%.</a:t>
            </a:r>
            <a:br>
              <a:rPr lang="en-US" sz="1200" b="0" dirty="0">
                <a:latin typeface="Times New Roman" panose="02020603050405020304" pitchFamily="18" charset="0"/>
                <a:cs typeface="Times New Roman" panose="02020603050405020304" pitchFamily="18" charset="0"/>
              </a:rPr>
            </a:br>
            <a:br>
              <a:rPr lang="en-US" sz="1200" b="0" dirty="0">
                <a:latin typeface="Times New Roman" panose="02020603050405020304" pitchFamily="18" charset="0"/>
                <a:cs typeface="Times New Roman" panose="02020603050405020304" pitchFamily="18" charset="0"/>
              </a:rPr>
            </a:br>
            <a:r>
              <a:rPr lang="en-US" sz="1200" b="0" dirty="0">
                <a:latin typeface="Times New Roman" panose="02020603050405020304" pitchFamily="18" charset="0"/>
                <a:cs typeface="Times New Roman" panose="02020603050405020304" pitchFamily="18" charset="0"/>
              </a:rPr>
              <a:t>Remember, we’re a long-term investor. The 30-year return of 8.1% continues to be above the 7.1% that the actuary assumes we’ll get.</a:t>
            </a:r>
          </a:p>
        </p:txBody>
      </p:sp>
      <p:sp>
        <p:nvSpPr>
          <p:cNvPr id="5" name="Slide Number Placeholder 4">
            <a:extLst>
              <a:ext uri="{FF2B5EF4-FFF2-40B4-BE49-F238E27FC236}">
                <a16:creationId xmlns:a16="http://schemas.microsoft.com/office/drawing/2014/main" id="{DDCE8FEA-AB7B-448C-9012-B76FAEDFA1A8}"/>
              </a:ext>
            </a:extLst>
          </p:cNvPr>
          <p:cNvSpPr>
            <a:spLocks noGrp="1"/>
          </p:cNvSpPr>
          <p:nvPr>
            <p:ph type="sldNum" sz="quarter" idx="5"/>
          </p:nvPr>
        </p:nvSpPr>
        <p:spPr/>
        <p:txBody>
          <a:bodyPr/>
          <a:lstStyle/>
          <a:p>
            <a:pPr marL="0" marR="0" lvl="0" indent="0" algn="r" defTabSz="1068773" rtl="0" eaLnBrk="1" fontAlgn="auto" latinLnBrk="0" hangingPunct="1">
              <a:lnSpc>
                <a:spcPct val="100000"/>
              </a:lnSpc>
              <a:spcBef>
                <a:spcPts val="0"/>
              </a:spcBef>
              <a:spcAft>
                <a:spcPts val="0"/>
              </a:spcAft>
              <a:buClrTx/>
              <a:buSzTx/>
              <a:buFontTx/>
              <a:buNone/>
              <a:tabLst/>
              <a:defRPr/>
            </a:pPr>
            <a:fld id="{6472B633-3AF4-462C-A292-7FA7D01060EC}" type="slidenum">
              <a:rPr kumimoji="0" lang="en-US" sz="2000" b="0" i="0" u="none" strike="noStrike" kern="1200" cap="none" spc="0" normalizeH="0" baseline="0" noProof="0">
                <a:ln>
                  <a:noFill/>
                </a:ln>
                <a:solidFill>
                  <a:srgbClr val="000000"/>
                </a:solidFill>
                <a:effectLst/>
                <a:uLnTx/>
                <a:uFillTx/>
                <a:latin typeface="Calibri"/>
                <a:ea typeface="+mn-ea"/>
                <a:cs typeface="+mn-cs"/>
              </a:rPr>
              <a:pPr marL="0" marR="0" lvl="0" indent="0" algn="r" defTabSz="1068773"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0505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17550"/>
            <a:ext cx="6407150" cy="36036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Over that long term, we’ve </a:t>
            </a:r>
            <a:r>
              <a:rPr lang="en-US" dirty="0" err="1"/>
              <a:t>outinvested</a:t>
            </a:r>
            <a:r>
              <a:rPr lang="en-US" dirty="0"/>
              <a:t> the average pension plan. What does this outperformance mean? If you look at the period since the Great Recession, TRS’s investment returns versus the average plan cumulatively resulted in $6.1 billion more in assets. </a:t>
            </a:r>
            <a:r>
              <a:rPr lang="en-US" sz="1200" dirty="0">
                <a:effectLst/>
                <a:latin typeface="Times New Roman" panose="02020603050405020304" pitchFamily="18" charset="0"/>
                <a:ea typeface="Aptos" panose="020B0004020202020204" pitchFamily="34" charset="0"/>
              </a:rPr>
              <a:t>That’s enough money to run the state for half a year. It would take care of our pension benefits for 2.5 years.</a:t>
            </a:r>
          </a:p>
          <a:p>
            <a:pPr marL="0" marR="0">
              <a:spcBef>
                <a:spcPts val="0"/>
              </a:spcBef>
              <a:spcAft>
                <a:spcPts val="0"/>
              </a:spcAft>
            </a:pPr>
            <a:br>
              <a:rPr lang="en-US" dirty="0"/>
            </a:br>
            <a:r>
              <a:rPr lang="en-US" dirty="0"/>
              <a:t>Of these 16 years, TRS has o</a:t>
            </a:r>
            <a:r>
              <a:rPr lang="en-US" sz="1800" dirty="0">
                <a:effectLst/>
                <a:latin typeface="Times New Roman" panose="02020603050405020304" pitchFamily="18" charset="0"/>
                <a:ea typeface="Aptos" panose="020B0004020202020204" pitchFamily="34" charset="0"/>
              </a:rPr>
              <a:t>utperformed the average 11 times, matched it twice and underperformed three times. So, 13 of last 16 years, TRS has either matched or out performed the average plan. This is exceptional.</a:t>
            </a: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rPr>
              <a:t>  </a:t>
            </a:r>
            <a:br>
              <a:rPr lang="en-US" dirty="0"/>
            </a:br>
            <a:r>
              <a:rPr lang="en-US" dirty="0"/>
              <a:t>As you can see, our investment philosophy and investment processes are working well and remain unchanged. … This is important because investment earnings represent about 70% of the lifetime benefits that TRS provides to retired Kentucky school teachers.</a:t>
            </a:r>
          </a:p>
        </p:txBody>
      </p:sp>
      <p:sp>
        <p:nvSpPr>
          <p:cNvPr id="4" name="Slide Number Placeholder 3"/>
          <p:cNvSpPr>
            <a:spLocks noGrp="1"/>
          </p:cNvSpPr>
          <p:nvPr>
            <p:ph type="sldNum" sz="quarter" idx="10"/>
          </p:nvPr>
        </p:nvSpPr>
        <p:spPr/>
        <p:txBody>
          <a:bodyPr/>
          <a:lstStyle/>
          <a:p>
            <a:pPr marL="0" marR="0" lvl="0" indent="0" algn="r" defTabSz="948229" rtl="0" eaLnBrk="1" fontAlgn="auto" latinLnBrk="0" hangingPunct="1">
              <a:lnSpc>
                <a:spcPct val="100000"/>
              </a:lnSpc>
              <a:spcBef>
                <a:spcPts val="0"/>
              </a:spcBef>
              <a:spcAft>
                <a:spcPts val="0"/>
              </a:spcAft>
              <a:buClrTx/>
              <a:buSzTx/>
              <a:buFontTx/>
              <a:buNone/>
              <a:tabLst/>
              <a:defRPr/>
            </a:pPr>
            <a:fld id="{73DB7AF3-32C1-4674-8961-38BD7C6F7CCC}" type="slidenum">
              <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rPr>
              <a:pPr marL="0" marR="0" lvl="0" indent="0" algn="r" defTabSz="94822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1855051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309563"/>
            <a:ext cx="7067550" cy="3975100"/>
          </a:xfrm>
        </p:spPr>
      </p:sp>
      <p:sp>
        <p:nvSpPr>
          <p:cNvPr id="3" name="Notes Placeholder 2"/>
          <p:cNvSpPr>
            <a:spLocks noGrp="1"/>
          </p:cNvSpPr>
          <p:nvPr>
            <p:ph type="body" idx="1"/>
          </p:nvPr>
        </p:nvSpPr>
        <p:spPr>
          <a:xfrm>
            <a:off x="658909" y="4536740"/>
            <a:ext cx="6658458" cy="4786848"/>
          </a:xfrm>
        </p:spPr>
        <p:txBody>
          <a:bodyPr>
            <a:normAutofit/>
          </a:bodyPr>
          <a:lstStyle/>
          <a:p>
            <a:pPr defTabSz="948507">
              <a:defRPr/>
            </a:pPr>
            <a:r>
              <a:rPr lang="en-US" dirty="0">
                <a:solidFill>
                  <a:prstClr val="black"/>
                </a:solidFill>
                <a:latin typeface="Times New Roman"/>
              </a:rPr>
              <a:t>And retired Kentucky school teachers are living longer. As you can see, the trend continues of TRS having more and more retirees over age 80 each year. </a:t>
            </a:r>
          </a:p>
          <a:p>
            <a:pPr defTabSz="948507">
              <a:defRPr/>
            </a:pPr>
            <a:endParaRPr lang="en-US" dirty="0">
              <a:solidFill>
                <a:prstClr val="black"/>
              </a:solidFill>
              <a:latin typeface="Times New Roman"/>
            </a:endParaRPr>
          </a:p>
          <a:p>
            <a:pPr defTabSz="948507">
              <a:defRPr/>
            </a:pPr>
            <a:r>
              <a:rPr lang="en-US" dirty="0">
                <a:solidFill>
                  <a:prstClr val="black"/>
                </a:solidFill>
                <a:latin typeface="Times New Roman"/>
              </a:rPr>
              <a:t>On this chart as of December 31, 9,293 retirees were over age 80 and 43 were over the age of ONE-hundred!</a:t>
            </a:r>
          </a:p>
          <a:p>
            <a:pPr defTabSz="948368">
              <a:defRPr/>
            </a:pPr>
            <a:endParaRPr lang="en-US" dirty="0">
              <a:solidFill>
                <a:prstClr val="black"/>
              </a:solidFill>
              <a:latin typeface="Times New Roman"/>
            </a:endParaRPr>
          </a:p>
        </p:txBody>
      </p:sp>
      <p:sp>
        <p:nvSpPr>
          <p:cNvPr id="4" name="Slide Number Placeholder 3"/>
          <p:cNvSpPr>
            <a:spLocks noGrp="1"/>
          </p:cNvSpPr>
          <p:nvPr>
            <p:ph type="sldNum" sz="quarter" idx="10"/>
          </p:nvPr>
        </p:nvSpPr>
        <p:spPr/>
        <p:txBody>
          <a:bodyPr/>
          <a:lstStyle/>
          <a:p>
            <a:pPr marL="0" marR="0" lvl="0" indent="0" algn="r" defTabSz="1031229" rtl="0" eaLnBrk="1" fontAlgn="auto" latinLnBrk="0" hangingPunct="1">
              <a:lnSpc>
                <a:spcPct val="100000"/>
              </a:lnSpc>
              <a:spcBef>
                <a:spcPts val="0"/>
              </a:spcBef>
              <a:spcAft>
                <a:spcPts val="0"/>
              </a:spcAft>
              <a:buClrTx/>
              <a:buSzTx/>
              <a:buFontTx/>
              <a:buNone/>
              <a:tabLst/>
              <a:defRPr/>
            </a:pPr>
            <a:fld id="{142643D1-7BC1-4C03-958C-54F0CD88BDEA}" type="slidenum">
              <a:rPr kumimoji="0" lang="en-US" sz="1200" b="0" i="0" u="none" strike="noStrike" kern="0" cap="none" spc="0" normalizeH="0" baseline="0" noProof="0">
                <a:ln>
                  <a:noFill/>
                </a:ln>
                <a:solidFill>
                  <a:prstClr val="black"/>
                </a:solidFill>
                <a:effectLst/>
                <a:uLnTx/>
                <a:uFillTx/>
                <a:latin typeface="Calibri"/>
                <a:ea typeface="+mn-ea"/>
                <a:cs typeface="+mn-cs"/>
                <a:sym typeface="Helvetica Neue"/>
              </a:rPr>
              <a:pPr marL="0" marR="0" lvl="0" indent="0" algn="r" defTabSz="103122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dirty="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4279122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1063625" y="419100"/>
            <a:ext cx="5826125" cy="3276600"/>
          </a:xfrm>
          <a:noFill/>
          <a:ln>
            <a:solidFill>
              <a:srgbClr val="000000"/>
            </a:solidFill>
            <a:miter lim="800000"/>
            <a:headEnd/>
            <a:tailEnd/>
          </a:ln>
        </p:spPr>
      </p:sp>
      <p:sp>
        <p:nvSpPr>
          <p:cNvPr id="95235" name="Rectangle 3"/>
          <p:cNvSpPr>
            <a:spLocks noGrp="1" noChangeArrowheads="1"/>
          </p:cNvSpPr>
          <p:nvPr>
            <p:ph type="body" idx="1"/>
          </p:nvPr>
        </p:nvSpPr>
        <p:spPr bwMode="auto">
          <a:xfrm>
            <a:off x="814215" y="3945348"/>
            <a:ext cx="6619911" cy="4608499"/>
          </a:xfrm>
          <a:noFill/>
        </p:spPr>
        <p:txBody>
          <a:bodyPr wrap="square" numCol="1" anchor="t" anchorCtr="0" compatLnSpc="1">
            <a:prstTxWarp prst="textNoShape">
              <a:avLst/>
            </a:prstTxWarp>
            <a:normAutofit/>
          </a:bodyPr>
          <a:lstStyle/>
          <a:p>
            <a:pPr defTabSz="983886">
              <a:defRPr/>
            </a:pPr>
            <a:r>
              <a:rPr lang="en-US" dirty="0">
                <a:solidFill>
                  <a:prstClr val="black"/>
                </a:solidFill>
                <a:latin typeface="+mn-lt"/>
              </a:rPr>
              <a:t>And you living longer provides a tremendous economic impact all across Kentucky. Overall, TRS pays retired teachers about $228 million a month in benefits, either pension or health insurance. Since 90% of those benefits go to the 87% of retirees who stay in Kentucky, that means more that $2.2 billion a year injected into Kentucky’s economy from the pension benefits alone.</a:t>
            </a:r>
          </a:p>
          <a:p>
            <a:pPr defTabSz="983886">
              <a:defRPr/>
            </a:pPr>
            <a:endParaRPr lang="en-US" dirty="0">
              <a:solidFill>
                <a:prstClr val="black"/>
              </a:solidFill>
              <a:latin typeface="+mn-lt"/>
            </a:endParaRPr>
          </a:p>
          <a:p>
            <a:endParaRPr lang="en-US" baseline="0" dirty="0"/>
          </a:p>
        </p:txBody>
      </p:sp>
      <p:sp>
        <p:nvSpPr>
          <p:cNvPr id="2" name="Slide Number Placeholder 1">
            <a:extLst>
              <a:ext uri="{FF2B5EF4-FFF2-40B4-BE49-F238E27FC236}">
                <a16:creationId xmlns:a16="http://schemas.microsoft.com/office/drawing/2014/main" id="{7CC67A54-3833-476E-844F-8CF33E3948A1}"/>
              </a:ext>
            </a:extLst>
          </p:cNvPr>
          <p:cNvSpPr>
            <a:spLocks noGrp="1"/>
          </p:cNvSpPr>
          <p:nvPr>
            <p:ph type="sldNum" sz="quarter" idx="5"/>
          </p:nvPr>
        </p:nvSpPr>
        <p:spPr/>
        <p:txBody>
          <a:bodyPr/>
          <a:lstStyle/>
          <a:p>
            <a:pPr marL="0" marR="0" lvl="0" indent="0" algn="r" defTabSz="1011042" rtl="0" eaLnBrk="1" fontAlgn="auto" latinLnBrk="0" hangingPunct="1">
              <a:lnSpc>
                <a:spcPct val="100000"/>
              </a:lnSpc>
              <a:spcBef>
                <a:spcPts val="0"/>
              </a:spcBef>
              <a:spcAft>
                <a:spcPts val="0"/>
              </a:spcAft>
              <a:buClrTx/>
              <a:buSzTx/>
              <a:buFontTx/>
              <a:buNone/>
              <a:tabLst/>
              <a:defRPr/>
            </a:pPr>
            <a:fld id="{6472B633-3AF4-462C-A292-7FA7D01060EC}"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r" defTabSz="1011042" rtl="0" eaLnBrk="1" fontAlgn="auto" latinLnBrk="0" hangingPunct="1">
                <a:lnSpc>
                  <a:spcPct val="100000"/>
                </a:lnSpc>
                <a:spcBef>
                  <a:spcPts val="0"/>
                </a:spcBef>
                <a:spcAft>
                  <a:spcPts val="0"/>
                </a:spcAft>
                <a:buClrTx/>
                <a:buSzTx/>
                <a:buFontTx/>
                <a:buNone/>
                <a:tabLst/>
                <a:defRPr/>
              </a:pPr>
              <a:t>9</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7806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3C32CF0-5B12-4BF5-922E-8ACDD05E483A}" type="datetime1">
              <a:rPr lang="en-US" smtClean="0">
                <a:solidFill>
                  <a:srgbClr val="FFF9E5">
                    <a:shade val="50000"/>
                  </a:srgbClr>
                </a:solidFill>
              </a:rPr>
              <a:t>2/22/2025</a:t>
            </a:fld>
            <a:endParaRPr lang="en-US">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FFF9E5">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53F4D68-69E0-4295-BFC5-ACECA8B1A96E}"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28669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5429D9-6C18-4609-A7AD-387A70749C7B}"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0914742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fld id="{CBA3782B-DA85-40B6-BB98-F4EE88425FB4}" type="datetime1">
              <a:rPr lang="en-US" smtClean="0"/>
              <a:t>2/22/2025</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6982092-52CE-48AB-AF3E-9B6126537CD8}" type="slidenum">
              <a:rPr lang="en-US"/>
              <a:pPr>
                <a:defRPr/>
              </a:pPr>
              <a:t>‹#›</a:t>
            </a:fld>
            <a:r>
              <a:rPr lang="en-US"/>
              <a:t> </a:t>
            </a:r>
          </a:p>
        </p:txBody>
      </p:sp>
    </p:spTree>
    <p:extLst>
      <p:ext uri="{BB962C8B-B14F-4D97-AF65-F5344CB8AC3E}">
        <p14:creationId xmlns:p14="http://schemas.microsoft.com/office/powerpoint/2010/main" val="661803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FF0000"/>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sz="2600" b="1" i="0">
                <a:solidFill>
                  <a:srgbClr val="002C86"/>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B503D62-596F-4D22-AB59-A099DA4BBA38}" type="datetime1">
              <a:rPr lang="en-US" smtClean="0"/>
              <a:t>2/22/2025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0371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dirty="0">
                <a:solidFill>
                  <a:srgbClr val="FFF9E5">
                    <a:shade val="50000"/>
                  </a:srgbClr>
                </a:solidFill>
              </a:rPr>
              <a:t>TRS is a public entity and cannot endorse any vendor.  </a:t>
            </a:r>
          </a:p>
        </p:txBody>
      </p:sp>
      <p:sp>
        <p:nvSpPr>
          <p:cNvPr id="4" name="Slide Number Placeholder 17"/>
          <p:cNvSpPr>
            <a:spLocks noGrp="1"/>
          </p:cNvSpPr>
          <p:nvPr>
            <p:ph type="sldNum" sz="quarter" idx="12"/>
          </p:nvPr>
        </p:nvSpPr>
        <p:spPr/>
        <p:txBody>
          <a:bodyPr/>
          <a:lstStyle>
            <a:lvl1pPr>
              <a:defRPr/>
            </a:lvl1pPr>
          </a:lstStyle>
          <a:p>
            <a:pPr>
              <a:defRPr/>
            </a:pPr>
            <a:fld id="{032A5367-A3A9-4292-8CFB-3FC9B425DB23}"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346109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a:latin typeface="Arial" pitchFamily="34" charset="0"/>
                <a:cs typeface="+mn-cs"/>
              </a:defRPr>
            </a:lvl1pPr>
          </a:lstStyle>
          <a:p>
            <a:pPr>
              <a:defRPr/>
            </a:pPr>
            <a:endParaRPr lang="en-US" dirty="0">
              <a:solidFill>
                <a:srgbClr val="FFF9E5">
                  <a:shade val="50000"/>
                </a:srgbClr>
              </a:solidFill>
            </a:endParaRPr>
          </a:p>
        </p:txBody>
      </p:sp>
      <p:sp>
        <p:nvSpPr>
          <p:cNvPr id="5" name="Footer Placeholder 4"/>
          <p:cNvSpPr>
            <a:spLocks noGrp="1"/>
          </p:cNvSpPr>
          <p:nvPr>
            <p:ph type="ftr" sz="quarter" idx="11"/>
          </p:nvPr>
        </p:nvSpPr>
        <p:spPr/>
        <p:txBody>
          <a:bodyPr/>
          <a:lstStyle>
            <a:lvl1pPr>
              <a:defRPr b="1">
                <a:latin typeface="Arial" pitchFamily="34" charset="0"/>
                <a:cs typeface="+mn-cs"/>
              </a:defRPr>
            </a:lvl1pPr>
          </a:lstStyle>
          <a:p>
            <a:pPr>
              <a:defRPr/>
            </a:pPr>
            <a:r>
              <a:rPr lang="en-US" dirty="0">
                <a:solidFill>
                  <a:srgbClr val="FFF9E5">
                    <a:shade val="50000"/>
                  </a:srgbClr>
                </a:solidFill>
              </a:rPr>
              <a:t>TRS is a public entity and cannot endorse any vendor.  </a:t>
            </a:r>
          </a:p>
        </p:txBody>
      </p:sp>
      <p:sp>
        <p:nvSpPr>
          <p:cNvPr id="6" name="Slide Number Placeholder 5"/>
          <p:cNvSpPr>
            <a:spLocks noGrp="1"/>
          </p:cNvSpPr>
          <p:nvPr>
            <p:ph type="sldNum" sz="quarter" idx="12"/>
          </p:nvPr>
        </p:nvSpPr>
        <p:spPr/>
        <p:txBody>
          <a:bodyPr/>
          <a:lstStyle>
            <a:lvl1pPr>
              <a:defRPr b="1">
                <a:latin typeface="Arial" pitchFamily="34" charset="0"/>
                <a:cs typeface="+mn-cs"/>
              </a:defRPr>
            </a:lvl1pPr>
          </a:lstStyle>
          <a:p>
            <a:pPr>
              <a:defRPr/>
            </a:pPr>
            <a:fld id="{C0D3AED6-D447-4711-86F2-6879BD1B9F33}"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377665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1BA49E-E04E-4EC0-986F-258DEB5D4AAD}"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69361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8B62E-3C6C-445D-9F32-4F25FCD7BB79}"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3417512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0EEC96-A096-4F1D-941C-3DE644A14DA1}"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3485044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4F614-FFC7-4222-9A36-8FF14CF28E0D}"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41435738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A7B234-F7F7-493E-91CD-7B52AE9095D1}" type="datetime1">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9497328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600CC-0078-4E9F-A060-40E19B346BB9}" type="datetime1">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69539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D8D26-4163-42C6-8BDC-923B5C4E927C}"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2595316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42CCE-0CF5-4784-9771-3BBC318F00D2}" type="datetime1">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424719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5429D9-6C18-4609-A7AD-387A70749C7B}"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623023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D8D26-4163-42C6-8BDC-923B5C4E927C}"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612930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D6412-CA41-462A-B331-DDC6229401DF}"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563838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58F2-58C4-43AB-A83A-F3993E9DC0AE}"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5608437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C95F-9475-464B-A892-AD5C5B171F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5932C6-5AEA-4CDE-A58F-D2129616E4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4FA41B-379C-4936-9681-927EA514DC45}"/>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06602A17-6B96-4FC9-AE1E-ABB36B1A9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ADE39-353B-493E-9074-C7F7AA1D2ACC}"/>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6395869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0807-FCF5-4192-A1D5-24F7A012B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49A953-A040-4369-8D51-D3BA039AAF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688B-7C82-48A0-99F7-BA720109D964}"/>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9C035045-1D65-4868-8437-7FAB4A5DA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E1846-F8A8-4900-B4A1-8EE4861D1275}"/>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353090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F7C3-42DB-40ED-BA53-1D628EB437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6FFF6A-6162-4BA9-9AFA-A8F048592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7459E-F218-4562-A95A-CAA1E5F07858}"/>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722EA3E5-82A4-4C6C-BACA-44C6A5011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6EB47-E25F-4192-8CCA-3AF52BEB7BAB}"/>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14710162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EFE3-DC69-4FDE-95F6-5C76D7733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A4FFF-E744-463D-9E79-7B580E933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8ECD8-37DC-428B-988D-623D3AF16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FCC49-585A-41FC-BE5A-EA7D5FFF1548}"/>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6" name="Footer Placeholder 5">
            <a:extLst>
              <a:ext uri="{FF2B5EF4-FFF2-40B4-BE49-F238E27FC236}">
                <a16:creationId xmlns:a16="http://schemas.microsoft.com/office/drawing/2014/main" id="{2B487743-7614-4109-9A5E-755326799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EA5A8-29EC-4B2F-9242-05245372DB90}"/>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3748004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D971-0BDC-4977-A658-F2A9CB62F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34E32-F33C-4E70-9E79-BB00360850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08AD8-ED15-46ED-9135-17702D6B6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71772-75AA-4DD5-B36F-984E81F77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9CFD33-552C-46AD-A13E-0762A5F23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1983D-ABF9-48A5-9A19-7F5486ED208C}"/>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8" name="Footer Placeholder 7">
            <a:extLst>
              <a:ext uri="{FF2B5EF4-FFF2-40B4-BE49-F238E27FC236}">
                <a16:creationId xmlns:a16="http://schemas.microsoft.com/office/drawing/2014/main" id="{8938284C-3F6C-4FE1-90A1-CAE50ABF7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19F450-2CBA-434D-8CDA-C5E1AC88027D}"/>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69212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D6412-CA41-462A-B331-DDC6229401DF}"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9902597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20A2-0A98-490C-9955-7A187B733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B02B19-9B3D-4B8C-9D58-891645684BBD}"/>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4" name="Footer Placeholder 3">
            <a:extLst>
              <a:ext uri="{FF2B5EF4-FFF2-40B4-BE49-F238E27FC236}">
                <a16:creationId xmlns:a16="http://schemas.microsoft.com/office/drawing/2014/main" id="{744274EA-CB56-46CE-81B3-8FCCB359B6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2A4A82-861A-4A05-956D-FF65B56A3A1B}"/>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231446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E6AB01-07B8-4453-BFFA-3F31B8B2A5EC}"/>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3" name="Footer Placeholder 2">
            <a:extLst>
              <a:ext uri="{FF2B5EF4-FFF2-40B4-BE49-F238E27FC236}">
                <a16:creationId xmlns:a16="http://schemas.microsoft.com/office/drawing/2014/main" id="{9CA3F9B0-F67D-45C9-8121-D8BB12B98A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8EAC7-F095-4413-A7C8-38D924B6EBEA}"/>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1309722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EFBE-C47B-4F14-9AFE-90948F9C1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7E5F29-274B-4FD4-BE0C-026021184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A8C483-8E19-4EBB-B10A-B83347DF9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79242-ED9F-4215-A4E7-A4CEF958C303}"/>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6" name="Footer Placeholder 5">
            <a:extLst>
              <a:ext uri="{FF2B5EF4-FFF2-40B4-BE49-F238E27FC236}">
                <a16:creationId xmlns:a16="http://schemas.microsoft.com/office/drawing/2014/main" id="{B41F6402-0E95-429C-A50B-665DFC0A7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1DB34-C316-4700-97E1-96DA72F21AD0}"/>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783625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5231-7453-4E3E-A290-53CF5DE79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67737-0E63-4549-93E5-08347E415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0F119B-63A5-44EE-A316-D441739E9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B3E18-27CB-4352-9506-B5A593AF321B}"/>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6" name="Footer Placeholder 5">
            <a:extLst>
              <a:ext uri="{FF2B5EF4-FFF2-40B4-BE49-F238E27FC236}">
                <a16:creationId xmlns:a16="http://schemas.microsoft.com/office/drawing/2014/main" id="{6E17D1B7-713A-43AD-AFA5-490DAB21B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C843E-9623-4F65-A13A-711F59CAE385}"/>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37909493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1981-AB0B-40F0-ACBD-FD07A18287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49CE4C-4C32-487B-9261-33AC9DA69E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F894F-9546-4CCB-B592-B441F54EAB5F}"/>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82F74C5E-6855-4467-8F4E-D9A4EF2B9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DD547-0565-4295-B8B6-357A1BB3E04E}"/>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9320656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0DFB7-6795-4DAA-B6A1-F09E56D0A1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CF9C44-3532-4B2B-83CA-5AFB44C0BC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1595D-BB39-4341-91D5-C5214AB40D8A}"/>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43D0C8F5-6B97-4034-852D-743F558F9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FF6DA-D2A6-4D25-8EC1-36ED2ABC84DE}"/>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10117921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1BA49E-E04E-4EC0-986F-258DEB5D4AAD}"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4269576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8B62E-3C6C-445D-9F32-4F25FCD7BB79}"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1996767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0EEC96-A096-4F1D-941C-3DE644A14DA1}"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66779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4F614-FFC7-4222-9A36-8FF14CF28E0D}"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92437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58F2-58C4-43AB-A83A-F3993E9DC0AE}"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0095742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A7B234-F7F7-493E-91CD-7B52AE9095D1}" type="datetime1">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3011695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600CC-0078-4E9F-A060-40E19B346BB9}" type="datetime1">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5446013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42CCE-0CF5-4784-9771-3BBC318F00D2}" type="datetime1">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1668042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5429D9-6C18-4609-A7AD-387A70749C7B}"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9754933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D8D26-4163-42C6-8BDC-923B5C4E927C}"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9838262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D6412-CA41-462A-B331-DDC6229401DF}"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9063417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58F2-58C4-43AB-A83A-F3993E9DC0AE}"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0577844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51DF6B5F-E7D6-419E-81EF-4097A2C1E4F3}" type="datetime1">
              <a:rPr lang="en-US" smtClean="0">
                <a:solidFill>
                  <a:srgbClr val="FFF9E5">
                    <a:shade val="50000"/>
                  </a:srgbClr>
                </a:solidFill>
              </a:rPr>
              <a:pPr>
                <a:defRPr/>
              </a:pPr>
              <a:t>2/22/2025</a:t>
            </a:fld>
            <a:endParaRPr lang="en-US" dirty="0">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FFF9E5">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32A5367-A3A9-4292-8CFB-3FC9B425DB23}" type="slidenum">
              <a:rPr lang="en-US" smtClean="0">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33118864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9" y="1905002"/>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7" y="4344990"/>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49" indent="0" algn="ctr">
              <a:buNone/>
              <a:defRPr>
                <a:solidFill>
                  <a:schemeClr val="tx1">
                    <a:tint val="75000"/>
                  </a:schemeClr>
                </a:solidFill>
              </a:defRPr>
            </a:lvl2pPr>
            <a:lvl3pPr marL="914299" indent="0" algn="ctr">
              <a:buNone/>
              <a:defRPr>
                <a:solidFill>
                  <a:schemeClr val="tx1">
                    <a:tint val="75000"/>
                  </a:schemeClr>
                </a:solidFill>
              </a:defRPr>
            </a:lvl3pPr>
            <a:lvl4pPr marL="1371448" indent="0" algn="ctr">
              <a:buNone/>
              <a:defRPr>
                <a:solidFill>
                  <a:schemeClr val="tx1">
                    <a:tint val="75000"/>
                  </a:schemeClr>
                </a:solidFill>
              </a:defRPr>
            </a:lvl4pPr>
            <a:lvl5pPr marL="1828599" indent="0" algn="ctr">
              <a:buNone/>
              <a:defRPr>
                <a:solidFill>
                  <a:schemeClr val="tx1">
                    <a:tint val="75000"/>
                  </a:schemeClr>
                </a:solidFill>
              </a:defRPr>
            </a:lvl5pPr>
            <a:lvl6pPr marL="2285748" indent="0" algn="ctr">
              <a:buNone/>
              <a:defRPr>
                <a:solidFill>
                  <a:schemeClr val="tx1">
                    <a:tint val="75000"/>
                  </a:schemeClr>
                </a:solidFill>
              </a:defRPr>
            </a:lvl6pPr>
            <a:lvl7pPr marL="2742897" indent="0" algn="ctr">
              <a:buNone/>
              <a:defRPr>
                <a:solidFill>
                  <a:schemeClr val="tx1">
                    <a:tint val="75000"/>
                  </a:schemeClr>
                </a:solidFill>
              </a:defRPr>
            </a:lvl7pPr>
            <a:lvl8pPr marL="3200047" indent="0" algn="ctr">
              <a:buNone/>
              <a:defRPr>
                <a:solidFill>
                  <a:schemeClr val="tx1">
                    <a:tint val="75000"/>
                  </a:schemeClr>
                </a:solidFill>
              </a:defRPr>
            </a:lvl8pPr>
            <a:lvl9pPr marL="36571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9443178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7"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0"/>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49" indent="0" algn="ctr">
              <a:buNone/>
              <a:defRPr>
                <a:solidFill>
                  <a:schemeClr val="tx1">
                    <a:tint val="75000"/>
                  </a:schemeClr>
                </a:solidFill>
              </a:defRPr>
            </a:lvl2pPr>
            <a:lvl3pPr marL="914299" indent="0" algn="ctr">
              <a:buNone/>
              <a:defRPr>
                <a:solidFill>
                  <a:schemeClr val="tx1">
                    <a:tint val="75000"/>
                  </a:schemeClr>
                </a:solidFill>
              </a:defRPr>
            </a:lvl3pPr>
            <a:lvl4pPr marL="1371448" indent="0" algn="ctr">
              <a:buNone/>
              <a:defRPr>
                <a:solidFill>
                  <a:schemeClr val="tx1">
                    <a:tint val="75000"/>
                  </a:schemeClr>
                </a:solidFill>
              </a:defRPr>
            </a:lvl4pPr>
            <a:lvl5pPr marL="1828599" indent="0" algn="ctr">
              <a:buNone/>
              <a:defRPr>
                <a:solidFill>
                  <a:schemeClr val="tx1">
                    <a:tint val="75000"/>
                  </a:schemeClr>
                </a:solidFill>
              </a:defRPr>
            </a:lvl5pPr>
            <a:lvl6pPr marL="2285748" indent="0" algn="ctr">
              <a:buNone/>
              <a:defRPr>
                <a:solidFill>
                  <a:schemeClr val="tx1">
                    <a:tint val="75000"/>
                  </a:schemeClr>
                </a:solidFill>
              </a:defRPr>
            </a:lvl6pPr>
            <a:lvl7pPr marL="2742897" indent="0" algn="ctr">
              <a:buNone/>
              <a:defRPr>
                <a:solidFill>
                  <a:schemeClr val="tx1">
                    <a:tint val="75000"/>
                  </a:schemeClr>
                </a:solidFill>
              </a:defRPr>
            </a:lvl7pPr>
            <a:lvl8pPr marL="3200047" indent="0" algn="ctr">
              <a:buNone/>
              <a:defRPr>
                <a:solidFill>
                  <a:schemeClr val="tx1">
                    <a:tint val="75000"/>
                  </a:schemeClr>
                </a:solidFill>
              </a:defRPr>
            </a:lvl8pPr>
            <a:lvl9pPr marL="365719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1"/>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4030550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1BA49E-E04E-4EC0-986F-258DEB5D4AAD}"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8450718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108427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6"/>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88970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4"/>
            <a:ext cx="5486400" cy="1742015"/>
          </a:xfrm>
        </p:spPr>
        <p:txBody>
          <a:bodyPr/>
          <a:lstStyle>
            <a:lvl1pPr marL="339952" indent="-339952">
              <a:lnSpc>
                <a:spcPct val="90000"/>
              </a:lnSpc>
              <a:defRPr sz="2800"/>
            </a:lvl1pPr>
            <a:lvl2pPr marL="673291" indent="-325401">
              <a:lnSpc>
                <a:spcPct val="90000"/>
              </a:lnSpc>
              <a:defRPr sz="2400"/>
            </a:lvl2pPr>
            <a:lvl3pPr marL="953718" indent="-288364">
              <a:lnSpc>
                <a:spcPct val="90000"/>
              </a:lnSpc>
              <a:defRPr sz="2000"/>
            </a:lvl3pPr>
            <a:lvl4pPr marL="1227532" indent="-273813">
              <a:lnSpc>
                <a:spcPct val="90000"/>
              </a:lnSpc>
              <a:defRPr sz="1800"/>
            </a:lvl4pPr>
            <a:lvl5pPr marL="1515895" indent="-28042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4"/>
            <a:ext cx="5486400" cy="1742015"/>
          </a:xfrm>
        </p:spPr>
        <p:txBody>
          <a:bodyPr/>
          <a:lstStyle>
            <a:lvl1pPr marL="347889" indent="-347889">
              <a:lnSpc>
                <a:spcPct val="90000"/>
              </a:lnSpc>
              <a:defRPr sz="2800"/>
            </a:lvl1pPr>
            <a:lvl2pPr marL="673291" indent="-339952">
              <a:lnSpc>
                <a:spcPct val="90000"/>
              </a:lnSpc>
              <a:defRPr sz="2400"/>
            </a:lvl2pPr>
            <a:lvl3pPr marL="961655" indent="-302915">
              <a:lnSpc>
                <a:spcPct val="90000"/>
              </a:lnSpc>
              <a:defRPr sz="2000"/>
            </a:lvl3pPr>
            <a:lvl4pPr marL="1227532" indent="-265877">
              <a:lnSpc>
                <a:spcPct val="90000"/>
              </a:lnSpc>
              <a:defRPr sz="1800"/>
            </a:lvl4pPr>
            <a:lvl5pPr marL="1515895" indent="-27381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27871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3"/>
            <a:ext cx="5486400" cy="346249"/>
          </a:xfrm>
        </p:spPr>
        <p:txBody>
          <a:bodyPr anchor="b"/>
          <a:lstStyle>
            <a:lvl1pPr marL="0" indent="0">
              <a:lnSpc>
                <a:spcPct val="90000"/>
              </a:lnSpc>
              <a:spcBef>
                <a:spcPts val="0"/>
              </a:spcBef>
              <a:buNone/>
              <a:defRPr sz="2500" b="1"/>
            </a:lvl1pPr>
            <a:lvl2pPr marL="457149" indent="0">
              <a:buNone/>
              <a:defRPr sz="2000" b="1"/>
            </a:lvl2pPr>
            <a:lvl3pPr marL="914299" indent="0">
              <a:buNone/>
              <a:defRPr sz="1800" b="1"/>
            </a:lvl3pPr>
            <a:lvl4pPr marL="1371448" indent="0">
              <a:buNone/>
              <a:defRPr sz="1600" b="1"/>
            </a:lvl4pPr>
            <a:lvl5pPr marL="1828599" indent="0">
              <a:buNone/>
              <a:defRPr sz="1600" b="1"/>
            </a:lvl5pPr>
            <a:lvl6pPr marL="2285748" indent="0">
              <a:buNone/>
              <a:defRPr sz="1600" b="1"/>
            </a:lvl6pPr>
            <a:lvl7pPr marL="2742897" indent="0">
              <a:buNone/>
              <a:defRPr sz="1600" b="1"/>
            </a:lvl7pPr>
            <a:lvl8pPr marL="3200047" indent="0">
              <a:buNone/>
              <a:defRPr sz="1600" b="1"/>
            </a:lvl8pPr>
            <a:lvl9pPr marL="3657197"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62447"/>
          </a:xfrm>
        </p:spPr>
        <p:txBody>
          <a:bodyPr/>
          <a:lstStyle>
            <a:lvl1pPr marL="281750" indent="-281750">
              <a:defRPr sz="2300"/>
            </a:lvl1pPr>
            <a:lvl2pPr marL="562178" indent="-265877">
              <a:defRPr sz="2000"/>
            </a:lvl2pPr>
            <a:lvl3pPr marL="813505" indent="-243390">
              <a:defRPr sz="1800"/>
            </a:lvl3pPr>
            <a:lvl4pPr marL="1050280" indent="-228840">
              <a:defRPr sz="1700"/>
            </a:lvl4pPr>
            <a:lvl5pPr marL="1279120" indent="-206353">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3" y="1757803"/>
            <a:ext cx="5489359" cy="346249"/>
          </a:xfrm>
        </p:spPr>
        <p:txBody>
          <a:bodyPr anchor="b"/>
          <a:lstStyle>
            <a:lvl1pPr marL="0" indent="0">
              <a:lnSpc>
                <a:spcPct val="90000"/>
              </a:lnSpc>
              <a:spcBef>
                <a:spcPts val="0"/>
              </a:spcBef>
              <a:buNone/>
              <a:defRPr sz="2500" b="1"/>
            </a:lvl1pPr>
            <a:lvl2pPr marL="457149" indent="0">
              <a:buNone/>
              <a:defRPr sz="2000" b="1"/>
            </a:lvl2pPr>
            <a:lvl3pPr marL="914299" indent="0">
              <a:buNone/>
              <a:defRPr sz="1800" b="1"/>
            </a:lvl3pPr>
            <a:lvl4pPr marL="1371448" indent="0">
              <a:buNone/>
              <a:defRPr sz="1600" b="1"/>
            </a:lvl4pPr>
            <a:lvl5pPr marL="1828599" indent="0">
              <a:buNone/>
              <a:defRPr sz="1600" b="1"/>
            </a:lvl5pPr>
            <a:lvl6pPr marL="2285748" indent="0">
              <a:buNone/>
              <a:defRPr sz="1600" b="1"/>
            </a:lvl6pPr>
            <a:lvl7pPr marL="2742897" indent="0">
              <a:buNone/>
              <a:defRPr sz="1600" b="1"/>
            </a:lvl7pPr>
            <a:lvl8pPr marL="3200047" indent="0">
              <a:buNone/>
              <a:defRPr sz="1600" b="1"/>
            </a:lvl8pPr>
            <a:lvl9pPr marL="36571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490632" cy="1562447"/>
          </a:xfrm>
        </p:spPr>
        <p:txBody>
          <a:bodyPr/>
          <a:lstStyle>
            <a:lvl1pPr marL="296300" indent="-296300">
              <a:defRPr sz="2300"/>
            </a:lvl1pPr>
            <a:lvl2pPr marL="570115" indent="-273813">
              <a:defRPr sz="2000"/>
            </a:lvl2pPr>
            <a:lvl3pPr marL="821441" indent="-244712">
              <a:defRPr sz="1800"/>
            </a:lvl3pPr>
            <a:lvl4pPr marL="1050280" indent="-236776">
              <a:defRPr sz="1700"/>
            </a:lvl4pPr>
            <a:lvl5pPr marL="1279120" indent="-220904">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115248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195899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9053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27713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6536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2" y="6238877"/>
            <a:ext cx="12192001" cy="619125"/>
          </a:xfrm>
          <a:solidFill>
            <a:srgbClr val="FFFF99"/>
          </a:solidFill>
        </p:spPr>
        <p:txBody>
          <a:bodyPr wrap="square" lIns="152383" tIns="76192" rIns="152383" bIns="76192"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4704131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83660" y="1140431"/>
            <a:ext cx="11454337" cy="428483"/>
          </a:xfrm>
          <a:prstGeom prst="rect">
            <a:avLst/>
          </a:prstGeom>
        </p:spPr>
        <p:txBody>
          <a:bodyPr/>
          <a:lstStyle>
            <a:lvl1pPr algn="l">
              <a:defRPr sz="3000">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583340" y="2042542"/>
            <a:ext cx="10843683" cy="4144963"/>
          </a:xfrm>
        </p:spPr>
        <p:txBody>
          <a:bodyPr>
            <a:noAutofit/>
          </a:bodyPr>
          <a:lstStyle>
            <a:lvl1pPr>
              <a:defRPr sz="2400"/>
            </a:lvl1pPr>
            <a:lvl2pPr>
              <a:buFont typeface="Wingdings" pitchFamily="2" charset="2"/>
              <a:buChar char="§"/>
              <a:defRPr sz="2000"/>
            </a:lvl2pPr>
            <a:lvl3pPr>
              <a:defRPr sz="1800"/>
            </a:lvl3pPr>
            <a:lvl4pPr>
              <a:buFont typeface="Wingdings" pitchFamily="2" charset="2"/>
              <a:buChar char="§"/>
              <a:defRPr sz="1800"/>
            </a:lvl4pPr>
            <a:lvl5pPr>
              <a:buFont typeface="Franklin Gothic Book"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89807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8B62E-3C6C-445D-9F32-4F25FCD7BB79}"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2064195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83661" y="1140437"/>
            <a:ext cx="11454337" cy="824557"/>
          </a:xfrm>
          <a:prstGeom prst="rect">
            <a:avLst/>
          </a:prstGeom>
        </p:spPr>
        <p:txBody>
          <a:bodyPr/>
          <a:lstStyle>
            <a:lvl1pPr algn="l">
              <a:defRPr sz="2250">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583341" y="2042546"/>
            <a:ext cx="10843683" cy="4144963"/>
          </a:xfrm>
        </p:spPr>
        <p:txBody>
          <a:bodyPr>
            <a:noAutofit/>
          </a:bodyPr>
          <a:lstStyle>
            <a:lvl1pPr>
              <a:defRPr sz="1800"/>
            </a:lvl1pPr>
            <a:lvl2pPr>
              <a:buFont typeface="Wingdings" pitchFamily="2" charset="2"/>
              <a:buChar char="§"/>
              <a:defRPr sz="1500"/>
            </a:lvl2pPr>
            <a:lvl3pPr>
              <a:defRPr sz="1350"/>
            </a:lvl3pPr>
            <a:lvl4pPr>
              <a:buFont typeface="Wingdings" pitchFamily="2" charset="2"/>
              <a:buChar char="§"/>
              <a:defRPr sz="1350"/>
            </a:lvl4pPr>
            <a:lvl5pPr>
              <a:buFont typeface="Franklin Gothic Book"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454222"/>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9"/>
            <a:ext cx="2641600" cy="365125"/>
          </a:xfrm>
          <a:prstGeom prst="rect">
            <a:avLst/>
          </a:prstGeom>
        </p:spPr>
        <p:txBody>
          <a:bodyPr/>
          <a:lstStyle/>
          <a:p>
            <a:pPr fontAlgn="base">
              <a:spcBef>
                <a:spcPct val="0"/>
              </a:spcBef>
              <a:spcAft>
                <a:spcPct val="0"/>
              </a:spcAft>
              <a:defRPr/>
            </a:pPr>
            <a:endParaRPr lang="en-US" dirty="0">
              <a:solidFill>
                <a:srgbClr val="FFF9E5">
                  <a:shade val="50000"/>
                </a:srgbClr>
              </a:solidFill>
            </a:endParaRPr>
          </a:p>
        </p:txBody>
      </p:sp>
      <p:sp>
        <p:nvSpPr>
          <p:cNvPr id="4" name="Footer Placeholder 3"/>
          <p:cNvSpPr>
            <a:spLocks noGrp="1"/>
          </p:cNvSpPr>
          <p:nvPr>
            <p:ph type="ftr" sz="quarter" idx="11"/>
          </p:nvPr>
        </p:nvSpPr>
        <p:spPr>
          <a:xfrm>
            <a:off x="3251200" y="6356359"/>
            <a:ext cx="3860800" cy="365125"/>
          </a:xfrm>
          <a:prstGeom prst="rect">
            <a:avLst/>
          </a:prstGeom>
        </p:spPr>
        <p:txBody>
          <a:bodyPr/>
          <a:lstStyle/>
          <a:p>
            <a:pPr fontAlgn="base">
              <a:spcBef>
                <a:spcPct val="0"/>
              </a:spcBef>
              <a:spcAft>
                <a:spcPct val="0"/>
              </a:spcAft>
              <a:defRPr/>
            </a:pPr>
            <a:r>
              <a:rPr lang="en-US">
                <a:solidFill>
                  <a:srgbClr val="FFF9E5">
                    <a:shade val="50000"/>
                  </a:srgbClr>
                </a:solidFill>
              </a:rPr>
              <a:t>TRS is a public entity and cannot endorse any vendor.  </a:t>
            </a:r>
            <a:endParaRPr lang="en-US" dirty="0">
              <a:solidFill>
                <a:srgbClr val="FFF9E5">
                  <a:shade val="50000"/>
                </a:srgbClr>
              </a:solidFill>
            </a:endParaRPr>
          </a:p>
        </p:txBody>
      </p:sp>
      <p:sp>
        <p:nvSpPr>
          <p:cNvPr id="5" name="Slide Number Placeholder 4"/>
          <p:cNvSpPr>
            <a:spLocks noGrp="1"/>
          </p:cNvSpPr>
          <p:nvPr>
            <p:ph type="sldNum" sz="quarter" idx="12"/>
          </p:nvPr>
        </p:nvSpPr>
        <p:spPr>
          <a:xfrm>
            <a:off x="10871200" y="6356359"/>
            <a:ext cx="711200" cy="365125"/>
          </a:xfrm>
          <a:prstGeom prst="rect">
            <a:avLst/>
          </a:prstGeom>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2232630315"/>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83660" y="1140432"/>
            <a:ext cx="11454337" cy="824557"/>
          </a:xfrm>
          <a:prstGeom prst="rect">
            <a:avLst/>
          </a:prstGeom>
        </p:spPr>
        <p:txBody>
          <a:bodyPr/>
          <a:lstStyle>
            <a:lvl1pPr algn="l">
              <a:defRPr sz="3000">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583340" y="2042542"/>
            <a:ext cx="10843683" cy="4144963"/>
          </a:xfrm>
        </p:spPr>
        <p:txBody>
          <a:bodyPr>
            <a:noAutofit/>
          </a:bodyPr>
          <a:lstStyle>
            <a:lvl1pPr>
              <a:defRPr sz="2400"/>
            </a:lvl1pPr>
            <a:lvl2pPr>
              <a:buFont typeface="Wingdings" pitchFamily="2" charset="2"/>
              <a:buChar char="§"/>
              <a:defRPr sz="2000"/>
            </a:lvl2pPr>
            <a:lvl3pPr>
              <a:defRPr sz="1800"/>
            </a:lvl3pPr>
            <a:lvl4pPr>
              <a:buFont typeface="Wingdings" pitchFamily="2" charset="2"/>
              <a:buChar char="§"/>
              <a:defRPr sz="1800"/>
            </a:lvl4pPr>
            <a:lvl5pPr>
              <a:buFont typeface="Franklin Gothic Book"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106159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3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8"/>
            <a:ext cx="10363200" cy="1509712"/>
          </a:xfrm>
        </p:spPr>
        <p:txBody>
          <a:bodyPr/>
          <a:lstStyle>
            <a:lvl1pPr>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TRS is a public entity and cannot endorse any vendor.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BBAF270-3C5D-4AA4-878A-B7CE57203DB3}" type="slidenum">
              <a:rPr lang="en-US"/>
              <a:pPr>
                <a:defRPr/>
              </a:pPr>
              <a:t>‹#›</a:t>
            </a:fld>
            <a:endParaRPr lang="en-US" dirty="0"/>
          </a:p>
        </p:txBody>
      </p:sp>
    </p:spTree>
    <p:extLst>
      <p:ext uri="{BB962C8B-B14F-4D97-AF65-F5344CB8AC3E}">
        <p14:creationId xmlns:p14="http://schemas.microsoft.com/office/powerpoint/2010/main" val="30997782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US">
                <a:solidFill>
                  <a:prstClr val="black">
                    <a:tint val="75000"/>
                  </a:prstClr>
                </a:solidFill>
              </a:rPr>
              <a:t>TRS is a public entity and cannot endorse any vendor.  </a:t>
            </a:r>
          </a:p>
        </p:txBody>
      </p:sp>
      <p:sp>
        <p:nvSpPr>
          <p:cNvPr id="4" name="Slide Number Placeholder 3"/>
          <p:cNvSpPr>
            <a:spLocks noGrp="1"/>
          </p:cNvSpPr>
          <p:nvPr>
            <p:ph type="sldNum" sz="quarter" idx="12"/>
          </p:nvPr>
        </p:nvSpPr>
        <p:spPr/>
        <p:txBody>
          <a:bodyPr/>
          <a:lstStyle/>
          <a:p>
            <a:pPr>
              <a:defRPr/>
            </a:pPr>
            <a:fld id="{AC09B8C6-6F75-4190-B887-318FEF6754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95112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TRS is a public entity and cannot endorse any vendor.  </a:t>
            </a:r>
            <a:endParaRPr lang="en-US" dirty="0">
              <a:solidFill>
                <a:srgbClr val="FFF9E5">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32A5367-A3A9-4292-8CFB-3FC9B425DB23}"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146875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0EEC96-A096-4F1D-941C-3DE644A14DA1}"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975863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4F614-FFC7-4222-9A36-8FF14CF28E0D}"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648863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A7B234-F7F7-493E-91CD-7B52AE9095D1}" type="datetime1">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602453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600CC-0078-4E9F-A060-40E19B346BB9}" type="datetime1">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08484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4A6D527-989F-463F-8014-EE3A2DD20C35}" type="slidenum">
              <a:rPr lang="en-US"/>
              <a:pPr>
                <a:defRPr/>
              </a:pPr>
              <a:t>‹#›</a:t>
            </a:fld>
            <a:endParaRPr lang="en-US"/>
          </a:p>
        </p:txBody>
      </p:sp>
    </p:spTree>
    <p:extLst>
      <p:ext uri="{BB962C8B-B14F-4D97-AF65-F5344CB8AC3E}">
        <p14:creationId xmlns:p14="http://schemas.microsoft.com/office/powerpoint/2010/main" val="3236391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42CCE-0CF5-4784-9771-3BBC318F00D2}" type="datetime1">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341668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5429D9-6C18-4609-A7AD-387A70749C7B}"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3809137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D8D26-4163-42C6-8BDC-923B5C4E927C}"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480846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D6412-CA41-462A-B331-DDC6229401DF}"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908763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658F2-58C4-43AB-A83A-F3993E9DC0AE}"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4210339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96D57D7-41B0-4870-83E7-28183D4E8B10}"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3893533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63829-0C81-4E94-A626-A5ECABFF0510}"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306463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C87E50-E937-49EE-8938-7E18FC12A7FC}"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3298693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0422A5-75C6-40DC-AD7F-38DFBC8098A4}"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1154512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1CDB5D-C83E-44CA-834D-E00E6F70E4CE}" type="datetime1">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334473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1BA49E-E04E-4EC0-986F-258DEB5D4AAD}"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06447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074B09-1280-468B-86F8-EAAB5A72D9D8}" type="datetime1">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1746631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22FF7-CBB1-4DBE-A81C-B0E77B12011E}" type="datetime1">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2917596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A245CE-432C-40FC-A219-C1A59BEEA014}"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755406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10DBA0D-7441-4C21-8BE4-03E5F98E6B95}"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4219957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93D496-2151-4A8C-B211-816B0147A008}"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1011779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7B677C-5EEC-450C-AAAB-6781BF9BB42C}"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171CE-008D-4D04-A42C-15C22E3F7589}" type="slidenum">
              <a:rPr lang="en-US" smtClean="0"/>
              <a:t>‹#›</a:t>
            </a:fld>
            <a:endParaRPr lang="en-US"/>
          </a:p>
        </p:txBody>
      </p:sp>
    </p:spTree>
    <p:extLst>
      <p:ext uri="{BB962C8B-B14F-4D97-AF65-F5344CB8AC3E}">
        <p14:creationId xmlns:p14="http://schemas.microsoft.com/office/powerpoint/2010/main" val="99711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83661" y="1140437"/>
            <a:ext cx="11454337" cy="824557"/>
          </a:xfrm>
          <a:prstGeom prst="rect">
            <a:avLst/>
          </a:prstGeom>
        </p:spPr>
        <p:txBody>
          <a:bodyPr/>
          <a:lstStyle>
            <a:lvl1pPr algn="l">
              <a:defRPr sz="2250">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583341" y="2042546"/>
            <a:ext cx="10843683" cy="4144963"/>
          </a:xfrm>
        </p:spPr>
        <p:txBody>
          <a:bodyPr>
            <a:noAutofit/>
          </a:bodyPr>
          <a:lstStyle>
            <a:lvl1pPr>
              <a:defRPr sz="1800"/>
            </a:lvl1pPr>
            <a:lvl2pPr>
              <a:buFont typeface="Wingdings" pitchFamily="2" charset="2"/>
              <a:buChar char="§"/>
              <a:defRPr sz="1500"/>
            </a:lvl2pPr>
            <a:lvl3pPr>
              <a:defRPr sz="1350"/>
            </a:lvl3pPr>
            <a:lvl4pPr>
              <a:buFont typeface="Wingdings" pitchFamily="2" charset="2"/>
              <a:buChar char="§"/>
              <a:defRPr sz="1350"/>
            </a:lvl4pPr>
            <a:lvl5pPr>
              <a:buFont typeface="Franklin Gothic Book"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9123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TRS is a public entity and cannot endorse any vendor.  </a:t>
            </a:r>
            <a:endParaRPr lang="en-US" dirty="0">
              <a:solidFill>
                <a:srgbClr val="FFF9E5">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32A5367-A3A9-4292-8CFB-3FC9B425DB23}" type="slidenum">
              <a:rPr lang="en-US" smtClean="0">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102627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EC29-E4FC-470D-AAF5-ACD3016B1F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F34CC2-5ABE-4D28-8446-6C476C691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EE56B3-900B-4DFB-9887-31961CE929D7}"/>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5" name="Footer Placeholder 4">
            <a:extLst>
              <a:ext uri="{FF2B5EF4-FFF2-40B4-BE49-F238E27FC236}">
                <a16:creationId xmlns:a16="http://schemas.microsoft.com/office/drawing/2014/main" id="{0663824D-2FFD-48E4-ABFF-411F0412B598}"/>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a:extLst>
              <a:ext uri="{FF2B5EF4-FFF2-40B4-BE49-F238E27FC236}">
                <a16:creationId xmlns:a16="http://schemas.microsoft.com/office/drawing/2014/main" id="{95BB84E0-11D5-4B67-BF4F-C9F6A7534997}"/>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78467880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D005-09C5-44AC-8DE8-CF3607B45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E6E97-7B15-4D4A-9EAD-4C2F33DF1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7DFD8-BF6A-4D4B-B9C7-579FAF4612E1}"/>
              </a:ext>
            </a:extLst>
          </p:cNvPr>
          <p:cNvSpPr>
            <a:spLocks noGrp="1"/>
          </p:cNvSpPr>
          <p:nvPr>
            <p:ph type="dt" sz="half" idx="10"/>
          </p:nvPr>
        </p:nvSpPr>
        <p:spPr/>
        <p:txBody>
          <a:bodyPr/>
          <a:lstStyle/>
          <a:p>
            <a:fld id="{0F6B47BC-E5DB-4475-987F-C9D6ACC6CDA7}" type="datetimeFigureOut">
              <a:rPr lang="en-US" smtClean="0"/>
              <a:t>2/22/2025</a:t>
            </a:fld>
            <a:endParaRPr lang="en-US"/>
          </a:p>
        </p:txBody>
      </p:sp>
      <p:sp>
        <p:nvSpPr>
          <p:cNvPr id="5" name="Footer Placeholder 4">
            <a:extLst>
              <a:ext uri="{FF2B5EF4-FFF2-40B4-BE49-F238E27FC236}">
                <a16:creationId xmlns:a16="http://schemas.microsoft.com/office/drawing/2014/main" id="{C8DE6916-B201-444A-90D2-EEBC8ACD957A}"/>
              </a:ext>
            </a:extLst>
          </p:cNvPr>
          <p:cNvSpPr>
            <a:spLocks noGrp="1"/>
          </p:cNvSpPr>
          <p:nvPr>
            <p:ph type="ftr" sz="quarter" idx="11"/>
          </p:nvPr>
        </p:nvSpPr>
        <p:spPr/>
        <p:txBody>
          <a:bodyPr/>
          <a:lstStyle/>
          <a:p>
            <a:pPr>
              <a:defRPr/>
            </a:pPr>
            <a:endParaRPr lang="en-US" dirty="0">
              <a:solidFill>
                <a:srgbClr val="FFF9E5">
                  <a:shade val="50000"/>
                </a:srgbClr>
              </a:solidFill>
            </a:endParaRPr>
          </a:p>
        </p:txBody>
      </p:sp>
      <p:sp>
        <p:nvSpPr>
          <p:cNvPr id="6" name="Slide Number Placeholder 5">
            <a:extLst>
              <a:ext uri="{FF2B5EF4-FFF2-40B4-BE49-F238E27FC236}">
                <a16:creationId xmlns:a16="http://schemas.microsoft.com/office/drawing/2014/main" id="{B3803B91-5C34-4770-860E-59335CDD6D8C}"/>
              </a:ext>
            </a:extLst>
          </p:cNvPr>
          <p:cNvSpPr>
            <a:spLocks noGrp="1"/>
          </p:cNvSpPr>
          <p:nvPr>
            <p:ph type="sldNum" sz="quarter" idx="12"/>
          </p:nvPr>
        </p:nvSpPr>
        <p:spPr/>
        <p:txBody>
          <a:bodyPr/>
          <a:lstStyle/>
          <a:p>
            <a:pPr>
              <a:defRPr/>
            </a:pPr>
            <a:fld id="{662E0411-1392-4830-9EA2-B22D25236ECE}" type="slidenum">
              <a:rPr lang="en-US" smtClean="0">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264255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28B62E-3C6C-445D-9F32-4F25FCD7BB79}"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427275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B0D6-7940-4448-89F5-EE756E320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23587-CCD3-4602-B4DB-E717749ADA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7CCCD-0090-47F5-92F2-8266E8F7E4DE}"/>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5" name="Footer Placeholder 4">
            <a:extLst>
              <a:ext uri="{FF2B5EF4-FFF2-40B4-BE49-F238E27FC236}">
                <a16:creationId xmlns:a16="http://schemas.microsoft.com/office/drawing/2014/main" id="{7B05A640-F500-4AED-9B7C-F87DF89AD3B1}"/>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a:extLst>
              <a:ext uri="{FF2B5EF4-FFF2-40B4-BE49-F238E27FC236}">
                <a16:creationId xmlns:a16="http://schemas.microsoft.com/office/drawing/2014/main" id="{FA41A87F-7030-4418-924E-A7F4BB8278A6}"/>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381358573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8EBB-BF0A-4659-BD19-5345ADF80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A6777-42D1-49DD-88DE-4E1D6A697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E0C3E7-2639-42B8-8B8F-A35809A95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0FC413-C19F-4019-9452-A5EBD07BA28C}"/>
              </a:ext>
            </a:extLst>
          </p:cNvPr>
          <p:cNvSpPr>
            <a:spLocks noGrp="1"/>
          </p:cNvSpPr>
          <p:nvPr>
            <p:ph type="dt" sz="half" idx="10"/>
          </p:nvPr>
        </p:nvSpPr>
        <p:spPr/>
        <p:txBody>
          <a:bodyPr/>
          <a:lstStyle/>
          <a:p>
            <a:fld id="{6EBDFF64-02F4-49F6-A212-9DA5ADF946AC}" type="datetime1">
              <a:rPr lang="en-US" smtClean="0">
                <a:solidFill>
                  <a:prstClr val="black">
                    <a:tint val="75000"/>
                  </a:prstClr>
                </a:solidFill>
              </a:rPr>
              <a:t>2/22/2025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0AA07C-A470-4CC6-9CEB-BD20F383ADC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BAA37CC-8A6B-43CC-BF44-9113EF21F0D7}"/>
              </a:ext>
            </a:extLst>
          </p:cNvPr>
          <p:cNvSpPr>
            <a:spLocks noGrp="1"/>
          </p:cNvSpPr>
          <p:nvPr>
            <p:ph type="sldNum" sz="quarter" idx="12"/>
          </p:nvPr>
        </p:nvSpPr>
        <p:spPr/>
        <p:txBody>
          <a:bodyPr/>
          <a:lstStyle/>
          <a:p>
            <a:fld id="{AFF26D3A-BA13-4E3E-A063-4E8CA98DD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66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2F46-23EE-4F7E-ABD0-3ED74B08C3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64391-095E-4626-8E15-F0368A2DD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9E582-0AE8-4DB7-810A-F1280AB13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0CF94B-7299-49A8-896B-CEDFE03B4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5F0C3-B7CE-4750-BB8D-D6738FA6AB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6ED886-5ACC-4E73-BC84-34CD3359151D}"/>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8" name="Footer Placeholder 7">
            <a:extLst>
              <a:ext uri="{FF2B5EF4-FFF2-40B4-BE49-F238E27FC236}">
                <a16:creationId xmlns:a16="http://schemas.microsoft.com/office/drawing/2014/main" id="{1AE54964-2181-4076-9C55-7F8241CA5289}"/>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9" name="Slide Number Placeholder 8">
            <a:extLst>
              <a:ext uri="{FF2B5EF4-FFF2-40B4-BE49-F238E27FC236}">
                <a16:creationId xmlns:a16="http://schemas.microsoft.com/office/drawing/2014/main" id="{ED25BA7E-8E15-404E-9A70-380F10A55C71}"/>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124629370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4C99-5291-4974-A81A-13EAEF5AF1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39D2F8-E13E-4661-968A-680D950CC8F3}"/>
              </a:ext>
            </a:extLst>
          </p:cNvPr>
          <p:cNvSpPr>
            <a:spLocks noGrp="1"/>
          </p:cNvSpPr>
          <p:nvPr>
            <p:ph type="dt" sz="half" idx="10"/>
          </p:nvPr>
        </p:nvSpPr>
        <p:spPr/>
        <p:txBody>
          <a:bodyPr/>
          <a:lstStyle/>
          <a:p>
            <a:fld id="{68A60ABB-95B4-4326-8698-5379D63386DD}" type="datetime1">
              <a:rPr lang="en-US" smtClean="0">
                <a:solidFill>
                  <a:srgbClr val="FFFFFF"/>
                </a:solidFill>
              </a:rPr>
              <a:t>2/22/2025</a:t>
            </a:fld>
            <a:endParaRPr lang="en-US">
              <a:solidFill>
                <a:srgbClr val="FFFFFF"/>
              </a:solidFill>
            </a:endParaRPr>
          </a:p>
        </p:txBody>
      </p:sp>
      <p:sp>
        <p:nvSpPr>
          <p:cNvPr id="4" name="Footer Placeholder 3">
            <a:extLst>
              <a:ext uri="{FF2B5EF4-FFF2-40B4-BE49-F238E27FC236}">
                <a16:creationId xmlns:a16="http://schemas.microsoft.com/office/drawing/2014/main" id="{E136D15F-B7B1-417F-AE75-9990FCA1E491}"/>
              </a:ext>
            </a:extLst>
          </p:cNvPr>
          <p:cNvSpPr>
            <a:spLocks noGrp="1"/>
          </p:cNvSpPr>
          <p:nvPr>
            <p:ph type="ftr" sz="quarter" idx="11"/>
          </p:nvPr>
        </p:nvSpPr>
        <p:spPr/>
        <p:txBody>
          <a:bodyPr/>
          <a:lstStyle/>
          <a:p>
            <a:endParaRPr lang="en-US">
              <a:solidFill>
                <a:srgbClr val="FFFFFF"/>
              </a:solidFill>
            </a:endParaRPr>
          </a:p>
        </p:txBody>
      </p:sp>
      <p:sp>
        <p:nvSpPr>
          <p:cNvPr id="5" name="Slide Number Placeholder 4">
            <a:extLst>
              <a:ext uri="{FF2B5EF4-FFF2-40B4-BE49-F238E27FC236}">
                <a16:creationId xmlns:a16="http://schemas.microsoft.com/office/drawing/2014/main" id="{6AABF2EF-DE66-4A0C-8C94-E35CA7685A7A}"/>
              </a:ext>
            </a:extLst>
          </p:cNvPr>
          <p:cNvSpPr>
            <a:spLocks noGrp="1"/>
          </p:cNvSpPr>
          <p:nvPr>
            <p:ph type="sldNum" sz="quarter" idx="12"/>
          </p:nvPr>
        </p:nvSpPr>
        <p:spPr/>
        <p:txBody>
          <a:bodyPr/>
          <a:lstStyle/>
          <a:p>
            <a:fld id="{4263996E-B49B-426F-BE41-F72AD5A99085}" type="slidenum">
              <a:rPr lang="en-US" smtClean="0">
                <a:solidFill>
                  <a:srgbClr val="FFFFFF"/>
                </a:solidFill>
              </a:rPr>
              <a:pPr/>
              <a:t>‹#›</a:t>
            </a:fld>
            <a:r>
              <a:rPr lang="en-US">
                <a:solidFill>
                  <a:srgbClr val="FFFFFF"/>
                </a:solidFill>
              </a:rPr>
              <a:t> </a:t>
            </a:r>
          </a:p>
        </p:txBody>
      </p:sp>
    </p:spTree>
    <p:extLst>
      <p:ext uri="{BB962C8B-B14F-4D97-AF65-F5344CB8AC3E}">
        <p14:creationId xmlns:p14="http://schemas.microsoft.com/office/powerpoint/2010/main" val="2461442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5792E4-1368-44F2-B1AF-E70F88E19028}"/>
              </a:ext>
            </a:extLst>
          </p:cNvPr>
          <p:cNvSpPr>
            <a:spLocks noGrp="1"/>
          </p:cNvSpPr>
          <p:nvPr>
            <p:ph type="dt" sz="half" idx="10"/>
          </p:nvPr>
        </p:nvSpPr>
        <p:spPr/>
        <p:txBody>
          <a:bodyPr/>
          <a:lstStyle/>
          <a:p>
            <a:pPr>
              <a:defRPr/>
            </a:pPr>
            <a:fld id="{8B00FB6E-CAB5-421E-8EAC-A4241CA901DA}" type="datetime1">
              <a:rPr lang="en-US" smtClean="0">
                <a:solidFill>
                  <a:srgbClr val="FFF9E5">
                    <a:shade val="50000"/>
                  </a:srgbClr>
                </a:solidFill>
              </a:rPr>
              <a:t>2/22/2025</a:t>
            </a:fld>
            <a:endParaRPr lang="en-US" dirty="0">
              <a:solidFill>
                <a:srgbClr val="FFF9E5">
                  <a:shade val="50000"/>
                </a:srgbClr>
              </a:solidFill>
            </a:endParaRPr>
          </a:p>
        </p:txBody>
      </p:sp>
      <p:sp>
        <p:nvSpPr>
          <p:cNvPr id="3" name="Footer Placeholder 2">
            <a:extLst>
              <a:ext uri="{FF2B5EF4-FFF2-40B4-BE49-F238E27FC236}">
                <a16:creationId xmlns:a16="http://schemas.microsoft.com/office/drawing/2014/main" id="{3FED8277-2510-4061-A5E5-2F6FFA3786C8}"/>
              </a:ext>
            </a:extLst>
          </p:cNvPr>
          <p:cNvSpPr>
            <a:spLocks noGrp="1"/>
          </p:cNvSpPr>
          <p:nvPr>
            <p:ph type="ftr" sz="quarter" idx="11"/>
          </p:nvPr>
        </p:nvSpPr>
        <p:spPr/>
        <p:txBody>
          <a:bodyPr/>
          <a:lstStyle/>
          <a:p>
            <a:pPr>
              <a:defRPr/>
            </a:pPr>
            <a:endParaRPr lang="en-US" dirty="0">
              <a:solidFill>
                <a:srgbClr val="FFF9E5">
                  <a:shade val="50000"/>
                </a:srgbClr>
              </a:solidFill>
            </a:endParaRPr>
          </a:p>
        </p:txBody>
      </p:sp>
      <p:sp>
        <p:nvSpPr>
          <p:cNvPr id="4" name="Slide Number Placeholder 3">
            <a:extLst>
              <a:ext uri="{FF2B5EF4-FFF2-40B4-BE49-F238E27FC236}">
                <a16:creationId xmlns:a16="http://schemas.microsoft.com/office/drawing/2014/main" id="{A7B54343-9966-4C8B-AB5A-28270CB44D63}"/>
              </a:ext>
            </a:extLst>
          </p:cNvPr>
          <p:cNvSpPr>
            <a:spLocks noGrp="1"/>
          </p:cNvSpPr>
          <p:nvPr>
            <p:ph type="sldNum" sz="quarter" idx="12"/>
          </p:nvPr>
        </p:nvSpPr>
        <p:spPr/>
        <p:txBody>
          <a:bodyPr/>
          <a:lstStyle/>
          <a:p>
            <a:pPr>
              <a:defRPr/>
            </a:pPr>
            <a:fld id="{032A5367-A3A9-4292-8CFB-3FC9B425DB23}" type="slidenum">
              <a:rPr lang="en-US" smtClean="0">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1081119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818E-2182-4318-8DDF-BC519EB42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FF4234-384D-4CD6-9EDD-89C5DB077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3E7FCA-CC5C-4E69-AA29-4DF7AF729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1FE7A-D403-4673-869D-B78955F1499C}"/>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6" name="Footer Placeholder 5">
            <a:extLst>
              <a:ext uri="{FF2B5EF4-FFF2-40B4-BE49-F238E27FC236}">
                <a16:creationId xmlns:a16="http://schemas.microsoft.com/office/drawing/2014/main" id="{75F0E625-DC85-4228-BBEC-D25D3DCA7B2F}"/>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7" name="Slide Number Placeholder 6">
            <a:extLst>
              <a:ext uri="{FF2B5EF4-FFF2-40B4-BE49-F238E27FC236}">
                <a16:creationId xmlns:a16="http://schemas.microsoft.com/office/drawing/2014/main" id="{529ABEE7-9935-4A8F-A7A8-47FF7CB161D7}"/>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1059948748"/>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0E15-D60F-46AA-8716-0AED6C2C1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84501A-C919-45C1-B1C8-726B2C6C5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B781F9-3AF9-4C29-87D4-21BEF3A75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BD6F77-0D54-4225-B873-B3DB12B5DA9D}"/>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6" name="Footer Placeholder 5">
            <a:extLst>
              <a:ext uri="{FF2B5EF4-FFF2-40B4-BE49-F238E27FC236}">
                <a16:creationId xmlns:a16="http://schemas.microsoft.com/office/drawing/2014/main" id="{802EA9CC-6D38-4247-9A00-A92E0C9CD3CD}"/>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7" name="Slide Number Placeholder 6">
            <a:extLst>
              <a:ext uri="{FF2B5EF4-FFF2-40B4-BE49-F238E27FC236}">
                <a16:creationId xmlns:a16="http://schemas.microsoft.com/office/drawing/2014/main" id="{5DE40865-802E-43AA-95D8-B05E82DCECA3}"/>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64101499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CA815-D54A-4482-9B71-5BDF5F6143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CEF300-C552-4788-AB22-5E82E4BCC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58CD1-3054-41F0-8AE5-36C48C188646}"/>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5" name="Footer Placeholder 4">
            <a:extLst>
              <a:ext uri="{FF2B5EF4-FFF2-40B4-BE49-F238E27FC236}">
                <a16:creationId xmlns:a16="http://schemas.microsoft.com/office/drawing/2014/main" id="{B38C5617-1B16-4043-AC81-A67004386D62}"/>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a:extLst>
              <a:ext uri="{FF2B5EF4-FFF2-40B4-BE49-F238E27FC236}">
                <a16:creationId xmlns:a16="http://schemas.microsoft.com/office/drawing/2014/main" id="{45FEF987-5618-4E70-8229-E911FA7EE776}"/>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368872290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EBFC06-9C45-4AAA-9CA2-0CBE430167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AF31E3-3596-4973-B066-8CDCC73C0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0E16-522A-4BFD-B043-20A554E80EB3}"/>
              </a:ext>
            </a:extLst>
          </p:cNvPr>
          <p:cNvSpPr>
            <a:spLocks noGrp="1"/>
          </p:cNvSpPr>
          <p:nvPr>
            <p:ph type="dt" sz="half" idx="10"/>
          </p:nvPr>
        </p:nvSpPr>
        <p:spPr/>
        <p:txBody>
          <a:bodyPr/>
          <a:lstStyle/>
          <a:p>
            <a:pPr fontAlgn="base">
              <a:spcBef>
                <a:spcPct val="0"/>
              </a:spcBef>
              <a:spcAft>
                <a:spcPct val="0"/>
              </a:spcAft>
              <a:defRPr/>
            </a:pPr>
            <a:fld id="{35184239-7970-43F3-9EE5-6F4CB26D347D}" type="datetime1">
              <a:rPr lang="en-US" smtClean="0">
                <a:solidFill>
                  <a:srgbClr val="FFF9E5">
                    <a:shade val="50000"/>
                  </a:srgbClr>
                </a:solidFill>
              </a:rPr>
              <a:t>2/22/2025</a:t>
            </a:fld>
            <a:endParaRPr lang="en-US" dirty="0">
              <a:solidFill>
                <a:srgbClr val="FFF9E5">
                  <a:shade val="50000"/>
                </a:srgbClr>
              </a:solidFill>
            </a:endParaRPr>
          </a:p>
        </p:txBody>
      </p:sp>
      <p:sp>
        <p:nvSpPr>
          <p:cNvPr id="5" name="Footer Placeholder 4">
            <a:extLst>
              <a:ext uri="{FF2B5EF4-FFF2-40B4-BE49-F238E27FC236}">
                <a16:creationId xmlns:a16="http://schemas.microsoft.com/office/drawing/2014/main" id="{8FE85CA1-22E3-446C-BFCF-430A1214A988}"/>
              </a:ext>
            </a:extLst>
          </p:cNvPr>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a:extLst>
              <a:ext uri="{FF2B5EF4-FFF2-40B4-BE49-F238E27FC236}">
                <a16:creationId xmlns:a16="http://schemas.microsoft.com/office/drawing/2014/main" id="{96A89F0D-A677-4863-95FC-49401236522C}"/>
              </a:ext>
            </a:extLst>
          </p:cNvPr>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315172438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FE3E8D81-BE9C-4B1B-86D4-E7E23D0B1419}" type="datetime1">
              <a:rPr lang="en-US" smtClean="0">
                <a:solidFill>
                  <a:srgbClr val="FFF9E5">
                    <a:shade val="50000"/>
                  </a:srgbClr>
                </a:solidFill>
              </a:rPr>
              <a:t>2/22/2025</a:t>
            </a:fld>
            <a:endParaRPr lang="en-US" dirty="0">
              <a:solidFill>
                <a:srgbClr val="FFF9E5">
                  <a:shade val="50000"/>
                </a:srgb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1551628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0EEC96-A096-4F1D-941C-3DE644A14DA1}"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252461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C95F-9475-464B-A892-AD5C5B171F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5932C6-5AEA-4CDE-A58F-D2129616E4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4FA41B-379C-4936-9681-927EA514DC45}"/>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06602A17-6B96-4FC9-AE1E-ABB36B1A9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ADE39-353B-493E-9074-C7F7AA1D2ACC}"/>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60070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0807-FCF5-4192-A1D5-24F7A012B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49A953-A040-4369-8D51-D3BA039AAF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688B-7C82-48A0-99F7-BA720109D964}"/>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9C035045-1D65-4868-8437-7FAB4A5DA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E1846-F8A8-4900-B4A1-8EE4861D1275}"/>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859950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F7C3-42DB-40ED-BA53-1D628EB437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6FFF6A-6162-4BA9-9AFA-A8F048592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7459E-F218-4562-A95A-CAA1E5F07858}"/>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722EA3E5-82A4-4C6C-BACA-44C6A5011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6EB47-E25F-4192-8CCA-3AF52BEB7BAB}"/>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88036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EFE3-DC69-4FDE-95F6-5C76D7733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A4FFF-E744-463D-9E79-7B580E933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8ECD8-37DC-428B-988D-623D3AF16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FCC49-585A-41FC-BE5A-EA7D5FFF1548}"/>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6" name="Footer Placeholder 5">
            <a:extLst>
              <a:ext uri="{FF2B5EF4-FFF2-40B4-BE49-F238E27FC236}">
                <a16:creationId xmlns:a16="http://schemas.microsoft.com/office/drawing/2014/main" id="{2B487743-7614-4109-9A5E-755326799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EA5A8-29EC-4B2F-9242-05245372DB90}"/>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444421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D971-0BDC-4977-A658-F2A9CB62F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34E32-F33C-4E70-9E79-BB00360850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08AD8-ED15-46ED-9135-17702D6B6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71772-75AA-4DD5-B36F-984E81F77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9CFD33-552C-46AD-A13E-0762A5F23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1983D-ABF9-48A5-9A19-7F5486ED208C}"/>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8" name="Footer Placeholder 7">
            <a:extLst>
              <a:ext uri="{FF2B5EF4-FFF2-40B4-BE49-F238E27FC236}">
                <a16:creationId xmlns:a16="http://schemas.microsoft.com/office/drawing/2014/main" id="{8938284C-3F6C-4FE1-90A1-CAE50ABF7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19F450-2CBA-434D-8CDA-C5E1AC88027D}"/>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1320969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20A2-0A98-490C-9955-7A187B733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B02B19-9B3D-4B8C-9D58-891645684BBD}"/>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4" name="Footer Placeholder 3">
            <a:extLst>
              <a:ext uri="{FF2B5EF4-FFF2-40B4-BE49-F238E27FC236}">
                <a16:creationId xmlns:a16="http://schemas.microsoft.com/office/drawing/2014/main" id="{744274EA-CB56-46CE-81B3-8FCCB359B6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2A4A82-861A-4A05-956D-FF65B56A3A1B}"/>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3053673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E6AB01-07B8-4453-BFFA-3F31B8B2A5EC}"/>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3" name="Footer Placeholder 2">
            <a:extLst>
              <a:ext uri="{FF2B5EF4-FFF2-40B4-BE49-F238E27FC236}">
                <a16:creationId xmlns:a16="http://schemas.microsoft.com/office/drawing/2014/main" id="{9CA3F9B0-F67D-45C9-8121-D8BB12B98A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8EAC7-F095-4413-A7C8-38D924B6EBEA}"/>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4022590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EFBE-C47B-4F14-9AFE-90948F9C1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7E5F29-274B-4FD4-BE0C-026021184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A8C483-8E19-4EBB-B10A-B83347DF9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79242-ED9F-4215-A4E7-A4CEF958C303}"/>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6" name="Footer Placeholder 5">
            <a:extLst>
              <a:ext uri="{FF2B5EF4-FFF2-40B4-BE49-F238E27FC236}">
                <a16:creationId xmlns:a16="http://schemas.microsoft.com/office/drawing/2014/main" id="{B41F6402-0E95-429C-A50B-665DFC0A7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1DB34-C316-4700-97E1-96DA72F21AD0}"/>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3186088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5231-7453-4E3E-A290-53CF5DE79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67737-0E63-4549-93E5-08347E415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0F119B-63A5-44EE-A316-D441739E9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B3E18-27CB-4352-9506-B5A593AF321B}"/>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6" name="Footer Placeholder 5">
            <a:extLst>
              <a:ext uri="{FF2B5EF4-FFF2-40B4-BE49-F238E27FC236}">
                <a16:creationId xmlns:a16="http://schemas.microsoft.com/office/drawing/2014/main" id="{6E17D1B7-713A-43AD-AFA5-490DAB21B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C843E-9623-4F65-A13A-711F59CAE385}"/>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566383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1981-AB0B-40F0-ACBD-FD07A18287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49CE4C-4C32-487B-9261-33AC9DA69E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F894F-9546-4CCB-B592-B441F54EAB5F}"/>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82F74C5E-6855-4467-8F4E-D9A4EF2B9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DD547-0565-4295-B8B6-357A1BB3E04E}"/>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2790969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4F614-FFC7-4222-9A36-8FF14CF28E0D}" type="datetime1">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142512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0DFB7-6795-4DAA-B6A1-F09E56D0A1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CF9C44-3532-4B2B-83CA-5AFB44C0BC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1595D-BB39-4341-91D5-C5214AB40D8A}"/>
              </a:ext>
            </a:extLst>
          </p:cNvPr>
          <p:cNvSpPr>
            <a:spLocks noGrp="1"/>
          </p:cNvSpPr>
          <p:nvPr>
            <p:ph type="dt" sz="half" idx="10"/>
          </p:nvPr>
        </p:nvSpPr>
        <p:spPr/>
        <p:txBody>
          <a:body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43D0C8F5-6B97-4034-852D-743F558F9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FF6DA-D2A6-4D25-8EC1-36ED2ABC84DE}"/>
              </a:ext>
            </a:extLst>
          </p:cNvPr>
          <p:cNvSpPr>
            <a:spLocks noGrp="1"/>
          </p:cNvSpPr>
          <p:nvPr>
            <p:ph type="sldNum" sz="quarter" idx="12"/>
          </p:nvPr>
        </p:nvSpPr>
        <p:spPr/>
        <p:txBody>
          <a:bodyPr/>
          <a:lstStyle/>
          <a:p>
            <a:fld id="{B667C6AD-E4B5-4C67-9921-B02C64B60323}" type="slidenum">
              <a:rPr lang="en-US" smtClean="0"/>
              <a:t>‹#›</a:t>
            </a:fld>
            <a:endParaRPr lang="en-US"/>
          </a:p>
        </p:txBody>
      </p:sp>
    </p:spTree>
    <p:extLst>
      <p:ext uri="{BB962C8B-B14F-4D97-AF65-F5344CB8AC3E}">
        <p14:creationId xmlns:p14="http://schemas.microsoft.com/office/powerpoint/2010/main" val="4009763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sz="1800" kern="0">
              <a:solidFill>
                <a:sysClr val="windowText" lastClr="000000"/>
              </a:solidFill>
              <a:latin typeface="Times New Roman" pitchFamily="18" charset="0"/>
              <a:cs typeface="Arial" pitchFamily="34" charset="0"/>
            </a:endParaRPr>
          </a:p>
        </p:txBody>
      </p:sp>
      <p:sp>
        <p:nvSpPr>
          <p:cNvPr id="3" name="Footer Placeholder 21"/>
          <p:cNvSpPr>
            <a:spLocks noGrp="1"/>
          </p:cNvSpPr>
          <p:nvPr>
            <p:ph type="ftr" sz="quarter" idx="11"/>
          </p:nvPr>
        </p:nvSpPr>
        <p:spPr/>
        <p:txBody>
          <a:bodyPr/>
          <a:lstStyle>
            <a:lvl1pPr>
              <a:defRPr/>
            </a:lvl1pPr>
          </a:lstStyle>
          <a:p>
            <a:pPr>
              <a:defRPr/>
            </a:pPr>
            <a:endParaRPr lang="en-US" sz="1800" kern="0">
              <a:solidFill>
                <a:sysClr val="windowText" lastClr="000000"/>
              </a:solidFill>
              <a:latin typeface="Times New Roman" pitchFamily="18" charset="0"/>
              <a:cs typeface="Arial" pitchFamily="34" charset="0"/>
            </a:endParaRPr>
          </a:p>
        </p:txBody>
      </p:sp>
      <p:sp>
        <p:nvSpPr>
          <p:cNvPr id="4" name="Slide Number Placeholder 17"/>
          <p:cNvSpPr>
            <a:spLocks noGrp="1"/>
          </p:cNvSpPr>
          <p:nvPr>
            <p:ph type="sldNum" sz="quarter" idx="12"/>
          </p:nvPr>
        </p:nvSpPr>
        <p:spPr/>
        <p:txBody>
          <a:bodyPr/>
          <a:lstStyle>
            <a:lvl1pPr>
              <a:defRPr/>
            </a:lvl1pPr>
          </a:lstStyle>
          <a:p>
            <a:pPr>
              <a:defRPr/>
            </a:pPr>
            <a:fld id="{64A6D527-989F-463F-8014-EE3A2DD20C35}" type="slidenum">
              <a:rPr lang="en-US" sz="1800" kern="0" smtClean="0">
                <a:solidFill>
                  <a:sysClr val="windowText" lastClr="000000"/>
                </a:solidFill>
                <a:latin typeface="Times New Roman" pitchFamily="18" charset="0"/>
                <a:cs typeface="Arial" pitchFamily="34" charset="0"/>
              </a:rPr>
              <a:pPr>
                <a:defRPr/>
              </a:pPr>
              <a:t>‹#›</a:t>
            </a:fld>
            <a:endParaRPr lang="en-US" sz="1800" kern="0">
              <a:solidFill>
                <a:sysClr val="windowText" lastClr="000000"/>
              </a:solidFill>
              <a:latin typeface="Times New Roman" pitchFamily="18" charset="0"/>
              <a:cs typeface="Arial" pitchFamily="34" charset="0"/>
            </a:endParaRPr>
          </a:p>
        </p:txBody>
      </p:sp>
    </p:spTree>
    <p:extLst>
      <p:ext uri="{BB962C8B-B14F-4D97-AF65-F5344CB8AC3E}">
        <p14:creationId xmlns:p14="http://schemas.microsoft.com/office/powerpoint/2010/main" val="2064769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a:effectLst/>
        </p:spPr>
        <p:txBody>
          <a:bodyPr/>
          <a:lstStyle>
            <a:lvl1pPr>
              <a:defRPr sz="4800" cap="none" baseline="0">
                <a:effectLst>
                  <a:outerShdw blurRad="30000" dist="30000" dir="2700000" algn="tl" rotWithShape="0">
                    <a:schemeClr val="bg2">
                      <a:shade val="45000"/>
                      <a:satMod val="150000"/>
                      <a:alpha val="90000"/>
                    </a:schemeClr>
                  </a:outerShdw>
                </a:effectLst>
              </a:defRPr>
            </a:lvl1pPr>
          </a:lstStyle>
          <a:p>
            <a:r>
              <a:rPr lang="en-US"/>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dirty="0">
              <a:latin typeface="Times New Roman" pitchFamily="18" charset="0"/>
              <a:cs typeface="Arial" pitchFamily="34" charset="0"/>
            </a:endParaRPr>
          </a:p>
        </p:txBody>
      </p:sp>
      <p:sp>
        <p:nvSpPr>
          <p:cNvPr id="4"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dirty="0">
              <a:latin typeface="Times New Roman" pitchFamily="18" charset="0"/>
              <a:cs typeface="Arial" pitchFamily="34" charset="0"/>
            </a:endParaRPr>
          </a:p>
        </p:txBody>
      </p:sp>
      <p:sp>
        <p:nvSpPr>
          <p:cNvPr id="5" name="Slide Number Placeholder 17"/>
          <p:cNvSpPr>
            <a:spLocks noGrp="1"/>
          </p:cNvSpPr>
          <p:nvPr>
            <p:ph type="sldNum" sz="quarter" idx="12"/>
          </p:nvPr>
        </p:nvSpPr>
        <p:spPr/>
        <p:txBody>
          <a:bodyPr/>
          <a:lstStyle>
            <a:lvl1pPr>
              <a:defRPr/>
            </a:lvl1pPr>
          </a:lstStyle>
          <a:p>
            <a:pPr fontAlgn="base">
              <a:spcBef>
                <a:spcPct val="0"/>
              </a:spcBef>
              <a:spcAft>
                <a:spcPct val="0"/>
              </a:spcAft>
              <a:defRPr/>
            </a:pPr>
            <a:fld id="{1397906A-1BD0-4B70-B740-F1B4D16C26F9}" type="slidenum">
              <a:rPr lang="en-US" smtClean="0">
                <a:latin typeface="Times New Roman" pitchFamily="18" charset="0"/>
                <a:cs typeface="Arial" pitchFamily="34" charset="0"/>
              </a:rPr>
              <a:pPr fontAlgn="base">
                <a:spcBef>
                  <a:spcPct val="0"/>
                </a:spcBef>
                <a:spcAft>
                  <a:spcPct val="0"/>
                </a:spcAft>
                <a:defRPr/>
              </a:pPr>
              <a:t>‹#›</a:t>
            </a:fld>
            <a:endParaRPr lang="en-US" dirty="0">
              <a:latin typeface="Times New Roman" pitchFamily="18" charset="0"/>
              <a:cs typeface="Arial" pitchFamily="34" charset="0"/>
            </a:endParaRPr>
          </a:p>
        </p:txBody>
      </p:sp>
    </p:spTree>
    <p:extLst>
      <p:ext uri="{BB962C8B-B14F-4D97-AF65-F5344CB8AC3E}">
        <p14:creationId xmlns:p14="http://schemas.microsoft.com/office/powerpoint/2010/main" val="1982210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3C32CF0-5B12-4BF5-922E-8ACDD05E483A}" type="datetime1">
              <a:rPr lang="en-US" smtClean="0">
                <a:solidFill>
                  <a:srgbClr val="FFF9E5">
                    <a:shade val="50000"/>
                  </a:srgbClr>
                </a:solidFill>
              </a:rPr>
              <a:t>2/22/2025</a:t>
            </a:fld>
            <a:endParaRPr lang="en-US">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FFF9E5">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53F4D68-69E0-4295-BFC5-ACECA8B1A96E}"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105935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7019D07-ABD7-4CF4-A3CE-69689B0D0E7C}" type="datetime1">
              <a:rPr lang="en-US" smtClean="0">
                <a:solidFill>
                  <a:srgbClr val="04617B">
                    <a:shade val="90000"/>
                  </a:srgbClr>
                </a:solidFill>
              </a:rPr>
              <a:pPr>
                <a:defRPr/>
              </a:pPr>
              <a:t>2/22/2025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BD2ADC3F-AFF8-4078-9708-1C4BCDC75B7D}"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32936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332B-9E1D-469D-8894-0600EF0D69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63426-CD74-4942-8162-1AE3374FA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A9AEC-4DAE-4DF5-85F3-118315722D16}"/>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5" name="Footer Placeholder 4">
            <a:extLst>
              <a:ext uri="{FF2B5EF4-FFF2-40B4-BE49-F238E27FC236}">
                <a16:creationId xmlns:a16="http://schemas.microsoft.com/office/drawing/2014/main" id="{47537346-4EB5-4F0A-B915-16584BFF7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D6522-FAB0-4CCD-A774-5A5A5FD1838F}"/>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2446698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336E-2281-46AE-B89C-1C87FAB2C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46412-7F21-4952-9B44-A912F80C2B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D303B-EBD3-4DBE-AB2A-95A5A780C600}"/>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5" name="Footer Placeholder 4">
            <a:extLst>
              <a:ext uri="{FF2B5EF4-FFF2-40B4-BE49-F238E27FC236}">
                <a16:creationId xmlns:a16="http://schemas.microsoft.com/office/drawing/2014/main" id="{8C814317-B91D-4F7D-9645-AED75778E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A3D71-083C-4CB6-A8E9-5D7A34D7B8C9}"/>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15127276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1848-2D00-4470-801B-AC1DB97A4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A2045A-6F48-469B-AFCD-85318EFF7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119E-2183-462B-ADEC-EDD34B5EA429}"/>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5" name="Footer Placeholder 4">
            <a:extLst>
              <a:ext uri="{FF2B5EF4-FFF2-40B4-BE49-F238E27FC236}">
                <a16:creationId xmlns:a16="http://schemas.microsoft.com/office/drawing/2014/main" id="{411AB0CC-61AD-4337-8527-B6C6B538B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6AE07-B16B-4883-AB86-9F1CCD86FCFE}"/>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3532265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3CA9-ECAF-4F7C-B747-23C69D9D8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CE989-3228-4212-9DA4-CEFDEE8160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D8F5A-7763-411C-9188-A42B134ACE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514E27-F1C0-49B0-86A4-04F3353C8952}"/>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6" name="Footer Placeholder 5">
            <a:extLst>
              <a:ext uri="{FF2B5EF4-FFF2-40B4-BE49-F238E27FC236}">
                <a16:creationId xmlns:a16="http://schemas.microsoft.com/office/drawing/2014/main" id="{DF57BEFD-36A6-47A6-8110-3FADD8730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F92DC-702A-4176-BF60-247C799D4F5D}"/>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4235037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27EC-9962-4756-BBD3-0C1251959C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755855-9550-42B5-B323-AE28BD608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01A625-1758-442E-A9CD-23FCD31A4C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5DC80-1B96-4751-8761-5F2A35A72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FFF2E0-D403-431B-A57C-D7EFA7FF48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68CD8-7925-4E75-A32B-93C9F1A6504F}"/>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8" name="Footer Placeholder 7">
            <a:extLst>
              <a:ext uri="{FF2B5EF4-FFF2-40B4-BE49-F238E27FC236}">
                <a16:creationId xmlns:a16="http://schemas.microsoft.com/office/drawing/2014/main" id="{68765049-B473-4B97-ACA5-43177BBFDA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26E3C9-DF9A-418D-A934-B36BBCC75BAF}"/>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2519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A7B234-F7F7-493E-91CD-7B52AE9095D1}" type="datetime1">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163316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41A3-2FAB-4D36-AAA5-F3D273157C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D471A6-385A-4CD2-83DE-0C3201FE3198}"/>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4" name="Footer Placeholder 3">
            <a:extLst>
              <a:ext uri="{FF2B5EF4-FFF2-40B4-BE49-F238E27FC236}">
                <a16:creationId xmlns:a16="http://schemas.microsoft.com/office/drawing/2014/main" id="{A82829B5-DFFF-4CD0-A80C-437C09D2E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E4ECD9-82A7-4685-B3BF-67ED2D386858}"/>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617378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89A0F-5FF2-41F8-A44E-0D9E1E9AD657}"/>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3" name="Footer Placeholder 2">
            <a:extLst>
              <a:ext uri="{FF2B5EF4-FFF2-40B4-BE49-F238E27FC236}">
                <a16:creationId xmlns:a16="http://schemas.microsoft.com/office/drawing/2014/main" id="{03A40249-8FC6-4CF8-B474-EA045947F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08A3AF-B172-4F69-A682-0DFA5910883B}"/>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8749918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9DC95-1CED-4CF3-8BC4-0046A50BD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F5ACC-D3FD-4A0D-B929-29FFE06BD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6378D-E0F9-461B-83C8-70F557818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0BD684-DA79-4FBC-AC53-B44E59FD5992}"/>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6" name="Footer Placeholder 5">
            <a:extLst>
              <a:ext uri="{FF2B5EF4-FFF2-40B4-BE49-F238E27FC236}">
                <a16:creationId xmlns:a16="http://schemas.microsoft.com/office/drawing/2014/main" id="{4606AC7D-D161-4FC5-BFE6-0976FAA11D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5537-6964-459C-B6E3-B5BAE11FB9AA}"/>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427957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635F-47AB-4679-8748-7B841B645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AF9CC-D050-46B8-844C-599759427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7B98CB-A039-4656-8EB1-E03AED0BB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1AC51F-91E1-436F-A32F-ADAAE38C8FF4}"/>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6" name="Footer Placeholder 5">
            <a:extLst>
              <a:ext uri="{FF2B5EF4-FFF2-40B4-BE49-F238E27FC236}">
                <a16:creationId xmlns:a16="http://schemas.microsoft.com/office/drawing/2014/main" id="{08B296CB-C515-4B11-AF44-39BBD174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E0B44-523C-4D78-BF9D-7A3A696800B5}"/>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3967006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2812-4CF2-4946-8097-E4AD907ED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F54329-F252-48C6-B8A3-2BBFF67630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7535D-E5CC-45FF-9410-D533CA2C8300}"/>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5" name="Footer Placeholder 4">
            <a:extLst>
              <a:ext uri="{FF2B5EF4-FFF2-40B4-BE49-F238E27FC236}">
                <a16:creationId xmlns:a16="http://schemas.microsoft.com/office/drawing/2014/main" id="{470A0560-94A2-4FF3-ADF5-7D1984B66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47E64-2AB7-46B5-98A1-32C78D395981}"/>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1378589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E6514-9661-4189-9E88-1117CF27C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5DC314-7F2B-4BF6-8AF6-3E767A876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E03E4-8706-4BE3-AFE1-25651D882B38}"/>
              </a:ext>
            </a:extLst>
          </p:cNvPr>
          <p:cNvSpPr>
            <a:spLocks noGrp="1"/>
          </p:cNvSpPr>
          <p:nvPr>
            <p:ph type="dt" sz="half" idx="10"/>
          </p:nvPr>
        </p:nvSpPr>
        <p:spPr/>
        <p:txBody>
          <a:bodyPr/>
          <a:lstStyle/>
          <a:p>
            <a:fld id="{4DDC30C3-F216-4447-88DA-379B5E441EED}" type="datetimeFigureOut">
              <a:rPr lang="en-US" smtClean="0"/>
              <a:t>2/22/2025</a:t>
            </a:fld>
            <a:endParaRPr lang="en-US"/>
          </a:p>
        </p:txBody>
      </p:sp>
      <p:sp>
        <p:nvSpPr>
          <p:cNvPr id="5" name="Footer Placeholder 4">
            <a:extLst>
              <a:ext uri="{FF2B5EF4-FFF2-40B4-BE49-F238E27FC236}">
                <a16:creationId xmlns:a16="http://schemas.microsoft.com/office/drawing/2014/main" id="{2E20D9A2-BEBC-49E7-AD61-059A3F22A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D62D9-F4A3-4E5C-970E-572B4A7A61D1}"/>
              </a:ext>
            </a:extLst>
          </p:cNvPr>
          <p:cNvSpPr>
            <a:spLocks noGrp="1"/>
          </p:cNvSpPr>
          <p:nvPr>
            <p:ph type="sldNum" sz="quarter" idx="12"/>
          </p:nvPr>
        </p:nvSpPr>
        <p:spPr/>
        <p:txBody>
          <a:bodyPr/>
          <a:lstStyle/>
          <a:p>
            <a:fld id="{3BD1BE51-E098-484A-87D1-365A95F6651D}" type="slidenum">
              <a:rPr lang="en-US" smtClean="0"/>
              <a:t>‹#›</a:t>
            </a:fld>
            <a:endParaRPr lang="en-US"/>
          </a:p>
        </p:txBody>
      </p:sp>
    </p:spTree>
    <p:extLst>
      <p:ext uri="{BB962C8B-B14F-4D97-AF65-F5344CB8AC3E}">
        <p14:creationId xmlns:p14="http://schemas.microsoft.com/office/powerpoint/2010/main" val="1547857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70560" y="2775745"/>
            <a:ext cx="109728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a:t>Click to edit Master title style</a:t>
            </a:r>
            <a:endParaRPr lang="en-US" dirty="0"/>
          </a:p>
        </p:txBody>
      </p:sp>
      <p:sp>
        <p:nvSpPr>
          <p:cNvPr id="17" name="Subtitle 16"/>
          <p:cNvSpPr>
            <a:spLocks noGrp="1"/>
          </p:cNvSpPr>
          <p:nvPr>
            <p:ph type="subTitle" idx="1"/>
          </p:nvPr>
        </p:nvSpPr>
        <p:spPr>
          <a:xfrm>
            <a:off x="666752" y="1559720"/>
            <a:ext cx="68072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5" name="Date Placeholder 29"/>
          <p:cNvSpPr>
            <a:spLocks noGrp="1"/>
          </p:cNvSpPr>
          <p:nvPr>
            <p:ph type="dt" sz="half" idx="10"/>
          </p:nvPr>
        </p:nvSpPr>
        <p:spPr/>
        <p:txBody>
          <a:bodyPr/>
          <a:lstStyle>
            <a:lvl1pPr>
              <a:defRPr/>
            </a:lvl1pPr>
          </a:lstStyle>
          <a:p>
            <a:pPr fontAlgn="base">
              <a:spcBef>
                <a:spcPct val="0"/>
              </a:spcBef>
              <a:spcAft>
                <a:spcPct val="0"/>
              </a:spcAft>
              <a:defRPr/>
            </a:pPr>
            <a:fld id="{4EAB4AF4-C149-46B3-A6C5-1614A429285A}" type="datetime1">
              <a:rPr lang="en-US" smtClean="0">
                <a:latin typeface="Times New Roman" pitchFamily="18" charset="0"/>
                <a:cs typeface="Arial" pitchFamily="34" charset="0"/>
              </a:rPr>
              <a:pPr fontAlgn="base">
                <a:spcBef>
                  <a:spcPct val="0"/>
                </a:spcBef>
                <a:spcAft>
                  <a:spcPct val="0"/>
                </a:spcAft>
                <a:defRPr/>
              </a:pPr>
              <a:t>2/22/2025</a:t>
            </a:fld>
            <a:endParaRPr lang="en-US">
              <a:latin typeface="Times New Roman" pitchFamily="18" charset="0"/>
              <a:cs typeface="Arial" pitchFamily="34" charset="0"/>
            </a:endParaRPr>
          </a:p>
        </p:txBody>
      </p:sp>
      <p:sp>
        <p:nvSpPr>
          <p:cNvPr id="6" name="Footer Placeholder 18"/>
          <p:cNvSpPr>
            <a:spLocks noGrp="1"/>
          </p:cNvSpPr>
          <p:nvPr>
            <p:ph type="ftr" sz="quarter" idx="11"/>
          </p:nvPr>
        </p:nvSpPr>
        <p:spPr/>
        <p:txBody>
          <a:bodyPr/>
          <a:lstStyle>
            <a:lvl1pPr>
              <a:defRPr/>
            </a:lvl1pPr>
          </a:lstStyle>
          <a:p>
            <a:pPr fontAlgn="base">
              <a:spcBef>
                <a:spcPct val="0"/>
              </a:spcBef>
              <a:spcAft>
                <a:spcPct val="0"/>
              </a:spcAft>
              <a:defRPr/>
            </a:pPr>
            <a:endParaRPr lang="en-US">
              <a:latin typeface="Times New Roman" pitchFamily="18" charset="0"/>
              <a:cs typeface="Arial" pitchFamily="34" charset="0"/>
            </a:endParaRPr>
          </a:p>
        </p:txBody>
      </p:sp>
      <p:sp>
        <p:nvSpPr>
          <p:cNvPr id="7" name="Slide Number Placeholder 26"/>
          <p:cNvSpPr>
            <a:spLocks noGrp="1"/>
          </p:cNvSpPr>
          <p:nvPr>
            <p:ph type="sldNum" sz="quarter" idx="12"/>
          </p:nvPr>
        </p:nvSpPr>
        <p:spPr/>
        <p:txBody>
          <a:bodyPr/>
          <a:lstStyle>
            <a:lvl1pPr>
              <a:defRPr/>
            </a:lvl1pPr>
          </a:lstStyle>
          <a:p>
            <a:pPr fontAlgn="base">
              <a:spcBef>
                <a:spcPct val="0"/>
              </a:spcBef>
              <a:spcAft>
                <a:spcPct val="0"/>
              </a:spcAft>
              <a:defRPr/>
            </a:pPr>
            <a:fld id="{0E350F33-E7CA-4EDD-B39C-A23076A98D93}" type="slidenum">
              <a:rPr lang="en-US" smtClean="0">
                <a:latin typeface="Times New Roman" pitchFamily="18" charset="0"/>
                <a:cs typeface="Arial" pitchFamily="34" charset="0"/>
              </a:rPr>
              <a:pPr fontAlgn="base">
                <a:spcBef>
                  <a:spcPct val="0"/>
                </a:spcBef>
                <a:spcAft>
                  <a:spcPct val="0"/>
                </a:spcAft>
                <a:defRPr/>
              </a:pPr>
              <a:t>‹#›</a:t>
            </a:fld>
            <a:endParaRPr lang="en-US">
              <a:latin typeface="Times New Roman" pitchFamily="18" charset="0"/>
              <a:cs typeface="Arial" pitchFamily="34" charset="0"/>
            </a:endParaRPr>
          </a:p>
        </p:txBody>
      </p:sp>
    </p:spTree>
    <p:extLst>
      <p:ext uri="{BB962C8B-B14F-4D97-AF65-F5344CB8AC3E}">
        <p14:creationId xmlns:p14="http://schemas.microsoft.com/office/powerpoint/2010/main" val="2981877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114C2ED-817C-4EB6-8078-4B57E0985A06}" type="datetime1">
              <a:rPr lang="en-US" smtClean="0">
                <a:solidFill>
                  <a:srgbClr val="FFF9E5">
                    <a:shade val="50000"/>
                  </a:srgbClr>
                </a:solidFill>
              </a:rPr>
              <a:t>2/22/2025</a:t>
            </a:fld>
            <a:endParaRPr lang="en-US" dirty="0">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FFF9E5">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032A5367-A3A9-4292-8CFB-3FC9B425DB23}"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226302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EAA26AA4-3C28-4F3B-99BB-1E9928C805FB}" type="datetime1">
              <a:rPr lang="en-US" smtClean="0">
                <a:solidFill>
                  <a:srgbClr val="FFF9E5">
                    <a:shade val="50000"/>
                  </a:srgbClr>
                </a:solidFill>
              </a:rPr>
              <a:t>2/22/2025</a:t>
            </a:fld>
            <a:endParaRPr lang="en-US" dirty="0">
              <a:solidFill>
                <a:srgbClr val="FFF9E5">
                  <a:shade val="50000"/>
                </a:srgb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960994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3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8"/>
            <a:ext cx="10363200" cy="1509712"/>
          </a:xfrm>
        </p:spPr>
        <p:txBody>
          <a:bodyPr/>
          <a:lstStyle>
            <a:lvl1pPr>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A741CA-7E53-46CB-829B-EB34D774F2D3}" type="datetime1">
              <a:rPr lang="en-US" smtClean="0"/>
              <a:t>2/22/2025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BBAF270-3C5D-4AA4-878A-B7CE57203DB3}" type="slidenum">
              <a:rPr lang="en-US"/>
              <a:pPr>
                <a:defRPr/>
              </a:pPr>
              <a:t>‹#›</a:t>
            </a:fld>
            <a:endParaRPr lang="en-US" dirty="0"/>
          </a:p>
        </p:txBody>
      </p:sp>
    </p:spTree>
    <p:extLst>
      <p:ext uri="{BB962C8B-B14F-4D97-AF65-F5344CB8AC3E}">
        <p14:creationId xmlns:p14="http://schemas.microsoft.com/office/powerpoint/2010/main" val="321488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600CC-0078-4E9F-A060-40E19B346BB9}" type="datetime1">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2491200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CE7786-AD37-4FB8-B8BB-88D63D84ECE4}" type="datetime1">
              <a:rPr lang="en-US" smtClean="0">
                <a:solidFill>
                  <a:prstClr val="black">
                    <a:tint val="75000"/>
                  </a:prstClr>
                </a:solidFill>
              </a:rPr>
              <a:t>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F26D3A-BA13-4E3E-A063-4E8CA98DD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213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018AB462-6C4A-48A2-BFFE-B34896518F3C}"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C2C19-1412-4DA8-9C75-63B1B9BECEE6}" type="slidenum">
              <a:rPr lang="en-US" smtClean="0"/>
              <a:t>‹#›</a:t>
            </a:fld>
            <a:endParaRPr lang="en-US"/>
          </a:p>
        </p:txBody>
      </p:sp>
    </p:spTree>
    <p:extLst>
      <p:ext uri="{BB962C8B-B14F-4D97-AF65-F5344CB8AC3E}">
        <p14:creationId xmlns:p14="http://schemas.microsoft.com/office/powerpoint/2010/main" val="3311489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7985D3-119B-4C10-815C-1778D7F061FC}" type="datetime1">
              <a:rPr lang="en-US" sz="1800" kern="0" smtClean="0">
                <a:solidFill>
                  <a:prstClr val="black">
                    <a:tint val="75000"/>
                  </a:prstClr>
                </a:solidFill>
              </a:rPr>
              <a:pPr>
                <a:defRPr/>
              </a:pPr>
              <a:t>2/22/2025</a:t>
            </a:fld>
            <a:endParaRPr lang="en-US" sz="1800" kern="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sz="1800" kern="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71528D-6C85-4BA0-8DDD-41ACC2BB77B3}" type="slidenum">
              <a:rPr lang="en-US" sz="1800" kern="0" smtClean="0">
                <a:solidFill>
                  <a:prstClr val="black">
                    <a:tint val="75000"/>
                  </a:prstClr>
                </a:solidFill>
              </a:rPr>
              <a:pPr>
                <a:defRPr/>
              </a:pPr>
              <a:t>‹#›</a:t>
            </a:fld>
            <a:endParaRPr lang="en-US" sz="1800" kern="0">
              <a:solidFill>
                <a:prstClr val="black">
                  <a:tint val="75000"/>
                </a:prstClr>
              </a:solidFill>
            </a:endParaRPr>
          </a:p>
        </p:txBody>
      </p:sp>
    </p:spTree>
    <p:extLst>
      <p:ext uri="{BB962C8B-B14F-4D97-AF65-F5344CB8AC3E}">
        <p14:creationId xmlns:p14="http://schemas.microsoft.com/office/powerpoint/2010/main" val="3199043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A9F09D4-8219-4EF9-89A1-30E71845B1A7}" type="datetime1">
              <a:rPr lang="en-US" smtClean="0"/>
              <a:t>2/22/2025</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4A6D527-989F-463F-8014-EE3A2DD20C35}" type="slidenum">
              <a:rPr lang="en-US"/>
              <a:pPr>
                <a:defRPr/>
              </a:pPr>
              <a:t>‹#›</a:t>
            </a:fld>
            <a:endParaRPr lang="en-US"/>
          </a:p>
        </p:txBody>
      </p:sp>
    </p:spTree>
    <p:extLst>
      <p:ext uri="{BB962C8B-B14F-4D97-AF65-F5344CB8AC3E}">
        <p14:creationId xmlns:p14="http://schemas.microsoft.com/office/powerpoint/2010/main" val="1482660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F809-FFD4-4A23-BB04-8082345BB2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19601C-0E54-4AA2-8398-1687384FE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18F5C6-C4CB-49AE-B81B-93E7E08A052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93CBDB-43A4-4ADE-B310-63F81289F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263B3-5C53-4B4C-B4AA-D9CD747FF53D}"/>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1690434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FFD9-9BAD-4E1E-B19B-7EBEA97D0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7976A-0C1F-470A-AAA2-831C272887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EF533-79BC-463F-AB34-BE6A930A0C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F42CF1-DCCB-4CF2-8C91-01B346C65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47837-DA0D-4026-B1AA-1C160A7B18BD}"/>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3820459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5492-E3FB-417F-BA83-1CCBC4FBD8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7A8A6-5349-421B-8E41-C92125D7B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204E53-BE49-476B-A362-D0222AEC84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A0101D0-07DA-46F6-AF35-92D42E815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CB663-8B26-4775-8A57-E60BD39EC952}"/>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1756647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08C3-9566-4FB3-A99B-E08062A59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212C5E-A75E-4C0E-9A38-22819C2E66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8976F-04C2-4A88-B6B8-E909A3ED9D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B80D3C-EEA0-414E-8384-AD75FAD1EA9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DC9A2DC-CD78-41AD-8C69-235A6E6B6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5A00F-7210-458A-83DC-AD79D1C5B487}"/>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1181905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A0F2-2243-4565-AA69-861AC7473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42C9CF-F582-4F49-9BBE-C29ADEE50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4F3C6F-ECB1-48ED-AA54-CFEB41BED2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0FBF99-4D49-4871-8AD4-54E0477D45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C08D09-C886-4050-A456-92DB523E58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58F57-49CA-4CF4-869A-B326233DBC8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B964B28-37E4-4794-B998-AA60C811B1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E4EDC-D474-4BE1-AADE-9C7A4346844A}"/>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1808417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36E3-2DBC-426E-B326-B627137DE8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389D1-7BF3-44A7-A71F-4F1E45EA5B4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4D7C5E7-DC6A-48C2-AD31-8FC800B874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F05FAA-9365-4F55-8021-D5ADB76057A0}"/>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204220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42CCE-0CF5-4784-9771-3BBC318F00D2}" type="datetime1">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D2EE6-7183-49A7-934C-88306BD3F235}" type="slidenum">
              <a:rPr lang="en-US" smtClean="0"/>
              <a:t>‹#›</a:t>
            </a:fld>
            <a:endParaRPr lang="en-US"/>
          </a:p>
        </p:txBody>
      </p:sp>
    </p:spTree>
    <p:extLst>
      <p:ext uri="{BB962C8B-B14F-4D97-AF65-F5344CB8AC3E}">
        <p14:creationId xmlns:p14="http://schemas.microsoft.com/office/powerpoint/2010/main" val="456199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64C48-4B19-4D04-A7E6-9D7AD657E90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4EC2C80-16BC-498E-8FD5-2691CC0F8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48F8-8EFF-4DDA-851C-B8E08A2D2C40}"/>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3455343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D07D-0FF1-4F0D-B5CC-7D82BFA66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6D070C-5CCF-40E4-83E1-0C3DB43D2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77599F-0CA3-4340-A558-197EB5FDA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4BCEE5-C101-4658-A06D-987C662488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1F3A91-2391-4EF6-973D-7E39C23C6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765FB-AD1B-425A-A2A1-9C335AF3AEC9}"/>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2709607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A287-1B51-41FA-8486-56119CDB7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5D41CE-B252-4969-83D9-B02353D5B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58014-0C9D-4CF6-BA1F-7E5E69CA5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DB9988-8BED-4FC5-A7E9-D5E096189A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1A42E5B-D42F-4384-9CF5-C047C04A4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D93F3-7D94-4009-A3E9-6E341EAF8FFD}"/>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3770151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0210-96F5-45BE-943F-D3222D5D3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C0F44C-5162-410A-B5FC-7344EE5257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B51DC-B648-4767-897B-113E3FDF20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C5C15B-74DB-45AC-B520-56A96B049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4FC11-8FBE-43BC-83DF-8D461158F7F4}"/>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3100191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55EC2-4114-4FD5-BB35-D40ABF267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E806F-6CAC-46FC-BFAC-776FA9A5FB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1A1FC-7129-4203-85C3-4F7EBBE07E1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FCFCEC-623E-4A44-9794-0F8B6A400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9D8A2-9E94-4F95-8054-8B210A704C5D}"/>
              </a:ext>
            </a:extLst>
          </p:cNvPr>
          <p:cNvSpPr>
            <a:spLocks noGrp="1"/>
          </p:cNvSpPr>
          <p:nvPr>
            <p:ph type="sldNum" sz="quarter" idx="12"/>
          </p:nvPr>
        </p:nvSpPr>
        <p:spPr/>
        <p:txBody>
          <a:bodyPr/>
          <a:lstStyle/>
          <a:p>
            <a:fld id="{FD3C221D-1079-4997-88F2-13680026C0E8}" type="slidenum">
              <a:rPr lang="en-US" smtClean="0"/>
              <a:t>‹#›</a:t>
            </a:fld>
            <a:endParaRPr lang="en-US"/>
          </a:p>
        </p:txBody>
      </p:sp>
    </p:spTree>
    <p:extLst>
      <p:ext uri="{BB962C8B-B14F-4D97-AF65-F5344CB8AC3E}">
        <p14:creationId xmlns:p14="http://schemas.microsoft.com/office/powerpoint/2010/main" val="20983242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83661" y="1140437"/>
            <a:ext cx="11454337" cy="824557"/>
          </a:xfrm>
          <a:prstGeom prst="rect">
            <a:avLst/>
          </a:prstGeom>
        </p:spPr>
        <p:txBody>
          <a:bodyPr/>
          <a:lstStyle>
            <a:lvl1pPr algn="l">
              <a:defRPr sz="2250">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583341" y="2042546"/>
            <a:ext cx="10843683" cy="4144963"/>
          </a:xfrm>
        </p:spPr>
        <p:txBody>
          <a:bodyPr>
            <a:noAutofit/>
          </a:bodyPr>
          <a:lstStyle>
            <a:lvl1pPr>
              <a:defRPr sz="1800"/>
            </a:lvl1pPr>
            <a:lvl2pPr>
              <a:buFont typeface="Wingdings" pitchFamily="2" charset="2"/>
              <a:buChar char="§"/>
              <a:defRPr sz="1500"/>
            </a:lvl2pPr>
            <a:lvl3pPr>
              <a:defRPr sz="1350"/>
            </a:lvl3pPr>
            <a:lvl4pPr>
              <a:buFont typeface="Wingdings" pitchFamily="2" charset="2"/>
              <a:buChar char="§"/>
              <a:defRPr sz="1350"/>
            </a:lvl4pPr>
            <a:lvl5pPr>
              <a:buFont typeface="Franklin Gothic Book"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8388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4B5DCDBA-DCCE-4CE5-8366-3D55A4D811BE}" type="datetime1">
              <a:rPr lang="en-US" smtClean="0">
                <a:solidFill>
                  <a:srgbClr val="FFF9E5">
                    <a:shade val="50000"/>
                  </a:srgbClr>
                </a:solidFill>
              </a:rPr>
              <a:t>2/22/2025</a:t>
            </a:fld>
            <a:endParaRPr lang="en-US" dirty="0">
              <a:solidFill>
                <a:srgbClr val="FFF9E5">
                  <a:shade val="50000"/>
                </a:srgb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dirty="0">
              <a:solidFill>
                <a:srgbClr val="FFF9E5">
                  <a:shade val="50000"/>
                </a:srgb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239426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48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8"/>
            <a:ext cx="10363200" cy="1509712"/>
          </a:xfrm>
        </p:spPr>
        <p:txBody>
          <a:bodyPr/>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7953A98-287F-4AA6-9332-5153AFFEE96D}" type="datetime1">
              <a:rPr lang="en-US" smtClean="0"/>
              <a:t>2/22/2025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BBAF270-3C5D-4AA4-878A-B7CE57203DB3}" type="slidenum">
              <a:rPr lang="en-US"/>
              <a:pPr>
                <a:defRPr/>
              </a:pPr>
              <a:t>‹#›</a:t>
            </a:fld>
            <a:endParaRPr lang="en-US" dirty="0"/>
          </a:p>
        </p:txBody>
      </p:sp>
    </p:spTree>
    <p:extLst>
      <p:ext uri="{BB962C8B-B14F-4D97-AF65-F5344CB8AC3E}">
        <p14:creationId xmlns:p14="http://schemas.microsoft.com/office/powerpoint/2010/main" val="4179906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D5BDA-78C8-40C2-A3E2-E056D83F1361}" type="datetime1">
              <a:rPr lang="en-US" smtClean="0">
                <a:solidFill>
                  <a:prstClr val="black">
                    <a:tint val="75000"/>
                  </a:prstClr>
                </a:solidFill>
              </a:rPr>
              <a:t>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F26D3A-BA13-4E3E-A063-4E8CA98DD5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544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044AF67-CE55-4619-81CB-51E5A03B4DBD}" type="datetime1">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C2C19-1412-4DA8-9C75-63B1B9BECEE6}" type="slidenum">
              <a:rPr lang="en-US" smtClean="0"/>
              <a:t>‹#›</a:t>
            </a:fld>
            <a:endParaRPr lang="en-US"/>
          </a:p>
        </p:txBody>
      </p:sp>
    </p:spTree>
    <p:extLst>
      <p:ext uri="{BB962C8B-B14F-4D97-AF65-F5344CB8AC3E}">
        <p14:creationId xmlns:p14="http://schemas.microsoft.com/office/powerpoint/2010/main" val="384008744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98.xml"/><Relationship Id="rId7" Type="http://schemas.openxmlformats.org/officeDocument/2006/relationships/theme" Target="../theme/theme2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03.xml"/><Relationship Id="rId1" Type="http://schemas.openxmlformats.org/officeDocument/2006/relationships/slideLayout" Target="../slideLayouts/slideLayout1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2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2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2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image" Target="../media/image2.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theme" Target="../theme/theme26.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4.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image" Target="../media/image3.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5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8.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81"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61"/>
            <a:ext cx="2641600" cy="365125"/>
          </a:xfrm>
          <a:prstGeom prst="rect">
            <a:avLst/>
          </a:prstGeom>
        </p:spPr>
        <p:txBody>
          <a:bodyPr vert="horz" anchor="b"/>
          <a:lstStyle>
            <a:lvl1pPr algn="ctr">
              <a:defRPr sz="900">
                <a:solidFill>
                  <a:schemeClr val="tx2">
                    <a:shade val="50000"/>
                  </a:schemeClr>
                </a:solidFill>
                <a:latin typeface="Arial" charset="0"/>
              </a:defRPr>
            </a:lvl1pPr>
          </a:lstStyle>
          <a:p>
            <a:pPr fontAlgn="base">
              <a:spcBef>
                <a:spcPct val="0"/>
              </a:spcBef>
              <a:spcAft>
                <a:spcPct val="0"/>
              </a:spcAft>
              <a:defRPr/>
            </a:pPr>
            <a:fld id="{959CB0BD-AB1B-4AC8-8416-B729669BF793}" type="datetime1">
              <a:rPr lang="en-US" smtClean="0">
                <a:solidFill>
                  <a:srgbClr val="FFF9E5">
                    <a:shade val="50000"/>
                  </a:srgbClr>
                </a:solidFill>
                <a:cs typeface="Arial" pitchFamily="34" charset="0"/>
              </a:rPr>
              <a:t>2/22/2025</a:t>
            </a:fld>
            <a:endParaRPr lang="en-US">
              <a:solidFill>
                <a:srgbClr val="FFF9E5">
                  <a:shade val="50000"/>
                </a:srgbClr>
              </a:solidFill>
              <a:cs typeface="Arial" pitchFamily="34" charset="0"/>
            </a:endParaRPr>
          </a:p>
        </p:txBody>
      </p:sp>
      <p:sp>
        <p:nvSpPr>
          <p:cNvPr id="22" name="Footer Placeholder 21"/>
          <p:cNvSpPr>
            <a:spLocks noGrp="1"/>
          </p:cNvSpPr>
          <p:nvPr>
            <p:ph type="ftr" sz="quarter" idx="3"/>
          </p:nvPr>
        </p:nvSpPr>
        <p:spPr>
          <a:xfrm>
            <a:off x="3251200" y="6356361"/>
            <a:ext cx="3860800" cy="365125"/>
          </a:xfrm>
          <a:prstGeom prst="rect">
            <a:avLst/>
          </a:prstGeom>
        </p:spPr>
        <p:txBody>
          <a:bodyPr vert="horz" lIns="0" anchor="b"/>
          <a:lstStyle>
            <a:lvl1pPr algn="l">
              <a:defRPr sz="900">
                <a:solidFill>
                  <a:schemeClr val="tx2">
                    <a:shade val="50000"/>
                  </a:schemeClr>
                </a:solidFill>
                <a:latin typeface="Arial" charset="0"/>
              </a:defRPr>
            </a:lvl1pPr>
          </a:lstStyle>
          <a:p>
            <a:pPr fontAlgn="base">
              <a:spcBef>
                <a:spcPct val="0"/>
              </a:spcBef>
              <a:spcAft>
                <a:spcPct val="0"/>
              </a:spcAft>
              <a:defRPr/>
            </a:pPr>
            <a:endParaRPr lang="en-US" dirty="0">
              <a:solidFill>
                <a:srgbClr val="FFF9E5">
                  <a:shade val="50000"/>
                </a:srgbClr>
              </a:solidFill>
              <a:cs typeface="Arial" pitchFamily="34" charset="0"/>
            </a:endParaRPr>
          </a:p>
        </p:txBody>
      </p:sp>
      <p:sp>
        <p:nvSpPr>
          <p:cNvPr id="18" name="Slide Number Placeholder 17"/>
          <p:cNvSpPr>
            <a:spLocks noGrp="1"/>
          </p:cNvSpPr>
          <p:nvPr>
            <p:ph type="sldNum" sz="quarter" idx="4"/>
          </p:nvPr>
        </p:nvSpPr>
        <p:spPr>
          <a:xfrm>
            <a:off x="10871200" y="6356361"/>
            <a:ext cx="711200" cy="365125"/>
          </a:xfrm>
          <a:prstGeom prst="rect">
            <a:avLst/>
          </a:prstGeom>
        </p:spPr>
        <p:txBody>
          <a:bodyPr vert="horz" lIns="91440" rIns="0" anchor="b"/>
          <a:lstStyle>
            <a:lvl1pPr algn="r">
              <a:defRPr sz="1050">
                <a:solidFill>
                  <a:schemeClr val="tx2">
                    <a:shade val="50000"/>
                  </a:schemeClr>
                </a:solidFill>
                <a:latin typeface="Arial" charset="0"/>
              </a:defRPr>
            </a:lvl1pPr>
          </a:lstStyle>
          <a:p>
            <a:pPr fontAlgn="base">
              <a:spcBef>
                <a:spcPct val="0"/>
              </a:spcBef>
              <a:spcAft>
                <a:spcPct val="0"/>
              </a:spcAft>
              <a:defRPr/>
            </a:pPr>
            <a:fld id="{3F9FC016-C38D-4FBC-A3DB-D4F3BC7F9C8E}" type="slidenum">
              <a:rPr lang="en-US">
                <a:solidFill>
                  <a:srgbClr val="FFF9E5">
                    <a:shade val="50000"/>
                  </a:srgbClr>
                </a:solidFill>
                <a:cs typeface="Arial" pitchFamily="34" charset="0"/>
              </a:rPr>
              <a:pPr fontAlgn="base">
                <a:spcBef>
                  <a:spcPct val="0"/>
                </a:spcBef>
                <a:spcAft>
                  <a:spcPct val="0"/>
                </a:spcAft>
                <a:defRPr/>
              </a:pPr>
              <a:t>‹#›</a:t>
            </a:fld>
            <a:endParaRPr lang="en-US" dirty="0">
              <a:solidFill>
                <a:srgbClr val="FFF9E5">
                  <a:shade val="50000"/>
                </a:srgbClr>
              </a:solidFill>
              <a:cs typeface="Arial" pitchFamily="34" charset="0"/>
            </a:endParaRPr>
          </a:p>
        </p:txBody>
      </p:sp>
    </p:spTree>
    <p:extLst>
      <p:ext uri="{BB962C8B-B14F-4D97-AF65-F5344CB8AC3E}">
        <p14:creationId xmlns:p14="http://schemas.microsoft.com/office/powerpoint/2010/main" val="3956447265"/>
      </p:ext>
    </p:extLst>
  </p:cSld>
  <p:clrMap bg1="dk1" tx1="lt1" bg2="dk2" tx2="lt2" accent1="accent1" accent2="accent2" accent3="accent3" accent4="accent4" accent5="accent5" accent6="accent6" hlink="hlink" folHlink="folHlink"/>
  <p:sldLayoutIdLst>
    <p:sldLayoutId id="2147483856" r:id="rId1"/>
  </p:sldLayoutIdLst>
  <p:hf sldNum="0"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1753"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rgbClr val="FFF9E5">
                    <a:shade val="50000"/>
                  </a:srgbClr>
                </a:solidFill>
              </a:defRPr>
            </a:lvl1pPr>
          </a:lstStyle>
          <a:p>
            <a:pPr>
              <a:defRPr/>
            </a:pPr>
            <a:endParaRPr lang="en-US"/>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rgbClr val="FFF9E5">
                    <a:shade val="50000"/>
                  </a:srgbClr>
                </a:solidFill>
              </a:defRPr>
            </a:lvl1pPr>
          </a:lstStyle>
          <a:p>
            <a:pPr>
              <a:defRPr/>
            </a:pPr>
            <a:endParaRPr lang="en-US"/>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rgbClr val="FFF9E5">
                    <a:shade val="50000"/>
                  </a:srgbClr>
                </a:solidFill>
              </a:defRPr>
            </a:lvl1pPr>
          </a:lstStyle>
          <a:p>
            <a:pPr>
              <a:defRPr/>
            </a:pPr>
            <a:fld id="{EB6D99A3-E974-4400-92C1-7C324665DBBE}" type="slidenum">
              <a:rPr lang="en-US"/>
              <a:pPr>
                <a:defRPr/>
              </a:pPr>
              <a:t>‹#›</a:t>
            </a:fld>
            <a:endParaRPr lang="en-US"/>
          </a:p>
        </p:txBody>
      </p:sp>
    </p:spTree>
    <p:extLst>
      <p:ext uri="{BB962C8B-B14F-4D97-AF65-F5344CB8AC3E}">
        <p14:creationId xmlns:p14="http://schemas.microsoft.com/office/powerpoint/2010/main" val="3184574264"/>
      </p:ext>
    </p:extLst>
  </p:cSld>
  <p:clrMap bg1="dk1" tx1="lt1" bg2="dk2" tx2="lt2" accent1="accent1" accent2="accent2" accent3="accent3" accent4="accent4" accent5="accent5" accent6="accent6" hlink="hlink" folHlink="folHlink"/>
  <p:sldLayoutIdLst>
    <p:sldLayoutId id="2147484415" r:id="rId1"/>
    <p:sldLayoutId id="2147484416" r:id="rId2"/>
  </p:sldLayoutIdLst>
  <p:hf sldNum="0"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081"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61"/>
            <a:ext cx="2641600" cy="365125"/>
          </a:xfrm>
          <a:prstGeom prst="rect">
            <a:avLst/>
          </a:prstGeom>
        </p:spPr>
        <p:txBody>
          <a:bodyPr vert="horz" anchor="b"/>
          <a:lstStyle>
            <a:lvl1pPr algn="ctr">
              <a:defRPr sz="900">
                <a:solidFill>
                  <a:schemeClr val="tx2">
                    <a:shade val="50000"/>
                  </a:schemeClr>
                </a:solidFill>
                <a:latin typeface="Arial" charset="0"/>
              </a:defRPr>
            </a:lvl1pPr>
          </a:lstStyle>
          <a:p>
            <a:pPr fontAlgn="base">
              <a:spcBef>
                <a:spcPct val="0"/>
              </a:spcBef>
              <a:spcAft>
                <a:spcPct val="0"/>
              </a:spcAft>
              <a:defRPr/>
            </a:pPr>
            <a:fld id="{959CB0BD-AB1B-4AC8-8416-B729669BF793}" type="datetime1">
              <a:rPr lang="en-US" smtClean="0">
                <a:solidFill>
                  <a:srgbClr val="FFF9E5">
                    <a:shade val="50000"/>
                  </a:srgbClr>
                </a:solidFill>
                <a:cs typeface="Arial" pitchFamily="34" charset="0"/>
              </a:rPr>
              <a:t>2/22/2025</a:t>
            </a:fld>
            <a:endParaRPr lang="en-US">
              <a:solidFill>
                <a:srgbClr val="FFF9E5">
                  <a:shade val="50000"/>
                </a:srgbClr>
              </a:solidFill>
              <a:cs typeface="Arial" pitchFamily="34" charset="0"/>
            </a:endParaRPr>
          </a:p>
        </p:txBody>
      </p:sp>
      <p:sp>
        <p:nvSpPr>
          <p:cNvPr id="22" name="Footer Placeholder 21"/>
          <p:cNvSpPr>
            <a:spLocks noGrp="1"/>
          </p:cNvSpPr>
          <p:nvPr>
            <p:ph type="ftr" sz="quarter" idx="3"/>
          </p:nvPr>
        </p:nvSpPr>
        <p:spPr>
          <a:xfrm>
            <a:off x="3251200" y="6356361"/>
            <a:ext cx="3860800" cy="365125"/>
          </a:xfrm>
          <a:prstGeom prst="rect">
            <a:avLst/>
          </a:prstGeom>
        </p:spPr>
        <p:txBody>
          <a:bodyPr vert="horz" lIns="0" anchor="b"/>
          <a:lstStyle>
            <a:lvl1pPr algn="l">
              <a:defRPr sz="900">
                <a:solidFill>
                  <a:schemeClr val="tx2">
                    <a:shade val="50000"/>
                  </a:schemeClr>
                </a:solidFill>
                <a:latin typeface="Arial" charset="0"/>
              </a:defRPr>
            </a:lvl1pPr>
          </a:lstStyle>
          <a:p>
            <a:pPr fontAlgn="base">
              <a:spcBef>
                <a:spcPct val="0"/>
              </a:spcBef>
              <a:spcAft>
                <a:spcPct val="0"/>
              </a:spcAft>
              <a:defRPr/>
            </a:pPr>
            <a:endParaRPr lang="en-US" dirty="0">
              <a:solidFill>
                <a:srgbClr val="FFF9E5">
                  <a:shade val="50000"/>
                </a:srgbClr>
              </a:solidFill>
              <a:cs typeface="Arial" pitchFamily="34" charset="0"/>
            </a:endParaRPr>
          </a:p>
        </p:txBody>
      </p:sp>
      <p:sp>
        <p:nvSpPr>
          <p:cNvPr id="18" name="Slide Number Placeholder 17"/>
          <p:cNvSpPr>
            <a:spLocks noGrp="1"/>
          </p:cNvSpPr>
          <p:nvPr>
            <p:ph type="sldNum" sz="quarter" idx="4"/>
          </p:nvPr>
        </p:nvSpPr>
        <p:spPr>
          <a:xfrm>
            <a:off x="10871200" y="6356361"/>
            <a:ext cx="711200" cy="365125"/>
          </a:xfrm>
          <a:prstGeom prst="rect">
            <a:avLst/>
          </a:prstGeom>
        </p:spPr>
        <p:txBody>
          <a:bodyPr vert="horz" lIns="91440" rIns="0" anchor="b"/>
          <a:lstStyle>
            <a:lvl1pPr algn="r">
              <a:defRPr sz="1050">
                <a:solidFill>
                  <a:schemeClr val="tx2">
                    <a:shade val="50000"/>
                  </a:schemeClr>
                </a:solidFill>
                <a:latin typeface="Arial" charset="0"/>
              </a:defRPr>
            </a:lvl1pPr>
          </a:lstStyle>
          <a:p>
            <a:pPr fontAlgn="base">
              <a:spcBef>
                <a:spcPct val="0"/>
              </a:spcBef>
              <a:spcAft>
                <a:spcPct val="0"/>
              </a:spcAft>
              <a:defRPr/>
            </a:pPr>
            <a:fld id="{3F9FC016-C38D-4FBC-A3DB-D4F3BC7F9C8E}" type="slidenum">
              <a:rPr lang="en-US">
                <a:solidFill>
                  <a:srgbClr val="FFF9E5">
                    <a:shade val="50000"/>
                  </a:srgbClr>
                </a:solidFill>
                <a:cs typeface="Arial" pitchFamily="34" charset="0"/>
              </a:rPr>
              <a:pPr fontAlgn="base">
                <a:spcBef>
                  <a:spcPct val="0"/>
                </a:spcBef>
                <a:spcAft>
                  <a:spcPct val="0"/>
                </a:spcAft>
                <a:defRPr/>
              </a:pPr>
              <a:t>‹#›</a:t>
            </a:fld>
            <a:endParaRPr lang="en-US" dirty="0">
              <a:solidFill>
                <a:srgbClr val="FFF9E5">
                  <a:shade val="50000"/>
                </a:srgbClr>
              </a:solidFill>
              <a:cs typeface="Arial" pitchFamily="34" charset="0"/>
            </a:endParaRPr>
          </a:p>
        </p:txBody>
      </p:sp>
    </p:spTree>
    <p:extLst>
      <p:ext uri="{BB962C8B-B14F-4D97-AF65-F5344CB8AC3E}">
        <p14:creationId xmlns:p14="http://schemas.microsoft.com/office/powerpoint/2010/main" val="2102886715"/>
      </p:ext>
    </p:extLst>
  </p:cSld>
  <p:clrMap bg1="dk1" tx1="lt1" bg2="dk2" tx2="lt2" accent1="accent1" accent2="accent2" accent3="accent3" accent4="accent4" accent5="accent5" accent6="accent6" hlink="hlink" folHlink="folHlink"/>
  <p:sldLayoutIdLst>
    <p:sldLayoutId id="2147484423" r:id="rId1"/>
  </p:sldLayoutIdLst>
  <p:hf sldNum="0"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E3095B0-7B21-4A0D-936A-0EC386029695}" type="datetime1">
              <a:rPr lang="en-US" smtClean="0"/>
              <a:t>2/22/2025</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D2ADC3F-AFF8-4078-9708-1C4BCDC75B7D}"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2204958154"/>
      </p:ext>
    </p:extLst>
  </p:cSld>
  <p:clrMap bg1="lt1" tx1="dk1" bg2="lt2" tx2="dk2" accent1="accent1" accent2="accent2" accent3="accent3" accent4="accent4" accent5="accent5" accent6="accent6" hlink="hlink" folHlink="folHlink"/>
  <p:sldLayoutIdLst>
    <p:sldLayoutId id="2147484425" r:id="rId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25D2B2-4469-4B15-BE1E-357E6CCC6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9CE603-2E01-497B-BAC7-F2F369C34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1780F-6704-4E71-8C06-64D1BE329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C30C3-F216-4447-88DA-379B5E441EED}" type="datetimeFigureOut">
              <a:rPr lang="en-US" smtClean="0"/>
              <a:t>2/22/2025</a:t>
            </a:fld>
            <a:endParaRPr lang="en-US"/>
          </a:p>
        </p:txBody>
      </p:sp>
      <p:sp>
        <p:nvSpPr>
          <p:cNvPr id="5" name="Footer Placeholder 4">
            <a:extLst>
              <a:ext uri="{FF2B5EF4-FFF2-40B4-BE49-F238E27FC236}">
                <a16:creationId xmlns:a16="http://schemas.microsoft.com/office/drawing/2014/main" id="{7BEF46FC-7ED6-488E-99E9-D81B91154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79A6F2-F795-46CB-A67F-90723ED13A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1BE51-E098-484A-87D1-365A95F6651D}" type="slidenum">
              <a:rPr lang="en-US" smtClean="0"/>
              <a:t>‹#›</a:t>
            </a:fld>
            <a:endParaRPr lang="en-US"/>
          </a:p>
        </p:txBody>
      </p:sp>
    </p:spTree>
    <p:extLst>
      <p:ext uri="{BB962C8B-B14F-4D97-AF65-F5344CB8AC3E}">
        <p14:creationId xmlns:p14="http://schemas.microsoft.com/office/powerpoint/2010/main" val="2595222126"/>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1753"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rgbClr val="FFF9E5">
                    <a:shade val="50000"/>
                  </a:srgbClr>
                </a:solidFill>
              </a:defRPr>
            </a:lvl1pPr>
          </a:lstStyle>
          <a:p>
            <a:pPr>
              <a:defRPr/>
            </a:pPr>
            <a:fld id="{C25D0D8C-8CBF-4B2D-93F1-2C75C76E083C}" type="datetime1">
              <a:rPr lang="en-US" smtClean="0"/>
              <a:t>2/22/2025</a:t>
            </a:fld>
            <a:endParaRPr lang="en-US"/>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rgbClr val="FFF9E5">
                    <a:shade val="50000"/>
                  </a:srgbClr>
                </a:solidFill>
              </a:defRPr>
            </a:lvl1pPr>
          </a:lstStyle>
          <a:p>
            <a:pPr>
              <a:defRPr/>
            </a:pPr>
            <a:endParaRPr lang="en-US"/>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rgbClr val="FFF9E5">
                    <a:shade val="50000"/>
                  </a:srgbClr>
                </a:solidFill>
              </a:defRPr>
            </a:lvl1pPr>
          </a:lstStyle>
          <a:p>
            <a:pPr>
              <a:defRPr/>
            </a:pPr>
            <a:fld id="{EB6D99A3-E974-4400-92C1-7C324665DBBE}" type="slidenum">
              <a:rPr lang="en-US"/>
              <a:pPr>
                <a:defRPr/>
              </a:pPr>
              <a:t>‹#›</a:t>
            </a:fld>
            <a:endParaRPr lang="en-US"/>
          </a:p>
        </p:txBody>
      </p:sp>
    </p:spTree>
    <p:extLst>
      <p:ext uri="{BB962C8B-B14F-4D97-AF65-F5344CB8AC3E}">
        <p14:creationId xmlns:p14="http://schemas.microsoft.com/office/powerpoint/2010/main" val="2045116926"/>
      </p:ext>
    </p:extLst>
  </p:cSld>
  <p:clrMap bg1="dk1" tx1="lt1" bg2="dk2" tx2="lt2" accent1="accent1" accent2="accent2" accent3="accent3" accent4="accent4" accent5="accent5" accent6="accent6" hlink="hlink" folHlink="folHlink"/>
  <p:sldLayoutIdLst>
    <p:sldLayoutId id="2147484453" r:id="rId1"/>
  </p:sldLayoutIdLst>
  <p:hf sldNum="0"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61"/>
            <a:ext cx="2641600" cy="365125"/>
          </a:xfrm>
          <a:prstGeom prst="rect">
            <a:avLst/>
          </a:prstGeom>
        </p:spPr>
        <p:txBody>
          <a:bodyPr vert="horz" anchor="b"/>
          <a:lstStyle>
            <a:lvl1pPr algn="ctr">
              <a:defRPr sz="900" dirty="0">
                <a:solidFill>
                  <a:schemeClr val="tx2">
                    <a:shade val="50000"/>
                  </a:schemeClr>
                </a:solidFill>
                <a:latin typeface="Arial" charset="0"/>
                <a:cs typeface="+mn-cs"/>
              </a:defRPr>
            </a:lvl1pPr>
          </a:lstStyle>
          <a:p>
            <a:pPr fontAlgn="base">
              <a:spcBef>
                <a:spcPct val="0"/>
              </a:spcBef>
              <a:spcAft>
                <a:spcPct val="0"/>
              </a:spcAft>
              <a:defRPr/>
            </a:pPr>
            <a:fld id="{7E52E2B1-3C49-4CB7-8469-E193551B875C}" type="datetime1">
              <a:rPr lang="en-US" smtClean="0">
                <a:solidFill>
                  <a:srgbClr val="FFF9E5">
                    <a:shade val="50000"/>
                  </a:srgbClr>
                </a:solidFill>
              </a:rPr>
              <a:t>2/22/2025</a:t>
            </a:fld>
            <a:endParaRPr lang="en-US" dirty="0">
              <a:solidFill>
                <a:srgbClr val="FFF9E5">
                  <a:shade val="50000"/>
                </a:srgbClr>
              </a:solidFill>
            </a:endParaRPr>
          </a:p>
        </p:txBody>
      </p:sp>
      <p:sp>
        <p:nvSpPr>
          <p:cNvPr id="22" name="Footer Placeholder 21"/>
          <p:cNvSpPr>
            <a:spLocks noGrp="1"/>
          </p:cNvSpPr>
          <p:nvPr>
            <p:ph type="ftr" sz="quarter" idx="3"/>
          </p:nvPr>
        </p:nvSpPr>
        <p:spPr>
          <a:xfrm>
            <a:off x="3251200" y="6356361"/>
            <a:ext cx="3860800" cy="365125"/>
          </a:xfrm>
          <a:prstGeom prst="rect">
            <a:avLst/>
          </a:prstGeom>
        </p:spPr>
        <p:txBody>
          <a:bodyPr vert="horz" lIns="0" anchor="b"/>
          <a:lstStyle>
            <a:lvl1pPr algn="l">
              <a:defRPr sz="900" smtClean="0">
                <a:solidFill>
                  <a:schemeClr val="tx2">
                    <a:shade val="50000"/>
                  </a:schemeClr>
                </a:solidFill>
                <a:latin typeface="Arial" charset="0"/>
                <a:cs typeface="+mn-cs"/>
              </a:defRPr>
            </a:lvl1pPr>
          </a:lstStyle>
          <a:p>
            <a:pPr fontAlgn="base">
              <a:spcBef>
                <a:spcPct val="0"/>
              </a:spcBef>
              <a:spcAft>
                <a:spcPct val="0"/>
              </a:spcAft>
              <a:defRPr/>
            </a:pPr>
            <a:endParaRPr lang="en-US" dirty="0">
              <a:solidFill>
                <a:srgbClr val="FFF9E5">
                  <a:shade val="50000"/>
                </a:srgbClr>
              </a:solidFill>
            </a:endParaRPr>
          </a:p>
        </p:txBody>
      </p:sp>
      <p:sp>
        <p:nvSpPr>
          <p:cNvPr id="18" name="Slide Number Placeholder 17"/>
          <p:cNvSpPr>
            <a:spLocks noGrp="1"/>
          </p:cNvSpPr>
          <p:nvPr>
            <p:ph type="sldNum" sz="quarter" idx="4"/>
          </p:nvPr>
        </p:nvSpPr>
        <p:spPr>
          <a:xfrm>
            <a:off x="10871200" y="6356361"/>
            <a:ext cx="711200" cy="365125"/>
          </a:xfrm>
          <a:prstGeom prst="rect">
            <a:avLst/>
          </a:prstGeom>
        </p:spPr>
        <p:txBody>
          <a:bodyPr vert="horz" lIns="91440" rIns="0" anchor="b"/>
          <a:lstStyle>
            <a:lvl1pPr algn="r">
              <a:defRPr sz="1050">
                <a:solidFill>
                  <a:schemeClr val="tx2">
                    <a:shade val="50000"/>
                  </a:schemeClr>
                </a:solidFill>
                <a:latin typeface="Arial" charset="0"/>
                <a:cs typeface="+mn-cs"/>
              </a:defRPr>
            </a:lvl1pPr>
          </a:lstStyle>
          <a:p>
            <a:pPr fontAlgn="base">
              <a:spcBef>
                <a:spcPct val="0"/>
              </a:spcBef>
              <a:spcAft>
                <a:spcPct val="0"/>
              </a:spcAft>
              <a:defRPr/>
            </a:pPr>
            <a:fld id="{03842AEF-6538-4D55-8DC6-06091A9D3782}"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1181240192"/>
      </p:ext>
    </p:extLst>
  </p:cSld>
  <p:clrMap bg1="dk1" tx1="lt1" bg2="dk2"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Lst>
  <p:hf sldNum="0"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5249C-8F12-470B-9063-9DC4B1B62CA1}" type="datetime1">
              <a:rPr lang="en-US" smtClean="0">
                <a:solidFill>
                  <a:prstClr val="black">
                    <a:tint val="75000"/>
                  </a:prstClr>
                </a:solidFill>
              </a:rPr>
              <a:t>2/22/2025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1528D-6C85-4BA0-8DDD-41ACC2BB77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383592"/>
      </p:ext>
    </p:extLst>
  </p:cSld>
  <p:clrMap bg1="lt1" tx1="dk1" bg2="lt2" tx2="dk2" accent1="accent1" accent2="accent2" accent3="accent3" accent4="accent4" accent5="accent5" accent6="accent6" hlink="hlink" folHlink="folHlink"/>
  <p:sldLayoutIdLst>
    <p:sldLayoutId id="214748449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1753"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3"/>
            <a:ext cx="2641600" cy="365125"/>
          </a:xfrm>
          <a:prstGeom prst="rect">
            <a:avLst/>
          </a:prstGeom>
        </p:spPr>
        <p:txBody>
          <a:bodyPr vert="horz" anchor="b"/>
          <a:lstStyle>
            <a:lvl1pPr algn="ctr">
              <a:defRPr sz="900">
                <a:solidFill>
                  <a:srgbClr val="FFF9E5">
                    <a:shade val="50000"/>
                  </a:srgbClr>
                </a:solidFill>
              </a:defRPr>
            </a:lvl1pPr>
          </a:lstStyle>
          <a:p>
            <a:pPr fontAlgn="base">
              <a:spcBef>
                <a:spcPct val="0"/>
              </a:spcBef>
              <a:spcAft>
                <a:spcPct val="0"/>
              </a:spcAft>
              <a:defRPr/>
            </a:pPr>
            <a:fld id="{738043B5-9EAD-45C2-ACE3-39031561408C}" type="datetime1">
              <a:rPr lang="en-US" smtClean="0">
                <a:latin typeface="Times New Roman" pitchFamily="18" charset="0"/>
                <a:cs typeface="Arial" pitchFamily="34" charset="0"/>
              </a:rPr>
              <a:t>2/22/2025</a:t>
            </a:fld>
            <a:endParaRPr lang="en-US">
              <a:latin typeface="Times New Roman" pitchFamily="18" charset="0"/>
              <a:cs typeface="Arial" pitchFamily="34" charset="0"/>
            </a:endParaRPr>
          </a:p>
        </p:txBody>
      </p:sp>
      <p:sp>
        <p:nvSpPr>
          <p:cNvPr id="22" name="Footer Placeholder 21"/>
          <p:cNvSpPr>
            <a:spLocks noGrp="1"/>
          </p:cNvSpPr>
          <p:nvPr>
            <p:ph type="ftr" sz="quarter" idx="3"/>
          </p:nvPr>
        </p:nvSpPr>
        <p:spPr>
          <a:xfrm>
            <a:off x="3251200" y="6356353"/>
            <a:ext cx="3860800" cy="365125"/>
          </a:xfrm>
          <a:prstGeom prst="rect">
            <a:avLst/>
          </a:prstGeom>
        </p:spPr>
        <p:txBody>
          <a:bodyPr vert="horz" lIns="0" anchor="b"/>
          <a:lstStyle>
            <a:lvl1pPr algn="l">
              <a:defRPr sz="900">
                <a:solidFill>
                  <a:srgbClr val="FFF9E5">
                    <a:shade val="50000"/>
                  </a:srgbClr>
                </a:solidFill>
              </a:defRPr>
            </a:lvl1pPr>
          </a:lstStyle>
          <a:p>
            <a:pPr fontAlgn="base">
              <a:spcBef>
                <a:spcPct val="0"/>
              </a:spcBef>
              <a:spcAft>
                <a:spcPct val="0"/>
              </a:spcAft>
              <a:defRPr/>
            </a:pPr>
            <a:endParaRPr lang="en-US">
              <a:latin typeface="Times New Roman" pitchFamily="18" charset="0"/>
              <a:cs typeface="Arial" pitchFamily="34" charset="0"/>
            </a:endParaRPr>
          </a:p>
        </p:txBody>
      </p:sp>
      <p:sp>
        <p:nvSpPr>
          <p:cNvPr id="18" name="Slide Number Placeholder 17"/>
          <p:cNvSpPr>
            <a:spLocks noGrp="1"/>
          </p:cNvSpPr>
          <p:nvPr>
            <p:ph type="sldNum" sz="quarter" idx="4"/>
          </p:nvPr>
        </p:nvSpPr>
        <p:spPr>
          <a:xfrm>
            <a:off x="10871200" y="6356353"/>
            <a:ext cx="711200" cy="365125"/>
          </a:xfrm>
          <a:prstGeom prst="rect">
            <a:avLst/>
          </a:prstGeom>
        </p:spPr>
        <p:txBody>
          <a:bodyPr vert="horz" lIns="91440" rIns="0" anchor="b"/>
          <a:lstStyle>
            <a:lvl1pPr algn="r">
              <a:defRPr sz="1050">
                <a:solidFill>
                  <a:srgbClr val="FFF9E5">
                    <a:shade val="50000"/>
                  </a:srgbClr>
                </a:solidFill>
              </a:defRPr>
            </a:lvl1pPr>
          </a:lstStyle>
          <a:p>
            <a:pPr fontAlgn="base">
              <a:spcBef>
                <a:spcPct val="0"/>
              </a:spcBef>
              <a:spcAft>
                <a:spcPct val="0"/>
              </a:spcAft>
              <a:defRPr/>
            </a:pPr>
            <a:fld id="{EB6D99A3-E974-4400-92C1-7C324665DBBE}" type="slidenum">
              <a:rPr lang="en-US">
                <a:latin typeface="Times New Roman" pitchFamily="18" charset="0"/>
                <a:cs typeface="Arial" pitchFamily="34" charset="0"/>
              </a:rPr>
              <a:pPr fontAlgn="base">
                <a:spcBef>
                  <a:spcPct val="0"/>
                </a:spcBef>
                <a:spcAft>
                  <a:spcPct val="0"/>
                </a:spcAft>
                <a:defRPr/>
              </a:pPr>
              <a:t>‹#›</a:t>
            </a:fld>
            <a:endParaRPr lang="en-US">
              <a:latin typeface="Times New Roman" pitchFamily="18" charset="0"/>
              <a:cs typeface="Arial" pitchFamily="34" charset="0"/>
            </a:endParaRPr>
          </a:p>
        </p:txBody>
      </p:sp>
    </p:spTree>
    <p:extLst>
      <p:ext uri="{BB962C8B-B14F-4D97-AF65-F5344CB8AC3E}">
        <p14:creationId xmlns:p14="http://schemas.microsoft.com/office/powerpoint/2010/main" val="86759371"/>
      </p:ext>
    </p:extLst>
  </p:cSld>
  <p:clrMap bg1="dk1" tx1="lt1" bg2="dk2" tx2="lt2" accent1="accent1" accent2="accent2" accent3="accent3" accent4="accent4" accent5="accent5" accent6="accent6" hlink="hlink" folHlink="folHlink"/>
  <p:sldLayoutIdLst>
    <p:sldLayoutId id="2147484492" r:id="rId1"/>
  </p:sldLayoutIdLst>
  <p:hf sldNum="0"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7636DD-29C8-4E2E-A970-E4C47CCFAE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E08354-A852-48F8-B6A8-DB0A227AA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88397-A982-4B05-BCF3-78B61A422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EDB7AAE-03B9-42B1-92E5-678BA086EC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A2A52-9D57-4AD7-9F4B-47069CED4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C221D-1079-4997-88F2-13680026C0E8}" type="slidenum">
              <a:rPr lang="en-US" smtClean="0"/>
              <a:t>‹#›</a:t>
            </a:fld>
            <a:endParaRPr lang="en-US"/>
          </a:p>
        </p:txBody>
      </p:sp>
    </p:spTree>
    <p:extLst>
      <p:ext uri="{BB962C8B-B14F-4D97-AF65-F5344CB8AC3E}">
        <p14:creationId xmlns:p14="http://schemas.microsoft.com/office/powerpoint/2010/main" val="1400917879"/>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905"/>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8"/>
            <a:ext cx="2641600" cy="365125"/>
          </a:xfrm>
          <a:prstGeom prst="rect">
            <a:avLst/>
          </a:prstGeom>
        </p:spPr>
        <p:txBody>
          <a:bodyPr vert="horz" anchor="b"/>
          <a:lstStyle>
            <a:lvl1pPr algn="ctr">
              <a:defRPr sz="900" dirty="0">
                <a:solidFill>
                  <a:schemeClr val="tx2">
                    <a:shade val="50000"/>
                  </a:schemeClr>
                </a:solidFill>
                <a:latin typeface="Arial" charset="0"/>
                <a:cs typeface="+mn-cs"/>
              </a:defRPr>
            </a:lvl1pPr>
          </a:lstStyle>
          <a:p>
            <a:pPr fontAlgn="base">
              <a:spcBef>
                <a:spcPct val="0"/>
              </a:spcBef>
              <a:spcAft>
                <a:spcPct val="0"/>
              </a:spcAft>
              <a:defRPr/>
            </a:pPr>
            <a:fld id="{F41AB409-6763-4FFF-9E89-9465815AF49F}" type="datetime1">
              <a:rPr lang="en-US" smtClean="0">
                <a:solidFill>
                  <a:srgbClr val="FFF9E5">
                    <a:shade val="50000"/>
                  </a:srgbClr>
                </a:solidFill>
              </a:rPr>
              <a:t>2/22/2025</a:t>
            </a:fld>
            <a:endParaRPr lang="en-US" dirty="0">
              <a:solidFill>
                <a:srgbClr val="FFF9E5">
                  <a:shade val="50000"/>
                </a:srgbClr>
              </a:solidFill>
            </a:endParaRPr>
          </a:p>
        </p:txBody>
      </p:sp>
      <p:sp>
        <p:nvSpPr>
          <p:cNvPr id="22" name="Footer Placeholder 21"/>
          <p:cNvSpPr>
            <a:spLocks noGrp="1"/>
          </p:cNvSpPr>
          <p:nvPr>
            <p:ph type="ftr" sz="quarter" idx="3"/>
          </p:nvPr>
        </p:nvSpPr>
        <p:spPr>
          <a:xfrm>
            <a:off x="3251200" y="6356358"/>
            <a:ext cx="3860800" cy="365125"/>
          </a:xfrm>
          <a:prstGeom prst="rect">
            <a:avLst/>
          </a:prstGeom>
        </p:spPr>
        <p:txBody>
          <a:bodyPr vert="horz" lIns="0" anchor="b"/>
          <a:lstStyle>
            <a:lvl1pPr algn="l">
              <a:defRPr sz="900" smtClean="0">
                <a:solidFill>
                  <a:schemeClr val="tx2">
                    <a:shade val="50000"/>
                  </a:schemeClr>
                </a:solidFill>
                <a:latin typeface="Arial" charset="0"/>
                <a:cs typeface="+mn-cs"/>
              </a:defRPr>
            </a:lvl1pPr>
          </a:lstStyle>
          <a:p>
            <a:pPr fontAlgn="base">
              <a:spcBef>
                <a:spcPct val="0"/>
              </a:spcBef>
              <a:spcAft>
                <a:spcPct val="0"/>
              </a:spcAft>
              <a:defRPr/>
            </a:pPr>
            <a:endParaRPr lang="en-US" dirty="0">
              <a:solidFill>
                <a:srgbClr val="FFF9E5">
                  <a:shade val="50000"/>
                </a:srgbClr>
              </a:solidFill>
            </a:endParaRPr>
          </a:p>
        </p:txBody>
      </p:sp>
      <p:sp>
        <p:nvSpPr>
          <p:cNvPr id="18" name="Slide Number Placeholder 17"/>
          <p:cNvSpPr>
            <a:spLocks noGrp="1"/>
          </p:cNvSpPr>
          <p:nvPr>
            <p:ph type="sldNum" sz="quarter" idx="4"/>
          </p:nvPr>
        </p:nvSpPr>
        <p:spPr>
          <a:xfrm>
            <a:off x="10871200" y="6356358"/>
            <a:ext cx="711200" cy="365125"/>
          </a:xfrm>
          <a:prstGeom prst="rect">
            <a:avLst/>
          </a:prstGeom>
        </p:spPr>
        <p:txBody>
          <a:bodyPr vert="horz" lIns="91440" rIns="0" anchor="b"/>
          <a:lstStyle>
            <a:lvl1pPr algn="r">
              <a:defRPr sz="1050">
                <a:solidFill>
                  <a:schemeClr val="tx2">
                    <a:shade val="50000"/>
                  </a:schemeClr>
                </a:solidFill>
                <a:latin typeface="Arial" charset="0"/>
                <a:cs typeface="+mn-cs"/>
              </a:defRPr>
            </a:lvl1pPr>
          </a:lstStyle>
          <a:p>
            <a:pPr fontAlgn="base">
              <a:spcBef>
                <a:spcPct val="0"/>
              </a:spcBef>
              <a:spcAft>
                <a:spcPct val="0"/>
              </a:spcAft>
              <a:defRPr/>
            </a:pPr>
            <a:fld id="{6F331357-F7FD-4F2C-BECA-E98112652CB5}"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1285164363"/>
      </p:ext>
    </p:extLst>
  </p:cSld>
  <p:clrMap bg1="dk1" tx1="lt1" bg2="dk2" tx2="lt2" accent1="accent1" accent2="accent2" accent3="accent3" accent4="accent4" accent5="accent5" accent6="accent6" hlink="hlink" folHlink="folHlink"/>
  <p:sldLayoutIdLst>
    <p:sldLayoutId id="2147484573" r:id="rId1"/>
  </p:sldLayoutIdLst>
  <p:hf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31753"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rgbClr val="FFF9E5">
                    <a:shade val="50000"/>
                  </a:srgbClr>
                </a:solidFill>
              </a:defRPr>
            </a:lvl1pPr>
          </a:lstStyle>
          <a:p>
            <a:pPr fontAlgn="base">
              <a:spcBef>
                <a:spcPct val="0"/>
              </a:spcBef>
              <a:spcAft>
                <a:spcPct val="0"/>
              </a:spcAft>
              <a:defRPr/>
            </a:pPr>
            <a:endParaRPr lang="en-US">
              <a:latin typeface="Times New Roman" pitchFamily="18" charset="0"/>
              <a:cs typeface="Arial" pitchFamily="34" charset="0"/>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rgbClr val="FFF9E5">
                    <a:shade val="50000"/>
                  </a:srgbClr>
                </a:solidFill>
              </a:defRPr>
            </a:lvl1pPr>
          </a:lstStyle>
          <a:p>
            <a:pPr fontAlgn="base">
              <a:spcBef>
                <a:spcPct val="0"/>
              </a:spcBef>
              <a:spcAft>
                <a:spcPct val="0"/>
              </a:spcAft>
              <a:defRPr/>
            </a:pPr>
            <a:endParaRPr lang="en-US">
              <a:latin typeface="Times New Roman" pitchFamily="18" charset="0"/>
              <a:cs typeface="Arial" pitchFamily="34" charset="0"/>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rgbClr val="FFF9E5">
                    <a:shade val="50000"/>
                  </a:srgbClr>
                </a:solidFill>
              </a:defRPr>
            </a:lvl1pPr>
          </a:lstStyle>
          <a:p>
            <a:pPr fontAlgn="base">
              <a:spcBef>
                <a:spcPct val="0"/>
              </a:spcBef>
              <a:spcAft>
                <a:spcPct val="0"/>
              </a:spcAft>
              <a:defRPr/>
            </a:pPr>
            <a:fld id="{EB6D99A3-E974-4400-92C1-7C324665DBBE}" type="slidenum">
              <a:rPr lang="en-US">
                <a:latin typeface="Times New Roman" pitchFamily="18" charset="0"/>
                <a:cs typeface="Arial" pitchFamily="34" charset="0"/>
              </a:rPr>
              <a:pPr fontAlgn="base">
                <a:spcBef>
                  <a:spcPct val="0"/>
                </a:spcBef>
                <a:spcAft>
                  <a:spcPct val="0"/>
                </a:spcAft>
                <a:defRPr/>
              </a:pPr>
              <a:t>‹#›</a:t>
            </a:fld>
            <a:endParaRPr lang="en-US">
              <a:latin typeface="Times New Roman" pitchFamily="18" charset="0"/>
              <a:cs typeface="Arial" pitchFamily="34" charset="0"/>
            </a:endParaRPr>
          </a:p>
        </p:txBody>
      </p:sp>
    </p:spTree>
    <p:extLst>
      <p:ext uri="{BB962C8B-B14F-4D97-AF65-F5344CB8AC3E}">
        <p14:creationId xmlns:p14="http://schemas.microsoft.com/office/powerpoint/2010/main" val="2527665526"/>
      </p:ext>
    </p:extLst>
  </p:cSld>
  <p:clrMap bg1="dk1" tx1="lt1" bg2="dk2" tx2="lt2" accent1="accent1" accent2="accent2" accent3="accent3" accent4="accent4" accent5="accent5" accent6="accent6" hlink="hlink" folHlink="folHlink"/>
  <p:sldLayoutIdLst>
    <p:sldLayoutId id="2147483992" r:id="rId1"/>
  </p:sldLayoutIdLst>
  <p:hf sldNum="0"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9"/>
            <a:ext cx="2641600" cy="365125"/>
          </a:xfrm>
          <a:prstGeom prst="rect">
            <a:avLst/>
          </a:prstGeom>
        </p:spPr>
        <p:txBody>
          <a:bodyPr vert="horz" anchor="b"/>
          <a:lstStyle>
            <a:lvl1pPr algn="ctr">
              <a:defRPr sz="1200" dirty="0">
                <a:solidFill>
                  <a:schemeClr val="tx2">
                    <a:shade val="50000"/>
                  </a:schemeClr>
                </a:solidFill>
                <a:latin typeface="Arial" charset="0"/>
                <a:cs typeface="+mn-cs"/>
              </a:defRPr>
            </a:lvl1pPr>
          </a:lstStyle>
          <a:p>
            <a:pPr fontAlgn="base">
              <a:spcBef>
                <a:spcPct val="0"/>
              </a:spcBef>
              <a:spcAft>
                <a:spcPct val="0"/>
              </a:spcAft>
              <a:defRPr/>
            </a:pPr>
            <a:fld id="{EC008976-78A2-4222-94C4-0A594D997149}" type="datetime1">
              <a:rPr lang="en-US" smtClean="0">
                <a:solidFill>
                  <a:srgbClr val="FFF9E5">
                    <a:shade val="50000"/>
                  </a:srgbClr>
                </a:solidFill>
              </a:rPr>
              <a:t>2/22/2025</a:t>
            </a:fld>
            <a:endParaRPr lang="en-US" dirty="0">
              <a:solidFill>
                <a:srgbClr val="FFF9E5">
                  <a:shade val="50000"/>
                </a:srgbClr>
              </a:solidFill>
            </a:endParaRPr>
          </a:p>
        </p:txBody>
      </p:sp>
      <p:sp>
        <p:nvSpPr>
          <p:cNvPr id="22" name="Footer Placeholder 21"/>
          <p:cNvSpPr>
            <a:spLocks noGrp="1"/>
          </p:cNvSpPr>
          <p:nvPr>
            <p:ph type="ftr" sz="quarter" idx="3"/>
          </p:nvPr>
        </p:nvSpPr>
        <p:spPr>
          <a:xfrm>
            <a:off x="3251200" y="6356359"/>
            <a:ext cx="3860800" cy="365125"/>
          </a:xfrm>
          <a:prstGeom prst="rect">
            <a:avLst/>
          </a:prstGeom>
        </p:spPr>
        <p:txBody>
          <a:bodyPr vert="horz" lIns="0" anchor="b"/>
          <a:lstStyle>
            <a:lvl1pPr algn="l">
              <a:defRPr sz="1200" smtClean="0">
                <a:solidFill>
                  <a:schemeClr val="tx2">
                    <a:shade val="50000"/>
                  </a:schemeClr>
                </a:solidFill>
                <a:latin typeface="Arial" charset="0"/>
                <a:cs typeface="+mn-cs"/>
              </a:defRPr>
            </a:lvl1pPr>
          </a:lstStyle>
          <a:p>
            <a:pPr fontAlgn="base">
              <a:spcBef>
                <a:spcPct val="0"/>
              </a:spcBef>
              <a:spcAft>
                <a:spcPct val="0"/>
              </a:spcAft>
              <a:defRPr/>
            </a:pPr>
            <a:endParaRPr lang="en-US" dirty="0">
              <a:solidFill>
                <a:srgbClr val="FFF9E5">
                  <a:shade val="50000"/>
                </a:srgbClr>
              </a:solidFill>
            </a:endParaRPr>
          </a:p>
        </p:txBody>
      </p:sp>
      <p:sp>
        <p:nvSpPr>
          <p:cNvPr id="18" name="Slide Number Placeholder 17"/>
          <p:cNvSpPr>
            <a:spLocks noGrp="1"/>
          </p:cNvSpPr>
          <p:nvPr>
            <p:ph type="sldNum" sz="quarter" idx="4"/>
          </p:nvPr>
        </p:nvSpPr>
        <p:spPr>
          <a:xfrm>
            <a:off x="10871200" y="6356359"/>
            <a:ext cx="711200" cy="365125"/>
          </a:xfrm>
          <a:prstGeom prst="rect">
            <a:avLst/>
          </a:prstGeom>
        </p:spPr>
        <p:txBody>
          <a:bodyPr vert="horz" lIns="91440" rIns="0" anchor="b"/>
          <a:lstStyle>
            <a:lvl1pPr algn="r">
              <a:defRPr sz="1400">
                <a:solidFill>
                  <a:schemeClr val="tx2">
                    <a:shade val="50000"/>
                  </a:schemeClr>
                </a:solidFill>
                <a:latin typeface="Arial" charset="0"/>
                <a:cs typeface="+mn-cs"/>
              </a:defRPr>
            </a:lvl1pPr>
          </a:lstStyle>
          <a:p>
            <a:pPr fontAlgn="base">
              <a:spcBef>
                <a:spcPct val="0"/>
              </a:spcBef>
              <a:spcAft>
                <a:spcPct val="0"/>
              </a:spcAft>
              <a:defRPr/>
            </a:pPr>
            <a:fld id="{03842AEF-6538-4D55-8DC6-06091A9D3782}"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813735359"/>
      </p:ext>
    </p:extLst>
  </p:cSld>
  <p:clrMap bg1="dk1" tx1="lt1" bg2="dk2" tx2="lt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Lst>
  <p:hf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dirty="0">
                <a:solidFill>
                  <a:schemeClr val="tx2">
                    <a:shade val="50000"/>
                  </a:schemeClr>
                </a:solidFill>
                <a:latin typeface="Arial" charset="0"/>
                <a:cs typeface="+mn-cs"/>
              </a:defRPr>
            </a:lvl1pPr>
          </a:lstStyle>
          <a:p>
            <a:pPr fontAlgn="base">
              <a:spcBef>
                <a:spcPct val="0"/>
              </a:spcBef>
              <a:spcAft>
                <a:spcPct val="0"/>
              </a:spcAft>
              <a:defRPr/>
            </a:pPr>
            <a:endParaRPr lang="en-US" dirty="0">
              <a:solidFill>
                <a:srgbClr val="FFF9E5">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smtClean="0">
                <a:solidFill>
                  <a:schemeClr val="tx2">
                    <a:shade val="50000"/>
                  </a:schemeClr>
                </a:solidFill>
                <a:latin typeface="Arial" charset="0"/>
                <a:cs typeface="+mn-cs"/>
              </a:defRPr>
            </a:lvl1pPr>
          </a:lstStyle>
          <a:p>
            <a:pPr fontAlgn="base">
              <a:spcBef>
                <a:spcPct val="0"/>
              </a:spcBef>
              <a:spcAft>
                <a:spcPct val="0"/>
              </a:spcAft>
              <a:defRPr/>
            </a:pPr>
            <a:r>
              <a:rPr lang="en-US" dirty="0">
                <a:solidFill>
                  <a:srgbClr val="FFF9E5">
                    <a:shade val="50000"/>
                  </a:srgbClr>
                </a:solidFill>
              </a:rPr>
              <a:t>TRS is a public entity and cannot endorse any vendor.  </a:t>
            </a: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latin typeface="Arial" charset="0"/>
                <a:cs typeface="+mn-cs"/>
              </a:defRPr>
            </a:lvl1pPr>
          </a:lstStyle>
          <a:p>
            <a:pPr fontAlgn="base">
              <a:spcBef>
                <a:spcPct val="0"/>
              </a:spcBef>
              <a:spcAft>
                <a:spcPct val="0"/>
              </a:spcAft>
              <a:defRPr/>
            </a:pPr>
            <a:fld id="{03842AEF-6538-4D55-8DC6-06091A9D3782}"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3974851426"/>
      </p:ext>
    </p:extLst>
  </p:cSld>
  <p:clrMap bg1="dk1" tx1="lt1" bg2="dk2" tx2="lt2" accent1="accent1" accent2="accent2" accent3="accent3" accent4="accent4" accent5="accent5" accent6="accent6" hlink="hlink" folHlink="folHlink"/>
  <p:sldLayoutIdLst>
    <p:sldLayoutId id="2147484587" r:id="rId1"/>
    <p:sldLayoutId id="2147484588" r:id="rId2"/>
  </p:sldLayoutIdLst>
  <p:hf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A1738B33-3F46-480A-A7A9-01B47EE3C24B}" type="datetime1">
              <a:rPr lang="en-US" smtClean="0">
                <a:solidFill>
                  <a:srgbClr val="FFF9E5">
                    <a:shade val="50000"/>
                  </a:srgbClr>
                </a:solidFill>
              </a:rPr>
              <a:t>2/22/2025</a:t>
            </a:fld>
            <a:endParaRPr lang="en-US" dirty="0">
              <a:solidFill>
                <a:srgbClr val="FFF9E5">
                  <a:shade val="50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4175406440"/>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2B805B-12EC-46C8-B947-653A37A7F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1ADC4-CC73-433E-B245-952662847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BD7B5-9C86-467B-B979-8B587A9AC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237E295D-A587-4F8B-A584-5E710A512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CA1F4-C4E8-4BC4-9CE7-FE30DBA68A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7C6AD-E4B5-4C67-9921-B02C64B60323}" type="slidenum">
              <a:rPr lang="en-US" smtClean="0"/>
              <a:t>‹#›</a:t>
            </a:fld>
            <a:endParaRPr lang="en-US"/>
          </a:p>
        </p:txBody>
      </p:sp>
    </p:spTree>
    <p:extLst>
      <p:ext uri="{BB962C8B-B14F-4D97-AF65-F5344CB8AC3E}">
        <p14:creationId xmlns:p14="http://schemas.microsoft.com/office/powerpoint/2010/main" val="2126410219"/>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0F9B9-7EFA-4DDA-A783-E02BD77DB87D}" type="datetime1">
              <a:rPr lang="en-US" smtClean="0"/>
              <a:t>2/22/2025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D2EE6-7183-49A7-934C-88306BD3F235}" type="slidenum">
              <a:rPr lang="en-US" smtClean="0"/>
              <a:t>‹#›</a:t>
            </a:fld>
            <a:endParaRPr lang="en-US"/>
          </a:p>
        </p:txBody>
      </p:sp>
    </p:spTree>
    <p:extLst>
      <p:ext uri="{BB962C8B-B14F-4D97-AF65-F5344CB8AC3E}">
        <p14:creationId xmlns:p14="http://schemas.microsoft.com/office/powerpoint/2010/main" val="3261536915"/>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4"/>
            <a:ext cx="2641600" cy="365125"/>
          </a:xfrm>
          <a:prstGeom prst="rect">
            <a:avLst/>
          </a:prstGeom>
        </p:spPr>
        <p:txBody>
          <a:bodyPr vert="horz" anchor="b"/>
          <a:lstStyle>
            <a:lvl1pPr algn="ctr">
              <a:defRPr sz="900" dirty="0">
                <a:solidFill>
                  <a:schemeClr val="tx2">
                    <a:shade val="50000"/>
                  </a:schemeClr>
                </a:solidFill>
                <a:latin typeface="Arial" charset="0"/>
                <a:cs typeface="+mn-cs"/>
              </a:defRPr>
            </a:lvl1pPr>
          </a:lstStyle>
          <a:p>
            <a:pPr fontAlgn="base">
              <a:spcBef>
                <a:spcPct val="0"/>
              </a:spcBef>
              <a:spcAft>
                <a:spcPct val="0"/>
              </a:spcAft>
              <a:defRPr/>
            </a:pPr>
            <a:fld id="{FEC77290-B2CC-40D8-B1C2-3CB7EF346510}" type="datetime1">
              <a:rPr lang="en-US" smtClean="0">
                <a:solidFill>
                  <a:srgbClr val="FFF9E5">
                    <a:shade val="50000"/>
                  </a:srgbClr>
                </a:solidFill>
              </a:rPr>
              <a:t>2/22/2025</a:t>
            </a:fld>
            <a:endParaRPr lang="en-US">
              <a:solidFill>
                <a:srgbClr val="FFF9E5">
                  <a:shade val="50000"/>
                </a:srgbClr>
              </a:solidFill>
            </a:endParaRPr>
          </a:p>
        </p:txBody>
      </p:sp>
      <p:sp>
        <p:nvSpPr>
          <p:cNvPr id="22" name="Footer Placeholder 21"/>
          <p:cNvSpPr>
            <a:spLocks noGrp="1"/>
          </p:cNvSpPr>
          <p:nvPr>
            <p:ph type="ftr" sz="quarter" idx="3"/>
          </p:nvPr>
        </p:nvSpPr>
        <p:spPr>
          <a:xfrm>
            <a:off x="3251200" y="6356354"/>
            <a:ext cx="3860800" cy="365125"/>
          </a:xfrm>
          <a:prstGeom prst="rect">
            <a:avLst/>
          </a:prstGeom>
        </p:spPr>
        <p:txBody>
          <a:bodyPr vert="horz" lIns="0" anchor="b"/>
          <a:lstStyle>
            <a:lvl1pPr algn="l">
              <a:defRPr sz="900" smtClean="0">
                <a:solidFill>
                  <a:schemeClr val="tx2">
                    <a:shade val="50000"/>
                  </a:schemeClr>
                </a:solidFill>
                <a:latin typeface="Arial" charset="0"/>
                <a:cs typeface="+mn-cs"/>
              </a:defRPr>
            </a:lvl1pPr>
          </a:lstStyle>
          <a:p>
            <a:pPr fontAlgn="base">
              <a:spcBef>
                <a:spcPct val="0"/>
              </a:spcBef>
              <a:spcAft>
                <a:spcPct val="0"/>
              </a:spcAft>
              <a:defRPr/>
            </a:pPr>
            <a:endParaRPr lang="en-US" dirty="0">
              <a:solidFill>
                <a:srgbClr val="FFF9E5">
                  <a:shade val="50000"/>
                </a:srgbClr>
              </a:solidFill>
            </a:endParaRPr>
          </a:p>
        </p:txBody>
      </p:sp>
      <p:sp>
        <p:nvSpPr>
          <p:cNvPr id="18" name="Slide Number Placeholder 17"/>
          <p:cNvSpPr>
            <a:spLocks noGrp="1"/>
          </p:cNvSpPr>
          <p:nvPr>
            <p:ph type="sldNum" sz="quarter" idx="4"/>
          </p:nvPr>
        </p:nvSpPr>
        <p:spPr>
          <a:xfrm>
            <a:off x="10871200" y="6356354"/>
            <a:ext cx="711200" cy="365125"/>
          </a:xfrm>
          <a:prstGeom prst="rect">
            <a:avLst/>
          </a:prstGeom>
        </p:spPr>
        <p:txBody>
          <a:bodyPr vert="horz" lIns="91440" rIns="0" anchor="b"/>
          <a:lstStyle>
            <a:lvl1pPr algn="r">
              <a:defRPr sz="1050">
                <a:solidFill>
                  <a:schemeClr val="tx2">
                    <a:shade val="50000"/>
                  </a:schemeClr>
                </a:solidFill>
                <a:latin typeface="Arial" charset="0"/>
                <a:cs typeface="+mn-cs"/>
              </a:defRPr>
            </a:lvl1pPr>
          </a:lstStyle>
          <a:p>
            <a:pPr fontAlgn="base">
              <a:spcBef>
                <a:spcPct val="0"/>
              </a:spcBef>
              <a:spcAft>
                <a:spcPct val="0"/>
              </a:spcAft>
              <a:defRPr/>
            </a:pPr>
            <a:fld id="{03842AEF-6538-4D55-8DC6-06091A9D3782}"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2821153338"/>
      </p:ext>
    </p:extLst>
  </p:cSld>
  <p:clrMap bg1="dk1" tx1="lt1" bg2="dk2" tx2="lt2" accent1="accent1" accent2="accent2" accent3="accent3" accent4="accent4" accent5="accent5" accent6="accent6" hlink="hlink" folHlink="folHlink"/>
  <p:sldLayoutIdLst>
    <p:sldLayoutId id="2147484626" r:id="rId1"/>
  </p:sldLayoutIdLst>
  <p:hf sldNum="0"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75185"/>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68382"/>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8153469"/>
      </p:ext>
    </p:extLst>
  </p:cSld>
  <p:clrMap bg1="dk1" tx1="lt1" bg2="dk2"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640" r:id="rId13"/>
    <p:sldLayoutId id="2147484641" r:id="rId14"/>
    <p:sldLayoutId id="2147484642" r:id="rId15"/>
    <p:sldLayoutId id="2147484643" r:id="rId16"/>
  </p:sldLayoutIdLst>
  <p:transition>
    <p:fade/>
  </p:transition>
  <p:hf sldNum="0" hdr="0" ftr="0" dt="0"/>
  <p:txStyles>
    <p:titleStyle>
      <a:lvl1pPr algn="l" defTabSz="914299"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47" indent="-396847" algn="l" defTabSz="914299" rtl="0" eaLnBrk="1" latinLnBrk="0" hangingPunct="1">
        <a:lnSpc>
          <a:spcPct val="90000"/>
        </a:lnSpc>
        <a:spcBef>
          <a:spcPct val="20000"/>
        </a:spcBef>
        <a:buFontTx/>
        <a:buBlip>
          <a:blip r:embed="rId19"/>
        </a:buBlip>
        <a:defRPr sz="3200" kern="1200">
          <a:solidFill>
            <a:schemeClr val="tx1"/>
          </a:solidFill>
          <a:latin typeface="+mn-lt"/>
          <a:ea typeface="+mn-ea"/>
          <a:cs typeface="+mn-cs"/>
        </a:defRPr>
      </a:lvl1pPr>
      <a:lvl2pPr marL="914336" indent="-396847" algn="l" defTabSz="914299" rtl="0" eaLnBrk="1" latinLnBrk="0" hangingPunct="1">
        <a:lnSpc>
          <a:spcPct val="90000"/>
        </a:lnSpc>
        <a:spcBef>
          <a:spcPct val="20000"/>
        </a:spcBef>
        <a:buFontTx/>
        <a:buBlip>
          <a:blip r:embed="rId20"/>
        </a:buBlip>
        <a:defRPr sz="2800" kern="1200">
          <a:solidFill>
            <a:schemeClr val="tx1"/>
          </a:solidFill>
          <a:latin typeface="+mn-lt"/>
          <a:ea typeface="+mn-ea"/>
          <a:cs typeface="+mn-cs"/>
        </a:defRPr>
      </a:lvl2pPr>
      <a:lvl3pPr marL="1258800" indent="-344464" algn="l" defTabSz="914299" rtl="0" eaLnBrk="1" latinLnBrk="0" hangingPunct="1">
        <a:lnSpc>
          <a:spcPct val="90000"/>
        </a:lnSpc>
        <a:spcBef>
          <a:spcPct val="20000"/>
        </a:spcBef>
        <a:buFontTx/>
        <a:buBlip>
          <a:blip r:embed="rId20"/>
        </a:buBlip>
        <a:defRPr sz="2400" kern="1200">
          <a:solidFill>
            <a:schemeClr val="tx1"/>
          </a:solidFill>
          <a:latin typeface="+mn-lt"/>
          <a:ea typeface="+mn-ea"/>
          <a:cs typeface="+mn-cs"/>
        </a:defRPr>
      </a:lvl3pPr>
      <a:lvl4pPr marL="1604850" indent="-346051" algn="l" defTabSz="914299" rtl="0" eaLnBrk="1" latinLnBrk="0" hangingPunct="1">
        <a:lnSpc>
          <a:spcPct val="90000"/>
        </a:lnSpc>
        <a:spcBef>
          <a:spcPct val="20000"/>
        </a:spcBef>
        <a:buFontTx/>
        <a:buBlip>
          <a:blip r:embed="rId20"/>
        </a:buBlip>
        <a:defRPr sz="2400" kern="1200">
          <a:solidFill>
            <a:schemeClr val="tx1"/>
          </a:solidFill>
          <a:latin typeface="+mn-lt"/>
          <a:ea typeface="+mn-ea"/>
          <a:cs typeface="+mn-cs"/>
        </a:defRPr>
      </a:lvl4pPr>
      <a:lvl5pPr marL="1941377" indent="-336526" algn="l" defTabSz="914299" rtl="0" eaLnBrk="1" latinLnBrk="0" hangingPunct="1">
        <a:lnSpc>
          <a:spcPct val="90000"/>
        </a:lnSpc>
        <a:spcBef>
          <a:spcPct val="20000"/>
        </a:spcBef>
        <a:buFontTx/>
        <a:buBlip>
          <a:blip r:embed="rId20"/>
        </a:buBlip>
        <a:defRPr sz="2400" kern="1200">
          <a:solidFill>
            <a:schemeClr val="tx1"/>
          </a:solidFill>
          <a:latin typeface="+mn-lt"/>
          <a:ea typeface="+mn-ea"/>
          <a:cs typeface="+mn-cs"/>
        </a:defRPr>
      </a:lvl5pPr>
      <a:lvl6pPr marL="2514323" indent="-228575"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2" indent="-228575"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2" indent="-228575"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2" indent="-228575" algn="l" defTabSz="9142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9" rtl="0" eaLnBrk="1" latinLnBrk="0" hangingPunct="1">
        <a:defRPr sz="1800" kern="1200">
          <a:solidFill>
            <a:schemeClr val="tx1"/>
          </a:solidFill>
          <a:latin typeface="+mn-lt"/>
          <a:ea typeface="+mn-ea"/>
          <a:cs typeface="+mn-cs"/>
        </a:defRPr>
      </a:lvl1pPr>
      <a:lvl2pPr marL="457149" algn="l" defTabSz="914299" rtl="0" eaLnBrk="1" latinLnBrk="0" hangingPunct="1">
        <a:defRPr sz="1800" kern="1200">
          <a:solidFill>
            <a:schemeClr val="tx1"/>
          </a:solidFill>
          <a:latin typeface="+mn-lt"/>
          <a:ea typeface="+mn-ea"/>
          <a:cs typeface="+mn-cs"/>
        </a:defRPr>
      </a:lvl2pPr>
      <a:lvl3pPr marL="914299" algn="l" defTabSz="914299" rtl="0" eaLnBrk="1" latinLnBrk="0" hangingPunct="1">
        <a:defRPr sz="1800" kern="1200">
          <a:solidFill>
            <a:schemeClr val="tx1"/>
          </a:solidFill>
          <a:latin typeface="+mn-lt"/>
          <a:ea typeface="+mn-ea"/>
          <a:cs typeface="+mn-cs"/>
        </a:defRPr>
      </a:lvl3pPr>
      <a:lvl4pPr marL="1371448" algn="l" defTabSz="914299" rtl="0" eaLnBrk="1" latinLnBrk="0" hangingPunct="1">
        <a:defRPr sz="1800" kern="1200">
          <a:solidFill>
            <a:schemeClr val="tx1"/>
          </a:solidFill>
          <a:latin typeface="+mn-lt"/>
          <a:ea typeface="+mn-ea"/>
          <a:cs typeface="+mn-cs"/>
        </a:defRPr>
      </a:lvl4pPr>
      <a:lvl5pPr marL="1828599" algn="l" defTabSz="914299" rtl="0" eaLnBrk="1" latinLnBrk="0" hangingPunct="1">
        <a:defRPr sz="1800" kern="1200">
          <a:solidFill>
            <a:schemeClr val="tx1"/>
          </a:solidFill>
          <a:latin typeface="+mn-lt"/>
          <a:ea typeface="+mn-ea"/>
          <a:cs typeface="+mn-cs"/>
        </a:defRPr>
      </a:lvl5pPr>
      <a:lvl6pPr marL="2285748" algn="l" defTabSz="914299" rtl="0" eaLnBrk="1" latinLnBrk="0" hangingPunct="1">
        <a:defRPr sz="1800" kern="1200">
          <a:solidFill>
            <a:schemeClr val="tx1"/>
          </a:solidFill>
          <a:latin typeface="+mn-lt"/>
          <a:ea typeface="+mn-ea"/>
          <a:cs typeface="+mn-cs"/>
        </a:defRPr>
      </a:lvl6pPr>
      <a:lvl7pPr marL="2742897" algn="l" defTabSz="914299" rtl="0" eaLnBrk="1" latinLnBrk="0" hangingPunct="1">
        <a:defRPr sz="1800" kern="1200">
          <a:solidFill>
            <a:schemeClr val="tx1"/>
          </a:solidFill>
          <a:latin typeface="+mn-lt"/>
          <a:ea typeface="+mn-ea"/>
          <a:cs typeface="+mn-cs"/>
        </a:defRPr>
      </a:lvl7pPr>
      <a:lvl8pPr marL="3200047" algn="l" defTabSz="914299" rtl="0" eaLnBrk="1" latinLnBrk="0" hangingPunct="1">
        <a:defRPr sz="1800" kern="1200">
          <a:solidFill>
            <a:schemeClr val="tx1"/>
          </a:solidFill>
          <a:latin typeface="+mn-lt"/>
          <a:ea typeface="+mn-ea"/>
          <a:cs typeface="+mn-cs"/>
        </a:defRPr>
      </a:lvl8pPr>
      <a:lvl9pPr marL="3657197" algn="l" defTabSz="914299"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TRS is a public entity and cannot endorse any vendor.  </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9B8C6-6F75-4190-B887-318FEF675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914869"/>
      </p:ext>
    </p:extLst>
  </p:cSld>
  <p:clrMap bg1="lt1" tx1="dk1" bg2="lt2" tx2="dk2" accent1="accent1" accent2="accent2" accent3="accent3" accent4="accent4" accent5="accent5" accent6="accent6" hlink="hlink" folHlink="folHlink"/>
  <p:sldLayoutIdLst>
    <p:sldLayoutId id="2147484645"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dirty="0">
                <a:solidFill>
                  <a:schemeClr val="tx2">
                    <a:shade val="50000"/>
                  </a:schemeClr>
                </a:solidFill>
                <a:latin typeface="Arial" charset="0"/>
                <a:cs typeface="+mn-cs"/>
              </a:defRPr>
            </a:lvl1pPr>
          </a:lstStyle>
          <a:p>
            <a:pPr fontAlgn="base">
              <a:spcBef>
                <a:spcPct val="0"/>
              </a:spcBef>
              <a:spcAft>
                <a:spcPct val="0"/>
              </a:spcAft>
              <a:defRPr/>
            </a:pPr>
            <a:endParaRPr lang="en-US">
              <a:solidFill>
                <a:srgbClr val="FFF9E5">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smtClean="0">
                <a:solidFill>
                  <a:schemeClr val="tx2">
                    <a:shade val="50000"/>
                  </a:schemeClr>
                </a:solidFill>
                <a:latin typeface="Arial" charset="0"/>
                <a:cs typeface="+mn-cs"/>
              </a:defRPr>
            </a:lvl1pPr>
          </a:lstStyle>
          <a:p>
            <a:pPr fontAlgn="base">
              <a:spcBef>
                <a:spcPct val="0"/>
              </a:spcBef>
              <a:spcAft>
                <a:spcPct val="0"/>
              </a:spcAft>
              <a:defRPr/>
            </a:pPr>
            <a:r>
              <a:rPr lang="en-US">
                <a:solidFill>
                  <a:srgbClr val="FFF9E5">
                    <a:shade val="50000"/>
                  </a:srgbClr>
                </a:solidFill>
              </a:rPr>
              <a:t>TRS is a public entity and cannot endorse any vendor.  </a:t>
            </a:r>
            <a:endParaRPr lang="en-US" dirty="0">
              <a:solidFill>
                <a:srgbClr val="FFF9E5">
                  <a:shade val="50000"/>
                </a:srgbClr>
              </a:solidFill>
            </a:endParaRP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latin typeface="Arial" charset="0"/>
                <a:cs typeface="+mn-cs"/>
              </a:defRPr>
            </a:lvl1pPr>
          </a:lstStyle>
          <a:p>
            <a:pPr fontAlgn="base">
              <a:spcBef>
                <a:spcPct val="0"/>
              </a:spcBef>
              <a:spcAft>
                <a:spcPct val="0"/>
              </a:spcAft>
              <a:defRPr/>
            </a:pPr>
            <a:fld id="{03842AEF-6538-4D55-8DC6-06091A9D3782}"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440343234"/>
      </p:ext>
    </p:extLst>
  </p:cSld>
  <p:clrMap bg1="dk1" tx1="lt1" bg2="dk2" tx2="lt2" accent1="accent1" accent2="accent2" accent3="accent3" accent4="accent4" accent5="accent5" accent6="accent6" hlink="hlink" folHlink="folHlink"/>
  <p:sldLayoutIdLst>
    <p:sldLayoutId id="2147484653" r:id="rId1"/>
  </p:sldLayoutIdLst>
  <p:hf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0F9B9-7EFA-4DDA-A783-E02BD77DB87D}" type="datetime1">
              <a:rPr lang="en-US" smtClean="0"/>
              <a:t>2/22/2025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D2EE6-7183-49A7-934C-88306BD3F235}" type="slidenum">
              <a:rPr lang="en-US" smtClean="0"/>
              <a:t>‹#›</a:t>
            </a:fld>
            <a:endParaRPr lang="en-US"/>
          </a:p>
        </p:txBody>
      </p:sp>
    </p:spTree>
    <p:extLst>
      <p:ext uri="{BB962C8B-B14F-4D97-AF65-F5344CB8AC3E}">
        <p14:creationId xmlns:p14="http://schemas.microsoft.com/office/powerpoint/2010/main" val="379927614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A1738B33-3F46-480A-A7A9-01B47EE3C24B}" type="datetime1">
              <a:rPr lang="en-US" smtClean="0">
                <a:solidFill>
                  <a:srgbClr val="FFF9E5">
                    <a:shade val="50000"/>
                  </a:srgbClr>
                </a:solidFill>
              </a:rPr>
              <a:t>2/22/2025</a:t>
            </a:fld>
            <a:endParaRPr lang="en-US" dirty="0">
              <a:solidFill>
                <a:srgbClr val="FFF9E5">
                  <a:shade val="50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157723064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83871B-796B-4799-8478-43782850C29D}" type="datetime1">
              <a:rPr lang="en-US" smtClean="0"/>
              <a:t>2/22/2025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6171CE-008D-4D04-A42C-15C22E3F7589}" type="slidenum">
              <a:rPr lang="en-US" smtClean="0"/>
              <a:t>‹#›</a:t>
            </a:fld>
            <a:endParaRPr lang="en-US"/>
          </a:p>
        </p:txBody>
      </p:sp>
    </p:spTree>
    <p:extLst>
      <p:ext uri="{BB962C8B-B14F-4D97-AF65-F5344CB8AC3E}">
        <p14:creationId xmlns:p14="http://schemas.microsoft.com/office/powerpoint/2010/main" val="39133475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905"/>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5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8"/>
            <a:ext cx="2641600" cy="365125"/>
          </a:xfrm>
          <a:prstGeom prst="rect">
            <a:avLst/>
          </a:prstGeom>
        </p:spPr>
        <p:txBody>
          <a:bodyPr vert="horz" anchor="b"/>
          <a:lstStyle>
            <a:lvl1pPr algn="ctr">
              <a:defRPr sz="900" dirty="0">
                <a:solidFill>
                  <a:schemeClr val="tx2">
                    <a:shade val="50000"/>
                  </a:schemeClr>
                </a:solidFill>
                <a:latin typeface="Arial" charset="0"/>
                <a:cs typeface="+mn-cs"/>
              </a:defRPr>
            </a:lvl1pPr>
          </a:lstStyle>
          <a:p>
            <a:pPr fontAlgn="base">
              <a:spcBef>
                <a:spcPct val="0"/>
              </a:spcBef>
              <a:spcAft>
                <a:spcPct val="0"/>
              </a:spcAft>
              <a:defRPr/>
            </a:pPr>
            <a:fld id="{F41AB409-6763-4FFF-9E89-9465815AF49F}" type="datetime1">
              <a:rPr lang="en-US" smtClean="0">
                <a:solidFill>
                  <a:srgbClr val="FFF9E5">
                    <a:shade val="50000"/>
                  </a:srgbClr>
                </a:solidFill>
              </a:rPr>
              <a:t>2/22/2025</a:t>
            </a:fld>
            <a:endParaRPr lang="en-US" dirty="0">
              <a:solidFill>
                <a:srgbClr val="FFF9E5">
                  <a:shade val="50000"/>
                </a:srgbClr>
              </a:solidFill>
            </a:endParaRPr>
          </a:p>
        </p:txBody>
      </p:sp>
      <p:sp>
        <p:nvSpPr>
          <p:cNvPr id="22" name="Footer Placeholder 21"/>
          <p:cNvSpPr>
            <a:spLocks noGrp="1"/>
          </p:cNvSpPr>
          <p:nvPr>
            <p:ph type="ftr" sz="quarter" idx="3"/>
          </p:nvPr>
        </p:nvSpPr>
        <p:spPr>
          <a:xfrm>
            <a:off x="3251200" y="6356358"/>
            <a:ext cx="3860800" cy="365125"/>
          </a:xfrm>
          <a:prstGeom prst="rect">
            <a:avLst/>
          </a:prstGeom>
        </p:spPr>
        <p:txBody>
          <a:bodyPr vert="horz" lIns="0" anchor="b"/>
          <a:lstStyle>
            <a:lvl1pPr algn="l">
              <a:defRPr sz="900" smtClean="0">
                <a:solidFill>
                  <a:schemeClr val="tx2">
                    <a:shade val="50000"/>
                  </a:schemeClr>
                </a:solidFill>
                <a:latin typeface="Arial" charset="0"/>
                <a:cs typeface="+mn-cs"/>
              </a:defRPr>
            </a:lvl1pPr>
          </a:lstStyle>
          <a:p>
            <a:pPr fontAlgn="base">
              <a:spcBef>
                <a:spcPct val="0"/>
              </a:spcBef>
              <a:spcAft>
                <a:spcPct val="0"/>
              </a:spcAft>
              <a:defRPr/>
            </a:pPr>
            <a:endParaRPr lang="en-US" dirty="0">
              <a:solidFill>
                <a:srgbClr val="FFF9E5">
                  <a:shade val="50000"/>
                </a:srgbClr>
              </a:solidFill>
            </a:endParaRPr>
          </a:p>
        </p:txBody>
      </p:sp>
      <p:sp>
        <p:nvSpPr>
          <p:cNvPr id="18" name="Slide Number Placeholder 17"/>
          <p:cNvSpPr>
            <a:spLocks noGrp="1"/>
          </p:cNvSpPr>
          <p:nvPr>
            <p:ph type="sldNum" sz="quarter" idx="4"/>
          </p:nvPr>
        </p:nvSpPr>
        <p:spPr>
          <a:xfrm>
            <a:off x="10871200" y="6356358"/>
            <a:ext cx="711200" cy="365125"/>
          </a:xfrm>
          <a:prstGeom prst="rect">
            <a:avLst/>
          </a:prstGeom>
        </p:spPr>
        <p:txBody>
          <a:bodyPr vert="horz" lIns="91440" rIns="0" anchor="b"/>
          <a:lstStyle>
            <a:lvl1pPr algn="r">
              <a:defRPr sz="1050">
                <a:solidFill>
                  <a:schemeClr val="tx2">
                    <a:shade val="50000"/>
                  </a:schemeClr>
                </a:solidFill>
                <a:latin typeface="Arial" charset="0"/>
                <a:cs typeface="+mn-cs"/>
              </a:defRPr>
            </a:lvl1pPr>
          </a:lstStyle>
          <a:p>
            <a:pPr fontAlgn="base">
              <a:spcBef>
                <a:spcPct val="0"/>
              </a:spcBef>
              <a:spcAft>
                <a:spcPct val="0"/>
              </a:spcAft>
              <a:defRPr/>
            </a:pPr>
            <a:fld id="{6F331357-F7FD-4F2C-BECA-E98112652CB5}" type="slidenum">
              <a:rPr lang="en-US">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715558519"/>
      </p:ext>
    </p:extLst>
  </p:cSld>
  <p:clrMap bg1="dk1" tx1="lt1" bg2="dk2" tx2="lt2" accent1="accent1" accent2="accent2" accent3="accent3" accent4="accent4" accent5="accent5" accent6="accent6" hlink="hlink" folHlink="folHlink"/>
  <p:sldLayoutIdLst>
    <p:sldLayoutId id="2147484105" r:id="rId1"/>
  </p:sldLayoutIdLst>
  <p:hf hdr="0" ftr="0" dt="0"/>
  <p:txStyles>
    <p:titleStyle>
      <a:lvl1pPr algn="l" rtl="0" eaLnBrk="0" fontAlgn="base" hangingPunct="0">
        <a:spcBef>
          <a:spcPct val="0"/>
        </a:spcBef>
        <a:spcAft>
          <a:spcPct val="0"/>
        </a:spcAft>
        <a:defRPr sz="36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rgbClr val="FFFFD2"/>
          </a:solidFill>
          <a:latin typeface="Corbel" pitchFamily="34" charset="0"/>
        </a:defRPr>
      </a:lvl2pPr>
      <a:lvl3pPr algn="l" rtl="0" eaLnBrk="0" fontAlgn="base" hangingPunct="0">
        <a:spcBef>
          <a:spcPct val="0"/>
        </a:spcBef>
        <a:spcAft>
          <a:spcPct val="0"/>
        </a:spcAft>
        <a:defRPr sz="3600" b="1">
          <a:solidFill>
            <a:srgbClr val="FFFFD2"/>
          </a:solidFill>
          <a:latin typeface="Corbel" pitchFamily="34" charset="0"/>
        </a:defRPr>
      </a:lvl3pPr>
      <a:lvl4pPr algn="l" rtl="0" eaLnBrk="0" fontAlgn="base" hangingPunct="0">
        <a:spcBef>
          <a:spcPct val="0"/>
        </a:spcBef>
        <a:spcAft>
          <a:spcPct val="0"/>
        </a:spcAft>
        <a:defRPr sz="3600" b="1">
          <a:solidFill>
            <a:srgbClr val="FFFFD2"/>
          </a:solidFill>
          <a:latin typeface="Corbel" pitchFamily="34" charset="0"/>
        </a:defRPr>
      </a:lvl4pPr>
      <a:lvl5pPr algn="l" rtl="0" eaLnBrk="0" fontAlgn="base" hangingPunct="0">
        <a:spcBef>
          <a:spcPct val="0"/>
        </a:spcBef>
        <a:spcAft>
          <a:spcPct val="0"/>
        </a:spcAft>
        <a:defRPr sz="3600" b="1">
          <a:solidFill>
            <a:srgbClr val="FFFFD2"/>
          </a:solidFill>
          <a:latin typeface="Corbel" pitchFamily="34" charset="0"/>
        </a:defRPr>
      </a:lvl5pPr>
      <a:lvl6pPr marL="342900" algn="l" rtl="0" fontAlgn="base">
        <a:spcBef>
          <a:spcPct val="0"/>
        </a:spcBef>
        <a:spcAft>
          <a:spcPct val="0"/>
        </a:spcAft>
        <a:defRPr sz="3600" b="1">
          <a:solidFill>
            <a:srgbClr val="FFFFD2"/>
          </a:solidFill>
          <a:latin typeface="Corbel" pitchFamily="34" charset="0"/>
        </a:defRPr>
      </a:lvl6pPr>
      <a:lvl7pPr marL="685800" algn="l" rtl="0" fontAlgn="base">
        <a:spcBef>
          <a:spcPct val="0"/>
        </a:spcBef>
        <a:spcAft>
          <a:spcPct val="0"/>
        </a:spcAft>
        <a:defRPr sz="3600" b="1">
          <a:solidFill>
            <a:srgbClr val="FFFFD2"/>
          </a:solidFill>
          <a:latin typeface="Corbel" pitchFamily="34" charset="0"/>
        </a:defRPr>
      </a:lvl7pPr>
      <a:lvl8pPr marL="1028700" algn="l" rtl="0" fontAlgn="base">
        <a:spcBef>
          <a:spcPct val="0"/>
        </a:spcBef>
        <a:spcAft>
          <a:spcPct val="0"/>
        </a:spcAft>
        <a:defRPr sz="3600" b="1">
          <a:solidFill>
            <a:srgbClr val="FFFFD2"/>
          </a:solidFill>
          <a:latin typeface="Corbel" pitchFamily="34" charset="0"/>
        </a:defRPr>
      </a:lvl8pPr>
      <a:lvl9pPr marL="1371600" algn="l" rtl="0" fontAlgn="base">
        <a:spcBef>
          <a:spcPct val="0"/>
        </a:spcBef>
        <a:spcAft>
          <a:spcPct val="0"/>
        </a:spcAft>
        <a:defRPr sz="3600" b="1">
          <a:solidFill>
            <a:srgbClr val="FFFFD2"/>
          </a:solidFill>
          <a:latin typeface="Corbel" pitchFamily="34" charset="0"/>
        </a:defRPr>
      </a:lvl9pPr>
    </p:titleStyle>
    <p:bodyStyle>
      <a:lvl1pPr marL="239316" indent="-239316" algn="l" rtl="0" eaLnBrk="0" fontAlgn="base" hangingPunct="0">
        <a:spcBef>
          <a:spcPct val="20000"/>
        </a:spcBef>
        <a:spcAft>
          <a:spcPct val="0"/>
        </a:spcAft>
        <a:buClr>
          <a:schemeClr val="accent1"/>
        </a:buClr>
        <a:buSzPct val="70000"/>
        <a:buFont typeface="Wingdings 2" pitchFamily="18" charset="2"/>
        <a:buChar char=""/>
        <a:defRPr sz="2250" kern="1200">
          <a:solidFill>
            <a:schemeClr val="tx1"/>
          </a:solidFill>
          <a:latin typeface="+mn-lt"/>
          <a:ea typeface="+mn-ea"/>
          <a:cs typeface="+mn-cs"/>
        </a:defRPr>
      </a:lvl1pPr>
      <a:lvl2pPr marL="472679" indent="-204788" algn="l" rtl="0" eaLnBrk="0" fontAlgn="base" hangingPunct="0">
        <a:spcBef>
          <a:spcPct val="20000"/>
        </a:spcBef>
        <a:spcAft>
          <a:spcPct val="0"/>
        </a:spcAft>
        <a:buClr>
          <a:schemeClr val="accent2"/>
        </a:buClr>
        <a:buFont typeface="Wingdings 2" pitchFamily="18" charset="2"/>
        <a:buChar char=""/>
        <a:defRPr sz="1950" kern="1200">
          <a:solidFill>
            <a:schemeClr val="tx1"/>
          </a:solidFill>
          <a:latin typeface="+mn-lt"/>
          <a:ea typeface="+mn-ea"/>
          <a:cs typeface="+mn-cs"/>
        </a:defRPr>
      </a:lvl2pPr>
      <a:lvl3pPr marL="691754" indent="-204788" algn="l" rtl="0" eaLnBrk="0" fontAlgn="base" hangingPunct="0">
        <a:spcBef>
          <a:spcPct val="20000"/>
        </a:spcBef>
        <a:spcAft>
          <a:spcPct val="0"/>
        </a:spcAft>
        <a:buClr>
          <a:srgbClr val="FF953E"/>
        </a:buClr>
        <a:buFont typeface="Wingdings 2" pitchFamily="18" charset="2"/>
        <a:buChar char=""/>
        <a:defRPr sz="1800" kern="1200">
          <a:solidFill>
            <a:schemeClr val="tx1"/>
          </a:solidFill>
          <a:latin typeface="+mn-lt"/>
          <a:ea typeface="+mn-ea"/>
          <a:cs typeface="+mn-cs"/>
        </a:defRPr>
      </a:lvl3pPr>
      <a:lvl4pPr marL="890588" indent="-171450" algn="l" rtl="0" eaLnBrk="0" fontAlgn="base" hangingPunct="0">
        <a:spcBef>
          <a:spcPct val="20000"/>
        </a:spcBef>
        <a:spcAft>
          <a:spcPct val="0"/>
        </a:spcAft>
        <a:buClr>
          <a:srgbClr val="F8BD52"/>
        </a:buClr>
        <a:buFont typeface="Wingdings 2" pitchFamily="18" charset="2"/>
        <a:buChar char=""/>
        <a:defRPr sz="1650" kern="1200">
          <a:solidFill>
            <a:schemeClr val="tx1"/>
          </a:solidFill>
          <a:latin typeface="+mn-lt"/>
          <a:ea typeface="+mn-ea"/>
          <a:cs typeface="+mn-cs"/>
        </a:defRPr>
      </a:lvl4pPr>
      <a:lvl5pPr marL="1069181" indent="-171450" algn="l" rtl="0" eaLnBrk="0" fontAlgn="base" hangingPunct="0">
        <a:spcBef>
          <a:spcPct val="20000"/>
        </a:spcBef>
        <a:spcAft>
          <a:spcPct val="0"/>
        </a:spcAft>
        <a:buClr>
          <a:srgbClr val="46A6BD"/>
        </a:buClr>
        <a:buFont typeface="Wingdings 2" pitchFamily="18" charset="2"/>
        <a:buChar char=""/>
        <a:defRPr sz="1500" kern="1200">
          <a:solidFill>
            <a:schemeClr val="tx1"/>
          </a:solidFill>
          <a:latin typeface="+mn-lt"/>
          <a:ea typeface="+mn-ea"/>
          <a:cs typeface="+mn-cs"/>
        </a:defRPr>
      </a:lvl5pPr>
      <a:lvl6pPr marL="1255014" indent="-171450" algn="l" rtl="0" eaLnBrk="1" latinLnBrk="0" hangingPunct="1">
        <a:spcBef>
          <a:spcPct val="20000"/>
        </a:spcBef>
        <a:buClr>
          <a:schemeClr val="accent6"/>
        </a:buClr>
        <a:buFont typeface="Wingdings 2"/>
        <a:buChar char=""/>
        <a:defRPr sz="1350" kern="1200">
          <a:solidFill>
            <a:schemeClr val="tx1"/>
          </a:solidFill>
          <a:latin typeface="+mn-lt"/>
          <a:ea typeface="+mn-ea"/>
          <a:cs typeface="+mn-cs"/>
        </a:defRPr>
      </a:lvl6pPr>
      <a:lvl7pPr marL="1433322" indent="-171450"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56"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8pPr>
      <a:lvl9pPr marL="1741932" indent="-137160" algn="l" rtl="0" eaLnBrk="1" latinLnBrk="0" hangingPunct="1">
        <a:spcBef>
          <a:spcPct val="20000"/>
        </a:spcBef>
        <a:buClr>
          <a:schemeClr val="tx2"/>
        </a:buClr>
        <a:buFont typeface="Wingdings 2"/>
        <a:buChar char=""/>
        <a:defRPr sz="105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Title Placeholder 8"/>
          <p:cNvSpPr>
            <a:spLocks noGrp="1"/>
          </p:cNvSpPr>
          <p:nvPr>
            <p:ph type="title"/>
          </p:nvPr>
        </p:nvSpPr>
        <p:spPr>
          <a:xfrm>
            <a:off x="609600" y="533400"/>
            <a:ext cx="10972800" cy="1524000"/>
          </a:xfrm>
          <a:prstGeom prst="rect">
            <a:avLst/>
          </a:prstGeom>
        </p:spPr>
        <p:txBody>
          <a:bodyPr vert="horz" lIns="0" tIns="9144" rIns="0" bIns="9144" anchor="b">
            <a:normAutofit/>
          </a:bodyPr>
          <a:lstStyle/>
          <a:p>
            <a:r>
              <a:rPr lang="en-US"/>
              <a:t>Click to edit Master title style</a:t>
            </a:r>
            <a:endParaRPr lang="en-US" dirty="0"/>
          </a:p>
        </p:txBody>
      </p:sp>
      <p:sp>
        <p:nvSpPr>
          <p:cNvPr id="4105" name="Text Placeholder 29"/>
          <p:cNvSpPr>
            <a:spLocks noGrp="1"/>
          </p:cNvSpPr>
          <p:nvPr>
            <p:ph type="body" idx="1"/>
          </p:nvPr>
        </p:nvSpPr>
        <p:spPr bwMode="auto">
          <a:xfrm>
            <a:off x="609600" y="2179638"/>
            <a:ext cx="10972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dirty="0">
                <a:solidFill>
                  <a:schemeClr val="tx2">
                    <a:shade val="50000"/>
                  </a:schemeClr>
                </a:solidFill>
                <a:latin typeface="Arial" charset="0"/>
                <a:cs typeface="+mn-cs"/>
              </a:defRPr>
            </a:lvl1pPr>
          </a:lstStyle>
          <a:p>
            <a:pPr>
              <a:defRPr/>
            </a:pPr>
            <a:endParaRPr lang="en-US">
              <a:solidFill>
                <a:srgbClr val="FFF9E5">
                  <a:shade val="50000"/>
                </a:srgbClr>
              </a:solidFill>
            </a:endParaRPr>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smtClean="0">
                <a:solidFill>
                  <a:schemeClr val="tx2">
                    <a:shade val="50000"/>
                  </a:schemeClr>
                </a:solidFill>
                <a:latin typeface="Arial" charset="0"/>
                <a:cs typeface="+mn-cs"/>
              </a:defRPr>
            </a:lvl1pPr>
          </a:lstStyle>
          <a:p>
            <a:pPr>
              <a:defRPr/>
            </a:pPr>
            <a:r>
              <a:rPr lang="en-US" dirty="0">
                <a:solidFill>
                  <a:srgbClr val="FFF9E5">
                    <a:shade val="50000"/>
                  </a:srgbClr>
                </a:solidFill>
              </a:rPr>
              <a:t>TRS is a public entity and cannot endorse any vendor.  </a:t>
            </a:r>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latin typeface="Arial" charset="0"/>
                <a:cs typeface="+mn-cs"/>
              </a:defRPr>
            </a:lvl1pPr>
          </a:lstStyle>
          <a:p>
            <a:pPr>
              <a:defRPr/>
            </a:pPr>
            <a:fld id="{03842AEF-6538-4D55-8DC6-06091A9D3782}"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91380378"/>
      </p:ext>
    </p:extLst>
  </p:cSld>
  <p:clrMap bg1="dk1" tx1="lt1" bg2="dk2" tx2="lt2" accent1="accent1" accent2="accent2" accent3="accent3" accent4="accent4" accent5="accent5" accent6="accent6" hlink="hlink" folHlink="folHlink"/>
  <p:sldLayoutIdLst>
    <p:sldLayoutId id="2147484183" r:id="rId1"/>
  </p:sldLayoutIdLst>
  <p:hf sldNum="0" hdr="0" ftr="0" dt="0"/>
  <p:txStyles>
    <p:title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p:titleStyle>
    <p:bodyStyle>
      <a:lvl1pPr marL="319088" indent="-319088" algn="l" rtl="0" eaLnBrk="0" fontAlgn="base" hangingPunct="0">
        <a:spcBef>
          <a:spcPct val="20000"/>
        </a:spcBef>
        <a:spcAft>
          <a:spcPct val="0"/>
        </a:spcAft>
        <a:buClr>
          <a:schemeClr val="accent1"/>
        </a:buClr>
        <a:buSzPct val="70000"/>
        <a:buFont typeface="Wingdings 2" pitchFamily="18" charset="2"/>
        <a:buChar char=""/>
        <a:defRPr sz="3000" kern="1200">
          <a:solidFill>
            <a:schemeClr val="tx1"/>
          </a:solidFill>
          <a:latin typeface="+mn-lt"/>
          <a:ea typeface="+mn-ea"/>
          <a:cs typeface="+mn-cs"/>
        </a:defRPr>
      </a:lvl1pPr>
      <a:lvl2pPr marL="630238" indent="-273050" algn="l" rtl="0" eaLnBrk="0" fontAlgn="base" hangingPunct="0">
        <a:spcBef>
          <a:spcPct val="20000"/>
        </a:spcBef>
        <a:spcAft>
          <a:spcPct val="0"/>
        </a:spcAft>
        <a:buClr>
          <a:schemeClr val="accent2"/>
        </a:buClr>
        <a:buFont typeface="Wingdings 2" pitchFamily="18" charset="2"/>
        <a:buChar char=""/>
        <a:defRPr sz="2600" kern="1200">
          <a:solidFill>
            <a:schemeClr val="tx1"/>
          </a:solidFill>
          <a:latin typeface="+mn-lt"/>
          <a:ea typeface="+mn-ea"/>
          <a:cs typeface="+mn-cs"/>
        </a:defRPr>
      </a:lvl2pPr>
      <a:lvl3pPr marL="922338" indent="-273050" algn="l" rtl="0" eaLnBrk="0" fontAlgn="base" hangingPunct="0">
        <a:spcBef>
          <a:spcPct val="20000"/>
        </a:spcBef>
        <a:spcAft>
          <a:spcPct val="0"/>
        </a:spcAft>
        <a:buClr>
          <a:srgbClr val="FF953E"/>
        </a:buClr>
        <a:buFont typeface="Wingdings 2" pitchFamily="18" charset="2"/>
        <a:buChar char=""/>
        <a:defRPr sz="2400" kern="1200">
          <a:solidFill>
            <a:schemeClr val="tx1"/>
          </a:solidFill>
          <a:latin typeface="+mn-lt"/>
          <a:ea typeface="+mn-ea"/>
          <a:cs typeface="+mn-cs"/>
        </a:defRPr>
      </a:lvl3pPr>
      <a:lvl4pPr marL="1187450" indent="-228600" algn="l" rtl="0" eaLnBrk="0" fontAlgn="base" hangingPunct="0">
        <a:spcBef>
          <a:spcPct val="20000"/>
        </a:spcBef>
        <a:spcAft>
          <a:spcPct val="0"/>
        </a:spcAft>
        <a:buClr>
          <a:srgbClr val="F8BD52"/>
        </a:buClr>
        <a:buFont typeface="Wingdings 2" pitchFamily="18" charset="2"/>
        <a:buChar char=""/>
        <a:defRPr sz="2200" kern="1200">
          <a:solidFill>
            <a:schemeClr val="tx1"/>
          </a:solidFill>
          <a:latin typeface="+mn-lt"/>
          <a:ea typeface="+mn-ea"/>
          <a:cs typeface="+mn-cs"/>
        </a:defRPr>
      </a:lvl4pPr>
      <a:lvl5pPr marL="1425575" indent="-228600" algn="l" rtl="0" eaLnBrk="0" fontAlgn="base" hangingPunct="0">
        <a:spcBef>
          <a:spcPct val="20000"/>
        </a:spcBef>
        <a:spcAft>
          <a:spcPct val="0"/>
        </a:spcAft>
        <a:buClr>
          <a:srgbClr val="46A6BD"/>
        </a:buClr>
        <a:buFont typeface="Wingdings 2" pitchFamily="18" charset="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4FE31-10CA-4817-B686-BD7E42D1C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A343B5-F0AA-4F46-89F7-897EA8400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61040-AA81-4881-9DDD-680CCDB51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FFF9E5">
                  <a:shade val="50000"/>
                </a:srgbClr>
              </a:solidFill>
            </a:endParaRPr>
          </a:p>
        </p:txBody>
      </p:sp>
      <p:sp>
        <p:nvSpPr>
          <p:cNvPr id="5" name="Footer Placeholder 4">
            <a:extLst>
              <a:ext uri="{FF2B5EF4-FFF2-40B4-BE49-F238E27FC236}">
                <a16:creationId xmlns:a16="http://schemas.microsoft.com/office/drawing/2014/main" id="{BF70B642-73D7-4F19-9CB0-CBE6DCFC5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FFF9E5">
                  <a:shade val="50000"/>
                </a:srgbClr>
              </a:solidFill>
            </a:endParaRPr>
          </a:p>
        </p:txBody>
      </p:sp>
      <p:sp>
        <p:nvSpPr>
          <p:cNvPr id="6" name="Slide Number Placeholder 5">
            <a:extLst>
              <a:ext uri="{FF2B5EF4-FFF2-40B4-BE49-F238E27FC236}">
                <a16:creationId xmlns:a16="http://schemas.microsoft.com/office/drawing/2014/main" id="{D7D5E3D1-6A9B-4E17-902F-C5D8EAADB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3842AEF-6538-4D55-8DC6-06091A9D3782}" type="slidenum">
              <a:rPr lang="en-US" smtClean="0">
                <a:solidFill>
                  <a:srgbClr val="FFF9E5">
                    <a:shade val="50000"/>
                  </a:srgbClr>
                </a:solidFill>
              </a:rPr>
              <a:pPr fontAlgn="base">
                <a:spcBef>
                  <a:spcPct val="0"/>
                </a:spcBef>
                <a:spcAft>
                  <a:spcPct val="0"/>
                </a:spcAft>
                <a:defRPr/>
              </a:pPr>
              <a:t>‹#›</a:t>
            </a:fld>
            <a:endParaRPr lang="en-US" dirty="0">
              <a:solidFill>
                <a:srgbClr val="FFF9E5">
                  <a:shade val="50000"/>
                </a:srgbClr>
              </a:solidFill>
            </a:endParaRPr>
          </a:p>
        </p:txBody>
      </p:sp>
    </p:spTree>
    <p:extLst>
      <p:ext uri="{BB962C8B-B14F-4D97-AF65-F5344CB8AC3E}">
        <p14:creationId xmlns:p14="http://schemas.microsoft.com/office/powerpoint/2010/main" val="467314572"/>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2B805B-12EC-46C8-B947-653A37A7F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1ADC4-CC73-433E-B245-952662847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BD7B5-9C86-467B-B979-8B587A9AC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92CA2-A837-4B5F-B05B-2C342F475856}" type="datetimeFigureOut">
              <a:rPr lang="en-US" smtClean="0"/>
              <a:t>2/22/2025</a:t>
            </a:fld>
            <a:endParaRPr lang="en-US"/>
          </a:p>
        </p:txBody>
      </p:sp>
      <p:sp>
        <p:nvSpPr>
          <p:cNvPr id="5" name="Footer Placeholder 4">
            <a:extLst>
              <a:ext uri="{FF2B5EF4-FFF2-40B4-BE49-F238E27FC236}">
                <a16:creationId xmlns:a16="http://schemas.microsoft.com/office/drawing/2014/main" id="{237E295D-A587-4F8B-A584-5E710A512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CA1F4-C4E8-4BC4-9CE7-FE30DBA68A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7C6AD-E4B5-4C67-9921-B02C64B60323}" type="slidenum">
              <a:rPr lang="en-US" smtClean="0"/>
              <a:t>‹#›</a:t>
            </a:fld>
            <a:endParaRPr lang="en-US"/>
          </a:p>
        </p:txBody>
      </p:sp>
    </p:spTree>
    <p:extLst>
      <p:ext uri="{BB962C8B-B14F-4D97-AF65-F5344CB8AC3E}">
        <p14:creationId xmlns:p14="http://schemas.microsoft.com/office/powerpoint/2010/main" val="252048943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0.xml"/><Relationship Id="rId5" Type="http://schemas.openxmlformats.org/officeDocument/2006/relationships/image" Target="../media/image7.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7.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chart" Target="../charts/chart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9.jpe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7.xml"/><Relationship Id="rId6" Type="http://schemas.openxmlformats.org/officeDocument/2006/relationships/image" Target="../media/image24.jpeg"/><Relationship Id="rId11" Type="http://schemas.openxmlformats.org/officeDocument/2006/relationships/image" Target="../media/image5.jpg"/><Relationship Id="rId5" Type="http://schemas.openxmlformats.org/officeDocument/2006/relationships/image" Target="../media/image23.jpeg"/><Relationship Id="rId1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3.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8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customXml" Target="../ink/ink2.xml"/><Relationship Id="rId2" Type="http://schemas.openxmlformats.org/officeDocument/2006/relationships/notesSlide" Target="../notesSlides/notesSlide20.xml"/><Relationship Id="rId1" Type="http://schemas.openxmlformats.org/officeDocument/2006/relationships/slideLayout" Target="../slideLayouts/slideLayout64.xml"/><Relationship Id="rId6" Type="http://schemas.openxmlformats.org/officeDocument/2006/relationships/image" Target="NULL"/><Relationship Id="rId5" Type="http://schemas.openxmlformats.org/officeDocument/2006/relationships/customXml" Target="../ink/ink1.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1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55.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95.xml"/><Relationship Id="rId6" Type="http://schemas.openxmlformats.org/officeDocument/2006/relationships/image" Target="../media/image39.jpeg"/><Relationship Id="rId5"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95.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90.xml"/><Relationship Id="rId6" Type="http://schemas.openxmlformats.org/officeDocument/2006/relationships/image" Target="../media/image8.png"/><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11.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90.xml"/><Relationship Id="rId5" Type="http://schemas.openxmlformats.org/officeDocument/2006/relationships/chart" Target="../charts/chart8.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8.xml"/><Relationship Id="rId5" Type="http://schemas.openxmlformats.org/officeDocument/2006/relationships/image" Target="../media/image8.png"/><Relationship Id="rId4" Type="http://schemas.openxmlformats.org/officeDocument/2006/relationships/chart" Target="../charts/chart9.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95.xml"/><Relationship Id="rId6" Type="http://schemas.openxmlformats.org/officeDocument/2006/relationships/image" Target="../media/image8.png"/><Relationship Id="rId5" Type="http://schemas.openxmlformats.org/officeDocument/2006/relationships/chart" Target="../charts/chart11.xml"/><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1.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51.jp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101.xml"/><Relationship Id="rId1" Type="http://schemas.openxmlformats.org/officeDocument/2006/relationships/themeOverride" Target="../theme/themeOverride4.xml"/><Relationship Id="rId6" Type="http://schemas.openxmlformats.org/officeDocument/2006/relationships/image" Target="../media/image47.png"/><Relationship Id="rId5" Type="http://schemas.openxmlformats.org/officeDocument/2006/relationships/image" Target="../media/image51.jpg"/><Relationship Id="rId4" Type="http://schemas.openxmlformats.org/officeDocument/2006/relationships/image" Target="../media/image52.jp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1.xml"/><Relationship Id="rId1" Type="http://schemas.openxmlformats.org/officeDocument/2006/relationships/themeOverride" Target="../theme/themeOverride5.xml"/><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00.xml"/><Relationship Id="rId5" Type="http://schemas.openxmlformats.org/officeDocument/2006/relationships/image" Target="../media/image8.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1.xml"/><Relationship Id="rId1" Type="http://schemas.openxmlformats.org/officeDocument/2006/relationships/themeOverride" Target="../theme/themeOverride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coriell.com/t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82.xml"/><Relationship Id="rId5" Type="http://schemas.openxmlformats.org/officeDocument/2006/relationships/chart" Target="../charts/chart1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5.xml"/><Relationship Id="rId5" Type="http://schemas.openxmlformats.org/officeDocument/2006/relationships/image" Target="../media/image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03.xml"/><Relationship Id="rId5" Type="http://schemas.openxmlformats.org/officeDocument/2006/relationships/image" Target="../media/image8.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54.xml"/><Relationship Id="rId6" Type="http://schemas.openxmlformats.org/officeDocument/2006/relationships/image" Target="../media/image57.e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hyperlink" Target="https://youtu.be/r07m_jwc-wY" TargetMode="Externa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63.xml"/><Relationship Id="rId5" Type="http://schemas.openxmlformats.org/officeDocument/2006/relationships/image" Target="../media/image62.jpe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76.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5.jp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6.xml"/><Relationship Id="rId5" Type="http://schemas.openxmlformats.org/officeDocument/2006/relationships/image" Target="../media/image70.jp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hyperlink" Target="mailto:info@trs.ky.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9.xml"/><Relationship Id="rId5" Type="http://schemas.openxmlformats.org/officeDocument/2006/relationships/image" Target="../media/image8.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B10FE6-E294-4164-A67F-FC4DD09A5A46}"/>
              </a:ext>
            </a:extLst>
          </p:cNvPr>
          <p:cNvSpPr txBox="1"/>
          <p:nvPr/>
        </p:nvSpPr>
        <p:spPr>
          <a:xfrm>
            <a:off x="0" y="1620709"/>
            <a:ext cx="12192000" cy="646331"/>
          </a:xfrm>
          <a:prstGeom prst="rect">
            <a:avLst/>
          </a:prstGeom>
          <a:solidFill>
            <a:srgbClr val="DAE3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0" y="-1"/>
            <a:ext cx="12192000" cy="1763477"/>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anose="02020603050405020304" pitchFamily="18" charset="0"/>
              </a:rPr>
              <a:t>Teachers’ Retirement System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anose="02020603050405020304" pitchFamily="18" charset="0"/>
              </a:rPr>
              <a:t>        of the State of Kentucky</a:t>
            </a:r>
          </a:p>
        </p:txBody>
      </p:sp>
      <p:sp>
        <p:nvSpPr>
          <p:cNvPr id="19" name="Rectangle 12"/>
          <p:cNvSpPr>
            <a:spLocks noChangeArrowheads="1"/>
          </p:cNvSpPr>
          <p:nvPr/>
        </p:nvSpPr>
        <p:spPr bwMode="auto">
          <a:xfrm>
            <a:off x="8534400" y="5715000"/>
            <a:ext cx="3200400" cy="615553"/>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4757"/>
              </a:buClr>
              <a:buSzPct val="70000"/>
              <a:buFontTx/>
              <a:buNone/>
              <a:tabLst/>
              <a:defRPr/>
            </a:pPr>
            <a:r>
              <a:rPr kumimoji="1" lang="en-US" sz="18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Gary L. Harbin, CPA</a:t>
            </a:r>
            <a:br>
              <a:rPr kumimoji="1" lang="en-US" sz="18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br>
            <a:r>
              <a:rPr kumimoji="1" lang="en-US" sz="16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Executive Secretary</a:t>
            </a:r>
            <a:endParaRPr kumimoji="0" lang="en-US" sz="16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endParaRPr>
          </a:p>
        </p:txBody>
      </p:sp>
      <p:pic>
        <p:nvPicPr>
          <p:cNvPr id="7" name="Picture 2">
            <a:extLst>
              <a:ext uri="{FF2B5EF4-FFF2-40B4-BE49-F238E27FC236}">
                <a16:creationId xmlns:a16="http://schemas.microsoft.com/office/drawing/2014/main" id="{AECA7080-F951-C2D0-5DA9-A019D88AA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 y="205011"/>
            <a:ext cx="1493381" cy="1810247"/>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652591A6-AF4A-53C0-C41C-1BCA909CC57E}"/>
              </a:ext>
            </a:extLst>
          </p:cNvPr>
          <p:cNvSpPr txBox="1"/>
          <p:nvPr/>
        </p:nvSpPr>
        <p:spPr>
          <a:xfrm>
            <a:off x="2441336" y="2414690"/>
            <a:ext cx="7309327" cy="3354765"/>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Times New Roman" pitchFamily="18" charset="0"/>
                <a:ea typeface="+mn-ea"/>
                <a:cs typeface="+mn-cs"/>
              </a:rPr>
              <a:t> </a:t>
            </a:r>
            <a:br>
              <a:rPr kumimoji="0" lang="en-US" sz="6000" b="1" i="0" u="none" strike="noStrike" kern="1200" cap="none" spc="0" normalizeH="0" baseline="0" noProof="0" dirty="0">
                <a:ln>
                  <a:noFill/>
                </a:ln>
                <a:solidFill>
                  <a:srgbClr val="002060"/>
                </a:solidFill>
                <a:effectLst/>
                <a:uLnTx/>
                <a:uFillTx/>
                <a:latin typeface="Times New Roman" pitchFamily="18" charset="0"/>
                <a:ea typeface="+mn-ea"/>
                <a:cs typeface="+mn-cs"/>
              </a:rPr>
            </a:br>
            <a:br>
              <a:rPr kumimoji="0" lang="en-US" sz="6000" b="1" i="0" u="none" strike="noStrike" kern="1200" cap="none" spc="0" normalizeH="0" baseline="0" noProof="0" dirty="0">
                <a:ln>
                  <a:noFill/>
                </a:ln>
                <a:solidFill>
                  <a:srgbClr val="002060"/>
                </a:solidFill>
                <a:effectLst/>
                <a:uLnTx/>
                <a:uFillTx/>
                <a:latin typeface="Times New Roman" pitchFamily="18" charset="0"/>
                <a:ea typeface="+mn-ea"/>
                <a:cs typeface="+mn-cs"/>
              </a:rPr>
            </a:br>
            <a:r>
              <a:rPr kumimoji="0" lang="en-US" sz="6000" b="1" i="0" u="none" strike="noStrike" kern="1200" cap="none" spc="0" normalizeH="0" baseline="0" noProof="0" dirty="0">
                <a:ln>
                  <a:noFill/>
                </a:ln>
                <a:solidFill>
                  <a:srgbClr val="002060"/>
                </a:solidFill>
                <a:effectLst/>
                <a:uLnTx/>
                <a:uFillTx/>
                <a:latin typeface="Times New Roman"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solidFill>
                  <a:srgbClr val="002060"/>
                </a:solidFill>
                <a:latin typeface="Times New Roman" pitchFamily="18" charset="0"/>
              </a:rPr>
              <a:t>Fall Workshops 2024</a:t>
            </a:r>
          </a:p>
        </p:txBody>
      </p:sp>
      <p:pic>
        <p:nvPicPr>
          <p:cNvPr id="1026" name="Picture 2" descr="KRTA Legislative Advocacy Logo - Kentucky Retired Teachers Association - Since 1957 | TeachFrankfort.org">
            <a:extLst>
              <a:ext uri="{FF2B5EF4-FFF2-40B4-BE49-F238E27FC236}">
                <a16:creationId xmlns:a16="http://schemas.microsoft.com/office/drawing/2014/main" id="{B719A74B-F9A3-5980-5CFF-D1C7B3D0E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75" t="15797" r="31875" b="40530"/>
          <a:stretch/>
        </p:blipFill>
        <p:spPr bwMode="auto">
          <a:xfrm>
            <a:off x="3755081" y="2514600"/>
            <a:ext cx="4681835" cy="257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398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3D547-6201-CCCC-2491-5E5D304CB691}"/>
              </a:ext>
            </a:extLst>
          </p:cNvPr>
          <p:cNvPicPr>
            <a:picLocks noChangeAspect="1"/>
          </p:cNvPicPr>
          <p:nvPr/>
        </p:nvPicPr>
        <p:blipFill>
          <a:blip r:embed="rId3"/>
          <a:stretch>
            <a:fillRect/>
          </a:stretch>
        </p:blipFill>
        <p:spPr>
          <a:xfrm>
            <a:off x="0" y="816409"/>
            <a:ext cx="12192000" cy="910000"/>
          </a:xfrm>
          <a:prstGeom prst="rect">
            <a:avLst/>
          </a:prstGeom>
        </p:spPr>
      </p:pic>
      <p:sp>
        <p:nvSpPr>
          <p:cNvPr id="4" name="TextBox 3">
            <a:extLst>
              <a:ext uri="{FF2B5EF4-FFF2-40B4-BE49-F238E27FC236}">
                <a16:creationId xmlns:a16="http://schemas.microsoft.com/office/drawing/2014/main" id="{3A4AA095-A1C4-B461-E533-A56F86FED1EB}"/>
              </a:ext>
            </a:extLst>
          </p:cNvPr>
          <p:cNvSpPr txBox="1"/>
          <p:nvPr/>
        </p:nvSpPr>
        <p:spPr>
          <a:xfrm>
            <a:off x="0" y="0"/>
            <a:ext cx="12192000"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Retired Teachers Benefit Kentucky</a:t>
            </a:r>
          </a:p>
        </p:txBody>
      </p:sp>
      <p:pic>
        <p:nvPicPr>
          <p:cNvPr id="48" name="Picture 4" descr="https://dbhdid.ky.gov/ProviderDirectory/images/KYCountymap.png">
            <a:extLst>
              <a:ext uri="{FF2B5EF4-FFF2-40B4-BE49-F238E27FC236}">
                <a16:creationId xmlns:a16="http://schemas.microsoft.com/office/drawing/2014/main" id="{58496E8B-BA23-4FD2-BCE0-8B54EB000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766" y="2362200"/>
            <a:ext cx="7340716" cy="3379929"/>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8">
            <a:extLst>
              <a:ext uri="{FF2B5EF4-FFF2-40B4-BE49-F238E27FC236}">
                <a16:creationId xmlns:a16="http://schemas.microsoft.com/office/drawing/2014/main" id="{926DC604-ED7B-4082-A137-9BEC7541B4AD}"/>
              </a:ext>
            </a:extLst>
          </p:cNvPr>
          <p:cNvSpPr txBox="1">
            <a:spLocks noChangeArrowheads="1"/>
          </p:cNvSpPr>
          <p:nvPr/>
        </p:nvSpPr>
        <p:spPr bwMode="auto">
          <a:xfrm>
            <a:off x="963841" y="4816871"/>
            <a:ext cx="1666053" cy="954107"/>
          </a:xfrm>
          <a:prstGeom prst="rect">
            <a:avLst/>
          </a:prstGeom>
          <a:noFill/>
          <a:ln w="952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First</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135.4</a:t>
            </a:r>
          </a:p>
        </p:txBody>
      </p:sp>
      <p:sp>
        <p:nvSpPr>
          <p:cNvPr id="51" name="Text Box 9">
            <a:extLst>
              <a:ext uri="{FF2B5EF4-FFF2-40B4-BE49-F238E27FC236}">
                <a16:creationId xmlns:a16="http://schemas.microsoft.com/office/drawing/2014/main" id="{36D303FA-5246-4169-BBB8-35C199A4DD62}"/>
              </a:ext>
            </a:extLst>
          </p:cNvPr>
          <p:cNvSpPr txBox="1">
            <a:spLocks noChangeArrowheads="1"/>
          </p:cNvSpPr>
          <p:nvPr/>
        </p:nvSpPr>
        <p:spPr bwMode="auto">
          <a:xfrm>
            <a:off x="1946544" y="3521579"/>
            <a:ext cx="1676400"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Second</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137.4</a:t>
            </a:r>
          </a:p>
        </p:txBody>
      </p:sp>
      <p:sp>
        <p:nvSpPr>
          <p:cNvPr id="52" name="Text Box 11">
            <a:extLst>
              <a:ext uri="{FF2B5EF4-FFF2-40B4-BE49-F238E27FC236}">
                <a16:creationId xmlns:a16="http://schemas.microsoft.com/office/drawing/2014/main" id="{1006FDB7-8D4D-404B-9558-2704FFCF11C8}"/>
              </a:ext>
            </a:extLst>
          </p:cNvPr>
          <p:cNvSpPr txBox="1">
            <a:spLocks noChangeArrowheads="1"/>
          </p:cNvSpPr>
          <p:nvPr/>
        </p:nvSpPr>
        <p:spPr bwMode="auto">
          <a:xfrm>
            <a:off x="3505200" y="2848244"/>
            <a:ext cx="1527215"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Fourth</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157.1</a:t>
            </a:r>
          </a:p>
        </p:txBody>
      </p:sp>
      <p:sp>
        <p:nvSpPr>
          <p:cNvPr id="53" name="Text Box 12">
            <a:extLst>
              <a:ext uri="{FF2B5EF4-FFF2-40B4-BE49-F238E27FC236}">
                <a16:creationId xmlns:a16="http://schemas.microsoft.com/office/drawing/2014/main" id="{B2079A52-A39C-42C8-86E0-A7D04B616986}"/>
              </a:ext>
            </a:extLst>
          </p:cNvPr>
          <p:cNvSpPr txBox="1">
            <a:spLocks noChangeArrowheads="1"/>
          </p:cNvSpPr>
          <p:nvPr/>
        </p:nvSpPr>
        <p:spPr bwMode="auto">
          <a:xfrm>
            <a:off x="5608118" y="1733248"/>
            <a:ext cx="1527215"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Fifth</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140.3</a:t>
            </a:r>
          </a:p>
        </p:txBody>
      </p:sp>
      <p:sp>
        <p:nvSpPr>
          <p:cNvPr id="54" name="Text Box 13">
            <a:extLst>
              <a:ext uri="{FF2B5EF4-FFF2-40B4-BE49-F238E27FC236}">
                <a16:creationId xmlns:a16="http://schemas.microsoft.com/office/drawing/2014/main" id="{9323D26E-E569-4B4A-8846-3FD76ADCB738}"/>
              </a:ext>
            </a:extLst>
          </p:cNvPr>
          <p:cNvSpPr txBox="1">
            <a:spLocks noChangeArrowheads="1"/>
          </p:cNvSpPr>
          <p:nvPr/>
        </p:nvSpPr>
        <p:spPr bwMode="auto">
          <a:xfrm>
            <a:off x="4572000" y="2539555"/>
            <a:ext cx="2082565"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Jefferson</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364.4</a:t>
            </a:r>
          </a:p>
        </p:txBody>
      </p:sp>
      <p:sp>
        <p:nvSpPr>
          <p:cNvPr id="55" name="Text Box 14">
            <a:extLst>
              <a:ext uri="{FF2B5EF4-FFF2-40B4-BE49-F238E27FC236}">
                <a16:creationId xmlns:a16="http://schemas.microsoft.com/office/drawing/2014/main" id="{22D869C7-0421-4A2C-AA54-64AF2B089505}"/>
              </a:ext>
            </a:extLst>
          </p:cNvPr>
          <p:cNvSpPr txBox="1">
            <a:spLocks noChangeArrowheads="1"/>
          </p:cNvSpPr>
          <p:nvPr/>
        </p:nvSpPr>
        <p:spPr bwMode="auto">
          <a:xfrm>
            <a:off x="6872230" y="1716809"/>
            <a:ext cx="2082565"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Northern</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161.7</a:t>
            </a:r>
          </a:p>
        </p:txBody>
      </p:sp>
      <p:sp>
        <p:nvSpPr>
          <p:cNvPr id="56" name="Text Box 15">
            <a:extLst>
              <a:ext uri="{FF2B5EF4-FFF2-40B4-BE49-F238E27FC236}">
                <a16:creationId xmlns:a16="http://schemas.microsoft.com/office/drawing/2014/main" id="{B4457A04-9C72-4BE5-AC1B-33B16C21CB58}"/>
              </a:ext>
            </a:extLst>
          </p:cNvPr>
          <p:cNvSpPr txBox="1">
            <a:spLocks noChangeArrowheads="1"/>
          </p:cNvSpPr>
          <p:nvPr/>
        </p:nvSpPr>
        <p:spPr bwMode="auto">
          <a:xfrm>
            <a:off x="8459737" y="1828800"/>
            <a:ext cx="1804890"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Eastern</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127.4</a:t>
            </a:r>
          </a:p>
        </p:txBody>
      </p:sp>
      <p:sp>
        <p:nvSpPr>
          <p:cNvPr id="57" name="Text Box 16">
            <a:extLst>
              <a:ext uri="{FF2B5EF4-FFF2-40B4-BE49-F238E27FC236}">
                <a16:creationId xmlns:a16="http://schemas.microsoft.com/office/drawing/2014/main" id="{4674410A-59FB-453B-8E21-189B8BB65741}"/>
              </a:ext>
            </a:extLst>
          </p:cNvPr>
          <p:cNvSpPr txBox="1">
            <a:spLocks noChangeArrowheads="1"/>
          </p:cNvSpPr>
          <p:nvPr/>
        </p:nvSpPr>
        <p:spPr bwMode="auto">
          <a:xfrm>
            <a:off x="8829858" y="2653605"/>
            <a:ext cx="1879225" cy="1384995"/>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Big</a:t>
            </a:r>
          </a:p>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Sandy</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93.4</a:t>
            </a:r>
          </a:p>
        </p:txBody>
      </p:sp>
      <p:sp>
        <p:nvSpPr>
          <p:cNvPr id="58" name="Text Box 17">
            <a:extLst>
              <a:ext uri="{FF2B5EF4-FFF2-40B4-BE49-F238E27FC236}">
                <a16:creationId xmlns:a16="http://schemas.microsoft.com/office/drawing/2014/main" id="{F433414C-05FB-4898-A460-40DE532D46AF}"/>
              </a:ext>
            </a:extLst>
          </p:cNvPr>
          <p:cNvSpPr txBox="1">
            <a:spLocks noChangeArrowheads="1"/>
          </p:cNvSpPr>
          <p:nvPr/>
        </p:nvSpPr>
        <p:spPr bwMode="auto">
          <a:xfrm>
            <a:off x="9720508" y="1789962"/>
            <a:ext cx="2776755" cy="1815882"/>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Upper</a:t>
            </a:r>
            <a:br>
              <a:rPr lang="en-US" sz="2800" b="1" dirty="0">
                <a:solidFill>
                  <a:srgbClr val="002060"/>
                </a:solidFill>
                <a:latin typeface="Times New Roman" panose="02020603050405020304" pitchFamily="18" charset="0"/>
                <a:cs typeface="Times New Roman" panose="02020603050405020304" pitchFamily="18" charset="0"/>
              </a:rPr>
            </a:br>
            <a:r>
              <a:rPr lang="en-US" sz="2800" b="1" dirty="0">
                <a:solidFill>
                  <a:srgbClr val="002060"/>
                </a:solidFill>
                <a:latin typeface="Times New Roman" panose="02020603050405020304" pitchFamily="18" charset="0"/>
                <a:cs typeface="Times New Roman" panose="02020603050405020304" pitchFamily="18" charset="0"/>
              </a:rPr>
              <a:t>Kentucky </a:t>
            </a:r>
            <a:br>
              <a:rPr lang="en-US" sz="2800" b="1" dirty="0">
                <a:solidFill>
                  <a:srgbClr val="002060"/>
                </a:solidFill>
                <a:latin typeface="Times New Roman" panose="02020603050405020304" pitchFamily="18" charset="0"/>
                <a:cs typeface="Times New Roman" panose="02020603050405020304" pitchFamily="18" charset="0"/>
              </a:rPr>
            </a:br>
            <a:r>
              <a:rPr lang="en-US" sz="2800" b="1" dirty="0">
                <a:solidFill>
                  <a:srgbClr val="002060"/>
                </a:solidFill>
                <a:latin typeface="Times New Roman" panose="02020603050405020304" pitchFamily="18" charset="0"/>
                <a:cs typeface="Times New Roman" panose="02020603050405020304" pitchFamily="18" charset="0"/>
              </a:rPr>
              <a:t>River</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69</a:t>
            </a:r>
          </a:p>
        </p:txBody>
      </p:sp>
      <p:sp>
        <p:nvSpPr>
          <p:cNvPr id="59" name="Text Box 18">
            <a:extLst>
              <a:ext uri="{FF2B5EF4-FFF2-40B4-BE49-F238E27FC236}">
                <a16:creationId xmlns:a16="http://schemas.microsoft.com/office/drawing/2014/main" id="{7E688F5D-8A52-423F-86F0-0E5D49E61FEB}"/>
              </a:ext>
            </a:extLst>
          </p:cNvPr>
          <p:cNvSpPr txBox="1">
            <a:spLocks noChangeArrowheads="1"/>
          </p:cNvSpPr>
          <p:nvPr/>
        </p:nvSpPr>
        <p:spPr bwMode="auto">
          <a:xfrm>
            <a:off x="9736823" y="3567473"/>
            <a:ext cx="2776755" cy="1384995"/>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Upper Cumberland</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121.4</a:t>
            </a:r>
          </a:p>
        </p:txBody>
      </p:sp>
      <p:sp>
        <p:nvSpPr>
          <p:cNvPr id="60" name="Text Box 19">
            <a:extLst>
              <a:ext uri="{FF2B5EF4-FFF2-40B4-BE49-F238E27FC236}">
                <a16:creationId xmlns:a16="http://schemas.microsoft.com/office/drawing/2014/main" id="{A573EA94-39B7-4FC4-9CD3-7D40D5AA4BC7}"/>
              </a:ext>
            </a:extLst>
          </p:cNvPr>
          <p:cNvSpPr txBox="1">
            <a:spLocks noChangeArrowheads="1"/>
          </p:cNvSpPr>
          <p:nvPr/>
        </p:nvSpPr>
        <p:spPr bwMode="auto">
          <a:xfrm>
            <a:off x="6699806" y="5766911"/>
            <a:ext cx="3429809"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Middle Cumberland</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89.8</a:t>
            </a:r>
          </a:p>
        </p:txBody>
      </p:sp>
      <p:sp>
        <p:nvSpPr>
          <p:cNvPr id="61" name="Text Box 21">
            <a:extLst>
              <a:ext uri="{FF2B5EF4-FFF2-40B4-BE49-F238E27FC236}">
                <a16:creationId xmlns:a16="http://schemas.microsoft.com/office/drawing/2014/main" id="{4C5ABD94-A3D4-474F-9837-121FA259C830}"/>
              </a:ext>
            </a:extLst>
          </p:cNvPr>
          <p:cNvSpPr txBox="1">
            <a:spLocks noChangeArrowheads="1"/>
          </p:cNvSpPr>
          <p:nvPr/>
        </p:nvSpPr>
        <p:spPr bwMode="auto">
          <a:xfrm>
            <a:off x="2990878" y="5692565"/>
            <a:ext cx="1617502"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Third</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191.2</a:t>
            </a:r>
          </a:p>
        </p:txBody>
      </p:sp>
      <p:sp>
        <p:nvSpPr>
          <p:cNvPr id="20" name="Text Box 21">
            <a:extLst>
              <a:ext uri="{FF2B5EF4-FFF2-40B4-BE49-F238E27FC236}">
                <a16:creationId xmlns:a16="http://schemas.microsoft.com/office/drawing/2014/main" id="{C21C28F5-B4C0-4E53-B5CD-240DC6D8497A}"/>
              </a:ext>
            </a:extLst>
          </p:cNvPr>
          <p:cNvSpPr txBox="1">
            <a:spLocks noChangeArrowheads="1"/>
          </p:cNvSpPr>
          <p:nvPr/>
        </p:nvSpPr>
        <p:spPr bwMode="auto">
          <a:xfrm>
            <a:off x="9094320" y="4869713"/>
            <a:ext cx="2255311"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Central East</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141.2</a:t>
            </a:r>
          </a:p>
        </p:txBody>
      </p:sp>
      <p:sp>
        <p:nvSpPr>
          <p:cNvPr id="21" name="Text Box 21">
            <a:extLst>
              <a:ext uri="{FF2B5EF4-FFF2-40B4-BE49-F238E27FC236}">
                <a16:creationId xmlns:a16="http://schemas.microsoft.com/office/drawing/2014/main" id="{09A15B96-D12E-4CC5-956E-DDC597F84AEA}"/>
              </a:ext>
            </a:extLst>
          </p:cNvPr>
          <p:cNvSpPr txBox="1">
            <a:spLocks noChangeArrowheads="1"/>
          </p:cNvSpPr>
          <p:nvPr/>
        </p:nvSpPr>
        <p:spPr bwMode="auto">
          <a:xfrm>
            <a:off x="4083722" y="5717347"/>
            <a:ext cx="2915593" cy="954107"/>
          </a:xfrm>
          <a:prstGeom prst="rect">
            <a:avLst/>
          </a:prstGeom>
          <a:noFill/>
          <a:ln w="28575">
            <a:noFill/>
            <a:miter lim="800000"/>
            <a:headEnd/>
            <a:tailEnd/>
          </a:ln>
        </p:spPr>
        <p:txBody>
          <a:bodyPr wrap="square">
            <a:spAutoFit/>
          </a:bodyPr>
          <a:lstStyle/>
          <a:p>
            <a:pPr algn="ctr" fontAlgn="base">
              <a:spcAft>
                <a:spcPct val="0"/>
              </a:spcAft>
              <a:defRPr/>
            </a:pPr>
            <a:r>
              <a:rPr lang="en-US" sz="2800" b="1" dirty="0">
                <a:solidFill>
                  <a:srgbClr val="002060"/>
                </a:solidFill>
                <a:latin typeface="Times New Roman" panose="02020603050405020304" pitchFamily="18" charset="0"/>
                <a:cs typeface="Times New Roman" panose="02020603050405020304" pitchFamily="18" charset="0"/>
              </a:rPr>
              <a:t>Central West</a:t>
            </a:r>
          </a:p>
          <a:p>
            <a:pPr algn="ctr" fontAlgn="base">
              <a:spcAft>
                <a:spcPct val="0"/>
              </a:spcAft>
              <a:defRPr/>
            </a:pPr>
            <a:r>
              <a:rPr lang="en-US" sz="2800" b="1" baseline="30000"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297</a:t>
            </a:r>
          </a:p>
        </p:txBody>
      </p:sp>
      <p:sp>
        <p:nvSpPr>
          <p:cNvPr id="24" name="TextBox 23">
            <a:extLst>
              <a:ext uri="{FF2B5EF4-FFF2-40B4-BE49-F238E27FC236}">
                <a16:creationId xmlns:a16="http://schemas.microsoft.com/office/drawing/2014/main" id="{A14CBC84-D504-4968-9AE9-14D3B0967F45}"/>
              </a:ext>
            </a:extLst>
          </p:cNvPr>
          <p:cNvSpPr txBox="1"/>
          <p:nvPr/>
        </p:nvSpPr>
        <p:spPr>
          <a:xfrm>
            <a:off x="-15240" y="1056696"/>
            <a:ext cx="1220724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Fiscal Year 2024 Annuity Benefits (in millions) by KRTA District </a:t>
            </a:r>
          </a:p>
        </p:txBody>
      </p:sp>
      <p:pic>
        <p:nvPicPr>
          <p:cNvPr id="2" name="Picture 2">
            <a:extLst>
              <a:ext uri="{FF2B5EF4-FFF2-40B4-BE49-F238E27FC236}">
                <a16:creationId xmlns:a16="http://schemas.microsoft.com/office/drawing/2014/main" id="{0FEEE227-A510-A65E-B231-3F2261326EA7}"/>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KRTA Legislative Advocacy Logo - Kentucky Retired Teachers Association - Since 1957 | TeachFrankfort.org">
            <a:extLst>
              <a:ext uri="{FF2B5EF4-FFF2-40B4-BE49-F238E27FC236}">
                <a16:creationId xmlns:a16="http://schemas.microsoft.com/office/drawing/2014/main" id="{5A1ADF42-66A5-66BC-026E-6836B789506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875" t="15797" r="31875" b="40530"/>
          <a:stretch/>
        </p:blipFill>
        <p:spPr bwMode="auto">
          <a:xfrm>
            <a:off x="5964333" y="3838583"/>
            <a:ext cx="2600752" cy="143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 name="Picture 2">
            <a:extLst>
              <a:ext uri="{FF2B5EF4-FFF2-40B4-BE49-F238E27FC236}">
                <a16:creationId xmlns:a16="http://schemas.microsoft.com/office/drawing/2014/main" id="{906E0AFE-915F-4646-B6CC-8793D3276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125201" y="5675607"/>
            <a:ext cx="689868" cy="836387"/>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Map&#10;&#10;Description automatically generated">
            <a:extLst>
              <a:ext uri="{FF2B5EF4-FFF2-40B4-BE49-F238E27FC236}">
                <a16:creationId xmlns:a16="http://schemas.microsoft.com/office/drawing/2014/main" id="{D348D0AD-3E86-71E9-03CC-7914BC382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 t="20001" r="1017" b="22222"/>
          <a:stretch/>
        </p:blipFill>
        <p:spPr>
          <a:xfrm>
            <a:off x="838200" y="2362200"/>
            <a:ext cx="8686800" cy="3962400"/>
          </a:xfrm>
          <a:prstGeom prst="rect">
            <a:avLst/>
          </a:prstGeom>
          <a:ln>
            <a:noFill/>
          </a:ln>
        </p:spPr>
      </p:pic>
      <p:pic>
        <p:nvPicPr>
          <p:cNvPr id="4" name="Picture 3">
            <a:extLst>
              <a:ext uri="{FF2B5EF4-FFF2-40B4-BE49-F238E27FC236}">
                <a16:creationId xmlns:a16="http://schemas.microsoft.com/office/drawing/2014/main" id="{03012FC4-C2E9-36AE-291F-74CADA98C525}"/>
              </a:ext>
            </a:extLst>
          </p:cNvPr>
          <p:cNvPicPr>
            <a:picLocks noChangeAspect="1"/>
          </p:cNvPicPr>
          <p:nvPr/>
        </p:nvPicPr>
        <p:blipFill>
          <a:blip r:embed="rId5"/>
          <a:stretch>
            <a:fillRect/>
          </a:stretch>
        </p:blipFill>
        <p:spPr>
          <a:xfrm>
            <a:off x="0" y="816409"/>
            <a:ext cx="12192000" cy="910000"/>
          </a:xfrm>
          <a:prstGeom prst="rect">
            <a:avLst/>
          </a:prstGeom>
        </p:spPr>
      </p:pic>
      <p:sp>
        <p:nvSpPr>
          <p:cNvPr id="14" name="TextBox 17"/>
          <p:cNvSpPr txBox="1">
            <a:spLocks noChangeArrowheads="1"/>
          </p:cNvSpPr>
          <p:nvPr/>
        </p:nvSpPr>
        <p:spPr bwMode="auto">
          <a:xfrm>
            <a:off x="508972" y="2147731"/>
            <a:ext cx="2716237" cy="954107"/>
          </a:xfrm>
          <a:prstGeom prst="rect">
            <a:avLst/>
          </a:prstGeom>
          <a:solidFill>
            <a:srgbClr val="A0BBD9"/>
          </a:solidFill>
          <a:ln w="381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002060"/>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396 million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9,900 recipients</a:t>
            </a:r>
          </a:p>
        </p:txBody>
      </p:sp>
      <p:sp>
        <p:nvSpPr>
          <p:cNvPr id="15" name="TextBox 18"/>
          <p:cNvSpPr txBox="1">
            <a:spLocks noChangeArrowheads="1"/>
          </p:cNvSpPr>
          <p:nvPr/>
        </p:nvSpPr>
        <p:spPr bwMode="auto">
          <a:xfrm>
            <a:off x="271915" y="3197148"/>
            <a:ext cx="2804746" cy="954107"/>
          </a:xfrm>
          <a:prstGeom prst="rect">
            <a:avLst/>
          </a:prstGeom>
          <a:solidFill>
            <a:srgbClr val="FEEDAE"/>
          </a:solidFill>
          <a:ln w="381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000099"/>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360 million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9,400 recipients</a:t>
            </a:r>
          </a:p>
        </p:txBody>
      </p:sp>
      <p:sp>
        <p:nvSpPr>
          <p:cNvPr id="16" name="TextBox 19"/>
          <p:cNvSpPr txBox="1">
            <a:spLocks noChangeArrowheads="1"/>
          </p:cNvSpPr>
          <p:nvPr/>
        </p:nvSpPr>
        <p:spPr bwMode="auto">
          <a:xfrm>
            <a:off x="3385600" y="1848717"/>
            <a:ext cx="2716237" cy="954107"/>
          </a:xfrm>
          <a:prstGeom prst="rect">
            <a:avLst/>
          </a:prstGeom>
          <a:solidFill>
            <a:srgbClr val="FBE8B4"/>
          </a:solidFill>
          <a:ln w="381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000099"/>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342 million</a:t>
            </a:r>
            <a:b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b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7,400 recipients</a:t>
            </a:r>
          </a:p>
        </p:txBody>
      </p:sp>
      <p:sp>
        <p:nvSpPr>
          <p:cNvPr id="17" name="TextBox 20"/>
          <p:cNvSpPr txBox="1">
            <a:spLocks noChangeArrowheads="1"/>
          </p:cNvSpPr>
          <p:nvPr/>
        </p:nvSpPr>
        <p:spPr bwMode="auto">
          <a:xfrm>
            <a:off x="8806401" y="1798442"/>
            <a:ext cx="2804746" cy="954107"/>
          </a:xfrm>
          <a:prstGeom prst="rect">
            <a:avLst/>
          </a:prstGeom>
          <a:solidFill>
            <a:srgbClr val="D6B09D"/>
          </a:solidFill>
          <a:ln w="381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000099"/>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279 million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6,800 recipients</a:t>
            </a:r>
          </a:p>
        </p:txBody>
      </p:sp>
      <p:sp>
        <p:nvSpPr>
          <p:cNvPr id="18" name="TextBox 21"/>
          <p:cNvSpPr txBox="1">
            <a:spLocks noChangeArrowheads="1"/>
          </p:cNvSpPr>
          <p:nvPr/>
        </p:nvSpPr>
        <p:spPr bwMode="auto">
          <a:xfrm>
            <a:off x="8982491" y="2925133"/>
            <a:ext cx="2998177" cy="954107"/>
          </a:xfrm>
          <a:prstGeom prst="rect">
            <a:avLst/>
          </a:prstGeom>
          <a:solidFill>
            <a:srgbClr val="C7D69D"/>
          </a:solidFill>
          <a:ln w="381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000099"/>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443 million </a:t>
            </a:r>
            <a:b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br>
            <a:r>
              <a:rPr kumimoji="0" lang="en-US" sz="28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11,700 recipients</a:t>
            </a:r>
          </a:p>
        </p:txBody>
      </p:sp>
      <p:sp>
        <p:nvSpPr>
          <p:cNvPr id="19" name="TextBox 22"/>
          <p:cNvSpPr txBox="1">
            <a:spLocks noChangeArrowheads="1"/>
          </p:cNvSpPr>
          <p:nvPr/>
        </p:nvSpPr>
        <p:spPr bwMode="auto">
          <a:xfrm>
            <a:off x="8669592" y="5269606"/>
            <a:ext cx="2998177" cy="954107"/>
          </a:xfrm>
          <a:prstGeom prst="rect">
            <a:avLst/>
          </a:prstGeom>
          <a:solidFill>
            <a:srgbClr val="A0BBD9"/>
          </a:solidFill>
          <a:ln w="381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002060"/>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405 million</a:t>
            </a:r>
            <a:br>
              <a:rPr kumimoji="0" lang="en-US"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br>
            <a:r>
              <a:rPr kumimoji="0" lang="en-US"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10,500 recipients</a:t>
            </a:r>
          </a:p>
        </p:txBody>
      </p:sp>
      <p:cxnSp>
        <p:nvCxnSpPr>
          <p:cNvPr id="20" name="Straight Connector 19"/>
          <p:cNvCxnSpPr>
            <a:cxnSpLocks/>
          </p:cNvCxnSpPr>
          <p:nvPr/>
        </p:nvCxnSpPr>
        <p:spPr>
          <a:xfrm>
            <a:off x="3186094" y="3096173"/>
            <a:ext cx="1000647" cy="1326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a:stCxn id="15" idx="2"/>
          </p:cNvCxnSpPr>
          <p:nvPr/>
        </p:nvCxnSpPr>
        <p:spPr>
          <a:xfrm>
            <a:off x="1674288" y="4151255"/>
            <a:ext cx="1719461" cy="1348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endCxn id="31" idx="1"/>
          </p:cNvCxnSpPr>
          <p:nvPr/>
        </p:nvCxnSpPr>
        <p:spPr>
          <a:xfrm>
            <a:off x="4547125" y="2769618"/>
            <a:ext cx="633266" cy="1081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7988841" y="3850762"/>
            <a:ext cx="1081613" cy="840903"/>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40"/>
          <p:cNvSpPr txBox="1">
            <a:spLocks noChangeArrowheads="1"/>
          </p:cNvSpPr>
          <p:nvPr/>
        </p:nvSpPr>
        <p:spPr bwMode="auto">
          <a:xfrm>
            <a:off x="3429000" y="5499464"/>
            <a:ext cx="533400" cy="461665"/>
          </a:xfrm>
          <a:prstGeom prst="rect">
            <a:avLst/>
          </a:prstGeom>
          <a:solidFill>
            <a:srgbClr val="FEECAE"/>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1</a:t>
            </a:r>
          </a:p>
        </p:txBody>
      </p:sp>
      <p:sp>
        <p:nvSpPr>
          <p:cNvPr id="26" name="TextBox 41"/>
          <p:cNvSpPr txBox="1">
            <a:spLocks noChangeArrowheads="1"/>
          </p:cNvSpPr>
          <p:nvPr/>
        </p:nvSpPr>
        <p:spPr bwMode="auto">
          <a:xfrm>
            <a:off x="4197455" y="4303510"/>
            <a:ext cx="533400" cy="461665"/>
          </a:xfrm>
          <a:prstGeom prst="rect">
            <a:avLst/>
          </a:prstGeom>
          <a:solidFill>
            <a:srgbClr val="A0BBD8"/>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2</a:t>
            </a:r>
          </a:p>
        </p:txBody>
      </p:sp>
      <p:sp>
        <p:nvSpPr>
          <p:cNvPr id="27" name="TextBox 42"/>
          <p:cNvSpPr txBox="1">
            <a:spLocks noChangeArrowheads="1"/>
          </p:cNvSpPr>
          <p:nvPr/>
        </p:nvSpPr>
        <p:spPr bwMode="auto">
          <a:xfrm>
            <a:off x="6169885" y="2930245"/>
            <a:ext cx="533400" cy="461665"/>
          </a:xfrm>
          <a:prstGeom prst="rect">
            <a:avLst/>
          </a:prstGeom>
          <a:solidFill>
            <a:srgbClr val="D6B09D"/>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4</a:t>
            </a:r>
          </a:p>
        </p:txBody>
      </p:sp>
      <p:cxnSp>
        <p:nvCxnSpPr>
          <p:cNvPr id="28" name="Straight Connector 27"/>
          <p:cNvCxnSpPr>
            <a:cxnSpLocks/>
            <a:stCxn id="17" idx="1"/>
            <a:endCxn id="27" idx="3"/>
          </p:cNvCxnSpPr>
          <p:nvPr/>
        </p:nvCxnSpPr>
        <p:spPr>
          <a:xfrm flipH="1">
            <a:off x="6703285" y="2275496"/>
            <a:ext cx="2103116" cy="88558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45"/>
          <p:cNvSpPr txBox="1">
            <a:spLocks noChangeArrowheads="1"/>
          </p:cNvSpPr>
          <p:nvPr/>
        </p:nvSpPr>
        <p:spPr bwMode="auto">
          <a:xfrm>
            <a:off x="7572876" y="4602776"/>
            <a:ext cx="533400" cy="461665"/>
          </a:xfrm>
          <a:prstGeom prst="rect">
            <a:avLst/>
          </a:prstGeom>
          <a:solidFill>
            <a:srgbClr val="C9D89F"/>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5</a:t>
            </a:r>
          </a:p>
        </p:txBody>
      </p:sp>
      <p:sp>
        <p:nvSpPr>
          <p:cNvPr id="30" name="TextBox 46"/>
          <p:cNvSpPr txBox="1">
            <a:spLocks noChangeArrowheads="1"/>
          </p:cNvSpPr>
          <p:nvPr/>
        </p:nvSpPr>
        <p:spPr bwMode="auto">
          <a:xfrm>
            <a:off x="6444080" y="3903522"/>
            <a:ext cx="533400" cy="461665"/>
          </a:xfrm>
          <a:prstGeom prst="rect">
            <a:avLst/>
          </a:prstGeom>
          <a:solidFill>
            <a:srgbClr val="A0BBD8"/>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6</a:t>
            </a:r>
          </a:p>
        </p:txBody>
      </p:sp>
      <p:sp>
        <p:nvSpPr>
          <p:cNvPr id="36" name="TextBox 35">
            <a:extLst>
              <a:ext uri="{FF2B5EF4-FFF2-40B4-BE49-F238E27FC236}">
                <a16:creationId xmlns:a16="http://schemas.microsoft.com/office/drawing/2014/main" id="{BB6868DF-B1AA-4425-8FB2-99573856D48E}"/>
              </a:ext>
            </a:extLst>
          </p:cNvPr>
          <p:cNvSpPr txBox="1"/>
          <p:nvPr/>
        </p:nvSpPr>
        <p:spPr>
          <a:xfrm>
            <a:off x="141028" y="992333"/>
            <a:ext cx="1190244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FY 2024 Annuity Benefits by Congressional District (est.) </a:t>
            </a:r>
          </a:p>
        </p:txBody>
      </p:sp>
      <p:sp>
        <p:nvSpPr>
          <p:cNvPr id="5" name="TextBox 4">
            <a:extLst>
              <a:ext uri="{FF2B5EF4-FFF2-40B4-BE49-F238E27FC236}">
                <a16:creationId xmlns:a16="http://schemas.microsoft.com/office/drawing/2014/main" id="{5604AA53-D004-2FD3-6BA8-31FC679CCBCA}"/>
              </a:ext>
            </a:extLst>
          </p:cNvPr>
          <p:cNvSpPr txBox="1"/>
          <p:nvPr/>
        </p:nvSpPr>
        <p:spPr>
          <a:xfrm>
            <a:off x="0" y="0"/>
            <a:ext cx="12192000"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Retired Teachers Benefit Kentucky</a:t>
            </a:r>
          </a:p>
        </p:txBody>
      </p:sp>
      <p:sp>
        <p:nvSpPr>
          <p:cNvPr id="31" name="TextBox 47"/>
          <p:cNvSpPr txBox="1">
            <a:spLocks noChangeArrowheads="1"/>
          </p:cNvSpPr>
          <p:nvPr/>
        </p:nvSpPr>
        <p:spPr bwMode="auto">
          <a:xfrm>
            <a:off x="5180391" y="3619929"/>
            <a:ext cx="281135"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3</a:t>
            </a:r>
          </a:p>
        </p:txBody>
      </p:sp>
      <p:cxnSp>
        <p:nvCxnSpPr>
          <p:cNvPr id="23" name="Straight Connector 22"/>
          <p:cNvCxnSpPr>
            <a:cxnSpLocks/>
          </p:cNvCxnSpPr>
          <p:nvPr/>
        </p:nvCxnSpPr>
        <p:spPr>
          <a:xfrm flipH="1" flipV="1">
            <a:off x="6838321" y="4319873"/>
            <a:ext cx="1827571" cy="1426786"/>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D539F3D-B7DA-37AE-3768-09D9FFEE075C}"/>
              </a:ext>
            </a:extLst>
          </p:cNvPr>
          <p:cNvSpPr/>
          <p:nvPr/>
        </p:nvSpPr>
        <p:spPr>
          <a:xfrm>
            <a:off x="5109177" y="3833149"/>
            <a:ext cx="137489" cy="152400"/>
          </a:xfrm>
          <a:prstGeom prst="rect">
            <a:avLst/>
          </a:prstGeom>
          <a:solidFill>
            <a:srgbClr val="FEEC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283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61432-41D2-9916-75AF-8443AF23A0C6}"/>
              </a:ext>
            </a:extLst>
          </p:cNvPr>
          <p:cNvPicPr>
            <a:picLocks noChangeAspect="1"/>
          </p:cNvPicPr>
          <p:nvPr/>
        </p:nvPicPr>
        <p:blipFill>
          <a:blip r:embed="rId3"/>
          <a:stretch>
            <a:fillRect/>
          </a:stretch>
        </p:blipFill>
        <p:spPr>
          <a:xfrm>
            <a:off x="0" y="816409"/>
            <a:ext cx="12192000" cy="910000"/>
          </a:xfrm>
          <a:prstGeom prst="rect">
            <a:avLst/>
          </a:prstGeom>
        </p:spPr>
      </p:pic>
      <p:sp>
        <p:nvSpPr>
          <p:cNvPr id="4" name="TextBox 3">
            <a:extLst>
              <a:ext uri="{FF2B5EF4-FFF2-40B4-BE49-F238E27FC236}">
                <a16:creationId xmlns:a16="http://schemas.microsoft.com/office/drawing/2014/main" id="{9872A50E-B813-801F-6239-A11CEA82E6F4}"/>
              </a:ext>
            </a:extLst>
          </p:cNvPr>
          <p:cNvSpPr txBox="1"/>
          <p:nvPr/>
        </p:nvSpPr>
        <p:spPr>
          <a:xfrm>
            <a:off x="0" y="0"/>
            <a:ext cx="12192000"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Annualized Gross Benefits</a:t>
            </a:r>
          </a:p>
        </p:txBody>
      </p:sp>
      <p:graphicFrame>
        <p:nvGraphicFramePr>
          <p:cNvPr id="14" name="Chart 13">
            <a:extLst>
              <a:ext uri="{FF2B5EF4-FFF2-40B4-BE49-F238E27FC236}">
                <a16:creationId xmlns:a16="http://schemas.microsoft.com/office/drawing/2014/main" id="{AFD4CC1E-E7DE-4D1B-B4D7-675A2C9BB775}"/>
              </a:ext>
            </a:extLst>
          </p:cNvPr>
          <p:cNvGraphicFramePr>
            <a:graphicFrameLocks/>
          </p:cNvGraphicFramePr>
          <p:nvPr>
            <p:extLst>
              <p:ext uri="{D42A27DB-BD31-4B8C-83A1-F6EECF244321}">
                <p14:modId xmlns:p14="http://schemas.microsoft.com/office/powerpoint/2010/main" val="2098992156"/>
              </p:ext>
            </p:extLst>
          </p:nvPr>
        </p:nvGraphicFramePr>
        <p:xfrm>
          <a:off x="1" y="1752600"/>
          <a:ext cx="11593680" cy="51506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rot="16200000">
            <a:off x="-1356337" y="3561670"/>
            <a:ext cx="3317807" cy="46166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Numbers of Retirees   </a:t>
            </a:r>
          </a:p>
        </p:txBody>
      </p:sp>
      <p:sp>
        <p:nvSpPr>
          <p:cNvPr id="6" name="TextBox 5"/>
          <p:cNvSpPr txBox="1"/>
          <p:nvPr/>
        </p:nvSpPr>
        <p:spPr>
          <a:xfrm>
            <a:off x="7029636" y="3348335"/>
            <a:ext cx="3529786"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Average Years of Service</a:t>
            </a:r>
          </a:p>
        </p:txBody>
      </p:sp>
      <p:sp>
        <p:nvSpPr>
          <p:cNvPr id="11" name="TextBox 10">
            <a:extLst>
              <a:ext uri="{FF2B5EF4-FFF2-40B4-BE49-F238E27FC236}">
                <a16:creationId xmlns:a16="http://schemas.microsoft.com/office/drawing/2014/main" id="{ED5DA48A-B84A-4666-9265-30629F5E0EFC}"/>
              </a:ext>
            </a:extLst>
          </p:cNvPr>
          <p:cNvSpPr txBox="1"/>
          <p:nvPr/>
        </p:nvSpPr>
        <p:spPr>
          <a:xfrm rot="5400000">
            <a:off x="10400819" y="3631261"/>
            <a:ext cx="2847387" cy="46166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Years of Service</a:t>
            </a:r>
          </a:p>
        </p:txBody>
      </p:sp>
      <p:sp>
        <p:nvSpPr>
          <p:cNvPr id="16" name="TextBox 15">
            <a:extLst>
              <a:ext uri="{FF2B5EF4-FFF2-40B4-BE49-F238E27FC236}">
                <a16:creationId xmlns:a16="http://schemas.microsoft.com/office/drawing/2014/main" id="{259C8FD8-E858-41DC-B7CF-2AE871EC5FE9}"/>
              </a:ext>
            </a:extLst>
          </p:cNvPr>
          <p:cNvSpPr txBox="1"/>
          <p:nvPr/>
        </p:nvSpPr>
        <p:spPr>
          <a:xfrm>
            <a:off x="3029643" y="1050130"/>
            <a:ext cx="63920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a:ea typeface="+mn-ea"/>
                <a:cs typeface="+mn-cs"/>
              </a:rPr>
              <a:t>Service Retirees as of June 30, 2024</a:t>
            </a:r>
          </a:p>
        </p:txBody>
      </p:sp>
      <p:pic>
        <p:nvPicPr>
          <p:cNvPr id="2" name="Picture 2">
            <a:extLst>
              <a:ext uri="{FF2B5EF4-FFF2-40B4-BE49-F238E27FC236}">
                <a16:creationId xmlns:a16="http://schemas.microsoft.com/office/drawing/2014/main" id="{3B2EDD4A-3EDF-D9FA-B8E9-6257C4EDFA89}"/>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807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837F5-F091-4D91-D304-FC244188E703}"/>
              </a:ext>
            </a:extLst>
          </p:cNvPr>
          <p:cNvPicPr>
            <a:picLocks noChangeAspect="1"/>
          </p:cNvPicPr>
          <p:nvPr/>
        </p:nvPicPr>
        <p:blipFill>
          <a:blip r:embed="rId3"/>
          <a:stretch>
            <a:fillRect/>
          </a:stretch>
        </p:blipFill>
        <p:spPr>
          <a:xfrm>
            <a:off x="228600" y="1802123"/>
            <a:ext cx="2133600" cy="1200150"/>
          </a:xfrm>
          <a:prstGeom prst="rect">
            <a:avLst/>
          </a:prstGeom>
        </p:spPr>
      </p:pic>
      <p:pic>
        <p:nvPicPr>
          <p:cNvPr id="8" name="Picture 7">
            <a:extLst>
              <a:ext uri="{FF2B5EF4-FFF2-40B4-BE49-F238E27FC236}">
                <a16:creationId xmlns:a16="http://schemas.microsoft.com/office/drawing/2014/main" id="{CB159FDB-2FF0-47DC-9CED-0EBBCA8BE62C}"/>
              </a:ext>
            </a:extLst>
          </p:cNvPr>
          <p:cNvPicPr>
            <a:picLocks noChangeAspect="1"/>
          </p:cNvPicPr>
          <p:nvPr/>
        </p:nvPicPr>
        <p:blipFill>
          <a:blip r:embed="rId4"/>
          <a:stretch>
            <a:fillRect/>
          </a:stretch>
        </p:blipFill>
        <p:spPr>
          <a:xfrm>
            <a:off x="0" y="816409"/>
            <a:ext cx="12192000" cy="910000"/>
          </a:xfrm>
          <a:prstGeom prst="rect">
            <a:avLst/>
          </a:prstGeom>
        </p:spPr>
      </p:pic>
      <p:sp>
        <p:nvSpPr>
          <p:cNvPr id="3" name="TextBox 2"/>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the Chart S</a:t>
            </a: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hows</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2">
            <a:extLst>
              <a:ext uri="{FF2B5EF4-FFF2-40B4-BE49-F238E27FC236}">
                <a16:creationId xmlns:a16="http://schemas.microsoft.com/office/drawing/2014/main" id="{01034B60-2B3A-58E3-D0E8-69E2434C5657}"/>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9435FE8C-CF3F-B6AE-DA78-F8CB63167624}"/>
              </a:ext>
            </a:extLst>
          </p:cNvPr>
          <p:cNvSpPr/>
          <p:nvPr/>
        </p:nvSpPr>
        <p:spPr>
          <a:xfrm>
            <a:off x="1333500" y="3035977"/>
            <a:ext cx="9525000" cy="3724096"/>
          </a:xfrm>
          <a:prstGeom prst="rect">
            <a:avLst/>
          </a:prstGeom>
          <a:noFill/>
          <a:ln w="28575">
            <a:no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2060"/>
                </a:solidFill>
                <a:effectLst/>
                <a:uLnTx/>
                <a:uFillTx/>
                <a:latin typeface="Times New Roman" pitchFamily="18" charset="0"/>
                <a:ea typeface="Arial Unicode MS"/>
                <a:cs typeface="Arial Unicode MS"/>
              </a:rPr>
              <a:t>82% of retired teachers receive $60,000 or less</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srgbClr val="002060"/>
              </a:solidFill>
              <a:effectLst/>
              <a:uLnTx/>
              <a:uFillTx/>
              <a:latin typeface="Helvetica" panose="020B0604020202020204" pitchFamily="34" charset="0"/>
              <a:ea typeface="Arial Unicode MS"/>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2060"/>
                </a:solidFill>
                <a:effectLst/>
                <a:uLnTx/>
                <a:uFillTx/>
                <a:latin typeface="Times New Roman" pitchFamily="18" charset="0"/>
                <a:ea typeface="Arial Unicode MS"/>
                <a:cs typeface="Arial Unicode MS"/>
              </a:rPr>
              <a:t>1.6% of retirees receive more than $100,000</a:t>
            </a:r>
            <a:endParaRPr lang="en-US" sz="3600" dirty="0">
              <a:solidFill>
                <a:srgbClr val="002060"/>
              </a:solidFill>
              <a:latin typeface="Times New Roman" pitchFamily="18" charset="0"/>
              <a:ea typeface="Arial Unicode MS"/>
              <a:cs typeface="Arial Unicode MS"/>
            </a:endParaRPr>
          </a:p>
          <a:p>
            <a:pPr lvl="1" defTabSz="914400">
              <a:defRPr/>
            </a:pPr>
            <a:r>
              <a:rPr kumimoji="0" lang="en-US" sz="3200" b="0" i="0" u="none" strike="noStrike" kern="1200" cap="none" spc="0" normalizeH="0" baseline="0" noProof="0" dirty="0">
                <a:ln>
                  <a:noFill/>
                </a:ln>
                <a:solidFill>
                  <a:srgbClr val="002060"/>
                </a:solidFill>
                <a:effectLst/>
                <a:uLnTx/>
                <a:uFillTx/>
                <a:latin typeface="Times New Roman" pitchFamily="18" charset="0"/>
                <a:ea typeface="Arial Unicode MS"/>
                <a:cs typeface="Arial Unicode MS"/>
              </a:rPr>
              <a:t>On average worked a </a:t>
            </a:r>
            <a:r>
              <a:rPr kumimoji="0" lang="en-US" sz="3200" b="0" i="1" u="none" strike="noStrike" kern="1200" cap="none" spc="0" normalizeH="0" baseline="0" noProof="0" dirty="0">
                <a:ln>
                  <a:noFill/>
                </a:ln>
                <a:solidFill>
                  <a:srgbClr val="002060"/>
                </a:solidFill>
                <a:effectLst/>
                <a:uLnTx/>
                <a:uFillTx/>
                <a:latin typeface="Times New Roman" pitchFamily="18" charset="0"/>
                <a:ea typeface="Arial Unicode MS"/>
                <a:cs typeface="Arial Unicode MS"/>
              </a:rPr>
              <a:t>decade </a:t>
            </a:r>
            <a:r>
              <a:rPr kumimoji="0" lang="en-US" sz="3200" b="0" i="0" u="none" strike="noStrike" kern="1200" cap="none" spc="0" normalizeH="0" baseline="0" noProof="0" dirty="0">
                <a:ln>
                  <a:noFill/>
                </a:ln>
                <a:solidFill>
                  <a:srgbClr val="002060"/>
                </a:solidFill>
                <a:effectLst/>
                <a:uLnTx/>
                <a:uFillTx/>
                <a:latin typeface="Times New Roman" pitchFamily="18" charset="0"/>
                <a:ea typeface="Arial Unicode MS"/>
                <a:cs typeface="Arial Unicode MS"/>
              </a:rPr>
              <a:t>more than retirees receiving $60,000 or less</a:t>
            </a:r>
            <a:endParaRPr kumimoji="0" lang="en-US" sz="3200" b="0" i="0" u="none" strike="noStrike" kern="1200" cap="none" spc="0" normalizeH="0" baseline="0" noProof="0" dirty="0">
              <a:ln>
                <a:noFill/>
              </a:ln>
              <a:solidFill>
                <a:srgbClr val="002060"/>
              </a:solidFill>
              <a:effectLst/>
              <a:uLnTx/>
              <a:uFillTx/>
              <a:latin typeface="Helvetica" panose="020B0604020202020204" pitchFamily="34" charset="0"/>
              <a:ea typeface="Arial Unicode MS"/>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2060"/>
              </a:solidFill>
              <a:effectLst/>
              <a:uLnTx/>
              <a:uFillTx/>
              <a:latin typeface="Times New Roman" panose="02020603050405020304" pitchFamily="18" charset="0"/>
              <a:ea typeface="Arial Unicode MS"/>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 Unicode MS"/>
                <a:cs typeface="Times New Roman" panose="02020603050405020304" pitchFamily="18" charset="0"/>
              </a:rPr>
              <a:t>Remember: TRS replaces Social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itchFamily="18" charset="0"/>
                <a:ea typeface="Arial Unicode MS"/>
                <a:cs typeface="Arial Unicode MS"/>
              </a:rPr>
              <a:t>Note: Excludes disability retirement payments</a:t>
            </a:r>
            <a:endParaRPr kumimoji="0" lang="en-US" sz="1800" b="0" i="0" u="none" strike="noStrike" kern="1200" cap="none" spc="0" normalizeH="0" baseline="0" noProof="0" dirty="0">
              <a:ln>
                <a:noFill/>
              </a:ln>
              <a:solidFill>
                <a:srgbClr val="002060"/>
              </a:solidFill>
              <a:effectLst/>
              <a:uLnTx/>
              <a:uFillTx/>
              <a:latin typeface="Helvetica" panose="020B0604020202020204" pitchFamily="34" charset="0"/>
              <a:ea typeface="Arial Unicode MS"/>
              <a:cs typeface="Arial Unicode MS"/>
            </a:endParaRPr>
          </a:p>
        </p:txBody>
      </p:sp>
      <p:sp>
        <p:nvSpPr>
          <p:cNvPr id="6" name="TextBox 5">
            <a:extLst>
              <a:ext uri="{FF2B5EF4-FFF2-40B4-BE49-F238E27FC236}">
                <a16:creationId xmlns:a16="http://schemas.microsoft.com/office/drawing/2014/main" id="{03D0C751-D4CB-F175-EF9C-D307A77F9B37}"/>
              </a:ext>
            </a:extLst>
          </p:cNvPr>
          <p:cNvSpPr txBox="1"/>
          <p:nvPr/>
        </p:nvSpPr>
        <p:spPr>
          <a:xfrm>
            <a:off x="12496800" y="2514600"/>
            <a:ext cx="1178528" cy="646331"/>
          </a:xfrm>
          <a:prstGeom prst="rect">
            <a:avLst/>
          </a:prstGeom>
          <a:noFill/>
        </p:spPr>
        <p:txBody>
          <a:bodyPr wrap="none" rtlCol="0">
            <a:spAutoFit/>
          </a:bodyPr>
          <a:lstStyle/>
          <a:p>
            <a:r>
              <a:rPr lang="en-US" dirty="0"/>
              <a:t>66.96</a:t>
            </a:r>
          </a:p>
          <a:p>
            <a:r>
              <a:rPr lang="en-US" dirty="0"/>
              <a:t>50k or less</a:t>
            </a:r>
          </a:p>
        </p:txBody>
      </p:sp>
    </p:spTree>
    <p:extLst>
      <p:ext uri="{BB962C8B-B14F-4D97-AF65-F5344CB8AC3E}">
        <p14:creationId xmlns:p14="http://schemas.microsoft.com/office/powerpoint/2010/main" val="3719995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2E1FEA-4A6F-57EA-0D10-661EA9CD5FA9}"/>
              </a:ext>
            </a:extLst>
          </p:cNvPr>
          <p:cNvPicPr>
            <a:picLocks noChangeAspect="1"/>
          </p:cNvPicPr>
          <p:nvPr/>
        </p:nvPicPr>
        <p:blipFill>
          <a:blip r:embed="rId3"/>
          <a:stretch>
            <a:fillRect/>
          </a:stretch>
        </p:blipFill>
        <p:spPr>
          <a:xfrm>
            <a:off x="0" y="816409"/>
            <a:ext cx="12192000" cy="910000"/>
          </a:xfrm>
          <a:prstGeom prst="rect">
            <a:avLst/>
          </a:prstGeom>
        </p:spPr>
      </p:pic>
      <p:sp>
        <p:nvSpPr>
          <p:cNvPr id="9" name="TextBox 8">
            <a:extLst>
              <a:ext uri="{FF2B5EF4-FFF2-40B4-BE49-F238E27FC236}">
                <a16:creationId xmlns:a16="http://schemas.microsoft.com/office/drawing/2014/main" id="{CA6F86C7-9F41-AE87-1809-7D503BA8A604}"/>
              </a:ext>
            </a:extLst>
          </p:cNvPr>
          <p:cNvSpPr txBox="1"/>
          <p:nvPr/>
        </p:nvSpPr>
        <p:spPr>
          <a:xfrm>
            <a:off x="0" y="0"/>
            <a:ext cx="12192000"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Retirees By Age At Retirement</a:t>
            </a:r>
          </a:p>
        </p:txBody>
      </p:sp>
      <p:sp>
        <p:nvSpPr>
          <p:cNvPr id="2" name="TextBox 1"/>
          <p:cNvSpPr txBox="1"/>
          <p:nvPr/>
        </p:nvSpPr>
        <p:spPr>
          <a:xfrm>
            <a:off x="1219200" y="5493635"/>
            <a:ext cx="9753600" cy="1200329"/>
          </a:xfrm>
          <a:prstGeom prst="rect">
            <a:avLst/>
          </a:prstGeom>
          <a:solidFill>
            <a:schemeClr val="bg1"/>
          </a:solidFill>
        </p:spPr>
        <p:txBody>
          <a:bodyPr wrap="square" rtlCol="0">
            <a:spAutoFit/>
          </a:bodyPr>
          <a:lstStyle/>
          <a:p>
            <a:pPr marL="682625" marR="0" lvl="0" indent="-342900" algn="l" defTabSz="914400" rtl="0" eaLnBrk="1" fontAlgn="auto" latinLnBrk="0" hangingPunct="1">
              <a:lnSpc>
                <a:spcPct val="100000"/>
              </a:lnSpc>
              <a:spcBef>
                <a:spcPts val="0"/>
              </a:spcBef>
              <a:spcAft>
                <a:spcPts val="0"/>
              </a:spcAft>
              <a:buClr>
                <a:srgbClr val="002060"/>
              </a:buClr>
              <a:buSzPct val="111000"/>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Only 3% retire before age 50 </a:t>
            </a:r>
          </a:p>
          <a:p>
            <a:pPr marL="682625" marR="0" lvl="0" indent="-342900" algn="l" defTabSz="914400" rtl="0" eaLnBrk="1" fontAlgn="auto" latinLnBrk="0" hangingPunct="1">
              <a:lnSpc>
                <a:spcPct val="100000"/>
              </a:lnSpc>
              <a:spcBef>
                <a:spcPts val="0"/>
              </a:spcBef>
              <a:spcAft>
                <a:spcPts val="0"/>
              </a:spcAft>
              <a:buClr>
                <a:srgbClr val="002060"/>
              </a:buClr>
              <a:buSzPct val="111000"/>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Five times as many people retire at 65 and over than retire under age 50</a:t>
            </a:r>
          </a:p>
          <a:p>
            <a:pPr marL="682625" marR="0" lvl="0" indent="-342900" algn="l" defTabSz="914400" rtl="0" eaLnBrk="1" fontAlgn="auto" latinLnBrk="0" hangingPunct="1">
              <a:lnSpc>
                <a:spcPct val="100000"/>
              </a:lnSpc>
              <a:spcBef>
                <a:spcPts val="0"/>
              </a:spcBef>
              <a:spcAft>
                <a:spcPts val="0"/>
              </a:spcAft>
              <a:buClr>
                <a:srgbClr val="002060"/>
              </a:buClr>
              <a:buSzPct val="111000"/>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Average career teacher retiring in FY 2023 worked 29 years</a:t>
            </a:r>
          </a:p>
        </p:txBody>
      </p:sp>
      <p:sp>
        <p:nvSpPr>
          <p:cNvPr id="3" name="TextBox 2">
            <a:extLst>
              <a:ext uri="{FF2B5EF4-FFF2-40B4-BE49-F238E27FC236}">
                <a16:creationId xmlns:a16="http://schemas.microsoft.com/office/drawing/2014/main" id="{FDD901C5-D484-41C0-9A7A-3B4C970D5D53}"/>
              </a:ext>
            </a:extLst>
          </p:cNvPr>
          <p:cNvSpPr txBox="1"/>
          <p:nvPr/>
        </p:nvSpPr>
        <p:spPr>
          <a:xfrm>
            <a:off x="2321226" y="999861"/>
            <a:ext cx="876874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rPr>
              <a:t>Fiscal Year 2024: 2,016 Service Retirements</a:t>
            </a:r>
          </a:p>
        </p:txBody>
      </p:sp>
      <p:sp>
        <p:nvSpPr>
          <p:cNvPr id="5" name="TextBox 4"/>
          <p:cNvSpPr txBox="1"/>
          <p:nvPr/>
        </p:nvSpPr>
        <p:spPr>
          <a:xfrm>
            <a:off x="6705600" y="2109487"/>
            <a:ext cx="4495800"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66"/>
                </a:solidFill>
                <a:effectLst/>
                <a:uLnTx/>
                <a:uFillTx/>
                <a:latin typeface="Times New Roman" panose="02020603050405020304" pitchFamily="18" charset="0"/>
                <a:ea typeface="Arial Unicode MS"/>
                <a:cs typeface="Arial Unicode MS"/>
              </a:rPr>
              <a:t>Average retirement age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Arial Unicode MS"/>
                <a:cs typeface="Arial Unicode MS"/>
              </a:rPr>
              <a:t>58</a:t>
            </a:r>
          </a:p>
        </p:txBody>
      </p:sp>
      <p:pic>
        <p:nvPicPr>
          <p:cNvPr id="4" name="Picture 2">
            <a:extLst>
              <a:ext uri="{FF2B5EF4-FFF2-40B4-BE49-F238E27FC236}">
                <a16:creationId xmlns:a16="http://schemas.microsoft.com/office/drawing/2014/main" id="{D568EA7C-6C2D-4217-33C9-F7107AC8F4D0}"/>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a:extLst>
              <a:ext uri="{FF2B5EF4-FFF2-40B4-BE49-F238E27FC236}">
                <a16:creationId xmlns:a16="http://schemas.microsoft.com/office/drawing/2014/main" id="{08A54009-DFE9-52EF-42B9-CE7353936053}"/>
              </a:ext>
            </a:extLst>
          </p:cNvPr>
          <p:cNvGraphicFramePr>
            <a:graphicFrameLocks/>
          </p:cNvGraphicFramePr>
          <p:nvPr>
            <p:extLst>
              <p:ext uri="{D42A27DB-BD31-4B8C-83A1-F6EECF244321}">
                <p14:modId xmlns:p14="http://schemas.microsoft.com/office/powerpoint/2010/main" val="2607334909"/>
              </p:ext>
            </p:extLst>
          </p:nvPr>
        </p:nvGraphicFramePr>
        <p:xfrm>
          <a:off x="152400" y="2082800"/>
          <a:ext cx="11963400" cy="33441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65517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9">
            <a:extLst>
              <a:ext uri="{FF2B5EF4-FFF2-40B4-BE49-F238E27FC236}">
                <a16:creationId xmlns:a16="http://schemas.microsoft.com/office/drawing/2014/main" id="{13585C0A-6517-0A18-92FA-3F987B4EFAAB}"/>
              </a:ext>
            </a:extLst>
          </p:cNvPr>
          <p:cNvGraphicFramePr>
            <a:graphicFrameLocks noGrp="1"/>
          </p:cNvGraphicFramePr>
          <p:nvPr/>
        </p:nvGraphicFramePr>
        <p:xfrm>
          <a:off x="1654739" y="4241009"/>
          <a:ext cx="8686800" cy="2514600"/>
        </p:xfrm>
        <a:graphic>
          <a:graphicData uri="http://schemas.openxmlformats.org/drawingml/2006/table">
            <a:tbl>
              <a:tblPr firstRow="1" bandRow="1">
                <a:tableStyleId>{5940675A-B579-460E-94D1-54222C63F5DA}</a:tableStyleId>
              </a:tblPr>
              <a:tblGrid>
                <a:gridCol w="1447800">
                  <a:extLst>
                    <a:ext uri="{9D8B030D-6E8A-4147-A177-3AD203B41FA5}">
                      <a16:colId xmlns:a16="http://schemas.microsoft.com/office/drawing/2014/main" val="711470607"/>
                    </a:ext>
                  </a:extLst>
                </a:gridCol>
                <a:gridCol w="1447800">
                  <a:extLst>
                    <a:ext uri="{9D8B030D-6E8A-4147-A177-3AD203B41FA5}">
                      <a16:colId xmlns:a16="http://schemas.microsoft.com/office/drawing/2014/main" val="2472068956"/>
                    </a:ext>
                  </a:extLst>
                </a:gridCol>
                <a:gridCol w="1447800">
                  <a:extLst>
                    <a:ext uri="{9D8B030D-6E8A-4147-A177-3AD203B41FA5}">
                      <a16:colId xmlns:a16="http://schemas.microsoft.com/office/drawing/2014/main" val="1301933951"/>
                    </a:ext>
                  </a:extLst>
                </a:gridCol>
                <a:gridCol w="1447800">
                  <a:extLst>
                    <a:ext uri="{9D8B030D-6E8A-4147-A177-3AD203B41FA5}">
                      <a16:colId xmlns:a16="http://schemas.microsoft.com/office/drawing/2014/main" val="2047442592"/>
                    </a:ext>
                  </a:extLst>
                </a:gridCol>
                <a:gridCol w="1447800">
                  <a:extLst>
                    <a:ext uri="{9D8B030D-6E8A-4147-A177-3AD203B41FA5}">
                      <a16:colId xmlns:a16="http://schemas.microsoft.com/office/drawing/2014/main" val="150323427"/>
                    </a:ext>
                  </a:extLst>
                </a:gridCol>
                <a:gridCol w="1447800">
                  <a:extLst>
                    <a:ext uri="{9D8B030D-6E8A-4147-A177-3AD203B41FA5}">
                      <a16:colId xmlns:a16="http://schemas.microsoft.com/office/drawing/2014/main" val="1348219306"/>
                    </a:ext>
                  </a:extLst>
                </a:gridCol>
              </a:tblGrid>
              <a:tr h="1828800">
                <a:tc>
                  <a:txBody>
                    <a:bodyPr/>
                    <a:lstStyle/>
                    <a:p>
                      <a:endParaRPr lang="en-US" sz="900" dirty="0"/>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6569878"/>
                  </a:ext>
                </a:extLst>
              </a:tr>
              <a:tr h="685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MARK</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METCALF</a:t>
                      </a:r>
                      <a:b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State Treasurer</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LAURA SCHNEIDER</a:t>
                      </a:r>
                      <a:br>
                        <a:rPr kumimoji="0" lang="en-US" altLang="en-US" sz="1100" b="1" i="1"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Walton</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LOUIS</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STRAUB</a:t>
                      </a:r>
                      <a:br>
                        <a:rPr kumimoji="0" lang="en-US" altLang="en-US" sz="1100" b="1" i="1"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Louisville</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JOSH</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UNDERWOOD</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err="1">
                          <a:ln>
                            <a:noFill/>
                          </a:ln>
                          <a:solidFill>
                            <a:srgbClr val="002060"/>
                          </a:solidFill>
                          <a:effectLst/>
                          <a:uLnTx/>
                          <a:uFillTx/>
                          <a:latin typeface="Times New Roman"/>
                          <a:ea typeface="+mn-ea"/>
                          <a:cs typeface="Times New Roman" pitchFamily="18" charset="0"/>
                        </a:rPr>
                        <a:t>Tollesboro</a:t>
                      </a:r>
                      <a:endPar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ALISON</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WRIGHT</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Georgetown</a:t>
                      </a: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VACANT</a:t>
                      </a:r>
                      <a:br>
                        <a:rPr kumimoji="0" lang="en-US" altLang="en-US" sz="1100" b="1" i="1" u="none" strike="noStrike" kern="0" cap="none" spc="0" normalizeH="0" baseline="0" noProof="0" dirty="0">
                          <a:ln>
                            <a:noFill/>
                          </a:ln>
                          <a:solidFill>
                            <a:srgbClr val="002060"/>
                          </a:solidFill>
                          <a:effectLst/>
                          <a:uLnTx/>
                          <a:uFillTx/>
                          <a:latin typeface="Times New Roman"/>
                          <a:ea typeface="+mn-ea"/>
                          <a:cs typeface="Times New Roman" pitchFamily="18" charset="0"/>
                        </a:rPr>
                      </a:br>
                      <a:endPar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2206580"/>
                  </a:ext>
                </a:extLst>
              </a:tr>
            </a:tbl>
          </a:graphicData>
        </a:graphic>
      </p:graphicFrame>
      <p:graphicFrame>
        <p:nvGraphicFramePr>
          <p:cNvPr id="6" name="Table 7">
            <a:extLst>
              <a:ext uri="{FF2B5EF4-FFF2-40B4-BE49-F238E27FC236}">
                <a16:creationId xmlns:a16="http://schemas.microsoft.com/office/drawing/2014/main" id="{3A8DC9AD-5B67-A6F1-29C4-168BF92EB0EA}"/>
              </a:ext>
            </a:extLst>
          </p:cNvPr>
          <p:cNvGraphicFramePr>
            <a:graphicFrameLocks noGrp="1"/>
          </p:cNvGraphicFramePr>
          <p:nvPr/>
        </p:nvGraphicFramePr>
        <p:xfrm>
          <a:off x="1654739" y="1726409"/>
          <a:ext cx="8686800" cy="2514600"/>
        </p:xfrm>
        <a:graphic>
          <a:graphicData uri="http://schemas.openxmlformats.org/drawingml/2006/table">
            <a:tbl>
              <a:tblPr firstRow="1" bandRow="1">
                <a:tableStyleId>{5940675A-B579-460E-94D1-54222C63F5DA}</a:tableStyleId>
              </a:tblPr>
              <a:tblGrid>
                <a:gridCol w="1737360">
                  <a:extLst>
                    <a:ext uri="{9D8B030D-6E8A-4147-A177-3AD203B41FA5}">
                      <a16:colId xmlns:a16="http://schemas.microsoft.com/office/drawing/2014/main" val="607767259"/>
                    </a:ext>
                  </a:extLst>
                </a:gridCol>
                <a:gridCol w="1737360">
                  <a:extLst>
                    <a:ext uri="{9D8B030D-6E8A-4147-A177-3AD203B41FA5}">
                      <a16:colId xmlns:a16="http://schemas.microsoft.com/office/drawing/2014/main" val="1303771103"/>
                    </a:ext>
                  </a:extLst>
                </a:gridCol>
                <a:gridCol w="1737360">
                  <a:extLst>
                    <a:ext uri="{9D8B030D-6E8A-4147-A177-3AD203B41FA5}">
                      <a16:colId xmlns:a16="http://schemas.microsoft.com/office/drawing/2014/main" val="2800428232"/>
                    </a:ext>
                  </a:extLst>
                </a:gridCol>
                <a:gridCol w="1737360">
                  <a:extLst>
                    <a:ext uri="{9D8B030D-6E8A-4147-A177-3AD203B41FA5}">
                      <a16:colId xmlns:a16="http://schemas.microsoft.com/office/drawing/2014/main" val="2658498840"/>
                    </a:ext>
                  </a:extLst>
                </a:gridCol>
                <a:gridCol w="1737360">
                  <a:extLst>
                    <a:ext uri="{9D8B030D-6E8A-4147-A177-3AD203B41FA5}">
                      <a16:colId xmlns:a16="http://schemas.microsoft.com/office/drawing/2014/main" val="1607853191"/>
                    </a:ext>
                  </a:extLst>
                </a:gridCol>
              </a:tblGrid>
              <a:tr h="1828800">
                <a:tc>
                  <a:txBody>
                    <a:bodyPr/>
                    <a:lstStyle/>
                    <a:p>
                      <a:endParaRPr lang="en-US" sz="900" dirty="0">
                        <a:solidFill>
                          <a:srgbClr val="002060"/>
                        </a:solidFil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solidFill>
                          <a:srgbClr val="002060"/>
                        </a:solidFil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solidFill>
                          <a:srgbClr val="002060"/>
                        </a:solidFil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solidFill>
                          <a:srgbClr val="002060"/>
                        </a:solidFil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solidFill>
                          <a:srgbClr val="002060"/>
                        </a:solidFil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4685254"/>
                  </a:ext>
                </a:extLst>
              </a:tr>
              <a:tr h="685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BRENDA</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MCGOWN</a:t>
                      </a:r>
                      <a:br>
                        <a:rPr kumimoji="0" lang="en-US" altLang="en-US" sz="1100" b="1" i="1"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Chair, Bowling Green</a:t>
                      </a:r>
                    </a:p>
                    <a:p>
                      <a:endParaRPr lang="en-US" sz="900" dirty="0">
                        <a:solidFill>
                          <a:srgbClr val="002060"/>
                        </a:solidFill>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BEN</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LITTLEPAGE, </a:t>
                      </a:r>
                      <a:r>
                        <a:rPr kumimoji="0" lang="en-US" altLang="en-US" sz="1100" b="1" i="0" u="none" strike="noStrike" kern="0" cap="none" spc="0" normalizeH="0" baseline="0" noProof="0" dirty="0" err="1">
                          <a:ln>
                            <a:noFill/>
                          </a:ln>
                          <a:solidFill>
                            <a:srgbClr val="002060"/>
                          </a:solidFill>
                          <a:effectLst/>
                          <a:uLnTx/>
                          <a:uFillTx/>
                          <a:latin typeface="Times New Roman"/>
                          <a:ea typeface="+mn-ea"/>
                          <a:cs typeface="Times New Roman" pitchFamily="18" charset="0"/>
                        </a:rPr>
                        <a:t>Ed.D</a:t>
                      </a:r>
                      <a:br>
                        <a:rPr kumimoji="0" lang="en-US" altLang="en-US" sz="1100" b="1" i="0" u="none" strike="noStrike" kern="0" cap="all"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Vice Chair, Murray</a:t>
                      </a:r>
                    </a:p>
                    <a:p>
                      <a:endParaRPr lang="en-US" sz="900" dirty="0">
                        <a:solidFill>
                          <a:srgbClr val="002060"/>
                        </a:solidFill>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all" spc="0" normalizeH="0" baseline="0" noProof="0" dirty="0">
                          <a:ln>
                            <a:noFill/>
                          </a:ln>
                          <a:solidFill>
                            <a:srgbClr val="002060"/>
                          </a:solidFill>
                          <a:effectLst/>
                          <a:uLnTx/>
                          <a:uFillTx/>
                          <a:latin typeface="Times New Roman"/>
                          <a:ea typeface="+mn-ea"/>
                          <a:cs typeface="Times New Roman" pitchFamily="18" charset="0"/>
                        </a:rPr>
                        <a:t>PAUL</a:t>
                      </a:r>
                      <a:br>
                        <a:rPr kumimoji="0" lang="en-US" altLang="en-US" sz="1100" b="1" i="0" u="none" strike="noStrike" kern="0" cap="all"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all" spc="0" normalizeH="0" baseline="0" noProof="0" dirty="0">
                          <a:ln>
                            <a:noFill/>
                          </a:ln>
                          <a:solidFill>
                            <a:srgbClr val="002060"/>
                          </a:solidFill>
                          <a:effectLst/>
                          <a:uLnTx/>
                          <a:uFillTx/>
                          <a:latin typeface="Times New Roman"/>
                          <a:ea typeface="+mn-ea"/>
                          <a:cs typeface="Times New Roman" pitchFamily="18" charset="0"/>
                        </a:rPr>
                        <a:t>Bruce</a:t>
                      </a:r>
                      <a:br>
                        <a:rPr kumimoji="0" lang="en-US" altLang="en-US" sz="1100" b="1" i="0" u="none" strike="noStrike" kern="0" cap="all"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Louisville</a:t>
                      </a:r>
                    </a:p>
                    <a:p>
                      <a:endParaRPr lang="en-US" sz="900" dirty="0">
                        <a:solidFill>
                          <a:srgbClr val="002060"/>
                        </a:solidFill>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ROBBIE</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FLETCHER</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Education Commissioner</a:t>
                      </a: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HOLLIS</a:t>
                      </a:r>
                      <a:b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1" i="0" u="none" strike="noStrike" kern="0" cap="none" spc="0" normalizeH="0" baseline="0" noProof="0" dirty="0">
                          <a:ln>
                            <a:noFill/>
                          </a:ln>
                          <a:solidFill>
                            <a:srgbClr val="002060"/>
                          </a:solidFill>
                          <a:effectLst/>
                          <a:uLnTx/>
                          <a:uFillTx/>
                          <a:latin typeface="Times New Roman"/>
                          <a:ea typeface="+mn-ea"/>
                          <a:cs typeface="Times New Roman" pitchFamily="18" charset="0"/>
                        </a:rPr>
                        <a:t>GRITTON</a:t>
                      </a:r>
                      <a:br>
                        <a:rPr kumimoji="0" lang="en-US" altLang="en-US" sz="1100" b="1" i="1" u="none" strike="noStrike" kern="0" cap="none" spc="0" normalizeH="0" baseline="0" noProof="0" dirty="0">
                          <a:ln>
                            <a:noFill/>
                          </a:ln>
                          <a:solidFill>
                            <a:srgbClr val="002060"/>
                          </a:solidFill>
                          <a:effectLst/>
                          <a:uLnTx/>
                          <a:uFillTx/>
                          <a:latin typeface="Times New Roman"/>
                          <a:ea typeface="+mn-ea"/>
                          <a:cs typeface="Times New Roman" pitchFamily="18" charset="0"/>
                        </a:rPr>
                      </a:br>
                      <a:r>
                        <a:rPr kumimoji="0" lang="en-US" altLang="en-US" sz="1100" b="0" i="1" u="none" strike="noStrike" kern="0" cap="none" spc="0" normalizeH="0" baseline="0" noProof="0" dirty="0">
                          <a:ln>
                            <a:noFill/>
                          </a:ln>
                          <a:solidFill>
                            <a:srgbClr val="002060"/>
                          </a:solidFill>
                          <a:effectLst/>
                          <a:uLnTx/>
                          <a:uFillTx/>
                          <a:latin typeface="Times New Roman"/>
                          <a:ea typeface="+mn-ea"/>
                          <a:cs typeface="Times New Roman" pitchFamily="18" charset="0"/>
                        </a:rPr>
                        <a:t>Union</a:t>
                      </a:r>
                    </a:p>
                    <a:p>
                      <a:endParaRPr lang="en-US" sz="900" dirty="0">
                        <a:solidFill>
                          <a:srgbClr val="002060"/>
                        </a:solidFill>
                      </a:endParaRPr>
                    </a:p>
                  </a:txBody>
                  <a:tcPr marL="45720" marR="45720" marT="22860" marB="228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2238543"/>
                  </a:ext>
                </a:extLst>
              </a:tr>
            </a:tbl>
          </a:graphicData>
        </a:graphic>
      </p:graphicFrame>
      <p:pic>
        <p:nvPicPr>
          <p:cNvPr id="9" name="Picture 8">
            <a:extLst>
              <a:ext uri="{FF2B5EF4-FFF2-40B4-BE49-F238E27FC236}">
                <a16:creationId xmlns:a16="http://schemas.microsoft.com/office/drawing/2014/main" id="{719B246C-9DA2-BF86-9FE0-5707CA91F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5" r="2345"/>
          <a:stretch/>
        </p:blipFill>
        <p:spPr>
          <a:xfrm>
            <a:off x="7143219" y="1759010"/>
            <a:ext cx="1259340" cy="1737360"/>
          </a:xfrm>
          <a:prstGeom prst="rect">
            <a:avLst/>
          </a:prstGeom>
        </p:spPr>
      </p:pic>
      <p:pic>
        <p:nvPicPr>
          <p:cNvPr id="5" name="Picture 3">
            <a:extLst>
              <a:ext uri="{FF2B5EF4-FFF2-40B4-BE49-F238E27FC236}">
                <a16:creationId xmlns:a16="http://schemas.microsoft.com/office/drawing/2014/main" id="{6F90E27E-B400-3006-8494-FE7A43D4AE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 r="221"/>
          <a:stretch/>
        </p:blipFill>
        <p:spPr bwMode="auto">
          <a:xfrm>
            <a:off x="5355197" y="1770042"/>
            <a:ext cx="1320071" cy="1728216"/>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3" name="Picture 8">
            <a:extLst>
              <a:ext uri="{FF2B5EF4-FFF2-40B4-BE49-F238E27FC236}">
                <a16:creationId xmlns:a16="http://schemas.microsoft.com/office/drawing/2014/main" id="{B1FCFA70-6DB2-1B40-BF32-F5EA624C8149}"/>
              </a:ext>
            </a:extLst>
          </p:cNvPr>
          <p:cNvPicPr>
            <a:picLocks noChangeAspect="1"/>
          </p:cNvPicPr>
          <p:nvPr/>
        </p:nvPicPr>
        <p:blipFill>
          <a:blip r:embed="rId5">
            <a:extLst>
              <a:ext uri="{28A0092B-C50C-407E-A947-70E740481C1C}">
                <a14:useLocalDpi xmlns:a14="http://schemas.microsoft.com/office/drawing/2010/main" val="0"/>
              </a:ext>
            </a:extLst>
          </a:blip>
          <a:srcRect t="1943" b="1943"/>
          <a:stretch/>
        </p:blipFill>
        <p:spPr bwMode="auto">
          <a:xfrm>
            <a:off x="6067074" y="4294187"/>
            <a:ext cx="1312334" cy="1719072"/>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53" name="Picture 52">
            <a:extLst>
              <a:ext uri="{FF2B5EF4-FFF2-40B4-BE49-F238E27FC236}">
                <a16:creationId xmlns:a16="http://schemas.microsoft.com/office/drawing/2014/main" id="{B52288EB-A893-7C7D-796C-5B322775E976}"/>
              </a:ext>
            </a:extLst>
          </p:cNvPr>
          <p:cNvPicPr>
            <a:picLocks noChangeAspect="1"/>
          </p:cNvPicPr>
          <p:nvPr/>
        </p:nvPicPr>
        <p:blipFill>
          <a:blip r:embed="rId6" cstate="print">
            <a:extLst>
              <a:ext uri="{28A0092B-C50C-407E-A947-70E740481C1C}">
                <a14:useLocalDpi xmlns:a14="http://schemas.microsoft.com/office/drawing/2010/main" val="0"/>
              </a:ext>
            </a:extLst>
          </a:blip>
          <a:srcRect l="2508" r="2508"/>
          <a:stretch/>
        </p:blipFill>
        <p:spPr>
          <a:xfrm>
            <a:off x="4625724" y="4294187"/>
            <a:ext cx="1249072" cy="1719072"/>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7" name="Picture 10">
            <a:extLst>
              <a:ext uri="{FF2B5EF4-FFF2-40B4-BE49-F238E27FC236}">
                <a16:creationId xmlns:a16="http://schemas.microsoft.com/office/drawing/2014/main" id="{EECEB485-F10D-3DFC-A913-3DEDC3FD1A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90" b="2090"/>
          <a:stretch/>
        </p:blipFill>
        <p:spPr bwMode="auto">
          <a:xfrm>
            <a:off x="3141200" y="4305783"/>
            <a:ext cx="1292247" cy="1707477"/>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50" name="Picture 49">
            <a:extLst>
              <a:ext uri="{FF2B5EF4-FFF2-40B4-BE49-F238E27FC236}">
                <a16:creationId xmlns:a16="http://schemas.microsoft.com/office/drawing/2014/main" id="{BF9097A7-195B-B7AC-8689-148A543E09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10" r="4210"/>
          <a:stretch/>
        </p:blipFill>
        <p:spPr>
          <a:xfrm>
            <a:off x="1754127" y="4294187"/>
            <a:ext cx="1194794" cy="1719072"/>
          </a:xfrm>
          <a:prstGeom prst="rect">
            <a:avLst/>
          </a:prstGeom>
        </p:spPr>
      </p:pic>
      <p:pic>
        <p:nvPicPr>
          <p:cNvPr id="45" name="Picture 44">
            <a:extLst>
              <a:ext uri="{FF2B5EF4-FFF2-40B4-BE49-F238E27FC236}">
                <a16:creationId xmlns:a16="http://schemas.microsoft.com/office/drawing/2014/main" id="{BAD83249-9C64-A0A7-B118-99D9E80A1714}"/>
              </a:ext>
            </a:extLst>
          </p:cNvPr>
          <p:cNvPicPr>
            <a:picLocks noChangeAspect="1"/>
          </p:cNvPicPr>
          <p:nvPr/>
        </p:nvPicPr>
        <p:blipFill>
          <a:blip r:embed="rId9"/>
          <a:stretch>
            <a:fillRect/>
          </a:stretch>
        </p:blipFill>
        <p:spPr>
          <a:xfrm>
            <a:off x="1909898" y="1765470"/>
            <a:ext cx="1289530" cy="173736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1" name="Picture 2">
            <a:extLst>
              <a:ext uri="{FF2B5EF4-FFF2-40B4-BE49-F238E27FC236}">
                <a16:creationId xmlns:a16="http://schemas.microsoft.com/office/drawing/2014/main" id="{71097680-479E-EE1E-7F91-5C3EAF38D9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t="190" b="190"/>
          <a:stretch/>
        </p:blipFill>
        <p:spPr bwMode="auto">
          <a:xfrm>
            <a:off x="7571687" y="4294187"/>
            <a:ext cx="1241345" cy="1719072"/>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9" name="Picture 7">
            <a:extLst>
              <a:ext uri="{FF2B5EF4-FFF2-40B4-BE49-F238E27FC236}">
                <a16:creationId xmlns:a16="http://schemas.microsoft.com/office/drawing/2014/main" id="{CDD7C060-4CDC-FE94-B67B-0C3C34CDD722}"/>
              </a:ext>
            </a:extLst>
          </p:cNvPr>
          <p:cNvPicPr>
            <a:picLocks noChangeAspect="1"/>
          </p:cNvPicPr>
          <p:nvPr/>
        </p:nvPicPr>
        <p:blipFill>
          <a:blip r:embed="rId11">
            <a:extLst>
              <a:ext uri="{28A0092B-C50C-407E-A947-70E740481C1C}">
                <a14:useLocalDpi xmlns:a14="http://schemas.microsoft.com/office/drawing/2010/main" val="0"/>
              </a:ext>
            </a:extLst>
          </a:blip>
          <a:srcRect l="8643" r="8643"/>
          <a:stretch/>
        </p:blipFill>
        <p:spPr bwMode="auto">
          <a:xfrm>
            <a:off x="9005310" y="4298765"/>
            <a:ext cx="1234440" cy="1714495"/>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31" name="Picture 30">
            <a:extLst>
              <a:ext uri="{FF2B5EF4-FFF2-40B4-BE49-F238E27FC236}">
                <a16:creationId xmlns:a16="http://schemas.microsoft.com/office/drawing/2014/main" id="{346C0F82-414A-400D-AF71-0491B5676A83}"/>
              </a:ext>
            </a:extLst>
          </p:cNvPr>
          <p:cNvPicPr>
            <a:picLocks noChangeAspect="1"/>
          </p:cNvPicPr>
          <p:nvPr/>
        </p:nvPicPr>
        <p:blipFill>
          <a:blip r:embed="rId12"/>
          <a:stretch>
            <a:fillRect/>
          </a:stretch>
        </p:blipFill>
        <p:spPr>
          <a:xfrm>
            <a:off x="0" y="816409"/>
            <a:ext cx="12192000" cy="910000"/>
          </a:xfrm>
          <a:prstGeom prst="rect">
            <a:avLst/>
          </a:prstGeom>
        </p:spPr>
      </p:pic>
      <p:sp>
        <p:nvSpPr>
          <p:cNvPr id="2" name="Rectangle 1026"/>
          <p:cNvSpPr>
            <a:spLocks noChangeArrowheads="1"/>
          </p:cNvSpPr>
          <p:nvPr/>
        </p:nvSpPr>
        <p:spPr bwMode="auto">
          <a:xfrm>
            <a:off x="0" y="-849"/>
            <a:ext cx="12192000" cy="1015663"/>
          </a:xfrm>
          <a:prstGeom prst="rect">
            <a:avLst/>
          </a:prstGeom>
          <a:solidFill>
            <a:srgbClr val="002060"/>
          </a:solidFill>
          <a:ln w="9525">
            <a:noFill/>
            <a:miter lim="800000"/>
            <a:headEnd/>
            <a:tailEnd/>
          </a:ln>
        </p:spPr>
        <p:txBody>
          <a:bodyPr wrap="square">
            <a:spAutoFit/>
          </a:bodyPr>
          <a:lstStyle/>
          <a:p>
            <a:pPr algn="ctr" defTabSz="914400" eaLnBrk="0" fontAlgn="base" hangingPunct="0">
              <a:defRPr/>
            </a:pPr>
            <a:r>
              <a:rPr kumimoji="1" lang="en-US" altLang="en-US" sz="6000" b="1" kern="0" dirty="0">
                <a:solidFill>
                  <a:prstClr val="white"/>
                </a:solidFill>
                <a:latin typeface="Times New Roman"/>
                <a:cs typeface="Times New Roman" pitchFamily="18" charset="0"/>
                <a:sym typeface="Helvetica Neue"/>
              </a:rPr>
              <a:t>Board of Trustees</a:t>
            </a:r>
            <a:endParaRPr kumimoji="1" lang="en-US" altLang="en-US" sz="2800" b="1" kern="0" dirty="0">
              <a:solidFill>
                <a:prstClr val="white"/>
              </a:solidFill>
              <a:latin typeface="Times New Roman"/>
              <a:cs typeface="Times New Roman" pitchFamily="18" charset="0"/>
              <a:sym typeface="Helvetica Neue"/>
            </a:endParaRPr>
          </a:p>
        </p:txBody>
      </p:sp>
      <p:sp>
        <p:nvSpPr>
          <p:cNvPr id="3" name="Rectangle 2">
            <a:extLst>
              <a:ext uri="{FF2B5EF4-FFF2-40B4-BE49-F238E27FC236}">
                <a16:creationId xmlns:a16="http://schemas.microsoft.com/office/drawing/2014/main" id="{1BFB40CD-C377-4F31-BA58-15B688714F46}"/>
              </a:ext>
            </a:extLst>
          </p:cNvPr>
          <p:cNvSpPr/>
          <p:nvPr/>
        </p:nvSpPr>
        <p:spPr>
          <a:xfrm>
            <a:off x="4275373" y="1059464"/>
            <a:ext cx="3903633" cy="646331"/>
          </a:xfrm>
          <a:prstGeom prst="rect">
            <a:avLst/>
          </a:prstGeom>
        </p:spPr>
        <p:txBody>
          <a:bodyPr wrap="none">
            <a:spAutoFit/>
          </a:bodyPr>
          <a:lstStyle/>
          <a:p>
            <a:pPr>
              <a:defRPr/>
            </a:pPr>
            <a:r>
              <a:rPr kumimoji="1" lang="en-US" altLang="en-US" sz="3600" b="1" kern="0" dirty="0">
                <a:solidFill>
                  <a:srgbClr val="002060"/>
                </a:solidFill>
                <a:latin typeface="Times New Roman"/>
                <a:cs typeface="Times New Roman" pitchFamily="18" charset="0"/>
                <a:sym typeface="Helvetica Neue"/>
              </a:rPr>
              <a:t>Fiduciaries of TRS</a:t>
            </a:r>
            <a:endParaRPr lang="en-US" sz="3600" b="1" dirty="0">
              <a:solidFill>
                <a:srgbClr val="002060"/>
              </a:solidFill>
              <a:latin typeface="Corbel"/>
              <a:sym typeface="Helvetica Neue"/>
            </a:endParaRPr>
          </a:p>
        </p:txBody>
      </p:sp>
      <p:sp>
        <p:nvSpPr>
          <p:cNvPr id="35" name="Rectangle 1029">
            <a:extLst>
              <a:ext uri="{FF2B5EF4-FFF2-40B4-BE49-F238E27FC236}">
                <a16:creationId xmlns:a16="http://schemas.microsoft.com/office/drawing/2014/main" id="{B805031B-7D21-46C1-9B9B-FFD90053F273}"/>
              </a:ext>
            </a:extLst>
          </p:cNvPr>
          <p:cNvSpPr>
            <a:spLocks noChangeArrowheads="1"/>
          </p:cNvSpPr>
          <p:nvPr/>
        </p:nvSpPr>
        <p:spPr bwMode="auto">
          <a:xfrm>
            <a:off x="13860076" y="3503902"/>
            <a:ext cx="0" cy="369332"/>
          </a:xfrm>
          <a:prstGeom prst="rect">
            <a:avLst/>
          </a:prstGeom>
          <a:noFill/>
          <a:ln w="9525">
            <a:noFill/>
            <a:miter lim="800000"/>
            <a:headEnd/>
            <a:tailEnd/>
          </a:ln>
        </p:spPr>
        <p:txBody>
          <a:bodyPr>
            <a:spAutoFit/>
          </a:bodyPr>
          <a:lstStyle/>
          <a:p>
            <a:pPr algn="ctr" defTabSz="685800" eaLnBrk="0" fontAlgn="base" hangingPunct="0">
              <a:spcBef>
                <a:spcPct val="0"/>
              </a:spcBef>
              <a:spcAft>
                <a:spcPct val="0"/>
              </a:spcAft>
              <a:defRPr/>
            </a:pPr>
            <a:endParaRPr lang="en-US">
              <a:solidFill>
                <a:prstClr val="white"/>
              </a:solidFill>
              <a:latin typeface="Times New Roman" pitchFamily="18" charset="0"/>
              <a:sym typeface="Helvetica Neue"/>
            </a:endParaRPr>
          </a:p>
        </p:txBody>
      </p:sp>
      <p:pic>
        <p:nvPicPr>
          <p:cNvPr id="63" name="Picture 5">
            <a:extLst>
              <a:ext uri="{FF2B5EF4-FFF2-40B4-BE49-F238E27FC236}">
                <a16:creationId xmlns:a16="http://schemas.microsoft.com/office/drawing/2014/main" id="{BE4DDDC0-CB16-43AF-A16E-9D95CA5E97C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bwMode="auto">
          <a:xfrm>
            <a:off x="3664431" y="1765470"/>
            <a:ext cx="1209603" cy="173736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9" name="Picture 4">
            <a:extLst>
              <a:ext uri="{FF2B5EF4-FFF2-40B4-BE49-F238E27FC236}">
                <a16:creationId xmlns:a16="http://schemas.microsoft.com/office/drawing/2014/main" id="{A47CE232-14AB-EE36-9870-DFECD121AA5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bwMode="auto">
          <a:xfrm>
            <a:off x="8930412" y="1765470"/>
            <a:ext cx="1190870" cy="1717777"/>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 name="Picture 2">
            <a:extLst>
              <a:ext uri="{FF2B5EF4-FFF2-40B4-BE49-F238E27FC236}">
                <a16:creationId xmlns:a16="http://schemas.microsoft.com/office/drawing/2014/main" id="{DEA15993-0FBD-9376-ADE5-869A3C5B4FAE}"/>
              </a:ext>
            </a:extLst>
          </p:cNvPr>
          <p:cNvPicPr>
            <a:picLocks noChangeAspect="1" noChangeArrowheads="1"/>
          </p:cNvPicPr>
          <p:nvPr/>
        </p:nvPicPr>
        <p:blipFill>
          <a:blip r:embed="rId15" cstate="print">
            <a:alphaModFix amt="15000"/>
            <a:extLst>
              <a:ext uri="{28A0092B-C50C-407E-A947-70E740481C1C}">
                <a14:useLocalDpi xmlns:a14="http://schemas.microsoft.com/office/drawing/2010/main" val="0"/>
              </a:ext>
            </a:extLst>
          </a:blip>
          <a:srcRect/>
          <a:stretch/>
        </p:blipFill>
        <p:spPr bwMode="auto">
          <a:xfrm>
            <a:off x="11125201" y="5675658"/>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90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4F78DAD-4545-4A82-8070-5DBB1A22EF30}"/>
              </a:ext>
            </a:extLst>
          </p:cNvPr>
          <p:cNvPicPr>
            <a:picLocks noChangeAspect="1"/>
          </p:cNvPicPr>
          <p:nvPr/>
        </p:nvPicPr>
        <p:blipFill>
          <a:blip r:embed="rId3"/>
          <a:stretch>
            <a:fillRect/>
          </a:stretch>
        </p:blipFill>
        <p:spPr>
          <a:xfrm>
            <a:off x="0" y="816409"/>
            <a:ext cx="12192000" cy="910000"/>
          </a:xfrm>
          <a:prstGeom prst="rect">
            <a:avLst/>
          </a:prstGeom>
        </p:spPr>
      </p:pic>
      <p:sp>
        <p:nvSpPr>
          <p:cNvPr id="3" name="TextBox 2"/>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Helvetica Neue"/>
              </a:rPr>
              <a:t>Trustee Elections Each Spring</a:t>
            </a:r>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51" y="5867401"/>
            <a:ext cx="539600" cy="53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6776" y="5867401"/>
            <a:ext cx="539600" cy="53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501" y="5885848"/>
            <a:ext cx="539600" cy="53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6D65240B-B95D-4484-A781-EF33307B189D}"/>
              </a:ext>
            </a:extLst>
          </p:cNvPr>
          <p:cNvSpPr txBox="1"/>
          <p:nvPr/>
        </p:nvSpPr>
        <p:spPr>
          <a:xfrm>
            <a:off x="554257" y="5282625"/>
            <a:ext cx="10838526" cy="584775"/>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Arial" pitchFamily="34" charset="0"/>
                <a:sym typeface="Helvetica Neue"/>
              </a:rPr>
              <a:t>All contributing members and retirees have the privilege to vote. </a:t>
            </a:r>
          </a:p>
        </p:txBody>
      </p:sp>
      <p:pic>
        <p:nvPicPr>
          <p:cNvPr id="17" name="Picture 2">
            <a:extLst>
              <a:ext uri="{FF2B5EF4-FFF2-40B4-BE49-F238E27FC236}">
                <a16:creationId xmlns:a16="http://schemas.microsoft.com/office/drawing/2014/main" id="{5CE21072-519D-4F15-9AF6-FEFF4786CA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45" t="27004" r="33274" b="43152"/>
          <a:stretch/>
        </p:blipFill>
        <p:spPr bwMode="auto">
          <a:xfrm>
            <a:off x="5973520" y="2441727"/>
            <a:ext cx="6036414" cy="28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870547EB-AFDF-49C6-80F7-3B0D530BE82D}"/>
              </a:ext>
            </a:extLst>
          </p:cNvPr>
          <p:cNvSpPr/>
          <p:nvPr/>
        </p:nvSpPr>
        <p:spPr>
          <a:xfrm>
            <a:off x="5592283" y="4114964"/>
            <a:ext cx="120944" cy="637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sp>
        <p:nvSpPr>
          <p:cNvPr id="19" name="Rectangle 18">
            <a:extLst>
              <a:ext uri="{FF2B5EF4-FFF2-40B4-BE49-F238E27FC236}">
                <a16:creationId xmlns:a16="http://schemas.microsoft.com/office/drawing/2014/main" id="{BDE1E6E0-D756-421C-8F22-B68B8F7984AE}"/>
              </a:ext>
            </a:extLst>
          </p:cNvPr>
          <p:cNvSpPr/>
          <p:nvPr/>
        </p:nvSpPr>
        <p:spPr>
          <a:xfrm>
            <a:off x="9677400" y="3535803"/>
            <a:ext cx="2164706" cy="3744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sp>
        <p:nvSpPr>
          <p:cNvPr id="20" name="Rectangle 19">
            <a:extLst>
              <a:ext uri="{FF2B5EF4-FFF2-40B4-BE49-F238E27FC236}">
                <a16:creationId xmlns:a16="http://schemas.microsoft.com/office/drawing/2014/main" id="{CE7C6DB0-2973-4A03-BB6F-8DC28272080F}"/>
              </a:ext>
            </a:extLst>
          </p:cNvPr>
          <p:cNvSpPr/>
          <p:nvPr/>
        </p:nvSpPr>
        <p:spPr>
          <a:xfrm>
            <a:off x="9677400" y="4264490"/>
            <a:ext cx="1984300" cy="38371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sp>
        <p:nvSpPr>
          <p:cNvPr id="21" name="Rectangle 20">
            <a:extLst>
              <a:ext uri="{FF2B5EF4-FFF2-40B4-BE49-F238E27FC236}">
                <a16:creationId xmlns:a16="http://schemas.microsoft.com/office/drawing/2014/main" id="{63123268-8F3E-4DF9-83DC-E731E86C8E81}"/>
              </a:ext>
            </a:extLst>
          </p:cNvPr>
          <p:cNvSpPr/>
          <p:nvPr/>
        </p:nvSpPr>
        <p:spPr>
          <a:xfrm>
            <a:off x="11019098" y="3048000"/>
            <a:ext cx="334703" cy="22357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pic>
        <p:nvPicPr>
          <p:cNvPr id="22" name="Picture 21" descr="A screenshot of a cell phone&#10;&#10;Description generated with high confidence">
            <a:extLst>
              <a:ext uri="{FF2B5EF4-FFF2-40B4-BE49-F238E27FC236}">
                <a16:creationId xmlns:a16="http://schemas.microsoft.com/office/drawing/2014/main" id="{5137756D-B95D-48B3-9928-FDB6FC9B947E}"/>
              </a:ext>
            </a:extLst>
          </p:cNvPr>
          <p:cNvPicPr>
            <a:picLocks noChangeAspect="1"/>
          </p:cNvPicPr>
          <p:nvPr/>
        </p:nvPicPr>
        <p:blipFill rotWithShape="1">
          <a:blip r:embed="rId6">
            <a:extLst>
              <a:ext uri="{28A0092B-C50C-407E-A947-70E740481C1C}">
                <a14:useLocalDpi xmlns:a14="http://schemas.microsoft.com/office/drawing/2010/main" val="0"/>
              </a:ext>
            </a:extLst>
          </a:blip>
          <a:srcRect r="29347" b="30035"/>
          <a:stretch/>
        </p:blipFill>
        <p:spPr>
          <a:xfrm>
            <a:off x="225954" y="2395152"/>
            <a:ext cx="5486400" cy="2898688"/>
          </a:xfrm>
          <a:prstGeom prst="rect">
            <a:avLst/>
          </a:prstGeom>
        </p:spPr>
      </p:pic>
      <p:pic>
        <p:nvPicPr>
          <p:cNvPr id="23" name="Picture 2">
            <a:extLst>
              <a:ext uri="{FF2B5EF4-FFF2-40B4-BE49-F238E27FC236}">
                <a16:creationId xmlns:a16="http://schemas.microsoft.com/office/drawing/2014/main" id="{05C1D68A-AF91-4E36-9611-BA51214AE35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168"/>
          <a:stretch/>
        </p:blipFill>
        <p:spPr bwMode="auto">
          <a:xfrm>
            <a:off x="5972648" y="3098747"/>
            <a:ext cx="1296889" cy="146856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id="{23B1A237-4FF3-4245-9FFF-6A120254B5A1}"/>
              </a:ext>
            </a:extLst>
          </p:cNvPr>
          <p:cNvSpPr txBox="1"/>
          <p:nvPr/>
        </p:nvSpPr>
        <p:spPr>
          <a:xfrm>
            <a:off x="266860" y="1662871"/>
            <a:ext cx="5404588" cy="584775"/>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Arial" pitchFamily="34" charset="0"/>
                <a:sym typeface="Helvetica Neue"/>
              </a:rPr>
              <a:t>April</a:t>
            </a:r>
          </a:p>
        </p:txBody>
      </p:sp>
      <p:sp>
        <p:nvSpPr>
          <p:cNvPr id="25" name="TextBox 24">
            <a:extLst>
              <a:ext uri="{FF2B5EF4-FFF2-40B4-BE49-F238E27FC236}">
                <a16:creationId xmlns:a16="http://schemas.microsoft.com/office/drawing/2014/main" id="{DF359032-2523-4D2C-BD83-D425B256BE60}"/>
              </a:ext>
            </a:extLst>
          </p:cNvPr>
          <p:cNvSpPr txBox="1"/>
          <p:nvPr/>
        </p:nvSpPr>
        <p:spPr>
          <a:xfrm>
            <a:off x="5960594" y="1674559"/>
            <a:ext cx="6011604" cy="584775"/>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Arial" pitchFamily="34" charset="0"/>
                <a:sym typeface="Helvetica Neue"/>
              </a:rPr>
              <a:t>May</a:t>
            </a:r>
          </a:p>
        </p:txBody>
      </p:sp>
      <p:sp>
        <p:nvSpPr>
          <p:cNvPr id="28" name="Rectangle 27">
            <a:extLst>
              <a:ext uri="{FF2B5EF4-FFF2-40B4-BE49-F238E27FC236}">
                <a16:creationId xmlns:a16="http://schemas.microsoft.com/office/drawing/2014/main" id="{12D0CF4F-0820-49F7-9A76-C1E4DB0995B3}"/>
              </a:ext>
            </a:extLst>
          </p:cNvPr>
          <p:cNvSpPr/>
          <p:nvPr/>
        </p:nvSpPr>
        <p:spPr>
          <a:xfrm>
            <a:off x="8824376" y="4876660"/>
            <a:ext cx="334703" cy="22357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pic>
        <p:nvPicPr>
          <p:cNvPr id="2" name="Picture 2">
            <a:extLst>
              <a:ext uri="{FF2B5EF4-FFF2-40B4-BE49-F238E27FC236}">
                <a16:creationId xmlns:a16="http://schemas.microsoft.com/office/drawing/2014/main" id="{F85EBA0C-9E89-100E-6173-5C29166D78A3}"/>
              </a:ext>
            </a:extLst>
          </p:cNvPr>
          <p:cNvPicPr>
            <a:picLocks noChangeAspect="1" noChangeArrowheads="1"/>
          </p:cNvPicPr>
          <p:nvPr/>
        </p:nvPicPr>
        <p:blipFill>
          <a:blip r:embed="rId8"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460CC76-7B9F-AC8F-A54A-8824101179F4}"/>
              </a:ext>
            </a:extLst>
          </p:cNvPr>
          <p:cNvSpPr/>
          <p:nvPr/>
        </p:nvSpPr>
        <p:spPr>
          <a:xfrm>
            <a:off x="3649566" y="1000363"/>
            <a:ext cx="4403770"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By Pathway or Paper</a:t>
            </a:r>
          </a:p>
        </p:txBody>
      </p:sp>
    </p:spTree>
    <p:extLst>
      <p:ext uri="{BB962C8B-B14F-4D97-AF65-F5344CB8AC3E}">
        <p14:creationId xmlns:p14="http://schemas.microsoft.com/office/powerpoint/2010/main" val="2420375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A3A606-793B-43B8-A25D-0A86A55DA637}"/>
              </a:ext>
            </a:extLst>
          </p:cNvPr>
          <p:cNvPicPr>
            <a:picLocks noChangeAspect="1"/>
          </p:cNvPicPr>
          <p:nvPr/>
        </p:nvPicPr>
        <p:blipFill>
          <a:blip r:embed="rId3"/>
          <a:stretch>
            <a:fillRect/>
          </a:stretch>
        </p:blipFill>
        <p:spPr>
          <a:xfrm>
            <a:off x="0" y="816409"/>
            <a:ext cx="12192000" cy="910000"/>
          </a:xfrm>
          <a:prstGeom prst="rect">
            <a:avLst/>
          </a:prstGeom>
        </p:spPr>
      </p:pic>
      <p:sp>
        <p:nvSpPr>
          <p:cNvPr id="3" name="TextBox 2"/>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TRS Expenses vs. Other Systems</a:t>
            </a:r>
          </a:p>
        </p:txBody>
      </p:sp>
      <p:graphicFrame>
        <p:nvGraphicFramePr>
          <p:cNvPr id="2" name="Table 1">
            <a:extLst>
              <a:ext uri="{FF2B5EF4-FFF2-40B4-BE49-F238E27FC236}">
                <a16:creationId xmlns:a16="http://schemas.microsoft.com/office/drawing/2014/main" id="{EADA8537-12BD-480B-B439-72F681494D40}"/>
              </a:ext>
            </a:extLst>
          </p:cNvPr>
          <p:cNvGraphicFramePr>
            <a:graphicFrameLocks noGrp="1"/>
          </p:cNvGraphicFramePr>
          <p:nvPr>
            <p:extLst>
              <p:ext uri="{D42A27DB-BD31-4B8C-83A1-F6EECF244321}">
                <p14:modId xmlns:p14="http://schemas.microsoft.com/office/powerpoint/2010/main" val="1214679393"/>
              </p:ext>
            </p:extLst>
          </p:nvPr>
        </p:nvGraphicFramePr>
        <p:xfrm>
          <a:off x="1161859" y="1832072"/>
          <a:ext cx="9868281" cy="4592072"/>
        </p:xfrm>
        <a:graphic>
          <a:graphicData uri="http://schemas.openxmlformats.org/drawingml/2006/table">
            <a:tbl>
              <a:tblPr>
                <a:tableStyleId>{D03447BB-5D67-496B-8E87-E561075AD55C}</a:tableStyleId>
              </a:tblPr>
              <a:tblGrid>
                <a:gridCol w="6381941">
                  <a:extLst>
                    <a:ext uri="{9D8B030D-6E8A-4147-A177-3AD203B41FA5}">
                      <a16:colId xmlns:a16="http://schemas.microsoft.com/office/drawing/2014/main" val="3568567085"/>
                    </a:ext>
                  </a:extLst>
                </a:gridCol>
                <a:gridCol w="3486340">
                  <a:extLst>
                    <a:ext uri="{9D8B030D-6E8A-4147-A177-3AD203B41FA5}">
                      <a16:colId xmlns:a16="http://schemas.microsoft.com/office/drawing/2014/main" val="3941575727"/>
                    </a:ext>
                  </a:extLst>
                </a:gridCol>
              </a:tblGrid>
              <a:tr h="4572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600" b="1" i="0" u="none" strike="noStrike" dirty="0">
                        <a:solidFill>
                          <a:srgbClr val="000066"/>
                        </a:solidFill>
                        <a:effectLst/>
                        <a:latin typeface="Times New Roman" panose="02020603050405020304" pitchFamily="18" charset="0"/>
                        <a:cs typeface="Times New Roman" panose="02020603050405020304" pitchFamily="18" charset="0"/>
                      </a:endParaRPr>
                    </a:p>
                  </a:txBody>
                  <a:tcPr marL="7620" marR="7620" marT="7620" marB="0" anchor="ctr">
                    <a:lnL>
                      <a:noFill/>
                    </a:lnL>
                    <a:lnR>
                      <a:noFill/>
                    </a:lnR>
                    <a:lnT>
                      <a:noFill/>
                    </a:lnT>
                    <a:lnB w="1270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u="none" strike="noStrike" dirty="0">
                          <a:solidFill>
                            <a:srgbClr val="000066"/>
                          </a:solidFill>
                          <a:effectLst/>
                          <a:latin typeface="Times New Roman" panose="02020603050405020304" pitchFamily="18" charset="0"/>
                          <a:cs typeface="Times New Roman" panose="02020603050405020304" pitchFamily="18" charset="0"/>
                        </a:rPr>
                        <a:t> </a:t>
                      </a:r>
                      <a:r>
                        <a:rPr lang="en-US" sz="2400" b="1" u="none" strike="noStrike" dirty="0">
                          <a:solidFill>
                            <a:srgbClr val="000066"/>
                          </a:solidFill>
                          <a:effectLst/>
                          <a:latin typeface="Times New Roman" panose="02020603050405020304" pitchFamily="18" charset="0"/>
                          <a:cs typeface="Times New Roman" panose="02020603050405020304" pitchFamily="18" charset="0"/>
                        </a:rPr>
                        <a:t>Percentage of Liabilities</a:t>
                      </a:r>
                      <a:r>
                        <a:rPr lang="en-US" sz="1600" b="1" u="none" strike="noStrike" dirty="0">
                          <a:solidFill>
                            <a:srgbClr val="000066"/>
                          </a:solidFill>
                          <a:effectLst/>
                          <a:latin typeface="Times New Roman" panose="02020603050405020304" pitchFamily="18" charset="0"/>
                          <a:cs typeface="Times New Roman" panose="02020603050405020304" pitchFamily="18" charset="0"/>
                        </a:rPr>
                        <a:t> </a:t>
                      </a:r>
                      <a:endParaRPr lang="en-US" sz="1600" b="1" i="0" u="none" strike="noStrike" dirty="0">
                        <a:solidFill>
                          <a:srgbClr val="000066"/>
                        </a:solidFill>
                        <a:effectLst/>
                        <a:latin typeface="Times New Roman" panose="02020603050405020304" pitchFamily="18" charset="0"/>
                        <a:cs typeface="Times New Roman" panose="02020603050405020304" pitchFamily="18" charset="0"/>
                      </a:endParaRPr>
                    </a:p>
                  </a:txBody>
                  <a:tcPr marL="7620" marR="7620" marT="7620" marB="0" anchor="ctr">
                    <a:lnL>
                      <a:noFill/>
                    </a:lnL>
                    <a:lnR>
                      <a:noFill/>
                    </a:lnR>
                    <a:lnT>
                      <a:noFill/>
                    </a:lnT>
                    <a:lnB w="1270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552904"/>
                  </a:ext>
                </a:extLst>
              </a:tr>
              <a:tr h="536894">
                <a:tc>
                  <a:txBody>
                    <a:bodyPr/>
                    <a:lstStyle/>
                    <a:p>
                      <a:pPr algn="l" fontAlgn="b"/>
                      <a:r>
                        <a:rPr lang="en-US" sz="3200" b="1" u="none" strike="noStrike" dirty="0">
                          <a:solidFill>
                            <a:srgbClr val="000066"/>
                          </a:solidFill>
                          <a:effectLst/>
                          <a:latin typeface="Times New Roman" panose="02020603050405020304" pitchFamily="18" charset="0"/>
                          <a:cs typeface="Times New Roman" panose="02020603050405020304" pitchFamily="18" charset="0"/>
                        </a:rPr>
                        <a:t> TRS Kentucky</a:t>
                      </a:r>
                      <a:endParaRPr lang="en-US" sz="3200" b="1"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solidFill>
                        <a:srgbClr val="0000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3200" b="1" u="none" strike="noStrike" dirty="0">
                          <a:solidFill>
                            <a:srgbClr val="000066"/>
                          </a:solidFill>
                          <a:effectLst/>
                          <a:latin typeface="Times New Roman" panose="02020603050405020304" pitchFamily="18" charset="0"/>
                          <a:cs typeface="Times New Roman" panose="02020603050405020304" pitchFamily="18" charset="0"/>
                        </a:rPr>
                        <a:t>      0.0357%</a:t>
                      </a:r>
                      <a:endParaRPr lang="en-US" sz="3200" b="1"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solidFill>
                        <a:srgbClr val="0000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2343166"/>
                  </a:ext>
                </a:extLst>
              </a:tr>
              <a:tr h="536894">
                <a:tc>
                  <a:txBody>
                    <a:bodyPr/>
                    <a:lstStyle/>
                    <a:p>
                      <a:pPr algn="l"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 Louisiana Teachers </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0.0425%</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743648"/>
                  </a:ext>
                </a:extLst>
              </a:tr>
              <a:tr h="536894">
                <a:tc>
                  <a:txBody>
                    <a:bodyPr/>
                    <a:lstStyle/>
                    <a:p>
                      <a:pPr algn="l"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 Indiana Public Employees </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0.0427%</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1188051"/>
                  </a:ext>
                </a:extLst>
              </a:tr>
              <a:tr h="536894">
                <a:tc>
                  <a:txBody>
                    <a:bodyPr/>
                    <a:lstStyle/>
                    <a:p>
                      <a:pPr algn="l"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 New Mexico Public Employees </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0.0619%</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3814373"/>
                  </a:ext>
                </a:extLst>
              </a:tr>
              <a:tr h="476298">
                <a:tc>
                  <a:txBody>
                    <a:bodyPr/>
                    <a:lstStyle/>
                    <a:p>
                      <a:pPr algn="l"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 Georgia Employees </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r"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0.0650%</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27707153"/>
                  </a:ext>
                </a:extLst>
              </a:tr>
              <a:tr h="476298">
                <a:tc>
                  <a:txBody>
                    <a:bodyPr/>
                    <a:lstStyle/>
                    <a:p>
                      <a:pPr algn="l"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 Kansas Public Employees </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r"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0.0673%</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25838062"/>
                  </a:ext>
                </a:extLst>
              </a:tr>
              <a:tr h="476298">
                <a:tc>
                  <a:txBody>
                    <a:bodyPr/>
                    <a:lstStyle/>
                    <a:p>
                      <a:pPr algn="l"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 Ohio Teachers Retirement System </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228600" marR="9144" marT="9144"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r" fontAlgn="b"/>
                      <a:r>
                        <a:rPr lang="en-US" sz="3200" u="none" strike="noStrike" dirty="0">
                          <a:solidFill>
                            <a:srgbClr val="000066"/>
                          </a:solidFill>
                          <a:effectLst/>
                          <a:latin typeface="Times New Roman" panose="02020603050405020304" pitchFamily="18" charset="0"/>
                          <a:cs typeface="Times New Roman" panose="02020603050405020304" pitchFamily="18" charset="0"/>
                        </a:rPr>
                        <a:t>0.0708%</a:t>
                      </a:r>
                      <a:endParaRPr lang="en-US" sz="3200" b="0" i="0" u="none" strike="noStrike" dirty="0">
                        <a:solidFill>
                          <a:srgbClr val="000066"/>
                        </a:solidFill>
                        <a:effectLst/>
                        <a:latin typeface="Times New Roman" panose="02020603050405020304" pitchFamily="18" charset="0"/>
                        <a:cs typeface="Times New Roman" panose="02020603050405020304" pitchFamily="18" charset="0"/>
                      </a:endParaRPr>
                    </a:p>
                  </a:txBody>
                  <a:tcPr marL="9144" marR="182880" marT="9144"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10240914"/>
                  </a:ext>
                </a:extLst>
              </a:tr>
              <a:tr h="476298">
                <a:tc>
                  <a:txBody>
                    <a:bodyPr/>
                    <a:lstStyle/>
                    <a:p>
                      <a:pPr algn="l" fontAlgn="b"/>
                      <a:r>
                        <a:rPr lang="en-US" sz="3200" b="0" i="0" u="none" strike="noStrike" dirty="0">
                          <a:solidFill>
                            <a:srgbClr val="000066"/>
                          </a:solidFill>
                          <a:effectLst/>
                          <a:latin typeface="Times New Roman" panose="02020603050405020304" pitchFamily="18" charset="0"/>
                          <a:cs typeface="Times New Roman" panose="02020603050405020304" pitchFamily="18" charset="0"/>
                        </a:rPr>
                        <a:t> Kentucky Public Pensions Authority</a:t>
                      </a:r>
                    </a:p>
                  </a:txBody>
                  <a:tcPr marL="228600" marR="9144" marT="9144"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en-US" sz="3200" b="0" i="0" u="none" strike="noStrike" dirty="0">
                          <a:solidFill>
                            <a:srgbClr val="000066"/>
                          </a:solidFill>
                          <a:effectLst/>
                          <a:latin typeface="Times New Roman" panose="02020603050405020304" pitchFamily="18" charset="0"/>
                          <a:cs typeface="Times New Roman" panose="02020603050405020304" pitchFamily="18" charset="0"/>
                        </a:rPr>
                        <a:t>0.2326%</a:t>
                      </a:r>
                    </a:p>
                  </a:txBody>
                  <a:tcPr marL="9144" marR="182880" marT="9144"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5893236"/>
                  </a:ext>
                </a:extLst>
              </a:tr>
            </a:tbl>
          </a:graphicData>
        </a:graphic>
      </p:graphicFrame>
      <p:sp>
        <p:nvSpPr>
          <p:cNvPr id="8" name="TextBox 7">
            <a:extLst>
              <a:ext uri="{FF2B5EF4-FFF2-40B4-BE49-F238E27FC236}">
                <a16:creationId xmlns:a16="http://schemas.microsoft.com/office/drawing/2014/main" id="{3CCCF0C5-2140-4964-B500-622A544D916F}"/>
              </a:ext>
            </a:extLst>
          </p:cNvPr>
          <p:cNvSpPr txBox="1"/>
          <p:nvPr/>
        </p:nvSpPr>
        <p:spPr>
          <a:xfrm>
            <a:off x="4257997" y="1046143"/>
            <a:ext cx="39934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rPr>
              <a:t>As of June 30, 2023</a:t>
            </a:r>
          </a:p>
        </p:txBody>
      </p:sp>
      <p:pic>
        <p:nvPicPr>
          <p:cNvPr id="4" name="Picture 2">
            <a:extLst>
              <a:ext uri="{FF2B5EF4-FFF2-40B4-BE49-F238E27FC236}">
                <a16:creationId xmlns:a16="http://schemas.microsoft.com/office/drawing/2014/main" id="{C2304D7A-9667-1324-6C6A-A9FFF9E6804A}"/>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6598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703B2C-5743-491B-8F6D-F18B5F2AB2F1}"/>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a:extLst>
              <a:ext uri="{FF2B5EF4-FFF2-40B4-BE49-F238E27FC236}">
                <a16:creationId xmlns:a16="http://schemas.microsoft.com/office/drawing/2014/main" id="{AC67CCB9-80D8-4AA5-BB28-A7189EFAA20A}"/>
              </a:ext>
            </a:extLst>
          </p:cNvPr>
          <p:cNvSpPr txBox="1"/>
          <p:nvPr/>
        </p:nvSpPr>
        <p:spPr>
          <a:xfrm>
            <a:off x="5520137" y="2146761"/>
            <a:ext cx="5866677" cy="3108543"/>
          </a:xfrm>
          <a:prstGeom prst="rect">
            <a:avLst/>
          </a:prstGeom>
          <a:solidFill>
            <a:schemeClr val="tx1"/>
          </a:solidFill>
          <a:ln w="206375">
            <a:solidFill>
              <a:srgbClr val="002060"/>
            </a:solidFill>
            <a:miter lim="800000"/>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FY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Total </a:t>
            </a:r>
            <a:r>
              <a:rPr kumimoji="0" lang="en-US" sz="2400" b="1" i="0" u="none" strike="noStrike" kern="0" cap="none" spc="0" normalizeH="0" baseline="3000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78.9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33/100 of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of annuity assets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9BD68C30-78DB-42F5-829A-DA6DA96F8A4C}"/>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Transparent Low Investment Fees</a:t>
            </a:r>
          </a:p>
        </p:txBody>
      </p:sp>
      <p:sp>
        <p:nvSpPr>
          <p:cNvPr id="14" name="TextBox 13">
            <a:extLst>
              <a:ext uri="{FF2B5EF4-FFF2-40B4-BE49-F238E27FC236}">
                <a16:creationId xmlns:a16="http://schemas.microsoft.com/office/drawing/2014/main" id="{E0B63149-3DFF-4A3D-9C9B-AE95AC43DAC7}"/>
              </a:ext>
            </a:extLst>
          </p:cNvPr>
          <p:cNvSpPr txBox="1"/>
          <p:nvPr/>
        </p:nvSpPr>
        <p:spPr>
          <a:xfrm>
            <a:off x="580644" y="1015663"/>
            <a:ext cx="11030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rPr>
              <a:t>From Most Recent TRS Annual Report (pages 112-114)</a:t>
            </a:r>
          </a:p>
        </p:txBody>
      </p:sp>
      <p:pic>
        <p:nvPicPr>
          <p:cNvPr id="2" name="Picture 2">
            <a:extLst>
              <a:ext uri="{FF2B5EF4-FFF2-40B4-BE49-F238E27FC236}">
                <a16:creationId xmlns:a16="http://schemas.microsoft.com/office/drawing/2014/main" id="{B031ACC7-B193-B9E2-3063-79F8B1E82BC1}"/>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22918BB-B6CF-E17F-6720-EB20E125BDE9}"/>
              </a:ext>
            </a:extLst>
          </p:cNvPr>
          <p:cNvPicPr>
            <a:picLocks noChangeAspect="1"/>
          </p:cNvPicPr>
          <p:nvPr/>
        </p:nvPicPr>
        <p:blipFill rotWithShape="1">
          <a:blip r:embed="rId5"/>
          <a:srcRect l="29861" t="23370" r="34722" b="5046"/>
          <a:stretch/>
        </p:blipFill>
        <p:spPr>
          <a:xfrm>
            <a:off x="228600" y="1865730"/>
            <a:ext cx="3155286" cy="3985920"/>
          </a:xfrm>
          <a:prstGeom prst="rect">
            <a:avLst/>
          </a:prstGeom>
          <a:ln w="3175">
            <a:solidFill>
              <a:schemeClr val="tx1"/>
            </a:solidFill>
          </a:ln>
        </p:spPr>
      </p:pic>
      <p:pic>
        <p:nvPicPr>
          <p:cNvPr id="17" name="Picture 16">
            <a:extLst>
              <a:ext uri="{FF2B5EF4-FFF2-40B4-BE49-F238E27FC236}">
                <a16:creationId xmlns:a16="http://schemas.microsoft.com/office/drawing/2014/main" id="{D38AE1F8-F8A4-49ED-8117-C8CCB3E9147E}"/>
              </a:ext>
            </a:extLst>
          </p:cNvPr>
          <p:cNvPicPr>
            <a:picLocks noChangeAspect="1"/>
          </p:cNvPicPr>
          <p:nvPr/>
        </p:nvPicPr>
        <p:blipFill rotWithShape="1">
          <a:blip r:embed="rId6">
            <a:extLst>
              <a:ext uri="{28A0092B-C50C-407E-A947-70E740481C1C}">
                <a14:useLocalDpi xmlns:a14="http://schemas.microsoft.com/office/drawing/2010/main" val="0"/>
              </a:ext>
            </a:extLst>
          </a:blip>
          <a:srcRect l="28660" t="23830" r="34894" b="23411"/>
          <a:stretch/>
        </p:blipFill>
        <p:spPr>
          <a:xfrm>
            <a:off x="1783831" y="3581400"/>
            <a:ext cx="3155286" cy="2854783"/>
          </a:xfrm>
          <a:prstGeom prst="rect">
            <a:avLst/>
          </a:prstGeom>
          <a:ln>
            <a:solidFill>
              <a:schemeClr val="bg1"/>
            </a:solidFill>
          </a:ln>
        </p:spPr>
      </p:pic>
    </p:spTree>
    <p:extLst>
      <p:ext uri="{BB962C8B-B14F-4D97-AF65-F5344CB8AC3E}">
        <p14:creationId xmlns:p14="http://schemas.microsoft.com/office/powerpoint/2010/main" val="26323369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A2440BB-DE88-6A22-A1CD-7F3F75A8A1D2}"/>
              </a:ext>
            </a:extLst>
          </p:cNvPr>
          <p:cNvPicPr>
            <a:picLocks noChangeAspect="1"/>
          </p:cNvPicPr>
          <p:nvPr/>
        </p:nvPicPr>
        <p:blipFill rotWithShape="1">
          <a:blip r:embed="rId3"/>
          <a:srcRect r="8742" b="6979"/>
          <a:stretch/>
        </p:blipFill>
        <p:spPr>
          <a:xfrm>
            <a:off x="3956753" y="4397046"/>
            <a:ext cx="2625090" cy="1754326"/>
          </a:xfrm>
          <a:prstGeom prst="rect">
            <a:avLst/>
          </a:prstGeom>
        </p:spPr>
      </p:pic>
      <p:pic>
        <p:nvPicPr>
          <p:cNvPr id="24" name="Picture 23">
            <a:extLst>
              <a:ext uri="{FF2B5EF4-FFF2-40B4-BE49-F238E27FC236}">
                <a16:creationId xmlns:a16="http://schemas.microsoft.com/office/drawing/2014/main" id="{B4D1AF3C-98EF-0E17-5C24-8D4CA01D7FB9}"/>
              </a:ext>
            </a:extLst>
          </p:cNvPr>
          <p:cNvPicPr>
            <a:picLocks noChangeAspect="1"/>
          </p:cNvPicPr>
          <p:nvPr/>
        </p:nvPicPr>
        <p:blipFill>
          <a:blip r:embed="rId4"/>
          <a:stretch>
            <a:fillRect/>
          </a:stretch>
        </p:blipFill>
        <p:spPr>
          <a:xfrm>
            <a:off x="6858000" y="1905000"/>
            <a:ext cx="1943100" cy="4867275"/>
          </a:xfrm>
          <a:prstGeom prst="rect">
            <a:avLst/>
          </a:prstGeom>
        </p:spPr>
      </p:pic>
      <p:pic>
        <p:nvPicPr>
          <p:cNvPr id="10" name="Picture 9">
            <a:extLst>
              <a:ext uri="{FF2B5EF4-FFF2-40B4-BE49-F238E27FC236}">
                <a16:creationId xmlns:a16="http://schemas.microsoft.com/office/drawing/2014/main" id="{08703B2C-5743-491B-8F6D-F18B5F2AB2F1}"/>
              </a:ext>
            </a:extLst>
          </p:cNvPr>
          <p:cNvPicPr>
            <a:picLocks noChangeAspect="1"/>
          </p:cNvPicPr>
          <p:nvPr/>
        </p:nvPicPr>
        <p:blipFill>
          <a:blip r:embed="rId5"/>
          <a:stretch>
            <a:fillRect/>
          </a:stretch>
        </p:blipFill>
        <p:spPr>
          <a:xfrm>
            <a:off x="0" y="816409"/>
            <a:ext cx="12192000" cy="910000"/>
          </a:xfrm>
          <a:prstGeom prst="rect">
            <a:avLst/>
          </a:prstGeom>
        </p:spPr>
      </p:pic>
      <p:sp>
        <p:nvSpPr>
          <p:cNvPr id="13" name="TextBox 12">
            <a:extLst>
              <a:ext uri="{FF2B5EF4-FFF2-40B4-BE49-F238E27FC236}">
                <a16:creationId xmlns:a16="http://schemas.microsoft.com/office/drawing/2014/main" id="{9BD68C30-78DB-42F5-829A-DA6DA96F8A4C}"/>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Transparent Low Investment Fees</a:t>
            </a:r>
          </a:p>
        </p:txBody>
      </p:sp>
      <p:sp>
        <p:nvSpPr>
          <p:cNvPr id="14" name="TextBox 13">
            <a:extLst>
              <a:ext uri="{FF2B5EF4-FFF2-40B4-BE49-F238E27FC236}">
                <a16:creationId xmlns:a16="http://schemas.microsoft.com/office/drawing/2014/main" id="{E0B63149-3DFF-4A3D-9C9B-AE95AC43DAC7}"/>
              </a:ext>
            </a:extLst>
          </p:cNvPr>
          <p:cNvSpPr txBox="1"/>
          <p:nvPr/>
        </p:nvSpPr>
        <p:spPr>
          <a:xfrm>
            <a:off x="3573513" y="1030622"/>
            <a:ext cx="4698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rPr>
              <a:t>What Is 33/100 of 1%?</a:t>
            </a:r>
          </a:p>
        </p:txBody>
      </p:sp>
      <p:pic>
        <p:nvPicPr>
          <p:cNvPr id="2" name="Picture 2">
            <a:extLst>
              <a:ext uri="{FF2B5EF4-FFF2-40B4-BE49-F238E27FC236}">
                <a16:creationId xmlns:a16="http://schemas.microsoft.com/office/drawing/2014/main" id="{B031ACC7-B193-B9E2-3063-79F8B1E82BC1}"/>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1CB9798-8B00-241B-EBBB-205397EB5AE1}"/>
              </a:ext>
            </a:extLst>
          </p:cNvPr>
          <p:cNvSpPr txBox="1"/>
          <p:nvPr/>
        </p:nvSpPr>
        <p:spPr>
          <a:xfrm>
            <a:off x="542075" y="2828835"/>
            <a:ext cx="6477000" cy="1754326"/>
          </a:xfrm>
          <a:prstGeom prst="rect">
            <a:avLst/>
          </a:prstGeom>
          <a:noFill/>
          <a:ln w="1905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4-foot, 9-inch-tall child standing beside the Empire State Building.</a:t>
            </a:r>
          </a:p>
        </p:txBody>
      </p:sp>
      <p:cxnSp>
        <p:nvCxnSpPr>
          <p:cNvPr id="9" name="Straight Arrow Connector 8">
            <a:extLst>
              <a:ext uri="{FF2B5EF4-FFF2-40B4-BE49-F238E27FC236}">
                <a16:creationId xmlns:a16="http://schemas.microsoft.com/office/drawing/2014/main" id="{B1D3738F-9D31-7D61-9A92-F8CE35FFD7EF}"/>
              </a:ext>
            </a:extLst>
          </p:cNvPr>
          <p:cNvCxnSpPr>
            <a:cxnSpLocks/>
          </p:cNvCxnSpPr>
          <p:nvPr/>
        </p:nvCxnSpPr>
        <p:spPr>
          <a:xfrm>
            <a:off x="6095999" y="5867400"/>
            <a:ext cx="923076" cy="79256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2004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10B8E4-98AB-4767-8D96-76334AC25BCD}"/>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a:extLst>
              <a:ext uri="{FF2B5EF4-FFF2-40B4-BE49-F238E27FC236}">
                <a16:creationId xmlns:a16="http://schemas.microsoft.com/office/drawing/2014/main" id="{8C1A75B7-720D-4866-8E99-F23FA1344783}"/>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Times New Roman"/>
              </a:rPr>
              <a:t>Kentucky’s Olympic Medals</a:t>
            </a:r>
            <a:endParaRPr kumimoji="0" lang="en-US" sz="6000" b="1"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2" name="Picture 2">
            <a:extLst>
              <a:ext uri="{FF2B5EF4-FFF2-40B4-BE49-F238E27FC236}">
                <a16:creationId xmlns:a16="http://schemas.microsoft.com/office/drawing/2014/main" id="{26736B79-7C17-9D8E-5619-87991614DDF8}"/>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extLst>
              <a:ext uri="{FF2B5EF4-FFF2-40B4-BE49-F238E27FC236}">
                <a16:creationId xmlns:a16="http://schemas.microsoft.com/office/drawing/2014/main" id="{8D31B459-97AE-7955-6107-7AABA4638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40" y="1832072"/>
            <a:ext cx="3859134" cy="4825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430090-0BD4-1464-669D-494178ACD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190" y="1832072"/>
            <a:ext cx="2661619" cy="47308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2B6AB4D7-D4AB-09A1-1373-E50D8FC1AE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447" t="69730" r="4165" b="5249"/>
          <a:stretch/>
        </p:blipFill>
        <p:spPr bwMode="auto">
          <a:xfrm>
            <a:off x="7696200" y="1832072"/>
            <a:ext cx="4381296" cy="289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8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8276E24-38EA-44EE-B16F-5A70E355FCCC}"/>
              </a:ext>
            </a:extLst>
          </p:cNvPr>
          <p:cNvPicPr>
            <a:picLocks noChangeAspect="1"/>
          </p:cNvPicPr>
          <p:nvPr/>
        </p:nvPicPr>
        <p:blipFill>
          <a:blip r:embed="rId3"/>
          <a:stretch>
            <a:fillRect/>
          </a:stretch>
        </p:blipFill>
        <p:spPr>
          <a:xfrm>
            <a:off x="0" y="816409"/>
            <a:ext cx="12192000" cy="910000"/>
          </a:xfrm>
          <a:prstGeom prst="rect">
            <a:avLst/>
          </a:prstGeom>
        </p:spPr>
      </p:pic>
      <p:sp>
        <p:nvSpPr>
          <p:cNvPr id="28" name="Text Box 6"/>
          <p:cNvSpPr txBox="1">
            <a:spLocks noChangeArrowheads="1"/>
          </p:cNvSpPr>
          <p:nvPr/>
        </p:nvSpPr>
        <p:spPr bwMode="auto">
          <a:xfrm>
            <a:off x="4486820" y="3785048"/>
            <a:ext cx="1524000" cy="1384995"/>
          </a:xfrm>
          <a:prstGeom prst="rect">
            <a:avLst/>
          </a:prstGeom>
          <a:noFill/>
          <a:ln w="12700" cap="sq">
            <a:noFill/>
            <a:miter lim="800000"/>
            <a:headEnd type="none" w="sm" len="sm"/>
            <a:tailEnd type="none" w="sm" len="sm"/>
          </a:ln>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Assets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$ 24.7</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7201" y="2034915"/>
            <a:ext cx="1461585" cy="16790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4"/>
          <p:cNvSpPr txBox="1">
            <a:spLocks noChangeArrowheads="1"/>
          </p:cNvSpPr>
          <p:nvPr/>
        </p:nvSpPr>
        <p:spPr bwMode="auto">
          <a:xfrm>
            <a:off x="8321409" y="3785048"/>
            <a:ext cx="1755035" cy="1384995"/>
          </a:xfrm>
          <a:prstGeom prst="rect">
            <a:avLst/>
          </a:prstGeom>
          <a:noFill/>
          <a:ln w="12700" cap="sq">
            <a:noFill/>
            <a:miter lim="800000"/>
            <a:headEnd type="none" w="sm" len="sm"/>
            <a:tailEnd type="none" w="sm" len="sm"/>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Unfunded</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$ 17.5</a:t>
            </a:r>
          </a:p>
        </p:txBody>
      </p:sp>
      <p:sp>
        <p:nvSpPr>
          <p:cNvPr id="34" name="Text Box 5"/>
          <p:cNvSpPr txBox="1">
            <a:spLocks noChangeArrowheads="1"/>
          </p:cNvSpPr>
          <p:nvPr/>
        </p:nvSpPr>
        <p:spPr bwMode="auto">
          <a:xfrm>
            <a:off x="9525" y="4646822"/>
            <a:ext cx="4359722" cy="523220"/>
          </a:xfrm>
          <a:prstGeom prst="rect">
            <a:avLst/>
          </a:prstGeom>
          <a:noFill/>
          <a:ln w="12700" cap="sq">
            <a:noFill/>
            <a:miter lim="800000"/>
            <a:headEnd type="none" w="sm" len="sm"/>
            <a:tailEnd type="none" w="sm" len="sm"/>
          </a:ln>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Helvetica Neue"/>
              </a:rPr>
              <a:t>Retirement Annuity Trust</a:t>
            </a:r>
            <a:endParaRPr kumimoji="1"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sym typeface="Helvetica Neue"/>
            </a:endParaRPr>
          </a:p>
        </p:txBody>
      </p:sp>
      <p:sp>
        <p:nvSpPr>
          <p:cNvPr id="35" name="Text Box 6"/>
          <p:cNvSpPr txBox="1">
            <a:spLocks noChangeArrowheads="1"/>
          </p:cNvSpPr>
          <p:nvPr/>
        </p:nvSpPr>
        <p:spPr bwMode="auto">
          <a:xfrm>
            <a:off x="6288597" y="3785048"/>
            <a:ext cx="1755034" cy="1384995"/>
          </a:xfrm>
          <a:prstGeom prst="rect">
            <a:avLst/>
          </a:prstGeom>
          <a:noFill/>
          <a:ln w="12700" cap="sq">
            <a:noFill/>
            <a:miter lim="800000"/>
            <a:headEnd type="none" w="sm" len="sm"/>
            <a:tailEnd type="none" w="sm" len="sm"/>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Liabilities</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$ 42.2</a:t>
            </a:r>
          </a:p>
        </p:txBody>
      </p:sp>
      <p:sp>
        <p:nvSpPr>
          <p:cNvPr id="36" name="Text Box 7"/>
          <p:cNvSpPr txBox="1">
            <a:spLocks noChangeArrowheads="1"/>
          </p:cNvSpPr>
          <p:nvPr/>
        </p:nvSpPr>
        <p:spPr bwMode="auto">
          <a:xfrm>
            <a:off x="10354220" y="3785048"/>
            <a:ext cx="1524000" cy="1384995"/>
          </a:xfrm>
          <a:prstGeom prst="rect">
            <a:avLst/>
          </a:prstGeom>
          <a:noFill/>
          <a:ln w="12700" cap="sq">
            <a:noFill/>
            <a:miter lim="800000"/>
            <a:headEnd type="none" w="sm" len="sm"/>
            <a:tailEnd type="none" w="sm" len="sm"/>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Percent</a:t>
            </a:r>
            <a:b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br>
            <a:endPar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58.6%</a:t>
            </a:r>
          </a:p>
        </p:txBody>
      </p:sp>
      <p:sp>
        <p:nvSpPr>
          <p:cNvPr id="37" name="Line 8"/>
          <p:cNvSpPr>
            <a:spLocks noChangeShapeType="1"/>
          </p:cNvSpPr>
          <p:nvPr/>
        </p:nvSpPr>
        <p:spPr bwMode="auto">
          <a:xfrm flipV="1">
            <a:off x="4493853" y="4402312"/>
            <a:ext cx="7321216" cy="11187"/>
          </a:xfrm>
          <a:prstGeom prst="line">
            <a:avLst/>
          </a:prstGeom>
          <a:noFill/>
          <a:ln w="38100" cap="sq">
            <a:solidFill>
              <a:srgbClr val="002060"/>
            </a:solidFill>
            <a:round/>
            <a:headEnd type="none" w="sm" len="sm"/>
            <a:tailEnd type="none" w="sm" len="sm"/>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itchFamily="18" charset="0"/>
              <a:sym typeface="Helvetica Neue"/>
            </a:endParaRPr>
          </a:p>
        </p:txBody>
      </p:sp>
      <p:sp>
        <p:nvSpPr>
          <p:cNvPr id="43" name="Rectangle 42"/>
          <p:cNvSpPr/>
          <p:nvPr/>
        </p:nvSpPr>
        <p:spPr>
          <a:xfrm>
            <a:off x="8534400" y="2523959"/>
            <a:ext cx="2856872" cy="52322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1" u="sng"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Dollars in billions</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p:txBody>
      </p:sp>
      <p:sp>
        <p:nvSpPr>
          <p:cNvPr id="18" name="TextBox 17">
            <a:extLst>
              <a:ext uri="{FF2B5EF4-FFF2-40B4-BE49-F238E27FC236}">
                <a16:creationId xmlns:a16="http://schemas.microsoft.com/office/drawing/2014/main" id="{D59D4A73-07F4-45C1-96FC-EADF8F48B513}"/>
              </a:ext>
            </a:extLst>
          </p:cNvPr>
          <p:cNvSpPr txBox="1"/>
          <p:nvPr/>
        </p:nvSpPr>
        <p:spPr>
          <a:xfrm>
            <a:off x="0" y="2036"/>
            <a:ext cx="12188952"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Helvetica Neue"/>
              </a:rPr>
              <a:t>Actuarial Status</a:t>
            </a:r>
          </a:p>
        </p:txBody>
      </p:sp>
      <p:sp>
        <p:nvSpPr>
          <p:cNvPr id="24" name="Rectangle 23"/>
          <p:cNvSpPr/>
          <p:nvPr/>
        </p:nvSpPr>
        <p:spPr>
          <a:xfrm>
            <a:off x="4291896" y="1014197"/>
            <a:ext cx="399340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As of June 30, 2023</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3E1C739-DE13-4E8A-AD60-EC7A16BCD340}"/>
                  </a:ext>
                </a:extLst>
              </p14:cNvPr>
              <p14:cNvContentPartPr/>
              <p14:nvPr/>
            </p14:nvContentPartPr>
            <p14:xfrm>
              <a:off x="4772880" y="4096296"/>
              <a:ext cx="360" cy="360"/>
            </p14:xfrm>
          </p:contentPart>
        </mc:Choice>
        <mc:Fallback xmlns="">
          <p:pic>
            <p:nvPicPr>
              <p:cNvPr id="2" name="Ink 1">
                <a:extLst>
                  <a:ext uri="{FF2B5EF4-FFF2-40B4-BE49-F238E27FC236}">
                    <a16:creationId xmlns:a16="http://schemas.microsoft.com/office/drawing/2014/main" id="{33E1C739-DE13-4E8A-AD60-EC7A16BCD340}"/>
                  </a:ext>
                </a:extLst>
              </p:cNvPr>
              <p:cNvPicPr/>
              <p:nvPr/>
            </p:nvPicPr>
            <p:blipFill>
              <a:blip r:embed="rId6"/>
              <a:stretch>
                <a:fillRect/>
              </a:stretch>
            </p:blipFill>
            <p:spPr>
              <a:xfrm>
                <a:off x="4763880" y="40872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2EA74FF-2F36-4AFA-96E2-58CA2E0F79D0}"/>
                  </a:ext>
                </a:extLst>
              </p14:cNvPr>
              <p14:cNvContentPartPr/>
              <p14:nvPr/>
            </p14:nvContentPartPr>
            <p14:xfrm>
              <a:off x="4827600" y="4142016"/>
              <a:ext cx="360" cy="360"/>
            </p14:xfrm>
          </p:contentPart>
        </mc:Choice>
        <mc:Fallback xmlns="">
          <p:pic>
            <p:nvPicPr>
              <p:cNvPr id="3" name="Ink 2">
                <a:extLst>
                  <a:ext uri="{FF2B5EF4-FFF2-40B4-BE49-F238E27FC236}">
                    <a16:creationId xmlns:a16="http://schemas.microsoft.com/office/drawing/2014/main" id="{C2EA74FF-2F36-4AFA-96E2-58CA2E0F79D0}"/>
                  </a:ext>
                </a:extLst>
              </p:cNvPr>
              <p:cNvPicPr/>
              <p:nvPr/>
            </p:nvPicPr>
            <p:blipFill>
              <a:blip r:embed="rId6"/>
              <a:stretch>
                <a:fillRect/>
              </a:stretch>
            </p:blipFill>
            <p:spPr>
              <a:xfrm>
                <a:off x="4818600" y="4133016"/>
                <a:ext cx="18000" cy="18000"/>
              </a:xfrm>
              <a:prstGeom prst="rect">
                <a:avLst/>
              </a:prstGeom>
            </p:spPr>
          </p:pic>
        </mc:Fallback>
      </mc:AlternateContent>
      <p:sp>
        <p:nvSpPr>
          <p:cNvPr id="17" name="TextBox 16">
            <a:extLst>
              <a:ext uri="{FF2B5EF4-FFF2-40B4-BE49-F238E27FC236}">
                <a16:creationId xmlns:a16="http://schemas.microsoft.com/office/drawing/2014/main" id="{A87DA8DB-74D2-4D81-A5D1-CE1DC05D3903}"/>
              </a:ext>
            </a:extLst>
          </p:cNvPr>
          <p:cNvSpPr txBox="1"/>
          <p:nvPr/>
        </p:nvSpPr>
        <p:spPr>
          <a:xfrm>
            <a:off x="8513065" y="5430078"/>
            <a:ext cx="15392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Times New Roman"/>
                <a:ea typeface="+mn-ea"/>
                <a:cs typeface="+mn-cs"/>
                <a:sym typeface="Helvetica Neue"/>
              </a:rPr>
              <a:t>Actuarial values</a:t>
            </a:r>
          </a:p>
        </p:txBody>
      </p:sp>
      <p:pic>
        <p:nvPicPr>
          <p:cNvPr id="4" name="Picture 2">
            <a:extLst>
              <a:ext uri="{FF2B5EF4-FFF2-40B4-BE49-F238E27FC236}">
                <a16:creationId xmlns:a16="http://schemas.microsoft.com/office/drawing/2014/main" id="{EF8FE119-CD2E-FE62-E542-984FC0664CE7}"/>
              </a:ext>
            </a:extLst>
          </p:cNvPr>
          <p:cNvPicPr>
            <a:picLocks noChangeAspect="1" noChangeArrowheads="1"/>
          </p:cNvPicPr>
          <p:nvPr/>
        </p:nvPicPr>
        <p:blipFill>
          <a:blip r:embed="rId8"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309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D4A61-DFAA-43DA-B628-7E4F09102D62}"/>
              </a:ext>
            </a:extLst>
          </p:cNvPr>
          <p:cNvPicPr>
            <a:picLocks noChangeAspect="1"/>
          </p:cNvPicPr>
          <p:nvPr/>
        </p:nvPicPr>
        <p:blipFill>
          <a:blip r:embed="rId3"/>
          <a:stretch>
            <a:fillRect/>
          </a:stretch>
        </p:blipFill>
        <p:spPr>
          <a:xfrm>
            <a:off x="0" y="816409"/>
            <a:ext cx="12192000" cy="910000"/>
          </a:xfrm>
          <a:prstGeom prst="rect">
            <a:avLst/>
          </a:prstGeom>
        </p:spPr>
      </p:pic>
      <p:sp>
        <p:nvSpPr>
          <p:cNvPr id="18" name="TextBox 17">
            <a:extLst>
              <a:ext uri="{FF2B5EF4-FFF2-40B4-BE49-F238E27FC236}">
                <a16:creationId xmlns:a16="http://schemas.microsoft.com/office/drawing/2014/main" id="{D59D4A73-07F4-45C1-96FC-EADF8F48B513}"/>
              </a:ext>
            </a:extLst>
          </p:cNvPr>
          <p:cNvSpPr txBox="1"/>
          <p:nvPr/>
        </p:nvSpPr>
        <p:spPr>
          <a:xfrm>
            <a:off x="0" y="-4972"/>
            <a:ext cx="12188952"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Helvetica Neue"/>
              </a:rPr>
              <a:t>Funding</a:t>
            </a:r>
          </a:p>
        </p:txBody>
      </p:sp>
      <p:sp>
        <p:nvSpPr>
          <p:cNvPr id="2" name="TextBox 1">
            <a:extLst>
              <a:ext uri="{FF2B5EF4-FFF2-40B4-BE49-F238E27FC236}">
                <a16:creationId xmlns:a16="http://schemas.microsoft.com/office/drawing/2014/main" id="{B56CA181-ACF8-4FEF-B8BA-96F508221E96}"/>
              </a:ext>
            </a:extLst>
          </p:cNvPr>
          <p:cNvSpPr txBox="1"/>
          <p:nvPr/>
        </p:nvSpPr>
        <p:spPr>
          <a:xfrm>
            <a:off x="3048" y="1726410"/>
            <a:ext cx="12188952" cy="3693319"/>
          </a:xfrm>
          <a:prstGeom prst="rect">
            <a:avLst/>
          </a:prstGeom>
          <a:noFill/>
        </p:spPr>
        <p:txBody>
          <a:bodyPr wrap="square" rtlCol="0">
            <a:spAutoFit/>
          </a:bodyPr>
          <a:lstStyle/>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Means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10</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 straight years of full or nearly full annuity funding</a:t>
            </a:r>
          </a:p>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More than $1.75 billion to meet actuarially required contribution for annuities</a:t>
            </a:r>
          </a:p>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sym typeface="Helvetica Neue"/>
              </a:rPr>
              <a:t>$161 million for state statutory contribution for under-65 health insurance under Shared Responsibility</a:t>
            </a:r>
          </a:p>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Beyond requested amounts appropriated in the budget (House Bill 6), House Bill 1 provides an additional $80 million</a:t>
            </a:r>
          </a:p>
        </p:txBody>
      </p:sp>
      <p:sp>
        <p:nvSpPr>
          <p:cNvPr id="9" name="Rectangle 8">
            <a:extLst>
              <a:ext uri="{FF2B5EF4-FFF2-40B4-BE49-F238E27FC236}">
                <a16:creationId xmlns:a16="http://schemas.microsoft.com/office/drawing/2014/main" id="{F6A70DB1-9A99-4726-B566-06E674D1BEEF}"/>
              </a:ext>
            </a:extLst>
          </p:cNvPr>
          <p:cNvSpPr/>
          <p:nvPr/>
        </p:nvSpPr>
        <p:spPr>
          <a:xfrm>
            <a:off x="3591226" y="1008885"/>
            <a:ext cx="500649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sym typeface="Helvetica Neue"/>
              </a:rPr>
              <a:t>2024-26 Biennial Budget</a:t>
            </a:r>
          </a:p>
        </p:txBody>
      </p:sp>
      <p:pic>
        <p:nvPicPr>
          <p:cNvPr id="3" name="Picture 2">
            <a:extLst>
              <a:ext uri="{FF2B5EF4-FFF2-40B4-BE49-F238E27FC236}">
                <a16:creationId xmlns:a16="http://schemas.microsoft.com/office/drawing/2014/main" id="{AEAE4FD7-36BE-0BAD-FF0F-3872BC7CB1E0}"/>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141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D4A61-DFAA-43DA-B628-7E4F09102D62}"/>
              </a:ext>
            </a:extLst>
          </p:cNvPr>
          <p:cNvPicPr>
            <a:picLocks noChangeAspect="1"/>
          </p:cNvPicPr>
          <p:nvPr/>
        </p:nvPicPr>
        <p:blipFill>
          <a:blip r:embed="rId3"/>
          <a:stretch>
            <a:fillRect/>
          </a:stretch>
        </p:blipFill>
        <p:spPr>
          <a:xfrm>
            <a:off x="0" y="816409"/>
            <a:ext cx="12192000" cy="910000"/>
          </a:xfrm>
          <a:prstGeom prst="rect">
            <a:avLst/>
          </a:prstGeom>
        </p:spPr>
      </p:pic>
      <p:sp>
        <p:nvSpPr>
          <p:cNvPr id="18" name="TextBox 17">
            <a:extLst>
              <a:ext uri="{FF2B5EF4-FFF2-40B4-BE49-F238E27FC236}">
                <a16:creationId xmlns:a16="http://schemas.microsoft.com/office/drawing/2014/main" id="{D59D4A73-07F4-45C1-96FC-EADF8F48B513}"/>
              </a:ext>
            </a:extLst>
          </p:cNvPr>
          <p:cNvSpPr txBox="1"/>
          <p:nvPr/>
        </p:nvSpPr>
        <p:spPr>
          <a:xfrm>
            <a:off x="0" y="-4972"/>
            <a:ext cx="12188952"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Funding</a:t>
            </a:r>
          </a:p>
        </p:txBody>
      </p:sp>
      <p:sp>
        <p:nvSpPr>
          <p:cNvPr id="2" name="TextBox 1">
            <a:extLst>
              <a:ext uri="{FF2B5EF4-FFF2-40B4-BE49-F238E27FC236}">
                <a16:creationId xmlns:a16="http://schemas.microsoft.com/office/drawing/2014/main" id="{B56CA181-ACF8-4FEF-B8BA-96F508221E96}"/>
              </a:ext>
            </a:extLst>
          </p:cNvPr>
          <p:cNvSpPr txBox="1"/>
          <p:nvPr/>
        </p:nvSpPr>
        <p:spPr>
          <a:xfrm>
            <a:off x="303276" y="1931538"/>
            <a:ext cx="11736324" cy="3016210"/>
          </a:xfrm>
          <a:prstGeom prst="rect">
            <a:avLst/>
          </a:prstGeom>
          <a:noFill/>
        </p:spPr>
        <p:txBody>
          <a:bodyPr wrap="square" rtlCol="0">
            <a:spAutoFit/>
          </a:bodyPr>
          <a:lstStyle/>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decade of full or nearly full funding appropriated</a:t>
            </a:r>
          </a:p>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Followed a decade of underfunding</a:t>
            </a:r>
          </a:p>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Funding progress is steady and on track with funding plan</a:t>
            </a:r>
          </a:p>
          <a:p>
            <a:pPr marL="4572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Impacts of underfunding take time to overcome and the higher contributions required as a result don’t disappear when full funding starts</a:t>
            </a:r>
          </a:p>
        </p:txBody>
      </p:sp>
      <p:sp>
        <p:nvSpPr>
          <p:cNvPr id="9" name="Rectangle 8">
            <a:extLst>
              <a:ext uri="{FF2B5EF4-FFF2-40B4-BE49-F238E27FC236}">
                <a16:creationId xmlns:a16="http://schemas.microsoft.com/office/drawing/2014/main" id="{F6A70DB1-9A99-4726-B566-06E674D1BEEF}"/>
              </a:ext>
            </a:extLst>
          </p:cNvPr>
          <p:cNvSpPr/>
          <p:nvPr/>
        </p:nvSpPr>
        <p:spPr>
          <a:xfrm>
            <a:off x="2776901" y="1045384"/>
            <a:ext cx="6635150"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itchFamily="18" charset="0"/>
              </a:rPr>
              <a:t>A Tale of Two Different Decades</a:t>
            </a:r>
          </a:p>
        </p:txBody>
      </p:sp>
      <p:pic>
        <p:nvPicPr>
          <p:cNvPr id="3" name="Picture 2">
            <a:extLst>
              <a:ext uri="{FF2B5EF4-FFF2-40B4-BE49-F238E27FC236}">
                <a16:creationId xmlns:a16="http://schemas.microsoft.com/office/drawing/2014/main" id="{1F4F4A27-05C9-B5A2-965F-40673E3A0A96}"/>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069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10B8E4-98AB-4767-8D96-76334AC25BCD}"/>
              </a:ext>
            </a:extLst>
          </p:cNvPr>
          <p:cNvPicPr>
            <a:picLocks noChangeAspect="1"/>
          </p:cNvPicPr>
          <p:nvPr/>
        </p:nvPicPr>
        <p:blipFill>
          <a:blip r:embed="rId3"/>
          <a:stretch>
            <a:fillRect/>
          </a:stretch>
        </p:blipFill>
        <p:spPr>
          <a:xfrm>
            <a:off x="0" y="816409"/>
            <a:ext cx="12192000" cy="910000"/>
          </a:xfrm>
          <a:prstGeom prst="rect">
            <a:avLst/>
          </a:prstGeom>
        </p:spPr>
      </p:pic>
      <p:sp>
        <p:nvSpPr>
          <p:cNvPr id="7" name="TextBox 6">
            <a:extLst>
              <a:ext uri="{FF2B5EF4-FFF2-40B4-BE49-F238E27FC236}">
                <a16:creationId xmlns:a16="http://schemas.microsoft.com/office/drawing/2014/main" id="{941DB22D-87DE-4518-9B61-FCEE2E71F016}"/>
              </a:ext>
            </a:extLst>
          </p:cNvPr>
          <p:cNvSpPr txBox="1"/>
          <p:nvPr/>
        </p:nvSpPr>
        <p:spPr>
          <a:xfrm>
            <a:off x="1" y="1015663"/>
            <a:ext cx="12191995"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Helvetica Neue"/>
              </a:rPr>
              <a:t>At Full Funding, TRS Required Contributions Decrease</a:t>
            </a:r>
          </a:p>
        </p:txBody>
      </p:sp>
      <p:sp>
        <p:nvSpPr>
          <p:cNvPr id="8" name="TextBox 7">
            <a:extLst>
              <a:ext uri="{FF2B5EF4-FFF2-40B4-BE49-F238E27FC236}">
                <a16:creationId xmlns:a16="http://schemas.microsoft.com/office/drawing/2014/main" id="{8C1A75B7-720D-4866-8E99-F23FA1344783}"/>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a:ea typeface="+mn-ea"/>
                <a:cs typeface="+mn-cs"/>
                <a:sym typeface="Helvetica Neue"/>
              </a:rPr>
              <a:t>Actuarial 30-Year Projections</a:t>
            </a:r>
          </a:p>
        </p:txBody>
      </p:sp>
      <p:pic>
        <p:nvPicPr>
          <p:cNvPr id="2" name="Picture 2">
            <a:extLst>
              <a:ext uri="{FF2B5EF4-FFF2-40B4-BE49-F238E27FC236}">
                <a16:creationId xmlns:a16="http://schemas.microsoft.com/office/drawing/2014/main" id="{141E547E-DA80-292C-D253-EF4FEE1C7746}"/>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5D5283B-2525-D6DD-E456-5459C9975F63}"/>
              </a:ext>
            </a:extLst>
          </p:cNvPr>
          <p:cNvSpPr txBox="1"/>
          <p:nvPr/>
        </p:nvSpPr>
        <p:spPr>
          <a:xfrm>
            <a:off x="128240" y="1804113"/>
            <a:ext cx="1193551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Actuary’s retirement annuity projections at assumed 7.1% investment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Thick lines show projections; thin lines show projections adjusted for investment returns 1% higher and lower.</a:t>
            </a:r>
          </a:p>
        </p:txBody>
      </p:sp>
      <p:sp>
        <p:nvSpPr>
          <p:cNvPr id="14" name="TextBox 13">
            <a:extLst>
              <a:ext uri="{FF2B5EF4-FFF2-40B4-BE49-F238E27FC236}">
                <a16:creationId xmlns:a16="http://schemas.microsoft.com/office/drawing/2014/main" id="{AD6370C4-7458-F749-069B-931BF94D2F7C}"/>
              </a:ext>
            </a:extLst>
          </p:cNvPr>
          <p:cNvSpPr txBox="1"/>
          <p:nvPr/>
        </p:nvSpPr>
        <p:spPr>
          <a:xfrm>
            <a:off x="10592243" y="4957331"/>
            <a:ext cx="14165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Required contributions</a:t>
            </a:r>
          </a:p>
        </p:txBody>
      </p:sp>
      <p:cxnSp>
        <p:nvCxnSpPr>
          <p:cNvPr id="12" name="Straight Connector 11">
            <a:extLst>
              <a:ext uri="{FF2B5EF4-FFF2-40B4-BE49-F238E27FC236}">
                <a16:creationId xmlns:a16="http://schemas.microsoft.com/office/drawing/2014/main" id="{D4F9B6EB-1B26-E22F-FC5B-EE0293600F17}"/>
              </a:ext>
            </a:extLst>
          </p:cNvPr>
          <p:cNvCxnSpPr>
            <a:cxnSpLocks/>
          </p:cNvCxnSpPr>
          <p:nvPr/>
        </p:nvCxnSpPr>
        <p:spPr>
          <a:xfrm>
            <a:off x="9933875" y="3162424"/>
            <a:ext cx="65836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B2CFD8-9092-F1EA-F56B-C282CBA4C318}"/>
              </a:ext>
            </a:extLst>
          </p:cNvPr>
          <p:cNvSpPr txBox="1"/>
          <p:nvPr/>
        </p:nvSpPr>
        <p:spPr>
          <a:xfrm>
            <a:off x="10592243" y="2839258"/>
            <a:ext cx="1314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Funded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ratio</a:t>
            </a:r>
          </a:p>
        </p:txBody>
      </p:sp>
      <p:cxnSp>
        <p:nvCxnSpPr>
          <p:cNvPr id="23" name="Straight Connector 22">
            <a:extLst>
              <a:ext uri="{FF2B5EF4-FFF2-40B4-BE49-F238E27FC236}">
                <a16:creationId xmlns:a16="http://schemas.microsoft.com/office/drawing/2014/main" id="{E981E201-109B-E2CE-D8C6-22453353F94D}"/>
              </a:ext>
            </a:extLst>
          </p:cNvPr>
          <p:cNvCxnSpPr>
            <a:cxnSpLocks/>
          </p:cNvCxnSpPr>
          <p:nvPr/>
        </p:nvCxnSpPr>
        <p:spPr>
          <a:xfrm>
            <a:off x="9933875" y="3750709"/>
            <a:ext cx="658368" cy="0"/>
          </a:xfrm>
          <a:prstGeom prst="line">
            <a:avLst/>
          </a:prstGeom>
          <a:ln w="76200">
            <a:solidFill>
              <a:srgbClr val="BF9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C7E4F18-2B2E-9EE7-7F26-14F8947F01F0}"/>
              </a:ext>
            </a:extLst>
          </p:cNvPr>
          <p:cNvSpPr txBox="1"/>
          <p:nvPr/>
        </p:nvSpPr>
        <p:spPr>
          <a:xfrm>
            <a:off x="10592243" y="3427543"/>
            <a:ext cx="1314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Unfunded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liabilities</a:t>
            </a:r>
          </a:p>
        </p:txBody>
      </p:sp>
      <p:cxnSp>
        <p:nvCxnSpPr>
          <p:cNvPr id="6" name="Straight Connector 5">
            <a:extLst>
              <a:ext uri="{FF2B5EF4-FFF2-40B4-BE49-F238E27FC236}">
                <a16:creationId xmlns:a16="http://schemas.microsoft.com/office/drawing/2014/main" id="{51A82636-4480-4CAC-99C0-FACE2E450AC0}"/>
              </a:ext>
            </a:extLst>
          </p:cNvPr>
          <p:cNvCxnSpPr>
            <a:cxnSpLocks/>
          </p:cNvCxnSpPr>
          <p:nvPr/>
        </p:nvCxnSpPr>
        <p:spPr>
          <a:xfrm>
            <a:off x="9930827" y="5275895"/>
            <a:ext cx="661077" cy="0"/>
          </a:xfrm>
          <a:prstGeom prst="line">
            <a:avLst/>
          </a:prstGeom>
          <a:ln w="76200">
            <a:solidFill>
              <a:srgbClr val="22B75D"/>
            </a:solidFill>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87F0B98A-1AA8-4EFF-ADA7-92C66514BD04}"/>
              </a:ext>
            </a:extLst>
          </p:cNvPr>
          <p:cNvGraphicFramePr>
            <a:graphicFrameLocks/>
          </p:cNvGraphicFramePr>
          <p:nvPr/>
        </p:nvGraphicFramePr>
        <p:xfrm>
          <a:off x="2257786" y="2701109"/>
          <a:ext cx="7670333" cy="19320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83945AE7-EB1A-CBB6-70DC-78D85F1F55BC}"/>
              </a:ext>
            </a:extLst>
          </p:cNvPr>
          <p:cNvGraphicFramePr>
            <a:graphicFrameLocks/>
          </p:cNvGraphicFramePr>
          <p:nvPr/>
        </p:nvGraphicFramePr>
        <p:xfrm>
          <a:off x="2260834" y="4570500"/>
          <a:ext cx="7670333" cy="193203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0558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A92C04-208D-4C7B-9D61-284EE10E0982}"/>
              </a:ext>
            </a:extLst>
          </p:cNvPr>
          <p:cNvPicPr>
            <a:picLocks noChangeAspect="1"/>
          </p:cNvPicPr>
          <p:nvPr/>
        </p:nvPicPr>
        <p:blipFill>
          <a:blip r:embed="rId3"/>
          <a:stretch>
            <a:fillRect/>
          </a:stretch>
        </p:blipFill>
        <p:spPr>
          <a:xfrm>
            <a:off x="0" y="816409"/>
            <a:ext cx="12192000" cy="910000"/>
          </a:xfrm>
          <a:prstGeom prst="rect">
            <a:avLst/>
          </a:prstGeom>
        </p:spPr>
      </p:pic>
      <p:sp>
        <p:nvSpPr>
          <p:cNvPr id="2" name="Rectangle 1">
            <a:extLst>
              <a:ext uri="{FF2B5EF4-FFF2-40B4-BE49-F238E27FC236}">
                <a16:creationId xmlns:a16="http://schemas.microsoft.com/office/drawing/2014/main" id="{CFB7F163-73EE-4ED0-A696-42BCC4283144}"/>
              </a:ext>
            </a:extLst>
          </p:cNvPr>
          <p:cNvSpPr/>
          <p:nvPr/>
        </p:nvSpPr>
        <p:spPr>
          <a:xfrm>
            <a:off x="0" y="-6096"/>
            <a:ext cx="12192000" cy="1015663"/>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Two Plans for TRS Health Benefits</a:t>
            </a:r>
          </a:p>
        </p:txBody>
      </p:sp>
      <p:grpSp>
        <p:nvGrpSpPr>
          <p:cNvPr id="4" name="Group 3">
            <a:extLst>
              <a:ext uri="{FF2B5EF4-FFF2-40B4-BE49-F238E27FC236}">
                <a16:creationId xmlns:a16="http://schemas.microsoft.com/office/drawing/2014/main" id="{6CAB3D6D-8A46-48D6-9181-5716AE333F5B}"/>
              </a:ext>
            </a:extLst>
          </p:cNvPr>
          <p:cNvGrpSpPr/>
          <p:nvPr/>
        </p:nvGrpSpPr>
        <p:grpSpPr>
          <a:xfrm>
            <a:off x="800100" y="1828800"/>
            <a:ext cx="10591800" cy="1943100"/>
            <a:chOff x="1524000" y="1600200"/>
            <a:chExt cx="9143999" cy="1447800"/>
          </a:xfrm>
        </p:grpSpPr>
        <p:sp>
          <p:nvSpPr>
            <p:cNvPr id="5" name="Rectangle 4">
              <a:extLst>
                <a:ext uri="{FF2B5EF4-FFF2-40B4-BE49-F238E27FC236}">
                  <a16:creationId xmlns:a16="http://schemas.microsoft.com/office/drawing/2014/main" id="{4E2F0B00-0A54-4C66-9E1D-A3D4D3DF7007}"/>
                </a:ext>
              </a:extLst>
            </p:cNvPr>
            <p:cNvSpPr/>
            <p:nvPr/>
          </p:nvSpPr>
          <p:spPr>
            <a:xfrm>
              <a:off x="1524000" y="1600200"/>
              <a:ext cx="2362200" cy="1447800"/>
            </a:xfrm>
            <a:prstGeom prst="rect">
              <a:avLst/>
            </a:prstGeom>
            <a:solidFill>
              <a:srgbClr val="C00000"/>
            </a:solidFill>
            <a:ln w="25400" cap="flat" cmpd="sng" algn="ctr">
              <a:solidFill>
                <a:srgbClr val="4F81BD">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Kentucky Employees’ Health Plan</a:t>
              </a:r>
            </a:p>
          </p:txBody>
        </p:sp>
        <p:sp>
          <p:nvSpPr>
            <p:cNvPr id="6" name="Rectangle 5">
              <a:extLst>
                <a:ext uri="{FF2B5EF4-FFF2-40B4-BE49-F238E27FC236}">
                  <a16:creationId xmlns:a16="http://schemas.microsoft.com/office/drawing/2014/main" id="{6CBF4C71-748B-4591-8657-12D6C5AB019C}"/>
                </a:ext>
              </a:extLst>
            </p:cNvPr>
            <p:cNvSpPr/>
            <p:nvPr/>
          </p:nvSpPr>
          <p:spPr>
            <a:xfrm>
              <a:off x="3903784" y="1600200"/>
              <a:ext cx="6764215" cy="1447800"/>
            </a:xfrm>
            <a:prstGeom prst="rect">
              <a:avLst/>
            </a:prstGeom>
            <a:solidFill>
              <a:sysClr val="window" lastClr="FFFFFF"/>
            </a:solidFill>
            <a:ln w="25400" cap="flat" cmpd="sng" algn="ctr">
              <a:solidFill>
                <a:srgbClr val="4F81BD">
                  <a:lumMod val="50000"/>
                </a:srgb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Under 65 and not Medicare-eligible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Same fund as active teachers and state employees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Coverage options</a:t>
              </a:r>
            </a:p>
          </p:txBody>
        </p:sp>
      </p:grpSp>
      <p:grpSp>
        <p:nvGrpSpPr>
          <p:cNvPr id="7" name="Group 6">
            <a:extLst>
              <a:ext uri="{FF2B5EF4-FFF2-40B4-BE49-F238E27FC236}">
                <a16:creationId xmlns:a16="http://schemas.microsoft.com/office/drawing/2014/main" id="{0CF79EC1-EBC8-4871-9083-D543BB36CD0D}"/>
              </a:ext>
            </a:extLst>
          </p:cNvPr>
          <p:cNvGrpSpPr/>
          <p:nvPr/>
        </p:nvGrpSpPr>
        <p:grpSpPr>
          <a:xfrm>
            <a:off x="800100" y="4000500"/>
            <a:ext cx="10591800" cy="1943100"/>
            <a:chOff x="1524000" y="1600200"/>
            <a:chExt cx="9143999" cy="1447800"/>
          </a:xfrm>
        </p:grpSpPr>
        <p:sp>
          <p:nvSpPr>
            <p:cNvPr id="8" name="Rectangle 7">
              <a:extLst>
                <a:ext uri="{FF2B5EF4-FFF2-40B4-BE49-F238E27FC236}">
                  <a16:creationId xmlns:a16="http://schemas.microsoft.com/office/drawing/2014/main" id="{226567D0-AE0E-4ECD-BED3-ED00009256A2}"/>
                </a:ext>
              </a:extLst>
            </p:cNvPr>
            <p:cNvSpPr/>
            <p:nvPr/>
          </p:nvSpPr>
          <p:spPr>
            <a:xfrm>
              <a:off x="1524000" y="1600200"/>
              <a:ext cx="2362200" cy="1447800"/>
            </a:xfrm>
            <a:prstGeom prst="rect">
              <a:avLst/>
            </a:prstGeom>
            <a:solidFill>
              <a:srgbClr val="002060"/>
            </a:solidFill>
            <a:ln w="25400" cap="flat" cmpd="sng" algn="ctr">
              <a:solidFill>
                <a:srgbClr val="4F81BD">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Medicare Eligible Health Plan</a:t>
              </a:r>
            </a:p>
          </p:txBody>
        </p:sp>
        <p:sp>
          <p:nvSpPr>
            <p:cNvPr id="9" name="Rectangle 8">
              <a:extLst>
                <a:ext uri="{FF2B5EF4-FFF2-40B4-BE49-F238E27FC236}">
                  <a16:creationId xmlns:a16="http://schemas.microsoft.com/office/drawing/2014/main" id="{87F6325C-671B-43E4-97F8-49B456D0ECBD}"/>
                </a:ext>
              </a:extLst>
            </p:cNvPr>
            <p:cNvSpPr/>
            <p:nvPr/>
          </p:nvSpPr>
          <p:spPr>
            <a:xfrm>
              <a:off x="3903784" y="1600200"/>
              <a:ext cx="6764215" cy="1447800"/>
            </a:xfrm>
            <a:prstGeom prst="rect">
              <a:avLst/>
            </a:prstGeom>
            <a:solidFill>
              <a:sysClr val="window" lastClr="FFFFFF"/>
            </a:solidFill>
            <a:ln w="25400" cap="flat" cmpd="sng" algn="ctr">
              <a:solidFill>
                <a:srgbClr val="4F81BD">
                  <a:lumMod val="50000"/>
                </a:srgb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Medicare-eligible or 65 &amp; 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Exclusively TRS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One plan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 name="Picture 2">
            <a:extLst>
              <a:ext uri="{FF2B5EF4-FFF2-40B4-BE49-F238E27FC236}">
                <a16:creationId xmlns:a16="http://schemas.microsoft.com/office/drawing/2014/main" id="{A02F42D6-7669-DCE4-4798-A827339EE120}"/>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17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DED4A2-309E-42C1-A9E0-04C6323824F4}"/>
              </a:ext>
            </a:extLst>
          </p:cNvPr>
          <p:cNvPicPr>
            <a:picLocks noChangeAspect="1"/>
          </p:cNvPicPr>
          <p:nvPr/>
        </p:nvPicPr>
        <p:blipFill>
          <a:blip r:embed="rId3"/>
          <a:stretch>
            <a:fillRect/>
          </a:stretch>
        </p:blipFill>
        <p:spPr>
          <a:xfrm>
            <a:off x="0" y="816409"/>
            <a:ext cx="12192000" cy="910000"/>
          </a:xfrm>
          <a:prstGeom prst="rect">
            <a:avLst/>
          </a:prstGeom>
        </p:spPr>
      </p:pic>
      <p:sp>
        <p:nvSpPr>
          <p:cNvPr id="2" name="TextBox 1">
            <a:extLst>
              <a:ext uri="{FF2B5EF4-FFF2-40B4-BE49-F238E27FC236}">
                <a16:creationId xmlns:a16="http://schemas.microsoft.com/office/drawing/2014/main" id="{3E341F94-D372-48EF-9C24-BF6D8D145FBA}"/>
              </a:ext>
            </a:extLst>
          </p:cNvPr>
          <p:cNvSpPr txBox="1"/>
          <p:nvPr/>
        </p:nvSpPr>
        <p:spPr>
          <a:xfrm>
            <a:off x="333375" y="2658875"/>
            <a:ext cx="1152525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FFF00"/>
              </a:buClr>
              <a:buSzTx/>
              <a:buFontTx/>
              <a:buNone/>
              <a:tabLst/>
              <a:defRPr/>
            </a:pPr>
            <a:r>
              <a:rPr kumimoji="0" lang="en-US" sz="3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Kentucky law guarantees retired teachers access to group coverage, but the details of that coverage – including costs, subsidy and level of coverage – can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a:extLst>
              <a:ext uri="{FF2B5EF4-FFF2-40B4-BE49-F238E27FC236}">
                <a16:creationId xmlns:a16="http://schemas.microsoft.com/office/drawing/2014/main" id="{8C170F81-3FD8-4340-A4C1-E058BFF3CA7E}"/>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itchFamily="18" charset="0"/>
                <a:ea typeface="+mn-ea"/>
                <a:cs typeface="+mn-cs"/>
              </a:rPr>
              <a:t>Insurance Details Can Change</a:t>
            </a:r>
          </a:p>
        </p:txBody>
      </p:sp>
      <p:pic>
        <p:nvPicPr>
          <p:cNvPr id="3" name="Picture 2">
            <a:extLst>
              <a:ext uri="{FF2B5EF4-FFF2-40B4-BE49-F238E27FC236}">
                <a16:creationId xmlns:a16="http://schemas.microsoft.com/office/drawing/2014/main" id="{333E41B6-CFCD-BDC7-B5B9-9F4355695D1C}"/>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042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AFED6D-ED5F-4D87-A529-67E5D8225127}"/>
              </a:ext>
            </a:extLst>
          </p:cNvPr>
          <p:cNvSpPr/>
          <p:nvPr/>
        </p:nvSpPr>
        <p:spPr>
          <a:xfrm>
            <a:off x="250167" y="2191103"/>
            <a:ext cx="11669588" cy="38473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srgbClr val="5257C2"/>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3E3BC4FF-87EB-7C15-1DC9-1AC8E2572B39}"/>
              </a:ext>
            </a:extLst>
          </p:cNvPr>
          <p:cNvPicPr>
            <a:picLocks noChangeAspect="1"/>
          </p:cNvPicPr>
          <p:nvPr/>
        </p:nvPicPr>
        <p:blipFill>
          <a:blip r:embed="rId3"/>
          <a:stretch>
            <a:fillRect/>
          </a:stretch>
        </p:blipFill>
        <p:spPr>
          <a:xfrm>
            <a:off x="0" y="816409"/>
            <a:ext cx="12192000" cy="910000"/>
          </a:xfrm>
          <a:prstGeom prst="rect">
            <a:avLst/>
          </a:prstGeom>
        </p:spPr>
      </p:pic>
      <p:grpSp>
        <p:nvGrpSpPr>
          <p:cNvPr id="5" name="Group 4">
            <a:extLst>
              <a:ext uri="{FF2B5EF4-FFF2-40B4-BE49-F238E27FC236}">
                <a16:creationId xmlns:a16="http://schemas.microsoft.com/office/drawing/2014/main" id="{05905D10-8895-8E73-5B70-26FD647F436C}"/>
              </a:ext>
            </a:extLst>
          </p:cNvPr>
          <p:cNvGrpSpPr/>
          <p:nvPr/>
        </p:nvGrpSpPr>
        <p:grpSpPr>
          <a:xfrm>
            <a:off x="0" y="5022"/>
            <a:ext cx="12192000" cy="1010313"/>
            <a:chOff x="1566702" y="1586963"/>
            <a:chExt cx="6085037" cy="1995683"/>
          </a:xfrm>
        </p:grpSpPr>
        <p:sp>
          <p:nvSpPr>
            <p:cNvPr id="6" name="Rectangle 5">
              <a:extLst>
                <a:ext uri="{FF2B5EF4-FFF2-40B4-BE49-F238E27FC236}">
                  <a16:creationId xmlns:a16="http://schemas.microsoft.com/office/drawing/2014/main" id="{D4B819C0-B35B-DE9D-0700-6788A31A9F87}"/>
                </a:ext>
              </a:extLst>
            </p:cNvPr>
            <p:cNvSpPr/>
            <p:nvPr/>
          </p:nvSpPr>
          <p:spPr>
            <a:xfrm>
              <a:off x="1566702" y="1586963"/>
              <a:ext cx="1515922" cy="1995683"/>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sp>
          <p:nvSpPr>
            <p:cNvPr id="13" name="Rectangle 12">
              <a:extLst>
                <a:ext uri="{FF2B5EF4-FFF2-40B4-BE49-F238E27FC236}">
                  <a16:creationId xmlns:a16="http://schemas.microsoft.com/office/drawing/2014/main" id="{44B8FC66-8C57-A6F3-57C9-08606011AA68}"/>
                </a:ext>
              </a:extLst>
            </p:cNvPr>
            <p:cNvSpPr/>
            <p:nvPr/>
          </p:nvSpPr>
          <p:spPr>
            <a:xfrm>
              <a:off x="3070833" y="1586964"/>
              <a:ext cx="4580906" cy="1995682"/>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Consists Of</a:t>
              </a:r>
            </a:p>
          </p:txBody>
        </p:sp>
      </p:grpSp>
      <p:sp>
        <p:nvSpPr>
          <p:cNvPr id="16" name="Rectangle 15">
            <a:extLst>
              <a:ext uri="{FF2B5EF4-FFF2-40B4-BE49-F238E27FC236}">
                <a16:creationId xmlns:a16="http://schemas.microsoft.com/office/drawing/2014/main" id="{666D5C41-A742-D333-E346-BA30EAC00FA7}"/>
              </a:ext>
            </a:extLst>
          </p:cNvPr>
          <p:cNvSpPr/>
          <p:nvPr/>
        </p:nvSpPr>
        <p:spPr>
          <a:xfrm>
            <a:off x="0" y="0"/>
            <a:ext cx="3037306" cy="1010313"/>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p>
        </p:txBody>
      </p:sp>
      <p:pic>
        <p:nvPicPr>
          <p:cNvPr id="22" name="Picture 2">
            <a:extLst>
              <a:ext uri="{FF2B5EF4-FFF2-40B4-BE49-F238E27FC236}">
                <a16:creationId xmlns:a16="http://schemas.microsoft.com/office/drawing/2014/main" id="{F0C217EC-2456-A964-594E-479B292F027F}"/>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 descr="image001">
            <a:extLst>
              <a:ext uri="{FF2B5EF4-FFF2-40B4-BE49-F238E27FC236}">
                <a16:creationId xmlns:a16="http://schemas.microsoft.com/office/drawing/2014/main" id="{504D3196-756A-6141-F25F-53D3BB1F453F}"/>
              </a:ext>
            </a:extLst>
          </p:cNvPr>
          <p:cNvPicPr>
            <a:picLocks noChangeAspect="1" noChangeArrowheads="1"/>
          </p:cNvPicPr>
          <p:nvPr/>
        </p:nvPicPr>
        <p:blipFill>
          <a:blip r:embed="rId5" cstate="screen"/>
          <a:srcRect/>
          <a:stretch>
            <a:fillRect/>
          </a:stretch>
        </p:blipFill>
        <p:spPr bwMode="auto">
          <a:xfrm>
            <a:off x="1152824" y="4505946"/>
            <a:ext cx="2501676" cy="857817"/>
          </a:xfrm>
          <a:prstGeom prst="rect">
            <a:avLst/>
          </a:prstGeom>
          <a:noFill/>
          <a:ln w="9525">
            <a:noFill/>
            <a:miter lim="800000"/>
            <a:headEnd/>
            <a:tailEnd/>
          </a:ln>
        </p:spPr>
      </p:pic>
      <p:pic>
        <p:nvPicPr>
          <p:cNvPr id="8" name="Picture 2" descr="https://consumeraffairs.global.ssl.fastly.net/files/logos/anthem_logo_813.jpg">
            <a:extLst>
              <a:ext uri="{FF2B5EF4-FFF2-40B4-BE49-F238E27FC236}">
                <a16:creationId xmlns:a16="http://schemas.microsoft.com/office/drawing/2014/main" id="{1495BFF1-CD6D-37FB-717E-49E44DC2F8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50" y="2650992"/>
            <a:ext cx="3712024" cy="838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E9849F51-CF89-1584-0332-B0D8E659D8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553" b="25865"/>
          <a:stretch/>
        </p:blipFill>
        <p:spPr bwMode="auto">
          <a:xfrm>
            <a:off x="4827726" y="2526634"/>
            <a:ext cx="2575283" cy="119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993E00F3-00BD-7BC3-4C15-EDEE135D46F8}"/>
              </a:ext>
            </a:extLst>
          </p:cNvPr>
          <p:cNvPicPr>
            <a:picLocks noChangeAspect="1"/>
          </p:cNvPicPr>
          <p:nvPr/>
        </p:nvPicPr>
        <p:blipFill>
          <a:blip r:embed="rId8"/>
          <a:stretch>
            <a:fillRect/>
          </a:stretch>
        </p:blipFill>
        <p:spPr>
          <a:xfrm>
            <a:off x="8451982" y="4630118"/>
            <a:ext cx="2975578" cy="440826"/>
          </a:xfrm>
          <a:prstGeom prst="rect">
            <a:avLst/>
          </a:prstGeom>
        </p:spPr>
      </p:pic>
      <p:pic>
        <p:nvPicPr>
          <p:cNvPr id="20" name="Picture 19" descr="A white background with black text&#10;&#10;Description automatically generated with medium confidence">
            <a:extLst>
              <a:ext uri="{FF2B5EF4-FFF2-40B4-BE49-F238E27FC236}">
                <a16:creationId xmlns:a16="http://schemas.microsoft.com/office/drawing/2014/main" id="{4E890F33-74D7-AAB2-56A8-A8D1F5A40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2687" y="4408745"/>
            <a:ext cx="3245685" cy="883572"/>
          </a:xfrm>
          <a:prstGeom prst="rect">
            <a:avLst/>
          </a:prstGeom>
        </p:spPr>
      </p:pic>
      <p:pic>
        <p:nvPicPr>
          <p:cNvPr id="21" name="Picture 20">
            <a:extLst>
              <a:ext uri="{FF2B5EF4-FFF2-40B4-BE49-F238E27FC236}">
                <a16:creationId xmlns:a16="http://schemas.microsoft.com/office/drawing/2014/main" id="{8ACB021F-0B7F-AE3B-9523-ECEDF878D5D1}"/>
              </a:ext>
            </a:extLst>
          </p:cNvPr>
          <p:cNvPicPr>
            <a:picLocks noChangeAspect="1"/>
          </p:cNvPicPr>
          <p:nvPr/>
        </p:nvPicPr>
        <p:blipFill rotWithShape="1">
          <a:blip r:embed="rId10"/>
          <a:srcRect r="82212" b="4265"/>
          <a:stretch/>
        </p:blipFill>
        <p:spPr>
          <a:xfrm>
            <a:off x="9296400" y="2650992"/>
            <a:ext cx="955881" cy="916555"/>
          </a:xfrm>
          <a:prstGeom prst="rect">
            <a:avLst/>
          </a:prstGeom>
        </p:spPr>
      </p:pic>
    </p:spTree>
    <p:extLst>
      <p:ext uri="{BB962C8B-B14F-4D97-AF65-F5344CB8AC3E}">
        <p14:creationId xmlns:p14="http://schemas.microsoft.com/office/powerpoint/2010/main" val="2789616359"/>
      </p:ext>
    </p:extLst>
  </p:cSld>
  <p:clrMapOvr>
    <a:masterClrMapping/>
  </p:clrMapOvr>
  <mc:AlternateContent xmlns:mc="http://schemas.openxmlformats.org/markup-compatibility/2006" xmlns:p14="http://schemas.microsoft.com/office/powerpoint/2010/main">
    <mc:Choice Requires="p14">
      <p:transition spd="slow" p14:dur="2000" advTm="13020"/>
    </mc:Choice>
    <mc:Fallback xmlns="">
      <p:transition spd="slow" advTm="1302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DA7C3-5F64-CA0C-E4A5-000ABDFD98AA}"/>
              </a:ext>
            </a:extLst>
          </p:cNvPr>
          <p:cNvSpPr/>
          <p:nvPr/>
        </p:nvSpPr>
        <p:spPr>
          <a:xfrm>
            <a:off x="744590" y="1960369"/>
            <a:ext cx="10858501" cy="4043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D3C3A5E0-2638-48EF-B854-B31C118FBF38}"/>
              </a:ext>
            </a:extLst>
          </p:cNvPr>
          <p:cNvPicPr>
            <a:picLocks noChangeAspect="1"/>
          </p:cNvPicPr>
          <p:nvPr/>
        </p:nvPicPr>
        <p:blipFill>
          <a:blip r:embed="rId3"/>
          <a:stretch>
            <a:fillRect/>
          </a:stretch>
        </p:blipFill>
        <p:spPr>
          <a:xfrm>
            <a:off x="0" y="816409"/>
            <a:ext cx="12192000" cy="910000"/>
          </a:xfrm>
          <a:prstGeom prst="rect">
            <a:avLst/>
          </a:prstGeom>
        </p:spPr>
      </p:pic>
      <p:grpSp>
        <p:nvGrpSpPr>
          <p:cNvPr id="9" name="Group 8">
            <a:extLst>
              <a:ext uri="{FF2B5EF4-FFF2-40B4-BE49-F238E27FC236}">
                <a16:creationId xmlns:a16="http://schemas.microsoft.com/office/drawing/2014/main" id="{0257CF3A-6559-4B2B-9B63-CCB384C696E7}"/>
              </a:ext>
            </a:extLst>
          </p:cNvPr>
          <p:cNvGrpSpPr/>
          <p:nvPr/>
        </p:nvGrpSpPr>
        <p:grpSpPr>
          <a:xfrm>
            <a:off x="0" y="5022"/>
            <a:ext cx="12192000" cy="1010313"/>
            <a:chOff x="1566702" y="1586963"/>
            <a:chExt cx="6085037" cy="1995683"/>
          </a:xfrm>
        </p:grpSpPr>
        <p:sp>
          <p:nvSpPr>
            <p:cNvPr id="11" name="Rectangle 10">
              <a:extLst>
                <a:ext uri="{FF2B5EF4-FFF2-40B4-BE49-F238E27FC236}">
                  <a16:creationId xmlns:a16="http://schemas.microsoft.com/office/drawing/2014/main" id="{EEB731D4-9B26-4226-A26C-7C577C19BAFD}"/>
                </a:ext>
              </a:extLst>
            </p:cNvPr>
            <p:cNvSpPr/>
            <p:nvPr/>
          </p:nvSpPr>
          <p:spPr>
            <a:xfrm>
              <a:off x="1566702" y="1586963"/>
              <a:ext cx="1515922" cy="1995683"/>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sp>
          <p:nvSpPr>
            <p:cNvPr id="12" name="Rectangle 11">
              <a:extLst>
                <a:ext uri="{FF2B5EF4-FFF2-40B4-BE49-F238E27FC236}">
                  <a16:creationId xmlns:a16="http://schemas.microsoft.com/office/drawing/2014/main" id="{32A39B4D-3BF8-475E-8761-3A85DACFB2E2}"/>
                </a:ext>
              </a:extLst>
            </p:cNvPr>
            <p:cNvSpPr/>
            <p:nvPr/>
          </p:nvSpPr>
          <p:spPr>
            <a:xfrm>
              <a:off x="3070833" y="1586964"/>
              <a:ext cx="4580906" cy="1995682"/>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Consists Of</a:t>
              </a:r>
            </a:p>
          </p:txBody>
        </p:sp>
      </p:grpSp>
      <p:sp>
        <p:nvSpPr>
          <p:cNvPr id="19" name="Rectangle 18">
            <a:extLst>
              <a:ext uri="{FF2B5EF4-FFF2-40B4-BE49-F238E27FC236}">
                <a16:creationId xmlns:a16="http://schemas.microsoft.com/office/drawing/2014/main" id="{00FCF63E-C7D6-40DF-897C-0F32A2D62034}"/>
              </a:ext>
            </a:extLst>
          </p:cNvPr>
          <p:cNvSpPr/>
          <p:nvPr/>
        </p:nvSpPr>
        <p:spPr>
          <a:xfrm>
            <a:off x="0" y="0"/>
            <a:ext cx="3037306" cy="1010313"/>
          </a:xfrm>
          <a:prstGeom prst="rect">
            <a:avLst/>
          </a:prstGeom>
          <a:solidFill>
            <a:srgbClr val="0020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pic>
        <p:nvPicPr>
          <p:cNvPr id="2" name="Picture 2">
            <a:extLst>
              <a:ext uri="{FF2B5EF4-FFF2-40B4-BE49-F238E27FC236}">
                <a16:creationId xmlns:a16="http://schemas.microsoft.com/office/drawing/2014/main" id="{74982741-A6DF-767F-3CF4-526E23DE089E}"/>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6">
            <a:extLst>
              <a:ext uri="{FF2B5EF4-FFF2-40B4-BE49-F238E27FC236}">
                <a16:creationId xmlns:a16="http://schemas.microsoft.com/office/drawing/2014/main" id="{0D6A7840-1C7A-4F6F-7F47-F714C3EA6E1C}"/>
              </a:ext>
            </a:extLst>
          </p:cNvPr>
          <p:cNvSpPr>
            <a:spLocks noChangeShapeType="1"/>
          </p:cNvSpPr>
          <p:nvPr/>
        </p:nvSpPr>
        <p:spPr bwMode="auto">
          <a:xfrm>
            <a:off x="2819400" y="2145792"/>
            <a:ext cx="0" cy="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2631E532-0595-B9A9-9B8E-EC42655D0FCA}"/>
              </a:ext>
            </a:extLst>
          </p:cNvPr>
          <p:cNvSpPr/>
          <p:nvPr/>
        </p:nvSpPr>
        <p:spPr>
          <a:xfrm>
            <a:off x="11123559" y="2665375"/>
            <a:ext cx="155681" cy="2164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15" name="Picture 5">
            <a:extLst>
              <a:ext uri="{FF2B5EF4-FFF2-40B4-BE49-F238E27FC236}">
                <a16:creationId xmlns:a16="http://schemas.microsoft.com/office/drawing/2014/main" id="{0DF36DC5-9BB1-57CE-12B0-796F93B1941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11139" y="2273711"/>
            <a:ext cx="4738007" cy="112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 descr="image001">
            <a:extLst>
              <a:ext uri="{FF2B5EF4-FFF2-40B4-BE49-F238E27FC236}">
                <a16:creationId xmlns:a16="http://schemas.microsoft.com/office/drawing/2014/main" id="{FA094725-7F8B-C533-2C74-7E2BA1F93B29}"/>
              </a:ext>
            </a:extLst>
          </p:cNvPr>
          <p:cNvPicPr>
            <a:picLocks noChangeAspect="1" noChangeArrowheads="1"/>
          </p:cNvPicPr>
          <p:nvPr/>
        </p:nvPicPr>
        <p:blipFill>
          <a:blip r:embed="rId6" cstate="screen"/>
          <a:srcRect/>
          <a:stretch>
            <a:fillRect/>
          </a:stretch>
        </p:blipFill>
        <p:spPr bwMode="auto">
          <a:xfrm>
            <a:off x="4990871" y="4469981"/>
            <a:ext cx="2204436" cy="755894"/>
          </a:xfrm>
          <a:prstGeom prst="rect">
            <a:avLst/>
          </a:prstGeom>
          <a:solidFill>
            <a:schemeClr val="tx1"/>
          </a:solidFill>
          <a:ln w="9525">
            <a:noFill/>
            <a:miter lim="800000"/>
            <a:headEnd/>
            <a:tailEnd/>
          </a:ln>
        </p:spPr>
      </p:pic>
      <p:pic>
        <p:nvPicPr>
          <p:cNvPr id="17" name="Picture 16">
            <a:extLst>
              <a:ext uri="{FF2B5EF4-FFF2-40B4-BE49-F238E27FC236}">
                <a16:creationId xmlns:a16="http://schemas.microsoft.com/office/drawing/2014/main" id="{3E180663-A67B-9D8F-C789-98EB287E3191}"/>
              </a:ext>
            </a:extLst>
          </p:cNvPr>
          <p:cNvPicPr>
            <a:picLocks noChangeAspect="1"/>
          </p:cNvPicPr>
          <p:nvPr/>
        </p:nvPicPr>
        <p:blipFill>
          <a:blip r:embed="rId7"/>
          <a:stretch>
            <a:fillRect/>
          </a:stretch>
        </p:blipFill>
        <p:spPr>
          <a:xfrm>
            <a:off x="1137036" y="2350117"/>
            <a:ext cx="2993020" cy="949399"/>
          </a:xfrm>
          <a:prstGeom prst="rect">
            <a:avLst/>
          </a:prstGeom>
        </p:spPr>
      </p:pic>
      <p:pic>
        <p:nvPicPr>
          <p:cNvPr id="20" name="Picture 19">
            <a:extLst>
              <a:ext uri="{FF2B5EF4-FFF2-40B4-BE49-F238E27FC236}">
                <a16:creationId xmlns:a16="http://schemas.microsoft.com/office/drawing/2014/main" id="{F6710B5F-A78A-AC61-0A1A-806029747AC5}"/>
              </a:ext>
            </a:extLst>
          </p:cNvPr>
          <p:cNvPicPr>
            <a:picLocks noChangeAspect="1"/>
          </p:cNvPicPr>
          <p:nvPr/>
        </p:nvPicPr>
        <p:blipFill>
          <a:blip r:embed="rId8"/>
          <a:stretch>
            <a:fillRect/>
          </a:stretch>
        </p:blipFill>
        <p:spPr>
          <a:xfrm>
            <a:off x="1205660" y="4456984"/>
            <a:ext cx="2314575" cy="714375"/>
          </a:xfrm>
          <a:prstGeom prst="rect">
            <a:avLst/>
          </a:prstGeom>
        </p:spPr>
      </p:pic>
      <p:pic>
        <p:nvPicPr>
          <p:cNvPr id="21" name="Picture 1">
            <a:extLst>
              <a:ext uri="{FF2B5EF4-FFF2-40B4-BE49-F238E27FC236}">
                <a16:creationId xmlns:a16="http://schemas.microsoft.com/office/drawing/2014/main" id="{68D3542A-E97B-460F-B218-CCD7A49C0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4637" y="4424949"/>
            <a:ext cx="3016762" cy="73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160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C3A5E0-2638-48EF-B854-B31C118FBF38}"/>
              </a:ext>
            </a:extLst>
          </p:cNvPr>
          <p:cNvPicPr>
            <a:picLocks noChangeAspect="1"/>
          </p:cNvPicPr>
          <p:nvPr/>
        </p:nvPicPr>
        <p:blipFill>
          <a:blip r:embed="rId3"/>
          <a:stretch>
            <a:fillRect/>
          </a:stretch>
        </p:blipFill>
        <p:spPr>
          <a:xfrm>
            <a:off x="0" y="816409"/>
            <a:ext cx="12192000" cy="910000"/>
          </a:xfrm>
          <a:prstGeom prst="rect">
            <a:avLst/>
          </a:prstGeom>
        </p:spPr>
      </p:pic>
      <p:grpSp>
        <p:nvGrpSpPr>
          <p:cNvPr id="9" name="Group 8">
            <a:extLst>
              <a:ext uri="{FF2B5EF4-FFF2-40B4-BE49-F238E27FC236}">
                <a16:creationId xmlns:a16="http://schemas.microsoft.com/office/drawing/2014/main" id="{0257CF3A-6559-4B2B-9B63-CCB384C696E7}"/>
              </a:ext>
            </a:extLst>
          </p:cNvPr>
          <p:cNvGrpSpPr/>
          <p:nvPr/>
        </p:nvGrpSpPr>
        <p:grpSpPr>
          <a:xfrm>
            <a:off x="0" y="5022"/>
            <a:ext cx="12192000" cy="1010313"/>
            <a:chOff x="1566702" y="1586963"/>
            <a:chExt cx="6085037" cy="1995683"/>
          </a:xfrm>
        </p:grpSpPr>
        <p:sp>
          <p:nvSpPr>
            <p:cNvPr id="11" name="Rectangle 10">
              <a:extLst>
                <a:ext uri="{FF2B5EF4-FFF2-40B4-BE49-F238E27FC236}">
                  <a16:creationId xmlns:a16="http://schemas.microsoft.com/office/drawing/2014/main" id="{EEB731D4-9B26-4226-A26C-7C577C19BAFD}"/>
                </a:ext>
              </a:extLst>
            </p:cNvPr>
            <p:cNvSpPr/>
            <p:nvPr/>
          </p:nvSpPr>
          <p:spPr>
            <a:xfrm>
              <a:off x="1566702" y="1586963"/>
              <a:ext cx="1515922" cy="1995683"/>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sp>
          <p:nvSpPr>
            <p:cNvPr id="12" name="Rectangle 11">
              <a:extLst>
                <a:ext uri="{FF2B5EF4-FFF2-40B4-BE49-F238E27FC236}">
                  <a16:creationId xmlns:a16="http://schemas.microsoft.com/office/drawing/2014/main" id="{32A39B4D-3BF8-475E-8761-3A85DACFB2E2}"/>
                </a:ext>
              </a:extLst>
            </p:cNvPr>
            <p:cNvSpPr/>
            <p:nvPr/>
          </p:nvSpPr>
          <p:spPr>
            <a:xfrm>
              <a:off x="3070833" y="1586964"/>
              <a:ext cx="4580906" cy="1995682"/>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Part B Premium Reminder</a:t>
              </a:r>
            </a:p>
          </p:txBody>
        </p:sp>
      </p:grpSp>
      <p:sp>
        <p:nvSpPr>
          <p:cNvPr id="19" name="Rectangle 18">
            <a:extLst>
              <a:ext uri="{FF2B5EF4-FFF2-40B4-BE49-F238E27FC236}">
                <a16:creationId xmlns:a16="http://schemas.microsoft.com/office/drawing/2014/main" id="{00FCF63E-C7D6-40DF-897C-0F32A2D62034}"/>
              </a:ext>
            </a:extLst>
          </p:cNvPr>
          <p:cNvSpPr/>
          <p:nvPr/>
        </p:nvSpPr>
        <p:spPr>
          <a:xfrm>
            <a:off x="0" y="0"/>
            <a:ext cx="3037306" cy="1010313"/>
          </a:xfrm>
          <a:prstGeom prst="rect">
            <a:avLst/>
          </a:prstGeom>
          <a:solidFill>
            <a:srgbClr val="0020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sp>
        <p:nvSpPr>
          <p:cNvPr id="18" name="TextBox 17">
            <a:extLst>
              <a:ext uri="{FF2B5EF4-FFF2-40B4-BE49-F238E27FC236}">
                <a16:creationId xmlns:a16="http://schemas.microsoft.com/office/drawing/2014/main" id="{92DD5AF4-1F4C-4AD0-96CA-CE928632F3E5}"/>
              </a:ext>
            </a:extLst>
          </p:cNvPr>
          <p:cNvSpPr txBox="1"/>
          <p:nvPr/>
        </p:nvSpPr>
        <p:spPr>
          <a:xfrm>
            <a:off x="0" y="1015663"/>
            <a:ext cx="12191995"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Ways to Pay</a:t>
            </a:r>
          </a:p>
        </p:txBody>
      </p:sp>
      <p:pic>
        <p:nvPicPr>
          <p:cNvPr id="2" name="Picture 2">
            <a:extLst>
              <a:ext uri="{FF2B5EF4-FFF2-40B4-BE49-F238E27FC236}">
                <a16:creationId xmlns:a16="http://schemas.microsoft.com/office/drawing/2014/main" id="{74982741-A6DF-767F-3CF4-526E23DE089E}"/>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366D2216-175D-46E0-A28F-B2B091B4A8A4}"/>
              </a:ext>
            </a:extLst>
          </p:cNvPr>
          <p:cNvSpPr/>
          <p:nvPr/>
        </p:nvSpPr>
        <p:spPr>
          <a:xfrm>
            <a:off x="2399612" y="1810863"/>
            <a:ext cx="7391400" cy="1077218"/>
          </a:xfrm>
          <a:prstGeom prst="rect">
            <a:avLst/>
          </a:prstGeom>
        </p:spPr>
        <p:txBody>
          <a:bodyPr wrap="square">
            <a:spAutoFit/>
          </a:bodyPr>
          <a:lst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a:lstStyle>
          <a:p>
            <a:pPr defTabSz="685752">
              <a:buClr>
                <a:srgbClr val="FFFF00"/>
              </a:buClr>
            </a:pPr>
            <a:r>
              <a:rPr lang="en-US" sz="3200" dirty="0">
                <a:solidFill>
                  <a:srgbClr val="002060"/>
                </a:solidFill>
                <a:latin typeface="Times New Roman" pitchFamily="18" charset="0"/>
                <a:cs typeface="Times New Roman" pitchFamily="18" charset="0"/>
              </a:rPr>
              <a:t>Either deducted automatically from a Social Security benefit check </a:t>
            </a:r>
            <a:r>
              <a:rPr lang="en-US" sz="3200" b="1" dirty="0">
                <a:solidFill>
                  <a:srgbClr val="002060"/>
                </a:solidFill>
                <a:latin typeface="Times New Roman" pitchFamily="18" charset="0"/>
                <a:cs typeface="Times New Roman" pitchFamily="18" charset="0"/>
              </a:rPr>
              <a:t>or</a:t>
            </a:r>
            <a:r>
              <a:rPr lang="en-US" sz="3200" dirty="0">
                <a:solidFill>
                  <a:srgbClr val="002060"/>
                </a:solidFill>
                <a:latin typeface="Times New Roman" pitchFamily="18" charset="0"/>
                <a:cs typeface="Times New Roman" pitchFamily="18" charset="0"/>
              </a:rPr>
              <a:t> billed quarterly.</a:t>
            </a:r>
          </a:p>
        </p:txBody>
      </p:sp>
      <p:sp>
        <p:nvSpPr>
          <p:cNvPr id="30" name="Rectangle 29">
            <a:extLst>
              <a:ext uri="{FF2B5EF4-FFF2-40B4-BE49-F238E27FC236}">
                <a16:creationId xmlns:a16="http://schemas.microsoft.com/office/drawing/2014/main" id="{BFFBF78E-3C36-3F03-A12D-096EEABA599F}"/>
              </a:ext>
            </a:extLst>
          </p:cNvPr>
          <p:cNvSpPr/>
          <p:nvPr/>
        </p:nvSpPr>
        <p:spPr>
          <a:xfrm>
            <a:off x="233565" y="2972535"/>
            <a:ext cx="11723493" cy="3477875"/>
          </a:xfrm>
          <a:prstGeom prst="rect">
            <a:avLst/>
          </a:prstGeom>
        </p:spPr>
        <p:txBody>
          <a:bodyPr wrap="square">
            <a:spAutoFit/>
          </a:bodyPr>
          <a:lst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a:lstStyle>
          <a:p>
            <a:pPr defTabSz="685752">
              <a:buClr>
                <a:srgbClr val="FFFF00"/>
              </a:buClr>
            </a:pPr>
            <a:r>
              <a:rPr lang="en-US" sz="3200" dirty="0">
                <a:solidFill>
                  <a:srgbClr val="002060"/>
                </a:solidFill>
                <a:latin typeface="Times New Roman" pitchFamily="18" charset="0"/>
                <a:cs typeface="Times New Roman" pitchFamily="18" charset="0"/>
              </a:rPr>
              <a:t>Options if you are billed:</a:t>
            </a:r>
          </a:p>
          <a:p>
            <a:pPr marL="457200" indent="-457200" defTabSz="685752">
              <a:buClr>
                <a:srgbClr val="002060"/>
              </a:buClr>
              <a:buFont typeface="Arial" panose="020B0604020202020204" pitchFamily="34" charset="0"/>
              <a:buChar char="•"/>
            </a:pPr>
            <a:r>
              <a:rPr lang="en-US" sz="3200" b="1" dirty="0">
                <a:solidFill>
                  <a:srgbClr val="002060"/>
                </a:solidFill>
                <a:latin typeface="Times New Roman" pitchFamily="18" charset="0"/>
                <a:cs typeface="Times New Roman" pitchFamily="18" charset="0"/>
              </a:rPr>
              <a:t>Medicare Easy Pay </a:t>
            </a:r>
            <a:r>
              <a:rPr lang="en-US" sz="3200" dirty="0">
                <a:solidFill>
                  <a:srgbClr val="002060"/>
                </a:solidFill>
                <a:latin typeface="Times New Roman" pitchFamily="18" charset="0"/>
                <a:cs typeface="Times New Roman" pitchFamily="18" charset="0"/>
              </a:rPr>
              <a:t>– deducted from checking, automatic payment</a:t>
            </a:r>
          </a:p>
          <a:p>
            <a:pPr marL="457200" indent="-457200" defTabSz="685752">
              <a:buClr>
                <a:srgbClr val="002060"/>
              </a:buClr>
              <a:buFont typeface="Arial" panose="020B0604020202020204" pitchFamily="34" charset="0"/>
              <a:buChar char="•"/>
            </a:pPr>
            <a:r>
              <a:rPr lang="en-US" sz="3200" dirty="0">
                <a:solidFill>
                  <a:srgbClr val="002060"/>
                </a:solidFill>
                <a:latin typeface="Times New Roman" pitchFamily="18" charset="0"/>
                <a:cs typeface="Times New Roman" pitchFamily="18" charset="0"/>
              </a:rPr>
              <a:t>Mail</a:t>
            </a:r>
          </a:p>
          <a:p>
            <a:pPr marL="457200" indent="-457200" defTabSz="685752">
              <a:buClr>
                <a:srgbClr val="002060"/>
              </a:buClr>
              <a:buFont typeface="Arial" panose="020B0604020202020204" pitchFamily="34" charset="0"/>
              <a:buChar char="•"/>
            </a:pPr>
            <a:r>
              <a:rPr lang="en-US" sz="3200" dirty="0">
                <a:solidFill>
                  <a:srgbClr val="002060"/>
                </a:solidFill>
                <a:latin typeface="Times New Roman" pitchFamily="18" charset="0"/>
                <a:cs typeface="Times New Roman" pitchFamily="18" charset="0"/>
              </a:rPr>
              <a:t>Direct payment using your bank’s website</a:t>
            </a:r>
          </a:p>
          <a:p>
            <a:pPr marL="457200" indent="-457200" defTabSz="685752">
              <a:buClr>
                <a:srgbClr val="002060"/>
              </a:buClr>
              <a:buFont typeface="Arial" panose="020B0604020202020204" pitchFamily="34" charset="0"/>
              <a:buChar char="•"/>
            </a:pPr>
            <a:r>
              <a:rPr lang="en-US" sz="3200" dirty="0">
                <a:solidFill>
                  <a:srgbClr val="002060"/>
                </a:solidFill>
                <a:latin typeface="Times New Roman" pitchFamily="18" charset="0"/>
                <a:cs typeface="Times New Roman" pitchFamily="18" charset="0"/>
              </a:rPr>
              <a:t>Credit card at MyMedicare.gov</a:t>
            </a:r>
          </a:p>
          <a:p>
            <a:pPr marL="457200" indent="-457200" defTabSz="685752">
              <a:buClr>
                <a:srgbClr val="002060"/>
              </a:buClr>
              <a:buFont typeface="Arial" panose="020B0604020202020204" pitchFamily="34" charset="0"/>
              <a:buChar char="•"/>
            </a:pPr>
            <a:endParaRPr lang="en-US" sz="3200" dirty="0">
              <a:solidFill>
                <a:srgbClr val="002060"/>
              </a:solidFill>
              <a:latin typeface="Times New Roman" pitchFamily="18" charset="0"/>
              <a:cs typeface="Times New Roman" pitchFamily="18" charset="0"/>
            </a:endParaRPr>
          </a:p>
          <a:p>
            <a:pPr defTabSz="685752">
              <a:buClr>
                <a:srgbClr val="002060"/>
              </a:buClr>
            </a:pPr>
            <a:r>
              <a:rPr lang="en-US" sz="2800" dirty="0">
                <a:solidFill>
                  <a:schemeClr val="bg2"/>
                </a:solidFill>
                <a:latin typeface="Times New Roman" pitchFamily="18" charset="0"/>
                <a:cs typeface="Times New Roman" pitchFamily="18" charset="0"/>
              </a:rPr>
              <a:t>Failure to pay the Part B premium results in termination of MEHP coverage.</a:t>
            </a:r>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81848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75A55B-2238-4087-AE94-6B928E5AF834}"/>
              </a:ext>
            </a:extLst>
          </p:cNvPr>
          <p:cNvPicPr>
            <a:picLocks noChangeAspect="1"/>
          </p:cNvPicPr>
          <p:nvPr/>
        </p:nvPicPr>
        <p:blipFill>
          <a:blip r:embed="rId3"/>
          <a:stretch>
            <a:fillRect/>
          </a:stretch>
        </p:blipFill>
        <p:spPr>
          <a:xfrm>
            <a:off x="0" y="816409"/>
            <a:ext cx="12192000" cy="910000"/>
          </a:xfrm>
          <a:prstGeom prst="rect">
            <a:avLst/>
          </a:prstGeom>
        </p:spPr>
      </p:pic>
      <p:sp>
        <p:nvSpPr>
          <p:cNvPr id="6" name="TextBox 5">
            <a:extLst>
              <a:ext uri="{FF2B5EF4-FFF2-40B4-BE49-F238E27FC236}">
                <a16:creationId xmlns:a16="http://schemas.microsoft.com/office/drawing/2014/main" id="{839C4DD4-D1F3-4DA9-A692-192BDAFC4EF1}"/>
              </a:ext>
            </a:extLst>
          </p:cNvPr>
          <p:cNvSpPr txBox="1"/>
          <p:nvPr/>
        </p:nvSpPr>
        <p:spPr>
          <a:xfrm>
            <a:off x="1723633" y="3231380"/>
            <a:ext cx="2695967" cy="3124972"/>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5">
            <a:extLst>
              <a:ext uri="{FF2B5EF4-FFF2-40B4-BE49-F238E27FC236}">
                <a16:creationId xmlns:a16="http://schemas.microsoft.com/office/drawing/2014/main" id="{B5325431-A2B5-40E2-8F72-6AD9230BD8F0}"/>
              </a:ext>
            </a:extLst>
          </p:cNvPr>
          <p:cNvSpPr txBox="1">
            <a:spLocks noChangeArrowheads="1"/>
          </p:cNvSpPr>
          <p:nvPr/>
        </p:nvSpPr>
        <p:spPr bwMode="auto">
          <a:xfrm>
            <a:off x="0" y="1667885"/>
            <a:ext cx="121920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Shared solution providing permanent funding for retiree health care</a:t>
            </a:r>
          </a:p>
        </p:txBody>
      </p:sp>
      <p:pic>
        <p:nvPicPr>
          <p:cNvPr id="4" name="Picture 3">
            <a:extLst>
              <a:ext uri="{FF2B5EF4-FFF2-40B4-BE49-F238E27FC236}">
                <a16:creationId xmlns:a16="http://schemas.microsoft.com/office/drawing/2014/main" id="{F4672164-7971-4581-8976-4E9D60D67B52}"/>
              </a:ext>
            </a:extLst>
          </p:cNvPr>
          <p:cNvPicPr>
            <a:picLocks noChangeAspect="1"/>
          </p:cNvPicPr>
          <p:nvPr/>
        </p:nvPicPr>
        <p:blipFill>
          <a:blip r:embed="rId4"/>
          <a:stretch>
            <a:fillRect/>
          </a:stretch>
        </p:blipFill>
        <p:spPr>
          <a:xfrm>
            <a:off x="2012592" y="3346379"/>
            <a:ext cx="2118048" cy="2894974"/>
          </a:xfrm>
          <a:prstGeom prst="rect">
            <a:avLst/>
          </a:prstGeom>
        </p:spPr>
      </p:pic>
      <p:sp>
        <p:nvSpPr>
          <p:cNvPr id="5" name="Slide Number Placeholder 1">
            <a:extLst>
              <a:ext uri="{FF2B5EF4-FFF2-40B4-BE49-F238E27FC236}">
                <a16:creationId xmlns:a16="http://schemas.microsoft.com/office/drawing/2014/main" id="{A8B54E20-39A9-4312-9D5D-705604FC6EF4}"/>
              </a:ext>
            </a:extLst>
          </p:cNvPr>
          <p:cNvSpPr txBox="1">
            <a:spLocks/>
          </p:cNvSpPr>
          <p:nvPr/>
        </p:nvSpPr>
        <p:spPr>
          <a:xfrm>
            <a:off x="10871200" y="6356351"/>
            <a:ext cx="711200" cy="365125"/>
          </a:xfrm>
          <a:prstGeom prst="rect">
            <a:avLst/>
          </a:prstGeom>
        </p:spPr>
        <p:txBody>
          <a:bodyPr vert="horz" lIns="91440" rIns="0" anchor="b"/>
          <a:lstStyle>
            <a:defPPr>
              <a:defRPr lang="en-US"/>
            </a:defPPr>
            <a:lvl1pPr marL="0" algn="r" defTabSz="914400" rtl="0" eaLnBrk="1" latinLnBrk="0" hangingPunct="1">
              <a:defRPr sz="1400" b="1" kern="1200">
                <a:solidFill>
                  <a:schemeClr val="tx2">
                    <a:shade val="50000"/>
                  </a:scheme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9E5">
                  <a:shade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240AFE3-5D29-45E9-9111-AEAD91F22D24}"/>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Shared Responsibility</a:t>
            </a:r>
          </a:p>
        </p:txBody>
      </p:sp>
      <p:pic>
        <p:nvPicPr>
          <p:cNvPr id="11" name="Picture 10" descr="A group of people sitting at a desk in a room&#10;&#10;Description automatically generated">
            <a:extLst>
              <a:ext uri="{FF2B5EF4-FFF2-40B4-BE49-F238E27FC236}">
                <a16:creationId xmlns:a16="http://schemas.microsoft.com/office/drawing/2014/main" id="{CDABCF48-8BD3-4267-8B8D-0419F700C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786"/>
          <a:stretch/>
        </p:blipFill>
        <p:spPr>
          <a:xfrm>
            <a:off x="5943600" y="3151813"/>
            <a:ext cx="4800600" cy="3284106"/>
          </a:xfrm>
          <a:prstGeom prst="rect">
            <a:avLst/>
          </a:prstGeom>
        </p:spPr>
      </p:pic>
      <p:sp>
        <p:nvSpPr>
          <p:cNvPr id="13" name="Rectangle 12">
            <a:extLst>
              <a:ext uri="{FF2B5EF4-FFF2-40B4-BE49-F238E27FC236}">
                <a16:creationId xmlns:a16="http://schemas.microsoft.com/office/drawing/2014/main" id="{6B4EB26C-9EE9-4E2A-97E9-5F9D11FA42FE}"/>
              </a:ext>
            </a:extLst>
          </p:cNvPr>
          <p:cNvSpPr/>
          <p:nvPr/>
        </p:nvSpPr>
        <p:spPr>
          <a:xfrm>
            <a:off x="4094375" y="984176"/>
            <a:ext cx="3698448"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rPr>
              <a:t>In Second Decade</a:t>
            </a:r>
          </a:p>
        </p:txBody>
      </p:sp>
      <p:pic>
        <p:nvPicPr>
          <p:cNvPr id="3" name="Picture 2">
            <a:extLst>
              <a:ext uri="{FF2B5EF4-FFF2-40B4-BE49-F238E27FC236}">
                <a16:creationId xmlns:a16="http://schemas.microsoft.com/office/drawing/2014/main" id="{E3667B03-1B05-1663-2C56-A16C95DE53CC}"/>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63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10B8E4-98AB-4767-8D96-76334AC25BCD}"/>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a:extLst>
              <a:ext uri="{FF2B5EF4-FFF2-40B4-BE49-F238E27FC236}">
                <a16:creationId xmlns:a16="http://schemas.microsoft.com/office/drawing/2014/main" id="{8C1A75B7-720D-4866-8E99-F23FA1344783}"/>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Times New Roman"/>
              </a:rPr>
              <a:t>Behind the Medals</a:t>
            </a:r>
            <a:endParaRPr kumimoji="0" lang="en-US" sz="6000" b="1"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2" name="Picture 2">
            <a:extLst>
              <a:ext uri="{FF2B5EF4-FFF2-40B4-BE49-F238E27FC236}">
                <a16:creationId xmlns:a16="http://schemas.microsoft.com/office/drawing/2014/main" id="{26736B79-7C17-9D8E-5619-87991614DDF8}"/>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00643718-B667-1FD6-69F9-46E714A2A47F}"/>
              </a:ext>
            </a:extLst>
          </p:cNvPr>
          <p:cNvSpPr txBox="1"/>
          <p:nvPr/>
        </p:nvSpPr>
        <p:spPr>
          <a:xfrm>
            <a:off x="2930445" y="1015491"/>
            <a:ext cx="63311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cs typeface="Times New Roman" panose="02020603050405020304" pitchFamily="18" charset="0"/>
              </a:rPr>
              <a:t>Every Olympian Had Teachers</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May be an image of 1 person and text">
            <a:extLst>
              <a:ext uri="{FF2B5EF4-FFF2-40B4-BE49-F238E27FC236}">
                <a16:creationId xmlns:a16="http://schemas.microsoft.com/office/drawing/2014/main" id="{39F4C9F1-299D-3005-E726-FE2F51BE0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563" y="1832072"/>
            <a:ext cx="4740873" cy="474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36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CD954E-D662-49AB-A5A9-E22041A2F039}"/>
              </a:ext>
            </a:extLst>
          </p:cNvPr>
          <p:cNvPicPr>
            <a:picLocks noChangeAspect="1"/>
          </p:cNvPicPr>
          <p:nvPr/>
        </p:nvPicPr>
        <p:blipFill>
          <a:blip r:embed="rId3"/>
          <a:stretch>
            <a:fillRect/>
          </a:stretch>
        </p:blipFill>
        <p:spPr>
          <a:xfrm>
            <a:off x="0" y="816409"/>
            <a:ext cx="12192000" cy="910000"/>
          </a:xfrm>
          <a:prstGeom prst="rect">
            <a:avLst/>
          </a:prstGeom>
        </p:spPr>
      </p:pic>
      <p:sp>
        <p:nvSpPr>
          <p:cNvPr id="5" name="Slide Number Placeholder 1">
            <a:extLst>
              <a:ext uri="{FF2B5EF4-FFF2-40B4-BE49-F238E27FC236}">
                <a16:creationId xmlns:a16="http://schemas.microsoft.com/office/drawing/2014/main" id="{A8B54E20-39A9-4312-9D5D-705604FC6EF4}"/>
              </a:ext>
            </a:extLst>
          </p:cNvPr>
          <p:cNvSpPr txBox="1">
            <a:spLocks/>
          </p:cNvSpPr>
          <p:nvPr/>
        </p:nvSpPr>
        <p:spPr>
          <a:xfrm>
            <a:off x="10871200" y="6356351"/>
            <a:ext cx="711200" cy="365125"/>
          </a:xfrm>
          <a:prstGeom prst="rect">
            <a:avLst/>
          </a:prstGeom>
        </p:spPr>
        <p:txBody>
          <a:bodyPr vert="horz" lIns="91440" rIns="0" anchor="b"/>
          <a:lstStyle>
            <a:defPPr>
              <a:defRPr lang="en-US"/>
            </a:defPPr>
            <a:lvl1pPr marL="0" algn="r" defTabSz="914400" rtl="0" eaLnBrk="1" latinLnBrk="0" hangingPunct="1">
              <a:defRPr sz="1400" b="1" kern="1200">
                <a:solidFill>
                  <a:schemeClr val="tx2">
                    <a:shade val="50000"/>
                  </a:scheme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9E5">
                  <a:shade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240AFE3-5D29-45E9-9111-AEAD91F22D24}"/>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Shared Responsibility</a:t>
            </a:r>
          </a:p>
        </p:txBody>
      </p:sp>
      <p:sp>
        <p:nvSpPr>
          <p:cNvPr id="13" name="Rectangle 12">
            <a:extLst>
              <a:ext uri="{FF2B5EF4-FFF2-40B4-BE49-F238E27FC236}">
                <a16:creationId xmlns:a16="http://schemas.microsoft.com/office/drawing/2014/main" id="{6B4EB26C-9EE9-4E2A-97E9-5F9D11FA42FE}"/>
              </a:ext>
            </a:extLst>
          </p:cNvPr>
          <p:cNvSpPr/>
          <p:nvPr/>
        </p:nvSpPr>
        <p:spPr>
          <a:xfrm>
            <a:off x="2771267" y="984176"/>
            <a:ext cx="6344687"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rPr>
              <a:t>How the Cost Has Been Shared</a:t>
            </a:r>
          </a:p>
        </p:txBody>
      </p:sp>
      <p:pic>
        <p:nvPicPr>
          <p:cNvPr id="2" name="Picture 2">
            <a:extLst>
              <a:ext uri="{FF2B5EF4-FFF2-40B4-BE49-F238E27FC236}">
                <a16:creationId xmlns:a16="http://schemas.microsoft.com/office/drawing/2014/main" id="{20F7EB2E-102A-838F-34FE-0943688B9ED0}"/>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Chart 2">
            <a:extLst>
              <a:ext uri="{FF2B5EF4-FFF2-40B4-BE49-F238E27FC236}">
                <a16:creationId xmlns:a16="http://schemas.microsoft.com/office/drawing/2014/main" id="{C8823E82-9A4A-2E33-1F41-BAEE0107D819}"/>
              </a:ext>
            </a:extLst>
          </p:cNvPr>
          <p:cNvGraphicFramePr>
            <a:graphicFrameLocks/>
          </p:cNvGraphicFramePr>
          <p:nvPr/>
        </p:nvGraphicFramePr>
        <p:xfrm>
          <a:off x="114310" y="1798274"/>
          <a:ext cx="11658600" cy="42830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5B46CD5A-F2A8-CDE4-6196-92D358665DBF}"/>
              </a:ext>
            </a:extLst>
          </p:cNvPr>
          <p:cNvSpPr txBox="1"/>
          <p:nvPr/>
        </p:nvSpPr>
        <p:spPr>
          <a:xfrm>
            <a:off x="2235460" y="6102524"/>
            <a:ext cx="23341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Teachers and retirees</a:t>
            </a:r>
          </a:p>
        </p:txBody>
      </p:sp>
      <p:sp>
        <p:nvSpPr>
          <p:cNvPr id="8" name="TextBox 7">
            <a:extLst>
              <a:ext uri="{FF2B5EF4-FFF2-40B4-BE49-F238E27FC236}">
                <a16:creationId xmlns:a16="http://schemas.microsoft.com/office/drawing/2014/main" id="{CA717F8D-2343-6432-A0A3-30F76ED80546}"/>
              </a:ext>
            </a:extLst>
          </p:cNvPr>
          <p:cNvSpPr txBox="1"/>
          <p:nvPr/>
        </p:nvSpPr>
        <p:spPr>
          <a:xfrm>
            <a:off x="5599497" y="6102524"/>
            <a:ext cx="3276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School districts and universities</a:t>
            </a:r>
          </a:p>
        </p:txBody>
      </p:sp>
      <p:sp>
        <p:nvSpPr>
          <p:cNvPr id="9" name="TextBox 8">
            <a:extLst>
              <a:ext uri="{FF2B5EF4-FFF2-40B4-BE49-F238E27FC236}">
                <a16:creationId xmlns:a16="http://schemas.microsoft.com/office/drawing/2014/main" id="{66B1F8D7-7134-4B16-C797-EE42E1175AFF}"/>
              </a:ext>
            </a:extLst>
          </p:cNvPr>
          <p:cNvSpPr txBox="1"/>
          <p:nvPr/>
        </p:nvSpPr>
        <p:spPr>
          <a:xfrm>
            <a:off x="9906000" y="6102524"/>
            <a:ext cx="838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State</a:t>
            </a:r>
          </a:p>
        </p:txBody>
      </p:sp>
      <p:cxnSp>
        <p:nvCxnSpPr>
          <p:cNvPr id="14" name="Straight Connector 13">
            <a:extLst>
              <a:ext uri="{FF2B5EF4-FFF2-40B4-BE49-F238E27FC236}">
                <a16:creationId xmlns:a16="http://schemas.microsoft.com/office/drawing/2014/main" id="{7016B4FE-06C6-9BD4-B9F8-407E00667301}"/>
              </a:ext>
            </a:extLst>
          </p:cNvPr>
          <p:cNvCxnSpPr>
            <a:cxnSpLocks/>
          </p:cNvCxnSpPr>
          <p:nvPr/>
        </p:nvCxnSpPr>
        <p:spPr>
          <a:xfrm>
            <a:off x="1524000" y="6287190"/>
            <a:ext cx="6096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227C55-1990-6FD3-01DD-B28748D371DA}"/>
              </a:ext>
            </a:extLst>
          </p:cNvPr>
          <p:cNvCxnSpPr>
            <a:cxnSpLocks/>
          </p:cNvCxnSpPr>
          <p:nvPr/>
        </p:nvCxnSpPr>
        <p:spPr>
          <a:xfrm>
            <a:off x="4876800" y="6287190"/>
            <a:ext cx="609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406C1F-31E3-3037-A1DA-9EE7EF9619EC}"/>
              </a:ext>
            </a:extLst>
          </p:cNvPr>
          <p:cNvCxnSpPr>
            <a:cxnSpLocks/>
          </p:cNvCxnSpPr>
          <p:nvPr/>
        </p:nvCxnSpPr>
        <p:spPr>
          <a:xfrm>
            <a:off x="9220200" y="6287190"/>
            <a:ext cx="6096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415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934F8-447C-4DA9-B5AF-AD07A9E21A20}"/>
              </a:ext>
            </a:extLst>
          </p:cNvPr>
          <p:cNvPicPr>
            <a:picLocks noChangeAspect="1"/>
          </p:cNvPicPr>
          <p:nvPr/>
        </p:nvPicPr>
        <p:blipFill>
          <a:blip r:embed="rId3"/>
          <a:stretch>
            <a:fillRect/>
          </a:stretch>
        </p:blipFill>
        <p:spPr>
          <a:xfrm>
            <a:off x="0" y="816409"/>
            <a:ext cx="12192000" cy="910000"/>
          </a:xfrm>
          <a:prstGeom prst="rect">
            <a:avLst/>
          </a:prstGeom>
        </p:spPr>
      </p:pic>
      <p:sp>
        <p:nvSpPr>
          <p:cNvPr id="3" name="TextBox 2">
            <a:extLst>
              <a:ext uri="{FF2B5EF4-FFF2-40B4-BE49-F238E27FC236}">
                <a16:creationId xmlns:a16="http://schemas.microsoft.com/office/drawing/2014/main" id="{0C7B4A35-6E25-42EC-ABF0-22C22FF6AECA}"/>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mn-cs"/>
              </a:rPr>
              <a:t>TRS Health Insurance</a:t>
            </a:r>
          </a:p>
        </p:txBody>
      </p:sp>
      <p:sp>
        <p:nvSpPr>
          <p:cNvPr id="2" name="Rectangle 1">
            <a:extLst>
              <a:ext uri="{FF2B5EF4-FFF2-40B4-BE49-F238E27FC236}">
                <a16:creationId xmlns:a16="http://schemas.microsoft.com/office/drawing/2014/main" id="{4E90E44F-827F-4416-AA70-0E31FB22D065}"/>
              </a:ext>
            </a:extLst>
          </p:cNvPr>
          <p:cNvSpPr/>
          <p:nvPr/>
        </p:nvSpPr>
        <p:spPr>
          <a:xfrm>
            <a:off x="4573788" y="1015663"/>
            <a:ext cx="304442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rPr>
              <a:t>Funded Status</a:t>
            </a:r>
          </a:p>
        </p:txBody>
      </p:sp>
      <p:graphicFrame>
        <p:nvGraphicFramePr>
          <p:cNvPr id="13" name="Chart 12">
            <a:extLst>
              <a:ext uri="{FF2B5EF4-FFF2-40B4-BE49-F238E27FC236}">
                <a16:creationId xmlns:a16="http://schemas.microsoft.com/office/drawing/2014/main" id="{2964A715-6778-4D53-BE38-02C0827BCFBD}"/>
              </a:ext>
            </a:extLst>
          </p:cNvPr>
          <p:cNvGraphicFramePr>
            <a:graphicFrameLocks/>
          </p:cNvGraphicFramePr>
          <p:nvPr/>
        </p:nvGraphicFramePr>
        <p:xfrm>
          <a:off x="762000" y="1816309"/>
          <a:ext cx="10806893" cy="4355891"/>
        </p:xfrm>
        <a:graphic>
          <a:graphicData uri="http://schemas.openxmlformats.org/drawingml/2006/chart">
            <c:chart xmlns:c="http://schemas.openxmlformats.org/drawingml/2006/chart" xmlns:r="http://schemas.openxmlformats.org/officeDocument/2006/relationships" r:id="rId4"/>
          </a:graphicData>
        </a:graphic>
      </p:graphicFrame>
      <p:sp>
        <p:nvSpPr>
          <p:cNvPr id="14" name="Arrow: Down 13">
            <a:extLst>
              <a:ext uri="{FF2B5EF4-FFF2-40B4-BE49-F238E27FC236}">
                <a16:creationId xmlns:a16="http://schemas.microsoft.com/office/drawing/2014/main" id="{10D67505-E7C0-4F96-B376-5AA3EBE41833}"/>
              </a:ext>
            </a:extLst>
          </p:cNvPr>
          <p:cNvSpPr/>
          <p:nvPr/>
        </p:nvSpPr>
        <p:spPr>
          <a:xfrm>
            <a:off x="2649440" y="4289529"/>
            <a:ext cx="685800" cy="62296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DEEAB67-13D8-4124-B939-A4C7F01AD2A5}"/>
              </a:ext>
            </a:extLst>
          </p:cNvPr>
          <p:cNvSpPr txBox="1"/>
          <p:nvPr/>
        </p:nvSpPr>
        <p:spPr>
          <a:xfrm>
            <a:off x="1840792" y="3367034"/>
            <a:ext cx="2502608" cy="58503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mn-cs"/>
              </a:rPr>
              <a:t>Shared Responsibility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mn-cs"/>
              </a:rPr>
              <a:t>Becomes law</a:t>
            </a:r>
          </a:p>
        </p:txBody>
      </p:sp>
      <p:sp>
        <p:nvSpPr>
          <p:cNvPr id="5" name="TextBox 4">
            <a:extLst>
              <a:ext uri="{FF2B5EF4-FFF2-40B4-BE49-F238E27FC236}">
                <a16:creationId xmlns:a16="http://schemas.microsoft.com/office/drawing/2014/main" id="{43E7FA0C-1138-FFF4-4301-83A17ABF2B85}"/>
              </a:ext>
            </a:extLst>
          </p:cNvPr>
          <p:cNvSpPr txBox="1"/>
          <p:nvPr/>
        </p:nvSpPr>
        <p:spPr>
          <a:xfrm>
            <a:off x="11384783" y="6262100"/>
            <a:ext cx="110532" cy="366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mn-cs"/>
              </a:rPr>
              <a:t>9</a:t>
            </a:r>
          </a:p>
        </p:txBody>
      </p:sp>
      <p:pic>
        <p:nvPicPr>
          <p:cNvPr id="4" name="Picture 3">
            <a:extLst>
              <a:ext uri="{FF2B5EF4-FFF2-40B4-BE49-F238E27FC236}">
                <a16:creationId xmlns:a16="http://schemas.microsoft.com/office/drawing/2014/main" id="{9205BA58-66C9-0ADD-C5B6-D901601576C2}"/>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1131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F9C500-5746-4677-80C9-83CA1707248E}"/>
              </a:ext>
            </a:extLst>
          </p:cNvPr>
          <p:cNvPicPr>
            <a:picLocks noChangeAspect="1"/>
          </p:cNvPicPr>
          <p:nvPr/>
        </p:nvPicPr>
        <p:blipFill>
          <a:blip r:embed="rId3"/>
          <a:stretch>
            <a:fillRect/>
          </a:stretch>
        </p:blipFill>
        <p:spPr>
          <a:xfrm>
            <a:off x="0" y="816409"/>
            <a:ext cx="12192000" cy="910000"/>
          </a:xfrm>
          <a:prstGeom prst="rect">
            <a:avLst/>
          </a:prstGeom>
        </p:spPr>
      </p:pic>
      <p:graphicFrame>
        <p:nvGraphicFramePr>
          <p:cNvPr id="13" name="Chart 12">
            <a:extLst>
              <a:ext uri="{FF2B5EF4-FFF2-40B4-BE49-F238E27FC236}">
                <a16:creationId xmlns:a16="http://schemas.microsoft.com/office/drawing/2014/main" id="{8D2DA2F2-3D0E-4619-8E2F-75400D8A28CF}"/>
              </a:ext>
            </a:extLst>
          </p:cNvPr>
          <p:cNvGraphicFramePr>
            <a:graphicFrameLocks/>
          </p:cNvGraphicFramePr>
          <p:nvPr/>
        </p:nvGraphicFramePr>
        <p:xfrm>
          <a:off x="266700" y="1778819"/>
          <a:ext cx="11658600" cy="43171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9EAF735-DC73-48E5-B994-6183BBE66232}"/>
              </a:ext>
            </a:extLst>
          </p:cNvPr>
          <p:cNvGraphicFramePr>
            <a:graphicFrameLocks/>
          </p:cNvGraphicFramePr>
          <p:nvPr/>
        </p:nvGraphicFramePr>
        <p:xfrm>
          <a:off x="381000" y="1924599"/>
          <a:ext cx="11658600" cy="3962400"/>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C8415D79-AF43-479C-90BA-B2B0C9A08419}"/>
              </a:ext>
            </a:extLst>
          </p:cNvPr>
          <p:cNvSpPr/>
          <p:nvPr/>
        </p:nvSpPr>
        <p:spPr>
          <a:xfrm>
            <a:off x="266700" y="6094026"/>
            <a:ext cx="11658600" cy="461665"/>
          </a:xfrm>
          <a:prstGeom prst="rect">
            <a:avLst/>
          </a:prstGeom>
          <a:solidFill>
            <a:srgbClr val="002060"/>
          </a:solidFill>
          <a:ln>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Premiums Held Almost Constant For 20 Years</a:t>
            </a:r>
          </a:p>
        </p:txBody>
      </p:sp>
      <p:grpSp>
        <p:nvGrpSpPr>
          <p:cNvPr id="9" name="Group 8">
            <a:extLst>
              <a:ext uri="{FF2B5EF4-FFF2-40B4-BE49-F238E27FC236}">
                <a16:creationId xmlns:a16="http://schemas.microsoft.com/office/drawing/2014/main" id="{0257CF3A-6559-4B2B-9B63-CCB384C696E7}"/>
              </a:ext>
            </a:extLst>
          </p:cNvPr>
          <p:cNvGrpSpPr/>
          <p:nvPr/>
        </p:nvGrpSpPr>
        <p:grpSpPr>
          <a:xfrm>
            <a:off x="0" y="5022"/>
            <a:ext cx="12192000" cy="1010313"/>
            <a:chOff x="1566702" y="1586963"/>
            <a:chExt cx="6085037" cy="1995683"/>
          </a:xfrm>
        </p:grpSpPr>
        <p:sp>
          <p:nvSpPr>
            <p:cNvPr id="11" name="Rectangle 10">
              <a:extLst>
                <a:ext uri="{FF2B5EF4-FFF2-40B4-BE49-F238E27FC236}">
                  <a16:creationId xmlns:a16="http://schemas.microsoft.com/office/drawing/2014/main" id="{EEB731D4-9B26-4226-A26C-7C577C19BAFD}"/>
                </a:ext>
              </a:extLst>
            </p:cNvPr>
            <p:cNvSpPr/>
            <p:nvPr/>
          </p:nvSpPr>
          <p:spPr>
            <a:xfrm>
              <a:off x="1566702" y="1586963"/>
              <a:ext cx="1515922" cy="1995683"/>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sp>
          <p:nvSpPr>
            <p:cNvPr id="12" name="Rectangle 11">
              <a:extLst>
                <a:ext uri="{FF2B5EF4-FFF2-40B4-BE49-F238E27FC236}">
                  <a16:creationId xmlns:a16="http://schemas.microsoft.com/office/drawing/2014/main" id="{32A39B4D-3BF8-475E-8761-3A85DACFB2E2}"/>
                </a:ext>
              </a:extLst>
            </p:cNvPr>
            <p:cNvSpPr/>
            <p:nvPr/>
          </p:nvSpPr>
          <p:spPr>
            <a:xfrm>
              <a:off x="3070833" y="1586964"/>
              <a:ext cx="4580906" cy="1995682"/>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Premiums</a:t>
              </a:r>
            </a:p>
          </p:txBody>
        </p:sp>
      </p:grpSp>
      <p:sp>
        <p:nvSpPr>
          <p:cNvPr id="16" name="TextBox 15">
            <a:extLst>
              <a:ext uri="{FF2B5EF4-FFF2-40B4-BE49-F238E27FC236}">
                <a16:creationId xmlns:a16="http://schemas.microsoft.com/office/drawing/2014/main" id="{78BAFD9B-E1ED-4C82-A191-7F74D7E20573}"/>
              </a:ext>
            </a:extLst>
          </p:cNvPr>
          <p:cNvSpPr txBox="1"/>
          <p:nvPr/>
        </p:nvSpPr>
        <p:spPr>
          <a:xfrm>
            <a:off x="4267200" y="1872054"/>
            <a:ext cx="3167312"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Employer Group Waiver Plan starts</a:t>
            </a:r>
            <a:endParaRPr kumimoji="0" lang="en-US" sz="1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Arrow: Down 16">
            <a:extLst>
              <a:ext uri="{FF2B5EF4-FFF2-40B4-BE49-F238E27FC236}">
                <a16:creationId xmlns:a16="http://schemas.microsoft.com/office/drawing/2014/main" id="{7D17AD9F-28F4-44E7-91FF-CB00A1026A5D}"/>
              </a:ext>
            </a:extLst>
          </p:cNvPr>
          <p:cNvSpPr/>
          <p:nvPr/>
        </p:nvSpPr>
        <p:spPr>
          <a:xfrm>
            <a:off x="5529512" y="2176662"/>
            <a:ext cx="285750" cy="28707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D900DC98-4A58-439B-899B-64B6B75B7ECF}"/>
              </a:ext>
            </a:extLst>
          </p:cNvPr>
          <p:cNvSpPr txBox="1"/>
          <p:nvPr/>
        </p:nvSpPr>
        <p:spPr>
          <a:xfrm>
            <a:off x="2411170" y="2146459"/>
            <a:ext cx="2389430"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Medicare Advantage starts</a:t>
            </a:r>
            <a:endParaRPr kumimoji="0" lang="en-US" sz="16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Arrow: Down 14">
            <a:extLst>
              <a:ext uri="{FF2B5EF4-FFF2-40B4-BE49-F238E27FC236}">
                <a16:creationId xmlns:a16="http://schemas.microsoft.com/office/drawing/2014/main" id="{F8B14693-A43B-4317-90C2-6FA7BF03850A}"/>
              </a:ext>
            </a:extLst>
          </p:cNvPr>
          <p:cNvSpPr/>
          <p:nvPr/>
        </p:nvSpPr>
        <p:spPr>
          <a:xfrm>
            <a:off x="3567518" y="2426187"/>
            <a:ext cx="285750" cy="28707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00FCF63E-C7D6-40DF-897C-0F32A2D62034}"/>
              </a:ext>
            </a:extLst>
          </p:cNvPr>
          <p:cNvSpPr/>
          <p:nvPr/>
        </p:nvSpPr>
        <p:spPr>
          <a:xfrm>
            <a:off x="0" y="0"/>
            <a:ext cx="3037306" cy="1010313"/>
          </a:xfrm>
          <a:prstGeom prst="rect">
            <a:avLst/>
          </a:prstGeom>
          <a:solidFill>
            <a:srgbClr val="002060"/>
          </a:solidFill>
          <a:ln w="25400" cap="flat" cmpd="sng" algn="ctr">
            <a:solidFill>
              <a:srgbClr val="4F81BD">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pic>
        <p:nvPicPr>
          <p:cNvPr id="2" name="Picture 2">
            <a:extLst>
              <a:ext uri="{FF2B5EF4-FFF2-40B4-BE49-F238E27FC236}">
                <a16:creationId xmlns:a16="http://schemas.microsoft.com/office/drawing/2014/main" id="{168EB380-8DCE-EB43-DA24-192D48FA6129}"/>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737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6185CB-3ABF-31B9-B050-ADE569BF2078}"/>
              </a:ext>
            </a:extLst>
          </p:cNvPr>
          <p:cNvPicPr>
            <a:picLocks noChangeAspect="1"/>
          </p:cNvPicPr>
          <p:nvPr/>
        </p:nvPicPr>
        <p:blipFill>
          <a:blip r:embed="rId4"/>
          <a:stretch>
            <a:fillRect/>
          </a:stretch>
        </p:blipFill>
        <p:spPr>
          <a:xfrm>
            <a:off x="0" y="816409"/>
            <a:ext cx="12192000" cy="910000"/>
          </a:xfrm>
          <a:prstGeom prst="rect">
            <a:avLst/>
          </a:prstGeom>
        </p:spPr>
      </p:pic>
      <p:sp>
        <p:nvSpPr>
          <p:cNvPr id="3" name="object 3"/>
          <p:cNvSpPr txBox="1">
            <a:spLocks noGrp="1"/>
          </p:cNvSpPr>
          <p:nvPr>
            <p:ph type="title"/>
          </p:nvPr>
        </p:nvSpPr>
        <p:spPr>
          <a:xfrm>
            <a:off x="2949176" y="2752951"/>
            <a:ext cx="6553389" cy="505908"/>
          </a:xfrm>
          <a:prstGeom prst="rect">
            <a:avLst/>
          </a:prstGeom>
          <a:noFill/>
        </p:spPr>
        <p:txBody>
          <a:bodyPr vert="horz" wrap="square" lIns="0" tIns="13335" rIns="0" bIns="0" rtlCol="0">
            <a:spAutoFit/>
          </a:bodyPr>
          <a:lstStyle/>
          <a:p>
            <a:pPr algn="ctr">
              <a:lnSpc>
                <a:spcPct val="100000"/>
              </a:lnSpc>
              <a:spcBef>
                <a:spcPts val="0"/>
              </a:spcBef>
            </a:pPr>
            <a:r>
              <a:rPr kumimoji="0" lang="en-US" sz="3200" b="0" i="0" u="none" strike="noStrike" kern="1200" cap="none" spc="0" normalizeH="0" baseline="0" noProof="0" dirty="0">
                <a:ln>
                  <a:noFill/>
                </a:ln>
                <a:solidFill>
                  <a:srgbClr val="003CB4">
                    <a:lumMod val="75000"/>
                  </a:srgbClr>
                </a:solidFill>
                <a:effectLst/>
                <a:uLnTx/>
                <a:uFillTx/>
                <a:latin typeface="Times New Roman" panose="02020603050405020304" pitchFamily="18" charset="0"/>
                <a:ea typeface="+mj-ea"/>
                <a:cs typeface="Times New Roman" panose="02020603050405020304" pitchFamily="18" charset="0"/>
              </a:rPr>
              <a:t>Know Your Rx Coalition </a:t>
            </a:r>
            <a:r>
              <a:rPr kumimoji="0" lang="en-US" sz="3200" b="0" i="1" u="none" strike="noStrike" kern="1200" cap="none" spc="0" normalizeH="0" baseline="0" noProof="0" dirty="0">
                <a:ln>
                  <a:noFill/>
                </a:ln>
                <a:solidFill>
                  <a:srgbClr val="003CB4">
                    <a:lumMod val="60000"/>
                    <a:lumOff val="40000"/>
                  </a:srgbClr>
                </a:solidFill>
                <a:effectLst/>
                <a:uLnTx/>
                <a:uFillTx/>
                <a:latin typeface="Times New Roman" panose="02020603050405020304" pitchFamily="18" charset="0"/>
                <a:ea typeface="+mj-ea"/>
                <a:cs typeface="Times New Roman" panose="02020603050405020304" pitchFamily="18" charset="0"/>
              </a:rPr>
              <a:t>Pharm-Assist</a:t>
            </a:r>
            <a:endParaRPr sz="4800" dirty="0">
              <a:ln w="500">
                <a:noFill/>
              </a:ln>
              <a:solidFill>
                <a:srgbClr val="002060"/>
              </a:solidFill>
              <a:effectLst/>
              <a:latin typeface="Times New Roman"/>
              <a:cs typeface="Times New Roman"/>
            </a:endParaRPr>
          </a:p>
        </p:txBody>
      </p:sp>
      <p:grpSp>
        <p:nvGrpSpPr>
          <p:cNvPr id="15" name="Group 14">
            <a:extLst>
              <a:ext uri="{FF2B5EF4-FFF2-40B4-BE49-F238E27FC236}">
                <a16:creationId xmlns:a16="http://schemas.microsoft.com/office/drawing/2014/main" id="{015387EF-8DBC-46B9-A38B-E7784BF296C8}"/>
              </a:ext>
            </a:extLst>
          </p:cNvPr>
          <p:cNvGrpSpPr/>
          <p:nvPr/>
        </p:nvGrpSpPr>
        <p:grpSpPr>
          <a:xfrm>
            <a:off x="1903614" y="0"/>
            <a:ext cx="10288386" cy="1014984"/>
            <a:chOff x="2592240" y="1600199"/>
            <a:chExt cx="5016797" cy="1668101"/>
          </a:xfrm>
        </p:grpSpPr>
        <p:sp>
          <p:nvSpPr>
            <p:cNvPr id="17" name="Rectangle 16">
              <a:extLst>
                <a:ext uri="{FF2B5EF4-FFF2-40B4-BE49-F238E27FC236}">
                  <a16:creationId xmlns:a16="http://schemas.microsoft.com/office/drawing/2014/main" id="{9FAE0A74-D5AB-4177-B18D-A53DE494DBCF}"/>
                </a:ext>
              </a:extLst>
            </p:cNvPr>
            <p:cNvSpPr/>
            <p:nvPr/>
          </p:nvSpPr>
          <p:spPr>
            <a:xfrm>
              <a:off x="2592240" y="1604045"/>
              <a:ext cx="1010139" cy="1664255"/>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6C4309A5-5F65-485B-820F-A98B81D14F0B}"/>
                </a:ext>
              </a:extLst>
            </p:cNvPr>
            <p:cNvSpPr/>
            <p:nvPr/>
          </p:nvSpPr>
          <p:spPr>
            <a:xfrm>
              <a:off x="3603495" y="1600199"/>
              <a:ext cx="4005542" cy="1668101"/>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10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Know Your Rx Coalition</a:t>
              </a:r>
            </a:p>
          </p:txBody>
        </p:sp>
      </p:grpSp>
      <p:sp>
        <p:nvSpPr>
          <p:cNvPr id="20" name="object 4">
            <a:extLst>
              <a:ext uri="{FF2B5EF4-FFF2-40B4-BE49-F238E27FC236}">
                <a16:creationId xmlns:a16="http://schemas.microsoft.com/office/drawing/2014/main" id="{646575BB-DC4A-4B17-B3AC-DD4F86E00004}"/>
              </a:ext>
            </a:extLst>
          </p:cNvPr>
          <p:cNvSpPr/>
          <p:nvPr/>
        </p:nvSpPr>
        <p:spPr>
          <a:xfrm>
            <a:off x="4745483" y="4593802"/>
            <a:ext cx="3162300" cy="191648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19D7E37-FFB4-44BB-A7E7-C2BBA38B3C64}"/>
              </a:ext>
            </a:extLst>
          </p:cNvPr>
          <p:cNvSpPr/>
          <p:nvPr/>
        </p:nvSpPr>
        <p:spPr>
          <a:xfrm>
            <a:off x="954534" y="3352800"/>
            <a:ext cx="10744200" cy="132343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tab pos="1583531" algn="l"/>
                <a:tab pos="1712119" algn="l"/>
              </a:tabLst>
              <a:defRPr/>
            </a:pPr>
            <a:r>
              <a:rPr kumimoji="0" lang="en-US" sz="2000" b="0" i="0" u="none" strike="noStrike" kern="1200" cap="none" spc="0" normalizeH="0" baseline="0" noProof="0" dirty="0">
                <a:ln>
                  <a:noFill/>
                </a:ln>
                <a:solidFill>
                  <a:srgbClr val="30356E"/>
                </a:solidFill>
                <a:effectLst/>
                <a:uLnTx/>
                <a:uFillTx/>
                <a:latin typeface="Times New Roman" panose="02020603050405020304" pitchFamily="18" charset="0"/>
                <a:ea typeface="+mn-ea"/>
                <a:cs typeface="Times New Roman" panose="02020603050405020304" pitchFamily="18" charset="0"/>
              </a:rPr>
              <a:t>Hours: Monday to Friday, 8 a.m. to 6 p.m. ET    </a:t>
            </a:r>
          </a:p>
          <a:p>
            <a:pPr marL="0" marR="0" lvl="0" indent="0" algn="ctr" defTabSz="685800" rtl="0" eaLnBrk="1" fontAlgn="auto" latinLnBrk="0" hangingPunct="1">
              <a:lnSpc>
                <a:spcPct val="100000"/>
              </a:lnSpc>
              <a:spcBef>
                <a:spcPts val="0"/>
              </a:spcBef>
              <a:spcAft>
                <a:spcPts val="0"/>
              </a:spcAft>
              <a:buClrTx/>
              <a:buSzTx/>
              <a:buFontTx/>
              <a:buNone/>
              <a:tabLst>
                <a:tab pos="1583531" algn="l"/>
                <a:tab pos="1712119" algn="l"/>
              </a:tabLst>
              <a:defRPr/>
            </a:pPr>
            <a:r>
              <a:rPr kumimoji="0" lang="en-US" sz="2000" b="0" i="0" u="none" strike="noStrike" kern="1200" cap="none" spc="0" normalizeH="0" baseline="0" noProof="0" dirty="0">
                <a:ln>
                  <a:noFill/>
                </a:ln>
                <a:solidFill>
                  <a:srgbClr val="30356E"/>
                </a:solidFill>
                <a:effectLst/>
                <a:uLnTx/>
                <a:uFillTx/>
                <a:latin typeface="Times New Roman" panose="02020603050405020304" pitchFamily="18" charset="0"/>
                <a:ea typeface="+mn-ea"/>
                <a:cs typeface="Times New Roman" panose="02020603050405020304" pitchFamily="18" charset="0"/>
              </a:rPr>
              <a:t>Phone: 855-218-5979</a:t>
            </a:r>
          </a:p>
          <a:p>
            <a:pPr marL="0" marR="0" lvl="0" indent="0" algn="ctr" defTabSz="685800" rtl="0" eaLnBrk="1" fontAlgn="auto" latinLnBrk="0" hangingPunct="1">
              <a:lnSpc>
                <a:spcPct val="100000"/>
              </a:lnSpc>
              <a:spcBef>
                <a:spcPts val="0"/>
              </a:spcBef>
              <a:spcAft>
                <a:spcPts val="0"/>
              </a:spcAft>
              <a:buClrTx/>
              <a:buSzTx/>
              <a:buFontTx/>
              <a:buNone/>
              <a:tabLst>
                <a:tab pos="1583531" algn="l"/>
                <a:tab pos="1712119" algn="l"/>
              </a:tabLst>
              <a:defRPr/>
            </a:pPr>
            <a:r>
              <a:rPr kumimoji="0" lang="en-US" sz="2000" b="0" i="0" u="none" strike="noStrike" kern="1200" cap="none" spc="0" normalizeH="0" baseline="0" noProof="0" dirty="0">
                <a:ln>
                  <a:noFill/>
                </a:ln>
                <a:solidFill>
                  <a:srgbClr val="30356E"/>
                </a:solidFill>
                <a:effectLst/>
                <a:uLnTx/>
                <a:uFillTx/>
                <a:latin typeface="Times New Roman" panose="02020603050405020304" pitchFamily="18" charset="0"/>
                <a:ea typeface="+mn-ea"/>
                <a:cs typeface="Times New Roman" panose="02020603050405020304" pitchFamily="18" charset="0"/>
              </a:rPr>
              <a:t>Email: KYRx@uky.edu</a:t>
            </a:r>
          </a:p>
          <a:p>
            <a:pPr marL="0" marR="0" lvl="0" indent="0" algn="ctr" defTabSz="685800" rtl="0" eaLnBrk="1" fontAlgn="auto" latinLnBrk="0" hangingPunct="1">
              <a:lnSpc>
                <a:spcPct val="100000"/>
              </a:lnSpc>
              <a:spcBef>
                <a:spcPts val="0"/>
              </a:spcBef>
              <a:spcAft>
                <a:spcPts val="0"/>
              </a:spcAft>
              <a:buClrTx/>
              <a:buSzTx/>
              <a:buFontTx/>
              <a:buNone/>
              <a:tabLst>
                <a:tab pos="1583531" algn="l"/>
                <a:tab pos="1712119" algn="l"/>
              </a:tabLst>
              <a:defRPr/>
            </a:pPr>
            <a:r>
              <a:rPr kumimoji="0" lang="en-US" sz="2000" b="0" i="0" u="none" strike="noStrike" kern="1200" cap="none" spc="0" normalizeH="0" baseline="0" noProof="0" dirty="0">
                <a:ln>
                  <a:noFill/>
                </a:ln>
                <a:solidFill>
                  <a:srgbClr val="30356E"/>
                </a:solidFill>
                <a:effectLst/>
                <a:uLnTx/>
                <a:uFillTx/>
                <a:latin typeface="Times New Roman" panose="02020603050405020304" pitchFamily="18" charset="0"/>
                <a:ea typeface="+mn-ea"/>
                <a:cs typeface="Times New Roman" panose="02020603050405020304" pitchFamily="18" charset="0"/>
              </a:rPr>
              <a:t>Website: www.KYRx.org</a:t>
            </a:r>
          </a:p>
        </p:txBody>
      </p:sp>
      <p:sp>
        <p:nvSpPr>
          <p:cNvPr id="25" name="Text Placeholder 10">
            <a:extLst>
              <a:ext uri="{FF2B5EF4-FFF2-40B4-BE49-F238E27FC236}">
                <a16:creationId xmlns:a16="http://schemas.microsoft.com/office/drawing/2014/main" id="{DB139E0F-4DAF-47E0-BBEB-72D214F1D51E}"/>
              </a:ext>
            </a:extLst>
          </p:cNvPr>
          <p:cNvSpPr txBox="1">
            <a:spLocks/>
          </p:cNvSpPr>
          <p:nvPr/>
        </p:nvSpPr>
        <p:spPr>
          <a:xfrm>
            <a:off x="426520" y="1600200"/>
            <a:ext cx="11800227" cy="926048"/>
          </a:xfrm>
          <a:prstGeom prst="rect">
            <a:avLst/>
          </a:prstGeom>
          <a:noFill/>
        </p:spPr>
        <p:txBody>
          <a:bodyPr vert="horz" lIns="91440" tIns="45720" rIns="91440" bIns="45720" rtlCol="0">
            <a:noAutofit/>
          </a:bodyPr>
          <a:lstStyle>
            <a:lvl1pPr marL="230188" indent="-230188" algn="l" defTabSz="914400" rtl="0" eaLnBrk="1" latinLnBrk="0" hangingPunct="1">
              <a:lnSpc>
                <a:spcPct val="120000"/>
              </a:lnSpc>
              <a:spcBef>
                <a:spcPts val="600"/>
              </a:spcBef>
              <a:buClr>
                <a:schemeClr val="accent2"/>
              </a:buClr>
              <a:buSzPct val="120000"/>
              <a:buFont typeface="Arial" pitchFamily="34" charset="0"/>
              <a:buChar char="•"/>
              <a:defRPr sz="2400" kern="1200">
                <a:solidFill>
                  <a:schemeClr val="tx1"/>
                </a:solidFill>
                <a:latin typeface="Tw Cen MT" pitchFamily="34" charset="0"/>
                <a:ea typeface="+mn-ea"/>
                <a:cs typeface="+mn-cs"/>
              </a:defRPr>
            </a:lvl1pPr>
            <a:lvl2pPr marL="461963" indent="-236538" algn="l" defTabSz="914400" rtl="0" eaLnBrk="1" latinLnBrk="0" hangingPunct="1">
              <a:lnSpc>
                <a:spcPct val="120000"/>
              </a:lnSpc>
              <a:spcBef>
                <a:spcPts val="600"/>
              </a:spcBef>
              <a:buSzPct val="110000"/>
              <a:buFont typeface="Arial" pitchFamily="34" charset="0"/>
              <a:buChar char="•"/>
              <a:defRPr sz="2000" kern="1200">
                <a:solidFill>
                  <a:schemeClr val="tx1"/>
                </a:solidFill>
                <a:latin typeface="Tw Cen MT" pitchFamily="34" charset="0"/>
                <a:ea typeface="+mn-ea"/>
                <a:cs typeface="+mn-cs"/>
              </a:defRPr>
            </a:lvl2pPr>
            <a:lvl3pPr marL="682625" indent="-228600" algn="l" defTabSz="914400" rtl="0" eaLnBrk="1" latinLnBrk="0" hangingPunct="1">
              <a:lnSpc>
                <a:spcPct val="120000"/>
              </a:lnSpc>
              <a:spcBef>
                <a:spcPts val="600"/>
              </a:spcBef>
              <a:buClr>
                <a:schemeClr val="accent2"/>
              </a:buClr>
              <a:buSzPct val="90000"/>
              <a:buFont typeface="Arial" pitchFamily="34" charset="0"/>
              <a:buChar char="•"/>
              <a:defRPr sz="1800" kern="1200">
                <a:solidFill>
                  <a:schemeClr val="tx1"/>
                </a:solidFill>
                <a:latin typeface="Tw Cen MT" pitchFamily="34" charset="0"/>
                <a:ea typeface="+mn-ea"/>
                <a:cs typeface="+mn-cs"/>
              </a:defRPr>
            </a:lvl3pPr>
            <a:lvl4pPr marL="915988" indent="-228600" algn="l" defTabSz="914400" rtl="0" eaLnBrk="1" latinLnBrk="0" hangingPunct="1">
              <a:lnSpc>
                <a:spcPct val="120000"/>
              </a:lnSpc>
              <a:spcBef>
                <a:spcPts val="600"/>
              </a:spcBef>
              <a:buFont typeface="Arial" pitchFamily="34" charset="0"/>
              <a:buChar char="•"/>
              <a:defRPr sz="18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E9100"/>
              </a:buClr>
              <a:buSzPct val="120000"/>
              <a:buFont typeface="Arial" pitchFamily="34" charset="0"/>
              <a:buNone/>
              <a:tabLst/>
              <a:defRPr/>
            </a:pPr>
            <a:r>
              <a:rPr kumimoji="0" lang="en-US" sz="5400" b="1" i="0" u="none" strike="noStrike" kern="1200" cap="none" spc="0" normalizeH="0" baseline="0" noProof="0" dirty="0">
                <a:ln>
                  <a:noFill/>
                </a:ln>
                <a:solidFill>
                  <a:srgbClr val="30356E"/>
                </a:solidFill>
                <a:effectLst/>
                <a:uLnTx/>
                <a:uFillTx/>
                <a:latin typeface="Times New Roman" panose="02020603050405020304" pitchFamily="18" charset="0"/>
                <a:ea typeface="+mn-ea"/>
                <a:cs typeface="Times New Roman" panose="02020603050405020304" pitchFamily="18" charset="0"/>
              </a:rPr>
              <a:t>Free counseling with live pharmacists</a:t>
            </a:r>
          </a:p>
        </p:txBody>
      </p:sp>
      <p:sp>
        <p:nvSpPr>
          <p:cNvPr id="12" name="Rectangle 11">
            <a:extLst>
              <a:ext uri="{FF2B5EF4-FFF2-40B4-BE49-F238E27FC236}">
                <a16:creationId xmlns:a16="http://schemas.microsoft.com/office/drawing/2014/main" id="{F065FD9F-C235-4951-9DAD-2884030E08C9}"/>
              </a:ext>
            </a:extLst>
          </p:cNvPr>
          <p:cNvSpPr/>
          <p:nvPr/>
        </p:nvSpPr>
        <p:spPr>
          <a:xfrm>
            <a:off x="-4749" y="0"/>
            <a:ext cx="1971798" cy="1014984"/>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2">
            <a:extLst>
              <a:ext uri="{FF2B5EF4-FFF2-40B4-BE49-F238E27FC236}">
                <a16:creationId xmlns:a16="http://schemas.microsoft.com/office/drawing/2014/main" id="{F7FC41E4-6AD2-EEF3-1099-BCAFB0CFB99B}"/>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2934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49176" y="1656744"/>
            <a:ext cx="6553389" cy="2229456"/>
          </a:xfrm>
          <a:prstGeom prst="rect">
            <a:avLst/>
          </a:prstGeom>
          <a:noFill/>
        </p:spPr>
        <p:txBody>
          <a:bodyPr vert="horz" wrap="square" lIns="0" tIns="13335" rIns="0" bIns="0" rtlCol="0">
            <a:spAutoFit/>
          </a:bodyPr>
          <a:lstStyle/>
          <a:p>
            <a:pPr algn="ctr">
              <a:lnSpc>
                <a:spcPct val="100000"/>
              </a:lnSpc>
              <a:spcBef>
                <a:spcPts val="0"/>
              </a:spcBef>
            </a:pPr>
            <a:r>
              <a:rPr lang="en-US" sz="4800" dirty="0">
                <a:ln w="500">
                  <a:noFill/>
                </a:ln>
                <a:solidFill>
                  <a:srgbClr val="002060"/>
                </a:solidFill>
                <a:effectLst/>
                <a:latin typeface="Times New Roman"/>
                <a:cs typeface="Times New Roman"/>
              </a:rPr>
              <a:t>TRS </a:t>
            </a:r>
            <a:r>
              <a:rPr sz="4800" dirty="0">
                <a:ln w="500">
                  <a:noFill/>
                </a:ln>
                <a:solidFill>
                  <a:srgbClr val="002060"/>
                </a:solidFill>
                <a:effectLst/>
                <a:latin typeface="Times New Roman"/>
                <a:cs typeface="Times New Roman"/>
              </a:rPr>
              <a:t>Solution</a:t>
            </a:r>
            <a:r>
              <a:rPr lang="en-US" sz="4800" dirty="0">
                <a:ln w="500">
                  <a:noFill/>
                </a:ln>
                <a:solidFill>
                  <a:srgbClr val="002060"/>
                </a:solidFill>
                <a:effectLst/>
                <a:latin typeface="Times New Roman"/>
                <a:cs typeface="Times New Roman"/>
              </a:rPr>
              <a:t>:</a:t>
            </a:r>
            <a:br>
              <a:rPr lang="en-US" sz="4800" dirty="0">
                <a:ln w="500">
                  <a:noFill/>
                </a:ln>
                <a:solidFill>
                  <a:srgbClr val="002060"/>
                </a:solidFill>
                <a:effectLst/>
                <a:latin typeface="Times New Roman"/>
                <a:cs typeface="Times New Roman"/>
              </a:rPr>
            </a:br>
            <a:r>
              <a:rPr sz="4800" dirty="0">
                <a:ln w="500">
                  <a:noFill/>
                </a:ln>
                <a:solidFill>
                  <a:srgbClr val="002060"/>
                </a:solidFill>
                <a:effectLst/>
                <a:latin typeface="Times New Roman"/>
                <a:cs typeface="Times New Roman"/>
              </a:rPr>
              <a:t>Personalized Medicine</a:t>
            </a:r>
            <a:br>
              <a:rPr lang="en-US" sz="4800" spc="-180" dirty="0">
                <a:ln w="500">
                  <a:noFill/>
                </a:ln>
                <a:solidFill>
                  <a:srgbClr val="002060"/>
                </a:solidFill>
                <a:effectLst/>
                <a:latin typeface="Times New Roman"/>
                <a:cs typeface="Times New Roman"/>
              </a:rPr>
            </a:br>
            <a:r>
              <a:rPr sz="4800" dirty="0">
                <a:ln w="500">
                  <a:noFill/>
                </a:ln>
                <a:solidFill>
                  <a:srgbClr val="002060"/>
                </a:solidFill>
                <a:effectLst/>
                <a:latin typeface="Times New Roman"/>
                <a:cs typeface="Times New Roman"/>
              </a:rPr>
              <a:t>Partnership</a:t>
            </a:r>
          </a:p>
        </p:txBody>
      </p:sp>
      <p:sp>
        <p:nvSpPr>
          <p:cNvPr id="6" name="object 6"/>
          <p:cNvSpPr/>
          <p:nvPr/>
        </p:nvSpPr>
        <p:spPr>
          <a:xfrm>
            <a:off x="2876032" y="4060895"/>
            <a:ext cx="2185066" cy="143017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282177" y="4000016"/>
            <a:ext cx="2666999" cy="1305486"/>
          </a:xfrm>
          <a:prstGeom prst="rect">
            <a:avLst/>
          </a:prstGeom>
          <a:noFill/>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800" b="0" i="0" u="none" strike="noStrike" kern="1200" cap="none" spc="-250" normalizeH="0" baseline="0" noProof="0" dirty="0">
                <a:ln>
                  <a:noFill/>
                </a:ln>
                <a:solidFill>
                  <a:srgbClr val="002060"/>
                </a:solidFill>
                <a:effectLst/>
                <a:uLnTx/>
                <a:uFillTx/>
                <a:latin typeface="Times New Roman"/>
                <a:ea typeface="+mn-ea"/>
                <a:cs typeface="Times New Roman"/>
              </a:rPr>
              <a:t>Y</a:t>
            </a:r>
            <a:r>
              <a:rPr kumimoji="0" sz="2800" b="0" i="0" u="none" strike="noStrike" kern="1200" cap="none" spc="0" normalizeH="0" baseline="0" noProof="0" dirty="0">
                <a:ln>
                  <a:noFill/>
                </a:ln>
                <a:solidFill>
                  <a:srgbClr val="002060"/>
                </a:solidFill>
                <a:effectLst/>
                <a:uLnTx/>
                <a:uFillTx/>
                <a:latin typeface="Times New Roman"/>
                <a:ea typeface="+mn-ea"/>
                <a:cs typeface="Times New Roman"/>
              </a:rPr>
              <a:t>ou</a:t>
            </a:r>
            <a:br>
              <a:rPr kumimoji="0" lang="en-US" sz="2800" b="0" i="0" u="none" strike="noStrike" kern="1200" cap="none" spc="0" normalizeH="0" baseline="0" noProof="0" dirty="0">
                <a:ln>
                  <a:noFill/>
                </a:ln>
                <a:solidFill>
                  <a:srgbClr val="002060"/>
                </a:solidFill>
                <a:effectLst/>
                <a:uLnTx/>
                <a:uFillTx/>
                <a:latin typeface="Times New Roman"/>
                <a:ea typeface="+mn-ea"/>
                <a:cs typeface="Times New Roman"/>
              </a:rPr>
            </a:br>
            <a:r>
              <a:rPr kumimoji="0" lang="en-US" sz="2800" b="0" i="0" u="none" strike="noStrike" kern="1200" cap="none" spc="0" normalizeH="0" baseline="0" noProof="0" dirty="0">
                <a:ln>
                  <a:noFill/>
                </a:ln>
                <a:solidFill>
                  <a:srgbClr val="002060"/>
                </a:solidFill>
                <a:effectLst/>
                <a:uLnTx/>
                <a:uFillTx/>
                <a:latin typeface="Times New Roman"/>
                <a:ea typeface="+mn-ea"/>
                <a:cs typeface="Times New Roman"/>
              </a:rPr>
              <a:t>Your Doctor</a:t>
            </a:r>
            <a:br>
              <a:rPr kumimoji="0" lang="en-US" sz="2800" b="0" i="0" u="none" strike="noStrike" kern="1200" cap="none" spc="0" normalizeH="0" baseline="0" noProof="0" dirty="0">
                <a:ln>
                  <a:noFill/>
                </a:ln>
                <a:solidFill>
                  <a:srgbClr val="002060"/>
                </a:solidFill>
                <a:effectLst/>
                <a:uLnTx/>
                <a:uFillTx/>
                <a:latin typeface="Times New Roman"/>
                <a:ea typeface="+mn-ea"/>
                <a:cs typeface="Times New Roman"/>
              </a:rPr>
            </a:br>
            <a:r>
              <a:rPr kumimoji="0" lang="en-US" sz="2800" b="0" i="0" u="none" strike="noStrike" kern="1200" cap="none" spc="0" normalizeH="0" baseline="0" noProof="0" dirty="0">
                <a:ln>
                  <a:noFill/>
                </a:ln>
                <a:solidFill>
                  <a:srgbClr val="002060"/>
                </a:solidFill>
                <a:effectLst/>
                <a:uLnTx/>
                <a:uFillTx/>
                <a:latin typeface="Times New Roman"/>
                <a:ea typeface="+mn-ea"/>
                <a:cs typeface="Times New Roman"/>
              </a:rPr>
              <a:t>Your Pharmacist</a:t>
            </a:r>
            <a:endParaRPr kumimoji="0" sz="2800" b="0" i="0" u="none" strike="noStrike" kern="1200" cap="none" spc="0" normalizeH="0" baseline="0" noProof="0" dirty="0">
              <a:ln>
                <a:noFill/>
              </a:ln>
              <a:solidFill>
                <a:srgbClr val="002060"/>
              </a:solidFill>
              <a:effectLst/>
              <a:uLnTx/>
              <a:uFillTx/>
              <a:latin typeface="Times New Roman"/>
              <a:ea typeface="+mn-ea"/>
              <a:cs typeface="Times New Roman"/>
            </a:endParaRPr>
          </a:p>
        </p:txBody>
      </p:sp>
      <p:sp>
        <p:nvSpPr>
          <p:cNvPr id="2" name="Arrow: Right 1">
            <a:extLst>
              <a:ext uri="{FF2B5EF4-FFF2-40B4-BE49-F238E27FC236}">
                <a16:creationId xmlns:a16="http://schemas.microsoft.com/office/drawing/2014/main" id="{83F08A90-2B3A-4549-9FB2-6098B2BA66A3}"/>
              </a:ext>
            </a:extLst>
          </p:cNvPr>
          <p:cNvSpPr/>
          <p:nvPr/>
        </p:nvSpPr>
        <p:spPr>
          <a:xfrm>
            <a:off x="6368901" y="4256075"/>
            <a:ext cx="914400" cy="1011952"/>
          </a:xfrm>
          <a:prstGeom prst="rightArrow">
            <a:avLst/>
          </a:prstGeom>
          <a:solidFill>
            <a:srgbClr val="BB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9" name="Arrow: Right 18">
            <a:extLst>
              <a:ext uri="{FF2B5EF4-FFF2-40B4-BE49-F238E27FC236}">
                <a16:creationId xmlns:a16="http://schemas.microsoft.com/office/drawing/2014/main" id="{BE9B10F6-EF46-438B-A316-CB7F91D23E3B}"/>
              </a:ext>
            </a:extLst>
          </p:cNvPr>
          <p:cNvSpPr/>
          <p:nvPr/>
        </p:nvSpPr>
        <p:spPr>
          <a:xfrm rot="10800000">
            <a:off x="5486400" y="4256074"/>
            <a:ext cx="914400" cy="1011952"/>
          </a:xfrm>
          <a:prstGeom prst="rightArrow">
            <a:avLst/>
          </a:prstGeom>
          <a:solidFill>
            <a:srgbClr val="BB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0" name="object 4">
            <a:extLst>
              <a:ext uri="{FF2B5EF4-FFF2-40B4-BE49-F238E27FC236}">
                <a16:creationId xmlns:a16="http://schemas.microsoft.com/office/drawing/2014/main" id="{646575BB-DC4A-4B17-B3AC-DD4F86E00004}"/>
              </a:ext>
            </a:extLst>
          </p:cNvPr>
          <p:cNvSpPr/>
          <p:nvPr/>
        </p:nvSpPr>
        <p:spPr>
          <a:xfrm>
            <a:off x="7749257" y="3784800"/>
            <a:ext cx="3162300" cy="191648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903F54F-1FA6-4CBF-8C3D-0882C0B30D85}"/>
              </a:ext>
            </a:extLst>
          </p:cNvPr>
          <p:cNvPicPr>
            <a:picLocks noChangeAspect="1"/>
          </p:cNvPicPr>
          <p:nvPr/>
        </p:nvPicPr>
        <p:blipFill>
          <a:blip r:embed="rId6"/>
          <a:stretch>
            <a:fillRect/>
          </a:stretch>
        </p:blipFill>
        <p:spPr>
          <a:xfrm>
            <a:off x="9505950" y="2042907"/>
            <a:ext cx="2314575" cy="714375"/>
          </a:xfrm>
          <a:prstGeom prst="rect">
            <a:avLst/>
          </a:prstGeom>
        </p:spPr>
      </p:pic>
      <p:pic>
        <p:nvPicPr>
          <p:cNvPr id="16" name="Picture 15">
            <a:extLst>
              <a:ext uri="{FF2B5EF4-FFF2-40B4-BE49-F238E27FC236}">
                <a16:creationId xmlns:a16="http://schemas.microsoft.com/office/drawing/2014/main" id="{2E1EA08C-5677-4729-A0F3-D580F5165CDA}"/>
              </a:ext>
            </a:extLst>
          </p:cNvPr>
          <p:cNvPicPr>
            <a:picLocks noChangeAspect="1"/>
          </p:cNvPicPr>
          <p:nvPr/>
        </p:nvPicPr>
        <p:blipFill>
          <a:blip r:embed="rId7"/>
          <a:stretch>
            <a:fillRect/>
          </a:stretch>
        </p:blipFill>
        <p:spPr>
          <a:xfrm>
            <a:off x="0" y="816409"/>
            <a:ext cx="12192000" cy="910000"/>
          </a:xfrm>
          <a:prstGeom prst="rect">
            <a:avLst/>
          </a:prstGeom>
        </p:spPr>
      </p:pic>
      <p:grpSp>
        <p:nvGrpSpPr>
          <p:cNvPr id="17" name="Group 16">
            <a:extLst>
              <a:ext uri="{FF2B5EF4-FFF2-40B4-BE49-F238E27FC236}">
                <a16:creationId xmlns:a16="http://schemas.microsoft.com/office/drawing/2014/main" id="{C28AA691-61FB-4561-B5B2-5C2794124EA3}"/>
              </a:ext>
            </a:extLst>
          </p:cNvPr>
          <p:cNvGrpSpPr/>
          <p:nvPr/>
        </p:nvGrpSpPr>
        <p:grpSpPr>
          <a:xfrm>
            <a:off x="1902711" y="-1"/>
            <a:ext cx="10288386" cy="1014984"/>
            <a:chOff x="2592240" y="1600199"/>
            <a:chExt cx="5016797" cy="1668101"/>
          </a:xfrm>
        </p:grpSpPr>
        <p:sp>
          <p:nvSpPr>
            <p:cNvPr id="24" name="Rectangle 23">
              <a:extLst>
                <a:ext uri="{FF2B5EF4-FFF2-40B4-BE49-F238E27FC236}">
                  <a16:creationId xmlns:a16="http://schemas.microsoft.com/office/drawing/2014/main" id="{123BDE44-72F1-4330-91F4-8AAF51B28EA5}"/>
                </a:ext>
              </a:extLst>
            </p:cNvPr>
            <p:cNvSpPr/>
            <p:nvPr/>
          </p:nvSpPr>
          <p:spPr>
            <a:xfrm>
              <a:off x="2592240" y="1604045"/>
              <a:ext cx="1010139" cy="1664255"/>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AFBA6BC4-2758-4237-9088-EF255EC20259}"/>
                </a:ext>
              </a:extLst>
            </p:cNvPr>
            <p:cNvSpPr/>
            <p:nvPr/>
          </p:nvSpPr>
          <p:spPr>
            <a:xfrm>
              <a:off x="3603495" y="1600199"/>
              <a:ext cx="4005542" cy="1668101"/>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Personalized Medicine</a:t>
              </a:r>
            </a:p>
          </p:txBody>
        </p:sp>
      </p:grpSp>
      <p:sp>
        <p:nvSpPr>
          <p:cNvPr id="26" name="Rectangle 25">
            <a:extLst>
              <a:ext uri="{FF2B5EF4-FFF2-40B4-BE49-F238E27FC236}">
                <a16:creationId xmlns:a16="http://schemas.microsoft.com/office/drawing/2014/main" id="{4FFC4C49-E802-40B8-9558-B1C57C5339E1}"/>
              </a:ext>
            </a:extLst>
          </p:cNvPr>
          <p:cNvSpPr/>
          <p:nvPr/>
        </p:nvSpPr>
        <p:spPr>
          <a:xfrm>
            <a:off x="-5652" y="-1"/>
            <a:ext cx="1971798" cy="1014984"/>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
            <a:extLst>
              <a:ext uri="{FF2B5EF4-FFF2-40B4-BE49-F238E27FC236}">
                <a16:creationId xmlns:a16="http://schemas.microsoft.com/office/drawing/2014/main" id="{F9C8F8D6-AB14-3913-B072-25E964FD7B3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644"/>
          <a:stretch/>
        </p:blipFill>
        <p:spPr bwMode="auto">
          <a:xfrm>
            <a:off x="838200" y="1872018"/>
            <a:ext cx="1611358" cy="1770527"/>
          </a:xfrm>
          <a:prstGeom prst="rect">
            <a:avLst/>
          </a:prstGeom>
          <a:solidFill>
            <a:srgbClr val="000000">
              <a:shade val="95000"/>
            </a:srgbClr>
          </a:solidFill>
          <a:ln w="76200" cap="sq">
            <a:noFill/>
            <a:miter lim="800000"/>
          </a:ln>
          <a:effectLst/>
        </p:spPr>
      </p:pic>
      <p:pic>
        <p:nvPicPr>
          <p:cNvPr id="4" name="Picture 2">
            <a:extLst>
              <a:ext uri="{FF2B5EF4-FFF2-40B4-BE49-F238E27FC236}">
                <a16:creationId xmlns:a16="http://schemas.microsoft.com/office/drawing/2014/main" id="{A9E7AAAE-B9D1-F950-4A0E-647EC00039C2}"/>
              </a:ext>
            </a:extLst>
          </p:cNvPr>
          <p:cNvPicPr>
            <a:picLocks noChangeAspect="1" noChangeArrowheads="1"/>
          </p:cNvPicPr>
          <p:nvPr/>
        </p:nvPicPr>
        <p:blipFill>
          <a:blip r:embed="rId9"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2861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1EA08C-5677-4729-A0F3-D580F5165CDA}"/>
              </a:ext>
            </a:extLst>
          </p:cNvPr>
          <p:cNvPicPr>
            <a:picLocks noChangeAspect="1"/>
          </p:cNvPicPr>
          <p:nvPr/>
        </p:nvPicPr>
        <p:blipFill>
          <a:blip r:embed="rId4"/>
          <a:stretch>
            <a:fillRect/>
          </a:stretch>
        </p:blipFill>
        <p:spPr>
          <a:xfrm>
            <a:off x="0" y="816409"/>
            <a:ext cx="12192000" cy="910000"/>
          </a:xfrm>
          <a:prstGeom prst="rect">
            <a:avLst/>
          </a:prstGeom>
        </p:spPr>
      </p:pic>
      <p:grpSp>
        <p:nvGrpSpPr>
          <p:cNvPr id="17" name="Group 16">
            <a:extLst>
              <a:ext uri="{FF2B5EF4-FFF2-40B4-BE49-F238E27FC236}">
                <a16:creationId xmlns:a16="http://schemas.microsoft.com/office/drawing/2014/main" id="{C28AA691-61FB-4561-B5B2-5C2794124EA3}"/>
              </a:ext>
            </a:extLst>
          </p:cNvPr>
          <p:cNvGrpSpPr/>
          <p:nvPr/>
        </p:nvGrpSpPr>
        <p:grpSpPr>
          <a:xfrm>
            <a:off x="1902711" y="-1"/>
            <a:ext cx="10288386" cy="1014984"/>
            <a:chOff x="2592240" y="1600199"/>
            <a:chExt cx="5016797" cy="1668101"/>
          </a:xfrm>
        </p:grpSpPr>
        <p:sp>
          <p:nvSpPr>
            <p:cNvPr id="24" name="Rectangle 23">
              <a:extLst>
                <a:ext uri="{FF2B5EF4-FFF2-40B4-BE49-F238E27FC236}">
                  <a16:creationId xmlns:a16="http://schemas.microsoft.com/office/drawing/2014/main" id="{123BDE44-72F1-4330-91F4-8AAF51B28EA5}"/>
                </a:ext>
              </a:extLst>
            </p:cNvPr>
            <p:cNvSpPr/>
            <p:nvPr/>
          </p:nvSpPr>
          <p:spPr>
            <a:xfrm>
              <a:off x="2592240" y="1604045"/>
              <a:ext cx="1010139" cy="1664255"/>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AFBA6BC4-2758-4237-9088-EF255EC20259}"/>
                </a:ext>
              </a:extLst>
            </p:cNvPr>
            <p:cNvSpPr/>
            <p:nvPr/>
          </p:nvSpPr>
          <p:spPr>
            <a:xfrm>
              <a:off x="3603495" y="1600199"/>
              <a:ext cx="4005542" cy="1668101"/>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Personalized Medicine</a:t>
              </a:r>
            </a:p>
          </p:txBody>
        </p:sp>
      </p:grpSp>
      <p:sp>
        <p:nvSpPr>
          <p:cNvPr id="26" name="Rectangle 25">
            <a:extLst>
              <a:ext uri="{FF2B5EF4-FFF2-40B4-BE49-F238E27FC236}">
                <a16:creationId xmlns:a16="http://schemas.microsoft.com/office/drawing/2014/main" id="{4FFC4C49-E802-40B8-9558-B1C57C5339E1}"/>
              </a:ext>
            </a:extLst>
          </p:cNvPr>
          <p:cNvSpPr/>
          <p:nvPr/>
        </p:nvSpPr>
        <p:spPr>
          <a:xfrm>
            <a:off x="-5652" y="-1"/>
            <a:ext cx="1971798" cy="1014984"/>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78627E72-B8B9-45CA-B0BD-C6B60F5B76B2}"/>
              </a:ext>
            </a:extLst>
          </p:cNvPr>
          <p:cNvSpPr txBox="1"/>
          <p:nvPr/>
        </p:nvSpPr>
        <p:spPr>
          <a:xfrm>
            <a:off x="188466" y="2209800"/>
            <a:ext cx="11815068" cy="255454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a:ea typeface="+mn-ea"/>
                <a:cs typeface="+mn-cs"/>
              </a:rPr>
              <a:t>Helps avoid taking ineffective medications that even could be fatal</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a:ea typeface="+mn-ea"/>
                <a:cs typeface="+mn-cs"/>
              </a:rPr>
              <a:t>Saves money for retirees and their insurance trust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a:ea typeface="+mn-ea"/>
                <a:cs typeface="+mn-cs"/>
              </a:rPr>
              <a:t>Uses DNA testing to help doctors making treatment decisions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a:ea typeface="+mn-ea"/>
                <a:cs typeface="+mn-cs"/>
              </a:rPr>
              <a:t>Results help make sure medications are beneficial from the start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Times New Roman"/>
                <a:ea typeface="+mn-ea"/>
                <a:cs typeface="+mn-cs"/>
              </a:rPr>
              <a:t>Avoids traditional trial-and-error process without DNA information</a:t>
            </a:r>
          </a:p>
        </p:txBody>
      </p:sp>
      <p:sp>
        <p:nvSpPr>
          <p:cNvPr id="22" name="Rectangle 21">
            <a:extLst>
              <a:ext uri="{FF2B5EF4-FFF2-40B4-BE49-F238E27FC236}">
                <a16:creationId xmlns:a16="http://schemas.microsoft.com/office/drawing/2014/main" id="{EA9E5E29-0AF1-465E-81B6-9C15C3F6E773}"/>
              </a:ext>
            </a:extLst>
          </p:cNvPr>
          <p:cNvSpPr/>
          <p:nvPr/>
        </p:nvSpPr>
        <p:spPr>
          <a:xfrm>
            <a:off x="4597098" y="1015663"/>
            <a:ext cx="2997808"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rPr>
              <a:t>Why It Works</a:t>
            </a:r>
          </a:p>
        </p:txBody>
      </p:sp>
      <p:pic>
        <p:nvPicPr>
          <p:cNvPr id="2" name="Picture 2">
            <a:extLst>
              <a:ext uri="{FF2B5EF4-FFF2-40B4-BE49-F238E27FC236}">
                <a16:creationId xmlns:a16="http://schemas.microsoft.com/office/drawing/2014/main" id="{3AF840BE-669C-484B-99F4-076BE88E1770}"/>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73049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7CFCC6-C37E-4B2E-B98C-72A89439349B}"/>
              </a:ext>
            </a:extLst>
          </p:cNvPr>
          <p:cNvPicPr>
            <a:picLocks noChangeAspect="1"/>
          </p:cNvPicPr>
          <p:nvPr/>
        </p:nvPicPr>
        <p:blipFill>
          <a:blip r:embed="rId3"/>
          <a:stretch>
            <a:fillRect/>
          </a:stretch>
        </p:blipFill>
        <p:spPr>
          <a:xfrm>
            <a:off x="0" y="816409"/>
            <a:ext cx="12192000" cy="910000"/>
          </a:xfrm>
          <a:prstGeom prst="rect">
            <a:avLst/>
          </a:prstGeom>
        </p:spPr>
      </p:pic>
      <p:grpSp>
        <p:nvGrpSpPr>
          <p:cNvPr id="13" name="Group 12">
            <a:extLst>
              <a:ext uri="{FF2B5EF4-FFF2-40B4-BE49-F238E27FC236}">
                <a16:creationId xmlns:a16="http://schemas.microsoft.com/office/drawing/2014/main" id="{838E282B-7416-4E17-9092-3466507E3CA2}"/>
              </a:ext>
            </a:extLst>
          </p:cNvPr>
          <p:cNvGrpSpPr/>
          <p:nvPr/>
        </p:nvGrpSpPr>
        <p:grpSpPr>
          <a:xfrm>
            <a:off x="1902711" y="-1"/>
            <a:ext cx="10288386" cy="1014984"/>
            <a:chOff x="2592240" y="1600199"/>
            <a:chExt cx="5016797" cy="1668101"/>
          </a:xfrm>
        </p:grpSpPr>
        <p:sp>
          <p:nvSpPr>
            <p:cNvPr id="21" name="Rectangle 20">
              <a:extLst>
                <a:ext uri="{FF2B5EF4-FFF2-40B4-BE49-F238E27FC236}">
                  <a16:creationId xmlns:a16="http://schemas.microsoft.com/office/drawing/2014/main" id="{06827131-A423-46A4-826A-F4ED0A281B4F}"/>
                </a:ext>
              </a:extLst>
            </p:cNvPr>
            <p:cNvSpPr/>
            <p:nvPr/>
          </p:nvSpPr>
          <p:spPr>
            <a:xfrm>
              <a:off x="2592240" y="1604045"/>
              <a:ext cx="1010139" cy="1664255"/>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F3B3CFE8-6960-4875-BEAF-0CF4D36ACE6F}"/>
                </a:ext>
              </a:extLst>
            </p:cNvPr>
            <p:cNvSpPr/>
            <p:nvPr/>
          </p:nvSpPr>
          <p:spPr>
            <a:xfrm>
              <a:off x="3603495" y="1600199"/>
              <a:ext cx="4005542" cy="1668101"/>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Personalized Medicine</a:t>
              </a:r>
            </a:p>
          </p:txBody>
        </p:sp>
      </p:grpSp>
      <p:sp>
        <p:nvSpPr>
          <p:cNvPr id="23" name="Rectangle 22">
            <a:extLst>
              <a:ext uri="{FF2B5EF4-FFF2-40B4-BE49-F238E27FC236}">
                <a16:creationId xmlns:a16="http://schemas.microsoft.com/office/drawing/2014/main" id="{D9CD0EA6-CC48-449A-BE8B-805E81103475}"/>
              </a:ext>
            </a:extLst>
          </p:cNvPr>
          <p:cNvSpPr/>
          <p:nvPr/>
        </p:nvSpPr>
        <p:spPr>
          <a:xfrm>
            <a:off x="-5652" y="-1"/>
            <a:ext cx="1971798" cy="1014984"/>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BD0A695-AB77-49DE-8C36-85A4CD7ACAA6}"/>
              </a:ext>
            </a:extLst>
          </p:cNvPr>
          <p:cNvSpPr txBox="1"/>
          <p:nvPr/>
        </p:nvSpPr>
        <p:spPr>
          <a:xfrm>
            <a:off x="113847" y="3534693"/>
            <a:ext cx="11963400" cy="2308324"/>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3600" b="0" i="0" u="none" strike="noStrike" kern="1200" cap="none" spc="0" normalizeH="0" baseline="0" noProof="0" dirty="0">
                <a:ln>
                  <a:noFill/>
                </a:ln>
                <a:solidFill>
                  <a:srgbClr val="002060"/>
                </a:solidFill>
                <a:effectLst/>
                <a:uLnTx/>
                <a:uFillTx/>
                <a:latin typeface="Times New Roman"/>
                <a:ea typeface="+mn-ea"/>
                <a:cs typeface="+mn-cs"/>
              </a:rPr>
              <a:t>66% had genetic risks detected in a current medication</a:t>
            </a:r>
          </a:p>
          <a:p>
            <a:pPr marL="457200" marR="0" lvl="0" indent="-457200" algn="l" defTabSz="4572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3600" b="0" i="0" u="none" strike="noStrike" kern="1200" cap="none" spc="0" normalizeH="0" baseline="0" noProof="0" dirty="0">
                <a:ln>
                  <a:noFill/>
                </a:ln>
                <a:solidFill>
                  <a:srgbClr val="002060"/>
                </a:solidFill>
                <a:effectLst/>
                <a:uLnTx/>
                <a:uFillTx/>
                <a:latin typeface="Times New Roman"/>
                <a:ea typeface="+mn-ea"/>
                <a:cs typeface="+mn-cs"/>
              </a:rPr>
              <a:t>14.9% reduction in inpatient visits</a:t>
            </a:r>
          </a:p>
          <a:p>
            <a:pPr marL="457200" marR="0" lvl="0" indent="-457200" algn="l" defTabSz="4572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3600" b="0" i="0" u="none" strike="noStrike" kern="1200" cap="none" spc="0" normalizeH="0" baseline="0" noProof="0" dirty="0">
                <a:ln>
                  <a:noFill/>
                </a:ln>
                <a:solidFill>
                  <a:srgbClr val="002060"/>
                </a:solidFill>
                <a:effectLst/>
                <a:uLnTx/>
                <a:uFillTx/>
                <a:latin typeface="Times New Roman"/>
                <a:ea typeface="+mn-ea"/>
                <a:cs typeface="+mn-cs"/>
              </a:rPr>
              <a:t>6.8% reduction in emergency room visits</a:t>
            </a:r>
          </a:p>
          <a:p>
            <a:pPr marL="457200" marR="0" lvl="0" indent="-457200" algn="l" defTabSz="4572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3600" b="0" i="0" u="none" strike="noStrike" kern="1200" cap="none" spc="0" normalizeH="0" baseline="0" noProof="0" dirty="0">
                <a:ln>
                  <a:noFill/>
                </a:ln>
                <a:solidFill>
                  <a:srgbClr val="002060"/>
                </a:solidFill>
                <a:effectLst/>
                <a:uLnTx/>
                <a:uFillTx/>
                <a:latin typeface="Times New Roman"/>
                <a:ea typeface="+mn-ea"/>
                <a:cs typeface="+mn-cs"/>
              </a:rPr>
              <a:t>$37 million savings in direct medical charges over 32 months</a:t>
            </a:r>
          </a:p>
        </p:txBody>
      </p:sp>
      <p:sp>
        <p:nvSpPr>
          <p:cNvPr id="11" name="TextBox 10">
            <a:extLst>
              <a:ext uri="{FF2B5EF4-FFF2-40B4-BE49-F238E27FC236}">
                <a16:creationId xmlns:a16="http://schemas.microsoft.com/office/drawing/2014/main" id="{8F30265E-F62C-46B8-B2C4-54EFE94E5CFE}"/>
              </a:ext>
            </a:extLst>
          </p:cNvPr>
          <p:cNvSpPr txBox="1"/>
          <p:nvPr/>
        </p:nvSpPr>
        <p:spPr>
          <a:xfrm>
            <a:off x="1350853" y="1014983"/>
            <a:ext cx="94893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rPr>
              <a:t>Peer-Reviewed Initial Results Receive Attention</a:t>
            </a:r>
          </a:p>
        </p:txBody>
      </p:sp>
      <p:pic>
        <p:nvPicPr>
          <p:cNvPr id="15" name="Picture 14">
            <a:extLst>
              <a:ext uri="{FF2B5EF4-FFF2-40B4-BE49-F238E27FC236}">
                <a16:creationId xmlns:a16="http://schemas.microsoft.com/office/drawing/2014/main" id="{3868643D-E5FA-4097-BBFC-DEB0EC7F0EFF}"/>
              </a:ext>
            </a:extLst>
          </p:cNvPr>
          <p:cNvPicPr>
            <a:picLocks noChangeAspect="1"/>
          </p:cNvPicPr>
          <p:nvPr/>
        </p:nvPicPr>
        <p:blipFill rotWithShape="1">
          <a:blip r:embed="rId4"/>
          <a:srcRect l="6530" t="23285" r="76333" b="67717"/>
          <a:stretch/>
        </p:blipFill>
        <p:spPr>
          <a:xfrm>
            <a:off x="3502051" y="1829053"/>
            <a:ext cx="5186991" cy="1702327"/>
          </a:xfrm>
          <a:prstGeom prst="rect">
            <a:avLst/>
          </a:prstGeom>
        </p:spPr>
      </p:pic>
      <p:pic>
        <p:nvPicPr>
          <p:cNvPr id="2" name="Picture 2">
            <a:extLst>
              <a:ext uri="{FF2B5EF4-FFF2-40B4-BE49-F238E27FC236}">
                <a16:creationId xmlns:a16="http://schemas.microsoft.com/office/drawing/2014/main" id="{9C6F3DFA-794E-CCFF-632E-3F21104BF2DE}"/>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001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B94D10F-2227-4264-991C-16ADB6107FF2}"/>
              </a:ext>
            </a:extLst>
          </p:cNvPr>
          <p:cNvSpPr/>
          <p:nvPr/>
        </p:nvSpPr>
        <p:spPr>
          <a:xfrm>
            <a:off x="72426" y="2823788"/>
            <a:ext cx="5715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Contact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Coriell</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888-454-9024 or </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www.coriell.com/trs</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to request free DNA kit.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16" name="Picture 15">
            <a:extLst>
              <a:ext uri="{FF2B5EF4-FFF2-40B4-BE49-F238E27FC236}">
                <a16:creationId xmlns:a16="http://schemas.microsoft.com/office/drawing/2014/main" id="{2E1EA08C-5677-4729-A0F3-D580F5165CDA}"/>
              </a:ext>
            </a:extLst>
          </p:cNvPr>
          <p:cNvPicPr>
            <a:picLocks noChangeAspect="1"/>
          </p:cNvPicPr>
          <p:nvPr/>
        </p:nvPicPr>
        <p:blipFill>
          <a:blip r:embed="rId5"/>
          <a:stretch>
            <a:fillRect/>
          </a:stretch>
        </p:blipFill>
        <p:spPr>
          <a:xfrm>
            <a:off x="0" y="816409"/>
            <a:ext cx="12192000" cy="910000"/>
          </a:xfrm>
          <a:prstGeom prst="rect">
            <a:avLst/>
          </a:prstGeom>
        </p:spPr>
      </p:pic>
      <p:grpSp>
        <p:nvGrpSpPr>
          <p:cNvPr id="17" name="Group 16">
            <a:extLst>
              <a:ext uri="{FF2B5EF4-FFF2-40B4-BE49-F238E27FC236}">
                <a16:creationId xmlns:a16="http://schemas.microsoft.com/office/drawing/2014/main" id="{C28AA691-61FB-4561-B5B2-5C2794124EA3}"/>
              </a:ext>
            </a:extLst>
          </p:cNvPr>
          <p:cNvGrpSpPr/>
          <p:nvPr/>
        </p:nvGrpSpPr>
        <p:grpSpPr>
          <a:xfrm>
            <a:off x="1902711" y="-1"/>
            <a:ext cx="10288386" cy="1014984"/>
            <a:chOff x="2592240" y="1600199"/>
            <a:chExt cx="5016797" cy="1668101"/>
          </a:xfrm>
        </p:grpSpPr>
        <p:sp>
          <p:nvSpPr>
            <p:cNvPr id="24" name="Rectangle 23">
              <a:extLst>
                <a:ext uri="{FF2B5EF4-FFF2-40B4-BE49-F238E27FC236}">
                  <a16:creationId xmlns:a16="http://schemas.microsoft.com/office/drawing/2014/main" id="{123BDE44-72F1-4330-91F4-8AAF51B28EA5}"/>
                </a:ext>
              </a:extLst>
            </p:cNvPr>
            <p:cNvSpPr/>
            <p:nvPr/>
          </p:nvSpPr>
          <p:spPr>
            <a:xfrm>
              <a:off x="2592240" y="1604045"/>
              <a:ext cx="1010139" cy="1664255"/>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AFBA6BC4-2758-4237-9088-EF255EC20259}"/>
                </a:ext>
              </a:extLst>
            </p:cNvPr>
            <p:cNvSpPr/>
            <p:nvPr/>
          </p:nvSpPr>
          <p:spPr>
            <a:xfrm>
              <a:off x="3603495" y="1600199"/>
              <a:ext cx="4005542" cy="1668101"/>
            </a:xfrm>
            <a:prstGeom prst="rect">
              <a:avLst/>
            </a:prstGeom>
            <a:solidFill>
              <a:schemeClr val="tx1"/>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Personalized Medicine</a:t>
              </a:r>
            </a:p>
          </p:txBody>
        </p:sp>
      </p:grpSp>
      <p:sp>
        <p:nvSpPr>
          <p:cNvPr id="26" name="Rectangle 25">
            <a:extLst>
              <a:ext uri="{FF2B5EF4-FFF2-40B4-BE49-F238E27FC236}">
                <a16:creationId xmlns:a16="http://schemas.microsoft.com/office/drawing/2014/main" id="{4FFC4C49-E802-40B8-9558-B1C57C5339E1}"/>
              </a:ext>
            </a:extLst>
          </p:cNvPr>
          <p:cNvSpPr/>
          <p:nvPr/>
        </p:nvSpPr>
        <p:spPr>
          <a:xfrm>
            <a:off x="-5652" y="-1"/>
            <a:ext cx="1971798" cy="1014984"/>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C84C5AE-18B7-4CA9-AC98-B5DB3C01B340}"/>
              </a:ext>
            </a:extLst>
          </p:cNvPr>
          <p:cNvSpPr txBox="1"/>
          <p:nvPr/>
        </p:nvSpPr>
        <p:spPr>
          <a:xfrm>
            <a:off x="0" y="1055705"/>
            <a:ext cx="121976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charset="-128"/>
                <a:cs typeface="Times New Roman" panose="02020603050405020304" pitchFamily="18" charset="0"/>
              </a:rPr>
              <a:t>How to Sign Up</a:t>
            </a:r>
          </a:p>
        </p:txBody>
      </p:sp>
      <p:sp>
        <p:nvSpPr>
          <p:cNvPr id="22" name="Rectangle 21">
            <a:extLst>
              <a:ext uri="{FF2B5EF4-FFF2-40B4-BE49-F238E27FC236}">
                <a16:creationId xmlns:a16="http://schemas.microsoft.com/office/drawing/2014/main" id="{D7624987-1462-445D-8322-A3B8395CDC43}"/>
              </a:ext>
            </a:extLst>
          </p:cNvPr>
          <p:cNvSpPr/>
          <p:nvPr/>
        </p:nvSpPr>
        <p:spPr>
          <a:xfrm>
            <a:off x="8272114" y="1842303"/>
            <a:ext cx="1971798" cy="1014984"/>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BEB1EF1C-E9D6-4A3D-A167-7EB748C9B69B}"/>
              </a:ext>
            </a:extLst>
          </p:cNvPr>
          <p:cNvSpPr/>
          <p:nvPr/>
        </p:nvSpPr>
        <p:spPr>
          <a:xfrm>
            <a:off x="1898197" y="1842303"/>
            <a:ext cx="2071581" cy="1012644"/>
          </a:xfrm>
          <a:prstGeom prst="rect">
            <a:avLst/>
          </a:prstGeom>
          <a:solidFill>
            <a:srgbClr val="002060"/>
          </a:solid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endParaRPr kumimoji="0" lang="en-US" sz="4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F91170C-FFC1-6CAC-1EE2-D5DEE113D7B2}"/>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88B804C-4F82-F25C-4767-68B7518E774B}"/>
              </a:ext>
            </a:extLst>
          </p:cNvPr>
          <p:cNvSpPr/>
          <p:nvPr/>
        </p:nvSpPr>
        <p:spPr>
          <a:xfrm>
            <a:off x="6400800" y="2823788"/>
            <a:ext cx="571500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356E"/>
                </a:solidFill>
                <a:effectLst/>
                <a:uLnTx/>
                <a:uFillTx/>
                <a:latin typeface="Times New Roman" panose="02020603050405020304" pitchFamily="18" charset="0"/>
                <a:ea typeface="Calibri" panose="020F0502020204030204" pitchFamily="34" charset="0"/>
                <a:cs typeface="+mn-cs"/>
              </a:rPr>
              <a:t>Discuss with your doctor whether a DNA test could be covered because of medical necessity.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30356E"/>
                </a:solidFill>
                <a:effectLst/>
                <a:uLnTx/>
                <a:uFillTx/>
                <a:latin typeface="Times New Roman" panose="02020603050405020304" pitchFamily="18" charset="0"/>
                <a:ea typeface="Calibri" panose="020F0502020204030204" pitchFamily="34" charset="0"/>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0356E"/>
                </a:solidFill>
                <a:effectLst/>
                <a:uLnTx/>
                <a:uFillTx/>
                <a:latin typeface="Times New Roman" panose="02020603050405020304" pitchFamily="18" charset="0"/>
                <a:ea typeface="Calibri" panose="020F0502020204030204" pitchFamily="34" charset="0"/>
                <a:cs typeface="+mn-cs"/>
              </a:rPr>
              <a:t>Retirees on KEHP can contact </a:t>
            </a:r>
            <a:r>
              <a:rPr kumimoji="0" lang="en-US" sz="3200" b="0" i="0" u="none" strike="noStrike" kern="1200" cap="none" spc="0" normalizeH="0" baseline="0" noProof="0" dirty="0" err="1">
                <a:ln>
                  <a:noFill/>
                </a:ln>
                <a:solidFill>
                  <a:srgbClr val="30356E"/>
                </a:solidFill>
                <a:effectLst/>
                <a:uLnTx/>
                <a:uFillTx/>
                <a:latin typeface="Times New Roman" panose="02020603050405020304" pitchFamily="18" charset="0"/>
                <a:ea typeface="Calibri" panose="020F0502020204030204" pitchFamily="34" charset="0"/>
                <a:cs typeface="+mn-cs"/>
              </a:rPr>
              <a:t>Coriell</a:t>
            </a:r>
            <a:r>
              <a:rPr kumimoji="0" lang="en-US" sz="3200" b="0" i="0" u="none" strike="noStrike" kern="1200" cap="none" spc="0" normalizeH="0" baseline="0" noProof="0" dirty="0">
                <a:ln>
                  <a:noFill/>
                </a:ln>
                <a:solidFill>
                  <a:srgbClr val="30356E"/>
                </a:solidFill>
                <a:effectLst/>
                <a:uLnTx/>
                <a:uFillTx/>
                <a:latin typeface="Times New Roman" panose="02020603050405020304" pitchFamily="18" charset="0"/>
                <a:ea typeface="Calibri" panose="020F0502020204030204" pitchFamily="34" charset="0"/>
                <a:cs typeface="+mn-cs"/>
              </a:rPr>
              <a:t> and use HRA funds to pay the $360 cost.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929845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858E9-A36E-4FEE-A5C7-8AFC5E2A1EAA}"/>
              </a:ext>
            </a:extLst>
          </p:cNvPr>
          <p:cNvPicPr>
            <a:picLocks noChangeAspect="1"/>
          </p:cNvPicPr>
          <p:nvPr/>
        </p:nvPicPr>
        <p:blipFill>
          <a:blip r:embed="rId3"/>
          <a:stretch>
            <a:fillRect/>
          </a:stretch>
        </p:blipFill>
        <p:spPr>
          <a:xfrm>
            <a:off x="0" y="816409"/>
            <a:ext cx="12192000" cy="910000"/>
          </a:xfrm>
          <a:prstGeom prst="rect">
            <a:avLst/>
          </a:prstGeom>
        </p:spPr>
      </p:pic>
      <p:sp>
        <p:nvSpPr>
          <p:cNvPr id="4" name="Rectangle 3"/>
          <p:cNvSpPr/>
          <p:nvPr/>
        </p:nvSpPr>
        <p:spPr>
          <a:xfrm>
            <a:off x="0" y="1646"/>
            <a:ext cx="12192000" cy="1015663"/>
          </a:xfrm>
          <a:prstGeom prst="rect">
            <a:avLst/>
          </a:prstGeom>
          <a:solidFill>
            <a:srgbClr val="002060"/>
          </a:solid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Retirements and Counseling</a:t>
            </a:r>
          </a:p>
        </p:txBody>
      </p:sp>
      <p:sp>
        <p:nvSpPr>
          <p:cNvPr id="3" name="TextBox 2">
            <a:extLst>
              <a:ext uri="{FF2B5EF4-FFF2-40B4-BE49-F238E27FC236}">
                <a16:creationId xmlns:a16="http://schemas.microsoft.com/office/drawing/2014/main" id="{6F1B16AC-CC51-40A6-971A-F7274FFA1E95}"/>
              </a:ext>
            </a:extLst>
          </p:cNvPr>
          <p:cNvSpPr txBox="1"/>
          <p:nvPr/>
        </p:nvSpPr>
        <p:spPr>
          <a:xfrm>
            <a:off x="7296855" y="1799666"/>
            <a:ext cx="4423668" cy="4524315"/>
          </a:xfrm>
          <a:prstGeom prst="rect">
            <a:avLst/>
          </a:prstGeom>
          <a:noFill/>
          <a:ln>
            <a:solidFill>
              <a:srgbClr val="00206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7,468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Scheduled</a:t>
            </a:r>
            <a:b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Visitors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7F178876-C8B3-4397-B193-B3608EF964D1}"/>
              </a:ext>
            </a:extLst>
          </p:cNvPr>
          <p:cNvSpPr/>
          <p:nvPr/>
        </p:nvSpPr>
        <p:spPr>
          <a:xfrm>
            <a:off x="4907215" y="1017309"/>
            <a:ext cx="23775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Fiscal 2024</a:t>
            </a:r>
          </a:p>
        </p:txBody>
      </p:sp>
      <p:pic>
        <p:nvPicPr>
          <p:cNvPr id="2" name="Picture 2">
            <a:extLst>
              <a:ext uri="{FF2B5EF4-FFF2-40B4-BE49-F238E27FC236}">
                <a16:creationId xmlns:a16="http://schemas.microsoft.com/office/drawing/2014/main" id="{614F6825-3FD5-037E-A201-3510C027C610}"/>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FA0B9D0-5CDE-38E3-08FD-4A661E85AE33}"/>
              </a:ext>
            </a:extLst>
          </p:cNvPr>
          <p:cNvSpPr txBox="1"/>
          <p:nvPr/>
        </p:nvSpPr>
        <p:spPr>
          <a:xfrm>
            <a:off x="5816083" y="6293398"/>
            <a:ext cx="12882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*Unaudited</a:t>
            </a:r>
          </a:p>
        </p:txBody>
      </p:sp>
      <p:graphicFrame>
        <p:nvGraphicFramePr>
          <p:cNvPr id="6" name="Chart 5">
            <a:extLst>
              <a:ext uri="{FF2B5EF4-FFF2-40B4-BE49-F238E27FC236}">
                <a16:creationId xmlns:a16="http://schemas.microsoft.com/office/drawing/2014/main" id="{F937D8C6-973D-984A-2B47-84BF991B85CA}"/>
              </a:ext>
            </a:extLst>
          </p:cNvPr>
          <p:cNvGraphicFramePr>
            <a:graphicFrameLocks/>
          </p:cNvGraphicFramePr>
          <p:nvPr>
            <p:extLst>
              <p:ext uri="{D42A27DB-BD31-4B8C-83A1-F6EECF244321}">
                <p14:modId xmlns:p14="http://schemas.microsoft.com/office/powerpoint/2010/main" val="641914439"/>
              </p:ext>
            </p:extLst>
          </p:nvPr>
        </p:nvGraphicFramePr>
        <p:xfrm>
          <a:off x="457200" y="1799666"/>
          <a:ext cx="6785868" cy="45267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89829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068470-395A-48F5-AAA1-13A32A3A12FE}"/>
              </a:ext>
            </a:extLst>
          </p:cNvPr>
          <p:cNvPicPr>
            <a:picLocks noChangeAspect="1"/>
          </p:cNvPicPr>
          <p:nvPr/>
        </p:nvPicPr>
        <p:blipFill>
          <a:blip r:embed="rId3"/>
          <a:stretch>
            <a:fillRect/>
          </a:stretch>
        </p:blipFill>
        <p:spPr>
          <a:xfrm>
            <a:off x="0" y="816409"/>
            <a:ext cx="12192000" cy="910000"/>
          </a:xfrm>
          <a:prstGeom prst="rect">
            <a:avLst/>
          </a:prstGeom>
        </p:spPr>
      </p:pic>
      <p:sp>
        <p:nvSpPr>
          <p:cNvPr id="2" name="TextBox 1">
            <a:extLst>
              <a:ext uri="{FF2B5EF4-FFF2-40B4-BE49-F238E27FC236}">
                <a16:creationId xmlns:a16="http://schemas.microsoft.com/office/drawing/2014/main" id="{532C228C-4194-4866-987E-E0AB6F237C21}"/>
              </a:ext>
            </a:extLst>
          </p:cNvPr>
          <p:cNvSpPr txBox="1"/>
          <p:nvPr/>
        </p:nvSpPr>
        <p:spPr>
          <a:xfrm>
            <a:off x="0" y="1"/>
            <a:ext cx="12192000" cy="1015663"/>
          </a:xfrm>
          <a:prstGeom prst="rect">
            <a:avLst/>
          </a:prstGeom>
          <a:solidFill>
            <a:srgbClr val="002060"/>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Retiree Annual Statements</a:t>
            </a:r>
          </a:p>
        </p:txBody>
      </p:sp>
      <p:sp>
        <p:nvSpPr>
          <p:cNvPr id="9" name="TextBox 8">
            <a:extLst>
              <a:ext uri="{FF2B5EF4-FFF2-40B4-BE49-F238E27FC236}">
                <a16:creationId xmlns:a16="http://schemas.microsoft.com/office/drawing/2014/main" id="{86DFF213-26A4-4112-84FA-FFEEA566125D}"/>
              </a:ext>
            </a:extLst>
          </p:cNvPr>
          <p:cNvSpPr txBox="1"/>
          <p:nvPr/>
        </p:nvSpPr>
        <p:spPr>
          <a:xfrm>
            <a:off x="59330" y="1820882"/>
            <a:ext cx="7348939" cy="3970318"/>
          </a:xfrm>
          <a:prstGeom prst="rect">
            <a:avLst/>
          </a:prstGeom>
          <a:solidFill>
            <a:schemeClr val="bg1"/>
          </a:solidFill>
          <a:ln w="38100">
            <a:noFill/>
          </a:ln>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Personal information on file with TRS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How to update that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Annuity benefits received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Federal and Kentucky state tax withholding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How to change withholding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Retiree health insurance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Beneficiary information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Annuity automatic deposit information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Payment dates</a:t>
            </a:r>
            <a:endParaRPr kumimoji="0" lang="en-US" sz="2800" b="0" i="0" u="none" strike="noStrike" kern="1400" cap="none" spc="0" normalizeH="0" baseline="0" noProof="0" dirty="0">
              <a:ln>
                <a:noFill/>
              </a:ln>
              <a:solidFill>
                <a:srgbClr val="0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2507104A-3234-49E4-B04A-904F6D633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02" t="20132" r="41571" b="9972"/>
          <a:stretch>
            <a:fillRect/>
          </a:stretch>
        </p:blipFill>
        <p:spPr bwMode="auto">
          <a:xfrm>
            <a:off x="8229600" y="1833988"/>
            <a:ext cx="3248146" cy="4079682"/>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Rectangle 11">
            <a:extLst>
              <a:ext uri="{FF2B5EF4-FFF2-40B4-BE49-F238E27FC236}">
                <a16:creationId xmlns:a16="http://schemas.microsoft.com/office/drawing/2014/main" id="{E52A0D20-6B8A-4ECA-9969-E9DA67B3A773}"/>
              </a:ext>
            </a:extLst>
          </p:cNvPr>
          <p:cNvSpPr/>
          <p:nvPr/>
        </p:nvSpPr>
        <p:spPr>
          <a:xfrm>
            <a:off x="4785384" y="994882"/>
            <a:ext cx="262123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Summarizes</a:t>
            </a:r>
          </a:p>
        </p:txBody>
      </p:sp>
      <p:sp>
        <p:nvSpPr>
          <p:cNvPr id="3" name="TextBox 2">
            <a:extLst>
              <a:ext uri="{FF2B5EF4-FFF2-40B4-BE49-F238E27FC236}">
                <a16:creationId xmlns:a16="http://schemas.microsoft.com/office/drawing/2014/main" id="{A4CFA41B-ED4C-4981-A4CB-3A903442B7E4}"/>
              </a:ext>
            </a:extLst>
          </p:cNvPr>
          <p:cNvSpPr txBox="1"/>
          <p:nvPr/>
        </p:nvSpPr>
        <p:spPr>
          <a:xfrm>
            <a:off x="536867" y="6028869"/>
            <a:ext cx="107816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Don’t return with changes; using appropriate form or Pathway (</a:t>
            </a:r>
            <a:r>
              <a:rPr kumimoji="0" lang="en-US" sz="2400" b="0" i="0" u="sng"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https://mss.trs.ky.gov</a:t>
            </a:r>
            <a:r>
              <a:rPr kumimoji="0" lang="en-US" sz="2400" b="0" i="0" u="none" strike="noStrike" kern="1400" cap="none" spc="0" normalizeH="0" baseline="0" noProof="0" dirty="0">
                <a:ln>
                  <a:noFill/>
                </a:ln>
                <a:solidFill>
                  <a:srgbClr val="000066"/>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B8E24491-71E3-BB1E-08E9-596ED7D3F09B}"/>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14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10B8E4-98AB-4767-8D96-76334AC25BCD}"/>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a:extLst>
              <a:ext uri="{FF2B5EF4-FFF2-40B4-BE49-F238E27FC236}">
                <a16:creationId xmlns:a16="http://schemas.microsoft.com/office/drawing/2014/main" id="{8C1A75B7-720D-4866-8E99-F23FA1344783}"/>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Times New Roman"/>
              </a:rPr>
              <a:t>Behind the Medals</a:t>
            </a:r>
            <a:endParaRPr kumimoji="0" lang="en-US" sz="6000" b="1"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2" name="Picture 2">
            <a:extLst>
              <a:ext uri="{FF2B5EF4-FFF2-40B4-BE49-F238E27FC236}">
                <a16:creationId xmlns:a16="http://schemas.microsoft.com/office/drawing/2014/main" id="{26736B79-7C17-9D8E-5619-87991614DDF8}"/>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00643718-B667-1FD6-69F9-46E714A2A47F}"/>
              </a:ext>
            </a:extLst>
          </p:cNvPr>
          <p:cNvSpPr txBox="1"/>
          <p:nvPr/>
        </p:nvSpPr>
        <p:spPr>
          <a:xfrm>
            <a:off x="2930445" y="1015491"/>
            <a:ext cx="63311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cs typeface="Times New Roman" panose="02020603050405020304" pitchFamily="18" charset="0"/>
              </a:rPr>
              <a:t>Every Olympian Had Teachers</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CDFD1EE9-D527-D312-D05D-624C4DAE7ABC}"/>
              </a:ext>
            </a:extLst>
          </p:cNvPr>
          <p:cNvGrpSpPr/>
          <p:nvPr/>
        </p:nvGrpSpPr>
        <p:grpSpPr>
          <a:xfrm>
            <a:off x="941025" y="1925491"/>
            <a:ext cx="10309948" cy="4546471"/>
            <a:chOff x="967652" y="1847894"/>
            <a:chExt cx="10309948" cy="4546471"/>
          </a:xfrm>
        </p:grpSpPr>
        <p:pic>
          <p:nvPicPr>
            <p:cNvPr id="3" name="Picture 2">
              <a:extLst>
                <a:ext uri="{FF2B5EF4-FFF2-40B4-BE49-F238E27FC236}">
                  <a16:creationId xmlns:a16="http://schemas.microsoft.com/office/drawing/2014/main" id="{008C9F01-47BC-861C-2CDF-75742B6C403F}"/>
                </a:ext>
              </a:extLst>
            </p:cNvPr>
            <p:cNvPicPr>
              <a:picLocks noChangeAspect="1"/>
            </p:cNvPicPr>
            <p:nvPr/>
          </p:nvPicPr>
          <p:blipFill rotWithShape="1">
            <a:blip r:embed="rId5"/>
            <a:srcRect l="5556" t="26714" r="48610" b="25174"/>
            <a:stretch/>
          </p:blipFill>
          <p:spPr>
            <a:xfrm>
              <a:off x="3848100" y="3094845"/>
              <a:ext cx="5029200" cy="3299520"/>
            </a:xfrm>
            <a:prstGeom prst="rect">
              <a:avLst/>
            </a:prstGeom>
          </p:spPr>
        </p:pic>
        <p:pic>
          <p:nvPicPr>
            <p:cNvPr id="5" name="Picture 4">
              <a:extLst>
                <a:ext uri="{FF2B5EF4-FFF2-40B4-BE49-F238E27FC236}">
                  <a16:creationId xmlns:a16="http://schemas.microsoft.com/office/drawing/2014/main" id="{3C4C7453-D145-5D79-2CD4-F8CCD7E28855}"/>
                </a:ext>
              </a:extLst>
            </p:cNvPr>
            <p:cNvPicPr>
              <a:picLocks noChangeAspect="1"/>
            </p:cNvPicPr>
            <p:nvPr/>
          </p:nvPicPr>
          <p:blipFill rotWithShape="1">
            <a:blip r:embed="rId6"/>
            <a:srcRect l="15972" t="26714" r="46529" b="27132"/>
            <a:stretch/>
          </p:blipFill>
          <p:spPr>
            <a:xfrm>
              <a:off x="967652" y="1847894"/>
              <a:ext cx="2747098" cy="2113109"/>
            </a:xfrm>
            <a:prstGeom prst="rect">
              <a:avLst/>
            </a:prstGeom>
          </p:spPr>
        </p:pic>
        <p:pic>
          <p:nvPicPr>
            <p:cNvPr id="14" name="Picture 13">
              <a:extLst>
                <a:ext uri="{FF2B5EF4-FFF2-40B4-BE49-F238E27FC236}">
                  <a16:creationId xmlns:a16="http://schemas.microsoft.com/office/drawing/2014/main" id="{E656EBBE-B92D-E3FE-BF06-EEA1A3A7C959}"/>
                </a:ext>
              </a:extLst>
            </p:cNvPr>
            <p:cNvPicPr>
              <a:picLocks noChangeAspect="1"/>
            </p:cNvPicPr>
            <p:nvPr/>
          </p:nvPicPr>
          <p:blipFill rotWithShape="1">
            <a:blip r:embed="rId7"/>
            <a:srcRect l="18750" t="37078" r="61805" b="14810"/>
            <a:stretch/>
          </p:blipFill>
          <p:spPr>
            <a:xfrm>
              <a:off x="9144000" y="1860904"/>
              <a:ext cx="2133600" cy="3299520"/>
            </a:xfrm>
            <a:prstGeom prst="rect">
              <a:avLst/>
            </a:prstGeom>
          </p:spPr>
        </p:pic>
      </p:grpSp>
    </p:spTree>
    <p:extLst>
      <p:ext uri="{BB962C8B-B14F-4D97-AF65-F5344CB8AC3E}">
        <p14:creationId xmlns:p14="http://schemas.microsoft.com/office/powerpoint/2010/main" val="914627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F32D18-EC97-4058-8735-9833C40856C5}"/>
              </a:ext>
            </a:extLst>
          </p:cNvPr>
          <p:cNvPicPr>
            <a:picLocks noChangeAspect="1"/>
          </p:cNvPicPr>
          <p:nvPr/>
        </p:nvPicPr>
        <p:blipFill>
          <a:blip r:embed="rId3"/>
          <a:stretch>
            <a:fillRect/>
          </a:stretch>
        </p:blipFill>
        <p:spPr>
          <a:xfrm>
            <a:off x="0" y="816409"/>
            <a:ext cx="12192000" cy="910000"/>
          </a:xfrm>
          <a:prstGeom prst="rect">
            <a:avLst/>
          </a:prstGeom>
        </p:spPr>
      </p:pic>
      <p:sp>
        <p:nvSpPr>
          <p:cNvPr id="110596" name="Line 6"/>
          <p:cNvSpPr>
            <a:spLocks noChangeShapeType="1"/>
          </p:cNvSpPr>
          <p:nvPr/>
        </p:nvSpPr>
        <p:spPr bwMode="auto">
          <a:xfrm>
            <a:off x="2819400" y="2145792"/>
            <a:ext cx="0" cy="0"/>
          </a:xfrm>
          <a:prstGeom prst="line">
            <a:avLst/>
          </a:prstGeom>
          <a:noFill/>
          <a:ln w="12700">
            <a:solidFill>
              <a:schemeClr val="tx1"/>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2" name="AutoShape 4" descr="Image result for express script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4" name="Rectangle 23">
            <a:extLst>
              <a:ext uri="{FF2B5EF4-FFF2-40B4-BE49-F238E27FC236}">
                <a16:creationId xmlns:a16="http://schemas.microsoft.com/office/drawing/2014/main" id="{0A24C484-30FA-4A58-AAC5-1961C20DFF47}"/>
              </a:ext>
            </a:extLst>
          </p:cNvPr>
          <p:cNvSpPr/>
          <p:nvPr/>
        </p:nvSpPr>
        <p:spPr>
          <a:xfrm>
            <a:off x="1" y="1"/>
            <a:ext cx="12192000" cy="1014984"/>
          </a:xfrm>
          <a:prstGeom prst="rect">
            <a:avLst/>
          </a:prstGeom>
          <a:solidFill>
            <a:srgbClr val="0020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is Pathway?</a:t>
            </a:r>
          </a:p>
        </p:txBody>
      </p:sp>
      <p:sp>
        <p:nvSpPr>
          <p:cNvPr id="4" name="Rectangle 3">
            <a:extLst>
              <a:ext uri="{FF2B5EF4-FFF2-40B4-BE49-F238E27FC236}">
                <a16:creationId xmlns:a16="http://schemas.microsoft.com/office/drawing/2014/main" id="{3E367604-1FB4-4151-8FAE-70B24C5C61CF}"/>
              </a:ext>
            </a:extLst>
          </p:cNvPr>
          <p:cNvSpPr/>
          <p:nvPr/>
        </p:nvSpPr>
        <p:spPr>
          <a:xfrm>
            <a:off x="11123559" y="2665375"/>
            <a:ext cx="155681" cy="2164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tangle 7">
            <a:extLst>
              <a:ext uri="{FF2B5EF4-FFF2-40B4-BE49-F238E27FC236}">
                <a16:creationId xmlns:a16="http://schemas.microsoft.com/office/drawing/2014/main" id="{7E44FC69-22A3-4422-8D19-CC99C7138F96}"/>
              </a:ext>
            </a:extLst>
          </p:cNvPr>
          <p:cNvSpPr/>
          <p:nvPr/>
        </p:nvSpPr>
        <p:spPr>
          <a:xfrm>
            <a:off x="0" y="-1"/>
            <a:ext cx="12192000" cy="68579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TextBox 8">
            <a:extLst>
              <a:ext uri="{FF2B5EF4-FFF2-40B4-BE49-F238E27FC236}">
                <a16:creationId xmlns:a16="http://schemas.microsoft.com/office/drawing/2014/main" id="{53E75E50-B334-4A3A-BF91-7E5F5FBC0DBB}"/>
              </a:ext>
            </a:extLst>
          </p:cNvPr>
          <p:cNvSpPr txBox="1"/>
          <p:nvPr/>
        </p:nvSpPr>
        <p:spPr>
          <a:xfrm>
            <a:off x="672393" y="2273464"/>
            <a:ext cx="542360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Pathway provides secure online access for members and retirees to access their TRS account information in real time.</a:t>
            </a:r>
          </a:p>
        </p:txBody>
      </p:sp>
      <p:pic>
        <p:nvPicPr>
          <p:cNvPr id="13" name="Picture 1" descr="image001">
            <a:extLst>
              <a:ext uri="{FF2B5EF4-FFF2-40B4-BE49-F238E27FC236}">
                <a16:creationId xmlns:a16="http://schemas.microsoft.com/office/drawing/2014/main" id="{45992753-7BD8-4811-99BB-73CC362C5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149" t="19627" r="28350" b="28649"/>
          <a:stretch/>
        </p:blipFill>
        <p:spPr bwMode="auto">
          <a:xfrm>
            <a:off x="6514095" y="1831393"/>
            <a:ext cx="5259809" cy="44457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37F05E-94EE-03AE-D374-D986A5D11520}"/>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666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8CD0D8-8430-4ADD-BF66-FACE690EABEC}"/>
              </a:ext>
            </a:extLst>
          </p:cNvPr>
          <p:cNvPicPr>
            <a:picLocks noChangeAspect="1"/>
          </p:cNvPicPr>
          <p:nvPr/>
        </p:nvPicPr>
        <p:blipFill>
          <a:blip r:embed="rId3"/>
          <a:stretch>
            <a:fillRect/>
          </a:stretch>
        </p:blipFill>
        <p:spPr>
          <a:xfrm>
            <a:off x="0" y="816409"/>
            <a:ext cx="12192000" cy="910000"/>
          </a:xfrm>
          <a:prstGeom prst="rect">
            <a:avLst/>
          </a:prstGeom>
        </p:spPr>
      </p:pic>
      <p:sp>
        <p:nvSpPr>
          <p:cNvPr id="6" name="TextBox 5">
            <a:extLst>
              <a:ext uri="{FF2B5EF4-FFF2-40B4-BE49-F238E27FC236}">
                <a16:creationId xmlns:a16="http://schemas.microsoft.com/office/drawing/2014/main" id="{38B4091F-E387-4945-A1D2-876E9182B849}"/>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mn-cs"/>
                <a:sym typeface="Helvetica Neue"/>
              </a:rPr>
              <a:t>Using Pathway</a:t>
            </a:r>
          </a:p>
        </p:txBody>
      </p:sp>
      <p:sp>
        <p:nvSpPr>
          <p:cNvPr id="14" name="TextBox 13">
            <a:extLst>
              <a:ext uri="{FF2B5EF4-FFF2-40B4-BE49-F238E27FC236}">
                <a16:creationId xmlns:a16="http://schemas.microsoft.com/office/drawing/2014/main" id="{594B6AD0-9158-4B45-860F-142D938CA410}"/>
              </a:ext>
            </a:extLst>
          </p:cNvPr>
          <p:cNvSpPr txBox="1"/>
          <p:nvPr/>
        </p:nvSpPr>
        <p:spPr>
          <a:xfrm>
            <a:off x="3040692" y="1047870"/>
            <a:ext cx="5498493"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rPr>
              <a:t>Multifactor Authentication</a:t>
            </a:r>
          </a:p>
        </p:txBody>
      </p:sp>
      <p:pic>
        <p:nvPicPr>
          <p:cNvPr id="3" name="Picture 2">
            <a:extLst>
              <a:ext uri="{FF2B5EF4-FFF2-40B4-BE49-F238E27FC236}">
                <a16:creationId xmlns:a16="http://schemas.microsoft.com/office/drawing/2014/main" id="{ED6D6E7F-188E-B935-548E-4999789A27C3}"/>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a:extLst>
              <a:ext uri="{FF2B5EF4-FFF2-40B4-BE49-F238E27FC236}">
                <a16:creationId xmlns:a16="http://schemas.microsoft.com/office/drawing/2014/main" id="{F265FA4A-2E5F-1C08-A09F-84866568CD1F}"/>
              </a:ext>
            </a:extLst>
          </p:cNvPr>
          <p:cNvGraphicFramePr>
            <a:graphicFrameLocks noChangeAspect="1"/>
          </p:cNvGraphicFramePr>
          <p:nvPr/>
        </p:nvGraphicFramePr>
        <p:xfrm>
          <a:off x="9294359" y="3419060"/>
          <a:ext cx="2367223" cy="3156297"/>
        </p:xfrm>
        <a:graphic>
          <a:graphicData uri="http://schemas.openxmlformats.org/presentationml/2006/ole">
            <mc:AlternateContent xmlns:mc="http://schemas.openxmlformats.org/markup-compatibility/2006">
              <mc:Choice xmlns:v="urn:schemas-microsoft-com:vml" Requires="v">
                <p:oleObj name="Acrobat Document" r:id="rId5" imgW="3428697" imgH="4572000" progId="Acrobat.Document.DC">
                  <p:embed/>
                </p:oleObj>
              </mc:Choice>
              <mc:Fallback>
                <p:oleObj name="Acrobat Document" r:id="rId5" imgW="3428697" imgH="4572000" progId="Acrobat.Document.DC">
                  <p:embed/>
                  <p:pic>
                    <p:nvPicPr>
                      <p:cNvPr id="4" name="Object 3">
                        <a:extLst>
                          <a:ext uri="{FF2B5EF4-FFF2-40B4-BE49-F238E27FC236}">
                            <a16:creationId xmlns:a16="http://schemas.microsoft.com/office/drawing/2014/main" id="{F265FA4A-2E5F-1C08-A09F-84866568CD1F}"/>
                          </a:ext>
                        </a:extLst>
                      </p:cNvPr>
                      <p:cNvPicPr/>
                      <p:nvPr/>
                    </p:nvPicPr>
                    <p:blipFill>
                      <a:blip r:embed="rId6"/>
                      <a:stretch>
                        <a:fillRect/>
                      </a:stretch>
                    </p:blipFill>
                    <p:spPr>
                      <a:xfrm>
                        <a:off x="9294359" y="3419060"/>
                        <a:ext cx="2367223" cy="3156297"/>
                      </a:xfrm>
                      <a:prstGeom prst="rect">
                        <a:avLst/>
                      </a:prstGeom>
                    </p:spPr>
                  </p:pic>
                </p:oleObj>
              </mc:Fallback>
            </mc:AlternateContent>
          </a:graphicData>
        </a:graphic>
      </p:graphicFrame>
      <p:pic>
        <p:nvPicPr>
          <p:cNvPr id="9" name="Picture 8" descr="Graphical user interface, application, Teams&#10;&#10;Description automatically generated">
            <a:extLst>
              <a:ext uri="{FF2B5EF4-FFF2-40B4-BE49-F238E27FC236}">
                <a16:creationId xmlns:a16="http://schemas.microsoft.com/office/drawing/2014/main" id="{3642861F-453C-AFE4-2CCE-4DB1A3F4EB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608"/>
          <a:stretch/>
        </p:blipFill>
        <p:spPr>
          <a:xfrm>
            <a:off x="5006009" y="2895600"/>
            <a:ext cx="2680526" cy="3735710"/>
          </a:xfrm>
          <a:prstGeom prst="rect">
            <a:avLst/>
          </a:prstGeom>
          <a:ln w="3175">
            <a:solidFill>
              <a:schemeClr val="tx1"/>
            </a:solidFill>
          </a:ln>
        </p:spPr>
      </p:pic>
      <p:sp>
        <p:nvSpPr>
          <p:cNvPr id="11" name="TextBox 10">
            <a:extLst>
              <a:ext uri="{FF2B5EF4-FFF2-40B4-BE49-F238E27FC236}">
                <a16:creationId xmlns:a16="http://schemas.microsoft.com/office/drawing/2014/main" id="{BB5CF9D5-CCC4-EC18-0328-6085A62759DD}"/>
              </a:ext>
            </a:extLst>
          </p:cNvPr>
          <p:cNvSpPr txBox="1"/>
          <p:nvPr/>
        </p:nvSpPr>
        <p:spPr>
          <a:xfrm>
            <a:off x="502918" y="1832072"/>
            <a:ext cx="3711272"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rPr>
              <a:t>Select verification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rPr>
              <a:t>method</a:t>
            </a:r>
          </a:p>
        </p:txBody>
      </p:sp>
      <p:sp>
        <p:nvSpPr>
          <p:cNvPr id="17" name="TextBox 16">
            <a:extLst>
              <a:ext uri="{FF2B5EF4-FFF2-40B4-BE49-F238E27FC236}">
                <a16:creationId xmlns:a16="http://schemas.microsoft.com/office/drawing/2014/main" id="{15AAD0BC-C712-FF8C-8DB7-225A91C63F1E}"/>
              </a:ext>
            </a:extLst>
          </p:cNvPr>
          <p:cNvSpPr txBox="1"/>
          <p:nvPr/>
        </p:nvSpPr>
        <p:spPr>
          <a:xfrm>
            <a:off x="4969364" y="2109070"/>
            <a:ext cx="2710999"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itchFamily="18" charset="0"/>
                <a:ea typeface="+mn-ea"/>
                <a:cs typeface="+mn-cs"/>
                <a:sym typeface="Helvetica Neue"/>
              </a:rPr>
              <a:t>Receiv</a:t>
            </a: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rPr>
              <a:t>e code</a:t>
            </a:r>
          </a:p>
        </p:txBody>
      </p:sp>
      <p:sp>
        <p:nvSpPr>
          <p:cNvPr id="18" name="TextBox 17">
            <a:extLst>
              <a:ext uri="{FF2B5EF4-FFF2-40B4-BE49-F238E27FC236}">
                <a16:creationId xmlns:a16="http://schemas.microsoft.com/office/drawing/2014/main" id="{2C133553-D8FB-A7A7-0B89-D98EB24DFE1F}"/>
              </a:ext>
            </a:extLst>
          </p:cNvPr>
          <p:cNvSpPr txBox="1"/>
          <p:nvPr/>
        </p:nvSpPr>
        <p:spPr>
          <a:xfrm>
            <a:off x="9294359" y="1674674"/>
            <a:ext cx="2667055"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rPr>
              <a:t>Registration process h</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mn-ea"/>
                <a:cs typeface="+mn-cs"/>
                <a:sym typeface="Helvetica Neue"/>
              </a:rPr>
              <a:t>andout</a:t>
            </a:r>
            <a:endPar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endParaRPr>
          </a:p>
        </p:txBody>
      </p:sp>
      <p:grpSp>
        <p:nvGrpSpPr>
          <p:cNvPr id="21" name="Group 20">
            <a:extLst>
              <a:ext uri="{FF2B5EF4-FFF2-40B4-BE49-F238E27FC236}">
                <a16:creationId xmlns:a16="http://schemas.microsoft.com/office/drawing/2014/main" id="{6E44FEB8-0D53-E5F3-331E-1B529AA39086}"/>
              </a:ext>
            </a:extLst>
          </p:cNvPr>
          <p:cNvGrpSpPr/>
          <p:nvPr/>
        </p:nvGrpSpPr>
        <p:grpSpPr>
          <a:xfrm>
            <a:off x="566861" y="2969889"/>
            <a:ext cx="3193109" cy="3542057"/>
            <a:chOff x="566861" y="2969889"/>
            <a:chExt cx="3193109" cy="3542057"/>
          </a:xfrm>
        </p:grpSpPr>
        <p:pic>
          <p:nvPicPr>
            <p:cNvPr id="10" name="Picture 9">
              <a:extLst>
                <a:ext uri="{FF2B5EF4-FFF2-40B4-BE49-F238E27FC236}">
                  <a16:creationId xmlns:a16="http://schemas.microsoft.com/office/drawing/2014/main" id="{41811223-2026-6A64-2A3A-820A479D50C0}"/>
                </a:ext>
              </a:extLst>
            </p:cNvPr>
            <p:cNvPicPr>
              <a:picLocks noChangeAspect="1"/>
            </p:cNvPicPr>
            <p:nvPr/>
          </p:nvPicPr>
          <p:blipFill>
            <a:blip r:embed="rId8"/>
            <a:stretch>
              <a:fillRect/>
            </a:stretch>
          </p:blipFill>
          <p:spPr>
            <a:xfrm>
              <a:off x="566861" y="2969889"/>
              <a:ext cx="3193109" cy="3542057"/>
            </a:xfrm>
            <a:prstGeom prst="rect">
              <a:avLst/>
            </a:prstGeom>
            <a:ln w="3175">
              <a:solidFill>
                <a:schemeClr val="tx1"/>
              </a:solidFill>
            </a:ln>
          </p:spPr>
        </p:pic>
        <p:sp>
          <p:nvSpPr>
            <p:cNvPr id="20" name="Rectangle 19">
              <a:extLst>
                <a:ext uri="{FF2B5EF4-FFF2-40B4-BE49-F238E27FC236}">
                  <a16:creationId xmlns:a16="http://schemas.microsoft.com/office/drawing/2014/main" id="{F3705E72-1ED2-C34F-2262-C56005AB61F8}"/>
                </a:ext>
              </a:extLst>
            </p:cNvPr>
            <p:cNvSpPr/>
            <p:nvPr/>
          </p:nvSpPr>
          <p:spPr>
            <a:xfrm>
              <a:off x="1668115" y="4314973"/>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25794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F9C500-5746-4677-80C9-83CA1707248E}"/>
              </a:ext>
            </a:extLst>
          </p:cNvPr>
          <p:cNvPicPr>
            <a:picLocks noChangeAspect="1"/>
          </p:cNvPicPr>
          <p:nvPr/>
        </p:nvPicPr>
        <p:blipFill>
          <a:blip r:embed="rId3"/>
          <a:stretch>
            <a:fillRect/>
          </a:stretch>
        </p:blipFill>
        <p:spPr>
          <a:xfrm>
            <a:off x="0" y="816409"/>
            <a:ext cx="12192000" cy="910000"/>
          </a:xfrm>
          <a:prstGeom prst="rect">
            <a:avLst/>
          </a:prstGeom>
        </p:spPr>
      </p:pic>
      <p:grpSp>
        <p:nvGrpSpPr>
          <p:cNvPr id="9" name="Group 8">
            <a:extLst>
              <a:ext uri="{FF2B5EF4-FFF2-40B4-BE49-F238E27FC236}">
                <a16:creationId xmlns:a16="http://schemas.microsoft.com/office/drawing/2014/main" id="{0257CF3A-6559-4B2B-9B63-CCB384C696E7}"/>
              </a:ext>
            </a:extLst>
          </p:cNvPr>
          <p:cNvGrpSpPr/>
          <p:nvPr/>
        </p:nvGrpSpPr>
        <p:grpSpPr>
          <a:xfrm>
            <a:off x="0" y="0"/>
            <a:ext cx="12192000" cy="1015335"/>
            <a:chOff x="1566702" y="1577043"/>
            <a:chExt cx="6085037" cy="2005603"/>
          </a:xfrm>
        </p:grpSpPr>
        <p:sp>
          <p:nvSpPr>
            <p:cNvPr id="11" name="Rectangle 10">
              <a:extLst>
                <a:ext uri="{FF2B5EF4-FFF2-40B4-BE49-F238E27FC236}">
                  <a16:creationId xmlns:a16="http://schemas.microsoft.com/office/drawing/2014/main" id="{EEB731D4-9B26-4226-A26C-7C577C19BAFD}"/>
                </a:ext>
              </a:extLst>
            </p:cNvPr>
            <p:cNvSpPr/>
            <p:nvPr/>
          </p:nvSpPr>
          <p:spPr>
            <a:xfrm>
              <a:off x="1566702" y="1577043"/>
              <a:ext cx="1515922" cy="1995682"/>
            </a:xfrm>
            <a:prstGeom prst="rect">
              <a:avLst/>
            </a:prstGeom>
            <a:solidFill>
              <a:srgbClr val="0020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MEHP</a:t>
              </a:r>
            </a:p>
          </p:txBody>
        </p:sp>
        <p:sp>
          <p:nvSpPr>
            <p:cNvPr id="12" name="Rectangle 11">
              <a:extLst>
                <a:ext uri="{FF2B5EF4-FFF2-40B4-BE49-F238E27FC236}">
                  <a16:creationId xmlns:a16="http://schemas.microsoft.com/office/drawing/2014/main" id="{32A39B4D-3BF8-475E-8761-3A85DACFB2E2}"/>
                </a:ext>
              </a:extLst>
            </p:cNvPr>
            <p:cNvSpPr/>
            <p:nvPr/>
          </p:nvSpPr>
          <p:spPr>
            <a:xfrm>
              <a:off x="3070833" y="1586964"/>
              <a:ext cx="4580906" cy="1995682"/>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002060"/>
                  </a:solidFill>
                  <a:latin typeface="Times New Roman" panose="02020603050405020304" pitchFamily="18" charset="0"/>
                  <a:cs typeface="Times New Roman" panose="02020603050405020304" pitchFamily="18" charset="0"/>
                </a:rPr>
                <a:t>What’s Jane Say</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817ED545-D9AC-40DD-9A3E-CBE286513BCC}"/>
              </a:ext>
            </a:extLst>
          </p:cNvPr>
          <p:cNvSpPr txBox="1"/>
          <p:nvPr/>
        </p:nvSpPr>
        <p:spPr>
          <a:xfrm>
            <a:off x="126434" y="1064851"/>
            <a:ext cx="118872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rPr>
              <a:t>If Some Old Quarterback Says You Need More Coverage …</a:t>
            </a:r>
          </a:p>
        </p:txBody>
      </p:sp>
      <p:pic>
        <p:nvPicPr>
          <p:cNvPr id="3" name="Picture 2" descr="Graphical user interface&#10;&#10;Description automatically generated">
            <a:extLst>
              <a:ext uri="{FF2B5EF4-FFF2-40B4-BE49-F238E27FC236}">
                <a16:creationId xmlns:a16="http://schemas.microsoft.com/office/drawing/2014/main" id="{8C3F931A-95E2-447F-9E4D-8C1E612BFA9A}"/>
              </a:ext>
            </a:extLst>
          </p:cNvPr>
          <p:cNvPicPr>
            <a:picLocks noChangeAspect="1"/>
          </p:cNvPicPr>
          <p:nvPr/>
        </p:nvPicPr>
        <p:blipFill rotWithShape="1">
          <a:blip r:embed="rId4"/>
          <a:srcRect l="4478" t="26563" r="49322" b="31111"/>
          <a:stretch/>
        </p:blipFill>
        <p:spPr>
          <a:xfrm>
            <a:off x="7391399" y="1828800"/>
            <a:ext cx="4343400" cy="2362663"/>
          </a:xfrm>
          <a:prstGeom prst="rect">
            <a:avLst/>
          </a:prstGeom>
        </p:spPr>
      </p:pic>
      <p:sp>
        <p:nvSpPr>
          <p:cNvPr id="23" name="TextBox 22">
            <a:extLst>
              <a:ext uri="{FF2B5EF4-FFF2-40B4-BE49-F238E27FC236}">
                <a16:creationId xmlns:a16="http://schemas.microsoft.com/office/drawing/2014/main" id="{256F08EC-0CBF-4E79-BB9C-E259A09265D9}"/>
              </a:ext>
            </a:extLst>
          </p:cNvPr>
          <p:cNvSpPr txBox="1"/>
          <p:nvPr/>
        </p:nvSpPr>
        <p:spPr>
          <a:xfrm>
            <a:off x="225437" y="1981200"/>
            <a:ext cx="6784962" cy="1569660"/>
          </a:xfrm>
          <a:prstGeom prst="rect">
            <a:avLst/>
          </a:prstGeom>
          <a:noFill/>
          <a:ln>
            <a:noFill/>
            <a:prstDash val="soli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356E"/>
                </a:solidFill>
                <a:effectLst/>
                <a:uLnTx/>
                <a:uFillTx/>
                <a:latin typeface="Times New Roman"/>
                <a:ea typeface="+mn-ea"/>
                <a:cs typeface="+mn-cs"/>
              </a:rPr>
              <a:t>Tell Joe (and others like him), </a:t>
            </a:r>
            <a:r>
              <a:rPr kumimoji="0" lang="en-US" sz="6000" b="1" i="0" u="none" strike="noStrike" kern="1200" cap="none" spc="0" normalizeH="0" baseline="0" noProof="0" dirty="0">
                <a:ln>
                  <a:noFill/>
                </a:ln>
                <a:solidFill>
                  <a:srgbClr val="30356E"/>
                </a:solidFill>
                <a:effectLst/>
                <a:uLnTx/>
                <a:uFillTx/>
                <a:latin typeface="Times New Roman"/>
                <a:ea typeface="+mn-ea"/>
                <a:cs typeface="+mn-cs"/>
              </a:rPr>
              <a:t>“No!”</a:t>
            </a:r>
          </a:p>
        </p:txBody>
      </p:sp>
      <p:sp>
        <p:nvSpPr>
          <p:cNvPr id="24" name="TextBox 23">
            <a:extLst>
              <a:ext uri="{FF2B5EF4-FFF2-40B4-BE49-F238E27FC236}">
                <a16:creationId xmlns:a16="http://schemas.microsoft.com/office/drawing/2014/main" id="{5ABE74FF-6688-4618-BE70-D5809594C064}"/>
              </a:ext>
            </a:extLst>
          </p:cNvPr>
          <p:cNvSpPr txBox="1"/>
          <p:nvPr/>
        </p:nvSpPr>
        <p:spPr>
          <a:xfrm>
            <a:off x="225437" y="3516891"/>
            <a:ext cx="6784963" cy="3134191"/>
          </a:xfrm>
          <a:prstGeom prst="rect">
            <a:avLst/>
          </a:prstGeom>
          <a:noFill/>
          <a:ln>
            <a:noFill/>
            <a:prstDash val="solid"/>
          </a:ln>
        </p:spPr>
        <p:txBody>
          <a:bodyPr wrap="square" rtlCol="0">
            <a:spAutoFit/>
          </a:bodyPr>
          <a:lstStyle/>
          <a:p>
            <a:pPr marL="12700" marR="184785" lvl="0" algn="l" defTabSz="914400" rtl="0" eaLnBrk="1" fontAlgn="auto" latinLnBrk="0" hangingPunct="1">
              <a:lnSpc>
                <a:spcPct val="100000"/>
              </a:lnSpc>
              <a:spcBef>
                <a:spcPts val="105"/>
              </a:spcBef>
              <a:spcAft>
                <a:spcPts val="0"/>
              </a:spcAft>
              <a:buClr>
                <a:srgbClr val="002060"/>
              </a:buClr>
              <a:buSzPct val="67500"/>
              <a:tabLst>
                <a:tab pos="270510" algn="l"/>
              </a:tabLst>
              <a:defRPr/>
            </a:pPr>
            <a:r>
              <a:rPr lang="en-US" sz="2800" dirty="0">
                <a:solidFill>
                  <a:srgbClr val="002060"/>
                </a:solidFill>
                <a:latin typeface="Times New Roman" panose="02020603050405020304" pitchFamily="18" charset="0"/>
                <a:cs typeface="Times New Roman" panose="02020603050405020304" pitchFamily="18" charset="0"/>
              </a:rPr>
              <a:t>If you are enrolled in the TRS Medicare Eligible Health Plan (MEHP), enrolling in another Medicare Advantage plan would “</a:t>
            </a:r>
            <a:r>
              <a:rPr lang="en-US" sz="2800" dirty="0" err="1">
                <a:solidFill>
                  <a:srgbClr val="002060"/>
                </a:solidFill>
                <a:latin typeface="Times New Roman" panose="02020603050405020304" pitchFamily="18" charset="0"/>
                <a:cs typeface="Times New Roman" panose="02020603050405020304" pitchFamily="18" charset="0"/>
              </a:rPr>
              <a:t>dynomite</a:t>
            </a:r>
            <a:r>
              <a:rPr lang="en-US" sz="2800" dirty="0">
                <a:solidFill>
                  <a:srgbClr val="002060"/>
                </a:solidFill>
                <a:latin typeface="Times New Roman" panose="02020603050405020304" pitchFamily="18" charset="0"/>
                <a:cs typeface="Times New Roman" panose="02020603050405020304" pitchFamily="18" charset="0"/>
              </a:rPr>
              <a:t>” your TRS MEHP coverage.</a:t>
            </a:r>
          </a:p>
          <a:p>
            <a:pPr marL="12700" marR="184785" lvl="0" algn="l" defTabSz="914400" rtl="0" eaLnBrk="1" fontAlgn="auto" latinLnBrk="0" hangingPunct="1">
              <a:lnSpc>
                <a:spcPct val="100000"/>
              </a:lnSpc>
              <a:spcBef>
                <a:spcPts val="105"/>
              </a:spcBef>
              <a:spcAft>
                <a:spcPts val="0"/>
              </a:spcAft>
              <a:buClr>
                <a:srgbClr val="002060"/>
              </a:buClr>
              <a:buSzPct val="67500"/>
              <a:tabLst>
                <a:tab pos="270510" algn="l"/>
              </a:tabLst>
              <a:defRPr/>
            </a:pPr>
            <a:endParaRPr lang="en-US" sz="2800" dirty="0">
              <a:solidFill>
                <a:srgbClr val="002060"/>
              </a:solidFill>
              <a:latin typeface="Times New Roman" panose="02020603050405020304" pitchFamily="18" charset="0"/>
              <a:cs typeface="Times New Roman" panose="02020603050405020304" pitchFamily="18" charset="0"/>
            </a:endParaRPr>
          </a:p>
          <a:p>
            <a:pPr marL="12700" marR="184785" lvl="0" algn="ctr" defTabSz="914400" rtl="0" eaLnBrk="1" fontAlgn="auto" latinLnBrk="0" hangingPunct="1">
              <a:lnSpc>
                <a:spcPct val="100000"/>
              </a:lnSpc>
              <a:spcBef>
                <a:spcPts val="105"/>
              </a:spcBef>
              <a:spcAft>
                <a:spcPts val="0"/>
              </a:spcAft>
              <a:buClr>
                <a:srgbClr val="002060"/>
              </a:buClr>
              <a:buSzPct val="67500"/>
              <a:tabLst>
                <a:tab pos="270510" algn="l"/>
              </a:tabLst>
              <a:defRPr/>
            </a:pPr>
            <a:r>
              <a:rPr lang="en-US" sz="2800" dirty="0">
                <a:solidFill>
                  <a:srgbClr val="002060"/>
                </a:solidFill>
                <a:latin typeface="Times New Roman" panose="02020603050405020304" pitchFamily="18" charset="0"/>
                <a:cs typeface="Times New Roman" panose="02020603050405020304" pitchFamily="18" charset="0"/>
              </a:rPr>
              <a:t>Watch video: </a:t>
            </a:r>
            <a:r>
              <a:rPr lang="en-US" sz="2800" dirty="0">
                <a:solidFill>
                  <a:srgbClr val="00206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https://youtu.be/r07m_jwc-wY</a:t>
            </a:r>
            <a:br>
              <a:rPr lang="en-US" sz="2800" dirty="0">
                <a:solidFill>
                  <a:srgbClr val="002060"/>
                </a:solidFill>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or https://trs.ky.gov/videos</a:t>
            </a:r>
          </a:p>
        </p:txBody>
      </p:sp>
      <p:pic>
        <p:nvPicPr>
          <p:cNvPr id="4" name="Picture 3" descr="Graphical user interface, website&#10;&#10;Description automatically generated">
            <a:extLst>
              <a:ext uri="{FF2B5EF4-FFF2-40B4-BE49-F238E27FC236}">
                <a16:creationId xmlns:a16="http://schemas.microsoft.com/office/drawing/2014/main" id="{4A6822A6-47BE-4837-9C7C-56A186E42BE3}"/>
              </a:ext>
            </a:extLst>
          </p:cNvPr>
          <p:cNvPicPr>
            <a:picLocks noChangeAspect="1"/>
          </p:cNvPicPr>
          <p:nvPr/>
        </p:nvPicPr>
        <p:blipFill rotWithShape="1">
          <a:blip r:embed="rId6"/>
          <a:srcRect l="13889" t="28791" r="46528" b="38448"/>
          <a:stretch/>
        </p:blipFill>
        <p:spPr>
          <a:xfrm>
            <a:off x="7391400" y="4339882"/>
            <a:ext cx="4343400" cy="2246769"/>
          </a:xfrm>
          <a:prstGeom prst="rect">
            <a:avLst/>
          </a:prstGeom>
        </p:spPr>
      </p:pic>
      <p:pic>
        <p:nvPicPr>
          <p:cNvPr id="2" name="Picture 2">
            <a:extLst>
              <a:ext uri="{FF2B5EF4-FFF2-40B4-BE49-F238E27FC236}">
                <a16:creationId xmlns:a16="http://schemas.microsoft.com/office/drawing/2014/main" id="{D6F24293-B310-0651-10CF-9990F9579609}"/>
              </a:ext>
            </a:extLst>
          </p:cNvPr>
          <p:cNvPicPr>
            <a:picLocks noChangeAspect="1" noChangeArrowheads="1"/>
          </p:cNvPicPr>
          <p:nvPr/>
        </p:nvPicPr>
        <p:blipFill>
          <a:blip r:embed="rId7"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578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6BA074-2F6C-4A2B-B386-263E032BE417}"/>
              </a:ext>
            </a:extLst>
          </p:cNvPr>
          <p:cNvPicPr>
            <a:picLocks noChangeAspect="1"/>
          </p:cNvPicPr>
          <p:nvPr/>
        </p:nvPicPr>
        <p:blipFill>
          <a:blip r:embed="rId3"/>
          <a:stretch>
            <a:fillRect/>
          </a:stretch>
        </p:blipFill>
        <p:spPr>
          <a:xfrm>
            <a:off x="0" y="816409"/>
            <a:ext cx="12192000" cy="910000"/>
          </a:xfrm>
          <a:prstGeom prst="rect">
            <a:avLst/>
          </a:prstGeom>
        </p:spPr>
      </p:pic>
      <p:sp>
        <p:nvSpPr>
          <p:cNvPr id="6" name="AutoShape 2" descr="Image result for request"/>
          <p:cNvSpPr>
            <a:spLocks noChangeAspect="1" noChangeArrowheads="1"/>
          </p:cNvSpPr>
          <p:nvPr/>
        </p:nvSpPr>
        <p:spPr bwMode="auto">
          <a:xfrm>
            <a:off x="27836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sp>
        <p:nvSpPr>
          <p:cNvPr id="12" name="TextBox 11">
            <a:extLst>
              <a:ext uri="{FF2B5EF4-FFF2-40B4-BE49-F238E27FC236}">
                <a16:creationId xmlns:a16="http://schemas.microsoft.com/office/drawing/2014/main" id="{DCF3405A-37E4-4B65-B4A4-020C0B58C2B8}"/>
              </a:ext>
            </a:extLst>
          </p:cNvPr>
          <p:cNvSpPr txBox="1"/>
          <p:nvPr/>
        </p:nvSpPr>
        <p:spPr>
          <a:xfrm>
            <a:off x="0" y="0"/>
            <a:ext cx="12192000"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Helvetica Neue"/>
              </a:rPr>
              <a:t>Don’t Be Fooled</a:t>
            </a:r>
          </a:p>
        </p:txBody>
      </p:sp>
      <p:sp>
        <p:nvSpPr>
          <p:cNvPr id="11" name="Rectangle 10">
            <a:extLst>
              <a:ext uri="{FF2B5EF4-FFF2-40B4-BE49-F238E27FC236}">
                <a16:creationId xmlns:a16="http://schemas.microsoft.com/office/drawing/2014/main" id="{A8A13EE5-A35D-1674-3100-463081786414}"/>
              </a:ext>
            </a:extLst>
          </p:cNvPr>
          <p:cNvSpPr/>
          <p:nvPr/>
        </p:nvSpPr>
        <p:spPr>
          <a:xfrm>
            <a:off x="2658077" y="1053119"/>
            <a:ext cx="6875857"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itchFamily="18" charset="0"/>
                <a:ea typeface="+mn-ea"/>
                <a:cs typeface="+mn-cs"/>
                <a:sym typeface="Helvetica Neue"/>
              </a:rPr>
              <a:t>Make Sure You’re Talking to TRS</a:t>
            </a:r>
          </a:p>
        </p:txBody>
      </p:sp>
      <p:pic>
        <p:nvPicPr>
          <p:cNvPr id="2" name="Picture 2">
            <a:extLst>
              <a:ext uri="{FF2B5EF4-FFF2-40B4-BE49-F238E27FC236}">
                <a16:creationId xmlns:a16="http://schemas.microsoft.com/office/drawing/2014/main" id="{F74D0FEB-BE3B-310D-0361-982AE117CACB}"/>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AA202FA-98C2-C2A3-F7E0-EACDE3EDA03A}"/>
              </a:ext>
            </a:extLst>
          </p:cNvPr>
          <p:cNvSpPr txBox="1"/>
          <p:nvPr/>
        </p:nvSpPr>
        <p:spPr>
          <a:xfrm>
            <a:off x="5029200" y="2551837"/>
            <a:ext cx="71628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Third-party solicitations are not from TRS, and nor does TRS offer counseling through third parties.</a:t>
            </a:r>
          </a:p>
        </p:txBody>
      </p:sp>
      <p:pic>
        <p:nvPicPr>
          <p:cNvPr id="1026" name="Picture 2" descr="Beware cyclists | They are fierce and hungry. | Anders Sandberg | Flickr">
            <a:extLst>
              <a:ext uri="{FF2B5EF4-FFF2-40B4-BE49-F238E27FC236}">
                <a16:creationId xmlns:a16="http://schemas.microsoft.com/office/drawing/2014/main" id="{C9CF4E8C-5A8C-8BAD-9D3D-0D16539035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78" t="14253" r="18889" b="34444"/>
          <a:stretch/>
        </p:blipFill>
        <p:spPr bwMode="auto">
          <a:xfrm>
            <a:off x="152399" y="1805568"/>
            <a:ext cx="4638127" cy="375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0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C879A19-5572-46C8-89B6-A8A3D1A3432A}"/>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TRS News and Information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9" name="Rectangle 48"/>
          <p:cNvSpPr/>
          <p:nvPr/>
        </p:nvSpPr>
        <p:spPr>
          <a:xfrm>
            <a:off x="404547" y="3327594"/>
            <a:ext cx="320327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https://trs.ky.gov</a:t>
            </a:r>
          </a:p>
        </p:txBody>
      </p:sp>
      <p:pic>
        <p:nvPicPr>
          <p:cNvPr id="50" name="Picture 49"/>
          <p:cNvPicPr>
            <a:picLocks noChangeAspect="1"/>
          </p:cNvPicPr>
          <p:nvPr/>
        </p:nvPicPr>
        <p:blipFill rotWithShape="1">
          <a:blip r:embed="rId4"/>
          <a:srcRect l="13053" r="13423"/>
          <a:stretch/>
        </p:blipFill>
        <p:spPr>
          <a:xfrm>
            <a:off x="1143000" y="2021381"/>
            <a:ext cx="1726369" cy="1216638"/>
          </a:xfrm>
          <a:prstGeom prst="rect">
            <a:avLst/>
          </a:prstGeom>
          <a:ln w="38100">
            <a:noFill/>
          </a:ln>
        </p:spPr>
      </p:pic>
      <p:pic>
        <p:nvPicPr>
          <p:cNvPr id="62" name="Picture 61"/>
          <p:cNvPicPr>
            <a:picLocks noChangeAspect="1"/>
          </p:cNvPicPr>
          <p:nvPr/>
        </p:nvPicPr>
        <p:blipFill rotWithShape="1">
          <a:blip r:embed="rId5"/>
          <a:srcRect l="18349" b="1615"/>
          <a:stretch/>
        </p:blipFill>
        <p:spPr>
          <a:xfrm>
            <a:off x="5423814" y="2435498"/>
            <a:ext cx="1628108" cy="424632"/>
          </a:xfrm>
          <a:prstGeom prst="rect">
            <a:avLst/>
          </a:prstGeom>
          <a:ln>
            <a:noFill/>
          </a:ln>
        </p:spPr>
      </p:pic>
      <p:sp>
        <p:nvSpPr>
          <p:cNvPr id="65" name="Rectangle 64"/>
          <p:cNvSpPr/>
          <p:nvPr/>
        </p:nvSpPr>
        <p:spPr>
          <a:xfrm>
            <a:off x="4148758" y="3337314"/>
            <a:ext cx="359123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https://mss.trs.ky.gov/</a:t>
            </a:r>
          </a:p>
        </p:txBody>
      </p:sp>
      <p:sp>
        <p:nvSpPr>
          <p:cNvPr id="71" name="Rectangle 70"/>
          <p:cNvSpPr/>
          <p:nvPr/>
        </p:nvSpPr>
        <p:spPr>
          <a:xfrm>
            <a:off x="228600" y="4963506"/>
            <a:ext cx="47416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facebook.com/</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KyTeachersRS</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5" name="Rectangle 74"/>
          <p:cNvSpPr/>
          <p:nvPr/>
        </p:nvSpPr>
        <p:spPr>
          <a:xfrm>
            <a:off x="8512825" y="3328375"/>
            <a:ext cx="318281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KyTeachersRS</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AutoShape 2" descr="Image result for get it on google play"/>
          <p:cNvSpPr>
            <a:spLocks noChangeAspect="1" noChangeArrowheads="1"/>
          </p:cNvSpPr>
          <p:nvPr/>
        </p:nvSpPr>
        <p:spPr bwMode="auto">
          <a:xfrm>
            <a:off x="5944375" y="32568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Facebook âfâ Logo Download and Usage Guidelines">
            <a:extLst>
              <a:ext uri="{FF2B5EF4-FFF2-40B4-BE49-F238E27FC236}">
                <a16:creationId xmlns:a16="http://schemas.microsoft.com/office/drawing/2014/main" id="{AF46D226-3431-4E05-AC29-B95269139C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525" y="4001949"/>
            <a:ext cx="951837" cy="951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8A04A1-AB0C-4604-8CE2-1D7E3C874F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400" y="2309973"/>
            <a:ext cx="699414" cy="699414"/>
          </a:xfrm>
          <a:prstGeom prst="rect">
            <a:avLst/>
          </a:prstGeom>
        </p:spPr>
      </p:pic>
      <p:pic>
        <p:nvPicPr>
          <p:cNvPr id="4" name="Picture 2">
            <a:extLst>
              <a:ext uri="{FF2B5EF4-FFF2-40B4-BE49-F238E27FC236}">
                <a16:creationId xmlns:a16="http://schemas.microsoft.com/office/drawing/2014/main" id="{A1CE6B03-97C6-ADA1-769E-89B351CE4450}"/>
              </a:ext>
            </a:extLst>
          </p:cNvPr>
          <p:cNvPicPr>
            <a:picLocks noChangeAspect="1" noChangeArrowheads="1"/>
          </p:cNvPicPr>
          <p:nvPr/>
        </p:nvPicPr>
        <p:blipFill>
          <a:blip r:embed="rId8"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X logo">
            <a:extLst>
              <a:ext uri="{FF2B5EF4-FFF2-40B4-BE49-F238E27FC236}">
                <a16:creationId xmlns:a16="http://schemas.microsoft.com/office/drawing/2014/main" id="{8D82EE03-E508-1872-3FC0-8210538909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3044" y="2348858"/>
            <a:ext cx="716663" cy="732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500F1D-55E0-9BF0-E800-A0F5EFC95B3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5671" y="2254964"/>
            <a:ext cx="1058562" cy="870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5FD42E-9916-E76F-3A68-C4F11B056915}"/>
              </a:ext>
            </a:extLst>
          </p:cNvPr>
          <p:cNvPicPr>
            <a:picLocks noChangeAspect="1"/>
          </p:cNvPicPr>
          <p:nvPr/>
        </p:nvPicPr>
        <p:blipFill>
          <a:blip r:embed="rId11"/>
          <a:stretch>
            <a:fillRect/>
          </a:stretch>
        </p:blipFill>
        <p:spPr>
          <a:xfrm>
            <a:off x="7953045" y="3886200"/>
            <a:ext cx="1757131" cy="1044238"/>
          </a:xfrm>
          <a:prstGeom prst="rect">
            <a:avLst/>
          </a:prstGeom>
        </p:spPr>
      </p:pic>
      <p:sp>
        <p:nvSpPr>
          <p:cNvPr id="10" name="TextBox 9">
            <a:extLst>
              <a:ext uri="{FF2B5EF4-FFF2-40B4-BE49-F238E27FC236}">
                <a16:creationId xmlns:a16="http://schemas.microsoft.com/office/drawing/2014/main" id="{E639C8E3-FC5D-C372-0CDB-78B461E136B5}"/>
              </a:ext>
            </a:extLst>
          </p:cNvPr>
          <p:cNvSpPr txBox="1"/>
          <p:nvPr/>
        </p:nvSpPr>
        <p:spPr>
          <a:xfrm>
            <a:off x="5646573" y="4963506"/>
            <a:ext cx="63700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https://www.youtube.com/@trskentucky</a:t>
            </a:r>
          </a:p>
        </p:txBody>
      </p:sp>
    </p:spTree>
    <p:extLst>
      <p:ext uri="{BB962C8B-B14F-4D97-AF65-F5344CB8AC3E}">
        <p14:creationId xmlns:p14="http://schemas.microsoft.com/office/powerpoint/2010/main" val="1477602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10B8E4-98AB-4767-8D96-76334AC25BCD}"/>
              </a:ext>
            </a:extLst>
          </p:cNvPr>
          <p:cNvPicPr>
            <a:picLocks noChangeAspect="1"/>
          </p:cNvPicPr>
          <p:nvPr/>
        </p:nvPicPr>
        <p:blipFill>
          <a:blip r:embed="rId3"/>
          <a:stretch>
            <a:fillRect/>
          </a:stretch>
        </p:blipFill>
        <p:spPr>
          <a:xfrm>
            <a:off x="0" y="816409"/>
            <a:ext cx="12192000" cy="910000"/>
          </a:xfrm>
          <a:prstGeom prst="rect">
            <a:avLst/>
          </a:prstGeom>
        </p:spPr>
      </p:pic>
      <p:sp>
        <p:nvSpPr>
          <p:cNvPr id="7" name="TextBox 6">
            <a:extLst>
              <a:ext uri="{FF2B5EF4-FFF2-40B4-BE49-F238E27FC236}">
                <a16:creationId xmlns:a16="http://schemas.microsoft.com/office/drawing/2014/main" id="{941DB22D-87DE-4518-9B61-FCEE2E71F016}"/>
              </a:ext>
            </a:extLst>
          </p:cNvPr>
          <p:cNvSpPr txBox="1"/>
          <p:nvPr/>
        </p:nvSpPr>
        <p:spPr>
          <a:xfrm>
            <a:off x="0" y="1015663"/>
            <a:ext cx="12191995"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What That Means at TRS</a:t>
            </a:r>
          </a:p>
        </p:txBody>
      </p:sp>
      <p:sp>
        <p:nvSpPr>
          <p:cNvPr id="6" name="TextBox 5">
            <a:extLst>
              <a:ext uri="{FF2B5EF4-FFF2-40B4-BE49-F238E27FC236}">
                <a16:creationId xmlns:a16="http://schemas.microsoft.com/office/drawing/2014/main" id="{9BBF7297-540D-4924-8EFE-10A133FCE5A7}"/>
              </a:ext>
            </a:extLst>
          </p:cNvPr>
          <p:cNvSpPr txBox="1"/>
          <p:nvPr/>
        </p:nvSpPr>
        <p:spPr>
          <a:xfrm>
            <a:off x="4419600" y="2411421"/>
            <a:ext cx="729904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Providing security for Kentucky’s retired teachers using a long-term investing process proven and refined over decades to achieve top returns on investments at the lowest costs.</a:t>
            </a:r>
          </a:p>
        </p:txBody>
      </p:sp>
      <p:sp>
        <p:nvSpPr>
          <p:cNvPr id="8" name="TextBox 7">
            <a:extLst>
              <a:ext uri="{FF2B5EF4-FFF2-40B4-BE49-F238E27FC236}">
                <a16:creationId xmlns:a16="http://schemas.microsoft.com/office/drawing/2014/main" id="{8C1A75B7-720D-4866-8E99-F23FA1344783}"/>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a:ea typeface="+mn-ea"/>
                <a:cs typeface="+mn-cs"/>
              </a:rPr>
              <a:t>Doing It Right</a:t>
            </a:r>
          </a:p>
        </p:txBody>
      </p:sp>
      <p:pic>
        <p:nvPicPr>
          <p:cNvPr id="12" name="Picture 2">
            <a:extLst>
              <a:ext uri="{FF2B5EF4-FFF2-40B4-BE49-F238E27FC236}">
                <a16:creationId xmlns:a16="http://schemas.microsoft.com/office/drawing/2014/main" id="{8AC67C60-59C9-3333-6FB9-96BD31141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62000" y="2298680"/>
            <a:ext cx="3009698" cy="3648296"/>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C27FCCC5-0491-E5C0-19C6-84A6193271D2}"/>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30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C879A19-5572-46C8-89B6-A8A3D1A3432A}"/>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Appreciation</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a:extLst>
              <a:ext uri="{FF2B5EF4-FFF2-40B4-BE49-F238E27FC236}">
                <a16:creationId xmlns:a16="http://schemas.microsoft.com/office/drawing/2014/main" id="{A1CE6B03-97C6-ADA1-769E-89B351CE4450}"/>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Gold medal">
            <a:extLst>
              <a:ext uri="{FF2B5EF4-FFF2-40B4-BE49-F238E27FC236}">
                <a16:creationId xmlns:a16="http://schemas.microsoft.com/office/drawing/2014/main" id="{3A24E2D6-2126-7C6B-8447-453B526ABE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66" t="13333" r="32967" b="17240"/>
          <a:stretch/>
        </p:blipFill>
        <p:spPr>
          <a:xfrm>
            <a:off x="3086100" y="1832072"/>
            <a:ext cx="6019800" cy="4531798"/>
          </a:xfrm>
          <a:prstGeom prst="rect">
            <a:avLst/>
          </a:prstGeom>
        </p:spPr>
      </p:pic>
    </p:spTree>
    <p:extLst>
      <p:ext uri="{BB962C8B-B14F-4D97-AF65-F5344CB8AC3E}">
        <p14:creationId xmlns:p14="http://schemas.microsoft.com/office/powerpoint/2010/main" val="3970140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6858000" y="738494"/>
            <a:ext cx="3733800" cy="4739759"/>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Our Members Come First!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800-618-1687</a:t>
            </a:r>
            <a:b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en-US" sz="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8 a.m. – 5 p.m. ET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Monday – Friday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info@trs.ky.gov</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anose="02020603050405020304" pitchFamily="18" charset="0"/>
              </a:rPr>
              <a:t> </a:t>
            </a:r>
            <a:r>
              <a:rPr kumimoji="0" lang="en-US" sz="2800" b="1" i="0" u="sng" strike="noStrike" kern="0" cap="none" spc="0" normalizeH="0" baseline="0" noProof="0" dirty="0">
                <a:ln>
                  <a:noFill/>
                </a:ln>
                <a:solidFill>
                  <a:srgbClr val="002060"/>
                </a:solidFill>
                <a:effectLst/>
                <a:uLnTx/>
                <a:uFillTx/>
                <a:latin typeface="Times New Roman"/>
                <a:ea typeface="+mn-ea"/>
                <a:cs typeface="Times New Roman" pitchFamily="18" charset="0"/>
              </a:rPr>
              <a:t>https://trs.ky.gov</a:t>
            </a:r>
          </a:p>
        </p:txBody>
      </p:sp>
      <p:sp>
        <p:nvSpPr>
          <p:cNvPr id="161796" name="Rectangle 9"/>
          <p:cNvSpPr>
            <a:spLocks noChangeArrowheads="1"/>
          </p:cNvSpPr>
          <p:nvPr/>
        </p:nvSpPr>
        <p:spPr bwMode="auto">
          <a:xfrm>
            <a:off x="685800" y="5943600"/>
            <a:ext cx="10820400" cy="646331"/>
          </a:xfrm>
          <a:prstGeom prst="rect">
            <a:avLst/>
          </a:prstGeom>
          <a:noFill/>
          <a:ln w="12700" cap="sq">
            <a:noFill/>
            <a:miter lim="800000"/>
            <a:headEnd type="none" w="sm" len="sm"/>
            <a:tailEnd type="none" w="sm" len="sm"/>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Protecting &amp; Preserving Teachers’ Retirement Benefits</a:t>
            </a:r>
          </a:p>
        </p:txBody>
      </p:sp>
      <p:pic>
        <p:nvPicPr>
          <p:cNvPr id="6" name="Picture 2">
            <a:extLst>
              <a:ext uri="{FF2B5EF4-FFF2-40B4-BE49-F238E27FC236}">
                <a16:creationId xmlns:a16="http://schemas.microsoft.com/office/drawing/2014/main" id="{41F5EFC7-EB7F-5DE6-0A58-9E28C9A8D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590801" y="1445746"/>
            <a:ext cx="2743200" cy="3325254"/>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10B8E4-98AB-4767-8D96-76334AC25BCD}"/>
              </a:ext>
            </a:extLst>
          </p:cNvPr>
          <p:cNvPicPr>
            <a:picLocks noChangeAspect="1"/>
          </p:cNvPicPr>
          <p:nvPr/>
        </p:nvPicPr>
        <p:blipFill>
          <a:blip r:embed="rId3"/>
          <a:stretch>
            <a:fillRect/>
          </a:stretch>
        </p:blipFill>
        <p:spPr>
          <a:xfrm>
            <a:off x="0" y="816409"/>
            <a:ext cx="12192000" cy="910000"/>
          </a:xfrm>
          <a:prstGeom prst="rect">
            <a:avLst/>
          </a:prstGeom>
        </p:spPr>
      </p:pic>
      <p:sp>
        <p:nvSpPr>
          <p:cNvPr id="7" name="TextBox 6">
            <a:extLst>
              <a:ext uri="{FF2B5EF4-FFF2-40B4-BE49-F238E27FC236}">
                <a16:creationId xmlns:a16="http://schemas.microsoft.com/office/drawing/2014/main" id="{941DB22D-87DE-4518-9B61-FCEE2E71F016}"/>
              </a:ext>
            </a:extLst>
          </p:cNvPr>
          <p:cNvSpPr txBox="1"/>
          <p:nvPr/>
        </p:nvSpPr>
        <p:spPr>
          <a:xfrm>
            <a:off x="0" y="1015663"/>
            <a:ext cx="12191995"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What That Means at TRS</a:t>
            </a:r>
          </a:p>
        </p:txBody>
      </p:sp>
      <p:sp>
        <p:nvSpPr>
          <p:cNvPr id="6" name="TextBox 5">
            <a:extLst>
              <a:ext uri="{FF2B5EF4-FFF2-40B4-BE49-F238E27FC236}">
                <a16:creationId xmlns:a16="http://schemas.microsoft.com/office/drawing/2014/main" id="{9BBF7297-540D-4924-8EFE-10A133FCE5A7}"/>
              </a:ext>
            </a:extLst>
          </p:cNvPr>
          <p:cNvSpPr txBox="1"/>
          <p:nvPr/>
        </p:nvSpPr>
        <p:spPr>
          <a:xfrm>
            <a:off x="4419600" y="2411421"/>
            <a:ext cx="729904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Providing security for Kentucky’s retired teachers using a long-term investing process proven and refined over decades to achieve top returns on investments at the lowest costs.</a:t>
            </a:r>
          </a:p>
        </p:txBody>
      </p:sp>
      <p:sp>
        <p:nvSpPr>
          <p:cNvPr id="8" name="TextBox 7">
            <a:extLst>
              <a:ext uri="{FF2B5EF4-FFF2-40B4-BE49-F238E27FC236}">
                <a16:creationId xmlns:a16="http://schemas.microsoft.com/office/drawing/2014/main" id="{8C1A75B7-720D-4866-8E99-F23FA1344783}"/>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a:ea typeface="+mn-ea"/>
                <a:cs typeface="+mn-cs"/>
              </a:rPr>
              <a:t>Doing It Right</a:t>
            </a:r>
          </a:p>
        </p:txBody>
      </p:sp>
      <p:pic>
        <p:nvPicPr>
          <p:cNvPr id="12" name="Picture 2">
            <a:extLst>
              <a:ext uri="{FF2B5EF4-FFF2-40B4-BE49-F238E27FC236}">
                <a16:creationId xmlns:a16="http://schemas.microsoft.com/office/drawing/2014/main" id="{8AC67C60-59C9-3333-6FB9-96BD31141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62000" y="2298680"/>
            <a:ext cx="3009698" cy="3648296"/>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26736B79-7C17-9D8E-5619-87991614DDF8}"/>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27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89AA1C-96BE-44BD-81B3-0F2584116064}"/>
              </a:ext>
            </a:extLst>
          </p:cNvPr>
          <p:cNvPicPr>
            <a:picLocks noChangeAspect="1"/>
          </p:cNvPicPr>
          <p:nvPr/>
        </p:nvPicPr>
        <p:blipFill>
          <a:blip r:embed="rId3"/>
          <a:stretch>
            <a:fillRect/>
          </a:stretch>
        </p:blipFill>
        <p:spPr>
          <a:xfrm>
            <a:off x="0" y="816409"/>
            <a:ext cx="12192000" cy="910000"/>
          </a:xfrm>
          <a:prstGeom prst="rect">
            <a:avLst/>
          </a:prstGeom>
        </p:spPr>
      </p:pic>
      <p:sp>
        <p:nvSpPr>
          <p:cNvPr id="8" name="TextBox 7"/>
          <p:cNvSpPr txBox="1"/>
          <p:nvPr/>
        </p:nvSpPr>
        <p:spPr>
          <a:xfrm>
            <a:off x="158433" y="5562600"/>
            <a:ext cx="4870767" cy="1077218"/>
          </a:xfrm>
          <a:prstGeom prst="rect">
            <a:avLst/>
          </a:prstGeom>
          <a:solidFill>
            <a:srgbClr val="D5E1EF"/>
          </a:solidFill>
          <a:ln w="28575">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30-year compounded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8.1%</a:t>
            </a:r>
          </a:p>
        </p:txBody>
      </p:sp>
      <p:sp>
        <p:nvSpPr>
          <p:cNvPr id="13" name="TextBox 12">
            <a:extLst>
              <a:ext uri="{FF2B5EF4-FFF2-40B4-BE49-F238E27FC236}">
                <a16:creationId xmlns:a16="http://schemas.microsoft.com/office/drawing/2014/main" id="{74167654-F17A-434C-AE48-C21585D2D693}"/>
              </a:ext>
            </a:extLst>
          </p:cNvPr>
          <p:cNvSpPr txBox="1"/>
          <p:nvPr/>
        </p:nvSpPr>
        <p:spPr>
          <a:xfrm>
            <a:off x="102513" y="1047870"/>
            <a:ext cx="119839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rPr>
              <a:t>Retirement Annuity Trust Gross Returns as of June 30, 2024</a:t>
            </a:r>
          </a:p>
        </p:txBody>
      </p:sp>
      <p:sp>
        <p:nvSpPr>
          <p:cNvPr id="14" name="TextBox 13">
            <a:extLst>
              <a:ext uri="{FF2B5EF4-FFF2-40B4-BE49-F238E27FC236}">
                <a16:creationId xmlns:a16="http://schemas.microsoft.com/office/drawing/2014/main" id="{82BA0085-76A0-4C46-86B5-95B752B93834}"/>
              </a:ext>
            </a:extLst>
          </p:cNvPr>
          <p:cNvSpPr txBox="1"/>
          <p:nvPr/>
        </p:nvSpPr>
        <p:spPr>
          <a:xfrm>
            <a:off x="0" y="0"/>
            <a:ext cx="12188952"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Investment Performance</a:t>
            </a:r>
          </a:p>
        </p:txBody>
      </p:sp>
      <p:graphicFrame>
        <p:nvGraphicFramePr>
          <p:cNvPr id="10" name="Table 9">
            <a:extLst>
              <a:ext uri="{FF2B5EF4-FFF2-40B4-BE49-F238E27FC236}">
                <a16:creationId xmlns:a16="http://schemas.microsoft.com/office/drawing/2014/main" id="{6280F7DC-B071-4272-90AE-4D4B55E2CC14}"/>
              </a:ext>
            </a:extLst>
          </p:cNvPr>
          <p:cNvGraphicFramePr>
            <a:graphicFrameLocks noGrp="1"/>
          </p:cNvGraphicFramePr>
          <p:nvPr>
            <p:extLst>
              <p:ext uri="{D42A27DB-BD31-4B8C-83A1-F6EECF244321}">
                <p14:modId xmlns:p14="http://schemas.microsoft.com/office/powerpoint/2010/main" val="2226334008"/>
              </p:ext>
            </p:extLst>
          </p:nvPr>
        </p:nvGraphicFramePr>
        <p:xfrm>
          <a:off x="158432" y="2048544"/>
          <a:ext cx="4870768" cy="3372920"/>
        </p:xfrm>
        <a:graphic>
          <a:graphicData uri="http://schemas.openxmlformats.org/drawingml/2006/table">
            <a:tbl>
              <a:tblPr firstRow="1" bandRow="1">
                <a:tableStyleId>{5C22544A-7EE6-4342-B048-85BDC9FD1C3A}</a:tableStyleId>
              </a:tblPr>
              <a:tblGrid>
                <a:gridCol w="1480185">
                  <a:extLst>
                    <a:ext uri="{9D8B030D-6E8A-4147-A177-3AD203B41FA5}">
                      <a16:colId xmlns:a16="http://schemas.microsoft.com/office/drawing/2014/main" val="20000"/>
                    </a:ext>
                  </a:extLst>
                </a:gridCol>
                <a:gridCol w="1491298">
                  <a:extLst>
                    <a:ext uri="{9D8B030D-6E8A-4147-A177-3AD203B41FA5}">
                      <a16:colId xmlns:a16="http://schemas.microsoft.com/office/drawing/2014/main" val="3998816618"/>
                    </a:ext>
                  </a:extLst>
                </a:gridCol>
                <a:gridCol w="1899285">
                  <a:extLst>
                    <a:ext uri="{9D8B030D-6E8A-4147-A177-3AD203B41FA5}">
                      <a16:colId xmlns:a16="http://schemas.microsoft.com/office/drawing/2014/main" val="2345434596"/>
                    </a:ext>
                  </a:extLst>
                </a:gridCol>
              </a:tblGrid>
              <a:tr h="484774">
                <a:tc>
                  <a:txBody>
                    <a:bodyPr/>
                    <a:lstStyle/>
                    <a:p>
                      <a:pPr algn="ctr"/>
                      <a:endParaRPr lang="en-US" sz="3200" b="0" baseline="0" dirty="0">
                        <a:solidFill>
                          <a:srgbClr val="002060"/>
                        </a:solidFill>
                        <a:latin typeface="+mn-lt"/>
                        <a:cs typeface="Times New Roman" panose="02020603050405020304" pitchFamily="18"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200" b="0" baseline="0" dirty="0">
                          <a:solidFill>
                            <a:srgbClr val="002060"/>
                          </a:solidFill>
                          <a:latin typeface="+mn-lt"/>
                          <a:cs typeface="Times New Roman" panose="02020603050405020304" pitchFamily="18" charset="0"/>
                        </a:rPr>
                        <a:t>TRS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3200" b="0" baseline="0" dirty="0">
                          <a:solidFill>
                            <a:srgbClr val="002060"/>
                          </a:solidFill>
                          <a:latin typeface="+mn-lt"/>
                          <a:cs typeface="Times New Roman" panose="02020603050405020304" pitchFamily="18" charset="0"/>
                        </a:rPr>
                        <a:t>Aon Rank</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63332">
                <a:tc>
                  <a:txBody>
                    <a:bodyPr/>
                    <a:lstStyle/>
                    <a:p>
                      <a:pPr algn="l"/>
                      <a:r>
                        <a:rPr lang="en-US" sz="3200" b="0" i="0" baseline="0" dirty="0">
                          <a:solidFill>
                            <a:srgbClr val="002060"/>
                          </a:solidFill>
                          <a:latin typeface="+mn-lt"/>
                          <a:cs typeface="Times New Roman" panose="02020603050405020304" pitchFamily="18" charset="0"/>
                        </a:rPr>
                        <a:t>1-year</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dirty="0">
                          <a:solidFill>
                            <a:srgbClr val="002060"/>
                          </a:solidFill>
                          <a:latin typeface="+mn-lt"/>
                          <a:cs typeface="Times New Roman" panose="02020603050405020304" pitchFamily="18" charset="0"/>
                        </a:rPr>
                        <a:t>12.27%</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3200" b="0"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Top 10%</a:t>
                      </a:r>
                      <a:endParaRPr lang="en-US" sz="3200" b="0" baseline="0" dirty="0">
                        <a:solidFill>
                          <a:srgbClr val="002060"/>
                        </a:solidFill>
                        <a:latin typeface="+mn-lt"/>
                        <a:cs typeface="Times New Roman" panose="02020603050405020304" pitchFamily="18" charset="0"/>
                      </a:endParaRP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986701579"/>
                  </a:ext>
                </a:extLst>
              </a:tr>
              <a:tr h="563332">
                <a:tc>
                  <a:txBody>
                    <a:bodyPr/>
                    <a:lstStyle/>
                    <a:p>
                      <a:pPr algn="l"/>
                      <a:r>
                        <a:rPr lang="en-US" sz="3200" b="0" i="0" baseline="0" dirty="0">
                          <a:solidFill>
                            <a:srgbClr val="002060"/>
                          </a:solidFill>
                          <a:latin typeface="+mn-lt"/>
                          <a:cs typeface="Times New Roman" panose="02020603050405020304" pitchFamily="18" charset="0"/>
                        </a:rPr>
                        <a:t>3-year</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dirty="0">
                          <a:solidFill>
                            <a:srgbClr val="002060"/>
                          </a:solidFill>
                          <a:latin typeface="+mn-lt"/>
                          <a:cs typeface="Times New Roman" panose="02020603050405020304" pitchFamily="18" charset="0"/>
                        </a:rPr>
                        <a:t>3.52%</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3200" b="0"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Top 41%</a:t>
                      </a:r>
                      <a:endParaRPr lang="en-US" sz="3200" b="0" baseline="0" dirty="0">
                        <a:solidFill>
                          <a:srgbClr val="002060"/>
                        </a:solidFill>
                        <a:latin typeface="+mn-lt"/>
                        <a:cs typeface="Times New Roman" panose="02020603050405020304" pitchFamily="18" charset="0"/>
                      </a:endParaRP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8378522"/>
                  </a:ext>
                </a:extLst>
              </a:tr>
              <a:tr h="563332">
                <a:tc>
                  <a:txBody>
                    <a:bodyPr/>
                    <a:lstStyle/>
                    <a:p>
                      <a:pPr algn="l"/>
                      <a:r>
                        <a:rPr lang="en-US" sz="3200" b="0" i="0" baseline="0" dirty="0">
                          <a:solidFill>
                            <a:srgbClr val="002060"/>
                          </a:solidFill>
                          <a:latin typeface="+mn-lt"/>
                          <a:cs typeface="Times New Roman" panose="02020603050405020304" pitchFamily="18" charset="0"/>
                        </a:rPr>
                        <a:t>5-year</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dirty="0">
                          <a:solidFill>
                            <a:srgbClr val="002060"/>
                          </a:solidFill>
                          <a:latin typeface="+mn-lt"/>
                          <a:cs typeface="Times New Roman" panose="02020603050405020304" pitchFamily="18" charset="0"/>
                        </a:rPr>
                        <a:t>8.81%</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dirty="0">
                          <a:solidFill>
                            <a:srgbClr val="002060"/>
                          </a:solidFill>
                          <a:latin typeface="+mn-lt"/>
                          <a:cs typeface="Times New Roman" panose="02020603050405020304" pitchFamily="18" charset="0"/>
                        </a:rPr>
                        <a:t>Top 12%</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17277421"/>
                  </a:ext>
                </a:extLst>
              </a:tr>
              <a:tr h="563332">
                <a:tc>
                  <a:txBody>
                    <a:bodyPr/>
                    <a:lstStyle/>
                    <a:p>
                      <a:pPr algn="l"/>
                      <a:r>
                        <a:rPr lang="en-US" sz="3200" b="0" i="0" baseline="0" dirty="0">
                          <a:solidFill>
                            <a:srgbClr val="002060"/>
                          </a:solidFill>
                          <a:latin typeface="+mn-lt"/>
                          <a:cs typeface="Times New Roman" panose="02020603050405020304" pitchFamily="18" charset="0"/>
                        </a:rPr>
                        <a:t>10-year</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dirty="0">
                          <a:solidFill>
                            <a:srgbClr val="002060"/>
                          </a:solidFill>
                          <a:latin typeface="+mn-lt"/>
                          <a:cs typeface="Times New Roman" panose="02020603050405020304" pitchFamily="18" charset="0"/>
                        </a:rPr>
                        <a:t>7.94%</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a:solidFill>
                            <a:srgbClr val="002060"/>
                          </a:solidFill>
                          <a:latin typeface="+mn-lt"/>
                          <a:cs typeface="Times New Roman" panose="02020603050405020304" pitchFamily="18" charset="0"/>
                        </a:rPr>
                        <a:t>Top 8%</a:t>
                      </a:r>
                      <a:endParaRPr lang="en-US" sz="3200" b="0" baseline="0" dirty="0">
                        <a:solidFill>
                          <a:srgbClr val="002060"/>
                        </a:solidFill>
                        <a:latin typeface="+mn-lt"/>
                        <a:cs typeface="Times New Roman" panose="02020603050405020304" pitchFamily="18" charset="0"/>
                      </a:endParaRP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534465709"/>
                  </a:ext>
                </a:extLst>
              </a:tr>
              <a:tr h="563332">
                <a:tc>
                  <a:txBody>
                    <a:bodyPr/>
                    <a:lstStyle/>
                    <a:p>
                      <a:pPr algn="l"/>
                      <a:r>
                        <a:rPr lang="en-US" sz="3200" b="0" i="0" baseline="0" dirty="0">
                          <a:solidFill>
                            <a:srgbClr val="002060"/>
                          </a:solidFill>
                          <a:latin typeface="+mn-lt"/>
                          <a:cs typeface="Times New Roman" panose="02020603050405020304" pitchFamily="18" charset="0"/>
                        </a:rPr>
                        <a:t>20-year</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0" baseline="0" dirty="0">
                          <a:solidFill>
                            <a:srgbClr val="002060"/>
                          </a:solidFill>
                          <a:latin typeface="+mn-lt"/>
                          <a:cs typeface="Times New Roman" panose="02020603050405020304" pitchFamily="18" charset="0"/>
                        </a:rPr>
                        <a:t>7.57%</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baseline="0" dirty="0">
                          <a:solidFill>
                            <a:srgbClr val="002060"/>
                          </a:solidFill>
                          <a:latin typeface="+mn-lt"/>
                          <a:cs typeface="Times New Roman" panose="02020603050405020304" pitchFamily="18" charset="0"/>
                        </a:rPr>
                        <a:t>N/A</a:t>
                      </a:r>
                    </a:p>
                  </a:txBody>
                  <a:tcPr marL="68580" marR="68580" marT="34290" marB="3429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411965631"/>
                  </a:ext>
                </a:extLst>
              </a:tr>
            </a:tbl>
          </a:graphicData>
        </a:graphic>
      </p:graphicFrame>
      <p:graphicFrame>
        <p:nvGraphicFramePr>
          <p:cNvPr id="16" name="Chart 15">
            <a:extLst>
              <a:ext uri="{FF2B5EF4-FFF2-40B4-BE49-F238E27FC236}">
                <a16:creationId xmlns:a16="http://schemas.microsoft.com/office/drawing/2014/main" id="{DB12CD06-CCC7-4AD8-9709-41C91F3D9CDE}"/>
              </a:ext>
            </a:extLst>
          </p:cNvPr>
          <p:cNvGraphicFramePr>
            <a:graphicFrameLocks/>
          </p:cNvGraphicFramePr>
          <p:nvPr>
            <p:extLst>
              <p:ext uri="{D42A27DB-BD31-4B8C-83A1-F6EECF244321}">
                <p14:modId xmlns:p14="http://schemas.microsoft.com/office/powerpoint/2010/main" val="1556476263"/>
              </p:ext>
            </p:extLst>
          </p:nvPr>
        </p:nvGraphicFramePr>
        <p:xfrm>
          <a:off x="5229745" y="1948758"/>
          <a:ext cx="6619336" cy="4408911"/>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2">
            <a:extLst>
              <a:ext uri="{FF2B5EF4-FFF2-40B4-BE49-F238E27FC236}">
                <a16:creationId xmlns:a16="http://schemas.microsoft.com/office/drawing/2014/main" id="{80B61C7A-F269-CF61-85B7-DF6D2A45DF6F}"/>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485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D67EB6C-4A35-FC52-99E2-D86FBF6AED55}"/>
              </a:ext>
            </a:extLst>
          </p:cNvPr>
          <p:cNvGraphicFramePr>
            <a:graphicFrameLocks/>
          </p:cNvGraphicFramePr>
          <p:nvPr>
            <p:extLst>
              <p:ext uri="{D42A27DB-BD31-4B8C-83A1-F6EECF244321}">
                <p14:modId xmlns:p14="http://schemas.microsoft.com/office/powerpoint/2010/main" val="3298847050"/>
              </p:ext>
            </p:extLst>
          </p:nvPr>
        </p:nvGraphicFramePr>
        <p:xfrm>
          <a:off x="339516" y="2694861"/>
          <a:ext cx="4774508" cy="29807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0F8BAAA-8C20-477D-8CCA-8C9997DD3444}"/>
              </a:ext>
            </a:extLst>
          </p:cNvPr>
          <p:cNvSpPr txBox="1"/>
          <p:nvPr/>
        </p:nvSpPr>
        <p:spPr>
          <a:xfrm>
            <a:off x="5334000" y="1802878"/>
            <a:ext cx="68580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From 2008 to June 2024, TRS investment returns resulted in net assets of $26.1 billion, compared to the average plan’s $20 billion.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This outperformance generated $6.1 billion to the benefit of Kentucky’s teachers and all taxpayers. </a:t>
            </a:r>
          </a:p>
        </p:txBody>
      </p:sp>
      <p:sp>
        <p:nvSpPr>
          <p:cNvPr id="6" name="AutoShape 2" descr="Image result for request"/>
          <p:cNvSpPr>
            <a:spLocks noChangeAspect="1" noChangeArrowheads="1"/>
          </p:cNvSpPr>
          <p:nvPr/>
        </p:nvSpPr>
        <p:spPr bwMode="auto">
          <a:xfrm>
            <a:off x="27836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sym typeface="Helvetica Neue"/>
            </a:endParaRPr>
          </a:p>
        </p:txBody>
      </p:sp>
      <p:sp>
        <p:nvSpPr>
          <p:cNvPr id="2" name="TextBox 1">
            <a:extLst>
              <a:ext uri="{FF2B5EF4-FFF2-40B4-BE49-F238E27FC236}">
                <a16:creationId xmlns:a16="http://schemas.microsoft.com/office/drawing/2014/main" id="{F4FB1400-D3DB-4B51-B93C-581ED678479D}"/>
              </a:ext>
            </a:extLst>
          </p:cNvPr>
          <p:cNvSpPr txBox="1"/>
          <p:nvPr/>
        </p:nvSpPr>
        <p:spPr>
          <a:xfrm>
            <a:off x="593170" y="2084389"/>
            <a:ext cx="42672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Cumulative Outperformance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2008-2024</a:t>
            </a:r>
          </a:p>
        </p:txBody>
      </p:sp>
      <p:sp>
        <p:nvSpPr>
          <p:cNvPr id="3" name="TextBox 2">
            <a:extLst>
              <a:ext uri="{FF2B5EF4-FFF2-40B4-BE49-F238E27FC236}">
                <a16:creationId xmlns:a16="http://schemas.microsoft.com/office/drawing/2014/main" id="{F69BEF9E-AE5B-4420-8A2C-AF29FA373F69}"/>
              </a:ext>
            </a:extLst>
          </p:cNvPr>
          <p:cNvSpPr txBox="1"/>
          <p:nvPr/>
        </p:nvSpPr>
        <p:spPr>
          <a:xfrm rot="16200000">
            <a:off x="-339768" y="3644708"/>
            <a:ext cx="98135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Billions</a:t>
            </a:r>
            <a:r>
              <a:rPr kumimoji="0" 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 ($)</a:t>
            </a:r>
          </a:p>
        </p:txBody>
      </p:sp>
      <p:pic>
        <p:nvPicPr>
          <p:cNvPr id="4" name="Picture 2">
            <a:extLst>
              <a:ext uri="{FF2B5EF4-FFF2-40B4-BE49-F238E27FC236}">
                <a16:creationId xmlns:a16="http://schemas.microsoft.com/office/drawing/2014/main" id="{CE70D71B-14A9-85C8-3E3D-3C56EE3F57FC}"/>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43B1B90-40E8-17C6-7FCC-FB0179A29B20}"/>
              </a:ext>
            </a:extLst>
          </p:cNvPr>
          <p:cNvPicPr>
            <a:picLocks noChangeAspect="1"/>
          </p:cNvPicPr>
          <p:nvPr/>
        </p:nvPicPr>
        <p:blipFill>
          <a:blip r:embed="rId5"/>
          <a:stretch>
            <a:fillRect/>
          </a:stretch>
        </p:blipFill>
        <p:spPr>
          <a:xfrm>
            <a:off x="0" y="816409"/>
            <a:ext cx="12192000" cy="910000"/>
          </a:xfrm>
          <a:prstGeom prst="rect">
            <a:avLst/>
          </a:prstGeom>
        </p:spPr>
      </p:pic>
      <p:sp>
        <p:nvSpPr>
          <p:cNvPr id="7" name="TextBox 6">
            <a:extLst>
              <a:ext uri="{FF2B5EF4-FFF2-40B4-BE49-F238E27FC236}">
                <a16:creationId xmlns:a16="http://schemas.microsoft.com/office/drawing/2014/main" id="{F1EAFA1F-8C9A-F69B-3CDF-5370915776F5}"/>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Helvetica Neue"/>
              </a:rPr>
              <a:t>Investment Performance</a:t>
            </a:r>
          </a:p>
        </p:txBody>
      </p:sp>
      <p:sp>
        <p:nvSpPr>
          <p:cNvPr id="11" name="TextBox 10">
            <a:extLst>
              <a:ext uri="{FF2B5EF4-FFF2-40B4-BE49-F238E27FC236}">
                <a16:creationId xmlns:a16="http://schemas.microsoft.com/office/drawing/2014/main" id="{E6ACEDC6-CA01-5162-CD2E-6C8447205241}"/>
              </a:ext>
            </a:extLst>
          </p:cNvPr>
          <p:cNvSpPr txBox="1"/>
          <p:nvPr/>
        </p:nvSpPr>
        <p:spPr>
          <a:xfrm>
            <a:off x="228600" y="2629648"/>
            <a:ext cx="274117" cy="20467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1</a:t>
            </a:r>
          </a:p>
        </p:txBody>
      </p:sp>
      <p:sp>
        <p:nvSpPr>
          <p:cNvPr id="12" name="TextBox 11">
            <a:extLst>
              <a:ext uri="{FF2B5EF4-FFF2-40B4-BE49-F238E27FC236}">
                <a16:creationId xmlns:a16="http://schemas.microsoft.com/office/drawing/2014/main" id="{2EF7ECC9-4A3D-F639-CC70-2D9C3A75B82A}"/>
              </a:ext>
            </a:extLst>
          </p:cNvPr>
          <p:cNvSpPr txBox="1"/>
          <p:nvPr/>
        </p:nvSpPr>
        <p:spPr>
          <a:xfrm>
            <a:off x="2783681" y="1015663"/>
            <a:ext cx="6772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a:ea typeface="+mn-ea"/>
                <a:cs typeface="+mn-cs"/>
                <a:sym typeface="Helvetica Neue"/>
              </a:rPr>
              <a:t>TRS vs. Average Retirement Plan</a:t>
            </a:r>
          </a:p>
        </p:txBody>
      </p:sp>
    </p:spTree>
    <p:extLst>
      <p:ext uri="{BB962C8B-B14F-4D97-AF65-F5344CB8AC3E}">
        <p14:creationId xmlns:p14="http://schemas.microsoft.com/office/powerpoint/2010/main" val="2062658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87C859-A88B-4DC4-900E-8183F416FEEF}"/>
              </a:ext>
            </a:extLst>
          </p:cNvPr>
          <p:cNvSpPr>
            <a:spLocks noChangeArrowheads="1"/>
          </p:cNvSpPr>
          <p:nvPr/>
        </p:nvSpPr>
        <p:spPr bwMode="auto">
          <a:xfrm>
            <a:off x="868362" y="1832072"/>
            <a:ext cx="10515600" cy="4831684"/>
          </a:xfrm>
          <a:prstGeom prst="rect">
            <a:avLst/>
          </a:prstGeom>
          <a:solidFill>
            <a:schemeClr val="tx1"/>
          </a:solidFill>
          <a:ln w="2857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Helvetica Neue"/>
            </a:endParaRPr>
          </a:p>
        </p:txBody>
      </p:sp>
      <p:graphicFrame>
        <p:nvGraphicFramePr>
          <p:cNvPr id="16" name="Chart 15">
            <a:extLst>
              <a:ext uri="{FF2B5EF4-FFF2-40B4-BE49-F238E27FC236}">
                <a16:creationId xmlns:a16="http://schemas.microsoft.com/office/drawing/2014/main" id="{65AF87F6-834D-4554-B5D3-71FBAD8D3253}"/>
              </a:ext>
            </a:extLst>
          </p:cNvPr>
          <p:cNvGraphicFramePr>
            <a:graphicFrameLocks/>
          </p:cNvGraphicFramePr>
          <p:nvPr/>
        </p:nvGraphicFramePr>
        <p:xfrm>
          <a:off x="1020762" y="1726409"/>
          <a:ext cx="10150475" cy="448343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C7DE360C-ABD7-4C34-BDEE-1A45864D3B1E}"/>
              </a:ext>
            </a:extLst>
          </p:cNvPr>
          <p:cNvSpPr txBox="1"/>
          <p:nvPr/>
        </p:nvSpPr>
        <p:spPr>
          <a:xfrm>
            <a:off x="1627936" y="2357260"/>
            <a:ext cx="3553664" cy="1477328"/>
          </a:xfrm>
          <a:prstGeom prst="rect">
            <a:avLst/>
          </a:prstGeom>
          <a:solidFill>
            <a:schemeClr val="accent6">
              <a:lumMod val="20000"/>
              <a:lumOff val="8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Age 100 or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43</a:t>
            </a:r>
          </a:p>
        </p:txBody>
      </p:sp>
      <p:pic>
        <p:nvPicPr>
          <p:cNvPr id="3" name="Picture 2">
            <a:extLst>
              <a:ext uri="{FF2B5EF4-FFF2-40B4-BE49-F238E27FC236}">
                <a16:creationId xmlns:a16="http://schemas.microsoft.com/office/drawing/2014/main" id="{B664F638-63D4-6648-1140-2EEB094B6D4D}"/>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7"/>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9AEC0B29-C02B-42BA-885A-3691162416C0}"/>
              </a:ext>
            </a:extLst>
          </p:cNvPr>
          <p:cNvPicPr>
            <a:picLocks noChangeAspect="1"/>
          </p:cNvPicPr>
          <p:nvPr/>
        </p:nvPicPr>
        <p:blipFill>
          <a:blip r:embed="rId5"/>
          <a:stretch>
            <a:fillRect/>
          </a:stretch>
        </p:blipFill>
        <p:spPr>
          <a:xfrm>
            <a:off x="0" y="816409"/>
            <a:ext cx="12192000" cy="910000"/>
          </a:xfrm>
          <a:prstGeom prst="rect">
            <a:avLst/>
          </a:prstGeom>
        </p:spPr>
      </p:pic>
      <p:sp>
        <p:nvSpPr>
          <p:cNvPr id="12" name="Rectangle 11">
            <a:extLst>
              <a:ext uri="{FF2B5EF4-FFF2-40B4-BE49-F238E27FC236}">
                <a16:creationId xmlns:a16="http://schemas.microsoft.com/office/drawing/2014/main" id="{37D11830-EDA3-483A-B55C-AB3C09E62374}"/>
              </a:ext>
            </a:extLst>
          </p:cNvPr>
          <p:cNvSpPr/>
          <p:nvPr/>
        </p:nvSpPr>
        <p:spPr>
          <a:xfrm>
            <a:off x="3125785" y="1023486"/>
            <a:ext cx="6000754" cy="646331"/>
          </a:xfrm>
          <a:prstGeom prst="rect">
            <a:avLst/>
          </a:prstGeom>
          <a:noFill/>
          <a:ln w="19050">
            <a:noFill/>
          </a:ln>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Helvetica Neue"/>
              </a:rPr>
              <a:t>Retirees Over 80 as of Dec. 31</a:t>
            </a:r>
          </a:p>
        </p:txBody>
      </p:sp>
      <p:sp>
        <p:nvSpPr>
          <p:cNvPr id="2" name="TextBox 1">
            <a:extLst>
              <a:ext uri="{FF2B5EF4-FFF2-40B4-BE49-F238E27FC236}">
                <a16:creationId xmlns:a16="http://schemas.microsoft.com/office/drawing/2014/main" id="{0D492F10-89BE-42CC-9234-57A7DC5B4208}"/>
              </a:ext>
            </a:extLst>
          </p:cNvPr>
          <p:cNvSpPr txBox="1"/>
          <p:nvPr/>
        </p:nvSpPr>
        <p:spPr>
          <a:xfrm>
            <a:off x="0" y="0"/>
            <a:ext cx="12192000" cy="101566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imes New Roman"/>
                <a:ea typeface="+mn-ea"/>
                <a:cs typeface="+mn-cs"/>
                <a:sym typeface="Helvetica Neue"/>
              </a:rPr>
              <a:t>TRS Benefits Protect Teachers</a:t>
            </a:r>
          </a:p>
        </p:txBody>
      </p:sp>
    </p:spTree>
    <p:extLst>
      <p:ext uri="{BB962C8B-B14F-4D97-AF65-F5344CB8AC3E}">
        <p14:creationId xmlns:p14="http://schemas.microsoft.com/office/powerpoint/2010/main" val="1754345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idx="1"/>
          </p:nvPr>
        </p:nvSpPr>
        <p:spPr>
          <a:xfrm>
            <a:off x="365496" y="1764445"/>
            <a:ext cx="11445503" cy="4529328"/>
          </a:xfrm>
        </p:spPr>
        <p:txBody>
          <a:bodyPr>
            <a:noAutofit/>
          </a:bodyPr>
          <a:lstStyle/>
          <a:p>
            <a:pPr fontAlgn="auto">
              <a:spcAft>
                <a:spcPts val="0"/>
              </a:spcAft>
              <a:buClr>
                <a:srgbClr val="002060"/>
              </a:buClr>
              <a:buSzPct val="100000"/>
              <a:buFont typeface="Arial" panose="020B0604020202020204" pitchFamily="34" charset="0"/>
              <a:buChar char="•"/>
              <a:defRPr/>
            </a:pPr>
            <a:r>
              <a:rPr lang="en-US" sz="3600" kern="0" dirty="0">
                <a:solidFill>
                  <a:srgbClr val="002060"/>
                </a:solidFill>
                <a:latin typeface="Times New Roman" panose="02020603050405020304" pitchFamily="18" charset="0"/>
                <a:cs typeface="Times New Roman" panose="02020603050405020304" pitchFamily="18" charset="0"/>
              </a:rPr>
              <a:t>TRS pays retired teachers:</a:t>
            </a:r>
          </a:p>
          <a:p>
            <a:pPr marL="800100" lvl="1" indent="-342900" fontAlgn="auto">
              <a:spcAft>
                <a:spcPts val="0"/>
              </a:spcAft>
              <a:buClr>
                <a:srgbClr val="002060"/>
              </a:buClr>
              <a:buSzPct val="100000"/>
              <a:buFont typeface="Arial" panose="020B0604020202020204" pitchFamily="34" charset="0"/>
              <a:buChar char="•"/>
              <a:defRPr/>
            </a:pP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baseline="30000" dirty="0">
                <a:solidFill>
                  <a:srgbClr val="002060"/>
                </a:solidFill>
                <a:latin typeface="Times New Roman" panose="02020603050405020304" pitchFamily="18" charset="0"/>
                <a:cs typeface="Times New Roman" panose="02020603050405020304" pitchFamily="18" charset="0"/>
              </a:rPr>
              <a:t>$</a:t>
            </a:r>
            <a:r>
              <a:rPr lang="en-US" sz="3600" kern="0" dirty="0">
                <a:solidFill>
                  <a:srgbClr val="002060"/>
                </a:solidFill>
                <a:latin typeface="Times New Roman" panose="02020603050405020304" pitchFamily="18" charset="0"/>
                <a:cs typeface="Times New Roman" panose="02020603050405020304" pitchFamily="18" charset="0"/>
              </a:rPr>
              <a:t>211.3 million in retirement annuity benefits </a:t>
            </a:r>
            <a:r>
              <a:rPr lang="en-US" sz="3600" i="1" kern="0" dirty="0">
                <a:solidFill>
                  <a:srgbClr val="002060"/>
                </a:solidFill>
                <a:latin typeface="Times New Roman" panose="02020603050405020304" pitchFamily="18" charset="0"/>
                <a:cs typeface="Times New Roman" panose="02020603050405020304" pitchFamily="18" charset="0"/>
              </a:rPr>
              <a:t>(July 2024)</a:t>
            </a:r>
          </a:p>
          <a:p>
            <a:pPr marL="800100" lvl="1" indent="-342900" fontAlgn="auto">
              <a:spcAft>
                <a:spcPts val="0"/>
              </a:spcAft>
              <a:buClr>
                <a:srgbClr val="002060"/>
              </a:buClr>
              <a:buSzPct val="100000"/>
              <a:buFont typeface="Arial" panose="020B0604020202020204" pitchFamily="34" charset="0"/>
              <a:buChar char="•"/>
              <a:defRPr/>
            </a:pP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baseline="30000" dirty="0">
                <a:solidFill>
                  <a:srgbClr val="002060"/>
                </a:solidFill>
                <a:latin typeface="Times New Roman" panose="02020603050405020304" pitchFamily="18" charset="0"/>
                <a:cs typeface="Times New Roman" panose="02020603050405020304" pitchFamily="18" charset="0"/>
              </a:rPr>
              <a:t>$</a:t>
            </a:r>
            <a:r>
              <a:rPr lang="en-US" sz="3600" kern="0" dirty="0">
                <a:solidFill>
                  <a:srgbClr val="002060"/>
                </a:solidFill>
                <a:latin typeface="Times New Roman" panose="02020603050405020304" pitchFamily="18" charset="0"/>
                <a:cs typeface="Times New Roman" panose="02020603050405020304" pitchFamily="18" charset="0"/>
              </a:rPr>
              <a:t>17.1 million in medical benefits </a:t>
            </a:r>
            <a:r>
              <a:rPr lang="en-US" sz="3600" i="1" kern="0" dirty="0">
                <a:solidFill>
                  <a:srgbClr val="002060"/>
                </a:solidFill>
                <a:latin typeface="Times New Roman" panose="02020603050405020304" pitchFamily="18" charset="0"/>
                <a:cs typeface="Times New Roman" panose="02020603050405020304" pitchFamily="18" charset="0"/>
              </a:rPr>
              <a:t>(monthly average)</a:t>
            </a:r>
          </a:p>
          <a:p>
            <a:pPr fontAlgn="auto">
              <a:spcAft>
                <a:spcPts val="0"/>
              </a:spcAft>
              <a:buClr>
                <a:srgbClr val="002060"/>
              </a:buClr>
              <a:buSzPct val="100000"/>
              <a:buFont typeface="Arial" panose="020B0604020202020204" pitchFamily="34" charset="0"/>
              <a:buChar char="•"/>
              <a:defRPr/>
            </a:pPr>
            <a:r>
              <a:rPr lang="en-US" sz="3600" kern="0" dirty="0">
                <a:solidFill>
                  <a:srgbClr val="002060"/>
                </a:solidFill>
                <a:latin typeface="Times New Roman" panose="02020603050405020304" pitchFamily="18" charset="0"/>
                <a:cs typeface="Times New Roman" panose="02020603050405020304" pitchFamily="18" charset="0"/>
              </a:rPr>
              <a:t>90% of TRS pension benefits stay in Kentucky</a:t>
            </a:r>
          </a:p>
          <a:p>
            <a:pPr>
              <a:buClr>
                <a:srgbClr val="002060"/>
              </a:buClr>
              <a:buSzPct val="100000"/>
              <a:defRPr/>
            </a:pPr>
            <a:r>
              <a:rPr lang="en-US" sz="3600" kern="0" dirty="0">
                <a:solidFill>
                  <a:srgbClr val="002060"/>
                </a:solidFill>
                <a:latin typeface="Times New Roman" panose="02020603050405020304" pitchFamily="18" charset="0"/>
                <a:cs typeface="Times New Roman" panose="02020603050405020304" pitchFamily="18" charset="0"/>
              </a:rPr>
              <a:t>87% of TRS retirees live in Kentucky</a:t>
            </a:r>
          </a:p>
          <a:p>
            <a:pPr fontAlgn="auto">
              <a:spcAft>
                <a:spcPts val="0"/>
              </a:spcAft>
              <a:buClr>
                <a:srgbClr val="002060"/>
              </a:buClr>
              <a:buSzPct val="100000"/>
              <a:buFont typeface="Arial" panose="020B0604020202020204" pitchFamily="34" charset="0"/>
              <a:buChar char="•"/>
              <a:defRPr/>
            </a:pPr>
            <a:r>
              <a:rPr lang="en-US" sz="3600" kern="0" baseline="30000" dirty="0">
                <a:solidFill>
                  <a:srgbClr val="002060"/>
                </a:solidFill>
                <a:latin typeface="Times New Roman" panose="02020603050405020304" pitchFamily="18" charset="0"/>
                <a:cs typeface="Times New Roman" panose="02020603050405020304" pitchFamily="18" charset="0"/>
              </a:rPr>
              <a:t>$</a:t>
            </a:r>
            <a:r>
              <a:rPr lang="en-US" sz="3600" kern="0" dirty="0">
                <a:solidFill>
                  <a:srgbClr val="002060"/>
                </a:solidFill>
                <a:latin typeface="Times New Roman" panose="02020603050405020304" pitchFamily="18" charset="0"/>
                <a:cs typeface="Times New Roman" panose="02020603050405020304" pitchFamily="18" charset="0"/>
              </a:rPr>
              <a:t>2.2 billion a year paid into Kentucky’s economy because of pension benefits</a:t>
            </a:r>
          </a:p>
        </p:txBody>
      </p:sp>
      <p:pic>
        <p:nvPicPr>
          <p:cNvPr id="1026" name="Picture 2" descr="Image result for blue kentucky map">
            <a:extLst>
              <a:ext uri="{FF2B5EF4-FFF2-40B4-BE49-F238E27FC236}">
                <a16:creationId xmlns:a16="http://schemas.microsoft.com/office/drawing/2014/main" id="{1183CC4A-3854-45C3-ABBE-C835086BBB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73" t="31450" r="23034" b="32332"/>
          <a:stretch/>
        </p:blipFill>
        <p:spPr bwMode="auto">
          <a:xfrm>
            <a:off x="8763000" y="5370272"/>
            <a:ext cx="2027956" cy="1151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62618A2-E480-86AD-0E61-A110852A6196}"/>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p:blipFill>
        <p:spPr bwMode="auto">
          <a:xfrm>
            <a:off x="11125201" y="5675656"/>
            <a:ext cx="689868" cy="836289"/>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12606AF8-7FBB-9375-63BC-2C0537815918}"/>
              </a:ext>
            </a:extLst>
          </p:cNvPr>
          <p:cNvPicPr>
            <a:picLocks noChangeAspect="1"/>
          </p:cNvPicPr>
          <p:nvPr/>
        </p:nvPicPr>
        <p:blipFill>
          <a:blip r:embed="rId5"/>
          <a:stretch>
            <a:fillRect/>
          </a:stretch>
        </p:blipFill>
        <p:spPr>
          <a:xfrm>
            <a:off x="0" y="816409"/>
            <a:ext cx="12192000" cy="910000"/>
          </a:xfrm>
          <a:prstGeom prst="rect">
            <a:avLst/>
          </a:prstGeom>
        </p:spPr>
      </p:pic>
      <p:sp>
        <p:nvSpPr>
          <p:cNvPr id="4" name="TextBox 3">
            <a:extLst>
              <a:ext uri="{FF2B5EF4-FFF2-40B4-BE49-F238E27FC236}">
                <a16:creationId xmlns:a16="http://schemas.microsoft.com/office/drawing/2014/main" id="{BFED6BD8-7438-EAE1-496A-747E829DDC00}"/>
              </a:ext>
            </a:extLst>
          </p:cNvPr>
          <p:cNvSpPr txBox="1"/>
          <p:nvPr/>
        </p:nvSpPr>
        <p:spPr>
          <a:xfrm>
            <a:off x="0" y="0"/>
            <a:ext cx="12192000" cy="1015663"/>
          </a:xfrm>
          <a:prstGeom prst="rect">
            <a:avLst/>
          </a:prstGeom>
          <a:solidFill>
            <a:srgbClr val="002060"/>
          </a:solidFill>
          <a:ln w="5715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Retired Teachers Benefit Kentucky</a:t>
            </a:r>
          </a:p>
        </p:txBody>
      </p:sp>
    </p:spTree>
    <p:extLst>
      <p:ext uri="{BB962C8B-B14F-4D97-AF65-F5344CB8AC3E}">
        <p14:creationId xmlns:p14="http://schemas.microsoft.com/office/powerpoint/2010/main" val="4014664030"/>
      </p:ext>
    </p:extLst>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2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0.xml><?xml version="1.0" encoding="utf-8"?>
<a:theme xmlns:a="http://schemas.openxmlformats.org/drawingml/2006/main" name="24_Delux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1.xml><?xml version="1.0" encoding="utf-8"?>
<a:theme xmlns:a="http://schemas.openxmlformats.org/drawingml/2006/main" name="47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1_Delux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5.xml><?xml version="1.0" encoding="utf-8"?>
<a:theme xmlns:a="http://schemas.openxmlformats.org/drawingml/2006/main" name="36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TRS">
      <a:majorFont>
        <a:latin typeface="Times New Roman"/>
        <a:ea typeface=""/>
        <a:cs typeface=""/>
      </a:majorFont>
      <a:minorFont>
        <a:latin typeface="Times New Roman"/>
        <a:ea typeface=""/>
        <a:cs typeface=""/>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6_Delux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8_Delux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0.xml><?xml version="1.0" encoding="utf-8"?>
<a:theme xmlns:a="http://schemas.openxmlformats.org/drawingml/2006/main" name="12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TRS">
      <a:majorFont>
        <a:latin typeface="Times New Roman"/>
        <a:ea typeface=""/>
        <a:cs typeface=""/>
      </a:majorFont>
      <a:minorFont>
        <a:latin typeface="Times New Roman"/>
        <a:ea typeface=""/>
        <a:cs typeface=""/>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1.xml><?xml version="1.0" encoding="utf-8"?>
<a:theme xmlns:a="http://schemas.openxmlformats.org/drawingml/2006/main" name="35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2.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9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6.xml><?xml version="1.0" encoding="utf-8"?>
<a:theme xmlns:a="http://schemas.openxmlformats.org/drawingml/2006/main" name="TS010286776">
  <a:themeElements>
    <a:clrScheme name="BLUE2013">
      <a:dk1>
        <a:srgbClr val="001C58"/>
      </a:dk1>
      <a:lt1>
        <a:sysClr val="window" lastClr="FFFFFF"/>
      </a:lt1>
      <a:dk2>
        <a:srgbClr val="666666"/>
      </a:dk2>
      <a:lt2>
        <a:srgbClr val="D2D2D2"/>
      </a:lt2>
      <a:accent1>
        <a:srgbClr val="002676"/>
      </a:accent1>
      <a:accent2>
        <a:srgbClr val="B8CFFF"/>
      </a:accent2>
      <a:accent3>
        <a:srgbClr val="2B71FF"/>
      </a:accent3>
      <a:accent4>
        <a:srgbClr val="68007F"/>
      </a:accent4>
      <a:accent5>
        <a:srgbClr val="005BD3"/>
      </a:accent5>
      <a:accent6>
        <a:srgbClr val="00349E"/>
      </a:accent6>
      <a:hlink>
        <a:srgbClr val="17BBFD"/>
      </a:hlink>
      <a:folHlink>
        <a:srgbClr val="4B98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0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7.xml><?xml version="1.0" encoding="utf-8"?>
<a:theme xmlns:a="http://schemas.openxmlformats.org/drawingml/2006/main" name="13_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themeOverride>
</file>

<file path=ppt/theme/themeOverride4.xml><?xml version="1.0" encoding="utf-8"?>
<a:themeOverride xmlns:a="http://schemas.openxmlformats.org/drawingml/2006/main">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themeOverride>
</file>

<file path=ppt/theme/themeOverride5.xml><?xml version="1.0" encoding="utf-8"?>
<a:themeOverride xmlns:a="http://schemas.openxmlformats.org/drawingml/2006/main">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themeOverride>
</file>

<file path=ppt/theme/themeOverride6.xml><?xml version="1.0" encoding="utf-8"?>
<a:themeOverride xmlns:a="http://schemas.openxmlformats.org/drawingml/2006/main">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52410</TotalTime>
  <Words>4896</Words>
  <Application>Microsoft Office PowerPoint</Application>
  <PresentationFormat>Widescreen</PresentationFormat>
  <Paragraphs>547</Paragraphs>
  <Slides>47</Slides>
  <Notes>47</Notes>
  <HiddenSlides>0</HiddenSlides>
  <MMClips>0</MMClips>
  <ScaleCrop>false</ScaleCrop>
  <HeadingPairs>
    <vt:vector size="10" baseType="variant">
      <vt:variant>
        <vt:lpstr>Fonts Used</vt:lpstr>
      </vt:variant>
      <vt:variant>
        <vt:i4>12</vt:i4>
      </vt:variant>
      <vt:variant>
        <vt:lpstr>Theme</vt:lpstr>
      </vt:variant>
      <vt:variant>
        <vt:i4>28</vt:i4>
      </vt:variant>
      <vt:variant>
        <vt:lpstr>Embedded OLE Servers</vt:lpstr>
      </vt:variant>
      <vt:variant>
        <vt:i4>1</vt:i4>
      </vt:variant>
      <vt:variant>
        <vt:lpstr>Slide Titles</vt:lpstr>
      </vt:variant>
      <vt:variant>
        <vt:i4>47</vt:i4>
      </vt:variant>
      <vt:variant>
        <vt:lpstr>Custom Shows</vt:lpstr>
      </vt:variant>
      <vt:variant>
        <vt:i4>2</vt:i4>
      </vt:variant>
    </vt:vector>
  </HeadingPairs>
  <TitlesOfParts>
    <vt:vector size="90" baseType="lpstr">
      <vt:lpstr>Arial</vt:lpstr>
      <vt:lpstr>Calibri</vt:lpstr>
      <vt:lpstr>Calibri Light</vt:lpstr>
      <vt:lpstr>Cambria</vt:lpstr>
      <vt:lpstr>Constantia</vt:lpstr>
      <vt:lpstr>Corbel</vt:lpstr>
      <vt:lpstr>Franklin Gothic Book</vt:lpstr>
      <vt:lpstr>Helvetica</vt:lpstr>
      <vt:lpstr>Segoe UI</vt:lpstr>
      <vt:lpstr>Times New Roman</vt:lpstr>
      <vt:lpstr>Wingdings</vt:lpstr>
      <vt:lpstr>Wingdings 2</vt:lpstr>
      <vt:lpstr>32_Deluxe</vt:lpstr>
      <vt:lpstr>8_Deluxe</vt:lpstr>
      <vt:lpstr>8_Office Theme</vt:lpstr>
      <vt:lpstr>10_Office Theme</vt:lpstr>
      <vt:lpstr>9_Office Theme</vt:lpstr>
      <vt:lpstr>14_Deluxe</vt:lpstr>
      <vt:lpstr>13_Deluxe</vt:lpstr>
      <vt:lpstr>1_Office Theme</vt:lpstr>
      <vt:lpstr>Office Theme</vt:lpstr>
      <vt:lpstr>24_Deluxe</vt:lpstr>
      <vt:lpstr>47_Deluxe</vt:lpstr>
      <vt:lpstr>2_Flow</vt:lpstr>
      <vt:lpstr>11_Office Theme</vt:lpstr>
      <vt:lpstr>41_Deluxe</vt:lpstr>
      <vt:lpstr>36_Deluxe</vt:lpstr>
      <vt:lpstr>28_Office Theme</vt:lpstr>
      <vt:lpstr>46_Deluxe</vt:lpstr>
      <vt:lpstr>18_Office Theme</vt:lpstr>
      <vt:lpstr>18_Deluxe</vt:lpstr>
      <vt:lpstr>12_Deluxe</vt:lpstr>
      <vt:lpstr>35_Deluxe</vt:lpstr>
      <vt:lpstr>13_Office Theme</vt:lpstr>
      <vt:lpstr>12_Office Theme</vt:lpstr>
      <vt:lpstr>20_Office Theme</vt:lpstr>
      <vt:lpstr>49_Deluxe</vt:lpstr>
      <vt:lpstr>TS010286776</vt:lpstr>
      <vt:lpstr>5_Office Theme</vt:lpstr>
      <vt:lpstr>10_Deluxe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Your Rx Coalition Pharm-Assist</vt:lpstr>
      <vt:lpstr>TRS Solution: Personalized Medicine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Harmon Slide Show</vt:lpstr>
      <vt:lpstr>Harmon Printouts</vt:lpstr>
    </vt:vector>
  </TitlesOfParts>
  <Company>KTRS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TRS 2023 KRTA Fall Conferences</dc:title>
  <dc:creator>ac</dc:creator>
  <cp:lastModifiedBy>Ken Draut</cp:lastModifiedBy>
  <cp:revision>1110</cp:revision>
  <cp:lastPrinted>2023-08-23T19:39:24Z</cp:lastPrinted>
  <dcterms:created xsi:type="dcterms:W3CDTF">2005-09-13T14:21:11Z</dcterms:created>
  <dcterms:modified xsi:type="dcterms:W3CDTF">2025-02-22T17:33:07Z</dcterms:modified>
</cp:coreProperties>
</file>