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png&amp;ehk=HDwHA1svWr2Cg1wMrQPU" ContentType="image/png"/>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71" r:id="rId4"/>
    <p:sldId id="258" r:id="rId5"/>
    <p:sldId id="259" r:id="rId6"/>
    <p:sldId id="260" r:id="rId7"/>
    <p:sldId id="262" r:id="rId8"/>
    <p:sldId id="268" r:id="rId9"/>
    <p:sldId id="269" r:id="rId10"/>
    <p:sldId id="270" r:id="rId11"/>
    <p:sldId id="266" r:id="rId12"/>
    <p:sldId id="261" r:id="rId13"/>
    <p:sldId id="263" r:id="rId14"/>
    <p:sldId id="265" r:id="rId15"/>
    <p:sldId id="267" r:id="rId16"/>
    <p:sldId id="272" r:id="rId17"/>
    <p:sldId id="273" r:id="rId18"/>
    <p:sldId id="274" r:id="rId19"/>
    <p:sldId id="275" r:id="rId20"/>
    <p:sldId id="276"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6" autoAdjust="0"/>
    <p:restoredTop sz="94660"/>
  </p:normalViewPr>
  <p:slideViewPr>
    <p:cSldViewPr snapToGrid="0">
      <p:cViewPr varScale="1">
        <p:scale>
          <a:sx n="72" d="100"/>
          <a:sy n="72" d="100"/>
        </p:scale>
        <p:origin x="960"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Date Placeholder 2"/>
          <p:cNvSpPr>
            <a:spLocks noGrp="1"/>
          </p:cNvSpPr>
          <p:nvPr>
            <p:ph type="dt" sz="half" idx="10"/>
          </p:nvPr>
        </p:nvSpPr>
        <p:spPr/>
        <p:txBody>
          <a:bodyPr/>
          <a:lstStyle/>
          <a:p>
            <a:fld id="{B61BEF0D-F0BB-DE4B-95CE-6DB70DBA9567}" type="datetimeFigureOut">
              <a:rPr lang="en-US" dirty="0"/>
              <a:pPr/>
              <a:t>1/3/2018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pic>
        <p:nvPicPr>
          <p:cNvPr id="8" name="Picture 7">
            <a:extLst>
              <a:ext uri="{FF2B5EF4-FFF2-40B4-BE49-F238E27FC236}">
                <a16:creationId xmlns:a16="http://schemas.microsoft.com/office/drawing/2014/main" id="{8DEAED84-D4CB-49B2-ABED-F18C5AEABE71}"/>
              </a:ext>
            </a:extLst>
          </p:cNvPr>
          <p:cNvPicPr>
            <a:picLocks noChangeAspect="1"/>
          </p:cNvPicPr>
          <p:nvPr userDrawn="1"/>
        </p:nvPicPr>
        <p:blipFill>
          <a:blip r:embed="rId2"/>
          <a:stretch>
            <a:fillRect/>
          </a:stretch>
        </p:blipFill>
        <p:spPr>
          <a:xfrm>
            <a:off x="191579" y="122600"/>
            <a:ext cx="1976856" cy="372308"/>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pic>
        <p:nvPicPr>
          <p:cNvPr id="7" name="Picture 6">
            <a:extLst>
              <a:ext uri="{FF2B5EF4-FFF2-40B4-BE49-F238E27FC236}">
                <a16:creationId xmlns:a16="http://schemas.microsoft.com/office/drawing/2014/main" id="{5637F81B-8B90-4470-9727-E56E88CC3149}"/>
              </a:ext>
            </a:extLst>
          </p:cNvPr>
          <p:cNvPicPr>
            <a:picLocks noChangeAspect="1"/>
          </p:cNvPicPr>
          <p:nvPr userDrawn="1"/>
        </p:nvPicPr>
        <p:blipFill>
          <a:blip r:embed="rId2"/>
          <a:stretch>
            <a:fillRect/>
          </a:stretch>
        </p:blipFill>
        <p:spPr>
          <a:xfrm>
            <a:off x="191579" y="122600"/>
            <a:ext cx="1976856" cy="372308"/>
          </a:xfrm>
          <a:prstGeom prst="rect">
            <a:avLst/>
          </a:prstGeom>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pic>
        <p:nvPicPr>
          <p:cNvPr id="11" name="Picture 10">
            <a:extLst>
              <a:ext uri="{FF2B5EF4-FFF2-40B4-BE49-F238E27FC236}">
                <a16:creationId xmlns:a16="http://schemas.microsoft.com/office/drawing/2014/main" id="{F18D2291-D78A-4C66-A352-CD659DB56527}"/>
              </a:ext>
            </a:extLst>
          </p:cNvPr>
          <p:cNvPicPr>
            <a:picLocks noChangeAspect="1"/>
          </p:cNvPicPr>
          <p:nvPr userDrawn="1"/>
        </p:nvPicPr>
        <p:blipFill>
          <a:blip r:embed="rId2"/>
          <a:stretch>
            <a:fillRect/>
          </a:stretch>
        </p:blipFill>
        <p:spPr>
          <a:xfrm>
            <a:off x="191579" y="122600"/>
            <a:ext cx="1976856" cy="372308"/>
          </a:xfrm>
          <a:prstGeom prst="rect">
            <a:avLst/>
          </a:prstGeom>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pic>
        <p:nvPicPr>
          <p:cNvPr id="7" name="Picture 6">
            <a:extLst>
              <a:ext uri="{FF2B5EF4-FFF2-40B4-BE49-F238E27FC236}">
                <a16:creationId xmlns:a16="http://schemas.microsoft.com/office/drawing/2014/main" id="{064D5F07-AE11-43C5-9FB1-AC08F0E5D628}"/>
              </a:ext>
            </a:extLst>
          </p:cNvPr>
          <p:cNvPicPr>
            <a:picLocks noChangeAspect="1"/>
          </p:cNvPicPr>
          <p:nvPr userDrawn="1"/>
        </p:nvPicPr>
        <p:blipFill>
          <a:blip r:embed="rId2"/>
          <a:stretch>
            <a:fillRect/>
          </a:stretch>
        </p:blipFill>
        <p:spPr>
          <a:xfrm>
            <a:off x="191579" y="122600"/>
            <a:ext cx="1976856" cy="372308"/>
          </a:xfrm>
          <a:prstGeom prst="rect">
            <a:avLst/>
          </a:prstGeom>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pic>
        <p:nvPicPr>
          <p:cNvPr id="13" name="Picture 12">
            <a:extLst>
              <a:ext uri="{FF2B5EF4-FFF2-40B4-BE49-F238E27FC236}">
                <a16:creationId xmlns:a16="http://schemas.microsoft.com/office/drawing/2014/main" id="{59AF616A-60C4-470A-A802-0B4AFCB4E690}"/>
              </a:ext>
            </a:extLst>
          </p:cNvPr>
          <p:cNvPicPr>
            <a:picLocks noChangeAspect="1"/>
          </p:cNvPicPr>
          <p:nvPr userDrawn="1"/>
        </p:nvPicPr>
        <p:blipFill>
          <a:blip r:embed="rId2"/>
          <a:stretch>
            <a:fillRect/>
          </a:stretch>
        </p:blipFill>
        <p:spPr>
          <a:xfrm>
            <a:off x="191579" y="122600"/>
            <a:ext cx="1976856" cy="372308"/>
          </a:xfrm>
          <a:prstGeom prst="rect">
            <a:avLst/>
          </a:prstGeom>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pic>
        <p:nvPicPr>
          <p:cNvPr id="8" name="Picture 7">
            <a:extLst>
              <a:ext uri="{FF2B5EF4-FFF2-40B4-BE49-F238E27FC236}">
                <a16:creationId xmlns:a16="http://schemas.microsoft.com/office/drawing/2014/main" id="{0072A136-7513-40FD-92C2-C32832C39134}"/>
              </a:ext>
            </a:extLst>
          </p:cNvPr>
          <p:cNvPicPr>
            <a:picLocks noChangeAspect="1"/>
          </p:cNvPicPr>
          <p:nvPr userDrawn="1"/>
        </p:nvPicPr>
        <p:blipFill>
          <a:blip r:embed="rId2"/>
          <a:stretch>
            <a:fillRect/>
          </a:stretch>
        </p:blipFill>
        <p:spPr>
          <a:xfrm>
            <a:off x="191579" y="122600"/>
            <a:ext cx="1976856" cy="372308"/>
          </a:xfrm>
          <a:prstGeom prst="rect">
            <a:avLst/>
          </a:prstGeom>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pic>
        <p:nvPicPr>
          <p:cNvPr id="7" name="Picture 6">
            <a:extLst>
              <a:ext uri="{FF2B5EF4-FFF2-40B4-BE49-F238E27FC236}">
                <a16:creationId xmlns:a16="http://schemas.microsoft.com/office/drawing/2014/main" id="{7F05C8A6-6133-4107-8CB9-CE278746ECA4}"/>
              </a:ext>
            </a:extLst>
          </p:cNvPr>
          <p:cNvPicPr>
            <a:picLocks noChangeAspect="1"/>
          </p:cNvPicPr>
          <p:nvPr userDrawn="1"/>
        </p:nvPicPr>
        <p:blipFill>
          <a:blip r:embed="rId2"/>
          <a:stretch>
            <a:fillRect/>
          </a:stretch>
        </p:blipFill>
        <p:spPr>
          <a:xfrm>
            <a:off x="191579" y="122600"/>
            <a:ext cx="1976856" cy="372308"/>
          </a:xfrm>
          <a:prstGeom prst="rect">
            <a:avLst/>
          </a:prstGeom>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pic>
        <p:nvPicPr>
          <p:cNvPr id="7" name="Picture 6">
            <a:extLst>
              <a:ext uri="{FF2B5EF4-FFF2-40B4-BE49-F238E27FC236}">
                <a16:creationId xmlns:a16="http://schemas.microsoft.com/office/drawing/2014/main" id="{AFFFA034-CD46-42CC-A1AF-D7A5D014DCC6}"/>
              </a:ext>
            </a:extLst>
          </p:cNvPr>
          <p:cNvPicPr>
            <a:picLocks noChangeAspect="1"/>
          </p:cNvPicPr>
          <p:nvPr userDrawn="1"/>
        </p:nvPicPr>
        <p:blipFill>
          <a:blip r:embed="rId2"/>
          <a:stretch>
            <a:fillRect/>
          </a:stretch>
        </p:blipFill>
        <p:spPr>
          <a:xfrm>
            <a:off x="191579" y="122600"/>
            <a:ext cx="1976856" cy="372308"/>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pic>
        <p:nvPicPr>
          <p:cNvPr id="7" name="Picture 6">
            <a:extLst>
              <a:ext uri="{FF2B5EF4-FFF2-40B4-BE49-F238E27FC236}">
                <a16:creationId xmlns:a16="http://schemas.microsoft.com/office/drawing/2014/main" id="{F984DA4D-8D47-4561-9635-16F6AAB32C1F}"/>
              </a:ext>
            </a:extLst>
          </p:cNvPr>
          <p:cNvPicPr>
            <a:picLocks noChangeAspect="1"/>
          </p:cNvPicPr>
          <p:nvPr userDrawn="1"/>
        </p:nvPicPr>
        <p:blipFill>
          <a:blip r:embed="rId2"/>
          <a:stretch>
            <a:fillRect/>
          </a:stretch>
        </p:blipFill>
        <p:spPr>
          <a:xfrm>
            <a:off x="191579" y="122600"/>
            <a:ext cx="1976856" cy="372308"/>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pic>
        <p:nvPicPr>
          <p:cNvPr id="8" name="Picture 7">
            <a:extLst>
              <a:ext uri="{FF2B5EF4-FFF2-40B4-BE49-F238E27FC236}">
                <a16:creationId xmlns:a16="http://schemas.microsoft.com/office/drawing/2014/main" id="{A4664BBF-0383-457A-868D-BF436914BF74}"/>
              </a:ext>
            </a:extLst>
          </p:cNvPr>
          <p:cNvPicPr>
            <a:picLocks noChangeAspect="1"/>
          </p:cNvPicPr>
          <p:nvPr userDrawn="1"/>
        </p:nvPicPr>
        <p:blipFill>
          <a:blip r:embed="rId2"/>
          <a:stretch>
            <a:fillRect/>
          </a:stretch>
        </p:blipFill>
        <p:spPr>
          <a:xfrm>
            <a:off x="191579" y="122600"/>
            <a:ext cx="1976856" cy="372308"/>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pic>
        <p:nvPicPr>
          <p:cNvPr id="8" name="Picture 7">
            <a:extLst>
              <a:ext uri="{FF2B5EF4-FFF2-40B4-BE49-F238E27FC236}">
                <a16:creationId xmlns:a16="http://schemas.microsoft.com/office/drawing/2014/main" id="{0A23F040-7C6D-4CC4-8FA5-59E3CDE93DF5}"/>
              </a:ext>
            </a:extLst>
          </p:cNvPr>
          <p:cNvPicPr>
            <a:picLocks noChangeAspect="1"/>
          </p:cNvPicPr>
          <p:nvPr userDrawn="1"/>
        </p:nvPicPr>
        <p:blipFill>
          <a:blip r:embed="rId2"/>
          <a:stretch>
            <a:fillRect/>
          </a:stretch>
        </p:blipFill>
        <p:spPr>
          <a:xfrm>
            <a:off x="191579" y="122600"/>
            <a:ext cx="1976856" cy="372308"/>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1/3/2018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pic>
        <p:nvPicPr>
          <p:cNvPr id="10" name="Picture 9">
            <a:extLst>
              <a:ext uri="{FF2B5EF4-FFF2-40B4-BE49-F238E27FC236}">
                <a16:creationId xmlns:a16="http://schemas.microsoft.com/office/drawing/2014/main" id="{A102ED2B-B86F-4C30-A68F-C7C57E7430E4}"/>
              </a:ext>
            </a:extLst>
          </p:cNvPr>
          <p:cNvPicPr>
            <a:picLocks noChangeAspect="1"/>
          </p:cNvPicPr>
          <p:nvPr userDrawn="1"/>
        </p:nvPicPr>
        <p:blipFill>
          <a:blip r:embed="rId2"/>
          <a:stretch>
            <a:fillRect/>
          </a:stretch>
        </p:blipFill>
        <p:spPr>
          <a:xfrm>
            <a:off x="191579" y="122600"/>
            <a:ext cx="1976856" cy="372308"/>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1/3/2018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pic>
        <p:nvPicPr>
          <p:cNvPr id="6" name="Picture 5">
            <a:extLst>
              <a:ext uri="{FF2B5EF4-FFF2-40B4-BE49-F238E27FC236}">
                <a16:creationId xmlns:a16="http://schemas.microsoft.com/office/drawing/2014/main" id="{1BCADDE9-1874-4579-B306-F5307BE1CBC7}"/>
              </a:ext>
            </a:extLst>
          </p:cNvPr>
          <p:cNvPicPr>
            <a:picLocks noChangeAspect="1"/>
          </p:cNvPicPr>
          <p:nvPr userDrawn="1"/>
        </p:nvPicPr>
        <p:blipFill>
          <a:blip r:embed="rId2"/>
          <a:stretch>
            <a:fillRect/>
          </a:stretch>
        </p:blipFill>
        <p:spPr>
          <a:xfrm>
            <a:off x="191579" y="122600"/>
            <a:ext cx="1976856" cy="372308"/>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1/3/2018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pic>
        <p:nvPicPr>
          <p:cNvPr id="5" name="Picture 4">
            <a:extLst>
              <a:ext uri="{FF2B5EF4-FFF2-40B4-BE49-F238E27FC236}">
                <a16:creationId xmlns:a16="http://schemas.microsoft.com/office/drawing/2014/main" id="{AE733936-8F88-42FC-BAD7-AC5DD0E4341B}"/>
              </a:ext>
            </a:extLst>
          </p:cNvPr>
          <p:cNvPicPr>
            <a:picLocks noChangeAspect="1"/>
          </p:cNvPicPr>
          <p:nvPr userDrawn="1"/>
        </p:nvPicPr>
        <p:blipFill>
          <a:blip r:embed="rId2"/>
          <a:stretch>
            <a:fillRect/>
          </a:stretch>
        </p:blipFill>
        <p:spPr>
          <a:xfrm>
            <a:off x="191579" y="122600"/>
            <a:ext cx="1976856" cy="372308"/>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pic>
        <p:nvPicPr>
          <p:cNvPr id="8" name="Picture 7">
            <a:extLst>
              <a:ext uri="{FF2B5EF4-FFF2-40B4-BE49-F238E27FC236}">
                <a16:creationId xmlns:a16="http://schemas.microsoft.com/office/drawing/2014/main" id="{86ACBA33-8E4F-43D6-A514-8ADEC9EF8885}"/>
              </a:ext>
            </a:extLst>
          </p:cNvPr>
          <p:cNvPicPr>
            <a:picLocks noChangeAspect="1"/>
          </p:cNvPicPr>
          <p:nvPr userDrawn="1"/>
        </p:nvPicPr>
        <p:blipFill>
          <a:blip r:embed="rId2"/>
          <a:stretch>
            <a:fillRect/>
          </a:stretch>
        </p:blipFill>
        <p:spPr>
          <a:xfrm>
            <a:off x="191579" y="122600"/>
            <a:ext cx="1976856" cy="372308"/>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pic>
        <p:nvPicPr>
          <p:cNvPr id="8" name="Picture 7">
            <a:extLst>
              <a:ext uri="{FF2B5EF4-FFF2-40B4-BE49-F238E27FC236}">
                <a16:creationId xmlns:a16="http://schemas.microsoft.com/office/drawing/2014/main" id="{494EBB65-F64A-4AAF-BDFB-7E3C9CF199DB}"/>
              </a:ext>
            </a:extLst>
          </p:cNvPr>
          <p:cNvPicPr>
            <a:picLocks noChangeAspect="1"/>
          </p:cNvPicPr>
          <p:nvPr userDrawn="1"/>
        </p:nvPicPr>
        <p:blipFill>
          <a:blip r:embed="rId2"/>
          <a:stretch>
            <a:fillRect/>
          </a:stretch>
        </p:blipFill>
        <p:spPr>
          <a:xfrm>
            <a:off x="191579" y="122600"/>
            <a:ext cx="1976856" cy="372308"/>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0000">
              <a:schemeClr val="bg1">
                <a:lumMod val="95000"/>
                <a:lumOff val="5000"/>
              </a:schemeClr>
            </a:gs>
            <a:gs pos="100000">
              <a:schemeClr val="bg2">
                <a:shade val="96000"/>
                <a:satMod val="120000"/>
                <a:lumMod val="90000"/>
              </a:schemeClr>
            </a:gs>
          </a:gsLst>
          <a:lin ang="13500000" scaled="1"/>
          <a:tileRect/>
        </a:gradFill>
        <a:effectLst/>
      </p:bgPr>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B61BEF0D-F0BB-DE4B-95CE-6DB70DBA9567}" type="datetimeFigureOut">
              <a:rPr lang="en-US" dirty="0"/>
              <a:pPr/>
              <a:t>1/3/2018</a:t>
            </a:fld>
            <a:endParaRPr lang="en-US" dirty="0"/>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dirty="0"/>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D57F1E4F-1CFF-5643-939E-217C01CDF565}" type="slidenum">
              <a:rPr lang="en-US" dirty="0"/>
              <a:pPr/>
              <a:t>‹#›</a:t>
            </a:fld>
            <a:endParaRPr lang="en-US" dirty="0"/>
          </a:p>
        </p:txBody>
      </p:sp>
      <p:pic>
        <p:nvPicPr>
          <p:cNvPr id="19" name="Picture 18">
            <a:extLst>
              <a:ext uri="{FF2B5EF4-FFF2-40B4-BE49-F238E27FC236}">
                <a16:creationId xmlns:a16="http://schemas.microsoft.com/office/drawing/2014/main" id="{CA381AFA-7C8E-444C-92A5-27344461D84E}"/>
              </a:ext>
            </a:extLst>
          </p:cNvPr>
          <p:cNvPicPr>
            <a:picLocks noChangeAspect="1"/>
          </p:cNvPicPr>
          <p:nvPr userDrawn="1"/>
        </p:nvPicPr>
        <p:blipFill>
          <a:blip r:embed="rId19"/>
          <a:stretch>
            <a:fillRect/>
          </a:stretch>
        </p:blipFill>
        <p:spPr>
          <a:xfrm>
            <a:off x="10007292" y="179952"/>
            <a:ext cx="1823068" cy="1791192"/>
          </a:xfrm>
          <a:prstGeom prst="rect">
            <a:avLst/>
          </a:prstGeom>
        </p:spPr>
      </p:pic>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68"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0.emf"/></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commons.wikimedia.org/wiki/File:Blue_question_mark_(italic).svg" TargetMode="External"/><Relationship Id="rId2" Type="http://schemas.openxmlformats.org/officeDocument/2006/relationships/image" Target="../media/image11.png&amp;ehk=HDwHA1svWr2Cg1wMrQPU"/><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slide" Target="slide19.xml"/><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EEBD47CE-DFD6-473B-8446-266C7C3B56E2}"/>
              </a:ext>
            </a:extLst>
          </p:cNvPr>
          <p:cNvSpPr>
            <a:spLocks noGrp="1"/>
          </p:cNvSpPr>
          <p:nvPr>
            <p:ph type="subTitle" idx="1"/>
          </p:nvPr>
        </p:nvSpPr>
        <p:spPr>
          <a:xfrm>
            <a:off x="2244754" y="3793533"/>
            <a:ext cx="7702492" cy="1947333"/>
          </a:xfrm>
          <a:effectLst>
            <a:glow rad="228600">
              <a:schemeClr val="tx1">
                <a:alpha val="40000"/>
              </a:schemeClr>
            </a:glow>
            <a:reflection blurRad="6350" stA="52000" endA="300" endPos="35000" dir="5400000" sy="-100000" algn="bl" rotWithShape="0"/>
          </a:effectLst>
          <a:scene3d>
            <a:camera prst="orthographicFront"/>
            <a:lightRig rig="threePt" dir="t"/>
          </a:scene3d>
          <a:sp3d>
            <a:bevelT/>
          </a:sp3d>
        </p:spPr>
        <p:txBody>
          <a:bodyPr anchor="ctr">
            <a:normAutofit/>
          </a:bodyPr>
          <a:lstStyle/>
          <a:p>
            <a:pPr algn="ctr"/>
            <a:r>
              <a:rPr lang="en-US" sz="8800" dirty="0">
                <a:latin typeface="Niagara Solid" panose="04020502070702020202" pitchFamily="82" charset="0"/>
              </a:rPr>
              <a:t>Bit Mining Made Easy</a:t>
            </a:r>
          </a:p>
        </p:txBody>
      </p:sp>
      <p:pic>
        <p:nvPicPr>
          <p:cNvPr id="4" name="Picture 3">
            <a:extLst>
              <a:ext uri="{FF2B5EF4-FFF2-40B4-BE49-F238E27FC236}">
                <a16:creationId xmlns:a16="http://schemas.microsoft.com/office/drawing/2014/main" id="{47D9E3F3-061D-4386-B29F-4EDD6824127C}"/>
              </a:ext>
            </a:extLst>
          </p:cNvPr>
          <p:cNvPicPr>
            <a:picLocks noChangeAspect="1"/>
          </p:cNvPicPr>
          <p:nvPr/>
        </p:nvPicPr>
        <p:blipFill>
          <a:blip r:embed="rId2"/>
          <a:stretch>
            <a:fillRect/>
          </a:stretch>
        </p:blipFill>
        <p:spPr>
          <a:xfrm>
            <a:off x="2229724" y="1906756"/>
            <a:ext cx="7732552" cy="1456298"/>
          </a:xfrm>
          <a:prstGeom prst="rect">
            <a:avLst/>
          </a:prstGeom>
          <a:effectLst>
            <a:glow rad="228600">
              <a:schemeClr val="accent1">
                <a:satMod val="175000"/>
                <a:alpha val="40000"/>
              </a:schemeClr>
            </a:glow>
          </a:effectLst>
        </p:spPr>
      </p:pic>
      <p:sp>
        <p:nvSpPr>
          <p:cNvPr id="2" name="TextBox 1">
            <a:extLst>
              <a:ext uri="{FF2B5EF4-FFF2-40B4-BE49-F238E27FC236}">
                <a16:creationId xmlns:a16="http://schemas.microsoft.com/office/drawing/2014/main" id="{397217B0-1B62-4B3C-BE01-7185FB83CF4F}"/>
              </a:ext>
            </a:extLst>
          </p:cNvPr>
          <p:cNvSpPr txBox="1"/>
          <p:nvPr/>
        </p:nvSpPr>
        <p:spPr>
          <a:xfrm>
            <a:off x="478172" y="759014"/>
            <a:ext cx="3615656" cy="646331"/>
          </a:xfrm>
          <a:prstGeom prst="rect">
            <a:avLst/>
          </a:prstGeom>
          <a:noFill/>
        </p:spPr>
        <p:txBody>
          <a:bodyPr wrap="square" rtlCol="0" anchor="ctr">
            <a:spAutoFit/>
          </a:bodyPr>
          <a:lstStyle/>
          <a:p>
            <a:pPr algn="ctr"/>
            <a:r>
              <a:rPr lang="en-US" dirty="0"/>
              <a:t>Please Dial In to Hear the Call</a:t>
            </a:r>
          </a:p>
          <a:p>
            <a:pPr algn="ctr"/>
            <a:r>
              <a:rPr lang="en-US" dirty="0"/>
              <a:t>973-348-3030 PIN: 101816</a:t>
            </a:r>
          </a:p>
        </p:txBody>
      </p:sp>
    </p:spTree>
    <p:extLst>
      <p:ext uri="{BB962C8B-B14F-4D97-AF65-F5344CB8AC3E}">
        <p14:creationId xmlns:p14="http://schemas.microsoft.com/office/powerpoint/2010/main" val="18641019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screenshot of a cell phone&#10;&#10;Description generated with very high confidence">
            <a:extLst>
              <a:ext uri="{FF2B5EF4-FFF2-40B4-BE49-F238E27FC236}">
                <a16:creationId xmlns:a16="http://schemas.microsoft.com/office/drawing/2014/main" id="{AF2A7C11-CEA9-4C93-AFD9-F8256EF370CD}"/>
              </a:ext>
            </a:extLst>
          </p:cNvPr>
          <p:cNvPicPr>
            <a:picLocks noGrp="1" noChangeAspect="1"/>
          </p:cNvPicPr>
          <p:nvPr>
            <p:ph idx="1"/>
          </p:nvPr>
        </p:nvPicPr>
        <p:blipFill>
          <a:blip r:embed="rId2"/>
          <a:stretch>
            <a:fillRect/>
          </a:stretch>
        </p:blipFill>
        <p:spPr>
          <a:xfrm>
            <a:off x="293092" y="994959"/>
            <a:ext cx="3267531" cy="3086531"/>
          </a:xfrm>
        </p:spPr>
      </p:pic>
      <p:pic>
        <p:nvPicPr>
          <p:cNvPr id="7" name="Picture 6" descr="A picture containing crossword puzzle, wall, indoor&#10;&#10;Description generated with high confidence">
            <a:extLst>
              <a:ext uri="{FF2B5EF4-FFF2-40B4-BE49-F238E27FC236}">
                <a16:creationId xmlns:a16="http://schemas.microsoft.com/office/drawing/2014/main" id="{3A606E0B-9ACA-44E0-AC3A-57F3F0B43BAB}"/>
              </a:ext>
            </a:extLst>
          </p:cNvPr>
          <p:cNvPicPr>
            <a:picLocks noChangeAspect="1"/>
          </p:cNvPicPr>
          <p:nvPr/>
        </p:nvPicPr>
        <p:blipFill>
          <a:blip r:embed="rId3"/>
          <a:stretch>
            <a:fillRect/>
          </a:stretch>
        </p:blipFill>
        <p:spPr>
          <a:xfrm>
            <a:off x="3730714" y="1547486"/>
            <a:ext cx="3267531" cy="2534004"/>
          </a:xfrm>
          <a:prstGeom prst="rect">
            <a:avLst/>
          </a:prstGeom>
        </p:spPr>
      </p:pic>
      <p:pic>
        <p:nvPicPr>
          <p:cNvPr id="9" name="Picture 8" descr="A picture containing crossword puzzle&#10;&#10;Description generated with high confidence">
            <a:extLst>
              <a:ext uri="{FF2B5EF4-FFF2-40B4-BE49-F238E27FC236}">
                <a16:creationId xmlns:a16="http://schemas.microsoft.com/office/drawing/2014/main" id="{7D31B84B-BD0E-4840-9216-E4EF3C7DB854}"/>
              </a:ext>
            </a:extLst>
          </p:cNvPr>
          <p:cNvPicPr>
            <a:picLocks noChangeAspect="1"/>
          </p:cNvPicPr>
          <p:nvPr/>
        </p:nvPicPr>
        <p:blipFill>
          <a:blip r:embed="rId4"/>
          <a:stretch>
            <a:fillRect/>
          </a:stretch>
        </p:blipFill>
        <p:spPr>
          <a:xfrm>
            <a:off x="3070023" y="793623"/>
            <a:ext cx="6051954" cy="4999440"/>
          </a:xfrm>
          <a:prstGeom prst="rect">
            <a:avLst/>
          </a:prstGeom>
        </p:spPr>
      </p:pic>
      <p:sp>
        <p:nvSpPr>
          <p:cNvPr id="6" name="TextBox 5">
            <a:extLst>
              <a:ext uri="{FF2B5EF4-FFF2-40B4-BE49-F238E27FC236}">
                <a16:creationId xmlns:a16="http://schemas.microsoft.com/office/drawing/2014/main" id="{72E44C89-6FD9-460C-A2CC-B27486C5589C}"/>
              </a:ext>
            </a:extLst>
          </p:cNvPr>
          <p:cNvSpPr txBox="1"/>
          <p:nvPr/>
        </p:nvSpPr>
        <p:spPr>
          <a:xfrm>
            <a:off x="5005431" y="5994399"/>
            <a:ext cx="2181138" cy="646331"/>
          </a:xfrm>
          <a:prstGeom prst="rect">
            <a:avLst/>
          </a:prstGeom>
          <a:noFill/>
        </p:spPr>
        <p:txBody>
          <a:bodyPr wrap="square" rtlCol="0" anchor="ctr">
            <a:spAutoFit/>
          </a:bodyPr>
          <a:lstStyle/>
          <a:p>
            <a:pPr algn="ctr"/>
            <a:r>
              <a:rPr lang="en-US" sz="3600" dirty="0"/>
              <a:t>2020</a:t>
            </a:r>
          </a:p>
        </p:txBody>
      </p:sp>
    </p:spTree>
    <p:extLst>
      <p:ext uri="{BB962C8B-B14F-4D97-AF65-F5344CB8AC3E}">
        <p14:creationId xmlns:p14="http://schemas.microsoft.com/office/powerpoint/2010/main" val="1278327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7D9A24-AA6A-4533-BF1D-632DAB29EC44}"/>
              </a:ext>
            </a:extLst>
          </p:cNvPr>
          <p:cNvSpPr>
            <a:spLocks noGrp="1"/>
          </p:cNvSpPr>
          <p:nvPr>
            <p:ph type="title"/>
          </p:nvPr>
        </p:nvSpPr>
        <p:spPr/>
        <p:txBody>
          <a:bodyPr/>
          <a:lstStyle/>
          <a:p>
            <a:r>
              <a:rPr lang="en-US" dirty="0"/>
              <a:t>The Ant Miner S9</a:t>
            </a:r>
          </a:p>
        </p:txBody>
      </p:sp>
      <p:sp>
        <p:nvSpPr>
          <p:cNvPr id="3" name="Content Placeholder 2">
            <a:extLst>
              <a:ext uri="{FF2B5EF4-FFF2-40B4-BE49-F238E27FC236}">
                <a16:creationId xmlns:a16="http://schemas.microsoft.com/office/drawing/2014/main" id="{B35F4316-DA57-4D99-A0C1-6F193F1A6B23}"/>
              </a:ext>
            </a:extLst>
          </p:cNvPr>
          <p:cNvSpPr>
            <a:spLocks noGrp="1"/>
          </p:cNvSpPr>
          <p:nvPr>
            <p:ph idx="1"/>
          </p:nvPr>
        </p:nvSpPr>
        <p:spPr>
          <a:xfrm>
            <a:off x="684212" y="685800"/>
            <a:ext cx="8534400" cy="4125351"/>
          </a:xfrm>
        </p:spPr>
        <p:txBody>
          <a:bodyPr/>
          <a:lstStyle/>
          <a:p>
            <a:r>
              <a:rPr lang="en-US" dirty="0">
                <a:solidFill>
                  <a:schemeClr val="tx1"/>
                </a:solidFill>
              </a:rPr>
              <a:t>Currently the most efficient miner on the market</a:t>
            </a:r>
          </a:p>
          <a:p>
            <a:r>
              <a:rPr lang="en-US" dirty="0">
                <a:solidFill>
                  <a:schemeClr val="tx1"/>
                </a:solidFill>
              </a:rPr>
              <a:t>13.5 TH/s in mining capability</a:t>
            </a:r>
          </a:p>
          <a:p>
            <a:r>
              <a:rPr lang="en-US" dirty="0">
                <a:solidFill>
                  <a:schemeClr val="tx1"/>
                </a:solidFill>
              </a:rPr>
              <a:t>1 Miner mines 1% of the price of Bitcoin every 3 days</a:t>
            </a:r>
          </a:p>
          <a:p>
            <a:r>
              <a:rPr lang="en-US" dirty="0">
                <a:solidFill>
                  <a:schemeClr val="tx1"/>
                </a:solidFill>
              </a:rPr>
              <a:t>A second miner will increase to 27 TH/s and is currently mining 1% every 1.75 days</a:t>
            </a:r>
          </a:p>
          <a:p>
            <a:r>
              <a:rPr lang="en-US" dirty="0">
                <a:solidFill>
                  <a:schemeClr val="tx1"/>
                </a:solidFill>
              </a:rPr>
              <a:t>The more miners you add the more efficiently you operate</a:t>
            </a:r>
          </a:p>
          <a:p>
            <a:r>
              <a:rPr lang="en-US" dirty="0">
                <a:solidFill>
                  <a:schemeClr val="tx1"/>
                </a:solidFill>
              </a:rPr>
              <a:t>The most efficient power consumption</a:t>
            </a:r>
          </a:p>
        </p:txBody>
      </p:sp>
    </p:spTree>
    <p:extLst>
      <p:ext uri="{BB962C8B-B14F-4D97-AF65-F5344CB8AC3E}">
        <p14:creationId xmlns:p14="http://schemas.microsoft.com/office/powerpoint/2010/main" val="38546462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325286-049F-4929-BC11-F02D42C85B11}"/>
              </a:ext>
            </a:extLst>
          </p:cNvPr>
          <p:cNvSpPr>
            <a:spLocks noGrp="1"/>
          </p:cNvSpPr>
          <p:nvPr>
            <p:ph type="title"/>
          </p:nvPr>
        </p:nvSpPr>
        <p:spPr>
          <a:xfrm>
            <a:off x="5000146" y="5357170"/>
            <a:ext cx="6377770" cy="1125677"/>
          </a:xfrm>
        </p:spPr>
        <p:txBody>
          <a:bodyPr>
            <a:normAutofit fontScale="90000"/>
          </a:bodyPr>
          <a:lstStyle/>
          <a:p>
            <a:r>
              <a:rPr lang="en-US" dirty="0"/>
              <a:t>The slush account and </a:t>
            </a:r>
            <a:r>
              <a:rPr lang="en-US" dirty="0" err="1"/>
              <a:t>Coinbase</a:t>
            </a:r>
            <a:endParaRPr lang="en-US" dirty="0"/>
          </a:p>
        </p:txBody>
      </p:sp>
      <p:pic>
        <p:nvPicPr>
          <p:cNvPr id="9" name="Content Placeholder 8" descr="A screenshot of a cell phone&#10;&#10;Description generated with very high confidence">
            <a:extLst>
              <a:ext uri="{FF2B5EF4-FFF2-40B4-BE49-F238E27FC236}">
                <a16:creationId xmlns:a16="http://schemas.microsoft.com/office/drawing/2014/main" id="{1B0527C4-12BE-4C84-A71E-EFC0A4462301}"/>
              </a:ext>
            </a:extLst>
          </p:cNvPr>
          <p:cNvPicPr>
            <a:picLocks noGrp="1" noChangeAspect="1"/>
          </p:cNvPicPr>
          <p:nvPr>
            <p:ph idx="1"/>
          </p:nvPr>
        </p:nvPicPr>
        <p:blipFill>
          <a:blip r:embed="rId2"/>
          <a:stretch>
            <a:fillRect/>
          </a:stretch>
        </p:blipFill>
        <p:spPr>
          <a:xfrm>
            <a:off x="101781" y="920389"/>
            <a:ext cx="4615993" cy="5831801"/>
          </a:xfrm>
        </p:spPr>
      </p:pic>
      <p:sp>
        <p:nvSpPr>
          <p:cNvPr id="15" name="Speech Bubble: Rectangle 14">
            <a:extLst>
              <a:ext uri="{FF2B5EF4-FFF2-40B4-BE49-F238E27FC236}">
                <a16:creationId xmlns:a16="http://schemas.microsoft.com/office/drawing/2014/main" id="{D00CAC73-BF0C-473F-BA8F-3034BA14EF1C}"/>
              </a:ext>
            </a:extLst>
          </p:cNvPr>
          <p:cNvSpPr/>
          <p:nvPr/>
        </p:nvSpPr>
        <p:spPr>
          <a:xfrm>
            <a:off x="5289452" y="1245704"/>
            <a:ext cx="5222647" cy="3763618"/>
          </a:xfrm>
          <a:prstGeom prst="wedgeRectCallout">
            <a:avLst>
              <a:gd name="adj1" fmla="val -68516"/>
              <a:gd name="adj2" fmla="val -15580"/>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A screenshot of a cell phone&#10;&#10;Description generated with very high confidence">
            <a:extLst>
              <a:ext uri="{FF2B5EF4-FFF2-40B4-BE49-F238E27FC236}">
                <a16:creationId xmlns:a16="http://schemas.microsoft.com/office/drawing/2014/main" id="{0BC09B83-2322-4C75-B3FD-0ADECE3F8F01}"/>
              </a:ext>
            </a:extLst>
          </p:cNvPr>
          <p:cNvPicPr>
            <a:picLocks noChangeAspect="1"/>
          </p:cNvPicPr>
          <p:nvPr/>
        </p:nvPicPr>
        <p:blipFill>
          <a:blip r:embed="rId3"/>
          <a:stretch>
            <a:fillRect/>
          </a:stretch>
        </p:blipFill>
        <p:spPr>
          <a:xfrm>
            <a:off x="5458437" y="1364931"/>
            <a:ext cx="4884675" cy="3525164"/>
          </a:xfrm>
          <a:prstGeom prst="rect">
            <a:avLst/>
          </a:prstGeom>
        </p:spPr>
      </p:pic>
    </p:spTree>
    <p:extLst>
      <p:ext uri="{BB962C8B-B14F-4D97-AF65-F5344CB8AC3E}">
        <p14:creationId xmlns:p14="http://schemas.microsoft.com/office/powerpoint/2010/main" val="3832363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325286-049F-4929-BC11-F02D42C85B11}"/>
              </a:ext>
            </a:extLst>
          </p:cNvPr>
          <p:cNvSpPr>
            <a:spLocks noGrp="1"/>
          </p:cNvSpPr>
          <p:nvPr>
            <p:ph type="title"/>
          </p:nvPr>
        </p:nvSpPr>
        <p:spPr>
          <a:xfrm>
            <a:off x="5000146" y="5357170"/>
            <a:ext cx="6377770" cy="1125677"/>
          </a:xfrm>
        </p:spPr>
        <p:txBody>
          <a:bodyPr>
            <a:normAutofit fontScale="90000"/>
          </a:bodyPr>
          <a:lstStyle/>
          <a:p>
            <a:r>
              <a:rPr lang="en-US" dirty="0"/>
              <a:t>The slush account and </a:t>
            </a:r>
            <a:r>
              <a:rPr lang="en-US" dirty="0" err="1"/>
              <a:t>Coinbase</a:t>
            </a:r>
            <a:endParaRPr lang="en-US" dirty="0"/>
          </a:p>
        </p:txBody>
      </p:sp>
      <p:pic>
        <p:nvPicPr>
          <p:cNvPr id="9" name="Content Placeholder 8" descr="A screenshot of a cell phone&#10;&#10;Description generated with very high confidence">
            <a:extLst>
              <a:ext uri="{FF2B5EF4-FFF2-40B4-BE49-F238E27FC236}">
                <a16:creationId xmlns:a16="http://schemas.microsoft.com/office/drawing/2014/main" id="{1B0527C4-12BE-4C84-A71E-EFC0A4462301}"/>
              </a:ext>
            </a:extLst>
          </p:cNvPr>
          <p:cNvPicPr>
            <a:picLocks noGrp="1" noChangeAspect="1"/>
          </p:cNvPicPr>
          <p:nvPr>
            <p:ph idx="1"/>
          </p:nvPr>
        </p:nvPicPr>
        <p:blipFill>
          <a:blip r:embed="rId2"/>
          <a:stretch>
            <a:fillRect/>
          </a:stretch>
        </p:blipFill>
        <p:spPr>
          <a:xfrm>
            <a:off x="101781" y="920389"/>
            <a:ext cx="4615993" cy="5831801"/>
          </a:xfrm>
        </p:spPr>
      </p:pic>
      <p:sp>
        <p:nvSpPr>
          <p:cNvPr id="15" name="Speech Bubble: Rectangle 14">
            <a:extLst>
              <a:ext uri="{FF2B5EF4-FFF2-40B4-BE49-F238E27FC236}">
                <a16:creationId xmlns:a16="http://schemas.microsoft.com/office/drawing/2014/main" id="{D00CAC73-BF0C-473F-BA8F-3034BA14EF1C}"/>
              </a:ext>
            </a:extLst>
          </p:cNvPr>
          <p:cNvSpPr/>
          <p:nvPr/>
        </p:nvSpPr>
        <p:spPr>
          <a:xfrm>
            <a:off x="5289452" y="1245704"/>
            <a:ext cx="5222647" cy="3763618"/>
          </a:xfrm>
          <a:prstGeom prst="wedgeRectCallout">
            <a:avLst>
              <a:gd name="adj1" fmla="val -111145"/>
              <a:gd name="adj2" fmla="val -18749"/>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screenshot of a cell phone&#10;&#10;Description generated with very high confidence">
            <a:extLst>
              <a:ext uri="{FF2B5EF4-FFF2-40B4-BE49-F238E27FC236}">
                <a16:creationId xmlns:a16="http://schemas.microsoft.com/office/drawing/2014/main" id="{DA6FF32A-DBE3-4B9C-B465-C47C081CAA77}"/>
              </a:ext>
            </a:extLst>
          </p:cNvPr>
          <p:cNvPicPr>
            <a:picLocks noChangeAspect="1"/>
          </p:cNvPicPr>
          <p:nvPr/>
        </p:nvPicPr>
        <p:blipFill>
          <a:blip r:embed="rId3"/>
          <a:stretch>
            <a:fillRect/>
          </a:stretch>
        </p:blipFill>
        <p:spPr>
          <a:xfrm>
            <a:off x="5473837" y="1391554"/>
            <a:ext cx="4853876" cy="3471917"/>
          </a:xfrm>
          <a:prstGeom prst="rect">
            <a:avLst/>
          </a:prstGeom>
        </p:spPr>
      </p:pic>
    </p:spTree>
    <p:extLst>
      <p:ext uri="{BB962C8B-B14F-4D97-AF65-F5344CB8AC3E}">
        <p14:creationId xmlns:p14="http://schemas.microsoft.com/office/powerpoint/2010/main" val="2418583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C315B4-06DE-4B06-8BC3-724DC078ABBE}"/>
              </a:ext>
            </a:extLst>
          </p:cNvPr>
          <p:cNvSpPr>
            <a:spLocks noGrp="1"/>
          </p:cNvSpPr>
          <p:nvPr>
            <p:ph type="title"/>
          </p:nvPr>
        </p:nvSpPr>
        <p:spPr>
          <a:xfrm>
            <a:off x="419168" y="4977662"/>
            <a:ext cx="8534400" cy="1507067"/>
          </a:xfrm>
        </p:spPr>
        <p:txBody>
          <a:bodyPr/>
          <a:lstStyle/>
          <a:p>
            <a:r>
              <a:rPr lang="en-US" dirty="0"/>
              <a:t>2018 Projected Value</a:t>
            </a:r>
          </a:p>
        </p:txBody>
      </p:sp>
      <p:graphicFrame>
        <p:nvGraphicFramePr>
          <p:cNvPr id="5" name="Object 4">
            <a:extLst>
              <a:ext uri="{FF2B5EF4-FFF2-40B4-BE49-F238E27FC236}">
                <a16:creationId xmlns:a16="http://schemas.microsoft.com/office/drawing/2014/main" id="{2190B67F-FEB8-4484-96DE-E451A35B8E2D}"/>
              </a:ext>
            </a:extLst>
          </p:cNvPr>
          <p:cNvGraphicFramePr>
            <a:graphicFrameLocks noChangeAspect="1"/>
          </p:cNvGraphicFramePr>
          <p:nvPr>
            <p:extLst>
              <p:ext uri="{D42A27DB-BD31-4B8C-83A1-F6EECF244321}">
                <p14:modId xmlns:p14="http://schemas.microsoft.com/office/powerpoint/2010/main" val="1244293606"/>
              </p:ext>
            </p:extLst>
          </p:nvPr>
        </p:nvGraphicFramePr>
        <p:xfrm>
          <a:off x="2213113" y="696051"/>
          <a:ext cx="7765774" cy="4596653"/>
        </p:xfrm>
        <a:graphic>
          <a:graphicData uri="http://schemas.openxmlformats.org/presentationml/2006/ole">
            <mc:AlternateContent xmlns:mc="http://schemas.openxmlformats.org/markup-compatibility/2006">
              <mc:Choice xmlns:v="urn:schemas-microsoft-com:vml" Requires="v">
                <p:oleObj spid="_x0000_s2071" name="Worksheet" r:id="rId3" imgW="2590936" imgH="1533632" progId="Excel.Sheet.12">
                  <p:embed/>
                </p:oleObj>
              </mc:Choice>
              <mc:Fallback>
                <p:oleObj name="Worksheet" r:id="rId3" imgW="2590936" imgH="1533632" progId="Excel.Sheet.12">
                  <p:embed/>
                  <p:pic>
                    <p:nvPicPr>
                      <p:cNvPr id="0" name=""/>
                      <p:cNvPicPr/>
                      <p:nvPr/>
                    </p:nvPicPr>
                    <p:blipFill>
                      <a:blip r:embed="rId4"/>
                      <a:stretch>
                        <a:fillRect/>
                      </a:stretch>
                    </p:blipFill>
                    <p:spPr>
                      <a:xfrm>
                        <a:off x="2213113" y="696051"/>
                        <a:ext cx="7765774" cy="4596653"/>
                      </a:xfrm>
                      <a:prstGeom prst="rect">
                        <a:avLst/>
                      </a:prstGeom>
                      <a:solidFill>
                        <a:schemeClr val="tx1"/>
                      </a:solidFill>
                    </p:spPr>
                  </p:pic>
                </p:oleObj>
              </mc:Fallback>
            </mc:AlternateContent>
          </a:graphicData>
        </a:graphic>
      </p:graphicFrame>
    </p:spTree>
    <p:extLst>
      <p:ext uri="{BB962C8B-B14F-4D97-AF65-F5344CB8AC3E}">
        <p14:creationId xmlns:p14="http://schemas.microsoft.com/office/powerpoint/2010/main" val="30632682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E79CC-1417-4D91-9B42-8E0D0450E340}"/>
              </a:ext>
            </a:extLst>
          </p:cNvPr>
          <p:cNvSpPr>
            <a:spLocks noGrp="1"/>
          </p:cNvSpPr>
          <p:nvPr>
            <p:ph type="title"/>
          </p:nvPr>
        </p:nvSpPr>
        <p:spPr/>
        <p:txBody>
          <a:bodyPr/>
          <a:lstStyle/>
          <a:p>
            <a:r>
              <a:rPr lang="en-US" dirty="0"/>
              <a:t>What is the future of </a:t>
            </a:r>
            <a:r>
              <a:rPr lang="en-US" dirty="0" err="1"/>
              <a:t>BitCoin</a:t>
            </a:r>
            <a:r>
              <a:rPr lang="en-US" dirty="0"/>
              <a:t>?</a:t>
            </a:r>
          </a:p>
        </p:txBody>
      </p:sp>
      <p:pic>
        <p:nvPicPr>
          <p:cNvPr id="5" name="Content Placeholder 4" descr="A screenshot of a cell phone&#10;&#10;Description generated with very high confidence">
            <a:extLst>
              <a:ext uri="{FF2B5EF4-FFF2-40B4-BE49-F238E27FC236}">
                <a16:creationId xmlns:a16="http://schemas.microsoft.com/office/drawing/2014/main" id="{AF2A7C11-CEA9-4C93-AFD9-F8256EF370CD}"/>
              </a:ext>
            </a:extLst>
          </p:cNvPr>
          <p:cNvPicPr>
            <a:picLocks noGrp="1" noChangeAspect="1"/>
          </p:cNvPicPr>
          <p:nvPr>
            <p:ph idx="1"/>
          </p:nvPr>
        </p:nvPicPr>
        <p:blipFill>
          <a:blip r:embed="rId2"/>
          <a:stretch>
            <a:fillRect/>
          </a:stretch>
        </p:blipFill>
        <p:spPr>
          <a:xfrm>
            <a:off x="293092" y="994959"/>
            <a:ext cx="3267531" cy="3086531"/>
          </a:xfrm>
        </p:spPr>
      </p:pic>
      <p:pic>
        <p:nvPicPr>
          <p:cNvPr id="7" name="Picture 6" descr="A picture containing crossword puzzle, wall, indoor&#10;&#10;Description generated with high confidence">
            <a:extLst>
              <a:ext uri="{FF2B5EF4-FFF2-40B4-BE49-F238E27FC236}">
                <a16:creationId xmlns:a16="http://schemas.microsoft.com/office/drawing/2014/main" id="{3A606E0B-9ACA-44E0-AC3A-57F3F0B43BAB}"/>
              </a:ext>
            </a:extLst>
          </p:cNvPr>
          <p:cNvPicPr>
            <a:picLocks noChangeAspect="1"/>
          </p:cNvPicPr>
          <p:nvPr/>
        </p:nvPicPr>
        <p:blipFill>
          <a:blip r:embed="rId3"/>
          <a:stretch>
            <a:fillRect/>
          </a:stretch>
        </p:blipFill>
        <p:spPr>
          <a:xfrm>
            <a:off x="3730714" y="1547486"/>
            <a:ext cx="3267531" cy="2534004"/>
          </a:xfrm>
          <a:prstGeom prst="rect">
            <a:avLst/>
          </a:prstGeom>
        </p:spPr>
      </p:pic>
      <p:pic>
        <p:nvPicPr>
          <p:cNvPr id="9" name="Picture 8" descr="A picture containing crossword puzzle&#10;&#10;Description generated with high confidence">
            <a:extLst>
              <a:ext uri="{FF2B5EF4-FFF2-40B4-BE49-F238E27FC236}">
                <a16:creationId xmlns:a16="http://schemas.microsoft.com/office/drawing/2014/main" id="{7D31B84B-BD0E-4840-9216-E4EF3C7DB854}"/>
              </a:ext>
            </a:extLst>
          </p:cNvPr>
          <p:cNvPicPr>
            <a:picLocks noChangeAspect="1"/>
          </p:cNvPicPr>
          <p:nvPr/>
        </p:nvPicPr>
        <p:blipFill>
          <a:blip r:embed="rId4"/>
          <a:stretch>
            <a:fillRect/>
          </a:stretch>
        </p:blipFill>
        <p:spPr>
          <a:xfrm>
            <a:off x="7168336" y="1366486"/>
            <a:ext cx="3286584" cy="2715004"/>
          </a:xfrm>
          <a:prstGeom prst="rect">
            <a:avLst/>
          </a:prstGeom>
        </p:spPr>
      </p:pic>
    </p:spTree>
    <p:extLst>
      <p:ext uri="{BB962C8B-B14F-4D97-AF65-F5344CB8AC3E}">
        <p14:creationId xmlns:p14="http://schemas.microsoft.com/office/powerpoint/2010/main" val="40470498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61D5FB-0721-4223-84EB-8CF7F7CB4E26}"/>
              </a:ext>
            </a:extLst>
          </p:cNvPr>
          <p:cNvSpPr>
            <a:spLocks noGrp="1"/>
          </p:cNvSpPr>
          <p:nvPr>
            <p:ph type="title"/>
          </p:nvPr>
        </p:nvSpPr>
        <p:spPr/>
        <p:txBody>
          <a:bodyPr/>
          <a:lstStyle/>
          <a:p>
            <a:r>
              <a:rPr lang="en-US" dirty="0" err="1"/>
              <a:t>Whats</a:t>
            </a:r>
            <a:r>
              <a:rPr lang="en-US" dirty="0"/>
              <a:t> next?</a:t>
            </a:r>
          </a:p>
        </p:txBody>
      </p:sp>
      <p:sp>
        <p:nvSpPr>
          <p:cNvPr id="3" name="Content Placeholder 2">
            <a:extLst>
              <a:ext uri="{FF2B5EF4-FFF2-40B4-BE49-F238E27FC236}">
                <a16:creationId xmlns:a16="http://schemas.microsoft.com/office/drawing/2014/main" id="{D1F05F4C-AFFC-4871-AA7A-0A6A4445B89B}"/>
              </a:ext>
            </a:extLst>
          </p:cNvPr>
          <p:cNvSpPr>
            <a:spLocks noGrp="1"/>
          </p:cNvSpPr>
          <p:nvPr>
            <p:ph idx="1"/>
          </p:nvPr>
        </p:nvSpPr>
        <p:spPr>
          <a:xfrm>
            <a:off x="684212" y="685800"/>
            <a:ext cx="8534400" cy="4124739"/>
          </a:xfrm>
        </p:spPr>
        <p:txBody>
          <a:bodyPr>
            <a:normAutofit lnSpcReduction="10000"/>
          </a:bodyPr>
          <a:lstStyle/>
          <a:p>
            <a:r>
              <a:rPr lang="en-US" dirty="0">
                <a:solidFill>
                  <a:schemeClr val="tx1"/>
                </a:solidFill>
              </a:rPr>
              <a:t>The next round of Bit Miners open for purchase is Mid-February</a:t>
            </a:r>
          </a:p>
          <a:p>
            <a:r>
              <a:rPr lang="en-US" dirty="0">
                <a:solidFill>
                  <a:schemeClr val="tx1"/>
                </a:solidFill>
              </a:rPr>
              <a:t>The current cost of the Ant Miner S9 is $7,000.00 US</a:t>
            </a:r>
          </a:p>
          <a:p>
            <a:r>
              <a:rPr lang="en-US" dirty="0">
                <a:solidFill>
                  <a:schemeClr val="tx1"/>
                </a:solidFill>
              </a:rPr>
              <a:t>We can’t guarantee that the price won’t increase, but we will guarantee the 7k for this round. </a:t>
            </a:r>
          </a:p>
          <a:p>
            <a:r>
              <a:rPr lang="en-US" dirty="0">
                <a:solidFill>
                  <a:schemeClr val="tx1"/>
                </a:solidFill>
              </a:rPr>
              <a:t>We have access to pre-order </a:t>
            </a:r>
            <a:r>
              <a:rPr lang="en-US" dirty="0" err="1">
                <a:solidFill>
                  <a:schemeClr val="tx1"/>
                </a:solidFill>
              </a:rPr>
              <a:t>AntMiners</a:t>
            </a:r>
            <a:r>
              <a:rPr lang="en-US" dirty="0">
                <a:solidFill>
                  <a:schemeClr val="tx1"/>
                </a:solidFill>
              </a:rPr>
              <a:t> for the next round and will honor everyone on a first come first serve basis. </a:t>
            </a:r>
          </a:p>
          <a:p>
            <a:r>
              <a:rPr lang="en-US" dirty="0">
                <a:solidFill>
                  <a:schemeClr val="tx1"/>
                </a:solidFill>
              </a:rPr>
              <a:t>To do so we have to convert money to Bitcoin</a:t>
            </a:r>
          </a:p>
          <a:p>
            <a:r>
              <a:rPr lang="en-US" dirty="0">
                <a:solidFill>
                  <a:schemeClr val="tx1"/>
                </a:solidFill>
              </a:rPr>
              <a:t>With your paid pre-order you will secure your </a:t>
            </a:r>
            <a:r>
              <a:rPr lang="en-US" dirty="0" err="1">
                <a:solidFill>
                  <a:schemeClr val="tx1"/>
                </a:solidFill>
              </a:rPr>
              <a:t>AntMiner</a:t>
            </a:r>
            <a:r>
              <a:rPr lang="en-US" dirty="0">
                <a:solidFill>
                  <a:schemeClr val="tx1"/>
                </a:solidFill>
              </a:rPr>
              <a:t> S9 for the February release.</a:t>
            </a:r>
          </a:p>
          <a:p>
            <a:r>
              <a:rPr lang="en-US" dirty="0">
                <a:solidFill>
                  <a:schemeClr val="tx1"/>
                </a:solidFill>
              </a:rPr>
              <a:t>You do not pay any hosting fees until your </a:t>
            </a:r>
            <a:r>
              <a:rPr lang="en-US" dirty="0" err="1">
                <a:solidFill>
                  <a:schemeClr val="tx1"/>
                </a:solidFill>
              </a:rPr>
              <a:t>AntMiner</a:t>
            </a:r>
            <a:r>
              <a:rPr lang="en-US" dirty="0">
                <a:solidFill>
                  <a:schemeClr val="tx1"/>
                </a:solidFill>
              </a:rPr>
              <a:t> S9 is successfully installed and running.</a:t>
            </a:r>
          </a:p>
        </p:txBody>
      </p:sp>
    </p:spTree>
    <p:extLst>
      <p:ext uri="{BB962C8B-B14F-4D97-AF65-F5344CB8AC3E}">
        <p14:creationId xmlns:p14="http://schemas.microsoft.com/office/powerpoint/2010/main" val="2690815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B756D9-CA57-4032-B2BB-4FE95664A2ED}"/>
              </a:ext>
            </a:extLst>
          </p:cNvPr>
          <p:cNvSpPr>
            <a:spLocks noGrp="1"/>
          </p:cNvSpPr>
          <p:nvPr>
            <p:ph type="title"/>
          </p:nvPr>
        </p:nvSpPr>
        <p:spPr/>
        <p:txBody>
          <a:bodyPr/>
          <a:lstStyle/>
          <a:p>
            <a:r>
              <a:rPr lang="en-US" dirty="0"/>
              <a:t>How do you get started?</a:t>
            </a:r>
          </a:p>
        </p:txBody>
      </p:sp>
      <p:sp>
        <p:nvSpPr>
          <p:cNvPr id="3" name="Content Placeholder 2">
            <a:extLst>
              <a:ext uri="{FF2B5EF4-FFF2-40B4-BE49-F238E27FC236}">
                <a16:creationId xmlns:a16="http://schemas.microsoft.com/office/drawing/2014/main" id="{46038AA9-91E6-4781-A46A-DD3BDA138B4F}"/>
              </a:ext>
            </a:extLst>
          </p:cNvPr>
          <p:cNvSpPr>
            <a:spLocks noGrp="1"/>
          </p:cNvSpPr>
          <p:nvPr>
            <p:ph idx="1"/>
          </p:nvPr>
        </p:nvSpPr>
        <p:spPr>
          <a:xfrm>
            <a:off x="684212" y="685800"/>
            <a:ext cx="8534400" cy="4097215"/>
          </a:xfrm>
        </p:spPr>
        <p:txBody>
          <a:bodyPr>
            <a:normAutofit lnSpcReduction="10000"/>
          </a:bodyPr>
          <a:lstStyle/>
          <a:p>
            <a:r>
              <a:rPr lang="en-US" dirty="0">
                <a:solidFill>
                  <a:schemeClr val="tx1"/>
                </a:solidFill>
              </a:rPr>
              <a:t>Go to www.sparminer.com</a:t>
            </a:r>
          </a:p>
          <a:p>
            <a:r>
              <a:rPr lang="en-US" dirty="0">
                <a:solidFill>
                  <a:schemeClr val="tx1"/>
                </a:solidFill>
              </a:rPr>
              <a:t>Click on the “contact” link</a:t>
            </a:r>
          </a:p>
          <a:p>
            <a:r>
              <a:rPr lang="en-US" dirty="0">
                <a:solidFill>
                  <a:schemeClr val="tx1"/>
                </a:solidFill>
              </a:rPr>
              <a:t>Give your Name, Email, Message, Number of Miners and most importantly who referred you</a:t>
            </a:r>
          </a:p>
          <a:p>
            <a:r>
              <a:rPr lang="en-US" dirty="0">
                <a:solidFill>
                  <a:schemeClr val="tx1"/>
                </a:solidFill>
              </a:rPr>
              <a:t>You will receive a contract via </a:t>
            </a:r>
            <a:r>
              <a:rPr lang="en-US" dirty="0" err="1">
                <a:solidFill>
                  <a:schemeClr val="tx1"/>
                </a:solidFill>
              </a:rPr>
              <a:t>Docusign</a:t>
            </a:r>
            <a:r>
              <a:rPr lang="en-US" dirty="0">
                <a:solidFill>
                  <a:schemeClr val="tx1"/>
                </a:solidFill>
              </a:rPr>
              <a:t>, included in that agreement is a link to pay for the miner</a:t>
            </a:r>
          </a:p>
          <a:p>
            <a:r>
              <a:rPr lang="en-US" dirty="0">
                <a:solidFill>
                  <a:schemeClr val="tx1"/>
                </a:solidFill>
              </a:rPr>
              <a:t>You can pay via Credit Card or ACH</a:t>
            </a:r>
          </a:p>
          <a:p>
            <a:r>
              <a:rPr lang="en-US" dirty="0">
                <a:solidFill>
                  <a:schemeClr val="tx1"/>
                </a:solidFill>
              </a:rPr>
              <a:t>As the contracts are received you are placed in line a secured your position for the next round.</a:t>
            </a:r>
          </a:p>
          <a:p>
            <a:r>
              <a:rPr lang="en-US" dirty="0">
                <a:solidFill>
                  <a:schemeClr val="tx1"/>
                </a:solidFill>
              </a:rPr>
              <a:t>You will receive updates on the arrival of the miners as well as instructions for you </a:t>
            </a:r>
            <a:r>
              <a:rPr lang="en-US" dirty="0" err="1">
                <a:solidFill>
                  <a:schemeClr val="tx1"/>
                </a:solidFill>
              </a:rPr>
              <a:t>Slushpool</a:t>
            </a:r>
            <a:r>
              <a:rPr lang="en-US" dirty="0">
                <a:solidFill>
                  <a:schemeClr val="tx1"/>
                </a:solidFill>
              </a:rPr>
              <a:t> and </a:t>
            </a:r>
            <a:r>
              <a:rPr lang="en-US" dirty="0" err="1">
                <a:solidFill>
                  <a:schemeClr val="tx1"/>
                </a:solidFill>
              </a:rPr>
              <a:t>Coinbase</a:t>
            </a:r>
            <a:r>
              <a:rPr lang="en-US" dirty="0">
                <a:solidFill>
                  <a:schemeClr val="tx1"/>
                </a:solidFill>
              </a:rPr>
              <a:t> accounts.</a:t>
            </a:r>
          </a:p>
        </p:txBody>
      </p:sp>
    </p:spTree>
    <p:extLst>
      <p:ext uri="{BB962C8B-B14F-4D97-AF65-F5344CB8AC3E}">
        <p14:creationId xmlns:p14="http://schemas.microsoft.com/office/powerpoint/2010/main" val="18315332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D7F467-C3BE-47C4-847B-755F9BF71BE1}"/>
              </a:ext>
            </a:extLst>
          </p:cNvPr>
          <p:cNvSpPr>
            <a:spLocks noGrp="1"/>
          </p:cNvSpPr>
          <p:nvPr>
            <p:ph type="title"/>
          </p:nvPr>
        </p:nvSpPr>
        <p:spPr/>
        <p:txBody>
          <a:bodyPr/>
          <a:lstStyle/>
          <a:p>
            <a:r>
              <a:rPr lang="en-US" dirty="0"/>
              <a:t>Questions?</a:t>
            </a:r>
          </a:p>
        </p:txBody>
      </p:sp>
      <p:pic>
        <p:nvPicPr>
          <p:cNvPr id="7" name="Picture 6">
            <a:extLst>
              <a:ext uri="{FF2B5EF4-FFF2-40B4-BE49-F238E27FC236}">
                <a16:creationId xmlns:a16="http://schemas.microsoft.com/office/drawing/2014/main" id="{E04522F3-0B86-4E5C-9BD6-25C2267227D7}"/>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rot="20090437">
            <a:off x="1017689" y="1505096"/>
            <a:ext cx="2857500" cy="2857500"/>
          </a:xfrm>
          <a:prstGeom prst="rect">
            <a:avLst/>
          </a:prstGeom>
        </p:spPr>
      </p:pic>
      <p:pic>
        <p:nvPicPr>
          <p:cNvPr id="23" name="Picture 22">
            <a:extLst>
              <a:ext uri="{FF2B5EF4-FFF2-40B4-BE49-F238E27FC236}">
                <a16:creationId xmlns:a16="http://schemas.microsoft.com/office/drawing/2014/main" id="{A148E1E5-E14B-4910-967A-C3A18D5681E5}"/>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rot="1412751">
            <a:off x="4297454" y="451803"/>
            <a:ext cx="2857500" cy="2857500"/>
          </a:xfrm>
          <a:prstGeom prst="rect">
            <a:avLst/>
          </a:prstGeom>
        </p:spPr>
      </p:pic>
      <p:pic>
        <p:nvPicPr>
          <p:cNvPr id="24" name="Picture 23">
            <a:extLst>
              <a:ext uri="{FF2B5EF4-FFF2-40B4-BE49-F238E27FC236}">
                <a16:creationId xmlns:a16="http://schemas.microsoft.com/office/drawing/2014/main" id="{83EBADA0-A097-443D-B587-F02BB8C4D82A}"/>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rot="20626347">
            <a:off x="7484600" y="1722707"/>
            <a:ext cx="2857500" cy="2857500"/>
          </a:xfrm>
          <a:prstGeom prst="rect">
            <a:avLst/>
          </a:prstGeom>
        </p:spPr>
      </p:pic>
    </p:spTree>
    <p:extLst>
      <p:ext uri="{BB962C8B-B14F-4D97-AF65-F5344CB8AC3E}">
        <p14:creationId xmlns:p14="http://schemas.microsoft.com/office/powerpoint/2010/main" val="9972123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9D3FC0-1D97-428F-8E2B-12277BAD0E03}"/>
              </a:ext>
            </a:extLst>
          </p:cNvPr>
          <p:cNvSpPr>
            <a:spLocks noGrp="1"/>
          </p:cNvSpPr>
          <p:nvPr>
            <p:ph type="title"/>
          </p:nvPr>
        </p:nvSpPr>
        <p:spPr>
          <a:xfrm>
            <a:off x="684212" y="5163192"/>
            <a:ext cx="8534400" cy="1507067"/>
          </a:xfrm>
        </p:spPr>
        <p:txBody>
          <a:bodyPr/>
          <a:lstStyle/>
          <a:p>
            <a:r>
              <a:rPr lang="en-US" dirty="0"/>
              <a:t>Q&amp;A</a:t>
            </a:r>
          </a:p>
        </p:txBody>
      </p:sp>
      <p:sp>
        <p:nvSpPr>
          <p:cNvPr id="3" name="Content Placeholder 2">
            <a:extLst>
              <a:ext uri="{FF2B5EF4-FFF2-40B4-BE49-F238E27FC236}">
                <a16:creationId xmlns:a16="http://schemas.microsoft.com/office/drawing/2014/main" id="{D9F879DA-1653-4144-9FD6-64FE3E7C1022}"/>
              </a:ext>
            </a:extLst>
          </p:cNvPr>
          <p:cNvSpPr>
            <a:spLocks noGrp="1"/>
          </p:cNvSpPr>
          <p:nvPr>
            <p:ph idx="1"/>
          </p:nvPr>
        </p:nvSpPr>
        <p:spPr>
          <a:xfrm>
            <a:off x="684212" y="685800"/>
            <a:ext cx="8534400" cy="4946374"/>
          </a:xfrm>
        </p:spPr>
        <p:txBody>
          <a:bodyPr/>
          <a:lstStyle/>
          <a:p>
            <a:r>
              <a:rPr lang="en-US" dirty="0">
                <a:solidFill>
                  <a:schemeClr val="tx1"/>
                </a:solidFill>
              </a:rPr>
              <a:t>Q: What is the warranty on the Ant Miner S9?</a:t>
            </a:r>
          </a:p>
          <a:p>
            <a:pPr lvl="1"/>
            <a:r>
              <a:rPr lang="en-US" dirty="0">
                <a:solidFill>
                  <a:schemeClr val="tx1"/>
                </a:solidFill>
              </a:rPr>
              <a:t>A: 90 Days</a:t>
            </a:r>
          </a:p>
          <a:p>
            <a:r>
              <a:rPr lang="en-US" dirty="0">
                <a:solidFill>
                  <a:schemeClr val="tx1"/>
                </a:solidFill>
              </a:rPr>
              <a:t>Q: If a fan blade or a power supply goes bad will Spartech fix the machine as a part of the service/storage agreement?</a:t>
            </a:r>
          </a:p>
          <a:p>
            <a:pPr lvl="1"/>
            <a:r>
              <a:rPr lang="en-US" dirty="0">
                <a:solidFill>
                  <a:schemeClr val="tx1"/>
                </a:solidFill>
              </a:rPr>
              <a:t>As long as you are a customer we will make standard replacements on the Ant Miner S9.</a:t>
            </a:r>
          </a:p>
          <a:p>
            <a:r>
              <a:rPr lang="en-US" dirty="0">
                <a:solidFill>
                  <a:schemeClr val="tx1"/>
                </a:solidFill>
              </a:rPr>
              <a:t>Q: When a new and better machine comes out, am I required to replace the current machine?</a:t>
            </a:r>
          </a:p>
          <a:p>
            <a:pPr lvl="1"/>
            <a:r>
              <a:rPr lang="en-US" dirty="0">
                <a:solidFill>
                  <a:schemeClr val="tx1"/>
                </a:solidFill>
              </a:rPr>
              <a:t>No, you can run your machine as long as you want. If you want to buy a new model it would run concurrently with the S9 increasing your overall </a:t>
            </a:r>
            <a:r>
              <a:rPr lang="en-US" dirty="0" err="1">
                <a:solidFill>
                  <a:schemeClr val="tx1"/>
                </a:solidFill>
              </a:rPr>
              <a:t>TerraHash</a:t>
            </a:r>
            <a:r>
              <a:rPr lang="en-US" dirty="0">
                <a:solidFill>
                  <a:schemeClr val="tx1"/>
                </a:solidFill>
              </a:rPr>
              <a:t> output.</a:t>
            </a:r>
          </a:p>
          <a:p>
            <a:pPr lvl="1"/>
            <a:endParaRPr lang="en-US" dirty="0">
              <a:solidFill>
                <a:schemeClr val="tx1"/>
              </a:solidFill>
            </a:endParaRPr>
          </a:p>
          <a:p>
            <a:pPr lvl="1"/>
            <a:endParaRPr lang="en-US" dirty="0">
              <a:solidFill>
                <a:schemeClr val="tx1"/>
              </a:solidFill>
            </a:endParaRPr>
          </a:p>
        </p:txBody>
      </p:sp>
      <mc:AlternateContent xmlns:mc="http://schemas.openxmlformats.org/markup-compatibility/2006">
        <mc:Choice xmlns:pslz="http://schemas.microsoft.com/office/powerpoint/2016/slidezoom" Requires="pslz">
          <p:graphicFrame>
            <p:nvGraphicFramePr>
              <p:cNvPr id="5" name="Slide Zoom 4">
                <a:extLst>
                  <a:ext uri="{FF2B5EF4-FFF2-40B4-BE49-F238E27FC236}">
                    <a16:creationId xmlns:a16="http://schemas.microsoft.com/office/drawing/2014/main" id="{0D2692B8-6467-4131-A2F2-D3AE96B352CD}"/>
                  </a:ext>
                </a:extLst>
              </p:cNvPr>
              <p:cNvGraphicFramePr>
                <a:graphicFrameLocks noChangeAspect="1"/>
              </p:cNvGraphicFramePr>
              <p:nvPr>
                <p:extLst>
                  <p:ext uri="{D42A27DB-BD31-4B8C-83A1-F6EECF244321}">
                    <p14:modId xmlns:p14="http://schemas.microsoft.com/office/powerpoint/2010/main" val="66972057"/>
                  </p:ext>
                </p:extLst>
              </p:nvPr>
            </p:nvGraphicFramePr>
            <p:xfrm>
              <a:off x="-2001078" y="4147236"/>
              <a:ext cx="3048000" cy="1714500"/>
            </p:xfrm>
            <a:graphic>
              <a:graphicData uri="http://schemas.microsoft.com/office/powerpoint/2016/slidezoom">
                <pslz:sldZm>
                  <pslz:sldZmObj sldId="275" cId="332764958">
                    <pslz:zmPr id="{38A00B8A-6FFC-41C1-8F15-DF6EFEF6FEBF}" returnToParent="0" transitionDur="1000">
                      <p166:blipFill xmlns:p166="http://schemas.microsoft.com/office/powerpoint/2016/6/main">
                        <a:blip r:embed="rId2"/>
                        <a:stretch>
                          <a:fillRect/>
                        </a:stretch>
                      </p166:blipFill>
                      <p166:spPr xmlns:p166="http://schemas.microsoft.com/office/powerpoint/2016/6/main">
                        <a:xfrm>
                          <a:off x="0" y="0"/>
                          <a:ext cx="3048000" cy="1714500"/>
                        </a:xfrm>
                        <a:prstGeom prst="rect">
                          <a:avLst/>
                        </a:prstGeom>
                        <a:ln w="3175">
                          <a:solidFill>
                            <a:prstClr val="ltGray"/>
                          </a:solidFill>
                        </a:ln>
                      </p166:spPr>
                    </pslz:zmPr>
                  </pslz:sldZmObj>
                </pslz:sldZm>
              </a:graphicData>
            </a:graphic>
          </p:graphicFrame>
        </mc:Choice>
        <mc:Fallback>
          <p:pic>
            <p:nvPicPr>
              <p:cNvPr id="5" name="Slide Zoom 4">
                <a:hlinkClick r:id="rId3" action="ppaction://hlinksldjump"/>
                <a:extLst>
                  <a:ext uri="{FF2B5EF4-FFF2-40B4-BE49-F238E27FC236}">
                    <a16:creationId xmlns:a16="http://schemas.microsoft.com/office/drawing/2014/main" id="{0D2692B8-6467-4131-A2F2-D3AE96B352CD}"/>
                  </a:ext>
                </a:extLst>
              </p:cNvPr>
              <p:cNvPicPr>
                <a:picLocks noGrp="1" noRot="1" noChangeAspect="1" noMove="1" noResize="1" noEditPoints="1" noAdjustHandles="1" noChangeArrowheads="1" noChangeShapeType="1"/>
              </p:cNvPicPr>
              <p:nvPr/>
            </p:nvPicPr>
            <p:blipFill>
              <a:blip r:embed="rId2"/>
              <a:stretch>
                <a:fillRect/>
              </a:stretch>
            </p:blipFill>
            <p:spPr>
              <a:xfrm>
                <a:off x="-2001078" y="4147236"/>
                <a:ext cx="3048000" cy="1714500"/>
              </a:xfrm>
              <a:prstGeom prst="rect">
                <a:avLst/>
              </a:prstGeom>
              <a:ln w="3175">
                <a:solidFill>
                  <a:prstClr val="ltGray"/>
                </a:solidFill>
              </a:ln>
            </p:spPr>
          </p:pic>
        </mc:Fallback>
      </mc:AlternateContent>
    </p:spTree>
    <p:extLst>
      <p:ext uri="{BB962C8B-B14F-4D97-AF65-F5344CB8AC3E}">
        <p14:creationId xmlns:p14="http://schemas.microsoft.com/office/powerpoint/2010/main" val="3327649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035B1C-5499-4265-8818-40134DED1A16}"/>
              </a:ext>
            </a:extLst>
          </p:cNvPr>
          <p:cNvSpPr>
            <a:spLocks noGrp="1"/>
          </p:cNvSpPr>
          <p:nvPr>
            <p:ph type="title"/>
          </p:nvPr>
        </p:nvSpPr>
        <p:spPr/>
        <p:txBody>
          <a:bodyPr/>
          <a:lstStyle/>
          <a:p>
            <a:r>
              <a:rPr lang="en-US" dirty="0"/>
              <a:t>disclaimer</a:t>
            </a:r>
          </a:p>
        </p:txBody>
      </p:sp>
      <p:sp>
        <p:nvSpPr>
          <p:cNvPr id="3" name="Content Placeholder 2">
            <a:extLst>
              <a:ext uri="{FF2B5EF4-FFF2-40B4-BE49-F238E27FC236}">
                <a16:creationId xmlns:a16="http://schemas.microsoft.com/office/drawing/2014/main" id="{67B61D19-9FAB-4072-B8D7-27800FF61D04}"/>
              </a:ext>
            </a:extLst>
          </p:cNvPr>
          <p:cNvSpPr>
            <a:spLocks noGrp="1"/>
          </p:cNvSpPr>
          <p:nvPr>
            <p:ph idx="1"/>
          </p:nvPr>
        </p:nvSpPr>
        <p:spPr/>
        <p:txBody>
          <a:bodyPr/>
          <a:lstStyle/>
          <a:p>
            <a:r>
              <a:rPr lang="en-US" dirty="0" err="1">
                <a:solidFill>
                  <a:schemeClr val="tx1"/>
                </a:solidFill>
              </a:rPr>
              <a:t>SparMiner</a:t>
            </a:r>
            <a:r>
              <a:rPr lang="en-US" dirty="0">
                <a:solidFill>
                  <a:schemeClr val="tx1"/>
                </a:solidFill>
              </a:rPr>
              <a:t> is a division on Spartech Solutions, LLC, a technology company. </a:t>
            </a:r>
            <a:r>
              <a:rPr lang="en-US" dirty="0" err="1">
                <a:solidFill>
                  <a:schemeClr val="tx1"/>
                </a:solidFill>
              </a:rPr>
              <a:t>SparMiner</a:t>
            </a:r>
            <a:r>
              <a:rPr lang="en-US" dirty="0">
                <a:solidFill>
                  <a:schemeClr val="tx1"/>
                </a:solidFill>
              </a:rPr>
              <a:t> is not an investment company and does not provide investment guidance, we are selling the technology and the storage for </a:t>
            </a:r>
            <a:r>
              <a:rPr lang="en-US" dirty="0" err="1">
                <a:solidFill>
                  <a:schemeClr val="tx1"/>
                </a:solidFill>
              </a:rPr>
              <a:t>BitMining</a:t>
            </a:r>
            <a:r>
              <a:rPr lang="en-US" dirty="0">
                <a:solidFill>
                  <a:schemeClr val="tx1"/>
                </a:solidFill>
              </a:rPr>
              <a:t>. As with any investment, it is your responsibility to make sure that you are doing your own independent research for this or any venture. Spartech cannot guarantee the future of </a:t>
            </a:r>
            <a:r>
              <a:rPr lang="en-US" dirty="0" err="1">
                <a:solidFill>
                  <a:schemeClr val="tx1"/>
                </a:solidFill>
              </a:rPr>
              <a:t>BitCoin</a:t>
            </a:r>
            <a:r>
              <a:rPr lang="en-US" dirty="0">
                <a:solidFill>
                  <a:schemeClr val="tx1"/>
                </a:solidFill>
              </a:rPr>
              <a:t> or the </a:t>
            </a:r>
            <a:r>
              <a:rPr lang="en-US" dirty="0" err="1">
                <a:solidFill>
                  <a:schemeClr val="tx1"/>
                </a:solidFill>
              </a:rPr>
              <a:t>BitMining</a:t>
            </a:r>
            <a:r>
              <a:rPr lang="en-US" dirty="0">
                <a:solidFill>
                  <a:schemeClr val="tx1"/>
                </a:solidFill>
              </a:rPr>
              <a:t> industry.</a:t>
            </a:r>
          </a:p>
        </p:txBody>
      </p:sp>
    </p:spTree>
    <p:extLst>
      <p:ext uri="{BB962C8B-B14F-4D97-AF65-F5344CB8AC3E}">
        <p14:creationId xmlns:p14="http://schemas.microsoft.com/office/powerpoint/2010/main" val="19337198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9D3FC0-1D97-428F-8E2B-12277BAD0E03}"/>
              </a:ext>
            </a:extLst>
          </p:cNvPr>
          <p:cNvSpPr>
            <a:spLocks noGrp="1"/>
          </p:cNvSpPr>
          <p:nvPr>
            <p:ph type="title"/>
          </p:nvPr>
        </p:nvSpPr>
        <p:spPr>
          <a:xfrm>
            <a:off x="684212" y="5163192"/>
            <a:ext cx="8534400" cy="1507067"/>
          </a:xfrm>
        </p:spPr>
        <p:txBody>
          <a:bodyPr/>
          <a:lstStyle/>
          <a:p>
            <a:r>
              <a:rPr lang="en-US" dirty="0"/>
              <a:t>Q&amp;A</a:t>
            </a:r>
          </a:p>
        </p:txBody>
      </p:sp>
      <p:sp>
        <p:nvSpPr>
          <p:cNvPr id="3" name="Content Placeholder 2">
            <a:extLst>
              <a:ext uri="{FF2B5EF4-FFF2-40B4-BE49-F238E27FC236}">
                <a16:creationId xmlns:a16="http://schemas.microsoft.com/office/drawing/2014/main" id="{D9F879DA-1653-4144-9FD6-64FE3E7C1022}"/>
              </a:ext>
            </a:extLst>
          </p:cNvPr>
          <p:cNvSpPr>
            <a:spLocks noGrp="1"/>
          </p:cNvSpPr>
          <p:nvPr>
            <p:ph idx="1"/>
          </p:nvPr>
        </p:nvSpPr>
        <p:spPr>
          <a:xfrm>
            <a:off x="684212" y="685800"/>
            <a:ext cx="8534400" cy="4946374"/>
          </a:xfrm>
        </p:spPr>
        <p:txBody>
          <a:bodyPr/>
          <a:lstStyle/>
          <a:p>
            <a:r>
              <a:rPr lang="en-US" dirty="0">
                <a:solidFill>
                  <a:schemeClr val="tx1"/>
                </a:solidFill>
              </a:rPr>
              <a:t>Q: How secure are these machines from a cyber attack?</a:t>
            </a:r>
          </a:p>
          <a:p>
            <a:pPr lvl="1"/>
            <a:r>
              <a:rPr lang="en-US" dirty="0">
                <a:solidFill>
                  <a:schemeClr val="tx1"/>
                </a:solidFill>
              </a:rPr>
              <a:t>Although nothing is 100% hack proof, the nature of the machines and the way it computes the block chain makes it difficult to expose. These machines sit behind Spartech’s Enterprise firewall in our data center.</a:t>
            </a:r>
          </a:p>
          <a:p>
            <a:r>
              <a:rPr lang="en-US" dirty="0">
                <a:solidFill>
                  <a:schemeClr val="tx1"/>
                </a:solidFill>
              </a:rPr>
              <a:t>Q: How secure is the </a:t>
            </a:r>
            <a:r>
              <a:rPr lang="en-US" dirty="0" err="1">
                <a:solidFill>
                  <a:schemeClr val="tx1"/>
                </a:solidFill>
              </a:rPr>
              <a:t>Coinbase</a:t>
            </a:r>
            <a:r>
              <a:rPr lang="en-US" dirty="0">
                <a:solidFill>
                  <a:schemeClr val="tx1"/>
                </a:solidFill>
              </a:rPr>
              <a:t> and </a:t>
            </a:r>
            <a:r>
              <a:rPr lang="en-US" dirty="0" err="1">
                <a:solidFill>
                  <a:schemeClr val="tx1"/>
                </a:solidFill>
              </a:rPr>
              <a:t>Slushpool</a:t>
            </a:r>
            <a:r>
              <a:rPr lang="en-US" dirty="0">
                <a:solidFill>
                  <a:schemeClr val="tx1"/>
                </a:solidFill>
              </a:rPr>
              <a:t> accounts used for the mining process?</a:t>
            </a:r>
          </a:p>
          <a:p>
            <a:pPr lvl="1"/>
            <a:r>
              <a:rPr lang="en-US" dirty="0">
                <a:solidFill>
                  <a:schemeClr val="tx1"/>
                </a:solidFill>
              </a:rPr>
              <a:t>Both </a:t>
            </a:r>
            <a:r>
              <a:rPr lang="en-US" dirty="0" err="1">
                <a:solidFill>
                  <a:schemeClr val="tx1"/>
                </a:solidFill>
              </a:rPr>
              <a:t>Coinbase</a:t>
            </a:r>
            <a:r>
              <a:rPr lang="en-US" dirty="0">
                <a:solidFill>
                  <a:schemeClr val="tx1"/>
                </a:solidFill>
              </a:rPr>
              <a:t> and </a:t>
            </a:r>
            <a:r>
              <a:rPr lang="en-US" dirty="0" err="1">
                <a:solidFill>
                  <a:schemeClr val="tx1"/>
                </a:solidFill>
              </a:rPr>
              <a:t>Slushpool</a:t>
            </a:r>
            <a:r>
              <a:rPr lang="en-US" dirty="0">
                <a:solidFill>
                  <a:schemeClr val="tx1"/>
                </a:solidFill>
              </a:rPr>
              <a:t> are two of the larger more reputable vendors for Bit Mining and are web based programs. They have better control over their security and access to their systems. </a:t>
            </a:r>
          </a:p>
          <a:p>
            <a:pPr lvl="1"/>
            <a:endParaRPr lang="en-US" dirty="0">
              <a:solidFill>
                <a:schemeClr val="tx1"/>
              </a:solidFill>
            </a:endParaRPr>
          </a:p>
          <a:p>
            <a:pPr lvl="1"/>
            <a:endParaRPr lang="en-US" dirty="0">
              <a:solidFill>
                <a:schemeClr val="tx1"/>
              </a:solidFill>
            </a:endParaRPr>
          </a:p>
        </p:txBody>
      </p:sp>
    </p:spTree>
    <p:extLst>
      <p:ext uri="{BB962C8B-B14F-4D97-AF65-F5344CB8AC3E}">
        <p14:creationId xmlns:p14="http://schemas.microsoft.com/office/powerpoint/2010/main" val="4875784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035B1C-5499-4265-8818-40134DED1A16}"/>
              </a:ext>
            </a:extLst>
          </p:cNvPr>
          <p:cNvSpPr>
            <a:spLocks noGrp="1"/>
          </p:cNvSpPr>
          <p:nvPr>
            <p:ph type="title"/>
          </p:nvPr>
        </p:nvSpPr>
        <p:spPr/>
        <p:txBody>
          <a:bodyPr/>
          <a:lstStyle/>
          <a:p>
            <a:r>
              <a:rPr lang="en-US" dirty="0"/>
              <a:t>What is bit mining?</a:t>
            </a:r>
          </a:p>
        </p:txBody>
      </p:sp>
      <p:sp>
        <p:nvSpPr>
          <p:cNvPr id="3" name="Content Placeholder 2">
            <a:extLst>
              <a:ext uri="{FF2B5EF4-FFF2-40B4-BE49-F238E27FC236}">
                <a16:creationId xmlns:a16="http://schemas.microsoft.com/office/drawing/2014/main" id="{67B61D19-9FAB-4072-B8D7-27800FF61D04}"/>
              </a:ext>
            </a:extLst>
          </p:cNvPr>
          <p:cNvSpPr>
            <a:spLocks noGrp="1"/>
          </p:cNvSpPr>
          <p:nvPr>
            <p:ph idx="1"/>
          </p:nvPr>
        </p:nvSpPr>
        <p:spPr/>
        <p:txBody>
          <a:bodyPr/>
          <a:lstStyle/>
          <a:p>
            <a:r>
              <a:rPr lang="en-US" dirty="0">
                <a:solidFill>
                  <a:schemeClr val="tx1"/>
                </a:solidFill>
              </a:rPr>
              <a:t>Bitcoin mining is the process by which transactions are verified and added to the public ledger, known as the block chain, and also the means through which new bitcoin are released.  Anyone with access to the internet and suitable hardware can participate in mining.  The mining process involves compiling recent transactions into blocks and trying to solve a computationally difficult puzzle. The miner is a server that helps complete the transaction and collects a fee for doing so. </a:t>
            </a:r>
          </a:p>
        </p:txBody>
      </p:sp>
    </p:spTree>
    <p:extLst>
      <p:ext uri="{BB962C8B-B14F-4D97-AF65-F5344CB8AC3E}">
        <p14:creationId xmlns:p14="http://schemas.microsoft.com/office/powerpoint/2010/main" val="37582469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67C541-4C4A-4F03-ACAF-1BACAD4D2656}"/>
              </a:ext>
            </a:extLst>
          </p:cNvPr>
          <p:cNvSpPr>
            <a:spLocks noGrp="1"/>
          </p:cNvSpPr>
          <p:nvPr>
            <p:ph type="title"/>
          </p:nvPr>
        </p:nvSpPr>
        <p:spPr/>
        <p:txBody>
          <a:bodyPr/>
          <a:lstStyle/>
          <a:p>
            <a:r>
              <a:rPr lang="en-US" dirty="0"/>
              <a:t>What does that mean?</a:t>
            </a:r>
          </a:p>
        </p:txBody>
      </p:sp>
      <p:sp>
        <p:nvSpPr>
          <p:cNvPr id="3" name="Content Placeholder 2">
            <a:extLst>
              <a:ext uri="{FF2B5EF4-FFF2-40B4-BE49-F238E27FC236}">
                <a16:creationId xmlns:a16="http://schemas.microsoft.com/office/drawing/2014/main" id="{EAA5429B-EFF4-4DD1-8740-7C13F96AA7FA}"/>
              </a:ext>
            </a:extLst>
          </p:cNvPr>
          <p:cNvSpPr>
            <a:spLocks noGrp="1"/>
          </p:cNvSpPr>
          <p:nvPr>
            <p:ph idx="1"/>
          </p:nvPr>
        </p:nvSpPr>
        <p:spPr/>
        <p:txBody>
          <a:bodyPr/>
          <a:lstStyle/>
          <a:p>
            <a:r>
              <a:rPr lang="en-US" dirty="0">
                <a:solidFill>
                  <a:schemeClr val="tx1"/>
                </a:solidFill>
              </a:rPr>
              <a:t>As a Bitcoin Miner, you are mining a percentage of a Bitcoin transaction, that is considered your fee for performing that service. This percentage is based on the price of Bitcoin, you are essentially waiting for the price of Bitcoin to raise or lower and your percentage increases and decreases in real time. Like anything, the market will fluctuate but the higher the price goes the higher the payout is.</a:t>
            </a:r>
          </a:p>
        </p:txBody>
      </p:sp>
    </p:spTree>
    <p:extLst>
      <p:ext uri="{BB962C8B-B14F-4D97-AF65-F5344CB8AC3E}">
        <p14:creationId xmlns:p14="http://schemas.microsoft.com/office/powerpoint/2010/main" val="38761713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FCDEFA-0EC5-466E-A640-89686B308938}"/>
              </a:ext>
            </a:extLst>
          </p:cNvPr>
          <p:cNvSpPr>
            <a:spLocks noGrp="1"/>
          </p:cNvSpPr>
          <p:nvPr>
            <p:ph type="title"/>
          </p:nvPr>
        </p:nvSpPr>
        <p:spPr>
          <a:xfrm>
            <a:off x="684211" y="4977663"/>
            <a:ext cx="8534400" cy="1507067"/>
          </a:xfrm>
        </p:spPr>
        <p:txBody>
          <a:bodyPr/>
          <a:lstStyle/>
          <a:p>
            <a:r>
              <a:rPr lang="en-US" dirty="0"/>
              <a:t>What does the mining?</a:t>
            </a:r>
          </a:p>
        </p:txBody>
      </p:sp>
      <p:sp>
        <p:nvSpPr>
          <p:cNvPr id="3" name="Content Placeholder 2">
            <a:extLst>
              <a:ext uri="{FF2B5EF4-FFF2-40B4-BE49-F238E27FC236}">
                <a16:creationId xmlns:a16="http://schemas.microsoft.com/office/drawing/2014/main" id="{3894BD99-3599-4236-8CA1-0CC8D6D84297}"/>
              </a:ext>
            </a:extLst>
          </p:cNvPr>
          <p:cNvSpPr>
            <a:spLocks noGrp="1"/>
          </p:cNvSpPr>
          <p:nvPr>
            <p:ph sz="half" idx="1"/>
          </p:nvPr>
        </p:nvSpPr>
        <p:spPr>
          <a:xfrm>
            <a:off x="684211" y="685800"/>
            <a:ext cx="4937655" cy="4509052"/>
          </a:xfrm>
        </p:spPr>
        <p:txBody>
          <a:bodyPr/>
          <a:lstStyle/>
          <a:p>
            <a:r>
              <a:rPr lang="en-US" dirty="0">
                <a:solidFill>
                  <a:schemeClr val="tx1"/>
                </a:solidFill>
              </a:rPr>
              <a:t>The ANTMINER S9 is the most efficient Miner on the market.</a:t>
            </a:r>
          </a:p>
          <a:p>
            <a:r>
              <a:rPr lang="en-US" dirty="0">
                <a:solidFill>
                  <a:schemeClr val="tx1"/>
                </a:solidFill>
              </a:rPr>
              <a:t>The server helps create and complete the computational block chain and the mines a percentage for you. </a:t>
            </a:r>
          </a:p>
          <a:p>
            <a:r>
              <a:rPr lang="en-US" dirty="0">
                <a:solidFill>
                  <a:schemeClr val="tx1"/>
                </a:solidFill>
              </a:rPr>
              <a:t>It depends on a secure and fast connection, the better the connection and the faster the speed the more mining it can do.</a:t>
            </a:r>
          </a:p>
          <a:p>
            <a:r>
              <a:rPr lang="en-US" dirty="0">
                <a:solidFill>
                  <a:schemeClr val="tx1"/>
                </a:solidFill>
              </a:rPr>
              <a:t>This is where </a:t>
            </a:r>
            <a:r>
              <a:rPr lang="en-US" dirty="0" err="1">
                <a:solidFill>
                  <a:schemeClr val="tx1"/>
                </a:solidFill>
              </a:rPr>
              <a:t>SparMiner</a:t>
            </a:r>
            <a:r>
              <a:rPr lang="en-US" dirty="0">
                <a:solidFill>
                  <a:schemeClr val="tx1"/>
                </a:solidFill>
              </a:rPr>
              <a:t> helps you compete.</a:t>
            </a:r>
          </a:p>
        </p:txBody>
      </p:sp>
      <p:pic>
        <p:nvPicPr>
          <p:cNvPr id="6" name="Content Placeholder 5">
            <a:extLst>
              <a:ext uri="{FF2B5EF4-FFF2-40B4-BE49-F238E27FC236}">
                <a16:creationId xmlns:a16="http://schemas.microsoft.com/office/drawing/2014/main" id="{C9D16D4F-71E1-4464-B228-4DA622DC451C}"/>
              </a:ext>
            </a:extLst>
          </p:cNvPr>
          <p:cNvPicPr>
            <a:picLocks noGrp="1" noChangeAspect="1"/>
          </p:cNvPicPr>
          <p:nvPr>
            <p:ph sz="half" idx="2"/>
          </p:nvPr>
        </p:nvPicPr>
        <p:blipFill>
          <a:blip r:embed="rId2"/>
          <a:stretch>
            <a:fillRect/>
          </a:stretch>
        </p:blipFill>
        <p:spPr>
          <a:xfrm>
            <a:off x="6572290" y="685800"/>
            <a:ext cx="3406695" cy="3614738"/>
          </a:xfrm>
        </p:spPr>
      </p:pic>
    </p:spTree>
    <p:extLst>
      <p:ext uri="{BB962C8B-B14F-4D97-AF65-F5344CB8AC3E}">
        <p14:creationId xmlns:p14="http://schemas.microsoft.com/office/powerpoint/2010/main" val="4213928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7008B1-BA46-46BC-A6A9-09967584DAD9}"/>
              </a:ext>
            </a:extLst>
          </p:cNvPr>
          <p:cNvSpPr>
            <a:spLocks noGrp="1"/>
          </p:cNvSpPr>
          <p:nvPr>
            <p:ph type="title"/>
          </p:nvPr>
        </p:nvSpPr>
        <p:spPr/>
        <p:txBody>
          <a:bodyPr/>
          <a:lstStyle/>
          <a:p>
            <a:r>
              <a:rPr lang="en-US" dirty="0"/>
              <a:t>Why </a:t>
            </a:r>
            <a:r>
              <a:rPr lang="en-US" dirty="0" err="1"/>
              <a:t>sparminer</a:t>
            </a:r>
            <a:r>
              <a:rPr lang="en-US" dirty="0"/>
              <a:t>?</a:t>
            </a:r>
          </a:p>
        </p:txBody>
      </p:sp>
      <p:sp>
        <p:nvSpPr>
          <p:cNvPr id="3" name="Text Placeholder 2">
            <a:extLst>
              <a:ext uri="{FF2B5EF4-FFF2-40B4-BE49-F238E27FC236}">
                <a16:creationId xmlns:a16="http://schemas.microsoft.com/office/drawing/2014/main" id="{09308EB9-9C45-4709-9D93-F07254310110}"/>
              </a:ext>
            </a:extLst>
          </p:cNvPr>
          <p:cNvSpPr>
            <a:spLocks noGrp="1"/>
          </p:cNvSpPr>
          <p:nvPr>
            <p:ph type="body" idx="1"/>
          </p:nvPr>
        </p:nvSpPr>
        <p:spPr/>
        <p:txBody>
          <a:bodyPr/>
          <a:lstStyle/>
          <a:p>
            <a:r>
              <a:rPr lang="en-US" dirty="0"/>
              <a:t>The Data Center</a:t>
            </a:r>
          </a:p>
        </p:txBody>
      </p:sp>
      <p:sp>
        <p:nvSpPr>
          <p:cNvPr id="4" name="Content Placeholder 3">
            <a:extLst>
              <a:ext uri="{FF2B5EF4-FFF2-40B4-BE49-F238E27FC236}">
                <a16:creationId xmlns:a16="http://schemas.microsoft.com/office/drawing/2014/main" id="{81D36245-1D33-4D97-9D34-8F34998705D5}"/>
              </a:ext>
            </a:extLst>
          </p:cNvPr>
          <p:cNvSpPr>
            <a:spLocks noGrp="1"/>
          </p:cNvSpPr>
          <p:nvPr>
            <p:ph sz="half" idx="2"/>
          </p:nvPr>
        </p:nvSpPr>
        <p:spPr/>
        <p:txBody>
          <a:bodyPr>
            <a:normAutofit lnSpcReduction="10000"/>
          </a:bodyPr>
          <a:lstStyle/>
          <a:p>
            <a:r>
              <a:rPr lang="en-US" dirty="0">
                <a:solidFill>
                  <a:schemeClr val="tx1"/>
                </a:solidFill>
              </a:rPr>
              <a:t>State of the Art climate controlled, biometrically secured data center</a:t>
            </a:r>
          </a:p>
          <a:p>
            <a:r>
              <a:rPr lang="en-US" dirty="0">
                <a:solidFill>
                  <a:schemeClr val="tx1"/>
                </a:solidFill>
              </a:rPr>
              <a:t>Redundant power, redundant internet and firewall protected</a:t>
            </a:r>
          </a:p>
          <a:p>
            <a:r>
              <a:rPr lang="en-US" dirty="0">
                <a:solidFill>
                  <a:schemeClr val="tx1"/>
                </a:solidFill>
              </a:rPr>
              <a:t>Running Time 24/7/365 (99.99%)</a:t>
            </a:r>
          </a:p>
          <a:p>
            <a:r>
              <a:rPr lang="en-US" dirty="0">
                <a:solidFill>
                  <a:schemeClr val="tx1"/>
                </a:solidFill>
              </a:rPr>
              <a:t>On-Site Technicians Inspecting Daily</a:t>
            </a:r>
          </a:p>
          <a:p>
            <a:r>
              <a:rPr lang="en-US" dirty="0">
                <a:solidFill>
                  <a:schemeClr val="tx1"/>
                </a:solidFill>
              </a:rPr>
              <a:t>Fire Suppression</a:t>
            </a:r>
          </a:p>
          <a:p>
            <a:r>
              <a:rPr lang="en-US" dirty="0">
                <a:solidFill>
                  <a:schemeClr val="tx1"/>
                </a:solidFill>
              </a:rPr>
              <a:t>Enhanced Physical Security </a:t>
            </a:r>
          </a:p>
        </p:txBody>
      </p:sp>
      <p:sp>
        <p:nvSpPr>
          <p:cNvPr id="5" name="Text Placeholder 4">
            <a:extLst>
              <a:ext uri="{FF2B5EF4-FFF2-40B4-BE49-F238E27FC236}">
                <a16:creationId xmlns:a16="http://schemas.microsoft.com/office/drawing/2014/main" id="{A2A780A3-FBB0-4F83-AE7F-BAA0A01BDBB3}"/>
              </a:ext>
            </a:extLst>
          </p:cNvPr>
          <p:cNvSpPr>
            <a:spLocks noGrp="1"/>
          </p:cNvSpPr>
          <p:nvPr>
            <p:ph type="body" sz="quarter" idx="3"/>
          </p:nvPr>
        </p:nvSpPr>
        <p:spPr/>
        <p:txBody>
          <a:bodyPr/>
          <a:lstStyle/>
          <a:p>
            <a:r>
              <a:rPr lang="en-US" dirty="0"/>
              <a:t>Ease of Maintenance</a:t>
            </a:r>
          </a:p>
        </p:txBody>
      </p:sp>
      <p:sp>
        <p:nvSpPr>
          <p:cNvPr id="6" name="Content Placeholder 5">
            <a:extLst>
              <a:ext uri="{FF2B5EF4-FFF2-40B4-BE49-F238E27FC236}">
                <a16:creationId xmlns:a16="http://schemas.microsoft.com/office/drawing/2014/main" id="{59301309-B56D-469A-A79D-C260A125F891}"/>
              </a:ext>
            </a:extLst>
          </p:cNvPr>
          <p:cNvSpPr>
            <a:spLocks noGrp="1"/>
          </p:cNvSpPr>
          <p:nvPr>
            <p:ph sz="quarter" idx="4"/>
          </p:nvPr>
        </p:nvSpPr>
        <p:spPr>
          <a:xfrm>
            <a:off x="5806545" y="1262061"/>
            <a:ext cx="4929188" cy="4910139"/>
          </a:xfrm>
        </p:spPr>
        <p:txBody>
          <a:bodyPr>
            <a:normAutofit lnSpcReduction="10000"/>
          </a:bodyPr>
          <a:lstStyle/>
          <a:p>
            <a:r>
              <a:rPr lang="en-US" dirty="0">
                <a:solidFill>
                  <a:schemeClr val="tx1"/>
                </a:solidFill>
              </a:rPr>
              <a:t>Bit Miners are loud!</a:t>
            </a:r>
          </a:p>
          <a:p>
            <a:r>
              <a:rPr lang="en-US" dirty="0">
                <a:solidFill>
                  <a:schemeClr val="tx1"/>
                </a:solidFill>
              </a:rPr>
              <a:t>They are hot!</a:t>
            </a:r>
          </a:p>
          <a:p>
            <a:r>
              <a:rPr lang="en-US" dirty="0">
                <a:solidFill>
                  <a:schemeClr val="tx1"/>
                </a:solidFill>
              </a:rPr>
              <a:t>They consume a lot of power!</a:t>
            </a:r>
          </a:p>
          <a:p>
            <a:r>
              <a:rPr lang="en-US" dirty="0">
                <a:solidFill>
                  <a:schemeClr val="tx1"/>
                </a:solidFill>
              </a:rPr>
              <a:t>You need </a:t>
            </a:r>
            <a:r>
              <a:rPr lang="en-US" dirty="0" err="1">
                <a:solidFill>
                  <a:schemeClr val="tx1"/>
                </a:solidFill>
              </a:rPr>
              <a:t>BitCoin</a:t>
            </a:r>
            <a:r>
              <a:rPr lang="en-US" dirty="0">
                <a:solidFill>
                  <a:schemeClr val="tx1"/>
                </a:solidFill>
              </a:rPr>
              <a:t> to buy them.</a:t>
            </a:r>
          </a:p>
          <a:p>
            <a:r>
              <a:rPr lang="en-US" dirty="0">
                <a:solidFill>
                  <a:schemeClr val="tx1"/>
                </a:solidFill>
              </a:rPr>
              <a:t>Your home firewall can’t protect them.</a:t>
            </a:r>
          </a:p>
          <a:p>
            <a:r>
              <a:rPr lang="en-US" dirty="0" err="1">
                <a:solidFill>
                  <a:schemeClr val="tx1"/>
                </a:solidFill>
              </a:rPr>
              <a:t>SparMiner</a:t>
            </a:r>
            <a:r>
              <a:rPr lang="en-US" dirty="0">
                <a:solidFill>
                  <a:schemeClr val="tx1"/>
                </a:solidFill>
              </a:rPr>
              <a:t> does the setup and programming of the server.</a:t>
            </a:r>
          </a:p>
          <a:p>
            <a:r>
              <a:rPr lang="en-US" dirty="0" err="1">
                <a:solidFill>
                  <a:schemeClr val="tx1"/>
                </a:solidFill>
              </a:rPr>
              <a:t>Sparminer</a:t>
            </a:r>
            <a:r>
              <a:rPr lang="en-US" dirty="0">
                <a:solidFill>
                  <a:schemeClr val="tx1"/>
                </a:solidFill>
              </a:rPr>
              <a:t> sets the </a:t>
            </a:r>
            <a:r>
              <a:rPr lang="en-US" dirty="0" err="1">
                <a:solidFill>
                  <a:schemeClr val="tx1"/>
                </a:solidFill>
              </a:rPr>
              <a:t>AntMiner</a:t>
            </a:r>
            <a:r>
              <a:rPr lang="en-US" dirty="0">
                <a:solidFill>
                  <a:schemeClr val="tx1"/>
                </a:solidFill>
              </a:rPr>
              <a:t> at the optimal running rate.</a:t>
            </a:r>
          </a:p>
          <a:p>
            <a:r>
              <a:rPr lang="en-US" dirty="0">
                <a:solidFill>
                  <a:schemeClr val="tx1"/>
                </a:solidFill>
              </a:rPr>
              <a:t>We only use reputable vendors for the Bit Miners.</a:t>
            </a:r>
          </a:p>
        </p:txBody>
      </p:sp>
    </p:spTree>
    <p:extLst>
      <p:ext uri="{BB962C8B-B14F-4D97-AF65-F5344CB8AC3E}">
        <p14:creationId xmlns:p14="http://schemas.microsoft.com/office/powerpoint/2010/main" val="15668710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E79CC-1417-4D91-9B42-8E0D0450E340}"/>
              </a:ext>
            </a:extLst>
          </p:cNvPr>
          <p:cNvSpPr>
            <a:spLocks noGrp="1"/>
          </p:cNvSpPr>
          <p:nvPr>
            <p:ph type="title"/>
          </p:nvPr>
        </p:nvSpPr>
        <p:spPr/>
        <p:txBody>
          <a:bodyPr/>
          <a:lstStyle/>
          <a:p>
            <a:r>
              <a:rPr lang="en-US" dirty="0"/>
              <a:t>What is the future of </a:t>
            </a:r>
            <a:r>
              <a:rPr lang="en-US" dirty="0" err="1"/>
              <a:t>BitCoin</a:t>
            </a:r>
            <a:r>
              <a:rPr lang="en-US" dirty="0"/>
              <a:t>?</a:t>
            </a:r>
          </a:p>
        </p:txBody>
      </p:sp>
      <p:pic>
        <p:nvPicPr>
          <p:cNvPr id="5" name="Content Placeholder 4" descr="A screenshot of a cell phone&#10;&#10;Description generated with very high confidence">
            <a:extLst>
              <a:ext uri="{FF2B5EF4-FFF2-40B4-BE49-F238E27FC236}">
                <a16:creationId xmlns:a16="http://schemas.microsoft.com/office/drawing/2014/main" id="{AF2A7C11-CEA9-4C93-AFD9-F8256EF370CD}"/>
              </a:ext>
            </a:extLst>
          </p:cNvPr>
          <p:cNvPicPr>
            <a:picLocks noGrp="1" noChangeAspect="1"/>
          </p:cNvPicPr>
          <p:nvPr>
            <p:ph idx="1"/>
          </p:nvPr>
        </p:nvPicPr>
        <p:blipFill>
          <a:blip r:embed="rId2"/>
          <a:stretch>
            <a:fillRect/>
          </a:stretch>
        </p:blipFill>
        <p:spPr>
          <a:xfrm>
            <a:off x="293092" y="994959"/>
            <a:ext cx="3267531" cy="3086531"/>
          </a:xfrm>
        </p:spPr>
      </p:pic>
      <p:pic>
        <p:nvPicPr>
          <p:cNvPr id="7" name="Picture 6" descr="A picture containing crossword puzzle, wall, indoor&#10;&#10;Description generated with high confidence">
            <a:extLst>
              <a:ext uri="{FF2B5EF4-FFF2-40B4-BE49-F238E27FC236}">
                <a16:creationId xmlns:a16="http://schemas.microsoft.com/office/drawing/2014/main" id="{3A606E0B-9ACA-44E0-AC3A-57F3F0B43BAB}"/>
              </a:ext>
            </a:extLst>
          </p:cNvPr>
          <p:cNvPicPr>
            <a:picLocks noChangeAspect="1"/>
          </p:cNvPicPr>
          <p:nvPr/>
        </p:nvPicPr>
        <p:blipFill>
          <a:blip r:embed="rId3"/>
          <a:stretch>
            <a:fillRect/>
          </a:stretch>
        </p:blipFill>
        <p:spPr>
          <a:xfrm>
            <a:off x="3730714" y="1547486"/>
            <a:ext cx="3267531" cy="2534004"/>
          </a:xfrm>
          <a:prstGeom prst="rect">
            <a:avLst/>
          </a:prstGeom>
        </p:spPr>
      </p:pic>
      <p:pic>
        <p:nvPicPr>
          <p:cNvPr id="9" name="Picture 8" descr="A picture containing crossword puzzle&#10;&#10;Description generated with high confidence">
            <a:extLst>
              <a:ext uri="{FF2B5EF4-FFF2-40B4-BE49-F238E27FC236}">
                <a16:creationId xmlns:a16="http://schemas.microsoft.com/office/drawing/2014/main" id="{7D31B84B-BD0E-4840-9216-E4EF3C7DB854}"/>
              </a:ext>
            </a:extLst>
          </p:cNvPr>
          <p:cNvPicPr>
            <a:picLocks noChangeAspect="1"/>
          </p:cNvPicPr>
          <p:nvPr/>
        </p:nvPicPr>
        <p:blipFill>
          <a:blip r:embed="rId4"/>
          <a:stretch>
            <a:fillRect/>
          </a:stretch>
        </p:blipFill>
        <p:spPr>
          <a:xfrm>
            <a:off x="7168336" y="1366486"/>
            <a:ext cx="3286584" cy="2715004"/>
          </a:xfrm>
          <a:prstGeom prst="rect">
            <a:avLst/>
          </a:prstGeom>
        </p:spPr>
      </p:pic>
    </p:spTree>
    <p:extLst>
      <p:ext uri="{BB962C8B-B14F-4D97-AF65-F5344CB8AC3E}">
        <p14:creationId xmlns:p14="http://schemas.microsoft.com/office/powerpoint/2010/main" val="31077668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crossword puzzle, wall, indoor&#10;&#10;Description generated with high confidence">
            <a:extLst>
              <a:ext uri="{FF2B5EF4-FFF2-40B4-BE49-F238E27FC236}">
                <a16:creationId xmlns:a16="http://schemas.microsoft.com/office/drawing/2014/main" id="{3A606E0B-9ACA-44E0-AC3A-57F3F0B43BAB}"/>
              </a:ext>
            </a:extLst>
          </p:cNvPr>
          <p:cNvPicPr>
            <a:picLocks noChangeAspect="1"/>
          </p:cNvPicPr>
          <p:nvPr/>
        </p:nvPicPr>
        <p:blipFill>
          <a:blip r:embed="rId2"/>
          <a:stretch>
            <a:fillRect/>
          </a:stretch>
        </p:blipFill>
        <p:spPr>
          <a:xfrm>
            <a:off x="3730714" y="1547486"/>
            <a:ext cx="3267531" cy="2534004"/>
          </a:xfrm>
          <a:prstGeom prst="rect">
            <a:avLst/>
          </a:prstGeom>
        </p:spPr>
      </p:pic>
      <p:pic>
        <p:nvPicPr>
          <p:cNvPr id="9" name="Picture 8" descr="A picture containing crossword puzzle&#10;&#10;Description generated with high confidence">
            <a:extLst>
              <a:ext uri="{FF2B5EF4-FFF2-40B4-BE49-F238E27FC236}">
                <a16:creationId xmlns:a16="http://schemas.microsoft.com/office/drawing/2014/main" id="{7D31B84B-BD0E-4840-9216-E4EF3C7DB854}"/>
              </a:ext>
            </a:extLst>
          </p:cNvPr>
          <p:cNvPicPr>
            <a:picLocks noChangeAspect="1"/>
          </p:cNvPicPr>
          <p:nvPr/>
        </p:nvPicPr>
        <p:blipFill>
          <a:blip r:embed="rId3"/>
          <a:stretch>
            <a:fillRect/>
          </a:stretch>
        </p:blipFill>
        <p:spPr>
          <a:xfrm>
            <a:off x="7168336" y="1366486"/>
            <a:ext cx="3286584" cy="2715004"/>
          </a:xfrm>
          <a:prstGeom prst="rect">
            <a:avLst/>
          </a:prstGeom>
        </p:spPr>
      </p:pic>
      <p:pic>
        <p:nvPicPr>
          <p:cNvPr id="5" name="Content Placeholder 4" descr="A screenshot of a cell phone&#10;&#10;Description generated with very high confidence">
            <a:extLst>
              <a:ext uri="{FF2B5EF4-FFF2-40B4-BE49-F238E27FC236}">
                <a16:creationId xmlns:a16="http://schemas.microsoft.com/office/drawing/2014/main" id="{AF2A7C11-CEA9-4C93-AFD9-F8256EF370CD}"/>
              </a:ext>
            </a:extLst>
          </p:cNvPr>
          <p:cNvPicPr>
            <a:picLocks noGrp="1" noChangeAspect="1"/>
          </p:cNvPicPr>
          <p:nvPr>
            <p:ph idx="1"/>
          </p:nvPr>
        </p:nvPicPr>
        <p:blipFill>
          <a:blip r:embed="rId4"/>
          <a:stretch>
            <a:fillRect/>
          </a:stretch>
        </p:blipFill>
        <p:spPr>
          <a:xfrm>
            <a:off x="3163282" y="557585"/>
            <a:ext cx="5865435" cy="5540528"/>
          </a:xfrm>
        </p:spPr>
      </p:pic>
      <p:sp>
        <p:nvSpPr>
          <p:cNvPr id="6" name="TextBox 5">
            <a:extLst>
              <a:ext uri="{FF2B5EF4-FFF2-40B4-BE49-F238E27FC236}">
                <a16:creationId xmlns:a16="http://schemas.microsoft.com/office/drawing/2014/main" id="{175C0F4C-7A50-4812-B1DB-EEA30797E491}"/>
              </a:ext>
            </a:extLst>
          </p:cNvPr>
          <p:cNvSpPr txBox="1"/>
          <p:nvPr/>
        </p:nvSpPr>
        <p:spPr>
          <a:xfrm>
            <a:off x="5005431" y="6161916"/>
            <a:ext cx="2181138" cy="646331"/>
          </a:xfrm>
          <a:prstGeom prst="rect">
            <a:avLst/>
          </a:prstGeom>
          <a:noFill/>
        </p:spPr>
        <p:txBody>
          <a:bodyPr wrap="square" rtlCol="0" anchor="ctr">
            <a:spAutoFit/>
          </a:bodyPr>
          <a:lstStyle/>
          <a:p>
            <a:pPr algn="ctr"/>
            <a:r>
              <a:rPr lang="en-US" sz="3600" dirty="0"/>
              <a:t>2018</a:t>
            </a:r>
          </a:p>
        </p:txBody>
      </p:sp>
    </p:spTree>
    <p:extLst>
      <p:ext uri="{BB962C8B-B14F-4D97-AF65-F5344CB8AC3E}">
        <p14:creationId xmlns:p14="http://schemas.microsoft.com/office/powerpoint/2010/main" val="3433895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screenshot of a cell phone&#10;&#10;Description generated with very high confidence">
            <a:extLst>
              <a:ext uri="{FF2B5EF4-FFF2-40B4-BE49-F238E27FC236}">
                <a16:creationId xmlns:a16="http://schemas.microsoft.com/office/drawing/2014/main" id="{AF2A7C11-CEA9-4C93-AFD9-F8256EF370CD}"/>
              </a:ext>
            </a:extLst>
          </p:cNvPr>
          <p:cNvPicPr>
            <a:picLocks noGrp="1" noChangeAspect="1"/>
          </p:cNvPicPr>
          <p:nvPr>
            <p:ph idx="1"/>
          </p:nvPr>
        </p:nvPicPr>
        <p:blipFill>
          <a:blip r:embed="rId2"/>
          <a:stretch>
            <a:fillRect/>
          </a:stretch>
        </p:blipFill>
        <p:spPr>
          <a:xfrm>
            <a:off x="293092" y="994959"/>
            <a:ext cx="3267531" cy="3086531"/>
          </a:xfrm>
        </p:spPr>
      </p:pic>
      <p:pic>
        <p:nvPicPr>
          <p:cNvPr id="9" name="Picture 8" descr="A picture containing crossword puzzle&#10;&#10;Description generated with high confidence">
            <a:extLst>
              <a:ext uri="{FF2B5EF4-FFF2-40B4-BE49-F238E27FC236}">
                <a16:creationId xmlns:a16="http://schemas.microsoft.com/office/drawing/2014/main" id="{7D31B84B-BD0E-4840-9216-E4EF3C7DB854}"/>
              </a:ext>
            </a:extLst>
          </p:cNvPr>
          <p:cNvPicPr>
            <a:picLocks noChangeAspect="1"/>
          </p:cNvPicPr>
          <p:nvPr/>
        </p:nvPicPr>
        <p:blipFill>
          <a:blip r:embed="rId3"/>
          <a:stretch>
            <a:fillRect/>
          </a:stretch>
        </p:blipFill>
        <p:spPr>
          <a:xfrm>
            <a:off x="7168336" y="1366486"/>
            <a:ext cx="3286584" cy="2715004"/>
          </a:xfrm>
          <a:prstGeom prst="rect">
            <a:avLst/>
          </a:prstGeom>
        </p:spPr>
      </p:pic>
      <p:pic>
        <p:nvPicPr>
          <p:cNvPr id="7" name="Picture 6" descr="A picture containing crossword puzzle, wall, indoor&#10;&#10;Description generated with high confidence">
            <a:extLst>
              <a:ext uri="{FF2B5EF4-FFF2-40B4-BE49-F238E27FC236}">
                <a16:creationId xmlns:a16="http://schemas.microsoft.com/office/drawing/2014/main" id="{3A606E0B-9ACA-44E0-AC3A-57F3F0B43BAB}"/>
              </a:ext>
            </a:extLst>
          </p:cNvPr>
          <p:cNvPicPr>
            <a:picLocks noChangeAspect="1"/>
          </p:cNvPicPr>
          <p:nvPr/>
        </p:nvPicPr>
        <p:blipFill>
          <a:blip r:embed="rId4"/>
          <a:stretch>
            <a:fillRect/>
          </a:stretch>
        </p:blipFill>
        <p:spPr>
          <a:xfrm>
            <a:off x="3015703" y="863601"/>
            <a:ext cx="6160594" cy="4777604"/>
          </a:xfrm>
          <a:prstGeom prst="rect">
            <a:avLst/>
          </a:prstGeom>
        </p:spPr>
      </p:pic>
      <p:sp>
        <p:nvSpPr>
          <p:cNvPr id="6" name="TextBox 5">
            <a:extLst>
              <a:ext uri="{FF2B5EF4-FFF2-40B4-BE49-F238E27FC236}">
                <a16:creationId xmlns:a16="http://schemas.microsoft.com/office/drawing/2014/main" id="{1C7C0B85-7AAC-4F44-AECE-2EBDFC646E08}"/>
              </a:ext>
            </a:extLst>
          </p:cNvPr>
          <p:cNvSpPr txBox="1"/>
          <p:nvPr/>
        </p:nvSpPr>
        <p:spPr>
          <a:xfrm>
            <a:off x="5005431" y="5885080"/>
            <a:ext cx="2181138" cy="646331"/>
          </a:xfrm>
          <a:prstGeom prst="rect">
            <a:avLst/>
          </a:prstGeom>
          <a:noFill/>
        </p:spPr>
        <p:txBody>
          <a:bodyPr wrap="square" rtlCol="0" anchor="ctr">
            <a:spAutoFit/>
          </a:bodyPr>
          <a:lstStyle/>
          <a:p>
            <a:pPr algn="ctr"/>
            <a:r>
              <a:rPr lang="en-US" sz="3600" dirty="0"/>
              <a:t>2019</a:t>
            </a:r>
          </a:p>
        </p:txBody>
      </p:sp>
    </p:spTree>
    <p:extLst>
      <p:ext uri="{BB962C8B-B14F-4D97-AF65-F5344CB8AC3E}">
        <p14:creationId xmlns:p14="http://schemas.microsoft.com/office/powerpoint/2010/main" val="2418789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docProps/app.xml><?xml version="1.0" encoding="utf-8"?>
<Properties xmlns="http://schemas.openxmlformats.org/officeDocument/2006/extended-properties" xmlns:vt="http://schemas.openxmlformats.org/officeDocument/2006/docPropsVTypes">
  <Template/>
  <TotalTime>940</TotalTime>
  <Words>918</Words>
  <Application>Microsoft Office PowerPoint</Application>
  <PresentationFormat>Widescreen</PresentationFormat>
  <Paragraphs>75</Paragraphs>
  <Slides>20</Slides>
  <Notes>0</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20</vt:i4>
      </vt:variant>
    </vt:vector>
  </HeadingPairs>
  <TitlesOfParts>
    <vt:vector size="25" baseType="lpstr">
      <vt:lpstr>Century Gothic</vt:lpstr>
      <vt:lpstr>Niagara Solid</vt:lpstr>
      <vt:lpstr>Wingdings 3</vt:lpstr>
      <vt:lpstr>Slice</vt:lpstr>
      <vt:lpstr>Worksheet</vt:lpstr>
      <vt:lpstr>PowerPoint Presentation</vt:lpstr>
      <vt:lpstr>disclaimer</vt:lpstr>
      <vt:lpstr>What is bit mining?</vt:lpstr>
      <vt:lpstr>What does that mean?</vt:lpstr>
      <vt:lpstr>What does the mining?</vt:lpstr>
      <vt:lpstr>Why sparminer?</vt:lpstr>
      <vt:lpstr>What is the future of BitCoin?</vt:lpstr>
      <vt:lpstr>PowerPoint Presentation</vt:lpstr>
      <vt:lpstr>PowerPoint Presentation</vt:lpstr>
      <vt:lpstr>PowerPoint Presentation</vt:lpstr>
      <vt:lpstr>The Ant Miner S9</vt:lpstr>
      <vt:lpstr>The slush account and Coinbase</vt:lpstr>
      <vt:lpstr>The slush account and Coinbase</vt:lpstr>
      <vt:lpstr>2018 Projected Value</vt:lpstr>
      <vt:lpstr>What is the future of BitCoin?</vt:lpstr>
      <vt:lpstr>Whats next?</vt:lpstr>
      <vt:lpstr>How do you get started?</vt:lpstr>
      <vt:lpstr>Questions?</vt:lpstr>
      <vt:lpstr>Q&amp;A</vt:lpstr>
      <vt:lpstr>Q&amp;A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Rick Loalbo</dc:creator>
  <cp:lastModifiedBy>Rick Loalbo</cp:lastModifiedBy>
  <cp:revision>45</cp:revision>
  <dcterms:created xsi:type="dcterms:W3CDTF">2017-12-21T19:04:22Z</dcterms:created>
  <dcterms:modified xsi:type="dcterms:W3CDTF">2018-01-03T21:14:13Z</dcterms:modified>
</cp:coreProperties>
</file>